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28.xml" ContentType="application/vnd.openxmlformats-officedocument.presentationml.notesSlide+xml"/>
  <Override PartName="/ppt/notesSlides/notesSlide229.xml" ContentType="application/vnd.openxmlformats-officedocument.presentationml.notesSlide+xml"/>
  <Override PartName="/ppt/notesSlides/notesSlide230.xml" ContentType="application/vnd.openxmlformats-officedocument.presentationml.notesSlide+xml"/>
  <Override PartName="/ppt/notesSlides/notesSlide231.xml" ContentType="application/vnd.openxmlformats-officedocument.presentationml.notesSlide+xml"/>
  <Override PartName="/ppt/notesSlides/notesSlide232.xml" ContentType="application/vnd.openxmlformats-officedocument.presentationml.notesSlide+xml"/>
  <Override PartName="/ppt/notesSlides/notesSlide233.xml" ContentType="application/vnd.openxmlformats-officedocument.presentationml.notesSlide+xml"/>
  <Override PartName="/ppt/notesSlides/notesSlide234.xml" ContentType="application/vnd.openxmlformats-officedocument.presentationml.notesSlide+xml"/>
  <Override PartName="/ppt/notesSlides/notesSlide235.xml" ContentType="application/vnd.openxmlformats-officedocument.presentationml.notesSlide+xml"/>
  <Override PartName="/ppt/notesSlides/notesSlide236.xml" ContentType="application/vnd.openxmlformats-officedocument.presentationml.notesSlide+xml"/>
  <Override PartName="/ppt/notesSlides/notesSlide237.xml" ContentType="application/vnd.openxmlformats-officedocument.presentationml.notesSlide+xml"/>
  <Override PartName="/ppt/notesSlides/notesSlide238.xml" ContentType="application/vnd.openxmlformats-officedocument.presentationml.notesSlide+xml"/>
  <Override PartName="/ppt/notesSlides/notesSlide239.xml" ContentType="application/vnd.openxmlformats-officedocument.presentationml.notesSlide+xml"/>
  <Override PartName="/ppt/notesSlides/notesSlide240.xml" ContentType="application/vnd.openxmlformats-officedocument.presentationml.notesSlide+xml"/>
  <Override PartName="/ppt/notesSlides/notesSlide241.xml" ContentType="application/vnd.openxmlformats-officedocument.presentationml.notesSlide+xml"/>
  <Override PartName="/ppt/notesSlides/notesSlide242.xml" ContentType="application/vnd.openxmlformats-officedocument.presentationml.notesSlide+xml"/>
  <Override PartName="/ppt/notesSlides/notesSlide243.xml" ContentType="application/vnd.openxmlformats-officedocument.presentationml.notesSlide+xml"/>
  <Override PartName="/ppt/notesSlides/notesSlide244.xml" ContentType="application/vnd.openxmlformats-officedocument.presentationml.notesSlide+xml"/>
  <Override PartName="/ppt/notesSlides/notesSlide245.xml" ContentType="application/vnd.openxmlformats-officedocument.presentationml.notesSlide+xml"/>
  <Override PartName="/ppt/notesSlides/notesSlide246.xml" ContentType="application/vnd.openxmlformats-officedocument.presentationml.notesSlide+xml"/>
  <Override PartName="/ppt/notesSlides/notesSlide247.xml" ContentType="application/vnd.openxmlformats-officedocument.presentationml.notesSlide+xml"/>
  <Override PartName="/ppt/notesSlides/notesSlide248.xml" ContentType="application/vnd.openxmlformats-officedocument.presentationml.notesSlide+xml"/>
  <Override PartName="/ppt/notesSlides/notesSlide249.xml" ContentType="application/vnd.openxmlformats-officedocument.presentationml.notesSlide+xml"/>
  <Override PartName="/ppt/notesSlides/notesSlide250.xml" ContentType="application/vnd.openxmlformats-officedocument.presentationml.notesSlide+xml"/>
  <Override PartName="/ppt/notesSlides/notesSlide251.xml" ContentType="application/vnd.openxmlformats-officedocument.presentationml.notesSlide+xml"/>
  <Override PartName="/ppt/notesSlides/notesSlide252.xml" ContentType="application/vnd.openxmlformats-officedocument.presentationml.notesSlide+xml"/>
  <Override PartName="/ppt/notesSlides/notesSlide253.xml" ContentType="application/vnd.openxmlformats-officedocument.presentationml.notesSlide+xml"/>
  <Override PartName="/ppt/notesSlides/notesSlide254.xml" ContentType="application/vnd.openxmlformats-officedocument.presentationml.notesSlide+xml"/>
  <Override PartName="/ppt/notesSlides/notesSlide255.xml" ContentType="application/vnd.openxmlformats-officedocument.presentationml.notesSlide+xml"/>
  <Override PartName="/ppt/notesSlides/notesSlide256.xml" ContentType="application/vnd.openxmlformats-officedocument.presentationml.notesSlide+xml"/>
  <Override PartName="/ppt/notesSlides/notesSlide257.xml" ContentType="application/vnd.openxmlformats-officedocument.presentationml.notesSlide+xml"/>
  <Override PartName="/ppt/notesSlides/notesSlide258.xml" ContentType="application/vnd.openxmlformats-officedocument.presentationml.notesSlide+xml"/>
  <Override PartName="/ppt/notesSlides/notesSlide259.xml" ContentType="application/vnd.openxmlformats-officedocument.presentationml.notesSlide+xml"/>
  <Override PartName="/ppt/notesSlides/notesSlide260.xml" ContentType="application/vnd.openxmlformats-officedocument.presentationml.notesSlide+xml"/>
  <Override PartName="/ppt/notesSlides/notesSlide261.xml" ContentType="application/vnd.openxmlformats-officedocument.presentationml.notesSlide+xml"/>
  <Override PartName="/ppt/notesSlides/notesSlide262.xml" ContentType="application/vnd.openxmlformats-officedocument.presentationml.notesSlide+xml"/>
  <Override PartName="/ppt/notesSlides/notesSlide263.xml" ContentType="application/vnd.openxmlformats-officedocument.presentationml.notesSlide+xml"/>
  <Override PartName="/ppt/notesSlides/notesSlide264.xml" ContentType="application/vnd.openxmlformats-officedocument.presentationml.notesSlide+xml"/>
  <Override PartName="/ppt/notesSlides/notesSlide265.xml" ContentType="application/vnd.openxmlformats-officedocument.presentationml.notesSlide+xml"/>
  <Override PartName="/ppt/notesSlides/notesSlide266.xml" ContentType="application/vnd.openxmlformats-officedocument.presentationml.notesSlide+xml"/>
  <Override PartName="/ppt/notesSlides/notesSlide267.xml" ContentType="application/vnd.openxmlformats-officedocument.presentationml.notesSlide+xml"/>
  <Override PartName="/ppt/notesSlides/notesSlide268.xml" ContentType="application/vnd.openxmlformats-officedocument.presentationml.notesSlide+xml"/>
  <Override PartName="/ppt/notesSlides/notesSlide269.xml" ContentType="application/vnd.openxmlformats-officedocument.presentationml.notesSlide+xml"/>
  <Override PartName="/ppt/notesSlides/notesSlide270.xml" ContentType="application/vnd.openxmlformats-officedocument.presentationml.notesSlide+xml"/>
  <Override PartName="/ppt/notesSlides/notesSlide271.xml" ContentType="application/vnd.openxmlformats-officedocument.presentationml.notesSlide+xml"/>
  <Override PartName="/ppt/notesSlides/notesSlide272.xml" ContentType="application/vnd.openxmlformats-officedocument.presentationml.notesSlide+xml"/>
  <Override PartName="/ppt/notesSlides/notesSlide273.xml" ContentType="application/vnd.openxmlformats-officedocument.presentationml.notesSlide+xml"/>
  <Override PartName="/ppt/notesSlides/notesSlide274.xml" ContentType="application/vnd.openxmlformats-officedocument.presentationml.notesSlide+xml"/>
  <Override PartName="/ppt/notesSlides/notesSlide275.xml" ContentType="application/vnd.openxmlformats-officedocument.presentationml.notesSlide+xml"/>
  <Override PartName="/ppt/notesSlides/notesSlide276.xml" ContentType="application/vnd.openxmlformats-officedocument.presentationml.notesSlide+xml"/>
  <Override PartName="/ppt/notesSlides/notesSlide277.xml" ContentType="application/vnd.openxmlformats-officedocument.presentationml.notesSlide+xml"/>
  <Override PartName="/ppt/notesSlides/notesSlide278.xml" ContentType="application/vnd.openxmlformats-officedocument.presentationml.notesSlide+xml"/>
  <Override PartName="/ppt/notesSlides/notesSlide279.xml" ContentType="application/vnd.openxmlformats-officedocument.presentationml.notesSlide+xml"/>
  <Override PartName="/ppt/notesSlides/notesSlide280.xml" ContentType="application/vnd.openxmlformats-officedocument.presentationml.notesSlide+xml"/>
  <Override PartName="/ppt/notesSlides/notesSlide281.xml" ContentType="application/vnd.openxmlformats-officedocument.presentationml.notesSlide+xml"/>
  <Override PartName="/ppt/notesSlides/notesSlide282.xml" ContentType="application/vnd.openxmlformats-officedocument.presentationml.notesSlide+xml"/>
  <Override PartName="/ppt/notesSlides/notesSlide283.xml" ContentType="application/vnd.openxmlformats-officedocument.presentationml.notesSlide+xml"/>
  <Override PartName="/ppt/notesSlides/notesSlide284.xml" ContentType="application/vnd.openxmlformats-officedocument.presentationml.notesSlide+xml"/>
  <Override PartName="/ppt/notesSlides/notesSlide285.xml" ContentType="application/vnd.openxmlformats-officedocument.presentationml.notesSlide+xml"/>
  <Override PartName="/ppt/notesSlides/notesSlide286.xml" ContentType="application/vnd.openxmlformats-officedocument.presentationml.notesSlide+xml"/>
  <Override PartName="/ppt/notesSlides/notesSlide287.xml" ContentType="application/vnd.openxmlformats-officedocument.presentationml.notesSlide+xml"/>
  <Override PartName="/ppt/notesSlides/notesSlide288.xml" ContentType="application/vnd.openxmlformats-officedocument.presentationml.notesSlide+xml"/>
  <Override PartName="/ppt/notesSlides/notesSlide289.xml" ContentType="application/vnd.openxmlformats-officedocument.presentationml.notesSlide+xml"/>
  <Override PartName="/ppt/notesSlides/notesSlide290.xml" ContentType="application/vnd.openxmlformats-officedocument.presentationml.notesSlide+xml"/>
  <Override PartName="/ppt/notesSlides/notesSlide291.xml" ContentType="application/vnd.openxmlformats-officedocument.presentationml.notesSlide+xml"/>
  <Override PartName="/ppt/notesSlides/notesSlide292.xml" ContentType="application/vnd.openxmlformats-officedocument.presentationml.notesSlide+xml"/>
  <Override PartName="/ppt/notesSlides/notesSlide293.xml" ContentType="application/vnd.openxmlformats-officedocument.presentationml.notesSlide+xml"/>
  <Override PartName="/ppt/notesSlides/notesSlide294.xml" ContentType="application/vnd.openxmlformats-officedocument.presentationml.notesSlide+xml"/>
  <Override PartName="/ppt/notesSlides/notesSlide295.xml" ContentType="application/vnd.openxmlformats-officedocument.presentationml.notesSlide+xml"/>
  <Override PartName="/ppt/notesSlides/notesSlide296.xml" ContentType="application/vnd.openxmlformats-officedocument.presentationml.notesSlide+xml"/>
  <Override PartName="/ppt/notesSlides/notesSlide297.xml" ContentType="application/vnd.openxmlformats-officedocument.presentationml.notesSlide+xml"/>
  <Override PartName="/ppt/notesSlides/notesSlide298.xml" ContentType="application/vnd.openxmlformats-officedocument.presentationml.notesSlide+xml"/>
  <Override PartName="/ppt/notesSlides/notesSlide299.xml" ContentType="application/vnd.openxmlformats-officedocument.presentationml.notesSlide+xml"/>
  <Override PartName="/ppt/notesSlides/notesSlide300.xml" ContentType="application/vnd.openxmlformats-officedocument.presentationml.notesSlide+xml"/>
  <Override PartName="/ppt/notesSlides/notesSlide301.xml" ContentType="application/vnd.openxmlformats-officedocument.presentationml.notesSlide+xml"/>
  <Override PartName="/ppt/notesSlides/notesSlide302.xml" ContentType="application/vnd.openxmlformats-officedocument.presentationml.notesSlide+xml"/>
  <Override PartName="/ppt/notesSlides/notesSlide303.xml" ContentType="application/vnd.openxmlformats-officedocument.presentationml.notesSlide+xml"/>
  <Override PartName="/ppt/notesSlides/notesSlide304.xml" ContentType="application/vnd.openxmlformats-officedocument.presentationml.notesSlide+xml"/>
  <Override PartName="/ppt/notesSlides/notesSlide305.xml" ContentType="application/vnd.openxmlformats-officedocument.presentationml.notesSlide+xml"/>
  <Override PartName="/ppt/notesSlides/notesSlide306.xml" ContentType="application/vnd.openxmlformats-officedocument.presentationml.notesSlide+xml"/>
  <Override PartName="/ppt/notesSlides/notesSlide307.xml" ContentType="application/vnd.openxmlformats-officedocument.presentationml.notesSlide+xml"/>
  <Override PartName="/ppt/notesSlides/notesSlide308.xml" ContentType="application/vnd.openxmlformats-officedocument.presentationml.notesSlide+xml"/>
  <Override PartName="/ppt/notesSlides/notesSlide309.xml" ContentType="application/vnd.openxmlformats-officedocument.presentationml.notesSlide+xml"/>
  <Override PartName="/ppt/notesSlides/notesSlide310.xml" ContentType="application/vnd.openxmlformats-officedocument.presentationml.notesSlide+xml"/>
  <Override PartName="/ppt/notesSlides/notesSlide311.xml" ContentType="application/vnd.openxmlformats-officedocument.presentationml.notesSlide+xml"/>
  <Override PartName="/ppt/notesSlides/notesSlide312.xml" ContentType="application/vnd.openxmlformats-officedocument.presentationml.notesSlide+xml"/>
  <Override PartName="/ppt/notesSlides/notesSlide313.xml" ContentType="application/vnd.openxmlformats-officedocument.presentationml.notesSlide+xml"/>
  <Override PartName="/ppt/notesSlides/notesSlide314.xml" ContentType="application/vnd.openxmlformats-officedocument.presentationml.notesSlide+xml"/>
  <Override PartName="/ppt/notesSlides/notesSlide315.xml" ContentType="application/vnd.openxmlformats-officedocument.presentationml.notesSlide+xml"/>
  <Override PartName="/ppt/notesSlides/notesSlide316.xml" ContentType="application/vnd.openxmlformats-officedocument.presentationml.notesSlide+xml"/>
  <Override PartName="/ppt/notesSlides/notesSlide317.xml" ContentType="application/vnd.openxmlformats-officedocument.presentationml.notesSlide+xml"/>
  <Override PartName="/ppt/notesSlides/notesSlide318.xml" ContentType="application/vnd.openxmlformats-officedocument.presentationml.notesSlide+xml"/>
  <Override PartName="/ppt/notesSlides/notesSlide319.xml" ContentType="application/vnd.openxmlformats-officedocument.presentationml.notesSlide+xml"/>
  <Override PartName="/ppt/notesSlides/notesSlide320.xml" ContentType="application/vnd.openxmlformats-officedocument.presentationml.notesSlide+xml"/>
  <Override PartName="/ppt/notesSlides/notesSlide321.xml" ContentType="application/vnd.openxmlformats-officedocument.presentationml.notesSlide+xml"/>
  <Override PartName="/ppt/notesSlides/notesSlide322.xml" ContentType="application/vnd.openxmlformats-officedocument.presentationml.notesSlide+xml"/>
  <Override PartName="/ppt/notesSlides/notesSlide323.xml" ContentType="application/vnd.openxmlformats-officedocument.presentationml.notesSlide+xml"/>
  <Override PartName="/ppt/notesSlides/notesSlide324.xml" ContentType="application/vnd.openxmlformats-officedocument.presentationml.notesSlide+xml"/>
  <Override PartName="/ppt/notesSlides/notesSlide325.xml" ContentType="application/vnd.openxmlformats-officedocument.presentationml.notesSlide+xml"/>
  <Override PartName="/ppt/notesSlides/notesSlide326.xml" ContentType="application/vnd.openxmlformats-officedocument.presentationml.notesSlide+xml"/>
  <Override PartName="/ppt/notesSlides/notesSlide327.xml" ContentType="application/vnd.openxmlformats-officedocument.presentationml.notesSlide+xml"/>
  <Override PartName="/ppt/notesSlides/notesSlide328.xml" ContentType="application/vnd.openxmlformats-officedocument.presentationml.notesSlide+xml"/>
  <Override PartName="/ppt/notesSlides/notesSlide329.xml" ContentType="application/vnd.openxmlformats-officedocument.presentationml.notesSlide+xml"/>
  <Override PartName="/ppt/notesSlides/notesSlide330.xml" ContentType="application/vnd.openxmlformats-officedocument.presentationml.notesSlide+xml"/>
  <Override PartName="/ppt/notesSlides/notesSlide331.xml" ContentType="application/vnd.openxmlformats-officedocument.presentationml.notesSlide+xml"/>
  <Override PartName="/ppt/notesSlides/notesSlide332.xml" ContentType="application/vnd.openxmlformats-officedocument.presentationml.notesSlide+xml"/>
  <Override PartName="/ppt/notesSlides/notesSlide333.xml" ContentType="application/vnd.openxmlformats-officedocument.presentationml.notesSlide+xml"/>
  <Override PartName="/ppt/notesSlides/notesSlide334.xml" ContentType="application/vnd.openxmlformats-officedocument.presentationml.notesSlide+xml"/>
  <Override PartName="/ppt/notesSlides/notesSlide335.xml" ContentType="application/vnd.openxmlformats-officedocument.presentationml.notesSlide+xml"/>
  <Override PartName="/ppt/notesSlides/notesSlide336.xml" ContentType="application/vnd.openxmlformats-officedocument.presentationml.notesSlide+xml"/>
  <Override PartName="/ppt/notesSlides/notesSlide337.xml" ContentType="application/vnd.openxmlformats-officedocument.presentationml.notesSlide+xml"/>
  <Override PartName="/ppt/notesSlides/notesSlide338.xml" ContentType="application/vnd.openxmlformats-officedocument.presentationml.notesSlide+xml"/>
  <Override PartName="/ppt/notesSlides/notesSlide339.xml" ContentType="application/vnd.openxmlformats-officedocument.presentationml.notesSlide+xml"/>
  <Override PartName="/ppt/notesSlides/notesSlide340.xml" ContentType="application/vnd.openxmlformats-officedocument.presentationml.notesSlide+xml"/>
  <Override PartName="/ppt/notesSlides/notesSlide341.xml" ContentType="application/vnd.openxmlformats-officedocument.presentationml.notesSlide+xml"/>
  <Override PartName="/ppt/notesSlides/notesSlide342.xml" ContentType="application/vnd.openxmlformats-officedocument.presentationml.notesSlide+xml"/>
  <Override PartName="/ppt/notesSlides/notesSlide343.xml" ContentType="application/vnd.openxmlformats-officedocument.presentationml.notesSlide+xml"/>
  <Override PartName="/ppt/notesSlides/notesSlide344.xml" ContentType="application/vnd.openxmlformats-officedocument.presentationml.notesSlide+xml"/>
  <Override PartName="/ppt/notesSlides/notesSlide345.xml" ContentType="application/vnd.openxmlformats-officedocument.presentationml.notesSlide+xml"/>
  <Override PartName="/ppt/notesSlides/notesSlide346.xml" ContentType="application/vnd.openxmlformats-officedocument.presentationml.notesSlide+xml"/>
  <Override PartName="/ppt/notesSlides/notesSlide347.xml" ContentType="application/vnd.openxmlformats-officedocument.presentationml.notesSlide+xml"/>
  <Override PartName="/ppt/notesSlides/notesSlide348.xml" ContentType="application/vnd.openxmlformats-officedocument.presentationml.notesSlide+xml"/>
  <Override PartName="/ppt/notesSlides/notesSlide349.xml" ContentType="application/vnd.openxmlformats-officedocument.presentationml.notesSlide+xml"/>
  <Override PartName="/ppt/notesSlides/notesSlide350.xml" ContentType="application/vnd.openxmlformats-officedocument.presentationml.notesSlide+xml"/>
  <Override PartName="/ppt/notesSlides/notesSlide351.xml" ContentType="application/vnd.openxmlformats-officedocument.presentationml.notesSlide+xml"/>
  <Override PartName="/ppt/notesSlides/notesSlide352.xml" ContentType="application/vnd.openxmlformats-officedocument.presentationml.notesSlide+xml"/>
  <Override PartName="/ppt/notesSlides/notesSlide353.xml" ContentType="application/vnd.openxmlformats-officedocument.presentationml.notesSlide+xml"/>
  <Override PartName="/ppt/notesSlides/notesSlide354.xml" ContentType="application/vnd.openxmlformats-officedocument.presentationml.notesSlide+xml"/>
  <Override PartName="/ppt/notesSlides/notesSlide355.xml" ContentType="application/vnd.openxmlformats-officedocument.presentationml.notesSlide+xml"/>
  <Override PartName="/ppt/notesSlides/notesSlide356.xml" ContentType="application/vnd.openxmlformats-officedocument.presentationml.notesSlide+xml"/>
  <Override PartName="/ppt/notesSlides/notesSlide357.xml" ContentType="application/vnd.openxmlformats-officedocument.presentationml.notesSlide+xml"/>
  <Override PartName="/ppt/notesSlides/notesSlide358.xml" ContentType="application/vnd.openxmlformats-officedocument.presentationml.notesSlide+xml"/>
  <Override PartName="/ppt/notesSlides/notesSlide359.xml" ContentType="application/vnd.openxmlformats-officedocument.presentationml.notesSlide+xml"/>
  <Override PartName="/ppt/notesSlides/notesSlide360.xml" ContentType="application/vnd.openxmlformats-officedocument.presentationml.notesSlide+xml"/>
  <Override PartName="/ppt/notesSlides/notesSlide361.xml" ContentType="application/vnd.openxmlformats-officedocument.presentationml.notesSlide+xml"/>
  <Override PartName="/ppt/notesSlides/notesSlide36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49" r:id="rId2"/>
  </p:sldMasterIdLst>
  <p:notesMasterIdLst>
    <p:notesMasterId r:id="rId365"/>
  </p:notesMasterIdLst>
  <p:sldIdLst>
    <p:sldId id="873" r:id="rId3"/>
    <p:sldId id="959" r:id="rId4"/>
    <p:sldId id="920" r:id="rId5"/>
    <p:sldId id="921" r:id="rId6"/>
    <p:sldId id="930" r:id="rId7"/>
    <p:sldId id="960" r:id="rId8"/>
    <p:sldId id="932" r:id="rId9"/>
    <p:sldId id="935" r:id="rId10"/>
    <p:sldId id="807" r:id="rId11"/>
    <p:sldId id="800" r:id="rId12"/>
    <p:sldId id="784" r:id="rId13"/>
    <p:sldId id="915" r:id="rId14"/>
    <p:sldId id="919" r:id="rId15"/>
    <p:sldId id="969" r:id="rId16"/>
    <p:sldId id="970" r:id="rId17"/>
    <p:sldId id="865" r:id="rId18"/>
    <p:sldId id="945" r:id="rId19"/>
    <p:sldId id="961" r:id="rId20"/>
    <p:sldId id="908" r:id="rId21"/>
    <p:sldId id="912" r:id="rId22"/>
    <p:sldId id="913" r:id="rId23"/>
    <p:sldId id="914" r:id="rId24"/>
    <p:sldId id="899" r:id="rId25"/>
    <p:sldId id="896" r:id="rId26"/>
    <p:sldId id="897" r:id="rId27"/>
    <p:sldId id="962" r:id="rId28"/>
    <p:sldId id="964" r:id="rId29"/>
    <p:sldId id="971" r:id="rId30"/>
    <p:sldId id="972" r:id="rId31"/>
    <p:sldId id="973" r:id="rId32"/>
    <p:sldId id="974" r:id="rId33"/>
    <p:sldId id="963" r:id="rId34"/>
    <p:sldId id="978" r:id="rId35"/>
    <p:sldId id="980" r:id="rId36"/>
    <p:sldId id="975" r:id="rId37"/>
    <p:sldId id="789" r:id="rId38"/>
    <p:sldId id="838" r:id="rId39"/>
    <p:sldId id="595" r:id="rId40"/>
    <p:sldId id="596" r:id="rId41"/>
    <p:sldId id="597" r:id="rId42"/>
    <p:sldId id="598" r:id="rId43"/>
    <p:sldId id="976" r:id="rId44"/>
    <p:sldId id="850" r:id="rId45"/>
    <p:sldId id="600" r:id="rId46"/>
    <p:sldId id="601" r:id="rId47"/>
    <p:sldId id="842" r:id="rId48"/>
    <p:sldId id="730" r:id="rId49"/>
    <p:sldId id="775" r:id="rId50"/>
    <p:sldId id="734" r:id="rId51"/>
    <p:sldId id="731" r:id="rId52"/>
    <p:sldId id="735" r:id="rId53"/>
    <p:sldId id="836" r:id="rId54"/>
    <p:sldId id="977" r:id="rId55"/>
    <p:sldId id="776" r:id="rId56"/>
    <p:sldId id="834" r:id="rId57"/>
    <p:sldId id="837" r:id="rId58"/>
    <p:sldId id="844" r:id="rId59"/>
    <p:sldId id="613" r:id="rId60"/>
    <p:sldId id="694" r:id="rId61"/>
    <p:sldId id="693" r:id="rId62"/>
    <p:sldId id="615" r:id="rId63"/>
    <p:sldId id="900" r:id="rId64"/>
    <p:sldId id="720" r:id="rId65"/>
    <p:sldId id="721" r:id="rId66"/>
    <p:sldId id="877" r:id="rId67"/>
    <p:sldId id="878" r:id="rId68"/>
    <p:sldId id="880" r:id="rId69"/>
    <p:sldId id="881" r:id="rId70"/>
    <p:sldId id="882" r:id="rId71"/>
    <p:sldId id="883" r:id="rId72"/>
    <p:sldId id="884" r:id="rId73"/>
    <p:sldId id="885" r:id="rId74"/>
    <p:sldId id="886" r:id="rId75"/>
    <p:sldId id="887" r:id="rId76"/>
    <p:sldId id="888" r:id="rId77"/>
    <p:sldId id="889" r:id="rId78"/>
    <p:sldId id="845" r:id="rId79"/>
    <p:sldId id="555" r:id="rId80"/>
    <p:sldId id="556" r:id="rId81"/>
    <p:sldId id="557" r:id="rId82"/>
    <p:sldId id="558" r:id="rId83"/>
    <p:sldId id="559" r:id="rId84"/>
    <p:sldId id="560" r:id="rId85"/>
    <p:sldId id="561" r:id="rId86"/>
    <p:sldId id="562" r:id="rId87"/>
    <p:sldId id="563" r:id="rId88"/>
    <p:sldId id="564" r:id="rId89"/>
    <p:sldId id="565" r:id="rId90"/>
    <p:sldId id="566" r:id="rId91"/>
    <p:sldId id="567" r:id="rId92"/>
    <p:sldId id="742" r:id="rId93"/>
    <p:sldId id="568" r:id="rId94"/>
    <p:sldId id="477" r:id="rId95"/>
    <p:sldId id="471" r:id="rId96"/>
    <p:sldId id="295" r:id="rId97"/>
    <p:sldId id="922" r:id="rId98"/>
    <p:sldId id="928" r:id="rId99"/>
    <p:sldId id="923" r:id="rId100"/>
    <p:sldId id="924" r:id="rId101"/>
    <p:sldId id="925" r:id="rId102"/>
    <p:sldId id="926" r:id="rId103"/>
    <p:sldId id="927" r:id="rId104"/>
    <p:sldId id="778" r:id="rId105"/>
    <p:sldId id="929" r:id="rId106"/>
    <p:sldId id="907" r:id="rId107"/>
    <p:sldId id="258" r:id="rId108"/>
    <p:sldId id="702" r:id="rId109"/>
    <p:sldId id="918" r:id="rId110"/>
    <p:sldId id="701" r:id="rId111"/>
    <p:sldId id="703" r:id="rId112"/>
    <p:sldId id="803" r:id="rId113"/>
    <p:sldId id="804" r:id="rId114"/>
    <p:sldId id="931" r:id="rId115"/>
    <p:sldId id="872" r:id="rId116"/>
    <p:sldId id="580" r:id="rId117"/>
    <p:sldId id="301" r:id="rId118"/>
    <p:sldId id="305" r:id="rId119"/>
    <p:sldId id="777" r:id="rId120"/>
    <p:sldId id="754" r:id="rId121"/>
    <p:sldId id="302" r:id="rId122"/>
    <p:sldId id="304" r:id="rId123"/>
    <p:sldId id="582" r:id="rId124"/>
    <p:sldId id="296" r:id="rId125"/>
    <p:sldId id="307" r:id="rId126"/>
    <p:sldId id="583" r:id="rId127"/>
    <p:sldId id="722" r:id="rId128"/>
    <p:sldId id="584" r:id="rId129"/>
    <p:sldId id="933" r:id="rId130"/>
    <p:sldId id="934" r:id="rId131"/>
    <p:sldId id="724" r:id="rId132"/>
    <p:sldId id="706" r:id="rId133"/>
    <p:sldId id="308" r:id="rId134"/>
    <p:sldId id="309" r:id="rId135"/>
    <p:sldId id="310" r:id="rId136"/>
    <p:sldId id="311" r:id="rId137"/>
    <p:sldId id="312" r:id="rId138"/>
    <p:sldId id="313" r:id="rId139"/>
    <p:sldId id="314" r:id="rId140"/>
    <p:sldId id="315" r:id="rId141"/>
    <p:sldId id="316" r:id="rId142"/>
    <p:sldId id="317" r:id="rId143"/>
    <p:sldId id="318" r:id="rId144"/>
    <p:sldId id="319" r:id="rId145"/>
    <p:sldId id="320" r:id="rId146"/>
    <p:sldId id="321" r:id="rId147"/>
    <p:sldId id="322" r:id="rId148"/>
    <p:sldId id="323" r:id="rId149"/>
    <p:sldId id="324" r:id="rId150"/>
    <p:sldId id="325" r:id="rId151"/>
    <p:sldId id="326" r:id="rId152"/>
    <p:sldId id="327" r:id="rId153"/>
    <p:sldId id="328" r:id="rId154"/>
    <p:sldId id="329" r:id="rId155"/>
    <p:sldId id="330" r:id="rId156"/>
    <p:sldId id="331" r:id="rId157"/>
    <p:sldId id="332" r:id="rId158"/>
    <p:sldId id="333" r:id="rId159"/>
    <p:sldId id="334" r:id="rId160"/>
    <p:sldId id="335" r:id="rId161"/>
    <p:sldId id="336" r:id="rId162"/>
    <p:sldId id="337" r:id="rId163"/>
    <p:sldId id="338" r:id="rId164"/>
    <p:sldId id="339" r:id="rId165"/>
    <p:sldId id="340" r:id="rId166"/>
    <p:sldId id="341" r:id="rId167"/>
    <p:sldId id="342" r:id="rId168"/>
    <p:sldId id="499" r:id="rId169"/>
    <p:sldId id="343" r:id="rId170"/>
    <p:sldId id="344" r:id="rId171"/>
    <p:sldId id="345" r:id="rId172"/>
    <p:sldId id="346" r:id="rId173"/>
    <p:sldId id="347" r:id="rId174"/>
    <p:sldId id="348" r:id="rId175"/>
    <p:sldId id="349" r:id="rId176"/>
    <p:sldId id="350" r:id="rId177"/>
    <p:sldId id="351" r:id="rId178"/>
    <p:sldId id="352" r:id="rId179"/>
    <p:sldId id="353" r:id="rId180"/>
    <p:sldId id="354" r:id="rId181"/>
    <p:sldId id="355" r:id="rId182"/>
    <p:sldId id="356" r:id="rId183"/>
    <p:sldId id="358" r:id="rId184"/>
    <p:sldId id="649" r:id="rId185"/>
    <p:sldId id="359" r:id="rId186"/>
    <p:sldId id="360" r:id="rId187"/>
    <p:sldId id="361" r:id="rId188"/>
    <p:sldId id="362" r:id="rId189"/>
    <p:sldId id="265" r:id="rId190"/>
    <p:sldId id="363" r:id="rId191"/>
    <p:sldId id="364" r:id="rId192"/>
    <p:sldId id="365" r:id="rId193"/>
    <p:sldId id="936" r:id="rId194"/>
    <p:sldId id="937" r:id="rId195"/>
    <p:sldId id="938" r:id="rId196"/>
    <p:sldId id="939" r:id="rId197"/>
    <p:sldId id="846" r:id="rId198"/>
    <p:sldId id="874" r:id="rId199"/>
    <p:sldId id="847" r:id="rId200"/>
    <p:sldId id="940" r:id="rId201"/>
    <p:sldId id="941" r:id="rId202"/>
    <p:sldId id="942" r:id="rId203"/>
    <p:sldId id="943" r:id="rId204"/>
    <p:sldId id="809" r:id="rId205"/>
    <p:sldId id="740" r:id="rId206"/>
    <p:sldId id="673" r:id="rId207"/>
    <p:sldId id="952" r:id="rId208"/>
    <p:sldId id="953" r:id="rId209"/>
    <p:sldId id="674" r:id="rId210"/>
    <p:sldId id="909" r:id="rId211"/>
    <p:sldId id="910" r:id="rId212"/>
    <p:sldId id="911" r:id="rId213"/>
    <p:sldId id="357" r:id="rId214"/>
    <p:sldId id="624" r:id="rId215"/>
    <p:sldId id="366" r:id="rId216"/>
    <p:sldId id="367" r:id="rId217"/>
    <p:sldId id="368" r:id="rId218"/>
    <p:sldId id="369" r:id="rId219"/>
    <p:sldId id="370" r:id="rId220"/>
    <p:sldId id="677" r:id="rId221"/>
    <p:sldId id="371" r:id="rId222"/>
    <p:sldId id="956" r:id="rId223"/>
    <p:sldId id="957" r:id="rId224"/>
    <p:sldId id="958" r:id="rId225"/>
    <p:sldId id="709" r:id="rId226"/>
    <p:sldId id="710" r:id="rId227"/>
    <p:sldId id="819" r:id="rId228"/>
    <p:sldId id="820" r:id="rId229"/>
    <p:sldId id="373" r:id="rId230"/>
    <p:sldId id="374" r:id="rId231"/>
    <p:sldId id="375" r:id="rId232"/>
    <p:sldId id="376" r:id="rId233"/>
    <p:sldId id="377" r:id="rId234"/>
    <p:sldId id="707" r:id="rId235"/>
    <p:sldId id="381" r:id="rId236"/>
    <p:sldId id="792" r:id="rId237"/>
    <p:sldId id="681" r:id="rId238"/>
    <p:sldId id="682" r:id="rId239"/>
    <p:sldId id="683" r:id="rId240"/>
    <p:sldId id="916" r:id="rId241"/>
    <p:sldId id="684" r:id="rId242"/>
    <p:sldId id="946" r:id="rId243"/>
    <p:sldId id="947" r:id="rId244"/>
    <p:sldId id="948" r:id="rId245"/>
    <p:sldId id="949" r:id="rId246"/>
    <p:sldId id="950" r:id="rId247"/>
    <p:sldId id="951" r:id="rId248"/>
    <p:sldId id="954" r:id="rId249"/>
    <p:sldId id="955" r:id="rId250"/>
    <p:sldId id="628" r:id="rId251"/>
    <p:sldId id="629" r:id="rId252"/>
    <p:sldId id="630" r:id="rId253"/>
    <p:sldId id="631" r:id="rId254"/>
    <p:sldId id="632" r:id="rId255"/>
    <p:sldId id="790" r:id="rId256"/>
    <p:sldId id="791" r:id="rId257"/>
    <p:sldId id="712" r:id="rId258"/>
    <p:sldId id="713" r:id="rId259"/>
    <p:sldId id="714" r:id="rId260"/>
    <p:sldId id="715" r:id="rId261"/>
    <p:sldId id="716" r:id="rId262"/>
    <p:sldId id="719" r:id="rId263"/>
    <p:sldId id="717" r:id="rId264"/>
    <p:sldId id="718" r:id="rId265"/>
    <p:sldId id="745" r:id="rId266"/>
    <p:sldId id="769" r:id="rId267"/>
    <p:sldId id="770" r:id="rId268"/>
    <p:sldId id="771" r:id="rId269"/>
    <p:sldId id="689" r:id="rId270"/>
    <p:sldId id="690" r:id="rId271"/>
    <p:sldId id="691" r:id="rId272"/>
    <p:sldId id="695" r:id="rId273"/>
    <p:sldId id="696" r:id="rId274"/>
    <p:sldId id="725" r:id="rId275"/>
    <p:sldId id="726" r:id="rId276"/>
    <p:sldId id="697" r:id="rId277"/>
    <p:sldId id="382" r:id="rId278"/>
    <p:sldId id="383" r:id="rId279"/>
    <p:sldId id="384" r:id="rId280"/>
    <p:sldId id="385" r:id="rId281"/>
    <p:sldId id="386" r:id="rId282"/>
    <p:sldId id="387" r:id="rId283"/>
    <p:sldId id="388" r:id="rId284"/>
    <p:sldId id="389" r:id="rId285"/>
    <p:sldId id="390" r:id="rId286"/>
    <p:sldId id="391" r:id="rId287"/>
    <p:sldId id="392" r:id="rId288"/>
    <p:sldId id="394" r:id="rId289"/>
    <p:sldId id="260" r:id="rId290"/>
    <p:sldId id="261" r:id="rId291"/>
    <p:sldId id="395" r:id="rId292"/>
    <p:sldId id="396" r:id="rId293"/>
    <p:sldId id="397" r:id="rId294"/>
    <p:sldId id="398" r:id="rId295"/>
    <p:sldId id="399" r:id="rId296"/>
    <p:sldId id="400" r:id="rId297"/>
    <p:sldId id="401" r:id="rId298"/>
    <p:sldId id="402" r:id="rId299"/>
    <p:sldId id="403" r:id="rId300"/>
    <p:sldId id="404" r:id="rId301"/>
    <p:sldId id="405" r:id="rId302"/>
    <p:sldId id="406" r:id="rId303"/>
    <p:sldId id="407" r:id="rId304"/>
    <p:sldId id="408" r:id="rId305"/>
    <p:sldId id="409" r:id="rId306"/>
    <p:sldId id="410" r:id="rId307"/>
    <p:sldId id="411" r:id="rId308"/>
    <p:sldId id="412" r:id="rId309"/>
    <p:sldId id="633" r:id="rId310"/>
    <p:sldId id="634" r:id="rId311"/>
    <p:sldId id="797" r:id="rId312"/>
    <p:sldId id="635" r:id="rId313"/>
    <p:sldId id="636" r:id="rId314"/>
    <p:sldId id="417" r:id="rId315"/>
    <p:sldId id="637" r:id="rId316"/>
    <p:sldId id="418" r:id="rId317"/>
    <p:sldId id="638" r:id="rId318"/>
    <p:sldId id="419" r:id="rId319"/>
    <p:sldId id="420" r:id="rId320"/>
    <p:sldId id="421" r:id="rId321"/>
    <p:sldId id="422" r:id="rId322"/>
    <p:sldId id="280" r:id="rId323"/>
    <p:sldId id="639" r:id="rId324"/>
    <p:sldId id="640" r:id="rId325"/>
    <p:sldId id="641" r:id="rId326"/>
    <p:sldId id="424" r:id="rId327"/>
    <p:sldId id="642" r:id="rId328"/>
    <p:sldId id="425" r:id="rId329"/>
    <p:sldId id="643" r:id="rId330"/>
    <p:sldId id="451" r:id="rId331"/>
    <p:sldId id="452" r:id="rId332"/>
    <p:sldId id="453" r:id="rId333"/>
    <p:sldId id="699" r:id="rId334"/>
    <p:sldId id="901" r:id="rId335"/>
    <p:sldId id="902" r:id="rId336"/>
    <p:sldId id="428" r:id="rId337"/>
    <p:sldId id="430" r:id="rId338"/>
    <p:sldId id="429" r:id="rId339"/>
    <p:sldId id="431" r:id="rId340"/>
    <p:sldId id="903" r:id="rId341"/>
    <p:sldId id="904" r:id="rId342"/>
    <p:sldId id="644" r:id="rId343"/>
    <p:sldId id="645" r:id="rId344"/>
    <p:sldId id="646" r:id="rId345"/>
    <p:sldId id="647" r:id="rId346"/>
    <p:sldId id="432" r:id="rId347"/>
    <p:sldId id="433" r:id="rId348"/>
    <p:sldId id="434" r:id="rId349"/>
    <p:sldId id="435" r:id="rId350"/>
    <p:sldId id="436" r:id="rId351"/>
    <p:sldId id="437" r:id="rId352"/>
    <p:sldId id="438" r:id="rId353"/>
    <p:sldId id="439" r:id="rId354"/>
    <p:sldId id="440" r:id="rId355"/>
    <p:sldId id="441" r:id="rId356"/>
    <p:sldId id="648" r:id="rId357"/>
    <p:sldId id="650" r:id="rId358"/>
    <p:sldId id="651" r:id="rId359"/>
    <p:sldId id="652" r:id="rId360"/>
    <p:sldId id="653" r:id="rId361"/>
    <p:sldId id="442" r:id="rId362"/>
    <p:sldId id="443" r:id="rId363"/>
    <p:sldId id="498" r:id="rId364"/>
  </p:sldIdLst>
  <p:sldSz cx="10080625" cy="7559675"/>
  <p:notesSz cx="7772400" cy="10025063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275"/>
    <a:srgbClr val="6D496F"/>
    <a:srgbClr val="494949"/>
    <a:srgbClr val="F7FF99"/>
    <a:srgbClr val="CECECE"/>
    <a:srgbClr val="F3D29C"/>
    <a:srgbClr val="324F9C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7717" autoAdjust="0"/>
  </p:normalViewPr>
  <p:slideViewPr>
    <p:cSldViewPr snapToGrid="0" snapToObjects="1">
      <p:cViewPr>
        <p:scale>
          <a:sx n="110" d="100"/>
          <a:sy n="110" d="100"/>
        </p:scale>
        <p:origin x="-568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32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06" Type="http://schemas.openxmlformats.org/officeDocument/2006/relationships/slide" Target="slides/slide104.xml"/><Relationship Id="rId107" Type="http://schemas.openxmlformats.org/officeDocument/2006/relationships/slide" Target="slides/slide105.xml"/><Relationship Id="rId108" Type="http://schemas.openxmlformats.org/officeDocument/2006/relationships/slide" Target="slides/slide106.xml"/><Relationship Id="rId109" Type="http://schemas.openxmlformats.org/officeDocument/2006/relationships/slide" Target="slides/slide107.xml"/><Relationship Id="rId345" Type="http://schemas.openxmlformats.org/officeDocument/2006/relationships/slide" Target="slides/slide343.xml"/><Relationship Id="rId346" Type="http://schemas.openxmlformats.org/officeDocument/2006/relationships/slide" Target="slides/slide344.xml"/><Relationship Id="rId347" Type="http://schemas.openxmlformats.org/officeDocument/2006/relationships/slide" Target="slides/slide345.xml"/><Relationship Id="rId348" Type="http://schemas.openxmlformats.org/officeDocument/2006/relationships/slide" Target="slides/slide346.xml"/><Relationship Id="rId349" Type="http://schemas.openxmlformats.org/officeDocument/2006/relationships/slide" Target="slides/slide347.xml"/><Relationship Id="rId70" Type="http://schemas.openxmlformats.org/officeDocument/2006/relationships/slide" Target="slides/slide68.xml"/><Relationship Id="rId71" Type="http://schemas.openxmlformats.org/officeDocument/2006/relationships/slide" Target="slides/slide69.xml"/><Relationship Id="rId72" Type="http://schemas.openxmlformats.org/officeDocument/2006/relationships/slide" Target="slides/slide70.xml"/><Relationship Id="rId73" Type="http://schemas.openxmlformats.org/officeDocument/2006/relationships/slide" Target="slides/slide71.xml"/><Relationship Id="rId74" Type="http://schemas.openxmlformats.org/officeDocument/2006/relationships/slide" Target="slides/slide72.xml"/><Relationship Id="rId75" Type="http://schemas.openxmlformats.org/officeDocument/2006/relationships/slide" Target="slides/slide73.xml"/><Relationship Id="rId76" Type="http://schemas.openxmlformats.org/officeDocument/2006/relationships/slide" Target="slides/slide74.xml"/><Relationship Id="rId77" Type="http://schemas.openxmlformats.org/officeDocument/2006/relationships/slide" Target="slides/slide75.xml"/><Relationship Id="rId78" Type="http://schemas.openxmlformats.org/officeDocument/2006/relationships/slide" Target="slides/slide76.xml"/><Relationship Id="rId79" Type="http://schemas.openxmlformats.org/officeDocument/2006/relationships/slide" Target="slides/slide77.xml"/><Relationship Id="rId170" Type="http://schemas.openxmlformats.org/officeDocument/2006/relationships/slide" Target="slides/slide168.xml"/><Relationship Id="rId171" Type="http://schemas.openxmlformats.org/officeDocument/2006/relationships/slide" Target="slides/slide169.xml"/><Relationship Id="rId172" Type="http://schemas.openxmlformats.org/officeDocument/2006/relationships/slide" Target="slides/slide170.xml"/><Relationship Id="rId173" Type="http://schemas.openxmlformats.org/officeDocument/2006/relationships/slide" Target="slides/slide171.xml"/><Relationship Id="rId174" Type="http://schemas.openxmlformats.org/officeDocument/2006/relationships/slide" Target="slides/slide172.xml"/><Relationship Id="rId175" Type="http://schemas.openxmlformats.org/officeDocument/2006/relationships/slide" Target="slides/slide173.xml"/><Relationship Id="rId176" Type="http://schemas.openxmlformats.org/officeDocument/2006/relationships/slide" Target="slides/slide174.xml"/><Relationship Id="rId177" Type="http://schemas.openxmlformats.org/officeDocument/2006/relationships/slide" Target="slides/slide175.xml"/><Relationship Id="rId178" Type="http://schemas.openxmlformats.org/officeDocument/2006/relationships/slide" Target="slides/slide176.xml"/><Relationship Id="rId179" Type="http://schemas.openxmlformats.org/officeDocument/2006/relationships/slide" Target="slides/slide177.xml"/><Relationship Id="rId260" Type="http://schemas.openxmlformats.org/officeDocument/2006/relationships/slide" Target="slides/slide258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61" Type="http://schemas.openxmlformats.org/officeDocument/2006/relationships/slide" Target="slides/slide259.xml"/><Relationship Id="rId262" Type="http://schemas.openxmlformats.org/officeDocument/2006/relationships/slide" Target="slides/slide260.xml"/><Relationship Id="rId263" Type="http://schemas.openxmlformats.org/officeDocument/2006/relationships/slide" Target="slides/slide261.xml"/><Relationship Id="rId264" Type="http://schemas.openxmlformats.org/officeDocument/2006/relationships/slide" Target="slides/slide262.xml"/><Relationship Id="rId110" Type="http://schemas.openxmlformats.org/officeDocument/2006/relationships/slide" Target="slides/slide108.xml"/><Relationship Id="rId111" Type="http://schemas.openxmlformats.org/officeDocument/2006/relationships/slide" Target="slides/slide109.xml"/><Relationship Id="rId112" Type="http://schemas.openxmlformats.org/officeDocument/2006/relationships/slide" Target="slides/slide110.xml"/><Relationship Id="rId113" Type="http://schemas.openxmlformats.org/officeDocument/2006/relationships/slide" Target="slides/slide111.xml"/><Relationship Id="rId114" Type="http://schemas.openxmlformats.org/officeDocument/2006/relationships/slide" Target="slides/slide112.xml"/><Relationship Id="rId115" Type="http://schemas.openxmlformats.org/officeDocument/2006/relationships/slide" Target="slides/slide113.xml"/><Relationship Id="rId116" Type="http://schemas.openxmlformats.org/officeDocument/2006/relationships/slide" Target="slides/slide114.xml"/><Relationship Id="rId117" Type="http://schemas.openxmlformats.org/officeDocument/2006/relationships/slide" Target="slides/slide115.xml"/><Relationship Id="rId118" Type="http://schemas.openxmlformats.org/officeDocument/2006/relationships/slide" Target="slides/slide116.xml"/><Relationship Id="rId119" Type="http://schemas.openxmlformats.org/officeDocument/2006/relationships/slide" Target="slides/slide117.xml"/><Relationship Id="rId200" Type="http://schemas.openxmlformats.org/officeDocument/2006/relationships/slide" Target="slides/slide198.xml"/><Relationship Id="rId201" Type="http://schemas.openxmlformats.org/officeDocument/2006/relationships/slide" Target="slides/slide199.xml"/><Relationship Id="rId202" Type="http://schemas.openxmlformats.org/officeDocument/2006/relationships/slide" Target="slides/slide200.xml"/><Relationship Id="rId203" Type="http://schemas.openxmlformats.org/officeDocument/2006/relationships/slide" Target="slides/slide201.xml"/><Relationship Id="rId204" Type="http://schemas.openxmlformats.org/officeDocument/2006/relationships/slide" Target="slides/slide202.xml"/><Relationship Id="rId205" Type="http://schemas.openxmlformats.org/officeDocument/2006/relationships/slide" Target="slides/slide203.xml"/><Relationship Id="rId206" Type="http://schemas.openxmlformats.org/officeDocument/2006/relationships/slide" Target="slides/slide204.xml"/><Relationship Id="rId207" Type="http://schemas.openxmlformats.org/officeDocument/2006/relationships/slide" Target="slides/slide205.xml"/><Relationship Id="rId208" Type="http://schemas.openxmlformats.org/officeDocument/2006/relationships/slide" Target="slides/slide206.xml"/><Relationship Id="rId209" Type="http://schemas.openxmlformats.org/officeDocument/2006/relationships/slide" Target="slides/slide207.xml"/><Relationship Id="rId265" Type="http://schemas.openxmlformats.org/officeDocument/2006/relationships/slide" Target="slides/slide263.xml"/><Relationship Id="rId266" Type="http://schemas.openxmlformats.org/officeDocument/2006/relationships/slide" Target="slides/slide264.xml"/><Relationship Id="rId267" Type="http://schemas.openxmlformats.org/officeDocument/2006/relationships/slide" Target="slides/slide265.xml"/><Relationship Id="rId268" Type="http://schemas.openxmlformats.org/officeDocument/2006/relationships/slide" Target="slides/slide266.xml"/><Relationship Id="rId269" Type="http://schemas.openxmlformats.org/officeDocument/2006/relationships/slide" Target="slides/slide267.xml"/><Relationship Id="rId350" Type="http://schemas.openxmlformats.org/officeDocument/2006/relationships/slide" Target="slides/slide348.xml"/><Relationship Id="rId351" Type="http://schemas.openxmlformats.org/officeDocument/2006/relationships/slide" Target="slides/slide349.xml"/><Relationship Id="rId352" Type="http://schemas.openxmlformats.org/officeDocument/2006/relationships/slide" Target="slides/slide350.xml"/><Relationship Id="rId353" Type="http://schemas.openxmlformats.org/officeDocument/2006/relationships/slide" Target="slides/slide351.xml"/><Relationship Id="rId354" Type="http://schemas.openxmlformats.org/officeDocument/2006/relationships/slide" Target="slides/slide352.xml"/><Relationship Id="rId355" Type="http://schemas.openxmlformats.org/officeDocument/2006/relationships/slide" Target="slides/slide353.xml"/><Relationship Id="rId356" Type="http://schemas.openxmlformats.org/officeDocument/2006/relationships/slide" Target="slides/slide354.xml"/><Relationship Id="rId357" Type="http://schemas.openxmlformats.org/officeDocument/2006/relationships/slide" Target="slides/slide355.xml"/><Relationship Id="rId358" Type="http://schemas.openxmlformats.org/officeDocument/2006/relationships/slide" Target="slides/slide35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59" Type="http://schemas.openxmlformats.org/officeDocument/2006/relationships/slide" Target="slides/slide357.xml"/><Relationship Id="rId80" Type="http://schemas.openxmlformats.org/officeDocument/2006/relationships/slide" Target="slides/slide78.xml"/><Relationship Id="rId81" Type="http://schemas.openxmlformats.org/officeDocument/2006/relationships/slide" Target="slides/slide79.xml"/><Relationship Id="rId82" Type="http://schemas.openxmlformats.org/officeDocument/2006/relationships/slide" Target="slides/slide80.xml"/><Relationship Id="rId83" Type="http://schemas.openxmlformats.org/officeDocument/2006/relationships/slide" Target="slides/slide81.xml"/><Relationship Id="rId84" Type="http://schemas.openxmlformats.org/officeDocument/2006/relationships/slide" Target="slides/slide82.xml"/><Relationship Id="rId85" Type="http://schemas.openxmlformats.org/officeDocument/2006/relationships/slide" Target="slides/slide83.xml"/><Relationship Id="rId86" Type="http://schemas.openxmlformats.org/officeDocument/2006/relationships/slide" Target="slides/slide84.xml"/><Relationship Id="rId87" Type="http://schemas.openxmlformats.org/officeDocument/2006/relationships/slide" Target="slides/slide85.xml"/><Relationship Id="rId88" Type="http://schemas.openxmlformats.org/officeDocument/2006/relationships/slide" Target="slides/slide86.xml"/><Relationship Id="rId89" Type="http://schemas.openxmlformats.org/officeDocument/2006/relationships/slide" Target="slides/slide87.xml"/><Relationship Id="rId180" Type="http://schemas.openxmlformats.org/officeDocument/2006/relationships/slide" Target="slides/slide178.xml"/><Relationship Id="rId181" Type="http://schemas.openxmlformats.org/officeDocument/2006/relationships/slide" Target="slides/slide179.xml"/><Relationship Id="rId182" Type="http://schemas.openxmlformats.org/officeDocument/2006/relationships/slide" Target="slides/slide180.xml"/><Relationship Id="rId183" Type="http://schemas.openxmlformats.org/officeDocument/2006/relationships/slide" Target="slides/slide181.xml"/><Relationship Id="rId184" Type="http://schemas.openxmlformats.org/officeDocument/2006/relationships/slide" Target="slides/slide182.xml"/><Relationship Id="rId185" Type="http://schemas.openxmlformats.org/officeDocument/2006/relationships/slide" Target="slides/slide183.xml"/><Relationship Id="rId186" Type="http://schemas.openxmlformats.org/officeDocument/2006/relationships/slide" Target="slides/slide184.xml"/><Relationship Id="rId187" Type="http://schemas.openxmlformats.org/officeDocument/2006/relationships/slide" Target="slides/slide185.xml"/><Relationship Id="rId188" Type="http://schemas.openxmlformats.org/officeDocument/2006/relationships/slide" Target="slides/slide186.xml"/><Relationship Id="rId189" Type="http://schemas.openxmlformats.org/officeDocument/2006/relationships/slide" Target="slides/slide187.xml"/><Relationship Id="rId270" Type="http://schemas.openxmlformats.org/officeDocument/2006/relationships/slide" Target="slides/slide268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271" Type="http://schemas.openxmlformats.org/officeDocument/2006/relationships/slide" Target="slides/slide269.xml"/><Relationship Id="rId272" Type="http://schemas.openxmlformats.org/officeDocument/2006/relationships/slide" Target="slides/slide270.xml"/><Relationship Id="rId273" Type="http://schemas.openxmlformats.org/officeDocument/2006/relationships/slide" Target="slides/slide271.xml"/><Relationship Id="rId274" Type="http://schemas.openxmlformats.org/officeDocument/2006/relationships/slide" Target="slides/slide272.xml"/><Relationship Id="rId120" Type="http://schemas.openxmlformats.org/officeDocument/2006/relationships/slide" Target="slides/slide118.xml"/><Relationship Id="rId121" Type="http://schemas.openxmlformats.org/officeDocument/2006/relationships/slide" Target="slides/slide119.xml"/><Relationship Id="rId122" Type="http://schemas.openxmlformats.org/officeDocument/2006/relationships/slide" Target="slides/slide120.xml"/><Relationship Id="rId123" Type="http://schemas.openxmlformats.org/officeDocument/2006/relationships/slide" Target="slides/slide121.xml"/><Relationship Id="rId124" Type="http://schemas.openxmlformats.org/officeDocument/2006/relationships/slide" Target="slides/slide122.xml"/><Relationship Id="rId125" Type="http://schemas.openxmlformats.org/officeDocument/2006/relationships/slide" Target="slides/slide123.xml"/><Relationship Id="rId126" Type="http://schemas.openxmlformats.org/officeDocument/2006/relationships/slide" Target="slides/slide124.xml"/><Relationship Id="rId127" Type="http://schemas.openxmlformats.org/officeDocument/2006/relationships/slide" Target="slides/slide125.xml"/><Relationship Id="rId128" Type="http://schemas.openxmlformats.org/officeDocument/2006/relationships/slide" Target="slides/slide126.xml"/><Relationship Id="rId129" Type="http://schemas.openxmlformats.org/officeDocument/2006/relationships/slide" Target="slides/slide127.xml"/><Relationship Id="rId210" Type="http://schemas.openxmlformats.org/officeDocument/2006/relationships/slide" Target="slides/slide208.xml"/><Relationship Id="rId211" Type="http://schemas.openxmlformats.org/officeDocument/2006/relationships/slide" Target="slides/slide209.xml"/><Relationship Id="rId212" Type="http://schemas.openxmlformats.org/officeDocument/2006/relationships/slide" Target="slides/slide210.xml"/><Relationship Id="rId213" Type="http://schemas.openxmlformats.org/officeDocument/2006/relationships/slide" Target="slides/slide211.xml"/><Relationship Id="rId214" Type="http://schemas.openxmlformats.org/officeDocument/2006/relationships/slide" Target="slides/slide212.xml"/><Relationship Id="rId215" Type="http://schemas.openxmlformats.org/officeDocument/2006/relationships/slide" Target="slides/slide213.xml"/><Relationship Id="rId216" Type="http://schemas.openxmlformats.org/officeDocument/2006/relationships/slide" Target="slides/slide214.xml"/><Relationship Id="rId217" Type="http://schemas.openxmlformats.org/officeDocument/2006/relationships/slide" Target="slides/slide215.xml"/><Relationship Id="rId218" Type="http://schemas.openxmlformats.org/officeDocument/2006/relationships/slide" Target="slides/slide216.xml"/><Relationship Id="rId219" Type="http://schemas.openxmlformats.org/officeDocument/2006/relationships/slide" Target="slides/slide217.xml"/><Relationship Id="rId275" Type="http://schemas.openxmlformats.org/officeDocument/2006/relationships/slide" Target="slides/slide273.xml"/><Relationship Id="rId276" Type="http://schemas.openxmlformats.org/officeDocument/2006/relationships/slide" Target="slides/slide274.xml"/><Relationship Id="rId277" Type="http://schemas.openxmlformats.org/officeDocument/2006/relationships/slide" Target="slides/slide275.xml"/><Relationship Id="rId278" Type="http://schemas.openxmlformats.org/officeDocument/2006/relationships/slide" Target="slides/slide276.xml"/><Relationship Id="rId279" Type="http://schemas.openxmlformats.org/officeDocument/2006/relationships/slide" Target="slides/slide277.xml"/><Relationship Id="rId300" Type="http://schemas.openxmlformats.org/officeDocument/2006/relationships/slide" Target="slides/slide298.xml"/><Relationship Id="rId301" Type="http://schemas.openxmlformats.org/officeDocument/2006/relationships/slide" Target="slides/slide299.xml"/><Relationship Id="rId302" Type="http://schemas.openxmlformats.org/officeDocument/2006/relationships/slide" Target="slides/slide300.xml"/><Relationship Id="rId303" Type="http://schemas.openxmlformats.org/officeDocument/2006/relationships/slide" Target="slides/slide301.xml"/><Relationship Id="rId304" Type="http://schemas.openxmlformats.org/officeDocument/2006/relationships/slide" Target="slides/slide302.xml"/><Relationship Id="rId305" Type="http://schemas.openxmlformats.org/officeDocument/2006/relationships/slide" Target="slides/slide303.xml"/><Relationship Id="rId306" Type="http://schemas.openxmlformats.org/officeDocument/2006/relationships/slide" Target="slides/slide304.xml"/><Relationship Id="rId307" Type="http://schemas.openxmlformats.org/officeDocument/2006/relationships/slide" Target="slides/slide305.xml"/><Relationship Id="rId308" Type="http://schemas.openxmlformats.org/officeDocument/2006/relationships/slide" Target="slides/slide306.xml"/><Relationship Id="rId309" Type="http://schemas.openxmlformats.org/officeDocument/2006/relationships/slide" Target="slides/slide307.xml"/><Relationship Id="rId360" Type="http://schemas.openxmlformats.org/officeDocument/2006/relationships/slide" Target="slides/slide358.xml"/><Relationship Id="rId361" Type="http://schemas.openxmlformats.org/officeDocument/2006/relationships/slide" Target="slides/slide359.xml"/><Relationship Id="rId362" Type="http://schemas.openxmlformats.org/officeDocument/2006/relationships/slide" Target="slides/slide360.xml"/><Relationship Id="rId363" Type="http://schemas.openxmlformats.org/officeDocument/2006/relationships/slide" Target="slides/slide361.xml"/><Relationship Id="rId364" Type="http://schemas.openxmlformats.org/officeDocument/2006/relationships/slide" Target="slides/slide362.xml"/><Relationship Id="rId365" Type="http://schemas.openxmlformats.org/officeDocument/2006/relationships/notesMaster" Target="notesMasters/notesMaster1.xml"/><Relationship Id="rId366" Type="http://schemas.openxmlformats.org/officeDocument/2006/relationships/printerSettings" Target="printerSettings/printerSettings1.bin"/><Relationship Id="rId367" Type="http://schemas.openxmlformats.org/officeDocument/2006/relationships/presProps" Target="presProps.xml"/><Relationship Id="rId368" Type="http://schemas.openxmlformats.org/officeDocument/2006/relationships/viewProps" Target="viewProps.xml"/><Relationship Id="rId369" Type="http://schemas.openxmlformats.org/officeDocument/2006/relationships/theme" Target="theme/theme1.xml"/><Relationship Id="rId90" Type="http://schemas.openxmlformats.org/officeDocument/2006/relationships/slide" Target="slides/slide88.xml"/><Relationship Id="rId91" Type="http://schemas.openxmlformats.org/officeDocument/2006/relationships/slide" Target="slides/slide89.xml"/><Relationship Id="rId92" Type="http://schemas.openxmlformats.org/officeDocument/2006/relationships/slide" Target="slides/slide90.xml"/><Relationship Id="rId93" Type="http://schemas.openxmlformats.org/officeDocument/2006/relationships/slide" Target="slides/slide91.xml"/><Relationship Id="rId94" Type="http://schemas.openxmlformats.org/officeDocument/2006/relationships/slide" Target="slides/slide92.xml"/><Relationship Id="rId95" Type="http://schemas.openxmlformats.org/officeDocument/2006/relationships/slide" Target="slides/slide93.xml"/><Relationship Id="rId96" Type="http://schemas.openxmlformats.org/officeDocument/2006/relationships/slide" Target="slides/slide94.xml"/><Relationship Id="rId97" Type="http://schemas.openxmlformats.org/officeDocument/2006/relationships/slide" Target="slides/slide95.xml"/><Relationship Id="rId98" Type="http://schemas.openxmlformats.org/officeDocument/2006/relationships/slide" Target="slides/slide96.xml"/><Relationship Id="rId99" Type="http://schemas.openxmlformats.org/officeDocument/2006/relationships/slide" Target="slides/slide97.xml"/><Relationship Id="rId190" Type="http://schemas.openxmlformats.org/officeDocument/2006/relationships/slide" Target="slides/slide188.xml"/><Relationship Id="rId191" Type="http://schemas.openxmlformats.org/officeDocument/2006/relationships/slide" Target="slides/slide189.xml"/><Relationship Id="rId192" Type="http://schemas.openxmlformats.org/officeDocument/2006/relationships/slide" Target="slides/slide190.xml"/><Relationship Id="rId193" Type="http://schemas.openxmlformats.org/officeDocument/2006/relationships/slide" Target="slides/slide191.xml"/><Relationship Id="rId194" Type="http://schemas.openxmlformats.org/officeDocument/2006/relationships/slide" Target="slides/slide192.xml"/><Relationship Id="rId195" Type="http://schemas.openxmlformats.org/officeDocument/2006/relationships/slide" Target="slides/slide193.xml"/><Relationship Id="rId196" Type="http://schemas.openxmlformats.org/officeDocument/2006/relationships/slide" Target="slides/slide194.xml"/><Relationship Id="rId197" Type="http://schemas.openxmlformats.org/officeDocument/2006/relationships/slide" Target="slides/slide195.xml"/><Relationship Id="rId198" Type="http://schemas.openxmlformats.org/officeDocument/2006/relationships/slide" Target="slides/slide196.xml"/><Relationship Id="rId199" Type="http://schemas.openxmlformats.org/officeDocument/2006/relationships/slide" Target="slides/slide197.xml"/><Relationship Id="rId280" Type="http://schemas.openxmlformats.org/officeDocument/2006/relationships/slide" Target="slides/slide278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81" Type="http://schemas.openxmlformats.org/officeDocument/2006/relationships/slide" Target="slides/slide279.xml"/><Relationship Id="rId282" Type="http://schemas.openxmlformats.org/officeDocument/2006/relationships/slide" Target="slides/slide280.xml"/><Relationship Id="rId283" Type="http://schemas.openxmlformats.org/officeDocument/2006/relationships/slide" Target="slides/slide281.xml"/><Relationship Id="rId284" Type="http://schemas.openxmlformats.org/officeDocument/2006/relationships/slide" Target="slides/slide282.xml"/><Relationship Id="rId130" Type="http://schemas.openxmlformats.org/officeDocument/2006/relationships/slide" Target="slides/slide128.xml"/><Relationship Id="rId131" Type="http://schemas.openxmlformats.org/officeDocument/2006/relationships/slide" Target="slides/slide129.xml"/><Relationship Id="rId132" Type="http://schemas.openxmlformats.org/officeDocument/2006/relationships/slide" Target="slides/slide130.xml"/><Relationship Id="rId133" Type="http://schemas.openxmlformats.org/officeDocument/2006/relationships/slide" Target="slides/slide131.xml"/><Relationship Id="rId220" Type="http://schemas.openxmlformats.org/officeDocument/2006/relationships/slide" Target="slides/slide218.xml"/><Relationship Id="rId221" Type="http://schemas.openxmlformats.org/officeDocument/2006/relationships/slide" Target="slides/slide219.xml"/><Relationship Id="rId222" Type="http://schemas.openxmlformats.org/officeDocument/2006/relationships/slide" Target="slides/slide220.xml"/><Relationship Id="rId223" Type="http://schemas.openxmlformats.org/officeDocument/2006/relationships/slide" Target="slides/slide221.xml"/><Relationship Id="rId224" Type="http://schemas.openxmlformats.org/officeDocument/2006/relationships/slide" Target="slides/slide222.xml"/><Relationship Id="rId225" Type="http://schemas.openxmlformats.org/officeDocument/2006/relationships/slide" Target="slides/slide223.xml"/><Relationship Id="rId226" Type="http://schemas.openxmlformats.org/officeDocument/2006/relationships/slide" Target="slides/slide224.xml"/><Relationship Id="rId227" Type="http://schemas.openxmlformats.org/officeDocument/2006/relationships/slide" Target="slides/slide225.xml"/><Relationship Id="rId228" Type="http://schemas.openxmlformats.org/officeDocument/2006/relationships/slide" Target="slides/slide226.xml"/><Relationship Id="rId229" Type="http://schemas.openxmlformats.org/officeDocument/2006/relationships/slide" Target="slides/slide227.xml"/><Relationship Id="rId134" Type="http://schemas.openxmlformats.org/officeDocument/2006/relationships/slide" Target="slides/slide132.xml"/><Relationship Id="rId135" Type="http://schemas.openxmlformats.org/officeDocument/2006/relationships/slide" Target="slides/slide133.xml"/><Relationship Id="rId136" Type="http://schemas.openxmlformats.org/officeDocument/2006/relationships/slide" Target="slides/slide134.xml"/><Relationship Id="rId137" Type="http://schemas.openxmlformats.org/officeDocument/2006/relationships/slide" Target="slides/slide135.xml"/><Relationship Id="rId138" Type="http://schemas.openxmlformats.org/officeDocument/2006/relationships/slide" Target="slides/slide136.xml"/><Relationship Id="rId139" Type="http://schemas.openxmlformats.org/officeDocument/2006/relationships/slide" Target="slides/slide137.xml"/><Relationship Id="rId285" Type="http://schemas.openxmlformats.org/officeDocument/2006/relationships/slide" Target="slides/slide283.xml"/><Relationship Id="rId286" Type="http://schemas.openxmlformats.org/officeDocument/2006/relationships/slide" Target="slides/slide284.xml"/><Relationship Id="rId287" Type="http://schemas.openxmlformats.org/officeDocument/2006/relationships/slide" Target="slides/slide285.xml"/><Relationship Id="rId288" Type="http://schemas.openxmlformats.org/officeDocument/2006/relationships/slide" Target="slides/slide286.xml"/><Relationship Id="rId289" Type="http://schemas.openxmlformats.org/officeDocument/2006/relationships/slide" Target="slides/slide287.xml"/><Relationship Id="rId310" Type="http://schemas.openxmlformats.org/officeDocument/2006/relationships/slide" Target="slides/slide308.xml"/><Relationship Id="rId311" Type="http://schemas.openxmlformats.org/officeDocument/2006/relationships/slide" Target="slides/slide309.xml"/><Relationship Id="rId312" Type="http://schemas.openxmlformats.org/officeDocument/2006/relationships/slide" Target="slides/slide310.xml"/><Relationship Id="rId313" Type="http://schemas.openxmlformats.org/officeDocument/2006/relationships/slide" Target="slides/slide311.xml"/><Relationship Id="rId314" Type="http://schemas.openxmlformats.org/officeDocument/2006/relationships/slide" Target="slides/slide312.xml"/><Relationship Id="rId315" Type="http://schemas.openxmlformats.org/officeDocument/2006/relationships/slide" Target="slides/slide313.xml"/><Relationship Id="rId316" Type="http://schemas.openxmlformats.org/officeDocument/2006/relationships/slide" Target="slides/slide314.xml"/><Relationship Id="rId317" Type="http://schemas.openxmlformats.org/officeDocument/2006/relationships/slide" Target="slides/slide315.xml"/><Relationship Id="rId318" Type="http://schemas.openxmlformats.org/officeDocument/2006/relationships/slide" Target="slides/slide316.xml"/><Relationship Id="rId319" Type="http://schemas.openxmlformats.org/officeDocument/2006/relationships/slide" Target="slides/slide317.xml"/><Relationship Id="rId370" Type="http://schemas.openxmlformats.org/officeDocument/2006/relationships/tableStyles" Target="tableStyles.xml"/><Relationship Id="rId290" Type="http://schemas.openxmlformats.org/officeDocument/2006/relationships/slide" Target="slides/slide288.xml"/><Relationship Id="rId291" Type="http://schemas.openxmlformats.org/officeDocument/2006/relationships/slide" Target="slides/slide289.xml"/><Relationship Id="rId292" Type="http://schemas.openxmlformats.org/officeDocument/2006/relationships/slide" Target="slides/slide290.xml"/><Relationship Id="rId293" Type="http://schemas.openxmlformats.org/officeDocument/2006/relationships/slide" Target="slides/slide291.xml"/><Relationship Id="rId294" Type="http://schemas.openxmlformats.org/officeDocument/2006/relationships/slide" Target="slides/slide292.xml"/><Relationship Id="rId295" Type="http://schemas.openxmlformats.org/officeDocument/2006/relationships/slide" Target="slides/slide293.xml"/><Relationship Id="rId296" Type="http://schemas.openxmlformats.org/officeDocument/2006/relationships/slide" Target="slides/slide294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297" Type="http://schemas.openxmlformats.org/officeDocument/2006/relationships/slide" Target="slides/slide295.xml"/><Relationship Id="rId298" Type="http://schemas.openxmlformats.org/officeDocument/2006/relationships/slide" Target="slides/slide296.xml"/><Relationship Id="rId299" Type="http://schemas.openxmlformats.org/officeDocument/2006/relationships/slide" Target="slides/slide297.xml"/><Relationship Id="rId140" Type="http://schemas.openxmlformats.org/officeDocument/2006/relationships/slide" Target="slides/slide138.xml"/><Relationship Id="rId141" Type="http://schemas.openxmlformats.org/officeDocument/2006/relationships/slide" Target="slides/slide139.xml"/><Relationship Id="rId142" Type="http://schemas.openxmlformats.org/officeDocument/2006/relationships/slide" Target="slides/slide140.xml"/><Relationship Id="rId143" Type="http://schemas.openxmlformats.org/officeDocument/2006/relationships/slide" Target="slides/slide141.xml"/><Relationship Id="rId144" Type="http://schemas.openxmlformats.org/officeDocument/2006/relationships/slide" Target="slides/slide142.xml"/><Relationship Id="rId145" Type="http://schemas.openxmlformats.org/officeDocument/2006/relationships/slide" Target="slides/slide143.xml"/><Relationship Id="rId146" Type="http://schemas.openxmlformats.org/officeDocument/2006/relationships/slide" Target="slides/slide144.xml"/><Relationship Id="rId147" Type="http://schemas.openxmlformats.org/officeDocument/2006/relationships/slide" Target="slides/slide145.xml"/><Relationship Id="rId148" Type="http://schemas.openxmlformats.org/officeDocument/2006/relationships/slide" Target="slides/slide146.xml"/><Relationship Id="rId149" Type="http://schemas.openxmlformats.org/officeDocument/2006/relationships/slide" Target="slides/slide147.xml"/><Relationship Id="rId230" Type="http://schemas.openxmlformats.org/officeDocument/2006/relationships/slide" Target="slides/slide228.xml"/><Relationship Id="rId231" Type="http://schemas.openxmlformats.org/officeDocument/2006/relationships/slide" Target="slides/slide229.xml"/><Relationship Id="rId232" Type="http://schemas.openxmlformats.org/officeDocument/2006/relationships/slide" Target="slides/slide230.xml"/><Relationship Id="rId233" Type="http://schemas.openxmlformats.org/officeDocument/2006/relationships/slide" Target="slides/slide231.xml"/><Relationship Id="rId234" Type="http://schemas.openxmlformats.org/officeDocument/2006/relationships/slide" Target="slides/slide232.xml"/><Relationship Id="rId235" Type="http://schemas.openxmlformats.org/officeDocument/2006/relationships/slide" Target="slides/slide233.xml"/><Relationship Id="rId236" Type="http://schemas.openxmlformats.org/officeDocument/2006/relationships/slide" Target="slides/slide234.xml"/><Relationship Id="rId237" Type="http://schemas.openxmlformats.org/officeDocument/2006/relationships/slide" Target="slides/slide235.xml"/><Relationship Id="rId238" Type="http://schemas.openxmlformats.org/officeDocument/2006/relationships/slide" Target="slides/slide236.xml"/><Relationship Id="rId239" Type="http://schemas.openxmlformats.org/officeDocument/2006/relationships/slide" Target="slides/slide237.xml"/><Relationship Id="rId320" Type="http://schemas.openxmlformats.org/officeDocument/2006/relationships/slide" Target="slides/slide318.xml"/><Relationship Id="rId321" Type="http://schemas.openxmlformats.org/officeDocument/2006/relationships/slide" Target="slides/slide319.xml"/><Relationship Id="rId322" Type="http://schemas.openxmlformats.org/officeDocument/2006/relationships/slide" Target="slides/slide320.xml"/><Relationship Id="rId323" Type="http://schemas.openxmlformats.org/officeDocument/2006/relationships/slide" Target="slides/slide321.xml"/><Relationship Id="rId324" Type="http://schemas.openxmlformats.org/officeDocument/2006/relationships/slide" Target="slides/slide322.xml"/><Relationship Id="rId325" Type="http://schemas.openxmlformats.org/officeDocument/2006/relationships/slide" Target="slides/slide323.xml"/><Relationship Id="rId326" Type="http://schemas.openxmlformats.org/officeDocument/2006/relationships/slide" Target="slides/slide324.xml"/><Relationship Id="rId327" Type="http://schemas.openxmlformats.org/officeDocument/2006/relationships/slide" Target="slides/slide325.xml"/><Relationship Id="rId328" Type="http://schemas.openxmlformats.org/officeDocument/2006/relationships/slide" Target="slides/slide326.xml"/><Relationship Id="rId329" Type="http://schemas.openxmlformats.org/officeDocument/2006/relationships/slide" Target="slides/slide32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slide" Target="slides/slide54.xml"/><Relationship Id="rId57" Type="http://schemas.openxmlformats.org/officeDocument/2006/relationships/slide" Target="slides/slide55.xml"/><Relationship Id="rId58" Type="http://schemas.openxmlformats.org/officeDocument/2006/relationships/slide" Target="slides/slide56.xml"/><Relationship Id="rId59" Type="http://schemas.openxmlformats.org/officeDocument/2006/relationships/slide" Target="slides/slide57.xml"/><Relationship Id="rId150" Type="http://schemas.openxmlformats.org/officeDocument/2006/relationships/slide" Target="slides/slide148.xml"/><Relationship Id="rId151" Type="http://schemas.openxmlformats.org/officeDocument/2006/relationships/slide" Target="slides/slide149.xml"/><Relationship Id="rId152" Type="http://schemas.openxmlformats.org/officeDocument/2006/relationships/slide" Target="slides/slide150.xml"/><Relationship Id="rId153" Type="http://schemas.openxmlformats.org/officeDocument/2006/relationships/slide" Target="slides/slide151.xml"/><Relationship Id="rId154" Type="http://schemas.openxmlformats.org/officeDocument/2006/relationships/slide" Target="slides/slide152.xml"/><Relationship Id="rId155" Type="http://schemas.openxmlformats.org/officeDocument/2006/relationships/slide" Target="slides/slide153.xml"/><Relationship Id="rId156" Type="http://schemas.openxmlformats.org/officeDocument/2006/relationships/slide" Target="slides/slide154.xml"/><Relationship Id="rId157" Type="http://schemas.openxmlformats.org/officeDocument/2006/relationships/slide" Target="slides/slide155.xml"/><Relationship Id="rId158" Type="http://schemas.openxmlformats.org/officeDocument/2006/relationships/slide" Target="slides/slide156.xml"/><Relationship Id="rId159" Type="http://schemas.openxmlformats.org/officeDocument/2006/relationships/slide" Target="slides/slide157.xml"/><Relationship Id="rId240" Type="http://schemas.openxmlformats.org/officeDocument/2006/relationships/slide" Target="slides/slide238.xml"/><Relationship Id="rId241" Type="http://schemas.openxmlformats.org/officeDocument/2006/relationships/slide" Target="slides/slide239.xml"/><Relationship Id="rId242" Type="http://schemas.openxmlformats.org/officeDocument/2006/relationships/slide" Target="slides/slide240.xml"/><Relationship Id="rId243" Type="http://schemas.openxmlformats.org/officeDocument/2006/relationships/slide" Target="slides/slide241.xml"/><Relationship Id="rId244" Type="http://schemas.openxmlformats.org/officeDocument/2006/relationships/slide" Target="slides/slide242.xml"/><Relationship Id="rId245" Type="http://schemas.openxmlformats.org/officeDocument/2006/relationships/slide" Target="slides/slide243.xml"/><Relationship Id="rId246" Type="http://schemas.openxmlformats.org/officeDocument/2006/relationships/slide" Target="slides/slide244.xml"/><Relationship Id="rId247" Type="http://schemas.openxmlformats.org/officeDocument/2006/relationships/slide" Target="slides/slide245.xml"/><Relationship Id="rId248" Type="http://schemas.openxmlformats.org/officeDocument/2006/relationships/slide" Target="slides/slide246.xml"/><Relationship Id="rId249" Type="http://schemas.openxmlformats.org/officeDocument/2006/relationships/slide" Target="slides/slide247.xml"/><Relationship Id="rId330" Type="http://schemas.openxmlformats.org/officeDocument/2006/relationships/slide" Target="slides/slide328.xml"/><Relationship Id="rId331" Type="http://schemas.openxmlformats.org/officeDocument/2006/relationships/slide" Target="slides/slide329.xml"/><Relationship Id="rId332" Type="http://schemas.openxmlformats.org/officeDocument/2006/relationships/slide" Target="slides/slide330.xml"/><Relationship Id="rId333" Type="http://schemas.openxmlformats.org/officeDocument/2006/relationships/slide" Target="slides/slide331.xml"/><Relationship Id="rId334" Type="http://schemas.openxmlformats.org/officeDocument/2006/relationships/slide" Target="slides/slide332.xml"/><Relationship Id="rId335" Type="http://schemas.openxmlformats.org/officeDocument/2006/relationships/slide" Target="slides/slide333.xml"/><Relationship Id="rId336" Type="http://schemas.openxmlformats.org/officeDocument/2006/relationships/slide" Target="slides/slide334.xml"/><Relationship Id="rId337" Type="http://schemas.openxmlformats.org/officeDocument/2006/relationships/slide" Target="slides/slide335.xml"/><Relationship Id="rId338" Type="http://schemas.openxmlformats.org/officeDocument/2006/relationships/slide" Target="slides/slide336.xml"/><Relationship Id="rId339" Type="http://schemas.openxmlformats.org/officeDocument/2006/relationships/slide" Target="slides/slide337.xml"/><Relationship Id="rId60" Type="http://schemas.openxmlformats.org/officeDocument/2006/relationships/slide" Target="slides/slide58.xml"/><Relationship Id="rId61" Type="http://schemas.openxmlformats.org/officeDocument/2006/relationships/slide" Target="slides/slide59.xml"/><Relationship Id="rId62" Type="http://schemas.openxmlformats.org/officeDocument/2006/relationships/slide" Target="slides/slide60.xml"/><Relationship Id="rId63" Type="http://schemas.openxmlformats.org/officeDocument/2006/relationships/slide" Target="slides/slide61.xml"/><Relationship Id="rId64" Type="http://schemas.openxmlformats.org/officeDocument/2006/relationships/slide" Target="slides/slide62.xml"/><Relationship Id="rId65" Type="http://schemas.openxmlformats.org/officeDocument/2006/relationships/slide" Target="slides/slide63.xml"/><Relationship Id="rId66" Type="http://schemas.openxmlformats.org/officeDocument/2006/relationships/slide" Target="slides/slide64.xml"/><Relationship Id="rId67" Type="http://schemas.openxmlformats.org/officeDocument/2006/relationships/slide" Target="slides/slide65.xml"/><Relationship Id="rId68" Type="http://schemas.openxmlformats.org/officeDocument/2006/relationships/slide" Target="slides/slide66.xml"/><Relationship Id="rId69" Type="http://schemas.openxmlformats.org/officeDocument/2006/relationships/slide" Target="slides/slide67.xml"/><Relationship Id="rId160" Type="http://schemas.openxmlformats.org/officeDocument/2006/relationships/slide" Target="slides/slide158.xml"/><Relationship Id="rId161" Type="http://schemas.openxmlformats.org/officeDocument/2006/relationships/slide" Target="slides/slide159.xml"/><Relationship Id="rId162" Type="http://schemas.openxmlformats.org/officeDocument/2006/relationships/slide" Target="slides/slide160.xml"/><Relationship Id="rId163" Type="http://schemas.openxmlformats.org/officeDocument/2006/relationships/slide" Target="slides/slide161.xml"/><Relationship Id="rId164" Type="http://schemas.openxmlformats.org/officeDocument/2006/relationships/slide" Target="slides/slide162.xml"/><Relationship Id="rId165" Type="http://schemas.openxmlformats.org/officeDocument/2006/relationships/slide" Target="slides/slide163.xml"/><Relationship Id="rId166" Type="http://schemas.openxmlformats.org/officeDocument/2006/relationships/slide" Target="slides/slide164.xml"/><Relationship Id="rId167" Type="http://schemas.openxmlformats.org/officeDocument/2006/relationships/slide" Target="slides/slide165.xml"/><Relationship Id="rId168" Type="http://schemas.openxmlformats.org/officeDocument/2006/relationships/slide" Target="slides/slide166.xml"/><Relationship Id="rId169" Type="http://schemas.openxmlformats.org/officeDocument/2006/relationships/slide" Target="slides/slide167.xml"/><Relationship Id="rId250" Type="http://schemas.openxmlformats.org/officeDocument/2006/relationships/slide" Target="slides/slide248.xml"/><Relationship Id="rId251" Type="http://schemas.openxmlformats.org/officeDocument/2006/relationships/slide" Target="slides/slide249.xml"/><Relationship Id="rId252" Type="http://schemas.openxmlformats.org/officeDocument/2006/relationships/slide" Target="slides/slide250.xml"/><Relationship Id="rId253" Type="http://schemas.openxmlformats.org/officeDocument/2006/relationships/slide" Target="slides/slide251.xml"/><Relationship Id="rId254" Type="http://schemas.openxmlformats.org/officeDocument/2006/relationships/slide" Target="slides/slide252.xml"/><Relationship Id="rId255" Type="http://schemas.openxmlformats.org/officeDocument/2006/relationships/slide" Target="slides/slide253.xml"/><Relationship Id="rId256" Type="http://schemas.openxmlformats.org/officeDocument/2006/relationships/slide" Target="slides/slide254.xml"/><Relationship Id="rId257" Type="http://schemas.openxmlformats.org/officeDocument/2006/relationships/slide" Target="slides/slide255.xml"/><Relationship Id="rId258" Type="http://schemas.openxmlformats.org/officeDocument/2006/relationships/slide" Target="slides/slide256.xml"/><Relationship Id="rId259" Type="http://schemas.openxmlformats.org/officeDocument/2006/relationships/slide" Target="slides/slide257.xml"/><Relationship Id="rId340" Type="http://schemas.openxmlformats.org/officeDocument/2006/relationships/slide" Target="slides/slide338.xml"/><Relationship Id="rId341" Type="http://schemas.openxmlformats.org/officeDocument/2006/relationships/slide" Target="slides/slide339.xml"/><Relationship Id="rId342" Type="http://schemas.openxmlformats.org/officeDocument/2006/relationships/slide" Target="slides/slide340.xml"/><Relationship Id="rId343" Type="http://schemas.openxmlformats.org/officeDocument/2006/relationships/slide" Target="slides/slide341.xml"/><Relationship Id="rId344" Type="http://schemas.openxmlformats.org/officeDocument/2006/relationships/slide" Target="slides/slide342.xml"/><Relationship Id="rId100" Type="http://schemas.openxmlformats.org/officeDocument/2006/relationships/slide" Target="slides/slide98.xml"/><Relationship Id="rId101" Type="http://schemas.openxmlformats.org/officeDocument/2006/relationships/slide" Target="slides/slide99.xml"/><Relationship Id="rId102" Type="http://schemas.openxmlformats.org/officeDocument/2006/relationships/slide" Target="slides/slide100.xml"/><Relationship Id="rId103" Type="http://schemas.openxmlformats.org/officeDocument/2006/relationships/slide" Target="slides/slide101.xml"/><Relationship Id="rId104" Type="http://schemas.openxmlformats.org/officeDocument/2006/relationships/slide" Target="slides/slide102.xml"/><Relationship Id="rId105" Type="http://schemas.openxmlformats.org/officeDocument/2006/relationships/slide" Target="slides/slide10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358900" y="952500"/>
            <a:ext cx="5105400" cy="34337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209675" y="4719638"/>
            <a:ext cx="5408613" cy="3811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875217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ＭＳ Ｐゴシック" charset="-128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0.xml"/></Relationships>
</file>

<file path=ppt/notesSlides/_rels/notesSlide1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1.xml"/></Relationships>
</file>

<file path=ppt/notesSlides/_rels/notesSlide1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2.xml"/></Relationships>
</file>

<file path=ppt/notesSlides/_rels/notesSlide1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3.xml"/></Relationships>
</file>

<file path=ppt/notesSlides/_rels/notesSlide1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4.xml"/></Relationships>
</file>

<file path=ppt/notesSlides/_rels/notesSlide1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5.xml"/></Relationships>
</file>

<file path=ppt/notesSlides/_rels/notesSlide1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6.xml"/></Relationships>
</file>

<file path=ppt/notesSlides/_rels/notesSlide1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7.xml"/></Relationships>
</file>

<file path=ppt/notesSlides/_rels/notesSlide1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8.xml"/></Relationships>
</file>

<file path=ppt/notesSlides/_rels/notesSlide1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0.xml"/></Relationships>
</file>

<file path=ppt/notesSlides/_rels/notesSlide1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1.xml"/></Relationships>
</file>

<file path=ppt/notesSlides/_rels/notesSlide1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2.xml"/></Relationships>
</file>

<file path=ppt/notesSlides/_rels/notesSlide1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3.xml"/></Relationships>
</file>

<file path=ppt/notesSlides/_rels/notesSlide1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4.xml"/></Relationships>
</file>

<file path=ppt/notesSlides/_rels/notesSlide1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5.xml"/></Relationships>
</file>

<file path=ppt/notesSlides/_rels/notesSlide1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6.xml"/></Relationships>
</file>

<file path=ppt/notesSlides/_rels/notesSlide1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7.xml"/></Relationships>
</file>

<file path=ppt/notesSlides/_rels/notesSlide1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8.xml"/></Relationships>
</file>

<file path=ppt/notesSlides/_rels/notesSlide1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0.xml"/></Relationships>
</file>

<file path=ppt/notesSlides/_rels/notesSlide1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1.xml"/></Relationships>
</file>

<file path=ppt/notesSlides/_rels/notesSlide1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2.xml"/></Relationships>
</file>

<file path=ppt/notesSlides/_rels/notesSlide1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3.xml"/></Relationships>
</file>

<file path=ppt/notesSlides/_rels/notesSlide1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4.xml"/></Relationships>
</file>

<file path=ppt/notesSlides/_rels/notesSlide1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5.xml"/></Relationships>
</file>

<file path=ppt/notesSlides/_rels/notesSlide1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6.xml"/></Relationships>
</file>

<file path=ppt/notesSlides/_rels/notesSlide1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7.xml"/></Relationships>
</file>

<file path=ppt/notesSlides/_rels/notesSlide1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8.xml"/></Relationships>
</file>

<file path=ppt/notesSlides/_rels/notesSlide1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0.xml"/></Relationships>
</file>

<file path=ppt/notesSlides/_rels/notesSlide1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1.xml"/></Relationships>
</file>

<file path=ppt/notesSlides/_rels/notesSlide1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2.xml"/></Relationships>
</file>

<file path=ppt/notesSlides/_rels/notesSlide1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3.xml"/></Relationships>
</file>

<file path=ppt/notesSlides/_rels/notesSlide1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4.xml"/></Relationships>
</file>

<file path=ppt/notesSlides/_rels/notesSlide1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5.xml"/></Relationships>
</file>

<file path=ppt/notesSlides/_rels/notesSlide1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6.xml"/></Relationships>
</file>

<file path=ppt/notesSlides/_rels/notesSlide1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7.xml"/></Relationships>
</file>

<file path=ppt/notesSlides/_rels/notesSlide1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8.xml"/></Relationships>
</file>

<file path=ppt/notesSlides/_rels/notesSlide1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0.xml"/></Relationships>
</file>

<file path=ppt/notesSlides/_rels/notesSlide1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1.xml"/></Relationships>
</file>

<file path=ppt/notesSlides/_rels/notesSlide1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2.xml"/></Relationships>
</file>

<file path=ppt/notesSlides/_rels/notesSlide1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3.xml"/></Relationships>
</file>

<file path=ppt/notesSlides/_rels/notesSlide1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4.xml"/></Relationships>
</file>

<file path=ppt/notesSlides/_rels/notesSlide1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5.xml"/></Relationships>
</file>

<file path=ppt/notesSlides/_rels/notesSlide1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6.xml"/></Relationships>
</file>

<file path=ppt/notesSlides/_rels/notesSlide1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7.xml"/></Relationships>
</file>

<file path=ppt/notesSlides/_rels/notesSlide1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8.xml"/></Relationships>
</file>

<file path=ppt/notesSlides/_rels/notesSlide1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0.xml"/></Relationships>
</file>

<file path=ppt/notesSlides/_rels/notesSlide1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1.xml"/></Relationships>
</file>

<file path=ppt/notesSlides/_rels/notesSlide1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2.xml"/></Relationships>
</file>

<file path=ppt/notesSlides/_rels/notesSlide1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3.xml"/></Relationships>
</file>

<file path=ppt/notesSlides/_rels/notesSlide1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4.xml"/></Relationships>
</file>

<file path=ppt/notesSlides/_rels/notesSlide1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5.xml"/></Relationships>
</file>

<file path=ppt/notesSlides/_rels/notesSlide1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6.xml"/></Relationships>
</file>

<file path=ppt/notesSlides/_rels/notesSlide1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7.xml"/></Relationships>
</file>

<file path=ppt/notesSlides/_rels/notesSlide1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8.xml"/></Relationships>
</file>

<file path=ppt/notesSlides/_rels/notesSlide1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0.xml"/></Relationships>
</file>

<file path=ppt/notesSlides/_rels/notesSlide1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1.xml"/></Relationships>
</file>

<file path=ppt/notesSlides/_rels/notesSlide1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2.xml"/></Relationships>
</file>

<file path=ppt/notesSlides/_rels/notesSlide1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3.xml"/></Relationships>
</file>

<file path=ppt/notesSlides/_rels/notesSlide1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4.xml"/></Relationships>
</file>

<file path=ppt/notesSlides/_rels/notesSlide1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5.xml"/></Relationships>
</file>

<file path=ppt/notesSlides/_rels/notesSlide1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6.xml"/></Relationships>
</file>

<file path=ppt/notesSlides/_rels/notesSlide1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7.xml"/></Relationships>
</file>

<file path=ppt/notesSlides/_rels/notesSlide1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8.xml"/></Relationships>
</file>

<file path=ppt/notesSlides/_rels/notesSlide1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0.xml"/></Relationships>
</file>

<file path=ppt/notesSlides/_rels/notesSlide1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1.xml"/></Relationships>
</file>

<file path=ppt/notesSlides/_rels/notesSlide1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2.xml"/></Relationships>
</file>

<file path=ppt/notesSlides/_rels/notesSlide1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3.xml"/></Relationships>
</file>

<file path=ppt/notesSlides/_rels/notesSlide1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4.xml"/></Relationships>
</file>

<file path=ppt/notesSlides/_rels/notesSlide1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5.xml"/></Relationships>
</file>

<file path=ppt/notesSlides/_rels/notesSlide1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6.xml"/></Relationships>
</file>

<file path=ppt/notesSlides/_rels/notesSlide1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7.xml"/></Relationships>
</file>

<file path=ppt/notesSlides/_rels/notesSlide1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8.xml"/></Relationships>
</file>

<file path=ppt/notesSlides/_rels/notesSlide1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0.xml"/></Relationships>
</file>

<file path=ppt/notesSlides/_rels/notesSlide1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1.xml"/></Relationships>
</file>

<file path=ppt/notesSlides/_rels/notesSlide1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2.xml"/></Relationships>
</file>

<file path=ppt/notesSlides/_rels/notesSlide1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3.xml"/></Relationships>
</file>

<file path=ppt/notesSlides/_rels/notesSlide1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4.xml"/></Relationships>
</file>

<file path=ppt/notesSlides/_rels/notesSlide1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5.xml"/></Relationships>
</file>

<file path=ppt/notesSlides/_rels/notesSlide1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6.xml"/></Relationships>
</file>

<file path=ppt/notesSlides/_rels/notesSlide1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7.xml"/></Relationships>
</file>

<file path=ppt/notesSlides/_rels/notesSlide1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8.xml"/></Relationships>
</file>

<file path=ppt/notesSlides/_rels/notesSlide1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0.xml"/></Relationships>
</file>

<file path=ppt/notesSlides/_rels/notesSlide1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1.xml"/></Relationships>
</file>

<file path=ppt/notesSlides/_rels/notesSlide1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2.xml"/></Relationships>
</file>

<file path=ppt/notesSlides/_rels/notesSlide1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3.xml"/></Relationships>
</file>

<file path=ppt/notesSlides/_rels/notesSlide1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4.xml"/></Relationships>
</file>

<file path=ppt/notesSlides/_rels/notesSlide1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5.xml"/></Relationships>
</file>

<file path=ppt/notesSlides/_rels/notesSlide1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6.xml"/></Relationships>
</file>

<file path=ppt/notesSlides/_rels/notesSlide1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7.xml"/></Relationships>
</file>

<file path=ppt/notesSlides/_rels/notesSlide1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8.xml"/></Relationships>
</file>

<file path=ppt/notesSlides/_rels/notesSlide1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0.xml"/></Relationships>
</file>

<file path=ppt/notesSlides/_rels/notesSlide2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1.xml"/></Relationships>
</file>

<file path=ppt/notesSlides/_rels/notesSlide2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2.xml"/></Relationships>
</file>

<file path=ppt/notesSlides/_rels/notesSlide2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3.xml"/></Relationships>
</file>

<file path=ppt/notesSlides/_rels/notesSlide2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4.xml"/></Relationships>
</file>

<file path=ppt/notesSlides/_rels/notesSlide2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5.xml"/></Relationships>
</file>

<file path=ppt/notesSlides/_rels/notesSlide2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6.xml"/></Relationships>
</file>

<file path=ppt/notesSlides/_rels/notesSlide2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7.xml"/></Relationships>
</file>

<file path=ppt/notesSlides/_rels/notesSlide2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8.xml"/></Relationships>
</file>

<file path=ppt/notesSlides/_rels/notesSlide2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9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0.xml"/></Relationships>
</file>

<file path=ppt/notesSlides/_rels/notesSlide2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1.xml"/></Relationships>
</file>

<file path=ppt/notesSlides/_rels/notesSlide2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2.xml"/></Relationships>
</file>

<file path=ppt/notesSlides/_rels/notesSlide2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3.xml"/></Relationships>
</file>

<file path=ppt/notesSlides/_rels/notesSlide2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4.xml"/></Relationships>
</file>

<file path=ppt/notesSlides/_rels/notesSlide2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5.xml"/></Relationships>
</file>

<file path=ppt/notesSlides/_rels/notesSlide2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6.xml"/></Relationships>
</file>

<file path=ppt/notesSlides/_rels/notesSlide2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7.xml"/></Relationships>
</file>

<file path=ppt/notesSlides/_rels/notesSlide2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8.xml"/></Relationships>
</file>

<file path=ppt/notesSlides/_rels/notesSlide2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0.xml"/></Relationships>
</file>

<file path=ppt/notesSlides/_rels/notesSlide2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1.xml"/></Relationships>
</file>

<file path=ppt/notesSlides/_rels/notesSlide2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2.xml"/></Relationships>
</file>

<file path=ppt/notesSlides/_rels/notesSlide2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3.xml"/></Relationships>
</file>

<file path=ppt/notesSlides/_rels/notesSlide2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4.xml"/></Relationships>
</file>

<file path=ppt/notesSlides/_rels/notesSlide2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5.xml"/></Relationships>
</file>

<file path=ppt/notesSlides/_rels/notesSlide2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6.xml"/></Relationships>
</file>

<file path=ppt/notesSlides/_rels/notesSlide2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7.xml"/></Relationships>
</file>

<file path=ppt/notesSlides/_rels/notesSlide2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8.xml"/></Relationships>
</file>

<file path=ppt/notesSlides/_rels/notesSlide2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9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0.xml"/></Relationships>
</file>

<file path=ppt/notesSlides/_rels/notesSlide2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1.xml"/></Relationships>
</file>

<file path=ppt/notesSlides/_rels/notesSlide2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2.xml"/></Relationships>
</file>

<file path=ppt/notesSlides/_rels/notesSlide2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3.xml"/></Relationships>
</file>

<file path=ppt/notesSlides/_rels/notesSlide2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4.xml"/></Relationships>
</file>

<file path=ppt/notesSlides/_rels/notesSlide2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5.xml"/></Relationships>
</file>

<file path=ppt/notesSlides/_rels/notesSlide2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6.xml"/></Relationships>
</file>

<file path=ppt/notesSlides/_rels/notesSlide2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7.xml"/></Relationships>
</file>

<file path=ppt/notesSlides/_rels/notesSlide2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8.xml"/></Relationships>
</file>

<file path=ppt/notesSlides/_rels/notesSlide2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9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0.xml"/></Relationships>
</file>

<file path=ppt/notesSlides/_rels/notesSlide2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1.xml"/></Relationships>
</file>

<file path=ppt/notesSlides/_rels/notesSlide2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2.xml"/></Relationships>
</file>

<file path=ppt/notesSlides/_rels/notesSlide2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3.xml"/></Relationships>
</file>

<file path=ppt/notesSlides/_rels/notesSlide2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4.xml"/></Relationships>
</file>

<file path=ppt/notesSlides/_rels/notesSlide2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5.xml"/></Relationships>
</file>

<file path=ppt/notesSlides/_rels/notesSlide2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6.xml"/></Relationships>
</file>

<file path=ppt/notesSlides/_rels/notesSlide2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7.xml"/></Relationships>
</file>

<file path=ppt/notesSlides/_rels/notesSlide2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8.xml"/></Relationships>
</file>

<file path=ppt/notesSlides/_rels/notesSlide2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9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0.xml"/></Relationships>
</file>

<file path=ppt/notesSlides/_rels/notesSlide2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1.xml"/></Relationships>
</file>

<file path=ppt/notesSlides/_rels/notesSlide2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2.xml"/></Relationships>
</file>

<file path=ppt/notesSlides/_rels/notesSlide2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3.xml"/></Relationships>
</file>

<file path=ppt/notesSlides/_rels/notesSlide2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4.xml"/></Relationships>
</file>

<file path=ppt/notesSlides/_rels/notesSlide2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5.xml"/></Relationships>
</file>

<file path=ppt/notesSlides/_rels/notesSlide2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6.xml"/></Relationships>
</file>

<file path=ppt/notesSlides/_rels/notesSlide2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7.xml"/></Relationships>
</file>

<file path=ppt/notesSlides/_rels/notesSlide2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8.xml"/></Relationships>
</file>

<file path=ppt/notesSlides/_rels/notesSlide2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9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0.xml"/></Relationships>
</file>

<file path=ppt/notesSlides/_rels/notesSlide2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1.xml"/></Relationships>
</file>

<file path=ppt/notesSlides/_rels/notesSlide2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2.xml"/></Relationships>
</file>

<file path=ppt/notesSlides/_rels/notesSlide2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3.xml"/></Relationships>
</file>

<file path=ppt/notesSlides/_rels/notesSlide2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4.xml"/></Relationships>
</file>

<file path=ppt/notesSlides/_rels/notesSlide2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5.xml"/></Relationships>
</file>

<file path=ppt/notesSlides/_rels/notesSlide2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6.xml"/></Relationships>
</file>

<file path=ppt/notesSlides/_rels/notesSlide2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7.xml"/></Relationships>
</file>

<file path=ppt/notesSlides/_rels/notesSlide2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8.xml"/></Relationships>
</file>

<file path=ppt/notesSlides/_rels/notesSlide2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0.xml"/></Relationships>
</file>

<file path=ppt/notesSlides/_rels/notesSlide2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1.xml"/></Relationships>
</file>

<file path=ppt/notesSlides/_rels/notesSlide2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2.xml"/></Relationships>
</file>

<file path=ppt/notesSlides/_rels/notesSlide2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3.xml"/></Relationships>
</file>

<file path=ppt/notesSlides/_rels/notesSlide2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4.xml"/></Relationships>
</file>

<file path=ppt/notesSlides/_rels/notesSlide2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5.xml"/></Relationships>
</file>

<file path=ppt/notesSlides/_rels/notesSlide2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6.xml"/></Relationships>
</file>

<file path=ppt/notesSlides/_rels/notesSlide2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7.xml"/></Relationships>
</file>

<file path=ppt/notesSlides/_rels/notesSlide2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8.xml"/></Relationships>
</file>

<file path=ppt/notesSlides/_rels/notesSlide2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9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0.xml"/></Relationships>
</file>

<file path=ppt/notesSlides/_rels/notesSlide2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1.xml"/></Relationships>
</file>

<file path=ppt/notesSlides/_rels/notesSlide2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2.xml"/></Relationships>
</file>

<file path=ppt/notesSlides/_rels/notesSlide2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3.xml"/></Relationships>
</file>

<file path=ppt/notesSlides/_rels/notesSlide2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4.xml"/></Relationships>
</file>

<file path=ppt/notesSlides/_rels/notesSlide2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5.xml"/></Relationships>
</file>

<file path=ppt/notesSlides/_rels/notesSlide2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6.xml"/></Relationships>
</file>

<file path=ppt/notesSlides/_rels/notesSlide2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7.xml"/></Relationships>
</file>

<file path=ppt/notesSlides/_rels/notesSlide2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8.xml"/></Relationships>
</file>

<file path=ppt/notesSlides/_rels/notesSlide2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0.xml"/></Relationships>
</file>

<file path=ppt/notesSlides/_rels/notesSlide2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1.xml"/></Relationships>
</file>

<file path=ppt/notesSlides/_rels/notesSlide2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2.xml"/></Relationships>
</file>

<file path=ppt/notesSlides/_rels/notesSlide2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3.xml"/></Relationships>
</file>

<file path=ppt/notesSlides/_rels/notesSlide2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4.xml"/></Relationships>
</file>

<file path=ppt/notesSlides/_rels/notesSlide2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5.xml"/></Relationships>
</file>

<file path=ppt/notesSlides/_rels/notesSlide2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6.xml"/></Relationships>
</file>

<file path=ppt/notesSlides/_rels/notesSlide2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7.xml"/></Relationships>
</file>

<file path=ppt/notesSlides/_rels/notesSlide2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8.xml"/></Relationships>
</file>

<file path=ppt/notesSlides/_rels/notesSlide2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0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0.xml"/></Relationships>
</file>

<file path=ppt/notesSlides/_rels/notesSlide30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1.xml"/></Relationships>
</file>

<file path=ppt/notesSlides/_rels/notesSlide30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2.xml"/></Relationships>
</file>

<file path=ppt/notesSlides/_rels/notesSlide30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3.xml"/></Relationships>
</file>

<file path=ppt/notesSlides/_rels/notesSlide30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4.xml"/></Relationships>
</file>

<file path=ppt/notesSlides/_rels/notesSlide30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5.xml"/></Relationships>
</file>

<file path=ppt/notesSlides/_rels/notesSlide30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6.xml"/></Relationships>
</file>

<file path=ppt/notesSlides/_rels/notesSlide30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7.xml"/></Relationships>
</file>

<file path=ppt/notesSlides/_rels/notesSlide30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8.xml"/></Relationships>
</file>

<file path=ppt/notesSlides/_rels/notesSlide30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9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0.xml"/></Relationships>
</file>

<file path=ppt/notesSlides/_rels/notesSlide3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1.xml"/></Relationships>
</file>

<file path=ppt/notesSlides/_rels/notesSlide3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2.xml"/></Relationships>
</file>

<file path=ppt/notesSlides/_rels/notesSlide3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3.xml"/></Relationships>
</file>

<file path=ppt/notesSlides/_rels/notesSlide3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4.xml"/></Relationships>
</file>

<file path=ppt/notesSlides/_rels/notesSlide3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5.xml"/></Relationships>
</file>

<file path=ppt/notesSlides/_rels/notesSlide3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6.xml"/></Relationships>
</file>

<file path=ppt/notesSlides/_rels/notesSlide3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7.xml"/></Relationships>
</file>

<file path=ppt/notesSlides/_rels/notesSlide3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8.xml"/></Relationships>
</file>

<file path=ppt/notesSlides/_rels/notesSlide3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0.xml"/></Relationships>
</file>

<file path=ppt/notesSlides/_rels/notesSlide3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1.xml"/></Relationships>
</file>

<file path=ppt/notesSlides/_rels/notesSlide3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2.xml"/></Relationships>
</file>

<file path=ppt/notesSlides/_rels/notesSlide3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3.xml"/></Relationships>
</file>

<file path=ppt/notesSlides/_rels/notesSlide3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4.xml"/></Relationships>
</file>

<file path=ppt/notesSlides/_rels/notesSlide3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5.xml"/></Relationships>
</file>

<file path=ppt/notesSlides/_rels/notesSlide3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6.xml"/></Relationships>
</file>

<file path=ppt/notesSlides/_rels/notesSlide3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7.xml"/></Relationships>
</file>

<file path=ppt/notesSlides/_rels/notesSlide3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8.xml"/></Relationships>
</file>

<file path=ppt/notesSlides/_rels/notesSlide3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9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0.xml"/></Relationships>
</file>

<file path=ppt/notesSlides/_rels/notesSlide3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1.xml"/></Relationships>
</file>

<file path=ppt/notesSlides/_rels/notesSlide3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2.xml"/></Relationships>
</file>

<file path=ppt/notesSlides/_rels/notesSlide3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3.xml"/></Relationships>
</file>

<file path=ppt/notesSlides/_rels/notesSlide3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4.xml"/></Relationships>
</file>

<file path=ppt/notesSlides/_rels/notesSlide3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5.xml"/></Relationships>
</file>

<file path=ppt/notesSlides/_rels/notesSlide3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6.xml"/></Relationships>
</file>

<file path=ppt/notesSlides/_rels/notesSlide3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7.xml"/></Relationships>
</file>

<file path=ppt/notesSlides/_rels/notesSlide3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8.xml"/></Relationships>
</file>

<file path=ppt/notesSlides/_rels/notesSlide3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0.xml"/></Relationships>
</file>

<file path=ppt/notesSlides/_rels/notesSlide3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1.xml"/></Relationships>
</file>

<file path=ppt/notesSlides/_rels/notesSlide3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2.xml"/></Relationships>
</file>

<file path=ppt/notesSlides/_rels/notesSlide3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3.xml"/></Relationships>
</file>

<file path=ppt/notesSlides/_rels/notesSlide3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4.xml"/></Relationships>
</file>

<file path=ppt/notesSlides/_rels/notesSlide3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5.xml"/></Relationships>
</file>

<file path=ppt/notesSlides/_rels/notesSlide3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6.xml"/></Relationships>
</file>

<file path=ppt/notesSlides/_rels/notesSlide3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7.xml"/></Relationships>
</file>

<file path=ppt/notesSlides/_rels/notesSlide3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8.xml"/></Relationships>
</file>

<file path=ppt/notesSlides/_rels/notesSlide3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9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0.xml"/></Relationships>
</file>

<file path=ppt/notesSlides/_rels/notesSlide3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1.xml"/></Relationships>
</file>

<file path=ppt/notesSlides/_rels/notesSlide3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2.xml"/></Relationships>
</file>

<file path=ppt/notesSlides/_rels/notesSlide3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3.xml"/></Relationships>
</file>

<file path=ppt/notesSlides/_rels/notesSlide3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4.xml"/></Relationships>
</file>

<file path=ppt/notesSlides/_rels/notesSlide3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5.xml"/></Relationships>
</file>

<file path=ppt/notesSlides/_rels/notesSlide3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6.xml"/></Relationships>
</file>

<file path=ppt/notesSlides/_rels/notesSlide3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7.xml"/></Relationships>
</file>

<file path=ppt/notesSlides/_rels/notesSlide3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8.xml"/></Relationships>
</file>

<file path=ppt/notesSlides/_rels/notesSlide3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9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0.xml"/></Relationships>
</file>

<file path=ppt/notesSlides/_rels/notesSlide3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1.xml"/></Relationships>
</file>

<file path=ppt/notesSlides/_rels/notesSlide3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7.xml"/></Relationships>
</file>

<file path=ppt/notesSlides/_rels/notesSlide8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8.xml"/></Relationships>
</file>

<file path=ppt/notesSlides/_rels/notesSlide8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0.xml"/></Relationships>
</file>

<file path=ppt/notesSlides/_rels/notesSlide9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1.xml"/></Relationships>
</file>

<file path=ppt/notesSlides/_rels/notesSlide9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2.xml"/></Relationships>
</file>

<file path=ppt/notesSlides/_rels/notesSlide9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3.xml"/></Relationships>
</file>

<file path=ppt/notesSlides/_rels/notesSlide9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4.xml"/></Relationships>
</file>

<file path=ppt/notesSlides/_rels/notesSlide9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5.xml"/></Relationships>
</file>

<file path=ppt/notesSlides/_rels/notesSlide9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6.xml"/></Relationships>
</file>

<file path=ppt/notesSlides/_rels/notesSlide9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7.xml"/></Relationships>
</file>

<file path=ppt/notesSlides/_rels/notesSlide9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8.xml"/></Relationships>
</file>

<file path=ppt/notesSlides/_rels/notesSlide9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12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017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741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945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355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2016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2016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2221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2425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2630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3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2835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3040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222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3245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3449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3654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150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3859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4064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4269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4473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4678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4883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427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5088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9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5293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5497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5702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5907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6112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6317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8" name="Rectangle 6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21825"/>
            <a:ext cx="3368675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700" tIns="50850" rIns="101700" bIns="50850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6B3D9B9-A446-E34C-B272-46DC61DD37EB}" type="slidenum">
              <a:rPr lang="en-GB"/>
              <a:pPr/>
              <a:t>127</a:t>
            </a:fld>
            <a:endParaRPr lang="en-GB"/>
          </a:p>
        </p:txBody>
      </p:sp>
      <p:sp>
        <p:nvSpPr>
          <p:cNvPr id="265219" name="Text Box 1"/>
          <p:cNvSpPr txBox="1">
            <a:spLocks noChangeArrowheads="1"/>
          </p:cNvSpPr>
          <p:nvPr/>
        </p:nvSpPr>
        <p:spPr bwMode="auto">
          <a:xfrm>
            <a:off x="4402138" y="9523413"/>
            <a:ext cx="336867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7756" tIns="45634" rIns="87756" bIns="45634" anchor="b"/>
          <a:lstStyle>
            <a:lvl1pPr>
              <a:tabLst>
                <a:tab pos="703263" algn="l"/>
                <a:tab pos="1409700" algn="l"/>
                <a:tab pos="2116138" algn="l"/>
                <a:tab pos="282257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03263" algn="l"/>
                <a:tab pos="1409700" algn="l"/>
                <a:tab pos="2116138" algn="l"/>
                <a:tab pos="282257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03263" algn="l"/>
                <a:tab pos="1409700" algn="l"/>
                <a:tab pos="2116138" algn="l"/>
                <a:tab pos="282257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03263" algn="l"/>
                <a:tab pos="1409700" algn="l"/>
                <a:tab pos="2116138" algn="l"/>
                <a:tab pos="282257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03263" algn="l"/>
                <a:tab pos="1409700" algn="l"/>
                <a:tab pos="2116138" algn="l"/>
                <a:tab pos="282257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3263" algn="l"/>
                <a:tab pos="1409700" algn="l"/>
                <a:tab pos="2116138" algn="l"/>
                <a:tab pos="282257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3263" algn="l"/>
                <a:tab pos="1409700" algn="l"/>
                <a:tab pos="2116138" algn="l"/>
                <a:tab pos="282257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3263" algn="l"/>
                <a:tab pos="1409700" algn="l"/>
                <a:tab pos="2116138" algn="l"/>
                <a:tab pos="282257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03263" algn="l"/>
                <a:tab pos="1409700" algn="l"/>
                <a:tab pos="2116138" algn="l"/>
                <a:tab pos="282257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fld id="{FB33FB04-401D-E046-9C1C-E623B76ABCAA}" type="slidenum">
              <a:rPr lang="en-GB" sz="1200">
                <a:solidFill>
                  <a:srgbClr val="000000"/>
                </a:solidFill>
              </a:rPr>
              <a:pPr algn="r"/>
              <a:t>127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65220" name="Text Box 2"/>
          <p:cNvSpPr txBox="1">
            <a:spLocks noChangeArrowheads="1"/>
          </p:cNvSpPr>
          <p:nvPr/>
        </p:nvSpPr>
        <p:spPr bwMode="auto">
          <a:xfrm>
            <a:off x="1293813" y="752475"/>
            <a:ext cx="5183187" cy="37592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9160" tIns="44580" rIns="89160" bIns="44580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265221" name="Text Box 3"/>
          <p:cNvSpPr txBox="1">
            <a:spLocks noGrp="1" noChangeArrowheads="1"/>
          </p:cNvSpPr>
          <p:nvPr>
            <p:ph type="body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6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21825"/>
            <a:ext cx="3368675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700" tIns="50850" rIns="101700" bIns="50850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00C2099-9E7E-014F-8D7F-4082EEC11CA6}" type="slidenum">
              <a:rPr lang="en-GB"/>
              <a:pPr/>
              <a:t>128</a:t>
            </a:fld>
            <a:endParaRPr lang="en-GB"/>
          </a:p>
        </p:txBody>
      </p:sp>
      <p:sp>
        <p:nvSpPr>
          <p:cNvPr id="29699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79538" y="762000"/>
            <a:ext cx="5011737" cy="3757613"/>
          </a:xfrm>
          <a:ln/>
        </p:spPr>
      </p:sp>
      <p:sp>
        <p:nvSpPr>
          <p:cNvPr id="29700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21825"/>
            <a:ext cx="3368675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700" tIns="50850" rIns="101700" bIns="50850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AF77064-F707-E046-8BAE-7F71D7D0DEDE}" type="slidenum">
              <a:rPr lang="en-GB"/>
              <a:pPr/>
              <a:t>129</a:t>
            </a:fld>
            <a:endParaRPr lang="en-GB"/>
          </a:p>
        </p:txBody>
      </p:sp>
      <p:sp>
        <p:nvSpPr>
          <p:cNvPr id="31747" name="Text Box 1"/>
          <p:cNvSpPr txBox="1">
            <a:spLocks noChangeArrowheads="1"/>
          </p:cNvSpPr>
          <p:nvPr/>
        </p:nvSpPr>
        <p:spPr bwMode="auto">
          <a:xfrm>
            <a:off x="1135063" y="752475"/>
            <a:ext cx="5503862" cy="3759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9160" tIns="44580" rIns="89160" bIns="44580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31748" name="Text Box 2"/>
          <p:cNvSpPr txBox="1">
            <a:spLocks noGrp="1" noChangeArrowheads="1"/>
          </p:cNvSpPr>
          <p:nvPr>
            <p:ph type="body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632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6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21825"/>
            <a:ext cx="3368675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700" tIns="50850" rIns="101700" bIns="50850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D0894D8-8BFB-8D4C-95A5-AF550EFA8F31}" type="slidenum">
              <a:rPr lang="en-GB"/>
              <a:pPr/>
              <a:t>130</a:t>
            </a:fld>
            <a:endParaRPr lang="en-GB"/>
          </a:p>
        </p:txBody>
      </p:sp>
      <p:sp>
        <p:nvSpPr>
          <p:cNvPr id="26931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79538" y="762000"/>
            <a:ext cx="5011737" cy="3757613"/>
          </a:xfrm>
          <a:ln/>
        </p:spPr>
      </p:sp>
      <p:sp>
        <p:nvSpPr>
          <p:cNvPr id="269316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6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21825"/>
            <a:ext cx="3368675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700" tIns="50850" rIns="101700" bIns="50850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DE833F7-EAD2-3041-91A7-12E627C34970}" type="slidenum">
              <a:rPr lang="en-GB"/>
              <a:pPr/>
              <a:t>131</a:t>
            </a:fld>
            <a:endParaRPr lang="en-GB"/>
          </a:p>
        </p:txBody>
      </p:sp>
      <p:sp>
        <p:nvSpPr>
          <p:cNvPr id="271363" name="Text Box 1"/>
          <p:cNvSpPr txBox="1">
            <a:spLocks noChangeArrowheads="1"/>
          </p:cNvSpPr>
          <p:nvPr/>
        </p:nvSpPr>
        <p:spPr bwMode="auto">
          <a:xfrm>
            <a:off x="1135063" y="752475"/>
            <a:ext cx="5503862" cy="37592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89160" tIns="44580" rIns="89160" bIns="44580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271364" name="Text Box 2"/>
          <p:cNvSpPr txBox="1">
            <a:spLocks noGrp="1" noChangeArrowheads="1"/>
          </p:cNvSpPr>
          <p:nvPr>
            <p:ph type="body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7341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7545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7750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7955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8160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8365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8569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7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8774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427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8979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9184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8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9389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9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9593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9798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0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0003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0208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0413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1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0617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0822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427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1027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3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1232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1437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1641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1846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2051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5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2256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2461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2665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2870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837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3075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8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3280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3485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8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3689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3894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4099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4304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4509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4713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4918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837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5123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5328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5533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5737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5942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6147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6352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6557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6761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6966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12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7171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7376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7581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7785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7990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8195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8400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8605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0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8809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1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9014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7680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1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9219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2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9424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379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584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789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993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2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9629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3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39833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0038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198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12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7885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403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608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813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4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0448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0653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0857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7270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7475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6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1062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6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1267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8089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1472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7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1677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1881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8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2086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2291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9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2496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0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2701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2905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1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3110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1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3315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8294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2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3520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8704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8909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9113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2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3725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2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3929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3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4134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4339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4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4544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4749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8499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5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4953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5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5158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6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5363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6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5568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7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5773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7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5977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6182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6387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6592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6797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8704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7001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837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041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246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451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656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861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1712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1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1917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0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7206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8909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1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7411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162" name="Rectangle 6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21825"/>
            <a:ext cx="3368675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7B0BEBC-0FCA-FD45-A187-534644AF5135}" type="slidenum">
              <a:rPr lang="en-GB"/>
              <a:pPr/>
              <a:t>251</a:t>
            </a:fld>
            <a:endParaRPr lang="en-GB"/>
          </a:p>
        </p:txBody>
      </p:sp>
      <p:sp>
        <p:nvSpPr>
          <p:cNvPr id="476163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79538" y="762000"/>
            <a:ext cx="5011737" cy="3759200"/>
          </a:xfrm>
          <a:ln/>
        </p:spPr>
      </p:sp>
      <p:sp>
        <p:nvSpPr>
          <p:cNvPr id="476164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76288" y="4762500"/>
            <a:ext cx="6219825" cy="4510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6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21825"/>
            <a:ext cx="3368675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F311120-7DFA-9F46-BAC3-0F389C320A97}" type="slidenum">
              <a:rPr lang="en-GB"/>
              <a:pPr/>
              <a:t>252</a:t>
            </a:fld>
            <a:endParaRPr lang="en-GB"/>
          </a:p>
        </p:txBody>
      </p:sp>
      <p:sp>
        <p:nvSpPr>
          <p:cNvPr id="47821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79538" y="762000"/>
            <a:ext cx="5011737" cy="3759200"/>
          </a:xfrm>
          <a:ln/>
        </p:spPr>
      </p:sp>
      <p:sp>
        <p:nvSpPr>
          <p:cNvPr id="47821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76288" y="4762500"/>
            <a:ext cx="6219825" cy="4510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258" name="Rectangle 6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21825"/>
            <a:ext cx="3368675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3BD92BD-24C1-A148-8E37-52C62A79EC51}" type="slidenum">
              <a:rPr lang="en-GB"/>
              <a:pPr/>
              <a:t>253</a:t>
            </a:fld>
            <a:endParaRPr lang="en-GB"/>
          </a:p>
        </p:txBody>
      </p:sp>
      <p:sp>
        <p:nvSpPr>
          <p:cNvPr id="480259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79538" y="762000"/>
            <a:ext cx="5011737" cy="3759200"/>
          </a:xfrm>
          <a:ln/>
        </p:spPr>
      </p:sp>
      <p:sp>
        <p:nvSpPr>
          <p:cNvPr id="48026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76288" y="4762500"/>
            <a:ext cx="6219825" cy="4510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3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8230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3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8435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4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8640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8845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9049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5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9254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12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5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9459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9664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9869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7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0073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7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0278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8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0483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0688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0893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9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1097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1302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5872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0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1507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2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2121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2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2326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3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2531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3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2736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2941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4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3145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5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3350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5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3555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6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3760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3005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6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3965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6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4169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4374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4579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8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4784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8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4989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5193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9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5398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0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5603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0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5808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3005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6013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1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6217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2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6422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6627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3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6832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3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7037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4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7241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7446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7651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5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7856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126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3005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6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8061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6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8265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7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8470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7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8675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8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8880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8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9085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8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9289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9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9494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9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9699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0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9904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3005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0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0109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1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0313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1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0518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2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0723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2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0928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3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1133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1337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4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1542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4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1747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1952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12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5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2157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6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2361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2566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7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2771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7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2976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3181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8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3385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9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3590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9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3795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4000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4029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0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4205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0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4409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1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4614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1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4819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2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5024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2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5229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3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5433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5638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4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5843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4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6048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4029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6253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5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6457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6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6662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6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6867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7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7072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7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7277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8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7481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7686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7891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9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8096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4643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0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8301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8505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8710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1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8915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2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9120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2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9325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9529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3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9734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3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69939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4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70144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9523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4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70349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5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70553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5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70758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9728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6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21825"/>
            <a:ext cx="3368675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6FB97AD-59B1-3449-A3CF-13F6D73A3DAC}" type="slidenum">
              <a:rPr lang="en-GB"/>
              <a:pPr/>
              <a:t>38</a:t>
            </a:fld>
            <a:endParaRPr lang="en-GB"/>
          </a:p>
        </p:txBody>
      </p:sp>
      <p:sp>
        <p:nvSpPr>
          <p:cNvPr id="9933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79538" y="762000"/>
            <a:ext cx="5011737" cy="3759200"/>
          </a:xfrm>
          <a:ln/>
        </p:spPr>
      </p:sp>
      <p:sp>
        <p:nvSpPr>
          <p:cNvPr id="99332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76288" y="4762500"/>
            <a:ext cx="6219825" cy="4510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6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21825"/>
            <a:ext cx="3368675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1CC061C-E4B7-D548-8AC4-122B2214A6B5}" type="slidenum">
              <a:rPr lang="en-GB"/>
              <a:pPr/>
              <a:t>39</a:t>
            </a:fld>
            <a:endParaRPr lang="en-GB"/>
          </a:p>
        </p:txBody>
      </p:sp>
      <p:sp>
        <p:nvSpPr>
          <p:cNvPr id="101379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79538" y="762000"/>
            <a:ext cx="5011737" cy="3759200"/>
          </a:xfrm>
          <a:ln/>
        </p:spPr>
      </p:sp>
      <p:sp>
        <p:nvSpPr>
          <p:cNvPr id="101380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76288" y="4762500"/>
            <a:ext cx="6219825" cy="4510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126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6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21825"/>
            <a:ext cx="3368675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782843B5-C402-A34B-804A-F239C73E0E11}" type="slidenum">
              <a:rPr lang="en-GB"/>
              <a:pPr/>
              <a:t>40</a:t>
            </a:fld>
            <a:endParaRPr lang="en-GB"/>
          </a:p>
        </p:txBody>
      </p:sp>
      <p:sp>
        <p:nvSpPr>
          <p:cNvPr id="10342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79538" y="762000"/>
            <a:ext cx="5011737" cy="3759200"/>
          </a:xfrm>
          <a:ln/>
        </p:spPr>
      </p:sp>
      <p:sp>
        <p:nvSpPr>
          <p:cNvPr id="103428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776288" y="4762500"/>
            <a:ext cx="6219825" cy="4510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0547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0752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0957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1161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1366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1571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1776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1981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2185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3654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2390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2595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2800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3005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3209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3414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3619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3824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4029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4233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512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4438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4643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4848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5053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5257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5462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5667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6077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6281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6486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Rectangle 6"/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21825"/>
            <a:ext cx="3368675" cy="501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700" tIns="50850" rIns="101700" bIns="50850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8283436-F8FC-5645-AF2D-F516568D81BC}" type="slidenum">
              <a:rPr lang="en-GB"/>
              <a:pPr/>
              <a:t>7</a:t>
            </a:fld>
            <a:endParaRPr lang="en-GB"/>
          </a:p>
        </p:txBody>
      </p:sp>
      <p:sp>
        <p:nvSpPr>
          <p:cNvPr id="26726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379538" y="762000"/>
            <a:ext cx="5011737" cy="3757613"/>
          </a:xfrm>
          <a:ln/>
        </p:spPr>
      </p:sp>
      <p:sp>
        <p:nvSpPr>
          <p:cNvPr id="267268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6691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6896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7101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7305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7510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7715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7920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8125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8329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8534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4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0243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8739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8944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9149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9353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9558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9763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9968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0173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0377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0582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4198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0787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0992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11971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18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14019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1606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1811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1267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2560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3315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22425" y="952500"/>
            <a:ext cx="4578350" cy="3433763"/>
          </a:xfrm>
          <a:ln/>
        </p:spPr>
      </p:sp>
      <p:sp>
        <p:nvSpPr>
          <p:cNvPr id="15363" name="Text Box 2"/>
          <p:cNvSpPr txBox="1"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6512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620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0438" y="303213"/>
            <a:ext cx="2266950" cy="6450012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4825" y="303213"/>
            <a:ext cx="6653213" cy="64500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683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650" y="2347913"/>
            <a:ext cx="8569325" cy="1620837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12888" y="4283075"/>
            <a:ext cx="7056437" cy="1931988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7595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7225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265450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9775" y="2101850"/>
            <a:ext cx="4225925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8100" y="2101850"/>
            <a:ext cx="4227513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5247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299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2592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96919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6782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825" y="1763713"/>
            <a:ext cx="9072563" cy="4989512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9142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88400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7756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4550" y="627063"/>
            <a:ext cx="2151063" cy="62357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9775" y="627063"/>
            <a:ext cx="6302375" cy="62357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65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925" y="4857750"/>
            <a:ext cx="8567738" cy="15017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925" y="3203575"/>
            <a:ext cx="8567738" cy="1654175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3524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825" y="1763713"/>
            <a:ext cx="4459288" cy="4989512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16513" y="1763713"/>
            <a:ext cx="4460875" cy="4989512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29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825" y="1692275"/>
            <a:ext cx="4452938" cy="70485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825" y="2397125"/>
            <a:ext cx="4452938" cy="435610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1275" y="1692275"/>
            <a:ext cx="4456113" cy="70485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1275" y="2397125"/>
            <a:ext cx="4456113" cy="435610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29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3213"/>
            <a:ext cx="9072563" cy="1258887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002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4977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5" y="301625"/>
            <a:ext cx="3316288" cy="1279525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763" y="301625"/>
            <a:ext cx="5635625" cy="6451600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825" y="1581150"/>
            <a:ext cx="3316288" cy="51720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392581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6438" y="5291138"/>
            <a:ext cx="6048375" cy="625475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6438" y="674688"/>
            <a:ext cx="6048375" cy="45370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6438" y="5916613"/>
            <a:ext cx="6048375" cy="88741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0573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1"/>
          <p:cNvSpPr>
            <a:spLocks noChangeArrowheads="1"/>
          </p:cNvSpPr>
          <p:nvPr/>
        </p:nvSpPr>
        <p:spPr bwMode="auto">
          <a:xfrm>
            <a:off x="595313" y="98425"/>
            <a:ext cx="8774112" cy="1247775"/>
          </a:xfrm>
          <a:prstGeom prst="roundRect">
            <a:avLst>
              <a:gd name="adj" fmla="val 125"/>
            </a:avLst>
          </a:prstGeom>
          <a:solidFill>
            <a:srgbClr val="2300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cs typeface="Arial Unicode MS" charset="0"/>
            </a:endParaRPr>
          </a:p>
        </p:txBody>
      </p:sp>
      <p:sp>
        <p:nvSpPr>
          <p:cNvPr id="1027" name="AutoShape 2"/>
          <p:cNvSpPr>
            <a:spLocks noChangeArrowheads="1"/>
          </p:cNvSpPr>
          <p:nvPr/>
        </p:nvSpPr>
        <p:spPr bwMode="auto">
          <a:xfrm>
            <a:off x="161925" y="7143750"/>
            <a:ext cx="9755188" cy="344488"/>
          </a:xfrm>
          <a:prstGeom prst="roundRect">
            <a:avLst>
              <a:gd name="adj" fmla="val 463"/>
            </a:avLst>
          </a:prstGeom>
          <a:solidFill>
            <a:srgbClr val="2300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cs typeface="Arial Unicode MS" charset="0"/>
            </a:endParaRPr>
          </a:p>
        </p:txBody>
      </p:sp>
      <p:sp>
        <p:nvSpPr>
          <p:cNvPr id="1028" name="Text Box 3"/>
          <p:cNvSpPr txBox="1">
            <a:spLocks noChangeArrowheads="1"/>
          </p:cNvSpPr>
          <p:nvPr/>
        </p:nvSpPr>
        <p:spPr bwMode="auto">
          <a:xfrm>
            <a:off x="544513" y="7113588"/>
            <a:ext cx="45450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r>
              <a:rPr lang="en-GB" smtClean="0">
                <a:solidFill>
                  <a:srgbClr val="FFFF00"/>
                </a:solidFill>
                <a:latin typeface="Charter" charset="0"/>
                <a:cs typeface="Arial Unicode MS" charset="0"/>
              </a:rPr>
              <a:t>Martin Bureau</a:t>
            </a:r>
            <a:r>
              <a:rPr lang="en-GB" smtClean="0">
                <a:solidFill>
                  <a:srgbClr val="B3B3B3"/>
                </a:solidFill>
                <a:latin typeface="Charter" charset="0"/>
                <a:cs typeface="Arial Unicode MS" charset="0"/>
              </a:rPr>
              <a:t>,  Oxford University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marL="358775" indent="-358775" algn="ctr" defTabSz="457200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FFFF00"/>
          </a:solidFill>
          <a:latin typeface="+mj-lt"/>
          <a:ea typeface="ＭＳ Ｐゴシック" charset="0"/>
          <a:cs typeface="+mj-cs"/>
        </a:defRPr>
      </a:lvl1pPr>
      <a:lvl2pPr marL="358775" indent="-358775" algn="ctr" defTabSz="457200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FFFF00"/>
          </a:solidFill>
          <a:latin typeface="Charter" charset="0"/>
          <a:ea typeface="ＭＳ Ｐゴシック" charset="0"/>
          <a:cs typeface="Arial Unicode MS" charset="0"/>
        </a:defRPr>
      </a:lvl2pPr>
      <a:lvl3pPr marL="358775" indent="-358775" algn="ctr" defTabSz="457200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FFFF00"/>
          </a:solidFill>
          <a:latin typeface="Charter" charset="0"/>
          <a:ea typeface="ＭＳ Ｐゴシック" charset="0"/>
          <a:cs typeface="Arial Unicode MS" charset="0"/>
        </a:defRPr>
      </a:lvl3pPr>
      <a:lvl4pPr marL="358775" indent="-358775" algn="ctr" defTabSz="457200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FFFF00"/>
          </a:solidFill>
          <a:latin typeface="Charter" charset="0"/>
          <a:ea typeface="ＭＳ Ｐゴシック" charset="0"/>
          <a:cs typeface="Arial Unicode MS" charset="0"/>
        </a:defRPr>
      </a:lvl4pPr>
      <a:lvl5pPr marL="358775" indent="-358775" algn="ctr" defTabSz="457200" rtl="0" eaLnBrk="0" fontAlgn="base" hangingPunct="0">
        <a:lnSpc>
          <a:spcPct val="102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FFFF00"/>
          </a:solidFill>
          <a:latin typeface="Charter" charset="0"/>
          <a:ea typeface="ＭＳ Ｐゴシック" charset="0"/>
          <a:cs typeface="Arial Unicode MS" charset="0"/>
        </a:defRPr>
      </a:lvl5pPr>
      <a:lvl6pPr marL="1536700" indent="-358775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charset="0"/>
        </a:defRPr>
      </a:lvl6pPr>
      <a:lvl7pPr marL="1993900" indent="-358775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charset="0"/>
        </a:defRPr>
      </a:lvl7pPr>
      <a:lvl8pPr marL="2451100" indent="-358775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charset="0"/>
        </a:defRPr>
      </a:lvl8pPr>
      <a:lvl9pPr marL="2908300" indent="-358775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charset="0"/>
        </a:defRPr>
      </a:lvl9pPr>
    </p:titleStyle>
    <p:bodyStyle>
      <a:lvl1pPr marL="503238" indent="-431800" algn="l" defTabSz="457200" rtl="0" eaLnBrk="0" fontAlgn="base" hangingPunct="0">
        <a:lnSpc>
          <a:spcPct val="102000"/>
        </a:lnSpc>
        <a:spcBef>
          <a:spcPct val="0"/>
        </a:spcBef>
        <a:spcAft>
          <a:spcPts val="1425"/>
        </a:spcAft>
        <a:buClr>
          <a:srgbClr val="FFFF99"/>
        </a:buClr>
        <a:buSzPct val="75000"/>
        <a:buFont typeface="StarSymbol" charset="0"/>
        <a:buChar char="5"/>
        <a:defRPr sz="3200">
          <a:solidFill>
            <a:srgbClr val="FFFF99"/>
          </a:solidFill>
          <a:latin typeface="+mn-lt"/>
          <a:ea typeface="ＭＳ Ｐゴシック" charset="0"/>
          <a:cs typeface="+mn-cs"/>
        </a:defRPr>
      </a:lvl1pPr>
      <a:lvl2pPr marL="790575" indent="-431800" algn="l" defTabSz="457200" rtl="0" eaLnBrk="0" fontAlgn="base" hangingPunct="0">
        <a:lnSpc>
          <a:spcPct val="102000"/>
        </a:lnSpc>
        <a:spcBef>
          <a:spcPct val="0"/>
        </a:spcBef>
        <a:spcAft>
          <a:spcPts val="1138"/>
        </a:spcAft>
        <a:buClr>
          <a:srgbClr val="FFFF99"/>
        </a:buClr>
        <a:buSzPct val="75000"/>
        <a:buFont typeface="StarSymbol" charset="0"/>
        <a:buChar char="5"/>
        <a:defRPr sz="2800">
          <a:solidFill>
            <a:srgbClr val="FFFF99"/>
          </a:solidFill>
          <a:latin typeface="+mn-lt"/>
          <a:ea typeface="+mn-ea"/>
          <a:cs typeface="+mn-cs"/>
        </a:defRPr>
      </a:lvl2pPr>
      <a:lvl3pPr marL="1079500" indent="-431800" algn="l" defTabSz="457200" rtl="0" eaLnBrk="0" fontAlgn="base" hangingPunct="0">
        <a:lnSpc>
          <a:spcPct val="102000"/>
        </a:lnSpc>
        <a:spcBef>
          <a:spcPct val="0"/>
        </a:spcBef>
        <a:spcAft>
          <a:spcPts val="850"/>
        </a:spcAft>
        <a:buClr>
          <a:srgbClr val="FFFF99"/>
        </a:buClr>
        <a:buSzPct val="65000"/>
        <a:buFont typeface="StarSymbol" charset="0"/>
        <a:buChar char="&quot;"/>
        <a:defRPr sz="2400">
          <a:solidFill>
            <a:srgbClr val="FFFF99"/>
          </a:solidFill>
          <a:latin typeface="+mn-lt"/>
          <a:ea typeface="+mn-ea"/>
          <a:cs typeface="+mn-cs"/>
        </a:defRPr>
      </a:lvl3pPr>
      <a:lvl4pPr marL="1366838" indent="-431800" algn="l" defTabSz="457200" rtl="0" eaLnBrk="0" fontAlgn="base" hangingPunct="0">
        <a:lnSpc>
          <a:spcPct val="102000"/>
        </a:lnSpc>
        <a:spcBef>
          <a:spcPct val="0"/>
        </a:spcBef>
        <a:spcAft>
          <a:spcPts val="575"/>
        </a:spcAft>
        <a:buClr>
          <a:srgbClr val="FFFF99"/>
        </a:buClr>
        <a:buSzPct val="65000"/>
        <a:buFont typeface="StarSymbol" charset="0"/>
        <a:buChar char="&quot;"/>
        <a:defRPr sz="2000">
          <a:solidFill>
            <a:srgbClr val="FFFF99"/>
          </a:solidFill>
          <a:latin typeface="+mn-lt"/>
          <a:ea typeface="+mn-ea"/>
          <a:cs typeface="+mn-cs"/>
        </a:defRPr>
      </a:lvl4pPr>
      <a:lvl5pPr marL="1655763" indent="-431800" algn="l" defTabSz="457200" rtl="0" eaLnBrk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FFFF99"/>
        </a:buClr>
        <a:buSzPct val="65000"/>
        <a:buFont typeface="StarSymbol" charset="0"/>
        <a:buChar char="&quot;"/>
        <a:defRPr sz="2000">
          <a:solidFill>
            <a:srgbClr val="FFFF99"/>
          </a:solidFill>
          <a:latin typeface="+mn-lt"/>
          <a:ea typeface="+mn-ea"/>
          <a:cs typeface="+mn-cs"/>
        </a:defRPr>
      </a:lvl5pPr>
      <a:lvl6pPr marL="2112963" indent="-431800" algn="l" defTabSz="457200" rtl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FFFF99"/>
        </a:buClr>
        <a:buSzPct val="65000"/>
        <a:buFont typeface="StarSymbol" charset="0"/>
        <a:buChar char="&quot;"/>
        <a:defRPr sz="2000">
          <a:solidFill>
            <a:srgbClr val="FFFF99"/>
          </a:solidFill>
          <a:latin typeface="+mn-lt"/>
          <a:ea typeface="+mn-ea"/>
          <a:cs typeface="+mn-cs"/>
        </a:defRPr>
      </a:lvl6pPr>
      <a:lvl7pPr marL="2570163" indent="-431800" algn="l" defTabSz="457200" rtl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FFFF99"/>
        </a:buClr>
        <a:buSzPct val="65000"/>
        <a:buFont typeface="StarSymbol" charset="0"/>
        <a:buChar char="&quot;"/>
        <a:defRPr sz="2000">
          <a:solidFill>
            <a:srgbClr val="FFFF99"/>
          </a:solidFill>
          <a:latin typeface="+mn-lt"/>
          <a:ea typeface="+mn-ea"/>
          <a:cs typeface="+mn-cs"/>
        </a:defRPr>
      </a:lvl7pPr>
      <a:lvl8pPr marL="3027363" indent="-431800" algn="l" defTabSz="457200" rtl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FFFF99"/>
        </a:buClr>
        <a:buSzPct val="65000"/>
        <a:buFont typeface="StarSymbol" charset="0"/>
        <a:buChar char="&quot;"/>
        <a:defRPr sz="2000">
          <a:solidFill>
            <a:srgbClr val="FFFF99"/>
          </a:solidFill>
          <a:latin typeface="+mn-lt"/>
          <a:ea typeface="+mn-ea"/>
          <a:cs typeface="+mn-cs"/>
        </a:defRPr>
      </a:lvl8pPr>
      <a:lvl9pPr marL="3484563" indent="-431800" algn="l" defTabSz="457200" rtl="0" fontAlgn="base" hangingPunct="0">
        <a:lnSpc>
          <a:spcPct val="102000"/>
        </a:lnSpc>
        <a:spcBef>
          <a:spcPct val="0"/>
        </a:spcBef>
        <a:spcAft>
          <a:spcPts val="288"/>
        </a:spcAft>
        <a:buClr>
          <a:srgbClr val="FFFF99"/>
        </a:buClr>
        <a:buSzPct val="65000"/>
        <a:buFont typeface="StarSymbol" charset="0"/>
        <a:buChar char="&quot;"/>
        <a:defRPr sz="2000">
          <a:solidFill>
            <a:srgbClr val="FFFF99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595313" y="104775"/>
            <a:ext cx="8782050" cy="1246188"/>
          </a:xfrm>
          <a:prstGeom prst="roundRect">
            <a:avLst>
              <a:gd name="adj" fmla="val 125"/>
            </a:avLst>
          </a:prstGeom>
          <a:solidFill>
            <a:srgbClr val="2300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cs typeface="Arial Unicode MS" charset="0"/>
            </a:endParaRPr>
          </a:p>
        </p:txBody>
      </p:sp>
      <p:sp>
        <p:nvSpPr>
          <p:cNvPr id="2051" name="AutoShape 2"/>
          <p:cNvSpPr>
            <a:spLocks noChangeArrowheads="1"/>
          </p:cNvSpPr>
          <p:nvPr userDrawn="1"/>
        </p:nvSpPr>
        <p:spPr bwMode="auto">
          <a:xfrm>
            <a:off x="87313" y="7137400"/>
            <a:ext cx="9829800" cy="376238"/>
          </a:xfrm>
          <a:prstGeom prst="roundRect">
            <a:avLst>
              <a:gd name="adj" fmla="val 440"/>
            </a:avLst>
          </a:prstGeom>
          <a:solidFill>
            <a:srgbClr val="2300D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 anchor="ctr" anchorCtr="1">
            <a:spAutoFit/>
          </a:bodyPr>
          <a:lstStyle/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GB">
                <a:solidFill>
                  <a:srgbClr val="E6E6FF"/>
                </a:solidFill>
                <a:latin typeface="Charter" charset="0"/>
                <a:cs typeface="Arial Unicode MS" charset="0"/>
              </a:rPr>
              <a:t>                                                        </a:t>
            </a:r>
          </a:p>
        </p:txBody>
      </p:sp>
      <p:sp>
        <p:nvSpPr>
          <p:cNvPr id="2052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39775" y="627063"/>
            <a:ext cx="8605838" cy="126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53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739775" y="2101850"/>
            <a:ext cx="8605838" cy="476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  <a:p>
            <a:pPr lvl="4"/>
            <a:r>
              <a:rPr lang="en-GB"/>
              <a:t>Eighth Outline Level</a:t>
            </a:r>
          </a:p>
          <a:p>
            <a:pPr lvl="4"/>
            <a:r>
              <a:rPr lang="en-GB"/>
              <a:t>Ninth Outline Level</a:t>
            </a:r>
          </a:p>
        </p:txBody>
      </p:sp>
      <p:sp>
        <p:nvSpPr>
          <p:cNvPr id="2054" name="Text Box 3"/>
          <p:cNvSpPr txBox="1">
            <a:spLocks noChangeArrowheads="1"/>
          </p:cNvSpPr>
          <p:nvPr userDrawn="1"/>
        </p:nvSpPr>
        <p:spPr bwMode="auto">
          <a:xfrm>
            <a:off x="544513" y="7113588"/>
            <a:ext cx="45450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r>
              <a:rPr lang="en-GB" smtClean="0">
                <a:solidFill>
                  <a:srgbClr val="FFFF00"/>
                </a:solidFill>
                <a:latin typeface="Charter" charset="0"/>
                <a:cs typeface="Arial Unicode MS" charset="0"/>
              </a:rPr>
              <a:t>Martin Bureau</a:t>
            </a:r>
            <a:r>
              <a:rPr lang="en-GB" smtClean="0">
                <a:solidFill>
                  <a:srgbClr val="B3B3B3"/>
                </a:solidFill>
                <a:latin typeface="Charter" charset="0"/>
                <a:cs typeface="Arial Unicode MS" charset="0"/>
              </a:rPr>
              <a:t>,  Oxford University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58775" indent="-358775" algn="ctr" defTabSz="457200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FFFF99"/>
          </a:solidFill>
          <a:latin typeface="+mj-lt"/>
          <a:ea typeface="ＭＳ Ｐゴシック" charset="0"/>
          <a:cs typeface="+mj-cs"/>
        </a:defRPr>
      </a:lvl1pPr>
      <a:lvl2pPr marL="358775" indent="-358775" algn="ctr" defTabSz="457200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FFFF99"/>
          </a:solidFill>
          <a:latin typeface="Times" charset="0"/>
          <a:ea typeface="ＭＳ Ｐゴシック" charset="0"/>
          <a:cs typeface="Arial Unicode MS" charset="0"/>
        </a:defRPr>
      </a:lvl2pPr>
      <a:lvl3pPr marL="358775" indent="-358775" algn="ctr" defTabSz="457200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FFFF99"/>
          </a:solidFill>
          <a:latin typeface="Times" charset="0"/>
          <a:ea typeface="ＭＳ Ｐゴシック" charset="0"/>
          <a:cs typeface="Arial Unicode MS" charset="0"/>
        </a:defRPr>
      </a:lvl3pPr>
      <a:lvl4pPr marL="358775" indent="-358775" algn="ctr" defTabSz="457200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FFFF99"/>
          </a:solidFill>
          <a:latin typeface="Times" charset="0"/>
          <a:ea typeface="ＭＳ Ｐゴシック" charset="0"/>
          <a:cs typeface="Arial Unicode MS" charset="0"/>
        </a:defRPr>
      </a:lvl4pPr>
      <a:lvl5pPr marL="358775" indent="-358775" algn="ctr" defTabSz="457200" rtl="0" eaLnBrk="0" fontAlgn="base" hangingPunct="0">
        <a:lnSpc>
          <a:spcPct val="87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FFFF99"/>
          </a:solidFill>
          <a:latin typeface="Times" charset="0"/>
          <a:ea typeface="ＭＳ Ｐゴシック" charset="0"/>
          <a:cs typeface="Arial Unicode MS" charset="0"/>
        </a:defRPr>
      </a:lvl5pPr>
      <a:lvl6pPr marL="1536700" indent="-358775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charset="0"/>
        </a:defRPr>
      </a:lvl6pPr>
      <a:lvl7pPr marL="1993900" indent="-358775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charset="0"/>
        </a:defRPr>
      </a:lvl7pPr>
      <a:lvl8pPr marL="2451100" indent="-358775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charset="0"/>
        </a:defRPr>
      </a:lvl8pPr>
      <a:lvl9pPr marL="2908300" indent="-358775" algn="l" defTabSz="457200" rtl="0" fontAlgn="base" hangingPunct="0">
        <a:spcBef>
          <a:spcPct val="0"/>
        </a:spcBef>
        <a:spcAft>
          <a:spcPct val="0"/>
        </a:spcAft>
        <a:buClr>
          <a:srgbClr val="000000"/>
        </a:buClr>
        <a:buSzPct val="45000"/>
        <a:buFont typeface="StarSymbol" charset="0"/>
        <a:defRPr sz="4400">
          <a:solidFill>
            <a:srgbClr val="000000"/>
          </a:solidFill>
          <a:latin typeface="Times New Roman" charset="0"/>
        </a:defRPr>
      </a:lvl9pPr>
    </p:titleStyle>
    <p:bodyStyle>
      <a:lvl1pPr marL="503238" indent="-431800" algn="l" defTabSz="457200" rtl="0" eaLnBrk="0" fontAlgn="base" hangingPunct="0">
        <a:lnSpc>
          <a:spcPct val="87000"/>
        </a:lnSpc>
        <a:spcBef>
          <a:spcPct val="0"/>
        </a:spcBef>
        <a:spcAft>
          <a:spcPts val="1425"/>
        </a:spcAft>
        <a:buClr>
          <a:srgbClr val="FFFF99"/>
        </a:buClr>
        <a:buSzPct val="75000"/>
        <a:buFont typeface="StarSymbol" charset="0"/>
        <a:buChar char="5"/>
        <a:defRPr sz="3200">
          <a:solidFill>
            <a:srgbClr val="E6E6E6"/>
          </a:solidFill>
          <a:latin typeface="+mn-lt"/>
          <a:ea typeface="ＭＳ Ｐゴシック" charset="0"/>
          <a:cs typeface="+mn-cs"/>
        </a:defRPr>
      </a:lvl1pPr>
      <a:lvl2pPr marL="790575" indent="-431800" algn="l" defTabSz="457200" rtl="0" eaLnBrk="0" fontAlgn="base" hangingPunct="0">
        <a:lnSpc>
          <a:spcPct val="87000"/>
        </a:lnSpc>
        <a:spcBef>
          <a:spcPct val="0"/>
        </a:spcBef>
        <a:spcAft>
          <a:spcPts val="1138"/>
        </a:spcAft>
        <a:buClr>
          <a:srgbClr val="FFFF99"/>
        </a:buClr>
        <a:buSzPct val="75000"/>
        <a:buFont typeface="StarSymbol" charset="0"/>
        <a:buChar char="5"/>
        <a:defRPr sz="2800">
          <a:solidFill>
            <a:srgbClr val="E6E6E6"/>
          </a:solidFill>
          <a:latin typeface="+mn-lt"/>
          <a:ea typeface="+mn-ea"/>
          <a:cs typeface="+mn-cs"/>
        </a:defRPr>
      </a:lvl2pPr>
      <a:lvl3pPr marL="1079500" indent="-431800" algn="l" defTabSz="457200" rtl="0" eaLnBrk="0" fontAlgn="base" hangingPunct="0">
        <a:lnSpc>
          <a:spcPct val="87000"/>
        </a:lnSpc>
        <a:spcBef>
          <a:spcPct val="0"/>
        </a:spcBef>
        <a:spcAft>
          <a:spcPts val="850"/>
        </a:spcAft>
        <a:buClr>
          <a:srgbClr val="FFFF99"/>
        </a:buClr>
        <a:buSzPct val="65000"/>
        <a:buFont typeface="StarSymbol" charset="0"/>
        <a:buChar char="&quot;"/>
        <a:defRPr sz="2400">
          <a:solidFill>
            <a:srgbClr val="E6E6E6"/>
          </a:solidFill>
          <a:latin typeface="+mn-lt"/>
          <a:ea typeface="+mn-ea"/>
          <a:cs typeface="+mn-cs"/>
        </a:defRPr>
      </a:lvl3pPr>
      <a:lvl4pPr marL="1366838" indent="-431800" algn="l" defTabSz="457200" rtl="0" eaLnBrk="0" fontAlgn="base" hangingPunct="0">
        <a:lnSpc>
          <a:spcPct val="87000"/>
        </a:lnSpc>
        <a:spcBef>
          <a:spcPct val="0"/>
        </a:spcBef>
        <a:spcAft>
          <a:spcPts val="575"/>
        </a:spcAft>
        <a:buClr>
          <a:srgbClr val="FFFF99"/>
        </a:buClr>
        <a:buSzPct val="65000"/>
        <a:buFont typeface="StarSymbol" charset="0"/>
        <a:buChar char="&quot;"/>
        <a:defRPr sz="2000">
          <a:solidFill>
            <a:srgbClr val="E6E6E6"/>
          </a:solidFill>
          <a:latin typeface="+mn-lt"/>
          <a:ea typeface="+mn-ea"/>
          <a:cs typeface="+mn-cs"/>
        </a:defRPr>
      </a:lvl4pPr>
      <a:lvl5pPr marL="1655763" indent="-431800" algn="l" defTabSz="457200" rtl="0" eaLnBrk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FFFF99"/>
        </a:buClr>
        <a:buSzPct val="65000"/>
        <a:buFont typeface="StarSymbol" charset="0"/>
        <a:buChar char="&quot;"/>
        <a:defRPr sz="2000">
          <a:solidFill>
            <a:srgbClr val="E6E6E6"/>
          </a:solidFill>
          <a:latin typeface="+mn-lt"/>
          <a:ea typeface="+mn-ea"/>
          <a:cs typeface="+mn-cs"/>
        </a:defRPr>
      </a:lvl5pPr>
      <a:lvl6pPr marL="2112963" indent="-431800" algn="l" defTabSz="457200" rtl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FFFF99"/>
        </a:buClr>
        <a:buSzPct val="65000"/>
        <a:buFont typeface="StarSymbol" charset="0"/>
        <a:buChar char="&quot;"/>
        <a:defRPr sz="2000">
          <a:solidFill>
            <a:srgbClr val="E6E6E6"/>
          </a:solidFill>
          <a:latin typeface="+mn-lt"/>
          <a:ea typeface="+mn-ea"/>
          <a:cs typeface="+mn-cs"/>
        </a:defRPr>
      </a:lvl6pPr>
      <a:lvl7pPr marL="2570163" indent="-431800" algn="l" defTabSz="457200" rtl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FFFF99"/>
        </a:buClr>
        <a:buSzPct val="65000"/>
        <a:buFont typeface="StarSymbol" charset="0"/>
        <a:buChar char="&quot;"/>
        <a:defRPr sz="2000">
          <a:solidFill>
            <a:srgbClr val="E6E6E6"/>
          </a:solidFill>
          <a:latin typeface="+mn-lt"/>
          <a:ea typeface="+mn-ea"/>
          <a:cs typeface="+mn-cs"/>
        </a:defRPr>
      </a:lvl7pPr>
      <a:lvl8pPr marL="3027363" indent="-431800" algn="l" defTabSz="457200" rtl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FFFF99"/>
        </a:buClr>
        <a:buSzPct val="65000"/>
        <a:buFont typeface="StarSymbol" charset="0"/>
        <a:buChar char="&quot;"/>
        <a:defRPr sz="2000">
          <a:solidFill>
            <a:srgbClr val="E6E6E6"/>
          </a:solidFill>
          <a:latin typeface="+mn-lt"/>
          <a:ea typeface="+mn-ea"/>
          <a:cs typeface="+mn-cs"/>
        </a:defRPr>
      </a:lvl8pPr>
      <a:lvl9pPr marL="3484563" indent="-431800" algn="l" defTabSz="457200" rtl="0" fontAlgn="base" hangingPunct="0">
        <a:lnSpc>
          <a:spcPct val="87000"/>
        </a:lnSpc>
        <a:spcBef>
          <a:spcPct val="0"/>
        </a:spcBef>
        <a:spcAft>
          <a:spcPts val="288"/>
        </a:spcAft>
        <a:buClr>
          <a:srgbClr val="FFFF99"/>
        </a:buClr>
        <a:buSzPct val="65000"/>
        <a:buFont typeface="StarSymbol" charset="0"/>
        <a:buChar char="&quot;"/>
        <a:defRPr sz="2000">
          <a:solidFill>
            <a:srgbClr val="E6E6E6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0.xml"/><Relationship Id="rId3" Type="http://schemas.openxmlformats.org/officeDocument/2006/relationships/image" Target="../media/image155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4" Type="http://schemas.openxmlformats.org/officeDocument/2006/relationships/image" Target="../media/image157.png"/><Relationship Id="rId5" Type="http://schemas.openxmlformats.org/officeDocument/2006/relationships/image" Target="../media/image158.png"/><Relationship Id="rId6" Type="http://schemas.openxmlformats.org/officeDocument/2006/relationships/image" Target="../media/image159.png"/><Relationship Id="rId7" Type="http://schemas.openxmlformats.org/officeDocument/2006/relationships/image" Target="../media/image160.png"/><Relationship Id="rId8" Type="http://schemas.openxmlformats.org/officeDocument/2006/relationships/image" Target="../media/image161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1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4" Type="http://schemas.openxmlformats.org/officeDocument/2006/relationships/image" Target="../media/image163.png"/><Relationship Id="rId5" Type="http://schemas.openxmlformats.org/officeDocument/2006/relationships/image" Target="../media/image16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5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4" Type="http://schemas.openxmlformats.org/officeDocument/2006/relationships/image" Target="../media/image166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6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7.xml"/><Relationship Id="rId3" Type="http://schemas.openxmlformats.org/officeDocument/2006/relationships/image" Target="../media/image165.png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08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4" Type="http://schemas.openxmlformats.org/officeDocument/2006/relationships/image" Target="../media/image15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4" Type="http://schemas.openxmlformats.org/officeDocument/2006/relationships/image" Target="../media/image155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0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4" Type="http://schemas.openxmlformats.org/officeDocument/2006/relationships/image" Target="../media/image158.png"/><Relationship Id="rId5" Type="http://schemas.openxmlformats.org/officeDocument/2006/relationships/image" Target="../media/image157.png"/><Relationship Id="rId6" Type="http://schemas.openxmlformats.org/officeDocument/2006/relationships/image" Target="../media/image160.png"/><Relationship Id="rId7" Type="http://schemas.openxmlformats.org/officeDocument/2006/relationships/image" Target="../media/image159.png"/><Relationship Id="rId8" Type="http://schemas.openxmlformats.org/officeDocument/2006/relationships/image" Target="../media/image161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1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3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4" Type="http://schemas.openxmlformats.org/officeDocument/2006/relationships/image" Target="../media/image169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4" Type="http://schemas.openxmlformats.org/officeDocument/2006/relationships/image" Target="../media/image171.png"/><Relationship Id="rId5" Type="http://schemas.openxmlformats.org/officeDocument/2006/relationships/image" Target="../media/image17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5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4" Type="http://schemas.openxmlformats.org/officeDocument/2006/relationships/image" Target="../media/image17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6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4" Type="http://schemas.openxmlformats.org/officeDocument/2006/relationships/image" Target="../media/image176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7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8.xml"/><Relationship Id="rId3" Type="http://schemas.openxmlformats.org/officeDocument/2006/relationships/image" Target="../media/image175.png"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19.xml"/><Relationship Id="rId3" Type="http://schemas.openxmlformats.org/officeDocument/2006/relationships/image" Target="../media/image17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0.xml"/><Relationship Id="rId3" Type="http://schemas.openxmlformats.org/officeDocument/2006/relationships/image" Target="../media/image177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4" Type="http://schemas.openxmlformats.org/officeDocument/2006/relationships/image" Target="../media/image179.png"/><Relationship Id="rId5" Type="http://schemas.openxmlformats.org/officeDocument/2006/relationships/image" Target="../media/image180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1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2.xml"/><Relationship Id="rId3" Type="http://schemas.openxmlformats.org/officeDocument/2006/relationships/image" Target="../media/image181.png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3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5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6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4" Type="http://schemas.openxmlformats.org/officeDocument/2006/relationships/image" Target="../media/image183.png"/><Relationship Id="rId5" Type="http://schemas.openxmlformats.org/officeDocument/2006/relationships/image" Target="../media/image184.png"/><Relationship Id="rId6" Type="http://schemas.openxmlformats.org/officeDocument/2006/relationships/image" Target="../media/image185.png"/><Relationship Id="rId7" Type="http://schemas.openxmlformats.org/officeDocument/2006/relationships/image" Target="../media/image186.png"/><Relationship Id="rId8" Type="http://schemas.openxmlformats.org/officeDocument/2006/relationships/image" Target="../media/image187.png"/><Relationship Id="rId9" Type="http://schemas.openxmlformats.org/officeDocument/2006/relationships/image" Target="../media/image188.png"/><Relationship Id="rId10" Type="http://schemas.openxmlformats.org/officeDocument/2006/relationships/image" Target="../media/image189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27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8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0.xml"/><Relationship Id="rId3" Type="http://schemas.openxmlformats.org/officeDocument/2006/relationships/image" Target="../media/image4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1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2.xml"/><Relationship Id="rId3" Type="http://schemas.openxmlformats.org/officeDocument/2006/relationships/image" Target="../media/image140.png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3.xml"/><Relationship Id="rId3" Type="http://schemas.openxmlformats.org/officeDocument/2006/relationships/image" Target="../media/image192.png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4.xml"/><Relationship Id="rId3" Type="http://schemas.openxmlformats.org/officeDocument/2006/relationships/image" Target="../media/image192.pn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5.xml"/><Relationship Id="rId3" Type="http://schemas.openxmlformats.org/officeDocument/2006/relationships/image" Target="../media/image193.png"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6.xml"/><Relationship Id="rId3" Type="http://schemas.openxmlformats.org/officeDocument/2006/relationships/image" Target="../media/image194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7.xml"/><Relationship Id="rId3" Type="http://schemas.openxmlformats.org/officeDocument/2006/relationships/image" Target="../media/image195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4" Type="http://schemas.openxmlformats.org/officeDocument/2006/relationships/image" Target="../media/image197.png"/><Relationship Id="rId5" Type="http://schemas.openxmlformats.org/officeDocument/2006/relationships/image" Target="../media/image198.png"/><Relationship Id="rId6" Type="http://schemas.openxmlformats.org/officeDocument/2006/relationships/image" Target="../media/image199.png"/><Relationship Id="rId7" Type="http://schemas.openxmlformats.org/officeDocument/2006/relationships/image" Target="../media/image200.png"/><Relationship Id="rId8" Type="http://schemas.openxmlformats.org/officeDocument/2006/relationships/image" Target="../media/image201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8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4" Type="http://schemas.openxmlformats.org/officeDocument/2006/relationships/image" Target="../media/image203.png"/><Relationship Id="rId5" Type="http://schemas.openxmlformats.org/officeDocument/2006/relationships/image" Target="../media/image204.png"/><Relationship Id="rId6" Type="http://schemas.openxmlformats.org/officeDocument/2006/relationships/image" Target="../media/image205.png"/><Relationship Id="rId7" Type="http://schemas.openxmlformats.org/officeDocument/2006/relationships/image" Target="../media/image206.png"/><Relationship Id="rId8" Type="http://schemas.openxmlformats.org/officeDocument/2006/relationships/image" Target="../media/image207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4" Type="http://schemas.openxmlformats.org/officeDocument/2006/relationships/image" Target="../media/image14.em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4" Type="http://schemas.openxmlformats.org/officeDocument/2006/relationships/image" Target="../media/image157.png"/><Relationship Id="rId5" Type="http://schemas.openxmlformats.org/officeDocument/2006/relationships/image" Target="../media/image158.png"/><Relationship Id="rId6" Type="http://schemas.openxmlformats.org/officeDocument/2006/relationships/image" Target="../media/image159.png"/><Relationship Id="rId7" Type="http://schemas.openxmlformats.org/officeDocument/2006/relationships/image" Target="../media/image160.png"/><Relationship Id="rId8" Type="http://schemas.openxmlformats.org/officeDocument/2006/relationships/image" Target="../media/image161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0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4" Type="http://schemas.openxmlformats.org/officeDocument/2006/relationships/image" Target="../media/image209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1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4" Type="http://schemas.openxmlformats.org/officeDocument/2006/relationships/image" Target="../media/image211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png"/><Relationship Id="rId4" Type="http://schemas.openxmlformats.org/officeDocument/2006/relationships/image" Target="../media/image213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3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4.xml"/><Relationship Id="rId3" Type="http://schemas.openxmlformats.org/officeDocument/2006/relationships/image" Target="../media/image214.png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5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6.xml"/><Relationship Id="rId3" Type="http://schemas.openxmlformats.org/officeDocument/2006/relationships/image" Target="../media/image215.png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7.xml"/><Relationship Id="rId3" Type="http://schemas.openxmlformats.org/officeDocument/2006/relationships/image" Target="../media/image216.png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8.xml"/><Relationship Id="rId3" Type="http://schemas.openxmlformats.org/officeDocument/2006/relationships/image" Target="../media/image217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4" Type="http://schemas.openxmlformats.org/officeDocument/2006/relationships/image" Target="../media/image219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microsoft.com/office/2007/relationships/hdphoto" Target="../media/hdphoto1.wdp"/><Relationship Id="rId5" Type="http://schemas.openxmlformats.org/officeDocument/2006/relationships/image" Target="../media/image16.jpeg"/><Relationship Id="rId6" Type="http://schemas.microsoft.com/office/2007/relationships/hdphoto" Target="../media/hdphoto2.wdp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0.xml"/><Relationship Id="rId3" Type="http://schemas.openxmlformats.org/officeDocument/2006/relationships/image" Target="../media/image220.png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1.xml"/><Relationship Id="rId3" Type="http://schemas.openxmlformats.org/officeDocument/2006/relationships/image" Target="../media/image140.png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2.xml"/><Relationship Id="rId3" Type="http://schemas.openxmlformats.org/officeDocument/2006/relationships/image" Target="../media/image221.png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3.xml"/><Relationship Id="rId3" Type="http://schemas.openxmlformats.org/officeDocument/2006/relationships/image" Target="../media/image222.png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4.xml"/><Relationship Id="rId3" Type="http://schemas.openxmlformats.org/officeDocument/2006/relationships/image" Target="../media/image223.png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5.xml"/><Relationship Id="rId3" Type="http://schemas.openxmlformats.org/officeDocument/2006/relationships/image" Target="../media/image224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png"/><Relationship Id="rId4" Type="http://schemas.openxmlformats.org/officeDocument/2006/relationships/image" Target="../media/image226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6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4" Type="http://schemas.openxmlformats.org/officeDocument/2006/relationships/image" Target="../media/image228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7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4" Type="http://schemas.openxmlformats.org/officeDocument/2006/relationships/image" Target="../media/image230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8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4" Type="http://schemas.openxmlformats.org/officeDocument/2006/relationships/image" Target="../media/image23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5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.xml"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0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1.xml"/><Relationship Id="rId3" Type="http://schemas.openxmlformats.org/officeDocument/2006/relationships/image" Target="../media/image233.png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2.xml"/><Relationship Id="rId3" Type="http://schemas.openxmlformats.org/officeDocument/2006/relationships/image" Target="../media/image234.png"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3.xml"/><Relationship Id="rId3" Type="http://schemas.openxmlformats.org/officeDocument/2006/relationships/image" Target="../media/image235.png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4.xml"/><Relationship Id="rId3" Type="http://schemas.openxmlformats.org/officeDocument/2006/relationships/image" Target="../media/image236.png"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5.xml"/><Relationship Id="rId3" Type="http://schemas.openxmlformats.org/officeDocument/2006/relationships/image" Target="../media/image237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4" Type="http://schemas.openxmlformats.org/officeDocument/2006/relationships/image" Target="../media/image239.png"/><Relationship Id="rId5" Type="http://schemas.openxmlformats.org/officeDocument/2006/relationships/image" Target="../media/image240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6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png"/><Relationship Id="rId4" Type="http://schemas.openxmlformats.org/officeDocument/2006/relationships/image" Target="../media/image240.png"/><Relationship Id="rId5" Type="http://schemas.openxmlformats.org/officeDocument/2006/relationships/image" Target="../media/image241.png"/><Relationship Id="rId6" Type="http://schemas.openxmlformats.org/officeDocument/2006/relationships/image" Target="../media/image24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7.xml"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8.xml"/><Relationship Id="rId3" Type="http://schemas.openxmlformats.org/officeDocument/2006/relationships/image" Target="../media/image140.png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69.xml"/><Relationship Id="rId3" Type="http://schemas.openxmlformats.org/officeDocument/2006/relationships/image" Target="../media/image2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.xml"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0.xml"/><Relationship Id="rId3" Type="http://schemas.openxmlformats.org/officeDocument/2006/relationships/image" Target="../media/image243.png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1.xml"/><Relationship Id="rId3" Type="http://schemas.openxmlformats.org/officeDocument/2006/relationships/image" Target="../media/image244.png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4" Type="http://schemas.openxmlformats.org/officeDocument/2006/relationships/image" Target="../media/image246.png"/><Relationship Id="rId5" Type="http://schemas.openxmlformats.org/officeDocument/2006/relationships/image" Target="../media/image247.png"/><Relationship Id="rId6" Type="http://schemas.openxmlformats.org/officeDocument/2006/relationships/image" Target="../media/image248.png"/><Relationship Id="rId7" Type="http://schemas.openxmlformats.org/officeDocument/2006/relationships/image" Target="../media/image249.png"/><Relationship Id="rId8" Type="http://schemas.openxmlformats.org/officeDocument/2006/relationships/image" Target="../media/image250.png"/><Relationship Id="rId9" Type="http://schemas.openxmlformats.org/officeDocument/2006/relationships/image" Target="../media/image251.png"/><Relationship Id="rId10" Type="http://schemas.openxmlformats.org/officeDocument/2006/relationships/image" Target="../media/image25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png"/><Relationship Id="rId4" Type="http://schemas.openxmlformats.org/officeDocument/2006/relationships/image" Target="../media/image246.png"/><Relationship Id="rId5" Type="http://schemas.openxmlformats.org/officeDocument/2006/relationships/image" Target="../media/image247.png"/><Relationship Id="rId6" Type="http://schemas.openxmlformats.org/officeDocument/2006/relationships/image" Target="../media/image248.png"/><Relationship Id="rId7" Type="http://schemas.openxmlformats.org/officeDocument/2006/relationships/image" Target="../media/image253.png"/><Relationship Id="rId8" Type="http://schemas.openxmlformats.org/officeDocument/2006/relationships/image" Target="../media/image254.png"/><Relationship Id="rId9" Type="http://schemas.openxmlformats.org/officeDocument/2006/relationships/image" Target="../media/image255.png"/><Relationship Id="rId10" Type="http://schemas.openxmlformats.org/officeDocument/2006/relationships/image" Target="../media/image256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3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4" Type="http://schemas.openxmlformats.org/officeDocument/2006/relationships/image" Target="../media/image258.png"/><Relationship Id="rId5" Type="http://schemas.openxmlformats.org/officeDocument/2006/relationships/image" Target="../media/image259.png"/><Relationship Id="rId6" Type="http://schemas.openxmlformats.org/officeDocument/2006/relationships/image" Target="../media/image260.png"/><Relationship Id="rId7" Type="http://schemas.openxmlformats.org/officeDocument/2006/relationships/image" Target="../media/image249.png"/><Relationship Id="rId8" Type="http://schemas.openxmlformats.org/officeDocument/2006/relationships/image" Target="../media/image252.png"/><Relationship Id="rId9" Type="http://schemas.openxmlformats.org/officeDocument/2006/relationships/image" Target="../media/image251.png"/><Relationship Id="rId10" Type="http://schemas.openxmlformats.org/officeDocument/2006/relationships/image" Target="../media/image250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4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5.xml"/><Relationship Id="rId3" Type="http://schemas.openxmlformats.org/officeDocument/2006/relationships/image" Target="../media/image261.png"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6.xml"/><Relationship Id="rId3" Type="http://schemas.openxmlformats.org/officeDocument/2006/relationships/image" Target="../media/image262.png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7.xml"/><Relationship Id="rId3" Type="http://schemas.openxmlformats.org/officeDocument/2006/relationships/image" Target="../media/image263.png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4" Type="http://schemas.openxmlformats.org/officeDocument/2006/relationships/image" Target="../media/image264.png"/><Relationship Id="rId5" Type="http://schemas.openxmlformats.org/officeDocument/2006/relationships/image" Target="../media/image265.png"/><Relationship Id="rId6" Type="http://schemas.openxmlformats.org/officeDocument/2006/relationships/image" Target="../media/image266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8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4" Type="http://schemas.openxmlformats.org/officeDocument/2006/relationships/image" Target="../media/image264.png"/><Relationship Id="rId5" Type="http://schemas.openxmlformats.org/officeDocument/2006/relationships/image" Target="../media/image267.png"/><Relationship Id="rId6" Type="http://schemas.openxmlformats.org/officeDocument/2006/relationships/image" Target="../media/image268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7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png"/><Relationship Id="rId4" Type="http://schemas.openxmlformats.org/officeDocument/2006/relationships/image" Target="../media/image270.png"/><Relationship Id="rId5" Type="http://schemas.openxmlformats.org/officeDocument/2006/relationships/image" Target="../media/image271.png"/><Relationship Id="rId6" Type="http://schemas.openxmlformats.org/officeDocument/2006/relationships/image" Target="../media/image27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0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png"/><Relationship Id="rId4" Type="http://schemas.openxmlformats.org/officeDocument/2006/relationships/image" Target="../media/image274.png"/><Relationship Id="rId5" Type="http://schemas.openxmlformats.org/officeDocument/2006/relationships/image" Target="../media/image269.png"/><Relationship Id="rId6" Type="http://schemas.openxmlformats.org/officeDocument/2006/relationships/image" Target="../media/image270.png"/><Relationship Id="rId7" Type="http://schemas.openxmlformats.org/officeDocument/2006/relationships/image" Target="../media/image271.png"/><Relationship Id="rId8" Type="http://schemas.openxmlformats.org/officeDocument/2006/relationships/image" Target="../media/image275.png"/><Relationship Id="rId9" Type="http://schemas.openxmlformats.org/officeDocument/2006/relationships/image" Target="../media/image272.png"/><Relationship Id="rId10" Type="http://schemas.openxmlformats.org/officeDocument/2006/relationships/image" Target="../media/image276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1.xml"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2.xml"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3.xml"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4.xml"/><Relationship Id="rId3" Type="http://schemas.openxmlformats.org/officeDocument/2006/relationships/image" Target="../media/image277.png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4" Type="http://schemas.openxmlformats.org/officeDocument/2006/relationships/image" Target="../media/image279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5.xml"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6.xml"/><Relationship Id="rId3" Type="http://schemas.openxmlformats.org/officeDocument/2006/relationships/image" Target="../media/image280.png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png"/><Relationship Id="rId4" Type="http://schemas.openxmlformats.org/officeDocument/2006/relationships/image" Target="../media/image279.png"/><Relationship Id="rId5" Type="http://schemas.openxmlformats.org/officeDocument/2006/relationships/image" Target="../media/image281.png"/><Relationship Id="rId6" Type="http://schemas.openxmlformats.org/officeDocument/2006/relationships/image" Target="../media/image282.png"/><Relationship Id="rId7" Type="http://schemas.openxmlformats.org/officeDocument/2006/relationships/image" Target="../media/image283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7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4" Type="http://schemas.openxmlformats.org/officeDocument/2006/relationships/image" Target="../media/image281.png"/><Relationship Id="rId5" Type="http://schemas.openxmlformats.org/officeDocument/2006/relationships/image" Target="../media/image282.png"/><Relationship Id="rId6" Type="http://schemas.openxmlformats.org/officeDocument/2006/relationships/image" Target="../media/image283.png"/><Relationship Id="rId7" Type="http://schemas.openxmlformats.org/officeDocument/2006/relationships/image" Target="../media/image28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8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png"/><Relationship Id="rId4" Type="http://schemas.openxmlformats.org/officeDocument/2006/relationships/image" Target="../media/image286.png"/><Relationship Id="rId5" Type="http://schemas.openxmlformats.org/officeDocument/2006/relationships/image" Target="../media/image287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4" Type="http://schemas.openxmlformats.org/officeDocument/2006/relationships/image" Target="../media/image288.png"/><Relationship Id="rId5" Type="http://schemas.openxmlformats.org/officeDocument/2006/relationships/image" Target="../media/image289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0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4" Type="http://schemas.openxmlformats.org/officeDocument/2006/relationships/image" Target="../media/image28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1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4" Type="http://schemas.openxmlformats.org/officeDocument/2006/relationships/image" Target="../media/image29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2.xml"/></Relationships>
</file>

<file path=ppt/slides/_rels/slide1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3.xml"/><Relationship Id="rId3" Type="http://schemas.openxmlformats.org/officeDocument/2006/relationships/image" Target="../media/image9.png"/></Relationships>
</file>

<file path=ppt/slides/_rels/slide1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4.xml"/><Relationship Id="rId3" Type="http://schemas.openxmlformats.org/officeDocument/2006/relationships/image" Target="../media/image293.jpeg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png"/><Relationship Id="rId4" Type="http://schemas.openxmlformats.org/officeDocument/2006/relationships/image" Target="../media/image295.png"/><Relationship Id="rId5" Type="http://schemas.openxmlformats.org/officeDocument/2006/relationships/image" Target="../media/image296.png"/><Relationship Id="rId6" Type="http://schemas.openxmlformats.org/officeDocument/2006/relationships/image" Target="../media/image297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5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png"/><Relationship Id="rId4" Type="http://schemas.openxmlformats.org/officeDocument/2006/relationships/image" Target="../media/image29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6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png"/><Relationship Id="rId4" Type="http://schemas.openxmlformats.org/officeDocument/2006/relationships/image" Target="../media/image299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7.xml"/></Relationships>
</file>

<file path=ppt/slides/_rels/slide1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8.xml"/><Relationship Id="rId3" Type="http://schemas.openxmlformats.org/officeDocument/2006/relationships/image" Target="../media/image9.png"/></Relationships>
</file>

<file path=ppt/slides/_rels/slide1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99.xml"/><Relationship Id="rId3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4" Type="http://schemas.openxmlformats.org/officeDocument/2006/relationships/image" Target="../media/image301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0.xml"/></Relationships>
</file>

<file path=ppt/slides/_rels/slide2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1.xml"/><Relationship Id="rId3" Type="http://schemas.openxmlformats.org/officeDocument/2006/relationships/image" Target="../media/image10.png"/></Relationships>
</file>

<file path=ppt/slides/_rels/slide2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2.xml"/><Relationship Id="rId3" Type="http://schemas.openxmlformats.org/officeDocument/2006/relationships/image" Target="../media/image302.png"/></Relationships>
</file>

<file path=ppt/slides/_rels/slide2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3.xml"/><Relationship Id="rId3" Type="http://schemas.openxmlformats.org/officeDocument/2006/relationships/image" Target="../media/image10.png"/></Relationships>
</file>

<file path=ppt/slides/_rels/slide2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4.xml"/><Relationship Id="rId3" Type="http://schemas.openxmlformats.org/officeDocument/2006/relationships/image" Target="../media/image303.png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png"/><Relationship Id="rId4" Type="http://schemas.openxmlformats.org/officeDocument/2006/relationships/image" Target="../media/image305.png"/><Relationship Id="rId5" Type="http://schemas.openxmlformats.org/officeDocument/2006/relationships/image" Target="../media/image306.png"/><Relationship Id="rId6" Type="http://schemas.openxmlformats.org/officeDocument/2006/relationships/image" Target="../media/image307.png"/><Relationship Id="rId7" Type="http://schemas.openxmlformats.org/officeDocument/2006/relationships/image" Target="../media/image308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5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309.png"/><Relationship Id="rId5" Type="http://schemas.openxmlformats.org/officeDocument/2006/relationships/image" Target="../media/image20.png"/><Relationship Id="rId6" Type="http://schemas.openxmlformats.org/officeDocument/2006/relationships/image" Target="../media/image310.png"/><Relationship Id="rId7" Type="http://schemas.openxmlformats.org/officeDocument/2006/relationships/image" Target="../media/image311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6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4" Type="http://schemas.openxmlformats.org/officeDocument/2006/relationships/image" Target="../media/image22.png"/><Relationship Id="rId5" Type="http://schemas.openxmlformats.org/officeDocument/2006/relationships/image" Target="../media/image313.png"/><Relationship Id="rId6" Type="http://schemas.openxmlformats.org/officeDocument/2006/relationships/image" Target="../media/image314.png"/><Relationship Id="rId7" Type="http://schemas.openxmlformats.org/officeDocument/2006/relationships/image" Target="../media/image315.png"/><Relationship Id="rId8" Type="http://schemas.openxmlformats.org/officeDocument/2006/relationships/image" Target="../media/image21.pn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7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png"/><Relationship Id="rId4" Type="http://schemas.openxmlformats.org/officeDocument/2006/relationships/image" Target="../media/image317.png"/><Relationship Id="rId5" Type="http://schemas.openxmlformats.org/officeDocument/2006/relationships/image" Target="../media/image318.png"/><Relationship Id="rId6" Type="http://schemas.openxmlformats.org/officeDocument/2006/relationships/image" Target="../media/image319.png"/><Relationship Id="rId7" Type="http://schemas.openxmlformats.org/officeDocument/2006/relationships/image" Target="../media/image320.png"/><Relationship Id="rId8" Type="http://schemas.openxmlformats.org/officeDocument/2006/relationships/image" Target="../media/image321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8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0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32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0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1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png"/><Relationship Id="rId4" Type="http://schemas.openxmlformats.org/officeDocument/2006/relationships/image" Target="../media/image32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png"/><Relationship Id="rId4" Type="http://schemas.openxmlformats.org/officeDocument/2006/relationships/image" Target="../media/image326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3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png"/><Relationship Id="rId4" Type="http://schemas.openxmlformats.org/officeDocument/2006/relationships/image" Target="../media/image328.png"/><Relationship Id="rId5" Type="http://schemas.openxmlformats.org/officeDocument/2006/relationships/image" Target="../media/image329.png"/><Relationship Id="rId6" Type="http://schemas.openxmlformats.org/officeDocument/2006/relationships/image" Target="../media/image330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4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4" Type="http://schemas.openxmlformats.org/officeDocument/2006/relationships/image" Target="../media/image332.png"/><Relationship Id="rId5" Type="http://schemas.openxmlformats.org/officeDocument/2006/relationships/image" Target="../media/image333.png"/><Relationship Id="rId6" Type="http://schemas.openxmlformats.org/officeDocument/2006/relationships/image" Target="../media/image33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5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png"/><Relationship Id="rId4" Type="http://schemas.openxmlformats.org/officeDocument/2006/relationships/image" Target="../media/image336.png"/><Relationship Id="rId5" Type="http://schemas.openxmlformats.org/officeDocument/2006/relationships/image" Target="../media/image337.png"/><Relationship Id="rId6" Type="http://schemas.openxmlformats.org/officeDocument/2006/relationships/image" Target="../media/image338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6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jpeg"/><Relationship Id="rId4" Type="http://schemas.openxmlformats.org/officeDocument/2006/relationships/image" Target="../media/image340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7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jpeg"/><Relationship Id="rId4" Type="http://schemas.openxmlformats.org/officeDocument/2006/relationships/image" Target="../media/image341.png"/><Relationship Id="rId5" Type="http://schemas.openxmlformats.org/officeDocument/2006/relationships/image" Target="../media/image342.png"/><Relationship Id="rId6" Type="http://schemas.openxmlformats.org/officeDocument/2006/relationships/image" Target="../media/image343.png"/><Relationship Id="rId7" Type="http://schemas.openxmlformats.org/officeDocument/2006/relationships/image" Target="../media/image344.png"/><Relationship Id="rId8" Type="http://schemas.openxmlformats.org/officeDocument/2006/relationships/image" Target="../media/image345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8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png"/><Relationship Id="rId4" Type="http://schemas.openxmlformats.org/officeDocument/2006/relationships/image" Target="../media/image347.png"/><Relationship Id="rId5" Type="http://schemas.openxmlformats.org/officeDocument/2006/relationships/image" Target="../media/image348.png"/><Relationship Id="rId6" Type="http://schemas.openxmlformats.org/officeDocument/2006/relationships/image" Target="../media/image320.png"/><Relationship Id="rId7" Type="http://schemas.openxmlformats.org/officeDocument/2006/relationships/image" Target="../media/image349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.xml"/></Relationships>
</file>

<file path=ppt/slides/_rels/slide2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0.xml"/><Relationship Id="rId3" Type="http://schemas.openxmlformats.org/officeDocument/2006/relationships/image" Target="../media/image350.png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51.png"/><Relationship Id="rId7" Type="http://schemas.openxmlformats.org/officeDocument/2006/relationships/image" Target="../media/image31.png"/><Relationship Id="rId8" Type="http://schemas.openxmlformats.org/officeDocument/2006/relationships/image" Target="../media/image352.png"/><Relationship Id="rId9" Type="http://schemas.openxmlformats.org/officeDocument/2006/relationships/image" Target="../media/image353.png"/><Relationship Id="rId10" Type="http://schemas.openxmlformats.org/officeDocument/2006/relationships/image" Target="../media/image32.png"/><Relationship Id="rId11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1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54.png"/><Relationship Id="rId6" Type="http://schemas.openxmlformats.org/officeDocument/2006/relationships/image" Target="../media/image35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56.png"/><Relationship Id="rId11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2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png"/><Relationship Id="rId4" Type="http://schemas.openxmlformats.org/officeDocument/2006/relationships/image" Target="../media/image358.png"/><Relationship Id="rId5" Type="http://schemas.openxmlformats.org/officeDocument/2006/relationships/image" Target="../media/image359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23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4" Type="http://schemas.openxmlformats.org/officeDocument/2006/relationships/image" Target="../media/image361.png"/><Relationship Id="rId5" Type="http://schemas.openxmlformats.org/officeDocument/2006/relationships/image" Target="../media/image362.png"/><Relationship Id="rId6" Type="http://schemas.openxmlformats.org/officeDocument/2006/relationships/image" Target="../media/image363.png"/><Relationship Id="rId7" Type="http://schemas.openxmlformats.org/officeDocument/2006/relationships/image" Target="../media/image364.png"/><Relationship Id="rId8" Type="http://schemas.openxmlformats.org/officeDocument/2006/relationships/image" Target="../media/image36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4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png"/><Relationship Id="rId4" Type="http://schemas.openxmlformats.org/officeDocument/2006/relationships/image" Target="../media/image358.png"/><Relationship Id="rId5" Type="http://schemas.openxmlformats.org/officeDocument/2006/relationships/image" Target="../media/image35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5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png"/><Relationship Id="rId4" Type="http://schemas.openxmlformats.org/officeDocument/2006/relationships/image" Target="../media/image358.png"/><Relationship Id="rId5" Type="http://schemas.openxmlformats.org/officeDocument/2006/relationships/image" Target="../media/image36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6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png"/><Relationship Id="rId4" Type="http://schemas.openxmlformats.org/officeDocument/2006/relationships/image" Target="../media/image369.png"/><Relationship Id="rId5" Type="http://schemas.openxmlformats.org/officeDocument/2006/relationships/image" Target="../media/image37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7.xml"/></Relationships>
</file>

<file path=ppt/slides/_rels/slide2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8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png"/><Relationship Id="rId4" Type="http://schemas.openxmlformats.org/officeDocument/2006/relationships/image" Target="../media/image371.png"/><Relationship Id="rId5" Type="http://schemas.openxmlformats.org/officeDocument/2006/relationships/image" Target="../media/image372.png"/><Relationship Id="rId6" Type="http://schemas.openxmlformats.org/officeDocument/2006/relationships/image" Target="../media/image37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png"/><Relationship Id="rId4" Type="http://schemas.openxmlformats.org/officeDocument/2006/relationships/image" Target="../media/image375.png"/><Relationship Id="rId5" Type="http://schemas.openxmlformats.org/officeDocument/2006/relationships/image" Target="../media/image376.png"/><Relationship Id="rId6" Type="http://schemas.openxmlformats.org/officeDocument/2006/relationships/image" Target="../media/image37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0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png"/><Relationship Id="rId4" Type="http://schemas.openxmlformats.org/officeDocument/2006/relationships/image" Target="../media/image37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1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4" Type="http://schemas.openxmlformats.org/officeDocument/2006/relationships/image" Target="../media/image38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2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png"/><Relationship Id="rId4" Type="http://schemas.openxmlformats.org/officeDocument/2006/relationships/image" Target="../media/image383.png"/><Relationship Id="rId5" Type="http://schemas.openxmlformats.org/officeDocument/2006/relationships/image" Target="../media/image384.png"/><Relationship Id="rId6" Type="http://schemas.openxmlformats.org/officeDocument/2006/relationships/image" Target="../media/image38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3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png"/><Relationship Id="rId4" Type="http://schemas.openxmlformats.org/officeDocument/2006/relationships/image" Target="../media/image387.png"/><Relationship Id="rId5" Type="http://schemas.openxmlformats.org/officeDocument/2006/relationships/image" Target="../media/image388.png"/><Relationship Id="rId6" Type="http://schemas.openxmlformats.org/officeDocument/2006/relationships/image" Target="../media/image389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4.xml"/></Relationships>
</file>

<file path=ppt/slides/_rels/slide2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5.xml"/><Relationship Id="rId3" Type="http://schemas.openxmlformats.org/officeDocument/2006/relationships/image" Target="../media/image12.png"/></Relationships>
</file>

<file path=ppt/slides/_rels/slide2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6.xml"/><Relationship Id="rId3" Type="http://schemas.openxmlformats.org/officeDocument/2006/relationships/image" Target="../media/image390.png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png"/><Relationship Id="rId4" Type="http://schemas.openxmlformats.org/officeDocument/2006/relationships/image" Target="../media/image39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7.xml"/></Relationships>
</file>

<file path=ppt/slides/_rels/slide2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8.xml"/><Relationship Id="rId3" Type="http://schemas.openxmlformats.org/officeDocument/2006/relationships/image" Target="../media/image12.png"/></Relationships>
</file>

<file path=ppt/slides/_rels/slide2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39.xml"/><Relationship Id="rId3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png"/><Relationship Id="rId4" Type="http://schemas.openxmlformats.org/officeDocument/2006/relationships/image" Target="../media/image39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0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1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2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png"/><Relationship Id="rId4" Type="http://schemas.openxmlformats.org/officeDocument/2006/relationships/image" Target="../media/image18.png"/><Relationship Id="rId5" Type="http://schemas.openxmlformats.org/officeDocument/2006/relationships/image" Target="../media/image396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3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jpeg"/><Relationship Id="rId4" Type="http://schemas.openxmlformats.org/officeDocument/2006/relationships/image" Target="../media/image18.png"/><Relationship Id="rId5" Type="http://schemas.openxmlformats.org/officeDocument/2006/relationships/image" Target="../media/image396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4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396.jpeg"/><Relationship Id="rId5" Type="http://schemas.openxmlformats.org/officeDocument/2006/relationships/image" Target="../media/image398.jpeg"/><Relationship Id="rId6" Type="http://schemas.openxmlformats.org/officeDocument/2006/relationships/image" Target="../media/image399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5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396.jpeg"/><Relationship Id="rId5" Type="http://schemas.openxmlformats.org/officeDocument/2006/relationships/image" Target="../media/image400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6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7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7.png"/><Relationship Id="rId5" Type="http://schemas.openxmlformats.org/officeDocument/2006/relationships/image" Target="../media/image396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8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png"/><Relationship Id="rId4" Type="http://schemas.openxmlformats.org/officeDocument/2006/relationships/image" Target="../media/image402.png"/><Relationship Id="rId5" Type="http://schemas.openxmlformats.org/officeDocument/2006/relationships/image" Target="../media/image403.png"/><Relationship Id="rId6" Type="http://schemas.openxmlformats.org/officeDocument/2006/relationships/image" Target="../media/image404.png"/><Relationship Id="rId7" Type="http://schemas.openxmlformats.org/officeDocument/2006/relationships/image" Target="../media/image405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4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5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png"/><Relationship Id="rId4" Type="http://schemas.openxmlformats.org/officeDocument/2006/relationships/image" Target="../media/image407.png"/><Relationship Id="rId5" Type="http://schemas.openxmlformats.org/officeDocument/2006/relationships/image" Target="../media/image408.png"/><Relationship Id="rId6" Type="http://schemas.openxmlformats.org/officeDocument/2006/relationships/image" Target="../media/image409.png"/><Relationship Id="rId7" Type="http://schemas.openxmlformats.org/officeDocument/2006/relationships/image" Target="../media/image410.png"/><Relationship Id="rId8" Type="http://schemas.openxmlformats.org/officeDocument/2006/relationships/image" Target="../media/image411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50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2.png"/><Relationship Id="rId4" Type="http://schemas.openxmlformats.org/officeDocument/2006/relationships/image" Target="../media/image413.png"/><Relationship Id="rId5" Type="http://schemas.openxmlformats.org/officeDocument/2006/relationships/image" Target="../media/image414.png"/><Relationship Id="rId6" Type="http://schemas.openxmlformats.org/officeDocument/2006/relationships/image" Target="../media/image415.png"/><Relationship Id="rId7" Type="http://schemas.openxmlformats.org/officeDocument/2006/relationships/image" Target="../media/image416.png"/><Relationship Id="rId8" Type="http://schemas.openxmlformats.org/officeDocument/2006/relationships/image" Target="../media/image417.png"/><Relationship Id="rId9" Type="http://schemas.openxmlformats.org/officeDocument/2006/relationships/image" Target="../media/image56.png"/><Relationship Id="rId10" Type="http://schemas.openxmlformats.org/officeDocument/2006/relationships/image" Target="../media/image418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1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9.png"/><Relationship Id="rId4" Type="http://schemas.openxmlformats.org/officeDocument/2006/relationships/image" Target="../media/image420.png"/><Relationship Id="rId5" Type="http://schemas.openxmlformats.org/officeDocument/2006/relationships/image" Target="../media/image421.png"/><Relationship Id="rId6" Type="http://schemas.openxmlformats.org/officeDocument/2006/relationships/image" Target="../media/image422.png"/><Relationship Id="rId7" Type="http://schemas.openxmlformats.org/officeDocument/2006/relationships/image" Target="../media/image423.png"/><Relationship Id="rId8" Type="http://schemas.openxmlformats.org/officeDocument/2006/relationships/image" Target="../media/image424.png"/><Relationship Id="rId9" Type="http://schemas.openxmlformats.org/officeDocument/2006/relationships/image" Target="../media/image56.png"/><Relationship Id="rId10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2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5.png"/><Relationship Id="rId4" Type="http://schemas.openxmlformats.org/officeDocument/2006/relationships/image" Target="../media/image426.png"/><Relationship Id="rId5" Type="http://schemas.openxmlformats.org/officeDocument/2006/relationships/image" Target="../media/image427.png"/><Relationship Id="rId6" Type="http://schemas.openxmlformats.org/officeDocument/2006/relationships/image" Target="../media/image428.png"/><Relationship Id="rId7" Type="http://schemas.openxmlformats.org/officeDocument/2006/relationships/image" Target="../media/image429.png"/><Relationship Id="rId8" Type="http://schemas.openxmlformats.org/officeDocument/2006/relationships/image" Target="../media/image430.png"/><Relationship Id="rId9" Type="http://schemas.openxmlformats.org/officeDocument/2006/relationships/image" Target="../media/image56.png"/><Relationship Id="rId10" Type="http://schemas.openxmlformats.org/officeDocument/2006/relationships/image" Target="../media/image60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3.xml"/></Relationships>
</file>

<file path=ppt/slides/_rels/slide2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54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1.png"/><Relationship Id="rId4" Type="http://schemas.openxmlformats.org/officeDocument/2006/relationships/image" Target="../media/image43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55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3.png"/><Relationship Id="rId4" Type="http://schemas.openxmlformats.org/officeDocument/2006/relationships/image" Target="../media/image434.png"/><Relationship Id="rId5" Type="http://schemas.openxmlformats.org/officeDocument/2006/relationships/image" Target="../media/image435.png"/><Relationship Id="rId6" Type="http://schemas.openxmlformats.org/officeDocument/2006/relationships/image" Target="../media/image436.png"/><Relationship Id="rId7" Type="http://schemas.openxmlformats.org/officeDocument/2006/relationships/image" Target="../media/image437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56.xml"/></Relationships>
</file>

<file path=ppt/slides/_rels/slide2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57.xml"/><Relationship Id="rId3" Type="http://schemas.openxmlformats.org/officeDocument/2006/relationships/image" Target="../media/image84.png"/></Relationships>
</file>

<file path=ppt/slides/_rels/slide2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58.xml"/><Relationship Id="rId3" Type="http://schemas.openxmlformats.org/officeDocument/2006/relationships/image" Target="../media/image84.png"/></Relationships>
</file>

<file path=ppt/slides/_rels/slide2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59.xml"/><Relationship Id="rId3" Type="http://schemas.openxmlformats.org/officeDocument/2006/relationships/image" Target="../media/image8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.xml"/></Relationships>
</file>

<file path=ppt/slides/_rels/slide2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0.xml"/><Relationship Id="rId3" Type="http://schemas.openxmlformats.org/officeDocument/2006/relationships/image" Target="../media/image438.png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9.png"/><Relationship Id="rId4" Type="http://schemas.openxmlformats.org/officeDocument/2006/relationships/image" Target="../media/image440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1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1.png"/><Relationship Id="rId4" Type="http://schemas.openxmlformats.org/officeDocument/2006/relationships/image" Target="../media/image44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2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3.png"/><Relationship Id="rId4" Type="http://schemas.openxmlformats.org/officeDocument/2006/relationships/image" Target="../media/image44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3.xml"/></Relationships>
</file>

<file path=ppt/slides/_rels/slide2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4.xml"/><Relationship Id="rId3" Type="http://schemas.openxmlformats.org/officeDocument/2006/relationships/image" Target="../media/image445.png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6.png"/><Relationship Id="rId4" Type="http://schemas.openxmlformats.org/officeDocument/2006/relationships/image" Target="../media/image447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5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8.png"/><Relationship Id="rId4" Type="http://schemas.openxmlformats.org/officeDocument/2006/relationships/image" Target="../media/image449.png"/><Relationship Id="rId5" Type="http://schemas.openxmlformats.org/officeDocument/2006/relationships/image" Target="../media/image450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6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4" Type="http://schemas.openxmlformats.org/officeDocument/2006/relationships/image" Target="../media/image45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7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3.png"/><Relationship Id="rId4" Type="http://schemas.openxmlformats.org/officeDocument/2006/relationships/image" Target="../media/image45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8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5.png"/><Relationship Id="rId4" Type="http://schemas.openxmlformats.org/officeDocument/2006/relationships/image" Target="../media/image456.png"/><Relationship Id="rId5" Type="http://schemas.openxmlformats.org/officeDocument/2006/relationships/image" Target="../media/image457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6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0.png"/></Relationships>
</file>

<file path=ppt/slides/_rels/slide2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0.xml"/><Relationship Id="rId3" Type="http://schemas.openxmlformats.org/officeDocument/2006/relationships/image" Target="../media/image88.png"/></Relationships>
</file>

<file path=ppt/slides/_rels/slide2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1.xml"/></Relationships>
</file>

<file path=ppt/slides/_rels/slide2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2.xml"/></Relationships>
</file>

<file path=ppt/slides/_rels/slide2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3.xml"/></Relationships>
</file>

<file path=ppt/slides/_rels/slide2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4.xml"/></Relationships>
</file>

<file path=ppt/slides/_rels/slide2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5.xml"/></Relationships>
</file>

<file path=ppt/slides/_rels/slide2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6.xml"/><Relationship Id="rId3" Type="http://schemas.openxmlformats.org/officeDocument/2006/relationships/image" Target="../media/image140.png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8.png"/><Relationship Id="rId4" Type="http://schemas.openxmlformats.org/officeDocument/2006/relationships/image" Target="../media/image459.png"/><Relationship Id="rId5" Type="http://schemas.openxmlformats.org/officeDocument/2006/relationships/image" Target="../media/image460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7.xml"/></Relationships>
</file>

<file path=ppt/slides/_rels/slide2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8.xml"/><Relationship Id="rId3" Type="http://schemas.openxmlformats.org/officeDocument/2006/relationships/image" Target="../media/image221.png"/></Relationships>
</file>

<file path=ppt/slides/_rels/slide2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79.xml"/><Relationship Id="rId3" Type="http://schemas.openxmlformats.org/officeDocument/2006/relationships/image" Target="../media/image46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emf"/><Relationship Id="rId5" Type="http://schemas.openxmlformats.org/officeDocument/2006/relationships/image" Target="../media/image43.emf"/><Relationship Id="rId6" Type="http://schemas.openxmlformats.org/officeDocument/2006/relationships/image" Target="../media/image44.emf"/><Relationship Id="rId7" Type="http://schemas.openxmlformats.org/officeDocument/2006/relationships/image" Target="../media/image45.em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8.xml"/></Relationships>
</file>

<file path=ppt/slides/_rels/slide2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80.xml"/><Relationship Id="rId3" Type="http://schemas.openxmlformats.org/officeDocument/2006/relationships/image" Target="../media/image462.png"/></Relationships>
</file>

<file path=ppt/slides/_rels/slide2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81.xml"/><Relationship Id="rId3" Type="http://schemas.openxmlformats.org/officeDocument/2006/relationships/image" Target="../media/image463.png"/></Relationships>
</file>

<file path=ppt/slides/_rels/slide2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82.xml"/><Relationship Id="rId3" Type="http://schemas.openxmlformats.org/officeDocument/2006/relationships/image" Target="../media/image181.png"/></Relationships>
</file>

<file path=ppt/slides/_rels/slide2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83.xml"/><Relationship Id="rId3" Type="http://schemas.openxmlformats.org/officeDocument/2006/relationships/image" Target="../media/image464.png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5.png"/><Relationship Id="rId4" Type="http://schemas.openxmlformats.org/officeDocument/2006/relationships/image" Target="../media/image466.png"/><Relationship Id="rId5" Type="http://schemas.openxmlformats.org/officeDocument/2006/relationships/image" Target="../media/image467.png"/><Relationship Id="rId6" Type="http://schemas.openxmlformats.org/officeDocument/2006/relationships/image" Target="../media/image468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84.xml"/></Relationships>
</file>

<file path=ppt/slides/_rels/slide2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85.xml"/><Relationship Id="rId3" Type="http://schemas.openxmlformats.org/officeDocument/2006/relationships/image" Target="../media/image469.png"/></Relationships>
</file>

<file path=ppt/slides/_rels/slide2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86.xml"/><Relationship Id="rId3" Type="http://schemas.openxmlformats.org/officeDocument/2006/relationships/image" Target="../media/image470.png"/></Relationships>
</file>

<file path=ppt/slides/_rels/slide2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87.xml"/><Relationship Id="rId3" Type="http://schemas.openxmlformats.org/officeDocument/2006/relationships/image" Target="../media/image471.png"/></Relationships>
</file>

<file path=ppt/slides/_rels/slide2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88.xml"/><Relationship Id="rId3" Type="http://schemas.openxmlformats.org/officeDocument/2006/relationships/image" Target="../media/image472.png"/></Relationships>
</file>

<file path=ppt/slides/_rels/slide2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89.xml"/><Relationship Id="rId3" Type="http://schemas.openxmlformats.org/officeDocument/2006/relationships/image" Target="../media/image4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4" Type="http://schemas.openxmlformats.org/officeDocument/2006/relationships/image" Target="../media/image47.emf"/><Relationship Id="rId5" Type="http://schemas.openxmlformats.org/officeDocument/2006/relationships/image" Target="../media/image48.emf"/><Relationship Id="rId6" Type="http://schemas.openxmlformats.org/officeDocument/2006/relationships/image" Target="../media/image49.em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9.xm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4.png"/><Relationship Id="rId4" Type="http://schemas.openxmlformats.org/officeDocument/2006/relationships/image" Target="../media/image475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90.xml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6.png"/><Relationship Id="rId4" Type="http://schemas.openxmlformats.org/officeDocument/2006/relationships/image" Target="../media/image477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91.xml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8.png"/><Relationship Id="rId4" Type="http://schemas.openxmlformats.org/officeDocument/2006/relationships/image" Target="../media/image479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92.xml"/></Relationships>
</file>

<file path=ppt/slides/_rels/slide2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93.xml"/><Relationship Id="rId3" Type="http://schemas.openxmlformats.org/officeDocument/2006/relationships/image" Target="../media/image140.png"/></Relationships>
</file>

<file path=ppt/slides/_rels/slide2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94.xml"/><Relationship Id="rId3" Type="http://schemas.openxmlformats.org/officeDocument/2006/relationships/image" Target="../media/image480.png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1.png"/><Relationship Id="rId4" Type="http://schemas.openxmlformats.org/officeDocument/2006/relationships/image" Target="../media/image482.png"/><Relationship Id="rId5" Type="http://schemas.openxmlformats.org/officeDocument/2006/relationships/image" Target="../media/image483.png"/><Relationship Id="rId6" Type="http://schemas.openxmlformats.org/officeDocument/2006/relationships/image" Target="../media/image484.png"/><Relationship Id="rId7" Type="http://schemas.openxmlformats.org/officeDocument/2006/relationships/image" Target="../media/image485.png"/><Relationship Id="rId8" Type="http://schemas.openxmlformats.org/officeDocument/2006/relationships/image" Target="../media/image486.png"/><Relationship Id="rId9" Type="http://schemas.openxmlformats.org/officeDocument/2006/relationships/image" Target="../media/image487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95.xml"/></Relationships>
</file>

<file path=ppt/slides/_rels/slide2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96.xml"/><Relationship Id="rId3" Type="http://schemas.openxmlformats.org/officeDocument/2006/relationships/image" Target="../media/image488.png"/></Relationships>
</file>

<file path=ppt/slides/_rels/slide2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97.xml"/><Relationship Id="rId3" Type="http://schemas.openxmlformats.org/officeDocument/2006/relationships/image" Target="../media/image489.png"/></Relationships>
</file>

<file path=ppt/slides/_rels/slide2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98.xml"/><Relationship Id="rId3" Type="http://schemas.openxmlformats.org/officeDocument/2006/relationships/image" Target="../media/image490.png"/></Relationships>
</file>

<file path=ppt/slides/_rels/slide2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299.xml"/><Relationship Id="rId3" Type="http://schemas.openxmlformats.org/officeDocument/2006/relationships/image" Target="../media/image49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51.jpeg"/><Relationship Id="rId5" Type="http://schemas.openxmlformats.org/officeDocument/2006/relationships/image" Target="../media/image52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0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2.png"/><Relationship Id="rId4" Type="http://schemas.openxmlformats.org/officeDocument/2006/relationships/image" Target="../media/image493.png"/><Relationship Id="rId5" Type="http://schemas.openxmlformats.org/officeDocument/2006/relationships/image" Target="../media/image494.png"/><Relationship Id="rId6" Type="http://schemas.openxmlformats.org/officeDocument/2006/relationships/image" Target="../media/image495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00.xml"/></Relationships>
</file>

<file path=ppt/slides/_rels/slide3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01.xml"/><Relationship Id="rId3" Type="http://schemas.openxmlformats.org/officeDocument/2006/relationships/image" Target="../media/image496.png"/></Relationships>
</file>

<file path=ppt/slides/_rels/slide3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02.xml"/><Relationship Id="rId3" Type="http://schemas.openxmlformats.org/officeDocument/2006/relationships/image" Target="../media/image497.png"/></Relationships>
</file>

<file path=ppt/slides/_rels/slide3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03.xml"/><Relationship Id="rId3" Type="http://schemas.openxmlformats.org/officeDocument/2006/relationships/image" Target="../media/image498.png"/></Relationships>
</file>

<file path=ppt/slides/_rels/slide3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04.xml"/><Relationship Id="rId3" Type="http://schemas.openxmlformats.org/officeDocument/2006/relationships/image" Target="../media/image499.png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0.png"/><Relationship Id="rId4" Type="http://schemas.openxmlformats.org/officeDocument/2006/relationships/image" Target="../media/image501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05.xml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2.png"/><Relationship Id="rId4" Type="http://schemas.openxmlformats.org/officeDocument/2006/relationships/image" Target="../media/image503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06.xml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4.png"/><Relationship Id="rId4" Type="http://schemas.openxmlformats.org/officeDocument/2006/relationships/image" Target="../media/image505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07.xml"/></Relationships>
</file>

<file path=ppt/slides/_rels/slide3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08.xml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6.png"/><Relationship Id="rId4" Type="http://schemas.openxmlformats.org/officeDocument/2006/relationships/image" Target="../media/image507.png"/><Relationship Id="rId5" Type="http://schemas.openxmlformats.org/officeDocument/2006/relationships/image" Target="../media/image508.png"/><Relationship Id="rId6" Type="http://schemas.openxmlformats.org/officeDocument/2006/relationships/image" Target="../media/image509.png"/><Relationship Id="rId7" Type="http://schemas.openxmlformats.org/officeDocument/2006/relationships/image" Target="../media/image510.png"/><Relationship Id="rId8" Type="http://schemas.openxmlformats.org/officeDocument/2006/relationships/image" Target="../media/image511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0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4" Type="http://schemas.openxmlformats.org/officeDocument/2006/relationships/image" Target="../media/image54.emf"/><Relationship Id="rId5" Type="http://schemas.openxmlformats.org/officeDocument/2006/relationships/image" Target="../media/image55.emf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1.xml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4" Type="http://schemas.openxmlformats.org/officeDocument/2006/relationships/image" Target="../media/image511.png"/><Relationship Id="rId5" Type="http://schemas.openxmlformats.org/officeDocument/2006/relationships/image" Target="../media/image507.png"/><Relationship Id="rId6" Type="http://schemas.openxmlformats.org/officeDocument/2006/relationships/image" Target="../media/image43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10.xm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2.png"/><Relationship Id="rId4" Type="http://schemas.openxmlformats.org/officeDocument/2006/relationships/image" Target="../media/image513.png"/><Relationship Id="rId5" Type="http://schemas.openxmlformats.org/officeDocument/2006/relationships/image" Target="../media/image514.png"/><Relationship Id="rId6" Type="http://schemas.openxmlformats.org/officeDocument/2006/relationships/image" Target="../media/image515.png"/><Relationship Id="rId7" Type="http://schemas.openxmlformats.org/officeDocument/2006/relationships/image" Target="../media/image516.png"/><Relationship Id="rId8" Type="http://schemas.openxmlformats.org/officeDocument/2006/relationships/image" Target="../media/image517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11.xml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8.png"/><Relationship Id="rId4" Type="http://schemas.openxmlformats.org/officeDocument/2006/relationships/image" Target="../media/image519.png"/><Relationship Id="rId5" Type="http://schemas.openxmlformats.org/officeDocument/2006/relationships/image" Target="../media/image520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12.xml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1.png"/><Relationship Id="rId4" Type="http://schemas.openxmlformats.org/officeDocument/2006/relationships/image" Target="../media/image52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13.xml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3.png"/><Relationship Id="rId4" Type="http://schemas.openxmlformats.org/officeDocument/2006/relationships/image" Target="../media/image524.png"/><Relationship Id="rId5" Type="http://schemas.openxmlformats.org/officeDocument/2006/relationships/image" Target="../media/image522.png"/><Relationship Id="rId6" Type="http://schemas.openxmlformats.org/officeDocument/2006/relationships/image" Target="../media/image521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14.xml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3.png"/><Relationship Id="rId4" Type="http://schemas.openxmlformats.org/officeDocument/2006/relationships/image" Target="../media/image524.png"/><Relationship Id="rId5" Type="http://schemas.openxmlformats.org/officeDocument/2006/relationships/image" Target="../media/image525.png"/><Relationship Id="rId6" Type="http://schemas.openxmlformats.org/officeDocument/2006/relationships/image" Target="../media/image526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15.xml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7.png"/><Relationship Id="rId4" Type="http://schemas.openxmlformats.org/officeDocument/2006/relationships/image" Target="../media/image528.png"/><Relationship Id="rId5" Type="http://schemas.openxmlformats.org/officeDocument/2006/relationships/image" Target="../media/image525.png"/><Relationship Id="rId6" Type="http://schemas.openxmlformats.org/officeDocument/2006/relationships/image" Target="../media/image526.png"/><Relationship Id="rId7" Type="http://schemas.openxmlformats.org/officeDocument/2006/relationships/image" Target="../media/image529.png"/><Relationship Id="rId8" Type="http://schemas.openxmlformats.org/officeDocument/2006/relationships/image" Target="../media/image530.png"/><Relationship Id="rId9" Type="http://schemas.openxmlformats.org/officeDocument/2006/relationships/image" Target="../media/image531.png"/><Relationship Id="rId10" Type="http://schemas.openxmlformats.org/officeDocument/2006/relationships/image" Target="../media/image53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16.xml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1.png"/><Relationship Id="rId4" Type="http://schemas.openxmlformats.org/officeDocument/2006/relationships/image" Target="../media/image528.png"/><Relationship Id="rId5" Type="http://schemas.openxmlformats.org/officeDocument/2006/relationships/image" Target="../media/image533.png"/><Relationship Id="rId6" Type="http://schemas.openxmlformats.org/officeDocument/2006/relationships/image" Target="../media/image527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17.xml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4.png"/><Relationship Id="rId4" Type="http://schemas.openxmlformats.org/officeDocument/2006/relationships/image" Target="../media/image529.png"/><Relationship Id="rId5" Type="http://schemas.openxmlformats.org/officeDocument/2006/relationships/image" Target="../media/image530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18.xml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5.png"/><Relationship Id="rId4" Type="http://schemas.openxmlformats.org/officeDocument/2006/relationships/image" Target="../media/image529.png"/><Relationship Id="rId5" Type="http://schemas.openxmlformats.org/officeDocument/2006/relationships/image" Target="../media/image530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2.xml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6.png"/><Relationship Id="rId4" Type="http://schemas.openxmlformats.org/officeDocument/2006/relationships/image" Target="../media/image537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20.xml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8.png"/><Relationship Id="rId4" Type="http://schemas.openxmlformats.org/officeDocument/2006/relationships/image" Target="../media/image536.png"/><Relationship Id="rId5" Type="http://schemas.openxmlformats.org/officeDocument/2006/relationships/image" Target="../media/image537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21.xml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9.png"/><Relationship Id="rId4" Type="http://schemas.openxmlformats.org/officeDocument/2006/relationships/image" Target="../media/image540.png"/><Relationship Id="rId5" Type="http://schemas.openxmlformats.org/officeDocument/2006/relationships/image" Target="../media/image541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22.xml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1.png"/><Relationship Id="rId4" Type="http://schemas.openxmlformats.org/officeDocument/2006/relationships/image" Target="../media/image542.png"/><Relationship Id="rId5" Type="http://schemas.openxmlformats.org/officeDocument/2006/relationships/image" Target="../media/image543.png"/><Relationship Id="rId6" Type="http://schemas.openxmlformats.org/officeDocument/2006/relationships/image" Target="../media/image544.png"/><Relationship Id="rId7" Type="http://schemas.openxmlformats.org/officeDocument/2006/relationships/image" Target="../media/image545.png"/><Relationship Id="rId8" Type="http://schemas.openxmlformats.org/officeDocument/2006/relationships/image" Target="../media/image546.png"/><Relationship Id="rId9" Type="http://schemas.openxmlformats.org/officeDocument/2006/relationships/image" Target="../media/image547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23.xml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7.png"/><Relationship Id="rId4" Type="http://schemas.openxmlformats.org/officeDocument/2006/relationships/image" Target="../media/image542.png"/><Relationship Id="rId5" Type="http://schemas.openxmlformats.org/officeDocument/2006/relationships/image" Target="../media/image543.png"/><Relationship Id="rId6" Type="http://schemas.openxmlformats.org/officeDocument/2006/relationships/image" Target="../media/image544.png"/><Relationship Id="rId7" Type="http://schemas.openxmlformats.org/officeDocument/2006/relationships/image" Target="../media/image545.png"/><Relationship Id="rId8" Type="http://schemas.openxmlformats.org/officeDocument/2006/relationships/image" Target="../media/image546.png"/><Relationship Id="rId9" Type="http://schemas.openxmlformats.org/officeDocument/2006/relationships/image" Target="../media/image548.png"/><Relationship Id="rId10" Type="http://schemas.openxmlformats.org/officeDocument/2006/relationships/image" Target="../media/image549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24.xml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4" Type="http://schemas.openxmlformats.org/officeDocument/2006/relationships/image" Target="../media/image551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25.xml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1.png"/><Relationship Id="rId4" Type="http://schemas.openxmlformats.org/officeDocument/2006/relationships/image" Target="../media/image552.png"/><Relationship Id="rId5" Type="http://schemas.openxmlformats.org/officeDocument/2006/relationships/image" Target="../media/image550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26.xml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1.png"/><Relationship Id="rId4" Type="http://schemas.openxmlformats.org/officeDocument/2006/relationships/image" Target="../media/image553.png"/><Relationship Id="rId5" Type="http://schemas.openxmlformats.org/officeDocument/2006/relationships/image" Target="../media/image552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27.xml"/></Relationships>
</file>

<file path=ppt/slides/_rels/slide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2.png"/><Relationship Id="rId4" Type="http://schemas.openxmlformats.org/officeDocument/2006/relationships/image" Target="../media/image554.png"/><Relationship Id="rId5" Type="http://schemas.openxmlformats.org/officeDocument/2006/relationships/image" Target="../media/image555.png"/><Relationship Id="rId6" Type="http://schemas.openxmlformats.org/officeDocument/2006/relationships/image" Target="../media/image556.png"/><Relationship Id="rId7" Type="http://schemas.openxmlformats.org/officeDocument/2006/relationships/image" Target="../media/image557.png"/><Relationship Id="rId8" Type="http://schemas.openxmlformats.org/officeDocument/2006/relationships/image" Target="../media/image558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28.xml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9.png"/><Relationship Id="rId4" Type="http://schemas.openxmlformats.org/officeDocument/2006/relationships/image" Target="../media/image560.png"/><Relationship Id="rId5" Type="http://schemas.openxmlformats.org/officeDocument/2006/relationships/image" Target="../media/image561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3.xml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2.png"/><Relationship Id="rId4" Type="http://schemas.openxmlformats.org/officeDocument/2006/relationships/image" Target="../media/image563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30.xml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4.png"/><Relationship Id="rId4" Type="http://schemas.openxmlformats.org/officeDocument/2006/relationships/image" Target="../media/image565.png"/><Relationship Id="rId5" Type="http://schemas.openxmlformats.org/officeDocument/2006/relationships/image" Target="../media/image566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31.xml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7.png"/><Relationship Id="rId4" Type="http://schemas.openxmlformats.org/officeDocument/2006/relationships/image" Target="../media/image568.png"/><Relationship Id="rId5" Type="http://schemas.openxmlformats.org/officeDocument/2006/relationships/image" Target="../media/image569.png"/><Relationship Id="rId6" Type="http://schemas.openxmlformats.org/officeDocument/2006/relationships/image" Target="../media/image570.png"/><Relationship Id="rId7" Type="http://schemas.openxmlformats.org/officeDocument/2006/relationships/image" Target="../media/image571.png"/><Relationship Id="rId8" Type="http://schemas.openxmlformats.org/officeDocument/2006/relationships/image" Target="../media/image572.png"/><Relationship Id="rId9" Type="http://schemas.openxmlformats.org/officeDocument/2006/relationships/image" Target="../media/image573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32.xml"/></Relationships>
</file>

<file path=ppt/slides/_rels/slide3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33.xml"/><Relationship Id="rId3" Type="http://schemas.openxmlformats.org/officeDocument/2006/relationships/image" Target="../media/image574.png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5.jpeg"/><Relationship Id="rId4" Type="http://schemas.openxmlformats.org/officeDocument/2006/relationships/image" Target="../media/image576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34.xml"/></Relationships>
</file>

<file path=ppt/slides/_rels/slide3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35.xml"/><Relationship Id="rId3" Type="http://schemas.openxmlformats.org/officeDocument/2006/relationships/image" Target="../media/image577.jpeg"/></Relationships>
</file>

<file path=ppt/slides/_rels/slide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8.jpeg"/><Relationship Id="rId4" Type="http://schemas.openxmlformats.org/officeDocument/2006/relationships/image" Target="../media/image579.jpeg"/><Relationship Id="rId5" Type="http://schemas.openxmlformats.org/officeDocument/2006/relationships/image" Target="../media/image580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36.xml"/></Relationships>
</file>

<file path=ppt/slides/_rels/slide3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37.xml"/><Relationship Id="rId3" Type="http://schemas.openxmlformats.org/officeDocument/2006/relationships/image" Target="../media/image581.jpeg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2.jpeg"/><Relationship Id="rId4" Type="http://schemas.openxmlformats.org/officeDocument/2006/relationships/image" Target="../media/image583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38.xml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51.png"/><Relationship Id="rId7" Type="http://schemas.openxmlformats.org/officeDocument/2006/relationships/image" Target="../media/image31.png"/><Relationship Id="rId8" Type="http://schemas.openxmlformats.org/officeDocument/2006/relationships/image" Target="../media/image352.png"/><Relationship Id="rId9" Type="http://schemas.openxmlformats.org/officeDocument/2006/relationships/image" Target="../media/image353.png"/><Relationship Id="rId10" Type="http://schemas.openxmlformats.org/officeDocument/2006/relationships/image" Target="../media/image32.png"/><Relationship Id="rId11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3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4.xml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54.png"/><Relationship Id="rId6" Type="http://schemas.openxmlformats.org/officeDocument/2006/relationships/image" Target="../media/image35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56.png"/><Relationship Id="rId11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40.xml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4.png"/><Relationship Id="rId4" Type="http://schemas.openxmlformats.org/officeDocument/2006/relationships/image" Target="../media/image585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41.xml"/></Relationships>
</file>

<file path=ppt/slides/_rels/slide3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42.xml"/><Relationship Id="rId3" Type="http://schemas.openxmlformats.org/officeDocument/2006/relationships/image" Target="../media/image586.png"/></Relationships>
</file>

<file path=ppt/slides/_rels/slide3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43.xml"/><Relationship Id="rId3" Type="http://schemas.openxmlformats.org/officeDocument/2006/relationships/image" Target="../media/image587.png"/></Relationships>
</file>

<file path=ppt/slides/_rels/slide3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44.xml"/><Relationship Id="rId3" Type="http://schemas.openxmlformats.org/officeDocument/2006/relationships/image" Target="../media/image588.png"/></Relationships>
</file>

<file path=ppt/slides/_rels/slide3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5.xml"/><Relationship Id="rId3" Type="http://schemas.openxmlformats.org/officeDocument/2006/relationships/image" Target="../media/image589.jpeg"/></Relationships>
</file>

<file path=ppt/slides/_rels/slide3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6.xml"/><Relationship Id="rId3" Type="http://schemas.openxmlformats.org/officeDocument/2006/relationships/image" Target="../media/image590.png"/></Relationships>
</file>

<file path=ppt/slides/_rels/slide3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7.xml"/><Relationship Id="rId3" Type="http://schemas.openxmlformats.org/officeDocument/2006/relationships/image" Target="../media/image591.png"/></Relationships>
</file>

<file path=ppt/slides/_rels/slide3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8.xml"/><Relationship Id="rId3" Type="http://schemas.openxmlformats.org/officeDocument/2006/relationships/image" Target="../media/image592.png"/></Relationships>
</file>

<file path=ppt/slides/_rels/slide3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9.xml"/><Relationship Id="rId3" Type="http://schemas.openxmlformats.org/officeDocument/2006/relationships/image" Target="../media/image59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5.xml"/></Relationships>
</file>

<file path=ppt/slides/_rels/slide3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0.xml"/><Relationship Id="rId3" Type="http://schemas.openxmlformats.org/officeDocument/2006/relationships/image" Target="../media/image594.png"/></Relationships>
</file>

<file path=ppt/slides/_rels/slide3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1.xml"/><Relationship Id="rId3" Type="http://schemas.openxmlformats.org/officeDocument/2006/relationships/image" Target="../media/image595.png"/></Relationships>
</file>

<file path=ppt/slides/_rels/slide3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2.xml"/><Relationship Id="rId3" Type="http://schemas.openxmlformats.org/officeDocument/2006/relationships/image" Target="../media/image596.png"/></Relationships>
</file>

<file path=ppt/slides/_rels/slide3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3.xml"/><Relationship Id="rId3" Type="http://schemas.openxmlformats.org/officeDocument/2006/relationships/image" Target="../media/image597.png"/></Relationships>
</file>

<file path=ppt/slides/_rels/slide3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4.xml"/><Relationship Id="rId3" Type="http://schemas.openxmlformats.org/officeDocument/2006/relationships/image" Target="../media/image598.png"/></Relationships>
</file>

<file path=ppt/slides/_rels/slide3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5.xml"/></Relationships>
</file>

<file path=ppt/slides/_rels/slide3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6.xml"/><Relationship Id="rId3" Type="http://schemas.openxmlformats.org/officeDocument/2006/relationships/image" Target="../media/image140.png"/></Relationships>
</file>

<file path=ppt/slides/_rels/slide3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7.xml"/></Relationships>
</file>

<file path=ppt/slides/_rels/slide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9.png"/><Relationship Id="rId4" Type="http://schemas.openxmlformats.org/officeDocument/2006/relationships/image" Target="../media/image600.png"/><Relationship Id="rId5" Type="http://schemas.openxmlformats.org/officeDocument/2006/relationships/image" Target="../media/image60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8.xml"/></Relationships>
</file>

<file path=ppt/slides/_rels/slide3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9.xml"/><Relationship Id="rId3" Type="http://schemas.openxmlformats.org/officeDocument/2006/relationships/image" Target="../media/image60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3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0.xml"/></Relationships>
</file>

<file path=ppt/slides/_rels/slide3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1.xml"/></Relationships>
</file>

<file path=ppt/slides/_rels/slide3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60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7" Type="http://schemas.openxmlformats.org/officeDocument/2006/relationships/image" Target="../media/image66.png"/><Relationship Id="rId8" Type="http://schemas.openxmlformats.org/officeDocument/2006/relationships/image" Target="../media/image67.png"/><Relationship Id="rId9" Type="http://schemas.openxmlformats.org/officeDocument/2006/relationships/image" Target="../media/image68.png"/><Relationship Id="rId10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60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73.png"/><Relationship Id="rId9" Type="http://schemas.openxmlformats.org/officeDocument/2006/relationships/image" Target="../media/image74.png"/><Relationship Id="rId10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7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7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8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0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41.png"/><Relationship Id="rId5" Type="http://schemas.openxmlformats.org/officeDocument/2006/relationships/image" Target="../media/image94.png"/><Relationship Id="rId6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94.png"/><Relationship Id="rId5" Type="http://schemas.openxmlformats.org/officeDocument/2006/relationships/image" Target="../media/image96.png"/><Relationship Id="rId6" Type="http://schemas.openxmlformats.org/officeDocument/2006/relationships/image" Target="../media/image97.png"/><Relationship Id="rId7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0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4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4" Type="http://schemas.openxmlformats.org/officeDocument/2006/relationships/image" Target="../media/image105.jpeg"/><Relationship Id="rId5" Type="http://schemas.openxmlformats.org/officeDocument/2006/relationships/image" Target="../media/image106.png"/><Relationship Id="rId6" Type="http://schemas.openxmlformats.org/officeDocument/2006/relationships/image" Target="../media/image10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4" Type="http://schemas.openxmlformats.org/officeDocument/2006/relationships/image" Target="../media/image109.jpeg"/><Relationship Id="rId5" Type="http://schemas.openxmlformats.org/officeDocument/2006/relationships/image" Target="../media/image110.jpeg"/><Relationship Id="rId6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12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4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0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1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4" Type="http://schemas.openxmlformats.org/officeDocument/2006/relationships/image" Target="../media/image11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4" Type="http://schemas.openxmlformats.org/officeDocument/2006/relationships/image" Target="../media/image119.jpeg"/><Relationship Id="rId5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3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png"/><Relationship Id="rId5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5.png"/><Relationship Id="rId5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4" Type="http://schemas.openxmlformats.org/officeDocument/2006/relationships/image" Target="../media/image127.png"/><Relationship Id="rId5" Type="http://schemas.openxmlformats.org/officeDocument/2006/relationships/image" Target="../media/image128.png"/><Relationship Id="rId6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8.xml"/><Relationship Id="rId3" Type="http://schemas.openxmlformats.org/officeDocument/2006/relationships/image" Target="../media/image129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9.xml"/><Relationship Id="rId3" Type="http://schemas.openxmlformats.org/officeDocument/2006/relationships/image" Target="../media/image13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0.xml"/><Relationship Id="rId3" Type="http://schemas.openxmlformats.org/officeDocument/2006/relationships/image" Target="../media/image102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1.xml"/><Relationship Id="rId3" Type="http://schemas.openxmlformats.org/officeDocument/2006/relationships/image" Target="../media/image131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2.xml"/><Relationship Id="rId3" Type="http://schemas.openxmlformats.org/officeDocument/2006/relationships/image" Target="../media/image132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4.xml"/><Relationship Id="rId3" Type="http://schemas.openxmlformats.org/officeDocument/2006/relationships/image" Target="../media/image133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5.xml"/><Relationship Id="rId3" Type="http://schemas.openxmlformats.org/officeDocument/2006/relationships/image" Target="../media/image134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6.xml"/><Relationship Id="rId3" Type="http://schemas.openxmlformats.org/officeDocument/2006/relationships/image" Target="../media/image135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7.xml"/><Relationship Id="rId3" Type="http://schemas.openxmlformats.org/officeDocument/2006/relationships/image" Target="../media/image136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8.xml"/><Relationship Id="rId3" Type="http://schemas.openxmlformats.org/officeDocument/2006/relationships/image" Target="../media/image137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9.xml"/><Relationship Id="rId3" Type="http://schemas.openxmlformats.org/officeDocument/2006/relationships/image" Target="../media/image13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0.xml"/><Relationship Id="rId3" Type="http://schemas.openxmlformats.org/officeDocument/2006/relationships/image" Target="../media/image40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1.xml"/><Relationship Id="rId3" Type="http://schemas.openxmlformats.org/officeDocument/2006/relationships/image" Target="../media/image40.png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2.xml"/><Relationship Id="rId3" Type="http://schemas.openxmlformats.org/officeDocument/2006/relationships/image" Target="../media/image139.emf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4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5.xml"/><Relationship Id="rId3" Type="http://schemas.openxmlformats.org/officeDocument/2006/relationships/image" Target="../media/image14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png"/><Relationship Id="rId5" Type="http://schemas.openxmlformats.org/officeDocument/2006/relationships/image" Target="../media/image3.jpeg"/><Relationship Id="rId6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7.xml"/></Relationships>
</file>

<file path=ppt/slides/_rels/slide9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9.jpeg"/><Relationship Id="rId12" Type="http://schemas.openxmlformats.org/officeDocument/2006/relationships/image" Target="../media/image150.jpeg"/><Relationship Id="rId13" Type="http://schemas.openxmlformats.org/officeDocument/2006/relationships/image" Target="../media/image151.jpeg"/><Relationship Id="rId14" Type="http://schemas.openxmlformats.org/officeDocument/2006/relationships/image" Target="../media/image152.jpeg"/><Relationship Id="rId15" Type="http://schemas.openxmlformats.org/officeDocument/2006/relationships/image" Target="../media/image153.jpeg"/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8.xml"/><Relationship Id="rId3" Type="http://schemas.openxmlformats.org/officeDocument/2006/relationships/image" Target="../media/image141.jpeg"/><Relationship Id="rId4" Type="http://schemas.openxmlformats.org/officeDocument/2006/relationships/image" Target="../media/image142.jpeg"/><Relationship Id="rId5" Type="http://schemas.openxmlformats.org/officeDocument/2006/relationships/image" Target="../media/image143.jpeg"/><Relationship Id="rId6" Type="http://schemas.openxmlformats.org/officeDocument/2006/relationships/image" Target="../media/image144.jpeg"/><Relationship Id="rId7" Type="http://schemas.openxmlformats.org/officeDocument/2006/relationships/image" Target="../media/image145.jpeg"/><Relationship Id="rId8" Type="http://schemas.openxmlformats.org/officeDocument/2006/relationships/image" Target="../media/image146.jpeg"/><Relationship Id="rId9" Type="http://schemas.openxmlformats.org/officeDocument/2006/relationships/image" Target="../media/image147.jpeg"/><Relationship Id="rId10" Type="http://schemas.openxmlformats.org/officeDocument/2006/relationships/image" Target="../media/image148.jpe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99.xml"/><Relationship Id="rId3" Type="http://schemas.openxmlformats.org/officeDocument/2006/relationships/image" Target="../media/image15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773113" y="96838"/>
            <a:ext cx="84582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358775" indent="-3587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600" dirty="0">
                <a:solidFill>
                  <a:srgbClr val="FFFF00"/>
                </a:solidFill>
                <a:latin typeface="Charter" charset="0"/>
              </a:rPr>
              <a:t>Molecular Gas </a:t>
            </a:r>
            <a:r>
              <a:rPr lang="en-GB" sz="3600" dirty="0" smtClean="0">
                <a:solidFill>
                  <a:srgbClr val="FFFF00"/>
                </a:solidFill>
                <a:latin typeface="Charter" charset="0"/>
              </a:rPr>
              <a:t>Kinematics in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600" dirty="0" smtClean="0">
                <a:solidFill>
                  <a:srgbClr val="FFFF00"/>
                </a:solidFill>
                <a:latin typeface="Charter" charset="0"/>
              </a:rPr>
              <a:t>Atlas</a:t>
            </a:r>
            <a:r>
              <a:rPr lang="en-GB" sz="3600" baseline="30000" dirty="0" smtClean="0">
                <a:solidFill>
                  <a:srgbClr val="FFFF00"/>
                </a:solidFill>
                <a:latin typeface="Charter" charset="0"/>
              </a:rPr>
              <a:t>3D</a:t>
            </a:r>
            <a:r>
              <a:rPr lang="en-GB" sz="3600" dirty="0" smtClean="0">
                <a:solidFill>
                  <a:srgbClr val="FFFF00"/>
                </a:solidFill>
                <a:latin typeface="Charter" charset="0"/>
              </a:rPr>
              <a:t> (Early</a:t>
            </a:r>
            <a:r>
              <a:rPr lang="en-GB" sz="3600" dirty="0">
                <a:solidFill>
                  <a:srgbClr val="FFFF00"/>
                </a:solidFill>
                <a:latin typeface="Charter" charset="0"/>
              </a:rPr>
              <a:t>-</a:t>
            </a:r>
            <a:r>
              <a:rPr lang="en-GB" sz="3600" dirty="0" smtClean="0">
                <a:solidFill>
                  <a:srgbClr val="FFFF00"/>
                </a:solidFill>
                <a:latin typeface="Charter" charset="0"/>
              </a:rPr>
              <a:t>Type) </a:t>
            </a:r>
            <a:r>
              <a:rPr lang="en-GB" sz="3600" dirty="0">
                <a:solidFill>
                  <a:srgbClr val="FFFF00"/>
                </a:solidFill>
                <a:latin typeface="Charter" charset="0"/>
              </a:rPr>
              <a:t>Galaxies</a:t>
            </a: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033588" y="1646238"/>
            <a:ext cx="59817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>
                <a:solidFill>
                  <a:srgbClr val="FFFF66"/>
                </a:solidFill>
                <a:latin typeface="Charter" charset="0"/>
              </a:rPr>
              <a:t> </a:t>
            </a:r>
            <a:r>
              <a:rPr lang="en-GB" sz="3600">
                <a:solidFill>
                  <a:srgbClr val="FFFF66"/>
                </a:solidFill>
                <a:latin typeface="Charter" charset="0"/>
              </a:rPr>
              <a:t>Martin Bureau,</a:t>
            </a:r>
            <a:r>
              <a:rPr lang="en-GB">
                <a:solidFill>
                  <a:schemeClr val="tx1"/>
                </a:solidFill>
                <a:latin typeface="Charter" charset="0"/>
              </a:rPr>
              <a:t> </a:t>
            </a:r>
            <a:r>
              <a:rPr lang="en-GB" sz="2800">
                <a:solidFill>
                  <a:srgbClr val="E6E6E6"/>
                </a:solidFill>
                <a:latin typeface="Charter" charset="0"/>
              </a:rPr>
              <a:t>Oxford University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647700" y="2463800"/>
            <a:ext cx="8640763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FFFF99"/>
                </a:solidFill>
                <a:latin typeface="Charter" charset="0"/>
              </a:rPr>
              <a:t>CO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999999"/>
                </a:solidFill>
                <a:latin typeface="Charter" charset="0"/>
              </a:rPr>
              <a:t>(</a:t>
            </a:r>
            <a:r>
              <a:rPr lang="en-GB" sz="2000" dirty="0" err="1">
                <a:solidFill>
                  <a:srgbClr val="FFFF00"/>
                </a:solidFill>
                <a:latin typeface="Charter" charset="0"/>
              </a:rPr>
              <a:t>Katey</a:t>
            </a:r>
            <a:r>
              <a:rPr lang="en-GB" sz="2000" dirty="0">
                <a:solidFill>
                  <a:srgbClr val="FFFF00"/>
                </a:solidFill>
                <a:latin typeface="Charter" charset="0"/>
              </a:rPr>
              <a:t> </a:t>
            </a:r>
            <a:r>
              <a:rPr lang="en-GB" sz="2000" dirty="0" err="1">
                <a:solidFill>
                  <a:srgbClr val="FFFF00"/>
                </a:solidFill>
                <a:latin typeface="Charter" charset="0"/>
              </a:rPr>
              <a:t>Alatalo</a:t>
            </a:r>
            <a:r>
              <a:rPr lang="en-GB" sz="2000" dirty="0">
                <a:solidFill>
                  <a:srgbClr val="999999"/>
                </a:solidFill>
                <a:latin typeface="Charter" charset="0"/>
              </a:rPr>
              <a:t>, </a:t>
            </a:r>
            <a:r>
              <a:rPr lang="en-GB" sz="2000" dirty="0">
                <a:solidFill>
                  <a:srgbClr val="FFFF00"/>
                </a:solidFill>
                <a:latin typeface="Charter" charset="0"/>
              </a:rPr>
              <a:t>Estelle </a:t>
            </a:r>
            <a:r>
              <a:rPr lang="en-GB" sz="2000" dirty="0" err="1">
                <a:solidFill>
                  <a:srgbClr val="FFFF00"/>
                </a:solidFill>
                <a:latin typeface="Charter" charset="0"/>
              </a:rPr>
              <a:t>Bayet</a:t>
            </a:r>
            <a:r>
              <a:rPr lang="en-GB" sz="2000" dirty="0">
                <a:solidFill>
                  <a:srgbClr val="999999"/>
                </a:solidFill>
                <a:latin typeface="Charter" charset="0"/>
              </a:rPr>
              <a:t>, Leo Blitz, Francoise </a:t>
            </a:r>
            <a:r>
              <a:rPr lang="en-GB" sz="2000" dirty="0" err="1">
                <a:solidFill>
                  <a:srgbClr val="999999"/>
                </a:solidFill>
                <a:latin typeface="Charter" charset="0"/>
              </a:rPr>
              <a:t>Combes</a:t>
            </a:r>
            <a:r>
              <a:rPr lang="en-GB" sz="2000" dirty="0">
                <a:solidFill>
                  <a:srgbClr val="999999"/>
                </a:solidFill>
                <a:latin typeface="Charter" charset="0"/>
              </a:rPr>
              <a:t>,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 smtClean="0">
                <a:solidFill>
                  <a:srgbClr val="FFFF00"/>
                </a:solidFill>
                <a:latin typeface="Charter" charset="0"/>
              </a:rPr>
              <a:t>Alison Crocker</a:t>
            </a:r>
            <a:r>
              <a:rPr lang="en-GB" sz="2000" dirty="0" smtClean="0">
                <a:solidFill>
                  <a:srgbClr val="999999"/>
                </a:solidFill>
                <a:latin typeface="Charter" charset="0"/>
              </a:rPr>
              <a:t>, </a:t>
            </a:r>
            <a:r>
              <a:rPr lang="en-GB" sz="2000" dirty="0" smtClean="0">
                <a:solidFill>
                  <a:srgbClr val="FFFF00"/>
                </a:solidFill>
                <a:latin typeface="Charter" charset="0"/>
              </a:rPr>
              <a:t>Timothy </a:t>
            </a:r>
            <a:r>
              <a:rPr lang="en-GB" sz="2000" dirty="0">
                <a:solidFill>
                  <a:srgbClr val="FFFF00"/>
                </a:solidFill>
                <a:latin typeface="Charter" charset="0"/>
              </a:rPr>
              <a:t>Davis</a:t>
            </a:r>
            <a:r>
              <a:rPr lang="en-GB" sz="2000" dirty="0">
                <a:solidFill>
                  <a:srgbClr val="999999"/>
                </a:solidFill>
                <a:latin typeface="Charter" charset="0"/>
              </a:rPr>
              <a:t>, Melanie </a:t>
            </a:r>
            <a:r>
              <a:rPr lang="en-GB" sz="2000" dirty="0" err="1">
                <a:solidFill>
                  <a:srgbClr val="999999"/>
                </a:solidFill>
                <a:latin typeface="Charter" charset="0"/>
              </a:rPr>
              <a:t>Krips</a:t>
            </a:r>
            <a:r>
              <a:rPr lang="en-GB" sz="2000" dirty="0">
                <a:solidFill>
                  <a:srgbClr val="999999"/>
                </a:solidFill>
                <a:latin typeface="Charter" charset="0"/>
              </a:rPr>
              <a:t>, </a:t>
            </a:r>
            <a:r>
              <a:rPr lang="en-GB" sz="2000" dirty="0" smtClean="0">
                <a:solidFill>
                  <a:srgbClr val="999999"/>
                </a:solidFill>
                <a:latin typeface="Charter" charset="0"/>
              </a:rPr>
              <a:t>Lisa </a:t>
            </a:r>
            <a:r>
              <a:rPr lang="en-GB" sz="2000" dirty="0">
                <a:solidFill>
                  <a:srgbClr val="999999"/>
                </a:solidFill>
                <a:latin typeface="Charter" charset="0"/>
              </a:rPr>
              <a:t>Young)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800" dirty="0">
              <a:solidFill>
                <a:srgbClr val="999999"/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800" dirty="0">
              <a:solidFill>
                <a:srgbClr val="999999"/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FFFF66"/>
                </a:solidFill>
                <a:latin typeface="Charter" charset="0"/>
              </a:rPr>
              <a:t>Optical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 smtClean="0">
                <a:solidFill>
                  <a:srgbClr val="A6A6A6"/>
                </a:solidFill>
                <a:latin typeface="Charter" charset="0"/>
              </a:rPr>
              <a:t>(Atlas</a:t>
            </a:r>
            <a:r>
              <a:rPr lang="en-GB" sz="2000" baseline="30000" dirty="0" smtClean="0">
                <a:solidFill>
                  <a:srgbClr val="A6A6A6"/>
                </a:solidFill>
                <a:latin typeface="Charter" charset="0"/>
              </a:rPr>
              <a:t>3D</a:t>
            </a:r>
            <a:r>
              <a:rPr lang="en-GB" sz="2000" dirty="0" smtClean="0">
                <a:solidFill>
                  <a:srgbClr val="A6A6A6"/>
                </a:solidFill>
                <a:latin typeface="Charter" charset="0"/>
              </a:rPr>
              <a:t> </a:t>
            </a:r>
            <a:r>
              <a:rPr lang="en-GB" sz="2000" dirty="0">
                <a:solidFill>
                  <a:srgbClr val="A6A6A6"/>
                </a:solidFill>
                <a:latin typeface="Charter" charset="0"/>
              </a:rPr>
              <a:t>teams)</a:t>
            </a:r>
            <a:endParaRPr lang="en-GB" sz="2000" dirty="0">
              <a:solidFill>
                <a:srgbClr val="999999"/>
              </a:solidFill>
              <a:latin typeface="Charter" charset="0"/>
            </a:endParaRP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42455" y="4664368"/>
            <a:ext cx="9663545" cy="200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 dirty="0">
                <a:solidFill>
                  <a:srgbClr val="FFFF00"/>
                </a:solidFill>
                <a:latin typeface="Charter" charset="0"/>
              </a:rPr>
              <a:t>Plans:</a:t>
            </a:r>
            <a:r>
              <a:rPr lang="en-GB" dirty="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800" dirty="0" smtClean="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Atlas</a:t>
            </a:r>
            <a:r>
              <a:rPr lang="en-GB" baseline="30000" dirty="0" smtClean="0">
                <a:solidFill>
                  <a:srgbClr val="FFFF99"/>
                </a:solidFill>
                <a:latin typeface="Charter" charset="0"/>
              </a:rPr>
              <a:t>3D</a:t>
            </a:r>
            <a:r>
              <a:rPr lang="en-GB" dirty="0">
                <a:solidFill>
                  <a:srgbClr val="FFFF99"/>
                </a:solidFill>
                <a:latin typeface="Charter" charset="0"/>
              </a:rPr>
              <a:t>:  </a:t>
            </a:r>
            <a:r>
              <a:rPr lang="en-GB" dirty="0">
                <a:solidFill>
                  <a:srgbClr val="E6E6E6"/>
                </a:solidFill>
                <a:latin typeface="Charter" charset="0"/>
              </a:rPr>
              <a:t>E/S0 formation, </a:t>
            </a:r>
            <a:r>
              <a:rPr lang="en-GB" dirty="0" smtClean="0">
                <a:solidFill>
                  <a:srgbClr val="E6E6E6"/>
                </a:solidFill>
                <a:latin typeface="Charter" charset="0"/>
              </a:rPr>
              <a:t>gas physics, residual </a:t>
            </a:r>
            <a:r>
              <a:rPr lang="en-GB" dirty="0">
                <a:solidFill>
                  <a:srgbClr val="E6E6E6"/>
                </a:solidFill>
                <a:latin typeface="Charter" charset="0"/>
              </a:rPr>
              <a:t>SF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dirty="0">
                <a:solidFill>
                  <a:srgbClr val="FFFF99"/>
                </a:solidFill>
                <a:latin typeface="Charter" charset="0"/>
              </a:rPr>
              <a:t>                CO:</a:t>
            </a:r>
            <a:r>
              <a:rPr lang="en-GB" dirty="0">
                <a:solidFill>
                  <a:srgbClr val="CCCCCC"/>
                </a:solidFill>
                <a:latin typeface="Charter" charset="0"/>
              </a:rPr>
              <a:t>  </a:t>
            </a:r>
            <a:r>
              <a:rPr lang="en-GB" dirty="0">
                <a:solidFill>
                  <a:srgbClr val="E6E6E6"/>
                </a:solidFill>
                <a:latin typeface="Charter" charset="0"/>
              </a:rPr>
              <a:t>E/S0 H</a:t>
            </a:r>
            <a:r>
              <a:rPr lang="en-GB" baseline="-25000" dirty="0">
                <a:solidFill>
                  <a:srgbClr val="E6E6E6"/>
                </a:solidFill>
                <a:latin typeface="Charter" charset="0"/>
              </a:rPr>
              <a:t>2</a:t>
            </a:r>
            <a:r>
              <a:rPr lang="en-GB" dirty="0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 dirty="0" smtClean="0">
                <a:solidFill>
                  <a:srgbClr val="E6E6E6"/>
                </a:solidFill>
                <a:latin typeface="Charter" charset="0"/>
              </a:rPr>
              <a:t>kinematics (distribution</a:t>
            </a:r>
            <a:r>
              <a:rPr lang="en-GB" dirty="0">
                <a:solidFill>
                  <a:srgbClr val="E6E6E6"/>
                </a:solidFill>
                <a:latin typeface="Charter" charset="0"/>
              </a:rPr>
              <a:t>, </a:t>
            </a:r>
            <a:r>
              <a:rPr lang="en-GB" dirty="0" smtClean="0">
                <a:solidFill>
                  <a:srgbClr val="E6E6E6"/>
                </a:solidFill>
                <a:latin typeface="Charter" charset="0"/>
              </a:rPr>
              <a:t>kinematics, TFR, BHs)</a:t>
            </a:r>
            <a:endParaRPr lang="en-GB" dirty="0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dirty="0">
                <a:solidFill>
                  <a:srgbClr val="E6E6E6"/>
                </a:solidFill>
                <a:latin typeface="Charter" charset="0"/>
              </a:rPr>
              <a:t>                </a:t>
            </a:r>
            <a:r>
              <a:rPr lang="en-GB" dirty="0">
                <a:solidFill>
                  <a:srgbClr val="FFFF99"/>
                </a:solidFill>
                <a:latin typeface="Charter" charset="0"/>
              </a:rPr>
              <a:t>CO:</a:t>
            </a:r>
            <a:r>
              <a:rPr lang="en-GB" dirty="0">
                <a:solidFill>
                  <a:srgbClr val="CCCCCC"/>
                </a:solidFill>
                <a:latin typeface="Charter" charset="0"/>
              </a:rPr>
              <a:t>  </a:t>
            </a:r>
            <a:r>
              <a:rPr lang="en-GB" dirty="0">
                <a:solidFill>
                  <a:srgbClr val="E6E6E6"/>
                </a:solidFill>
                <a:latin typeface="Charter" charset="0"/>
              </a:rPr>
              <a:t>E/S0 H</a:t>
            </a:r>
            <a:r>
              <a:rPr lang="en-GB" baseline="-25000" dirty="0">
                <a:solidFill>
                  <a:srgbClr val="E6E6E6"/>
                </a:solidFill>
                <a:latin typeface="Charter" charset="0"/>
              </a:rPr>
              <a:t>2</a:t>
            </a:r>
            <a:r>
              <a:rPr lang="en-GB" dirty="0">
                <a:solidFill>
                  <a:srgbClr val="E6E6E6"/>
                </a:solidFill>
                <a:latin typeface="Charter" charset="0"/>
              </a:rPr>
              <a:t> origin  (kin. </a:t>
            </a:r>
            <a:r>
              <a:rPr lang="en-GB" dirty="0" err="1">
                <a:solidFill>
                  <a:srgbClr val="E6E6E6"/>
                </a:solidFill>
                <a:latin typeface="Charter" charset="0"/>
              </a:rPr>
              <a:t>misalignement</a:t>
            </a:r>
            <a:r>
              <a:rPr lang="en-GB" dirty="0">
                <a:solidFill>
                  <a:srgbClr val="E6E6E6"/>
                </a:solidFill>
                <a:latin typeface="Charter" charset="0"/>
              </a:rPr>
              <a:t>, field </a:t>
            </a:r>
            <a:r>
              <a:rPr lang="en-GB" dirty="0" err="1">
                <a:solidFill>
                  <a:srgbClr val="E6E6E6"/>
                </a:solidFill>
                <a:latin typeface="Charter" charset="0"/>
              </a:rPr>
              <a:t>vs</a:t>
            </a:r>
            <a:r>
              <a:rPr lang="en-GB" dirty="0">
                <a:solidFill>
                  <a:srgbClr val="E6E6E6"/>
                </a:solidFill>
                <a:latin typeface="Charter" charset="0"/>
              </a:rPr>
              <a:t> clusters)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dirty="0">
                <a:solidFill>
                  <a:srgbClr val="E6E6E6"/>
                </a:solidFill>
                <a:latin typeface="Charter" charset="0"/>
              </a:rPr>
              <a:t>             </a:t>
            </a:r>
            <a:r>
              <a:rPr lang="en-GB" sz="1600" dirty="0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 dirty="0">
                <a:solidFill>
                  <a:srgbClr val="E6E6E6"/>
                </a:solidFill>
                <a:latin typeface="Charter" charset="0"/>
              </a:rPr>
              <a:t>  </a:t>
            </a:r>
            <a:r>
              <a:rPr lang="en-GB" sz="800" dirty="0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CO + others:</a:t>
            </a:r>
            <a:r>
              <a:rPr lang="en-GB" dirty="0" smtClean="0">
                <a:solidFill>
                  <a:srgbClr val="CCCCCC"/>
                </a:solidFill>
                <a:latin typeface="Charter" charset="0"/>
              </a:rPr>
              <a:t>  </a:t>
            </a:r>
            <a:r>
              <a:rPr lang="en-GB" dirty="0">
                <a:solidFill>
                  <a:srgbClr val="E6E6E6"/>
                </a:solidFill>
                <a:latin typeface="Charter" charset="0"/>
              </a:rPr>
              <a:t>E/S0 SF  </a:t>
            </a:r>
            <a:r>
              <a:rPr lang="en-GB" dirty="0" smtClean="0">
                <a:solidFill>
                  <a:srgbClr val="E6E6E6"/>
                </a:solidFill>
                <a:latin typeface="Charter" charset="0"/>
              </a:rPr>
              <a:t>(</a:t>
            </a:r>
            <a:r>
              <a:rPr lang="en-GB" dirty="0">
                <a:solidFill>
                  <a:srgbClr val="E6E6E6"/>
                </a:solidFill>
                <a:latin typeface="Charter" charset="0"/>
              </a:rPr>
              <a:t>f</a:t>
            </a:r>
            <a:r>
              <a:rPr lang="en-GB" dirty="0" smtClean="0">
                <a:solidFill>
                  <a:srgbClr val="E6E6E6"/>
                </a:solidFill>
                <a:latin typeface="Charter" charset="0"/>
              </a:rPr>
              <a:t>eedback, </a:t>
            </a:r>
            <a:r>
              <a:rPr lang="en-GB" dirty="0" smtClean="0">
                <a:solidFill>
                  <a:srgbClr val="E6E6E6"/>
                </a:solidFill>
                <a:latin typeface="Charter" charset="0"/>
              </a:rPr>
              <a:t>diagnostics</a:t>
            </a:r>
            <a:r>
              <a:rPr lang="en-GB" dirty="0" smtClean="0">
                <a:solidFill>
                  <a:srgbClr val="E6E6E6"/>
                </a:solidFill>
                <a:latin typeface="Charter" charset="0"/>
              </a:rPr>
              <a:t>)</a:t>
            </a:r>
            <a:endParaRPr lang="en-GB" dirty="0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</a:pPr>
            <a:r>
              <a:rPr lang="en-GB" dirty="0">
                <a:solidFill>
                  <a:srgbClr val="FFFF99"/>
                </a:solidFill>
                <a:latin typeface="Charter" charset="0"/>
              </a:rPr>
              <a:t>                Summary and future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ext Box 1"/>
          <p:cNvSpPr txBox="1">
            <a:spLocks noChangeArrowheads="1"/>
          </p:cNvSpPr>
          <p:nvPr/>
        </p:nvSpPr>
        <p:spPr bwMode="auto">
          <a:xfrm>
            <a:off x="730250" y="12065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Morphology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(Alatalo et al. 2012; Davis et al. 2012)</a:t>
            </a:r>
          </a:p>
        </p:txBody>
      </p:sp>
      <p:sp>
        <p:nvSpPr>
          <p:cNvPr id="61442" name="Text Box 2"/>
          <p:cNvSpPr txBox="1">
            <a:spLocks noChangeArrowheads="1"/>
          </p:cNvSpPr>
          <p:nvPr/>
        </p:nvSpPr>
        <p:spPr bwMode="auto">
          <a:xfrm>
            <a:off x="5802313" y="1403350"/>
            <a:ext cx="4191000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Atlas</a:t>
            </a:r>
            <a:r>
              <a:rPr lang="en-GB" sz="3200" u="sng" baseline="30000" dirty="0" smtClean="0">
                <a:solidFill>
                  <a:srgbClr val="FFFF00"/>
                </a:solidFill>
                <a:latin typeface="Charter" charset="0"/>
              </a:rPr>
              <a:t>3D</a:t>
            </a: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 (CARMA):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endParaRPr lang="en-GB" sz="800" u="sng" dirty="0" smtClean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Wingdings" charset="0"/>
              <a:buChar char="²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&gt; 40 objects so far 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 dirty="0" smtClean="0">
                <a:solidFill>
                  <a:srgbClr val="B3B3B3"/>
                </a:solidFill>
                <a:latin typeface="Charter" charset="0"/>
              </a:rPr>
              <a:t>(CARMA, </a:t>
            </a:r>
            <a:r>
              <a:rPr lang="en-GB" dirty="0" err="1" smtClean="0">
                <a:solidFill>
                  <a:srgbClr val="B3B3B3"/>
                </a:solidFill>
                <a:latin typeface="Charter" charset="0"/>
              </a:rPr>
              <a:t>PdBI</a:t>
            </a:r>
            <a:r>
              <a:rPr lang="en-GB" dirty="0" smtClean="0">
                <a:solidFill>
                  <a:srgbClr val="B3B3B3"/>
                </a:solidFill>
                <a:latin typeface="Charter" charset="0"/>
              </a:rPr>
              <a:t>, BIMA)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dirty="0" smtClean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dirty="0" smtClean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Centrally-concentrated H</a:t>
            </a:r>
            <a:r>
              <a:rPr lang="en-GB" baseline="-25000" dirty="0" smtClean="0">
                <a:solidFill>
                  <a:srgbClr val="7F7F7F"/>
                </a:solidFill>
                <a:latin typeface="Charter" charset="0"/>
              </a:rPr>
              <a:t>2 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(physical size</a:t>
            </a:r>
            <a:r>
              <a:rPr lang="en-US" dirty="0" smtClean="0">
                <a:solidFill>
                  <a:srgbClr val="7F7F7F"/>
                </a:solidFill>
                <a:latin typeface="Charter" charset="0"/>
              </a:rPr>
              <a:t>)</a:t>
            </a:r>
            <a:endParaRPr lang="en-GB" dirty="0" smtClean="0">
              <a:solidFill>
                <a:srgbClr val="7F7F7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Diverse morphologies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     (disks, rings, bars, …)</a:t>
            </a:r>
            <a:endParaRPr lang="en-GB" dirty="0" smtClean="0">
              <a:solidFill>
                <a:srgbClr val="B3B3B3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    (origin, accretion time)</a:t>
            </a:r>
            <a:endParaRPr lang="en-GB" dirty="0" smtClean="0">
              <a:solidFill>
                <a:srgbClr val="7F7F7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Regular kinematics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>
                <a:solidFill>
                  <a:srgbClr val="A6A6A6"/>
                </a:solidFill>
                <a:latin typeface="Charter" charset="0"/>
              </a:rPr>
              <a:t>     </a:t>
            </a:r>
            <a:r>
              <a:rPr lang="en-GB" dirty="0">
                <a:solidFill>
                  <a:schemeClr val="bg2">
                    <a:lumMod val="60000"/>
                    <a:lumOff val="40000"/>
                  </a:schemeClr>
                </a:solidFill>
                <a:latin typeface="Charter" charset="0"/>
              </a:rPr>
              <a:t>(CO best </a:t>
            </a:r>
            <a:r>
              <a:rPr lang="en-GB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harter" charset="0"/>
              </a:rPr>
              <a:t>V</a:t>
            </a:r>
            <a:r>
              <a:rPr lang="en-GB" baseline="-25000" dirty="0" err="1">
                <a:solidFill>
                  <a:schemeClr val="bg2">
                    <a:lumMod val="60000"/>
                    <a:lumOff val="40000"/>
                  </a:schemeClr>
                </a:solidFill>
                <a:latin typeface="Charter" charset="0"/>
              </a:rPr>
              <a:t>c</a:t>
            </a:r>
            <a:r>
              <a:rPr lang="en-GB" dirty="0">
                <a:solidFill>
                  <a:schemeClr val="bg2">
                    <a:lumMod val="60000"/>
                    <a:lumOff val="40000"/>
                  </a:schemeClr>
                </a:solidFill>
                <a:latin typeface="Charter" charset="0"/>
              </a:rPr>
              <a:t> tracer)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   </a:t>
            </a:r>
            <a:r>
              <a:rPr lang="en-GB" dirty="0">
                <a:solidFill>
                  <a:schemeClr val="bg1">
                    <a:lumMod val="75000"/>
                  </a:schemeClr>
                </a:solidFill>
                <a:latin typeface="Charter" charset="0"/>
              </a:rPr>
              <a:t> (T-F, M/L, BH mass, …)</a:t>
            </a:r>
          </a:p>
        </p:txBody>
      </p:sp>
      <p:pic>
        <p:nvPicPr>
          <p:cNvPr id="49155" name="Picture 5" descr="all_CARMA_110307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1493838"/>
            <a:ext cx="5099050" cy="552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UV C-M Relations: </a:t>
            </a:r>
            <a:r>
              <a:rPr lang="en-GB" sz="4400">
                <a:solidFill>
                  <a:srgbClr val="F7FF99"/>
                </a:solidFill>
                <a:latin typeface="Charter" charset="0"/>
              </a:rPr>
              <a:t>Residual SF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99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(Yi et al. 05; Schawinski et al. 06; Kaviraj et al. 07)</a:t>
            </a:r>
          </a:p>
        </p:txBody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6007100" y="1455738"/>
            <a:ext cx="3986213" cy="544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UV CMDs: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Correlations nearly absent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Red sequence indistinct, blue cloud significant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even for E/S0s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 sz="1600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 Low-level 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(residual)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SF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   </a:t>
            </a:r>
            <a:r>
              <a:rPr lang="en-GB" sz="1200">
                <a:solidFill>
                  <a:srgbClr val="FFFF00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 pervasive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(≥ 30% of objects;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few % by mass)</a:t>
            </a: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 Significant support for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    </a:t>
            </a:r>
            <a:r>
              <a:rPr lang="en-GB" sz="1200">
                <a:solidFill>
                  <a:srgbClr val="FFFF00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hierarchical formation</a:t>
            </a: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63513" y="1473200"/>
            <a:ext cx="492601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GALEX-SDSS Data: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 </a:t>
            </a:r>
          </a:p>
        </p:txBody>
      </p:sp>
      <p:pic>
        <p:nvPicPr>
          <p:cNvPr id="16388" name="Picture 6" descr="ETGs_NUV-R-Mr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2027238"/>
            <a:ext cx="5470525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Box 7"/>
          <p:cNvSpPr txBox="1">
            <a:spLocks noChangeArrowheads="1"/>
          </p:cNvSpPr>
          <p:nvPr/>
        </p:nvSpPr>
        <p:spPr bwMode="auto">
          <a:xfrm>
            <a:off x="111125" y="6227763"/>
            <a:ext cx="1905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999999"/>
                </a:solidFill>
                <a:latin typeface="Charter" charset="0"/>
              </a:rPr>
              <a:t>(Kaviraj et al. 07)</a:t>
            </a:r>
            <a:endParaRPr lang="en-US" sz="1600"/>
          </a:p>
        </p:txBody>
      </p:sp>
      <p:cxnSp>
        <p:nvCxnSpPr>
          <p:cNvPr id="16390" name="Straight Connector 9"/>
          <p:cNvCxnSpPr>
            <a:cxnSpLocks noChangeShapeType="1"/>
          </p:cNvCxnSpPr>
          <p:nvPr/>
        </p:nvCxnSpPr>
        <p:spPr bwMode="auto">
          <a:xfrm>
            <a:off x="849313" y="3994150"/>
            <a:ext cx="3733800" cy="1588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9130006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750888" y="179388"/>
            <a:ext cx="8610600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Early-Types: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 Stellar Linestrengths</a:t>
            </a:r>
            <a:br>
              <a:rPr lang="en-GB" sz="4400">
                <a:solidFill>
                  <a:srgbClr val="FFFF99"/>
                </a:solidFill>
                <a:latin typeface="Charter" charset="0"/>
              </a:rPr>
            </a:br>
            <a:r>
              <a:rPr lang="en-GB" sz="2000">
                <a:solidFill>
                  <a:srgbClr val="999999"/>
                </a:solidFill>
                <a:latin typeface="Charter" charset="0"/>
              </a:rPr>
              <a:t>(Kuntschner et al. 06, 10)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1395413"/>
            <a:ext cx="930275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363" y="1390650"/>
            <a:ext cx="977900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925" y="1395413"/>
            <a:ext cx="890588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138" y="1404938"/>
            <a:ext cx="890587" cy="564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1401763"/>
            <a:ext cx="908050" cy="56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438" y="1393825"/>
            <a:ext cx="57785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0" name="Text Box 8"/>
          <p:cNvSpPr txBox="1">
            <a:spLocks noChangeArrowheads="1"/>
          </p:cNvSpPr>
          <p:nvPr/>
        </p:nvSpPr>
        <p:spPr bwMode="auto">
          <a:xfrm>
            <a:off x="322263" y="1412875"/>
            <a:ext cx="4378325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46075" indent="-2730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Main results: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Standard: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Homogeneously old,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decreasing metallicity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(larger spread among S0s)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600">
              <a:solidFill>
                <a:srgbClr val="999999"/>
              </a:solidFill>
              <a:latin typeface="Charter" charset="0"/>
            </a:endParaRP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Occasional: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Young core/body,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varied metallicity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600">
              <a:solidFill>
                <a:srgbClr val="FFFF99"/>
              </a:solidFill>
              <a:latin typeface="Charter" charset="0"/>
            </a:endParaRP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Isoindices: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FFFF99"/>
                </a:solidFill>
                <a:latin typeface="Charter" charset="0"/>
                <a:cs typeface="Standard Symbols L" charset="0"/>
              </a:rPr>
              <a:t>Mg</a:t>
            </a:r>
            <a:r>
              <a:rPr lang="en-GB" baseline="-33000">
                <a:solidFill>
                  <a:srgbClr val="FFFF99"/>
                </a:solidFill>
                <a:latin typeface="Charter" charset="0"/>
                <a:cs typeface="Standard Symbols L" charset="0"/>
              </a:rPr>
              <a:t>b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isoindex countours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often flatter than light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(40%; fast rotators)</a:t>
            </a:r>
          </a:p>
        </p:txBody>
      </p:sp>
      <p:sp>
        <p:nvSpPr>
          <p:cNvPr id="18441" name="AutoShape 9"/>
          <p:cNvSpPr>
            <a:spLocks noChangeArrowheads="1"/>
          </p:cNvSpPr>
          <p:nvPr/>
        </p:nvSpPr>
        <p:spPr bwMode="auto">
          <a:xfrm>
            <a:off x="4654550" y="5915025"/>
            <a:ext cx="5116513" cy="1352550"/>
          </a:xfrm>
          <a:prstGeom prst="roundRect">
            <a:avLst>
              <a:gd name="adj" fmla="val 116"/>
            </a:avLst>
          </a:prstGeom>
          <a:noFill/>
          <a:ln w="5472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0081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773113" y="96838"/>
            <a:ext cx="84582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358775" indent="-3587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600">
                <a:solidFill>
                  <a:srgbClr val="FFFF00"/>
                </a:solidFill>
                <a:latin typeface="Charter" charset="0"/>
              </a:rPr>
              <a:t>Molecular Gas and Star Formation in Early-Type Galaxies</a:t>
            </a:r>
          </a:p>
        </p:txBody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3287713" y="1795463"/>
            <a:ext cx="346392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E6E6E6"/>
                </a:solidFill>
                <a:latin typeface="Charter" charset="0"/>
              </a:rPr>
              <a:t>red and dead</a:t>
            </a: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344613" y="2786063"/>
            <a:ext cx="73596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E6E6E6"/>
                </a:solidFill>
                <a:latin typeface="Charter" charset="0"/>
              </a:rPr>
              <a:t>dynamically simple… boring</a:t>
            </a:r>
          </a:p>
        </p:txBody>
      </p:sp>
      <p:cxnSp>
        <p:nvCxnSpPr>
          <p:cNvPr id="22532" name="Straight Connector 6"/>
          <p:cNvCxnSpPr>
            <a:cxnSpLocks noChangeShapeType="1"/>
          </p:cNvCxnSpPr>
          <p:nvPr/>
        </p:nvCxnSpPr>
        <p:spPr bwMode="auto">
          <a:xfrm>
            <a:off x="2601913" y="1646238"/>
            <a:ext cx="5334000" cy="2362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533" name="Straight Connector 7"/>
          <p:cNvCxnSpPr>
            <a:cxnSpLocks noChangeShapeType="1"/>
          </p:cNvCxnSpPr>
          <p:nvPr/>
        </p:nvCxnSpPr>
        <p:spPr bwMode="auto">
          <a:xfrm rot="10800000" flipV="1">
            <a:off x="2601913" y="1646238"/>
            <a:ext cx="5257800" cy="2209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4" name="TextBox 7"/>
          <p:cNvSpPr txBox="1">
            <a:spLocks noChangeArrowheads="1"/>
          </p:cNvSpPr>
          <p:nvPr/>
        </p:nvSpPr>
        <p:spPr bwMode="auto">
          <a:xfrm>
            <a:off x="315913" y="4237038"/>
            <a:ext cx="9372600" cy="2603500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Where</a:t>
            </a:r>
            <a:r>
              <a:rPr lang="en-GB" sz="3200">
                <a:solidFill>
                  <a:srgbClr val="FFFF00"/>
                </a:solidFill>
                <a:latin typeface="Charter" charset="0"/>
              </a:rPr>
              <a:t>   </a:t>
            </a:r>
            <a:r>
              <a:rPr lang="en-GB" sz="3200" u="sng">
                <a:solidFill>
                  <a:srgbClr val="FFFF00"/>
                </a:solidFill>
                <a:latin typeface="Charter" charset="0"/>
              </a:rPr>
              <a:t>When</a:t>
            </a:r>
            <a:r>
              <a:rPr lang="en-GB" sz="3200">
                <a:solidFill>
                  <a:srgbClr val="FFFF00"/>
                </a:solidFill>
                <a:latin typeface="Charter" charset="0"/>
              </a:rPr>
              <a:t>   </a:t>
            </a:r>
            <a:r>
              <a:rPr lang="en-GB" sz="3200" u="sng">
                <a:solidFill>
                  <a:srgbClr val="FFFF00"/>
                </a:solidFill>
                <a:latin typeface="Charter" charset="0"/>
              </a:rPr>
              <a:t>How</a:t>
            </a:r>
            <a:r>
              <a:rPr lang="en-GB" sz="3200">
                <a:solidFill>
                  <a:srgbClr val="FFFF00"/>
                </a:solidFill>
                <a:latin typeface="Charter" charset="0"/>
              </a:rPr>
              <a:t>   </a:t>
            </a:r>
            <a:r>
              <a:rPr lang="en-GB" sz="3200" u="sng">
                <a:solidFill>
                  <a:srgbClr val="FFFF00"/>
                </a:solidFill>
                <a:latin typeface="Charter" charset="0"/>
              </a:rPr>
              <a:t>Why</a:t>
            </a:r>
            <a:endParaRPr lang="en-GB" sz="3200">
              <a:solidFill>
                <a:srgbClr val="FFFF00"/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FFFF99"/>
              </a:buClr>
              <a:buSzPct val="75000"/>
            </a:pPr>
            <a:endParaRPr lang="en-GB" sz="1600">
              <a:solidFill>
                <a:srgbClr val="FFFF00"/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FFFF99"/>
              </a:buClr>
              <a:buSzPct val="75000"/>
            </a:pPr>
            <a:r>
              <a:rPr lang="en-GB" sz="3200">
                <a:solidFill>
                  <a:srgbClr val="FFFF99"/>
                </a:solidFill>
                <a:latin typeface="Charter" charset="0"/>
              </a:rPr>
              <a:t>does star formation take place in ETGs ????</a:t>
            </a:r>
            <a:endParaRPr lang="en-US" sz="3200"/>
          </a:p>
          <a:p>
            <a:pPr algn="ctr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endParaRPr lang="en-GB" sz="1600">
              <a:solidFill>
                <a:srgbClr val="FFFF99"/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FFFF99"/>
              </a:buClr>
              <a:buSzPct val="75000"/>
            </a:pPr>
            <a:r>
              <a:rPr lang="en-GB" sz="2800">
                <a:solidFill>
                  <a:srgbClr val="FFFF00"/>
                </a:solidFill>
                <a:latin typeface="Charter" charset="0"/>
              </a:rPr>
              <a:t>( What are the origin, dynamics, physical conditions, chemistry, … of the molecular gas ? )</a:t>
            </a:r>
          </a:p>
          <a:p>
            <a:pPr algn="ctr" eaLnBrk="1">
              <a:lnSpc>
                <a:spcPct val="102000"/>
              </a:lnSpc>
              <a:buClr>
                <a:srgbClr val="FFFF99"/>
              </a:buClr>
              <a:buSzPct val="75000"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26923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7" name="Text Box 1"/>
          <p:cNvSpPr txBox="1">
            <a:spLocks noChangeArrowheads="1"/>
          </p:cNvSpPr>
          <p:nvPr/>
        </p:nvSpPr>
        <p:spPr bwMode="auto">
          <a:xfrm>
            <a:off x="773113" y="96838"/>
            <a:ext cx="84582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358775" indent="-3587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600">
                <a:solidFill>
                  <a:srgbClr val="FFFF00"/>
                </a:solidFill>
                <a:latin typeface="Charter" charset="0"/>
              </a:rPr>
              <a:t>Molecular Gas and Star Formation in Early-Type Galaxies</a:t>
            </a:r>
          </a:p>
        </p:txBody>
      </p:sp>
      <p:sp>
        <p:nvSpPr>
          <p:cNvPr id="219138" name="Text Box 2"/>
          <p:cNvSpPr txBox="1">
            <a:spLocks noChangeArrowheads="1"/>
          </p:cNvSpPr>
          <p:nvPr/>
        </p:nvSpPr>
        <p:spPr bwMode="auto">
          <a:xfrm>
            <a:off x="3287713" y="1795463"/>
            <a:ext cx="346392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E6E6E6"/>
                </a:solidFill>
                <a:latin typeface="Charter" charset="0"/>
              </a:rPr>
              <a:t>red and dead</a:t>
            </a:r>
          </a:p>
        </p:txBody>
      </p:sp>
      <p:sp>
        <p:nvSpPr>
          <p:cNvPr id="219139" name="Text Box 3"/>
          <p:cNvSpPr txBox="1">
            <a:spLocks noChangeArrowheads="1"/>
          </p:cNvSpPr>
          <p:nvPr/>
        </p:nvSpPr>
        <p:spPr bwMode="auto">
          <a:xfrm>
            <a:off x="1344613" y="2786063"/>
            <a:ext cx="735965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E6E6E6"/>
                </a:solidFill>
                <a:latin typeface="Charter" charset="0"/>
              </a:rPr>
              <a:t>dynamically simple… boring</a:t>
            </a:r>
          </a:p>
        </p:txBody>
      </p:sp>
      <p:sp>
        <p:nvSpPr>
          <p:cNvPr id="26629" name="Text Box 4"/>
          <p:cNvSpPr txBox="1">
            <a:spLocks noChangeArrowheads="1"/>
          </p:cNvSpPr>
          <p:nvPr/>
        </p:nvSpPr>
        <p:spPr bwMode="auto">
          <a:xfrm rot="-535910">
            <a:off x="2366963" y="4673600"/>
            <a:ext cx="57800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6000" u="sng">
                <a:solidFill>
                  <a:srgbClr val="FFFF00"/>
                </a:solidFill>
                <a:latin typeface="Charter" charset="0"/>
              </a:rPr>
              <a:t>alive and kicking</a:t>
            </a:r>
            <a:endParaRPr lang="en-GB" sz="6000">
              <a:solidFill>
                <a:srgbClr val="FFFF99"/>
              </a:solidFill>
              <a:latin typeface="Charter" charset="0"/>
            </a:endParaRPr>
          </a:p>
        </p:txBody>
      </p:sp>
      <p:cxnSp>
        <p:nvCxnSpPr>
          <p:cNvPr id="219141" name="Straight Connector 6"/>
          <p:cNvCxnSpPr>
            <a:cxnSpLocks noChangeShapeType="1"/>
          </p:cNvCxnSpPr>
          <p:nvPr/>
        </p:nvCxnSpPr>
        <p:spPr bwMode="auto">
          <a:xfrm>
            <a:off x="2601913" y="1646238"/>
            <a:ext cx="5334000" cy="2362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9142" name="Straight Connector 7"/>
          <p:cNvCxnSpPr>
            <a:cxnSpLocks noChangeShapeType="1"/>
          </p:cNvCxnSpPr>
          <p:nvPr/>
        </p:nvCxnSpPr>
        <p:spPr bwMode="auto">
          <a:xfrm rot="10800000" flipV="1">
            <a:off x="2601913" y="1646238"/>
            <a:ext cx="5257800" cy="22098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9" grpId="0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Text Box 2"/>
          <p:cNvSpPr txBox="1">
            <a:spLocks noChangeArrowheads="1"/>
          </p:cNvSpPr>
          <p:nvPr/>
        </p:nvSpPr>
        <p:spPr bwMode="auto">
          <a:xfrm>
            <a:off x="2413722" y="3654352"/>
            <a:ext cx="5253181" cy="68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 dirty="0" smtClean="0">
                <a:solidFill>
                  <a:srgbClr val="E6E6E6"/>
                </a:solidFill>
                <a:latin typeface="Charter" charset="0"/>
              </a:rPr>
              <a:t>More intro material…</a:t>
            </a:r>
            <a:endParaRPr lang="en-GB" sz="4400" dirty="0">
              <a:solidFill>
                <a:srgbClr val="E6E6E6"/>
              </a:solidFill>
              <a:latin typeface="Char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25277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5" name="Text Box 1"/>
          <p:cNvSpPr txBox="1">
            <a:spLocks noChangeArrowheads="1"/>
          </p:cNvSpPr>
          <p:nvPr/>
        </p:nvSpPr>
        <p:spPr bwMode="auto">
          <a:xfrm>
            <a:off x="744538" y="323850"/>
            <a:ext cx="86106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(SAURON+Atlas</a:t>
            </a:r>
            <a:r>
              <a:rPr lang="en-GB" sz="4400" baseline="30000">
                <a:solidFill>
                  <a:srgbClr val="FFFF00"/>
                </a:solidFill>
                <a:latin typeface="Charter" charset="0"/>
              </a:rPr>
              <a:t>3D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>):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 Broad Aims</a:t>
            </a:r>
          </a:p>
        </p:txBody>
      </p:sp>
      <p:pic>
        <p:nvPicPr>
          <p:cNvPr id="22118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560513"/>
            <a:ext cx="2259012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118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6813" y="1579563"/>
            <a:ext cx="2243137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1188" name="Text Box 5"/>
          <p:cNvSpPr txBox="1">
            <a:spLocks noChangeArrowheads="1"/>
          </p:cNvSpPr>
          <p:nvPr/>
        </p:nvSpPr>
        <p:spPr bwMode="auto">
          <a:xfrm>
            <a:off x="144463" y="3779838"/>
            <a:ext cx="15303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(Moore et al. 98)</a:t>
            </a:r>
          </a:p>
        </p:txBody>
      </p:sp>
      <p:sp>
        <p:nvSpPr>
          <p:cNvPr id="221189" name="Text Box 6"/>
          <p:cNvSpPr txBox="1">
            <a:spLocks noChangeArrowheads="1"/>
          </p:cNvSpPr>
          <p:nvPr/>
        </p:nvSpPr>
        <p:spPr bwMode="auto">
          <a:xfrm rot="-5400000">
            <a:off x="46832" y="5952331"/>
            <a:ext cx="1595438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(Juneau et al. 05)</a:t>
            </a:r>
          </a:p>
        </p:txBody>
      </p:sp>
      <p:sp>
        <p:nvSpPr>
          <p:cNvPr id="221190" name="Text Box 2"/>
          <p:cNvSpPr txBox="1">
            <a:spLocks noChangeArrowheads="1"/>
          </p:cNvSpPr>
          <p:nvPr/>
        </p:nvSpPr>
        <p:spPr bwMode="auto">
          <a:xfrm>
            <a:off x="5283200" y="1441450"/>
            <a:ext cx="4797425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Goals: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Mass assembly history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(gas, stars, dark matter)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Chemical enrichment history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(SFH, age, metallicity)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Context: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Hierarchical structure formation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(merging, harassment, ...)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Internal dynamical evolution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(BH/triaxiality-driven, ...)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600">
              <a:solidFill>
                <a:srgbClr val="666666"/>
              </a:solidFill>
              <a:latin typeface="Charter" charset="0"/>
            </a:endParaRP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600">
              <a:solidFill>
                <a:srgbClr val="666666"/>
              </a:solidFill>
              <a:latin typeface="Charter" charset="0"/>
            </a:endParaRPr>
          </a:p>
          <a:p>
            <a:pPr algn="just" eaLnBrk="1">
              <a:lnSpc>
                <a:spcPct val="109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 Exploit "fossil record"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(near-field cosmology)</a:t>
            </a:r>
          </a:p>
        </p:txBody>
      </p:sp>
      <p:pic>
        <p:nvPicPr>
          <p:cNvPr id="221191" name="Picture 9" descr="juneau_etal05_sfrdz.gif"/>
          <p:cNvPicPr>
            <a:picLocks noChangeAspect="1"/>
          </p:cNvPicPr>
          <p:nvPr/>
        </p:nvPicPr>
        <p:blipFill>
          <a:blip r:embed="rId5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13" y="4286250"/>
            <a:ext cx="2895600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Text Box 1"/>
          <p:cNvSpPr txBox="1">
            <a:spLocks noChangeArrowheads="1"/>
          </p:cNvSpPr>
          <p:nvPr/>
        </p:nvSpPr>
        <p:spPr bwMode="auto">
          <a:xfrm>
            <a:off x="744538" y="274638"/>
            <a:ext cx="86106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SAURON+Atlas3D: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Broad Aims</a:t>
            </a:r>
          </a:p>
        </p:txBody>
      </p:sp>
      <p:sp>
        <p:nvSpPr>
          <p:cNvPr id="223235" name="Text Box 2"/>
          <p:cNvSpPr txBox="1">
            <a:spLocks noChangeArrowheads="1"/>
          </p:cNvSpPr>
          <p:nvPr/>
        </p:nvSpPr>
        <p:spPr bwMode="auto">
          <a:xfrm>
            <a:off x="5283200" y="1441450"/>
            <a:ext cx="5148263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Goals: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Mass assembly history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(gas, stars, kinematics)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Chemical enrichment history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(age, metallicity, SFH)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Context: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Hierarchical structure formation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(merging, harassment, ...)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Internal dynamical evolution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(BH/triaxiality-driven, ...)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666666"/>
              </a:solidFill>
              <a:latin typeface="Charter" charset="0"/>
            </a:endParaRP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600">
              <a:solidFill>
                <a:srgbClr val="666666"/>
              </a:solidFill>
              <a:latin typeface="Charter" charset="0"/>
            </a:endParaRPr>
          </a:p>
          <a:p>
            <a:pPr algn="just" eaLnBrk="1">
              <a:lnSpc>
                <a:spcPct val="109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 Exploit "fossil record"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(near-field cosmology)</a:t>
            </a:r>
          </a:p>
        </p:txBody>
      </p:sp>
      <p:sp>
        <p:nvSpPr>
          <p:cNvPr id="223236" name="Text Box 3"/>
          <p:cNvSpPr txBox="1">
            <a:spLocks noChangeArrowheads="1"/>
          </p:cNvSpPr>
          <p:nvPr/>
        </p:nvSpPr>
        <p:spPr bwMode="auto">
          <a:xfrm>
            <a:off x="0" y="5268913"/>
            <a:ext cx="2166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223237" name="Text Box 4"/>
          <p:cNvSpPr txBox="1">
            <a:spLocks noChangeArrowheads="1"/>
          </p:cNvSpPr>
          <p:nvPr/>
        </p:nvSpPr>
        <p:spPr bwMode="auto">
          <a:xfrm rot="-5400000">
            <a:off x="2059781" y="3575844"/>
            <a:ext cx="1598613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(Juneau et al 05) </a:t>
            </a:r>
          </a:p>
        </p:txBody>
      </p:sp>
      <p:pic>
        <p:nvPicPr>
          <p:cNvPr id="22323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75" y="1587500"/>
            <a:ext cx="5130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3239" name="Picture 6"/>
          <p:cNvPicPr>
            <a:picLocks noChangeAspect="1" noChangeArrowheads="1"/>
          </p:cNvPicPr>
          <p:nvPr/>
        </p:nvPicPr>
        <p:blipFill>
          <a:blip r:embed="rId4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650" y="4154488"/>
            <a:ext cx="3087688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3240" name="AutoShape 7"/>
          <p:cNvSpPr>
            <a:spLocks noChangeArrowheads="1"/>
          </p:cNvSpPr>
          <p:nvPr/>
        </p:nvSpPr>
        <p:spPr bwMode="auto">
          <a:xfrm>
            <a:off x="0" y="1527175"/>
            <a:ext cx="2890838" cy="2381250"/>
          </a:xfrm>
          <a:prstGeom prst="roundRect">
            <a:avLst>
              <a:gd name="adj" fmla="val 65"/>
            </a:avLst>
          </a:prstGeom>
          <a:noFill/>
          <a:ln w="3672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1" name="Text Box 1"/>
          <p:cNvSpPr txBox="1">
            <a:spLocks noChangeArrowheads="1"/>
          </p:cNvSpPr>
          <p:nvPr/>
        </p:nvSpPr>
        <p:spPr bwMode="auto">
          <a:xfrm>
            <a:off x="744538" y="274638"/>
            <a:ext cx="86106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(SAURON+Atlas3D:)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Broad Aims</a:t>
            </a:r>
          </a:p>
        </p:txBody>
      </p:sp>
      <p:sp>
        <p:nvSpPr>
          <p:cNvPr id="225282" name="Text Box 2"/>
          <p:cNvSpPr txBox="1">
            <a:spLocks noChangeArrowheads="1"/>
          </p:cNvSpPr>
          <p:nvPr/>
        </p:nvSpPr>
        <p:spPr bwMode="auto">
          <a:xfrm>
            <a:off x="5283200" y="1441450"/>
            <a:ext cx="4797425" cy="564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Goals: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Mass assembly history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(gas, stars, kinematics)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Chemical enrichment history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(age, metallicity, SFH)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Context: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Hierarchical structure formation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(merging, harassment, ...)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Internal dynamical evolution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(BH/triaxiality-driven, ...)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600">
              <a:solidFill>
                <a:srgbClr val="666666"/>
              </a:solidFill>
              <a:latin typeface="Charter" charset="0"/>
            </a:endParaRP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600">
              <a:solidFill>
                <a:srgbClr val="666666"/>
              </a:solidFill>
              <a:latin typeface="Charter" charset="0"/>
            </a:endParaRPr>
          </a:p>
          <a:p>
            <a:pPr algn="just" eaLnBrk="1">
              <a:lnSpc>
                <a:spcPct val="109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 Exploit "fossil record"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(near-field cosmology)</a:t>
            </a:r>
          </a:p>
        </p:txBody>
      </p:sp>
      <p:sp>
        <p:nvSpPr>
          <p:cNvPr id="225283" name="Text Box 3"/>
          <p:cNvSpPr txBox="1">
            <a:spLocks noChangeArrowheads="1"/>
          </p:cNvSpPr>
          <p:nvPr/>
        </p:nvSpPr>
        <p:spPr bwMode="auto">
          <a:xfrm>
            <a:off x="0" y="5268913"/>
            <a:ext cx="2166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pic>
        <p:nvPicPr>
          <p:cNvPr id="22528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3" y="3017838"/>
            <a:ext cx="5130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29" name="Rectangle 2"/>
          <p:cNvSpPr>
            <a:spLocks noChangeArrowheads="1"/>
          </p:cNvSpPr>
          <p:nvPr/>
        </p:nvSpPr>
        <p:spPr bwMode="auto">
          <a:xfrm>
            <a:off x="673100" y="1547813"/>
            <a:ext cx="6022975" cy="49641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227330" name="Oval 80"/>
          <p:cNvSpPr>
            <a:spLocks noChangeArrowheads="1"/>
          </p:cNvSpPr>
          <p:nvPr/>
        </p:nvSpPr>
        <p:spPr bwMode="auto">
          <a:xfrm>
            <a:off x="2795588" y="1690688"/>
            <a:ext cx="2538412" cy="925512"/>
          </a:xfrm>
          <a:prstGeom prst="ellipse">
            <a:avLst/>
          </a:prstGeom>
          <a:solidFill>
            <a:srgbClr val="3366FF">
              <a:alpha val="3999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sp>
        <p:nvSpPr>
          <p:cNvPr id="227331" name="Oval 34"/>
          <p:cNvSpPr>
            <a:spLocks noChangeArrowheads="1"/>
          </p:cNvSpPr>
          <p:nvPr/>
        </p:nvSpPr>
        <p:spPr bwMode="auto">
          <a:xfrm>
            <a:off x="4699000" y="3694113"/>
            <a:ext cx="1916113" cy="925512"/>
          </a:xfrm>
          <a:prstGeom prst="ellipse">
            <a:avLst/>
          </a:prstGeom>
          <a:solidFill>
            <a:srgbClr val="3366FF">
              <a:alpha val="39999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endParaRPr lang="en-US"/>
          </a:p>
        </p:txBody>
      </p:sp>
      <p:cxnSp>
        <p:nvCxnSpPr>
          <p:cNvPr id="227332" name="Straight Arrow Connector 10"/>
          <p:cNvCxnSpPr>
            <a:cxnSpLocks noChangeShapeType="1"/>
          </p:cNvCxnSpPr>
          <p:nvPr/>
        </p:nvCxnSpPr>
        <p:spPr bwMode="auto">
          <a:xfrm rot="10800000">
            <a:off x="1630363" y="2124075"/>
            <a:ext cx="4319587" cy="3743325"/>
          </a:xfrm>
          <a:prstGeom prst="bentConnector3">
            <a:avLst>
              <a:gd name="adj1" fmla="val 100241"/>
            </a:avLst>
          </a:prstGeom>
          <a:noFill/>
          <a:ln w="38100">
            <a:solidFill>
              <a:schemeClr val="tx1"/>
            </a:solidFill>
            <a:round/>
            <a:headEnd type="triangle" w="lg" len="lg"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7333" name="TextBox 21"/>
          <p:cNvSpPr txBox="1">
            <a:spLocks noChangeArrowheads="1"/>
          </p:cNvSpPr>
          <p:nvPr/>
        </p:nvSpPr>
        <p:spPr bwMode="auto">
          <a:xfrm>
            <a:off x="4608513" y="6156325"/>
            <a:ext cx="936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/>
              <a:t>MM</a:t>
            </a:r>
          </a:p>
        </p:txBody>
      </p:sp>
      <p:sp>
        <p:nvSpPr>
          <p:cNvPr id="227334" name="Text Box 14"/>
          <p:cNvSpPr txBox="1">
            <a:spLocks noChangeArrowheads="1"/>
          </p:cNvSpPr>
          <p:nvPr/>
        </p:nvSpPr>
        <p:spPr bwMode="auto">
          <a:xfrm>
            <a:off x="5164138" y="5980113"/>
            <a:ext cx="1295400" cy="3762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M</a:t>
            </a:r>
            <a:r>
              <a:rPr lang="en-GB" baseline="-25000">
                <a:solidFill>
                  <a:schemeClr val="tx1"/>
                </a:solidFill>
                <a:latin typeface="Charter" charset="0"/>
              </a:rPr>
              <a:t>DM</a:t>
            </a:r>
            <a:r>
              <a:rPr lang="en-GB">
                <a:solidFill>
                  <a:schemeClr val="tx1"/>
                </a:solidFill>
                <a:latin typeface="Charter" charset="0"/>
              </a:rPr>
              <a:t>, </a:t>
            </a:r>
            <a:r>
              <a:rPr lang="en-GB">
                <a:solidFill>
                  <a:srgbClr val="0000FF"/>
                </a:solidFill>
                <a:latin typeface="Charter" charset="0"/>
              </a:rPr>
              <a:t>L</a:t>
            </a:r>
            <a:r>
              <a:rPr lang="en-GB" baseline="-25000">
                <a:solidFill>
                  <a:srgbClr val="0000FF"/>
                </a:solidFill>
                <a:latin typeface="StarSymbol" charset="0"/>
                <a:cs typeface="StarSymbol" charset="0"/>
              </a:rPr>
              <a:t>★</a:t>
            </a:r>
            <a:endParaRPr lang="en-GB" baseline="-25000">
              <a:solidFill>
                <a:srgbClr val="0000FF"/>
              </a:solidFill>
              <a:latin typeface="Charter" charset="0"/>
            </a:endParaRPr>
          </a:p>
        </p:txBody>
      </p:sp>
      <p:sp>
        <p:nvSpPr>
          <p:cNvPr id="227335" name="Text Box 14"/>
          <p:cNvSpPr txBox="1">
            <a:spLocks noChangeArrowheads="1"/>
          </p:cNvSpPr>
          <p:nvPr/>
        </p:nvSpPr>
        <p:spPr bwMode="auto">
          <a:xfrm>
            <a:off x="865188" y="2001838"/>
            <a:ext cx="555625" cy="8778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  N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800">
              <a:solidFill>
                <a:schemeClr val="tx1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 ΔV</a:t>
            </a:r>
            <a:endParaRPr lang="en-GB" baseline="-25000">
              <a:solidFill>
                <a:schemeClr val="tx1"/>
              </a:solidFill>
              <a:latin typeface="Charter" charset="0"/>
            </a:endParaRPr>
          </a:p>
        </p:txBody>
      </p:sp>
      <p:sp>
        <p:nvSpPr>
          <p:cNvPr id="227336" name="Freeform 18447"/>
          <p:cNvSpPr>
            <a:spLocks/>
          </p:cNvSpPr>
          <p:nvPr/>
        </p:nvSpPr>
        <p:spPr bwMode="auto">
          <a:xfrm>
            <a:off x="2170113" y="2932113"/>
            <a:ext cx="3021012" cy="1652587"/>
          </a:xfrm>
          <a:custGeom>
            <a:avLst/>
            <a:gdLst>
              <a:gd name="T0" fmla="*/ 0 w 3020732"/>
              <a:gd name="T1" fmla="*/ 0 h 1651683"/>
              <a:gd name="T2" fmla="*/ 3013922 w 3020732"/>
              <a:gd name="T3" fmla="*/ 1537286 h 1651683"/>
              <a:gd name="T4" fmla="*/ 900712 w 3020732"/>
              <a:gd name="T5" fmla="*/ 23118 h 1651683"/>
              <a:gd name="T6" fmla="*/ 2586662 w 3020732"/>
              <a:gd name="T7" fmla="*/ 1571961 h 165168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3020732" h="1651683">
                <a:moveTo>
                  <a:pt x="0" y="0"/>
                </a:moveTo>
                <a:cubicBezTo>
                  <a:pt x="1431636" y="765878"/>
                  <a:pt x="2863273" y="1531756"/>
                  <a:pt x="3013364" y="1535605"/>
                </a:cubicBezTo>
                <a:cubicBezTo>
                  <a:pt x="3163455" y="1539454"/>
                  <a:pt x="971743" y="17319"/>
                  <a:pt x="900546" y="23092"/>
                </a:cubicBezTo>
                <a:cubicBezTo>
                  <a:pt x="829349" y="28865"/>
                  <a:pt x="2099349" y="2080186"/>
                  <a:pt x="2586182" y="1570242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7337" name="Freeform 18449"/>
          <p:cNvSpPr>
            <a:spLocks/>
          </p:cNvSpPr>
          <p:nvPr/>
        </p:nvSpPr>
        <p:spPr bwMode="auto">
          <a:xfrm>
            <a:off x="1928813" y="2482850"/>
            <a:ext cx="3635375" cy="2921000"/>
          </a:xfrm>
          <a:custGeom>
            <a:avLst/>
            <a:gdLst>
              <a:gd name="T0" fmla="*/ 0 w 3636818"/>
              <a:gd name="T1" fmla="*/ 0 h 2921111"/>
              <a:gd name="T2" fmla="*/ 103827 w 3636818"/>
              <a:gd name="T3" fmla="*/ 23089 h 2921111"/>
              <a:gd name="T4" fmla="*/ 380698 w 3636818"/>
              <a:gd name="T5" fmla="*/ 69269 h 2921111"/>
              <a:gd name="T6" fmla="*/ 530669 w 3636818"/>
              <a:gd name="T7" fmla="*/ 103905 h 2921111"/>
              <a:gd name="T8" fmla="*/ 588350 w 3636818"/>
              <a:gd name="T9" fmla="*/ 115450 h 2921111"/>
              <a:gd name="T10" fmla="*/ 657569 w 3636818"/>
              <a:gd name="T11" fmla="*/ 126994 h 2921111"/>
              <a:gd name="T12" fmla="*/ 703715 w 3636818"/>
              <a:gd name="T13" fmla="*/ 138540 h 2921111"/>
              <a:gd name="T14" fmla="*/ 784468 w 3636818"/>
              <a:gd name="T15" fmla="*/ 150084 h 2921111"/>
              <a:gd name="T16" fmla="*/ 819077 w 3636818"/>
              <a:gd name="T17" fmla="*/ 184720 h 2921111"/>
              <a:gd name="T18" fmla="*/ 865222 w 3636818"/>
              <a:gd name="T19" fmla="*/ 196266 h 2921111"/>
              <a:gd name="T20" fmla="*/ 911367 w 3636818"/>
              <a:gd name="T21" fmla="*/ 219356 h 2921111"/>
              <a:gd name="T22" fmla="*/ 992121 w 3636818"/>
              <a:gd name="T23" fmla="*/ 242445 h 2921111"/>
              <a:gd name="T24" fmla="*/ 1061340 w 3636818"/>
              <a:gd name="T25" fmla="*/ 265535 h 2921111"/>
              <a:gd name="T26" fmla="*/ 1142093 w 3636818"/>
              <a:gd name="T27" fmla="*/ 288625 h 2921111"/>
              <a:gd name="T28" fmla="*/ 1280529 w 3636818"/>
              <a:gd name="T29" fmla="*/ 334804 h 2921111"/>
              <a:gd name="T30" fmla="*/ 1430500 w 3636818"/>
              <a:gd name="T31" fmla="*/ 357894 h 2921111"/>
              <a:gd name="T32" fmla="*/ 1488182 w 3636818"/>
              <a:gd name="T33" fmla="*/ 380986 h 2921111"/>
              <a:gd name="T34" fmla="*/ 1545863 w 3636818"/>
              <a:gd name="T35" fmla="*/ 392530 h 2921111"/>
              <a:gd name="T36" fmla="*/ 1695836 w 3636818"/>
              <a:gd name="T37" fmla="*/ 438710 h 2921111"/>
              <a:gd name="T38" fmla="*/ 1753517 w 3636818"/>
              <a:gd name="T39" fmla="*/ 461799 h 2921111"/>
              <a:gd name="T40" fmla="*/ 1834271 w 3636818"/>
              <a:gd name="T41" fmla="*/ 484891 h 2921111"/>
              <a:gd name="T42" fmla="*/ 1903488 w 3636818"/>
              <a:gd name="T43" fmla="*/ 519525 h 2921111"/>
              <a:gd name="T44" fmla="*/ 2018851 w 3636818"/>
              <a:gd name="T45" fmla="*/ 565706 h 2921111"/>
              <a:gd name="T46" fmla="*/ 2076533 w 3636818"/>
              <a:gd name="T47" fmla="*/ 588796 h 2921111"/>
              <a:gd name="T48" fmla="*/ 2145750 w 3636818"/>
              <a:gd name="T49" fmla="*/ 634976 h 2921111"/>
              <a:gd name="T50" fmla="*/ 2249578 w 3636818"/>
              <a:gd name="T51" fmla="*/ 715791 h 2921111"/>
              <a:gd name="T52" fmla="*/ 2364940 w 3636818"/>
              <a:gd name="T53" fmla="*/ 785060 h 2921111"/>
              <a:gd name="T54" fmla="*/ 2584130 w 3636818"/>
              <a:gd name="T55" fmla="*/ 992871 h 2921111"/>
              <a:gd name="T56" fmla="*/ 2630276 w 3636818"/>
              <a:gd name="T57" fmla="*/ 1039052 h 2921111"/>
              <a:gd name="T58" fmla="*/ 2711029 w 3636818"/>
              <a:gd name="T59" fmla="*/ 1154501 h 2921111"/>
              <a:gd name="T60" fmla="*/ 2791783 w 3636818"/>
              <a:gd name="T61" fmla="*/ 1373857 h 2921111"/>
              <a:gd name="T62" fmla="*/ 2953291 w 3636818"/>
              <a:gd name="T63" fmla="*/ 1685572 h 2921111"/>
              <a:gd name="T64" fmla="*/ 3034045 w 3636818"/>
              <a:gd name="T65" fmla="*/ 1812567 h 2921111"/>
              <a:gd name="T66" fmla="*/ 3103263 w 3636818"/>
              <a:gd name="T67" fmla="*/ 1985744 h 2921111"/>
              <a:gd name="T68" fmla="*/ 3160944 w 3636818"/>
              <a:gd name="T69" fmla="*/ 2066557 h 2921111"/>
              <a:gd name="T70" fmla="*/ 3207089 w 3636818"/>
              <a:gd name="T71" fmla="*/ 2124282 h 2921111"/>
              <a:gd name="T72" fmla="*/ 3299380 w 3636818"/>
              <a:gd name="T73" fmla="*/ 2285913 h 2921111"/>
              <a:gd name="T74" fmla="*/ 3333989 w 3636818"/>
              <a:gd name="T75" fmla="*/ 2343638 h 2921111"/>
              <a:gd name="T76" fmla="*/ 3403207 w 3636818"/>
              <a:gd name="T77" fmla="*/ 2447543 h 2921111"/>
              <a:gd name="T78" fmla="*/ 3414743 w 3636818"/>
              <a:gd name="T79" fmla="*/ 2482179 h 2921111"/>
              <a:gd name="T80" fmla="*/ 3437815 w 3636818"/>
              <a:gd name="T81" fmla="*/ 2516813 h 2921111"/>
              <a:gd name="T82" fmla="*/ 3507033 w 3636818"/>
              <a:gd name="T83" fmla="*/ 2586084 h 2921111"/>
              <a:gd name="T84" fmla="*/ 3587787 w 3636818"/>
              <a:gd name="T85" fmla="*/ 2713079 h 2921111"/>
              <a:gd name="T86" fmla="*/ 3610860 w 3636818"/>
              <a:gd name="T87" fmla="*/ 2793894 h 2921111"/>
              <a:gd name="T88" fmla="*/ 3633933 w 3636818"/>
              <a:gd name="T89" fmla="*/ 2863164 h 2921111"/>
              <a:gd name="T90" fmla="*/ 3633933 w 3636818"/>
              <a:gd name="T91" fmla="*/ 2920889 h 2921111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636818" h="2921111">
                <a:moveTo>
                  <a:pt x="0" y="0"/>
                </a:moveTo>
                <a:cubicBezTo>
                  <a:pt x="34636" y="7697"/>
                  <a:pt x="69066" y="16390"/>
                  <a:pt x="103909" y="23091"/>
                </a:cubicBezTo>
                <a:cubicBezTo>
                  <a:pt x="255548" y="52253"/>
                  <a:pt x="263674" y="52513"/>
                  <a:pt x="381000" y="69275"/>
                </a:cubicBezTo>
                <a:cubicBezTo>
                  <a:pt x="489490" y="105440"/>
                  <a:pt x="411195" y="83930"/>
                  <a:pt x="531091" y="103913"/>
                </a:cubicBezTo>
                <a:cubicBezTo>
                  <a:pt x="550447" y="107139"/>
                  <a:pt x="569511" y="111948"/>
                  <a:pt x="588818" y="115458"/>
                </a:cubicBezTo>
                <a:cubicBezTo>
                  <a:pt x="611850" y="119646"/>
                  <a:pt x="635136" y="122413"/>
                  <a:pt x="658091" y="127004"/>
                </a:cubicBezTo>
                <a:cubicBezTo>
                  <a:pt x="673651" y="130116"/>
                  <a:pt x="688661" y="135711"/>
                  <a:pt x="704273" y="138550"/>
                </a:cubicBezTo>
                <a:cubicBezTo>
                  <a:pt x="731047" y="143418"/>
                  <a:pt x="758152" y="146247"/>
                  <a:pt x="785091" y="150096"/>
                </a:cubicBezTo>
                <a:cubicBezTo>
                  <a:pt x="796636" y="161642"/>
                  <a:pt x="805550" y="176633"/>
                  <a:pt x="819727" y="184734"/>
                </a:cubicBezTo>
                <a:cubicBezTo>
                  <a:pt x="833504" y="192607"/>
                  <a:pt x="851052" y="190708"/>
                  <a:pt x="865909" y="196280"/>
                </a:cubicBezTo>
                <a:cubicBezTo>
                  <a:pt x="882024" y="202323"/>
                  <a:pt x="895916" y="213490"/>
                  <a:pt x="912091" y="219372"/>
                </a:cubicBezTo>
                <a:cubicBezTo>
                  <a:pt x="938421" y="228947"/>
                  <a:pt x="966131" y="234223"/>
                  <a:pt x="992909" y="242463"/>
                </a:cubicBezTo>
                <a:cubicBezTo>
                  <a:pt x="1016173" y="249621"/>
                  <a:pt x="1038918" y="258397"/>
                  <a:pt x="1062182" y="265555"/>
                </a:cubicBezTo>
                <a:cubicBezTo>
                  <a:pt x="1088960" y="273795"/>
                  <a:pt x="1116283" y="280210"/>
                  <a:pt x="1143000" y="288647"/>
                </a:cubicBezTo>
                <a:cubicBezTo>
                  <a:pt x="1189420" y="303307"/>
                  <a:pt x="1233811" y="325283"/>
                  <a:pt x="1281545" y="334830"/>
                </a:cubicBezTo>
                <a:cubicBezTo>
                  <a:pt x="1369698" y="352461"/>
                  <a:pt x="1319801" y="343942"/>
                  <a:pt x="1431636" y="357922"/>
                </a:cubicBezTo>
                <a:cubicBezTo>
                  <a:pt x="1450879" y="365619"/>
                  <a:pt x="1469513" y="375058"/>
                  <a:pt x="1489364" y="381014"/>
                </a:cubicBezTo>
                <a:cubicBezTo>
                  <a:pt x="1508160" y="386653"/>
                  <a:pt x="1528649" y="385854"/>
                  <a:pt x="1547091" y="392560"/>
                </a:cubicBezTo>
                <a:cubicBezTo>
                  <a:pt x="1698523" y="447629"/>
                  <a:pt x="1529861" y="414840"/>
                  <a:pt x="1697182" y="438744"/>
                </a:cubicBezTo>
                <a:cubicBezTo>
                  <a:pt x="1716424" y="446441"/>
                  <a:pt x="1735248" y="455281"/>
                  <a:pt x="1754909" y="461835"/>
                </a:cubicBezTo>
                <a:cubicBezTo>
                  <a:pt x="1781489" y="470695"/>
                  <a:pt x="1809577" y="474869"/>
                  <a:pt x="1835727" y="484927"/>
                </a:cubicBezTo>
                <a:cubicBezTo>
                  <a:pt x="1859823" y="494195"/>
                  <a:pt x="1881348" y="509217"/>
                  <a:pt x="1905000" y="519565"/>
                </a:cubicBezTo>
                <a:cubicBezTo>
                  <a:pt x="1942974" y="536179"/>
                  <a:pt x="1981969" y="550354"/>
                  <a:pt x="2020454" y="565748"/>
                </a:cubicBezTo>
                <a:cubicBezTo>
                  <a:pt x="2039697" y="573445"/>
                  <a:pt x="2060938" y="577343"/>
                  <a:pt x="2078182" y="588840"/>
                </a:cubicBezTo>
                <a:cubicBezTo>
                  <a:pt x="2101273" y="604235"/>
                  <a:pt x="2125075" y="618612"/>
                  <a:pt x="2147454" y="635024"/>
                </a:cubicBezTo>
                <a:cubicBezTo>
                  <a:pt x="2182839" y="660974"/>
                  <a:pt x="2215150" y="691066"/>
                  <a:pt x="2251364" y="715845"/>
                </a:cubicBezTo>
                <a:cubicBezTo>
                  <a:pt x="2288404" y="741189"/>
                  <a:pt x="2330687" y="758496"/>
                  <a:pt x="2366818" y="785120"/>
                </a:cubicBezTo>
                <a:cubicBezTo>
                  <a:pt x="2427862" y="830101"/>
                  <a:pt x="2536075" y="942839"/>
                  <a:pt x="2586182" y="992947"/>
                </a:cubicBezTo>
                <a:cubicBezTo>
                  <a:pt x="2601576" y="1008341"/>
                  <a:pt x="2620288" y="1021015"/>
                  <a:pt x="2632364" y="1039130"/>
                </a:cubicBezTo>
                <a:cubicBezTo>
                  <a:pt x="2689219" y="1124417"/>
                  <a:pt x="2661894" y="1086203"/>
                  <a:pt x="2713182" y="1154589"/>
                </a:cubicBezTo>
                <a:cubicBezTo>
                  <a:pt x="2742715" y="1272725"/>
                  <a:pt x="2730227" y="1246410"/>
                  <a:pt x="2794000" y="1373961"/>
                </a:cubicBezTo>
                <a:cubicBezTo>
                  <a:pt x="2846345" y="1478655"/>
                  <a:pt x="2892796" y="1586948"/>
                  <a:pt x="2955636" y="1685700"/>
                </a:cubicBezTo>
                <a:cubicBezTo>
                  <a:pt x="2982575" y="1728035"/>
                  <a:pt x="3014014" y="1767823"/>
                  <a:pt x="3036454" y="1812705"/>
                </a:cubicBezTo>
                <a:cubicBezTo>
                  <a:pt x="3064259" y="1868318"/>
                  <a:pt x="3069589" y="1935298"/>
                  <a:pt x="3105727" y="1985894"/>
                </a:cubicBezTo>
                <a:cubicBezTo>
                  <a:pt x="3124969" y="2012834"/>
                  <a:pt x="3143590" y="2040229"/>
                  <a:pt x="3163454" y="2066715"/>
                </a:cubicBezTo>
                <a:cubicBezTo>
                  <a:pt x="3178239" y="2086429"/>
                  <a:pt x="3196477" y="2103609"/>
                  <a:pt x="3209636" y="2124444"/>
                </a:cubicBezTo>
                <a:cubicBezTo>
                  <a:pt x="3242773" y="2176913"/>
                  <a:pt x="3270908" y="2232381"/>
                  <a:pt x="3302000" y="2286087"/>
                </a:cubicBezTo>
                <a:cubicBezTo>
                  <a:pt x="3313243" y="2305508"/>
                  <a:pt x="3323172" y="2325863"/>
                  <a:pt x="3336636" y="2343816"/>
                </a:cubicBezTo>
                <a:cubicBezTo>
                  <a:pt x="3365642" y="2382491"/>
                  <a:pt x="3383641" y="2403191"/>
                  <a:pt x="3405909" y="2447729"/>
                </a:cubicBezTo>
                <a:cubicBezTo>
                  <a:pt x="3411352" y="2458615"/>
                  <a:pt x="3412011" y="2471481"/>
                  <a:pt x="3417454" y="2482367"/>
                </a:cubicBezTo>
                <a:cubicBezTo>
                  <a:pt x="3423659" y="2494779"/>
                  <a:pt x="3431326" y="2506634"/>
                  <a:pt x="3440545" y="2517005"/>
                </a:cubicBezTo>
                <a:cubicBezTo>
                  <a:pt x="3462240" y="2541413"/>
                  <a:pt x="3495214" y="2557071"/>
                  <a:pt x="3509818" y="2586280"/>
                </a:cubicBezTo>
                <a:cubicBezTo>
                  <a:pt x="3563302" y="2693251"/>
                  <a:pt x="3531660" y="2654306"/>
                  <a:pt x="3590636" y="2713285"/>
                </a:cubicBezTo>
                <a:cubicBezTo>
                  <a:pt x="3629430" y="2829666"/>
                  <a:pt x="3570247" y="2649166"/>
                  <a:pt x="3613727" y="2794106"/>
                </a:cubicBezTo>
                <a:cubicBezTo>
                  <a:pt x="3620721" y="2817421"/>
                  <a:pt x="3636818" y="2839041"/>
                  <a:pt x="3636818" y="2863382"/>
                </a:cubicBezTo>
                <a:lnTo>
                  <a:pt x="3636818" y="2921111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7338" name="Freeform 18451"/>
          <p:cNvSpPr>
            <a:spLocks/>
          </p:cNvSpPr>
          <p:nvPr/>
        </p:nvSpPr>
        <p:spPr bwMode="auto">
          <a:xfrm>
            <a:off x="3148013" y="2459038"/>
            <a:ext cx="3763962" cy="2898775"/>
          </a:xfrm>
          <a:custGeom>
            <a:avLst/>
            <a:gdLst>
              <a:gd name="T0" fmla="*/ 0 w 3763819"/>
              <a:gd name="T1" fmla="*/ 0 h 2898019"/>
              <a:gd name="T2" fmla="*/ 450307 w 3763819"/>
              <a:gd name="T3" fmla="*/ 11552 h 2898019"/>
              <a:gd name="T4" fmla="*/ 588863 w 3763819"/>
              <a:gd name="T5" fmla="*/ 34655 h 2898019"/>
              <a:gd name="T6" fmla="*/ 773604 w 3763819"/>
              <a:gd name="T7" fmla="*/ 57759 h 2898019"/>
              <a:gd name="T8" fmla="*/ 854428 w 3763819"/>
              <a:gd name="T9" fmla="*/ 69311 h 2898019"/>
              <a:gd name="T10" fmla="*/ 912161 w 3763819"/>
              <a:gd name="T11" fmla="*/ 80863 h 2898019"/>
              <a:gd name="T12" fmla="*/ 1016078 w 3763819"/>
              <a:gd name="T13" fmla="*/ 92415 h 2898019"/>
              <a:gd name="T14" fmla="*/ 1108448 w 3763819"/>
              <a:gd name="T15" fmla="*/ 115519 h 2898019"/>
              <a:gd name="T16" fmla="*/ 1143086 w 3763819"/>
              <a:gd name="T17" fmla="*/ 127071 h 2898019"/>
              <a:gd name="T18" fmla="*/ 1189272 w 3763819"/>
              <a:gd name="T19" fmla="*/ 138622 h 2898019"/>
              <a:gd name="T20" fmla="*/ 1235458 w 3763819"/>
              <a:gd name="T21" fmla="*/ 161726 h 2898019"/>
              <a:gd name="T22" fmla="*/ 1385561 w 3763819"/>
              <a:gd name="T23" fmla="*/ 196382 h 2898019"/>
              <a:gd name="T24" fmla="*/ 1431745 w 3763819"/>
              <a:gd name="T25" fmla="*/ 219486 h 2898019"/>
              <a:gd name="T26" fmla="*/ 1524116 w 3763819"/>
              <a:gd name="T27" fmla="*/ 254141 h 2898019"/>
              <a:gd name="T28" fmla="*/ 1616486 w 3763819"/>
              <a:gd name="T29" fmla="*/ 311901 h 2898019"/>
              <a:gd name="T30" fmla="*/ 1720403 w 3763819"/>
              <a:gd name="T31" fmla="*/ 369660 h 2898019"/>
              <a:gd name="T32" fmla="*/ 1766589 w 3763819"/>
              <a:gd name="T33" fmla="*/ 392764 h 2898019"/>
              <a:gd name="T34" fmla="*/ 1801227 w 3763819"/>
              <a:gd name="T35" fmla="*/ 415868 h 2898019"/>
              <a:gd name="T36" fmla="*/ 1847413 w 3763819"/>
              <a:gd name="T37" fmla="*/ 427420 h 2898019"/>
              <a:gd name="T38" fmla="*/ 1951330 w 3763819"/>
              <a:gd name="T39" fmla="*/ 473628 h 2898019"/>
              <a:gd name="T40" fmla="*/ 2043702 w 3763819"/>
              <a:gd name="T41" fmla="*/ 531389 h 2898019"/>
              <a:gd name="T42" fmla="*/ 2101433 w 3763819"/>
              <a:gd name="T43" fmla="*/ 566045 h 2898019"/>
              <a:gd name="T44" fmla="*/ 2170710 w 3763819"/>
              <a:gd name="T45" fmla="*/ 589148 h 2898019"/>
              <a:gd name="T46" fmla="*/ 2286174 w 3763819"/>
              <a:gd name="T47" fmla="*/ 635356 h 2898019"/>
              <a:gd name="T48" fmla="*/ 2413184 w 3763819"/>
              <a:gd name="T49" fmla="*/ 670012 h 2898019"/>
              <a:gd name="T50" fmla="*/ 2644110 w 3763819"/>
              <a:gd name="T51" fmla="*/ 762427 h 2898019"/>
              <a:gd name="T52" fmla="*/ 2805760 w 3763819"/>
              <a:gd name="T53" fmla="*/ 866394 h 2898019"/>
              <a:gd name="T54" fmla="*/ 2909677 w 3763819"/>
              <a:gd name="T55" fmla="*/ 981913 h 2898019"/>
              <a:gd name="T56" fmla="*/ 3002047 w 3763819"/>
              <a:gd name="T57" fmla="*/ 1085880 h 2898019"/>
              <a:gd name="T58" fmla="*/ 3025140 w 3763819"/>
              <a:gd name="T59" fmla="*/ 1143639 h 2898019"/>
              <a:gd name="T60" fmla="*/ 3071325 w 3763819"/>
              <a:gd name="T61" fmla="*/ 1212951 h 2898019"/>
              <a:gd name="T62" fmla="*/ 3152150 w 3763819"/>
              <a:gd name="T63" fmla="*/ 1409334 h 2898019"/>
              <a:gd name="T64" fmla="*/ 3209881 w 3763819"/>
              <a:gd name="T65" fmla="*/ 1513302 h 2898019"/>
              <a:gd name="T66" fmla="*/ 3290705 w 3763819"/>
              <a:gd name="T67" fmla="*/ 1709684 h 2898019"/>
              <a:gd name="T68" fmla="*/ 3440808 w 3763819"/>
              <a:gd name="T69" fmla="*/ 1836755 h 2898019"/>
              <a:gd name="T70" fmla="*/ 3498539 w 3763819"/>
              <a:gd name="T71" fmla="*/ 1882963 h 2898019"/>
              <a:gd name="T72" fmla="*/ 3579363 w 3763819"/>
              <a:gd name="T73" fmla="*/ 1986930 h 2898019"/>
              <a:gd name="T74" fmla="*/ 3602456 w 3763819"/>
              <a:gd name="T75" fmla="*/ 2056241 h 2898019"/>
              <a:gd name="T76" fmla="*/ 3614002 w 3763819"/>
              <a:gd name="T77" fmla="*/ 2090897 h 2898019"/>
              <a:gd name="T78" fmla="*/ 3637095 w 3763819"/>
              <a:gd name="T79" fmla="*/ 2217968 h 2898019"/>
              <a:gd name="T80" fmla="*/ 3660188 w 3763819"/>
              <a:gd name="T81" fmla="*/ 2252623 h 2898019"/>
              <a:gd name="T82" fmla="*/ 3683280 w 3763819"/>
              <a:gd name="T83" fmla="*/ 2333488 h 2898019"/>
              <a:gd name="T84" fmla="*/ 3706373 w 3763819"/>
              <a:gd name="T85" fmla="*/ 2680045 h 2898019"/>
              <a:gd name="T86" fmla="*/ 3717919 w 3763819"/>
              <a:gd name="T87" fmla="*/ 2714701 h 2898019"/>
              <a:gd name="T88" fmla="*/ 3741012 w 3763819"/>
              <a:gd name="T89" fmla="*/ 2853324 h 2898019"/>
              <a:gd name="T90" fmla="*/ 3764105 w 3763819"/>
              <a:gd name="T91" fmla="*/ 2899531 h 28980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763819" h="2898019">
                <a:moveTo>
                  <a:pt x="0" y="0"/>
                </a:moveTo>
                <a:cubicBezTo>
                  <a:pt x="150091" y="3849"/>
                  <a:pt x="300392" y="2729"/>
                  <a:pt x="450273" y="11546"/>
                </a:cubicBezTo>
                <a:cubicBezTo>
                  <a:pt x="497011" y="14295"/>
                  <a:pt x="542471" y="28016"/>
                  <a:pt x="588819" y="34637"/>
                </a:cubicBezTo>
                <a:cubicBezTo>
                  <a:pt x="650250" y="43413"/>
                  <a:pt x="712115" y="48953"/>
                  <a:pt x="773546" y="57729"/>
                </a:cubicBezTo>
                <a:cubicBezTo>
                  <a:pt x="800485" y="61578"/>
                  <a:pt x="827521" y="64801"/>
                  <a:pt x="854364" y="69275"/>
                </a:cubicBezTo>
                <a:cubicBezTo>
                  <a:pt x="873720" y="72501"/>
                  <a:pt x="892665" y="78046"/>
                  <a:pt x="912091" y="80821"/>
                </a:cubicBezTo>
                <a:cubicBezTo>
                  <a:pt x="946590" y="85750"/>
                  <a:pt x="981364" y="88518"/>
                  <a:pt x="1016000" y="92367"/>
                </a:cubicBezTo>
                <a:cubicBezTo>
                  <a:pt x="1095178" y="118760"/>
                  <a:pt x="996902" y="87592"/>
                  <a:pt x="1108364" y="115459"/>
                </a:cubicBezTo>
                <a:cubicBezTo>
                  <a:pt x="1120171" y="118411"/>
                  <a:pt x="1131298" y="123662"/>
                  <a:pt x="1143000" y="127005"/>
                </a:cubicBezTo>
                <a:cubicBezTo>
                  <a:pt x="1158257" y="131364"/>
                  <a:pt x="1173788" y="134702"/>
                  <a:pt x="1189182" y="138550"/>
                </a:cubicBezTo>
                <a:cubicBezTo>
                  <a:pt x="1204576" y="146247"/>
                  <a:pt x="1219036" y="156199"/>
                  <a:pt x="1235364" y="161642"/>
                </a:cubicBezTo>
                <a:cubicBezTo>
                  <a:pt x="1291961" y="180508"/>
                  <a:pt x="1326208" y="166655"/>
                  <a:pt x="1385455" y="196280"/>
                </a:cubicBezTo>
                <a:cubicBezTo>
                  <a:pt x="1400849" y="203977"/>
                  <a:pt x="1415522" y="213329"/>
                  <a:pt x="1431637" y="219372"/>
                </a:cubicBezTo>
                <a:cubicBezTo>
                  <a:pt x="1509976" y="248750"/>
                  <a:pt x="1446858" y="209008"/>
                  <a:pt x="1524000" y="254009"/>
                </a:cubicBezTo>
                <a:cubicBezTo>
                  <a:pt x="1555361" y="272304"/>
                  <a:pt x="1583890" y="295501"/>
                  <a:pt x="1616364" y="311739"/>
                </a:cubicBezTo>
                <a:cubicBezTo>
                  <a:pt x="1727093" y="367106"/>
                  <a:pt x="1589799" y="296980"/>
                  <a:pt x="1720273" y="369468"/>
                </a:cubicBezTo>
                <a:cubicBezTo>
                  <a:pt x="1735318" y="377827"/>
                  <a:pt x="1751512" y="384021"/>
                  <a:pt x="1766455" y="392560"/>
                </a:cubicBezTo>
                <a:cubicBezTo>
                  <a:pt x="1778503" y="399445"/>
                  <a:pt x="1788337" y="410186"/>
                  <a:pt x="1801091" y="415652"/>
                </a:cubicBezTo>
                <a:cubicBezTo>
                  <a:pt x="1815676" y="421903"/>
                  <a:pt x="1832220" y="422180"/>
                  <a:pt x="1847273" y="427198"/>
                </a:cubicBezTo>
                <a:cubicBezTo>
                  <a:pt x="1875341" y="436554"/>
                  <a:pt x="1924364" y="457737"/>
                  <a:pt x="1951182" y="473381"/>
                </a:cubicBezTo>
                <a:cubicBezTo>
                  <a:pt x="1982543" y="491676"/>
                  <a:pt x="2012625" y="512082"/>
                  <a:pt x="2043546" y="531111"/>
                </a:cubicBezTo>
                <a:cubicBezTo>
                  <a:pt x="2062657" y="542872"/>
                  <a:pt x="2079984" y="558653"/>
                  <a:pt x="2101273" y="565749"/>
                </a:cubicBezTo>
                <a:cubicBezTo>
                  <a:pt x="2124364" y="573446"/>
                  <a:pt x="2147756" y="580293"/>
                  <a:pt x="2170546" y="588840"/>
                </a:cubicBezTo>
                <a:cubicBezTo>
                  <a:pt x="2209356" y="603394"/>
                  <a:pt x="2246678" y="621916"/>
                  <a:pt x="2286000" y="635024"/>
                </a:cubicBezTo>
                <a:cubicBezTo>
                  <a:pt x="2327628" y="648901"/>
                  <a:pt x="2371186" y="656357"/>
                  <a:pt x="2413000" y="669662"/>
                </a:cubicBezTo>
                <a:cubicBezTo>
                  <a:pt x="2461414" y="685067"/>
                  <a:pt x="2594938" y="734348"/>
                  <a:pt x="2643910" y="762029"/>
                </a:cubicBezTo>
                <a:cubicBezTo>
                  <a:pt x="2699671" y="793547"/>
                  <a:pt x="2760255" y="820650"/>
                  <a:pt x="2805546" y="865942"/>
                </a:cubicBezTo>
                <a:cubicBezTo>
                  <a:pt x="2950476" y="1010877"/>
                  <a:pt x="2783085" y="839230"/>
                  <a:pt x="2909455" y="981401"/>
                </a:cubicBezTo>
                <a:cubicBezTo>
                  <a:pt x="2947117" y="1023773"/>
                  <a:pt x="2971405" y="1034622"/>
                  <a:pt x="3001819" y="1085314"/>
                </a:cubicBezTo>
                <a:cubicBezTo>
                  <a:pt x="3012482" y="1103086"/>
                  <a:pt x="3014986" y="1124848"/>
                  <a:pt x="3024910" y="1143043"/>
                </a:cubicBezTo>
                <a:cubicBezTo>
                  <a:pt x="3038199" y="1167407"/>
                  <a:pt x="3059117" y="1187282"/>
                  <a:pt x="3071091" y="1212319"/>
                </a:cubicBezTo>
                <a:cubicBezTo>
                  <a:pt x="3101618" y="1276151"/>
                  <a:pt x="3117549" y="1346747"/>
                  <a:pt x="3151910" y="1408599"/>
                </a:cubicBezTo>
                <a:cubicBezTo>
                  <a:pt x="3171152" y="1443237"/>
                  <a:pt x="3193033" y="1476535"/>
                  <a:pt x="3209637" y="1512512"/>
                </a:cubicBezTo>
                <a:cubicBezTo>
                  <a:pt x="3239287" y="1576756"/>
                  <a:pt x="3236442" y="1663087"/>
                  <a:pt x="3290455" y="1708792"/>
                </a:cubicBezTo>
                <a:lnTo>
                  <a:pt x="3440546" y="1835797"/>
                </a:lnTo>
                <a:cubicBezTo>
                  <a:pt x="3459477" y="1851573"/>
                  <a:pt x="3484604" y="1861477"/>
                  <a:pt x="3498273" y="1881981"/>
                </a:cubicBezTo>
                <a:cubicBezTo>
                  <a:pt x="3553512" y="1964842"/>
                  <a:pt x="3524832" y="1931631"/>
                  <a:pt x="3579091" y="1985894"/>
                </a:cubicBezTo>
                <a:lnTo>
                  <a:pt x="3602182" y="2055169"/>
                </a:lnTo>
                <a:lnTo>
                  <a:pt x="3613728" y="2089807"/>
                </a:lnTo>
                <a:cubicBezTo>
                  <a:pt x="3616404" y="2108540"/>
                  <a:pt x="3625153" y="2189590"/>
                  <a:pt x="3636819" y="2216812"/>
                </a:cubicBezTo>
                <a:cubicBezTo>
                  <a:pt x="3642285" y="2229566"/>
                  <a:pt x="3652213" y="2239903"/>
                  <a:pt x="3659910" y="2251449"/>
                </a:cubicBezTo>
                <a:cubicBezTo>
                  <a:pt x="3666466" y="2271119"/>
                  <a:pt x="3681550" y="2313424"/>
                  <a:pt x="3683000" y="2332271"/>
                </a:cubicBezTo>
                <a:cubicBezTo>
                  <a:pt x="3691413" y="2441644"/>
                  <a:pt x="3685697" y="2566474"/>
                  <a:pt x="3706091" y="2678647"/>
                </a:cubicBezTo>
                <a:cubicBezTo>
                  <a:pt x="3708268" y="2690621"/>
                  <a:pt x="3713788" y="2701739"/>
                  <a:pt x="3717637" y="2713285"/>
                </a:cubicBezTo>
                <a:cubicBezTo>
                  <a:pt x="3724155" y="2758916"/>
                  <a:pt x="3729471" y="2806806"/>
                  <a:pt x="3740728" y="2851836"/>
                </a:cubicBezTo>
                <a:cubicBezTo>
                  <a:pt x="3749573" y="2887217"/>
                  <a:pt x="3745644" y="2879846"/>
                  <a:pt x="3763819" y="2898019"/>
                </a:cubicBez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461" name="Arc 18460"/>
          <p:cNvSpPr/>
          <p:nvPr/>
        </p:nvSpPr>
        <p:spPr bwMode="auto">
          <a:xfrm rot="2600095">
            <a:off x="-1608138" y="3271838"/>
            <a:ext cx="8902701" cy="3740150"/>
          </a:xfrm>
          <a:prstGeom prst="arc">
            <a:avLst>
              <a:gd name="adj1" fmla="val 12616104"/>
              <a:gd name="adj2" fmla="val 19565592"/>
            </a:avLst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3" name="Arc 62"/>
          <p:cNvSpPr/>
          <p:nvPr/>
        </p:nvSpPr>
        <p:spPr bwMode="auto">
          <a:xfrm rot="2600095">
            <a:off x="-128588" y="3105150"/>
            <a:ext cx="5238751" cy="4384675"/>
          </a:xfrm>
          <a:prstGeom prst="arc">
            <a:avLst>
              <a:gd name="adj1" fmla="val 12747916"/>
              <a:gd name="adj2" fmla="val 19559038"/>
            </a:avLst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227341" name="Text Box 14"/>
          <p:cNvSpPr txBox="1">
            <a:spLocks noChangeArrowheads="1"/>
          </p:cNvSpPr>
          <p:nvPr/>
        </p:nvSpPr>
        <p:spPr bwMode="auto">
          <a:xfrm>
            <a:off x="3937000" y="3144838"/>
            <a:ext cx="785813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CDM</a:t>
            </a:r>
            <a:endParaRPr lang="en-GB" baseline="-25000">
              <a:solidFill>
                <a:schemeClr val="tx1"/>
              </a:solidFill>
              <a:latin typeface="Charter" charset="0"/>
            </a:endParaRPr>
          </a:p>
        </p:txBody>
      </p:sp>
      <p:sp>
        <p:nvSpPr>
          <p:cNvPr id="227342" name="Text Box 14"/>
          <p:cNvSpPr txBox="1">
            <a:spLocks noChangeArrowheads="1"/>
          </p:cNvSpPr>
          <p:nvPr/>
        </p:nvSpPr>
        <p:spPr bwMode="auto">
          <a:xfrm>
            <a:off x="2870200" y="3743325"/>
            <a:ext cx="114935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FF"/>
                </a:solidFill>
                <a:latin typeface="Charter" charset="0"/>
              </a:rPr>
              <a:t>galaxies</a:t>
            </a:r>
            <a:endParaRPr lang="en-GB" baseline="-25000">
              <a:solidFill>
                <a:srgbClr val="0000FF"/>
              </a:solidFill>
              <a:latin typeface="Charter" charset="0"/>
            </a:endParaRPr>
          </a:p>
        </p:txBody>
      </p:sp>
      <p:sp>
        <p:nvSpPr>
          <p:cNvPr id="227343" name="Text Box 1"/>
          <p:cNvSpPr txBox="1">
            <a:spLocks noChangeArrowheads="1"/>
          </p:cNvSpPr>
          <p:nvPr/>
        </p:nvSpPr>
        <p:spPr bwMode="auto">
          <a:xfrm>
            <a:off x="673100" y="328613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Gas</a:t>
            </a:r>
            <a:r>
              <a:rPr lang="en-GB" sz="4400">
                <a:solidFill>
                  <a:srgbClr val="F7FF99"/>
                </a:solidFill>
                <a:latin typeface="Charter" charset="0"/>
              </a:rPr>
              <a:t>trophysics</a:t>
            </a:r>
            <a:br>
              <a:rPr lang="en-GB" sz="4400">
                <a:solidFill>
                  <a:srgbClr val="F7FF99"/>
                </a:solidFill>
                <a:latin typeface="Charter" charset="0"/>
              </a:rPr>
            </a:br>
            <a:endParaRPr lang="en-GB">
              <a:solidFill>
                <a:srgbClr val="999999"/>
              </a:solidFill>
              <a:latin typeface="Charter" charset="0"/>
            </a:endParaRPr>
          </a:p>
        </p:txBody>
      </p:sp>
      <p:cxnSp>
        <p:nvCxnSpPr>
          <p:cNvPr id="227344" name="Straight Arrow Connector 18462"/>
          <p:cNvCxnSpPr>
            <a:cxnSpLocks noChangeShapeType="1"/>
          </p:cNvCxnSpPr>
          <p:nvPr/>
        </p:nvCxnSpPr>
        <p:spPr bwMode="auto">
          <a:xfrm flipH="1">
            <a:off x="5164138" y="4722813"/>
            <a:ext cx="381000" cy="668337"/>
          </a:xfrm>
          <a:prstGeom prst="straightConnector1">
            <a:avLst/>
          </a:prstGeom>
          <a:noFill/>
          <a:ln w="28575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7345" name="TextBox 33"/>
          <p:cNvSpPr txBox="1">
            <a:spLocks noChangeArrowheads="1"/>
          </p:cNvSpPr>
          <p:nvPr/>
        </p:nvSpPr>
        <p:spPr bwMode="auto">
          <a:xfrm>
            <a:off x="4699000" y="3717925"/>
            <a:ext cx="19161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       </a:t>
            </a:r>
            <a:r>
              <a:rPr lang="en-GB">
                <a:solidFill>
                  <a:srgbClr val="008000"/>
                </a:solidFill>
                <a:latin typeface="Charter" charset="0"/>
              </a:rPr>
              <a:t>BHs:</a:t>
            </a:r>
            <a:endParaRPr lang="en-GB" sz="2000">
              <a:solidFill>
                <a:srgbClr val="008000"/>
              </a:solidFill>
              <a:latin typeface="Charter" charset="0"/>
            </a:endParaRPr>
          </a:p>
          <a:p>
            <a:r>
              <a:rPr lang="en-GB" sz="2000">
                <a:solidFill>
                  <a:srgbClr val="008000"/>
                </a:solidFill>
                <a:latin typeface="Charter" charset="0"/>
              </a:rPr>
              <a:t> AGN feedback</a:t>
            </a:r>
            <a:endParaRPr lang="en-US" sz="2000">
              <a:solidFill>
                <a:srgbClr val="008000"/>
              </a:solidFill>
            </a:endParaRPr>
          </a:p>
        </p:txBody>
      </p:sp>
      <p:sp>
        <p:nvSpPr>
          <p:cNvPr id="227346" name="TextBox 76"/>
          <p:cNvSpPr txBox="1">
            <a:spLocks noChangeArrowheads="1"/>
          </p:cNvSpPr>
          <p:nvPr/>
        </p:nvSpPr>
        <p:spPr bwMode="auto">
          <a:xfrm>
            <a:off x="2808288" y="1666875"/>
            <a:ext cx="25368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8000"/>
                </a:solidFill>
              </a:rPr>
              <a:t>           </a:t>
            </a:r>
            <a:r>
              <a:rPr lang="en-GB">
                <a:solidFill>
                  <a:srgbClr val="008000"/>
                </a:solidFill>
                <a:latin typeface="Charter" charset="0"/>
              </a:rPr>
              <a:t>Stars:</a:t>
            </a:r>
          </a:p>
          <a:p>
            <a:r>
              <a:rPr lang="en-GB">
                <a:solidFill>
                  <a:srgbClr val="008000"/>
                </a:solidFill>
                <a:latin typeface="Charter" charset="0"/>
              </a:rPr>
              <a:t> stellar feedback</a:t>
            </a:r>
            <a:endParaRPr lang="en-US">
              <a:solidFill>
                <a:srgbClr val="008000"/>
              </a:solidFill>
            </a:endParaRPr>
          </a:p>
        </p:txBody>
      </p:sp>
      <p:cxnSp>
        <p:nvCxnSpPr>
          <p:cNvPr id="227347" name="Straight Arrow Connector 78"/>
          <p:cNvCxnSpPr>
            <a:cxnSpLocks noChangeShapeType="1"/>
          </p:cNvCxnSpPr>
          <p:nvPr/>
        </p:nvCxnSpPr>
        <p:spPr bwMode="auto">
          <a:xfrm flipH="1">
            <a:off x="1965325" y="2216150"/>
            <a:ext cx="690563" cy="485775"/>
          </a:xfrm>
          <a:prstGeom prst="straightConnector1">
            <a:avLst/>
          </a:prstGeom>
          <a:noFill/>
          <a:ln w="28575">
            <a:solidFill>
              <a:srgbClr val="008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7348" name="Straight Connector 51"/>
          <p:cNvCxnSpPr>
            <a:cxnSpLocks noChangeShapeType="1"/>
          </p:cNvCxnSpPr>
          <p:nvPr/>
        </p:nvCxnSpPr>
        <p:spPr bwMode="auto">
          <a:xfrm>
            <a:off x="876300" y="2439988"/>
            <a:ext cx="555625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7" name="Text Box 1"/>
          <p:cNvSpPr txBox="1">
            <a:spLocks noChangeArrowheads="1"/>
          </p:cNvSpPr>
          <p:nvPr/>
        </p:nvSpPr>
        <p:spPr bwMode="auto">
          <a:xfrm>
            <a:off x="744538" y="347663"/>
            <a:ext cx="86106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Hierarchical Context</a:t>
            </a:r>
            <a:endParaRPr lang="en-GB" sz="4400">
              <a:solidFill>
                <a:srgbClr val="FFFF99"/>
              </a:solidFill>
              <a:latin typeface="Charter" charset="0"/>
            </a:endParaRPr>
          </a:p>
        </p:txBody>
      </p:sp>
      <p:sp>
        <p:nvSpPr>
          <p:cNvPr id="229378" name="Text Box 2"/>
          <p:cNvSpPr txBox="1">
            <a:spLocks noChangeArrowheads="1"/>
          </p:cNvSpPr>
          <p:nvPr/>
        </p:nvSpPr>
        <p:spPr bwMode="auto">
          <a:xfrm>
            <a:off x="4887913" y="1389063"/>
            <a:ext cx="5192712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Goals: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Mass assembly history</a:t>
            </a:r>
            <a:endParaRPr lang="en-GB">
              <a:solidFill>
                <a:srgbClr val="999999"/>
              </a:solidFill>
              <a:latin typeface="Charter" charset="0"/>
            </a:endParaRP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Chemical enrichment (SF) history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endParaRPr lang="en-GB" sz="1600">
              <a:solidFill>
                <a:srgbClr val="999999"/>
              </a:solidFill>
              <a:latin typeface="Charter" charset="0"/>
            </a:endParaRP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Downsizing: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More massive galaxies form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their stars earlier and faster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B3B3B3"/>
                </a:solidFill>
                <a:latin typeface="Charter" charset="0"/>
              </a:rPr>
              <a:t>     (age, metallicity, </a:t>
            </a:r>
            <a:r>
              <a:rPr lang="en-GB">
                <a:solidFill>
                  <a:srgbClr val="B3B3B3"/>
                </a:solidFill>
                <a:latin typeface="Symbol Proportional BT" charset="0"/>
                <a:cs typeface="Symbol Proportional BT" charset="0"/>
              </a:rPr>
              <a:t>a</a:t>
            </a:r>
            <a:r>
              <a:rPr lang="en-GB">
                <a:solidFill>
                  <a:srgbClr val="B3B3B3"/>
                </a:solidFill>
                <a:latin typeface="Charter" charset="0"/>
              </a:rPr>
              <a:t>-elements)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60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UV CMDs:</a:t>
            </a: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Correlations nearly absent,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red sequence indistinct</a:t>
            </a:r>
            <a:endParaRPr lang="en-GB" sz="1600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Low-level </a:t>
            </a:r>
            <a:r>
              <a:rPr lang="en-GB">
                <a:solidFill>
                  <a:srgbClr val="B3B3B3"/>
                </a:solidFill>
                <a:latin typeface="Charter" charset="0"/>
              </a:rPr>
              <a:t>(residual)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SF pervasive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(≥ 30% of objects; few % by mass)</a:t>
            </a:r>
            <a:endParaRPr lang="en-GB">
              <a:solidFill>
                <a:srgbClr val="999999"/>
              </a:solidFill>
              <a:latin typeface="Charter" charset="0"/>
            </a:endParaRPr>
          </a:p>
        </p:txBody>
      </p:sp>
      <p:sp>
        <p:nvSpPr>
          <p:cNvPr id="229379" name="Text Box 3"/>
          <p:cNvSpPr txBox="1">
            <a:spLocks noChangeArrowheads="1"/>
          </p:cNvSpPr>
          <p:nvPr/>
        </p:nvSpPr>
        <p:spPr bwMode="auto">
          <a:xfrm>
            <a:off x="0" y="5268913"/>
            <a:ext cx="2166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229380" name="Text Box 5"/>
          <p:cNvSpPr txBox="1">
            <a:spLocks noChangeArrowheads="1"/>
          </p:cNvSpPr>
          <p:nvPr/>
        </p:nvSpPr>
        <p:spPr bwMode="auto">
          <a:xfrm rot="5400000">
            <a:off x="3565526" y="2206625"/>
            <a:ext cx="16764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(Thomas et al. 05)</a:t>
            </a:r>
          </a:p>
        </p:txBody>
      </p:sp>
      <p:pic>
        <p:nvPicPr>
          <p:cNvPr id="229381" name="Picture 6" descr="thomas_downsizing_bottom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493838"/>
            <a:ext cx="405447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9382" name="Picture 6" descr="ETGs_NUV-R-M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3846513"/>
            <a:ext cx="4038600" cy="315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9383" name="TextBox 7"/>
          <p:cNvSpPr txBox="1">
            <a:spLocks noChangeArrowheads="1"/>
          </p:cNvSpPr>
          <p:nvPr/>
        </p:nvSpPr>
        <p:spPr bwMode="auto">
          <a:xfrm rot="5400000">
            <a:off x="3418682" y="6163469"/>
            <a:ext cx="1905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999999"/>
                </a:solidFill>
                <a:latin typeface="Charter" charset="0"/>
              </a:rPr>
              <a:t>(Kaviraj et al. 07)</a:t>
            </a:r>
            <a:endParaRPr lang="en-US" sz="1600"/>
          </a:p>
        </p:txBody>
      </p:sp>
      <p:cxnSp>
        <p:nvCxnSpPr>
          <p:cNvPr id="229384" name="Straight Connector 9"/>
          <p:cNvCxnSpPr>
            <a:cxnSpLocks noChangeShapeType="1"/>
          </p:cNvCxnSpPr>
          <p:nvPr/>
        </p:nvCxnSpPr>
        <p:spPr bwMode="auto">
          <a:xfrm>
            <a:off x="696913" y="5227638"/>
            <a:ext cx="2743200" cy="158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9385" name="TextBox 11"/>
          <p:cNvSpPr txBox="1">
            <a:spLocks noChangeArrowheads="1"/>
          </p:cNvSpPr>
          <p:nvPr/>
        </p:nvSpPr>
        <p:spPr bwMode="auto">
          <a:xfrm rot="-5400000">
            <a:off x="-141287" y="2332038"/>
            <a:ext cx="76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chemeClr val="tx1"/>
                </a:solidFill>
              </a:rPr>
              <a:t> SSFR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2" descr="ex_CO-Vcirc_Davisetal.tiff"/>
          <p:cNvPicPr>
            <a:picLocks noChangeAspect="1"/>
          </p:cNvPicPr>
          <p:nvPr/>
        </p:nvPicPr>
        <p:blipFill>
          <a:blip r:embed="rId3">
            <a:lum bright="-2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600" y="1570038"/>
            <a:ext cx="3567113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Rounded Rectangle 6"/>
          <p:cNvSpPr>
            <a:spLocks noChangeArrowheads="1"/>
          </p:cNvSpPr>
          <p:nvPr/>
        </p:nvSpPr>
        <p:spPr bwMode="auto">
          <a:xfrm>
            <a:off x="2592388" y="1547813"/>
            <a:ext cx="1871662" cy="5256212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203" name="Text Box 1"/>
          <p:cNvSpPr txBox="1">
            <a:spLocks noChangeArrowheads="1"/>
          </p:cNvSpPr>
          <p:nvPr/>
        </p:nvSpPr>
        <p:spPr bwMode="auto">
          <a:xfrm>
            <a:off x="730250" y="14763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Kinematics tracer</a:t>
            </a:r>
            <a:endParaRPr lang="en-GB" sz="2000">
              <a:solidFill>
                <a:srgbClr val="FFFF66"/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(Davis et al. 2012)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5689600" y="1420813"/>
            <a:ext cx="4319588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CO vs. </a:t>
            </a:r>
            <a:r>
              <a:rPr lang="en-GB" sz="3200" u="sng" dirty="0" err="1" smtClean="0">
                <a:solidFill>
                  <a:srgbClr val="FFFF00"/>
                </a:solidFill>
                <a:latin typeface="Charter" charset="0"/>
              </a:rPr>
              <a:t>V</a:t>
            </a:r>
            <a:r>
              <a:rPr lang="en-GB" sz="3200" u="sng" baseline="-25000" dirty="0" err="1" smtClean="0">
                <a:solidFill>
                  <a:srgbClr val="FFFF00"/>
                </a:solidFill>
                <a:latin typeface="Charter" charset="0"/>
              </a:rPr>
              <a:t>c</a:t>
            </a: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:</a:t>
            </a:r>
            <a:endParaRPr lang="en-GB" sz="800" u="sng" dirty="0" smtClean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CO rotating faster </a:t>
            </a:r>
            <a:r>
              <a:rPr lang="en-GB" dirty="0" smtClean="0">
                <a:solidFill>
                  <a:srgbClr val="E6E6E6"/>
                </a:solidFill>
                <a:latin typeface="Charter" charset="0"/>
              </a:rPr>
              <a:t>(colder) 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then ionised gas </a:t>
            </a:r>
            <a:r>
              <a:rPr lang="en-GB" dirty="0" smtClean="0">
                <a:solidFill>
                  <a:srgbClr val="999999"/>
                </a:solidFill>
                <a:latin typeface="Charter" charset="0"/>
              </a:rPr>
              <a:t>(and stars)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Nearly perfect tracer of the circular velocity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endParaRPr lang="en-GB" sz="800" dirty="0" smtClean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endParaRPr lang="en-GB" sz="800" dirty="0" smtClean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endParaRPr lang="en-GB" sz="800" dirty="0" smtClean="0">
              <a:solidFill>
                <a:srgbClr val="FFFF99"/>
              </a:solidFill>
              <a:latin typeface="Charter" charset="0"/>
            </a:endParaRP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 dirty="0" smtClean="0">
                <a:solidFill>
                  <a:srgbClr val="FFFF00"/>
                </a:solidFill>
                <a:latin typeface="Charter" charset="0"/>
              </a:rPr>
              <a:t> Best </a:t>
            </a:r>
            <a:r>
              <a:rPr lang="en-GB" dirty="0" smtClean="0">
                <a:solidFill>
                  <a:srgbClr val="E6E6E6"/>
                </a:solidFill>
                <a:latin typeface="Charter" charset="0"/>
              </a:rPr>
              <a:t>(and excellent)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 dirty="0" smtClean="0">
                <a:solidFill>
                  <a:srgbClr val="FFFF00"/>
                </a:solidFill>
                <a:latin typeface="Charter" charset="0"/>
              </a:rPr>
              <a:t>tracer</a:t>
            </a: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00"/>
                </a:solidFill>
                <a:latin typeface="Charter" charset="0"/>
              </a:rPr>
              <a:t>     of dynamical mass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endParaRPr lang="en-GB" sz="2000" dirty="0" smtClean="0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endParaRPr lang="en-GB" sz="800" dirty="0" smtClean="0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9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✗"/>
              <a:defRPr/>
            </a:pPr>
            <a:r>
              <a:rPr lang="en-GB" sz="1600" dirty="0" smtClean="0">
                <a:solidFill>
                  <a:srgbClr val="FF6600"/>
                </a:solidFill>
                <a:latin typeface="Wingdings" charset="0"/>
                <a:cs typeface="Wingdings" charset="0"/>
              </a:rPr>
              <a:t></a:t>
            </a:r>
            <a:r>
              <a:rPr lang="en-GB" sz="1600" dirty="0" smtClean="0">
                <a:solidFill>
                  <a:srgbClr val="333333"/>
                </a:solidFill>
                <a:latin typeface="StarSymbol" charset="0"/>
                <a:cs typeface="StarSymbol" charset="0"/>
              </a:rPr>
              <a:t> </a:t>
            </a:r>
            <a:r>
              <a:rPr lang="en-GB" sz="1600" dirty="0" smtClean="0">
                <a:solidFill>
                  <a:srgbClr val="E6E6E6"/>
                </a:solidFill>
                <a:latin typeface="Charter" charset="0"/>
              </a:rPr>
              <a:t>: CARMA CO (1-0)</a:t>
            </a:r>
          </a:p>
          <a:p>
            <a:pPr marL="71438" indent="0" eaLnBrk="1">
              <a:lnSpc>
                <a:spcPct val="109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sz="1600" dirty="0" smtClean="0">
                <a:solidFill>
                  <a:srgbClr val="FF6600"/>
                </a:solidFill>
                <a:latin typeface="Wingdings" charset="0"/>
                <a:cs typeface="Wingdings" charset="0"/>
              </a:rPr>
              <a:t> </a:t>
            </a:r>
            <a:r>
              <a:rPr lang="en-GB" sz="800" dirty="0" smtClean="0">
                <a:solidFill>
                  <a:srgbClr val="FF6600"/>
                </a:solidFill>
                <a:latin typeface="Wingdings" charset="0"/>
                <a:cs typeface="Wingdings" charset="0"/>
              </a:rPr>
              <a:t> </a:t>
            </a:r>
            <a:r>
              <a:rPr lang="en-GB" sz="1400" dirty="0" smtClean="0">
                <a:solidFill>
                  <a:srgbClr val="FF6600"/>
                </a:solidFill>
                <a:latin typeface="Wingdings" charset="0"/>
                <a:cs typeface="Wingdings" charset="0"/>
              </a:rPr>
              <a:t> </a:t>
            </a:r>
            <a:r>
              <a:rPr lang="en-GB" sz="1600" dirty="0" smtClean="0">
                <a:solidFill>
                  <a:srgbClr val="3366FF"/>
                </a:solidFill>
                <a:latin typeface="Wingdings" charset="0"/>
                <a:cs typeface="Wingdings" charset="0"/>
              </a:rPr>
              <a:t></a:t>
            </a:r>
            <a:r>
              <a:rPr lang="en-GB" sz="1600" dirty="0" smtClean="0">
                <a:solidFill>
                  <a:srgbClr val="333333"/>
                </a:solidFill>
                <a:latin typeface="StarSymbol" charset="0"/>
                <a:cs typeface="StarSymbol" charset="0"/>
              </a:rPr>
              <a:t> </a:t>
            </a:r>
            <a:r>
              <a:rPr lang="en-GB" sz="1600" dirty="0" smtClean="0">
                <a:solidFill>
                  <a:srgbClr val="E6E6E6"/>
                </a:solidFill>
                <a:latin typeface="Charter" charset="0"/>
              </a:rPr>
              <a:t>: </a:t>
            </a:r>
            <a:r>
              <a:rPr lang="en-GB" sz="1600" dirty="0" err="1" smtClean="0">
                <a:solidFill>
                  <a:srgbClr val="E6E6E6"/>
                </a:solidFill>
                <a:latin typeface="Charter" charset="0"/>
              </a:rPr>
              <a:t>Modeled</a:t>
            </a:r>
            <a:r>
              <a:rPr lang="en-GB" sz="1600" dirty="0" smtClean="0">
                <a:solidFill>
                  <a:srgbClr val="E6E6E6"/>
                </a:solidFill>
                <a:latin typeface="Charter" charset="0"/>
              </a:rPr>
              <a:t> CO (1-0) from JAM model</a:t>
            </a:r>
          </a:p>
          <a:p>
            <a:pPr eaLnBrk="1">
              <a:lnSpc>
                <a:spcPct val="109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✗"/>
              <a:defRPr/>
            </a:pPr>
            <a:endParaRPr lang="en-GB" sz="800" dirty="0" smtClean="0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1600" dirty="0" smtClean="0">
                <a:solidFill>
                  <a:srgbClr val="E6E6E6"/>
                </a:solidFill>
                <a:latin typeface="Charter" charset="0"/>
              </a:rPr>
              <a:t>   </a:t>
            </a:r>
            <a:r>
              <a:rPr lang="en-GB" sz="1600" dirty="0" smtClean="0">
                <a:solidFill>
                  <a:srgbClr val="FF00FF"/>
                </a:solidFill>
                <a:latin typeface="Charter" charset="0"/>
              </a:rPr>
              <a:t> </a:t>
            </a:r>
            <a:r>
              <a:rPr lang="en-GB" sz="1000" dirty="0" smtClean="0">
                <a:solidFill>
                  <a:srgbClr val="FF00FF"/>
                </a:solidFill>
                <a:latin typeface="Charter" charset="0"/>
              </a:rPr>
              <a:t> </a:t>
            </a:r>
            <a:r>
              <a:rPr lang="en-GB" sz="1600" dirty="0" smtClean="0">
                <a:solidFill>
                  <a:srgbClr val="FF00FF"/>
                </a:solidFill>
                <a:latin typeface="Charter" charset="0"/>
              </a:rPr>
              <a:t>   </a:t>
            </a:r>
            <a:r>
              <a:rPr lang="en-GB" sz="1600" dirty="0" smtClean="0">
                <a:solidFill>
                  <a:schemeClr val="tx1"/>
                </a:solidFill>
                <a:latin typeface="Charter" charset="0"/>
              </a:rPr>
              <a:t>--- </a:t>
            </a:r>
            <a:r>
              <a:rPr lang="en-GB" sz="1600" dirty="0" smtClean="0">
                <a:solidFill>
                  <a:srgbClr val="E6E6E6"/>
                </a:solidFill>
                <a:latin typeface="Charter" charset="0"/>
              </a:rPr>
              <a:t>: SAURON JAM model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1600" dirty="0" smtClean="0">
                <a:solidFill>
                  <a:srgbClr val="FF0000"/>
                </a:solidFill>
                <a:latin typeface="Charter" charset="0"/>
              </a:rPr>
              <a:t>         +</a:t>
            </a:r>
            <a:r>
              <a:rPr lang="en-GB" sz="1600" dirty="0" smtClean="0">
                <a:solidFill>
                  <a:srgbClr val="E6E6E6"/>
                </a:solidFill>
                <a:latin typeface="Charter" charset="0"/>
              </a:rPr>
              <a:t> : SAURON stars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1600" dirty="0" smtClean="0">
                <a:solidFill>
                  <a:srgbClr val="E6E6E6"/>
                </a:solidFill>
                <a:latin typeface="Charter" charset="0"/>
              </a:rPr>
              <a:t>         </a:t>
            </a:r>
            <a:r>
              <a:rPr lang="en-GB" sz="1600" dirty="0" smtClean="0">
                <a:solidFill>
                  <a:srgbClr val="00B8FF"/>
                </a:solidFill>
                <a:latin typeface="Charter" charset="0"/>
              </a:rPr>
              <a:t>+</a:t>
            </a:r>
            <a:r>
              <a:rPr lang="en-GB" sz="1600" dirty="0" smtClean="0">
                <a:solidFill>
                  <a:srgbClr val="E6E6E6"/>
                </a:solidFill>
                <a:latin typeface="Charter" charset="0"/>
              </a:rPr>
              <a:t> : SAURON ionised gas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95400" y="6691313"/>
            <a:ext cx="1152525" cy="40163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rgbClr val="000000"/>
                </a:solidFill>
                <a:latin typeface="Charter" charset="0"/>
              </a:rPr>
              <a:t>Position</a:t>
            </a:r>
            <a:endParaRPr lang="en-US" sz="2000" baseline="-250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307975" y="5919788"/>
            <a:ext cx="1079500" cy="40005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rgbClr val="000000"/>
                </a:solidFill>
                <a:latin typeface="Charter" charset="0"/>
              </a:rPr>
              <a:t>Velocity</a:t>
            </a:r>
            <a:endParaRPr lang="en-US" sz="2000" baseline="-25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5" name="Text Box 1"/>
          <p:cNvSpPr txBox="1">
            <a:spLocks noChangeArrowheads="1"/>
          </p:cNvSpPr>
          <p:nvPr/>
        </p:nvSpPr>
        <p:spPr bwMode="auto">
          <a:xfrm>
            <a:off x="744538" y="347663"/>
            <a:ext cx="86106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Hierarchical Context</a:t>
            </a:r>
            <a:endParaRPr lang="en-GB" sz="4400">
              <a:solidFill>
                <a:srgbClr val="FFFF99"/>
              </a:solidFill>
              <a:latin typeface="Charter" charset="0"/>
            </a:endParaRPr>
          </a:p>
        </p:txBody>
      </p:sp>
      <p:sp>
        <p:nvSpPr>
          <p:cNvPr id="231426" name="Text Box 2"/>
          <p:cNvSpPr txBox="1">
            <a:spLocks noChangeArrowheads="1"/>
          </p:cNvSpPr>
          <p:nvPr/>
        </p:nvSpPr>
        <p:spPr bwMode="auto">
          <a:xfrm>
            <a:off x="5040313" y="1441450"/>
            <a:ext cx="5040312" cy="554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Downsizing: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Star formation history is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anti-hierarchical …</a:t>
            </a:r>
            <a:endParaRPr lang="en-GB">
              <a:solidFill>
                <a:srgbClr val="999999"/>
              </a:solidFill>
              <a:latin typeface="Charter" charset="0"/>
            </a:endParaRP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More massive galaxies form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their stars earlier and faster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(age, metallicity, </a:t>
            </a:r>
            <a:r>
              <a:rPr lang="en-GB">
                <a:solidFill>
                  <a:srgbClr val="999999"/>
                </a:solidFill>
                <a:latin typeface="Symbol Proportional BT" charset="0"/>
                <a:cs typeface="Symbol Proportional BT" charset="0"/>
              </a:rPr>
              <a:t>a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-elements)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UV CMDs: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Correlations nearly absent,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red sequence indistinct</a:t>
            </a:r>
            <a:endParaRPr lang="en-GB" sz="1600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 Low-level 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(residual)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SF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   </a:t>
            </a:r>
            <a:r>
              <a:rPr lang="en-GB" sz="1200">
                <a:solidFill>
                  <a:srgbClr val="FFFF00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 pervasive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(≥ 30% of objects; few % by mass)</a:t>
            </a:r>
            <a:endParaRPr lang="en-GB">
              <a:solidFill>
                <a:srgbClr val="999999"/>
              </a:solidFill>
              <a:latin typeface="Charter" charset="0"/>
            </a:endParaRPr>
          </a:p>
        </p:txBody>
      </p:sp>
      <p:sp>
        <p:nvSpPr>
          <p:cNvPr id="231427" name="Text Box 3"/>
          <p:cNvSpPr txBox="1">
            <a:spLocks noChangeArrowheads="1"/>
          </p:cNvSpPr>
          <p:nvPr/>
        </p:nvSpPr>
        <p:spPr bwMode="auto">
          <a:xfrm>
            <a:off x="0" y="5268913"/>
            <a:ext cx="2166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231428" name="Text Box 5"/>
          <p:cNvSpPr txBox="1">
            <a:spLocks noChangeArrowheads="1"/>
          </p:cNvSpPr>
          <p:nvPr/>
        </p:nvSpPr>
        <p:spPr bwMode="auto">
          <a:xfrm rot="5400000">
            <a:off x="3619501" y="2206625"/>
            <a:ext cx="16764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(Thomas et al. 05)</a:t>
            </a:r>
          </a:p>
        </p:txBody>
      </p:sp>
      <p:pic>
        <p:nvPicPr>
          <p:cNvPr id="231429" name="Picture 6" descr="thomas_downsizing_bottom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493838"/>
            <a:ext cx="4114800" cy="21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1430" name="Picture 6" descr="ETGs_NUV-R-Mr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3846513"/>
            <a:ext cx="4114800" cy="320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1431" name="TextBox 7"/>
          <p:cNvSpPr txBox="1">
            <a:spLocks noChangeArrowheads="1"/>
          </p:cNvSpPr>
          <p:nvPr/>
        </p:nvSpPr>
        <p:spPr bwMode="auto">
          <a:xfrm rot="5400000">
            <a:off x="3494882" y="6163469"/>
            <a:ext cx="1905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999999"/>
                </a:solidFill>
                <a:latin typeface="Charter" charset="0"/>
              </a:rPr>
              <a:t>(Kaviraj et al. 07)</a:t>
            </a:r>
            <a:endParaRPr lang="en-US" sz="1600"/>
          </a:p>
        </p:txBody>
      </p:sp>
      <p:cxnSp>
        <p:nvCxnSpPr>
          <p:cNvPr id="231432" name="Straight Connector 9"/>
          <p:cNvCxnSpPr>
            <a:cxnSpLocks noChangeShapeType="1"/>
          </p:cNvCxnSpPr>
          <p:nvPr/>
        </p:nvCxnSpPr>
        <p:spPr bwMode="auto">
          <a:xfrm>
            <a:off x="696913" y="5227638"/>
            <a:ext cx="2743200" cy="1587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1433" name="TextBox 11"/>
          <p:cNvSpPr txBox="1">
            <a:spLocks noChangeArrowheads="1"/>
          </p:cNvSpPr>
          <p:nvPr/>
        </p:nvSpPr>
        <p:spPr bwMode="auto">
          <a:xfrm rot="-5400000">
            <a:off x="-141287" y="2332038"/>
            <a:ext cx="76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400" b="1">
                <a:solidFill>
                  <a:schemeClr val="tx1"/>
                </a:solidFill>
              </a:rPr>
              <a:t> SSFR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Text Box 1"/>
          <p:cNvSpPr txBox="1">
            <a:spLocks noChangeArrowheads="1"/>
          </p:cNvSpPr>
          <p:nvPr/>
        </p:nvSpPr>
        <p:spPr bwMode="auto">
          <a:xfrm>
            <a:off x="750888" y="195263"/>
            <a:ext cx="8610600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SAURON: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 Stellar Linestrengths</a:t>
            </a:r>
            <a:br>
              <a:rPr lang="en-GB" sz="4400">
                <a:solidFill>
                  <a:srgbClr val="FFFF99"/>
                </a:solidFill>
                <a:latin typeface="Charter" charset="0"/>
              </a:rPr>
            </a:br>
            <a:r>
              <a:rPr lang="en-GB" sz="2000">
                <a:solidFill>
                  <a:srgbClr val="999999"/>
                </a:solidFill>
                <a:latin typeface="Charter" charset="0"/>
              </a:rPr>
              <a:t>(Kuntschner et al. 06, 10; McDermid et al. 06)</a:t>
            </a:r>
          </a:p>
        </p:txBody>
      </p:sp>
      <p:sp>
        <p:nvSpPr>
          <p:cNvPr id="233474" name="Text Box 8"/>
          <p:cNvSpPr txBox="1">
            <a:spLocks noChangeArrowheads="1"/>
          </p:cNvSpPr>
          <p:nvPr/>
        </p:nvSpPr>
        <p:spPr bwMode="auto">
          <a:xfrm>
            <a:off x="239713" y="1412875"/>
            <a:ext cx="4378325" cy="564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46075" indent="-2730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 dirty="0">
                <a:solidFill>
                  <a:srgbClr val="FFFF00"/>
                </a:solidFill>
                <a:latin typeface="Charter" charset="0"/>
              </a:rPr>
              <a:t>Main results: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dirty="0">
                <a:solidFill>
                  <a:srgbClr val="F7FF99"/>
                </a:solidFill>
                <a:latin typeface="Charter" charset="0"/>
              </a:rPr>
              <a:t>Standard: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dirty="0">
                <a:solidFill>
                  <a:srgbClr val="7F7F7F"/>
                </a:solidFill>
                <a:latin typeface="Charter" charset="0"/>
              </a:rPr>
              <a:t>     </a:t>
            </a:r>
            <a:r>
              <a:rPr lang="en-GB" dirty="0">
                <a:solidFill>
                  <a:srgbClr val="B3B3B3"/>
                </a:solidFill>
                <a:latin typeface="Charter" charset="0"/>
              </a:rPr>
              <a:t>Homogeneously old,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dirty="0">
                <a:solidFill>
                  <a:srgbClr val="B3B3B3"/>
                </a:solidFill>
                <a:latin typeface="Charter" charset="0"/>
              </a:rPr>
              <a:t>     decreasing </a:t>
            </a:r>
            <a:r>
              <a:rPr lang="en-GB" dirty="0" err="1">
                <a:solidFill>
                  <a:srgbClr val="B3B3B3"/>
                </a:solidFill>
                <a:latin typeface="Charter" charset="0"/>
              </a:rPr>
              <a:t>metallicity</a:t>
            </a:r>
            <a:endParaRPr lang="en-GB" sz="1600" dirty="0">
              <a:solidFill>
                <a:srgbClr val="B3B3B3"/>
              </a:solidFill>
              <a:latin typeface="Charter" charset="0"/>
            </a:endParaRP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dirty="0">
                <a:solidFill>
                  <a:srgbClr val="F7FF99"/>
                </a:solidFill>
                <a:latin typeface="Charter" charset="0"/>
              </a:rPr>
              <a:t>Occasional: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dirty="0">
                <a:solidFill>
                  <a:srgbClr val="7F7F7F"/>
                </a:solidFill>
                <a:latin typeface="Charter" charset="0"/>
              </a:rPr>
              <a:t>     </a:t>
            </a:r>
            <a:r>
              <a:rPr lang="en-GB" dirty="0">
                <a:solidFill>
                  <a:srgbClr val="B3B3B3"/>
                </a:solidFill>
                <a:latin typeface="Charter" charset="0"/>
              </a:rPr>
              <a:t>Young core/body,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dirty="0">
                <a:solidFill>
                  <a:srgbClr val="B3B3B3"/>
                </a:solidFill>
                <a:latin typeface="Charter" charset="0"/>
              </a:rPr>
              <a:t>     varied </a:t>
            </a:r>
            <a:r>
              <a:rPr lang="en-GB" dirty="0" err="1">
                <a:solidFill>
                  <a:srgbClr val="B3B3B3"/>
                </a:solidFill>
                <a:latin typeface="Charter" charset="0"/>
              </a:rPr>
              <a:t>metallicity</a:t>
            </a:r>
            <a:endParaRPr lang="en-GB" dirty="0">
              <a:solidFill>
                <a:srgbClr val="B3B3B3"/>
              </a:solidFill>
              <a:latin typeface="Charter" charset="0"/>
            </a:endParaRP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600" dirty="0">
              <a:solidFill>
                <a:srgbClr val="FFFF99"/>
              </a:solidFill>
              <a:latin typeface="Charter" charset="0"/>
            </a:endParaRP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600" dirty="0">
              <a:solidFill>
                <a:srgbClr val="FFFF99"/>
              </a:solidFill>
              <a:latin typeface="Charter" charset="0"/>
            </a:endParaRP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</a:pPr>
            <a:r>
              <a:rPr lang="en-GB" sz="3200" u="sng" dirty="0">
                <a:solidFill>
                  <a:srgbClr val="7F7F7F"/>
                </a:solidFill>
                <a:latin typeface="Charter" charset="0"/>
              </a:rPr>
              <a:t>KDC Dichotomy: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dirty="0">
                <a:solidFill>
                  <a:srgbClr val="7F7F7F"/>
                </a:solidFill>
                <a:latin typeface="Charter" charset="0"/>
              </a:rPr>
              <a:t>Small, young, distinct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dirty="0">
                <a:solidFill>
                  <a:srgbClr val="7F7F7F"/>
                </a:solidFill>
                <a:latin typeface="Charter" charset="0"/>
              </a:rPr>
              <a:t>   (in fast rotators; dissipation?)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dirty="0">
                <a:solidFill>
                  <a:srgbClr val="7F7F7F"/>
                </a:solidFill>
                <a:latin typeface="Charter" charset="0"/>
              </a:rPr>
              <a:t>Large, homogeneously old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dirty="0">
                <a:solidFill>
                  <a:srgbClr val="7F7F7F"/>
                </a:solidFill>
                <a:latin typeface="Charter" charset="0"/>
              </a:rPr>
              <a:t>   (in slow rotators)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dirty="0">
              <a:solidFill>
                <a:srgbClr val="999999"/>
              </a:solidFill>
              <a:latin typeface="Charter" charset="0"/>
            </a:endParaRPr>
          </a:p>
        </p:txBody>
      </p:sp>
      <p:pic>
        <p:nvPicPr>
          <p:cNvPr id="2334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1395413"/>
            <a:ext cx="930275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925" y="1395413"/>
            <a:ext cx="890588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7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363" y="1390650"/>
            <a:ext cx="977900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263" y="1401763"/>
            <a:ext cx="908050" cy="56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7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138" y="1404938"/>
            <a:ext cx="890587" cy="564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3480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438" y="1393825"/>
            <a:ext cx="57785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3481" name="AutoShape 9"/>
          <p:cNvSpPr>
            <a:spLocks noChangeArrowheads="1"/>
          </p:cNvSpPr>
          <p:nvPr/>
        </p:nvSpPr>
        <p:spPr bwMode="auto">
          <a:xfrm>
            <a:off x="4654550" y="5915025"/>
            <a:ext cx="5116513" cy="1352550"/>
          </a:xfrm>
          <a:prstGeom prst="roundRect">
            <a:avLst>
              <a:gd name="adj" fmla="val 116"/>
            </a:avLst>
          </a:prstGeom>
          <a:noFill/>
          <a:ln w="5472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Text Box 1"/>
          <p:cNvSpPr txBox="1">
            <a:spLocks noChangeArrowheads="1"/>
          </p:cNvSpPr>
          <p:nvPr/>
        </p:nvSpPr>
        <p:spPr bwMode="auto">
          <a:xfrm>
            <a:off x="750888" y="195263"/>
            <a:ext cx="8610600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SAURON: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 Stellar Linestrengths</a:t>
            </a:r>
            <a:br>
              <a:rPr lang="en-GB" sz="4400">
                <a:solidFill>
                  <a:srgbClr val="FFFF99"/>
                </a:solidFill>
                <a:latin typeface="Charter" charset="0"/>
              </a:rPr>
            </a:br>
            <a:r>
              <a:rPr lang="en-GB" sz="2000">
                <a:solidFill>
                  <a:srgbClr val="999999"/>
                </a:solidFill>
                <a:latin typeface="Charter" charset="0"/>
              </a:rPr>
              <a:t>(Kuntschner et al. 06, 10; McDermid et al. 06)</a:t>
            </a:r>
          </a:p>
        </p:txBody>
      </p:sp>
      <p:sp>
        <p:nvSpPr>
          <p:cNvPr id="235522" name="Text Box 8"/>
          <p:cNvSpPr txBox="1">
            <a:spLocks noChangeArrowheads="1"/>
          </p:cNvSpPr>
          <p:nvPr/>
        </p:nvSpPr>
        <p:spPr bwMode="auto">
          <a:xfrm>
            <a:off x="239713" y="1412875"/>
            <a:ext cx="4378325" cy="564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46075" indent="-2730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7F7F7F"/>
                </a:solidFill>
                <a:latin typeface="Charter" charset="0"/>
              </a:rPr>
              <a:t>Main results: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Standard: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Homogeneously old,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decreasing metallicity</a:t>
            </a:r>
            <a:endParaRPr lang="en-GB" sz="1600">
              <a:solidFill>
                <a:srgbClr val="7F7F7F"/>
              </a:solidFill>
              <a:latin typeface="Charter" charset="0"/>
            </a:endParaRP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Occasional: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Young core/body,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varied metallicity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600">
              <a:solidFill>
                <a:srgbClr val="FFFF99"/>
              </a:solidFill>
              <a:latin typeface="Charter" charset="0"/>
            </a:endParaRP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600">
              <a:solidFill>
                <a:srgbClr val="FFFF99"/>
              </a:solidFill>
              <a:latin typeface="Charter" charset="0"/>
            </a:endParaRP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KDC Dichotomy: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Small, young, distinct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B3B3B3"/>
                </a:solidFill>
                <a:latin typeface="Charter" charset="0"/>
              </a:rPr>
              <a:t>   (in fast rotators; dissipation?)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Large, homogeneously old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</a:t>
            </a:r>
            <a:r>
              <a:rPr lang="en-GB">
                <a:solidFill>
                  <a:srgbClr val="B3B3B3"/>
                </a:solidFill>
                <a:latin typeface="Charter" charset="0"/>
              </a:rPr>
              <a:t>(in slow rotators)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999999"/>
              </a:solidFill>
              <a:latin typeface="Charter" charset="0"/>
            </a:endParaRPr>
          </a:p>
        </p:txBody>
      </p:sp>
      <p:pic>
        <p:nvPicPr>
          <p:cNvPr id="235523" name="Picture 4"/>
          <p:cNvPicPr>
            <a:picLocks noChangeAspect="1" noChangeArrowheads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1722438"/>
            <a:ext cx="4919662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24" name="Picture 5" descr="KDC_NGC4382_ex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213" y="4313238"/>
            <a:ext cx="1638300" cy="159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25" name="Text Box 14"/>
          <p:cNvSpPr txBox="1">
            <a:spLocks noChangeArrowheads="1"/>
          </p:cNvSpPr>
          <p:nvPr/>
        </p:nvSpPr>
        <p:spPr bwMode="auto">
          <a:xfrm>
            <a:off x="8164513" y="3932238"/>
            <a:ext cx="633412" cy="3762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 V</a:t>
            </a:r>
            <a:r>
              <a:rPr lang="en-GB" baseline="-33000">
                <a:solidFill>
                  <a:schemeClr val="tx1"/>
                </a:solidFill>
                <a:latin typeface="StarSymbol" charset="0"/>
                <a:cs typeface="StarSymbol" charset="0"/>
              </a:rPr>
              <a:t>★</a:t>
            </a:r>
            <a:endParaRPr lang="en-GB">
              <a:solidFill>
                <a:schemeClr val="tx1"/>
              </a:solidFill>
              <a:latin typeface="Charter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730250" y="133350"/>
            <a:ext cx="86106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KDCs: </a:t>
            </a:r>
            <a:r>
              <a:rPr lang="en-GB" sz="4400">
                <a:solidFill>
                  <a:srgbClr val="F7FF99"/>
                </a:solidFill>
                <a:latin typeface="Charter" charset="0"/>
              </a:rPr>
              <a:t>Age-Size Dichotomy</a:t>
            </a:r>
            <a:br>
              <a:rPr lang="en-GB" sz="4400">
                <a:solidFill>
                  <a:srgbClr val="F7FF99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(McDermid et al. 06)</a:t>
            </a:r>
          </a:p>
        </p:txBody>
      </p:sp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5497513" y="1341438"/>
            <a:ext cx="4519612" cy="612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Compact KDCs:</a:t>
            </a: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Small: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100 pc's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</a:t>
            </a:r>
            <a:r>
              <a:rPr lang="en-GB">
                <a:solidFill>
                  <a:srgbClr val="999999"/>
                </a:solidFill>
                <a:latin typeface="Standard Symbols L" charset="0"/>
                <a:cs typeface="Standard Symbols L" charset="0"/>
              </a:rPr>
              <a:t>≤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0.1 R</a:t>
            </a:r>
            <a:r>
              <a:rPr lang="en-GB" baseline="-33000">
                <a:solidFill>
                  <a:srgbClr val="999999"/>
                </a:solidFill>
                <a:latin typeface="Charter" charset="0"/>
              </a:rPr>
              <a:t>e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)</a:t>
            </a: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Young: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distinct, increasingly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             young toward center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Fast-rotators</a:t>
            </a: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Recent dissipative minor</a:t>
            </a: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merging/accretion?</a:t>
            </a:r>
            <a:endParaRPr lang="en-GB" sz="16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Classic KDCs:</a:t>
            </a: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Large: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kpc's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(0.3-0.4 R</a:t>
            </a:r>
            <a:r>
              <a:rPr lang="en-GB" baseline="-33000">
                <a:solidFill>
                  <a:srgbClr val="999999"/>
                </a:solidFill>
                <a:latin typeface="Charter" charset="0"/>
              </a:rPr>
              <a:t>e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)</a:t>
            </a: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Coeval: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homogeneously old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Slow-rotators</a:t>
            </a: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Early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(dissipative)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or recent dissipationless major merging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(dry mergers)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?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endParaRPr lang="en-GB">
              <a:solidFill>
                <a:srgbClr val="FFFF99"/>
              </a:solidFill>
              <a:latin typeface="Charter" charset="0"/>
            </a:endParaRPr>
          </a:p>
        </p:txBody>
      </p:sp>
      <p:sp>
        <p:nvSpPr>
          <p:cNvPr id="20483" name="Text Box 3"/>
          <p:cNvSpPr txBox="1">
            <a:spLocks noChangeArrowheads="1"/>
          </p:cNvSpPr>
          <p:nvPr/>
        </p:nvSpPr>
        <p:spPr bwMode="auto">
          <a:xfrm>
            <a:off x="296863" y="1473200"/>
            <a:ext cx="492601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SAURON-OASIS Data: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 </a:t>
            </a: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1949450"/>
            <a:ext cx="4919662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KDC_NGC4382_ex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13" y="4694238"/>
            <a:ext cx="1638300" cy="159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6" name="Text Box 14"/>
          <p:cNvSpPr txBox="1">
            <a:spLocks noChangeArrowheads="1"/>
          </p:cNvSpPr>
          <p:nvPr/>
        </p:nvSpPr>
        <p:spPr bwMode="auto">
          <a:xfrm>
            <a:off x="3744913" y="4389438"/>
            <a:ext cx="633412" cy="3762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 V</a:t>
            </a:r>
            <a:r>
              <a:rPr lang="en-GB" baseline="-33000">
                <a:solidFill>
                  <a:schemeClr val="tx1"/>
                </a:solidFill>
                <a:latin typeface="StarSymbol" charset="0"/>
                <a:cs typeface="StarSymbol" charset="0"/>
              </a:rPr>
              <a:t>★</a:t>
            </a:r>
            <a:endParaRPr lang="en-GB">
              <a:solidFill>
                <a:schemeClr val="tx1"/>
              </a:solidFill>
              <a:latin typeface="Char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62855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Text Box 1"/>
          <p:cNvSpPr txBox="1">
            <a:spLocks noChangeArrowheads="1"/>
          </p:cNvSpPr>
          <p:nvPr/>
        </p:nvSpPr>
        <p:spPr bwMode="auto">
          <a:xfrm>
            <a:off x="719138" y="168275"/>
            <a:ext cx="86106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Stellar Pops.: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NGC4365 vs 4150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(Davies et al. 01; Kuntschner et al. 06)</a:t>
            </a:r>
          </a:p>
        </p:txBody>
      </p:sp>
      <p:sp>
        <p:nvSpPr>
          <p:cNvPr id="237570" name="Text Box 2"/>
          <p:cNvSpPr txBox="1">
            <a:spLocks noChangeArrowheads="1"/>
          </p:cNvSpPr>
          <p:nvPr/>
        </p:nvSpPr>
        <p:spPr bwMode="auto">
          <a:xfrm>
            <a:off x="5649913" y="2179638"/>
            <a:ext cx="4268787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NGC4365: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 Large KDC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             No age gradient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             Central enrichment</a:t>
            </a:r>
          </a:p>
        </p:txBody>
      </p:sp>
      <p:pic>
        <p:nvPicPr>
          <p:cNvPr id="2375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4276725"/>
            <a:ext cx="5267325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75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579563"/>
            <a:ext cx="52578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7573" name="Text Box 5"/>
          <p:cNvSpPr txBox="1">
            <a:spLocks noChangeArrowheads="1"/>
          </p:cNvSpPr>
          <p:nvPr/>
        </p:nvSpPr>
        <p:spPr bwMode="auto">
          <a:xfrm>
            <a:off x="5649913" y="4846638"/>
            <a:ext cx="4267200" cy="128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NGC4150: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 Small KDC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             Young KDC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             Post starburst</a:t>
            </a:r>
          </a:p>
        </p:txBody>
      </p:sp>
      <p:sp>
        <p:nvSpPr>
          <p:cNvPr id="237574" name="Text Box 6"/>
          <p:cNvSpPr txBox="1">
            <a:spLocks noChangeArrowheads="1"/>
          </p:cNvSpPr>
          <p:nvPr/>
        </p:nvSpPr>
        <p:spPr bwMode="auto">
          <a:xfrm>
            <a:off x="261938" y="1797050"/>
            <a:ext cx="1841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chemeClr val="tx1"/>
                </a:solidFill>
                <a:latin typeface="Charter" charset="0"/>
              </a:rPr>
              <a:t>I</a:t>
            </a:r>
          </a:p>
        </p:txBody>
      </p:sp>
      <p:sp>
        <p:nvSpPr>
          <p:cNvPr id="237575" name="Text Box 7"/>
          <p:cNvSpPr txBox="1">
            <a:spLocks noChangeArrowheads="1"/>
          </p:cNvSpPr>
          <p:nvPr/>
        </p:nvSpPr>
        <p:spPr bwMode="auto">
          <a:xfrm>
            <a:off x="246063" y="4545013"/>
            <a:ext cx="2000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chemeClr val="tx1"/>
                </a:solidFill>
                <a:latin typeface="Charter" charset="0"/>
              </a:rPr>
              <a:t>I</a:t>
            </a:r>
          </a:p>
        </p:txBody>
      </p:sp>
      <p:sp>
        <p:nvSpPr>
          <p:cNvPr id="237576" name="Oval 8"/>
          <p:cNvSpPr>
            <a:spLocks noChangeArrowheads="1"/>
          </p:cNvSpPr>
          <p:nvPr/>
        </p:nvSpPr>
        <p:spPr bwMode="auto">
          <a:xfrm rot="-2265664">
            <a:off x="1316038" y="2365375"/>
            <a:ext cx="539750" cy="714375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7577" name="Oval 9"/>
          <p:cNvSpPr>
            <a:spLocks noChangeArrowheads="1"/>
          </p:cNvSpPr>
          <p:nvPr/>
        </p:nvSpPr>
        <p:spPr bwMode="auto">
          <a:xfrm rot="4034628">
            <a:off x="1546225" y="5405438"/>
            <a:ext cx="130175" cy="111125"/>
          </a:xfrm>
          <a:prstGeom prst="ellipse">
            <a:avLst/>
          </a:prstGeom>
          <a:noFill/>
          <a:ln w="57150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Text Box 1"/>
          <p:cNvSpPr txBox="1">
            <a:spLocks noChangeArrowheads="1"/>
          </p:cNvSpPr>
          <p:nvPr/>
        </p:nvSpPr>
        <p:spPr bwMode="auto">
          <a:xfrm>
            <a:off x="684213" y="7620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SAURON: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 Specific Goals</a:t>
            </a:r>
          </a:p>
        </p:txBody>
      </p:sp>
      <p:sp>
        <p:nvSpPr>
          <p:cNvPr id="239618" name="Text Box 2"/>
          <p:cNvSpPr txBox="1">
            <a:spLocks noChangeArrowheads="1"/>
          </p:cNvSpPr>
          <p:nvPr/>
        </p:nvSpPr>
        <p:spPr bwMode="auto">
          <a:xfrm>
            <a:off x="4827588" y="1360488"/>
            <a:ext cx="5137150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850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Principal Goals:</a:t>
            </a:r>
            <a:r>
              <a:rPr lang="en-GB" sz="3200">
                <a:solidFill>
                  <a:srgbClr val="E6E6FF"/>
                </a:solidFill>
                <a:latin typeface="Charter" charset="0"/>
              </a:rPr>
              <a:t> </a:t>
            </a:r>
            <a:r>
              <a:rPr lang="en-GB" sz="3200">
                <a:solidFill>
                  <a:srgbClr val="E6E6E6"/>
                </a:solidFill>
                <a:latin typeface="Charter" charset="0"/>
              </a:rPr>
              <a:t>(spheroids)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Internal velocity distributions: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Distribution of intrinsic shapes,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orbital structures, frequency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of decoupled components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Age/metallicity distributions: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Star formation history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Relation between gaseous/stellar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kinematics and stellar populations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Dichotomy of central cusp slopes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Dynamical role of massive BHs</a:t>
            </a:r>
            <a:r>
              <a:rPr lang="en-GB">
                <a:solidFill>
                  <a:srgbClr val="FFFFCC"/>
                </a:solidFill>
                <a:latin typeface="Charter" charset="0"/>
              </a:rPr>
              <a:t>     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(global vs. nuclear properties)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999999"/>
              </a:solidFill>
              <a:latin typeface="Charter" charset="0"/>
            </a:endParaRP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600">
              <a:solidFill>
                <a:srgbClr val="FFFFCC"/>
              </a:solidFill>
              <a:latin typeface="Charter" charset="0"/>
            </a:endParaRPr>
          </a:p>
          <a:p>
            <a:pPr algn="just" eaLnBrk="1">
              <a:lnSpc>
                <a:spcPct val="109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Constraints on galaxy formation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     and evolution scenarios</a:t>
            </a:r>
          </a:p>
        </p:txBody>
      </p:sp>
      <p:pic>
        <p:nvPicPr>
          <p:cNvPr id="239619" name="Picture 3"/>
          <p:cNvPicPr>
            <a:picLocks noChangeAspect="1" noChangeArrowheads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" y="1809750"/>
            <a:ext cx="4492625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0" name="Picture 4"/>
          <p:cNvPicPr>
            <a:picLocks noChangeAspect="1" noChangeArrowheads="1"/>
          </p:cNvPicPr>
          <p:nvPr/>
        </p:nvPicPr>
        <p:blipFill>
          <a:blip r:embed="rId4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4389438"/>
            <a:ext cx="2447925" cy="235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9621" name="Picture 5"/>
          <p:cNvPicPr>
            <a:picLocks noChangeAspect="1" noChangeArrowheads="1"/>
          </p:cNvPicPr>
          <p:nvPr/>
        </p:nvPicPr>
        <p:blipFill>
          <a:blip r:embed="rId5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7788" y="4389438"/>
            <a:ext cx="20288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9622" name="AutoShape 6"/>
          <p:cNvSpPr>
            <a:spLocks noChangeArrowheads="1"/>
          </p:cNvSpPr>
          <p:nvPr/>
        </p:nvSpPr>
        <p:spPr bwMode="auto">
          <a:xfrm>
            <a:off x="4778375" y="3322638"/>
            <a:ext cx="5173663" cy="1600200"/>
          </a:xfrm>
          <a:prstGeom prst="roundRect">
            <a:avLst>
              <a:gd name="adj" fmla="val 9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6" name="Text Box 1"/>
          <p:cNvSpPr txBox="1">
            <a:spLocks noChangeArrowheads="1"/>
          </p:cNvSpPr>
          <p:nvPr/>
        </p:nvSpPr>
        <p:spPr bwMode="auto">
          <a:xfrm>
            <a:off x="733425" y="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SAURON: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 Requirements</a:t>
            </a:r>
          </a:p>
        </p:txBody>
      </p:sp>
      <p:pic>
        <p:nvPicPr>
          <p:cNvPr id="241667" name="Picture 2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1454150"/>
            <a:ext cx="2670175" cy="263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1668" name="Text Box 3"/>
          <p:cNvSpPr txBox="1">
            <a:spLocks noChangeArrowheads="1"/>
          </p:cNvSpPr>
          <p:nvPr/>
        </p:nvSpPr>
        <p:spPr bwMode="auto">
          <a:xfrm>
            <a:off x="3459163" y="1843088"/>
            <a:ext cx="6511925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Spectroscopy Requirements:</a:t>
            </a:r>
          </a:p>
          <a:p>
            <a:pPr eaLnBrk="1">
              <a:lnSpc>
                <a:spcPct val="102000"/>
              </a:lnSpc>
              <a:spcBef>
                <a:spcPts val="850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Complete spatial coverage</a:t>
            </a:r>
          </a:p>
          <a:p>
            <a:pPr eaLnBrk="1">
              <a:lnSpc>
                <a:spcPct val="102000"/>
              </a:lnSpc>
              <a:spcBef>
                <a:spcPts val="850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Wide-field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</a:t>
            </a:r>
            <a:r>
              <a:rPr lang="en-GB" sz="2000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1 Re )</a:t>
            </a:r>
          </a:p>
          <a:p>
            <a:pPr eaLnBrk="1">
              <a:lnSpc>
                <a:spcPct val="102000"/>
              </a:lnSpc>
              <a:spcBef>
                <a:spcPts val="850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Large bandpass</a:t>
            </a:r>
          </a:p>
          <a:p>
            <a:pPr eaLnBrk="1">
              <a:lnSpc>
                <a:spcPct val="102000"/>
              </a:lnSpc>
              <a:spcBef>
                <a:spcPts val="850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High throughput</a:t>
            </a:r>
          </a:p>
          <a:p>
            <a:pPr eaLnBrk="1">
              <a:lnSpc>
                <a:spcPct val="102000"/>
              </a:lnSpc>
              <a:spcBef>
                <a:spcPts val="113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FFFFCC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Complementary data on nuclear/large scales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CC"/>
                </a:solidFill>
                <a:latin typeface="Charter" charset="0"/>
              </a:rPr>
              <a:t>    </a:t>
            </a:r>
            <a:r>
              <a:rPr lang="en-GB" sz="2000">
                <a:solidFill>
                  <a:srgbClr val="E6E6E6"/>
                </a:solidFill>
                <a:latin typeface="Charter" charset="0"/>
              </a:rPr>
              <a:t>(BHs, dark matter; STIS, OASIS/GMOS, HI, PNS)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Homogeneous data reduction and analysis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    </a:t>
            </a:r>
            <a:r>
              <a:rPr lang="en-GB" sz="2000">
                <a:solidFill>
                  <a:srgbClr val="E6E6E6"/>
                </a:solidFill>
                <a:latin typeface="Charter" charset="0"/>
              </a:rPr>
              <a:t>(XSAURON, PALANTIR, web-based database)</a:t>
            </a:r>
          </a:p>
        </p:txBody>
      </p:sp>
      <p:pic>
        <p:nvPicPr>
          <p:cNvPr id="241669" name="Picture 4"/>
          <p:cNvPicPr>
            <a:picLocks noChangeAspect="1" noChangeArrowheads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4179888"/>
            <a:ext cx="2689225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1670" name="Text Box 5"/>
          <p:cNvSpPr txBox="1">
            <a:spLocks noChangeArrowheads="1"/>
          </p:cNvSpPr>
          <p:nvPr/>
        </p:nvSpPr>
        <p:spPr bwMode="auto">
          <a:xfrm>
            <a:off x="1589088" y="6873875"/>
            <a:ext cx="1238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FFFFFF"/>
                </a:solidFill>
                <a:latin typeface="Charter" charset="0"/>
              </a:rPr>
              <a:t>X</a:t>
            </a:r>
          </a:p>
        </p:txBody>
      </p:sp>
      <p:sp>
        <p:nvSpPr>
          <p:cNvPr id="241671" name="Text Box 6"/>
          <p:cNvSpPr txBox="1">
            <a:spLocks noChangeArrowheads="1"/>
          </p:cNvSpPr>
          <p:nvPr/>
        </p:nvSpPr>
        <p:spPr bwMode="auto">
          <a:xfrm>
            <a:off x="142875" y="2600325"/>
            <a:ext cx="1206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FFFFFF"/>
                </a:solidFill>
                <a:latin typeface="Charter" charset="0"/>
              </a:rPr>
              <a:t>Y</a:t>
            </a:r>
          </a:p>
        </p:txBody>
      </p:sp>
      <p:sp>
        <p:nvSpPr>
          <p:cNvPr id="241672" name="Text Box 7"/>
          <p:cNvSpPr txBox="1">
            <a:spLocks noChangeArrowheads="1"/>
          </p:cNvSpPr>
          <p:nvPr/>
        </p:nvSpPr>
        <p:spPr bwMode="auto">
          <a:xfrm>
            <a:off x="190500" y="5376863"/>
            <a:ext cx="1206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FFFFFF"/>
                </a:solidFill>
                <a:latin typeface="Charter" charset="0"/>
              </a:rPr>
              <a:t>Y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4" name="Text Box 1"/>
          <p:cNvSpPr txBox="1">
            <a:spLocks noChangeArrowheads="1"/>
          </p:cNvSpPr>
          <p:nvPr/>
        </p:nvSpPr>
        <p:spPr bwMode="auto">
          <a:xfrm>
            <a:off x="750888" y="66675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SAURON: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 Characteristics</a:t>
            </a:r>
            <a:br>
              <a:rPr lang="en-GB" sz="4400">
                <a:solidFill>
                  <a:srgbClr val="FFFF99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(Bacon et al. 01)</a:t>
            </a:r>
          </a:p>
        </p:txBody>
      </p:sp>
      <p:pic>
        <p:nvPicPr>
          <p:cNvPr id="243715" name="Picture 2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2073275"/>
            <a:ext cx="4362450" cy="499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16" name="Text Box 3"/>
          <p:cNvSpPr txBox="1">
            <a:spLocks noChangeArrowheads="1"/>
          </p:cNvSpPr>
          <p:nvPr/>
        </p:nvSpPr>
        <p:spPr bwMode="auto">
          <a:xfrm>
            <a:off x="1041400" y="1412875"/>
            <a:ext cx="25622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Specifications:</a:t>
            </a:r>
          </a:p>
        </p:txBody>
      </p:sp>
      <p:pic>
        <p:nvPicPr>
          <p:cNvPr id="2437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38" y="2036763"/>
            <a:ext cx="3363912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3718" name="Text Box 5"/>
          <p:cNvSpPr txBox="1">
            <a:spLocks noChangeArrowheads="1"/>
          </p:cNvSpPr>
          <p:nvPr/>
        </p:nvSpPr>
        <p:spPr bwMode="auto">
          <a:xfrm>
            <a:off x="6488113" y="1393825"/>
            <a:ext cx="17780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Structure:</a:t>
            </a:r>
          </a:p>
        </p:txBody>
      </p:sp>
      <p:sp>
        <p:nvSpPr>
          <p:cNvPr id="243719" name="Text Box 6"/>
          <p:cNvSpPr txBox="1">
            <a:spLocks noChangeArrowheads="1"/>
          </p:cNvSpPr>
          <p:nvPr/>
        </p:nvSpPr>
        <p:spPr bwMode="auto">
          <a:xfrm>
            <a:off x="3405188" y="6753225"/>
            <a:ext cx="857250" cy="2317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400" b="1">
                <a:solidFill>
                  <a:schemeClr val="tx1"/>
                </a:solidFill>
                <a:latin typeface="Standard Symbols L" charset="0"/>
                <a:cs typeface="Standard Symbols L" charset="0"/>
              </a:rPr>
              <a:t>≈</a:t>
            </a:r>
            <a:r>
              <a:rPr lang="en-GB" sz="1400" b="1">
                <a:solidFill>
                  <a:schemeClr val="tx1"/>
                </a:solidFill>
              </a:rPr>
              <a:t> </a:t>
            </a:r>
            <a:r>
              <a:rPr lang="en-GB" sz="1400" b="1">
                <a:solidFill>
                  <a:schemeClr val="tx1"/>
                </a:solidFill>
                <a:latin typeface="Times" charset="0"/>
              </a:rPr>
              <a:t>49 / 21 %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Text Box 1"/>
          <p:cNvSpPr txBox="1">
            <a:spLocks noChangeArrowheads="1"/>
          </p:cNvSpPr>
          <p:nvPr/>
        </p:nvSpPr>
        <p:spPr bwMode="auto">
          <a:xfrm>
            <a:off x="750888" y="165100"/>
            <a:ext cx="8610600" cy="106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(SAURON+Atlas</a:t>
            </a:r>
            <a:r>
              <a:rPr lang="en-GB" sz="4400" baseline="30000">
                <a:solidFill>
                  <a:srgbClr val="FFFF00"/>
                </a:solidFill>
                <a:latin typeface="Charter" charset="0"/>
              </a:rPr>
              <a:t>3D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>): 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Specs</a:t>
            </a:r>
            <a:br>
              <a:rPr lang="en-GB" sz="4400">
                <a:solidFill>
                  <a:srgbClr val="FFFF99"/>
                </a:solidFill>
                <a:latin typeface="Charter" charset="0"/>
              </a:rPr>
            </a:br>
            <a:r>
              <a:rPr lang="en-GB" sz="2000">
                <a:solidFill>
                  <a:srgbClr val="999999"/>
                </a:solidFill>
                <a:latin typeface="Charter" charset="0"/>
              </a:rPr>
              <a:t>(Bacon et al. 01; de Zeeuw et al. 02; Cappellari et al. 11)</a:t>
            </a:r>
            <a:r>
              <a:rPr lang="en-GB">
                <a:solidFill>
                  <a:srgbClr val="FFFFCC"/>
                </a:solidFill>
                <a:latin typeface="Charter" charset="0"/>
              </a:rPr>
              <a:t>      </a:t>
            </a:r>
          </a:p>
        </p:txBody>
      </p:sp>
      <p:pic>
        <p:nvPicPr>
          <p:cNvPr id="245762" name="Picture 2"/>
          <p:cNvPicPr>
            <a:picLocks noChangeAspect="1" noChangeArrowheads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263" y="1995488"/>
            <a:ext cx="4362450" cy="499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63" name="Text Box 3"/>
          <p:cNvSpPr txBox="1">
            <a:spLocks noChangeArrowheads="1"/>
          </p:cNvSpPr>
          <p:nvPr/>
        </p:nvSpPr>
        <p:spPr bwMode="auto">
          <a:xfrm>
            <a:off x="211138" y="1398588"/>
            <a:ext cx="5233987" cy="56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Requirements: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Wide-field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E6E6FF"/>
                </a:solidFill>
                <a:latin typeface="Charter" charset="0"/>
              </a:rPr>
              <a:t>(½ -1 Re)     </a:t>
            </a:r>
            <a:r>
              <a:rPr lang="en-GB" sz="1600">
                <a:solidFill>
                  <a:srgbClr val="E6E6FF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00"/>
                </a:solidFill>
                <a:latin typeface="Symbol" charset="0"/>
              </a:rPr>
              <a:t>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33"x41"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Full spatial coverage</a:t>
            </a:r>
            <a:r>
              <a:rPr lang="en-GB">
                <a:solidFill>
                  <a:srgbClr val="E6E6FF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FFFF00"/>
                </a:solidFill>
                <a:latin typeface="Symbol" charset="0"/>
              </a:rPr>
              <a:t>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100 %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Large </a:t>
            </a:r>
            <a:r>
              <a:rPr lang="en-GB">
                <a:solidFill>
                  <a:srgbClr val="FFFF99"/>
                </a:solidFill>
                <a:latin typeface="Symbol Proportional BT" charset="0"/>
                <a:cs typeface="Symbol Proportional BT" charset="0"/>
              </a:rPr>
              <a:t>l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range</a:t>
            </a:r>
            <a:r>
              <a:rPr lang="en-GB">
                <a:solidFill>
                  <a:srgbClr val="E6E6FF"/>
                </a:solidFill>
                <a:latin typeface="Charter" charset="0"/>
              </a:rPr>
              <a:t>              </a:t>
            </a:r>
            <a:r>
              <a:rPr lang="en-GB" sz="1200">
                <a:solidFill>
                  <a:srgbClr val="E6E6FF"/>
                </a:solidFill>
                <a:latin typeface="Charter" charset="0"/>
              </a:rPr>
              <a:t> </a:t>
            </a:r>
            <a:r>
              <a:rPr lang="en-GB">
                <a:solidFill>
                  <a:srgbClr val="E6E6FF"/>
                </a:solidFill>
                <a:latin typeface="Charter" charset="0"/>
              </a:rPr>
              <a:t> </a:t>
            </a:r>
            <a:r>
              <a:rPr lang="en-GB" sz="800">
                <a:solidFill>
                  <a:srgbClr val="E6E6FF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00"/>
                </a:solidFill>
                <a:latin typeface="Symbol" charset="0"/>
              </a:rPr>
              <a:t>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550 A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High throughput</a:t>
            </a:r>
            <a:r>
              <a:rPr lang="en-GB">
                <a:solidFill>
                  <a:srgbClr val="E6E6FF"/>
                </a:solidFill>
                <a:latin typeface="Charter" charset="0"/>
              </a:rPr>
              <a:t>            </a:t>
            </a:r>
            <a:r>
              <a:rPr lang="en-GB">
                <a:solidFill>
                  <a:srgbClr val="FFFF00"/>
                </a:solidFill>
                <a:latin typeface="Symbol" charset="0"/>
              </a:rPr>
              <a:t>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21 %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3200">
              <a:solidFill>
                <a:srgbClr val="FFFF99"/>
              </a:solidFill>
              <a:latin typeface="Charter" charset="0"/>
            </a:endParaRP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Data:</a:t>
            </a:r>
            <a:r>
              <a:rPr lang="en-GB" sz="3200">
                <a:solidFill>
                  <a:srgbClr val="E6E6E6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(homogeneous and many)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Large, well-selected sample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Aria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Complementary multi-</a:t>
            </a:r>
            <a:r>
              <a:rPr lang="en-GB">
                <a:solidFill>
                  <a:srgbClr val="FFFF99"/>
                </a:solidFill>
                <a:latin typeface="Symbol Proportional BT" charset="0"/>
                <a:cs typeface="Symbol Proportional BT" charset="0"/>
              </a:rPr>
              <a:t>l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data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Complementary data on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nuclear + large scales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Homogeneous reduction/analysis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✗"/>
            </a:pPr>
            <a:endParaRPr lang="en-GB">
              <a:solidFill>
                <a:srgbClr val="E6E6E6"/>
              </a:solidFill>
              <a:latin typeface="Charter" charset="0"/>
            </a:endParaRP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Diverse team + modeling </a:t>
            </a:r>
          </a:p>
        </p:txBody>
      </p:sp>
      <p:sp>
        <p:nvSpPr>
          <p:cNvPr id="245764" name="Text Box 4"/>
          <p:cNvSpPr txBox="1">
            <a:spLocks noChangeArrowheads="1"/>
          </p:cNvSpPr>
          <p:nvPr/>
        </p:nvSpPr>
        <p:spPr bwMode="auto">
          <a:xfrm>
            <a:off x="5878513" y="1393825"/>
            <a:ext cx="28194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Specifications:</a:t>
            </a:r>
          </a:p>
        </p:txBody>
      </p:sp>
      <p:sp>
        <p:nvSpPr>
          <p:cNvPr id="40966" name="Text Box 5"/>
          <p:cNvSpPr txBox="1">
            <a:spLocks noChangeArrowheads="1"/>
          </p:cNvSpPr>
          <p:nvPr/>
        </p:nvSpPr>
        <p:spPr bwMode="auto">
          <a:xfrm>
            <a:off x="8691563" y="6726238"/>
            <a:ext cx="938212" cy="19843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</a:tabLst>
              <a:defRPr/>
            </a:pPr>
            <a:r>
              <a:rPr lang="en-GB" sz="1400" dirty="0">
                <a:solidFill>
                  <a:schemeClr val="tx1"/>
                </a:solidFill>
                <a:ea typeface="+mn-ea"/>
                <a:cs typeface="+mn-cs"/>
              </a:rPr>
              <a:t> 51 / 21 %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Text Box 1"/>
          <p:cNvSpPr txBox="1">
            <a:spLocks noChangeArrowheads="1"/>
          </p:cNvSpPr>
          <p:nvPr/>
        </p:nvSpPr>
        <p:spPr bwMode="auto">
          <a:xfrm>
            <a:off x="750888" y="66675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SAURON: 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Project + Specs</a:t>
            </a:r>
            <a:br>
              <a:rPr lang="en-GB" sz="4400">
                <a:solidFill>
                  <a:srgbClr val="FFFF99"/>
                </a:solidFill>
                <a:latin typeface="Charter" charset="0"/>
              </a:rPr>
            </a:br>
            <a:r>
              <a:rPr lang="en-GB" sz="2000">
                <a:solidFill>
                  <a:srgbClr val="999999"/>
                </a:solidFill>
                <a:latin typeface="Charter" charset="0"/>
              </a:rPr>
              <a:t>(Bacon et al. 01; de Zeeuw et al. 02)</a:t>
            </a:r>
            <a:r>
              <a:rPr lang="en-GB">
                <a:solidFill>
                  <a:srgbClr val="FFFFCC"/>
                </a:solidFill>
                <a:latin typeface="Charter" charset="0"/>
              </a:rPr>
              <a:t>      </a:t>
            </a:r>
          </a:p>
        </p:txBody>
      </p:sp>
      <p:pic>
        <p:nvPicPr>
          <p:cNvPr id="247810" name="Picture 2"/>
          <p:cNvPicPr>
            <a:picLocks noChangeAspect="1" noChangeArrowheads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263" y="1995488"/>
            <a:ext cx="4362450" cy="499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1" name="Text Box 3"/>
          <p:cNvSpPr txBox="1">
            <a:spLocks noChangeArrowheads="1"/>
          </p:cNvSpPr>
          <p:nvPr/>
        </p:nvSpPr>
        <p:spPr bwMode="auto">
          <a:xfrm>
            <a:off x="211138" y="1398588"/>
            <a:ext cx="5233987" cy="558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Requirements: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Wide-field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E6E6FF"/>
                </a:solidFill>
                <a:latin typeface="Charter" charset="0"/>
              </a:rPr>
              <a:t>(½ -1 Re)     </a:t>
            </a:r>
            <a:r>
              <a:rPr lang="en-GB" sz="1600">
                <a:solidFill>
                  <a:srgbClr val="E6E6FF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00"/>
                </a:solidFill>
                <a:latin typeface="Symbol" charset="0"/>
              </a:rPr>
              <a:t>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33"x41"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Full spatial coverage</a:t>
            </a:r>
            <a:r>
              <a:rPr lang="en-GB">
                <a:solidFill>
                  <a:srgbClr val="E6E6FF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FFFF00"/>
                </a:solidFill>
                <a:latin typeface="Symbol" charset="0"/>
              </a:rPr>
              <a:t>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100 %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Large </a:t>
            </a:r>
            <a:r>
              <a:rPr lang="en-GB">
                <a:solidFill>
                  <a:srgbClr val="FFFF99"/>
                </a:solidFill>
                <a:latin typeface="Symbol Proportional BT" charset="0"/>
                <a:cs typeface="Symbol Proportional BT" charset="0"/>
              </a:rPr>
              <a:t>l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range</a:t>
            </a:r>
            <a:r>
              <a:rPr lang="en-GB">
                <a:solidFill>
                  <a:srgbClr val="E6E6FF"/>
                </a:solidFill>
                <a:latin typeface="Charter" charset="0"/>
              </a:rPr>
              <a:t>              </a:t>
            </a:r>
            <a:r>
              <a:rPr lang="en-GB" sz="1200">
                <a:solidFill>
                  <a:srgbClr val="E6E6FF"/>
                </a:solidFill>
                <a:latin typeface="Charter" charset="0"/>
              </a:rPr>
              <a:t> </a:t>
            </a:r>
            <a:r>
              <a:rPr lang="en-GB">
                <a:solidFill>
                  <a:srgbClr val="E6E6FF"/>
                </a:solidFill>
                <a:latin typeface="Charter" charset="0"/>
              </a:rPr>
              <a:t> </a:t>
            </a:r>
            <a:r>
              <a:rPr lang="en-GB" sz="800">
                <a:solidFill>
                  <a:srgbClr val="E6E6FF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00"/>
                </a:solidFill>
                <a:latin typeface="Symbol" charset="0"/>
              </a:rPr>
              <a:t>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550 A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High throughput</a:t>
            </a:r>
            <a:r>
              <a:rPr lang="en-GB">
                <a:solidFill>
                  <a:srgbClr val="E6E6FF"/>
                </a:solidFill>
                <a:latin typeface="Charter" charset="0"/>
              </a:rPr>
              <a:t>            </a:t>
            </a:r>
            <a:r>
              <a:rPr lang="en-GB">
                <a:solidFill>
                  <a:srgbClr val="FFFF00"/>
                </a:solidFill>
                <a:latin typeface="Symbol" charset="0"/>
              </a:rPr>
              <a:t>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21 %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3200">
              <a:solidFill>
                <a:srgbClr val="FFFF99"/>
              </a:solidFill>
              <a:latin typeface="Charter" charset="0"/>
            </a:endParaRP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Data:</a:t>
            </a:r>
            <a:r>
              <a:rPr lang="en-GB" sz="3200">
                <a:solidFill>
                  <a:srgbClr val="E6E6E6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(homogeneous and many)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24 E / 24 S0 / 24 Sa; cluster / field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Homogeneous reduction/analysis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Complementary datasets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(OASIS, STIS; WFPC2, GALEX, MDM; 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2000">
                <a:solidFill>
                  <a:srgbClr val="999999"/>
                </a:solidFill>
                <a:latin typeface="Charter" charset="0"/>
              </a:rPr>
              <a:t>       CO, HI; ...)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EU team, 35/56 WHT nights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(&gt;180 000 spectra)</a:t>
            </a:r>
          </a:p>
        </p:txBody>
      </p:sp>
      <p:sp>
        <p:nvSpPr>
          <p:cNvPr id="247812" name="Text Box 4"/>
          <p:cNvSpPr txBox="1">
            <a:spLocks noChangeArrowheads="1"/>
          </p:cNvSpPr>
          <p:nvPr/>
        </p:nvSpPr>
        <p:spPr bwMode="auto">
          <a:xfrm>
            <a:off x="5878513" y="1393825"/>
            <a:ext cx="281940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Specifications:</a:t>
            </a:r>
          </a:p>
        </p:txBody>
      </p:sp>
      <p:sp>
        <p:nvSpPr>
          <p:cNvPr id="40966" name="Text Box 5"/>
          <p:cNvSpPr txBox="1">
            <a:spLocks noChangeArrowheads="1"/>
          </p:cNvSpPr>
          <p:nvPr/>
        </p:nvSpPr>
        <p:spPr bwMode="auto">
          <a:xfrm>
            <a:off x="8691563" y="6726238"/>
            <a:ext cx="938212" cy="198437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</a:tabLst>
              <a:defRPr/>
            </a:pPr>
            <a:r>
              <a:rPr lang="en-GB" sz="1400" dirty="0">
                <a:solidFill>
                  <a:schemeClr val="tx1"/>
                </a:solidFill>
                <a:ea typeface="+mn-ea"/>
                <a:cs typeface="+mn-cs"/>
              </a:rPr>
              <a:t> 51 / 21 %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ext Box 1"/>
          <p:cNvSpPr txBox="1">
            <a:spLocks noChangeArrowheads="1"/>
          </p:cNvSpPr>
          <p:nvPr/>
        </p:nvSpPr>
        <p:spPr bwMode="auto">
          <a:xfrm>
            <a:off x="730250" y="12065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 dirty="0" smtClean="0">
                <a:solidFill>
                  <a:srgbClr val="FFFF00"/>
                </a:solidFill>
                <a:latin typeface="Charter" charset="0"/>
              </a:rPr>
              <a:t>Large Scale:  </a:t>
            </a:r>
            <a:r>
              <a:rPr lang="en-GB" sz="4400" dirty="0">
                <a:solidFill>
                  <a:srgbClr val="FFFF66"/>
                </a:solidFill>
                <a:latin typeface="Charter" charset="0"/>
              </a:rPr>
              <a:t>Tully-Fisher Relation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dirty="0">
                <a:solidFill>
                  <a:srgbClr val="999999"/>
                </a:solidFill>
                <a:latin typeface="Charter" charset="0"/>
              </a:rPr>
              <a:t>(Davis et al. 2011a)</a:t>
            </a:r>
          </a:p>
        </p:txBody>
      </p:sp>
      <p:sp>
        <p:nvSpPr>
          <p:cNvPr id="53250" name="Text Box 7"/>
          <p:cNvSpPr txBox="1">
            <a:spLocks noChangeArrowheads="1"/>
          </p:cNvSpPr>
          <p:nvPr/>
        </p:nvSpPr>
        <p:spPr bwMode="auto">
          <a:xfrm>
            <a:off x="163513" y="1798638"/>
            <a:ext cx="361632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99"/>
                </a:solidFill>
                <a:latin typeface="Charter" charset="0"/>
              </a:rPr>
              <a:t>CO Tully-Fisher relations:</a:t>
            </a:r>
          </a:p>
        </p:txBody>
      </p:sp>
      <p:pic>
        <p:nvPicPr>
          <p:cNvPr id="53251" name="Picture 5" descr="TF_CO_davis_etal10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2408238"/>
            <a:ext cx="4800600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2" name="Rectangle 6"/>
          <p:cNvSpPr>
            <a:spLocks noChangeArrowheads="1"/>
          </p:cNvSpPr>
          <p:nvPr/>
        </p:nvSpPr>
        <p:spPr bwMode="auto">
          <a:xfrm>
            <a:off x="2663825" y="2411413"/>
            <a:ext cx="2305050" cy="1223962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7700" y="5867400"/>
            <a:ext cx="1944688" cy="40005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rgbClr val="000000"/>
                </a:solidFill>
                <a:latin typeface="Charter" charset="0"/>
              </a:rPr>
              <a:t>Log (W</a:t>
            </a:r>
            <a:r>
              <a:rPr lang="en-GB" sz="2000" baseline="-25000" dirty="0">
                <a:solidFill>
                  <a:srgbClr val="000000"/>
                </a:solidFill>
                <a:latin typeface="Charter" charset="0"/>
              </a:rPr>
              <a:t>20</a:t>
            </a:r>
            <a:r>
              <a:rPr lang="en-GB" sz="2000" dirty="0">
                <a:solidFill>
                  <a:srgbClr val="000000"/>
                </a:solidFill>
                <a:latin typeface="Charter" charset="0"/>
              </a:rPr>
              <a:t> / sin </a:t>
            </a:r>
            <a:r>
              <a:rPr lang="en-GB" sz="2000" i="1" dirty="0" err="1">
                <a:solidFill>
                  <a:srgbClr val="000000"/>
                </a:solidFill>
                <a:latin typeface="Charter" charset="0"/>
              </a:rPr>
              <a:t>i</a:t>
            </a:r>
            <a:r>
              <a:rPr lang="en-GB" sz="2000" dirty="0">
                <a:solidFill>
                  <a:srgbClr val="000000"/>
                </a:solidFill>
                <a:latin typeface="Charter" charset="0"/>
              </a:rPr>
              <a:t>)</a:t>
            </a:r>
            <a:endParaRPr lang="en-US" sz="2000" baseline="-250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160337" y="5019675"/>
            <a:ext cx="576262" cy="40163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rgbClr val="000000"/>
                </a:solidFill>
                <a:latin typeface="Charter" charset="0"/>
              </a:rPr>
              <a:t> M</a:t>
            </a:r>
            <a:r>
              <a:rPr lang="en-GB" sz="2000" baseline="-25000" dirty="0">
                <a:solidFill>
                  <a:srgbClr val="000000"/>
                </a:solidFill>
                <a:latin typeface="Charter" charset="0"/>
              </a:rPr>
              <a:t>K  </a:t>
            </a:r>
            <a:endParaRPr lang="en-US" sz="2000" baseline="-25000" dirty="0">
              <a:solidFill>
                <a:srgbClr val="000000"/>
              </a:solidFill>
            </a:endParaRPr>
          </a:p>
        </p:txBody>
      </p:sp>
      <p:sp>
        <p:nvSpPr>
          <p:cNvPr id="53255" name="Text Box 2"/>
          <p:cNvSpPr txBox="1">
            <a:spLocks noChangeArrowheads="1"/>
          </p:cNvSpPr>
          <p:nvPr/>
        </p:nvSpPr>
        <p:spPr bwMode="auto">
          <a:xfrm>
            <a:off x="5802313" y="1417638"/>
            <a:ext cx="4191000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CO Tully-Fisher: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Many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(potential)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pitfalls 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Many better than expected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Many simple workarounds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endParaRPr lang="en-GB" sz="12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Slope and zero-point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robustly recovered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Standard intrinsic scatter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endParaRPr lang="en-GB" sz="12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Stellar / Jeans T-F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     easily recovered</a:t>
            </a:r>
            <a:endParaRPr lang="en-GB" sz="120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No or minimum efforts !</a:t>
            </a:r>
            <a:endParaRPr lang="en-GB" sz="32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Great prospect to probe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     M/L(</a:t>
            </a:r>
            <a:r>
              <a:rPr lang="en-GB" i="1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z</a:t>
            </a: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) with LMT+ALMA…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58" name="Text Box 1"/>
          <p:cNvSpPr txBox="1">
            <a:spLocks noChangeArrowheads="1"/>
          </p:cNvSpPr>
          <p:nvPr/>
        </p:nvSpPr>
        <p:spPr bwMode="auto">
          <a:xfrm>
            <a:off x="750888" y="66675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SAURON: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 Optics</a:t>
            </a:r>
            <a:br>
              <a:rPr lang="en-GB" sz="4400">
                <a:solidFill>
                  <a:srgbClr val="FFFF99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(Bacon et al. 01)</a:t>
            </a:r>
          </a:p>
        </p:txBody>
      </p:sp>
      <p:pic>
        <p:nvPicPr>
          <p:cNvPr id="2498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3" y="1552575"/>
            <a:ext cx="9623425" cy="536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9860" name="Text Box 3"/>
          <p:cNvSpPr txBox="1">
            <a:spLocks noChangeArrowheads="1"/>
          </p:cNvSpPr>
          <p:nvPr/>
        </p:nvSpPr>
        <p:spPr bwMode="auto">
          <a:xfrm>
            <a:off x="7078663" y="1776413"/>
            <a:ext cx="977900" cy="2746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800" b="1">
                <a:solidFill>
                  <a:schemeClr val="tx1"/>
                </a:solidFill>
                <a:latin typeface="Charter" charset="0"/>
              </a:rPr>
              <a:t>VPH Gr. 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Text Box 1"/>
          <p:cNvSpPr txBox="1">
            <a:spLocks noChangeArrowheads="1"/>
          </p:cNvSpPr>
          <p:nvPr/>
        </p:nvSpPr>
        <p:spPr bwMode="auto">
          <a:xfrm>
            <a:off x="739775" y="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SAURON: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Representative Sample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(de Zeeuw et al. 02)</a:t>
            </a:r>
          </a:p>
        </p:txBody>
      </p:sp>
      <p:pic>
        <p:nvPicPr>
          <p:cNvPr id="251907" name="Picture 2"/>
          <p:cNvPicPr>
            <a:picLocks noChangeAspect="1" noChangeArrowheads="1"/>
          </p:cNvPicPr>
          <p:nvPr/>
        </p:nvPicPr>
        <p:blipFill>
          <a:blip r:embed="rId3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1398588"/>
            <a:ext cx="2147887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08" name="Text Box 3"/>
          <p:cNvSpPr txBox="1">
            <a:spLocks noChangeArrowheads="1"/>
          </p:cNvSpPr>
          <p:nvPr/>
        </p:nvSpPr>
        <p:spPr bwMode="auto">
          <a:xfrm>
            <a:off x="2878138" y="1392238"/>
            <a:ext cx="7086600" cy="380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Constraints:</a:t>
            </a:r>
          </a:p>
          <a:p>
            <a:pPr eaLnBrk="1">
              <a:lnSpc>
                <a:spcPct val="87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sz="1800">
                <a:solidFill>
                  <a:srgbClr val="FFFF99"/>
                </a:solidFill>
                <a:latin typeface="Times" charset="0"/>
              </a:rPr>
              <a:t>-</a:t>
            </a:r>
            <a:r>
              <a:rPr lang="en-GB" sz="1800">
                <a:solidFill>
                  <a:srgbClr val="FFFF99"/>
                </a:solidFill>
                <a:latin typeface="Charter" charset="0"/>
              </a:rPr>
              <a:t>6</a:t>
            </a:r>
            <a:r>
              <a:rPr lang="en-GB" sz="1800">
                <a:solidFill>
                  <a:srgbClr val="FFFF99"/>
                </a:solidFill>
                <a:latin typeface="StarSymbol" charset="0"/>
              </a:rPr>
              <a:t>˚ ≤  ≤ </a:t>
            </a:r>
            <a:r>
              <a:rPr lang="en-GB" sz="1800">
                <a:solidFill>
                  <a:srgbClr val="FFFF99"/>
                </a:solidFill>
                <a:latin typeface="Charter" charset="0"/>
              </a:rPr>
              <a:t>64</a:t>
            </a:r>
            <a:r>
              <a:rPr lang="en-GB" sz="1800">
                <a:solidFill>
                  <a:srgbClr val="FFFF99"/>
                </a:solidFill>
                <a:latin typeface="StarSymbol" charset="0"/>
              </a:rPr>
              <a:t>˚</a:t>
            </a:r>
            <a:r>
              <a:rPr lang="en-GB" sz="1800">
                <a:solidFill>
                  <a:srgbClr val="FFFFCC"/>
                </a:solidFill>
                <a:latin typeface="StarSymbol" charset="0"/>
              </a:rPr>
              <a:t>          </a:t>
            </a:r>
            <a:r>
              <a:rPr lang="en-GB" sz="1800">
                <a:solidFill>
                  <a:srgbClr val="E6E6E6"/>
                </a:solidFill>
                <a:latin typeface="Charter" charset="0"/>
              </a:rPr>
              <a:t>(instrument flexure)</a:t>
            </a:r>
          </a:p>
          <a:p>
            <a:pPr eaLnBrk="1">
              <a:lnSpc>
                <a:spcPct val="109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sz="1800">
                <a:solidFill>
                  <a:srgbClr val="FFFF99"/>
                </a:solidFill>
                <a:latin typeface="StarSymbol" charset="0"/>
              </a:rPr>
              <a:t>∣</a:t>
            </a:r>
            <a:r>
              <a:rPr lang="en-GB" sz="1800">
                <a:solidFill>
                  <a:srgbClr val="FFFF99"/>
                </a:solidFill>
                <a:latin typeface="Charter" charset="0"/>
              </a:rPr>
              <a:t>b</a:t>
            </a:r>
            <a:r>
              <a:rPr lang="en-GB" sz="1800">
                <a:solidFill>
                  <a:srgbClr val="FFFF99"/>
                </a:solidFill>
                <a:latin typeface="StarSymbol" charset="0"/>
              </a:rPr>
              <a:t>∣ ≥ </a:t>
            </a:r>
            <a:r>
              <a:rPr lang="en-GB" sz="1800">
                <a:solidFill>
                  <a:srgbClr val="FFFF99"/>
                </a:solidFill>
                <a:latin typeface="Charter" charset="0"/>
              </a:rPr>
              <a:t>15</a:t>
            </a:r>
            <a:r>
              <a:rPr lang="en-GB" sz="1800">
                <a:solidFill>
                  <a:srgbClr val="FFFF99"/>
                </a:solidFill>
                <a:latin typeface="StarSymbol" charset="0"/>
              </a:rPr>
              <a:t>˚</a:t>
            </a:r>
            <a:r>
              <a:rPr lang="en-GB" sz="1800">
                <a:solidFill>
                  <a:srgbClr val="FFFFCC"/>
                </a:solidFill>
                <a:latin typeface="Times" charset="0"/>
              </a:rPr>
              <a:t>                </a:t>
            </a:r>
            <a:r>
              <a:rPr lang="en-GB" sz="1800">
                <a:solidFill>
                  <a:srgbClr val="E6E6E6"/>
                </a:solidFill>
                <a:latin typeface="Charter" charset="0"/>
              </a:rPr>
              <a:t>(Galactic extinction / crowding)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sz="1800">
                <a:solidFill>
                  <a:srgbClr val="FFFF99"/>
                </a:solidFill>
                <a:latin typeface="Charter" charset="0"/>
              </a:rPr>
              <a:t>cz</a:t>
            </a:r>
            <a:r>
              <a:rPr lang="en-GB" sz="1800">
                <a:solidFill>
                  <a:srgbClr val="FFFF99"/>
                </a:solidFill>
                <a:latin typeface="Times" charset="0"/>
              </a:rPr>
              <a:t> </a:t>
            </a:r>
            <a:r>
              <a:rPr lang="en-GB" sz="1800">
                <a:solidFill>
                  <a:srgbClr val="FFFF99"/>
                </a:solidFill>
                <a:latin typeface="StarSymbol" charset="0"/>
              </a:rPr>
              <a:t></a:t>
            </a:r>
            <a:r>
              <a:rPr lang="en-GB" sz="1800">
                <a:solidFill>
                  <a:srgbClr val="FFFF99"/>
                </a:solidFill>
                <a:latin typeface="Times" charset="0"/>
              </a:rPr>
              <a:t> </a:t>
            </a:r>
            <a:r>
              <a:rPr lang="en-GB" sz="1800">
                <a:solidFill>
                  <a:srgbClr val="FFFF99"/>
                </a:solidFill>
                <a:latin typeface="Charter" charset="0"/>
              </a:rPr>
              <a:t>3000</a:t>
            </a:r>
            <a:r>
              <a:rPr lang="en-GB" sz="1800">
                <a:solidFill>
                  <a:srgbClr val="FFFF99"/>
                </a:solidFill>
                <a:latin typeface="Times" charset="0"/>
              </a:rPr>
              <a:t> </a:t>
            </a:r>
            <a:r>
              <a:rPr lang="en-GB" sz="1800">
                <a:solidFill>
                  <a:srgbClr val="FFFF99"/>
                </a:solidFill>
                <a:latin typeface="Charter" charset="0"/>
              </a:rPr>
              <a:t>km s</a:t>
            </a:r>
            <a:r>
              <a:rPr lang="en-GB" sz="1800" baseline="33000">
                <a:solidFill>
                  <a:srgbClr val="FFFF99"/>
                </a:solidFill>
                <a:latin typeface="Charter" charset="0"/>
              </a:rPr>
              <a:t>- 1</a:t>
            </a:r>
            <a:r>
              <a:rPr lang="en-GB" sz="1800">
                <a:solidFill>
                  <a:srgbClr val="FFFF99"/>
                </a:solidFill>
                <a:latin typeface="Times" charset="0"/>
              </a:rPr>
              <a:t> </a:t>
            </a:r>
            <a:r>
              <a:rPr lang="en-GB" sz="1800">
                <a:solidFill>
                  <a:srgbClr val="FFFFCC"/>
                </a:solidFill>
                <a:latin typeface="Times" charset="0"/>
              </a:rPr>
              <a:t>  </a:t>
            </a:r>
            <a:r>
              <a:rPr lang="en-GB" sz="1800">
                <a:solidFill>
                  <a:srgbClr val="E6E6E6"/>
                </a:solidFill>
                <a:latin typeface="Charter" charset="0"/>
              </a:rPr>
              <a:t>(spectral coverage)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600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sz="1800">
                <a:solidFill>
                  <a:srgbClr val="FFFF99"/>
                </a:solidFill>
                <a:latin typeface="Charter" charset="0"/>
              </a:rPr>
              <a:t>M</a:t>
            </a:r>
            <a:r>
              <a:rPr lang="en-GB" sz="1800" baseline="-33000">
                <a:solidFill>
                  <a:srgbClr val="FFFF99"/>
                </a:solidFill>
                <a:latin typeface="Charter" charset="0"/>
              </a:rPr>
              <a:t>B </a:t>
            </a:r>
            <a:r>
              <a:rPr lang="en-GB" sz="1800">
                <a:solidFill>
                  <a:srgbClr val="FFFF99"/>
                </a:solidFill>
                <a:latin typeface="StarSymbol" charset="0"/>
              </a:rPr>
              <a:t>≤</a:t>
            </a:r>
            <a:r>
              <a:rPr lang="en-GB" sz="1800">
                <a:solidFill>
                  <a:srgbClr val="FFFF99"/>
                </a:solidFill>
                <a:latin typeface="Times" charset="0"/>
              </a:rPr>
              <a:t>  -</a:t>
            </a:r>
            <a:r>
              <a:rPr lang="en-GB" sz="1800">
                <a:solidFill>
                  <a:srgbClr val="FFFF99"/>
                </a:solidFill>
                <a:latin typeface="Charter" charset="0"/>
              </a:rPr>
              <a:t>18</a:t>
            </a:r>
            <a:r>
              <a:rPr lang="en-GB" sz="1800">
                <a:solidFill>
                  <a:srgbClr val="FFFFCC"/>
                </a:solidFill>
                <a:latin typeface="Times" charset="0"/>
              </a:rPr>
              <a:t>                </a:t>
            </a:r>
            <a:r>
              <a:rPr lang="en-GB" sz="1800">
                <a:solidFill>
                  <a:srgbClr val="E6E6E6"/>
                </a:solidFill>
                <a:latin typeface="Charter" charset="0"/>
              </a:rPr>
              <a:t>(exposure time)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sz="1800">
                <a:solidFill>
                  <a:srgbClr val="FFFF99"/>
                </a:solidFill>
                <a:latin typeface="Charter" charset="0"/>
              </a:rPr>
              <a:t>T</a:t>
            </a:r>
            <a:r>
              <a:rPr lang="en-GB" sz="1800">
                <a:solidFill>
                  <a:srgbClr val="FFFF99"/>
                </a:solidFill>
                <a:latin typeface="Times" charset="0"/>
              </a:rPr>
              <a:t> </a:t>
            </a:r>
            <a:r>
              <a:rPr lang="en-GB" sz="1800">
                <a:solidFill>
                  <a:srgbClr val="FFFF99"/>
                </a:solidFill>
                <a:latin typeface="StarSymbol" charset="0"/>
              </a:rPr>
              <a:t>≤</a:t>
            </a:r>
            <a:r>
              <a:rPr lang="en-GB" sz="1800">
                <a:solidFill>
                  <a:srgbClr val="FFFF99"/>
                </a:solidFill>
                <a:latin typeface="Times" charset="0"/>
              </a:rPr>
              <a:t> </a:t>
            </a:r>
            <a:r>
              <a:rPr lang="en-GB" sz="1800">
                <a:solidFill>
                  <a:srgbClr val="FFFF99"/>
                </a:solidFill>
                <a:latin typeface="Charter" charset="0"/>
              </a:rPr>
              <a:t>Sab</a:t>
            </a:r>
            <a:r>
              <a:rPr lang="en-GB" sz="1800">
                <a:solidFill>
                  <a:srgbClr val="FFFFCC"/>
                </a:solidFill>
                <a:latin typeface="Times" charset="0"/>
              </a:rPr>
              <a:t>                </a:t>
            </a:r>
            <a:r>
              <a:rPr lang="en-GB" sz="1800">
                <a:solidFill>
                  <a:srgbClr val="E6E6E6"/>
                </a:solidFill>
                <a:latin typeface="Charter" charset="0"/>
              </a:rPr>
              <a:t>  (spheroids)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600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Categories: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sz="1800">
                <a:solidFill>
                  <a:srgbClr val="FFFF99"/>
                </a:solidFill>
                <a:latin typeface="Charter" charset="0"/>
              </a:rPr>
              <a:t>24 E / 24 S0 / 24 Sa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sz="1800">
                <a:solidFill>
                  <a:srgbClr val="FFFF99"/>
                </a:solidFill>
                <a:latin typeface="Charter" charset="0"/>
              </a:rPr>
              <a:t>Cluster / Field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sz="1800">
                <a:solidFill>
                  <a:srgbClr val="E6E6E6"/>
                </a:solidFill>
                <a:latin typeface="Charter" charset="0"/>
              </a:rPr>
              <a:t>Six </a:t>
            </a:r>
            <a:r>
              <a:rPr lang="en-GB" sz="1800">
                <a:solidFill>
                  <a:srgbClr val="E6E6E6"/>
                </a:solidFill>
                <a:latin typeface="StarSymbol" charset="0"/>
                <a:cs typeface="StarSymbol" charset="0"/>
              </a:rPr>
              <a:t></a:t>
            </a:r>
            <a:r>
              <a:rPr lang="en-GB" sz="1800">
                <a:solidFill>
                  <a:srgbClr val="E6E6E6"/>
                </a:solidFill>
                <a:latin typeface="StarSymbol" charset="0"/>
              </a:rPr>
              <a:t> </a:t>
            </a:r>
            <a:r>
              <a:rPr lang="en-GB" sz="1800">
                <a:solidFill>
                  <a:srgbClr val="E6E6E6"/>
                </a:solidFill>
                <a:latin typeface="Times" charset="0"/>
              </a:rPr>
              <a:t>-</a:t>
            </a:r>
            <a:r>
              <a:rPr lang="en-GB" sz="1800">
                <a:solidFill>
                  <a:srgbClr val="E6E6E6"/>
                </a:solidFill>
                <a:latin typeface="Charter" charset="0"/>
              </a:rPr>
              <a:t> M</a:t>
            </a:r>
            <a:r>
              <a:rPr lang="en-GB" sz="1800" baseline="-33000">
                <a:solidFill>
                  <a:srgbClr val="E6E6E6"/>
                </a:solidFill>
                <a:latin typeface="Charter" charset="0"/>
              </a:rPr>
              <a:t>B</a:t>
            </a:r>
            <a:r>
              <a:rPr lang="en-GB" sz="1800">
                <a:solidFill>
                  <a:srgbClr val="E6E6E6"/>
                </a:solidFill>
                <a:latin typeface="Charter" charset="0"/>
              </a:rPr>
              <a:t> planes homogeneously populated</a:t>
            </a:r>
          </a:p>
        </p:txBody>
      </p:sp>
      <p:pic>
        <p:nvPicPr>
          <p:cNvPr id="251909" name="Picture 4"/>
          <p:cNvPicPr>
            <a:picLocks noChangeAspect="1" noChangeArrowheads="1"/>
          </p:cNvPicPr>
          <p:nvPr/>
        </p:nvPicPr>
        <p:blipFill>
          <a:blip r:embed="rId4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3" y="3175000"/>
            <a:ext cx="2146300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1910" name="Picture 5"/>
          <p:cNvPicPr>
            <a:picLocks noChangeAspect="1" noChangeArrowheads="1"/>
          </p:cNvPicPr>
          <p:nvPr/>
        </p:nvPicPr>
        <p:blipFill>
          <a:blip r:embed="rId5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4922838"/>
            <a:ext cx="2144713" cy="211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11" name="Text Box 6"/>
          <p:cNvSpPr txBox="1">
            <a:spLocks noChangeArrowheads="1"/>
          </p:cNvSpPr>
          <p:nvPr/>
        </p:nvSpPr>
        <p:spPr bwMode="auto">
          <a:xfrm>
            <a:off x="-2401888" y="5532438"/>
            <a:ext cx="17621251" cy="113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  <a:tab pos="10134600" algn="l"/>
                <a:tab pos="10858500" algn="l"/>
                <a:tab pos="11582400" algn="l"/>
                <a:tab pos="12306300" algn="l"/>
                <a:tab pos="13030200" algn="l"/>
                <a:tab pos="13754100" algn="l"/>
                <a:tab pos="14478000" algn="l"/>
                <a:tab pos="15201900" algn="l"/>
                <a:tab pos="15925800" algn="l"/>
                <a:tab pos="16649700" algn="l"/>
                <a:tab pos="17373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tarSymbo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Times" charset="0"/>
              </a:rPr>
              <a:t>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Representative sample of spheroids covering the         full range of environment, nuclear cusp slope,             rotational support, ...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Text Box 1"/>
          <p:cNvSpPr txBox="1">
            <a:spLocks noChangeArrowheads="1"/>
          </p:cNvSpPr>
          <p:nvPr/>
        </p:nvSpPr>
        <p:spPr bwMode="auto">
          <a:xfrm>
            <a:off x="720725" y="87313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SAURON: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 DSS</a:t>
            </a:r>
            <a:br>
              <a:rPr lang="en-GB" sz="4400">
                <a:solidFill>
                  <a:srgbClr val="FFFF99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(Emsellem et al. 04)</a:t>
            </a:r>
          </a:p>
        </p:txBody>
      </p:sp>
      <p:pic>
        <p:nvPicPr>
          <p:cNvPr id="2539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863" y="1420813"/>
            <a:ext cx="7929562" cy="560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Text Box 1"/>
          <p:cNvSpPr txBox="1">
            <a:spLocks noChangeArrowheads="1"/>
          </p:cNvSpPr>
          <p:nvPr/>
        </p:nvSpPr>
        <p:spPr bwMode="auto">
          <a:xfrm>
            <a:off x="698500" y="7620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SAURON: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 Team</a:t>
            </a:r>
          </a:p>
        </p:txBody>
      </p:sp>
      <p:sp>
        <p:nvSpPr>
          <p:cNvPr id="256003" name="Text Box 2"/>
          <p:cNvSpPr txBox="1">
            <a:spLocks noChangeArrowheads="1"/>
          </p:cNvSpPr>
          <p:nvPr/>
        </p:nvSpPr>
        <p:spPr bwMode="auto">
          <a:xfrm>
            <a:off x="211138" y="1511300"/>
            <a:ext cx="9583737" cy="54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850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Team:</a:t>
            </a:r>
          </a:p>
          <a:p>
            <a:pPr eaLnBrk="1">
              <a:lnSpc>
                <a:spcPct val="102000"/>
              </a:lnSpc>
              <a:spcBef>
                <a:spcPts val="850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algn="just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PIs: </a:t>
            </a:r>
          </a:p>
          <a:p>
            <a:pPr algn="just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R. Bacon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(Lyon)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, R.L. Davies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(Oxford)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, P.T. de Zeeuw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(Leiden)</a:t>
            </a:r>
          </a:p>
          <a:p>
            <a:pPr algn="just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999999"/>
              </a:solidFill>
              <a:latin typeface="Charter" charset="0"/>
            </a:endParaRPr>
          </a:p>
          <a:p>
            <a:pPr algn="just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Members:</a:t>
            </a:r>
          </a:p>
          <a:p>
            <a:pPr algn="just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M. Bureau, M. Cappellari, E. Emsellem, J. Falcon-Barroso, </a:t>
            </a:r>
          </a:p>
          <a:p>
            <a:pPr algn="just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D. Krajnovic, H. Kuntschner, R. McDermid, R.F. Peletier, M. Sarzi</a:t>
            </a:r>
          </a:p>
          <a:p>
            <a:pPr algn="just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E6E6E6"/>
              </a:solidFill>
              <a:latin typeface="Charter" charset="0"/>
            </a:endParaRPr>
          </a:p>
          <a:p>
            <a:pPr algn="just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Associates:</a:t>
            </a:r>
          </a:p>
          <a:p>
            <a:pPr algn="just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R.C.E. van den Bosch, Y. Copin, K. Fathi, K. Ganda, B. Gerken, </a:t>
            </a:r>
          </a:p>
          <a:p>
            <a:pPr algn="just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J. de Jong, E. Jourdeuil, B.W. Miller, G. Monnet, T. Statler,</a:t>
            </a:r>
          </a:p>
          <a:p>
            <a:pPr algn="just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G. van de Venn, A.-M. Weijmans, H. Wozniak, ...</a:t>
            </a:r>
          </a:p>
          <a:p>
            <a:pPr algn="just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E6E6E6"/>
              </a:solidFill>
              <a:latin typeface="Charter" charset="0"/>
            </a:endParaRPr>
          </a:p>
          <a:p>
            <a:pPr algn="just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www.strw.leidenuniv.nl/sauron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Text Box 1"/>
          <p:cNvSpPr txBox="1">
            <a:spLocks noChangeArrowheads="1"/>
          </p:cNvSpPr>
          <p:nvPr/>
        </p:nvSpPr>
        <p:spPr bwMode="auto">
          <a:xfrm>
            <a:off x="755650" y="30163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SAURON: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Data</a:t>
            </a:r>
          </a:p>
        </p:txBody>
      </p:sp>
      <p:sp>
        <p:nvSpPr>
          <p:cNvPr id="258051" name="Text Box 2"/>
          <p:cNvSpPr txBox="1">
            <a:spLocks noChangeArrowheads="1"/>
          </p:cNvSpPr>
          <p:nvPr/>
        </p:nvSpPr>
        <p:spPr bwMode="auto">
          <a:xfrm>
            <a:off x="201613" y="1428750"/>
            <a:ext cx="9879012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Whole Dataset: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</a:t>
            </a:r>
            <a:r>
              <a:rPr lang="en-GB" sz="1600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WHT/SAURON: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Entire sample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(IFU, 41"x33" FOV, 0.94"/pix)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WHT+CFHT/OASIS: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Entire sample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(IFU, 11"x  9" FOV, 0.27"/pix)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         HST/STIS: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25% sample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 </a:t>
            </a:r>
            <a:r>
              <a:rPr lang="en-GB" sz="1600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(long-slit, 0.0455"/pix)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     MDM/1.3 m: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Entire sample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(17'x17' </a:t>
            </a:r>
            <a:r>
              <a:rPr lang="en-GB" sz="1000">
                <a:solidFill>
                  <a:srgbClr val="9999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FOV, 0.5" pix)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</a:t>
            </a:r>
            <a:r>
              <a:rPr lang="en-GB" sz="1000">
                <a:solidFill>
                  <a:srgbClr val="FFFF99"/>
                </a:solidFill>
                <a:latin typeface="Charter" charset="0"/>
              </a:rPr>
              <a:t>                   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HST/WFPC2: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90% sample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(35"x35" FOV, 0.0455" pix)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GALEX/Imaging: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Entire sample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 sz="1600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(1.2</a:t>
            </a:r>
            <a:r>
              <a:rPr lang="en-GB" sz="2000" baseline="33000">
                <a:solidFill>
                  <a:srgbClr val="999999"/>
                </a:solidFill>
                <a:latin typeface="Charter" charset="0"/>
              </a:rPr>
              <a:t>O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 FOV, 2.5-4.5'' pix)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Complementary Projects: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Individual objects: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NGC221, 224, 936, 1068, 4406, 4365, ...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Early-type bulges:  </a:t>
            </a:r>
            <a:r>
              <a:rPr lang="en-GB" sz="1600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Peletier-Balcells sample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Late-type bulges: 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Sbc-Sm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Starburst galaxies: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Mundell sample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...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SAURON: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35/56 nights, &gt;180 000 ind. spectra and counting ...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7" name="Text Box 1"/>
          <p:cNvSpPr txBox="1">
            <a:spLocks noChangeArrowheads="1"/>
          </p:cNvSpPr>
          <p:nvPr/>
        </p:nvSpPr>
        <p:spPr bwMode="auto">
          <a:xfrm>
            <a:off x="711200" y="66675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SAURON: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Basic Results</a:t>
            </a:r>
            <a:br>
              <a:rPr lang="en-GB" sz="4400">
                <a:solidFill>
                  <a:srgbClr val="FFFF99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(SAURON Team)</a:t>
            </a:r>
          </a:p>
        </p:txBody>
      </p:sp>
      <p:sp>
        <p:nvSpPr>
          <p:cNvPr id="260098" name="Text Box 2"/>
          <p:cNvSpPr txBox="1">
            <a:spLocks noChangeArrowheads="1"/>
          </p:cNvSpPr>
          <p:nvPr/>
        </p:nvSpPr>
        <p:spPr bwMode="auto">
          <a:xfrm>
            <a:off x="58738" y="1487488"/>
            <a:ext cx="10021887" cy="564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Conclusions:</a:t>
            </a:r>
            <a:r>
              <a:rPr lang="en-GB" sz="3200">
                <a:solidFill>
                  <a:srgbClr val="FFFF99"/>
                </a:solidFill>
                <a:latin typeface="Charter" charset="0"/>
              </a:rPr>
              <a:t>   Early-type galaxies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Stellar kinematics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exhibits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rich variety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: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Axisymmetry rare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(central disks pervasive; KDCs/CRs numerous; triaxiality common)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2000">
                <a:solidFill>
                  <a:srgbClr val="999999"/>
                </a:solidFill>
                <a:latin typeface="Charter" charset="0"/>
              </a:rPr>
              <a:t>      (E/S0 dichotomy? Fast/slow rotators, correlation with anisotropy)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Ionized-gas pervasive,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generally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messy but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often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coherent kinematics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2000">
                <a:solidFill>
                  <a:srgbClr val="999999"/>
                </a:solidFill>
                <a:latin typeface="Charter" charset="0"/>
              </a:rPr>
              <a:t>      (75% detection rate; both internal and external origin; diverse excitation)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(Luminosity-weighted)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ages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generally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homogeneously old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,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with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central metal enrichment,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but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KDCs dichotomy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   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(large/massive KDCs: old, non-rotator;  early wet/late dry major merger)</a:t>
            </a:r>
          </a:p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999999"/>
                </a:solidFill>
                <a:latin typeface="Charter" charset="0"/>
              </a:rPr>
              <a:t>     </a:t>
            </a:r>
            <a:r>
              <a:rPr lang="en-GB" sz="1200">
                <a:solidFill>
                  <a:srgbClr val="999999"/>
                </a:solidFill>
                <a:latin typeface="Charter" charset="0"/>
              </a:rPr>
              <a:t> </a:t>
            </a:r>
            <a:r>
              <a:rPr lang="en-GB" sz="1000">
                <a:solidFill>
                  <a:srgbClr val="999999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(small/lightweight KDCs: young, rotator; [minor] wet merger)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Schwarzschild modeling provides first view of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orbital structure, 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suggestive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dark matter results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   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(mass/dynamics-related M/L variations; 30% median DM content)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Great database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available </a:t>
            </a:r>
            <a:r>
              <a:rPr lang="en-GB" sz="1600">
                <a:solidFill>
                  <a:srgbClr val="999999"/>
                </a:solidFill>
                <a:latin typeface="Charter" charset="0"/>
              </a:rPr>
              <a:t>(SAURON, OASIS, STIS; MDM, WFPC2, GALEX; CO, HI)</a:t>
            </a:r>
          </a:p>
        </p:txBody>
      </p:sp>
      <p:sp>
        <p:nvSpPr>
          <p:cNvPr id="260099" name="AutoShape 6"/>
          <p:cNvSpPr>
            <a:spLocks noChangeArrowheads="1"/>
          </p:cNvSpPr>
          <p:nvPr/>
        </p:nvSpPr>
        <p:spPr bwMode="auto">
          <a:xfrm>
            <a:off x="163513" y="3856038"/>
            <a:ext cx="9677400" cy="1524000"/>
          </a:xfrm>
          <a:prstGeom prst="roundRect">
            <a:avLst>
              <a:gd name="adj" fmla="val 9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5" name="Text Box 1"/>
          <p:cNvSpPr txBox="1">
            <a:spLocks noChangeArrowheads="1"/>
          </p:cNvSpPr>
          <p:nvPr/>
        </p:nvSpPr>
        <p:spPr bwMode="auto">
          <a:xfrm>
            <a:off x="773113" y="96838"/>
            <a:ext cx="84582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358775" indent="-3587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600">
                <a:solidFill>
                  <a:srgbClr val="FFFF00"/>
                </a:solidFill>
                <a:latin typeface="Charter" charset="0"/>
              </a:rPr>
              <a:t>Spatially-Resolved Molecular Gas, Dust and Star Formation in Early-Types</a:t>
            </a:r>
          </a:p>
        </p:txBody>
      </p:sp>
      <p:sp>
        <p:nvSpPr>
          <p:cNvPr id="262146" name="Text Box 2"/>
          <p:cNvSpPr txBox="1">
            <a:spLocks noChangeArrowheads="1"/>
          </p:cNvSpPr>
          <p:nvPr/>
        </p:nvSpPr>
        <p:spPr bwMode="auto">
          <a:xfrm>
            <a:off x="2033588" y="1646238"/>
            <a:ext cx="59817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>
                <a:solidFill>
                  <a:srgbClr val="FFFF66"/>
                </a:solidFill>
                <a:latin typeface="Charter" charset="0"/>
              </a:rPr>
              <a:t> </a:t>
            </a:r>
            <a:r>
              <a:rPr lang="en-GB" sz="3600">
                <a:solidFill>
                  <a:srgbClr val="FFFF66"/>
                </a:solidFill>
                <a:latin typeface="Charter" charset="0"/>
              </a:rPr>
              <a:t>Martin Bureau,</a:t>
            </a:r>
            <a:r>
              <a:rPr lang="en-GB">
                <a:solidFill>
                  <a:schemeClr val="tx1"/>
                </a:solidFill>
                <a:latin typeface="Charter" charset="0"/>
              </a:rPr>
              <a:t> </a:t>
            </a:r>
            <a:r>
              <a:rPr lang="en-GB" sz="2800">
                <a:solidFill>
                  <a:srgbClr val="E6E6E6"/>
                </a:solidFill>
                <a:latin typeface="Charter" charset="0"/>
              </a:rPr>
              <a:t>Oxford University</a:t>
            </a:r>
          </a:p>
        </p:txBody>
      </p:sp>
      <p:sp>
        <p:nvSpPr>
          <p:cNvPr id="262147" name="Text Box 3"/>
          <p:cNvSpPr txBox="1">
            <a:spLocks noChangeArrowheads="1"/>
          </p:cNvSpPr>
          <p:nvPr/>
        </p:nvSpPr>
        <p:spPr bwMode="auto">
          <a:xfrm>
            <a:off x="239713" y="2219325"/>
            <a:ext cx="9601200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FFFF99"/>
                </a:solidFill>
                <a:latin typeface="Charter" charset="0"/>
              </a:rPr>
              <a:t>CO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999999"/>
                </a:solidFill>
                <a:latin typeface="Charter" charset="0"/>
              </a:rPr>
              <a:t>(</a:t>
            </a:r>
            <a:r>
              <a:rPr lang="en-GB" sz="2000">
                <a:solidFill>
                  <a:srgbClr val="FFFF00"/>
                </a:solidFill>
                <a:latin typeface="Charter" charset="0"/>
              </a:rPr>
              <a:t>Katey Alatalo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, Leo Blitz, Francoise Combes,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FFFF00"/>
                </a:solidFill>
                <a:latin typeface="Charter" charset="0"/>
              </a:rPr>
              <a:t>Alison Crocker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,</a:t>
            </a:r>
            <a:r>
              <a:rPr lang="en-GB" sz="2000">
                <a:solidFill>
                  <a:srgbClr val="FFFF00"/>
                </a:solidFill>
                <a:latin typeface="Charter" charset="0"/>
              </a:rPr>
              <a:t> Timothy Davis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, Lisa Young)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800">
              <a:solidFill>
                <a:srgbClr val="999999"/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800">
              <a:solidFill>
                <a:srgbClr val="999999"/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FFFF66"/>
                </a:solidFill>
                <a:latin typeface="Charter" charset="0"/>
              </a:rPr>
              <a:t>Optical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A6A6A6"/>
                </a:solidFill>
                <a:latin typeface="Charter" charset="0"/>
              </a:rPr>
              <a:t>(SAURON + Atlas</a:t>
            </a:r>
            <a:r>
              <a:rPr lang="en-GB" sz="2000" baseline="30000">
                <a:solidFill>
                  <a:srgbClr val="A6A6A6"/>
                </a:solidFill>
                <a:latin typeface="Charter" charset="0"/>
              </a:rPr>
              <a:t>3D</a:t>
            </a:r>
            <a:r>
              <a:rPr lang="en-GB" sz="2000">
                <a:solidFill>
                  <a:srgbClr val="A6A6A6"/>
                </a:solidFill>
                <a:latin typeface="Charter" charset="0"/>
              </a:rPr>
              <a:t> teams)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A6A6A6"/>
                </a:solidFill>
                <a:latin typeface="Charter" charset="0"/>
              </a:rPr>
              <a:t>(Bois, Bournaud, Cappellari, Davies, de Zeeuw, Emsellem, Khochfar, Krajnovic, Kuntschner, Lablanche, McDermid, Morganti, Naab, Oosterloo, Sarzi, Scott, Serra, Weijmans)</a:t>
            </a:r>
            <a:endParaRPr lang="en-GB" sz="1600">
              <a:solidFill>
                <a:srgbClr val="999999"/>
              </a:solidFill>
              <a:latin typeface="Charter" charset="0"/>
            </a:endParaRPr>
          </a:p>
        </p:txBody>
      </p:sp>
      <p:sp>
        <p:nvSpPr>
          <p:cNvPr id="262148" name="Text Box 4"/>
          <p:cNvSpPr txBox="1">
            <a:spLocks noChangeArrowheads="1"/>
          </p:cNvSpPr>
          <p:nvPr/>
        </p:nvSpPr>
        <p:spPr bwMode="auto">
          <a:xfrm>
            <a:off x="315913" y="4541838"/>
            <a:ext cx="9612312" cy="257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Plans: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 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SAURON+Atlas3D: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E/S0 formation, residual SF, surveys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         CO:</a:t>
            </a:r>
            <a:r>
              <a:rPr lang="en-GB">
                <a:solidFill>
                  <a:srgbClr val="CCCCCC"/>
                </a:solidFill>
                <a:latin typeface="Charter" charset="0"/>
              </a:rPr>
              <a:t>  E/S0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H</a:t>
            </a:r>
            <a:r>
              <a:rPr lang="en-GB" baseline="-25000">
                <a:solidFill>
                  <a:srgbClr val="E6E6E6"/>
                </a:solidFill>
                <a:latin typeface="Charter" charset="0"/>
              </a:rPr>
              <a:t>2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 incidence, distribution, kinematics, origin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          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CO:</a:t>
            </a:r>
            <a:r>
              <a:rPr lang="en-GB">
                <a:solidFill>
                  <a:srgbClr val="CCCCCC"/>
                </a:solidFill>
                <a:latin typeface="Charter" charset="0"/>
              </a:rPr>
              <a:t>  E/S0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SF tracers, sequence, laws, ISM</a:t>
            </a:r>
            <a:endParaRPr lang="en-GB">
              <a:solidFill>
                <a:srgbClr val="7F7F7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          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Summary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2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         Posters: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Parma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(CO in radio galaxies)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A6A6A6"/>
                </a:solidFill>
                <a:latin typeface="Charter" charset="0"/>
              </a:rPr>
              <a:t>                           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Garcia-Appadoo 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(CO in HI-rich early-types)</a:t>
            </a:r>
            <a:endParaRPr lang="en-GB">
              <a:solidFill>
                <a:srgbClr val="FFFF99"/>
              </a:solidFill>
              <a:latin typeface="Charter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193" name="Picture 1"/>
          <p:cNvPicPr>
            <a:picLocks noChangeAspect="1" noChangeArrowheads="1"/>
          </p:cNvPicPr>
          <p:nvPr/>
        </p:nvPicPr>
        <p:blipFill>
          <a:blip r:embed="rId3">
            <a:lum bright="-24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613" y="1417638"/>
            <a:ext cx="1874837" cy="134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64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" r="1820" b="7870"/>
          <a:stretch>
            <a:fillRect/>
          </a:stretch>
        </p:blipFill>
        <p:spPr bwMode="auto">
          <a:xfrm>
            <a:off x="3360738" y="84138"/>
            <a:ext cx="3611562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64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563" y="1763713"/>
            <a:ext cx="3865562" cy="386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64196" name="Picture 4"/>
          <p:cNvPicPr>
            <a:picLocks noChangeAspect="1" noChangeArrowheads="1"/>
          </p:cNvPicPr>
          <p:nvPr/>
        </p:nvPicPr>
        <p:blipFill>
          <a:blip r:embed="rId6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2" t="5516" r="7240" b="5399"/>
          <a:stretch>
            <a:fillRect/>
          </a:stretch>
        </p:blipFill>
        <p:spPr bwMode="auto">
          <a:xfrm>
            <a:off x="5345113" y="5695950"/>
            <a:ext cx="1738312" cy="135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64197" name="Picture 5"/>
          <p:cNvPicPr>
            <a:picLocks noChangeAspect="1" noChangeArrowheads="1"/>
          </p:cNvPicPr>
          <p:nvPr/>
        </p:nvPicPr>
        <p:blipFill>
          <a:blip r:embed="rId7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906"/>
          <a:stretch>
            <a:fillRect/>
          </a:stretch>
        </p:blipFill>
        <p:spPr bwMode="auto">
          <a:xfrm>
            <a:off x="7250113" y="1493838"/>
            <a:ext cx="2286000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64198" name="Picture 6"/>
          <p:cNvPicPr>
            <a:picLocks noChangeAspect="1" noChangeArrowheads="1"/>
          </p:cNvPicPr>
          <p:nvPr/>
        </p:nvPicPr>
        <p:blipFill>
          <a:blip r:embed="rId8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3"/>
          <a:stretch>
            <a:fillRect/>
          </a:stretch>
        </p:blipFill>
        <p:spPr bwMode="auto">
          <a:xfrm>
            <a:off x="7783513" y="3856038"/>
            <a:ext cx="2054225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64199" name="Picture 7"/>
          <p:cNvPicPr>
            <a:picLocks noChangeAspect="1" noChangeArrowheads="1"/>
          </p:cNvPicPr>
          <p:nvPr/>
        </p:nvPicPr>
        <p:blipFill>
          <a:blip r:embed="rId9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3221038"/>
            <a:ext cx="2024062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26420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5380038"/>
            <a:ext cx="2109787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64201" name="Text Box 9"/>
          <p:cNvSpPr txBox="1">
            <a:spLocks noChangeArrowheads="1"/>
          </p:cNvSpPr>
          <p:nvPr/>
        </p:nvSpPr>
        <p:spPr bwMode="auto">
          <a:xfrm rot="5400000">
            <a:off x="6415088" y="5986463"/>
            <a:ext cx="192087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9991" tIns="46795" rIns="89991" bIns="46795">
            <a:spAutoFit/>
          </a:bodyPr>
          <a:lstStyle>
            <a:lvl1pPr>
              <a:tabLst>
                <a:tab pos="722313" algn="l"/>
                <a:tab pos="14462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2313" algn="l"/>
                <a:tab pos="14462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2313" algn="l"/>
                <a:tab pos="14462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2313" algn="l"/>
                <a:tab pos="14462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2313" algn="l"/>
                <a:tab pos="14462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>
                <a:solidFill>
                  <a:srgbClr val="FFFF00"/>
                </a:solidFill>
                <a:latin typeface="Charter" charset="0"/>
              </a:rPr>
              <a:t>Binary mergers</a:t>
            </a:r>
          </a:p>
        </p:txBody>
      </p:sp>
      <p:sp>
        <p:nvSpPr>
          <p:cNvPr id="264202" name="Text Box 10"/>
          <p:cNvSpPr txBox="1">
            <a:spLocks noChangeArrowheads="1"/>
          </p:cNvSpPr>
          <p:nvPr/>
        </p:nvSpPr>
        <p:spPr bwMode="auto">
          <a:xfrm>
            <a:off x="7783513" y="5891213"/>
            <a:ext cx="208597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9991" tIns="46795" rIns="89991" bIns="46795">
            <a:spAutoFit/>
          </a:bodyPr>
          <a:lstStyle>
            <a:lvl1pPr>
              <a:tabLst>
                <a:tab pos="722313" algn="l"/>
                <a:tab pos="14462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2313" algn="l"/>
                <a:tab pos="14462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2313" algn="l"/>
                <a:tab pos="14462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2313" algn="l"/>
                <a:tab pos="14462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2313" algn="l"/>
                <a:tab pos="14462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>
                <a:solidFill>
                  <a:srgbClr val="FFFF00"/>
                </a:solidFill>
                <a:latin typeface="Charter" charset="0"/>
              </a:rPr>
              <a:t>HI + CO imaging</a:t>
            </a:r>
          </a:p>
        </p:txBody>
      </p:sp>
      <p:sp>
        <p:nvSpPr>
          <p:cNvPr id="264203" name="Text Box 11"/>
          <p:cNvSpPr txBox="1">
            <a:spLocks noChangeArrowheads="1"/>
          </p:cNvSpPr>
          <p:nvPr/>
        </p:nvSpPr>
        <p:spPr bwMode="auto">
          <a:xfrm>
            <a:off x="4213225" y="1344613"/>
            <a:ext cx="2290763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9991" tIns="46795" rIns="89991" bIns="46795">
            <a:spAutoFit/>
          </a:bodyPr>
          <a:lstStyle>
            <a:lvl1pPr>
              <a:tabLst>
                <a:tab pos="722313" algn="l"/>
                <a:tab pos="1446213" algn="l"/>
                <a:tab pos="21701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2313" algn="l"/>
                <a:tab pos="1446213" algn="l"/>
                <a:tab pos="21701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2313" algn="l"/>
                <a:tab pos="1446213" algn="l"/>
                <a:tab pos="21701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2313" algn="l"/>
                <a:tab pos="1446213" algn="l"/>
                <a:tab pos="21701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2313" algn="l"/>
                <a:tab pos="1446213" algn="l"/>
                <a:tab pos="21701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>
                <a:solidFill>
                  <a:srgbClr val="FFFF00"/>
                </a:solidFill>
                <a:latin typeface="Charter" charset="0"/>
              </a:rPr>
              <a:t>Stellar populations</a:t>
            </a:r>
          </a:p>
        </p:txBody>
      </p:sp>
      <p:sp>
        <p:nvSpPr>
          <p:cNvPr id="264204" name="Text Box 12"/>
          <p:cNvSpPr txBox="1">
            <a:spLocks noChangeArrowheads="1"/>
          </p:cNvSpPr>
          <p:nvPr/>
        </p:nvSpPr>
        <p:spPr bwMode="auto">
          <a:xfrm>
            <a:off x="7097713" y="3094038"/>
            <a:ext cx="261937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9991" tIns="46795" rIns="89991" bIns="46795">
            <a:spAutoFit/>
          </a:bodyPr>
          <a:lstStyle>
            <a:lvl1pPr>
              <a:tabLst>
                <a:tab pos="722313" algn="l"/>
                <a:tab pos="1446213" algn="l"/>
                <a:tab pos="21701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2313" algn="l"/>
                <a:tab pos="1446213" algn="l"/>
                <a:tab pos="21701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2313" algn="l"/>
                <a:tab pos="1446213" algn="l"/>
                <a:tab pos="21701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2313" algn="l"/>
                <a:tab pos="1446213" algn="l"/>
                <a:tab pos="21701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2313" algn="l"/>
                <a:tab pos="1446213" algn="l"/>
                <a:tab pos="21701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>
                <a:solidFill>
                  <a:srgbClr val="FFFF00"/>
                </a:solidFill>
                <a:latin typeface="Charter" charset="0"/>
              </a:rPr>
              <a:t>Semi-analytic models</a:t>
            </a:r>
          </a:p>
        </p:txBody>
      </p:sp>
      <p:sp>
        <p:nvSpPr>
          <p:cNvPr id="264205" name="Text Box 13"/>
          <p:cNvSpPr txBox="1">
            <a:spLocks noChangeArrowheads="1"/>
          </p:cNvSpPr>
          <p:nvPr/>
        </p:nvSpPr>
        <p:spPr bwMode="auto">
          <a:xfrm>
            <a:off x="1382713" y="6654800"/>
            <a:ext cx="282575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9991" tIns="46795" rIns="89991" bIns="46795">
            <a:spAutoFit/>
          </a:bodyPr>
          <a:lstStyle>
            <a:lvl1pPr>
              <a:tabLst>
                <a:tab pos="722313" algn="l"/>
                <a:tab pos="1446213" algn="l"/>
                <a:tab pos="21701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2313" algn="l"/>
                <a:tab pos="1446213" algn="l"/>
                <a:tab pos="21701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2313" algn="l"/>
                <a:tab pos="1446213" algn="l"/>
                <a:tab pos="21701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2313" algn="l"/>
                <a:tab pos="1446213" algn="l"/>
                <a:tab pos="21701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2313" algn="l"/>
                <a:tab pos="1446213" algn="l"/>
                <a:tab pos="21701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>
                <a:solidFill>
                  <a:srgbClr val="FFFF00"/>
                </a:solidFill>
                <a:latin typeface="Charter" charset="0"/>
              </a:rPr>
              <a:t>Stellar +gas kinematics</a:t>
            </a:r>
          </a:p>
        </p:txBody>
      </p:sp>
      <p:sp>
        <p:nvSpPr>
          <p:cNvPr id="264206" name="Text Box 14"/>
          <p:cNvSpPr txBox="1">
            <a:spLocks noChangeArrowheads="1"/>
          </p:cNvSpPr>
          <p:nvPr/>
        </p:nvSpPr>
        <p:spPr bwMode="auto">
          <a:xfrm rot="-5400000">
            <a:off x="-742156" y="4050507"/>
            <a:ext cx="2260600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1" tIns="46795" rIns="89991" bIns="46795">
            <a:spAutoFit/>
          </a:bodyPr>
          <a:lstStyle>
            <a:lvl1pPr>
              <a:tabLst>
                <a:tab pos="722313" algn="l"/>
                <a:tab pos="1446213" algn="l"/>
                <a:tab pos="21701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2313" algn="l"/>
                <a:tab pos="1446213" algn="l"/>
                <a:tab pos="21701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2313" algn="l"/>
                <a:tab pos="1446213" algn="l"/>
                <a:tab pos="21701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2313" algn="l"/>
                <a:tab pos="1446213" algn="l"/>
                <a:tab pos="21701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2313" algn="l"/>
                <a:tab pos="1446213" algn="l"/>
                <a:tab pos="21701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>
                <a:solidFill>
                  <a:srgbClr val="FFFF00"/>
                </a:solidFill>
                <a:latin typeface="Charter" charset="0"/>
              </a:rPr>
              <a:t>Dynamical models</a:t>
            </a:r>
          </a:p>
        </p:txBody>
      </p:sp>
      <p:sp>
        <p:nvSpPr>
          <p:cNvPr id="264207" name="Text Box 15"/>
          <p:cNvSpPr txBox="1">
            <a:spLocks noChangeArrowheads="1"/>
          </p:cNvSpPr>
          <p:nvPr/>
        </p:nvSpPr>
        <p:spPr bwMode="auto">
          <a:xfrm>
            <a:off x="847725" y="2713038"/>
            <a:ext cx="3074988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9991" tIns="46795" rIns="89991" bIns="46795">
            <a:spAutoFit/>
          </a:bodyPr>
          <a:lstStyle>
            <a:lvl1pPr>
              <a:tabLst>
                <a:tab pos="722313" algn="l"/>
                <a:tab pos="1446213" algn="l"/>
                <a:tab pos="2170113" algn="l"/>
                <a:tab pos="28940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2313" algn="l"/>
                <a:tab pos="1446213" algn="l"/>
                <a:tab pos="2170113" algn="l"/>
                <a:tab pos="28940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2313" algn="l"/>
                <a:tab pos="1446213" algn="l"/>
                <a:tab pos="2170113" algn="l"/>
                <a:tab pos="28940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2313" algn="l"/>
                <a:tab pos="1446213" algn="l"/>
                <a:tab pos="2170113" algn="l"/>
                <a:tab pos="28940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2313" algn="l"/>
                <a:tab pos="1446213" algn="l"/>
                <a:tab pos="2170113" algn="l"/>
                <a:tab pos="28940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  <a:tab pos="28940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  <a:tab pos="28940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  <a:tab pos="28940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  <a:tab pos="28940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>
                <a:solidFill>
                  <a:srgbClr val="FFFF00"/>
                </a:solidFill>
                <a:latin typeface="Charter" charset="0"/>
              </a:rPr>
              <a:t>Cosmological simulations</a:t>
            </a:r>
          </a:p>
        </p:txBody>
      </p:sp>
    </p:spTree>
  </p:cSld>
  <p:clrMapOvr>
    <a:masterClrMapping/>
  </p:clrMapOvr>
  <p:transition xmlns:p14="http://schemas.microsoft.com/office/powerpoint/2010/main" advTm="8192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body"/>
          </p:nvPr>
        </p:nvSpPr>
        <p:spPr>
          <a:xfrm>
            <a:off x="168275" y="1646238"/>
            <a:ext cx="5253038" cy="5105400"/>
          </a:xfrm>
        </p:spPr>
        <p:txBody>
          <a:bodyPr lIns="89991" tIns="46795" rIns="89991" bIns="46795" anchor="t"/>
          <a:lstStyle/>
          <a:p>
            <a:pPr marL="430213" indent="-322263" algn="l"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</a:pPr>
            <a:r>
              <a:rPr lang="en-GB" sz="3200" u="sng" dirty="0">
                <a:solidFill>
                  <a:srgbClr val="FFFF00"/>
                </a:solidFill>
                <a:latin typeface="Charter" charset="0"/>
                <a:cs typeface="Arial Unicode MS" charset="0"/>
              </a:rPr>
              <a:t>Science goals:</a:t>
            </a:r>
            <a:endParaRPr lang="en-GB" sz="3200" dirty="0">
              <a:latin typeface="Times" charset="0"/>
              <a:cs typeface="Arial Unicode MS" charset="0"/>
            </a:endParaRPr>
          </a:p>
          <a:p>
            <a:pPr marL="430213" indent="-322263" algn="l"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  <a:buFont typeface="Arial" charset="0"/>
              <a:buChar char="•"/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</a:pPr>
            <a:r>
              <a:rPr lang="en-GB" sz="2400" dirty="0">
                <a:solidFill>
                  <a:srgbClr val="7F7F7F"/>
                </a:solidFill>
                <a:latin typeface="Charter" charset="0"/>
                <a:cs typeface="Arial Unicode MS" charset="0"/>
              </a:rPr>
              <a:t>Distribution of fast + slow rotators</a:t>
            </a:r>
          </a:p>
          <a:p>
            <a:pPr marL="430213" indent="-322263" algn="l"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  <a:buFont typeface="Arial" charset="0"/>
              <a:buChar char="•"/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</a:pPr>
            <a:r>
              <a:rPr lang="en-GB" sz="2400" dirty="0">
                <a:latin typeface="Charter" charset="0"/>
                <a:cs typeface="Arial Unicode MS" charset="0"/>
              </a:rPr>
              <a:t>Fraction of wet + dry mergers</a:t>
            </a:r>
          </a:p>
          <a:p>
            <a:pPr marL="430213" indent="-322263" algn="l"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  <a:buFont typeface="Arial" charset="0"/>
              <a:buChar char="•"/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</a:pPr>
            <a:r>
              <a:rPr lang="en-GB" sz="2400" dirty="0">
                <a:latin typeface="Charter" charset="0"/>
                <a:cs typeface="Arial Unicode MS" charset="0"/>
              </a:rPr>
              <a:t>Role of SF + AGN feedback</a:t>
            </a:r>
          </a:p>
          <a:p>
            <a:pPr marL="430213" indent="-322263" algn="l"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  <a:buFont typeface="Wingdings" charset="0"/>
              <a:buChar char="²"/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</a:pPr>
            <a:r>
              <a:rPr lang="en-GB" sz="2400" dirty="0">
                <a:solidFill>
                  <a:srgbClr val="7F7F7F"/>
                </a:solidFill>
                <a:latin typeface="Charter" charset="0"/>
                <a:cs typeface="Arial Unicode MS" charset="0"/>
              </a:rPr>
              <a:t>Strong low-</a:t>
            </a:r>
            <a:r>
              <a:rPr lang="en-GB" sz="2400" i="1" dirty="0">
                <a:solidFill>
                  <a:srgbClr val="7F7F7F"/>
                </a:solidFill>
                <a:latin typeface="Charter" charset="0"/>
                <a:cs typeface="Arial Unicode MS" charset="0"/>
              </a:rPr>
              <a:t>z</a:t>
            </a:r>
            <a:r>
              <a:rPr lang="en-GB" sz="2400" dirty="0">
                <a:solidFill>
                  <a:srgbClr val="7F7F7F"/>
                </a:solidFill>
                <a:latin typeface="Charter" charset="0"/>
                <a:cs typeface="Arial Unicode MS" charset="0"/>
              </a:rPr>
              <a:t> constraints for simulations</a:t>
            </a:r>
          </a:p>
          <a:p>
            <a:pPr marL="430213" indent="-322263" algn="l"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  <a:buFont typeface="Arial" charset="0"/>
              <a:buChar char="•"/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</a:pPr>
            <a:endParaRPr lang="en-GB" sz="2400" dirty="0">
              <a:solidFill>
                <a:srgbClr val="FFFF66"/>
              </a:solidFill>
              <a:latin typeface="Times" charset="0"/>
              <a:cs typeface="Arial Unicode MS" charset="0"/>
            </a:endParaRPr>
          </a:p>
          <a:p>
            <a:pPr marL="430213" indent="-322263" algn="l"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</a:pPr>
            <a:r>
              <a:rPr lang="en-GB" sz="3200" u="sng" dirty="0">
                <a:solidFill>
                  <a:srgbClr val="FFFF00"/>
                </a:solidFill>
                <a:latin typeface="Charter" charset="0"/>
                <a:cs typeface="Arial Unicode MS" charset="0"/>
              </a:rPr>
              <a:t>Sample selection:</a:t>
            </a:r>
            <a:endParaRPr lang="en-GB" sz="3200" dirty="0">
              <a:latin typeface="Times" charset="0"/>
              <a:cs typeface="Arial Unicode MS" charset="0"/>
            </a:endParaRPr>
          </a:p>
          <a:p>
            <a:pPr marL="430213" indent="-322263" algn="l"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  <a:buFont typeface="Arial" charset="0"/>
              <a:buChar char="•"/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</a:pPr>
            <a:r>
              <a:rPr lang="en-GB" sz="2400" dirty="0">
                <a:solidFill>
                  <a:srgbClr val="FFFF66"/>
                </a:solidFill>
                <a:latin typeface="Charter" charset="0"/>
                <a:cs typeface="Arial Unicode MS" charset="0"/>
              </a:rPr>
              <a:t>M</a:t>
            </a:r>
            <a:r>
              <a:rPr lang="en-GB" sz="2400" baseline="-25000" dirty="0">
                <a:solidFill>
                  <a:srgbClr val="FFFF66"/>
                </a:solidFill>
                <a:latin typeface="Charter" charset="0"/>
                <a:cs typeface="Arial Unicode MS" charset="0"/>
              </a:rPr>
              <a:t>K</a:t>
            </a:r>
            <a:r>
              <a:rPr lang="en-GB" sz="2400" dirty="0">
                <a:solidFill>
                  <a:srgbClr val="FFFF66"/>
                </a:solidFill>
                <a:latin typeface="Charter" charset="0"/>
                <a:cs typeface="Arial Unicode MS" charset="0"/>
              </a:rPr>
              <a:t> &lt; -21.5   </a:t>
            </a:r>
            <a:r>
              <a:rPr lang="en-GB" sz="2400" dirty="0">
                <a:solidFill>
                  <a:srgbClr val="F2F2F2"/>
                </a:solidFill>
                <a:latin typeface="Charter" charset="0"/>
                <a:cs typeface="Arial Unicode MS" charset="0"/>
              </a:rPr>
              <a:t>(M</a:t>
            </a:r>
            <a:r>
              <a:rPr lang="en-GB" sz="2400" baseline="-25000" dirty="0">
                <a:solidFill>
                  <a:srgbClr val="F2F2F2"/>
                </a:solidFill>
                <a:latin typeface="Zapf Dingbats" charset="0"/>
                <a:cs typeface="Zapf Dingbats" charset="0"/>
                <a:sym typeface="Zapf Dingbats" charset="0"/>
              </a:rPr>
              <a:t>★</a:t>
            </a:r>
            <a:r>
              <a:rPr lang="en-GB" sz="2400" dirty="0">
                <a:solidFill>
                  <a:srgbClr val="F2F2F2"/>
                </a:solidFill>
                <a:latin typeface="Zapf Dingbats" charset="0"/>
                <a:cs typeface="Zapf Dingbats" charset="0"/>
                <a:sym typeface="Zapf Dingbats" charset="0"/>
              </a:rPr>
              <a:t> ≥ </a:t>
            </a:r>
            <a:r>
              <a:rPr lang="en-GB" sz="2400" dirty="0">
                <a:solidFill>
                  <a:srgbClr val="F2F2F2"/>
                </a:solidFill>
                <a:latin typeface="Charter" charset="0"/>
                <a:cs typeface="Arial Unicode MS" charset="0"/>
              </a:rPr>
              <a:t>6x10</a:t>
            </a:r>
            <a:r>
              <a:rPr lang="en-GB" sz="2400" baseline="30000" dirty="0">
                <a:solidFill>
                  <a:srgbClr val="F2F2F2"/>
                </a:solidFill>
                <a:latin typeface="Charter" charset="0"/>
                <a:cs typeface="Arial Unicode MS" charset="0"/>
              </a:rPr>
              <a:t>9</a:t>
            </a:r>
            <a:r>
              <a:rPr lang="en-GB" sz="2400" dirty="0">
                <a:solidFill>
                  <a:srgbClr val="F2F2F2"/>
                </a:solidFill>
                <a:latin typeface="Charter" charset="0"/>
                <a:cs typeface="Arial Unicode MS" charset="0"/>
              </a:rPr>
              <a:t> M</a:t>
            </a:r>
            <a:r>
              <a:rPr lang="en-GB" sz="2400" baseline="-25000" dirty="0">
                <a:solidFill>
                  <a:srgbClr val="F2F2F2"/>
                </a:solidFill>
                <a:latin typeface="Wingdings" charset="0"/>
                <a:cs typeface="Wingdings" charset="0"/>
                <a:sym typeface="Wingdings" charset="0"/>
              </a:rPr>
              <a:t></a:t>
            </a:r>
            <a:r>
              <a:rPr lang="en-GB" sz="2400" dirty="0">
                <a:solidFill>
                  <a:srgbClr val="F2F2F2"/>
                </a:solidFill>
                <a:latin typeface="Charter" charset="0"/>
                <a:cs typeface="Arial Unicode MS" charset="0"/>
                <a:sym typeface="Wingdings" charset="0"/>
              </a:rPr>
              <a:t>)</a:t>
            </a:r>
            <a:endParaRPr lang="en-GB" sz="2400" dirty="0">
              <a:solidFill>
                <a:srgbClr val="F2F2F2"/>
              </a:solidFill>
              <a:latin typeface="Charter" charset="0"/>
              <a:cs typeface="Arial Unicode MS" charset="0"/>
            </a:endParaRPr>
          </a:p>
          <a:p>
            <a:pPr marL="430213" indent="-322263" algn="l"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  <a:buFont typeface="Arial" charset="0"/>
              <a:buChar char="•"/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</a:pPr>
            <a:r>
              <a:rPr lang="en-GB" sz="2400" dirty="0">
                <a:solidFill>
                  <a:srgbClr val="FFFF66"/>
                </a:solidFill>
                <a:latin typeface="Charter" charset="0"/>
                <a:cs typeface="Arial Unicode MS" charset="0"/>
              </a:rPr>
              <a:t>D &lt; 41 </a:t>
            </a:r>
            <a:r>
              <a:rPr lang="en-GB" sz="2400" dirty="0" err="1">
                <a:solidFill>
                  <a:srgbClr val="FFFF66"/>
                </a:solidFill>
                <a:latin typeface="Charter" charset="0"/>
                <a:cs typeface="Arial Unicode MS" charset="0"/>
              </a:rPr>
              <a:t>Mpc</a:t>
            </a:r>
            <a:endParaRPr lang="en-GB" sz="2400" dirty="0">
              <a:latin typeface="Charter" charset="0"/>
              <a:cs typeface="Arial Unicode MS" charset="0"/>
            </a:endParaRPr>
          </a:p>
          <a:p>
            <a:pPr marL="430213" indent="-322263" algn="l"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  <a:buFont typeface="Arial" charset="0"/>
              <a:buChar char="•"/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</a:pPr>
            <a:r>
              <a:rPr lang="en-GB" sz="2400" dirty="0">
                <a:solidFill>
                  <a:srgbClr val="FFFF66"/>
                </a:solidFill>
                <a:latin typeface="Charter" charset="0"/>
                <a:cs typeface="Arial Unicode MS" charset="0"/>
              </a:rPr>
              <a:t>|δ-29°| &lt; 35°, |</a:t>
            </a:r>
            <a:r>
              <a:rPr lang="en-GB" sz="2400" i="1" dirty="0">
                <a:solidFill>
                  <a:srgbClr val="FFFF66"/>
                </a:solidFill>
                <a:latin typeface="Charter" charset="0"/>
                <a:cs typeface="Arial Unicode MS" charset="0"/>
              </a:rPr>
              <a:t>b</a:t>
            </a:r>
            <a:r>
              <a:rPr lang="en-GB" sz="2400" dirty="0">
                <a:solidFill>
                  <a:srgbClr val="FFFF66"/>
                </a:solidFill>
                <a:latin typeface="Charter" charset="0"/>
                <a:cs typeface="Arial Unicode MS" charset="0"/>
              </a:rPr>
              <a:t>| &gt; 15°</a:t>
            </a:r>
          </a:p>
          <a:p>
            <a:pPr marL="430213" indent="-322263" algn="l"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  <a:buFont typeface="Arial" charset="0"/>
              <a:buChar char="•"/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</a:pPr>
            <a:r>
              <a:rPr lang="en-GB" sz="2400" dirty="0">
                <a:solidFill>
                  <a:srgbClr val="FFFF66"/>
                </a:solidFill>
                <a:latin typeface="Charter" charset="0"/>
                <a:cs typeface="Arial Unicode MS" charset="0"/>
              </a:rPr>
              <a:t>All E/S0s, no spiral structure</a:t>
            </a:r>
            <a:endParaRPr lang="en-GB" sz="2800" dirty="0">
              <a:latin typeface="Times" charset="0"/>
              <a:cs typeface="Arial Unicode MS" charset="0"/>
            </a:endParaRPr>
          </a:p>
        </p:txBody>
      </p:sp>
      <p:grpSp>
        <p:nvGrpSpPr>
          <p:cNvPr id="28674" name="Group 3"/>
          <p:cNvGrpSpPr>
            <a:grpSpLocks/>
          </p:cNvGrpSpPr>
          <p:nvPr/>
        </p:nvGrpSpPr>
        <p:grpSpPr bwMode="auto">
          <a:xfrm>
            <a:off x="5938838" y="2540000"/>
            <a:ext cx="3805237" cy="2687638"/>
            <a:chOff x="3995" y="2162"/>
            <a:chExt cx="1994" cy="1408"/>
          </a:xfrm>
        </p:grpSpPr>
        <p:pic>
          <p:nvPicPr>
            <p:cNvPr id="28682" name="Picture 4"/>
            <p:cNvPicPr>
              <a:picLocks noChangeAspect="1" noChangeArrowheads="1"/>
            </p:cNvPicPr>
            <p:nvPr/>
          </p:nvPicPr>
          <p:blipFill>
            <a:blip r:embed="rId3">
              <a:lum bright="42000" contrast="6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5" y="2162"/>
              <a:ext cx="1994" cy="14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3077" name="Text Box 5"/>
            <p:cNvSpPr txBox="1">
              <a:spLocks noChangeArrowheads="1"/>
            </p:cNvSpPr>
            <p:nvPr/>
          </p:nvSpPr>
          <p:spPr bwMode="auto">
            <a:xfrm>
              <a:off x="5479" y="2501"/>
              <a:ext cx="357" cy="24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sz="2400">
                  <a:solidFill>
                    <a:schemeClr val="bg1"/>
                  </a:solidFill>
                  <a:latin typeface="Times New Roman" charset="0"/>
                  <a:ea typeface="Arial Unicode MS" charset="0"/>
                  <a:cs typeface="Arial Unicode MS" charset="0"/>
                </a:defRPr>
              </a:lvl2pPr>
              <a:lvl3pPr>
                <a:defRPr sz="2400">
                  <a:solidFill>
                    <a:schemeClr val="bg1"/>
                  </a:solidFill>
                  <a:latin typeface="Times New Roman" charset="0"/>
                  <a:ea typeface="Arial Unicode MS" charset="0"/>
                  <a:cs typeface="Arial Unicode MS" charset="0"/>
                </a:defRPr>
              </a:lvl3pPr>
              <a:lvl4pPr>
                <a:defRPr sz="2400">
                  <a:solidFill>
                    <a:schemeClr val="bg1"/>
                  </a:solidFill>
                  <a:latin typeface="Times New Roman" charset="0"/>
                  <a:ea typeface="Arial Unicode MS" charset="0"/>
                  <a:cs typeface="Arial Unicode MS" charset="0"/>
                </a:defRPr>
              </a:lvl4pPr>
              <a:lvl5pPr>
                <a:defRPr sz="2400">
                  <a:solidFill>
                    <a:schemeClr val="bg1"/>
                  </a:solidFill>
                  <a:latin typeface="Times New Roman" charset="0"/>
                  <a:ea typeface="Arial Unicode MS" charset="0"/>
                  <a:cs typeface="Arial Unicode MS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charset="0"/>
                  <a:ea typeface="Arial Unicode MS" charset="0"/>
                  <a:cs typeface="Arial Unicode MS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charset="0"/>
                  <a:ea typeface="Arial Unicode MS" charset="0"/>
                  <a:cs typeface="Arial Unicode MS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charset="0"/>
                  <a:ea typeface="Arial Unicode MS" charset="0"/>
                  <a:cs typeface="Arial Unicode MS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charset="0"/>
                  <a:ea typeface="Arial Unicode MS" charset="0"/>
                  <a:cs typeface="Arial Unicode MS" charset="0"/>
                </a:defRPr>
              </a:lvl9pPr>
            </a:lstStyle>
            <a:p>
              <a:pPr>
                <a:defRPr/>
              </a:pPr>
              <a:r>
                <a:rPr lang="en-GB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DejaVu Sans" charset="0"/>
                </a:rPr>
                <a:t>Red</a:t>
              </a:r>
            </a:p>
          </p:txBody>
        </p:sp>
        <p:sp>
          <p:nvSpPr>
            <p:cNvPr id="3078" name="Text Box 6"/>
            <p:cNvSpPr txBox="1">
              <a:spLocks noChangeArrowheads="1"/>
            </p:cNvSpPr>
            <p:nvPr/>
          </p:nvSpPr>
          <p:spPr bwMode="auto">
            <a:xfrm>
              <a:off x="5519" y="2972"/>
              <a:ext cx="400" cy="24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charset="0"/>
                  <a:ea typeface="ＭＳ Ｐゴシック" charset="0"/>
                  <a:cs typeface="Arial Unicode MS" charset="0"/>
                </a:defRPr>
              </a:lvl1pPr>
              <a:lvl2pPr marL="37931725" indent="-37474525">
                <a:defRPr sz="2400">
                  <a:solidFill>
                    <a:schemeClr val="bg1"/>
                  </a:solidFill>
                  <a:latin typeface="Times New Roman" charset="0"/>
                  <a:ea typeface="Arial Unicode MS" charset="0"/>
                  <a:cs typeface="Arial Unicode MS" charset="0"/>
                </a:defRPr>
              </a:lvl2pPr>
              <a:lvl3pPr>
                <a:defRPr sz="2400">
                  <a:solidFill>
                    <a:schemeClr val="bg1"/>
                  </a:solidFill>
                  <a:latin typeface="Times New Roman" charset="0"/>
                  <a:ea typeface="Arial Unicode MS" charset="0"/>
                  <a:cs typeface="Arial Unicode MS" charset="0"/>
                </a:defRPr>
              </a:lvl3pPr>
              <a:lvl4pPr>
                <a:defRPr sz="2400">
                  <a:solidFill>
                    <a:schemeClr val="bg1"/>
                  </a:solidFill>
                  <a:latin typeface="Times New Roman" charset="0"/>
                  <a:ea typeface="Arial Unicode MS" charset="0"/>
                  <a:cs typeface="Arial Unicode MS" charset="0"/>
                </a:defRPr>
              </a:lvl4pPr>
              <a:lvl5pPr>
                <a:defRPr sz="2400">
                  <a:solidFill>
                    <a:schemeClr val="bg1"/>
                  </a:solidFill>
                  <a:latin typeface="Times New Roman" charset="0"/>
                  <a:ea typeface="Arial Unicode MS" charset="0"/>
                  <a:cs typeface="Arial Unicode MS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charset="0"/>
                  <a:ea typeface="Arial Unicode MS" charset="0"/>
                  <a:cs typeface="Arial Unicode MS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charset="0"/>
                  <a:ea typeface="Arial Unicode MS" charset="0"/>
                  <a:cs typeface="Arial Unicode MS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charset="0"/>
                  <a:ea typeface="Arial Unicode MS" charset="0"/>
                  <a:cs typeface="Arial Unicode MS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charset="0"/>
                  <a:ea typeface="Arial Unicode MS" charset="0"/>
                  <a:cs typeface="Arial Unicode MS" charset="0"/>
                </a:defRPr>
              </a:lvl9pPr>
            </a:lstStyle>
            <a:p>
              <a:pPr>
                <a:defRPr/>
              </a:pPr>
              <a:r>
                <a:rPr lang="en-GB" smtClean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cs typeface="DejaVu Sans" charset="0"/>
                </a:rPr>
                <a:t>Blue</a:t>
              </a:r>
            </a:p>
          </p:txBody>
        </p:sp>
        <p:sp>
          <p:nvSpPr>
            <p:cNvPr id="28685" name="Line 8"/>
            <p:cNvSpPr>
              <a:spLocks noChangeShapeType="1"/>
            </p:cNvSpPr>
            <p:nvPr/>
          </p:nvSpPr>
          <p:spPr bwMode="auto">
            <a:xfrm flipV="1">
              <a:off x="5292" y="2225"/>
              <a:ext cx="1" cy="1200"/>
            </a:xfrm>
            <a:prstGeom prst="line">
              <a:avLst/>
            </a:prstGeom>
            <a:noFill/>
            <a:ln w="19080">
              <a:solidFill>
                <a:srgbClr val="FFFFFF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675" name="Rectangle 11"/>
          <p:cNvSpPr>
            <a:spLocks noGrp="1" noChangeArrowheads="1"/>
          </p:cNvSpPr>
          <p:nvPr>
            <p:ph type="title" idx="1"/>
          </p:nvPr>
        </p:nvSpPr>
        <p:spPr>
          <a:xfrm>
            <a:off x="1924050" y="92075"/>
            <a:ext cx="7002463" cy="1173163"/>
          </a:xfrm>
        </p:spPr>
        <p:txBody>
          <a:bodyPr lIns="100794" tIns="50397" rIns="100794" bIns="50397" anchor="ctr"/>
          <a:lstStyle/>
          <a:p>
            <a:pPr marL="0" indent="0" algn="ctr" eaLnBrk="1" hangingPunct="1">
              <a:buClr>
                <a:srgbClr val="000000"/>
              </a:buClr>
              <a:buFont typeface="StarSymbol" charset="0"/>
              <a:buNone/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</a:pPr>
            <a:r>
              <a:rPr lang="en-GB" sz="4400" dirty="0">
                <a:solidFill>
                  <a:srgbClr val="FFFF00"/>
                </a:solidFill>
                <a:latin typeface="Charter" charset="0"/>
                <a:cs typeface="Arial Unicode MS" charset="0"/>
              </a:rPr>
              <a:t>Complete Survey of ETGs</a:t>
            </a:r>
            <a:br>
              <a:rPr lang="en-GB" sz="4400" dirty="0">
                <a:solidFill>
                  <a:srgbClr val="FFFF00"/>
                </a:solidFill>
                <a:latin typeface="Charter" charset="0"/>
                <a:cs typeface="Arial Unicode MS" charset="0"/>
              </a:rPr>
            </a:br>
            <a:r>
              <a:rPr lang="en-GB" sz="2400" dirty="0">
                <a:solidFill>
                  <a:srgbClr val="999999"/>
                </a:solidFill>
                <a:latin typeface="Charter" charset="0"/>
                <a:cs typeface="Arial Unicode MS" charset="0"/>
              </a:rPr>
              <a:t>(</a:t>
            </a:r>
            <a:r>
              <a:rPr lang="en-GB" sz="2400" dirty="0" err="1">
                <a:solidFill>
                  <a:srgbClr val="999999"/>
                </a:solidFill>
                <a:latin typeface="Charter" charset="0"/>
                <a:cs typeface="Arial Unicode MS" charset="0"/>
              </a:rPr>
              <a:t>Cappellari</a:t>
            </a:r>
            <a:r>
              <a:rPr lang="en-GB" sz="2400" dirty="0">
                <a:solidFill>
                  <a:srgbClr val="999999"/>
                </a:solidFill>
                <a:latin typeface="Charter" charset="0"/>
                <a:cs typeface="Arial Unicode MS" charset="0"/>
              </a:rPr>
              <a:t> et al. 2011)</a:t>
            </a:r>
            <a:endParaRPr lang="en-GB" sz="2400" dirty="0">
              <a:solidFill>
                <a:srgbClr val="FFFF00"/>
              </a:solidFill>
              <a:latin typeface="Times" charset="0"/>
              <a:cs typeface="Arial Unicode MS" charset="0"/>
            </a:endParaRPr>
          </a:p>
        </p:txBody>
      </p:sp>
      <p:sp>
        <p:nvSpPr>
          <p:cNvPr id="28676" name="TextBox 13"/>
          <p:cNvSpPr txBox="1">
            <a:spLocks noChangeArrowheads="1"/>
          </p:cNvSpPr>
          <p:nvPr/>
        </p:nvSpPr>
        <p:spPr bwMode="auto">
          <a:xfrm>
            <a:off x="7192963" y="1722438"/>
            <a:ext cx="1809750" cy="65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3600">
                <a:solidFill>
                  <a:srgbClr val="FFFF00"/>
                </a:solidFill>
                <a:latin typeface="Charter" charset="0"/>
              </a:rPr>
              <a:t>Atlas</a:t>
            </a:r>
            <a:r>
              <a:rPr lang="en-GB" sz="3600" baseline="30000">
                <a:solidFill>
                  <a:srgbClr val="FFFF00"/>
                </a:solidFill>
                <a:latin typeface="Charter" charset="0"/>
              </a:rPr>
              <a:t>3D</a:t>
            </a:r>
            <a:endParaRPr lang="en-US" sz="3500" baseline="30000">
              <a:solidFill>
                <a:srgbClr val="FFFF00"/>
              </a:solidFill>
            </a:endParaRPr>
          </a:p>
        </p:txBody>
      </p:sp>
      <p:pic>
        <p:nvPicPr>
          <p:cNvPr id="2867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122238"/>
            <a:ext cx="12192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8678" name="TextBox 14"/>
          <p:cNvSpPr txBox="1">
            <a:spLocks noChangeArrowheads="1"/>
          </p:cNvSpPr>
          <p:nvPr/>
        </p:nvSpPr>
        <p:spPr bwMode="auto">
          <a:xfrm>
            <a:off x="6335713" y="5634038"/>
            <a:ext cx="3276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320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 sz="3200">
                <a:solidFill>
                  <a:srgbClr val="FFFF00"/>
                </a:solidFill>
              </a:rPr>
              <a:t>  </a:t>
            </a:r>
            <a:r>
              <a:rPr lang="en-GB" sz="3200">
                <a:solidFill>
                  <a:srgbClr val="FFFF00"/>
                </a:solidFill>
                <a:latin typeface="Charter" charset="0"/>
              </a:rPr>
              <a:t>260 galaxies</a:t>
            </a:r>
            <a:endParaRPr lang="en-US" sz="3200">
              <a:solidFill>
                <a:srgbClr val="FFFF00"/>
              </a:solidFill>
            </a:endParaRPr>
          </a:p>
        </p:txBody>
      </p:sp>
      <p:sp>
        <p:nvSpPr>
          <p:cNvPr id="28679" name="AutoShape 35"/>
          <p:cNvSpPr>
            <a:spLocks noChangeArrowheads="1"/>
          </p:cNvSpPr>
          <p:nvPr/>
        </p:nvSpPr>
        <p:spPr bwMode="auto">
          <a:xfrm>
            <a:off x="239713" y="2484438"/>
            <a:ext cx="5181600" cy="914400"/>
          </a:xfrm>
          <a:prstGeom prst="roundRect">
            <a:avLst>
              <a:gd name="adj" fmla="val 28"/>
            </a:avLst>
          </a:prstGeom>
          <a:noFill/>
          <a:ln w="5472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80" name="Text Box 9"/>
          <p:cNvSpPr txBox="1">
            <a:spLocks noChangeArrowheads="1"/>
          </p:cNvSpPr>
          <p:nvPr/>
        </p:nvSpPr>
        <p:spPr bwMode="auto">
          <a:xfrm rot="-5400000">
            <a:off x="5682457" y="3629819"/>
            <a:ext cx="557212" cy="4635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9991" tIns="46795" rIns="89991" bIns="46795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>
                <a:solidFill>
                  <a:srgbClr val="A6A6A6"/>
                </a:solidFill>
                <a:latin typeface="Charter" charset="0"/>
              </a:rPr>
              <a:t>g-r</a:t>
            </a:r>
            <a:endParaRPr lang="en-GB" baseline="-25000">
              <a:solidFill>
                <a:srgbClr val="BFBFBF"/>
              </a:solidFill>
            </a:endParaRPr>
          </a:p>
        </p:txBody>
      </p: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7777163" y="5075238"/>
            <a:ext cx="506412" cy="4635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9991" tIns="46795" rIns="89991" bIns="46795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>
                <a:solidFill>
                  <a:srgbClr val="A6A6A6"/>
                </a:solidFill>
                <a:latin typeface="Charter" charset="0"/>
              </a:rPr>
              <a:t>M</a:t>
            </a:r>
            <a:r>
              <a:rPr lang="en-GB" baseline="-25000">
                <a:solidFill>
                  <a:srgbClr val="A6A6A6"/>
                </a:solidFill>
                <a:latin typeface="Charter" charset="0"/>
              </a:rPr>
              <a:t>r</a:t>
            </a:r>
            <a:endParaRPr lang="en-GB" baseline="-2500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68492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1513"/>
            <a:ext cx="10080625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122238"/>
            <a:ext cx="12192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0723" name="Rectangle 11"/>
          <p:cNvSpPr txBox="1">
            <a:spLocks noChangeArrowheads="1"/>
          </p:cNvSpPr>
          <p:nvPr/>
        </p:nvSpPr>
        <p:spPr bwMode="auto">
          <a:xfrm>
            <a:off x="1924050" y="92075"/>
            <a:ext cx="7002463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0794" tIns="50397" rIns="100794" bIns="50397" anchor="ctr"/>
          <a:lstStyle>
            <a:lvl1pPr defTabSz="457200"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87000"/>
              </a:lnSpc>
              <a:spcAft>
                <a:spcPts val="1425"/>
              </a:spcAft>
              <a:buClr>
                <a:srgbClr val="000000"/>
              </a:buClr>
              <a:buSzPct val="7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Complete Survey of ETGs</a:t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(Cappellari et al. 2011)</a:t>
            </a:r>
            <a:endParaRPr lang="en-GB">
              <a:solidFill>
                <a:srgbClr val="FFFF00"/>
              </a:solidFill>
              <a:latin typeface="Times" charset="0"/>
            </a:endParaRPr>
          </a:p>
        </p:txBody>
      </p:sp>
      <p:sp>
        <p:nvSpPr>
          <p:cNvPr id="30724" name="Rectangle 2"/>
          <p:cNvSpPr txBox="1">
            <a:spLocks noChangeArrowheads="1"/>
          </p:cNvSpPr>
          <p:nvPr/>
        </p:nvSpPr>
        <p:spPr bwMode="auto">
          <a:xfrm>
            <a:off x="168275" y="1646238"/>
            <a:ext cx="991235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9991" tIns="46795" rIns="89991" bIns="46795"/>
          <a:lstStyle>
            <a:lvl1pPr marL="430213" indent="-322263"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Datasets:</a:t>
            </a:r>
            <a:endParaRPr lang="en-GB" sz="3200"/>
          </a:p>
          <a:p>
            <a:pPr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  <a:buFont typeface="Aria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Optical integral-field spectroscopy:  WHT/SAURON</a:t>
            </a:r>
            <a:endParaRPr lang="en-GB">
              <a:solidFill>
                <a:srgbClr val="7F7F7F"/>
              </a:solidFill>
              <a:latin typeface="Times" charset="0"/>
            </a:endParaRPr>
          </a:p>
          <a:p>
            <a:pPr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  <a:buFont typeface="Aria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Optical photometry:  Multi-bands (SDSS, INT), deep (CFHT)</a:t>
            </a:r>
            <a:endParaRPr lang="en-GB">
              <a:solidFill>
                <a:srgbClr val="7F7F7F"/>
              </a:solidFill>
              <a:latin typeface="Times" charset="0"/>
            </a:endParaRPr>
          </a:p>
          <a:p>
            <a:pPr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  <a:buFont typeface="Arial" charset="0"/>
              <a:buChar char="•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Single-dish CO: </a:t>
            </a:r>
            <a:r>
              <a:rPr lang="en-GB">
                <a:latin typeface="Charter" charset="0"/>
              </a:rPr>
              <a:t>IRAM 30m (</a:t>
            </a:r>
            <a:r>
              <a:rPr lang="en-GB" baseline="30000">
                <a:latin typeface="Charter" charset="0"/>
              </a:rPr>
              <a:t>12</a:t>
            </a:r>
            <a:r>
              <a:rPr lang="en-GB">
                <a:latin typeface="Charter" charset="0"/>
              </a:rPr>
              <a:t>CO(1-0, 2-1))</a:t>
            </a:r>
            <a:endParaRPr lang="en-GB">
              <a:solidFill>
                <a:srgbClr val="B3B3B3"/>
              </a:solidFill>
              <a:latin typeface="Times" charset="0"/>
            </a:endParaRPr>
          </a:p>
          <a:p>
            <a:pPr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  <a:buFont typeface="Arial" charset="0"/>
              <a:buChar char="•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CO interferometry:</a:t>
            </a:r>
            <a:r>
              <a:rPr lang="en-GB">
                <a:solidFill>
                  <a:srgbClr val="FFFF66"/>
                </a:solidFill>
                <a:latin typeface="Times" charset="0"/>
              </a:rPr>
              <a:t>  </a:t>
            </a:r>
            <a:r>
              <a:rPr lang="en-GB">
                <a:latin typeface="Charter" charset="0"/>
              </a:rPr>
              <a:t>CARMA (</a:t>
            </a:r>
            <a:r>
              <a:rPr lang="en-GB" baseline="30000">
                <a:latin typeface="Charter" charset="0"/>
              </a:rPr>
              <a:t>12</a:t>
            </a:r>
            <a:r>
              <a:rPr lang="en-GB">
                <a:latin typeface="Charter" charset="0"/>
              </a:rPr>
              <a:t>CO detections only; 40+ galaxies)</a:t>
            </a:r>
            <a:endParaRPr lang="en-GB">
              <a:solidFill>
                <a:srgbClr val="B3B3B3"/>
              </a:solidFill>
              <a:latin typeface="Times" charset="0"/>
            </a:endParaRPr>
          </a:p>
          <a:p>
            <a:pPr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  <a:buFont typeface="Aria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HI:  WSRT (~150 galaxies excl. Virgo), ALFALFA</a:t>
            </a:r>
            <a:endParaRPr lang="en-GB">
              <a:solidFill>
                <a:srgbClr val="7F7F7F"/>
              </a:solidFill>
              <a:latin typeface="Times" charset="0"/>
            </a:endParaRPr>
          </a:p>
          <a:p>
            <a:pPr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  <a:buFont typeface="Aria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Archival data:  Chandra, XMM, GALEX, HST, Spitzer, 2MASS, …</a:t>
            </a:r>
          </a:p>
          <a:p>
            <a:pPr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  <a:buFont typeface="Arial" charset="0"/>
              <a:buChar char="•"/>
            </a:pPr>
            <a:endParaRPr lang="en-GB" sz="1600">
              <a:solidFill>
                <a:srgbClr val="FFFF99"/>
              </a:solidFill>
              <a:latin typeface="Times" charset="0"/>
            </a:endParaRPr>
          </a:p>
          <a:p>
            <a:pPr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Simulations:</a:t>
            </a:r>
            <a:endParaRPr lang="en-GB">
              <a:solidFill>
                <a:srgbClr val="FFFF99"/>
              </a:solidFill>
              <a:latin typeface="Times" charset="0"/>
            </a:endParaRPr>
          </a:p>
          <a:p>
            <a:pPr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  <a:buFont typeface="Aria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Cosmological, binary mergers, individual galaxies, SAMs, …</a:t>
            </a:r>
            <a:endParaRPr lang="en-GB" sz="2800">
              <a:solidFill>
                <a:srgbClr val="7F7F7F"/>
              </a:solidFill>
              <a:latin typeface="Times" charset="0"/>
            </a:endParaRPr>
          </a:p>
        </p:txBody>
      </p:sp>
      <p:sp>
        <p:nvSpPr>
          <p:cNvPr id="30725" name="AutoShape 35"/>
          <p:cNvSpPr>
            <a:spLocks noChangeArrowheads="1"/>
          </p:cNvSpPr>
          <p:nvPr/>
        </p:nvSpPr>
        <p:spPr bwMode="auto">
          <a:xfrm>
            <a:off x="239713" y="2865438"/>
            <a:ext cx="9525000" cy="914400"/>
          </a:xfrm>
          <a:prstGeom prst="roundRect">
            <a:avLst>
              <a:gd name="adj" fmla="val 28"/>
            </a:avLst>
          </a:prstGeom>
          <a:noFill/>
          <a:ln w="5472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8149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ext Box 1"/>
          <p:cNvSpPr txBox="1">
            <a:spLocks noChangeArrowheads="1"/>
          </p:cNvSpPr>
          <p:nvPr/>
        </p:nvSpPr>
        <p:spPr bwMode="auto">
          <a:xfrm>
            <a:off x="744538" y="347663"/>
            <a:ext cx="86106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Tully-Fisher: 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M/L evolution</a:t>
            </a:r>
            <a:endParaRPr lang="en-GB" sz="4400">
              <a:solidFill>
                <a:srgbClr val="999999"/>
              </a:solidFill>
              <a:latin typeface="Charter" charset="0"/>
            </a:endParaRPr>
          </a:p>
        </p:txBody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5268913" y="1417638"/>
            <a:ext cx="4648200" cy="5649912"/>
          </a:xfrm>
          <a:prstGeom prst="rect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</a:ln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M/L: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Stellar populations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      </a:t>
            </a: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- Age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       - </a:t>
            </a:r>
            <a:r>
              <a:rPr lang="en-GB" dirty="0" err="1" smtClean="0">
                <a:solidFill>
                  <a:srgbClr val="D9D9D9"/>
                </a:solidFill>
                <a:latin typeface="Charter" charset="0"/>
              </a:rPr>
              <a:t>Metallicity</a:t>
            </a:r>
            <a:endParaRPr lang="en-GB" dirty="0" smtClean="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       - Non-Solar abundance ratio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       - Star formation history (SFH)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       - Initial mass function (IMF)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       - …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Dark matter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defRPr/>
            </a:pPr>
            <a:endParaRPr lang="en-GB" dirty="0" smtClean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Size scale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…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endParaRPr lang="en-GB" dirty="0" smtClean="0">
              <a:solidFill>
                <a:srgbClr val="FFFF99"/>
              </a:solidFill>
              <a:latin typeface="Charter" charset="0"/>
            </a:endParaRP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75000"/>
              <a:defRPr/>
            </a:pPr>
            <a:endParaRPr lang="en-GB" sz="800" dirty="0" smtClean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Wingdings" charset="0"/>
              <a:buChar char="²"/>
              <a:defRPr/>
            </a:pP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(Gas-rich) 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disk galaxies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Wingdings" charset="0"/>
              <a:buChar char="²"/>
              <a:defRPr/>
            </a:pPr>
            <a:endParaRPr lang="en-GB" sz="800" dirty="0" smtClean="0">
              <a:solidFill>
                <a:srgbClr val="FFFF99"/>
              </a:solidFill>
              <a:latin typeface="Charter" charset="0"/>
            </a:endParaRPr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0" y="5268913"/>
            <a:ext cx="2166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163513" y="1417638"/>
            <a:ext cx="4724400" cy="5649912"/>
          </a:xfrm>
          <a:prstGeom prst="rect">
            <a:avLst/>
          </a:prstGeom>
          <a:noFill/>
          <a:ln w="38100" cap="rnd" cmpd="sng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 Unicode MS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9pPr>
          </a:lstStyle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Scaling: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We have: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G M / R</a:t>
            </a:r>
            <a:r>
              <a:rPr lang="en-GB" baseline="30000" dirty="0" smtClean="0">
                <a:solidFill>
                  <a:srgbClr val="D9D9D9"/>
                </a:solidFill>
                <a:latin typeface="Charter" charset="0"/>
              </a:rPr>
              <a:t>2</a:t>
            </a: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 = V</a:t>
            </a:r>
            <a:r>
              <a:rPr lang="en-GB" baseline="30000" dirty="0" smtClean="0">
                <a:solidFill>
                  <a:srgbClr val="D9D9D9"/>
                </a:solidFill>
                <a:latin typeface="Charter" charset="0"/>
              </a:rPr>
              <a:t>2</a:t>
            </a: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 / R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defRPr/>
            </a:pPr>
            <a:endParaRPr lang="en-GB" sz="1200" dirty="0" smtClean="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                M α V</a:t>
            </a:r>
            <a:r>
              <a:rPr lang="en-GB" baseline="30000" dirty="0" smtClean="0">
                <a:solidFill>
                  <a:srgbClr val="D9D9D9"/>
                </a:solidFill>
                <a:latin typeface="Charter" charset="0"/>
              </a:rPr>
              <a:t>2</a:t>
            </a: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 R 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defRPr/>
            </a:pPr>
            <a:endParaRPr lang="en-GB" dirty="0" smtClean="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Aria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We define: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            M/L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                </a:t>
            </a:r>
            <a:r>
              <a:rPr lang="en-GB" dirty="0" err="1" smtClean="0">
                <a:solidFill>
                  <a:srgbClr val="D9D9D9"/>
                </a:solidFill>
                <a:latin typeface="Charter" charset="0"/>
              </a:rPr>
              <a:t>Σ</a:t>
            </a: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 = M / πR</a:t>
            </a:r>
            <a:r>
              <a:rPr lang="en-GB" baseline="30000" dirty="0" smtClean="0">
                <a:solidFill>
                  <a:srgbClr val="D9D9D9"/>
                </a:solidFill>
                <a:latin typeface="Charter" charset="0"/>
              </a:rPr>
              <a:t>2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defRPr/>
            </a:pPr>
            <a:endParaRPr lang="en-GB" baseline="30000" dirty="0" smtClean="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Aria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We get: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                L = V</a:t>
            </a:r>
            <a:r>
              <a:rPr lang="en-GB" baseline="30000" dirty="0" smtClean="0">
                <a:solidFill>
                  <a:srgbClr val="D9D9D9"/>
                </a:solidFill>
                <a:latin typeface="Charter" charset="0"/>
              </a:rPr>
              <a:t>4</a:t>
            </a: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 / πG</a:t>
            </a:r>
            <a:r>
              <a:rPr lang="en-GB" baseline="30000" dirty="0" smtClean="0">
                <a:solidFill>
                  <a:srgbClr val="D9D9D9"/>
                </a:solidFill>
                <a:latin typeface="Charter" charset="0"/>
              </a:rPr>
              <a:t>2</a:t>
            </a: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 (M/L) </a:t>
            </a:r>
            <a:r>
              <a:rPr lang="en-GB" dirty="0" err="1" smtClean="0">
                <a:solidFill>
                  <a:srgbClr val="D9D9D9"/>
                </a:solidFill>
                <a:latin typeface="Charter" charset="0"/>
              </a:rPr>
              <a:t>Σ</a:t>
            </a:r>
            <a:endParaRPr lang="en-GB" dirty="0" smtClean="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defRPr/>
            </a:pPr>
            <a:endParaRPr lang="en-GB" sz="1200" dirty="0" smtClean="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                L α V</a:t>
            </a:r>
            <a:r>
              <a:rPr lang="en-GB" baseline="30000" dirty="0" smtClean="0">
                <a:solidFill>
                  <a:srgbClr val="D9D9D9"/>
                </a:solidFill>
                <a:latin typeface="Charter" charset="0"/>
              </a:rPr>
              <a:t>4</a:t>
            </a: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 </a:t>
            </a:r>
            <a:r>
              <a:rPr lang="en-GB" dirty="0" smtClean="0">
                <a:solidFill>
                  <a:srgbClr val="A6A6A6"/>
                </a:solidFill>
                <a:latin typeface="Charter" charset="0"/>
              </a:rPr>
              <a:t>(M/L)</a:t>
            </a:r>
            <a:r>
              <a:rPr lang="en-GB" baseline="30000" dirty="0" smtClean="0">
                <a:solidFill>
                  <a:srgbClr val="A6A6A6"/>
                </a:solidFill>
                <a:latin typeface="Charter" charset="0"/>
              </a:rPr>
              <a:t>-1</a:t>
            </a:r>
            <a:r>
              <a:rPr lang="en-GB" dirty="0" smtClean="0">
                <a:solidFill>
                  <a:srgbClr val="A6A6A6"/>
                </a:solidFill>
                <a:latin typeface="Charter" charset="0"/>
              </a:rPr>
              <a:t> Σ</a:t>
            </a:r>
            <a:r>
              <a:rPr lang="en-GB" baseline="30000" dirty="0" smtClean="0">
                <a:solidFill>
                  <a:srgbClr val="A6A6A6"/>
                </a:solidFill>
                <a:latin typeface="Charter" charset="0"/>
              </a:rPr>
              <a:t>-1</a:t>
            </a:r>
            <a:endParaRPr lang="en-GB" dirty="0" smtClean="0">
              <a:solidFill>
                <a:srgbClr val="A6A6A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defRPr/>
            </a:pPr>
            <a:endParaRPr lang="en-GB" dirty="0" smtClean="0">
              <a:solidFill>
                <a:srgbClr val="A6A6A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defRPr/>
            </a:pPr>
            <a:endParaRPr lang="en-GB" dirty="0" smtClean="0">
              <a:solidFill>
                <a:srgbClr val="A6A6A6"/>
              </a:solidFill>
              <a:latin typeface="Charter" charset="0"/>
            </a:endParaRPr>
          </a:p>
        </p:txBody>
      </p:sp>
      <p:sp>
        <p:nvSpPr>
          <p:cNvPr id="55301" name="Rounded Rectangle 5"/>
          <p:cNvSpPr>
            <a:spLocks noChangeArrowheads="1"/>
          </p:cNvSpPr>
          <p:nvPr/>
        </p:nvSpPr>
        <p:spPr bwMode="auto">
          <a:xfrm>
            <a:off x="1382713" y="5807075"/>
            <a:ext cx="2743200" cy="563563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5302" name="Rounded Rectangle 6"/>
          <p:cNvSpPr>
            <a:spLocks noChangeArrowheads="1"/>
          </p:cNvSpPr>
          <p:nvPr/>
        </p:nvSpPr>
        <p:spPr bwMode="auto">
          <a:xfrm>
            <a:off x="1458913" y="2759075"/>
            <a:ext cx="1524000" cy="563563"/>
          </a:xfrm>
          <a:prstGeom prst="roundRect">
            <a:avLst>
              <a:gd name="adj" fmla="val 1666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89" name="Rectangle 2"/>
          <p:cNvSpPr>
            <a:spLocks noGrp="1" noChangeArrowheads="1"/>
          </p:cNvSpPr>
          <p:nvPr>
            <p:ph type="body"/>
          </p:nvPr>
        </p:nvSpPr>
        <p:spPr>
          <a:xfrm>
            <a:off x="168275" y="1646238"/>
            <a:ext cx="9912350" cy="5410200"/>
          </a:xfrm>
        </p:spPr>
        <p:txBody>
          <a:bodyPr lIns="89991" tIns="46795" rIns="89991" bIns="46795" anchor="t"/>
          <a:lstStyle/>
          <a:p>
            <a:pPr marL="430213" indent="-322263" algn="l"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</a:pPr>
            <a:r>
              <a:rPr lang="en-GB" sz="2400">
                <a:latin typeface="Times" charset="0"/>
                <a:cs typeface="Arial Unicode MS" charset="0"/>
              </a:rPr>
              <a:t>Complete, volume-limited sample:</a:t>
            </a:r>
          </a:p>
          <a:p>
            <a:pPr marL="430213" indent="-322263" algn="l"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  <a:buFontTx/>
              <a:buChar char="•"/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</a:pPr>
            <a:r>
              <a:rPr lang="en-GB" sz="2400">
                <a:solidFill>
                  <a:srgbClr val="FFFF66"/>
                </a:solidFill>
                <a:latin typeface="Times" charset="0"/>
                <a:cs typeface="Arial Unicode MS" charset="0"/>
              </a:rPr>
              <a:t>260 E/S0s (no spiral structure), M</a:t>
            </a:r>
            <a:r>
              <a:rPr lang="en-GB" sz="2400" baseline="-25000">
                <a:solidFill>
                  <a:srgbClr val="FFFF66"/>
                </a:solidFill>
                <a:latin typeface="Times" charset="0"/>
                <a:cs typeface="Arial Unicode MS" charset="0"/>
              </a:rPr>
              <a:t>K</a:t>
            </a:r>
            <a:r>
              <a:rPr lang="en-GB" sz="2400">
                <a:solidFill>
                  <a:srgbClr val="FFFF66"/>
                </a:solidFill>
                <a:latin typeface="Times" charset="0"/>
                <a:cs typeface="Arial Unicode MS" charset="0"/>
              </a:rPr>
              <a:t> &lt; -21.5, D &lt; 41 Mpc</a:t>
            </a:r>
          </a:p>
          <a:p>
            <a:pPr marL="430213" indent="-322263" algn="l"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  <a:buFontTx/>
              <a:buChar char="•"/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</a:pPr>
            <a:r>
              <a:rPr lang="en-GB" sz="2400">
                <a:solidFill>
                  <a:srgbClr val="FFFF66"/>
                </a:solidFill>
                <a:latin typeface="Times" charset="0"/>
                <a:cs typeface="Arial Unicode MS" charset="0"/>
              </a:rPr>
              <a:t>Low-z census; fast/slow rotators; wet/dry mergers; SF + feedback</a:t>
            </a:r>
          </a:p>
          <a:p>
            <a:pPr marL="430213" indent="-322263" algn="l"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  <a:buFontTx/>
              <a:buChar char="•"/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</a:pPr>
            <a:endParaRPr lang="en-GB" sz="1600">
              <a:solidFill>
                <a:srgbClr val="FFFF66"/>
              </a:solidFill>
              <a:latin typeface="Times" charset="0"/>
              <a:cs typeface="Arial Unicode MS" charset="0"/>
            </a:endParaRPr>
          </a:p>
          <a:p>
            <a:pPr marL="430213" indent="-322263" algn="l"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</a:pPr>
            <a:r>
              <a:rPr lang="en-GB" sz="2400">
                <a:latin typeface="Times" charset="0"/>
                <a:cs typeface="Arial Unicode MS" charset="0"/>
              </a:rPr>
              <a:t>Datasets:</a:t>
            </a:r>
          </a:p>
          <a:p>
            <a:pPr marL="430213" indent="-322263" algn="l"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  <a:buFont typeface="Arial" charset="0"/>
              <a:buChar char="•"/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</a:pPr>
            <a:r>
              <a:rPr lang="en-GB" sz="2400">
                <a:solidFill>
                  <a:srgbClr val="FFFF66"/>
                </a:solidFill>
                <a:latin typeface="Times" charset="0"/>
                <a:cs typeface="Arial Unicode MS" charset="0"/>
              </a:rPr>
              <a:t>Optical integral-field spectroscopy:  </a:t>
            </a:r>
            <a:r>
              <a:rPr lang="en-GB" sz="2400">
                <a:solidFill>
                  <a:srgbClr val="D9D9D9"/>
                </a:solidFill>
                <a:latin typeface="Times" charset="0"/>
                <a:cs typeface="Arial Unicode MS" charset="0"/>
              </a:rPr>
              <a:t>WHT/SAURON </a:t>
            </a:r>
            <a:r>
              <a:rPr lang="en-GB" sz="2400">
                <a:solidFill>
                  <a:srgbClr val="A6A6A6"/>
                </a:solidFill>
                <a:latin typeface="Times" charset="0"/>
                <a:cs typeface="Arial Unicode MS" charset="0"/>
              </a:rPr>
              <a:t>(38 nights; done)</a:t>
            </a:r>
          </a:p>
          <a:p>
            <a:pPr marL="430213" indent="-322263" algn="l"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  <a:buFont typeface="Arial" charset="0"/>
              <a:buChar char="•"/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</a:pPr>
            <a:r>
              <a:rPr lang="en-GB" sz="2400">
                <a:solidFill>
                  <a:srgbClr val="FFFF66"/>
                </a:solidFill>
                <a:latin typeface="Times" charset="0"/>
                <a:cs typeface="Arial Unicode MS" charset="0"/>
              </a:rPr>
              <a:t>Optical photometry:</a:t>
            </a:r>
            <a:r>
              <a:rPr lang="en-GB" sz="2400">
                <a:solidFill>
                  <a:srgbClr val="BFBFBF"/>
                </a:solidFill>
                <a:latin typeface="Times" charset="0"/>
                <a:cs typeface="Arial Unicode MS" charset="0"/>
              </a:rPr>
              <a:t>  </a:t>
            </a:r>
            <a:r>
              <a:rPr lang="en-GB" sz="2400">
                <a:solidFill>
                  <a:srgbClr val="D9D9D9"/>
                </a:solidFill>
                <a:latin typeface="Times" charset="0"/>
                <a:cs typeface="Arial Unicode MS" charset="0"/>
              </a:rPr>
              <a:t>Multi-bands </a:t>
            </a:r>
            <a:r>
              <a:rPr lang="en-GB" sz="2400">
                <a:solidFill>
                  <a:srgbClr val="A6A6A6"/>
                </a:solidFill>
                <a:latin typeface="Times" charset="0"/>
                <a:cs typeface="Arial Unicode MS" charset="0"/>
              </a:rPr>
              <a:t>(SDSS, INT; done)</a:t>
            </a:r>
          </a:p>
          <a:p>
            <a:pPr marL="430213" indent="-322263" algn="l"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  <a:buFont typeface="Arial" charset="0"/>
              <a:buChar char="•"/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</a:pPr>
            <a:r>
              <a:rPr lang="en-GB" sz="2400">
                <a:solidFill>
                  <a:srgbClr val="FFFF66"/>
                </a:solidFill>
                <a:latin typeface="Times" charset="0"/>
                <a:cs typeface="Arial Unicode MS" charset="0"/>
              </a:rPr>
              <a:t>Single-dish CO:  </a:t>
            </a:r>
            <a:r>
              <a:rPr lang="en-GB" sz="2400">
                <a:solidFill>
                  <a:srgbClr val="D9D9D9"/>
                </a:solidFill>
                <a:latin typeface="Times" charset="0"/>
                <a:cs typeface="Arial Unicode MS" charset="0"/>
              </a:rPr>
              <a:t>IRAM 30m </a:t>
            </a:r>
            <a:r>
              <a:rPr lang="en-GB" sz="2400">
                <a:solidFill>
                  <a:srgbClr val="A6A6A6"/>
                </a:solidFill>
                <a:latin typeface="Times" charset="0"/>
                <a:cs typeface="Arial Unicode MS" charset="0"/>
              </a:rPr>
              <a:t>(</a:t>
            </a:r>
            <a:r>
              <a:rPr lang="en-GB" sz="2400" baseline="30000">
                <a:solidFill>
                  <a:srgbClr val="A6A6A6"/>
                </a:solidFill>
                <a:latin typeface="Times" charset="0"/>
                <a:cs typeface="Arial Unicode MS" charset="0"/>
              </a:rPr>
              <a:t>12</a:t>
            </a:r>
            <a:r>
              <a:rPr lang="en-GB" sz="2400">
                <a:solidFill>
                  <a:srgbClr val="A6A6A6"/>
                </a:solidFill>
                <a:latin typeface="Times" charset="0"/>
                <a:cs typeface="Arial Unicode MS" charset="0"/>
              </a:rPr>
              <a:t>CO(1-0) + (2-1); done)</a:t>
            </a:r>
          </a:p>
          <a:p>
            <a:pPr marL="430213" indent="-322263" algn="l"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  <a:buFont typeface="Arial" charset="0"/>
              <a:buChar char="•"/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</a:pPr>
            <a:r>
              <a:rPr lang="en-GB" sz="2400">
                <a:solidFill>
                  <a:srgbClr val="FFFF66"/>
                </a:solidFill>
                <a:latin typeface="Times" charset="0"/>
                <a:cs typeface="Arial Unicode MS" charset="0"/>
              </a:rPr>
              <a:t>HI interferometry:</a:t>
            </a:r>
            <a:r>
              <a:rPr lang="en-GB" sz="2400">
                <a:solidFill>
                  <a:srgbClr val="000000"/>
                </a:solidFill>
                <a:latin typeface="Times" charset="0"/>
                <a:cs typeface="Arial Unicode MS" charset="0"/>
              </a:rPr>
              <a:t>  </a:t>
            </a:r>
            <a:r>
              <a:rPr lang="en-GB" sz="2400">
                <a:solidFill>
                  <a:srgbClr val="D9D9D9"/>
                </a:solidFill>
                <a:latin typeface="Times" charset="0"/>
                <a:cs typeface="Arial Unicode MS" charset="0"/>
              </a:rPr>
              <a:t>WSRT</a:t>
            </a:r>
            <a:r>
              <a:rPr lang="en-GB" sz="2400">
                <a:solidFill>
                  <a:srgbClr val="BFBFBF"/>
                </a:solidFill>
                <a:latin typeface="Times" charset="0"/>
                <a:cs typeface="Arial Unicode MS" charset="0"/>
              </a:rPr>
              <a:t>  (~150 North galaxies excl. Virgo; ongoing)</a:t>
            </a:r>
          </a:p>
          <a:p>
            <a:pPr marL="430213" indent="-322263" algn="l"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  <a:buFont typeface="Arial" charset="0"/>
              <a:buChar char="•"/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</a:pPr>
            <a:r>
              <a:rPr lang="en-GB" sz="2400">
                <a:solidFill>
                  <a:srgbClr val="FFFF66"/>
                </a:solidFill>
                <a:latin typeface="Times" charset="0"/>
                <a:cs typeface="Arial Unicode MS" charset="0"/>
              </a:rPr>
              <a:t>CO interferometry:  </a:t>
            </a:r>
            <a:r>
              <a:rPr lang="en-GB" sz="2400">
                <a:solidFill>
                  <a:srgbClr val="D9D9D9"/>
                </a:solidFill>
                <a:latin typeface="Times" charset="0"/>
                <a:cs typeface="Arial Unicode MS" charset="0"/>
              </a:rPr>
              <a:t>CARMA</a:t>
            </a:r>
            <a:r>
              <a:rPr lang="en-GB" sz="2400">
                <a:solidFill>
                  <a:srgbClr val="BFBFBF"/>
                </a:solidFill>
                <a:latin typeface="Times" charset="0"/>
                <a:cs typeface="Arial Unicode MS" charset="0"/>
              </a:rPr>
              <a:t> (</a:t>
            </a:r>
            <a:r>
              <a:rPr lang="en-GB" sz="2400" baseline="30000">
                <a:solidFill>
                  <a:srgbClr val="BFBFBF"/>
                </a:solidFill>
                <a:latin typeface="Times" charset="0"/>
                <a:cs typeface="Arial Unicode MS" charset="0"/>
              </a:rPr>
              <a:t>12</a:t>
            </a:r>
            <a:r>
              <a:rPr lang="en-GB" sz="2400">
                <a:solidFill>
                  <a:srgbClr val="BFBFBF"/>
                </a:solidFill>
                <a:latin typeface="Times" charset="0"/>
                <a:cs typeface="Arial Unicode MS" charset="0"/>
              </a:rPr>
              <a:t>CO detections only; done)</a:t>
            </a:r>
          </a:p>
          <a:p>
            <a:pPr marL="430213" indent="-322263" algn="l"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  <a:buFont typeface="Arial" charset="0"/>
              <a:buChar char="•"/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</a:pPr>
            <a:r>
              <a:rPr lang="en-GB" sz="2400">
                <a:solidFill>
                  <a:srgbClr val="FFFF66"/>
                </a:solidFill>
                <a:latin typeface="Times" charset="0"/>
                <a:cs typeface="Arial Unicode MS" charset="0"/>
              </a:rPr>
              <a:t>Archival data: </a:t>
            </a:r>
            <a:r>
              <a:rPr lang="en-GB" sz="2400">
                <a:solidFill>
                  <a:srgbClr val="BFBFBF"/>
                </a:solidFill>
                <a:latin typeface="Times" charset="0"/>
                <a:cs typeface="Arial Unicode MS" charset="0"/>
              </a:rPr>
              <a:t> </a:t>
            </a:r>
            <a:r>
              <a:rPr lang="en-GB" sz="2400">
                <a:solidFill>
                  <a:srgbClr val="D9D9D9"/>
                </a:solidFill>
                <a:latin typeface="Times" charset="0"/>
                <a:cs typeface="Arial Unicode MS" charset="0"/>
              </a:rPr>
              <a:t>Chandra, XMM, GALEX, HST, Spitzer, 2MASS, </a:t>
            </a:r>
            <a:r>
              <a:rPr lang="en-US" sz="2400">
                <a:solidFill>
                  <a:srgbClr val="D9D9D9"/>
                </a:solidFill>
                <a:latin typeface="Times" charset="0"/>
                <a:cs typeface="Arial Unicode MS" charset="0"/>
              </a:rPr>
              <a:t>…</a:t>
            </a:r>
          </a:p>
          <a:p>
            <a:pPr marL="430213" indent="-322263" algn="l"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</a:pPr>
            <a:endParaRPr lang="en-GB" sz="1600">
              <a:latin typeface="Times" charset="0"/>
              <a:cs typeface="Arial Unicode MS" charset="0"/>
            </a:endParaRPr>
          </a:p>
          <a:p>
            <a:pPr marL="430213" indent="-322263" algn="l"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</a:pPr>
            <a:r>
              <a:rPr lang="en-GB" sz="2400">
                <a:latin typeface="Times" charset="0"/>
                <a:cs typeface="Arial Unicode MS" charset="0"/>
              </a:rPr>
              <a:t>Simulations:</a:t>
            </a:r>
          </a:p>
          <a:p>
            <a:pPr marL="430213" indent="-322263" algn="l"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  <a:buFont typeface="Arial" charset="0"/>
              <a:buChar char="•"/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</a:pPr>
            <a:r>
              <a:rPr lang="en-GB" sz="2400">
                <a:solidFill>
                  <a:srgbClr val="FFFF66"/>
                </a:solidFill>
                <a:latin typeface="Times" charset="0"/>
                <a:cs typeface="Arial Unicode MS" charset="0"/>
              </a:rPr>
              <a:t>Cosmological, individual galaxies/binary mergers, SAMs</a:t>
            </a:r>
            <a:endParaRPr lang="en-GB" sz="2800">
              <a:latin typeface="Times" charset="0"/>
              <a:cs typeface="Arial Unicode MS" charset="0"/>
            </a:endParaRPr>
          </a:p>
        </p:txBody>
      </p:sp>
      <p:sp>
        <p:nvSpPr>
          <p:cNvPr id="268290" name="Rectangle 11"/>
          <p:cNvSpPr>
            <a:spLocks noGrp="1" noChangeArrowheads="1"/>
          </p:cNvSpPr>
          <p:nvPr>
            <p:ph type="title" idx="1"/>
          </p:nvPr>
        </p:nvSpPr>
        <p:spPr>
          <a:xfrm>
            <a:off x="1924050" y="92075"/>
            <a:ext cx="7002463" cy="1173163"/>
          </a:xfrm>
        </p:spPr>
        <p:txBody>
          <a:bodyPr lIns="100794" tIns="50397" rIns="100794" bIns="50397" anchor="ctr"/>
          <a:lstStyle/>
          <a:p>
            <a:pPr marL="0" indent="0" algn="ctr" eaLnBrk="1" hangingPunct="1">
              <a:buClr>
                <a:srgbClr val="000000"/>
              </a:buClr>
              <a:buFont typeface="StarSymbol" charset="0"/>
              <a:buNone/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</a:pPr>
            <a:r>
              <a:rPr lang="en-GB" sz="4400">
                <a:solidFill>
                  <a:srgbClr val="FFFF00"/>
                </a:solidFill>
                <a:latin typeface="Times" charset="0"/>
                <a:cs typeface="Arial Unicode MS" charset="0"/>
              </a:rPr>
              <a:t>Complete Survey of Early-Type Galaxies</a:t>
            </a:r>
          </a:p>
        </p:txBody>
      </p:sp>
      <p:pic>
        <p:nvPicPr>
          <p:cNvPr id="268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122238"/>
            <a:ext cx="12192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68292" name="Rectangle 16"/>
          <p:cNvSpPr>
            <a:spLocks noChangeArrowheads="1"/>
          </p:cNvSpPr>
          <p:nvPr/>
        </p:nvSpPr>
        <p:spPr bwMode="auto">
          <a:xfrm>
            <a:off x="152400" y="4313238"/>
            <a:ext cx="9764713" cy="38100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8293" name="Rectangle 17"/>
          <p:cNvSpPr>
            <a:spLocks noChangeArrowheads="1"/>
          </p:cNvSpPr>
          <p:nvPr/>
        </p:nvSpPr>
        <p:spPr bwMode="auto">
          <a:xfrm>
            <a:off x="163513" y="5075238"/>
            <a:ext cx="9764712" cy="38100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252413" y="1527175"/>
            <a:ext cx="9828212" cy="415766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lIns="89991" tIns="46795" rIns="89991" bIns="46795"/>
          <a:lstStyle>
            <a:lvl1pPr marL="338138" indent="-338138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 Unicode MS" charset="0"/>
              </a:defRPr>
            </a:lvl1pPr>
            <a:lvl2pPr marL="738188" indent="-280988"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2pPr>
            <a:lvl3pPr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3pPr>
            <a:lvl4pPr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4pPr>
            <a:lvl5pPr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2313" algn="l"/>
                <a:tab pos="1446213" algn="l"/>
                <a:tab pos="2170113" algn="l"/>
                <a:tab pos="2894013" algn="l"/>
                <a:tab pos="3617913" algn="l"/>
                <a:tab pos="4341813" algn="l"/>
                <a:tab pos="5065713" algn="l"/>
                <a:tab pos="5789613" algn="l"/>
                <a:tab pos="6513513" algn="l"/>
                <a:tab pos="7237413" algn="l"/>
                <a:tab pos="7961313" algn="l"/>
                <a:tab pos="8685213" algn="l"/>
                <a:tab pos="9409113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9pPr>
          </a:lstStyle>
          <a:p>
            <a:pPr>
              <a:lnSpc>
                <a:spcPct val="108000"/>
              </a:lnSpc>
              <a:spcBef>
                <a:spcPts val="600"/>
              </a:spcBef>
              <a:buClr>
                <a:srgbClr val="FFFF00"/>
              </a:buClr>
              <a:buSzPct val="100000"/>
              <a:buFont typeface="Wingdings" charset="0"/>
              <a:buChar char=""/>
              <a:defRPr/>
            </a:pPr>
            <a:r>
              <a:rPr lang="en-GB" b="1" i="1" smtClean="0">
                <a:solidFill>
                  <a:srgbClr val="FFFF00"/>
                </a:solidFill>
                <a:latin typeface="Charter" charset="0"/>
                <a:cs typeface="DejaVu Sans" charset="0"/>
              </a:rPr>
              <a:t>Optical integral-field spec.: </a:t>
            </a:r>
            <a:r>
              <a:rPr lang="en-GB" smtClean="0">
                <a:solidFill>
                  <a:srgbClr val="BFBFBF"/>
                </a:solidFill>
                <a:latin typeface="Charter" charset="0"/>
                <a:cs typeface="DejaVu Sans" charset="0"/>
              </a:rPr>
              <a:t>Large program with </a:t>
            </a:r>
            <a:r>
              <a:rPr lang="en-GB" smtClean="0">
                <a:solidFill>
                  <a:srgbClr val="FFFF66"/>
                </a:solidFill>
                <a:latin typeface="Charter" charset="0"/>
                <a:cs typeface="DejaVu Sans" charset="0"/>
              </a:rPr>
              <a:t>SAURON@WHT</a:t>
            </a:r>
          </a:p>
          <a:p>
            <a:pPr lvl="1">
              <a:lnSpc>
                <a:spcPct val="108000"/>
              </a:lnSpc>
              <a:spcBef>
                <a:spcPts val="500"/>
              </a:spcBef>
              <a:buClr>
                <a:srgbClr val="CCECFF"/>
              </a:buClr>
              <a:buSzPct val="100000"/>
              <a:defRPr/>
            </a:pPr>
            <a:r>
              <a:rPr lang="en-GB" sz="2000" smtClean="0">
                <a:solidFill>
                  <a:srgbClr val="BFBFB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rter" charset="0"/>
                <a:ea typeface="ＭＳ Ｐゴシック" charset="0"/>
                <a:cs typeface="DejaVu Sans" charset="0"/>
              </a:rPr>
              <a:t>(38 nights over 3 semesters, 4 runs</a:t>
            </a:r>
            <a:r>
              <a:rPr lang="en-GB" sz="2000" smtClean="0">
                <a:solidFill>
                  <a:srgbClr val="BFBFBF"/>
                </a:solidFill>
                <a:latin typeface="Charter" charset="0"/>
                <a:ea typeface="ＭＳ Ｐゴシック" charset="0"/>
                <a:cs typeface="DejaVu Sans" charset="0"/>
              </a:rPr>
              <a:t>: </a:t>
            </a:r>
            <a:r>
              <a:rPr lang="en-GB" sz="2000" smtClean="0">
                <a:solidFill>
                  <a:srgbClr val="FFFF66"/>
                </a:solidFill>
                <a:latin typeface="Charter" charset="0"/>
                <a:ea typeface="ＭＳ Ｐゴシック" charset="0"/>
                <a:cs typeface="DejaVu Sans" charset="0"/>
              </a:rPr>
              <a:t>done)</a:t>
            </a:r>
            <a:endParaRPr lang="en-GB" sz="2000" b="1" u="sng" smtClean="0">
              <a:solidFill>
                <a:srgbClr val="FFFF66"/>
              </a:solidFill>
              <a:latin typeface="Charter" charset="0"/>
              <a:ea typeface="ＭＳ Ｐゴシック" charset="0"/>
              <a:cs typeface="DejaVu Sans" charset="0"/>
            </a:endParaRPr>
          </a:p>
          <a:p>
            <a:pPr>
              <a:lnSpc>
                <a:spcPct val="108000"/>
              </a:lnSpc>
              <a:spcBef>
                <a:spcPts val="500"/>
              </a:spcBef>
              <a:buClr>
                <a:srgbClr val="FFFF00"/>
              </a:buClr>
              <a:buSzPct val="100000"/>
              <a:buFont typeface="Wingdings" charset="0"/>
              <a:buChar char=""/>
              <a:defRPr/>
            </a:pPr>
            <a:r>
              <a:rPr lang="en-GB" b="1" i="1" smtClean="0">
                <a:solidFill>
                  <a:srgbClr val="FFFF00"/>
                </a:solidFill>
                <a:latin typeface="Charter" charset="0"/>
                <a:cs typeface="DejaVu Sans" charset="0"/>
              </a:rPr>
              <a:t>Optical + NIR photometry</a:t>
            </a:r>
            <a:r>
              <a:rPr lang="en-GB" b="1" i="1" smtClean="0">
                <a:solidFill>
                  <a:srgbClr val="BFBFBF"/>
                </a:solidFill>
                <a:latin typeface="Charter" charset="0"/>
                <a:cs typeface="DejaVu Sans" charset="0"/>
              </a:rPr>
              <a:t>:</a:t>
            </a:r>
            <a:r>
              <a:rPr lang="en-GB" smtClean="0">
                <a:solidFill>
                  <a:srgbClr val="BFBFBF"/>
                </a:solidFill>
                <a:latin typeface="Charter" charset="0"/>
                <a:cs typeface="DejaVu Sans" charset="0"/>
              </a:rPr>
              <a:t> Multi-bands </a:t>
            </a:r>
            <a:r>
              <a:rPr lang="en-GB" sz="2000" smtClean="0">
                <a:solidFill>
                  <a:srgbClr val="BFBFBF"/>
                </a:solidFill>
                <a:latin typeface="Charter" charset="0"/>
                <a:cs typeface="DejaVu Sans" charset="0"/>
              </a:rPr>
              <a:t>(SDSS, 2MASS, </a:t>
            </a:r>
            <a:r>
              <a:rPr lang="en-GB" sz="2000" smtClean="0">
                <a:solidFill>
                  <a:srgbClr val="FFFF66"/>
                </a:solidFill>
                <a:latin typeface="Charter" charset="0"/>
                <a:cs typeface="DejaVu Sans" charset="0"/>
              </a:rPr>
              <a:t>INT</a:t>
            </a:r>
            <a:r>
              <a:rPr lang="en-GB" sz="2000" smtClean="0">
                <a:solidFill>
                  <a:srgbClr val="BFBFBF"/>
                </a:solidFill>
                <a:latin typeface="Charter" charset="0"/>
                <a:cs typeface="DejaVu Sans" charset="0"/>
              </a:rPr>
              <a:t>: </a:t>
            </a:r>
            <a:r>
              <a:rPr lang="en-GB" sz="2000" smtClean="0">
                <a:solidFill>
                  <a:srgbClr val="FFFF66"/>
                </a:solidFill>
                <a:latin typeface="Charter" charset="0"/>
                <a:cs typeface="DejaVu Sans" charset="0"/>
              </a:rPr>
              <a:t>done</a:t>
            </a:r>
            <a:r>
              <a:rPr lang="en-GB" sz="2000" smtClean="0">
                <a:solidFill>
                  <a:srgbClr val="BFBFBF"/>
                </a:solidFill>
                <a:cs typeface="DejaVu Sans" charset="0"/>
              </a:rPr>
              <a:t>)</a:t>
            </a:r>
            <a:endParaRPr lang="en-GB" sz="2000" smtClean="0">
              <a:solidFill>
                <a:srgbClr val="FF0000"/>
              </a:solidFill>
              <a:latin typeface="Charter" charset="0"/>
              <a:cs typeface="DejaVu Sans" charset="0"/>
            </a:endParaRPr>
          </a:p>
          <a:p>
            <a:pPr>
              <a:lnSpc>
                <a:spcPct val="108000"/>
              </a:lnSpc>
              <a:spcBef>
                <a:spcPts val="600"/>
              </a:spcBef>
              <a:buClr>
                <a:srgbClr val="FFFF00"/>
              </a:buClr>
              <a:buSzPct val="100000"/>
              <a:buFont typeface="Wingdings" charset="0"/>
              <a:buChar char=""/>
              <a:defRPr/>
            </a:pPr>
            <a:r>
              <a:rPr lang="en-GB" b="1" i="1" smtClean="0">
                <a:solidFill>
                  <a:srgbClr val="FFFF00"/>
                </a:solidFill>
                <a:latin typeface="Charter" charset="0"/>
                <a:cs typeface="DejaVu Sans" charset="0"/>
              </a:rPr>
              <a:t>H</a:t>
            </a:r>
            <a:r>
              <a:rPr lang="en-GB" sz="2000" b="1" i="1" smtClean="0">
                <a:solidFill>
                  <a:srgbClr val="FFFF00"/>
                </a:solidFill>
                <a:latin typeface="Charter" charset="0"/>
                <a:cs typeface="DejaVu Sans" charset="0"/>
              </a:rPr>
              <a:t>I </a:t>
            </a:r>
            <a:r>
              <a:rPr lang="en-GB" b="1" i="1" smtClean="0">
                <a:solidFill>
                  <a:srgbClr val="FFFF00"/>
                </a:solidFill>
                <a:latin typeface="Charter" charset="0"/>
                <a:cs typeface="DejaVu Sans" charset="0"/>
              </a:rPr>
              <a:t>survey:</a:t>
            </a:r>
            <a:r>
              <a:rPr lang="en-GB" smtClean="0">
                <a:solidFill>
                  <a:srgbClr val="000000"/>
                </a:solidFill>
                <a:latin typeface="Charter" charset="0"/>
                <a:cs typeface="DejaVu Sans" charset="0"/>
              </a:rPr>
              <a:t> </a:t>
            </a:r>
            <a:r>
              <a:rPr lang="en-GB" smtClean="0">
                <a:solidFill>
                  <a:srgbClr val="BFBFBF"/>
                </a:solidFill>
                <a:latin typeface="Charter" charset="0"/>
                <a:cs typeface="DejaVu Sans" charset="0"/>
              </a:rPr>
              <a:t>≈150 northern galaxies with </a:t>
            </a:r>
            <a:r>
              <a:rPr lang="en-GB" smtClean="0">
                <a:solidFill>
                  <a:srgbClr val="FFFF66"/>
                </a:solidFill>
                <a:latin typeface="Charter" charset="0"/>
                <a:cs typeface="DejaVu Sans" charset="0"/>
              </a:rPr>
              <a:t>WSRT</a:t>
            </a:r>
            <a:r>
              <a:rPr lang="en-GB" smtClean="0">
                <a:solidFill>
                  <a:srgbClr val="000000"/>
                </a:solidFill>
                <a:latin typeface="Charter" charset="0"/>
                <a:cs typeface="DejaVu Sans" charset="0"/>
              </a:rPr>
              <a:t> </a:t>
            </a:r>
            <a:r>
              <a:rPr lang="en-GB" smtClean="0">
                <a:solidFill>
                  <a:srgbClr val="BFBFBF"/>
                </a:solidFill>
                <a:latin typeface="Charter" charset="0"/>
                <a:cs typeface="DejaVu Sans" charset="0"/>
              </a:rPr>
              <a:t>(excl. Virgo)</a:t>
            </a:r>
            <a:endParaRPr lang="ar-sa" smtClean="0">
              <a:solidFill>
                <a:srgbClr val="BFBFBF"/>
              </a:solidFill>
              <a:latin typeface="Arial Unicode MS" charset="0"/>
              <a:cs typeface="Arial" charset="0"/>
            </a:endParaRPr>
          </a:p>
          <a:p>
            <a:pPr>
              <a:lnSpc>
                <a:spcPct val="108000"/>
              </a:lnSpc>
              <a:spcBef>
                <a:spcPts val="600"/>
              </a:spcBef>
              <a:buClr>
                <a:srgbClr val="FFFF00"/>
              </a:buClr>
              <a:buSzPct val="100000"/>
              <a:buFont typeface="Wingdings" charset="0"/>
              <a:buChar char=""/>
              <a:defRPr/>
            </a:pPr>
            <a:r>
              <a:rPr lang="en-GB" b="1" i="1" baseline="30000" smtClean="0">
                <a:solidFill>
                  <a:srgbClr val="FFFF00"/>
                </a:solidFill>
                <a:latin typeface="Charter" charset="0"/>
                <a:cs typeface="DejaVu Sans" charset="0"/>
              </a:rPr>
              <a:t>12</a:t>
            </a:r>
            <a:r>
              <a:rPr lang="en-GB" b="1" i="1" smtClean="0">
                <a:solidFill>
                  <a:srgbClr val="FFFF00"/>
                </a:solidFill>
                <a:latin typeface="Charter" charset="0"/>
                <a:cs typeface="DejaVu Sans" charset="0"/>
              </a:rPr>
              <a:t>CO single-dish:</a:t>
            </a:r>
            <a:r>
              <a:rPr lang="en-GB" b="1" i="1" smtClean="0">
                <a:solidFill>
                  <a:srgbClr val="00007F"/>
                </a:solidFill>
                <a:latin typeface="Charter" charset="0"/>
                <a:cs typeface="DejaVu Sans" charset="0"/>
              </a:rPr>
              <a:t> </a:t>
            </a:r>
            <a:r>
              <a:rPr lang="en-GB" smtClean="0">
                <a:solidFill>
                  <a:srgbClr val="BFBFBF"/>
                </a:solidFill>
                <a:latin typeface="Charter" charset="0"/>
                <a:cs typeface="DejaVu Sans" charset="0"/>
              </a:rPr>
              <a:t>Complete survey with </a:t>
            </a:r>
            <a:r>
              <a:rPr lang="en-GB" smtClean="0">
                <a:solidFill>
                  <a:srgbClr val="FFFF66"/>
                </a:solidFill>
                <a:latin typeface="Charter" charset="0"/>
                <a:cs typeface="DejaVu Sans" charset="0"/>
              </a:rPr>
              <a:t>IRAM 30m</a:t>
            </a:r>
            <a:r>
              <a:rPr lang="en-GB" smtClean="0">
                <a:solidFill>
                  <a:srgbClr val="FF0000"/>
                </a:solidFill>
                <a:latin typeface="Charter" charset="0"/>
                <a:cs typeface="DejaVu Sans" charset="0"/>
              </a:rPr>
              <a:t> </a:t>
            </a:r>
            <a:r>
              <a:rPr lang="en-GB" smtClean="0">
                <a:solidFill>
                  <a:srgbClr val="FFFF66"/>
                </a:solidFill>
                <a:latin typeface="Charter" charset="0"/>
                <a:cs typeface="DejaVu Sans" charset="0"/>
              </a:rPr>
              <a:t>(done)</a:t>
            </a:r>
            <a:endParaRPr lang="ar-sa" smtClean="0">
              <a:solidFill>
                <a:srgbClr val="FFFF66"/>
              </a:solidFill>
              <a:latin typeface="Arial Unicode MS" charset="0"/>
              <a:cs typeface="Arial" charset="0"/>
            </a:endParaRPr>
          </a:p>
          <a:p>
            <a:pPr>
              <a:lnSpc>
                <a:spcPct val="108000"/>
              </a:lnSpc>
              <a:spcBef>
                <a:spcPts val="600"/>
              </a:spcBef>
              <a:buClr>
                <a:srgbClr val="FFFF00"/>
              </a:buClr>
              <a:buSzPct val="100000"/>
              <a:buFont typeface="Wingdings" charset="0"/>
              <a:buChar char=""/>
              <a:defRPr/>
            </a:pPr>
            <a:r>
              <a:rPr lang="en-GB" b="1" i="1" baseline="30000" smtClean="0">
                <a:solidFill>
                  <a:srgbClr val="FFFF00"/>
                </a:solidFill>
                <a:latin typeface="Charter" charset="0"/>
                <a:cs typeface="DejaVu Sans" charset="0"/>
              </a:rPr>
              <a:t>12</a:t>
            </a:r>
            <a:r>
              <a:rPr lang="en-GB" b="1" i="1" smtClean="0">
                <a:solidFill>
                  <a:srgbClr val="FFFF00"/>
                </a:solidFill>
                <a:latin typeface="Charter" charset="0"/>
                <a:cs typeface="DejaVu Sans" charset="0"/>
              </a:rPr>
              <a:t>CO interferometry</a:t>
            </a:r>
            <a:r>
              <a:rPr lang="en-GB" b="1" i="1" smtClean="0">
                <a:solidFill>
                  <a:srgbClr val="00007F"/>
                </a:solidFill>
                <a:latin typeface="Charter" charset="0"/>
                <a:cs typeface="DejaVu Sans" charset="0"/>
              </a:rPr>
              <a:t> </a:t>
            </a:r>
            <a:r>
              <a:rPr lang="en-GB" smtClean="0">
                <a:solidFill>
                  <a:srgbClr val="BFBFBF"/>
                </a:solidFill>
                <a:latin typeface="Charter" charset="0"/>
                <a:cs typeface="DejaVu Sans" charset="0"/>
              </a:rPr>
              <a:t>of detections with </a:t>
            </a:r>
            <a:r>
              <a:rPr lang="en-GB" smtClean="0">
                <a:solidFill>
                  <a:srgbClr val="FFFF66"/>
                </a:solidFill>
                <a:latin typeface="Charter" charset="0"/>
                <a:cs typeface="DejaVu Sans" charset="0"/>
              </a:rPr>
              <a:t>CARMA</a:t>
            </a:r>
          </a:p>
          <a:p>
            <a:pPr>
              <a:lnSpc>
                <a:spcPct val="108000"/>
              </a:lnSpc>
              <a:spcBef>
                <a:spcPts val="600"/>
              </a:spcBef>
              <a:buClr>
                <a:srgbClr val="FFFF00"/>
              </a:buClr>
              <a:buSzPct val="100000"/>
              <a:buFont typeface="Wingdings" charset="0"/>
              <a:buChar char=""/>
              <a:defRPr/>
            </a:pPr>
            <a:endParaRPr lang="en-GB" smtClean="0">
              <a:solidFill>
                <a:srgbClr val="FF0000"/>
              </a:solidFill>
              <a:latin typeface="Charter" charset="0"/>
              <a:cs typeface="DejaVu Sans" charset="0"/>
            </a:endParaRPr>
          </a:p>
          <a:p>
            <a:pPr>
              <a:lnSpc>
                <a:spcPct val="108000"/>
              </a:lnSpc>
              <a:spcBef>
                <a:spcPts val="500"/>
              </a:spcBef>
              <a:buClr>
                <a:srgbClr val="FFFF00"/>
              </a:buClr>
              <a:buSzPct val="100000"/>
              <a:buFont typeface="Wingdings" charset="0"/>
              <a:buChar char=""/>
              <a:defRPr/>
            </a:pPr>
            <a:r>
              <a:rPr lang="en-GB" b="1" i="1" smtClean="0">
                <a:solidFill>
                  <a:srgbClr val="FFFF00"/>
                </a:solidFill>
                <a:latin typeface="Charter" charset="0"/>
                <a:cs typeface="DejaVu Sans" charset="0"/>
              </a:rPr>
              <a:t>Archival</a:t>
            </a:r>
            <a:r>
              <a:rPr lang="en-GB" smtClean="0">
                <a:solidFill>
                  <a:srgbClr val="000000"/>
                </a:solidFill>
                <a:latin typeface="Charter" charset="0"/>
                <a:cs typeface="DejaVu Sans" charset="0"/>
              </a:rPr>
              <a:t> </a:t>
            </a:r>
            <a:r>
              <a:rPr lang="en-GB" smtClean="0">
                <a:solidFill>
                  <a:srgbClr val="BFBFBF"/>
                </a:solidFill>
                <a:latin typeface="Charter" charset="0"/>
                <a:cs typeface="DejaVu Sans" charset="0"/>
              </a:rPr>
              <a:t>data </a:t>
            </a:r>
            <a:r>
              <a:rPr lang="en-GB" sz="2000" smtClean="0">
                <a:solidFill>
                  <a:srgbClr val="BFBFBF"/>
                </a:solidFill>
                <a:latin typeface="Charter" charset="0"/>
                <a:cs typeface="DejaVu Sans" charset="0"/>
              </a:rPr>
              <a:t>(Chandra, XMM, GALEX, HST, Spitzer)</a:t>
            </a:r>
            <a:endParaRPr lang="en-GB" sz="2000" smtClean="0">
              <a:solidFill>
                <a:srgbClr val="BFBFBF"/>
              </a:solidFill>
              <a:latin typeface="Arial Unicode MS" charset="0"/>
              <a:cs typeface="Arial" charset="0"/>
            </a:endParaRPr>
          </a:p>
          <a:p>
            <a:pPr>
              <a:lnSpc>
                <a:spcPct val="108000"/>
              </a:lnSpc>
              <a:spcBef>
                <a:spcPts val="500"/>
              </a:spcBef>
              <a:buClr>
                <a:srgbClr val="FFFF00"/>
              </a:buClr>
              <a:buSzPct val="100000"/>
              <a:buFont typeface="Wingdings" charset="0"/>
              <a:buChar char=""/>
              <a:defRPr/>
            </a:pPr>
            <a:r>
              <a:rPr lang="en-GB" b="1" i="1" smtClean="0">
                <a:solidFill>
                  <a:srgbClr val="FFFF00"/>
                </a:solidFill>
                <a:latin typeface="Charter" charset="0"/>
                <a:cs typeface="DejaVu Sans" charset="0"/>
              </a:rPr>
              <a:t>Simulations: </a:t>
            </a:r>
            <a:r>
              <a:rPr lang="en-GB" smtClean="0">
                <a:solidFill>
                  <a:srgbClr val="BFBFBF"/>
                </a:solidFill>
                <a:latin typeface="Charter" charset="0"/>
                <a:cs typeface="DejaVu Sans" charset="0"/>
              </a:rPr>
              <a:t>Cosmological, SAMs, individual/binary mergers</a:t>
            </a:r>
            <a:endParaRPr lang="ar-sa" smtClean="0">
              <a:solidFill>
                <a:srgbClr val="BFBFBF"/>
              </a:solidFill>
              <a:latin typeface="Arial Unicode MS" charset="0"/>
              <a:cs typeface="Arial" charset="0"/>
            </a:endParaRPr>
          </a:p>
        </p:txBody>
      </p:sp>
      <p:pic>
        <p:nvPicPr>
          <p:cNvPr id="270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51513"/>
            <a:ext cx="10080625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70339" name="Rectangle 4"/>
          <p:cNvSpPr>
            <a:spLocks noGrp="1" noChangeArrowheads="1"/>
          </p:cNvSpPr>
          <p:nvPr>
            <p:ph type="title"/>
          </p:nvPr>
        </p:nvSpPr>
        <p:spPr>
          <a:xfrm>
            <a:off x="2270125" y="274638"/>
            <a:ext cx="6465888" cy="1173162"/>
          </a:xfrm>
        </p:spPr>
        <p:txBody>
          <a:bodyPr lIns="100794" tIns="50397" rIns="100794" bIns="50397" anchor="t"/>
          <a:lstStyle/>
          <a:p>
            <a:pPr eaLnBrk="1" hangingPunct="1"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</a:pPr>
            <a:r>
              <a:rPr lang="en-GB">
                <a:latin typeface="Times" charset="0"/>
                <a:cs typeface="Arial Unicode MS" charset="0"/>
              </a:rPr>
              <a:t>Multi-</a:t>
            </a:r>
            <a:r>
              <a:rPr lang="en-GB">
                <a:latin typeface="Symbol Proportional BT" charset="0"/>
                <a:cs typeface="Symbol Proportional BT" charset="0"/>
              </a:rPr>
              <a:t>l</a:t>
            </a:r>
            <a:r>
              <a:rPr lang="en-GB">
                <a:latin typeface="Times" charset="0"/>
                <a:cs typeface="Arial Unicode MS" charset="0"/>
              </a:rPr>
              <a:t> Approach</a:t>
            </a:r>
          </a:p>
        </p:txBody>
      </p:sp>
      <p:pic>
        <p:nvPicPr>
          <p:cNvPr id="270340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122238"/>
            <a:ext cx="12192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70341" name="AutoShape 6"/>
          <p:cNvSpPr>
            <a:spLocks noChangeArrowheads="1"/>
          </p:cNvSpPr>
          <p:nvPr/>
        </p:nvSpPr>
        <p:spPr bwMode="auto">
          <a:xfrm>
            <a:off x="163513" y="3779838"/>
            <a:ext cx="9753600" cy="533400"/>
          </a:xfrm>
          <a:prstGeom prst="roundRect">
            <a:avLst>
              <a:gd name="adj" fmla="val 97"/>
            </a:avLst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Text Box 1"/>
          <p:cNvSpPr txBox="1">
            <a:spLocks noChangeArrowheads="1"/>
          </p:cNvSpPr>
          <p:nvPr/>
        </p:nvSpPr>
        <p:spPr bwMode="auto">
          <a:xfrm>
            <a:off x="719138" y="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   SAURON: </a:t>
            </a:r>
            <a:r>
              <a:rPr lang="en-GB" sz="3600">
                <a:solidFill>
                  <a:srgbClr val="FFFFCC"/>
                </a:solidFill>
                <a:latin typeface="Charter" charset="0"/>
              </a:rPr>
              <a:t> Dynamics and Stellar Populations of Early-Type Galaxies in 3D</a:t>
            </a:r>
          </a:p>
        </p:txBody>
      </p:sp>
      <p:sp>
        <p:nvSpPr>
          <p:cNvPr id="272387" name="Text Box 2"/>
          <p:cNvSpPr txBox="1">
            <a:spLocks noChangeArrowheads="1"/>
          </p:cNvSpPr>
          <p:nvPr/>
        </p:nvSpPr>
        <p:spPr bwMode="auto">
          <a:xfrm>
            <a:off x="2271713" y="1754188"/>
            <a:ext cx="5578475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>
                <a:solidFill>
                  <a:srgbClr val="FFFF66"/>
                </a:solidFill>
              </a:rPr>
              <a:t>                                 </a:t>
            </a:r>
            <a:r>
              <a:rPr lang="en-GB" sz="3200">
                <a:solidFill>
                  <a:srgbClr val="FFFF00"/>
                </a:solidFill>
                <a:latin typeface="Charter" charset="0"/>
              </a:rPr>
              <a:t>Martin Bureau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FF"/>
                </a:solidFill>
                <a:latin typeface="Charter" charset="0"/>
              </a:rPr>
              <a:t>                                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(Oxford University)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>
              <a:solidFill>
                <a:srgbClr val="E6E6F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200">
              <a:solidFill>
                <a:srgbClr val="E6E6F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FF"/>
                </a:solidFill>
                <a:latin typeface="Charter" charset="0"/>
              </a:rPr>
              <a:t>                             	      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        </a:t>
            </a:r>
            <a:r>
              <a:rPr lang="en-GB" sz="2800">
                <a:solidFill>
                  <a:srgbClr val="FFFF99"/>
                </a:solidFill>
                <a:latin typeface="Charter" charset="0"/>
              </a:rPr>
              <a:t>Team</a:t>
            </a:r>
          </a:p>
        </p:txBody>
      </p:sp>
      <p:sp>
        <p:nvSpPr>
          <p:cNvPr id="272388" name="Text Box 3"/>
          <p:cNvSpPr txBox="1">
            <a:spLocks noChangeArrowheads="1"/>
          </p:cNvSpPr>
          <p:nvPr/>
        </p:nvSpPr>
        <p:spPr bwMode="auto">
          <a:xfrm>
            <a:off x="577850" y="3976688"/>
            <a:ext cx="91471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Plan:</a:t>
            </a:r>
            <a:r>
              <a:rPr lang="en-GB">
                <a:solidFill>
                  <a:srgbClr val="FFFF66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Introduction: Team, Goals, Instrument, Sample, Data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            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Tools:</a:t>
            </a:r>
            <a:r>
              <a:rPr lang="en-GB">
                <a:solidFill>
                  <a:srgbClr val="FFFF66"/>
                </a:solidFill>
                <a:latin typeface="Charter" charset="0"/>
              </a:rPr>
              <a:t>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Pixel fitting, Binning, Kinemetry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           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Stellar Kinematics: Examples, KDCs, Slow/Fast Rotators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        Gas Kinematics: Examples, Bars, Interactions, Line Ratios, ...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        Linestrengths: Examples, Line Indices, KDCs Dichotomy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        Dynamical Modeling: Schwarzschild, Examples, Dark Matter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        Conclusions: Summary, Future</a:t>
            </a:r>
          </a:p>
        </p:txBody>
      </p:sp>
      <p:pic>
        <p:nvPicPr>
          <p:cNvPr id="27238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746125"/>
            <a:ext cx="4725987" cy="472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SAURON: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 Data Analysis</a:t>
            </a:r>
            <a:br>
              <a:rPr lang="en-GB" sz="4400">
                <a:solidFill>
                  <a:srgbClr val="FFFF99"/>
                </a:solidFill>
                <a:latin typeface="Charter" charset="0"/>
              </a:rPr>
            </a:br>
            <a:r>
              <a:rPr lang="en-GB" sz="2000">
                <a:solidFill>
                  <a:srgbClr val="999999"/>
                </a:solidFill>
                <a:latin typeface="Charter" charset="0"/>
              </a:rPr>
              <a:t>(de Zeeuw et al. 02; Emsellem et al. 04; Sarzi et al. 06//////)</a:t>
            </a:r>
          </a:p>
        </p:txBody>
      </p:sp>
      <p:pic>
        <p:nvPicPr>
          <p:cNvPr id="274435" name="Picture 2"/>
          <p:cNvPicPr>
            <a:picLocks noChangeAspect="1" noChangeArrowheads="1"/>
          </p:cNvPicPr>
          <p:nvPr/>
        </p:nvPicPr>
        <p:blipFill>
          <a:blip r:embed="rId3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441450"/>
            <a:ext cx="3937000" cy="557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4436" name="Text Box 3"/>
          <p:cNvSpPr txBox="1">
            <a:spLocks noChangeArrowheads="1"/>
          </p:cNvSpPr>
          <p:nvPr/>
        </p:nvSpPr>
        <p:spPr bwMode="auto">
          <a:xfrm>
            <a:off x="4406900" y="1322388"/>
            <a:ext cx="5564188" cy="599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Algorithm: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For every spectrum...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1800">
                <a:solidFill>
                  <a:srgbClr val="FFFF66"/>
                </a:solidFill>
                <a:latin typeface="Charter" charset="0"/>
              </a:rPr>
              <a:t>   1</a:t>
            </a:r>
            <a:r>
              <a:rPr lang="en-GB" sz="1800">
                <a:solidFill>
                  <a:srgbClr val="FFFF99"/>
                </a:solidFill>
                <a:latin typeface="Charter" charset="0"/>
              </a:rPr>
              <a:t>)  Obtain V and </a:t>
            </a:r>
            <a:r>
              <a:rPr lang="en-GB" sz="1800">
                <a:solidFill>
                  <a:srgbClr val="FFFF99"/>
                </a:solidFill>
                <a:latin typeface="StarSymbol" charset="0"/>
                <a:cs typeface="StarSymbol" charset="0"/>
              </a:rPr>
              <a:t></a:t>
            </a:r>
            <a:r>
              <a:rPr lang="en-GB" sz="1800">
                <a:solidFill>
                  <a:srgbClr val="FFFF99"/>
                </a:solidFill>
                <a:latin typeface="Charter" charset="0"/>
              </a:rPr>
              <a:t> from PPXF and single stellar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1800">
                <a:solidFill>
                  <a:srgbClr val="FFFF99"/>
                </a:solidFill>
                <a:latin typeface="Charter" charset="0"/>
              </a:rPr>
              <a:t>         template </a:t>
            </a:r>
            <a:r>
              <a:rPr lang="en-GB" sz="1800">
                <a:solidFill>
                  <a:srgbClr val="999999"/>
                </a:solidFill>
                <a:latin typeface="Charter" charset="0"/>
              </a:rPr>
              <a:t>(e.g. K0;  emission lines masked)</a:t>
            </a:r>
            <a:r>
              <a:rPr lang="en-GB" sz="1800">
                <a:solidFill>
                  <a:srgbClr val="FFFF99"/>
                </a:solidFill>
                <a:latin typeface="Charter" charset="0"/>
              </a:rPr>
              <a:t>.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1800">
                <a:solidFill>
                  <a:srgbClr val="FFFF99"/>
                </a:solidFill>
                <a:latin typeface="Charter" charset="0"/>
              </a:rPr>
              <a:t>   2)  Construct optimal template from synthetic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1800">
                <a:solidFill>
                  <a:srgbClr val="FFFF99"/>
                </a:solidFill>
                <a:latin typeface="Charter" charset="0"/>
              </a:rPr>
              <a:t>         stellar spectra library </a:t>
            </a:r>
            <a:r>
              <a:rPr lang="en-GB" sz="1800">
                <a:solidFill>
                  <a:srgbClr val="999999"/>
                </a:solidFill>
                <a:latin typeface="Charter" charset="0"/>
              </a:rPr>
              <a:t>(linear combination,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1800">
                <a:solidFill>
                  <a:srgbClr val="999999"/>
                </a:solidFill>
                <a:latin typeface="Charter" charset="0"/>
              </a:rPr>
              <a:t>         properly convolved, emission lines masked)</a:t>
            </a:r>
            <a:r>
              <a:rPr lang="en-GB" sz="1800">
                <a:solidFill>
                  <a:srgbClr val="FFFF99"/>
                </a:solidFill>
                <a:latin typeface="Charter" charset="0"/>
              </a:rPr>
              <a:t>.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1800">
                <a:solidFill>
                  <a:srgbClr val="FFFF99"/>
                </a:solidFill>
                <a:latin typeface="Charter" charset="0"/>
              </a:rPr>
              <a:t>   3)  Subtract optimal template to yield emission-line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1800">
                <a:solidFill>
                  <a:srgbClr val="FFFF99"/>
                </a:solidFill>
                <a:latin typeface="Charter" charset="0"/>
              </a:rPr>
              <a:t>         only spectrum </a:t>
            </a:r>
            <a:r>
              <a:rPr lang="en-GB" sz="1800">
                <a:solidFill>
                  <a:srgbClr val="999999"/>
                </a:solidFill>
                <a:latin typeface="Charter" charset="0"/>
              </a:rPr>
              <a:t>(entire </a:t>
            </a:r>
            <a:r>
              <a:rPr lang="en-GB" sz="1800">
                <a:solidFill>
                  <a:srgbClr val="999999"/>
                </a:solidFill>
                <a:latin typeface="StarSymbol" charset="0"/>
              </a:rPr>
              <a:t></a:t>
            </a:r>
            <a:r>
              <a:rPr lang="en-GB" sz="1800">
                <a:solidFill>
                  <a:srgbClr val="999999"/>
                </a:solidFill>
                <a:latin typeface="Charter" charset="0"/>
              </a:rPr>
              <a:t> range, extrapolation)</a:t>
            </a:r>
            <a:r>
              <a:rPr lang="en-GB" sz="1800">
                <a:solidFill>
                  <a:srgbClr val="FFFF99"/>
                </a:solidFill>
                <a:latin typeface="Charter" charset="0"/>
              </a:rPr>
              <a:t>.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1800">
                <a:solidFill>
                  <a:srgbClr val="FFFF99"/>
                </a:solidFill>
                <a:latin typeface="Charter" charset="0"/>
              </a:rPr>
              <a:t>   4)  Fit all emission lines simultaneously with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1800">
                <a:solidFill>
                  <a:srgbClr val="FFFF99"/>
                </a:solidFill>
                <a:latin typeface="Charter" charset="0"/>
              </a:rPr>
              <a:t>        Gaussians of equal </a:t>
            </a:r>
            <a:r>
              <a:rPr lang="en-GB" sz="1800">
                <a:solidFill>
                  <a:srgbClr val="999999"/>
                </a:solidFill>
                <a:latin typeface="Charter" charset="0"/>
              </a:rPr>
              <a:t>(or variable)</a:t>
            </a:r>
            <a:r>
              <a:rPr lang="en-GB" sz="1800">
                <a:solidFill>
                  <a:srgbClr val="FFFF99"/>
                </a:solidFill>
                <a:latin typeface="Charter" charset="0"/>
              </a:rPr>
              <a:t> V and </a:t>
            </a:r>
            <a:r>
              <a:rPr lang="en-GB" sz="1800">
                <a:solidFill>
                  <a:srgbClr val="FFFF99"/>
                </a:solidFill>
                <a:latin typeface="StarSymbol" charset="0"/>
                <a:cs typeface="StarSymbol" charset="0"/>
              </a:rPr>
              <a:t></a:t>
            </a:r>
            <a:r>
              <a:rPr lang="en-GB" sz="1800">
                <a:solidFill>
                  <a:srgbClr val="FFFF99"/>
                </a:solidFill>
                <a:latin typeface="Charter" charset="0"/>
              </a:rPr>
              <a:t>.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1800">
                <a:solidFill>
                  <a:srgbClr val="FFFF99"/>
                </a:solidFill>
                <a:latin typeface="Charter" charset="0"/>
              </a:rPr>
              <a:t>   5)  Subtract fitted emission-line spectrum from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1800">
                <a:solidFill>
                  <a:srgbClr val="FFFF99"/>
                </a:solidFill>
                <a:latin typeface="Charter" charset="0"/>
              </a:rPr>
              <a:t>        observed  spectrum to yield absorption-line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1800">
                <a:solidFill>
                  <a:srgbClr val="FFFF99"/>
                </a:solidFill>
                <a:latin typeface="Charter" charset="0"/>
              </a:rPr>
              <a:t>        only spectrum </a:t>
            </a:r>
            <a:r>
              <a:rPr lang="en-GB" sz="1800">
                <a:solidFill>
                  <a:srgbClr val="999999"/>
                </a:solidFill>
                <a:latin typeface="Charter" charset="0"/>
              </a:rPr>
              <a:t>(linestrengths)</a:t>
            </a:r>
            <a:r>
              <a:rPr lang="en-GB" sz="1800">
                <a:solidFill>
                  <a:srgbClr val="FFFF99"/>
                </a:solidFill>
                <a:latin typeface="Charter" charset="0"/>
              </a:rPr>
              <a:t>.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1800">
                <a:solidFill>
                  <a:srgbClr val="FFFF99"/>
                </a:solidFill>
                <a:latin typeface="Charter" charset="0"/>
              </a:rPr>
              <a:t>   6)  Iterate if needed ...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 sz="1800">
                <a:solidFill>
                  <a:srgbClr val="E6E6E6"/>
                </a:solidFill>
                <a:latin typeface="Charter" charset="0"/>
              </a:rPr>
              <a:t>In practice, Gauss-Hermite moments, simultaneous emission-line fits for gas, observed spectra, ...</a:t>
            </a:r>
          </a:p>
        </p:txBody>
      </p:sp>
      <p:sp>
        <p:nvSpPr>
          <p:cNvPr id="274437" name="Text Box 4"/>
          <p:cNvSpPr txBox="1">
            <a:spLocks noChangeArrowheads="1"/>
          </p:cNvSpPr>
          <p:nvPr/>
        </p:nvSpPr>
        <p:spPr bwMode="auto">
          <a:xfrm>
            <a:off x="2243138" y="5575300"/>
            <a:ext cx="231775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200">
                <a:solidFill>
                  <a:schemeClr val="tx1"/>
                </a:solidFill>
                <a:latin typeface="Standard Symbols L" charset="0"/>
                <a:cs typeface="Standard Symbols L" charset="0"/>
              </a:rPr>
              <a:t>λ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SAURON: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 Data Products</a:t>
            </a:r>
            <a:br>
              <a:rPr lang="en-GB" sz="4400">
                <a:solidFill>
                  <a:srgbClr val="FFFF99"/>
                </a:solidFill>
                <a:latin typeface="Charter" charset="0"/>
              </a:rPr>
            </a:br>
            <a:r>
              <a:rPr lang="en-GB" sz="2000">
                <a:solidFill>
                  <a:srgbClr val="999999"/>
                </a:solidFill>
                <a:latin typeface="Charter" charset="0"/>
              </a:rPr>
              <a:t>(de Zeeuw et al. 02; Emsellem et al. 04; Sarzi et al. 06)</a:t>
            </a:r>
          </a:p>
        </p:txBody>
      </p:sp>
      <p:pic>
        <p:nvPicPr>
          <p:cNvPr id="276483" name="Picture 2"/>
          <p:cNvPicPr>
            <a:picLocks noChangeAspect="1" noChangeArrowheads="1"/>
          </p:cNvPicPr>
          <p:nvPr/>
        </p:nvPicPr>
        <p:blipFill>
          <a:blip r:embed="rId3">
            <a:lum contras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436688"/>
            <a:ext cx="3937000" cy="557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484" name="Text Box 3"/>
          <p:cNvSpPr txBox="1">
            <a:spLocks noChangeArrowheads="1"/>
          </p:cNvSpPr>
          <p:nvPr/>
        </p:nvSpPr>
        <p:spPr bwMode="auto">
          <a:xfrm>
            <a:off x="4346575" y="1477963"/>
            <a:ext cx="5732463" cy="521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Absorption Lines: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Total flux: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Morphology, photometry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              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</a:t>
            </a:r>
            <a:r>
              <a:rPr lang="en-GB">
                <a:solidFill>
                  <a:srgbClr val="999999"/>
                </a:solidFill>
                <a:latin typeface="Standard Symbols L" charset="0"/>
                <a:cs typeface="Standard Symbols L" charset="0"/>
              </a:rPr>
              <a:t>≈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V image)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Stellar kinematics: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LOSVD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                         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(V, </a:t>
            </a:r>
            <a:r>
              <a:rPr lang="en-GB" sz="1800">
                <a:solidFill>
                  <a:srgbClr val="999999"/>
                </a:solidFill>
                <a:latin typeface="StarSymbol" charset="0"/>
                <a:cs typeface="StarSymbol" charset="0"/>
              </a:rPr>
              <a:t>,</a:t>
            </a:r>
            <a:r>
              <a:rPr lang="en-GB" sz="1800">
                <a:solidFill>
                  <a:srgbClr val="9999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h</a:t>
            </a:r>
            <a:r>
              <a:rPr lang="en-GB" baseline="-33000">
                <a:solidFill>
                  <a:srgbClr val="999999"/>
                </a:solidFill>
                <a:latin typeface="Charter" charset="0"/>
              </a:rPr>
              <a:t>3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,h</a:t>
            </a:r>
            <a:r>
              <a:rPr lang="en-GB" baseline="-33000">
                <a:solidFill>
                  <a:srgbClr val="999999"/>
                </a:solidFill>
                <a:latin typeface="Charter" charset="0"/>
              </a:rPr>
              <a:t>4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Lines indices: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H</a:t>
            </a:r>
            <a:r>
              <a:rPr lang="en-GB">
                <a:solidFill>
                  <a:srgbClr val="E6E6E6"/>
                </a:solidFill>
                <a:latin typeface="Standard Symbols L" charset="0"/>
                <a:cs typeface="Standard Symbols L" charset="0"/>
              </a:rPr>
              <a:t>β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, Mgb, Fe</a:t>
            </a:r>
            <a:r>
              <a:rPr lang="en-GB" sz="2000">
                <a:solidFill>
                  <a:srgbClr val="E6E6E6"/>
                </a:solidFill>
                <a:latin typeface="Charter" charset="0"/>
              </a:rPr>
              <a:t>5015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, Fe</a:t>
            </a:r>
            <a:r>
              <a:rPr lang="en-GB" sz="2000">
                <a:solidFill>
                  <a:srgbClr val="E6E6E6"/>
                </a:solidFill>
                <a:latin typeface="Charter" charset="0"/>
              </a:rPr>
              <a:t>5270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                 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(age/metallicity)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20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91000"/>
              </a:lnSpc>
              <a:buClr>
                <a:srgbClr val="3366FF"/>
              </a:buClr>
              <a:buSzPct val="50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Emission Lines:</a:t>
            </a:r>
          </a:p>
          <a:p>
            <a:pPr eaLnBrk="1">
              <a:lnSpc>
                <a:spcPct val="91000"/>
              </a:lnSpc>
              <a:buClr>
                <a:srgbClr val="3366FF"/>
              </a:buClr>
              <a:buSzPct val="50000"/>
              <a:buFont typeface="StarSymbol" charset="0"/>
              <a:buNone/>
            </a:pP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91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Gas distribution: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H</a:t>
            </a:r>
            <a:r>
              <a:rPr lang="en-GB">
                <a:solidFill>
                  <a:srgbClr val="E6E6E6"/>
                </a:solidFill>
                <a:latin typeface="Standard Symbols L" charset="0"/>
                <a:cs typeface="Standard Symbols L" charset="0"/>
              </a:rPr>
              <a:t>β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, [OIII], [NI]</a:t>
            </a:r>
          </a:p>
          <a:p>
            <a:pPr eaLnBrk="1">
              <a:lnSpc>
                <a:spcPct val="91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                      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(fluxes, line ratios)</a:t>
            </a:r>
          </a:p>
          <a:p>
            <a:pPr eaLnBrk="1">
              <a:lnSpc>
                <a:spcPct val="91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Gas kinematics: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V(H</a:t>
            </a:r>
            <a:r>
              <a:rPr lang="en-GB">
                <a:solidFill>
                  <a:srgbClr val="E6E6E6"/>
                </a:solidFill>
                <a:latin typeface="Standard Symbols L" charset="0"/>
                <a:cs typeface="Standard Symbols L" charset="0"/>
              </a:rPr>
              <a:t>β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), V([OIII])</a:t>
            </a:r>
          </a:p>
          <a:p>
            <a:pPr eaLnBrk="1">
              <a:lnSpc>
                <a:spcPct val="91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                     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</a:t>
            </a:r>
            <a:r>
              <a:rPr lang="en-GB" sz="1800">
                <a:solidFill>
                  <a:srgbClr val="999999"/>
                </a:solidFill>
                <a:latin typeface="StarSymbol" charset="0"/>
                <a:cs typeface="StarSymbol" charset="0"/>
              </a:rPr>
              <a:t></a:t>
            </a:r>
            <a:r>
              <a:rPr lang="en-GB">
                <a:solidFill>
                  <a:srgbClr val="999999"/>
                </a:solidFill>
                <a:latin typeface="Standard Symbols" charset="0"/>
              </a:rPr>
              <a:t>(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H</a:t>
            </a:r>
            <a:r>
              <a:rPr lang="en-GB">
                <a:solidFill>
                  <a:srgbClr val="999999"/>
                </a:solidFill>
                <a:latin typeface="Standard Symbols L" charset="0"/>
                <a:cs typeface="Standard Symbols L" charset="0"/>
              </a:rPr>
              <a:t>β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), </a:t>
            </a:r>
            <a:r>
              <a:rPr lang="en-GB" sz="1800">
                <a:solidFill>
                  <a:srgbClr val="999999"/>
                </a:solidFill>
                <a:latin typeface="StarSymbol" charset="0"/>
                <a:cs typeface="StarSymbol" charset="0"/>
              </a:rPr>
              <a:t>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([OIII]))</a:t>
            </a:r>
          </a:p>
        </p:txBody>
      </p:sp>
      <p:sp>
        <p:nvSpPr>
          <p:cNvPr id="276485" name="Text Box 4"/>
          <p:cNvSpPr txBox="1">
            <a:spLocks noChangeArrowheads="1"/>
          </p:cNvSpPr>
          <p:nvPr/>
        </p:nvSpPr>
        <p:spPr bwMode="auto">
          <a:xfrm>
            <a:off x="2227263" y="5559425"/>
            <a:ext cx="200025" cy="32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200">
                <a:solidFill>
                  <a:schemeClr val="tx1"/>
                </a:solidFill>
                <a:latin typeface="Standard Symbols L" charset="0"/>
                <a:cs typeface="Standard Symbols L" charset="0"/>
              </a:rPr>
              <a:t>λ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29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Stellar Kin.: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Data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CC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(Emsellem et al. 04)</a:t>
            </a:r>
          </a:p>
        </p:txBody>
      </p:sp>
      <p:pic>
        <p:nvPicPr>
          <p:cNvPr id="278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6688" y="1460500"/>
            <a:ext cx="7178675" cy="553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7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Gas Kin.: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Data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CC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(Sarzi et al. 06)</a:t>
            </a:r>
          </a:p>
        </p:txBody>
      </p:sp>
      <p:pic>
        <p:nvPicPr>
          <p:cNvPr id="280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3" y="1452563"/>
            <a:ext cx="704850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5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Stellar Pop.: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Data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CC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(Kuntschner et al. 06)</a:t>
            </a:r>
          </a:p>
        </p:txBody>
      </p:sp>
      <p:pic>
        <p:nvPicPr>
          <p:cNvPr id="282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" y="1450975"/>
            <a:ext cx="6667500" cy="553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Text Box 1"/>
          <p:cNvSpPr txBox="1">
            <a:spLocks noChangeArrowheads="1"/>
          </p:cNvSpPr>
          <p:nvPr/>
        </p:nvSpPr>
        <p:spPr bwMode="auto">
          <a:xfrm>
            <a:off x="750888" y="66675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SAURON: 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Stellar Kinematics</a:t>
            </a:r>
            <a:br>
              <a:rPr lang="en-GB" sz="4400">
                <a:solidFill>
                  <a:srgbClr val="FFFF99"/>
                </a:solidFill>
                <a:latin typeface="Charter" charset="0"/>
              </a:rPr>
            </a:br>
            <a:r>
              <a:rPr lang="en-GB" sz="2000">
                <a:solidFill>
                  <a:srgbClr val="999999"/>
                </a:solidFill>
                <a:latin typeface="Charter" charset="0"/>
              </a:rPr>
              <a:t>(Emsellem et al. 04)</a:t>
            </a:r>
          </a:p>
        </p:txBody>
      </p:sp>
      <p:pic>
        <p:nvPicPr>
          <p:cNvPr id="28467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09700"/>
            <a:ext cx="923925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67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1390650"/>
            <a:ext cx="977900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67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1395413"/>
            <a:ext cx="887413" cy="564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678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138" y="1404938"/>
            <a:ext cx="890587" cy="564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679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13" y="1401763"/>
            <a:ext cx="908050" cy="56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680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0" y="1406525"/>
            <a:ext cx="317500" cy="564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Text Box 1"/>
          <p:cNvSpPr txBox="1">
            <a:spLocks noChangeArrowheads="1"/>
          </p:cNvSpPr>
          <p:nvPr/>
        </p:nvSpPr>
        <p:spPr bwMode="auto">
          <a:xfrm>
            <a:off x="750888" y="66675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SAURON: 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Gas Kinematics</a:t>
            </a:r>
            <a:br>
              <a:rPr lang="en-GB" sz="4400">
                <a:solidFill>
                  <a:srgbClr val="FFFF99"/>
                </a:solidFill>
                <a:latin typeface="Charter" charset="0"/>
              </a:rPr>
            </a:br>
            <a:r>
              <a:rPr lang="en-GB" sz="2000">
                <a:solidFill>
                  <a:srgbClr val="999999"/>
                </a:solidFill>
                <a:latin typeface="Charter" charset="0"/>
              </a:rPr>
              <a:t>(Sarzi et al. 06)</a:t>
            </a:r>
          </a:p>
        </p:txBody>
      </p:sp>
      <p:pic>
        <p:nvPicPr>
          <p:cNvPr id="2867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09700"/>
            <a:ext cx="923925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2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1390650"/>
            <a:ext cx="977900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2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1395413"/>
            <a:ext cx="887413" cy="564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2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138" y="1404938"/>
            <a:ext cx="890587" cy="564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27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13" y="1401763"/>
            <a:ext cx="908050" cy="56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28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0400" y="1404938"/>
            <a:ext cx="365125" cy="564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F_NANTEN2_smal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3" y="1863155"/>
            <a:ext cx="5262851" cy="2718601"/>
          </a:xfrm>
          <a:prstGeom prst="rect">
            <a:avLst/>
          </a:prstGeom>
        </p:spPr>
      </p:pic>
      <p:sp>
        <p:nvSpPr>
          <p:cNvPr id="53249" name="Text Box 1"/>
          <p:cNvSpPr txBox="1">
            <a:spLocks noChangeArrowheads="1"/>
          </p:cNvSpPr>
          <p:nvPr/>
        </p:nvSpPr>
        <p:spPr bwMode="auto">
          <a:xfrm>
            <a:off x="730250" y="12065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 dirty="0" smtClean="0">
                <a:solidFill>
                  <a:srgbClr val="FFFF00"/>
                </a:solidFill>
                <a:latin typeface="Charter" charset="0"/>
              </a:rPr>
              <a:t>Large Scale:  </a:t>
            </a:r>
            <a:r>
              <a:rPr lang="en-GB" sz="4400" dirty="0">
                <a:solidFill>
                  <a:srgbClr val="FFFF66"/>
                </a:solidFill>
                <a:latin typeface="Charter" charset="0"/>
              </a:rPr>
              <a:t>Tully-Fisher Relation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dirty="0" smtClean="0">
                <a:solidFill>
                  <a:srgbClr val="999999"/>
                </a:solidFill>
                <a:latin typeface="Charter" charset="0"/>
              </a:rPr>
              <a:t>(Torii et al. 14; </a:t>
            </a:r>
            <a:r>
              <a:rPr lang="en-GB" dirty="0" err="1" smtClean="0">
                <a:solidFill>
                  <a:srgbClr val="999999"/>
                </a:solidFill>
                <a:latin typeface="Charter" charset="0"/>
              </a:rPr>
              <a:t>Tiley</a:t>
            </a:r>
            <a:r>
              <a:rPr lang="en-GB" dirty="0" smtClean="0">
                <a:solidFill>
                  <a:srgbClr val="999999"/>
                </a:solidFill>
                <a:latin typeface="Charter" charset="0"/>
              </a:rPr>
              <a:t> et al. 14)</a:t>
            </a:r>
            <a:endParaRPr lang="en-GB" dirty="0">
              <a:solidFill>
                <a:srgbClr val="999999"/>
              </a:solidFill>
              <a:latin typeface="Charter" charset="0"/>
            </a:endParaRPr>
          </a:p>
        </p:txBody>
      </p:sp>
      <p:sp>
        <p:nvSpPr>
          <p:cNvPr id="53250" name="Text Box 7"/>
          <p:cNvSpPr txBox="1">
            <a:spLocks noChangeArrowheads="1"/>
          </p:cNvSpPr>
          <p:nvPr/>
        </p:nvSpPr>
        <p:spPr bwMode="auto">
          <a:xfrm>
            <a:off x="163513" y="1417638"/>
            <a:ext cx="361632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 dirty="0">
                <a:solidFill>
                  <a:srgbClr val="FFFF99"/>
                </a:solidFill>
                <a:latin typeface="Charter" charset="0"/>
              </a:rPr>
              <a:t>CO Tully-Fisher relations: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7700" y="4493426"/>
            <a:ext cx="1944688" cy="40005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rgbClr val="000000"/>
                </a:solidFill>
                <a:latin typeface="Charter" charset="0"/>
              </a:rPr>
              <a:t>Log (</a:t>
            </a:r>
            <a:r>
              <a:rPr lang="en-GB" sz="2000" dirty="0" smtClean="0">
                <a:solidFill>
                  <a:srgbClr val="000000"/>
                </a:solidFill>
                <a:latin typeface="Charter" charset="0"/>
              </a:rPr>
              <a:t>W</a:t>
            </a:r>
            <a:r>
              <a:rPr lang="en-GB" sz="2000" baseline="-25000" dirty="0">
                <a:solidFill>
                  <a:srgbClr val="000000"/>
                </a:solidFill>
                <a:latin typeface="Charter" charset="0"/>
              </a:rPr>
              <a:t>5</a:t>
            </a:r>
            <a:r>
              <a:rPr lang="en-GB" sz="2000" baseline="-25000" dirty="0" smtClean="0">
                <a:solidFill>
                  <a:srgbClr val="000000"/>
                </a:solidFill>
                <a:latin typeface="Charter" charset="0"/>
              </a:rPr>
              <a:t>0</a:t>
            </a:r>
            <a:r>
              <a:rPr lang="en-GB" sz="2000" dirty="0" smtClean="0">
                <a:solidFill>
                  <a:srgbClr val="000000"/>
                </a:solidFill>
                <a:latin typeface="Charter" charset="0"/>
              </a:rPr>
              <a:t> </a:t>
            </a:r>
            <a:r>
              <a:rPr lang="en-GB" sz="2000" dirty="0">
                <a:solidFill>
                  <a:srgbClr val="000000"/>
                </a:solidFill>
                <a:latin typeface="Charter" charset="0"/>
              </a:rPr>
              <a:t>/ sin </a:t>
            </a:r>
            <a:r>
              <a:rPr lang="en-GB" sz="2000" i="1" dirty="0" err="1">
                <a:solidFill>
                  <a:srgbClr val="000000"/>
                </a:solidFill>
                <a:latin typeface="Charter" charset="0"/>
              </a:rPr>
              <a:t>i</a:t>
            </a:r>
            <a:r>
              <a:rPr lang="en-GB" sz="2000" dirty="0">
                <a:solidFill>
                  <a:srgbClr val="000000"/>
                </a:solidFill>
                <a:latin typeface="Charter" charset="0"/>
              </a:rPr>
              <a:t>)</a:t>
            </a:r>
            <a:endParaRPr lang="en-US" sz="2000" baseline="-250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40333" y="3645711"/>
            <a:ext cx="576262" cy="40163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rgbClr val="000000"/>
                </a:solidFill>
                <a:latin typeface="Charter" charset="0"/>
              </a:rPr>
              <a:t> M</a:t>
            </a:r>
            <a:r>
              <a:rPr lang="en-GB" sz="2000" baseline="-25000" dirty="0">
                <a:solidFill>
                  <a:srgbClr val="000000"/>
                </a:solidFill>
                <a:latin typeface="Charter" charset="0"/>
              </a:rPr>
              <a:t>K  </a:t>
            </a:r>
            <a:endParaRPr lang="en-US" sz="2000" baseline="-25000" dirty="0">
              <a:solidFill>
                <a:srgbClr val="000000"/>
              </a:solidFill>
            </a:endParaRPr>
          </a:p>
        </p:txBody>
      </p:sp>
      <p:sp>
        <p:nvSpPr>
          <p:cNvPr id="53255" name="Text Box 2"/>
          <p:cNvSpPr txBox="1">
            <a:spLocks noChangeArrowheads="1"/>
          </p:cNvSpPr>
          <p:nvPr/>
        </p:nvSpPr>
        <p:spPr bwMode="auto">
          <a:xfrm>
            <a:off x="5802313" y="1417638"/>
            <a:ext cx="4191000" cy="56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NANTEN2 (4m)</a:t>
            </a: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:</a:t>
            </a:r>
            <a:endParaRPr lang="en-GB" sz="800" u="sng" dirty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Nearby 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galaxies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True 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integrated profile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Charter" charset="0"/>
              </a:rPr>
              <a:t>(reliable I</a:t>
            </a:r>
            <a:r>
              <a:rPr lang="en-GB" baseline="-25000" dirty="0" smtClean="0">
                <a:solidFill>
                  <a:schemeClr val="bg1">
                    <a:lumMod val="85000"/>
                  </a:schemeClr>
                </a:solidFill>
                <a:latin typeface="Charter" charset="0"/>
              </a:rPr>
              <a:t>CO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Charter" charset="0"/>
              </a:rPr>
              <a:t>, ΔV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Charter" charset="0"/>
              </a:rPr>
              <a:t>)</a:t>
            </a: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 sz="800" dirty="0">
              <a:solidFill>
                <a:schemeClr val="bg1">
                  <a:lumMod val="85000"/>
                </a:schemeClr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dirty="0">
                <a:solidFill>
                  <a:srgbClr val="FFFF99"/>
                </a:solidFill>
                <a:latin typeface="Charter" charset="0"/>
              </a:rPr>
              <a:t>Distances uncertain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Low 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S/N</a:t>
            </a:r>
            <a:endParaRPr lang="en-GB" dirty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endParaRPr lang="en-GB" sz="1200" dirty="0" smtClean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COLD-GASS (30m)</a:t>
            </a: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:</a:t>
            </a:r>
            <a:endParaRPr lang="en-GB" sz="800" u="sng" dirty="0" smtClean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Non-local galaxies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True 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integrated profile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Charter" charset="0"/>
              </a:rPr>
              <a:t>(reliable I</a:t>
            </a:r>
            <a:r>
              <a:rPr lang="en-GB" baseline="-25000" dirty="0" smtClean="0">
                <a:solidFill>
                  <a:schemeClr val="bg1">
                    <a:lumMod val="85000"/>
                  </a:schemeClr>
                </a:solidFill>
                <a:latin typeface="Charter" charset="0"/>
              </a:rPr>
              <a:t>CO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Charter" charset="0"/>
              </a:rPr>
              <a:t>, ΔV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Charter" charset="0"/>
              </a:rPr>
              <a:t>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endParaRPr lang="en-GB" sz="800" dirty="0" smtClean="0">
              <a:solidFill>
                <a:schemeClr val="bg1">
                  <a:lumMod val="85000"/>
                </a:schemeClr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Low S/N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Reliable 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distances</a:t>
            </a:r>
            <a:endParaRPr lang="en-GB" dirty="0" smtClean="0">
              <a:solidFill>
                <a:srgbClr val="FFFF99"/>
              </a:solidFill>
              <a:latin typeface="Charter" charset="0"/>
            </a:endParaRPr>
          </a:p>
        </p:txBody>
      </p:sp>
      <p:pic>
        <p:nvPicPr>
          <p:cNvPr id="3" name="Picture 2" descr="NGC1792_NANTEN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10" y="5093745"/>
            <a:ext cx="4328770" cy="185363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1639548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770" name="Text Box 1"/>
          <p:cNvSpPr txBox="1">
            <a:spLocks noChangeArrowheads="1"/>
          </p:cNvSpPr>
          <p:nvPr/>
        </p:nvSpPr>
        <p:spPr bwMode="auto">
          <a:xfrm>
            <a:off x="750888" y="66675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SAURON: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 Stellar Linestrengths</a:t>
            </a:r>
            <a:br>
              <a:rPr lang="en-GB" sz="4400">
                <a:solidFill>
                  <a:srgbClr val="FFFF99"/>
                </a:solidFill>
                <a:latin typeface="Charter" charset="0"/>
              </a:rPr>
            </a:br>
            <a:r>
              <a:rPr lang="en-GB" sz="2000">
                <a:solidFill>
                  <a:srgbClr val="999999"/>
                </a:solidFill>
                <a:latin typeface="Charter" charset="0"/>
              </a:rPr>
              <a:t>(Kuntschner et al. 06)</a:t>
            </a:r>
          </a:p>
        </p:txBody>
      </p:sp>
      <p:pic>
        <p:nvPicPr>
          <p:cNvPr id="2887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409700"/>
            <a:ext cx="923925" cy="562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7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650" y="1390650"/>
            <a:ext cx="977900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7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1395413"/>
            <a:ext cx="887413" cy="564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74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138" y="1404938"/>
            <a:ext cx="890587" cy="564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75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213" y="1401763"/>
            <a:ext cx="908050" cy="56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8776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0550" y="1393825"/>
            <a:ext cx="57785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Binning: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 Requirements</a:t>
            </a:r>
            <a:br>
              <a:rPr lang="en-GB" sz="4400">
                <a:solidFill>
                  <a:srgbClr val="FFFF99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(Cappellari &amp; Copin 03)</a:t>
            </a:r>
          </a:p>
        </p:txBody>
      </p:sp>
      <p:sp>
        <p:nvSpPr>
          <p:cNvPr id="290819" name="Text Box 2"/>
          <p:cNvSpPr txBox="1">
            <a:spLocks noChangeArrowheads="1"/>
          </p:cNvSpPr>
          <p:nvPr/>
        </p:nvSpPr>
        <p:spPr bwMode="auto">
          <a:xfrm>
            <a:off x="4751388" y="1839913"/>
            <a:ext cx="5327650" cy="3922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S/N Maps: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Irregular domains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S/N jumps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20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3366FF"/>
              </a:buClr>
              <a:buSzPct val="50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Goals: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 Uniform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(minimum)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S/N</a:t>
            </a: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3366FF"/>
              </a:buClr>
              <a:buSzPct val="50000"/>
              <a:buFont typeface="StarSymbol" charset="0"/>
              <a:buNone/>
            </a:pP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Topological: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No overlap/holes</a:t>
            </a: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Morphological: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Compact round bins</a:t>
            </a: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Uniformity: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  Minimal S/N scatter</a:t>
            </a:r>
          </a:p>
        </p:txBody>
      </p:sp>
      <p:pic>
        <p:nvPicPr>
          <p:cNvPr id="2908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501775"/>
            <a:ext cx="3470275" cy="303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08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825" y="3921125"/>
            <a:ext cx="3455988" cy="305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0822" name="Text Box 5"/>
          <p:cNvSpPr txBox="1">
            <a:spLocks noChangeArrowheads="1"/>
          </p:cNvSpPr>
          <p:nvPr/>
        </p:nvSpPr>
        <p:spPr bwMode="auto">
          <a:xfrm>
            <a:off x="720725" y="1727200"/>
            <a:ext cx="268288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 I </a:t>
            </a:r>
          </a:p>
        </p:txBody>
      </p:sp>
      <p:sp>
        <p:nvSpPr>
          <p:cNvPr id="290823" name="Text Box 6"/>
          <p:cNvSpPr txBox="1">
            <a:spLocks noChangeArrowheads="1"/>
          </p:cNvSpPr>
          <p:nvPr/>
        </p:nvSpPr>
        <p:spPr bwMode="auto">
          <a:xfrm>
            <a:off x="1558925" y="4122738"/>
            <a:ext cx="703263" cy="3667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 S/N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866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Binning: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 Methods</a:t>
            </a:r>
            <a:br>
              <a:rPr lang="en-GB" sz="4400">
                <a:solidFill>
                  <a:srgbClr val="FFFF99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(Cappellari &amp; Copin 03)</a:t>
            </a:r>
          </a:p>
        </p:txBody>
      </p:sp>
      <p:sp>
        <p:nvSpPr>
          <p:cNvPr id="292867" name="Text Box 2"/>
          <p:cNvSpPr txBox="1">
            <a:spLocks noChangeArrowheads="1"/>
          </p:cNvSpPr>
          <p:nvPr/>
        </p:nvSpPr>
        <p:spPr bwMode="auto">
          <a:xfrm>
            <a:off x="4359275" y="1525588"/>
            <a:ext cx="5649913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QuadTree: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Regular bins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Large S/N Scatter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Border problems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20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3366FF"/>
              </a:buClr>
              <a:buSzPct val="50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Centroidal Voronoi Tesselation:</a:t>
            </a: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3366FF"/>
              </a:buClr>
              <a:buSzPct val="50000"/>
              <a:buFont typeface="StarSymbol" charset="0"/>
              <a:buNone/>
            </a:pP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Compact round bins</a:t>
            </a: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Small S/N scatter</a:t>
            </a: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No border problem</a:t>
            </a: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Directly reproducible</a:t>
            </a:r>
          </a:p>
        </p:txBody>
      </p:sp>
      <p:pic>
        <p:nvPicPr>
          <p:cNvPr id="29286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63" y="1436688"/>
            <a:ext cx="3200400" cy="311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286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692650"/>
            <a:ext cx="3230563" cy="235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2870" name="Text Box 5"/>
          <p:cNvSpPr txBox="1">
            <a:spLocks noChangeArrowheads="1"/>
          </p:cNvSpPr>
          <p:nvPr/>
        </p:nvSpPr>
        <p:spPr bwMode="auto">
          <a:xfrm>
            <a:off x="1014413" y="1519238"/>
            <a:ext cx="3540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 I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914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Binning: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 Methods</a:t>
            </a:r>
            <a:br>
              <a:rPr lang="en-GB" sz="4400">
                <a:solidFill>
                  <a:srgbClr val="FFFF99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(Cappellari &amp; Copin 03)</a:t>
            </a:r>
          </a:p>
        </p:txBody>
      </p:sp>
      <p:sp>
        <p:nvSpPr>
          <p:cNvPr id="294915" name="Text Box 2"/>
          <p:cNvSpPr txBox="1">
            <a:spLocks noChangeArrowheads="1"/>
          </p:cNvSpPr>
          <p:nvPr/>
        </p:nvSpPr>
        <p:spPr bwMode="auto">
          <a:xfrm>
            <a:off x="4359275" y="1525588"/>
            <a:ext cx="5649913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QuadTree: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Regular bins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Large S/N Scatter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Border problems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20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3366FF"/>
              </a:buClr>
              <a:buSzPct val="50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Centroidal Voronoi Tesselation:</a:t>
            </a: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3366FF"/>
              </a:buClr>
              <a:buSzPct val="50000"/>
              <a:buFont typeface="StarSymbol" charset="0"/>
              <a:buNone/>
            </a:pP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Compact round bins</a:t>
            </a: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Small S/N scatter</a:t>
            </a: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No border problem</a:t>
            </a: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Directly reproducible</a:t>
            </a:r>
          </a:p>
        </p:txBody>
      </p:sp>
      <p:pic>
        <p:nvPicPr>
          <p:cNvPr id="2949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1423988"/>
            <a:ext cx="332105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491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4525963"/>
            <a:ext cx="3397250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4918" name="Text Box 5"/>
          <p:cNvSpPr txBox="1">
            <a:spLocks noChangeArrowheads="1"/>
          </p:cNvSpPr>
          <p:nvPr/>
        </p:nvSpPr>
        <p:spPr bwMode="auto">
          <a:xfrm>
            <a:off x="1014413" y="1566863"/>
            <a:ext cx="277812" cy="3667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 I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Binning: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 Results</a:t>
            </a:r>
            <a:br>
              <a:rPr lang="en-GB" sz="4400">
                <a:solidFill>
                  <a:srgbClr val="FFFF99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(Cappellari &amp; Copin 03)</a:t>
            </a:r>
          </a:p>
        </p:txBody>
      </p:sp>
      <p:pic>
        <p:nvPicPr>
          <p:cNvPr id="2969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338" y="1441450"/>
            <a:ext cx="6259512" cy="558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64" name="Text Box 3"/>
          <p:cNvSpPr txBox="1">
            <a:spLocks noChangeArrowheads="1"/>
          </p:cNvSpPr>
          <p:nvPr/>
        </p:nvSpPr>
        <p:spPr bwMode="auto">
          <a:xfrm>
            <a:off x="5562600" y="1520825"/>
            <a:ext cx="384175" cy="396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000000"/>
                </a:solidFill>
                <a:latin typeface="Standard Symbols L" charset="0"/>
                <a:cs typeface="Standard Symbols L" charset="0"/>
              </a:rPr>
              <a:t>σ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</a:t>
            </a:r>
          </a:p>
        </p:txBody>
      </p:sp>
      <p:sp>
        <p:nvSpPr>
          <p:cNvPr id="296965" name="Text Box 4"/>
          <p:cNvSpPr txBox="1">
            <a:spLocks noChangeArrowheads="1"/>
          </p:cNvSpPr>
          <p:nvPr/>
        </p:nvSpPr>
        <p:spPr bwMode="auto">
          <a:xfrm>
            <a:off x="2259013" y="1535113"/>
            <a:ext cx="414337" cy="3667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 V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09" name="Text Box 1"/>
          <p:cNvSpPr txBox="1">
            <a:spLocks noChangeArrowheads="1"/>
          </p:cNvSpPr>
          <p:nvPr/>
        </p:nvSpPr>
        <p:spPr bwMode="auto">
          <a:xfrm>
            <a:off x="692150" y="87313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Kinemetry: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 Formalism</a:t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(Krajnovic et al. 2006)</a:t>
            </a:r>
          </a:p>
        </p:txBody>
      </p:sp>
      <p:sp>
        <p:nvSpPr>
          <p:cNvPr id="299010" name="Text Box 2"/>
          <p:cNvSpPr txBox="1">
            <a:spLocks noChangeArrowheads="1"/>
          </p:cNvSpPr>
          <p:nvPr/>
        </p:nvSpPr>
        <p:spPr bwMode="auto">
          <a:xfrm>
            <a:off x="647700" y="1390650"/>
            <a:ext cx="8688388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Formalism: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CC"/>
                </a:solidFill>
                <a:latin typeface="Charter" charset="0"/>
              </a:rPr>
              <a:t>               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K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(r,</a:t>
            </a:r>
            <a:r>
              <a:rPr lang="en-GB">
                <a:solidFill>
                  <a:srgbClr val="E6E6E6"/>
                </a:solidFill>
                <a:latin typeface="StarSymbol" charset="0"/>
                <a:cs typeface="StarSymbol" charset="0"/>
              </a:rPr>
              <a:t>θ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)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=  c</a:t>
            </a:r>
            <a:r>
              <a:rPr lang="en-GB" baseline="-33000">
                <a:solidFill>
                  <a:srgbClr val="FFFF99"/>
                </a:solidFill>
                <a:latin typeface="Charter" charset="0"/>
              </a:rPr>
              <a:t>0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(r)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+  c</a:t>
            </a:r>
            <a:r>
              <a:rPr lang="en-GB" baseline="-33000">
                <a:solidFill>
                  <a:srgbClr val="FFFF99"/>
                </a:solidFill>
                <a:latin typeface="Charter" charset="0"/>
              </a:rPr>
              <a:t>n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(r)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cos [n (</a:t>
            </a:r>
            <a:r>
              <a:rPr lang="en-GB">
                <a:solidFill>
                  <a:srgbClr val="E6E6E6"/>
                </a:solidFill>
                <a:latin typeface="StarSymbol" charset="0"/>
                <a:cs typeface="StarSymbol" charset="0"/>
              </a:rPr>
              <a:t>θ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- </a:t>
            </a:r>
            <a:r>
              <a:rPr lang="en-GB">
                <a:solidFill>
                  <a:srgbClr val="FFFF99"/>
                </a:solidFill>
                <a:latin typeface="StarSymbol" charset="0"/>
                <a:cs typeface="StarSymbol" charset="0"/>
              </a:rPr>
              <a:t>ϕ</a:t>
            </a:r>
            <a:r>
              <a:rPr lang="en-GB" baseline="-33000">
                <a:solidFill>
                  <a:srgbClr val="FFFF99"/>
                </a:solidFill>
                <a:latin typeface="Charter" charset="0"/>
              </a:rPr>
              <a:t>n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(r)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) ]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Velocity Field: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CC"/>
                </a:solidFill>
                <a:latin typeface="Charter" charset="0"/>
              </a:rPr>
              <a:t>       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c</a:t>
            </a:r>
            <a:r>
              <a:rPr lang="en-GB" baseline="-33000">
                <a:solidFill>
                  <a:srgbClr val="FFFF99"/>
                </a:solidFill>
                <a:latin typeface="Charter" charset="0"/>
              </a:rPr>
              <a:t>1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FFFF99"/>
                </a:solidFill>
                <a:latin typeface="StarSymbol" charset="0"/>
                <a:cs typeface="StarSymbol" charset="0"/>
              </a:rPr>
              <a:t>⇒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velocity amplitude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(rotation curve)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 </a:t>
            </a:r>
            <a:r>
              <a:rPr lang="en-GB">
                <a:solidFill>
                  <a:srgbClr val="FFFF99"/>
                </a:solidFill>
                <a:latin typeface="StarSymbol" charset="0"/>
                <a:cs typeface="StarSymbol" charset="0"/>
              </a:rPr>
              <a:t>ϕ</a:t>
            </a:r>
            <a:r>
              <a:rPr lang="en-GB" baseline="-33000">
                <a:solidFill>
                  <a:srgbClr val="FFFF99"/>
                </a:solidFill>
                <a:latin typeface="Charter" charset="0"/>
              </a:rPr>
              <a:t>1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FFFF99"/>
                </a:solidFill>
                <a:latin typeface="StarSymbol" charset="0"/>
                <a:cs typeface="StarSymbol" charset="0"/>
              </a:rPr>
              <a:t>⇒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kinematic angle   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(kinematic twists)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 c</a:t>
            </a:r>
            <a:r>
              <a:rPr lang="en-GB" baseline="-33000">
                <a:solidFill>
                  <a:srgbClr val="FFFF99"/>
                </a:solidFill>
                <a:latin typeface="Charter" charset="0"/>
              </a:rPr>
              <a:t>3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FFFF99"/>
                </a:solidFill>
                <a:latin typeface="StarSymbol" charset="0"/>
                <a:cs typeface="StarSymbol" charset="0"/>
              </a:rPr>
              <a:t>⇒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opening angle      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(morphology)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Usefulness:</a:t>
            </a:r>
          </a:p>
          <a:p>
            <a:pPr eaLnBrk="1">
              <a:lnSpc>
                <a:spcPct val="102000"/>
              </a:lnSpc>
              <a:spcBef>
                <a:spcPts val="850"/>
              </a:spcBef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Simplified description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(although many orders usually needed)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Filtering:  Bisymmetry:    V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(x,y)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= -V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(-x,-y)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 (a</a:t>
            </a:r>
            <a:r>
              <a:rPr lang="en-GB" baseline="-33000">
                <a:solidFill>
                  <a:srgbClr val="FFFF99"/>
                </a:solidFill>
                <a:latin typeface="Charter" charset="0"/>
              </a:rPr>
              <a:t>0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= 0, c</a:t>
            </a:r>
            <a:r>
              <a:rPr lang="en-GB" baseline="-33000">
                <a:solidFill>
                  <a:srgbClr val="FFFF99"/>
                </a:solidFill>
                <a:latin typeface="Charter" charset="0"/>
              </a:rPr>
              <a:t>2n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= 0)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              Axisymmetry:  </a:t>
            </a:r>
            <a:r>
              <a:rPr lang="en-GB" sz="1200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V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(x,y)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=  V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 </a:t>
            </a:r>
            <a:r>
              <a:rPr lang="en-GB" sz="800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x,-y)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 (</a:t>
            </a:r>
            <a:r>
              <a:rPr lang="en-GB">
                <a:solidFill>
                  <a:srgbClr val="FFFF99"/>
                </a:solidFill>
                <a:latin typeface="StarSymbol" charset="0"/>
                <a:cs typeface="StarSymbol" charset="0"/>
              </a:rPr>
              <a:t>ϕ</a:t>
            </a:r>
            <a:r>
              <a:rPr lang="en-GB" baseline="-33000">
                <a:solidFill>
                  <a:srgbClr val="FFFF99"/>
                </a:solidFill>
                <a:latin typeface="Charter" charset="0"/>
              </a:rPr>
              <a:t>2n+1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= PA)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Text Box 1"/>
          <p:cNvSpPr txBox="1">
            <a:spLocks noChangeArrowheads="1"/>
          </p:cNvSpPr>
          <p:nvPr/>
        </p:nvSpPr>
        <p:spPr bwMode="auto">
          <a:xfrm>
            <a:off x="708025" y="80963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Kinemetry: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 Results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CC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(Copin et al. 2003)</a:t>
            </a:r>
          </a:p>
        </p:txBody>
      </p:sp>
      <p:pic>
        <p:nvPicPr>
          <p:cNvPr id="301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79613"/>
            <a:ext cx="9779000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1059" name="Text Box 3"/>
          <p:cNvSpPr txBox="1">
            <a:spLocks noChangeArrowheads="1"/>
          </p:cNvSpPr>
          <p:nvPr/>
        </p:nvSpPr>
        <p:spPr bwMode="auto">
          <a:xfrm>
            <a:off x="379413" y="1411288"/>
            <a:ext cx="18589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NGC1023:</a:t>
            </a:r>
          </a:p>
        </p:txBody>
      </p:sp>
      <p:sp>
        <p:nvSpPr>
          <p:cNvPr id="301060" name="Text Box 4"/>
          <p:cNvSpPr txBox="1">
            <a:spLocks noChangeArrowheads="1"/>
          </p:cNvSpPr>
          <p:nvPr/>
        </p:nvSpPr>
        <p:spPr bwMode="auto">
          <a:xfrm>
            <a:off x="2919413" y="2841625"/>
            <a:ext cx="584200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200" b="1">
                <a:solidFill>
                  <a:schemeClr val="tx1"/>
                </a:solidFill>
              </a:rPr>
              <a:t>: V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05" name="Text Box 1"/>
          <p:cNvSpPr txBox="1">
            <a:spLocks noChangeArrowheads="1"/>
          </p:cNvSpPr>
          <p:nvPr/>
        </p:nvSpPr>
        <p:spPr bwMode="auto">
          <a:xfrm>
            <a:off x="708025" y="80963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Kinemetry: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 Results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CC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(Copin et al. 2003)</a:t>
            </a:r>
          </a:p>
        </p:txBody>
      </p:sp>
      <p:sp>
        <p:nvSpPr>
          <p:cNvPr id="303106" name="Text Box 2"/>
          <p:cNvSpPr txBox="1">
            <a:spLocks noChangeArrowheads="1"/>
          </p:cNvSpPr>
          <p:nvPr/>
        </p:nvSpPr>
        <p:spPr bwMode="auto">
          <a:xfrm>
            <a:off x="369888" y="1411288"/>
            <a:ext cx="18589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NGC4365:</a:t>
            </a:r>
          </a:p>
        </p:txBody>
      </p:sp>
      <p:pic>
        <p:nvPicPr>
          <p:cNvPr id="303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1957388"/>
            <a:ext cx="9779000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3108" name="Text Box 4"/>
          <p:cNvSpPr txBox="1">
            <a:spLocks noChangeArrowheads="1"/>
          </p:cNvSpPr>
          <p:nvPr/>
        </p:nvSpPr>
        <p:spPr bwMode="auto">
          <a:xfrm>
            <a:off x="2965450" y="2303463"/>
            <a:ext cx="384175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200" b="1">
                <a:solidFill>
                  <a:schemeClr val="tx1"/>
                </a:solidFill>
              </a:rPr>
              <a:t>: V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3" name="Text Box 1"/>
          <p:cNvSpPr txBox="1">
            <a:spLocks noChangeArrowheads="1"/>
          </p:cNvSpPr>
          <p:nvPr/>
        </p:nvSpPr>
        <p:spPr bwMode="auto">
          <a:xfrm>
            <a:off x="708025" y="80963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Kinemetry: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 Filtering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CC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(Krajnovic et al. 2006)</a:t>
            </a:r>
          </a:p>
        </p:txBody>
      </p:sp>
      <p:sp>
        <p:nvSpPr>
          <p:cNvPr id="305154" name="Text Box 2"/>
          <p:cNvSpPr txBox="1">
            <a:spLocks noChangeArrowheads="1"/>
          </p:cNvSpPr>
          <p:nvPr/>
        </p:nvSpPr>
        <p:spPr bwMode="auto">
          <a:xfrm>
            <a:off x="369888" y="1411288"/>
            <a:ext cx="18589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NGC2273:</a:t>
            </a:r>
          </a:p>
        </p:txBody>
      </p:sp>
      <p:pic>
        <p:nvPicPr>
          <p:cNvPr id="305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2001838"/>
            <a:ext cx="7243763" cy="503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156" name="Text Box 4"/>
          <p:cNvSpPr txBox="1">
            <a:spLocks noChangeArrowheads="1"/>
          </p:cNvSpPr>
          <p:nvPr/>
        </p:nvSpPr>
        <p:spPr bwMode="auto">
          <a:xfrm>
            <a:off x="2305050" y="4637088"/>
            <a:ext cx="29210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chemeClr val="tx1"/>
                </a:solidFill>
                <a:latin typeface="Charter" charset="0"/>
              </a:rPr>
              <a:t>V</a:t>
            </a:r>
          </a:p>
        </p:txBody>
      </p:sp>
      <p:sp>
        <p:nvSpPr>
          <p:cNvPr id="305157" name="Text Box 5"/>
          <p:cNvSpPr txBox="1">
            <a:spLocks noChangeArrowheads="1"/>
          </p:cNvSpPr>
          <p:nvPr/>
        </p:nvSpPr>
        <p:spPr bwMode="auto">
          <a:xfrm>
            <a:off x="4117975" y="4592638"/>
            <a:ext cx="230188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chemeClr val="tx1"/>
                </a:solidFill>
                <a:latin typeface="Standard Symbols L" charset="0"/>
                <a:cs typeface="Standard Symbols L" charset="0"/>
              </a:rPr>
              <a:t>σ</a:t>
            </a:r>
          </a:p>
        </p:txBody>
      </p:sp>
      <p:sp>
        <p:nvSpPr>
          <p:cNvPr id="305158" name="Text Box 6"/>
          <p:cNvSpPr txBox="1">
            <a:spLocks noChangeArrowheads="1"/>
          </p:cNvSpPr>
          <p:nvPr/>
        </p:nvSpPr>
        <p:spPr bwMode="auto">
          <a:xfrm>
            <a:off x="5946775" y="4606925"/>
            <a:ext cx="276225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chemeClr val="tx1"/>
                </a:solidFill>
                <a:latin typeface="Charter" charset="0"/>
              </a:rPr>
              <a:t>h</a:t>
            </a:r>
            <a:r>
              <a:rPr lang="en-GB" sz="2000" baseline="-33000">
                <a:solidFill>
                  <a:schemeClr val="tx1"/>
                </a:solidFill>
                <a:latin typeface="Charter" charset="0"/>
              </a:rPr>
              <a:t>3</a:t>
            </a:r>
          </a:p>
        </p:txBody>
      </p:sp>
      <p:sp>
        <p:nvSpPr>
          <p:cNvPr id="305159" name="Text Box 7"/>
          <p:cNvSpPr txBox="1">
            <a:spLocks noChangeArrowheads="1"/>
          </p:cNvSpPr>
          <p:nvPr/>
        </p:nvSpPr>
        <p:spPr bwMode="auto">
          <a:xfrm>
            <a:off x="7807325" y="4606925"/>
            <a:ext cx="322263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chemeClr val="tx1"/>
                </a:solidFill>
                <a:latin typeface="Charter" charset="0"/>
              </a:rPr>
              <a:t>h</a:t>
            </a:r>
            <a:r>
              <a:rPr lang="en-GB" sz="2000" baseline="-33000">
                <a:solidFill>
                  <a:schemeClr val="tx1"/>
                </a:solidFill>
                <a:latin typeface="Charter" charset="0"/>
              </a:rPr>
              <a:t>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Oasis: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Data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99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(McDermid et al. 06)</a:t>
            </a:r>
          </a:p>
        </p:txBody>
      </p:sp>
      <p:sp>
        <p:nvSpPr>
          <p:cNvPr id="307203" name="Text Box 2"/>
          <p:cNvSpPr txBox="1">
            <a:spLocks noChangeArrowheads="1"/>
          </p:cNvSpPr>
          <p:nvPr/>
        </p:nvSpPr>
        <p:spPr bwMode="auto">
          <a:xfrm>
            <a:off x="5561013" y="1516063"/>
            <a:ext cx="4519612" cy="525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Goals:</a:t>
            </a:r>
            <a:r>
              <a:rPr lang="en-GB" sz="3200">
                <a:solidFill>
                  <a:srgbClr val="FFFF00"/>
                </a:solidFill>
                <a:latin typeface="Charter" charset="0"/>
              </a:rPr>
              <a:t> </a:t>
            </a:r>
            <a:r>
              <a:rPr lang="en-GB" sz="3200">
                <a:solidFill>
                  <a:srgbClr val="E6E6E6"/>
                </a:solidFill>
                <a:latin typeface="Charter" charset="0"/>
              </a:rPr>
              <a:t>Zoom on nuclei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Nuclear structure/kinematics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Central stellar populations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BH mass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20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3366FF"/>
              </a:buClr>
              <a:buSzPct val="50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Data:</a:t>
            </a:r>
            <a:r>
              <a:rPr lang="en-GB" sz="3200">
                <a:solidFill>
                  <a:srgbClr val="FFFF99"/>
                </a:solidFill>
                <a:latin typeface="Charter" charset="0"/>
              </a:rPr>
              <a:t>   </a:t>
            </a:r>
            <a:r>
              <a:rPr lang="en-GB" sz="3200">
                <a:solidFill>
                  <a:srgbClr val="E6E6E6"/>
                </a:solidFill>
                <a:latin typeface="Charter" charset="0"/>
              </a:rPr>
              <a:t>CFHT + WHT</a:t>
            </a: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3366FF"/>
              </a:buClr>
              <a:buSzPct val="50000"/>
              <a:buFont typeface="StarSymbol" charset="0"/>
              <a:buNone/>
            </a:pP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Natural seeing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(0.5-1.0")</a:t>
            </a: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11</a:t>
            </a:r>
            <a:r>
              <a:rPr lang="en-GB">
                <a:solidFill>
                  <a:srgbClr val="FFFF66"/>
                </a:solidFill>
                <a:latin typeface="Charter" charset="0"/>
              </a:rPr>
              <a:t>" </a:t>
            </a:r>
            <a:r>
              <a:rPr lang="en-GB">
                <a:solidFill>
                  <a:srgbClr val="FFFF99"/>
                </a:solidFill>
                <a:latin typeface="StarSymbol" charset="0"/>
                <a:cs typeface="StarSymbol" charset="0"/>
              </a:rPr>
              <a:t>✕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10" FOV</a:t>
            </a: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0.27" </a:t>
            </a:r>
            <a:r>
              <a:rPr lang="en-GB">
                <a:solidFill>
                  <a:srgbClr val="FFFF99"/>
                </a:solidFill>
                <a:latin typeface="StarSymbol" charset="0"/>
                <a:cs typeface="StarSymbol" charset="0"/>
              </a:rPr>
              <a:t>✕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0.27" pix</a:t>
            </a: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&gt; 50 000 ind. spectra (CFHT)!</a:t>
            </a:r>
          </a:p>
        </p:txBody>
      </p:sp>
      <p:pic>
        <p:nvPicPr>
          <p:cNvPr id="30720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1874838"/>
            <a:ext cx="48006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0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4800600"/>
            <a:ext cx="5159375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06" name="Text Box 5"/>
          <p:cNvSpPr txBox="1">
            <a:spLocks noChangeArrowheads="1"/>
          </p:cNvSpPr>
          <p:nvPr/>
        </p:nvSpPr>
        <p:spPr bwMode="auto">
          <a:xfrm>
            <a:off x="220663" y="1441450"/>
            <a:ext cx="1082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Sample:</a:t>
            </a:r>
          </a:p>
        </p:txBody>
      </p:sp>
      <p:sp>
        <p:nvSpPr>
          <p:cNvPr id="307207" name="Text Box 6"/>
          <p:cNvSpPr txBox="1">
            <a:spLocks noChangeArrowheads="1"/>
          </p:cNvSpPr>
          <p:nvPr/>
        </p:nvSpPr>
        <p:spPr bwMode="auto">
          <a:xfrm>
            <a:off x="503238" y="4318000"/>
            <a:ext cx="720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Data:</a:t>
            </a:r>
          </a:p>
        </p:txBody>
      </p:sp>
      <p:sp>
        <p:nvSpPr>
          <p:cNvPr id="307208" name="Text Box 7"/>
          <p:cNvSpPr txBox="1">
            <a:spLocks noChangeArrowheads="1"/>
          </p:cNvSpPr>
          <p:nvPr/>
        </p:nvSpPr>
        <p:spPr bwMode="auto">
          <a:xfrm rot="-5460000">
            <a:off x="2605881" y="2788445"/>
            <a:ext cx="276225" cy="2016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200">
                <a:solidFill>
                  <a:schemeClr val="tx1"/>
                </a:solidFill>
                <a:latin typeface="StarSymbol" charset="0"/>
                <a:cs typeface="StarSymbol" charset="0"/>
              </a:rPr>
              <a:t></a:t>
            </a:r>
          </a:p>
        </p:txBody>
      </p:sp>
      <p:sp>
        <p:nvSpPr>
          <p:cNvPr id="307209" name="Text Box 8"/>
          <p:cNvSpPr txBox="1">
            <a:spLocks noChangeArrowheads="1"/>
          </p:cNvSpPr>
          <p:nvPr/>
        </p:nvSpPr>
        <p:spPr bwMode="auto">
          <a:xfrm rot="-5400000">
            <a:off x="219076" y="2811462"/>
            <a:ext cx="176212" cy="2016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200">
                <a:solidFill>
                  <a:schemeClr val="tx1"/>
                </a:solidFill>
                <a:latin typeface="StarSymbol" charset="0"/>
                <a:cs typeface="StarSymbol" charset="0"/>
              </a:rPr>
              <a:t>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oldgass_TFR_scatter.png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30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29" y="4097495"/>
            <a:ext cx="2601446" cy="2100668"/>
          </a:xfrm>
          <a:prstGeom prst="rect">
            <a:avLst/>
          </a:prstGeom>
        </p:spPr>
      </p:pic>
      <p:pic>
        <p:nvPicPr>
          <p:cNvPr id="2" name="Picture 1" descr="coldgass_TFR_noscatter.pn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30000" contras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3" y="1880683"/>
            <a:ext cx="2706175" cy="2100668"/>
          </a:xfrm>
          <a:prstGeom prst="rect">
            <a:avLst/>
          </a:prstGeom>
        </p:spPr>
      </p:pic>
      <p:sp>
        <p:nvSpPr>
          <p:cNvPr id="53249" name="Text Box 1"/>
          <p:cNvSpPr txBox="1">
            <a:spLocks noChangeArrowheads="1"/>
          </p:cNvSpPr>
          <p:nvPr/>
        </p:nvSpPr>
        <p:spPr bwMode="auto">
          <a:xfrm>
            <a:off x="730250" y="12065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 dirty="0" smtClean="0">
                <a:solidFill>
                  <a:srgbClr val="FFFF00"/>
                </a:solidFill>
                <a:latin typeface="Charter" charset="0"/>
              </a:rPr>
              <a:t>Large Scale:  </a:t>
            </a:r>
            <a:r>
              <a:rPr lang="en-GB" sz="4400" dirty="0">
                <a:solidFill>
                  <a:srgbClr val="FFFF66"/>
                </a:solidFill>
                <a:latin typeface="Charter" charset="0"/>
              </a:rPr>
              <a:t>Tully-Fisher Relation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dirty="0" smtClean="0">
                <a:solidFill>
                  <a:srgbClr val="999999"/>
                </a:solidFill>
                <a:latin typeface="Charter" charset="0"/>
              </a:rPr>
              <a:t>(Torii et al. 14; </a:t>
            </a:r>
            <a:r>
              <a:rPr lang="en-GB" dirty="0" err="1" smtClean="0">
                <a:solidFill>
                  <a:srgbClr val="999999"/>
                </a:solidFill>
                <a:latin typeface="Charter" charset="0"/>
              </a:rPr>
              <a:t>Tiley</a:t>
            </a:r>
            <a:r>
              <a:rPr lang="en-GB" dirty="0" smtClean="0">
                <a:solidFill>
                  <a:srgbClr val="999999"/>
                </a:solidFill>
                <a:latin typeface="Charter" charset="0"/>
              </a:rPr>
              <a:t> et al. 14)</a:t>
            </a:r>
            <a:endParaRPr lang="en-GB" dirty="0">
              <a:solidFill>
                <a:srgbClr val="999999"/>
              </a:solidFill>
              <a:latin typeface="Charter" charset="0"/>
            </a:endParaRPr>
          </a:p>
        </p:txBody>
      </p:sp>
      <p:sp>
        <p:nvSpPr>
          <p:cNvPr id="53250" name="Text Box 7"/>
          <p:cNvSpPr txBox="1">
            <a:spLocks noChangeArrowheads="1"/>
          </p:cNvSpPr>
          <p:nvPr/>
        </p:nvSpPr>
        <p:spPr bwMode="auto">
          <a:xfrm>
            <a:off x="163513" y="1417638"/>
            <a:ext cx="361632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 dirty="0">
                <a:solidFill>
                  <a:srgbClr val="FFFF99"/>
                </a:solidFill>
                <a:latin typeface="Charter" charset="0"/>
              </a:rPr>
              <a:t>CO Tully-Fisher relations: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807494" y="6105795"/>
            <a:ext cx="1944688" cy="40005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rgbClr val="000000"/>
                </a:solidFill>
                <a:latin typeface="Charter" charset="0"/>
              </a:rPr>
              <a:t>Log (</a:t>
            </a:r>
            <a:r>
              <a:rPr lang="en-GB" sz="2000" dirty="0" smtClean="0">
                <a:solidFill>
                  <a:srgbClr val="000000"/>
                </a:solidFill>
                <a:latin typeface="Charter" charset="0"/>
              </a:rPr>
              <a:t>W</a:t>
            </a:r>
            <a:r>
              <a:rPr lang="en-GB" sz="2000" baseline="-25000" dirty="0">
                <a:solidFill>
                  <a:srgbClr val="000000"/>
                </a:solidFill>
                <a:latin typeface="Charter" charset="0"/>
              </a:rPr>
              <a:t>2</a:t>
            </a:r>
            <a:r>
              <a:rPr lang="en-GB" sz="2000" baseline="-25000" dirty="0" smtClean="0">
                <a:solidFill>
                  <a:srgbClr val="000000"/>
                </a:solidFill>
                <a:latin typeface="Charter" charset="0"/>
              </a:rPr>
              <a:t>0</a:t>
            </a:r>
            <a:r>
              <a:rPr lang="en-GB" sz="2000" dirty="0" smtClean="0">
                <a:solidFill>
                  <a:srgbClr val="000000"/>
                </a:solidFill>
                <a:latin typeface="Charter" charset="0"/>
              </a:rPr>
              <a:t> </a:t>
            </a:r>
            <a:r>
              <a:rPr lang="en-GB" sz="2000" dirty="0">
                <a:solidFill>
                  <a:srgbClr val="000000"/>
                </a:solidFill>
                <a:latin typeface="Charter" charset="0"/>
              </a:rPr>
              <a:t>/ sin </a:t>
            </a:r>
            <a:r>
              <a:rPr lang="en-GB" sz="2000" i="1" dirty="0" err="1">
                <a:solidFill>
                  <a:srgbClr val="000000"/>
                </a:solidFill>
                <a:latin typeface="Charter" charset="0"/>
              </a:rPr>
              <a:t>i</a:t>
            </a:r>
            <a:r>
              <a:rPr lang="en-GB" sz="2000" dirty="0">
                <a:solidFill>
                  <a:srgbClr val="000000"/>
                </a:solidFill>
                <a:latin typeface="Charter" charset="0"/>
              </a:rPr>
              <a:t>)</a:t>
            </a:r>
            <a:endParaRPr lang="en-US" sz="2000" baseline="-250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353204" y="2710120"/>
            <a:ext cx="1202005" cy="40011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rgbClr val="000000"/>
                </a:solidFill>
                <a:latin typeface="Charter" charset="0"/>
              </a:rPr>
              <a:t> </a:t>
            </a:r>
            <a:r>
              <a:rPr lang="en-GB" sz="2000" dirty="0" smtClean="0">
                <a:solidFill>
                  <a:srgbClr val="000000"/>
                </a:solidFill>
                <a:latin typeface="Charter" charset="0"/>
              </a:rPr>
              <a:t>WISE_1</a:t>
            </a:r>
            <a:endParaRPr lang="en-US" sz="2000" baseline="-25000" dirty="0">
              <a:solidFill>
                <a:srgbClr val="000000"/>
              </a:solidFill>
            </a:endParaRPr>
          </a:p>
        </p:txBody>
      </p:sp>
      <p:sp>
        <p:nvSpPr>
          <p:cNvPr id="53255" name="Text Box 2"/>
          <p:cNvSpPr txBox="1">
            <a:spLocks noChangeArrowheads="1"/>
          </p:cNvSpPr>
          <p:nvPr/>
        </p:nvSpPr>
        <p:spPr bwMode="auto">
          <a:xfrm>
            <a:off x="5802313" y="1417638"/>
            <a:ext cx="4191000" cy="56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NANTEN2 (4m)</a:t>
            </a: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:</a:t>
            </a:r>
            <a:endParaRPr lang="en-GB" sz="800" u="sng" dirty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Nearby 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galaxies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True 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integrated profile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Charter" charset="0"/>
              </a:rPr>
              <a:t>(reliable I</a:t>
            </a:r>
            <a:r>
              <a:rPr lang="en-GB" baseline="-25000" dirty="0" smtClean="0">
                <a:solidFill>
                  <a:schemeClr val="bg1">
                    <a:lumMod val="85000"/>
                  </a:schemeClr>
                </a:solidFill>
                <a:latin typeface="Charter" charset="0"/>
              </a:rPr>
              <a:t>CO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Charter" charset="0"/>
              </a:rPr>
              <a:t>, ΔV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Charter" charset="0"/>
              </a:rPr>
              <a:t>)</a:t>
            </a: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 sz="800" dirty="0">
              <a:solidFill>
                <a:schemeClr val="bg1">
                  <a:lumMod val="85000"/>
                </a:schemeClr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dirty="0">
                <a:solidFill>
                  <a:srgbClr val="FFFF99"/>
                </a:solidFill>
                <a:latin typeface="Charter" charset="0"/>
              </a:rPr>
              <a:t>Distances uncertain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Low 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S/N</a:t>
            </a:r>
            <a:endParaRPr lang="en-GB" dirty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endParaRPr lang="en-GB" sz="1200" dirty="0" smtClean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COLD-GASS (30m)</a:t>
            </a: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:</a:t>
            </a:r>
            <a:endParaRPr lang="en-GB" sz="800" u="sng" dirty="0" smtClean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Non-local galaxies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True 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integrated profile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Charter" charset="0"/>
              </a:rPr>
              <a:t>(reliable I</a:t>
            </a:r>
            <a:r>
              <a:rPr lang="en-GB" baseline="-25000" dirty="0" smtClean="0">
                <a:solidFill>
                  <a:schemeClr val="bg1">
                    <a:lumMod val="85000"/>
                  </a:schemeClr>
                </a:solidFill>
                <a:latin typeface="Charter" charset="0"/>
              </a:rPr>
              <a:t>CO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Charter" charset="0"/>
              </a:rPr>
              <a:t>, ΔV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Charter" charset="0"/>
              </a:rPr>
              <a:t>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endParaRPr lang="en-GB" sz="800" dirty="0" smtClean="0">
              <a:solidFill>
                <a:schemeClr val="bg1">
                  <a:lumMod val="85000"/>
                </a:schemeClr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dirty="0">
                <a:solidFill>
                  <a:srgbClr val="FFFF99"/>
                </a:solidFill>
                <a:latin typeface="Charter" charset="0"/>
              </a:rPr>
              <a:t>Reliable distances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Low 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S/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N</a:t>
            </a:r>
            <a:endParaRPr lang="en-GB" dirty="0" smtClean="0">
              <a:solidFill>
                <a:srgbClr val="FFFF99"/>
              </a:solidFill>
              <a:latin typeface="Char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81372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250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Oasis: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Data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99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(McDermid et al. 06)</a:t>
            </a:r>
          </a:p>
        </p:txBody>
      </p:sp>
      <p:sp>
        <p:nvSpPr>
          <p:cNvPr id="309251" name="Text Box 2"/>
          <p:cNvSpPr txBox="1">
            <a:spLocks noChangeArrowheads="1"/>
          </p:cNvSpPr>
          <p:nvPr/>
        </p:nvSpPr>
        <p:spPr bwMode="auto">
          <a:xfrm>
            <a:off x="5561013" y="1516063"/>
            <a:ext cx="4519612" cy="525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Goals:</a:t>
            </a:r>
            <a:r>
              <a:rPr lang="en-GB" sz="3200">
                <a:solidFill>
                  <a:srgbClr val="FFFF00"/>
                </a:solidFill>
                <a:latin typeface="Charter" charset="0"/>
              </a:rPr>
              <a:t>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Zoom on nuclei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Nuclear structure/kinematics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Central stellar populations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BH mass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20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3366FF"/>
              </a:buClr>
              <a:buSzPct val="50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Data:</a:t>
            </a:r>
            <a:r>
              <a:rPr lang="en-GB" sz="3200">
                <a:solidFill>
                  <a:srgbClr val="FFFF99"/>
                </a:solidFill>
                <a:latin typeface="Charter" charset="0"/>
              </a:rPr>
              <a:t>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CFHT + WHT</a:t>
            </a: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3366FF"/>
              </a:buClr>
              <a:buSzPct val="50000"/>
              <a:buFont typeface="StarSymbol" charset="0"/>
              <a:buNone/>
            </a:pP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Natural seeing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(0.5-1.0")</a:t>
            </a: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11</a:t>
            </a:r>
            <a:r>
              <a:rPr lang="en-GB">
                <a:solidFill>
                  <a:srgbClr val="FFFF66"/>
                </a:solidFill>
                <a:latin typeface="Charter" charset="0"/>
              </a:rPr>
              <a:t>" </a:t>
            </a:r>
            <a:r>
              <a:rPr lang="en-GB">
                <a:solidFill>
                  <a:srgbClr val="FFFF99"/>
                </a:solidFill>
                <a:latin typeface="StarSymbol" charset="0"/>
                <a:cs typeface="StarSymbol" charset="0"/>
              </a:rPr>
              <a:t>✕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10" FOV</a:t>
            </a: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0.27" </a:t>
            </a:r>
            <a:r>
              <a:rPr lang="en-GB">
                <a:solidFill>
                  <a:srgbClr val="FFFF99"/>
                </a:solidFill>
                <a:latin typeface="StarSymbol" charset="0"/>
                <a:cs typeface="StarSymbol" charset="0"/>
              </a:rPr>
              <a:t>✕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0.27" pix</a:t>
            </a: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&gt; 50 000 ind. spectra (CFHT)!</a:t>
            </a:r>
          </a:p>
        </p:txBody>
      </p:sp>
      <p:sp>
        <p:nvSpPr>
          <p:cNvPr id="309252" name="Text Box 3"/>
          <p:cNvSpPr txBox="1">
            <a:spLocks noChangeArrowheads="1"/>
          </p:cNvSpPr>
          <p:nvPr/>
        </p:nvSpPr>
        <p:spPr bwMode="auto">
          <a:xfrm>
            <a:off x="655638" y="1811338"/>
            <a:ext cx="39449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OASIS-SAURON Comparison:</a:t>
            </a:r>
          </a:p>
        </p:txBody>
      </p:sp>
      <p:pic>
        <p:nvPicPr>
          <p:cNvPr id="30925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2319338"/>
            <a:ext cx="5046662" cy="422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Text Box 1"/>
          <p:cNvSpPr txBox="1">
            <a:spLocks noChangeArrowheads="1"/>
          </p:cNvSpPr>
          <p:nvPr/>
        </p:nvSpPr>
        <p:spPr bwMode="auto">
          <a:xfrm>
            <a:off x="719138" y="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   SAURON: </a:t>
            </a:r>
            <a:r>
              <a:rPr lang="en-GB" sz="3600">
                <a:solidFill>
                  <a:srgbClr val="FFFFCC"/>
                </a:solidFill>
                <a:latin typeface="Charter" charset="0"/>
              </a:rPr>
              <a:t> Dynamics and Stellar Populations of Early-Type Galaxies in 3D</a:t>
            </a:r>
          </a:p>
        </p:txBody>
      </p:sp>
      <p:sp>
        <p:nvSpPr>
          <p:cNvPr id="311299" name="Text Box 2"/>
          <p:cNvSpPr txBox="1">
            <a:spLocks noChangeArrowheads="1"/>
          </p:cNvSpPr>
          <p:nvPr/>
        </p:nvSpPr>
        <p:spPr bwMode="auto">
          <a:xfrm>
            <a:off x="2271713" y="1754188"/>
            <a:ext cx="5578475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>
                <a:solidFill>
                  <a:srgbClr val="FFFF66"/>
                </a:solidFill>
              </a:rPr>
              <a:t>                                 </a:t>
            </a:r>
            <a:r>
              <a:rPr lang="en-GB" sz="3200">
                <a:solidFill>
                  <a:srgbClr val="FFFF00"/>
                </a:solidFill>
                <a:latin typeface="Charter" charset="0"/>
              </a:rPr>
              <a:t>Martin Bureau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FF"/>
                </a:solidFill>
                <a:latin typeface="Charter" charset="0"/>
              </a:rPr>
              <a:t>                                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(Oxford University)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>
              <a:solidFill>
                <a:srgbClr val="E6E6F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200">
              <a:solidFill>
                <a:srgbClr val="E6E6F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FF"/>
                </a:solidFill>
                <a:latin typeface="Charter" charset="0"/>
              </a:rPr>
              <a:t>                             	      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        </a:t>
            </a:r>
            <a:r>
              <a:rPr lang="en-GB" sz="2800">
                <a:solidFill>
                  <a:srgbClr val="FFFF99"/>
                </a:solidFill>
                <a:latin typeface="Charter" charset="0"/>
              </a:rPr>
              <a:t>Team</a:t>
            </a:r>
          </a:p>
        </p:txBody>
      </p:sp>
      <p:sp>
        <p:nvSpPr>
          <p:cNvPr id="311300" name="Text Box 3"/>
          <p:cNvSpPr txBox="1">
            <a:spLocks noChangeArrowheads="1"/>
          </p:cNvSpPr>
          <p:nvPr/>
        </p:nvSpPr>
        <p:spPr bwMode="auto">
          <a:xfrm>
            <a:off x="577850" y="3976688"/>
            <a:ext cx="91471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Plan:</a:t>
            </a:r>
            <a:r>
              <a:rPr lang="en-GB">
                <a:solidFill>
                  <a:srgbClr val="FFFF66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Introduction: Team, Goals, Instrument, Sample, Data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           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Tools: Pixel fitting, Binning, Kinemetry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            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Stellar Kinematics: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Examples, KDCs, Slow/Fast Rotators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        Gas Kinematics: Examples, Bars, Interactions, Line Ratios, ...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        Linestrengths: Examples, Line Indices, KDCs Dichotomy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        Dynamical Modeling: Schwarzschild, Examples, Dark Matter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        Conclusions: Summary, Future</a:t>
            </a:r>
          </a:p>
        </p:txBody>
      </p:sp>
      <p:pic>
        <p:nvPicPr>
          <p:cNvPr id="31130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746125"/>
            <a:ext cx="4725987" cy="472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345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Stellar Kin.: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 </a:t>
            </a:r>
            <a:r>
              <a:rPr lang="en-GB" sz="4400">
                <a:solidFill>
                  <a:srgbClr val="FFFF99"/>
                </a:solidFill>
                <a:latin typeface="StarSymbol" charset="0"/>
              </a:rPr>
              <a:t>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-M</a:t>
            </a:r>
            <a:r>
              <a:rPr lang="en-GB" sz="4400" baseline="-15000">
                <a:solidFill>
                  <a:srgbClr val="FFFF99"/>
                </a:solidFill>
                <a:latin typeface="Charter" charset="0"/>
              </a:rPr>
              <a:t>B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 Plane</a:t>
            </a:r>
            <a:r>
              <a:rPr lang="en-GB">
                <a:solidFill>
                  <a:srgbClr val="CCCCCC"/>
                </a:solidFill>
              </a:rPr>
              <a:t>    </a:t>
            </a:r>
          </a:p>
        </p:txBody>
      </p:sp>
      <p:pic>
        <p:nvPicPr>
          <p:cNvPr id="3133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990725"/>
            <a:ext cx="9097963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3347" name="Text Box 3"/>
          <p:cNvSpPr txBox="1">
            <a:spLocks noChangeArrowheads="1"/>
          </p:cNvSpPr>
          <p:nvPr/>
        </p:nvSpPr>
        <p:spPr bwMode="auto">
          <a:xfrm>
            <a:off x="644525" y="1393825"/>
            <a:ext cx="2619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I:</a:t>
            </a:r>
          </a:p>
        </p:txBody>
      </p:sp>
      <p:sp>
        <p:nvSpPr>
          <p:cNvPr id="313348" name="Text Box 4"/>
          <p:cNvSpPr txBox="1">
            <a:spLocks noChangeArrowheads="1"/>
          </p:cNvSpPr>
          <p:nvPr/>
        </p:nvSpPr>
        <p:spPr bwMode="auto">
          <a:xfrm>
            <a:off x="3905250" y="1471613"/>
            <a:ext cx="2257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(Field ellipticals)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393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Stellar Kin.: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 </a:t>
            </a:r>
            <a:r>
              <a:rPr lang="en-GB" sz="4400">
                <a:solidFill>
                  <a:srgbClr val="FFFF99"/>
                </a:solidFill>
                <a:latin typeface="StarSymbol" charset="0"/>
              </a:rPr>
              <a:t>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-M</a:t>
            </a:r>
            <a:r>
              <a:rPr lang="en-GB" sz="4400" baseline="-15000">
                <a:solidFill>
                  <a:srgbClr val="FFFF99"/>
                </a:solidFill>
                <a:latin typeface="Charter" charset="0"/>
              </a:rPr>
              <a:t>B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 Plane</a:t>
            </a:r>
            <a:r>
              <a:rPr lang="en-GB">
                <a:solidFill>
                  <a:srgbClr val="CCCCCC"/>
                </a:solidFill>
              </a:rPr>
              <a:t>    </a:t>
            </a:r>
          </a:p>
        </p:txBody>
      </p:sp>
      <p:pic>
        <p:nvPicPr>
          <p:cNvPr id="315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990725"/>
            <a:ext cx="9097963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5395" name="Text Box 3"/>
          <p:cNvSpPr txBox="1">
            <a:spLocks noChangeArrowheads="1"/>
          </p:cNvSpPr>
          <p:nvPr/>
        </p:nvSpPr>
        <p:spPr bwMode="auto">
          <a:xfrm>
            <a:off x="585788" y="1393825"/>
            <a:ext cx="3810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V:</a:t>
            </a:r>
          </a:p>
        </p:txBody>
      </p:sp>
      <p:sp>
        <p:nvSpPr>
          <p:cNvPr id="315396" name="Text Box 4"/>
          <p:cNvSpPr txBox="1">
            <a:spLocks noChangeArrowheads="1"/>
          </p:cNvSpPr>
          <p:nvPr/>
        </p:nvSpPr>
        <p:spPr bwMode="auto">
          <a:xfrm>
            <a:off x="3856038" y="1492250"/>
            <a:ext cx="2257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(Field ellipticals)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41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Stellar Kin.: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 </a:t>
            </a:r>
            <a:r>
              <a:rPr lang="en-GB" sz="4400">
                <a:solidFill>
                  <a:srgbClr val="FFFF99"/>
                </a:solidFill>
                <a:latin typeface="StarSymbol" charset="0"/>
              </a:rPr>
              <a:t>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-M</a:t>
            </a:r>
            <a:r>
              <a:rPr lang="en-GB" sz="4400" baseline="-15000">
                <a:solidFill>
                  <a:srgbClr val="FFFF99"/>
                </a:solidFill>
                <a:latin typeface="Charter" charset="0"/>
              </a:rPr>
              <a:t>B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 Plane</a:t>
            </a:r>
            <a:r>
              <a:rPr lang="en-GB">
                <a:solidFill>
                  <a:srgbClr val="CCCCCC"/>
                </a:solidFill>
              </a:rPr>
              <a:t>    </a:t>
            </a:r>
          </a:p>
        </p:txBody>
      </p:sp>
      <p:pic>
        <p:nvPicPr>
          <p:cNvPr id="317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990725"/>
            <a:ext cx="9097963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43" name="Text Box 3"/>
          <p:cNvSpPr txBox="1">
            <a:spLocks noChangeArrowheads="1"/>
          </p:cNvSpPr>
          <p:nvPr/>
        </p:nvSpPr>
        <p:spPr bwMode="auto">
          <a:xfrm>
            <a:off x="581025" y="1393825"/>
            <a:ext cx="388938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StarSymbol" charset="0"/>
              </a:rPr>
              <a:t></a:t>
            </a:r>
            <a:r>
              <a:rPr lang="en-GB" sz="3200" u="sng">
                <a:solidFill>
                  <a:srgbClr val="FFFF00"/>
                </a:solidFill>
                <a:latin typeface="Charter" charset="0"/>
              </a:rPr>
              <a:t>:</a:t>
            </a:r>
          </a:p>
        </p:txBody>
      </p:sp>
      <p:sp>
        <p:nvSpPr>
          <p:cNvPr id="317444" name="Text Box 4"/>
          <p:cNvSpPr txBox="1">
            <a:spLocks noChangeArrowheads="1"/>
          </p:cNvSpPr>
          <p:nvPr/>
        </p:nvSpPr>
        <p:spPr bwMode="auto">
          <a:xfrm>
            <a:off x="3836988" y="1481138"/>
            <a:ext cx="2257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(Field ellipticals)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89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Stellar Kin.: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 </a:t>
            </a:r>
            <a:r>
              <a:rPr lang="en-GB" sz="4400">
                <a:solidFill>
                  <a:srgbClr val="FFFF99"/>
                </a:solidFill>
                <a:latin typeface="StarSymbol" charset="0"/>
              </a:rPr>
              <a:t>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-M</a:t>
            </a:r>
            <a:r>
              <a:rPr lang="en-GB" sz="4400" baseline="-15000">
                <a:solidFill>
                  <a:srgbClr val="FFFF99"/>
                </a:solidFill>
                <a:latin typeface="Charter" charset="0"/>
              </a:rPr>
              <a:t>B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 Plane</a:t>
            </a:r>
            <a:r>
              <a:rPr lang="en-GB">
                <a:solidFill>
                  <a:srgbClr val="CCCCCC"/>
                </a:solidFill>
              </a:rPr>
              <a:t>    </a:t>
            </a:r>
          </a:p>
        </p:txBody>
      </p:sp>
      <p:pic>
        <p:nvPicPr>
          <p:cNvPr id="319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990725"/>
            <a:ext cx="9097963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9491" name="Text Box 3"/>
          <p:cNvSpPr txBox="1">
            <a:spLocks noChangeArrowheads="1"/>
          </p:cNvSpPr>
          <p:nvPr/>
        </p:nvSpPr>
        <p:spPr bwMode="auto">
          <a:xfrm>
            <a:off x="585788" y="1393825"/>
            <a:ext cx="500062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h</a:t>
            </a:r>
            <a:r>
              <a:rPr lang="en-GB" sz="2000" u="sng">
                <a:solidFill>
                  <a:srgbClr val="FFFF00"/>
                </a:solidFill>
                <a:latin typeface="Charter" charset="0"/>
              </a:rPr>
              <a:t>3</a:t>
            </a:r>
            <a:r>
              <a:rPr lang="en-GB" sz="3200" u="sng">
                <a:solidFill>
                  <a:srgbClr val="FFFF00"/>
                </a:solidFill>
                <a:latin typeface="Charter" charset="0"/>
              </a:rPr>
              <a:t>:</a:t>
            </a:r>
          </a:p>
        </p:txBody>
      </p:sp>
      <p:sp>
        <p:nvSpPr>
          <p:cNvPr id="319492" name="Text Box 4"/>
          <p:cNvSpPr txBox="1">
            <a:spLocks noChangeArrowheads="1"/>
          </p:cNvSpPr>
          <p:nvPr/>
        </p:nvSpPr>
        <p:spPr bwMode="auto">
          <a:xfrm>
            <a:off x="3836988" y="1481138"/>
            <a:ext cx="2257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(Field ellipticals)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7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Stellar Kin.: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Central Stellar Disks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(Emsellem et al. 04; Krajnovic et al., in prep)</a:t>
            </a:r>
          </a:p>
        </p:txBody>
      </p:sp>
      <p:sp>
        <p:nvSpPr>
          <p:cNvPr id="321538" name="Text Box 2"/>
          <p:cNvSpPr txBox="1">
            <a:spLocks noChangeArrowheads="1"/>
          </p:cNvSpPr>
          <p:nvPr/>
        </p:nvSpPr>
        <p:spPr bwMode="auto">
          <a:xfrm>
            <a:off x="6175375" y="1428750"/>
            <a:ext cx="3830638" cy="556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2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Central Disks: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I:  Disky isophotes 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V:</a:t>
            </a:r>
            <a:r>
              <a:rPr lang="en-GB">
                <a:solidFill>
                  <a:srgbClr val="FFFFCC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Pinched isovelocities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  Double-hump</a:t>
            </a:r>
          </a:p>
          <a:p>
            <a:pPr eaLnBrk="1">
              <a:lnSpc>
                <a:spcPct val="87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CC"/>
                </a:solidFill>
                <a:latin typeface="Times" charset="0"/>
              </a:rPr>
              <a:t> </a:t>
            </a:r>
            <a:r>
              <a:rPr lang="en-GB">
                <a:solidFill>
                  <a:srgbClr val="FFFF99"/>
                </a:solidFill>
                <a:latin typeface="StarSymbol" charset="0"/>
              </a:rPr>
              <a:t>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: </a:t>
            </a:r>
            <a:r>
              <a:rPr lang="en-GB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Max along minor axis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  Min along major-axis</a:t>
            </a:r>
          </a:p>
          <a:p>
            <a:pPr eaLnBrk="1">
              <a:lnSpc>
                <a:spcPct val="87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CC"/>
                </a:solidFill>
                <a:latin typeface="Times" charset="0"/>
              </a:rPr>
              <a:t> </a:t>
            </a:r>
            <a:r>
              <a:rPr lang="en-GB">
                <a:solidFill>
                  <a:srgbClr val="FFFF99"/>
                </a:solidFill>
                <a:latin typeface="Times" charset="0"/>
              </a:rPr>
              <a:t>h</a:t>
            </a:r>
            <a:r>
              <a:rPr lang="en-GB" baseline="-33000">
                <a:solidFill>
                  <a:srgbClr val="FFFF99"/>
                </a:solidFill>
                <a:latin typeface="Times" charset="0"/>
              </a:rPr>
              <a:t>3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:</a:t>
            </a:r>
            <a:r>
              <a:rPr lang="en-GB">
                <a:solidFill>
                  <a:srgbClr val="FFFFCC"/>
                </a:solidFill>
                <a:latin typeface="Charter" charset="0"/>
              </a:rPr>
              <a:t> A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nti-correlated with V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CC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999999"/>
                </a:solidFill>
                <a:latin typeface="Charter" charset="0"/>
              </a:rPr>
              <a:t>Kin. Twists: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 (Triaxiality)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V:  Kin. twist/misalignment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999999"/>
                </a:solidFill>
                <a:latin typeface="Charter" charset="0"/>
              </a:rPr>
              <a:t>KDCs: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V:  Abrupt kin. twist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  Abrupt V change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  Peculiarities</a:t>
            </a:r>
          </a:p>
        </p:txBody>
      </p:sp>
      <p:sp>
        <p:nvSpPr>
          <p:cNvPr id="321539" name="Text Box 3"/>
          <p:cNvSpPr txBox="1">
            <a:spLocks noChangeArrowheads="1"/>
          </p:cNvSpPr>
          <p:nvPr/>
        </p:nvSpPr>
        <p:spPr bwMode="auto">
          <a:xfrm>
            <a:off x="244475" y="1511300"/>
            <a:ext cx="44815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Strong/weak: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   (NGC3384, 4459)</a:t>
            </a:r>
          </a:p>
        </p:txBody>
      </p:sp>
      <p:pic>
        <p:nvPicPr>
          <p:cNvPr id="3215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2022475"/>
            <a:ext cx="5497513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15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4722813"/>
            <a:ext cx="5500688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5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Stellar Kin.: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Kin. Twists and KDCs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(Emsellem et al. 04; Krajnovic et al., in prep)</a:t>
            </a:r>
          </a:p>
        </p:txBody>
      </p:sp>
      <p:sp>
        <p:nvSpPr>
          <p:cNvPr id="323586" name="Text Box 2"/>
          <p:cNvSpPr txBox="1">
            <a:spLocks noChangeArrowheads="1"/>
          </p:cNvSpPr>
          <p:nvPr/>
        </p:nvSpPr>
        <p:spPr bwMode="auto">
          <a:xfrm>
            <a:off x="6184900" y="1447800"/>
            <a:ext cx="3830638" cy="556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2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999999"/>
                </a:solidFill>
                <a:latin typeface="Charter" charset="0"/>
              </a:rPr>
              <a:t>Central Disks: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I:  Disky isophotes 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V:  Pinched isovelocities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  Double-hump</a:t>
            </a:r>
          </a:p>
          <a:p>
            <a:pPr eaLnBrk="1">
              <a:lnSpc>
                <a:spcPct val="87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Times" charset="0"/>
              </a:rPr>
              <a:t> </a:t>
            </a:r>
            <a:r>
              <a:rPr lang="en-GB">
                <a:solidFill>
                  <a:srgbClr val="999999"/>
                </a:solidFill>
                <a:latin typeface="StarSymbol" charset="0"/>
              </a:rPr>
              <a:t>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:  Max along minor axis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  Min along major-axis</a:t>
            </a:r>
          </a:p>
          <a:p>
            <a:pPr eaLnBrk="1">
              <a:lnSpc>
                <a:spcPct val="87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Times" charset="0"/>
              </a:rPr>
              <a:t> h</a:t>
            </a:r>
            <a:r>
              <a:rPr lang="en-GB" baseline="-33000">
                <a:solidFill>
                  <a:srgbClr val="999999"/>
                </a:solidFill>
                <a:latin typeface="Times" charset="0"/>
              </a:rPr>
              <a:t>3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: Anti-correlated with V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CC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Kin. Twists: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(Triaxiality)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V: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Kin. twist/misalignment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KDCs: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V: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  Abrupt kin. twist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  Abrupt V change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  Peculiarities</a:t>
            </a:r>
          </a:p>
        </p:txBody>
      </p:sp>
      <p:sp>
        <p:nvSpPr>
          <p:cNvPr id="323587" name="Text Box 3"/>
          <p:cNvSpPr txBox="1">
            <a:spLocks noChangeArrowheads="1"/>
          </p:cNvSpPr>
          <p:nvPr/>
        </p:nvSpPr>
        <p:spPr bwMode="auto">
          <a:xfrm>
            <a:off x="123825" y="1452563"/>
            <a:ext cx="40449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Kinematic Twist: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   (NGC1023)</a:t>
            </a:r>
          </a:p>
        </p:txBody>
      </p:sp>
      <p:pic>
        <p:nvPicPr>
          <p:cNvPr id="3235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1865313"/>
            <a:ext cx="5567362" cy="233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3589" name="Text Box 5"/>
          <p:cNvSpPr txBox="1">
            <a:spLocks noChangeArrowheads="1"/>
          </p:cNvSpPr>
          <p:nvPr/>
        </p:nvSpPr>
        <p:spPr bwMode="auto">
          <a:xfrm>
            <a:off x="147638" y="4338638"/>
            <a:ext cx="24955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KDC: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   (NGC4365)</a:t>
            </a:r>
          </a:p>
        </p:txBody>
      </p:sp>
      <p:pic>
        <p:nvPicPr>
          <p:cNvPr id="3235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4746625"/>
            <a:ext cx="539432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3591" name="Text Box 7"/>
          <p:cNvSpPr txBox="1">
            <a:spLocks noChangeArrowheads="1"/>
          </p:cNvSpPr>
          <p:nvPr/>
        </p:nvSpPr>
        <p:spPr bwMode="auto">
          <a:xfrm>
            <a:off x="1690688" y="5451475"/>
            <a:ext cx="1841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chemeClr val="tx1"/>
                </a:solidFill>
                <a:latin typeface="Charter" charset="0"/>
              </a:rPr>
              <a:t>I</a:t>
            </a:r>
          </a:p>
        </p:txBody>
      </p:sp>
      <p:sp>
        <p:nvSpPr>
          <p:cNvPr id="323592" name="Text Box 8"/>
          <p:cNvSpPr txBox="1">
            <a:spLocks noChangeArrowheads="1"/>
          </p:cNvSpPr>
          <p:nvPr/>
        </p:nvSpPr>
        <p:spPr bwMode="auto">
          <a:xfrm>
            <a:off x="3563938" y="5468938"/>
            <a:ext cx="157162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chemeClr val="tx1"/>
                </a:solidFill>
                <a:latin typeface="Charter" charset="0"/>
              </a:rPr>
              <a:t>V</a:t>
            </a:r>
          </a:p>
        </p:txBody>
      </p:sp>
      <p:sp>
        <p:nvSpPr>
          <p:cNvPr id="323593" name="Text Box 9"/>
          <p:cNvSpPr txBox="1">
            <a:spLocks noChangeArrowheads="1"/>
          </p:cNvSpPr>
          <p:nvPr/>
        </p:nvSpPr>
        <p:spPr bwMode="auto">
          <a:xfrm>
            <a:off x="5486400" y="5405438"/>
            <a:ext cx="261938" cy="3302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chemeClr val="tx1"/>
                </a:solidFill>
                <a:latin typeface="Standard Symbols L" charset="0"/>
                <a:cs typeface="Standard Symbols L" charset="0"/>
              </a:rPr>
              <a:t>σ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3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Stellar Kin.: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Sub-Structures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CC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(Emsellem et al. 04; Krajnovic et al., in prep)</a:t>
            </a:r>
          </a:p>
        </p:txBody>
      </p:sp>
      <p:sp>
        <p:nvSpPr>
          <p:cNvPr id="325634" name="Text Box 2"/>
          <p:cNvSpPr txBox="1">
            <a:spLocks noChangeArrowheads="1"/>
          </p:cNvSpPr>
          <p:nvPr/>
        </p:nvSpPr>
        <p:spPr bwMode="auto">
          <a:xfrm>
            <a:off x="184150" y="1452563"/>
            <a:ext cx="4724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Counter-Rotation: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  NGC4473, 4550</a:t>
            </a:r>
          </a:p>
        </p:txBody>
      </p:sp>
      <p:pic>
        <p:nvPicPr>
          <p:cNvPr id="3256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1906588"/>
            <a:ext cx="5054600" cy="2154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56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25" y="4156075"/>
            <a:ext cx="4141788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5637" name="Text Box 5"/>
          <p:cNvSpPr txBox="1">
            <a:spLocks noChangeArrowheads="1"/>
          </p:cNvSpPr>
          <p:nvPr/>
        </p:nvSpPr>
        <p:spPr bwMode="auto">
          <a:xfrm>
            <a:off x="5453063" y="1843088"/>
            <a:ext cx="3425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325638" name="Text Box 6"/>
          <p:cNvSpPr txBox="1">
            <a:spLocks noChangeArrowheads="1"/>
          </p:cNvSpPr>
          <p:nvPr/>
        </p:nvSpPr>
        <p:spPr bwMode="auto">
          <a:xfrm>
            <a:off x="6175375" y="1444625"/>
            <a:ext cx="3606800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503238" indent="-4318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2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Counter-Rotation: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FFFF66"/>
                </a:solidFill>
                <a:latin typeface="Charter" charset="0"/>
              </a:rPr>
              <a:t>I: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Disky isophotes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 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V:</a:t>
            </a:r>
            <a:r>
              <a:rPr lang="en-GB">
                <a:solidFill>
                  <a:srgbClr val="FFFFCC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Reduced or counter-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  rotation</a:t>
            </a:r>
          </a:p>
          <a:p>
            <a:pPr eaLnBrk="1">
              <a:lnSpc>
                <a:spcPct val="87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CC"/>
                </a:solidFill>
                <a:latin typeface="Times" charset="0"/>
              </a:rPr>
              <a:t> </a:t>
            </a:r>
            <a:r>
              <a:rPr lang="en-GB">
                <a:solidFill>
                  <a:srgbClr val="FFFF99"/>
                </a:solidFill>
                <a:latin typeface="StarSymbol" charset="0"/>
              </a:rPr>
              <a:t>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: </a:t>
            </a:r>
            <a:r>
              <a:rPr lang="en-GB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Increasing with radius</a:t>
            </a:r>
          </a:p>
          <a:p>
            <a:pPr lvl="1" eaLnBrk="1"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ymbol" charset="0"/>
              </a:rPr>
              <a:t>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Disk galaxies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endParaRPr lang="en-GB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999999"/>
                </a:solidFill>
                <a:latin typeface="Charter" charset="0"/>
              </a:rPr>
              <a:t>CR KDCs: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 (Triaxiality)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I:  Round/boxy isophotes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V:  Abrupt kin. twist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  Abrupt V change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  Peculiarities</a:t>
            </a:r>
          </a:p>
          <a:p>
            <a:pPr lvl="1" eaLnBrk="1"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Symbol" charset="0"/>
              </a:rPr>
              <a:t>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 Elliptical galaxies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81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Stellar Kin.: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Sub-Structures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CC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(Emsellem et al. 04; Krajnovic et al., in prep)</a:t>
            </a:r>
          </a:p>
        </p:txBody>
      </p:sp>
      <p:sp>
        <p:nvSpPr>
          <p:cNvPr id="327682" name="Text Box 2"/>
          <p:cNvSpPr txBox="1">
            <a:spLocks noChangeArrowheads="1"/>
          </p:cNvSpPr>
          <p:nvPr/>
        </p:nvSpPr>
        <p:spPr bwMode="auto">
          <a:xfrm>
            <a:off x="746125" y="1452563"/>
            <a:ext cx="36004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CR KDCs: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  NGC3414, 3608</a:t>
            </a:r>
          </a:p>
        </p:txBody>
      </p:sp>
      <p:sp>
        <p:nvSpPr>
          <p:cNvPr id="327683" name="Text Box 3"/>
          <p:cNvSpPr txBox="1">
            <a:spLocks noChangeArrowheads="1"/>
          </p:cNvSpPr>
          <p:nvPr/>
        </p:nvSpPr>
        <p:spPr bwMode="auto">
          <a:xfrm>
            <a:off x="5453063" y="1843088"/>
            <a:ext cx="3425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327684" name="Text Box 4"/>
          <p:cNvSpPr txBox="1">
            <a:spLocks noChangeArrowheads="1"/>
          </p:cNvSpPr>
          <p:nvPr/>
        </p:nvSpPr>
        <p:spPr bwMode="auto">
          <a:xfrm>
            <a:off x="6175375" y="1444625"/>
            <a:ext cx="3606800" cy="521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503238" indent="-4318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2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999999"/>
                </a:solidFill>
                <a:latin typeface="Charter" charset="0"/>
              </a:rPr>
              <a:t>Counter-Rotation: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I:  Disky isophotes 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V:  Reduced or counter-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  rotation</a:t>
            </a:r>
          </a:p>
          <a:p>
            <a:pPr eaLnBrk="1">
              <a:lnSpc>
                <a:spcPct val="87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Times" charset="0"/>
              </a:rPr>
              <a:t> </a:t>
            </a:r>
            <a:r>
              <a:rPr lang="en-GB">
                <a:solidFill>
                  <a:srgbClr val="999999"/>
                </a:solidFill>
                <a:latin typeface="StarSymbol" charset="0"/>
              </a:rPr>
              <a:t>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:  Increasing with radius</a:t>
            </a:r>
          </a:p>
          <a:p>
            <a:pPr lvl="1" eaLnBrk="1"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Symbol" charset="0"/>
              </a:rPr>
              <a:t>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 Disk galaxies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endParaRPr lang="en-GB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CR KDCs: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 (Triaxiality)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FFFF66"/>
                </a:solidFill>
                <a:latin typeface="Charter" charset="0"/>
              </a:rPr>
              <a:t>I: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Round/boxy isophotes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66"/>
                </a:solidFill>
                <a:latin typeface="Charter" charset="0"/>
              </a:rPr>
              <a:t>V: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Abrupt kin. twist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  Abrupt V change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  Peculiarities</a:t>
            </a:r>
          </a:p>
          <a:p>
            <a:pPr lvl="1" eaLnBrk="1"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ymbol" charset="0"/>
              </a:rPr>
              <a:t>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Elliptical galaxies</a:t>
            </a:r>
          </a:p>
        </p:txBody>
      </p:sp>
      <p:pic>
        <p:nvPicPr>
          <p:cNvPr id="32768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63" y="2581275"/>
            <a:ext cx="56642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68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4822825"/>
            <a:ext cx="5680075" cy="143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6162675" y="1417638"/>
            <a:ext cx="3846513" cy="5741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High-res CO (&lt;0.5”):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endParaRPr lang="en-GB" sz="800" u="sng" dirty="0" smtClean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Challenging with existing interferometers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Routine with ALMA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endParaRPr lang="en-GB" sz="1200" dirty="0" smtClean="0">
              <a:solidFill>
                <a:schemeClr val="bg1">
                  <a:lumMod val="65000"/>
                </a:schemeClr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Regular </a:t>
            </a:r>
            <a:r>
              <a:rPr lang="en-GB" dirty="0" smtClean="0">
                <a:solidFill>
                  <a:srgbClr val="F2F2F2"/>
                </a:solidFill>
                <a:latin typeface="Charter" charset="0"/>
              </a:rPr>
              <a:t>(central) 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disk kinematics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Free M/L</a:t>
            </a:r>
            <a:r>
              <a:rPr lang="en-GB" baseline="-25000" dirty="0" smtClean="0">
                <a:solidFill>
                  <a:srgbClr val="FFFF99"/>
                </a:solidFill>
                <a:latin typeface="Charter" charset="0"/>
              </a:rPr>
              <a:t>*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and M</a:t>
            </a:r>
            <a:r>
              <a:rPr lang="en-GB" baseline="-25000" dirty="0" smtClean="0">
                <a:solidFill>
                  <a:srgbClr val="FFFF99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GB" baseline="-25000" dirty="0" smtClean="0">
              <a:solidFill>
                <a:srgbClr val="FFFF99"/>
              </a:solidFill>
              <a:latin typeface="Charter" charset="0"/>
            </a:endParaRP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1200" dirty="0" smtClean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Strong constraints on </a:t>
            </a:r>
            <a:r>
              <a:rPr lang="en-GB" dirty="0" smtClean="0">
                <a:solidFill>
                  <a:srgbClr val="FFFF00"/>
                </a:solidFill>
                <a:latin typeface="Charter" charset="0"/>
              </a:rPr>
              <a:t>M</a:t>
            </a:r>
            <a:r>
              <a:rPr lang="en-GB" baseline="-250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GB" dirty="0" smtClean="0">
              <a:solidFill>
                <a:schemeClr val="bg1">
                  <a:lumMod val="50000"/>
                </a:schemeClr>
              </a:solidFill>
              <a:latin typeface="Charter" charset="0"/>
            </a:endParaRP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    (smallest formal errors)</a:t>
            </a: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1200" dirty="0" smtClean="0">
              <a:solidFill>
                <a:schemeClr val="bg1">
                  <a:lumMod val="95000"/>
                </a:schemeClr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Great prospects across Hubble sequence with ALMA…</a:t>
            </a:r>
          </a:p>
        </p:txBody>
      </p:sp>
      <p:sp>
        <p:nvSpPr>
          <p:cNvPr id="57346" name="Text Box 1"/>
          <p:cNvSpPr txBox="1">
            <a:spLocks noChangeArrowheads="1"/>
          </p:cNvSpPr>
          <p:nvPr/>
        </p:nvSpPr>
        <p:spPr bwMode="auto">
          <a:xfrm>
            <a:off x="730250" y="255588"/>
            <a:ext cx="86106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 dirty="0" smtClean="0">
                <a:solidFill>
                  <a:srgbClr val="FFFF00"/>
                </a:solidFill>
                <a:latin typeface="Charter" charset="0"/>
              </a:rPr>
              <a:t>Small Scale:  </a:t>
            </a:r>
            <a:r>
              <a:rPr lang="en-GB" sz="4400" dirty="0">
                <a:solidFill>
                  <a:srgbClr val="FFFF66"/>
                </a:solidFill>
                <a:latin typeface="Charter" charset="0"/>
              </a:rPr>
              <a:t>Black hole mass</a:t>
            </a:r>
            <a:endParaRPr lang="en-GB" sz="2000" dirty="0">
              <a:solidFill>
                <a:srgbClr val="FFFF66"/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999999"/>
                </a:solidFill>
                <a:latin typeface="Charter" charset="0"/>
              </a:rPr>
              <a:t>(Davis et al. 2013)</a:t>
            </a:r>
          </a:p>
        </p:txBody>
      </p:sp>
      <p:sp>
        <p:nvSpPr>
          <p:cNvPr id="57350" name="Text Box 7"/>
          <p:cNvSpPr txBox="1">
            <a:spLocks noChangeArrowheads="1"/>
          </p:cNvSpPr>
          <p:nvPr/>
        </p:nvSpPr>
        <p:spPr bwMode="auto">
          <a:xfrm>
            <a:off x="128588" y="1316038"/>
            <a:ext cx="5199062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99"/>
                </a:solidFill>
                <a:latin typeface="Charter" charset="0"/>
              </a:rPr>
              <a:t>HST WFC3 NUV-optical data:</a:t>
            </a:r>
          </a:p>
        </p:txBody>
      </p:sp>
      <p:sp>
        <p:nvSpPr>
          <p:cNvPr id="57351" name="TextBox 7"/>
          <p:cNvSpPr txBox="1">
            <a:spLocks noChangeArrowheads="1"/>
          </p:cNvSpPr>
          <p:nvPr/>
        </p:nvSpPr>
        <p:spPr bwMode="auto">
          <a:xfrm rot="5400000">
            <a:off x="4027487" y="2560638"/>
            <a:ext cx="17891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999999"/>
                </a:solidFill>
                <a:latin typeface="Charter" charset="0"/>
              </a:rPr>
              <a:t>(Kaviraj et al. ??)</a:t>
            </a:r>
            <a:endParaRPr lang="en-US" sz="1600"/>
          </a:p>
        </p:txBody>
      </p:sp>
      <p:pic>
        <p:nvPicPr>
          <p:cNvPr id="57352" name="Picture 1" descr="NGC4526_WFC3_color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1908175"/>
            <a:ext cx="355758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30906" y="4054728"/>
            <a:ext cx="5199062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 dirty="0">
                <a:solidFill>
                  <a:srgbClr val="FFFF99"/>
                </a:solidFill>
                <a:latin typeface="Charter" charset="0"/>
              </a:rPr>
              <a:t>CARMA high-res (0.25” = 20 pc) data:</a:t>
            </a:r>
          </a:p>
        </p:txBody>
      </p:sp>
      <p:pic>
        <p:nvPicPr>
          <p:cNvPr id="11" name="Picture 6" descr="NGC4526_CARMA_MOM0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4624927"/>
            <a:ext cx="467995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30" name="Text Box 1"/>
          <p:cNvSpPr txBox="1">
            <a:spLocks noChangeArrowheads="1"/>
          </p:cNvSpPr>
          <p:nvPr/>
        </p:nvSpPr>
        <p:spPr bwMode="auto">
          <a:xfrm>
            <a:off x="711200" y="66675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Stellar Kin.: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 Comp. Incidence</a:t>
            </a:r>
          </a:p>
        </p:txBody>
      </p:sp>
      <p:sp>
        <p:nvSpPr>
          <p:cNvPr id="329731" name="Text Box 2"/>
          <p:cNvSpPr txBox="1">
            <a:spLocks noChangeArrowheads="1"/>
          </p:cNvSpPr>
          <p:nvPr/>
        </p:nvSpPr>
        <p:spPr bwMode="auto">
          <a:xfrm>
            <a:off x="269875" y="4995863"/>
            <a:ext cx="93472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Central stellar disks pervasive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(65-80%)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KDCs and counterrotation numerous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(20-30%; 15-20%)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Non- axisymmetries very common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(45-65%)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Regular axisymmetric objects rare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(20-45%)</a:t>
            </a:r>
          </a:p>
        </p:txBody>
      </p:sp>
      <p:sp>
        <p:nvSpPr>
          <p:cNvPr id="329732" name="Text Box 3"/>
          <p:cNvSpPr txBox="1">
            <a:spLocks noChangeArrowheads="1"/>
          </p:cNvSpPr>
          <p:nvPr/>
        </p:nvSpPr>
        <p:spPr bwMode="auto">
          <a:xfrm>
            <a:off x="381000" y="1390650"/>
            <a:ext cx="7439025" cy="329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Incidence: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  (lower limits)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FFFF00"/>
                </a:solidFill>
                <a:latin typeface="Charter" charset="0"/>
              </a:rPr>
              <a:t>                     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CD</a:t>
            </a:r>
            <a:r>
              <a:rPr lang="en-GB" sz="2000">
                <a:solidFill>
                  <a:srgbClr val="FFFF66"/>
                </a:solidFill>
                <a:latin typeface="Charter" charset="0"/>
              </a:rPr>
              <a:t>          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KDC </a:t>
            </a:r>
            <a:r>
              <a:rPr lang="en-GB" sz="2000">
                <a:solidFill>
                  <a:srgbClr val="FFFF66"/>
                </a:solidFill>
                <a:latin typeface="Charter" charset="0"/>
              </a:rPr>
              <a:t>         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KT</a:t>
            </a:r>
            <a:r>
              <a:rPr lang="en-GB" sz="2000">
                <a:solidFill>
                  <a:srgbClr val="FFFF66"/>
                </a:solidFill>
                <a:latin typeface="Charter" charset="0"/>
              </a:rPr>
              <a:t>          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CR</a:t>
            </a:r>
            <a:r>
              <a:rPr lang="en-GB" sz="2000">
                <a:solidFill>
                  <a:srgbClr val="FFFF66"/>
                </a:solidFill>
                <a:latin typeface="Charter" charset="0"/>
              </a:rPr>
              <a:t>         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TC</a:t>
            </a:r>
            <a:r>
              <a:rPr lang="en-GB" sz="2000">
                <a:solidFill>
                  <a:srgbClr val="FFFF66"/>
                </a:solidFill>
                <a:latin typeface="Charter" charset="0"/>
              </a:rPr>
              <a:t>          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AXI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FFFF99"/>
                </a:solidFill>
                <a:latin typeface="Charter" charset="0"/>
              </a:rPr>
              <a:t>EC  (/ 12)</a:t>
            </a:r>
            <a:r>
              <a:rPr lang="en-GB" sz="2000">
                <a:solidFill>
                  <a:srgbClr val="FFFF66"/>
                </a:solidFill>
                <a:latin typeface="Charter" charset="0"/>
              </a:rPr>
              <a:t>    </a:t>
            </a:r>
            <a:r>
              <a:rPr lang="en-GB" sz="1200">
                <a:solidFill>
                  <a:srgbClr val="FFFF66"/>
                </a:solidFill>
                <a:latin typeface="Charter" charset="0"/>
              </a:rPr>
              <a:t>  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5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  9)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    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2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  3)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  </a:t>
            </a:r>
            <a:r>
              <a:rPr lang="en-GB" sz="1600">
                <a:solidFill>
                  <a:srgbClr val="FFFFCC"/>
                </a:solidFill>
                <a:latin typeface="Charter" charset="0"/>
              </a:rPr>
              <a:t>   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6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  9)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   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1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  1)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   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0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  0)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  </a:t>
            </a:r>
            <a:r>
              <a:rPr lang="en-GB" sz="1600">
                <a:solidFill>
                  <a:srgbClr val="FFFFCC"/>
                </a:solidFill>
                <a:latin typeface="Charter" charset="0"/>
              </a:rPr>
              <a:t>   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3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  6)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FFFF99"/>
                </a:solidFill>
                <a:latin typeface="Charter" charset="0"/>
              </a:rPr>
              <a:t>EF  (/ 12)</a:t>
            </a:r>
            <a:r>
              <a:rPr lang="en-GB" sz="2000">
                <a:solidFill>
                  <a:srgbClr val="FFFF66"/>
                </a:solidFill>
                <a:latin typeface="Charter" charset="0"/>
              </a:rPr>
              <a:t>      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9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(11)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    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4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  6)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  </a:t>
            </a:r>
            <a:r>
              <a:rPr lang="en-GB" sz="1600">
                <a:solidFill>
                  <a:srgbClr val="FFFFCC"/>
                </a:solidFill>
                <a:latin typeface="Charter" charset="0"/>
              </a:rPr>
              <a:t>  </a:t>
            </a:r>
            <a:r>
              <a:rPr lang="en-GB" sz="12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6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  9)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   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1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  1)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   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3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  3)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    </a:t>
            </a:r>
            <a:r>
              <a:rPr lang="en-GB" sz="12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2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  4)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FFFF99"/>
                </a:solidFill>
                <a:latin typeface="Charter" charset="0"/>
              </a:rPr>
              <a:t>LC  (/ 12)</a:t>
            </a:r>
            <a:r>
              <a:rPr lang="en-GB" sz="2000">
                <a:solidFill>
                  <a:srgbClr val="FFFF66"/>
                </a:solidFill>
                <a:latin typeface="Charter" charset="0"/>
              </a:rPr>
              <a:t>  </a:t>
            </a:r>
            <a:r>
              <a:rPr lang="en-GB" sz="800">
                <a:solidFill>
                  <a:srgbClr val="FFFF66"/>
                </a:solidFill>
                <a:latin typeface="Charter" charset="0"/>
              </a:rPr>
              <a:t>    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10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(10)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    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2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  2)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    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4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  5)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   </a:t>
            </a:r>
            <a:r>
              <a:rPr lang="en-GB" sz="12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3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  3)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   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4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  4)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  </a:t>
            </a:r>
            <a:r>
              <a:rPr lang="en-GB" sz="1600">
                <a:solidFill>
                  <a:srgbClr val="FFFFCC"/>
                </a:solidFill>
                <a:latin typeface="Charter" charset="0"/>
              </a:rPr>
              <a:t>  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2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  5)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FFFF99"/>
                </a:solidFill>
                <a:latin typeface="Charter" charset="0"/>
              </a:rPr>
              <a:t>LF  (/ 12)</a:t>
            </a:r>
            <a:r>
              <a:rPr lang="en-GB" sz="2000">
                <a:solidFill>
                  <a:srgbClr val="FFFF66"/>
                </a:solidFill>
                <a:latin typeface="Charter" charset="0"/>
              </a:rPr>
              <a:t>      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8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  9)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    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2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  4)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 </a:t>
            </a:r>
            <a:r>
              <a:rPr lang="en-GB" sz="1600">
                <a:solidFill>
                  <a:srgbClr val="FFFFCC"/>
                </a:solidFill>
                <a:latin typeface="Charter" charset="0"/>
              </a:rPr>
              <a:t>   </a:t>
            </a:r>
            <a:r>
              <a:rPr lang="en-GB" sz="12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5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  7)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   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2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  4)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   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2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  4)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    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 3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  6)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600">
              <a:solidFill>
                <a:srgbClr val="B3B3B3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FFFF99"/>
                </a:solidFill>
                <a:latin typeface="Charter" charset="0"/>
              </a:rPr>
              <a:t>Tot (/ 48)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  </a:t>
            </a:r>
            <a:r>
              <a:rPr lang="en-GB" sz="16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32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(39)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  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10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(15)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  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21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(30)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   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7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  9)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   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9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(11)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   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10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(21)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FFFF99"/>
                </a:solidFill>
                <a:latin typeface="Charter" charset="0"/>
              </a:rPr>
              <a:t>Tot (  % )</a:t>
            </a:r>
            <a:r>
              <a:rPr lang="en-GB" sz="2000">
                <a:solidFill>
                  <a:srgbClr val="FFFF00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B3B3B3"/>
                </a:solidFill>
                <a:latin typeface="Charter" charset="0"/>
              </a:rPr>
              <a:t>   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67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(81)</a:t>
            </a:r>
            <a:r>
              <a:rPr lang="en-GB" sz="2000">
                <a:solidFill>
                  <a:srgbClr val="B3B3B3"/>
                </a:solidFill>
                <a:latin typeface="Charter" charset="0"/>
              </a:rPr>
              <a:t>   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21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(31)</a:t>
            </a:r>
            <a:r>
              <a:rPr lang="en-GB" sz="2000">
                <a:solidFill>
                  <a:srgbClr val="B3B3B3"/>
                </a:solidFill>
                <a:latin typeface="Charter" charset="0"/>
              </a:rPr>
              <a:t>   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44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(63)</a:t>
            </a:r>
            <a:r>
              <a:rPr lang="en-GB" sz="2000">
                <a:solidFill>
                  <a:srgbClr val="B3B3B3"/>
                </a:solidFill>
                <a:latin typeface="Charter" charset="0"/>
              </a:rPr>
              <a:t>   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15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(19)</a:t>
            </a:r>
            <a:r>
              <a:rPr lang="en-GB" sz="2000">
                <a:solidFill>
                  <a:srgbClr val="B3B3B3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19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(23)</a:t>
            </a:r>
            <a:r>
              <a:rPr lang="en-GB" sz="2000">
                <a:solidFill>
                  <a:srgbClr val="B3B3B3"/>
                </a:solidFill>
                <a:latin typeface="Charter" charset="0"/>
              </a:rPr>
              <a:t>    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21</a:t>
            </a:r>
            <a:r>
              <a:rPr lang="en-GB" sz="20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(44)</a:t>
            </a:r>
          </a:p>
        </p:txBody>
      </p:sp>
      <p:sp>
        <p:nvSpPr>
          <p:cNvPr id="329733" name="Line 4"/>
          <p:cNvSpPr>
            <a:spLocks noChangeShapeType="1"/>
          </p:cNvSpPr>
          <p:nvPr/>
        </p:nvSpPr>
        <p:spPr bwMode="auto">
          <a:xfrm>
            <a:off x="377825" y="2684463"/>
            <a:ext cx="7389813" cy="1587"/>
          </a:xfrm>
          <a:prstGeom prst="line">
            <a:avLst/>
          </a:prstGeom>
          <a:noFill/>
          <a:ln w="18360">
            <a:solidFill>
              <a:srgbClr val="FFFFCC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9734" name="Line 5"/>
          <p:cNvSpPr>
            <a:spLocks noChangeShapeType="1"/>
          </p:cNvSpPr>
          <p:nvPr/>
        </p:nvSpPr>
        <p:spPr bwMode="auto">
          <a:xfrm>
            <a:off x="388938" y="3070225"/>
            <a:ext cx="7378700" cy="1588"/>
          </a:xfrm>
          <a:prstGeom prst="line">
            <a:avLst/>
          </a:prstGeom>
          <a:noFill/>
          <a:ln w="18360">
            <a:solidFill>
              <a:srgbClr val="FFFFCC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9735" name="Line 6"/>
          <p:cNvSpPr>
            <a:spLocks noChangeShapeType="1"/>
          </p:cNvSpPr>
          <p:nvPr/>
        </p:nvSpPr>
        <p:spPr bwMode="auto">
          <a:xfrm>
            <a:off x="377825" y="3455988"/>
            <a:ext cx="7400925" cy="1587"/>
          </a:xfrm>
          <a:prstGeom prst="line">
            <a:avLst/>
          </a:prstGeom>
          <a:noFill/>
          <a:ln w="18360">
            <a:solidFill>
              <a:srgbClr val="FFFFCC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9736" name="Line 7"/>
          <p:cNvSpPr>
            <a:spLocks noChangeShapeType="1"/>
          </p:cNvSpPr>
          <p:nvPr/>
        </p:nvSpPr>
        <p:spPr bwMode="auto">
          <a:xfrm flipV="1">
            <a:off x="377825" y="3946525"/>
            <a:ext cx="7410450" cy="14288"/>
          </a:xfrm>
          <a:prstGeom prst="line">
            <a:avLst/>
          </a:prstGeom>
          <a:noFill/>
          <a:ln w="36720">
            <a:solidFill>
              <a:srgbClr val="FFFFCC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9737" name="Line 8"/>
          <p:cNvSpPr>
            <a:spLocks noChangeShapeType="1"/>
          </p:cNvSpPr>
          <p:nvPr/>
        </p:nvSpPr>
        <p:spPr bwMode="auto">
          <a:xfrm>
            <a:off x="1590675" y="1979613"/>
            <a:ext cx="1588" cy="2695575"/>
          </a:xfrm>
          <a:prstGeom prst="line">
            <a:avLst/>
          </a:prstGeom>
          <a:noFill/>
          <a:ln w="36720">
            <a:solidFill>
              <a:srgbClr val="FFFFCC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9738" name="Line 9"/>
          <p:cNvSpPr>
            <a:spLocks noChangeShapeType="1"/>
          </p:cNvSpPr>
          <p:nvPr/>
        </p:nvSpPr>
        <p:spPr bwMode="auto">
          <a:xfrm>
            <a:off x="2671763" y="1989138"/>
            <a:ext cx="1587" cy="2686050"/>
          </a:xfrm>
          <a:prstGeom prst="line">
            <a:avLst/>
          </a:prstGeom>
          <a:noFill/>
          <a:ln w="18360">
            <a:solidFill>
              <a:srgbClr val="FFFFCC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9739" name="Line 10"/>
          <p:cNvSpPr>
            <a:spLocks noChangeShapeType="1"/>
          </p:cNvSpPr>
          <p:nvPr/>
        </p:nvSpPr>
        <p:spPr bwMode="auto">
          <a:xfrm>
            <a:off x="3763963" y="2011363"/>
            <a:ext cx="1587" cy="2674937"/>
          </a:xfrm>
          <a:prstGeom prst="line">
            <a:avLst/>
          </a:prstGeom>
          <a:noFill/>
          <a:ln w="18360">
            <a:solidFill>
              <a:srgbClr val="FFFFCC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9740" name="Line 11"/>
          <p:cNvSpPr>
            <a:spLocks noChangeShapeType="1"/>
          </p:cNvSpPr>
          <p:nvPr/>
        </p:nvSpPr>
        <p:spPr bwMode="auto">
          <a:xfrm>
            <a:off x="4846638" y="2011363"/>
            <a:ext cx="1587" cy="2663825"/>
          </a:xfrm>
          <a:prstGeom prst="line">
            <a:avLst/>
          </a:prstGeom>
          <a:noFill/>
          <a:ln w="18360">
            <a:solidFill>
              <a:srgbClr val="FFFFCC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9741" name="Line 12"/>
          <p:cNvSpPr>
            <a:spLocks noChangeShapeType="1"/>
          </p:cNvSpPr>
          <p:nvPr/>
        </p:nvSpPr>
        <p:spPr bwMode="auto">
          <a:xfrm>
            <a:off x="5819775" y="2011363"/>
            <a:ext cx="1588" cy="2674937"/>
          </a:xfrm>
          <a:prstGeom prst="line">
            <a:avLst/>
          </a:prstGeom>
          <a:noFill/>
          <a:ln w="18360">
            <a:solidFill>
              <a:srgbClr val="FFFFCC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9742" name="Line 13"/>
          <p:cNvSpPr>
            <a:spLocks noChangeShapeType="1"/>
          </p:cNvSpPr>
          <p:nvPr/>
        </p:nvSpPr>
        <p:spPr bwMode="auto">
          <a:xfrm flipH="1">
            <a:off x="6770688" y="1989138"/>
            <a:ext cx="14287" cy="2706687"/>
          </a:xfrm>
          <a:prstGeom prst="line">
            <a:avLst/>
          </a:prstGeom>
          <a:noFill/>
          <a:ln w="36720">
            <a:solidFill>
              <a:srgbClr val="FFFFCC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7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Stellar Kin.: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I vs. V</a:t>
            </a:r>
            <a:r>
              <a:rPr lang="en-GB">
                <a:solidFill>
                  <a:srgbClr val="CCCCCC"/>
                </a:solidFill>
              </a:rPr>
              <a:t>   </a:t>
            </a:r>
          </a:p>
        </p:txBody>
      </p:sp>
      <p:pic>
        <p:nvPicPr>
          <p:cNvPr id="3317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" y="1457325"/>
            <a:ext cx="9150350" cy="274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1779" name="Text Box 3"/>
          <p:cNvSpPr txBox="1">
            <a:spLocks noChangeArrowheads="1"/>
          </p:cNvSpPr>
          <p:nvPr/>
        </p:nvSpPr>
        <p:spPr bwMode="auto">
          <a:xfrm>
            <a:off x="2093913" y="4959350"/>
            <a:ext cx="6937375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velocity field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20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>
                <a:solidFill>
                  <a:srgbClr val="FFFF99"/>
                </a:solidFill>
                <a:latin typeface="Charter" charset="0"/>
              </a:rPr>
              <a:t>An image is worth a thousand words ...</a:t>
            </a:r>
          </a:p>
        </p:txBody>
      </p:sp>
      <p:sp>
        <p:nvSpPr>
          <p:cNvPr id="331780" name="Line 4"/>
          <p:cNvSpPr>
            <a:spLocks noChangeShapeType="1"/>
          </p:cNvSpPr>
          <p:nvPr/>
        </p:nvSpPr>
        <p:spPr bwMode="auto">
          <a:xfrm>
            <a:off x="2468563" y="5468938"/>
            <a:ext cx="874712" cy="863600"/>
          </a:xfrm>
          <a:prstGeom prst="line">
            <a:avLst/>
          </a:prstGeom>
          <a:noFill/>
          <a:ln w="36720">
            <a:solidFill>
              <a:srgbClr val="00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1781" name="Line 5"/>
          <p:cNvSpPr>
            <a:spLocks noChangeShapeType="1"/>
          </p:cNvSpPr>
          <p:nvPr/>
        </p:nvSpPr>
        <p:spPr bwMode="auto">
          <a:xfrm flipH="1">
            <a:off x="2479675" y="5489575"/>
            <a:ext cx="877888" cy="863600"/>
          </a:xfrm>
          <a:prstGeom prst="line">
            <a:avLst/>
          </a:prstGeom>
          <a:noFill/>
          <a:ln w="36720">
            <a:solidFill>
              <a:srgbClr val="00FFFF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825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Stellar Kin.: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I vs. V</a:t>
            </a:r>
            <a:r>
              <a:rPr lang="en-GB">
                <a:solidFill>
                  <a:srgbClr val="CCCCCC"/>
                </a:solidFill>
              </a:rPr>
              <a:t>   </a:t>
            </a:r>
          </a:p>
        </p:txBody>
      </p:sp>
      <p:pic>
        <p:nvPicPr>
          <p:cNvPr id="333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450975"/>
            <a:ext cx="9123363" cy="556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73" name="Text Box 1"/>
          <p:cNvSpPr txBox="1">
            <a:spLocks noChangeArrowheads="1"/>
          </p:cNvSpPr>
          <p:nvPr/>
        </p:nvSpPr>
        <p:spPr bwMode="auto">
          <a:xfrm>
            <a:off x="720725" y="87313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SAURON: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Stellar Kinematics</a:t>
            </a:r>
            <a:br>
              <a:rPr lang="en-GB" sz="4400">
                <a:solidFill>
                  <a:srgbClr val="FFFF99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(Emsellem et al. 04)</a:t>
            </a:r>
          </a:p>
        </p:txBody>
      </p:sp>
      <p:pic>
        <p:nvPicPr>
          <p:cNvPr id="335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1474788"/>
            <a:ext cx="8924925" cy="555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21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Stellar Kin.: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E Dichotomy?</a:t>
            </a:r>
            <a:br>
              <a:rPr lang="en-GB" sz="4400">
                <a:solidFill>
                  <a:srgbClr val="FFFF99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(Emsellem et al. 06)</a:t>
            </a:r>
            <a:r>
              <a:rPr lang="en-GB">
                <a:solidFill>
                  <a:srgbClr val="999999"/>
                </a:solidFill>
              </a:rPr>
              <a:t> </a:t>
            </a:r>
            <a:r>
              <a:rPr lang="en-GB">
                <a:solidFill>
                  <a:srgbClr val="CCCCCC"/>
                </a:solidFill>
              </a:rPr>
              <a:t>      </a:t>
            </a:r>
          </a:p>
        </p:txBody>
      </p:sp>
      <p:sp>
        <p:nvSpPr>
          <p:cNvPr id="337922" name="Text Box 2"/>
          <p:cNvSpPr txBox="1">
            <a:spLocks noChangeArrowheads="1"/>
          </p:cNvSpPr>
          <p:nvPr/>
        </p:nvSpPr>
        <p:spPr bwMode="auto">
          <a:xfrm>
            <a:off x="127000" y="1452563"/>
            <a:ext cx="59134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Fast Rotators: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(40% classified as E by RC3)</a:t>
            </a:r>
          </a:p>
        </p:txBody>
      </p:sp>
      <p:pic>
        <p:nvPicPr>
          <p:cNvPr id="3379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725" y="1884363"/>
            <a:ext cx="8193088" cy="509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69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Stellar Kin.: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E Dichotomy?</a:t>
            </a:r>
            <a:br>
              <a:rPr lang="en-GB" sz="4400">
                <a:solidFill>
                  <a:srgbClr val="FFFF99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(Emsellem et al. 06)</a:t>
            </a:r>
            <a:r>
              <a:rPr lang="en-GB">
                <a:solidFill>
                  <a:srgbClr val="CCCCCC"/>
                </a:solidFill>
              </a:rPr>
              <a:t>       </a:t>
            </a:r>
          </a:p>
        </p:txBody>
      </p:sp>
      <p:sp>
        <p:nvSpPr>
          <p:cNvPr id="339970" name="Text Box 2"/>
          <p:cNvSpPr txBox="1">
            <a:spLocks noChangeArrowheads="1"/>
          </p:cNvSpPr>
          <p:nvPr/>
        </p:nvSpPr>
        <p:spPr bwMode="auto">
          <a:xfrm>
            <a:off x="163513" y="1452563"/>
            <a:ext cx="62753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Slow Rotators: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(general agreement with RC3)</a:t>
            </a:r>
          </a:p>
        </p:txBody>
      </p:sp>
      <p:pic>
        <p:nvPicPr>
          <p:cNvPr id="3399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1862138"/>
            <a:ext cx="8547100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7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Stellar Kin.: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E Dichotomy?</a:t>
            </a:r>
            <a:r>
              <a:rPr lang="en-GB">
                <a:solidFill>
                  <a:srgbClr val="CCCCCC"/>
                </a:solidFill>
              </a:rPr>
              <a:t>  </a:t>
            </a:r>
            <a:br>
              <a:rPr lang="en-GB">
                <a:solidFill>
                  <a:srgbClr val="CCCCCC"/>
                </a:solidFill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(Emsellem et al. 06; Cappellari et al. 06)</a:t>
            </a:r>
            <a:r>
              <a:rPr lang="en-GB">
                <a:solidFill>
                  <a:srgbClr val="CCCCCC"/>
                </a:solidFill>
              </a:rPr>
              <a:t>     </a:t>
            </a:r>
          </a:p>
        </p:txBody>
      </p:sp>
      <p:sp>
        <p:nvSpPr>
          <p:cNvPr id="342018" name="Text Box 2"/>
          <p:cNvSpPr txBox="1">
            <a:spLocks noChangeArrowheads="1"/>
          </p:cNvSpPr>
          <p:nvPr/>
        </p:nvSpPr>
        <p:spPr bwMode="auto">
          <a:xfrm>
            <a:off x="115888" y="1452563"/>
            <a:ext cx="1682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Distribution:</a:t>
            </a:r>
          </a:p>
        </p:txBody>
      </p:sp>
      <p:pic>
        <p:nvPicPr>
          <p:cNvPr id="3420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" y="1966913"/>
            <a:ext cx="2951163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20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4918075"/>
            <a:ext cx="2014538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20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363" y="4908550"/>
            <a:ext cx="2068512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2022" name="Text Box 6"/>
          <p:cNvSpPr txBox="1">
            <a:spLocks noChangeArrowheads="1"/>
          </p:cNvSpPr>
          <p:nvPr/>
        </p:nvSpPr>
        <p:spPr bwMode="auto">
          <a:xfrm>
            <a:off x="1490663" y="2071688"/>
            <a:ext cx="769937" cy="6381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200">
                <a:solidFill>
                  <a:srgbClr val="00FF00"/>
                </a:solidFill>
                <a:latin typeface="StarSymbol" charset="0"/>
              </a:rPr>
              <a:t>●  </a:t>
            </a:r>
            <a:r>
              <a:rPr lang="en-GB" sz="2000">
                <a:solidFill>
                  <a:srgbClr val="00FF00"/>
                </a:solidFill>
                <a:latin typeface="Charter" charset="0"/>
              </a:rPr>
              <a:t>Fast</a:t>
            </a:r>
          </a:p>
          <a:p>
            <a:pPr eaLnBrk="1">
              <a:lnSpc>
                <a:spcPct val="10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FF0000"/>
                </a:solidFill>
                <a:latin typeface="StarSymbol" charset="0"/>
              </a:rPr>
              <a:t>▴ </a:t>
            </a:r>
            <a:r>
              <a:rPr lang="en-GB" sz="2000">
                <a:solidFill>
                  <a:srgbClr val="FF0000"/>
                </a:solidFill>
                <a:latin typeface="Charter" charset="0"/>
              </a:rPr>
              <a:t>Slow</a:t>
            </a:r>
          </a:p>
        </p:txBody>
      </p:sp>
      <p:sp>
        <p:nvSpPr>
          <p:cNvPr id="342023" name="Text Box 7"/>
          <p:cNvSpPr txBox="1">
            <a:spLocks noChangeArrowheads="1"/>
          </p:cNvSpPr>
          <p:nvPr/>
        </p:nvSpPr>
        <p:spPr bwMode="auto">
          <a:xfrm>
            <a:off x="631825" y="4986338"/>
            <a:ext cx="633413" cy="3063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200">
                <a:solidFill>
                  <a:srgbClr val="00FF00"/>
                </a:solidFill>
                <a:latin typeface="StarSymbol" charset="0"/>
              </a:rPr>
              <a:t>●  </a:t>
            </a:r>
            <a:r>
              <a:rPr lang="en-GB" sz="2000">
                <a:solidFill>
                  <a:srgbClr val="00FF00"/>
                </a:solidFill>
                <a:latin typeface="Charter" charset="0"/>
              </a:rPr>
              <a:t>Fast</a:t>
            </a:r>
          </a:p>
        </p:txBody>
      </p:sp>
      <p:sp>
        <p:nvSpPr>
          <p:cNvPr id="342024" name="Text Box 8"/>
          <p:cNvSpPr txBox="1">
            <a:spLocks noChangeArrowheads="1"/>
          </p:cNvSpPr>
          <p:nvPr/>
        </p:nvSpPr>
        <p:spPr bwMode="auto">
          <a:xfrm>
            <a:off x="2733675" y="4995863"/>
            <a:ext cx="769938" cy="3333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FF0000"/>
                </a:solidFill>
                <a:latin typeface="StarSymbol" charset="0"/>
              </a:rPr>
              <a:t>▴ </a:t>
            </a:r>
            <a:r>
              <a:rPr lang="en-GB" sz="2000">
                <a:solidFill>
                  <a:srgbClr val="FF0000"/>
                </a:solidFill>
                <a:latin typeface="Charter" charset="0"/>
              </a:rPr>
              <a:t>Slow</a:t>
            </a:r>
          </a:p>
        </p:txBody>
      </p:sp>
      <p:sp>
        <p:nvSpPr>
          <p:cNvPr id="342025" name="Text Box 9"/>
          <p:cNvSpPr txBox="1">
            <a:spLocks noChangeArrowheads="1"/>
          </p:cNvSpPr>
          <p:nvPr/>
        </p:nvSpPr>
        <p:spPr bwMode="auto">
          <a:xfrm>
            <a:off x="4957763" y="1754188"/>
            <a:ext cx="503555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2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E Dichotomy:</a:t>
            </a:r>
          </a:p>
          <a:p>
            <a:pPr eaLnBrk="1">
              <a:lnSpc>
                <a:spcPct val="102000"/>
              </a:lnSpc>
              <a:spcBef>
                <a:spcPts val="22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Two classes of early-type galaxies ?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2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1)  Flattened disk-like fast rotators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    (some with bars)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FFFF00"/>
                </a:solidFill>
                <a:latin typeface="StarSymbo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True S0s/Ss ?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FFFF00"/>
                </a:solidFill>
                <a:latin typeface="StarSymbo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Anisotropic !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20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2)  Triaxial slow rotators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    (many KDCs)</a:t>
            </a:r>
          </a:p>
          <a:p>
            <a:pPr eaLnBrk="1">
              <a:lnSpc>
                <a:spcPct val="109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tarSymbol" charset="0"/>
              </a:rPr>
              <a:t>      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True Es ?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FFFF00"/>
                </a:solidFill>
                <a:latin typeface="StarSymbo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Isotropic !</a:t>
            </a:r>
          </a:p>
        </p:txBody>
      </p:sp>
      <p:sp>
        <p:nvSpPr>
          <p:cNvPr id="342026" name="Text Box 10"/>
          <p:cNvSpPr txBox="1">
            <a:spLocks noChangeArrowheads="1"/>
          </p:cNvSpPr>
          <p:nvPr/>
        </p:nvSpPr>
        <p:spPr bwMode="auto">
          <a:xfrm>
            <a:off x="107950" y="5913438"/>
            <a:ext cx="261938" cy="3063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chemeClr val="tx1"/>
                </a:solidFill>
                <a:latin typeface="Charter" charset="0"/>
              </a:rPr>
              <a:t>V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065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Dynamics: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E Dichotomy?</a:t>
            </a:r>
            <a:r>
              <a:rPr lang="en-GB">
                <a:solidFill>
                  <a:srgbClr val="CCCCCC"/>
                </a:solidFill>
              </a:rPr>
              <a:t>  </a:t>
            </a:r>
            <a:br>
              <a:rPr lang="en-GB">
                <a:solidFill>
                  <a:srgbClr val="CCCCCC"/>
                </a:solidFill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(Emsellem et al. 07; Cappellari et al. 07)</a:t>
            </a:r>
            <a:r>
              <a:rPr lang="en-GB">
                <a:solidFill>
                  <a:srgbClr val="CCCCCC"/>
                </a:solidFill>
              </a:rPr>
              <a:t>     </a:t>
            </a:r>
          </a:p>
        </p:txBody>
      </p:sp>
      <p:sp>
        <p:nvSpPr>
          <p:cNvPr id="344066" name="Text Box 2"/>
          <p:cNvSpPr txBox="1">
            <a:spLocks noChangeArrowheads="1"/>
          </p:cNvSpPr>
          <p:nvPr/>
        </p:nvSpPr>
        <p:spPr bwMode="auto">
          <a:xfrm>
            <a:off x="115888" y="1452563"/>
            <a:ext cx="492442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Specific angular momentum </a:t>
            </a:r>
            <a:r>
              <a:rPr lang="en-GB" u="sng">
                <a:solidFill>
                  <a:srgbClr val="FFFF00"/>
                </a:solidFill>
                <a:latin typeface="Symbol Proportional BT" charset="0"/>
                <a:cs typeface="Symbol Proportional BT" charset="0"/>
              </a:rPr>
              <a:t>l</a:t>
            </a:r>
            <a:r>
              <a:rPr lang="en-GB" u="sng" baseline="-25000">
                <a:solidFill>
                  <a:srgbClr val="FFFF00"/>
                </a:solidFill>
                <a:latin typeface="Charter" charset="0"/>
              </a:rPr>
              <a:t>R</a:t>
            </a:r>
            <a:r>
              <a:rPr lang="en-GB" u="sng">
                <a:solidFill>
                  <a:srgbClr val="FFFF00"/>
                </a:solidFill>
                <a:latin typeface="Charter" charset="0"/>
              </a:rPr>
              <a:t>:</a:t>
            </a:r>
          </a:p>
        </p:txBody>
      </p:sp>
      <p:pic>
        <p:nvPicPr>
          <p:cNvPr id="34406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5" y="2063750"/>
            <a:ext cx="2014538" cy="20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406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043113"/>
            <a:ext cx="2068513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4069" name="Text Box 7"/>
          <p:cNvSpPr txBox="1">
            <a:spLocks noChangeArrowheads="1"/>
          </p:cNvSpPr>
          <p:nvPr/>
        </p:nvSpPr>
        <p:spPr bwMode="auto">
          <a:xfrm>
            <a:off x="631825" y="2103438"/>
            <a:ext cx="827088" cy="3302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200">
                <a:solidFill>
                  <a:srgbClr val="0000FF"/>
                </a:solidFill>
                <a:latin typeface="StarSymbol" charset="0"/>
              </a:rPr>
              <a:t>●  </a:t>
            </a:r>
            <a:r>
              <a:rPr lang="en-GB" sz="2000">
                <a:solidFill>
                  <a:srgbClr val="0000FF"/>
                </a:solidFill>
                <a:latin typeface="Charter" charset="0"/>
              </a:rPr>
              <a:t>Fast</a:t>
            </a:r>
          </a:p>
        </p:txBody>
      </p:sp>
      <p:sp>
        <p:nvSpPr>
          <p:cNvPr id="344070" name="Text Box 8"/>
          <p:cNvSpPr txBox="1">
            <a:spLocks noChangeArrowheads="1"/>
          </p:cNvSpPr>
          <p:nvPr/>
        </p:nvSpPr>
        <p:spPr bwMode="auto">
          <a:xfrm>
            <a:off x="3135313" y="2103438"/>
            <a:ext cx="858837" cy="3333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FF0000"/>
                </a:solidFill>
                <a:latin typeface="StarSymbol" charset="0"/>
              </a:rPr>
              <a:t>▴ </a:t>
            </a:r>
            <a:r>
              <a:rPr lang="en-GB" sz="2000">
                <a:solidFill>
                  <a:srgbClr val="FF0000"/>
                </a:solidFill>
                <a:latin typeface="Charter" charset="0"/>
              </a:rPr>
              <a:t>Slow</a:t>
            </a:r>
          </a:p>
        </p:txBody>
      </p:sp>
      <p:sp>
        <p:nvSpPr>
          <p:cNvPr id="344071" name="Text Box 2"/>
          <p:cNvSpPr txBox="1">
            <a:spLocks noChangeArrowheads="1"/>
          </p:cNvSpPr>
          <p:nvPr/>
        </p:nvSpPr>
        <p:spPr bwMode="auto">
          <a:xfrm>
            <a:off x="6007100" y="1341438"/>
            <a:ext cx="3986213" cy="567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Fast rotators</a:t>
            </a:r>
            <a:r>
              <a:rPr lang="en-GB" sz="3200">
                <a:solidFill>
                  <a:srgbClr val="FFFF00"/>
                </a:solidFill>
                <a:latin typeface="Charter" charset="0"/>
              </a:rPr>
              <a:t>: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common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Flattened disk-like rotation 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(some with bars)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Aligned kinematics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True S0s/Ss ?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Anisotropic !</a:t>
            </a:r>
            <a:endParaRPr lang="en-GB" sz="32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2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Slow rotators</a:t>
            </a:r>
            <a:r>
              <a:rPr lang="en-GB" sz="3200">
                <a:solidFill>
                  <a:srgbClr val="FFFF00"/>
                </a:solidFill>
                <a:latin typeface="Charter" charset="0"/>
              </a:rPr>
              <a:t>: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  rare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Mildly triaxial</a:t>
            </a:r>
            <a:endParaRPr lang="en-GB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Decoupled cores, misalignments, twists, </a:t>
            </a:r>
            <a:r>
              <a:rPr lang="en-US">
                <a:solidFill>
                  <a:srgbClr val="FFFF99"/>
                </a:solidFill>
                <a:latin typeface="Charter" charset="0"/>
              </a:rPr>
              <a:t>…</a:t>
            </a: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True Es ?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Isotropic !</a:t>
            </a:r>
            <a:endParaRPr lang="en-GB">
              <a:solidFill>
                <a:srgbClr val="FFFF00"/>
              </a:solidFill>
              <a:latin typeface="Charter" charset="0"/>
            </a:endParaRPr>
          </a:p>
        </p:txBody>
      </p:sp>
      <p:pic>
        <p:nvPicPr>
          <p:cNvPr id="344072" name="Picture 13" descr="sauron_lambdaR_profiles.gif"/>
          <p:cNvPicPr>
            <a:picLocks noChangeAspect="1"/>
          </p:cNvPicPr>
          <p:nvPr/>
        </p:nvPicPr>
        <p:blipFill>
          <a:blip r:embed="rId5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4541838"/>
            <a:ext cx="2590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4073" name="Picture 15" descr="sauron_lambdaR_e_v2.gif"/>
          <p:cNvPicPr>
            <a:picLocks noChangeAspect="1"/>
          </p:cNvPicPr>
          <p:nvPr/>
        </p:nvPicPr>
        <p:blipFill>
          <a:blip r:embed="rId6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713" y="4541838"/>
            <a:ext cx="2820987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4074" name="Text Box 10"/>
          <p:cNvSpPr txBox="1">
            <a:spLocks noChangeArrowheads="1"/>
          </p:cNvSpPr>
          <p:nvPr/>
        </p:nvSpPr>
        <p:spPr bwMode="auto">
          <a:xfrm>
            <a:off x="0" y="5456238"/>
            <a:ext cx="315913" cy="3127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chemeClr val="tx1"/>
                </a:solidFill>
                <a:latin typeface="Charter" charset="0"/>
              </a:rPr>
              <a:t> </a:t>
            </a:r>
            <a:r>
              <a:rPr lang="en-GB" sz="2000">
                <a:solidFill>
                  <a:schemeClr val="tx1"/>
                </a:solidFill>
                <a:latin typeface="Symbol Proportional BT" charset="0"/>
                <a:cs typeface="Symbol Proportional BT" charset="0"/>
              </a:rPr>
              <a:t>l</a:t>
            </a:r>
            <a:r>
              <a:rPr lang="en-GB" sz="2000" baseline="-25000">
                <a:solidFill>
                  <a:schemeClr val="tx1"/>
                </a:solidFill>
                <a:latin typeface="Charter" charset="0"/>
              </a:rPr>
              <a:t>R</a:t>
            </a:r>
          </a:p>
        </p:txBody>
      </p:sp>
      <p:sp>
        <p:nvSpPr>
          <p:cNvPr id="344075" name="Text Box 10"/>
          <p:cNvSpPr txBox="1">
            <a:spLocks noChangeArrowheads="1"/>
          </p:cNvSpPr>
          <p:nvPr/>
        </p:nvSpPr>
        <p:spPr bwMode="auto">
          <a:xfrm>
            <a:off x="1230313" y="6675438"/>
            <a:ext cx="642937" cy="3127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chemeClr val="tx1"/>
                </a:solidFill>
                <a:latin typeface="Charter" charset="0"/>
              </a:rPr>
              <a:t> R/R</a:t>
            </a:r>
            <a:r>
              <a:rPr lang="en-GB" sz="2000" baseline="-25000">
                <a:solidFill>
                  <a:schemeClr val="tx1"/>
                </a:solidFill>
                <a:latin typeface="Charter" charset="0"/>
              </a:rPr>
              <a:t>e</a:t>
            </a:r>
          </a:p>
        </p:txBody>
      </p:sp>
      <p:sp>
        <p:nvSpPr>
          <p:cNvPr id="344076" name="Text Box 10"/>
          <p:cNvSpPr txBox="1">
            <a:spLocks noChangeArrowheads="1"/>
          </p:cNvSpPr>
          <p:nvPr/>
        </p:nvSpPr>
        <p:spPr bwMode="auto">
          <a:xfrm>
            <a:off x="358775" y="3016250"/>
            <a:ext cx="261938" cy="3127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chemeClr val="tx1"/>
                </a:solidFill>
                <a:latin typeface="Charter" charset="0"/>
              </a:rPr>
              <a:t> V</a:t>
            </a:r>
          </a:p>
        </p:txBody>
      </p:sp>
      <p:sp>
        <p:nvSpPr>
          <p:cNvPr id="344077" name="Text Box 10"/>
          <p:cNvSpPr txBox="1">
            <a:spLocks noChangeArrowheads="1"/>
          </p:cNvSpPr>
          <p:nvPr/>
        </p:nvSpPr>
        <p:spPr bwMode="auto">
          <a:xfrm>
            <a:off x="4202113" y="6667500"/>
            <a:ext cx="261937" cy="3127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chemeClr val="tx1"/>
                </a:solidFill>
                <a:latin typeface="Charter" charset="0"/>
              </a:rPr>
              <a:t> </a:t>
            </a:r>
            <a:r>
              <a:rPr lang="en-GB" sz="2000">
                <a:solidFill>
                  <a:schemeClr val="tx1"/>
                </a:solidFill>
                <a:latin typeface="Symbol Proportional BT" charset="0"/>
                <a:cs typeface="Symbol Proportional BT" charset="0"/>
              </a:rPr>
              <a:t>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114" name="Text Box 1"/>
          <p:cNvSpPr txBox="1">
            <a:spLocks noChangeArrowheads="1"/>
          </p:cNvSpPr>
          <p:nvPr/>
        </p:nvSpPr>
        <p:spPr bwMode="auto">
          <a:xfrm>
            <a:off x="719138" y="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   SAURON: </a:t>
            </a:r>
            <a:r>
              <a:rPr lang="en-GB" sz="3600">
                <a:solidFill>
                  <a:srgbClr val="FFFFCC"/>
                </a:solidFill>
                <a:latin typeface="Charter" charset="0"/>
              </a:rPr>
              <a:t> Dynamics and Stellar Populations of Early-Type Galaxies in 3D</a:t>
            </a:r>
          </a:p>
        </p:txBody>
      </p:sp>
      <p:sp>
        <p:nvSpPr>
          <p:cNvPr id="346115" name="Text Box 2"/>
          <p:cNvSpPr txBox="1">
            <a:spLocks noChangeArrowheads="1"/>
          </p:cNvSpPr>
          <p:nvPr/>
        </p:nvSpPr>
        <p:spPr bwMode="auto">
          <a:xfrm>
            <a:off x="2301875" y="1754188"/>
            <a:ext cx="5578475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>
                <a:solidFill>
                  <a:srgbClr val="FFFF66"/>
                </a:solidFill>
              </a:rPr>
              <a:t>                                 </a:t>
            </a:r>
            <a:r>
              <a:rPr lang="en-GB" sz="3200">
                <a:solidFill>
                  <a:srgbClr val="FFFF00"/>
                </a:solidFill>
                <a:latin typeface="Charter" charset="0"/>
              </a:rPr>
              <a:t>Martin Bureau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FF"/>
                </a:solidFill>
                <a:latin typeface="Charter" charset="0"/>
              </a:rPr>
              <a:t>                                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(Oxford University)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>
              <a:solidFill>
                <a:srgbClr val="E6E6F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200">
              <a:solidFill>
                <a:srgbClr val="E6E6F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FF"/>
                </a:solidFill>
                <a:latin typeface="Charter" charset="0"/>
              </a:rPr>
              <a:t>                             	      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        </a:t>
            </a:r>
            <a:r>
              <a:rPr lang="en-GB" sz="2800">
                <a:solidFill>
                  <a:srgbClr val="FFFF99"/>
                </a:solidFill>
                <a:latin typeface="Charter" charset="0"/>
              </a:rPr>
              <a:t>Team</a:t>
            </a:r>
          </a:p>
        </p:txBody>
      </p:sp>
      <p:sp>
        <p:nvSpPr>
          <p:cNvPr id="346116" name="Text Box 3"/>
          <p:cNvSpPr txBox="1">
            <a:spLocks noChangeArrowheads="1"/>
          </p:cNvSpPr>
          <p:nvPr/>
        </p:nvSpPr>
        <p:spPr bwMode="auto">
          <a:xfrm>
            <a:off x="577850" y="3976688"/>
            <a:ext cx="91471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Plan:</a:t>
            </a:r>
            <a:r>
              <a:rPr lang="en-GB">
                <a:solidFill>
                  <a:srgbClr val="FFFF66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Introduction: Team, Goals, Instrument, Sample, Data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        Tools: Pixel fitting, Binning, Kinemetry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           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Stellar Kinematics: Examples, KDCs, Slow/Fast Rotators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       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Gas Kinematics: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Examples, Bars, Interactions, Line Ratios, ...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        Linestrengths: Examples, Line Indices, KDCs Dichotomy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        Dynamical Modeling: Schwarzschild, Examples, Dark Matter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        Conclusions: Summary, Future</a:t>
            </a:r>
          </a:p>
        </p:txBody>
      </p:sp>
      <p:pic>
        <p:nvPicPr>
          <p:cNvPr id="34611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746125"/>
            <a:ext cx="4725987" cy="472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61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Gas Kin.: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 </a:t>
            </a:r>
            <a:r>
              <a:rPr lang="en-GB" sz="4400">
                <a:solidFill>
                  <a:srgbClr val="FFFF99"/>
                </a:solidFill>
                <a:latin typeface="StarSymbol" charset="0"/>
              </a:rPr>
              <a:t>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-M</a:t>
            </a:r>
            <a:r>
              <a:rPr lang="en-GB" sz="4400" baseline="-15000">
                <a:solidFill>
                  <a:srgbClr val="FFFF99"/>
                </a:solidFill>
                <a:latin typeface="Charter" charset="0"/>
              </a:rPr>
              <a:t>B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 Plane</a:t>
            </a:r>
            <a:r>
              <a:rPr lang="en-GB">
                <a:solidFill>
                  <a:srgbClr val="CCCCCC"/>
                </a:solidFill>
              </a:rPr>
              <a:t>    </a:t>
            </a:r>
          </a:p>
        </p:txBody>
      </p:sp>
      <p:pic>
        <p:nvPicPr>
          <p:cNvPr id="3481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990725"/>
            <a:ext cx="9097963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63" name="Text Box 3"/>
          <p:cNvSpPr txBox="1">
            <a:spLocks noChangeArrowheads="1"/>
          </p:cNvSpPr>
          <p:nvPr/>
        </p:nvSpPr>
        <p:spPr bwMode="auto">
          <a:xfrm>
            <a:off x="644525" y="1393825"/>
            <a:ext cx="2619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I:</a:t>
            </a:r>
          </a:p>
        </p:txBody>
      </p:sp>
      <p:sp>
        <p:nvSpPr>
          <p:cNvPr id="348164" name="Text Box 4"/>
          <p:cNvSpPr txBox="1">
            <a:spLocks noChangeArrowheads="1"/>
          </p:cNvSpPr>
          <p:nvPr/>
        </p:nvSpPr>
        <p:spPr bwMode="auto">
          <a:xfrm>
            <a:off x="3905250" y="1501775"/>
            <a:ext cx="2257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(Field ellipticals)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6162675" y="1417638"/>
            <a:ext cx="3846513" cy="5741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High-res CO (&lt;0.5”):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endParaRPr lang="en-GB" sz="800" u="sng" dirty="0" smtClean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Challenging with existing interferometers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Routine with ALMA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endParaRPr lang="en-GB" sz="1200" dirty="0" smtClean="0">
              <a:solidFill>
                <a:schemeClr val="bg1">
                  <a:lumMod val="65000"/>
                </a:schemeClr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Regular </a:t>
            </a:r>
            <a:r>
              <a:rPr lang="en-GB" dirty="0" smtClean="0">
                <a:solidFill>
                  <a:srgbClr val="F2F2F2"/>
                </a:solidFill>
                <a:latin typeface="Charter" charset="0"/>
              </a:rPr>
              <a:t>(central) 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disk kinematics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Free M/L</a:t>
            </a:r>
            <a:r>
              <a:rPr lang="en-GB" baseline="-25000" dirty="0" smtClean="0">
                <a:solidFill>
                  <a:srgbClr val="FFFF99"/>
                </a:solidFill>
                <a:latin typeface="Charter" charset="0"/>
              </a:rPr>
              <a:t>*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and M</a:t>
            </a:r>
            <a:r>
              <a:rPr lang="en-GB" baseline="-25000" dirty="0" smtClean="0">
                <a:solidFill>
                  <a:srgbClr val="FFFF99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GB" baseline="-25000" dirty="0" smtClean="0">
              <a:solidFill>
                <a:srgbClr val="FFFF99"/>
              </a:solidFill>
              <a:latin typeface="Charter" charset="0"/>
            </a:endParaRP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1200" dirty="0" smtClean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Strong constraints on </a:t>
            </a:r>
            <a:r>
              <a:rPr lang="en-GB" dirty="0" smtClean="0">
                <a:solidFill>
                  <a:srgbClr val="FFFF00"/>
                </a:solidFill>
                <a:latin typeface="Charter" charset="0"/>
              </a:rPr>
              <a:t>M</a:t>
            </a:r>
            <a:r>
              <a:rPr lang="en-GB" baseline="-250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GB" dirty="0" smtClean="0">
              <a:solidFill>
                <a:schemeClr val="bg1">
                  <a:lumMod val="50000"/>
                </a:schemeClr>
              </a:solidFill>
              <a:latin typeface="Charter" charset="0"/>
            </a:endParaRP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    (smallest formal errors)</a:t>
            </a: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1200" dirty="0" smtClean="0">
              <a:solidFill>
                <a:schemeClr val="bg1">
                  <a:lumMod val="95000"/>
                </a:schemeClr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Great prospects across Hubble sequence with ALMA…</a:t>
            </a:r>
          </a:p>
        </p:txBody>
      </p:sp>
      <p:sp>
        <p:nvSpPr>
          <p:cNvPr id="57346" name="Text Box 1"/>
          <p:cNvSpPr txBox="1">
            <a:spLocks noChangeArrowheads="1"/>
          </p:cNvSpPr>
          <p:nvPr/>
        </p:nvSpPr>
        <p:spPr bwMode="auto">
          <a:xfrm>
            <a:off x="730250" y="255588"/>
            <a:ext cx="86106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 dirty="0" smtClean="0">
                <a:solidFill>
                  <a:srgbClr val="FFFF00"/>
                </a:solidFill>
                <a:latin typeface="Charter" charset="0"/>
              </a:rPr>
              <a:t>Small Scale:  </a:t>
            </a:r>
            <a:r>
              <a:rPr lang="en-GB" sz="4400" dirty="0">
                <a:solidFill>
                  <a:srgbClr val="FFFF66"/>
                </a:solidFill>
                <a:latin typeface="Charter" charset="0"/>
              </a:rPr>
              <a:t>Black hole mass</a:t>
            </a:r>
            <a:endParaRPr lang="en-GB" sz="2000" dirty="0">
              <a:solidFill>
                <a:srgbClr val="FFFF66"/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999999"/>
                </a:solidFill>
                <a:latin typeface="Charter" charset="0"/>
              </a:rPr>
              <a:t>(Davis et al. 2013)</a:t>
            </a:r>
          </a:p>
        </p:txBody>
      </p:sp>
      <p:sp>
        <p:nvSpPr>
          <p:cNvPr id="57350" name="Text Box 7"/>
          <p:cNvSpPr txBox="1">
            <a:spLocks noChangeArrowheads="1"/>
          </p:cNvSpPr>
          <p:nvPr/>
        </p:nvSpPr>
        <p:spPr bwMode="auto">
          <a:xfrm>
            <a:off x="128588" y="1316038"/>
            <a:ext cx="5199062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99"/>
                </a:solidFill>
                <a:latin typeface="Charter" charset="0"/>
              </a:rPr>
              <a:t>HST WFC3 NUV-optical data:</a:t>
            </a:r>
          </a:p>
        </p:txBody>
      </p:sp>
      <p:sp>
        <p:nvSpPr>
          <p:cNvPr id="57351" name="TextBox 7"/>
          <p:cNvSpPr txBox="1">
            <a:spLocks noChangeArrowheads="1"/>
          </p:cNvSpPr>
          <p:nvPr/>
        </p:nvSpPr>
        <p:spPr bwMode="auto">
          <a:xfrm rot="5400000">
            <a:off x="4027487" y="2560638"/>
            <a:ext cx="17891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999999"/>
                </a:solidFill>
                <a:latin typeface="Charter" charset="0"/>
              </a:rPr>
              <a:t>(Kaviraj et al. ??)</a:t>
            </a:r>
            <a:endParaRPr lang="en-US" sz="1600"/>
          </a:p>
        </p:txBody>
      </p:sp>
      <p:pic>
        <p:nvPicPr>
          <p:cNvPr id="57352" name="Picture 1" descr="NGC4526_WFC3_color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1908175"/>
            <a:ext cx="355758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30906" y="4054728"/>
            <a:ext cx="5199062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 dirty="0">
                <a:solidFill>
                  <a:srgbClr val="FFFF99"/>
                </a:solidFill>
                <a:latin typeface="Charter" charset="0"/>
              </a:rPr>
              <a:t>CARMA high-res (0.25” = 20 pc) data:</a:t>
            </a:r>
          </a:p>
        </p:txBody>
      </p:sp>
      <p:pic>
        <p:nvPicPr>
          <p:cNvPr id="11" name="Picture 6" descr="NGC4526_CARMA_MOM0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4624927"/>
            <a:ext cx="467995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071779" y="2861239"/>
            <a:ext cx="7937067" cy="2573422"/>
          </a:xfrm>
          <a:prstGeom prst="rect">
            <a:avLst/>
          </a:prstGeom>
          <a:solidFill>
            <a:srgbClr val="2323DC">
              <a:alpha val="65881"/>
            </a:srgbClr>
          </a:solidFill>
          <a:ln w="73080">
            <a:solidFill>
              <a:srgbClr val="FFFF00"/>
            </a:solidFill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200" dirty="0" smtClean="0">
                <a:solidFill>
                  <a:schemeClr val="tx1"/>
                </a:solidFill>
                <a:latin typeface="Charter" charset="0"/>
              </a:rPr>
              <a:t>                           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200" dirty="0" smtClean="0">
              <a:solidFill>
                <a:schemeClr val="tx1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200" dirty="0" smtClean="0">
              <a:solidFill>
                <a:schemeClr val="tx1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200" dirty="0">
                <a:solidFill>
                  <a:schemeClr val="tx1"/>
                </a:solidFill>
                <a:latin typeface="Charter" charset="0"/>
              </a:rPr>
              <a:t> </a:t>
            </a:r>
            <a:r>
              <a:rPr lang="en-GB" sz="1200" dirty="0" smtClean="0">
                <a:solidFill>
                  <a:schemeClr val="tx1"/>
                </a:solidFill>
                <a:latin typeface="Charter" charset="0"/>
              </a:rPr>
              <a:t>                                 </a:t>
            </a:r>
            <a:r>
              <a:rPr lang="en-GB" sz="4000" dirty="0" smtClean="0">
                <a:solidFill>
                  <a:srgbClr val="E6E6FF"/>
                </a:solidFill>
                <a:latin typeface="Charter" charset="0"/>
              </a:rPr>
              <a:t>See talk by Tim Davies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000" dirty="0" smtClean="0">
                <a:solidFill>
                  <a:srgbClr val="E6E6FF"/>
                </a:solidFill>
                <a:latin typeface="Charter" charset="0"/>
              </a:rPr>
              <a:t>            (Wednesday 14:50)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600" dirty="0" smtClean="0">
              <a:solidFill>
                <a:srgbClr val="E6E6F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600" dirty="0">
              <a:solidFill>
                <a:srgbClr val="E6E6F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600" dirty="0">
              <a:solidFill>
                <a:srgbClr val="E6E6FF"/>
              </a:solidFill>
              <a:latin typeface="Char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85965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09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Gas Kin.: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 </a:t>
            </a:r>
            <a:r>
              <a:rPr lang="en-GB" sz="4400">
                <a:solidFill>
                  <a:srgbClr val="FFFF99"/>
                </a:solidFill>
                <a:latin typeface="StarSymbol" charset="0"/>
              </a:rPr>
              <a:t>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-M</a:t>
            </a:r>
            <a:r>
              <a:rPr lang="en-GB" sz="4400" baseline="-15000">
                <a:solidFill>
                  <a:srgbClr val="FFFF99"/>
                </a:solidFill>
                <a:latin typeface="Charter" charset="0"/>
              </a:rPr>
              <a:t>B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 Plane</a:t>
            </a:r>
            <a:r>
              <a:rPr lang="en-GB">
                <a:solidFill>
                  <a:srgbClr val="CCCCCC"/>
                </a:solidFill>
              </a:rPr>
              <a:t>    </a:t>
            </a:r>
          </a:p>
        </p:txBody>
      </p:sp>
      <p:pic>
        <p:nvPicPr>
          <p:cNvPr id="3502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990725"/>
            <a:ext cx="9097963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0211" name="Text Box 3"/>
          <p:cNvSpPr txBox="1">
            <a:spLocks noChangeArrowheads="1"/>
          </p:cNvSpPr>
          <p:nvPr/>
        </p:nvSpPr>
        <p:spPr bwMode="auto">
          <a:xfrm>
            <a:off x="603250" y="1393825"/>
            <a:ext cx="183038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F ([OIII]):</a:t>
            </a:r>
          </a:p>
        </p:txBody>
      </p:sp>
      <p:sp>
        <p:nvSpPr>
          <p:cNvPr id="350212" name="Text Box 4"/>
          <p:cNvSpPr txBox="1">
            <a:spLocks noChangeArrowheads="1"/>
          </p:cNvSpPr>
          <p:nvPr/>
        </p:nvSpPr>
        <p:spPr bwMode="auto">
          <a:xfrm>
            <a:off x="3905250" y="1501775"/>
            <a:ext cx="22574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(Field ellipticals)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7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Gas Kin.: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 </a:t>
            </a:r>
            <a:r>
              <a:rPr lang="en-GB" sz="4400">
                <a:solidFill>
                  <a:srgbClr val="FFFF99"/>
                </a:solidFill>
                <a:latin typeface="StarSymbol" charset="0"/>
              </a:rPr>
              <a:t>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-M</a:t>
            </a:r>
            <a:r>
              <a:rPr lang="en-GB" sz="4400" baseline="-15000">
                <a:solidFill>
                  <a:srgbClr val="FFFF99"/>
                </a:solidFill>
                <a:latin typeface="Charter" charset="0"/>
              </a:rPr>
              <a:t>B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 Plane</a:t>
            </a:r>
            <a:r>
              <a:rPr lang="en-GB">
                <a:solidFill>
                  <a:srgbClr val="CCCCCC"/>
                </a:solidFill>
              </a:rPr>
              <a:t>    </a:t>
            </a:r>
          </a:p>
        </p:txBody>
      </p:sp>
      <p:pic>
        <p:nvPicPr>
          <p:cNvPr id="3522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990725"/>
            <a:ext cx="9097963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2259" name="Text Box 3"/>
          <p:cNvSpPr txBox="1">
            <a:spLocks noChangeArrowheads="1"/>
          </p:cNvSpPr>
          <p:nvPr/>
        </p:nvSpPr>
        <p:spPr bwMode="auto">
          <a:xfrm>
            <a:off x="557213" y="1393825"/>
            <a:ext cx="18637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V ([OIII]):</a:t>
            </a:r>
          </a:p>
        </p:txBody>
      </p:sp>
      <p:sp>
        <p:nvSpPr>
          <p:cNvPr id="352260" name="Text Box 4"/>
          <p:cNvSpPr txBox="1">
            <a:spLocks noChangeArrowheads="1"/>
          </p:cNvSpPr>
          <p:nvPr/>
        </p:nvSpPr>
        <p:spPr bwMode="auto">
          <a:xfrm>
            <a:off x="3905250" y="1481138"/>
            <a:ext cx="2257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(Field ellipticals)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Text Box 1"/>
          <p:cNvSpPr txBox="1">
            <a:spLocks noChangeArrowheads="1"/>
          </p:cNvSpPr>
          <p:nvPr/>
        </p:nvSpPr>
        <p:spPr bwMode="auto">
          <a:xfrm>
            <a:off x="446088" y="77788"/>
            <a:ext cx="9180512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Ionised Gas: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 Diversity in Es</a:t>
            </a:r>
            <a:br>
              <a:rPr lang="en-GB" sz="4400">
                <a:solidFill>
                  <a:srgbClr val="FFFF99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(Emsellem et al. 04; Sarzi et al. 06)</a:t>
            </a:r>
          </a:p>
        </p:txBody>
      </p:sp>
      <p:sp>
        <p:nvSpPr>
          <p:cNvPr id="354307" name="Text Box 2"/>
          <p:cNvSpPr txBox="1">
            <a:spLocks noChangeArrowheads="1"/>
          </p:cNvSpPr>
          <p:nvPr/>
        </p:nvSpPr>
        <p:spPr bwMode="auto">
          <a:xfrm>
            <a:off x="5861050" y="1506538"/>
            <a:ext cx="1655763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NGC4536:</a:t>
            </a:r>
          </a:p>
        </p:txBody>
      </p:sp>
      <p:pic>
        <p:nvPicPr>
          <p:cNvPr id="35430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2032000"/>
            <a:ext cx="21939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4309" name="Text Box 4"/>
          <p:cNvSpPr txBox="1">
            <a:spLocks noChangeArrowheads="1"/>
          </p:cNvSpPr>
          <p:nvPr/>
        </p:nvSpPr>
        <p:spPr bwMode="auto">
          <a:xfrm>
            <a:off x="450850" y="2143125"/>
            <a:ext cx="354013" cy="3667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FF"/>
                </a:solidFill>
                <a:latin typeface="Charter" charset="0"/>
              </a:rPr>
              <a:t> I  </a:t>
            </a:r>
          </a:p>
        </p:txBody>
      </p:sp>
      <p:pic>
        <p:nvPicPr>
          <p:cNvPr id="354310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2055813"/>
            <a:ext cx="2436813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4311" name="Text Box 6"/>
          <p:cNvSpPr txBox="1">
            <a:spLocks noChangeArrowheads="1"/>
          </p:cNvSpPr>
          <p:nvPr/>
        </p:nvSpPr>
        <p:spPr bwMode="auto">
          <a:xfrm>
            <a:off x="2922588" y="2144713"/>
            <a:ext cx="411162" cy="4413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FF"/>
                </a:solidFill>
                <a:latin typeface="Charter" charset="0"/>
              </a:rPr>
              <a:t>V</a:t>
            </a:r>
            <a:r>
              <a:rPr lang="en-GB" baseline="-33000">
                <a:solidFill>
                  <a:srgbClr val="FFFFFF"/>
                </a:solidFill>
                <a:latin typeface="StarSymbol" charset="0"/>
                <a:cs typeface="StarSymbol" charset="0"/>
              </a:rPr>
              <a:t>★</a:t>
            </a:r>
          </a:p>
        </p:txBody>
      </p:sp>
      <p:pic>
        <p:nvPicPr>
          <p:cNvPr id="35431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4102100"/>
            <a:ext cx="2446337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4313" name="Text Box 8"/>
          <p:cNvSpPr txBox="1">
            <a:spLocks noChangeArrowheads="1"/>
          </p:cNvSpPr>
          <p:nvPr/>
        </p:nvSpPr>
        <p:spPr bwMode="auto">
          <a:xfrm>
            <a:off x="450850" y="4197350"/>
            <a:ext cx="776288" cy="3667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FF"/>
                </a:solidFill>
                <a:latin typeface="Charter" charset="0"/>
              </a:rPr>
              <a:t>[OIII]</a:t>
            </a:r>
          </a:p>
        </p:txBody>
      </p:sp>
      <p:pic>
        <p:nvPicPr>
          <p:cNvPr id="354314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4102100"/>
            <a:ext cx="2489200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4315" name="Text Box 10"/>
          <p:cNvSpPr txBox="1">
            <a:spLocks noChangeArrowheads="1"/>
          </p:cNvSpPr>
          <p:nvPr/>
        </p:nvSpPr>
        <p:spPr bwMode="auto">
          <a:xfrm>
            <a:off x="2978150" y="4213225"/>
            <a:ext cx="280988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FF"/>
                </a:solidFill>
                <a:latin typeface="Charter" charset="0"/>
              </a:rPr>
              <a:t>V</a:t>
            </a:r>
            <a:r>
              <a:rPr lang="en-GB" baseline="-33000">
                <a:solidFill>
                  <a:srgbClr val="FFFFFF"/>
                </a:solidFill>
                <a:latin typeface="Charter" charset="0"/>
              </a:rPr>
              <a:t>g</a:t>
            </a:r>
          </a:p>
        </p:txBody>
      </p:sp>
      <p:sp>
        <p:nvSpPr>
          <p:cNvPr id="354316" name="Text Box 11"/>
          <p:cNvSpPr txBox="1">
            <a:spLocks noChangeArrowheads="1"/>
          </p:cNvSpPr>
          <p:nvPr/>
        </p:nvSpPr>
        <p:spPr bwMode="auto">
          <a:xfrm>
            <a:off x="168275" y="1511300"/>
            <a:ext cx="1470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503238" indent="-4318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NGC4278:</a:t>
            </a:r>
          </a:p>
        </p:txBody>
      </p:sp>
      <p:sp>
        <p:nvSpPr>
          <p:cNvPr id="354317" name="Text Box 12"/>
          <p:cNvSpPr txBox="1">
            <a:spLocks noChangeArrowheads="1"/>
          </p:cNvSpPr>
          <p:nvPr/>
        </p:nvSpPr>
        <p:spPr bwMode="auto">
          <a:xfrm>
            <a:off x="508000" y="6261100"/>
            <a:ext cx="90646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87000"/>
              </a:lnSpc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Suggests triaxial figures, self-gravitating gaseous disks, external       gas accretion, star formation, shocks ...</a:t>
            </a:r>
          </a:p>
        </p:txBody>
      </p:sp>
      <p:pic>
        <p:nvPicPr>
          <p:cNvPr id="354318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8" y="1995488"/>
            <a:ext cx="1844675" cy="19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4319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2003425"/>
            <a:ext cx="202882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4320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4164013"/>
            <a:ext cx="2006600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4321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4160838"/>
            <a:ext cx="2044700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4322" name="Text Box 17"/>
          <p:cNvSpPr txBox="1">
            <a:spLocks noChangeArrowheads="1"/>
          </p:cNvSpPr>
          <p:nvPr/>
        </p:nvSpPr>
        <p:spPr bwMode="auto">
          <a:xfrm>
            <a:off x="6272213" y="2112963"/>
            <a:ext cx="354012" cy="3667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FF"/>
                </a:solidFill>
                <a:latin typeface="Charter" charset="0"/>
              </a:rPr>
              <a:t> I  </a:t>
            </a:r>
          </a:p>
        </p:txBody>
      </p:sp>
      <p:sp>
        <p:nvSpPr>
          <p:cNvPr id="354323" name="Text Box 18"/>
          <p:cNvSpPr txBox="1">
            <a:spLocks noChangeArrowheads="1"/>
          </p:cNvSpPr>
          <p:nvPr/>
        </p:nvSpPr>
        <p:spPr bwMode="auto">
          <a:xfrm>
            <a:off x="8331200" y="2098675"/>
            <a:ext cx="441325" cy="44132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FF"/>
                </a:solidFill>
                <a:latin typeface="Charter" charset="0"/>
              </a:rPr>
              <a:t>V</a:t>
            </a:r>
            <a:r>
              <a:rPr lang="en-GB" baseline="-33000">
                <a:solidFill>
                  <a:srgbClr val="FFFFFF"/>
                </a:solidFill>
                <a:latin typeface="StarSymbol" charset="0"/>
                <a:cs typeface="StarSymbol" charset="0"/>
              </a:rPr>
              <a:t>★</a:t>
            </a:r>
          </a:p>
        </p:txBody>
      </p:sp>
      <p:sp>
        <p:nvSpPr>
          <p:cNvPr id="354324" name="Text Box 19"/>
          <p:cNvSpPr txBox="1">
            <a:spLocks noChangeArrowheads="1"/>
          </p:cNvSpPr>
          <p:nvPr/>
        </p:nvSpPr>
        <p:spPr bwMode="auto">
          <a:xfrm>
            <a:off x="6289675" y="4259263"/>
            <a:ext cx="776288" cy="3667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FF"/>
                </a:solidFill>
                <a:latin typeface="Charter" charset="0"/>
              </a:rPr>
              <a:t>[OIII]</a:t>
            </a:r>
          </a:p>
        </p:txBody>
      </p:sp>
      <p:sp>
        <p:nvSpPr>
          <p:cNvPr id="354325" name="Text Box 20"/>
          <p:cNvSpPr txBox="1">
            <a:spLocks noChangeArrowheads="1"/>
          </p:cNvSpPr>
          <p:nvPr/>
        </p:nvSpPr>
        <p:spPr bwMode="auto">
          <a:xfrm>
            <a:off x="8294688" y="4275138"/>
            <a:ext cx="280987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FF"/>
                </a:solidFill>
                <a:latin typeface="Charter" charset="0"/>
              </a:rPr>
              <a:t>V</a:t>
            </a:r>
            <a:r>
              <a:rPr lang="en-GB" baseline="-33000">
                <a:solidFill>
                  <a:srgbClr val="FFFFFF"/>
                </a:solidFill>
                <a:latin typeface="Charter" charset="0"/>
              </a:rPr>
              <a:t>g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Text Box 1"/>
          <p:cNvSpPr txBox="1">
            <a:spLocks noChangeArrowheads="1"/>
          </p:cNvSpPr>
          <p:nvPr/>
        </p:nvSpPr>
        <p:spPr bwMode="auto">
          <a:xfrm>
            <a:off x="446088" y="77788"/>
            <a:ext cx="9180512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Ionised Gas: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 Gaseous Bars in Es</a:t>
            </a:r>
            <a:br>
              <a:rPr lang="en-GB" sz="4400">
                <a:solidFill>
                  <a:srgbClr val="FFFF99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(de Zeeuw et al. 02; Sarzi et al. 06)</a:t>
            </a:r>
          </a:p>
        </p:txBody>
      </p:sp>
      <p:sp>
        <p:nvSpPr>
          <p:cNvPr id="356355" name="Text Box 2"/>
          <p:cNvSpPr txBox="1">
            <a:spLocks noChangeArrowheads="1"/>
          </p:cNvSpPr>
          <p:nvPr/>
        </p:nvSpPr>
        <p:spPr bwMode="auto">
          <a:xfrm>
            <a:off x="5200650" y="1522413"/>
            <a:ext cx="1655763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NGC4374:</a:t>
            </a:r>
          </a:p>
        </p:txBody>
      </p:sp>
      <p:pic>
        <p:nvPicPr>
          <p:cNvPr id="35635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2032000"/>
            <a:ext cx="2193925" cy="18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6357" name="Text Box 4"/>
          <p:cNvSpPr txBox="1">
            <a:spLocks noChangeArrowheads="1"/>
          </p:cNvSpPr>
          <p:nvPr/>
        </p:nvSpPr>
        <p:spPr bwMode="auto">
          <a:xfrm>
            <a:off x="450850" y="2143125"/>
            <a:ext cx="354013" cy="3667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FF"/>
                </a:solidFill>
                <a:latin typeface="Charter" charset="0"/>
              </a:rPr>
              <a:t> I  </a:t>
            </a:r>
          </a:p>
        </p:txBody>
      </p:sp>
      <p:pic>
        <p:nvPicPr>
          <p:cNvPr id="35635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2055813"/>
            <a:ext cx="2436813" cy="195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6359" name="Text Box 6"/>
          <p:cNvSpPr txBox="1">
            <a:spLocks noChangeArrowheads="1"/>
          </p:cNvSpPr>
          <p:nvPr/>
        </p:nvSpPr>
        <p:spPr bwMode="auto">
          <a:xfrm>
            <a:off x="2922588" y="2144713"/>
            <a:ext cx="188912" cy="3667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FF"/>
                </a:solidFill>
                <a:latin typeface="Charter" charset="0"/>
              </a:rPr>
              <a:t>V</a:t>
            </a:r>
          </a:p>
        </p:txBody>
      </p:sp>
      <p:pic>
        <p:nvPicPr>
          <p:cNvPr id="356360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4102100"/>
            <a:ext cx="2446337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6361" name="Text Box 8"/>
          <p:cNvSpPr txBox="1">
            <a:spLocks noChangeArrowheads="1"/>
          </p:cNvSpPr>
          <p:nvPr/>
        </p:nvSpPr>
        <p:spPr bwMode="auto">
          <a:xfrm>
            <a:off x="450850" y="4197350"/>
            <a:ext cx="776288" cy="3667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FF"/>
                </a:solidFill>
                <a:latin typeface="Charter" charset="0"/>
              </a:rPr>
              <a:t>[OIII]</a:t>
            </a:r>
          </a:p>
        </p:txBody>
      </p:sp>
      <p:pic>
        <p:nvPicPr>
          <p:cNvPr id="356362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4102100"/>
            <a:ext cx="2489200" cy="198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6363" name="Text Box 10"/>
          <p:cNvSpPr txBox="1">
            <a:spLocks noChangeArrowheads="1"/>
          </p:cNvSpPr>
          <p:nvPr/>
        </p:nvSpPr>
        <p:spPr bwMode="auto">
          <a:xfrm>
            <a:off x="2978150" y="4213225"/>
            <a:ext cx="280988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FF"/>
                </a:solidFill>
                <a:latin typeface="Charter" charset="0"/>
              </a:rPr>
              <a:t>V</a:t>
            </a:r>
            <a:r>
              <a:rPr lang="en-GB" baseline="-33000">
                <a:solidFill>
                  <a:srgbClr val="FFFFFF"/>
                </a:solidFill>
                <a:latin typeface="Charter" charset="0"/>
              </a:rPr>
              <a:t>g</a:t>
            </a:r>
          </a:p>
        </p:txBody>
      </p:sp>
      <p:sp>
        <p:nvSpPr>
          <p:cNvPr id="356364" name="Text Box 11"/>
          <p:cNvSpPr txBox="1">
            <a:spLocks noChangeArrowheads="1"/>
          </p:cNvSpPr>
          <p:nvPr/>
        </p:nvSpPr>
        <p:spPr bwMode="auto">
          <a:xfrm>
            <a:off x="168275" y="1511300"/>
            <a:ext cx="1470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503238" indent="-4318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NGC4278:</a:t>
            </a:r>
          </a:p>
        </p:txBody>
      </p:sp>
      <p:pic>
        <p:nvPicPr>
          <p:cNvPr id="356365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575" y="2052638"/>
            <a:ext cx="2239963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6366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3338" y="2052638"/>
            <a:ext cx="2330450" cy="156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6367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124325"/>
            <a:ext cx="2374900" cy="155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6368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713" y="4119563"/>
            <a:ext cx="2354262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6369" name="Text Box 16"/>
          <p:cNvSpPr txBox="1">
            <a:spLocks noChangeArrowheads="1"/>
          </p:cNvSpPr>
          <p:nvPr/>
        </p:nvSpPr>
        <p:spPr bwMode="auto">
          <a:xfrm>
            <a:off x="1092200" y="6429375"/>
            <a:ext cx="80105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87000"/>
              </a:lnSpc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Suggests triaxial figures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or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self-gravitating gaseous disks ...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Text Box 1"/>
          <p:cNvSpPr txBox="1">
            <a:spLocks noChangeArrowheads="1"/>
          </p:cNvSpPr>
          <p:nvPr/>
        </p:nvSpPr>
        <p:spPr bwMode="auto">
          <a:xfrm>
            <a:off x="446088" y="77788"/>
            <a:ext cx="9180512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Ionised Gas: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 Ongoing Accretion</a:t>
            </a:r>
            <a:br>
              <a:rPr lang="en-GB" sz="4400">
                <a:solidFill>
                  <a:srgbClr val="FFFF99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(de Zeeuw et al. 02; Sarzi et al. 06)</a:t>
            </a:r>
          </a:p>
        </p:txBody>
      </p:sp>
      <p:sp>
        <p:nvSpPr>
          <p:cNvPr id="358403" name="Text Box 2"/>
          <p:cNvSpPr txBox="1">
            <a:spLocks noChangeArrowheads="1"/>
          </p:cNvSpPr>
          <p:nvPr/>
        </p:nvSpPr>
        <p:spPr bwMode="auto">
          <a:xfrm>
            <a:off x="5838825" y="1503363"/>
            <a:ext cx="1655763" cy="39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NGC4546:</a:t>
            </a:r>
          </a:p>
        </p:txBody>
      </p:sp>
      <p:pic>
        <p:nvPicPr>
          <p:cNvPr id="35840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984375"/>
            <a:ext cx="2640013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05" name="Text Box 4"/>
          <p:cNvSpPr txBox="1">
            <a:spLocks noChangeArrowheads="1"/>
          </p:cNvSpPr>
          <p:nvPr/>
        </p:nvSpPr>
        <p:spPr bwMode="auto">
          <a:xfrm>
            <a:off x="392113" y="2074863"/>
            <a:ext cx="354012" cy="3667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FF"/>
                </a:solidFill>
                <a:latin typeface="Charter" charset="0"/>
              </a:rPr>
              <a:t> I  </a:t>
            </a:r>
          </a:p>
        </p:txBody>
      </p:sp>
      <p:pic>
        <p:nvPicPr>
          <p:cNvPr id="35840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0838" y="1979613"/>
            <a:ext cx="2819400" cy="130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07" name="Text Box 6"/>
          <p:cNvSpPr txBox="1">
            <a:spLocks noChangeArrowheads="1"/>
          </p:cNvSpPr>
          <p:nvPr/>
        </p:nvSpPr>
        <p:spPr bwMode="auto">
          <a:xfrm>
            <a:off x="3206750" y="2046288"/>
            <a:ext cx="188913" cy="3667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FF"/>
                </a:solidFill>
                <a:latin typeface="Charter" charset="0"/>
              </a:rPr>
              <a:t>V</a:t>
            </a:r>
          </a:p>
        </p:txBody>
      </p:sp>
      <p:pic>
        <p:nvPicPr>
          <p:cNvPr id="35840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3465513"/>
            <a:ext cx="2801937" cy="127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09" name="Text Box 8"/>
          <p:cNvSpPr txBox="1">
            <a:spLocks noChangeArrowheads="1"/>
          </p:cNvSpPr>
          <p:nvPr/>
        </p:nvSpPr>
        <p:spPr bwMode="auto">
          <a:xfrm>
            <a:off x="436563" y="3549650"/>
            <a:ext cx="776287" cy="36671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FF"/>
                </a:solidFill>
                <a:latin typeface="Charter" charset="0"/>
              </a:rPr>
              <a:t>[OIII]</a:t>
            </a:r>
          </a:p>
        </p:txBody>
      </p:sp>
      <p:pic>
        <p:nvPicPr>
          <p:cNvPr id="358410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1950" y="3470275"/>
            <a:ext cx="2760663" cy="127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11" name="Text Box 10"/>
          <p:cNvSpPr txBox="1">
            <a:spLocks noChangeArrowheads="1"/>
          </p:cNvSpPr>
          <p:nvPr/>
        </p:nvSpPr>
        <p:spPr bwMode="auto">
          <a:xfrm>
            <a:off x="3273425" y="3556000"/>
            <a:ext cx="280988" cy="4635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FF"/>
                </a:solidFill>
                <a:latin typeface="Charter" charset="0"/>
              </a:rPr>
              <a:t>V</a:t>
            </a:r>
            <a:r>
              <a:rPr lang="en-GB" baseline="-33000">
                <a:solidFill>
                  <a:srgbClr val="FFFFFF"/>
                </a:solidFill>
                <a:latin typeface="Charter" charset="0"/>
              </a:rPr>
              <a:t>g</a:t>
            </a:r>
          </a:p>
        </p:txBody>
      </p:sp>
      <p:sp>
        <p:nvSpPr>
          <p:cNvPr id="358412" name="Text Box 11"/>
          <p:cNvSpPr txBox="1">
            <a:spLocks noChangeArrowheads="1"/>
          </p:cNvSpPr>
          <p:nvPr/>
        </p:nvSpPr>
        <p:spPr bwMode="auto">
          <a:xfrm>
            <a:off x="168275" y="1511300"/>
            <a:ext cx="1470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503238" indent="-4318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NGC2768:</a:t>
            </a:r>
          </a:p>
        </p:txBody>
      </p:sp>
      <p:sp>
        <p:nvSpPr>
          <p:cNvPr id="358413" name="Text Box 12"/>
          <p:cNvSpPr txBox="1">
            <a:spLocks noChangeArrowheads="1"/>
          </p:cNvSpPr>
          <p:nvPr/>
        </p:nvSpPr>
        <p:spPr bwMode="auto">
          <a:xfrm>
            <a:off x="1077913" y="6429375"/>
            <a:ext cx="8039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87000"/>
              </a:lnSpc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Suggests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(mild)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interactions and ongoing disk formation ...</a:t>
            </a:r>
          </a:p>
        </p:txBody>
      </p:sp>
      <p:pic>
        <p:nvPicPr>
          <p:cNvPr id="358414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8" y="1995488"/>
            <a:ext cx="1844675" cy="194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15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650" y="4160838"/>
            <a:ext cx="2044700" cy="189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16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163" y="4164013"/>
            <a:ext cx="2006600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17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0" y="2003425"/>
            <a:ext cx="2028825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450" name="Text Box 1"/>
          <p:cNvSpPr txBox="1">
            <a:spLocks noChangeArrowheads="1"/>
          </p:cNvSpPr>
          <p:nvPr/>
        </p:nvSpPr>
        <p:spPr bwMode="auto">
          <a:xfrm>
            <a:off x="446088" y="77788"/>
            <a:ext cx="9180512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Ionised Gas: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Star Formation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99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(de Zeeuw et al. 02; Emsellem et al. 04; Sarzi et al. 06)</a:t>
            </a:r>
          </a:p>
        </p:txBody>
      </p:sp>
      <p:sp>
        <p:nvSpPr>
          <p:cNvPr id="360451" name="Text Box 2"/>
          <p:cNvSpPr txBox="1">
            <a:spLocks noChangeArrowheads="1"/>
          </p:cNvSpPr>
          <p:nvPr/>
        </p:nvSpPr>
        <p:spPr bwMode="auto">
          <a:xfrm>
            <a:off x="404813" y="1433513"/>
            <a:ext cx="1470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503238" indent="-4318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NGC7742:</a:t>
            </a:r>
          </a:p>
        </p:txBody>
      </p:sp>
      <p:pic>
        <p:nvPicPr>
          <p:cNvPr id="36045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288" y="1924050"/>
            <a:ext cx="7604125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Text Box 1"/>
          <p:cNvSpPr txBox="1">
            <a:spLocks noChangeArrowheads="1"/>
          </p:cNvSpPr>
          <p:nvPr/>
        </p:nvSpPr>
        <p:spPr bwMode="auto">
          <a:xfrm>
            <a:off x="446088" y="77788"/>
            <a:ext cx="9180512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Ionised Gas: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 Starbursts</a:t>
            </a:r>
            <a:br>
              <a:rPr lang="en-GB" sz="4400">
                <a:solidFill>
                  <a:srgbClr val="FFFF99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(Emsellem et al. 06)</a:t>
            </a:r>
          </a:p>
        </p:txBody>
      </p:sp>
      <p:sp>
        <p:nvSpPr>
          <p:cNvPr id="362499" name="Text Box 2"/>
          <p:cNvSpPr txBox="1">
            <a:spLocks noChangeArrowheads="1"/>
          </p:cNvSpPr>
          <p:nvPr/>
        </p:nvSpPr>
        <p:spPr bwMode="auto">
          <a:xfrm>
            <a:off x="404813" y="1443038"/>
            <a:ext cx="1470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503238" indent="-4318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NGC1068:</a:t>
            </a:r>
          </a:p>
        </p:txBody>
      </p:sp>
      <p:pic>
        <p:nvPicPr>
          <p:cNvPr id="36250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0" y="1873250"/>
            <a:ext cx="6897688" cy="512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2501" name="Text Box 4"/>
          <p:cNvSpPr txBox="1">
            <a:spLocks noChangeArrowheads="1"/>
          </p:cNvSpPr>
          <p:nvPr/>
        </p:nvSpPr>
        <p:spPr bwMode="auto">
          <a:xfrm>
            <a:off x="2565400" y="4024313"/>
            <a:ext cx="4762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FFFF00"/>
                </a:solidFill>
                <a:latin typeface="Charter" charset="0"/>
              </a:rPr>
              <a:t>stars</a:t>
            </a:r>
          </a:p>
        </p:txBody>
      </p:sp>
      <p:sp>
        <p:nvSpPr>
          <p:cNvPr id="362502" name="AutoShape 5"/>
          <p:cNvSpPr>
            <a:spLocks noChangeArrowheads="1"/>
          </p:cNvSpPr>
          <p:nvPr/>
        </p:nvSpPr>
        <p:spPr bwMode="auto">
          <a:xfrm>
            <a:off x="2597150" y="6219825"/>
            <a:ext cx="368300" cy="215900"/>
          </a:xfrm>
          <a:prstGeom prst="roundRect">
            <a:avLst>
              <a:gd name="adj" fmla="val 731"/>
            </a:avLst>
          </a:prstGeom>
          <a:solidFill>
            <a:srgbClr val="000000"/>
          </a:solidFill>
          <a:ln w="9525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2503" name="Text Box 6"/>
          <p:cNvSpPr txBox="1">
            <a:spLocks noChangeArrowheads="1"/>
          </p:cNvSpPr>
          <p:nvPr/>
        </p:nvSpPr>
        <p:spPr bwMode="auto">
          <a:xfrm>
            <a:off x="2659063" y="4468813"/>
            <a:ext cx="61595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200">
                <a:solidFill>
                  <a:srgbClr val="FFFF00"/>
                </a:solidFill>
                <a:latin typeface="Charter" charset="0"/>
              </a:rPr>
              <a:t>[OIII]</a:t>
            </a:r>
          </a:p>
        </p:txBody>
      </p:sp>
      <p:sp>
        <p:nvSpPr>
          <p:cNvPr id="362504" name="Text Box 7"/>
          <p:cNvSpPr txBox="1">
            <a:spLocks noChangeArrowheads="1"/>
          </p:cNvSpPr>
          <p:nvPr/>
        </p:nvSpPr>
        <p:spPr bwMode="auto">
          <a:xfrm>
            <a:off x="3441700" y="3962400"/>
            <a:ext cx="754063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FFFF00"/>
                </a:solidFill>
                <a:latin typeface="Charter" charset="0"/>
              </a:rPr>
              <a:t>stars V</a:t>
            </a:r>
          </a:p>
        </p:txBody>
      </p:sp>
      <p:sp>
        <p:nvSpPr>
          <p:cNvPr id="362505" name="Text Box 8"/>
          <p:cNvSpPr txBox="1">
            <a:spLocks noChangeArrowheads="1"/>
          </p:cNvSpPr>
          <p:nvPr/>
        </p:nvSpPr>
        <p:spPr bwMode="auto">
          <a:xfrm>
            <a:off x="5224463" y="3992563"/>
            <a:ext cx="722312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FFFF00"/>
                </a:solidFill>
                <a:latin typeface="Charter" charset="0"/>
              </a:rPr>
              <a:t>stars </a:t>
            </a:r>
            <a:r>
              <a:rPr lang="en-GB" sz="160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σ</a:t>
            </a:r>
          </a:p>
        </p:txBody>
      </p:sp>
      <p:sp>
        <p:nvSpPr>
          <p:cNvPr id="362506" name="Text Box 9"/>
          <p:cNvSpPr txBox="1">
            <a:spLocks noChangeArrowheads="1"/>
          </p:cNvSpPr>
          <p:nvPr/>
        </p:nvSpPr>
        <p:spPr bwMode="auto">
          <a:xfrm>
            <a:off x="3917950" y="4392613"/>
            <a:ext cx="3683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FFFF00"/>
                </a:solidFill>
                <a:latin typeface="Charter" charset="0"/>
              </a:rPr>
              <a:t>V</a:t>
            </a:r>
          </a:p>
        </p:txBody>
      </p:sp>
      <p:sp>
        <p:nvSpPr>
          <p:cNvPr id="362507" name="Text Box 10"/>
          <p:cNvSpPr txBox="1">
            <a:spLocks noChangeArrowheads="1"/>
          </p:cNvSpPr>
          <p:nvPr/>
        </p:nvSpPr>
        <p:spPr bwMode="auto">
          <a:xfrm>
            <a:off x="5670550" y="4376738"/>
            <a:ext cx="569913" cy="26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σ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Text Box 1"/>
          <p:cNvSpPr txBox="1">
            <a:spLocks noChangeArrowheads="1"/>
          </p:cNvSpPr>
          <p:nvPr/>
        </p:nvSpPr>
        <p:spPr bwMode="auto">
          <a:xfrm>
            <a:off x="739775" y="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SAURON: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  NGC7332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(Falcon-Barroso et al. 04)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    </a:t>
            </a:r>
          </a:p>
        </p:txBody>
      </p:sp>
      <p:sp>
        <p:nvSpPr>
          <p:cNvPr id="364547" name="Text Box 2"/>
          <p:cNvSpPr txBox="1">
            <a:spLocks noChangeArrowheads="1"/>
          </p:cNvSpPr>
          <p:nvPr/>
        </p:nvSpPr>
        <p:spPr bwMode="auto">
          <a:xfrm>
            <a:off x="257175" y="1395413"/>
            <a:ext cx="24971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Stellar Kinematics:</a:t>
            </a:r>
          </a:p>
        </p:txBody>
      </p:sp>
      <p:pic>
        <p:nvPicPr>
          <p:cNvPr id="3645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835150"/>
            <a:ext cx="7064375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594" name="Text Box 1"/>
          <p:cNvSpPr txBox="1">
            <a:spLocks noChangeArrowheads="1"/>
          </p:cNvSpPr>
          <p:nvPr/>
        </p:nvSpPr>
        <p:spPr bwMode="auto">
          <a:xfrm>
            <a:off x="739775" y="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SAURON: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  NGC7332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(Falcon-Barroso et al. 04)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    </a:t>
            </a:r>
          </a:p>
        </p:txBody>
      </p:sp>
      <p:sp>
        <p:nvSpPr>
          <p:cNvPr id="366595" name="Text Box 2"/>
          <p:cNvSpPr txBox="1">
            <a:spLocks noChangeArrowheads="1"/>
          </p:cNvSpPr>
          <p:nvPr/>
        </p:nvSpPr>
        <p:spPr bwMode="auto">
          <a:xfrm>
            <a:off x="260350" y="1377950"/>
            <a:ext cx="45672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Stellar + Ionised-Gas Kinematics:</a:t>
            </a:r>
          </a:p>
        </p:txBody>
      </p:sp>
      <p:pic>
        <p:nvPicPr>
          <p:cNvPr id="3665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835150"/>
            <a:ext cx="7064375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659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4478338"/>
            <a:ext cx="7059613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659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413" y="1863725"/>
            <a:ext cx="2219325" cy="248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6599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2538" y="4508500"/>
            <a:ext cx="2189162" cy="162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Text Box 1"/>
          <p:cNvSpPr txBox="1">
            <a:spLocks noChangeArrowheads="1"/>
          </p:cNvSpPr>
          <p:nvPr/>
        </p:nvSpPr>
        <p:spPr bwMode="auto">
          <a:xfrm>
            <a:off x="739775" y="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SAURON: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  NGC7332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(Falcon-Barroso et al. 04; Chung et al., in prep)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    </a:t>
            </a:r>
          </a:p>
        </p:txBody>
      </p:sp>
      <p:sp>
        <p:nvSpPr>
          <p:cNvPr id="368643" name="Text Box 2"/>
          <p:cNvSpPr txBox="1">
            <a:spLocks noChangeArrowheads="1"/>
          </p:cNvSpPr>
          <p:nvPr/>
        </p:nvSpPr>
        <p:spPr bwMode="auto">
          <a:xfrm>
            <a:off x="328613" y="1411288"/>
            <a:ext cx="53705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Stellar + Ionised-Gas + HI Kinematics:</a:t>
            </a:r>
          </a:p>
        </p:txBody>
      </p:sp>
      <p:pic>
        <p:nvPicPr>
          <p:cNvPr id="3686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835150"/>
            <a:ext cx="7064375" cy="247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4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4478338"/>
            <a:ext cx="7059613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4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163" y="2257425"/>
            <a:ext cx="2406650" cy="1487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4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400" y="4948238"/>
            <a:ext cx="2430463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48" name="Text Box 7"/>
          <p:cNvSpPr txBox="1">
            <a:spLocks noChangeArrowheads="1"/>
          </p:cNvSpPr>
          <p:nvPr/>
        </p:nvSpPr>
        <p:spPr bwMode="auto">
          <a:xfrm>
            <a:off x="8440738" y="4154488"/>
            <a:ext cx="4429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HI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773113" y="96838"/>
            <a:ext cx="84582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358775" indent="-3587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600" dirty="0">
                <a:solidFill>
                  <a:srgbClr val="FFFF00"/>
                </a:solidFill>
                <a:latin typeface="Charter" charset="0"/>
              </a:rPr>
              <a:t>Molecular Gas </a:t>
            </a:r>
            <a:r>
              <a:rPr lang="en-GB" sz="3600" dirty="0" smtClean="0">
                <a:solidFill>
                  <a:srgbClr val="FFFF00"/>
                </a:solidFill>
                <a:latin typeface="Charter" charset="0"/>
              </a:rPr>
              <a:t>Kinematics in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600" dirty="0" smtClean="0">
                <a:solidFill>
                  <a:srgbClr val="FFFF00"/>
                </a:solidFill>
                <a:latin typeface="Charter" charset="0"/>
              </a:rPr>
              <a:t>Atlas</a:t>
            </a:r>
            <a:r>
              <a:rPr lang="en-GB" sz="3600" baseline="30000" dirty="0" smtClean="0">
                <a:solidFill>
                  <a:srgbClr val="FFFF00"/>
                </a:solidFill>
                <a:latin typeface="Charter" charset="0"/>
              </a:rPr>
              <a:t>3D</a:t>
            </a:r>
            <a:r>
              <a:rPr lang="en-GB" sz="3600" dirty="0" smtClean="0">
                <a:solidFill>
                  <a:srgbClr val="FFFF00"/>
                </a:solidFill>
                <a:latin typeface="Charter" charset="0"/>
              </a:rPr>
              <a:t> (Early</a:t>
            </a:r>
            <a:r>
              <a:rPr lang="en-GB" sz="3600" dirty="0">
                <a:solidFill>
                  <a:srgbClr val="FFFF00"/>
                </a:solidFill>
                <a:latin typeface="Charter" charset="0"/>
              </a:rPr>
              <a:t>-</a:t>
            </a:r>
            <a:r>
              <a:rPr lang="en-GB" sz="3600" dirty="0" smtClean="0">
                <a:solidFill>
                  <a:srgbClr val="FFFF00"/>
                </a:solidFill>
                <a:latin typeface="Charter" charset="0"/>
              </a:rPr>
              <a:t>Type) </a:t>
            </a:r>
            <a:r>
              <a:rPr lang="en-GB" sz="3600" dirty="0">
                <a:solidFill>
                  <a:srgbClr val="FFFF00"/>
                </a:solidFill>
                <a:latin typeface="Charter" charset="0"/>
              </a:rPr>
              <a:t>Galaxies</a:t>
            </a: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033588" y="1646238"/>
            <a:ext cx="59817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>
                <a:solidFill>
                  <a:srgbClr val="FFFF66"/>
                </a:solidFill>
                <a:latin typeface="Charter" charset="0"/>
              </a:rPr>
              <a:t> </a:t>
            </a:r>
            <a:r>
              <a:rPr lang="en-GB" sz="3600">
                <a:solidFill>
                  <a:srgbClr val="FFFF66"/>
                </a:solidFill>
                <a:latin typeface="Charter" charset="0"/>
              </a:rPr>
              <a:t>Martin Bureau,</a:t>
            </a:r>
            <a:r>
              <a:rPr lang="en-GB">
                <a:solidFill>
                  <a:schemeClr val="tx1"/>
                </a:solidFill>
                <a:latin typeface="Charter" charset="0"/>
              </a:rPr>
              <a:t> </a:t>
            </a:r>
            <a:r>
              <a:rPr lang="en-GB" sz="2800">
                <a:solidFill>
                  <a:srgbClr val="E6E6E6"/>
                </a:solidFill>
                <a:latin typeface="Charter" charset="0"/>
              </a:rPr>
              <a:t>Oxford University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647700" y="2463800"/>
            <a:ext cx="8640763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CO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(</a:t>
            </a:r>
            <a:r>
              <a:rPr lang="en-GB" sz="2000" dirty="0" err="1">
                <a:solidFill>
                  <a:srgbClr val="7F7F7F"/>
                </a:solidFill>
                <a:latin typeface="Charter" charset="0"/>
              </a:rPr>
              <a:t>Katey</a:t>
            </a: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Charter" charset="0"/>
              </a:rPr>
              <a:t>Alatalo</a:t>
            </a: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, Estelle </a:t>
            </a:r>
            <a:r>
              <a:rPr lang="en-GB" sz="2000" dirty="0" err="1">
                <a:solidFill>
                  <a:srgbClr val="7F7F7F"/>
                </a:solidFill>
                <a:latin typeface="Charter" charset="0"/>
              </a:rPr>
              <a:t>Bayet</a:t>
            </a: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, Leo Blitz, Francoise </a:t>
            </a:r>
            <a:r>
              <a:rPr lang="en-GB" sz="2000" dirty="0" err="1">
                <a:solidFill>
                  <a:srgbClr val="7F7F7F"/>
                </a:solidFill>
                <a:latin typeface="Charter" charset="0"/>
              </a:rPr>
              <a:t>Combes</a:t>
            </a: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,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 smtClean="0">
                <a:solidFill>
                  <a:srgbClr val="7F7F7F"/>
                </a:solidFill>
                <a:latin typeface="Charter" charset="0"/>
              </a:rPr>
              <a:t>Alison Crocker, Timothy </a:t>
            </a: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Davis, Melanie </a:t>
            </a:r>
            <a:r>
              <a:rPr lang="en-GB" sz="2000" dirty="0" err="1">
                <a:solidFill>
                  <a:srgbClr val="7F7F7F"/>
                </a:solidFill>
                <a:latin typeface="Charter" charset="0"/>
              </a:rPr>
              <a:t>Krips</a:t>
            </a: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, </a:t>
            </a:r>
            <a:r>
              <a:rPr lang="en-GB" sz="2000" dirty="0" smtClean="0">
                <a:solidFill>
                  <a:srgbClr val="7F7F7F"/>
                </a:solidFill>
                <a:latin typeface="Charter" charset="0"/>
              </a:rPr>
              <a:t>Lisa </a:t>
            </a: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Young)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800" dirty="0">
              <a:solidFill>
                <a:srgbClr val="7F7F7F"/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800" dirty="0">
              <a:solidFill>
                <a:srgbClr val="7F7F7F"/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Optical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 smtClean="0">
                <a:solidFill>
                  <a:srgbClr val="7F7F7F"/>
                </a:solidFill>
                <a:latin typeface="Charter" charset="0"/>
              </a:rPr>
              <a:t>(Atlas</a:t>
            </a:r>
            <a:r>
              <a:rPr lang="en-GB" sz="2000" baseline="30000" dirty="0" smtClean="0">
                <a:solidFill>
                  <a:srgbClr val="7F7F7F"/>
                </a:solidFill>
                <a:latin typeface="Charter" charset="0"/>
              </a:rPr>
              <a:t>3D</a:t>
            </a:r>
            <a:r>
              <a:rPr lang="en-GB" sz="2000" dirty="0" smtClean="0">
                <a:solidFill>
                  <a:srgbClr val="7F7F7F"/>
                </a:solidFill>
                <a:latin typeface="Charter" charset="0"/>
              </a:rPr>
              <a:t> </a:t>
            </a: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teams)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42455" y="4664368"/>
            <a:ext cx="9663545" cy="200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 dirty="0">
                <a:solidFill>
                  <a:srgbClr val="FFFF00"/>
                </a:solidFill>
                <a:latin typeface="Charter" charset="0"/>
              </a:rPr>
              <a:t>Plans:</a:t>
            </a:r>
            <a:r>
              <a:rPr lang="en-GB" dirty="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800" dirty="0" smtClean="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Atlas</a:t>
            </a:r>
            <a:r>
              <a:rPr lang="en-GB" baseline="30000" dirty="0" smtClean="0">
                <a:solidFill>
                  <a:srgbClr val="7F7F7F"/>
                </a:solidFill>
                <a:latin typeface="Charter" charset="0"/>
              </a:rPr>
              <a:t>3D</a:t>
            </a:r>
            <a:r>
              <a:rPr lang="en-GB" dirty="0">
                <a:solidFill>
                  <a:srgbClr val="7F7F7F"/>
                </a:solidFill>
                <a:latin typeface="Charter" charset="0"/>
              </a:rPr>
              <a:t>:  E/S0 formation, 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gas physics, residual </a:t>
            </a:r>
            <a:r>
              <a:rPr lang="en-GB" dirty="0">
                <a:solidFill>
                  <a:srgbClr val="7F7F7F"/>
                </a:solidFill>
                <a:latin typeface="Charter" charset="0"/>
              </a:rPr>
              <a:t>SF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dirty="0">
                <a:solidFill>
                  <a:srgbClr val="7F7F7F"/>
                </a:solidFill>
                <a:latin typeface="Charter" charset="0"/>
              </a:rPr>
              <a:t>                CO:  E/S0 H</a:t>
            </a:r>
            <a:r>
              <a:rPr lang="en-GB" baseline="-25000" dirty="0">
                <a:solidFill>
                  <a:srgbClr val="7F7F7F"/>
                </a:solidFill>
                <a:latin typeface="Charter" charset="0"/>
              </a:rPr>
              <a:t>2</a:t>
            </a:r>
            <a:r>
              <a:rPr lang="en-GB" dirty="0">
                <a:solidFill>
                  <a:srgbClr val="7F7F7F"/>
                </a:solidFill>
                <a:latin typeface="Charter" charset="0"/>
              </a:rPr>
              <a:t> 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kinematics (distribution</a:t>
            </a:r>
            <a:r>
              <a:rPr lang="en-GB" dirty="0">
                <a:solidFill>
                  <a:srgbClr val="7F7F7F"/>
                </a:solidFill>
                <a:latin typeface="Charter" charset="0"/>
              </a:rPr>
              <a:t>, 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kinematics, TFR, BHs)</a:t>
            </a:r>
            <a:endParaRPr lang="en-GB" dirty="0">
              <a:solidFill>
                <a:srgbClr val="7F7F7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dirty="0">
                <a:solidFill>
                  <a:srgbClr val="E6E6E6"/>
                </a:solidFill>
                <a:latin typeface="Charter" charset="0"/>
              </a:rPr>
              <a:t>                </a:t>
            </a:r>
            <a:r>
              <a:rPr lang="en-GB" dirty="0">
                <a:solidFill>
                  <a:srgbClr val="FFFF99"/>
                </a:solidFill>
                <a:latin typeface="Charter" charset="0"/>
              </a:rPr>
              <a:t>CO:</a:t>
            </a:r>
            <a:r>
              <a:rPr lang="en-GB" dirty="0">
                <a:solidFill>
                  <a:srgbClr val="CCCCCC"/>
                </a:solidFill>
                <a:latin typeface="Charter" charset="0"/>
              </a:rPr>
              <a:t>  </a:t>
            </a:r>
            <a:r>
              <a:rPr lang="en-GB" dirty="0">
                <a:solidFill>
                  <a:srgbClr val="E6E6E6"/>
                </a:solidFill>
                <a:latin typeface="Charter" charset="0"/>
              </a:rPr>
              <a:t>E/S0 H</a:t>
            </a:r>
            <a:r>
              <a:rPr lang="en-GB" baseline="-25000" dirty="0">
                <a:solidFill>
                  <a:srgbClr val="E6E6E6"/>
                </a:solidFill>
                <a:latin typeface="Charter" charset="0"/>
              </a:rPr>
              <a:t>2</a:t>
            </a:r>
            <a:r>
              <a:rPr lang="en-GB" dirty="0">
                <a:solidFill>
                  <a:srgbClr val="E6E6E6"/>
                </a:solidFill>
                <a:latin typeface="Charter" charset="0"/>
              </a:rPr>
              <a:t> origin  (kin. </a:t>
            </a:r>
            <a:r>
              <a:rPr lang="en-GB" dirty="0" err="1">
                <a:solidFill>
                  <a:srgbClr val="E6E6E6"/>
                </a:solidFill>
                <a:latin typeface="Charter" charset="0"/>
              </a:rPr>
              <a:t>misalignement</a:t>
            </a:r>
            <a:r>
              <a:rPr lang="en-GB" dirty="0">
                <a:solidFill>
                  <a:srgbClr val="E6E6E6"/>
                </a:solidFill>
                <a:latin typeface="Charter" charset="0"/>
              </a:rPr>
              <a:t>, field </a:t>
            </a:r>
            <a:r>
              <a:rPr lang="en-GB" dirty="0" err="1">
                <a:solidFill>
                  <a:srgbClr val="E6E6E6"/>
                </a:solidFill>
                <a:latin typeface="Charter" charset="0"/>
              </a:rPr>
              <a:t>vs</a:t>
            </a:r>
            <a:r>
              <a:rPr lang="en-GB" dirty="0">
                <a:solidFill>
                  <a:srgbClr val="E6E6E6"/>
                </a:solidFill>
                <a:latin typeface="Charter" charset="0"/>
              </a:rPr>
              <a:t> clusters)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dirty="0">
                <a:solidFill>
                  <a:srgbClr val="E6E6E6"/>
                </a:solidFill>
                <a:latin typeface="Charter" charset="0"/>
              </a:rPr>
              <a:t>             </a:t>
            </a:r>
            <a:r>
              <a:rPr lang="en-GB" sz="1600" dirty="0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 dirty="0">
                <a:solidFill>
                  <a:srgbClr val="E6E6E6"/>
                </a:solidFill>
                <a:latin typeface="Charter" charset="0"/>
              </a:rPr>
              <a:t>  </a:t>
            </a:r>
            <a:r>
              <a:rPr lang="en-GB" sz="800" dirty="0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CO + others:  </a:t>
            </a:r>
            <a:r>
              <a:rPr lang="en-GB" dirty="0">
                <a:solidFill>
                  <a:srgbClr val="7F7F7F"/>
                </a:solidFill>
                <a:latin typeface="Charter" charset="0"/>
              </a:rPr>
              <a:t>E/S0 SF  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(</a:t>
            </a:r>
            <a:r>
              <a:rPr lang="en-GB" dirty="0">
                <a:solidFill>
                  <a:srgbClr val="7F7F7F"/>
                </a:solidFill>
                <a:latin typeface="Charter" charset="0"/>
              </a:rPr>
              <a:t>f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eedback, 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diagnostics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)</a:t>
            </a:r>
            <a:endParaRPr lang="en-GB" dirty="0">
              <a:solidFill>
                <a:srgbClr val="7F7F7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</a:pPr>
            <a:r>
              <a:rPr lang="en-GB" dirty="0">
                <a:solidFill>
                  <a:srgbClr val="7F7F7F"/>
                </a:solidFill>
                <a:latin typeface="Charter" charset="0"/>
              </a:rPr>
              <a:t>                Summary and future</a:t>
            </a:r>
          </a:p>
        </p:txBody>
      </p:sp>
    </p:spTree>
    <p:extLst>
      <p:ext uri="{BB962C8B-B14F-4D97-AF65-F5344CB8AC3E}">
        <p14:creationId xmlns:p14="http://schemas.microsoft.com/office/powerpoint/2010/main" val="13654823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Text Box 1"/>
          <p:cNvSpPr txBox="1">
            <a:spLocks noChangeArrowheads="1"/>
          </p:cNvSpPr>
          <p:nvPr/>
        </p:nvSpPr>
        <p:spPr bwMode="auto">
          <a:xfrm>
            <a:off x="739775" y="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SAURON: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  NGC4546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(Emsellem et al. 04)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    </a:t>
            </a:r>
          </a:p>
        </p:txBody>
      </p:sp>
      <p:sp>
        <p:nvSpPr>
          <p:cNvPr id="370691" name="Text Box 2"/>
          <p:cNvSpPr txBox="1">
            <a:spLocks noChangeArrowheads="1"/>
          </p:cNvSpPr>
          <p:nvPr/>
        </p:nvSpPr>
        <p:spPr bwMode="auto">
          <a:xfrm>
            <a:off x="360363" y="1592263"/>
            <a:ext cx="34083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Stellar Kinematics:</a:t>
            </a:r>
          </a:p>
        </p:txBody>
      </p:sp>
      <p:pic>
        <p:nvPicPr>
          <p:cNvPr id="37069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75" y="1855788"/>
            <a:ext cx="235267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069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38" y="2198688"/>
            <a:ext cx="213836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069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75" y="2203450"/>
            <a:ext cx="2128838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0695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2192338"/>
            <a:ext cx="2200275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0696" name="Text Box 7"/>
          <p:cNvSpPr txBox="1">
            <a:spLocks noChangeArrowheads="1"/>
          </p:cNvSpPr>
          <p:nvPr/>
        </p:nvSpPr>
        <p:spPr bwMode="auto">
          <a:xfrm>
            <a:off x="706438" y="2259013"/>
            <a:ext cx="292100" cy="3667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 I</a:t>
            </a:r>
          </a:p>
        </p:txBody>
      </p:sp>
      <p:sp>
        <p:nvSpPr>
          <p:cNvPr id="370697" name="Text Box 8"/>
          <p:cNvSpPr txBox="1">
            <a:spLocks noChangeArrowheads="1"/>
          </p:cNvSpPr>
          <p:nvPr/>
        </p:nvSpPr>
        <p:spPr bwMode="auto">
          <a:xfrm>
            <a:off x="2933700" y="2273300"/>
            <a:ext cx="400050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 V</a:t>
            </a:r>
          </a:p>
        </p:txBody>
      </p:sp>
      <p:sp>
        <p:nvSpPr>
          <p:cNvPr id="370698" name="Text Box 9"/>
          <p:cNvSpPr txBox="1">
            <a:spLocks noChangeArrowheads="1"/>
          </p:cNvSpPr>
          <p:nvPr/>
        </p:nvSpPr>
        <p:spPr bwMode="auto">
          <a:xfrm>
            <a:off x="5192713" y="2289175"/>
            <a:ext cx="400050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 </a:t>
            </a:r>
            <a:r>
              <a:rPr lang="en-GB">
                <a:solidFill>
                  <a:schemeClr val="tx1"/>
                </a:solidFill>
                <a:latin typeface="StarSymbol" charset="0"/>
                <a:cs typeface="StarSymbol" charset="0"/>
              </a:rPr>
              <a:t>σ</a:t>
            </a:r>
          </a:p>
        </p:txBody>
      </p:sp>
      <p:sp>
        <p:nvSpPr>
          <p:cNvPr id="370699" name="Text Box 10"/>
          <p:cNvSpPr txBox="1">
            <a:spLocks noChangeArrowheads="1"/>
          </p:cNvSpPr>
          <p:nvPr/>
        </p:nvSpPr>
        <p:spPr bwMode="auto">
          <a:xfrm>
            <a:off x="7634288" y="1536700"/>
            <a:ext cx="2335212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(DSS, 30</a:t>
            </a:r>
            <a:r>
              <a:rPr lang="ja-JP" altLang="en-GB" sz="1600">
                <a:solidFill>
                  <a:srgbClr val="999999"/>
                </a:solidFill>
                <a:latin typeface="Charter" charset="0"/>
              </a:rPr>
              <a:t>”</a:t>
            </a:r>
            <a:r>
              <a:rPr lang="en-GB" altLang="ja-JP" sz="1600">
                <a:solidFill>
                  <a:srgbClr val="999999"/>
                </a:solidFill>
                <a:latin typeface="Charter" charset="0"/>
              </a:rPr>
              <a:t> </a:t>
            </a:r>
            <a:r>
              <a:rPr lang="en-GB" altLang="ja-JP" sz="1600">
                <a:solidFill>
                  <a:srgbClr val="999999"/>
                </a:solidFill>
                <a:latin typeface="StarSymbol" charset="0"/>
                <a:cs typeface="StarSymbol" charset="0"/>
              </a:rPr>
              <a:t>✕ </a:t>
            </a:r>
            <a:r>
              <a:rPr lang="en-GB" altLang="ja-JP" sz="1600">
                <a:solidFill>
                  <a:srgbClr val="999999"/>
                </a:solidFill>
                <a:latin typeface="Charter" charset="0"/>
              </a:rPr>
              <a:t>30</a:t>
            </a:r>
            <a:r>
              <a:rPr lang="ja-JP" altLang="en-GB" sz="1600">
                <a:solidFill>
                  <a:srgbClr val="999999"/>
                </a:solidFill>
                <a:latin typeface="Charter" charset="0"/>
              </a:rPr>
              <a:t>”</a:t>
            </a:r>
            <a:r>
              <a:rPr lang="en-GB" altLang="ja-JP" sz="1600">
                <a:solidFill>
                  <a:srgbClr val="999999"/>
                </a:solidFill>
                <a:latin typeface="Charter" charset="0"/>
              </a:rPr>
              <a:t>)</a:t>
            </a:r>
            <a:endParaRPr lang="en-GB" sz="1600">
              <a:solidFill>
                <a:srgbClr val="999999"/>
              </a:solidFill>
              <a:latin typeface="Charter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73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4635500"/>
            <a:ext cx="2292350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273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275" y="4638675"/>
            <a:ext cx="2292350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2740" name="Text Box 3"/>
          <p:cNvSpPr txBox="1">
            <a:spLocks noChangeArrowheads="1"/>
          </p:cNvSpPr>
          <p:nvPr/>
        </p:nvSpPr>
        <p:spPr bwMode="auto">
          <a:xfrm>
            <a:off x="739775" y="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SAURON: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  NGC4546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(Emsellem et al. 04; Sarzi et al. 06)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    </a:t>
            </a:r>
          </a:p>
        </p:txBody>
      </p:sp>
      <p:sp>
        <p:nvSpPr>
          <p:cNvPr id="372741" name="Text Box 4"/>
          <p:cNvSpPr txBox="1">
            <a:spLocks noChangeArrowheads="1"/>
          </p:cNvSpPr>
          <p:nvPr/>
        </p:nvSpPr>
        <p:spPr bwMode="auto">
          <a:xfrm>
            <a:off x="312738" y="1608138"/>
            <a:ext cx="5689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Stellar + Ionised-Gas Kinematics:</a:t>
            </a:r>
          </a:p>
        </p:txBody>
      </p:sp>
      <p:pic>
        <p:nvPicPr>
          <p:cNvPr id="37274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75" y="1855788"/>
            <a:ext cx="2352675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2743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1438" y="2198688"/>
            <a:ext cx="2138362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2744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575" y="2203450"/>
            <a:ext cx="2128838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2745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" y="4635500"/>
            <a:ext cx="2292350" cy="210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2746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38" y="2192338"/>
            <a:ext cx="2200275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2747" name="Picture 10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2863" y="4605338"/>
            <a:ext cx="2286000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2748" name="Text Box 11"/>
          <p:cNvSpPr txBox="1">
            <a:spLocks noChangeArrowheads="1"/>
          </p:cNvSpPr>
          <p:nvPr/>
        </p:nvSpPr>
        <p:spPr bwMode="auto">
          <a:xfrm>
            <a:off x="706438" y="2259013"/>
            <a:ext cx="292100" cy="3667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 I</a:t>
            </a:r>
          </a:p>
        </p:txBody>
      </p:sp>
      <p:sp>
        <p:nvSpPr>
          <p:cNvPr id="372749" name="Text Box 12"/>
          <p:cNvSpPr txBox="1">
            <a:spLocks noChangeArrowheads="1"/>
          </p:cNvSpPr>
          <p:nvPr/>
        </p:nvSpPr>
        <p:spPr bwMode="auto">
          <a:xfrm>
            <a:off x="2933700" y="2273300"/>
            <a:ext cx="400050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 V</a:t>
            </a:r>
          </a:p>
        </p:txBody>
      </p:sp>
      <p:sp>
        <p:nvSpPr>
          <p:cNvPr id="372750" name="Text Box 13"/>
          <p:cNvSpPr txBox="1">
            <a:spLocks noChangeArrowheads="1"/>
          </p:cNvSpPr>
          <p:nvPr/>
        </p:nvSpPr>
        <p:spPr bwMode="auto">
          <a:xfrm>
            <a:off x="5192713" y="2289175"/>
            <a:ext cx="400050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 </a:t>
            </a:r>
            <a:r>
              <a:rPr lang="en-GB">
                <a:solidFill>
                  <a:schemeClr val="tx1"/>
                </a:solidFill>
                <a:latin typeface="StarSymbol" charset="0"/>
                <a:cs typeface="StarSymbol" charset="0"/>
              </a:rPr>
              <a:t>σ</a:t>
            </a:r>
          </a:p>
        </p:txBody>
      </p:sp>
      <p:sp>
        <p:nvSpPr>
          <p:cNvPr id="372751" name="Text Box 14"/>
          <p:cNvSpPr txBox="1">
            <a:spLocks noChangeArrowheads="1"/>
          </p:cNvSpPr>
          <p:nvPr/>
        </p:nvSpPr>
        <p:spPr bwMode="auto">
          <a:xfrm>
            <a:off x="7634288" y="1536700"/>
            <a:ext cx="2335212" cy="26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(DSS, 30</a:t>
            </a:r>
            <a:r>
              <a:rPr lang="ja-JP" altLang="en-GB" sz="1600">
                <a:solidFill>
                  <a:srgbClr val="999999"/>
                </a:solidFill>
                <a:latin typeface="Charter" charset="0"/>
              </a:rPr>
              <a:t>”</a:t>
            </a:r>
            <a:r>
              <a:rPr lang="en-GB" altLang="ja-JP" sz="1600">
                <a:solidFill>
                  <a:srgbClr val="999999"/>
                </a:solidFill>
                <a:latin typeface="Charter" charset="0"/>
              </a:rPr>
              <a:t> </a:t>
            </a:r>
            <a:r>
              <a:rPr lang="en-GB" altLang="ja-JP" sz="1600">
                <a:solidFill>
                  <a:srgbClr val="999999"/>
                </a:solidFill>
                <a:latin typeface="StarSymbol" charset="0"/>
                <a:cs typeface="StarSymbol" charset="0"/>
              </a:rPr>
              <a:t>✕ </a:t>
            </a:r>
            <a:r>
              <a:rPr lang="en-GB" altLang="ja-JP" sz="1600">
                <a:solidFill>
                  <a:srgbClr val="999999"/>
                </a:solidFill>
                <a:latin typeface="Charter" charset="0"/>
              </a:rPr>
              <a:t>30</a:t>
            </a:r>
            <a:r>
              <a:rPr lang="ja-JP" altLang="en-GB" sz="1600">
                <a:solidFill>
                  <a:srgbClr val="999999"/>
                </a:solidFill>
                <a:latin typeface="Charter" charset="0"/>
              </a:rPr>
              <a:t>”</a:t>
            </a:r>
            <a:r>
              <a:rPr lang="en-GB" altLang="ja-JP" sz="1600">
                <a:solidFill>
                  <a:srgbClr val="999999"/>
                </a:solidFill>
                <a:latin typeface="Charter" charset="0"/>
              </a:rPr>
              <a:t>)</a:t>
            </a:r>
            <a:endParaRPr lang="en-GB" sz="1600">
              <a:solidFill>
                <a:srgbClr val="999999"/>
              </a:solidFill>
              <a:latin typeface="Charter" charset="0"/>
            </a:endParaRPr>
          </a:p>
        </p:txBody>
      </p:sp>
      <p:sp>
        <p:nvSpPr>
          <p:cNvPr id="372752" name="Text Box 15"/>
          <p:cNvSpPr txBox="1">
            <a:spLocks noChangeArrowheads="1"/>
          </p:cNvSpPr>
          <p:nvPr/>
        </p:nvSpPr>
        <p:spPr bwMode="auto">
          <a:xfrm>
            <a:off x="738188" y="4716463"/>
            <a:ext cx="692150" cy="463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>
                <a:solidFill>
                  <a:schemeClr val="tx1"/>
                </a:solidFill>
                <a:latin typeface="Charter" charset="0"/>
              </a:rPr>
              <a:t>F</a:t>
            </a:r>
            <a:r>
              <a:rPr lang="en-GB" baseline="-33000">
                <a:solidFill>
                  <a:schemeClr val="tx1"/>
                </a:solidFill>
                <a:latin typeface="Charter" charset="0"/>
              </a:rPr>
              <a:t>[OIII]</a:t>
            </a:r>
          </a:p>
        </p:txBody>
      </p:sp>
      <p:sp>
        <p:nvSpPr>
          <p:cNvPr id="372753" name="Text Box 16"/>
          <p:cNvSpPr txBox="1">
            <a:spLocks noChangeArrowheads="1"/>
          </p:cNvSpPr>
          <p:nvPr/>
        </p:nvSpPr>
        <p:spPr bwMode="auto">
          <a:xfrm>
            <a:off x="2919413" y="4700588"/>
            <a:ext cx="722312" cy="463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>
                <a:solidFill>
                  <a:schemeClr val="tx1"/>
                </a:solidFill>
                <a:latin typeface="Charter" charset="0"/>
              </a:rPr>
              <a:t>V</a:t>
            </a:r>
            <a:r>
              <a:rPr lang="en-GB" baseline="-33000">
                <a:solidFill>
                  <a:schemeClr val="tx1"/>
                </a:solidFill>
                <a:latin typeface="Charter" charset="0"/>
              </a:rPr>
              <a:t>[OIII]</a:t>
            </a:r>
          </a:p>
        </p:txBody>
      </p:sp>
      <p:sp>
        <p:nvSpPr>
          <p:cNvPr id="372754" name="Text Box 17"/>
          <p:cNvSpPr txBox="1">
            <a:spLocks noChangeArrowheads="1"/>
          </p:cNvSpPr>
          <p:nvPr/>
        </p:nvSpPr>
        <p:spPr bwMode="auto">
          <a:xfrm>
            <a:off x="5238750" y="4716463"/>
            <a:ext cx="738188" cy="4762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</a:rPr>
              <a:t> </a:t>
            </a:r>
            <a:r>
              <a:rPr lang="en-GB">
                <a:solidFill>
                  <a:schemeClr val="tx1"/>
                </a:solidFill>
                <a:latin typeface="StarSymbol" charset="0"/>
                <a:cs typeface="StarSymbol" charset="0"/>
              </a:rPr>
              <a:t>σ</a:t>
            </a:r>
            <a:r>
              <a:rPr lang="en-GB" baseline="-33000">
                <a:solidFill>
                  <a:schemeClr val="tx1"/>
                </a:solidFill>
                <a:latin typeface="Charter" charset="0"/>
              </a:rPr>
              <a:t>[OIII]</a:t>
            </a:r>
          </a:p>
        </p:txBody>
      </p:sp>
      <p:sp>
        <p:nvSpPr>
          <p:cNvPr id="372755" name="Text Box 18"/>
          <p:cNvSpPr txBox="1">
            <a:spLocks noChangeArrowheads="1"/>
          </p:cNvSpPr>
          <p:nvPr/>
        </p:nvSpPr>
        <p:spPr bwMode="auto">
          <a:xfrm>
            <a:off x="8142288" y="4670425"/>
            <a:ext cx="952500" cy="463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EW</a:t>
            </a:r>
            <a:r>
              <a:rPr lang="en-GB" baseline="-33000">
                <a:solidFill>
                  <a:schemeClr val="tx1"/>
                </a:solidFill>
                <a:latin typeface="Charter" charset="0"/>
              </a:rPr>
              <a:t>[OIII]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Text Box 1"/>
          <p:cNvSpPr txBox="1">
            <a:spLocks noChangeArrowheads="1"/>
          </p:cNvSpPr>
          <p:nvPr/>
        </p:nvSpPr>
        <p:spPr bwMode="auto">
          <a:xfrm>
            <a:off x="755650" y="30163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Ionised Gas: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Results E/S0s</a:t>
            </a:r>
          </a:p>
        </p:txBody>
      </p:sp>
      <p:sp>
        <p:nvSpPr>
          <p:cNvPr id="374787" name="Text Box 2"/>
          <p:cNvSpPr txBox="1">
            <a:spLocks noChangeArrowheads="1"/>
          </p:cNvSpPr>
          <p:nvPr/>
        </p:nvSpPr>
        <p:spPr bwMode="auto">
          <a:xfrm>
            <a:off x="201613" y="1511300"/>
            <a:ext cx="9879012" cy="561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Distribution and Kinematics: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Sensitivity: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0.1 </a:t>
            </a:r>
            <a:r>
              <a:rPr lang="en-GB">
                <a:solidFill>
                  <a:srgbClr val="E6E6E6"/>
                </a:solidFill>
                <a:latin typeface="Charter" charset="0"/>
                <a:cs typeface="Charter" charset="0"/>
              </a:rPr>
              <a:t>Å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 equivalent width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(template mismatch)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75% detection rate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(maginally higher for S0s and field; 55% in Virgo)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Dust implies ionised gas, converse not true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Variety of distributions and kinematics 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(rarely coplanar circular; generally coherent, smooth L</a:t>
            </a:r>
            <a:r>
              <a:rPr lang="en-GB" baseline="-33000">
                <a:solidFill>
                  <a:srgbClr val="999999"/>
                </a:solidFill>
                <a:latin typeface="Charter" charset="0"/>
              </a:rPr>
              <a:t>Z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 variations)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Variety of [OIII]/H</a:t>
            </a:r>
            <a:r>
              <a:rPr lang="en-GB">
                <a:solidFill>
                  <a:srgbClr val="FFFF99"/>
                </a:solidFill>
                <a:latin typeface="Charter" charset="0"/>
                <a:cs typeface="Standard Symbols L" charset="0"/>
              </a:rPr>
              <a:t>β ratios, </a:t>
            </a:r>
            <a:r>
              <a:rPr lang="en-GB">
                <a:solidFill>
                  <a:srgbClr val="E6E6E6"/>
                </a:solidFill>
                <a:latin typeface="Charter" charset="0"/>
                <a:cs typeface="Standard Symbols L" charset="0"/>
              </a:rPr>
              <a:t>within galaxies and across sample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  <a:cs typeface="Standard Symbols L" charset="0"/>
              </a:rPr>
              <a:t>    </a:t>
            </a:r>
            <a:r>
              <a:rPr lang="en-GB">
                <a:solidFill>
                  <a:srgbClr val="999999"/>
                </a:solidFill>
                <a:latin typeface="Charter" charset="0"/>
                <a:cs typeface="Standard Symbols L" charset="0"/>
              </a:rPr>
              <a:t>(variety of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excitation mechanisms and/or heterogeneous metallicities)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(Kinematic) Misalignment: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Generally decoupled,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50% implying external accretion,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but inconsistent with purely external origin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Distribution strongly dependent on apparent flattening,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L</a:t>
            </a:r>
            <a:r>
              <a:rPr lang="en-GB" baseline="-33000">
                <a:solidFill>
                  <a:srgbClr val="E6E6E6"/>
                </a:solidFill>
                <a:latin typeface="Charter" charset="0"/>
              </a:rPr>
              <a:t>z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(flat systems preferentially co-rotating)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3" name="Text Box 1"/>
          <p:cNvSpPr txBox="1">
            <a:spLocks noChangeArrowheads="1"/>
          </p:cNvSpPr>
          <p:nvPr/>
        </p:nvSpPr>
        <p:spPr bwMode="auto">
          <a:xfrm>
            <a:off x="661988" y="33338"/>
            <a:ext cx="8607425" cy="13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Extras...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Single-Dish Survey</a:t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(Combes, Young &amp; Bureau 07)</a:t>
            </a:r>
          </a:p>
        </p:txBody>
      </p:sp>
      <p:sp>
        <p:nvSpPr>
          <p:cNvPr id="378883" name="Text Box 2"/>
          <p:cNvSpPr txBox="1">
            <a:spLocks noChangeArrowheads="1"/>
          </p:cNvSpPr>
          <p:nvPr/>
        </p:nvSpPr>
        <p:spPr bwMode="auto">
          <a:xfrm>
            <a:off x="5561013" y="1516063"/>
            <a:ext cx="4519612" cy="545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999999"/>
                </a:solidFill>
                <a:latin typeface="Charter" charset="0"/>
              </a:rPr>
              <a:t>IRAM 30m Survey: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CO(1-0), 23</a:t>
            </a:r>
            <a:r>
              <a:rPr lang="ja-JP" altLang="en-GB">
                <a:solidFill>
                  <a:srgbClr val="999999"/>
                </a:solidFill>
                <a:latin typeface="Charter" charset="0"/>
              </a:rPr>
              <a:t>”</a:t>
            </a:r>
            <a:r>
              <a:rPr lang="en-GB" altLang="ja-JP">
                <a:solidFill>
                  <a:srgbClr val="999999"/>
                </a:solidFill>
                <a:latin typeface="Charter" charset="0"/>
              </a:rPr>
              <a:t> FWHM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    (2-1), 12</a:t>
            </a:r>
            <a:r>
              <a:rPr lang="ja-JP" altLang="en-GB">
                <a:solidFill>
                  <a:srgbClr val="999999"/>
                </a:solidFill>
                <a:latin typeface="Charter" charset="0"/>
              </a:rPr>
              <a:t>”</a:t>
            </a:r>
            <a:r>
              <a:rPr lang="en-GB" altLang="ja-JP">
                <a:solidFill>
                  <a:srgbClr val="999999"/>
                </a:solidFill>
                <a:latin typeface="Charter" charset="0"/>
              </a:rPr>
              <a:t> FWHM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39/48 SAURON E/SOs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Sensitivity: 2-4 mK (30 km s</a:t>
            </a:r>
            <a:r>
              <a:rPr lang="en-GB" baseline="33000">
                <a:solidFill>
                  <a:srgbClr val="999999"/>
                </a:solidFill>
                <a:latin typeface="Charter" charset="0"/>
              </a:rPr>
              <a:t>-1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                 1-5 x 10</a:t>
            </a:r>
            <a:r>
              <a:rPr lang="en-GB" baseline="33000">
                <a:solidFill>
                  <a:srgbClr val="999999"/>
                </a:solidFill>
                <a:latin typeface="Charter" charset="0"/>
              </a:rPr>
              <a:t>7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 M</a:t>
            </a:r>
            <a:r>
              <a:rPr lang="en-GB" baseline="-33000">
                <a:solidFill>
                  <a:srgbClr val="999999"/>
                </a:solidFill>
                <a:latin typeface="StarSymbol" charset="0"/>
                <a:cs typeface="StarSymbol" charset="0"/>
              </a:rPr>
              <a:t>⊙</a:t>
            </a:r>
            <a:r>
              <a:rPr lang="en-GB">
                <a:solidFill>
                  <a:srgbClr val="999999"/>
                </a:solidFill>
                <a:latin typeface="Charter" charset="0"/>
                <a:cs typeface="StarSymbol" charset="0"/>
              </a:rPr>
              <a:t> 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Literature results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               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Results: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28% detection rate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(12/43)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As expected for L, type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&lt;CO(2-1)/CO(1-0)&gt; </a:t>
            </a:r>
            <a:r>
              <a:rPr lang="en-GB">
                <a:solidFill>
                  <a:srgbClr val="FFFF99"/>
                </a:solidFill>
                <a:latin typeface="Standard Symbols L" charset="0"/>
                <a:cs typeface="Standard Symbols L" charset="0"/>
              </a:rPr>
              <a:t>≈</a:t>
            </a:r>
            <a:r>
              <a:rPr lang="en-GB">
                <a:solidFill>
                  <a:srgbClr val="FFFF99"/>
                </a:solidFill>
                <a:latin typeface="Charter" charset="0"/>
                <a:cs typeface="Standard Symbols L" charset="0"/>
              </a:rPr>
              <a:t> 1.4</a:t>
            </a:r>
          </a:p>
        </p:txBody>
      </p:sp>
      <p:sp>
        <p:nvSpPr>
          <p:cNvPr id="378884" name="Text Box 3"/>
          <p:cNvSpPr txBox="1">
            <a:spLocks noChangeArrowheads="1"/>
          </p:cNvSpPr>
          <p:nvPr/>
        </p:nvSpPr>
        <p:spPr bwMode="auto">
          <a:xfrm>
            <a:off x="568325" y="1566863"/>
            <a:ext cx="4178300" cy="1665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99"/>
                </a:solidFill>
                <a:latin typeface="Charter" charset="0"/>
              </a:rPr>
              <a:t>Luminosity/type  dependence: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600" u="sng">
              <a:solidFill>
                <a:srgbClr val="FFFF99"/>
              </a:solidFill>
              <a:latin typeface="Charter" charset="0"/>
            </a:endParaRPr>
          </a:p>
          <a:p>
            <a:pPr eaLnBrk="1"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800">
                <a:solidFill>
                  <a:srgbClr val="E6E6E6"/>
                </a:solidFill>
                <a:latin typeface="Symbol" charset="0"/>
                <a:cs typeface="Symbol" charset="0"/>
              </a:rPr>
              <a:t> </a:t>
            </a:r>
            <a:r>
              <a:rPr lang="en-GB" sz="1600">
                <a:solidFill>
                  <a:srgbClr val="E6E6E6"/>
                </a:solidFill>
                <a:latin typeface="Symbol" charset="0"/>
                <a:cs typeface="Symbol" charset="0"/>
              </a:rPr>
              <a:t></a:t>
            </a:r>
            <a:r>
              <a:rPr lang="en-GB" sz="1600">
                <a:solidFill>
                  <a:srgbClr val="E6E6E6"/>
                </a:solidFill>
                <a:latin typeface="Charter" charset="0"/>
              </a:rPr>
              <a:t>  </a:t>
            </a:r>
            <a:r>
              <a:rPr lang="en-GB" sz="800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 sz="1600">
                <a:solidFill>
                  <a:srgbClr val="E6E6E6"/>
                </a:solidFill>
                <a:latin typeface="Charter" charset="0"/>
              </a:rPr>
              <a:t>SAURON: 28%</a:t>
            </a:r>
          </a:p>
          <a:p>
            <a:pPr eaLnBrk="1">
              <a:lnSpc>
                <a:spcPct val="10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E6E6E6"/>
                </a:solidFill>
                <a:latin typeface="StarSymbol" charset="0"/>
                <a:cs typeface="StarSymbol" charset="0"/>
              </a:rPr>
              <a:t> </a:t>
            </a:r>
            <a:r>
              <a:rPr lang="en-GB" sz="800">
                <a:solidFill>
                  <a:srgbClr val="E6E6E6"/>
                </a:solidFill>
                <a:latin typeface="StarSymbol" charset="0"/>
                <a:cs typeface="StarSymbol" charset="0"/>
              </a:rPr>
              <a:t>○</a:t>
            </a:r>
            <a:r>
              <a:rPr lang="en-GB" sz="1600">
                <a:solidFill>
                  <a:srgbClr val="E6E6E6"/>
                </a:solidFill>
                <a:latin typeface="Charter" charset="0"/>
              </a:rPr>
              <a:t>  Sage &amp; Welch 03: 78%  (lower L, type)</a:t>
            </a:r>
          </a:p>
          <a:p>
            <a:pPr eaLnBrk="1">
              <a:lnSpc>
                <a:spcPct val="10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E6E6E6"/>
                </a:solidFill>
                <a:latin typeface="StarSymbol" charset="0"/>
                <a:cs typeface="StarSymbol" charset="0"/>
              </a:rPr>
              <a:t></a:t>
            </a:r>
            <a:r>
              <a:rPr lang="en-GB" sz="1600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 sz="800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 sz="1600">
                <a:solidFill>
                  <a:srgbClr val="E6E6E6"/>
                </a:solidFill>
                <a:latin typeface="Charter" charset="0"/>
              </a:rPr>
              <a:t>Sage et al. 06: 33% (higher L)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600" u="sng">
              <a:solidFill>
                <a:srgbClr val="FFFF99"/>
              </a:solidFill>
              <a:latin typeface="Charter" charset="0"/>
            </a:endParaRPr>
          </a:p>
        </p:txBody>
      </p:sp>
      <p:pic>
        <p:nvPicPr>
          <p:cNvPr id="37888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8" y="3290888"/>
            <a:ext cx="4057650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930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Dust, FIR, SF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(Combes, Young &amp; Bureau 07)</a:t>
            </a:r>
          </a:p>
        </p:txBody>
      </p:sp>
      <p:pic>
        <p:nvPicPr>
          <p:cNvPr id="380931" name="Picture 2"/>
          <p:cNvPicPr>
            <a:picLocks noChangeAspect="1" noChangeArrowheads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606550"/>
            <a:ext cx="3424238" cy="343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0932" name="Picture 3"/>
          <p:cNvPicPr>
            <a:picLocks noChangeAspect="1" noChangeArrowheads="1"/>
          </p:cNvPicPr>
          <p:nvPr/>
        </p:nvPicPr>
        <p:blipFill>
          <a:blip r:embed="rId4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3763963"/>
            <a:ext cx="3502025" cy="310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0933" name="Text Box 4"/>
          <p:cNvSpPr txBox="1">
            <a:spLocks noChangeArrowheads="1"/>
          </p:cNvSpPr>
          <p:nvPr/>
        </p:nvSpPr>
        <p:spPr bwMode="auto">
          <a:xfrm>
            <a:off x="6267450" y="2238375"/>
            <a:ext cx="3813175" cy="394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(Ext'd) Correlations: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M</a:t>
            </a:r>
            <a:r>
              <a:rPr lang="en-GB" baseline="-33000">
                <a:solidFill>
                  <a:srgbClr val="FFFF99"/>
                </a:solidFill>
                <a:latin typeface="Charter" charset="0"/>
              </a:rPr>
              <a:t>H2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– FIR correlation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Extension of Kennicutt-Schmidt relation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FFFF99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  <a:cs typeface="StarSymbol" charset="0"/>
              </a:rPr>
              <a:t>M</a:t>
            </a:r>
            <a:r>
              <a:rPr lang="en-GB" baseline="-33000">
                <a:solidFill>
                  <a:srgbClr val="999999"/>
                </a:solidFill>
                <a:latin typeface="Charter" charset="0"/>
                <a:cs typeface="StarSymbol" charset="0"/>
              </a:rPr>
              <a:t>H2</a:t>
            </a:r>
            <a:r>
              <a:rPr lang="en-GB">
                <a:solidFill>
                  <a:srgbClr val="999999"/>
                </a:solidFill>
                <a:latin typeface="Charter" charset="0"/>
                <a:cs typeface="StarSymbol" charset="0"/>
              </a:rPr>
              <a:t> – FIR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  <a:cs typeface="StarSymbol" charset="0"/>
              </a:rPr>
              <a:t>M</a:t>
            </a:r>
            <a:r>
              <a:rPr lang="en-GB" baseline="-33000">
                <a:solidFill>
                  <a:srgbClr val="999999"/>
                </a:solidFill>
                <a:latin typeface="Charter" charset="0"/>
                <a:cs typeface="StarSymbol" charset="0"/>
              </a:rPr>
              <a:t>H2</a:t>
            </a:r>
            <a:r>
              <a:rPr lang="en-GB">
                <a:solidFill>
                  <a:srgbClr val="999999"/>
                </a:solidFill>
                <a:latin typeface="Charter" charset="0"/>
                <a:cs typeface="StarSymbol" charset="0"/>
              </a:rPr>
              <a:t> – M</a:t>
            </a:r>
            <a:r>
              <a:rPr lang="en-GB" baseline="-33000">
                <a:solidFill>
                  <a:srgbClr val="999999"/>
                </a:solidFill>
                <a:latin typeface="Charter" charset="0"/>
                <a:cs typeface="StarSymbol" charset="0"/>
              </a:rPr>
              <a:t>dust</a:t>
            </a:r>
            <a:r>
              <a:rPr lang="en-GB">
                <a:solidFill>
                  <a:srgbClr val="999999"/>
                </a:solidFill>
                <a:latin typeface="Charter" charset="0"/>
                <a:cs typeface="StarSymbol" charset="0"/>
              </a:rPr>
              <a:t> 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  <a:cs typeface="StarSymbol" charset="0"/>
              </a:rPr>
              <a:t>Low T</a:t>
            </a:r>
            <a:r>
              <a:rPr lang="en-GB" baseline="-33000">
                <a:solidFill>
                  <a:srgbClr val="999999"/>
                </a:solidFill>
                <a:latin typeface="Charter" charset="0"/>
                <a:cs typeface="StarSymbol" charset="0"/>
              </a:rPr>
              <a:t>dust</a:t>
            </a:r>
            <a:r>
              <a:rPr lang="en-GB">
                <a:solidFill>
                  <a:srgbClr val="999999"/>
                </a:solidFill>
                <a:latin typeface="Charter" charset="0"/>
                <a:cs typeface="StarSymbol" charset="0"/>
              </a:rPr>
              <a:t> 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  <a:cs typeface="StarSymbol" charset="0"/>
              </a:rPr>
              <a:t>High SFE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Dust, FIR, SF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(Combes, Young &amp; Bureau 07)</a:t>
            </a:r>
          </a:p>
        </p:txBody>
      </p:sp>
      <p:sp>
        <p:nvSpPr>
          <p:cNvPr id="382979" name="Text Box 2"/>
          <p:cNvSpPr txBox="1">
            <a:spLocks noChangeArrowheads="1"/>
          </p:cNvSpPr>
          <p:nvPr/>
        </p:nvSpPr>
        <p:spPr bwMode="auto">
          <a:xfrm>
            <a:off x="6267450" y="2238375"/>
            <a:ext cx="3813175" cy="394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(Ext'd) Correlations: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M</a:t>
            </a:r>
            <a:r>
              <a:rPr lang="en-GB" baseline="-33000">
                <a:solidFill>
                  <a:srgbClr val="999999"/>
                </a:solidFill>
                <a:latin typeface="Charter" charset="0"/>
              </a:rPr>
              <a:t>H2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 – FIR correlation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Extension of Kennicutt-Schmidt relation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FFFF99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  <a:cs typeface="StarSymbol" charset="0"/>
              </a:rPr>
              <a:t>M</a:t>
            </a:r>
            <a:r>
              <a:rPr lang="en-GB" baseline="-33000">
                <a:solidFill>
                  <a:srgbClr val="FFFF99"/>
                </a:solidFill>
                <a:latin typeface="Charter" charset="0"/>
                <a:cs typeface="StarSymbol" charset="0"/>
              </a:rPr>
              <a:t>H2</a:t>
            </a:r>
            <a:r>
              <a:rPr lang="en-GB">
                <a:solidFill>
                  <a:srgbClr val="FFFF99"/>
                </a:solidFill>
                <a:latin typeface="Charter" charset="0"/>
                <a:cs typeface="StarSymbol" charset="0"/>
              </a:rPr>
              <a:t> – FIR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  <a:cs typeface="StarSymbol" charset="0"/>
              </a:rPr>
              <a:t>M</a:t>
            </a:r>
            <a:r>
              <a:rPr lang="en-GB" baseline="-33000">
                <a:solidFill>
                  <a:srgbClr val="FFFF99"/>
                </a:solidFill>
                <a:latin typeface="Charter" charset="0"/>
                <a:cs typeface="StarSymbol" charset="0"/>
              </a:rPr>
              <a:t>H2</a:t>
            </a:r>
            <a:r>
              <a:rPr lang="en-GB">
                <a:solidFill>
                  <a:srgbClr val="FFFF99"/>
                </a:solidFill>
                <a:latin typeface="Charter" charset="0"/>
                <a:cs typeface="StarSymbol" charset="0"/>
              </a:rPr>
              <a:t> – M</a:t>
            </a:r>
            <a:r>
              <a:rPr lang="en-GB" baseline="-33000">
                <a:solidFill>
                  <a:srgbClr val="FFFF99"/>
                </a:solidFill>
                <a:latin typeface="Charter" charset="0"/>
                <a:cs typeface="StarSymbol" charset="0"/>
              </a:rPr>
              <a:t>dust</a:t>
            </a:r>
            <a:r>
              <a:rPr lang="en-GB">
                <a:solidFill>
                  <a:srgbClr val="FFFF99"/>
                </a:solidFill>
                <a:latin typeface="Charter" charset="0"/>
                <a:cs typeface="StarSymbol" charset="0"/>
              </a:rPr>
              <a:t> 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  <a:cs typeface="StarSymbol" charset="0"/>
              </a:rPr>
              <a:t>Low T</a:t>
            </a:r>
            <a:r>
              <a:rPr lang="en-GB" baseline="-33000">
                <a:solidFill>
                  <a:srgbClr val="FFFF99"/>
                </a:solidFill>
                <a:latin typeface="Charter" charset="0"/>
                <a:cs typeface="StarSymbol" charset="0"/>
              </a:rPr>
              <a:t>dust</a:t>
            </a:r>
            <a:r>
              <a:rPr lang="en-GB">
                <a:solidFill>
                  <a:srgbClr val="FFFF99"/>
                </a:solidFill>
                <a:latin typeface="Charter" charset="0"/>
                <a:cs typeface="StarSymbol" charset="0"/>
              </a:rPr>
              <a:t> 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  <a:cs typeface="StarSymbol" charset="0"/>
              </a:rPr>
              <a:t>High SFE</a:t>
            </a:r>
          </a:p>
        </p:txBody>
      </p:sp>
      <p:pic>
        <p:nvPicPr>
          <p:cNvPr id="38298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2335213"/>
            <a:ext cx="5803900" cy="393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26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Dust, FIR, SF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(Combes, Young &amp; Bureau 07)</a:t>
            </a:r>
          </a:p>
        </p:txBody>
      </p:sp>
      <p:pic>
        <p:nvPicPr>
          <p:cNvPr id="38502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606550"/>
            <a:ext cx="2644775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502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4516438"/>
            <a:ext cx="2652713" cy="2351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5029" name="Text Box 4"/>
          <p:cNvSpPr txBox="1">
            <a:spLocks noChangeArrowheads="1"/>
          </p:cNvSpPr>
          <p:nvPr/>
        </p:nvSpPr>
        <p:spPr bwMode="auto">
          <a:xfrm>
            <a:off x="6745288" y="1900238"/>
            <a:ext cx="3348037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Correlations: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M</a:t>
            </a:r>
            <a:r>
              <a:rPr lang="en-GB" baseline="-33000">
                <a:solidFill>
                  <a:srgbClr val="FFFF99"/>
                </a:solidFill>
                <a:latin typeface="Charter" charset="0"/>
              </a:rPr>
              <a:t>H2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– FIR correlation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(and normalised)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Extension of Kennicutt-Schmidt relation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85000"/>
              <a:buFont typeface="StarSymbol" charset="0"/>
              <a:buChar char="✗"/>
            </a:pPr>
            <a:r>
              <a:rPr lang="en-GB">
                <a:solidFill>
                  <a:srgbClr val="FFFF00"/>
                </a:solidFill>
                <a:latin typeface="Charter" charset="0"/>
                <a:cs typeface="StarSymbol" charset="0"/>
              </a:rPr>
              <a:t>High SFE</a:t>
            </a:r>
          </a:p>
        </p:txBody>
      </p:sp>
      <p:pic>
        <p:nvPicPr>
          <p:cNvPr id="38503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1619250"/>
            <a:ext cx="3398837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5031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500563"/>
            <a:ext cx="412750" cy="236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503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713" y="4497388"/>
            <a:ext cx="3303587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Dust, FIR, SF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(Combes, Young &amp; Bureau 07)</a:t>
            </a:r>
          </a:p>
        </p:txBody>
      </p:sp>
      <p:pic>
        <p:nvPicPr>
          <p:cNvPr id="387075" name="Picture 2"/>
          <p:cNvPicPr>
            <a:picLocks noChangeAspect="1" noChangeArrowheads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7275" y="1630363"/>
            <a:ext cx="28956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7076" name="Text Box 3"/>
          <p:cNvSpPr txBox="1">
            <a:spLocks noChangeArrowheads="1"/>
          </p:cNvSpPr>
          <p:nvPr/>
        </p:nvSpPr>
        <p:spPr bwMode="auto">
          <a:xfrm>
            <a:off x="6732588" y="1508125"/>
            <a:ext cx="3348037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Correlations: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85000"/>
              <a:buFont typeface="StarSymbol" charset="0"/>
              <a:buChar char="✗"/>
            </a:pPr>
            <a:r>
              <a:rPr lang="en-GB">
                <a:solidFill>
                  <a:srgbClr val="FFFF99"/>
                </a:solidFill>
                <a:latin typeface="Charter" charset="0"/>
                <a:cs typeface="StarSymbol" charset="0"/>
              </a:rPr>
              <a:t>More CO for ...</a:t>
            </a:r>
          </a:p>
          <a:p>
            <a:pPr eaLnBrk="1"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ymbol" charset="0"/>
              </a:rPr>
              <a:t> 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Low L, </a:t>
            </a:r>
            <a:r>
              <a:rPr lang="en-GB">
                <a:solidFill>
                  <a:srgbClr val="E6E6E6"/>
                </a:solidFill>
                <a:latin typeface="Standard Symbols L" charset="0"/>
                <a:cs typeface="Standard Symbols L" charset="0"/>
              </a:rPr>
              <a:t>σ</a:t>
            </a:r>
            <a:r>
              <a:rPr lang="en-GB">
                <a:solidFill>
                  <a:srgbClr val="E6E6E6"/>
                </a:solidFill>
                <a:latin typeface="Charter" charset="0"/>
                <a:cs typeface="Standard Symbols L" charset="0"/>
              </a:rPr>
              <a:t> , Fe, Mg, 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  <a:cs typeface="Standard Symbols L" charset="0"/>
              </a:rPr>
              <a:t>            B-V, age</a:t>
            </a:r>
          </a:p>
          <a:p>
            <a:pPr eaLnBrk="1">
              <a:spcAft>
                <a:spcPts val="1138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ymbol" charset="0"/>
                <a:cs typeface="Standard Symbols L" charset="0"/>
              </a:rPr>
              <a:t> 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High type, H</a:t>
            </a:r>
            <a:r>
              <a:rPr lang="en-GB">
                <a:solidFill>
                  <a:srgbClr val="E6E6E6"/>
                </a:solidFill>
                <a:latin typeface="Standard Symbols L" charset="0"/>
                <a:cs typeface="Standard Symbols L" charset="0"/>
              </a:rPr>
              <a:t>β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, </a:t>
            </a: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H</a:t>
            </a:r>
            <a:r>
              <a:rPr lang="en-GB">
                <a:solidFill>
                  <a:srgbClr val="E6E6E6"/>
                </a:solidFill>
                <a:latin typeface="Standard Symbols L" charset="0"/>
                <a:cs typeface="Standard Symbols L" charset="0"/>
              </a:rPr>
              <a:t>α</a:t>
            </a:r>
          </a:p>
          <a:p>
            <a:pPr eaLnBrk="1">
              <a:lnSpc>
                <a:spcPct val="109000"/>
              </a:lnSpc>
              <a:spcAft>
                <a:spcPts val="1138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600">
              <a:solidFill>
                <a:srgbClr val="E6E6E6"/>
              </a:solidFill>
              <a:latin typeface="Standard Symbols L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Extension of: 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M</a:t>
            </a:r>
            <a:r>
              <a:rPr lang="en-GB" baseline="-33000">
                <a:solidFill>
                  <a:srgbClr val="E6E6E6"/>
                </a:solidFill>
                <a:latin typeface="Charter" charset="0"/>
              </a:rPr>
              <a:t>H2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 – FIR correlation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  Kennicutt - Schmidt relation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00"/>
                </a:solidFill>
                <a:latin typeface="Charter" charset="0"/>
                <a:cs typeface="StarSymbol" charset="0"/>
              </a:rPr>
              <a:t>SF: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    High SFE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    IR-excess</a:t>
            </a:r>
          </a:p>
        </p:txBody>
      </p:sp>
      <p:pic>
        <p:nvPicPr>
          <p:cNvPr id="387077" name="Picture 4"/>
          <p:cNvPicPr>
            <a:picLocks noChangeAspect="1" noChangeArrowheads="1"/>
          </p:cNvPicPr>
          <p:nvPr/>
        </p:nvPicPr>
        <p:blipFill>
          <a:blip r:embed="rId4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" y="1619250"/>
            <a:ext cx="3316288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7078" name="Picture 5"/>
          <p:cNvPicPr>
            <a:picLocks noChangeAspect="1" noChangeArrowheads="1"/>
          </p:cNvPicPr>
          <p:nvPr/>
        </p:nvPicPr>
        <p:blipFill>
          <a:blip r:embed="rId5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4392613"/>
            <a:ext cx="442912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7079" name="Picture 6"/>
          <p:cNvPicPr>
            <a:picLocks noChangeAspect="1" noChangeArrowheads="1"/>
          </p:cNvPicPr>
          <p:nvPr/>
        </p:nvPicPr>
        <p:blipFill>
          <a:blip r:embed="rId6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4389438"/>
            <a:ext cx="3525838" cy="2535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7080" name="Picture 7"/>
          <p:cNvPicPr>
            <a:picLocks noChangeAspect="1" noChangeArrowheads="1"/>
          </p:cNvPicPr>
          <p:nvPr/>
        </p:nvPicPr>
        <p:blipFill>
          <a:blip r:embed="rId7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238" y="4398963"/>
            <a:ext cx="2451100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L, Linestrengths, SF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(Combes, Young &amp; Bureau 07)</a:t>
            </a:r>
          </a:p>
        </p:txBody>
      </p:sp>
      <p:sp>
        <p:nvSpPr>
          <p:cNvPr id="389123" name="Text Box 2"/>
          <p:cNvSpPr txBox="1">
            <a:spLocks noChangeArrowheads="1"/>
          </p:cNvSpPr>
          <p:nvPr/>
        </p:nvSpPr>
        <p:spPr bwMode="auto">
          <a:xfrm>
            <a:off x="5792788" y="1363663"/>
            <a:ext cx="4195762" cy="567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Correlations: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More CO for ...</a:t>
            </a:r>
          </a:p>
          <a:p>
            <a:pPr eaLnBrk="1"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ymbol" charset="0"/>
              </a:rPr>
              <a:t>  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Low type, L, </a:t>
            </a:r>
            <a:r>
              <a:rPr lang="en-GB">
                <a:solidFill>
                  <a:srgbClr val="E6E6E6"/>
                </a:solidFill>
                <a:latin typeface="Standard Symbols L" charset="0"/>
                <a:cs typeface="Standard Symbols L" charset="0"/>
              </a:rPr>
              <a:t>σ</a:t>
            </a:r>
            <a:r>
              <a:rPr lang="en-GB">
                <a:solidFill>
                  <a:srgbClr val="E6E6E6"/>
                </a:solidFill>
                <a:latin typeface="Charter" charset="0"/>
                <a:cs typeface="Standard Symbols L" charset="0"/>
              </a:rPr>
              <a:t> </a:t>
            </a:r>
          </a:p>
          <a:p>
            <a:pPr eaLnBrk="1">
              <a:spcAft>
                <a:spcPts val="1138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ymbol" charset="0"/>
                <a:cs typeface="Standard Symbols L" charset="0"/>
              </a:rPr>
              <a:t>  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High H</a:t>
            </a:r>
            <a:r>
              <a:rPr lang="en-GB">
                <a:solidFill>
                  <a:srgbClr val="E6E6E6"/>
                </a:solidFill>
                <a:latin typeface="Standard Symbols L" charset="0"/>
                <a:cs typeface="Standard Symbols L" charset="0"/>
              </a:rPr>
              <a:t>β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, low Fe and Mg</a:t>
            </a:r>
          </a:p>
          <a:p>
            <a:pPr eaLnBrk="1">
              <a:spcAft>
                <a:spcPts val="1138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ymbol" charset="0"/>
              </a:rPr>
              <a:t>   </a:t>
            </a: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High H</a:t>
            </a:r>
            <a:r>
              <a:rPr lang="en-GB">
                <a:solidFill>
                  <a:srgbClr val="E6E6E6"/>
                </a:solidFill>
                <a:latin typeface="Standard Symbols L" charset="0"/>
                <a:cs typeface="Standard Symbols L" charset="0"/>
              </a:rPr>
              <a:t>α</a:t>
            </a: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, low B-V, age</a:t>
            </a:r>
          </a:p>
          <a:p>
            <a:pPr eaLnBrk="1">
              <a:lnSpc>
                <a:spcPct val="102000"/>
              </a:lnSpc>
              <a:spcAft>
                <a:spcPts val="1138"/>
              </a:spcAft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  <a:cs typeface="StarSymbol" charset="0"/>
              </a:rPr>
              <a:t>No clear trend with kinematic substructures</a:t>
            </a:r>
            <a:r>
              <a:rPr lang="en-GB" sz="2000">
                <a:solidFill>
                  <a:srgbClr val="E6E6E6"/>
                </a:solidFill>
                <a:latin typeface="Charter" charset="0"/>
                <a:cs typeface="StarSymbol" charset="0"/>
              </a:rPr>
              <a:t>(although many small/young KDCs and disks do have CO)</a:t>
            </a:r>
          </a:p>
          <a:p>
            <a:pPr eaLnBrk="1">
              <a:lnSpc>
                <a:spcPct val="102000"/>
              </a:lnSpc>
              <a:spcAft>
                <a:spcPts val="1138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200">
              <a:solidFill>
                <a:srgbClr val="E6E6E6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  <a:cs typeface="StarSymbol" charset="0"/>
              </a:rPr>
              <a:t>Trends appear ultimately  </a:t>
            </a:r>
            <a:r>
              <a:rPr lang="ja-JP" altLang="en-GB">
                <a:solidFill>
                  <a:srgbClr val="FFFF99"/>
                </a:solidFill>
                <a:latin typeface="Charter" charset="0"/>
                <a:cs typeface="StarSymbol" charset="0"/>
              </a:rPr>
              <a:t>“</a:t>
            </a:r>
            <a:r>
              <a:rPr lang="en-GB" altLang="ja-JP">
                <a:solidFill>
                  <a:srgbClr val="FFFF99"/>
                </a:solidFill>
                <a:latin typeface="Charter" charset="0"/>
                <a:cs typeface="StarSymbol" charset="0"/>
              </a:rPr>
              <a:t>driven</a:t>
            </a:r>
            <a:r>
              <a:rPr lang="ja-JP" altLang="en-GB">
                <a:solidFill>
                  <a:srgbClr val="FFFF99"/>
                </a:solidFill>
                <a:latin typeface="Charter" charset="0"/>
                <a:cs typeface="StarSymbol" charset="0"/>
              </a:rPr>
              <a:t>”</a:t>
            </a:r>
            <a:r>
              <a:rPr lang="en-GB" altLang="ja-JP">
                <a:solidFill>
                  <a:srgbClr val="FFFF99"/>
                </a:solidFill>
                <a:latin typeface="Charter" charset="0"/>
                <a:cs typeface="StarSymbol" charset="0"/>
              </a:rPr>
              <a:t> by SF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  <a:cs typeface="StarSymbol" charset="0"/>
              </a:rPr>
              <a:t>Confirmed by  FIR/radio continuum ratio</a:t>
            </a:r>
          </a:p>
        </p:txBody>
      </p:sp>
      <p:pic>
        <p:nvPicPr>
          <p:cNvPr id="3891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408113"/>
            <a:ext cx="5192713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2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063" y="3308350"/>
            <a:ext cx="5199062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2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5205413"/>
            <a:ext cx="5208587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88" y="2411413"/>
            <a:ext cx="2657475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78" name="Text Box 2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 dirty="0" smtClean="0">
                <a:solidFill>
                  <a:srgbClr val="FFFF00"/>
                </a:solidFill>
                <a:latin typeface="Charter" charset="0"/>
              </a:rPr>
              <a:t>mm-optical Synergy: </a:t>
            </a:r>
            <a:r>
              <a:rPr lang="en-GB" sz="4400" dirty="0" smtClean="0">
                <a:solidFill>
                  <a:srgbClr val="FFFF66"/>
                </a:solidFill>
                <a:latin typeface="Charter" charset="0"/>
              </a:rPr>
              <a:t>CO origin</a:t>
            </a:r>
            <a:r>
              <a:rPr lang="en-GB" sz="4400" dirty="0">
                <a:solidFill>
                  <a:srgbClr val="FFFF66"/>
                </a:solidFill>
                <a:latin typeface="Charter" charset="0"/>
              </a:rPr>
              <a:t/>
            </a:r>
            <a:br>
              <a:rPr lang="en-GB" sz="4400" dirty="0">
                <a:solidFill>
                  <a:srgbClr val="FFFF66"/>
                </a:solidFill>
                <a:latin typeface="Charter" charset="0"/>
              </a:rPr>
            </a:br>
            <a:r>
              <a:rPr lang="en-GB" dirty="0">
                <a:solidFill>
                  <a:srgbClr val="999999"/>
                </a:solidFill>
                <a:latin typeface="Charter" charset="0"/>
              </a:rPr>
              <a:t>(Young, Bureau &amp; </a:t>
            </a:r>
            <a:r>
              <a:rPr lang="en-GB" dirty="0" err="1">
                <a:solidFill>
                  <a:srgbClr val="999999"/>
                </a:solidFill>
                <a:latin typeface="Charter" charset="0"/>
              </a:rPr>
              <a:t>Cappellari</a:t>
            </a:r>
            <a:r>
              <a:rPr lang="en-GB" dirty="0">
                <a:solidFill>
                  <a:srgbClr val="999999"/>
                </a:solidFill>
                <a:latin typeface="Charter" charset="0"/>
              </a:rPr>
              <a:t> 08; Crocker et al. 08, 09, 11)</a:t>
            </a:r>
          </a:p>
        </p:txBody>
      </p:sp>
      <p:sp>
        <p:nvSpPr>
          <p:cNvPr id="75779" name="Text Box 4"/>
          <p:cNvSpPr txBox="1">
            <a:spLocks noChangeArrowheads="1"/>
          </p:cNvSpPr>
          <p:nvPr/>
        </p:nvSpPr>
        <p:spPr bwMode="auto">
          <a:xfrm>
            <a:off x="693738" y="1603375"/>
            <a:ext cx="1538287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SAURON</a:t>
            </a:r>
            <a:endParaRPr lang="en-GB">
              <a:solidFill>
                <a:srgbClr val="FFFF66"/>
              </a:solidFill>
              <a:latin typeface="Charter" charset="0"/>
            </a:endParaRPr>
          </a:p>
        </p:txBody>
      </p:sp>
      <p:pic>
        <p:nvPicPr>
          <p:cNvPr id="7578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2411413"/>
            <a:ext cx="2520950" cy="165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Text Box 14"/>
          <p:cNvSpPr txBox="1">
            <a:spLocks noChangeArrowheads="1"/>
          </p:cNvSpPr>
          <p:nvPr/>
        </p:nvSpPr>
        <p:spPr bwMode="auto">
          <a:xfrm>
            <a:off x="292100" y="2401888"/>
            <a:ext cx="1090613" cy="4413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V</a:t>
            </a:r>
            <a:r>
              <a:rPr lang="en-GB" baseline="-33000">
                <a:solidFill>
                  <a:schemeClr val="tx1"/>
                </a:solidFill>
                <a:latin typeface="StarSymbol" charset="0"/>
                <a:cs typeface="StarSymbol" charset="0"/>
              </a:rPr>
              <a:t>★</a:t>
            </a:r>
            <a:r>
              <a:rPr lang="en-GB">
                <a:solidFill>
                  <a:schemeClr val="tx1"/>
                </a:solidFill>
                <a:latin typeface="Charter" charset="0"/>
              </a:rPr>
              <a:t>+CO</a:t>
            </a:r>
          </a:p>
        </p:txBody>
      </p:sp>
      <p:sp>
        <p:nvSpPr>
          <p:cNvPr id="75782" name="Text Box 15"/>
          <p:cNvSpPr txBox="1">
            <a:spLocks noChangeArrowheads="1"/>
          </p:cNvSpPr>
          <p:nvPr/>
        </p:nvSpPr>
        <p:spPr bwMode="auto">
          <a:xfrm>
            <a:off x="2901950" y="2430463"/>
            <a:ext cx="554038" cy="412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V</a:t>
            </a:r>
            <a:r>
              <a:rPr lang="en-GB" baseline="-33000">
                <a:solidFill>
                  <a:schemeClr val="tx1"/>
                </a:solidFill>
                <a:latin typeface="Charter" charset="0"/>
                <a:cs typeface="StarSymbol" charset="0"/>
              </a:rPr>
              <a:t>CO</a:t>
            </a:r>
          </a:p>
        </p:txBody>
      </p:sp>
      <p:sp>
        <p:nvSpPr>
          <p:cNvPr id="75783" name="Text Box 4"/>
          <p:cNvSpPr txBox="1">
            <a:spLocks noChangeArrowheads="1"/>
          </p:cNvSpPr>
          <p:nvPr/>
        </p:nvSpPr>
        <p:spPr bwMode="auto">
          <a:xfrm>
            <a:off x="3717925" y="1603375"/>
            <a:ext cx="674688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CO</a:t>
            </a:r>
            <a:endParaRPr lang="en-GB">
              <a:solidFill>
                <a:srgbClr val="FFFF66"/>
              </a:solidFill>
              <a:latin typeface="Charter" charset="0"/>
            </a:endParaRPr>
          </a:p>
        </p:txBody>
      </p:sp>
      <p:pic>
        <p:nvPicPr>
          <p:cNvPr id="7578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5003800"/>
            <a:ext cx="2366962" cy="163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5" name="Text Box 15"/>
          <p:cNvSpPr txBox="1">
            <a:spLocks noChangeArrowheads="1"/>
          </p:cNvSpPr>
          <p:nvPr/>
        </p:nvSpPr>
        <p:spPr bwMode="auto">
          <a:xfrm>
            <a:off x="215900" y="5003800"/>
            <a:ext cx="1090613" cy="4413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V</a:t>
            </a:r>
            <a:r>
              <a:rPr lang="en-GB" baseline="-33000">
                <a:solidFill>
                  <a:schemeClr val="tx1"/>
                </a:solidFill>
                <a:latin typeface="StarSymbol" charset="0"/>
                <a:cs typeface="StarSymbol" charset="0"/>
              </a:rPr>
              <a:t>★</a:t>
            </a:r>
            <a:r>
              <a:rPr lang="en-GB">
                <a:solidFill>
                  <a:schemeClr val="tx1"/>
                </a:solidFill>
                <a:latin typeface="Charter" charset="0"/>
              </a:rPr>
              <a:t>+CO</a:t>
            </a:r>
          </a:p>
        </p:txBody>
      </p:sp>
      <p:pic>
        <p:nvPicPr>
          <p:cNvPr id="7578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825" y="4983163"/>
            <a:ext cx="26003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7" name="Text Box 16"/>
          <p:cNvSpPr txBox="1">
            <a:spLocks noChangeArrowheads="1"/>
          </p:cNvSpPr>
          <p:nvPr/>
        </p:nvSpPr>
        <p:spPr bwMode="auto">
          <a:xfrm>
            <a:off x="2949575" y="5003800"/>
            <a:ext cx="554038" cy="412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V</a:t>
            </a:r>
            <a:r>
              <a:rPr lang="en-GB" baseline="-33000">
                <a:solidFill>
                  <a:schemeClr val="tx1"/>
                </a:solidFill>
                <a:latin typeface="Charter" charset="0"/>
                <a:cs typeface="StarSymbol" charset="0"/>
              </a:rPr>
              <a:t>CO</a:t>
            </a:r>
          </a:p>
        </p:txBody>
      </p:sp>
      <p:pic>
        <p:nvPicPr>
          <p:cNvPr id="75788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013" y="5580063"/>
            <a:ext cx="357187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5865813" y="1781175"/>
            <a:ext cx="3975100" cy="4763765"/>
          </a:xfrm>
          <a:prstGeom prst="rect">
            <a:avLst/>
          </a:prstGeom>
          <a:noFill/>
          <a:ln w="57150" cmpd="sng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 Unicode MS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9pPr>
          </a:lstStyle>
          <a:p>
            <a:pPr algn="ctr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endParaRPr lang="en-GB" sz="1200" u="sng" dirty="0" smtClean="0">
              <a:solidFill>
                <a:srgbClr val="FFFF00"/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Stars vs. CO:</a:t>
            </a:r>
          </a:p>
          <a:p>
            <a:pPr algn="ctr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endParaRPr lang="en-GB" sz="800" u="sng" dirty="0" smtClean="0">
              <a:solidFill>
                <a:srgbClr val="FFFF00"/>
              </a:solidFill>
              <a:latin typeface="Charter" charset="0"/>
            </a:endParaRPr>
          </a:p>
          <a:p>
            <a:pPr marL="71438" indent="0" algn="ctr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Kinematic misalignment: clean diagnostic of molecular gas origin</a:t>
            </a:r>
          </a:p>
          <a:p>
            <a:pPr algn="ctr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endParaRPr lang="en-GB" dirty="0" smtClean="0">
              <a:solidFill>
                <a:srgbClr val="FFFF99"/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Aligned:  Internal</a:t>
            </a:r>
          </a:p>
          <a:p>
            <a:pPr algn="ctr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999999"/>
                </a:solidFill>
                <a:latin typeface="Charter" charset="0"/>
              </a:rPr>
              <a:t>(stellar mass loss)</a:t>
            </a:r>
          </a:p>
          <a:p>
            <a:pPr algn="ctr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dirty="0" smtClean="0">
              <a:solidFill>
                <a:srgbClr val="999999"/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err="1" smtClean="0">
                <a:solidFill>
                  <a:srgbClr val="D9D9D9"/>
                </a:solidFill>
                <a:latin typeface="Charter" charset="0"/>
              </a:rPr>
              <a:t>Mis</a:t>
            </a: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-aligned:  External</a:t>
            </a:r>
          </a:p>
          <a:p>
            <a:pPr algn="ctr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999999"/>
                </a:solidFill>
                <a:latin typeface="Charter" charset="0"/>
              </a:rPr>
              <a:t>(accretion/merger)</a:t>
            </a:r>
          </a:p>
          <a:p>
            <a:pPr algn="ctr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1200" dirty="0" smtClean="0">
              <a:solidFill>
                <a:srgbClr val="999999"/>
              </a:solidFill>
              <a:latin typeface="Charter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170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L, Linestrengths, SF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(Combes, Young &amp; Bureau 07)</a:t>
            </a:r>
          </a:p>
        </p:txBody>
      </p:sp>
      <p:sp>
        <p:nvSpPr>
          <p:cNvPr id="391171" name="Text Box 2"/>
          <p:cNvSpPr txBox="1">
            <a:spLocks noChangeArrowheads="1"/>
          </p:cNvSpPr>
          <p:nvPr/>
        </p:nvSpPr>
        <p:spPr bwMode="auto">
          <a:xfrm>
            <a:off x="5792788" y="1363663"/>
            <a:ext cx="4195762" cy="567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Correlations: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More CO for ...</a:t>
            </a:r>
          </a:p>
          <a:p>
            <a:pPr eaLnBrk="1"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ymbol" charset="0"/>
              </a:rPr>
              <a:t>  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Low type, L, </a:t>
            </a:r>
            <a:r>
              <a:rPr lang="en-GB">
                <a:solidFill>
                  <a:srgbClr val="E6E6E6"/>
                </a:solidFill>
                <a:latin typeface="Standard Symbols L" charset="0"/>
                <a:cs typeface="Standard Symbols L" charset="0"/>
              </a:rPr>
              <a:t>σ</a:t>
            </a:r>
            <a:r>
              <a:rPr lang="en-GB">
                <a:solidFill>
                  <a:srgbClr val="E6E6E6"/>
                </a:solidFill>
                <a:latin typeface="Charter" charset="0"/>
                <a:cs typeface="Standard Symbols L" charset="0"/>
              </a:rPr>
              <a:t> </a:t>
            </a:r>
          </a:p>
          <a:p>
            <a:pPr eaLnBrk="1">
              <a:spcAft>
                <a:spcPts val="1138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ymbol" charset="0"/>
                <a:cs typeface="Standard Symbols L" charset="0"/>
              </a:rPr>
              <a:t>  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High H</a:t>
            </a:r>
            <a:r>
              <a:rPr lang="en-GB">
                <a:solidFill>
                  <a:srgbClr val="E6E6E6"/>
                </a:solidFill>
                <a:latin typeface="Standard Symbols L" charset="0"/>
                <a:cs typeface="Standard Symbols L" charset="0"/>
              </a:rPr>
              <a:t>β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, low Fe and Mg</a:t>
            </a:r>
          </a:p>
          <a:p>
            <a:pPr eaLnBrk="1">
              <a:spcAft>
                <a:spcPts val="1138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ymbol" charset="0"/>
              </a:rPr>
              <a:t>   </a:t>
            </a: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High H</a:t>
            </a:r>
            <a:r>
              <a:rPr lang="en-GB">
                <a:solidFill>
                  <a:srgbClr val="E6E6E6"/>
                </a:solidFill>
                <a:latin typeface="Standard Symbols L" charset="0"/>
                <a:cs typeface="Standard Symbols L" charset="0"/>
              </a:rPr>
              <a:t>α</a:t>
            </a: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, low B-V, age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  <a:cs typeface="StarSymbol" charset="0"/>
              </a:rPr>
              <a:t>Trends appear ultimately  </a:t>
            </a:r>
            <a:r>
              <a:rPr lang="ja-JP" altLang="en-GB">
                <a:solidFill>
                  <a:srgbClr val="FFFF99"/>
                </a:solidFill>
                <a:latin typeface="Charter" charset="0"/>
                <a:cs typeface="StarSymbol" charset="0"/>
              </a:rPr>
              <a:t>“</a:t>
            </a:r>
            <a:r>
              <a:rPr lang="en-GB" altLang="ja-JP">
                <a:solidFill>
                  <a:srgbClr val="FFFF99"/>
                </a:solidFill>
                <a:latin typeface="Charter" charset="0"/>
                <a:cs typeface="StarSymbol" charset="0"/>
              </a:rPr>
              <a:t>driven</a:t>
            </a:r>
            <a:r>
              <a:rPr lang="ja-JP" altLang="en-GB">
                <a:solidFill>
                  <a:srgbClr val="FFFF99"/>
                </a:solidFill>
                <a:latin typeface="Charter" charset="0"/>
                <a:cs typeface="StarSymbol" charset="0"/>
              </a:rPr>
              <a:t>”</a:t>
            </a:r>
            <a:r>
              <a:rPr lang="en-GB" altLang="ja-JP">
                <a:solidFill>
                  <a:srgbClr val="FFFF99"/>
                </a:solidFill>
                <a:latin typeface="Charter" charset="0"/>
                <a:cs typeface="StarSymbol" charset="0"/>
              </a:rPr>
              <a:t> by SF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FFFF99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FFFF99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Confirmed by  FIR/radio continuum ratio</a:t>
            </a:r>
          </a:p>
        </p:txBody>
      </p:sp>
      <p:pic>
        <p:nvPicPr>
          <p:cNvPr id="39117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4243388"/>
            <a:ext cx="2690813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117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50" y="1457325"/>
            <a:ext cx="2706688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117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5925" y="1455738"/>
            <a:ext cx="2328863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218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L, Linestrengths, SF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(Combes, Young &amp; Bureau 07)</a:t>
            </a:r>
          </a:p>
        </p:txBody>
      </p:sp>
      <p:sp>
        <p:nvSpPr>
          <p:cNvPr id="393219" name="Text Box 2"/>
          <p:cNvSpPr txBox="1">
            <a:spLocks noChangeArrowheads="1"/>
          </p:cNvSpPr>
          <p:nvPr/>
        </p:nvSpPr>
        <p:spPr bwMode="auto">
          <a:xfrm>
            <a:off x="5792788" y="1363663"/>
            <a:ext cx="4195762" cy="5678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Correlations: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More CO for ...</a:t>
            </a:r>
          </a:p>
          <a:p>
            <a:pPr eaLnBrk="1"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Symbol" charset="0"/>
              </a:rPr>
              <a:t>  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Low type, L, </a:t>
            </a:r>
            <a:r>
              <a:rPr lang="en-GB">
                <a:solidFill>
                  <a:srgbClr val="999999"/>
                </a:solidFill>
                <a:latin typeface="Standard Symbols L" charset="0"/>
                <a:cs typeface="Standard Symbols L" charset="0"/>
              </a:rPr>
              <a:t>σ</a:t>
            </a:r>
            <a:r>
              <a:rPr lang="en-GB">
                <a:solidFill>
                  <a:srgbClr val="999999"/>
                </a:solidFill>
                <a:latin typeface="Charter" charset="0"/>
                <a:cs typeface="Standard Symbols L" charset="0"/>
              </a:rPr>
              <a:t> </a:t>
            </a:r>
          </a:p>
          <a:p>
            <a:pPr eaLnBrk="1">
              <a:spcAft>
                <a:spcPts val="1138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Symbol" charset="0"/>
                <a:cs typeface="Standard Symbols L" charset="0"/>
              </a:rPr>
              <a:t>  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High H</a:t>
            </a:r>
            <a:r>
              <a:rPr lang="en-GB">
                <a:solidFill>
                  <a:srgbClr val="999999"/>
                </a:solidFill>
                <a:latin typeface="Standard Symbols L" charset="0"/>
                <a:cs typeface="Standard Symbols L" charset="0"/>
              </a:rPr>
              <a:t>β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, low Fe and Mg</a:t>
            </a:r>
          </a:p>
          <a:p>
            <a:pPr eaLnBrk="1">
              <a:spcAft>
                <a:spcPts val="1138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Symbol" charset="0"/>
              </a:rPr>
              <a:t>   </a:t>
            </a:r>
            <a:r>
              <a:rPr lang="en-GB">
                <a:solidFill>
                  <a:srgbClr val="999999"/>
                </a:solidFill>
                <a:latin typeface="Charter" charset="0"/>
                <a:cs typeface="StarSymbol" charset="0"/>
              </a:rPr>
              <a:t>High H</a:t>
            </a:r>
            <a:r>
              <a:rPr lang="en-GB">
                <a:solidFill>
                  <a:srgbClr val="999999"/>
                </a:solidFill>
                <a:latin typeface="Standard Symbols L" charset="0"/>
                <a:cs typeface="Standard Symbols L" charset="0"/>
              </a:rPr>
              <a:t>α</a:t>
            </a:r>
            <a:r>
              <a:rPr lang="en-GB">
                <a:solidFill>
                  <a:srgbClr val="999999"/>
                </a:solidFill>
                <a:latin typeface="Charter" charset="0"/>
                <a:cs typeface="StarSymbol" charset="0"/>
              </a:rPr>
              <a:t>, low B-V, age</a:t>
            </a:r>
          </a:p>
          <a:p>
            <a:pPr eaLnBrk="1">
              <a:lnSpc>
                <a:spcPct val="102000"/>
              </a:lnSpc>
              <a:spcAft>
                <a:spcPts val="1138"/>
              </a:spcAft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  <a:cs typeface="StarSymbol" charset="0"/>
              </a:rPr>
              <a:t>No clear trend with kinematic substructures</a:t>
            </a:r>
            <a:r>
              <a:rPr lang="en-GB" sz="2000">
                <a:solidFill>
                  <a:srgbClr val="999999"/>
                </a:solidFill>
                <a:latin typeface="Charter" charset="0"/>
                <a:cs typeface="StarSymbol" charset="0"/>
              </a:rPr>
              <a:t>(although many small/young KDCs and disks do have CO)</a:t>
            </a:r>
          </a:p>
          <a:p>
            <a:pPr eaLnBrk="1">
              <a:lnSpc>
                <a:spcPct val="102000"/>
              </a:lnSpc>
              <a:spcAft>
                <a:spcPts val="1138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200">
              <a:solidFill>
                <a:srgbClr val="999999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  <a:cs typeface="StarSymbol" charset="0"/>
              </a:rPr>
              <a:t>Trends appear ultimately  </a:t>
            </a:r>
            <a:r>
              <a:rPr lang="ja-JP" altLang="en-GB">
                <a:solidFill>
                  <a:srgbClr val="999999"/>
                </a:solidFill>
                <a:latin typeface="Charter" charset="0"/>
                <a:cs typeface="StarSymbol" charset="0"/>
              </a:rPr>
              <a:t>“</a:t>
            </a:r>
            <a:r>
              <a:rPr lang="en-GB" altLang="ja-JP">
                <a:solidFill>
                  <a:srgbClr val="999999"/>
                </a:solidFill>
                <a:latin typeface="Charter" charset="0"/>
                <a:cs typeface="StarSymbol" charset="0"/>
              </a:rPr>
              <a:t>driven</a:t>
            </a:r>
            <a:r>
              <a:rPr lang="ja-JP" altLang="en-GB">
                <a:solidFill>
                  <a:srgbClr val="999999"/>
                </a:solidFill>
                <a:latin typeface="Charter" charset="0"/>
                <a:cs typeface="StarSymbol" charset="0"/>
              </a:rPr>
              <a:t>”</a:t>
            </a:r>
            <a:r>
              <a:rPr lang="en-GB" altLang="ja-JP">
                <a:solidFill>
                  <a:srgbClr val="999999"/>
                </a:solidFill>
                <a:latin typeface="Charter" charset="0"/>
                <a:cs typeface="StarSymbol" charset="0"/>
              </a:rPr>
              <a:t> by SF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  <a:cs typeface="StarSymbol" charset="0"/>
              </a:rPr>
              <a:t>Confirmed by  FIR/radio continuum ratio</a:t>
            </a:r>
          </a:p>
        </p:txBody>
      </p:sp>
      <p:pic>
        <p:nvPicPr>
          <p:cNvPr id="3932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3722688"/>
            <a:ext cx="3324225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322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1428750"/>
            <a:ext cx="3182937" cy="328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3"/>
          <p:cNvPicPr>
            <a:picLocks noChangeAspect="1" noChangeArrowheads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25" y="2084388"/>
            <a:ext cx="2335213" cy="476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0" name="Picture 4"/>
          <p:cNvPicPr>
            <a:picLocks noChangeAspect="1" noChangeArrowheads="1"/>
          </p:cNvPicPr>
          <p:nvPr/>
        </p:nvPicPr>
        <p:blipFill>
          <a:blip r:embed="rId4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2100263"/>
            <a:ext cx="23876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184150" y="1598613"/>
            <a:ext cx="14144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99"/>
                </a:solidFill>
                <a:latin typeface="Charter" charset="0"/>
              </a:rPr>
              <a:t>High S/N:</a:t>
            </a:r>
          </a:p>
        </p:txBody>
      </p:sp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2811463" y="1598613"/>
            <a:ext cx="14144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99"/>
                </a:solidFill>
                <a:latin typeface="Charter" charset="0"/>
              </a:rPr>
              <a:t>Low S/N:</a:t>
            </a: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5486400" y="1411288"/>
            <a:ext cx="4430713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IRAM 30m Survey:</a:t>
            </a:r>
            <a:endParaRPr lang="en-GB" sz="800" u="sng" dirty="0" smtClean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CO(1-0,2-1), </a:t>
            </a:r>
            <a:r>
              <a:rPr lang="en-GB" dirty="0" smtClean="0">
                <a:solidFill>
                  <a:srgbClr val="999999"/>
                </a:solidFill>
                <a:latin typeface="Charter" charset="0"/>
              </a:rPr>
              <a:t>23/12</a:t>
            </a:r>
            <a:r>
              <a:rPr lang="ja-JP" altLang="en-GB" dirty="0" smtClean="0">
                <a:solidFill>
                  <a:srgbClr val="999999"/>
                </a:solidFill>
                <a:latin typeface="Charter" charset="0"/>
              </a:rPr>
              <a:t>”</a:t>
            </a:r>
            <a:r>
              <a:rPr lang="en-GB" altLang="ja-JP" dirty="0" smtClean="0">
                <a:solidFill>
                  <a:srgbClr val="999999"/>
                </a:solidFill>
                <a:latin typeface="Charter" charset="0"/>
              </a:rPr>
              <a:t> FWHM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Sensitivity: 3 </a:t>
            </a:r>
            <a:r>
              <a:rPr lang="en-GB" dirty="0" err="1" smtClean="0">
                <a:solidFill>
                  <a:srgbClr val="FFFF99"/>
                </a:solidFill>
                <a:latin typeface="Charter" charset="0"/>
              </a:rPr>
              <a:t>mK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 dirty="0" smtClean="0">
                <a:solidFill>
                  <a:srgbClr val="999999"/>
                </a:solidFill>
                <a:latin typeface="Charter" charset="0"/>
              </a:rPr>
              <a:t>(30 km s</a:t>
            </a:r>
            <a:r>
              <a:rPr lang="en-GB" baseline="33000" dirty="0" smtClean="0">
                <a:solidFill>
                  <a:srgbClr val="999999"/>
                </a:solidFill>
                <a:latin typeface="Charter" charset="0"/>
              </a:rPr>
              <a:t>-1</a:t>
            </a:r>
            <a:r>
              <a:rPr lang="en-GB" dirty="0" smtClean="0">
                <a:solidFill>
                  <a:srgbClr val="999999"/>
                </a:solidFill>
                <a:latin typeface="Charter" charset="0"/>
              </a:rPr>
              <a:t>)</a:t>
            </a:r>
            <a:r>
              <a:rPr lang="en-GB" dirty="0" smtClean="0">
                <a:solidFill>
                  <a:srgbClr val="FFFF66"/>
                </a:solidFill>
                <a:latin typeface="Charter" charset="0"/>
              </a:rPr>
              <a:t> 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               </a:t>
            </a:r>
            <a:r>
              <a:rPr lang="en-GB" sz="800" dirty="0" smtClean="0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      3 x 10</a:t>
            </a:r>
            <a:r>
              <a:rPr lang="en-GB" baseline="33000" dirty="0" smtClean="0">
                <a:solidFill>
                  <a:srgbClr val="FFFF99"/>
                </a:solidFill>
                <a:latin typeface="Charter" charset="0"/>
              </a:rPr>
              <a:t>7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M</a:t>
            </a:r>
            <a:r>
              <a:rPr lang="en-GB" baseline="-33000" dirty="0" smtClean="0">
                <a:solidFill>
                  <a:srgbClr val="FFFF99"/>
                </a:solidFill>
                <a:latin typeface="StarSymbol" charset="0"/>
                <a:cs typeface="StarSymbol" charset="0"/>
              </a:rPr>
              <a:t>⊙</a:t>
            </a:r>
            <a:r>
              <a:rPr lang="en-GB" dirty="0" smtClean="0">
                <a:solidFill>
                  <a:srgbClr val="FFFF99"/>
                </a:solidFill>
                <a:latin typeface="Charter" charset="0"/>
                <a:cs typeface="StarSymbol" charset="0"/>
              </a:rPr>
              <a:t> </a:t>
            </a:r>
            <a:endParaRPr lang="en-GB" sz="800" dirty="0" smtClean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7F7F7F"/>
                </a:solidFill>
                <a:latin typeface="Charter" charset="0"/>
              </a:rPr>
              <a:t>Results:</a:t>
            </a:r>
            <a:endParaRPr lang="en-GB" sz="800" u="sng" dirty="0" smtClean="0">
              <a:solidFill>
                <a:srgbClr val="7F7F7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22% detection rate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M</a:t>
            </a:r>
            <a:r>
              <a:rPr lang="en-GB" baseline="-25000" dirty="0" smtClean="0">
                <a:solidFill>
                  <a:srgbClr val="7F7F7F"/>
                </a:solidFill>
                <a:latin typeface="Charter" charset="0"/>
              </a:rPr>
              <a:t>H2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 = 10</a:t>
            </a:r>
            <a:r>
              <a:rPr lang="en-GB" baseline="30000" dirty="0" smtClean="0">
                <a:solidFill>
                  <a:srgbClr val="7F7F7F"/>
                </a:solidFill>
                <a:latin typeface="Charter" charset="0"/>
              </a:rPr>
              <a:t>7.1-9.3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 M</a:t>
            </a:r>
            <a:r>
              <a:rPr lang="en-GB" baseline="-33000" dirty="0" smtClean="0">
                <a:solidFill>
                  <a:srgbClr val="7F7F7F"/>
                </a:solidFill>
                <a:latin typeface="StarSymbol" charset="0"/>
                <a:cs typeface="StarSymbol" charset="0"/>
              </a:rPr>
              <a:t>⊙</a:t>
            </a:r>
            <a:endParaRPr lang="en-GB" baseline="30000" dirty="0" smtClean="0">
              <a:solidFill>
                <a:srgbClr val="7F7F7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7F7F7F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 Independent of most  parameters…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800" dirty="0" smtClean="0">
              <a:solidFill>
                <a:srgbClr val="7F7F7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Arial"/>
              <a:buChar char="•"/>
              <a:defRPr/>
            </a:pP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Consistent with COLDGASS</a:t>
            </a:r>
            <a:endParaRPr lang="en-GB" sz="2000" dirty="0" smtClean="0">
              <a:solidFill>
                <a:srgbClr val="7F7F7F"/>
              </a:solidFill>
              <a:latin typeface="Charter" charset="0"/>
            </a:endParaRP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sz="2000" dirty="0" smtClean="0">
                <a:solidFill>
                  <a:srgbClr val="7F7F7F"/>
                </a:solidFill>
                <a:latin typeface="Charter" charset="0"/>
              </a:rPr>
              <a:t>      (</a:t>
            </a:r>
            <a:r>
              <a:rPr lang="en-GB" sz="2000" dirty="0" err="1" smtClean="0">
                <a:solidFill>
                  <a:srgbClr val="7F7F7F"/>
                </a:solidFill>
                <a:latin typeface="Charter" charset="0"/>
              </a:rPr>
              <a:t>Saintonge</a:t>
            </a:r>
            <a:r>
              <a:rPr lang="en-GB" sz="2000" dirty="0" smtClean="0">
                <a:solidFill>
                  <a:srgbClr val="7F7F7F"/>
                </a:solidFill>
                <a:latin typeface="Charter" charset="0"/>
              </a:rPr>
              <a:t> et al. 11, 12)</a:t>
            </a:r>
          </a:p>
          <a:p>
            <a:pPr marL="414338" indent="-34290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Arial"/>
              <a:buChar char="•"/>
              <a:defRPr/>
            </a:pP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Threshold at M</a:t>
            </a:r>
            <a:r>
              <a:rPr lang="en-GB" baseline="-25000" dirty="0" smtClean="0">
                <a:solidFill>
                  <a:srgbClr val="7F7F7F"/>
                </a:solidFill>
                <a:latin typeface="Charter" charset="0"/>
              </a:rPr>
              <a:t>H2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/M</a:t>
            </a:r>
            <a:r>
              <a:rPr lang="en-GB" baseline="-25000" dirty="0" smtClean="0">
                <a:solidFill>
                  <a:srgbClr val="7F7F7F"/>
                </a:solidFill>
                <a:latin typeface="Charter" charset="0"/>
              </a:rPr>
              <a:t>*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 = 0</a:t>
            </a: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.01</a:t>
            </a:r>
            <a:endParaRPr lang="en-GB" sz="2000" dirty="0" smtClean="0">
              <a:solidFill>
                <a:srgbClr val="F7FF99"/>
              </a:solidFill>
              <a:latin typeface="Charter" charset="0"/>
            </a:endParaRP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sz="2000" dirty="0" smtClean="0">
                <a:solidFill>
                  <a:srgbClr val="7F7F7F"/>
                </a:solidFill>
                <a:latin typeface="Charter" charset="0"/>
              </a:rPr>
              <a:t>      (also in Crocker et al. 11)</a:t>
            </a:r>
          </a:p>
        </p:txBody>
      </p:sp>
      <p:sp>
        <p:nvSpPr>
          <p:cNvPr id="32774" name="Text Box 1"/>
          <p:cNvSpPr txBox="1">
            <a:spLocks noChangeArrowheads="1"/>
          </p:cNvSpPr>
          <p:nvPr/>
        </p:nvSpPr>
        <p:spPr bwMode="auto">
          <a:xfrm>
            <a:off x="730250" y="12065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Single-Dish Survey</a:t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(Combes, Young &amp; Bureau 07; Young et al. 11,13)</a:t>
            </a:r>
          </a:p>
        </p:txBody>
      </p:sp>
    </p:spTree>
    <p:extLst>
      <p:ext uri="{BB962C8B-B14F-4D97-AF65-F5344CB8AC3E}">
        <p14:creationId xmlns:p14="http://schemas.microsoft.com/office/powerpoint/2010/main" val="408727891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5"/>
          <p:cNvSpPr txBox="1">
            <a:spLocks noChangeArrowheads="1"/>
          </p:cNvSpPr>
          <p:nvPr/>
        </p:nvSpPr>
        <p:spPr bwMode="auto">
          <a:xfrm>
            <a:off x="230188" y="1387475"/>
            <a:ext cx="27225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99"/>
                </a:solidFill>
                <a:latin typeface="Charter" charset="0"/>
              </a:rPr>
              <a:t>Optical CMD + CO</a:t>
            </a:r>
          </a:p>
        </p:txBody>
      </p:sp>
      <p:pic>
        <p:nvPicPr>
          <p:cNvPr id="34818" name="Picture 7" descr="CMD+CO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968500"/>
            <a:ext cx="4773613" cy="433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Box 1"/>
          <p:cNvSpPr txBox="1">
            <a:spLocks noChangeArrowheads="1"/>
          </p:cNvSpPr>
          <p:nvPr/>
        </p:nvSpPr>
        <p:spPr bwMode="auto">
          <a:xfrm>
            <a:off x="790575" y="6302375"/>
            <a:ext cx="35290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2000">
                <a:solidFill>
                  <a:srgbClr val="999999"/>
                </a:solidFill>
                <a:latin typeface="Charter" charset="0"/>
              </a:rPr>
              <a:t>(Previously: Welsh, Sage, …)</a:t>
            </a:r>
          </a:p>
          <a:p>
            <a:pPr algn="ctr"/>
            <a:r>
              <a:rPr lang="en-GB">
                <a:solidFill>
                  <a:srgbClr val="999999"/>
                </a:solidFill>
                <a:latin typeface="Charter" charset="0"/>
              </a:rPr>
              <a:t>(Assumption: X</a:t>
            </a:r>
            <a:r>
              <a:rPr lang="en-GB" baseline="-25000">
                <a:solidFill>
                  <a:srgbClr val="999999"/>
                </a:solidFill>
                <a:latin typeface="Charter" charset="0"/>
              </a:rPr>
              <a:t>CO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…)</a:t>
            </a:r>
            <a:endParaRPr lang="en-US"/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486400" y="1411288"/>
            <a:ext cx="4430713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7F7F7F"/>
                </a:solidFill>
                <a:latin typeface="Charter" charset="0"/>
              </a:rPr>
              <a:t>IRAM 30m Survey:</a:t>
            </a:r>
            <a:endParaRPr lang="en-GB" sz="800" u="sng" dirty="0" smtClean="0">
              <a:solidFill>
                <a:srgbClr val="7F7F7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CO(1-0,2-1), 23/12</a:t>
            </a:r>
            <a:r>
              <a:rPr lang="ja-JP" altLang="en-GB" dirty="0" smtClean="0">
                <a:solidFill>
                  <a:srgbClr val="7F7F7F"/>
                </a:solidFill>
                <a:latin typeface="Charter" charset="0"/>
              </a:rPr>
              <a:t>”</a:t>
            </a:r>
            <a:r>
              <a:rPr lang="en-GB" altLang="ja-JP" dirty="0" smtClean="0">
                <a:solidFill>
                  <a:srgbClr val="7F7F7F"/>
                </a:solidFill>
                <a:latin typeface="Charter" charset="0"/>
              </a:rPr>
              <a:t> FWHM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Sensitivity: 3 </a:t>
            </a:r>
            <a:r>
              <a:rPr lang="en-GB" dirty="0" err="1" smtClean="0">
                <a:solidFill>
                  <a:srgbClr val="7F7F7F"/>
                </a:solidFill>
                <a:latin typeface="Charter" charset="0"/>
              </a:rPr>
              <a:t>mK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 (30 km s</a:t>
            </a:r>
            <a:r>
              <a:rPr lang="en-GB" baseline="33000" dirty="0" smtClean="0">
                <a:solidFill>
                  <a:srgbClr val="7F7F7F"/>
                </a:solidFill>
                <a:latin typeface="Charter" charset="0"/>
              </a:rPr>
              <a:t>-1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) 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                </a:t>
            </a:r>
            <a:r>
              <a:rPr lang="en-GB" sz="800" dirty="0" smtClean="0">
                <a:solidFill>
                  <a:srgbClr val="7F7F7F"/>
                </a:solidFill>
                <a:latin typeface="Charter" charset="0"/>
              </a:rPr>
              <a:t> 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       3 x 10</a:t>
            </a:r>
            <a:r>
              <a:rPr lang="en-GB" baseline="33000" dirty="0" smtClean="0">
                <a:solidFill>
                  <a:srgbClr val="7F7F7F"/>
                </a:solidFill>
                <a:latin typeface="Charter" charset="0"/>
              </a:rPr>
              <a:t>7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 M</a:t>
            </a:r>
            <a:r>
              <a:rPr lang="en-GB" baseline="-33000" dirty="0" smtClean="0">
                <a:solidFill>
                  <a:srgbClr val="7F7F7F"/>
                </a:solidFill>
                <a:latin typeface="StarSymbol" charset="0"/>
                <a:cs typeface="StarSymbol" charset="0"/>
              </a:rPr>
              <a:t>⊙</a:t>
            </a:r>
            <a:r>
              <a:rPr lang="en-GB" dirty="0" smtClean="0">
                <a:solidFill>
                  <a:srgbClr val="7F7F7F"/>
                </a:solidFill>
                <a:latin typeface="Charter" charset="0"/>
                <a:cs typeface="StarSymbol" charset="0"/>
              </a:rPr>
              <a:t> </a:t>
            </a:r>
            <a:endParaRPr lang="en-GB" sz="800" dirty="0" smtClean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Results:</a:t>
            </a:r>
            <a:endParaRPr lang="en-GB" sz="800" u="sng" dirty="0" smtClean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22% detection rate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M</a:t>
            </a:r>
            <a:r>
              <a:rPr lang="en-GB" baseline="-25000" dirty="0" smtClean="0">
                <a:solidFill>
                  <a:srgbClr val="FFFF99"/>
                </a:solidFill>
                <a:latin typeface="Charter" charset="0"/>
              </a:rPr>
              <a:t>H2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= 10</a:t>
            </a:r>
            <a:r>
              <a:rPr lang="en-GB" baseline="30000" dirty="0" smtClean="0">
                <a:solidFill>
                  <a:srgbClr val="FFFF99"/>
                </a:solidFill>
                <a:latin typeface="Charter" charset="0"/>
              </a:rPr>
              <a:t>7.1-9.3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M</a:t>
            </a:r>
            <a:r>
              <a:rPr lang="en-GB" baseline="-33000" dirty="0" smtClean="0">
                <a:solidFill>
                  <a:srgbClr val="FFFF99"/>
                </a:solidFill>
                <a:latin typeface="StarSymbol" charset="0"/>
                <a:cs typeface="StarSymbol" charset="0"/>
              </a:rPr>
              <a:t>⊙</a:t>
            </a:r>
            <a:endParaRPr lang="en-GB" baseline="30000" dirty="0" smtClean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 dirty="0" smtClean="0">
                <a:solidFill>
                  <a:srgbClr val="FFFF00"/>
                </a:solidFill>
                <a:latin typeface="Charter" charset="0"/>
              </a:rPr>
              <a:t> Independent of most  parameters…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800" dirty="0" smtClean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Arial"/>
              <a:buChar char="•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Consistent with COLDGASS</a:t>
            </a:r>
            <a:endParaRPr lang="en-GB" sz="2000" dirty="0" smtClean="0">
              <a:solidFill>
                <a:srgbClr val="F7FF99"/>
              </a:solidFill>
              <a:latin typeface="Charter" charset="0"/>
            </a:endParaRP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sz="2000" dirty="0" smtClean="0">
                <a:solidFill>
                  <a:srgbClr val="F7FF99"/>
                </a:solidFill>
                <a:latin typeface="Charter" charset="0"/>
              </a:rPr>
              <a:t>      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(</a:t>
            </a:r>
            <a:r>
              <a:rPr lang="en-GB" sz="2000" dirty="0" err="1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Saintonge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et al. 11, 12)</a:t>
            </a:r>
          </a:p>
          <a:p>
            <a:pPr marL="414338" indent="-34290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Arial"/>
              <a:buChar char="•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Threshold at M</a:t>
            </a:r>
            <a:r>
              <a:rPr lang="en-GB" baseline="-25000" dirty="0" smtClean="0">
                <a:solidFill>
                  <a:srgbClr val="F7FF99"/>
                </a:solidFill>
                <a:latin typeface="Charter" charset="0"/>
              </a:rPr>
              <a:t>H2</a:t>
            </a: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/M</a:t>
            </a:r>
            <a:r>
              <a:rPr lang="en-GB" baseline="-25000" dirty="0" smtClean="0">
                <a:solidFill>
                  <a:srgbClr val="F7FF99"/>
                </a:solidFill>
                <a:latin typeface="Charter" charset="0"/>
              </a:rPr>
              <a:t>*</a:t>
            </a: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 = 0.01</a:t>
            </a:r>
            <a:endParaRPr lang="en-GB" sz="2000" dirty="0" smtClean="0">
              <a:solidFill>
                <a:srgbClr val="F7FF99"/>
              </a:solidFill>
              <a:latin typeface="Charter" charset="0"/>
            </a:endParaRP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sz="2000" dirty="0" smtClean="0">
                <a:solidFill>
                  <a:srgbClr val="7F7F7F"/>
                </a:solidFill>
                <a:latin typeface="Charter" charset="0"/>
              </a:rPr>
              <a:t>      (also in Crocker et al. 11)</a:t>
            </a:r>
          </a:p>
        </p:txBody>
      </p:sp>
      <p:sp>
        <p:nvSpPr>
          <p:cNvPr id="34821" name="Text Box 1"/>
          <p:cNvSpPr txBox="1">
            <a:spLocks noChangeArrowheads="1"/>
          </p:cNvSpPr>
          <p:nvPr/>
        </p:nvSpPr>
        <p:spPr bwMode="auto">
          <a:xfrm>
            <a:off x="730250" y="12065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Single-Dish Survey</a:t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(Combes, Young &amp; Bureau 07; Young et al. 11,13)</a:t>
            </a:r>
          </a:p>
        </p:txBody>
      </p:sp>
    </p:spTree>
    <p:extLst>
      <p:ext uri="{BB962C8B-B14F-4D97-AF65-F5344CB8AC3E}">
        <p14:creationId xmlns:p14="http://schemas.microsoft.com/office/powerpoint/2010/main" val="290035886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ext Box 5"/>
          <p:cNvSpPr txBox="1">
            <a:spLocks noChangeArrowheads="1"/>
          </p:cNvSpPr>
          <p:nvPr/>
        </p:nvSpPr>
        <p:spPr bwMode="auto">
          <a:xfrm>
            <a:off x="373063" y="1389063"/>
            <a:ext cx="2722562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99"/>
                </a:solidFill>
                <a:latin typeface="Charter" charset="0"/>
              </a:rPr>
              <a:t>f</a:t>
            </a:r>
            <a:r>
              <a:rPr lang="en-GB" u="sng" baseline="-25000">
                <a:solidFill>
                  <a:srgbClr val="FFFF99"/>
                </a:solidFill>
                <a:latin typeface="Charter" charset="0"/>
              </a:rPr>
              <a:t>H2</a:t>
            </a:r>
            <a:r>
              <a:rPr lang="en-GB" u="sng">
                <a:solidFill>
                  <a:srgbClr val="FFFF99"/>
                </a:solidFill>
                <a:latin typeface="Charter" charset="0"/>
              </a:rPr>
              <a:t>:</a:t>
            </a:r>
          </a:p>
        </p:txBody>
      </p:sp>
      <p:pic>
        <p:nvPicPr>
          <p:cNvPr id="36866" name="Picture 1" descr="saintonge_fH2_compilati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1908175"/>
            <a:ext cx="4543425" cy="439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Line 7"/>
          <p:cNvSpPr>
            <a:spLocks noChangeShapeType="1"/>
          </p:cNvSpPr>
          <p:nvPr/>
        </p:nvSpPr>
        <p:spPr bwMode="auto">
          <a:xfrm flipH="1">
            <a:off x="3600450" y="2052638"/>
            <a:ext cx="0" cy="3671887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8" name="Line 7"/>
          <p:cNvSpPr>
            <a:spLocks noChangeShapeType="1"/>
          </p:cNvSpPr>
          <p:nvPr/>
        </p:nvSpPr>
        <p:spPr bwMode="auto">
          <a:xfrm>
            <a:off x="1152525" y="3851275"/>
            <a:ext cx="3600450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9" name="TextBox 7"/>
          <p:cNvSpPr txBox="1">
            <a:spLocks noChangeArrowheads="1"/>
          </p:cNvSpPr>
          <p:nvPr/>
        </p:nvSpPr>
        <p:spPr bwMode="auto">
          <a:xfrm rot="-5400000">
            <a:off x="-1018381" y="5015706"/>
            <a:ext cx="2374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999999"/>
                </a:solidFill>
                <a:latin typeface="Charter" charset="0"/>
              </a:rPr>
              <a:t>(A. Saintonge)</a:t>
            </a:r>
            <a:endParaRPr lang="en-US" sz="1600"/>
          </a:p>
        </p:txBody>
      </p:sp>
      <p:sp>
        <p:nvSpPr>
          <p:cNvPr id="36870" name="TextBox 1"/>
          <p:cNvSpPr txBox="1">
            <a:spLocks noChangeArrowheads="1"/>
          </p:cNvSpPr>
          <p:nvPr/>
        </p:nvSpPr>
        <p:spPr bwMode="auto">
          <a:xfrm>
            <a:off x="790575" y="6302375"/>
            <a:ext cx="352901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2000" dirty="0">
                <a:solidFill>
                  <a:srgbClr val="999999"/>
                </a:solidFill>
                <a:latin typeface="Charter" charset="0"/>
              </a:rPr>
              <a:t>(Previously: Welsh, Sage, …)</a:t>
            </a:r>
            <a:endParaRPr lang="en-GB" sz="800" dirty="0">
              <a:solidFill>
                <a:srgbClr val="999999"/>
              </a:solidFill>
              <a:latin typeface="Charter" charset="0"/>
            </a:endParaRPr>
          </a:p>
          <a:p>
            <a:pPr algn="ctr"/>
            <a:r>
              <a:rPr lang="en-GB" dirty="0">
                <a:solidFill>
                  <a:srgbClr val="999999"/>
                </a:solidFill>
                <a:latin typeface="Charter" charset="0"/>
              </a:rPr>
              <a:t>(Assumption: X</a:t>
            </a:r>
            <a:r>
              <a:rPr lang="en-GB" baseline="-25000" dirty="0">
                <a:solidFill>
                  <a:srgbClr val="999999"/>
                </a:solidFill>
                <a:latin typeface="Charter" charset="0"/>
              </a:rPr>
              <a:t>CO</a:t>
            </a:r>
            <a:r>
              <a:rPr lang="en-GB" dirty="0">
                <a:solidFill>
                  <a:srgbClr val="999999"/>
                </a:solidFill>
                <a:latin typeface="Charter" charset="0"/>
              </a:rPr>
              <a:t>…)</a:t>
            </a:r>
            <a:endParaRPr lang="en-US" dirty="0"/>
          </a:p>
        </p:txBody>
      </p:sp>
      <p:sp>
        <p:nvSpPr>
          <p:cNvPr id="10" name="Text Box 2"/>
          <p:cNvSpPr txBox="1">
            <a:spLocks noChangeArrowheads="1"/>
          </p:cNvSpPr>
          <p:nvPr/>
        </p:nvSpPr>
        <p:spPr bwMode="auto">
          <a:xfrm>
            <a:off x="5486400" y="1411288"/>
            <a:ext cx="4430713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7F7F7F"/>
                </a:solidFill>
                <a:latin typeface="Charter" charset="0"/>
              </a:rPr>
              <a:t>IRAM 30m Survey:</a:t>
            </a:r>
            <a:endParaRPr lang="en-GB" sz="800" u="sng" dirty="0" smtClean="0">
              <a:solidFill>
                <a:srgbClr val="7F7F7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CO(1-0,2-1), 23/12</a:t>
            </a:r>
            <a:r>
              <a:rPr lang="ja-JP" altLang="en-GB" dirty="0" smtClean="0">
                <a:solidFill>
                  <a:srgbClr val="7F7F7F"/>
                </a:solidFill>
                <a:latin typeface="Charter" charset="0"/>
              </a:rPr>
              <a:t>”</a:t>
            </a:r>
            <a:r>
              <a:rPr lang="en-GB" altLang="ja-JP" dirty="0" smtClean="0">
                <a:solidFill>
                  <a:srgbClr val="7F7F7F"/>
                </a:solidFill>
                <a:latin typeface="Charter" charset="0"/>
              </a:rPr>
              <a:t> FWHM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Sensitivity: 3 </a:t>
            </a:r>
            <a:r>
              <a:rPr lang="en-GB" dirty="0" err="1" smtClean="0">
                <a:solidFill>
                  <a:srgbClr val="7F7F7F"/>
                </a:solidFill>
                <a:latin typeface="Charter" charset="0"/>
              </a:rPr>
              <a:t>mK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 (30 km s</a:t>
            </a:r>
            <a:r>
              <a:rPr lang="en-GB" baseline="33000" dirty="0" smtClean="0">
                <a:solidFill>
                  <a:srgbClr val="7F7F7F"/>
                </a:solidFill>
                <a:latin typeface="Charter" charset="0"/>
              </a:rPr>
              <a:t>-1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) 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                </a:t>
            </a:r>
            <a:r>
              <a:rPr lang="en-GB" sz="800" dirty="0" smtClean="0">
                <a:solidFill>
                  <a:srgbClr val="7F7F7F"/>
                </a:solidFill>
                <a:latin typeface="Charter" charset="0"/>
              </a:rPr>
              <a:t> 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       3 x 10</a:t>
            </a:r>
            <a:r>
              <a:rPr lang="en-GB" baseline="33000" dirty="0" smtClean="0">
                <a:solidFill>
                  <a:srgbClr val="7F7F7F"/>
                </a:solidFill>
                <a:latin typeface="Charter" charset="0"/>
              </a:rPr>
              <a:t>7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 M</a:t>
            </a:r>
            <a:r>
              <a:rPr lang="en-GB" baseline="-33000" dirty="0" smtClean="0">
                <a:solidFill>
                  <a:srgbClr val="7F7F7F"/>
                </a:solidFill>
                <a:latin typeface="StarSymbol" charset="0"/>
                <a:cs typeface="StarSymbol" charset="0"/>
              </a:rPr>
              <a:t>⊙</a:t>
            </a:r>
            <a:r>
              <a:rPr lang="en-GB" dirty="0" smtClean="0">
                <a:solidFill>
                  <a:srgbClr val="7F7F7F"/>
                </a:solidFill>
                <a:latin typeface="Charter" charset="0"/>
                <a:cs typeface="StarSymbol" charset="0"/>
              </a:rPr>
              <a:t> </a:t>
            </a:r>
            <a:endParaRPr lang="en-GB" sz="800" dirty="0" smtClean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Results:</a:t>
            </a:r>
            <a:endParaRPr lang="en-GB" sz="800" u="sng" dirty="0" smtClean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22% detection rate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M</a:t>
            </a:r>
            <a:r>
              <a:rPr lang="en-GB" baseline="-25000" dirty="0" smtClean="0">
                <a:solidFill>
                  <a:srgbClr val="FFFF99"/>
                </a:solidFill>
                <a:latin typeface="Charter" charset="0"/>
              </a:rPr>
              <a:t>H2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= 10</a:t>
            </a:r>
            <a:r>
              <a:rPr lang="en-GB" baseline="30000" dirty="0" smtClean="0">
                <a:solidFill>
                  <a:srgbClr val="FFFF99"/>
                </a:solidFill>
                <a:latin typeface="Charter" charset="0"/>
              </a:rPr>
              <a:t>7.1-9.3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M</a:t>
            </a:r>
            <a:r>
              <a:rPr lang="en-GB" baseline="-33000" dirty="0" smtClean="0">
                <a:solidFill>
                  <a:srgbClr val="FFFF99"/>
                </a:solidFill>
                <a:latin typeface="StarSymbol" charset="0"/>
                <a:cs typeface="StarSymbol" charset="0"/>
              </a:rPr>
              <a:t>⊙</a:t>
            </a:r>
            <a:endParaRPr lang="en-GB" baseline="30000" dirty="0" smtClean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 dirty="0" smtClean="0">
                <a:solidFill>
                  <a:srgbClr val="FFFF00"/>
                </a:solidFill>
                <a:latin typeface="Charter" charset="0"/>
              </a:rPr>
              <a:t> Independent of most  parameters…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800" dirty="0" smtClean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Arial"/>
              <a:buChar char="•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Consistent with COLDGASS</a:t>
            </a:r>
            <a:endParaRPr lang="en-GB" sz="2000" dirty="0" smtClean="0">
              <a:solidFill>
                <a:srgbClr val="F7FF99"/>
              </a:solidFill>
              <a:latin typeface="Charter" charset="0"/>
            </a:endParaRP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sz="2000" dirty="0" smtClean="0">
                <a:solidFill>
                  <a:srgbClr val="F7FF99"/>
                </a:solidFill>
                <a:latin typeface="Charter" charset="0"/>
              </a:rPr>
              <a:t>      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(</a:t>
            </a:r>
            <a:r>
              <a:rPr lang="en-GB" sz="2000" dirty="0" err="1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Saintonge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et al. 11, 12)</a:t>
            </a:r>
          </a:p>
          <a:p>
            <a:pPr marL="414338" indent="-34290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Arial"/>
              <a:buChar char="•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Threshold at M</a:t>
            </a:r>
            <a:r>
              <a:rPr lang="en-GB" baseline="-25000" dirty="0" smtClean="0">
                <a:solidFill>
                  <a:srgbClr val="F7FF99"/>
                </a:solidFill>
                <a:latin typeface="Charter" charset="0"/>
              </a:rPr>
              <a:t>H2</a:t>
            </a: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/M</a:t>
            </a:r>
            <a:r>
              <a:rPr lang="en-GB" baseline="-25000" dirty="0" smtClean="0">
                <a:solidFill>
                  <a:srgbClr val="F7FF99"/>
                </a:solidFill>
                <a:latin typeface="Charter" charset="0"/>
              </a:rPr>
              <a:t>*</a:t>
            </a: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 = 0.01</a:t>
            </a:r>
            <a:endParaRPr lang="en-GB" sz="2000" dirty="0" smtClean="0">
              <a:solidFill>
                <a:srgbClr val="F7FF99"/>
              </a:solidFill>
              <a:latin typeface="Charter" charset="0"/>
            </a:endParaRP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sz="2000" dirty="0" smtClean="0">
                <a:solidFill>
                  <a:srgbClr val="7F7F7F"/>
                </a:solidFill>
                <a:latin typeface="Charter" charset="0"/>
              </a:rPr>
              <a:t>      (also in Crocker et al. 11)</a:t>
            </a:r>
          </a:p>
        </p:txBody>
      </p:sp>
      <p:sp>
        <p:nvSpPr>
          <p:cNvPr id="36872" name="Text Box 1"/>
          <p:cNvSpPr txBox="1">
            <a:spLocks noChangeArrowheads="1"/>
          </p:cNvSpPr>
          <p:nvPr/>
        </p:nvSpPr>
        <p:spPr bwMode="auto">
          <a:xfrm>
            <a:off x="730250" y="12065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Single-Dish Survey</a:t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(Combes, Young &amp; Bureau 07; Young et al. 11,13)</a:t>
            </a:r>
          </a:p>
        </p:txBody>
      </p:sp>
    </p:spTree>
    <p:extLst>
      <p:ext uri="{BB962C8B-B14F-4D97-AF65-F5344CB8AC3E}">
        <p14:creationId xmlns:p14="http://schemas.microsoft.com/office/powerpoint/2010/main" val="19296916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ext Box 1"/>
          <p:cNvSpPr txBox="1">
            <a:spLocks noChangeArrowheads="1"/>
          </p:cNvSpPr>
          <p:nvPr/>
        </p:nvSpPr>
        <p:spPr bwMode="auto">
          <a:xfrm>
            <a:off x="730250" y="12065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Single-Dish Main Results</a:t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(Young et al. 11)</a:t>
            </a:r>
          </a:p>
        </p:txBody>
      </p:sp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6259513" y="1493838"/>
            <a:ext cx="3810000" cy="540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IRAM 30m Results: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Detection rate largely independent of: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Luminosity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   Dynamics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</a:t>
            </a:r>
            <a:r>
              <a:rPr lang="en-GB">
                <a:solidFill>
                  <a:srgbClr val="999999"/>
                </a:solidFill>
                <a:latin typeface="Symbol Proportional BT" charset="0"/>
                <a:cs typeface="Symbol Proportional BT" charset="0"/>
              </a:rPr>
              <a:t>l</a:t>
            </a:r>
            <a:r>
              <a:rPr lang="en-GB" baseline="-25000">
                <a:solidFill>
                  <a:srgbClr val="999999"/>
                </a:solidFill>
                <a:latin typeface="Charter" charset="0"/>
              </a:rPr>
              <a:t>R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)</a:t>
            </a:r>
            <a:endParaRPr lang="en-GB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   Environment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(Virgo)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   </a:t>
            </a:r>
            <a:r>
              <a:rPr lang="en-US">
                <a:solidFill>
                  <a:srgbClr val="E6E6E6"/>
                </a:solidFill>
                <a:latin typeface="Charter" charset="0"/>
              </a:rPr>
              <a:t>…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66"/>
              </a:buClr>
              <a:buSzPct val="75000"/>
              <a:buFont typeface="Wingdings" charset="0"/>
              <a:buChar char="²"/>
            </a:pPr>
            <a:r>
              <a:rPr lang="en-US">
                <a:solidFill>
                  <a:srgbClr val="FFFF66"/>
                </a:solidFill>
                <a:latin typeface="Charter" charset="0"/>
              </a:rPr>
              <a:t>Slow-rotator H</a:t>
            </a:r>
            <a:r>
              <a:rPr lang="en-US" baseline="-25000">
                <a:solidFill>
                  <a:srgbClr val="FFFF66"/>
                </a:solidFill>
                <a:latin typeface="Charter" charset="0"/>
              </a:rPr>
              <a:t>2</a:t>
            </a:r>
            <a:r>
              <a:rPr lang="en-US">
                <a:solidFill>
                  <a:srgbClr val="FFFF66"/>
                </a:solidFill>
                <a:latin typeface="Charter" charset="0"/>
              </a:rPr>
              <a:t> poor</a:t>
            </a:r>
            <a:endParaRPr lang="en-GB">
              <a:solidFill>
                <a:srgbClr val="D9D9D9"/>
              </a:solidFill>
              <a:latin typeface="Symbol" charset="0"/>
              <a:cs typeface="Symbol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6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Aria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Expected correlations with linestrengths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(but no simple CO-SF relation; SF sequence?)</a:t>
            </a:r>
            <a:endParaRPr lang="en-GB">
              <a:solidFill>
                <a:srgbClr val="7F7F7F"/>
              </a:solidFill>
              <a:latin typeface="Charter" charset="0"/>
              <a:cs typeface="Standard Symbols L" charset="0"/>
            </a:endParaRPr>
          </a:p>
        </p:txBody>
      </p:sp>
      <p:pic>
        <p:nvPicPr>
          <p:cNvPr id="38915" name="Picture 7" descr="CO_detect_MK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798638"/>
            <a:ext cx="28702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8" descr="CO_detect_lambdaR.tiff"/>
          <p:cNvPicPr>
            <a:picLocks noChangeAspect="1"/>
          </p:cNvPicPr>
          <p:nvPr/>
        </p:nvPicPr>
        <p:blipFill>
          <a:blip r:embed="rId4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513" y="1798638"/>
            <a:ext cx="276066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9" descr="CO_detect_env.tiff"/>
          <p:cNvPicPr>
            <a:picLocks noChangeAspect="1"/>
          </p:cNvPicPr>
          <p:nvPr/>
        </p:nvPicPr>
        <p:blipFill>
          <a:blip r:embed="rId5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4422775"/>
            <a:ext cx="2847975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10" descr="CO_Virgomap.tiff"/>
          <p:cNvPicPr>
            <a:picLocks noChangeAspect="1"/>
          </p:cNvPicPr>
          <p:nvPr/>
        </p:nvPicPr>
        <p:blipFill>
          <a:blip r:embed="rId6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13" y="4416425"/>
            <a:ext cx="2362200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9" name="Oval 11"/>
          <p:cNvSpPr>
            <a:spLocks noChangeArrowheads="1"/>
          </p:cNvSpPr>
          <p:nvPr/>
        </p:nvSpPr>
        <p:spPr bwMode="auto">
          <a:xfrm>
            <a:off x="3592513" y="2179638"/>
            <a:ext cx="533400" cy="1752600"/>
          </a:xfrm>
          <a:prstGeom prst="ellipse">
            <a:avLst/>
          </a:prstGeom>
          <a:solidFill>
            <a:srgbClr val="00B8FF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20" name="Oval 12"/>
          <p:cNvSpPr>
            <a:spLocks noChangeArrowheads="1"/>
          </p:cNvSpPr>
          <p:nvPr/>
        </p:nvSpPr>
        <p:spPr bwMode="auto">
          <a:xfrm>
            <a:off x="1916113" y="4541838"/>
            <a:ext cx="762000" cy="2057400"/>
          </a:xfrm>
          <a:prstGeom prst="ellipse">
            <a:avLst/>
          </a:prstGeom>
          <a:solidFill>
            <a:srgbClr val="00B8FF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67042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265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Single-Dish Survey</a:t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(Combes, Young &amp; Bureau 07; Young et al. 11,13)</a:t>
            </a:r>
          </a:p>
        </p:txBody>
      </p:sp>
      <p:pic>
        <p:nvPicPr>
          <p:cNvPr id="395266" name="Picture 3"/>
          <p:cNvPicPr>
            <a:picLocks noChangeAspect="1" noChangeArrowheads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8925" y="2084388"/>
            <a:ext cx="2335213" cy="4767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5267" name="Picture 4"/>
          <p:cNvPicPr>
            <a:picLocks noChangeAspect="1" noChangeArrowheads="1"/>
          </p:cNvPicPr>
          <p:nvPr/>
        </p:nvPicPr>
        <p:blipFill>
          <a:blip r:embed="rId4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2100263"/>
            <a:ext cx="2387600" cy="475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5268" name="Text Box 5"/>
          <p:cNvSpPr txBox="1">
            <a:spLocks noChangeArrowheads="1"/>
          </p:cNvSpPr>
          <p:nvPr/>
        </p:nvSpPr>
        <p:spPr bwMode="auto">
          <a:xfrm>
            <a:off x="184150" y="1598613"/>
            <a:ext cx="14144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99"/>
                </a:solidFill>
                <a:latin typeface="Charter" charset="0"/>
              </a:rPr>
              <a:t>High S/N:</a:t>
            </a:r>
          </a:p>
        </p:txBody>
      </p:sp>
      <p:sp>
        <p:nvSpPr>
          <p:cNvPr id="395269" name="Text Box 6"/>
          <p:cNvSpPr txBox="1">
            <a:spLocks noChangeArrowheads="1"/>
          </p:cNvSpPr>
          <p:nvPr/>
        </p:nvSpPr>
        <p:spPr bwMode="auto">
          <a:xfrm>
            <a:off x="2811463" y="1598613"/>
            <a:ext cx="14144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99"/>
                </a:solidFill>
                <a:latin typeface="Charter" charset="0"/>
              </a:rPr>
              <a:t>Low S/N:</a:t>
            </a:r>
          </a:p>
        </p:txBody>
      </p:sp>
      <p:sp>
        <p:nvSpPr>
          <p:cNvPr id="395270" name="Text Box 2"/>
          <p:cNvSpPr txBox="1">
            <a:spLocks noChangeArrowheads="1"/>
          </p:cNvSpPr>
          <p:nvPr/>
        </p:nvSpPr>
        <p:spPr bwMode="auto">
          <a:xfrm>
            <a:off x="5486400" y="1417638"/>
            <a:ext cx="4430713" cy="55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IRAM 30m Survey:</a:t>
            </a: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CO(1-0,2-1),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23/12</a:t>
            </a:r>
            <a:r>
              <a:rPr lang="ja-JP" altLang="en-GB">
                <a:solidFill>
                  <a:srgbClr val="999999"/>
                </a:solidFill>
                <a:latin typeface="Charter" charset="0"/>
              </a:rPr>
              <a:t>”</a:t>
            </a:r>
            <a:r>
              <a:rPr lang="en-GB" altLang="ja-JP">
                <a:solidFill>
                  <a:srgbClr val="999999"/>
                </a:solidFill>
                <a:latin typeface="Charter" charset="0"/>
              </a:rPr>
              <a:t> FWHM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260 Atlas</a:t>
            </a:r>
            <a:r>
              <a:rPr lang="en-GB" baseline="30000">
                <a:solidFill>
                  <a:srgbClr val="FFFF99"/>
                </a:solidFill>
                <a:latin typeface="Charter" charset="0"/>
              </a:rPr>
              <a:t>3D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E/SOs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Sensitivity: 3 mK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(30 km s</a:t>
            </a:r>
            <a:r>
              <a:rPr lang="en-GB" baseline="33000">
                <a:solidFill>
                  <a:srgbClr val="999999"/>
                </a:solidFill>
                <a:latin typeface="Charter" charset="0"/>
              </a:rPr>
              <a:t>-1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)</a:t>
            </a:r>
            <a:r>
              <a:rPr lang="en-GB">
                <a:solidFill>
                  <a:srgbClr val="FFFF66"/>
                </a:solidFill>
                <a:latin typeface="Charter" charset="0"/>
              </a:rPr>
              <a:t> 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         </a:t>
            </a:r>
            <a:r>
              <a:rPr lang="en-GB" sz="800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     3 x 10</a:t>
            </a:r>
            <a:r>
              <a:rPr lang="en-GB" baseline="33000">
                <a:solidFill>
                  <a:srgbClr val="FFFF99"/>
                </a:solidFill>
                <a:latin typeface="Charter" charset="0"/>
              </a:rPr>
              <a:t>7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M</a:t>
            </a:r>
            <a:r>
              <a:rPr lang="en-GB" baseline="-33000">
                <a:solidFill>
                  <a:srgbClr val="FFFF99"/>
                </a:solidFill>
                <a:latin typeface="StarSymbol" charset="0"/>
                <a:cs typeface="StarSymbol" charset="0"/>
              </a:rPr>
              <a:t>⊙</a:t>
            </a:r>
            <a:r>
              <a:rPr lang="en-GB">
                <a:solidFill>
                  <a:srgbClr val="FFFF99"/>
                </a:solidFill>
                <a:latin typeface="Charter" charset="0"/>
                <a:cs typeface="StarSymbol" charset="0"/>
              </a:rPr>
              <a:t> </a:t>
            </a:r>
            <a:endParaRPr lang="en-GB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6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7F7F7F"/>
                </a:solidFill>
                <a:latin typeface="Charter" charset="0"/>
              </a:rPr>
              <a:t>Results:</a:t>
            </a:r>
            <a:endParaRPr lang="en-GB" sz="800" u="sng">
              <a:solidFill>
                <a:srgbClr val="7F7F7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22% detection rate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M</a:t>
            </a:r>
            <a:r>
              <a:rPr lang="en-GB" baseline="-25000">
                <a:solidFill>
                  <a:srgbClr val="7F7F7F"/>
                </a:solidFill>
                <a:latin typeface="Charter" charset="0"/>
              </a:rPr>
              <a:t>H2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 = 10</a:t>
            </a:r>
            <a:r>
              <a:rPr lang="en-GB" baseline="30000">
                <a:solidFill>
                  <a:srgbClr val="7F7F7F"/>
                </a:solidFill>
                <a:latin typeface="Charter" charset="0"/>
              </a:rPr>
              <a:t>7.1-9.3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 M</a:t>
            </a:r>
            <a:r>
              <a:rPr lang="en-GB" baseline="-33000">
                <a:solidFill>
                  <a:srgbClr val="7F7F7F"/>
                </a:solidFill>
                <a:latin typeface="StarSymbol" charset="0"/>
                <a:cs typeface="StarSymbol" charset="0"/>
              </a:rPr>
              <a:t>⊙</a:t>
            </a:r>
            <a:endParaRPr lang="en-GB" baseline="30000">
              <a:solidFill>
                <a:srgbClr val="7F7F7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CO(2-1)/CO(1-0) </a:t>
            </a:r>
            <a:r>
              <a:rPr lang="en-GB">
                <a:solidFill>
                  <a:srgbClr val="7F7F7F"/>
                </a:solidFill>
                <a:latin typeface="Standard Symbols L" charset="0"/>
                <a:cs typeface="Standard Symbols L" charset="0"/>
              </a:rPr>
              <a:t>≈</a:t>
            </a:r>
            <a:r>
              <a:rPr lang="en-GB">
                <a:solidFill>
                  <a:srgbClr val="7F7F7F"/>
                </a:solidFill>
                <a:latin typeface="Charter" charset="0"/>
                <a:cs typeface="Standard Symbols L" charset="0"/>
              </a:rPr>
              <a:t> 1 – 2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endParaRPr lang="en-GB" sz="800">
              <a:solidFill>
                <a:srgbClr val="7F7F7F"/>
              </a:solidFill>
              <a:latin typeface="Charter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 Independent of most structural, dynamical, environmental parameters…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313" name="Picture 14" descr="CO_detect_age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13" y="4160838"/>
            <a:ext cx="3173412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7314" name="Text Box 1"/>
          <p:cNvSpPr txBox="1">
            <a:spLocks noChangeArrowheads="1"/>
          </p:cNvSpPr>
          <p:nvPr/>
        </p:nvSpPr>
        <p:spPr bwMode="auto">
          <a:xfrm>
            <a:off x="730250" y="12065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Single-Dish Main Results</a:t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(Young et al. 11)</a:t>
            </a:r>
          </a:p>
        </p:txBody>
      </p:sp>
      <p:sp>
        <p:nvSpPr>
          <p:cNvPr id="397315" name="Text Box 2"/>
          <p:cNvSpPr txBox="1">
            <a:spLocks noChangeArrowheads="1"/>
          </p:cNvSpPr>
          <p:nvPr/>
        </p:nvSpPr>
        <p:spPr bwMode="auto">
          <a:xfrm>
            <a:off x="6259513" y="1493838"/>
            <a:ext cx="3821112" cy="553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IRAM 30m Results: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Detection rate largely independent of: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  Luminosity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  Dynamics (</a:t>
            </a:r>
            <a:r>
              <a:rPr lang="en-GB">
                <a:solidFill>
                  <a:srgbClr val="7F7F7F"/>
                </a:solidFill>
                <a:latin typeface="Symbol Proportional BT" charset="0"/>
                <a:cs typeface="Symbol Proportional BT" charset="0"/>
              </a:rPr>
              <a:t>l</a:t>
            </a:r>
            <a:r>
              <a:rPr lang="en-GB" baseline="-25000">
                <a:solidFill>
                  <a:srgbClr val="7F7F7F"/>
                </a:solidFill>
                <a:latin typeface="Charter" charset="0"/>
              </a:rPr>
              <a:t>R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  Environment (Virgo)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  </a:t>
            </a:r>
            <a:r>
              <a:rPr lang="en-US">
                <a:solidFill>
                  <a:srgbClr val="7F7F7F"/>
                </a:solidFill>
                <a:latin typeface="Charter" charset="0"/>
              </a:rPr>
              <a:t>…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66"/>
              </a:buClr>
              <a:buSzPct val="75000"/>
              <a:buFont typeface="Wingdings" charset="0"/>
              <a:buChar char="²"/>
            </a:pPr>
            <a:r>
              <a:rPr lang="en-US">
                <a:solidFill>
                  <a:srgbClr val="7F7F7F"/>
                </a:solidFill>
                <a:latin typeface="Charter" charset="0"/>
              </a:rPr>
              <a:t>Slow-rotator H</a:t>
            </a:r>
            <a:r>
              <a:rPr lang="en-US" baseline="-25000">
                <a:solidFill>
                  <a:srgbClr val="7F7F7F"/>
                </a:solidFill>
                <a:latin typeface="Charter" charset="0"/>
              </a:rPr>
              <a:t>2</a:t>
            </a:r>
            <a:r>
              <a:rPr lang="en-US">
                <a:solidFill>
                  <a:srgbClr val="7F7F7F"/>
                </a:solidFill>
                <a:latin typeface="Charter" charset="0"/>
              </a:rPr>
              <a:t> poor</a:t>
            </a:r>
            <a:endParaRPr lang="en-GB">
              <a:solidFill>
                <a:srgbClr val="7F7F7F"/>
              </a:solidFill>
              <a:latin typeface="Symbol" charset="0"/>
              <a:cs typeface="Symbol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6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Aria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Expected correlations with linestrengths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(but no simple CO-SF relation; SF sequence?)</a:t>
            </a:r>
            <a:endParaRPr lang="en-GB">
              <a:solidFill>
                <a:srgbClr val="FFFF99"/>
              </a:solidFill>
              <a:latin typeface="Charter" charset="0"/>
              <a:cs typeface="Standard Symbols L" charset="0"/>
            </a:endParaRPr>
          </a:p>
        </p:txBody>
      </p:sp>
      <p:sp>
        <p:nvSpPr>
          <p:cNvPr id="397316" name="Oval 11"/>
          <p:cNvSpPr>
            <a:spLocks noChangeArrowheads="1"/>
          </p:cNvSpPr>
          <p:nvPr/>
        </p:nvSpPr>
        <p:spPr bwMode="auto">
          <a:xfrm>
            <a:off x="3744913" y="5075238"/>
            <a:ext cx="381000" cy="1295400"/>
          </a:xfrm>
          <a:prstGeom prst="ellipse">
            <a:avLst/>
          </a:prstGeom>
          <a:solidFill>
            <a:srgbClr val="00B8FF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97317" name="Picture 13" descr="CO_detect_alphaoverFe.tiff"/>
          <p:cNvPicPr>
            <a:picLocks noChangeAspect="1"/>
          </p:cNvPicPr>
          <p:nvPr/>
        </p:nvPicPr>
        <p:blipFill>
          <a:blip r:embed="rId4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1570038"/>
            <a:ext cx="3246438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7318" name="Oval 12"/>
          <p:cNvSpPr>
            <a:spLocks noChangeArrowheads="1"/>
          </p:cNvSpPr>
          <p:nvPr/>
        </p:nvSpPr>
        <p:spPr bwMode="auto">
          <a:xfrm>
            <a:off x="5268913" y="4618038"/>
            <a:ext cx="533400" cy="1600200"/>
          </a:xfrm>
          <a:prstGeom prst="ellipse">
            <a:avLst/>
          </a:prstGeom>
          <a:solidFill>
            <a:srgbClr val="00B8FF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61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Single-Dish Survey</a:t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(Combes, Young &amp; Bureau 07; Young et al. 11,13)</a:t>
            </a:r>
          </a:p>
        </p:txBody>
      </p:sp>
      <p:sp>
        <p:nvSpPr>
          <p:cNvPr id="399362" name="Text Box 2"/>
          <p:cNvSpPr txBox="1">
            <a:spLocks noChangeArrowheads="1"/>
          </p:cNvSpPr>
          <p:nvPr/>
        </p:nvSpPr>
        <p:spPr bwMode="auto">
          <a:xfrm>
            <a:off x="5486400" y="1417638"/>
            <a:ext cx="4430713" cy="55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7F7F7F"/>
                </a:solidFill>
                <a:latin typeface="Charter" charset="0"/>
              </a:rPr>
              <a:t>IRAM 30m Survey:</a:t>
            </a:r>
            <a:endParaRPr lang="en-GB" sz="800" u="sng">
              <a:solidFill>
                <a:srgbClr val="7F7F7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CO(1-0,2-1), 23/12</a:t>
            </a:r>
            <a:r>
              <a:rPr lang="ja-JP" altLang="en-GB">
                <a:solidFill>
                  <a:srgbClr val="7F7F7F"/>
                </a:solidFill>
                <a:latin typeface="Charter" charset="0"/>
              </a:rPr>
              <a:t>”</a:t>
            </a:r>
            <a:r>
              <a:rPr lang="en-GB" altLang="ja-JP">
                <a:solidFill>
                  <a:srgbClr val="7F7F7F"/>
                </a:solidFill>
                <a:latin typeface="Charter" charset="0"/>
              </a:rPr>
              <a:t> FWHM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260 Atlas</a:t>
            </a:r>
            <a:r>
              <a:rPr lang="en-GB" baseline="30000">
                <a:solidFill>
                  <a:srgbClr val="7F7F7F"/>
                </a:solidFill>
                <a:latin typeface="Charter" charset="0"/>
              </a:rPr>
              <a:t>3D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 E/SOs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Sensitivity: 3 mK (30 km s</a:t>
            </a:r>
            <a:r>
              <a:rPr lang="en-GB" baseline="33000">
                <a:solidFill>
                  <a:srgbClr val="7F7F7F"/>
                </a:solidFill>
                <a:latin typeface="Charter" charset="0"/>
              </a:rPr>
              <a:t>-1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) 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          </a:t>
            </a:r>
            <a:r>
              <a:rPr lang="en-GB" sz="800">
                <a:solidFill>
                  <a:srgbClr val="7F7F7F"/>
                </a:solidFill>
                <a:latin typeface="Charter" charset="0"/>
              </a:rPr>
              <a:t> 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       3 x 10</a:t>
            </a:r>
            <a:r>
              <a:rPr lang="en-GB" baseline="33000">
                <a:solidFill>
                  <a:srgbClr val="7F7F7F"/>
                </a:solidFill>
                <a:latin typeface="Charter" charset="0"/>
              </a:rPr>
              <a:t>7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 M</a:t>
            </a:r>
            <a:r>
              <a:rPr lang="en-GB" baseline="-33000">
                <a:solidFill>
                  <a:srgbClr val="7F7F7F"/>
                </a:solidFill>
                <a:latin typeface="StarSymbol" charset="0"/>
                <a:cs typeface="StarSymbol" charset="0"/>
              </a:rPr>
              <a:t>⊙</a:t>
            </a:r>
            <a:r>
              <a:rPr lang="en-GB">
                <a:solidFill>
                  <a:srgbClr val="7F7F7F"/>
                </a:solidFill>
                <a:latin typeface="Charter" charset="0"/>
                <a:cs typeface="StarSymbol" charset="0"/>
              </a:rPr>
              <a:t> </a:t>
            </a:r>
            <a:endParaRPr lang="en-GB">
              <a:solidFill>
                <a:srgbClr val="7F7F7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6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Results:</a:t>
            </a: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22% detection rate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M</a:t>
            </a:r>
            <a:r>
              <a:rPr lang="en-GB" baseline="-25000">
                <a:solidFill>
                  <a:srgbClr val="FFFF99"/>
                </a:solidFill>
                <a:latin typeface="Charter" charset="0"/>
              </a:rPr>
              <a:t>H2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= 10</a:t>
            </a:r>
            <a:r>
              <a:rPr lang="en-GB" baseline="30000">
                <a:solidFill>
                  <a:srgbClr val="FFFF99"/>
                </a:solidFill>
                <a:latin typeface="Charter" charset="0"/>
              </a:rPr>
              <a:t>7.1-9.3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M</a:t>
            </a:r>
            <a:r>
              <a:rPr lang="en-GB" baseline="-33000">
                <a:solidFill>
                  <a:srgbClr val="FFFF99"/>
                </a:solidFill>
                <a:latin typeface="StarSymbol" charset="0"/>
                <a:cs typeface="StarSymbol" charset="0"/>
              </a:rPr>
              <a:t>⊙</a:t>
            </a:r>
            <a:endParaRPr lang="en-GB" baseline="300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CO(2-1)/CO(1-0) </a:t>
            </a:r>
            <a:r>
              <a:rPr lang="en-GB">
                <a:solidFill>
                  <a:srgbClr val="FFFF99"/>
                </a:solidFill>
                <a:latin typeface="Standard Symbols L" charset="0"/>
                <a:cs typeface="Standard Symbols L" charset="0"/>
              </a:rPr>
              <a:t>≈</a:t>
            </a:r>
            <a:r>
              <a:rPr lang="en-GB">
                <a:solidFill>
                  <a:srgbClr val="FFFF99"/>
                </a:solidFill>
                <a:latin typeface="Charter" charset="0"/>
                <a:cs typeface="Standard Symbols L" charset="0"/>
              </a:rPr>
              <a:t> 1 – 2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endParaRPr lang="en-GB" sz="800">
              <a:solidFill>
                <a:srgbClr val="FFFF99"/>
              </a:solidFill>
              <a:latin typeface="Charter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Independent of most structural, dynamical, environmental parameters…</a:t>
            </a:r>
          </a:p>
        </p:txBody>
      </p:sp>
      <p:sp>
        <p:nvSpPr>
          <p:cNvPr id="399363" name="Text Box 5"/>
          <p:cNvSpPr txBox="1">
            <a:spLocks noChangeArrowheads="1"/>
          </p:cNvSpPr>
          <p:nvPr/>
        </p:nvSpPr>
        <p:spPr bwMode="auto">
          <a:xfrm>
            <a:off x="184150" y="1598613"/>
            <a:ext cx="2722563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99"/>
                </a:solidFill>
                <a:latin typeface="Charter" charset="0"/>
              </a:rPr>
              <a:t>Optical CMD + CO</a:t>
            </a:r>
          </a:p>
        </p:txBody>
      </p:sp>
      <p:pic>
        <p:nvPicPr>
          <p:cNvPr id="399364" name="Picture 7" descr="CMD+CO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2255838"/>
            <a:ext cx="4989512" cy="452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/>
          <p:cNvSpPr txBox="1">
            <a:spLocks noChangeArrowheads="1"/>
          </p:cNvSpPr>
          <p:nvPr/>
        </p:nvSpPr>
        <p:spPr bwMode="auto">
          <a:xfrm>
            <a:off x="730250" y="12065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Morphology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(Alatalo et al. 2012; Davis et al. 2012)</a:t>
            </a:r>
          </a:p>
        </p:txBody>
      </p:sp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5802313" y="1403350"/>
            <a:ext cx="4191000" cy="559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Atlas</a:t>
            </a:r>
            <a:r>
              <a:rPr lang="en-GB" sz="3200" u="sng" baseline="30000" dirty="0" smtClean="0">
                <a:solidFill>
                  <a:srgbClr val="FFFF00"/>
                </a:solidFill>
                <a:latin typeface="Charter" charset="0"/>
              </a:rPr>
              <a:t>3D</a:t>
            </a: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 (CARMA):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endParaRPr lang="en-GB" sz="800" u="sng" dirty="0" smtClean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Wingdings" charset="0"/>
              <a:buChar char="²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&gt; 40 objects so far 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 dirty="0" smtClean="0">
                <a:solidFill>
                  <a:srgbClr val="B3B3B3"/>
                </a:solidFill>
                <a:latin typeface="Charter" charset="0"/>
              </a:rPr>
              <a:t>(CARMA, </a:t>
            </a:r>
            <a:r>
              <a:rPr lang="en-GB" dirty="0" err="1" smtClean="0">
                <a:solidFill>
                  <a:srgbClr val="B3B3B3"/>
                </a:solidFill>
                <a:latin typeface="Charter" charset="0"/>
              </a:rPr>
              <a:t>PdBI</a:t>
            </a:r>
            <a:r>
              <a:rPr lang="en-GB" dirty="0" smtClean="0">
                <a:solidFill>
                  <a:srgbClr val="B3B3B3"/>
                </a:solidFill>
                <a:latin typeface="Charter" charset="0"/>
              </a:rPr>
              <a:t>, BIMA)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dirty="0" smtClean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dirty="0" smtClean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Centrally-concentrated H</a:t>
            </a:r>
            <a:r>
              <a:rPr lang="en-GB" baseline="-25000" dirty="0" smtClean="0">
                <a:solidFill>
                  <a:srgbClr val="FFFF99"/>
                </a:solidFill>
                <a:latin typeface="Charter" charset="0"/>
              </a:rPr>
              <a:t>2 </a:t>
            </a:r>
            <a:r>
              <a:rPr lang="en-GB" dirty="0" smtClean="0">
                <a:solidFill>
                  <a:srgbClr val="B3B3B3"/>
                </a:solidFill>
                <a:latin typeface="Charter" charset="0"/>
              </a:rPr>
              <a:t>(physical size</a:t>
            </a:r>
            <a:r>
              <a:rPr lang="en-US" dirty="0" smtClean="0">
                <a:solidFill>
                  <a:srgbClr val="B3B3B3"/>
                </a:solidFill>
                <a:latin typeface="Charter" charset="0"/>
              </a:rPr>
              <a:t>)</a:t>
            </a:r>
            <a:endParaRPr lang="en-GB" dirty="0" smtClean="0">
              <a:solidFill>
                <a:srgbClr val="B3B3B3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Diverse morphologies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    (disks, rings, bars, …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   (origin, accretion time)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Regular kinematics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    (CO best </a:t>
            </a:r>
            <a:r>
              <a:rPr lang="en-GB" dirty="0" err="1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V</a:t>
            </a:r>
            <a:r>
              <a:rPr lang="en-GB" baseline="-25000" dirty="0" err="1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c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tracer)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    (T-F, M/L, BH mass, …)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harter" charset="0"/>
            </a:endParaRPr>
          </a:p>
        </p:txBody>
      </p:sp>
      <p:pic>
        <p:nvPicPr>
          <p:cNvPr id="40963" name="Picture 5" descr="all_CARMA_110307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1493838"/>
            <a:ext cx="5099050" cy="552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043573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773113" y="96838"/>
            <a:ext cx="84582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358775" indent="-3587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600" dirty="0">
                <a:solidFill>
                  <a:srgbClr val="FFFF00"/>
                </a:solidFill>
                <a:latin typeface="Charter" charset="0"/>
              </a:rPr>
              <a:t>Molecular Gas </a:t>
            </a:r>
            <a:r>
              <a:rPr lang="en-GB" sz="3600" dirty="0" smtClean="0">
                <a:solidFill>
                  <a:srgbClr val="FFFF00"/>
                </a:solidFill>
                <a:latin typeface="Charter" charset="0"/>
              </a:rPr>
              <a:t>Kinematics in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600" dirty="0" smtClean="0">
                <a:solidFill>
                  <a:srgbClr val="FFFF00"/>
                </a:solidFill>
                <a:latin typeface="Charter" charset="0"/>
              </a:rPr>
              <a:t>Atlas</a:t>
            </a:r>
            <a:r>
              <a:rPr lang="en-GB" sz="3600" baseline="30000" dirty="0" smtClean="0">
                <a:solidFill>
                  <a:srgbClr val="FFFF00"/>
                </a:solidFill>
                <a:latin typeface="Charter" charset="0"/>
              </a:rPr>
              <a:t>3D</a:t>
            </a:r>
            <a:r>
              <a:rPr lang="en-GB" sz="3600" dirty="0" smtClean="0">
                <a:solidFill>
                  <a:srgbClr val="FFFF00"/>
                </a:solidFill>
                <a:latin typeface="Charter" charset="0"/>
              </a:rPr>
              <a:t> (Early</a:t>
            </a:r>
            <a:r>
              <a:rPr lang="en-GB" sz="3600" dirty="0">
                <a:solidFill>
                  <a:srgbClr val="FFFF00"/>
                </a:solidFill>
                <a:latin typeface="Charter" charset="0"/>
              </a:rPr>
              <a:t>-</a:t>
            </a:r>
            <a:r>
              <a:rPr lang="en-GB" sz="3600" dirty="0" smtClean="0">
                <a:solidFill>
                  <a:srgbClr val="FFFF00"/>
                </a:solidFill>
                <a:latin typeface="Charter" charset="0"/>
              </a:rPr>
              <a:t>Type) </a:t>
            </a:r>
            <a:r>
              <a:rPr lang="en-GB" sz="3600" dirty="0">
                <a:solidFill>
                  <a:srgbClr val="FFFF00"/>
                </a:solidFill>
                <a:latin typeface="Charter" charset="0"/>
              </a:rPr>
              <a:t>Galaxies</a:t>
            </a: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033588" y="1646238"/>
            <a:ext cx="59817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>
                <a:solidFill>
                  <a:srgbClr val="FFFF66"/>
                </a:solidFill>
                <a:latin typeface="Charter" charset="0"/>
              </a:rPr>
              <a:t> </a:t>
            </a:r>
            <a:r>
              <a:rPr lang="en-GB" sz="3600">
                <a:solidFill>
                  <a:srgbClr val="FFFF66"/>
                </a:solidFill>
                <a:latin typeface="Charter" charset="0"/>
              </a:rPr>
              <a:t>Martin Bureau,</a:t>
            </a:r>
            <a:r>
              <a:rPr lang="en-GB">
                <a:solidFill>
                  <a:schemeClr val="tx1"/>
                </a:solidFill>
                <a:latin typeface="Charter" charset="0"/>
              </a:rPr>
              <a:t> </a:t>
            </a:r>
            <a:r>
              <a:rPr lang="en-GB" sz="2800">
                <a:solidFill>
                  <a:srgbClr val="E6E6E6"/>
                </a:solidFill>
                <a:latin typeface="Charter" charset="0"/>
              </a:rPr>
              <a:t>Oxford University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647700" y="2463800"/>
            <a:ext cx="8640763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CO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(</a:t>
            </a:r>
            <a:r>
              <a:rPr lang="en-GB" sz="2000" dirty="0" err="1">
                <a:solidFill>
                  <a:srgbClr val="7F7F7F"/>
                </a:solidFill>
                <a:latin typeface="Charter" charset="0"/>
              </a:rPr>
              <a:t>Katey</a:t>
            </a: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Charter" charset="0"/>
              </a:rPr>
              <a:t>Alatalo</a:t>
            </a: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, Estelle </a:t>
            </a:r>
            <a:r>
              <a:rPr lang="en-GB" sz="2000" dirty="0" err="1">
                <a:solidFill>
                  <a:srgbClr val="7F7F7F"/>
                </a:solidFill>
                <a:latin typeface="Charter" charset="0"/>
              </a:rPr>
              <a:t>Bayet</a:t>
            </a: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, Leo Blitz, Francoise </a:t>
            </a:r>
            <a:r>
              <a:rPr lang="en-GB" sz="2000" dirty="0" err="1">
                <a:solidFill>
                  <a:srgbClr val="7F7F7F"/>
                </a:solidFill>
                <a:latin typeface="Charter" charset="0"/>
              </a:rPr>
              <a:t>Combes</a:t>
            </a: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,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 smtClean="0">
                <a:solidFill>
                  <a:srgbClr val="7F7F7F"/>
                </a:solidFill>
                <a:latin typeface="Charter" charset="0"/>
              </a:rPr>
              <a:t>Alison Crocker, Timothy </a:t>
            </a: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Davis, Melanie </a:t>
            </a:r>
            <a:r>
              <a:rPr lang="en-GB" sz="2000" dirty="0" err="1">
                <a:solidFill>
                  <a:srgbClr val="7F7F7F"/>
                </a:solidFill>
                <a:latin typeface="Charter" charset="0"/>
              </a:rPr>
              <a:t>Krips</a:t>
            </a: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, </a:t>
            </a:r>
            <a:r>
              <a:rPr lang="en-GB" sz="2000" dirty="0" smtClean="0">
                <a:solidFill>
                  <a:srgbClr val="7F7F7F"/>
                </a:solidFill>
                <a:latin typeface="Charter" charset="0"/>
              </a:rPr>
              <a:t>Lisa </a:t>
            </a: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Young)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800" dirty="0">
              <a:solidFill>
                <a:srgbClr val="7F7F7F"/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800" dirty="0">
              <a:solidFill>
                <a:srgbClr val="7F7F7F"/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Optical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 smtClean="0">
                <a:solidFill>
                  <a:srgbClr val="7F7F7F"/>
                </a:solidFill>
                <a:latin typeface="Charter" charset="0"/>
              </a:rPr>
              <a:t>(Atlas</a:t>
            </a:r>
            <a:r>
              <a:rPr lang="en-GB" sz="2000" baseline="30000" dirty="0" smtClean="0">
                <a:solidFill>
                  <a:srgbClr val="7F7F7F"/>
                </a:solidFill>
                <a:latin typeface="Charter" charset="0"/>
              </a:rPr>
              <a:t>3D</a:t>
            </a:r>
            <a:r>
              <a:rPr lang="en-GB" sz="2000" dirty="0" smtClean="0">
                <a:solidFill>
                  <a:srgbClr val="7F7F7F"/>
                </a:solidFill>
                <a:latin typeface="Charter" charset="0"/>
              </a:rPr>
              <a:t> </a:t>
            </a: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teams)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42455" y="4664368"/>
            <a:ext cx="9663545" cy="200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 dirty="0">
                <a:solidFill>
                  <a:srgbClr val="FFFF00"/>
                </a:solidFill>
                <a:latin typeface="Charter" charset="0"/>
              </a:rPr>
              <a:t>Plans:</a:t>
            </a:r>
            <a:r>
              <a:rPr lang="en-GB" dirty="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800" dirty="0" smtClean="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Atlas</a:t>
            </a:r>
            <a:r>
              <a:rPr lang="en-GB" baseline="30000" dirty="0" smtClean="0">
                <a:solidFill>
                  <a:srgbClr val="FFFF99"/>
                </a:solidFill>
                <a:latin typeface="Charter" charset="0"/>
              </a:rPr>
              <a:t>3D</a:t>
            </a:r>
            <a:r>
              <a:rPr lang="en-GB" dirty="0">
                <a:solidFill>
                  <a:srgbClr val="FFFF99"/>
                </a:solidFill>
                <a:latin typeface="Charter" charset="0"/>
              </a:rPr>
              <a:t>:  </a:t>
            </a:r>
            <a:r>
              <a:rPr lang="en-GB" dirty="0">
                <a:solidFill>
                  <a:srgbClr val="E6E6E6"/>
                </a:solidFill>
                <a:latin typeface="Charter" charset="0"/>
              </a:rPr>
              <a:t>E/S0 formation, </a:t>
            </a:r>
            <a:r>
              <a:rPr lang="en-GB" dirty="0" smtClean="0">
                <a:solidFill>
                  <a:srgbClr val="E6E6E6"/>
                </a:solidFill>
                <a:latin typeface="Charter" charset="0"/>
              </a:rPr>
              <a:t>gas physics, residual </a:t>
            </a:r>
            <a:r>
              <a:rPr lang="en-GB" dirty="0">
                <a:solidFill>
                  <a:srgbClr val="E6E6E6"/>
                </a:solidFill>
                <a:latin typeface="Charter" charset="0"/>
              </a:rPr>
              <a:t>SF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dirty="0">
                <a:solidFill>
                  <a:srgbClr val="FFFF99"/>
                </a:solidFill>
                <a:latin typeface="Charter" charset="0"/>
              </a:rPr>
              <a:t>               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CO:  E/S0 H</a:t>
            </a:r>
            <a:r>
              <a:rPr lang="en-GB" baseline="-25000" dirty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2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kinematics (distribution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,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kinematics, TFR, BHs)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               CO:  E/S0 H</a:t>
            </a:r>
            <a:r>
              <a:rPr lang="en-GB" baseline="-25000" dirty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2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origin  (kin.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misalignement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, field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vs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clusters)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            </a:t>
            </a:r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 </a:t>
            </a:r>
            <a:r>
              <a:rPr lang="en-GB" sz="800" dirty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CO + others: 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E/S0 SF 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(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f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eedback,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diagnostics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)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               Summary and future</a:t>
            </a:r>
          </a:p>
        </p:txBody>
      </p:sp>
    </p:spTree>
    <p:extLst>
      <p:ext uri="{BB962C8B-B14F-4D97-AF65-F5344CB8AC3E}">
        <p14:creationId xmlns:p14="http://schemas.microsoft.com/office/powerpoint/2010/main" val="33613273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9" descr="CO_mis_ckin_skin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1646238"/>
            <a:ext cx="3657600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6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Origin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(Davis et al. 11b)</a:t>
            </a:r>
          </a:p>
        </p:txBody>
      </p:sp>
      <p:sp>
        <p:nvSpPr>
          <p:cNvPr id="71685" name="Text Box 2"/>
          <p:cNvSpPr txBox="1">
            <a:spLocks noChangeArrowheads="1"/>
          </p:cNvSpPr>
          <p:nvPr/>
        </p:nvSpPr>
        <p:spPr bwMode="auto">
          <a:xfrm>
            <a:off x="5040313" y="1341438"/>
            <a:ext cx="5040312" cy="574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 Unicode MS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Atlas</a:t>
            </a:r>
            <a:r>
              <a:rPr lang="en-GB" sz="3200" u="sng" baseline="30000" dirty="0" smtClean="0">
                <a:solidFill>
                  <a:srgbClr val="FFFF00"/>
                </a:solidFill>
                <a:latin typeface="Charter" charset="0"/>
              </a:rPr>
              <a:t>3D</a:t>
            </a: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 (CARMA):</a:t>
            </a:r>
            <a:endParaRPr lang="en-GB" sz="800" u="sng" dirty="0" smtClean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H</a:t>
            </a:r>
            <a:r>
              <a:rPr lang="en-GB" baseline="-25000" dirty="0" smtClean="0">
                <a:solidFill>
                  <a:srgbClr val="FFFF99"/>
                </a:solidFill>
                <a:latin typeface="Charter" charset="0"/>
              </a:rPr>
              <a:t>2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and stars often misaligned: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&gt; 35% external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     &lt; 65% internal gas origin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H</a:t>
            </a:r>
            <a:r>
              <a:rPr lang="en-GB" baseline="-25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2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and ionised gas always aligned:  common origin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endParaRPr lang="en-GB" sz="1200" dirty="0" smtClean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H</a:t>
            </a:r>
            <a:r>
              <a:rPr lang="en-GB" baseline="-25000" dirty="0" smtClean="0">
                <a:solidFill>
                  <a:srgbClr val="FFFF99"/>
                </a:solidFill>
                <a:latin typeface="Charter" charset="0"/>
              </a:rPr>
              <a:t>2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and stars always aligned in clusters/Virgo: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internal gas origin 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     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(e.g. stellar mass loss, leftover)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H</a:t>
            </a:r>
            <a:r>
              <a:rPr lang="en-GB" baseline="-25000" dirty="0" smtClean="0">
                <a:solidFill>
                  <a:srgbClr val="FFFF99"/>
                </a:solidFill>
                <a:latin typeface="Charter" charset="0"/>
              </a:rPr>
              <a:t>2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and stars very often misaligned in field: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significant external gas accretion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</a:t>
            </a:r>
            <a:endParaRPr lang="en-GB" dirty="0" smtClean="0">
              <a:solidFill>
                <a:srgbClr val="7F7F7F"/>
              </a:solidFill>
              <a:latin typeface="Charter" charset="0"/>
              <a:cs typeface="Standard Symbols L" charset="0"/>
            </a:endParaRPr>
          </a:p>
        </p:txBody>
      </p:sp>
      <p:sp>
        <p:nvSpPr>
          <p:cNvPr id="77828" name="TextBox 8"/>
          <p:cNvSpPr txBox="1">
            <a:spLocks noChangeArrowheads="1"/>
          </p:cNvSpPr>
          <p:nvPr/>
        </p:nvSpPr>
        <p:spPr bwMode="auto">
          <a:xfrm>
            <a:off x="1871663" y="1692275"/>
            <a:ext cx="1447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tx1"/>
                </a:solidFill>
              </a:rPr>
              <a:t>H</a:t>
            </a:r>
            <a:r>
              <a:rPr lang="en-US" sz="2000" baseline="-25000">
                <a:solidFill>
                  <a:schemeClr val="tx1"/>
                </a:solidFill>
              </a:rPr>
              <a:t>2</a:t>
            </a:r>
            <a:r>
              <a:rPr lang="en-US" sz="2000">
                <a:solidFill>
                  <a:schemeClr val="tx1"/>
                </a:solidFill>
              </a:rPr>
              <a:t> - stars</a:t>
            </a:r>
          </a:p>
        </p:txBody>
      </p:sp>
      <p:pic>
        <p:nvPicPr>
          <p:cNvPr id="77829" name="Picture 6" descr="CO_mis_ckin_skin_splitVirgo.tiff"/>
          <p:cNvPicPr>
            <a:picLocks noChangeAspect="1"/>
          </p:cNvPicPr>
          <p:nvPr/>
        </p:nvPicPr>
        <p:blipFill>
          <a:blip r:embed="rId4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4264025"/>
            <a:ext cx="3630613" cy="2611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0" name="TextBox 9"/>
          <p:cNvSpPr txBox="1">
            <a:spLocks noChangeArrowheads="1"/>
          </p:cNvSpPr>
          <p:nvPr/>
        </p:nvSpPr>
        <p:spPr bwMode="auto">
          <a:xfrm>
            <a:off x="1458913" y="6588125"/>
            <a:ext cx="1981200" cy="338138"/>
          </a:xfrm>
          <a:prstGeom prst="rect">
            <a:avLst/>
          </a:prstGeom>
          <a:solidFill>
            <a:srgbClr val="CECE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chemeClr val="tx1"/>
                </a:solidFill>
                <a:latin typeface="Charter" charset="0"/>
              </a:rPr>
              <a:t>Misalignment angle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7831" name="TextBox 10"/>
          <p:cNvSpPr txBox="1">
            <a:spLocks noChangeArrowheads="1"/>
          </p:cNvSpPr>
          <p:nvPr/>
        </p:nvSpPr>
        <p:spPr bwMode="auto">
          <a:xfrm>
            <a:off x="1792288" y="4284663"/>
            <a:ext cx="1447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tx1"/>
                </a:solidFill>
              </a:rPr>
              <a:t>H</a:t>
            </a:r>
            <a:r>
              <a:rPr lang="en-US" sz="2000" baseline="-25000">
                <a:solidFill>
                  <a:schemeClr val="tx1"/>
                </a:solidFill>
              </a:rPr>
              <a:t>2</a:t>
            </a:r>
            <a:r>
              <a:rPr lang="en-US" sz="2000">
                <a:solidFill>
                  <a:schemeClr val="tx1"/>
                </a:solidFill>
              </a:rPr>
              <a:t> - stars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ext Box 1"/>
          <p:cNvSpPr txBox="1">
            <a:spLocks noChangeArrowheads="1"/>
          </p:cNvSpPr>
          <p:nvPr/>
        </p:nvSpPr>
        <p:spPr bwMode="auto">
          <a:xfrm>
            <a:off x="730250" y="12065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Extent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(Davis et al. 2012)</a:t>
            </a:r>
          </a:p>
        </p:txBody>
      </p:sp>
      <p:sp>
        <p:nvSpPr>
          <p:cNvPr id="43010" name="Text Box 2"/>
          <p:cNvSpPr txBox="1">
            <a:spLocks noChangeArrowheads="1"/>
          </p:cNvSpPr>
          <p:nvPr/>
        </p:nvSpPr>
        <p:spPr bwMode="auto">
          <a:xfrm>
            <a:off x="5400675" y="1493838"/>
            <a:ext cx="4406900" cy="427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Atlas</a:t>
            </a:r>
            <a:r>
              <a:rPr lang="en-GB" sz="3200" u="sng" baseline="30000">
                <a:solidFill>
                  <a:srgbClr val="FFFF00"/>
                </a:solidFill>
                <a:latin typeface="Charter" charset="0"/>
              </a:rPr>
              <a:t>3D</a:t>
            </a:r>
            <a:r>
              <a:rPr lang="en-GB" sz="3200" u="sng">
                <a:solidFill>
                  <a:srgbClr val="FFFF00"/>
                </a:solidFill>
                <a:latin typeface="Charter" charset="0"/>
              </a:rPr>
              <a:t> – BIMA-SONG: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BIMA-SONG spiral galaxy comparison sample 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(properly redshifted)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H</a:t>
            </a:r>
            <a:r>
              <a:rPr lang="en-GB" baseline="-25000">
                <a:solidFill>
                  <a:srgbClr val="FFFF99"/>
                </a:solidFill>
                <a:latin typeface="Charter" charset="0"/>
              </a:rPr>
              <a:t>2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extent smaller in E/S0s in 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absolute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term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H</a:t>
            </a:r>
            <a:r>
              <a:rPr lang="en-GB" baseline="-25000">
                <a:solidFill>
                  <a:srgbClr val="FFFF99"/>
                </a:solidFill>
                <a:latin typeface="Charter" charset="0"/>
              </a:rPr>
              <a:t>2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extent similar in 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relative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terms  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(R</a:t>
            </a:r>
            <a:r>
              <a:rPr lang="en-GB" baseline="-25000">
                <a:solidFill>
                  <a:srgbClr val="A6A6A6"/>
                </a:solidFill>
                <a:latin typeface="Charter" charset="0"/>
              </a:rPr>
              <a:t>e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, R</a:t>
            </a:r>
            <a:r>
              <a:rPr lang="en-GB" baseline="-25000">
                <a:solidFill>
                  <a:srgbClr val="A6A6A6"/>
                </a:solidFill>
                <a:latin typeface="Charter" charset="0"/>
              </a:rPr>
              <a:t>25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, M</a:t>
            </a:r>
            <a:r>
              <a:rPr lang="en-GB" baseline="-25000">
                <a:solidFill>
                  <a:srgbClr val="A6A6A6"/>
                </a:solidFill>
                <a:latin typeface="Charter" charset="0"/>
              </a:rPr>
              <a:t>K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, </a:t>
            </a:r>
            <a:r>
              <a:rPr lang="en-US">
                <a:solidFill>
                  <a:srgbClr val="A6A6A6"/>
                </a:solidFill>
                <a:latin typeface="Charter" charset="0"/>
              </a:rPr>
              <a:t>…)</a:t>
            </a:r>
            <a:endParaRPr lang="en-GB">
              <a:solidFill>
                <a:srgbClr val="A6A6A6"/>
              </a:solidFill>
              <a:latin typeface="Charter" charset="0"/>
              <a:cs typeface="Standard Symbols L" charset="0"/>
            </a:endParaRPr>
          </a:p>
        </p:txBody>
      </p:sp>
      <p:pic>
        <p:nvPicPr>
          <p:cNvPr id="43011" name="Picture 13" descr="CO_extent_absolute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1501775"/>
            <a:ext cx="36576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14" descr="CO_extent_Re.tiff"/>
          <p:cNvPicPr>
            <a:picLocks noChangeAspect="1"/>
          </p:cNvPicPr>
          <p:nvPr/>
        </p:nvPicPr>
        <p:blipFill>
          <a:blip r:embed="rId4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13" y="4305300"/>
            <a:ext cx="3657600" cy="267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Box 15"/>
          <p:cNvSpPr txBox="1">
            <a:spLocks noChangeArrowheads="1"/>
          </p:cNvSpPr>
          <p:nvPr/>
        </p:nvSpPr>
        <p:spPr bwMode="auto">
          <a:xfrm>
            <a:off x="2906713" y="1798638"/>
            <a:ext cx="1371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absolute</a:t>
            </a:r>
          </a:p>
        </p:txBody>
      </p:sp>
      <p:sp>
        <p:nvSpPr>
          <p:cNvPr id="43014" name="TextBox 16"/>
          <p:cNvSpPr txBox="1">
            <a:spLocks noChangeArrowheads="1"/>
          </p:cNvSpPr>
          <p:nvPr/>
        </p:nvSpPr>
        <p:spPr bwMode="auto">
          <a:xfrm>
            <a:off x="2525713" y="4613275"/>
            <a:ext cx="175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normalised</a:t>
            </a:r>
          </a:p>
        </p:txBody>
      </p:sp>
      <p:sp>
        <p:nvSpPr>
          <p:cNvPr id="43015" name="TextBox 17"/>
          <p:cNvSpPr txBox="1">
            <a:spLocks noChangeArrowheads="1"/>
          </p:cNvSpPr>
          <p:nvPr/>
        </p:nvSpPr>
        <p:spPr bwMode="auto">
          <a:xfrm>
            <a:off x="1916113" y="4051300"/>
            <a:ext cx="1143000" cy="338138"/>
          </a:xfrm>
          <a:prstGeom prst="rect">
            <a:avLst/>
          </a:prstGeom>
          <a:solidFill>
            <a:srgbClr val="CECE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chemeClr val="tx1"/>
                </a:solidFill>
                <a:latin typeface="Charter" charset="0"/>
              </a:rPr>
              <a:t>CO extent</a:t>
            </a:r>
            <a:endParaRPr lang="en-US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05326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ext Box 1"/>
          <p:cNvSpPr txBox="1">
            <a:spLocks noChangeArrowheads="1"/>
          </p:cNvSpPr>
          <p:nvPr/>
        </p:nvSpPr>
        <p:spPr bwMode="auto">
          <a:xfrm>
            <a:off x="730250" y="12065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Morphology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(Alatalo et al. 2012; Davis et al. 2012)</a:t>
            </a:r>
          </a:p>
        </p:txBody>
      </p:sp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5802313" y="1403350"/>
            <a:ext cx="4191000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Atlas</a:t>
            </a:r>
            <a:r>
              <a:rPr lang="en-GB" sz="3200" u="sng" baseline="30000" dirty="0" smtClean="0">
                <a:solidFill>
                  <a:srgbClr val="FFFF00"/>
                </a:solidFill>
                <a:latin typeface="Charter" charset="0"/>
              </a:rPr>
              <a:t>3D</a:t>
            </a: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 (CARMA):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endParaRPr lang="en-GB" sz="800" u="sng" dirty="0" smtClean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Wingdings" charset="0"/>
              <a:buChar char="²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&gt; 40 objects so far 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 dirty="0" smtClean="0">
                <a:solidFill>
                  <a:srgbClr val="B3B3B3"/>
                </a:solidFill>
                <a:latin typeface="Charter" charset="0"/>
              </a:rPr>
              <a:t>(CARMA, </a:t>
            </a:r>
            <a:r>
              <a:rPr lang="en-GB" dirty="0" err="1" smtClean="0">
                <a:solidFill>
                  <a:srgbClr val="B3B3B3"/>
                </a:solidFill>
                <a:latin typeface="Charter" charset="0"/>
              </a:rPr>
              <a:t>PdBI</a:t>
            </a:r>
            <a:r>
              <a:rPr lang="en-GB" dirty="0" smtClean="0">
                <a:solidFill>
                  <a:srgbClr val="B3B3B3"/>
                </a:solidFill>
                <a:latin typeface="Charter" charset="0"/>
              </a:rPr>
              <a:t>, BIMA)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dirty="0" smtClean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dirty="0" smtClean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Centrally-concentrated H</a:t>
            </a:r>
            <a:r>
              <a:rPr lang="en-GB" baseline="-25000" dirty="0" smtClean="0">
                <a:solidFill>
                  <a:srgbClr val="7F7F7F"/>
                </a:solidFill>
                <a:latin typeface="Charter" charset="0"/>
              </a:rPr>
              <a:t>2 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(physical size</a:t>
            </a:r>
            <a:r>
              <a:rPr lang="en-US" dirty="0" smtClean="0">
                <a:solidFill>
                  <a:srgbClr val="7F7F7F"/>
                </a:solidFill>
                <a:latin typeface="Charter" charset="0"/>
              </a:rPr>
              <a:t>)</a:t>
            </a:r>
            <a:endParaRPr lang="en-GB" dirty="0" smtClean="0">
              <a:solidFill>
                <a:srgbClr val="7F7F7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Diverse morphologies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   </a:t>
            </a:r>
            <a:r>
              <a:rPr lang="en-GB" dirty="0" smtClean="0">
                <a:solidFill>
                  <a:srgbClr val="A6A6A6"/>
                </a:solidFill>
                <a:latin typeface="Charter" charset="0"/>
              </a:rPr>
              <a:t> </a:t>
            </a:r>
            <a:r>
              <a:rPr lang="en-GB" dirty="0" smtClean="0">
                <a:solidFill>
                  <a:srgbClr val="B3B3B3"/>
                </a:solidFill>
                <a:latin typeface="Charter" charset="0"/>
              </a:rPr>
              <a:t>(disks, rings, bars, …)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    (origin, accretion time)</a:t>
            </a:r>
            <a:endParaRPr lang="en-GB" dirty="0" smtClean="0">
              <a:solidFill>
                <a:srgbClr val="B3B3B3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Regular kinematics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>
                <a:solidFill>
                  <a:srgbClr val="7F7F7F"/>
                </a:solidFill>
                <a:latin typeface="Charter" charset="0"/>
              </a:rPr>
              <a:t>    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(CO best </a:t>
            </a:r>
            <a:r>
              <a:rPr lang="en-GB" dirty="0" err="1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V</a:t>
            </a:r>
            <a:r>
              <a:rPr lang="en-GB" baseline="-25000" dirty="0" err="1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c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tracer)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    (T-F, M/L, BH mass, …)</a:t>
            </a:r>
          </a:p>
        </p:txBody>
      </p:sp>
      <p:pic>
        <p:nvPicPr>
          <p:cNvPr id="45059" name="Picture 5" descr="all_CARMA_110307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1493838"/>
            <a:ext cx="5099050" cy="552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40246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ext Box 1"/>
          <p:cNvSpPr txBox="1">
            <a:spLocks noChangeArrowheads="1"/>
          </p:cNvSpPr>
          <p:nvPr/>
        </p:nvSpPr>
        <p:spPr bwMode="auto">
          <a:xfrm>
            <a:off x="730250" y="12065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Morphology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(Alatalo et al. 2012; Davis et al. 2012)</a:t>
            </a:r>
          </a:p>
        </p:txBody>
      </p:sp>
      <p:sp>
        <p:nvSpPr>
          <p:cNvPr id="335874" name="Text Box 2"/>
          <p:cNvSpPr txBox="1">
            <a:spLocks noChangeArrowheads="1"/>
          </p:cNvSpPr>
          <p:nvPr/>
        </p:nvSpPr>
        <p:spPr bwMode="auto">
          <a:xfrm>
            <a:off x="6018213" y="1692275"/>
            <a:ext cx="3990975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CO Structures: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endParaRPr lang="en-GB" sz="800" dirty="0" smtClean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Disk: 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Charter" charset="0"/>
              </a:rPr>
              <a:t>50%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Ring: 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Charter" charset="0"/>
              </a:rPr>
              <a:t>15%</a:t>
            </a:r>
            <a:endParaRPr lang="en-GB" dirty="0" smtClean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Bar + ring: 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Charter" charset="0"/>
              </a:rPr>
              <a:t>10%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Spiral: 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Charter" charset="0"/>
              </a:rPr>
              <a:t>5%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endParaRPr lang="en-GB" dirty="0" smtClean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Mildly disturbed: 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Charter" charset="0"/>
              </a:rPr>
              <a:t>12%</a:t>
            </a:r>
            <a:endParaRPr lang="en-GB" dirty="0" smtClean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Strongly disturbed: 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Charter" charset="0"/>
              </a:rPr>
              <a:t>8%</a:t>
            </a:r>
            <a:endParaRPr lang="en-GB" dirty="0" smtClean="0">
              <a:solidFill>
                <a:srgbClr val="7F7F7F"/>
              </a:solidFill>
              <a:latin typeface="Charter" charset="0"/>
            </a:endParaRPr>
          </a:p>
        </p:txBody>
      </p:sp>
      <p:pic>
        <p:nvPicPr>
          <p:cNvPr id="47107" name="Picture 8" descr="CO_CARMA_mosaic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88" y="1790700"/>
            <a:ext cx="5327650" cy="494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480396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457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Morphology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(Alatalo et al. 2012; Davis et al. 2012)</a:t>
            </a:r>
          </a:p>
        </p:txBody>
      </p:sp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5802313" y="1493838"/>
            <a:ext cx="4191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Atlas</a:t>
            </a:r>
            <a:r>
              <a:rPr lang="en-GB" sz="3200" u="sng" baseline="30000" dirty="0" smtClean="0">
                <a:solidFill>
                  <a:srgbClr val="FFFF00"/>
                </a:solidFill>
                <a:latin typeface="Charter" charset="0"/>
              </a:rPr>
              <a:t>3D</a:t>
            </a: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 (CARMA):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endParaRPr lang="en-GB" sz="800" u="sng" dirty="0" smtClean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Wingdings" charset="0"/>
              <a:buChar char="²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&gt; 40 objects so far 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 dirty="0" smtClean="0">
                <a:solidFill>
                  <a:srgbClr val="B3B3B3"/>
                </a:solidFill>
                <a:latin typeface="Charter" charset="0"/>
              </a:rPr>
              <a:t>(CARMA, </a:t>
            </a:r>
            <a:r>
              <a:rPr lang="en-GB" dirty="0" err="1" smtClean="0">
                <a:solidFill>
                  <a:srgbClr val="B3B3B3"/>
                </a:solidFill>
                <a:latin typeface="Charter" charset="0"/>
              </a:rPr>
              <a:t>PdBI</a:t>
            </a:r>
            <a:r>
              <a:rPr lang="en-GB" dirty="0" smtClean="0">
                <a:solidFill>
                  <a:srgbClr val="B3B3B3"/>
                </a:solidFill>
                <a:latin typeface="Charter" charset="0"/>
              </a:rPr>
              <a:t>, BIMA)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dirty="0" smtClean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dirty="0" smtClean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Centrally-concentrated H</a:t>
            </a:r>
            <a:r>
              <a:rPr lang="en-GB" baseline="-25000" dirty="0" smtClean="0">
                <a:solidFill>
                  <a:srgbClr val="FFFF99"/>
                </a:solidFill>
                <a:latin typeface="Charter" charset="0"/>
              </a:rPr>
              <a:t>2 </a:t>
            </a:r>
            <a:r>
              <a:rPr lang="en-GB" dirty="0" smtClean="0">
                <a:solidFill>
                  <a:srgbClr val="B3B3B3"/>
                </a:solidFill>
                <a:latin typeface="Charter" charset="0"/>
              </a:rPr>
              <a:t>(physical size</a:t>
            </a:r>
            <a:r>
              <a:rPr lang="en-US" dirty="0" smtClean="0">
                <a:solidFill>
                  <a:srgbClr val="B3B3B3"/>
                </a:solidFill>
                <a:latin typeface="Charter" charset="0"/>
              </a:rPr>
              <a:t>)</a:t>
            </a:r>
            <a:endParaRPr lang="en-GB" dirty="0" smtClean="0">
              <a:solidFill>
                <a:srgbClr val="B3B3B3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>
                <a:solidFill>
                  <a:srgbClr val="FFFF99"/>
                </a:solidFill>
                <a:latin typeface="Charter" charset="0"/>
              </a:rPr>
              <a:t>Diverse morphologies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>
                <a:solidFill>
                  <a:srgbClr val="FFFF99"/>
                </a:solidFill>
                <a:latin typeface="Charter" charset="0"/>
              </a:rPr>
              <a:t>    </a:t>
            </a:r>
            <a:r>
              <a:rPr lang="en-GB" dirty="0">
                <a:solidFill>
                  <a:srgbClr val="A6A6A6"/>
                </a:solidFill>
                <a:latin typeface="Charter" charset="0"/>
              </a:rPr>
              <a:t> </a:t>
            </a:r>
            <a:r>
              <a:rPr lang="en-GB" dirty="0">
                <a:solidFill>
                  <a:srgbClr val="B3B3B3"/>
                </a:solidFill>
                <a:latin typeface="Charter" charset="0"/>
              </a:rPr>
              <a:t>(disks, rings, bars, …</a:t>
            </a:r>
            <a:r>
              <a:rPr lang="en-GB" dirty="0" smtClean="0">
                <a:solidFill>
                  <a:srgbClr val="B3B3B3"/>
                </a:solidFill>
                <a:latin typeface="Charter" charset="0"/>
              </a:rPr>
              <a:t>)</a:t>
            </a:r>
            <a:endParaRPr lang="en-GB" dirty="0" smtClean="0">
              <a:solidFill>
                <a:schemeClr val="bg1">
                  <a:lumMod val="50000"/>
                </a:schemeClr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>
                <a:solidFill>
                  <a:srgbClr val="FFFF99"/>
                </a:solidFill>
                <a:latin typeface="Charter" charset="0"/>
              </a:rPr>
              <a:t>Regular kinematics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>
                <a:solidFill>
                  <a:srgbClr val="A6A6A6"/>
                </a:solidFill>
                <a:latin typeface="Charter" charset="0"/>
              </a:rPr>
              <a:t>     </a:t>
            </a:r>
            <a:r>
              <a:rPr lang="en-GB" dirty="0">
                <a:solidFill>
                  <a:srgbClr val="B3B3B3"/>
                </a:solidFill>
                <a:latin typeface="Charter" charset="0"/>
              </a:rPr>
              <a:t>(CO best circular velocity and thus mass tracer)</a:t>
            </a:r>
          </a:p>
        </p:txBody>
      </p:sp>
      <p:pic>
        <p:nvPicPr>
          <p:cNvPr id="403459" name="Picture 5" descr="all_CARMA_110307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1493838"/>
            <a:ext cx="5099050" cy="552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505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Morphology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(Alatalo et al. 2012; Davis et al. 2012)</a:t>
            </a:r>
          </a:p>
        </p:txBody>
      </p:sp>
      <p:sp>
        <p:nvSpPr>
          <p:cNvPr id="405506" name="Text Box 2"/>
          <p:cNvSpPr txBox="1">
            <a:spLocks noChangeArrowheads="1"/>
          </p:cNvSpPr>
          <p:nvPr/>
        </p:nvSpPr>
        <p:spPr bwMode="auto">
          <a:xfrm>
            <a:off x="5802313" y="1493838"/>
            <a:ext cx="4191000" cy="55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Atlas</a:t>
            </a:r>
            <a:r>
              <a:rPr lang="en-GB" sz="3200" u="sng" baseline="30000">
                <a:solidFill>
                  <a:srgbClr val="FFFF00"/>
                </a:solidFill>
                <a:latin typeface="Charter" charset="0"/>
              </a:rPr>
              <a:t>3D</a:t>
            </a:r>
            <a:r>
              <a:rPr lang="en-GB" sz="3200" u="sng">
                <a:solidFill>
                  <a:srgbClr val="FFFF00"/>
                </a:solidFill>
                <a:latin typeface="Charter" charset="0"/>
              </a:rPr>
              <a:t> (CARMA):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Wingdings" charset="0"/>
              <a:buChar char="²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&gt; 40 objects so far 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B3B3B3"/>
                </a:solidFill>
                <a:latin typeface="Charter" charset="0"/>
              </a:rPr>
              <a:t>(CARMA, PdBI, BIMA)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Centrally-concentrated H</a:t>
            </a:r>
            <a:r>
              <a:rPr lang="en-GB" baseline="-25000">
                <a:solidFill>
                  <a:srgbClr val="7F7F7F"/>
                </a:solidFill>
                <a:latin typeface="Charter" charset="0"/>
              </a:rPr>
              <a:t>2 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(kpc size</a:t>
            </a:r>
            <a:r>
              <a:rPr lang="en-US">
                <a:solidFill>
                  <a:srgbClr val="7F7F7F"/>
                </a:solidFill>
                <a:latin typeface="Charter" charset="0"/>
              </a:rPr>
              <a:t>)</a:t>
            </a:r>
            <a:endParaRPr lang="en-GB">
              <a:solidFill>
                <a:srgbClr val="7F7F7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Diverse morphologies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(disks, rings, bars, …)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Regular kinematics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A6A6A6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B3B3B3"/>
                </a:solidFill>
                <a:latin typeface="Charter" charset="0"/>
              </a:rPr>
              <a:t>(CO best circular velocity tracer)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endParaRPr lang="en-GB">
              <a:solidFill>
                <a:srgbClr val="FFFF99"/>
              </a:solidFill>
              <a:latin typeface="Charter" charset="0"/>
            </a:endParaRPr>
          </a:p>
        </p:txBody>
      </p:sp>
      <p:pic>
        <p:nvPicPr>
          <p:cNvPr id="405507" name="Picture 4" descr="CO_CARMA_velmosaic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2573338"/>
            <a:ext cx="5189537" cy="326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3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Central Disks</a:t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(Young, Bureau &amp; Cappellari 08; Crocker et al. 08, 09, 10)</a:t>
            </a:r>
          </a:p>
        </p:txBody>
      </p:sp>
      <p:sp>
        <p:nvSpPr>
          <p:cNvPr id="407554" name="Text Box 2"/>
          <p:cNvSpPr txBox="1">
            <a:spLocks noChangeArrowheads="1"/>
          </p:cNvSpPr>
          <p:nvPr/>
        </p:nvSpPr>
        <p:spPr bwMode="auto">
          <a:xfrm>
            <a:off x="5561013" y="1516063"/>
            <a:ext cx="4737100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Central Disks: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CO cospatial with young stars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and central stellar/gas disk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CO and stars/gas co-rotating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20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20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999999"/>
                </a:solidFill>
                <a:latin typeface="Charter" charset="0"/>
              </a:rPr>
              <a:t>CRs: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CO roughly cospatial with young stars and CR/gas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(generally less extended)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CO and stars/gas kinematics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unrelated ? (triggered SF?)</a:t>
            </a:r>
          </a:p>
        </p:txBody>
      </p:sp>
      <p:sp>
        <p:nvSpPr>
          <p:cNvPr id="407555" name="Text Box 3"/>
          <p:cNvSpPr txBox="1">
            <a:spLocks noChangeArrowheads="1"/>
          </p:cNvSpPr>
          <p:nvPr/>
        </p:nvSpPr>
        <p:spPr bwMode="auto">
          <a:xfrm>
            <a:off x="477838" y="1535113"/>
            <a:ext cx="486727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BIMA-SAURON Data:</a:t>
            </a:r>
            <a:r>
              <a:rPr lang="en-GB">
                <a:solidFill>
                  <a:srgbClr val="FFFF66"/>
                </a:solidFill>
                <a:latin typeface="Charter" charset="0"/>
              </a:rPr>
              <a:t>   NGC4459</a:t>
            </a:r>
          </a:p>
        </p:txBody>
      </p:sp>
      <p:sp>
        <p:nvSpPr>
          <p:cNvPr id="407556" name="Text Box 4"/>
          <p:cNvSpPr txBox="1">
            <a:spLocks noChangeArrowheads="1"/>
          </p:cNvSpPr>
          <p:nvPr/>
        </p:nvSpPr>
        <p:spPr bwMode="auto">
          <a:xfrm>
            <a:off x="3902075" y="4792663"/>
            <a:ext cx="784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CO</a:t>
            </a:r>
          </a:p>
        </p:txBody>
      </p:sp>
      <p:pic>
        <p:nvPicPr>
          <p:cNvPr id="4075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5243513"/>
            <a:ext cx="2505075" cy="179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755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8150" y="5238750"/>
            <a:ext cx="2368550" cy="179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7559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5800" y="1985963"/>
            <a:ext cx="2122488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7560" name="Text Box 11"/>
          <p:cNvSpPr txBox="1">
            <a:spLocks noChangeArrowheads="1"/>
          </p:cNvSpPr>
          <p:nvPr/>
        </p:nvSpPr>
        <p:spPr bwMode="auto">
          <a:xfrm>
            <a:off x="3609975" y="2012950"/>
            <a:ext cx="1354138" cy="3762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DSS+CO</a:t>
            </a:r>
          </a:p>
        </p:txBody>
      </p:sp>
      <p:sp>
        <p:nvSpPr>
          <p:cNvPr id="407561" name="Text Box 12"/>
          <p:cNvSpPr txBox="1">
            <a:spLocks noChangeArrowheads="1"/>
          </p:cNvSpPr>
          <p:nvPr/>
        </p:nvSpPr>
        <p:spPr bwMode="auto">
          <a:xfrm>
            <a:off x="123825" y="2351088"/>
            <a:ext cx="738188" cy="3667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ja-JP" altLang="en-GB">
                <a:solidFill>
                  <a:schemeClr val="tx1"/>
                </a:solidFill>
                <a:latin typeface="Charter" charset="0"/>
              </a:rPr>
              <a:t>“</a:t>
            </a:r>
            <a:r>
              <a:rPr lang="en-GB" altLang="ja-JP">
                <a:solidFill>
                  <a:schemeClr val="tx1"/>
                </a:solidFill>
                <a:latin typeface="Charter" charset="0"/>
              </a:rPr>
              <a:t>age</a:t>
            </a:r>
            <a:r>
              <a:rPr lang="ja-JP" altLang="en-GB">
                <a:solidFill>
                  <a:schemeClr val="tx1"/>
                </a:solidFill>
                <a:latin typeface="Charter" charset="0"/>
              </a:rPr>
              <a:t>”</a:t>
            </a:r>
            <a:endParaRPr lang="en-GB">
              <a:solidFill>
                <a:schemeClr val="tx1"/>
              </a:solidFill>
              <a:latin typeface="Charter" charset="0"/>
            </a:endParaRPr>
          </a:p>
        </p:txBody>
      </p:sp>
      <p:sp>
        <p:nvSpPr>
          <p:cNvPr id="407562" name="Text Box 15"/>
          <p:cNvSpPr txBox="1">
            <a:spLocks noChangeArrowheads="1"/>
          </p:cNvSpPr>
          <p:nvPr/>
        </p:nvSpPr>
        <p:spPr bwMode="auto">
          <a:xfrm>
            <a:off x="3011488" y="5238750"/>
            <a:ext cx="554037" cy="412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V</a:t>
            </a:r>
            <a:r>
              <a:rPr lang="en-GB" baseline="-33000">
                <a:solidFill>
                  <a:schemeClr val="tx1"/>
                </a:solidFill>
                <a:latin typeface="Charter" charset="0"/>
                <a:cs typeface="StarSymbol" charset="0"/>
              </a:rPr>
              <a:t>CO</a:t>
            </a:r>
          </a:p>
        </p:txBody>
      </p:sp>
      <p:pic>
        <p:nvPicPr>
          <p:cNvPr id="407563" name="Picture 16" descr="ngc4459_hbeta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933952">
            <a:off x="523875" y="2514600"/>
            <a:ext cx="1689100" cy="137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7564" name="Picture 17" descr="ngc4459_vgas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891236">
            <a:off x="461963" y="3825875"/>
            <a:ext cx="1703387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7565" name="Text Box 13"/>
          <p:cNvSpPr txBox="1">
            <a:spLocks noChangeArrowheads="1"/>
          </p:cNvSpPr>
          <p:nvPr/>
        </p:nvSpPr>
        <p:spPr bwMode="auto">
          <a:xfrm>
            <a:off x="307975" y="3841750"/>
            <a:ext cx="400050" cy="396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H</a:t>
            </a:r>
            <a:r>
              <a:rPr lang="en-GB">
                <a:solidFill>
                  <a:schemeClr val="tx1"/>
                </a:solidFill>
                <a:latin typeface="Standard Symbols L" charset="0"/>
                <a:cs typeface="Standard Symbols L" charset="0"/>
              </a:rPr>
              <a:t>β</a:t>
            </a:r>
          </a:p>
        </p:txBody>
      </p:sp>
      <p:sp>
        <p:nvSpPr>
          <p:cNvPr id="407566" name="Text Box 14"/>
          <p:cNvSpPr txBox="1">
            <a:spLocks noChangeArrowheads="1"/>
          </p:cNvSpPr>
          <p:nvPr/>
        </p:nvSpPr>
        <p:spPr bwMode="auto">
          <a:xfrm>
            <a:off x="261938" y="5254625"/>
            <a:ext cx="1090612" cy="4413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V</a:t>
            </a:r>
            <a:r>
              <a:rPr lang="en-GB" baseline="-33000">
                <a:solidFill>
                  <a:schemeClr val="tx1"/>
                </a:solidFill>
                <a:latin typeface="StarSymbol" charset="0"/>
                <a:cs typeface="StarSymbol" charset="0"/>
              </a:rPr>
              <a:t>★</a:t>
            </a:r>
            <a:r>
              <a:rPr lang="en-GB">
                <a:solidFill>
                  <a:schemeClr val="tx1"/>
                </a:solidFill>
                <a:latin typeface="Charter" charset="0"/>
              </a:rPr>
              <a:t>+CO</a:t>
            </a:r>
          </a:p>
        </p:txBody>
      </p:sp>
      <p:sp>
        <p:nvSpPr>
          <p:cNvPr id="407567" name="Text Box 10"/>
          <p:cNvSpPr txBox="1">
            <a:spLocks noChangeArrowheads="1"/>
          </p:cNvSpPr>
          <p:nvPr/>
        </p:nvSpPr>
        <p:spPr bwMode="auto">
          <a:xfrm>
            <a:off x="1474788" y="4792663"/>
            <a:ext cx="1628775" cy="366712"/>
          </a:xfrm>
          <a:prstGeom prst="rect">
            <a:avLst/>
          </a:prstGeom>
          <a:solidFill>
            <a:srgbClr val="28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SAURON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9225" y="5268913"/>
            <a:ext cx="281305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730250" y="78119"/>
            <a:ext cx="8610600" cy="106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 dirty="0" smtClean="0">
                <a:solidFill>
                  <a:srgbClr val="FFFF00"/>
                </a:solidFill>
                <a:latin typeface="Charter" charset="0"/>
              </a:rPr>
              <a:t>mm-optical Synergy: </a:t>
            </a:r>
            <a:r>
              <a:rPr lang="en-GB" sz="4400" dirty="0" smtClean="0">
                <a:solidFill>
                  <a:srgbClr val="FFFF66"/>
                </a:solidFill>
                <a:latin typeface="Charter" charset="0"/>
              </a:rPr>
              <a:t>Central </a:t>
            </a:r>
            <a:r>
              <a:rPr lang="en-GB" sz="4400" dirty="0">
                <a:solidFill>
                  <a:srgbClr val="FFFF66"/>
                </a:solidFill>
                <a:latin typeface="Charter" charset="0"/>
              </a:rPr>
              <a:t>Disks</a:t>
            </a:r>
            <a:br>
              <a:rPr lang="en-GB" sz="4400" dirty="0">
                <a:solidFill>
                  <a:srgbClr val="FFFF66"/>
                </a:solidFill>
                <a:latin typeface="Charter" charset="0"/>
              </a:rPr>
            </a:br>
            <a:r>
              <a:rPr lang="en-GB" dirty="0">
                <a:solidFill>
                  <a:srgbClr val="999999"/>
                </a:solidFill>
                <a:latin typeface="Charter" charset="0"/>
              </a:rPr>
              <a:t>(Young, Bureau &amp; </a:t>
            </a:r>
            <a:r>
              <a:rPr lang="en-GB" dirty="0" err="1">
                <a:solidFill>
                  <a:srgbClr val="999999"/>
                </a:solidFill>
                <a:latin typeface="Charter" charset="0"/>
              </a:rPr>
              <a:t>Cappellari</a:t>
            </a:r>
            <a:r>
              <a:rPr lang="en-GB" dirty="0">
                <a:solidFill>
                  <a:srgbClr val="999999"/>
                </a:solidFill>
                <a:latin typeface="Charter" charset="0"/>
              </a:rPr>
              <a:t> 08; Crocker et al. 08, 09, 11)</a:t>
            </a: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5561013" y="1417638"/>
            <a:ext cx="4660900" cy="560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Central Disks: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CO cospatial with young stars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and central stellar/gas disk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CO and stars/gas co-rotating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6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6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999999"/>
                </a:solidFill>
                <a:latin typeface="Charter" charset="0"/>
              </a:rPr>
              <a:t>CRs: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CO roughly cospatial with young stars and CR/gas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(generally less extended)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CO and stars/gas kinematics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not always related ?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(triggered SF?)</a:t>
            </a:r>
          </a:p>
        </p:txBody>
      </p:sp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477838" y="1535113"/>
            <a:ext cx="463867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BIMA-SAURON Data:</a:t>
            </a:r>
            <a:r>
              <a:rPr lang="en-GB">
                <a:solidFill>
                  <a:srgbClr val="FFFF66"/>
                </a:solidFill>
                <a:latin typeface="Charter" charset="0"/>
              </a:rPr>
              <a:t>   NGC4526</a:t>
            </a:r>
          </a:p>
        </p:txBody>
      </p:sp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2027238"/>
            <a:ext cx="2147887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5268913"/>
            <a:ext cx="2673350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7" name="Text Box 7"/>
          <p:cNvSpPr txBox="1">
            <a:spLocks noChangeArrowheads="1"/>
          </p:cNvSpPr>
          <p:nvPr/>
        </p:nvSpPr>
        <p:spPr bwMode="auto">
          <a:xfrm>
            <a:off x="3948113" y="4808538"/>
            <a:ext cx="784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CO</a:t>
            </a:r>
          </a:p>
        </p:txBody>
      </p:sp>
      <p:sp>
        <p:nvSpPr>
          <p:cNvPr id="71688" name="Text Box 10"/>
          <p:cNvSpPr txBox="1">
            <a:spLocks noChangeArrowheads="1"/>
          </p:cNvSpPr>
          <p:nvPr/>
        </p:nvSpPr>
        <p:spPr bwMode="auto">
          <a:xfrm>
            <a:off x="1597025" y="4838700"/>
            <a:ext cx="1644650" cy="366713"/>
          </a:xfrm>
          <a:prstGeom prst="rect">
            <a:avLst/>
          </a:prstGeom>
          <a:solidFill>
            <a:srgbClr val="28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SAURON</a:t>
            </a:r>
          </a:p>
        </p:txBody>
      </p:sp>
      <p:sp>
        <p:nvSpPr>
          <p:cNvPr id="71689" name="Text Box 11"/>
          <p:cNvSpPr txBox="1">
            <a:spLocks noChangeArrowheads="1"/>
          </p:cNvSpPr>
          <p:nvPr/>
        </p:nvSpPr>
        <p:spPr bwMode="auto">
          <a:xfrm>
            <a:off x="3625850" y="2073275"/>
            <a:ext cx="1338263" cy="3762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DSS+CO</a:t>
            </a:r>
          </a:p>
        </p:txBody>
      </p:sp>
      <p:sp>
        <p:nvSpPr>
          <p:cNvPr id="71690" name="Text Box 14"/>
          <p:cNvSpPr txBox="1">
            <a:spLocks noChangeArrowheads="1"/>
          </p:cNvSpPr>
          <p:nvPr/>
        </p:nvSpPr>
        <p:spPr bwMode="auto">
          <a:xfrm>
            <a:off x="292100" y="5284788"/>
            <a:ext cx="1090613" cy="4413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V</a:t>
            </a:r>
            <a:r>
              <a:rPr lang="en-GB" baseline="-33000">
                <a:solidFill>
                  <a:schemeClr val="tx1"/>
                </a:solidFill>
                <a:latin typeface="StarSymbol" charset="0"/>
                <a:cs typeface="StarSymbol" charset="0"/>
              </a:rPr>
              <a:t>★</a:t>
            </a:r>
            <a:r>
              <a:rPr lang="en-GB">
                <a:solidFill>
                  <a:schemeClr val="tx1"/>
                </a:solidFill>
                <a:latin typeface="Charter" charset="0"/>
              </a:rPr>
              <a:t>+CO</a:t>
            </a:r>
          </a:p>
        </p:txBody>
      </p:sp>
      <p:sp>
        <p:nvSpPr>
          <p:cNvPr id="71691" name="Text Box 15"/>
          <p:cNvSpPr txBox="1">
            <a:spLocks noChangeArrowheads="1"/>
          </p:cNvSpPr>
          <p:nvPr/>
        </p:nvSpPr>
        <p:spPr bwMode="auto">
          <a:xfrm>
            <a:off x="2857500" y="5284788"/>
            <a:ext cx="554038" cy="412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V</a:t>
            </a:r>
            <a:r>
              <a:rPr lang="en-GB" baseline="-33000">
                <a:solidFill>
                  <a:schemeClr val="tx1"/>
                </a:solidFill>
                <a:latin typeface="Charter" charset="0"/>
                <a:cs typeface="StarSymbol" charset="0"/>
              </a:rPr>
              <a:t>CO</a:t>
            </a:r>
          </a:p>
        </p:txBody>
      </p:sp>
      <p:pic>
        <p:nvPicPr>
          <p:cNvPr id="71692" name="Picture 16" descr="ngc4526_hbeta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70288">
            <a:off x="338138" y="2573338"/>
            <a:ext cx="2135187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93" name="Text Box 12"/>
          <p:cNvSpPr txBox="1">
            <a:spLocks noChangeArrowheads="1"/>
          </p:cNvSpPr>
          <p:nvPr/>
        </p:nvSpPr>
        <p:spPr bwMode="auto">
          <a:xfrm>
            <a:off x="153988" y="2549525"/>
            <a:ext cx="738187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ja-JP" altLang="en-GB">
                <a:solidFill>
                  <a:schemeClr val="tx1"/>
                </a:solidFill>
                <a:latin typeface="Charter" charset="0"/>
              </a:rPr>
              <a:t>“</a:t>
            </a:r>
            <a:r>
              <a:rPr lang="en-GB" altLang="ja-JP">
                <a:solidFill>
                  <a:schemeClr val="tx1"/>
                </a:solidFill>
                <a:latin typeface="Charter" charset="0"/>
              </a:rPr>
              <a:t>age</a:t>
            </a:r>
            <a:r>
              <a:rPr lang="ja-JP" altLang="en-GB">
                <a:solidFill>
                  <a:schemeClr val="tx1"/>
                </a:solidFill>
                <a:latin typeface="Charter" charset="0"/>
              </a:rPr>
              <a:t>”</a:t>
            </a:r>
            <a:endParaRPr lang="en-GB">
              <a:solidFill>
                <a:schemeClr val="tx1"/>
              </a:solidFill>
              <a:latin typeface="Charter" charset="0"/>
            </a:endParaRPr>
          </a:p>
        </p:txBody>
      </p:sp>
      <p:sp>
        <p:nvSpPr>
          <p:cNvPr id="71694" name="Text Box 13"/>
          <p:cNvSpPr txBox="1">
            <a:spLocks noChangeArrowheads="1"/>
          </p:cNvSpPr>
          <p:nvPr/>
        </p:nvSpPr>
        <p:spPr bwMode="auto">
          <a:xfrm>
            <a:off x="307975" y="3917950"/>
            <a:ext cx="400050" cy="396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H</a:t>
            </a:r>
            <a:r>
              <a:rPr lang="en-GB">
                <a:solidFill>
                  <a:schemeClr val="tx1"/>
                </a:solidFill>
                <a:latin typeface="Standard Symbols L" charset="0"/>
                <a:cs typeface="Standard Symbols L" charset="0"/>
              </a:rPr>
              <a:t>β</a:t>
            </a:r>
          </a:p>
        </p:txBody>
      </p:sp>
      <p:pic>
        <p:nvPicPr>
          <p:cNvPr id="71695" name="Picture 20" descr="ngc4526_vgas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50026">
            <a:off x="331788" y="3852863"/>
            <a:ext cx="2254250" cy="104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266009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3479800"/>
            <a:ext cx="1919287" cy="194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 Box 3"/>
          <p:cNvSpPr txBox="1">
            <a:spLocks noChangeArrowheads="1"/>
          </p:cNvSpPr>
          <p:nvPr/>
        </p:nvSpPr>
        <p:spPr bwMode="auto">
          <a:xfrm>
            <a:off x="5561013" y="1417638"/>
            <a:ext cx="4737100" cy="5608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Central Disks: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CO cospatial with young stars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and central stellar/gas disk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CO and stars/gas co-rotating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6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6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CRs: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CO roughly cospatial with young stars and CR/gas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(generally less extended)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CO and stars/gas kinematics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     not always related ?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(triggered SF?)</a:t>
            </a:r>
          </a:p>
        </p:txBody>
      </p:sp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477838" y="1535113"/>
            <a:ext cx="486727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BIMA-SAURON Data:</a:t>
            </a:r>
            <a:r>
              <a:rPr lang="en-GB">
                <a:solidFill>
                  <a:srgbClr val="FFFF66"/>
                </a:solidFill>
                <a:latin typeface="Charter" charset="0"/>
              </a:rPr>
              <a:t>   NGC3032</a:t>
            </a:r>
          </a:p>
        </p:txBody>
      </p:sp>
      <p:sp>
        <p:nvSpPr>
          <p:cNvPr id="73733" name="Text Box 5"/>
          <p:cNvSpPr txBox="1">
            <a:spLocks noChangeArrowheads="1"/>
          </p:cNvSpPr>
          <p:nvPr/>
        </p:nvSpPr>
        <p:spPr bwMode="auto">
          <a:xfrm>
            <a:off x="3902075" y="4792663"/>
            <a:ext cx="784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CO</a:t>
            </a:r>
          </a:p>
        </p:txBody>
      </p:sp>
      <p:pic>
        <p:nvPicPr>
          <p:cNvPr id="7373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650" y="5368925"/>
            <a:ext cx="26003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5392738"/>
            <a:ext cx="2706688" cy="166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1968500"/>
            <a:ext cx="22129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9775" y="1958975"/>
            <a:ext cx="2184400" cy="198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38" y="5399088"/>
            <a:ext cx="2366962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9" name="Text Box 11"/>
          <p:cNvSpPr txBox="1">
            <a:spLocks noChangeArrowheads="1"/>
          </p:cNvSpPr>
          <p:nvPr/>
        </p:nvSpPr>
        <p:spPr bwMode="auto">
          <a:xfrm>
            <a:off x="1550988" y="4792663"/>
            <a:ext cx="1566862" cy="366712"/>
          </a:xfrm>
          <a:prstGeom prst="rect">
            <a:avLst/>
          </a:prstGeom>
          <a:solidFill>
            <a:srgbClr val="28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SAURON</a:t>
            </a:r>
          </a:p>
        </p:txBody>
      </p:sp>
      <p:sp>
        <p:nvSpPr>
          <p:cNvPr id="73740" name="Text Box 12"/>
          <p:cNvSpPr txBox="1">
            <a:spLocks noChangeArrowheads="1"/>
          </p:cNvSpPr>
          <p:nvPr/>
        </p:nvSpPr>
        <p:spPr bwMode="auto">
          <a:xfrm>
            <a:off x="3733800" y="2028825"/>
            <a:ext cx="1382713" cy="3762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DSS+CO</a:t>
            </a:r>
          </a:p>
        </p:txBody>
      </p:sp>
      <p:sp>
        <p:nvSpPr>
          <p:cNvPr id="73741" name="Text Box 13"/>
          <p:cNvSpPr txBox="1">
            <a:spLocks noChangeArrowheads="1"/>
          </p:cNvSpPr>
          <p:nvPr/>
        </p:nvSpPr>
        <p:spPr bwMode="auto">
          <a:xfrm>
            <a:off x="92075" y="2843213"/>
            <a:ext cx="738188" cy="3667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ja-JP" altLang="en-GB">
                <a:solidFill>
                  <a:schemeClr val="tx1"/>
                </a:solidFill>
                <a:latin typeface="Charter" charset="0"/>
              </a:rPr>
              <a:t>“</a:t>
            </a:r>
            <a:r>
              <a:rPr lang="en-GB" altLang="ja-JP">
                <a:solidFill>
                  <a:schemeClr val="tx1"/>
                </a:solidFill>
                <a:latin typeface="Charter" charset="0"/>
              </a:rPr>
              <a:t>age</a:t>
            </a:r>
            <a:r>
              <a:rPr lang="ja-JP" altLang="en-GB">
                <a:solidFill>
                  <a:schemeClr val="tx1"/>
                </a:solidFill>
                <a:latin typeface="Charter" charset="0"/>
              </a:rPr>
              <a:t>”</a:t>
            </a:r>
            <a:endParaRPr lang="en-GB">
              <a:solidFill>
                <a:schemeClr val="tx1"/>
              </a:solidFill>
              <a:latin typeface="Charter" charset="0"/>
            </a:endParaRPr>
          </a:p>
        </p:txBody>
      </p:sp>
      <p:sp>
        <p:nvSpPr>
          <p:cNvPr id="73742" name="Text Box 14"/>
          <p:cNvSpPr txBox="1">
            <a:spLocks noChangeArrowheads="1"/>
          </p:cNvSpPr>
          <p:nvPr/>
        </p:nvSpPr>
        <p:spPr bwMode="auto">
          <a:xfrm>
            <a:off x="231775" y="4378325"/>
            <a:ext cx="400050" cy="396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H</a:t>
            </a:r>
            <a:r>
              <a:rPr lang="en-GB">
                <a:solidFill>
                  <a:schemeClr val="tx1"/>
                </a:solidFill>
                <a:latin typeface="Standard Symbols L" charset="0"/>
                <a:cs typeface="Standard Symbols L" charset="0"/>
              </a:rPr>
              <a:t>β</a:t>
            </a:r>
          </a:p>
        </p:txBody>
      </p:sp>
      <p:sp>
        <p:nvSpPr>
          <p:cNvPr id="73743" name="Text Box 15"/>
          <p:cNvSpPr txBox="1">
            <a:spLocks noChangeArrowheads="1"/>
          </p:cNvSpPr>
          <p:nvPr/>
        </p:nvSpPr>
        <p:spPr bwMode="auto">
          <a:xfrm>
            <a:off x="215900" y="5392738"/>
            <a:ext cx="1090613" cy="4413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V</a:t>
            </a:r>
            <a:r>
              <a:rPr lang="en-GB" baseline="-33000">
                <a:solidFill>
                  <a:schemeClr val="tx1"/>
                </a:solidFill>
                <a:latin typeface="StarSymbol" charset="0"/>
                <a:cs typeface="StarSymbol" charset="0"/>
              </a:rPr>
              <a:t>★</a:t>
            </a:r>
            <a:r>
              <a:rPr lang="en-GB">
                <a:solidFill>
                  <a:schemeClr val="tx1"/>
                </a:solidFill>
                <a:latin typeface="Charter" charset="0"/>
              </a:rPr>
              <a:t>+CO</a:t>
            </a:r>
          </a:p>
        </p:txBody>
      </p:sp>
      <p:sp>
        <p:nvSpPr>
          <p:cNvPr id="73744" name="Text Box 16"/>
          <p:cNvSpPr txBox="1">
            <a:spLocks noChangeArrowheads="1"/>
          </p:cNvSpPr>
          <p:nvPr/>
        </p:nvSpPr>
        <p:spPr bwMode="auto">
          <a:xfrm>
            <a:off x="2949575" y="5392738"/>
            <a:ext cx="554038" cy="412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V</a:t>
            </a:r>
            <a:r>
              <a:rPr lang="en-GB" baseline="-33000">
                <a:solidFill>
                  <a:schemeClr val="tx1"/>
                </a:solidFill>
                <a:latin typeface="Charter" charset="0"/>
                <a:cs typeface="StarSymbol" charset="0"/>
              </a:rPr>
              <a:t>CO</a:t>
            </a:r>
          </a:p>
        </p:txBody>
      </p:sp>
      <p:pic>
        <p:nvPicPr>
          <p:cNvPr id="73745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0" y="5986463"/>
            <a:ext cx="35718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 Box 2"/>
          <p:cNvSpPr txBox="1">
            <a:spLocks noChangeArrowheads="1"/>
          </p:cNvSpPr>
          <p:nvPr/>
        </p:nvSpPr>
        <p:spPr bwMode="auto">
          <a:xfrm>
            <a:off x="730250" y="78119"/>
            <a:ext cx="8610600" cy="106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 dirty="0" smtClean="0">
                <a:solidFill>
                  <a:srgbClr val="FFFF00"/>
                </a:solidFill>
                <a:latin typeface="Charter" charset="0"/>
              </a:rPr>
              <a:t>mm-optical Synergy: </a:t>
            </a:r>
            <a:r>
              <a:rPr lang="en-GB" sz="4400" dirty="0" smtClean="0">
                <a:solidFill>
                  <a:srgbClr val="FFFF66"/>
                </a:solidFill>
                <a:latin typeface="Charter" charset="0"/>
              </a:rPr>
              <a:t>Central </a:t>
            </a:r>
            <a:r>
              <a:rPr lang="en-GB" sz="4400" dirty="0">
                <a:solidFill>
                  <a:srgbClr val="FFFF66"/>
                </a:solidFill>
                <a:latin typeface="Charter" charset="0"/>
              </a:rPr>
              <a:t>Disks</a:t>
            </a:r>
            <a:br>
              <a:rPr lang="en-GB" sz="4400" dirty="0">
                <a:solidFill>
                  <a:srgbClr val="FFFF66"/>
                </a:solidFill>
                <a:latin typeface="Charter" charset="0"/>
              </a:rPr>
            </a:br>
            <a:r>
              <a:rPr lang="en-GB" dirty="0">
                <a:solidFill>
                  <a:srgbClr val="999999"/>
                </a:solidFill>
                <a:latin typeface="Charter" charset="0"/>
              </a:rPr>
              <a:t>(Young, Bureau &amp; </a:t>
            </a:r>
            <a:r>
              <a:rPr lang="en-GB" dirty="0" err="1">
                <a:solidFill>
                  <a:srgbClr val="999999"/>
                </a:solidFill>
                <a:latin typeface="Charter" charset="0"/>
              </a:rPr>
              <a:t>Cappellari</a:t>
            </a:r>
            <a:r>
              <a:rPr lang="en-GB" dirty="0">
                <a:solidFill>
                  <a:srgbClr val="999999"/>
                </a:solidFill>
                <a:latin typeface="Charter" charset="0"/>
              </a:rPr>
              <a:t> 08; Crocker et al. 08, 09, 11)</a:t>
            </a:r>
          </a:p>
        </p:txBody>
      </p:sp>
    </p:spTree>
    <p:extLst>
      <p:ext uri="{BB962C8B-B14F-4D97-AF65-F5344CB8AC3E}">
        <p14:creationId xmlns:p14="http://schemas.microsoft.com/office/powerpoint/2010/main" val="27488742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01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Central Disks</a:t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(Young, Bureau &amp; Cappellari 08; Crocker et al. 08, 09, 10)</a:t>
            </a:r>
          </a:p>
        </p:txBody>
      </p:sp>
      <p:sp>
        <p:nvSpPr>
          <p:cNvPr id="409602" name="Text Box 2"/>
          <p:cNvSpPr txBox="1">
            <a:spLocks noChangeArrowheads="1"/>
          </p:cNvSpPr>
          <p:nvPr/>
        </p:nvSpPr>
        <p:spPr bwMode="auto">
          <a:xfrm>
            <a:off x="5561013" y="1516063"/>
            <a:ext cx="4737100" cy="535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Central Disks: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CO cospatial with young stars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and central stellar/gas disk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CO and stars/gas co-rotating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20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20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CRs: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CO roughly cospatial with young stars and CR/gas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(generally less extended)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CO and stars/gas kinematics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     unrelated ?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(triggered SF?)</a:t>
            </a:r>
          </a:p>
        </p:txBody>
      </p:sp>
      <p:sp>
        <p:nvSpPr>
          <p:cNvPr id="409603" name="Text Box 3"/>
          <p:cNvSpPr txBox="1">
            <a:spLocks noChangeArrowheads="1"/>
          </p:cNvSpPr>
          <p:nvPr/>
        </p:nvSpPr>
        <p:spPr bwMode="auto">
          <a:xfrm>
            <a:off x="477838" y="1535113"/>
            <a:ext cx="486727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BIMA-SAURON Data:</a:t>
            </a:r>
            <a:r>
              <a:rPr lang="en-GB">
                <a:solidFill>
                  <a:srgbClr val="FFFF66"/>
                </a:solidFill>
                <a:latin typeface="Charter" charset="0"/>
              </a:rPr>
              <a:t>   NGC4150</a:t>
            </a:r>
          </a:p>
        </p:txBody>
      </p:sp>
      <p:sp>
        <p:nvSpPr>
          <p:cNvPr id="409604" name="Text Box 4"/>
          <p:cNvSpPr txBox="1">
            <a:spLocks noChangeArrowheads="1"/>
          </p:cNvSpPr>
          <p:nvPr/>
        </p:nvSpPr>
        <p:spPr bwMode="auto">
          <a:xfrm>
            <a:off x="3902075" y="4792663"/>
            <a:ext cx="784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CO</a:t>
            </a:r>
          </a:p>
        </p:txBody>
      </p:sp>
      <p:pic>
        <p:nvPicPr>
          <p:cNvPr id="4096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3457575"/>
            <a:ext cx="1960563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0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5438775"/>
            <a:ext cx="259715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0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638" y="5448300"/>
            <a:ext cx="2463800" cy="1573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08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013" y="1901825"/>
            <a:ext cx="2166937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09" name="Text Box 9"/>
          <p:cNvSpPr txBox="1">
            <a:spLocks noChangeArrowheads="1"/>
          </p:cNvSpPr>
          <p:nvPr/>
        </p:nvSpPr>
        <p:spPr bwMode="auto">
          <a:xfrm>
            <a:off x="1474788" y="4824413"/>
            <a:ext cx="1566862" cy="366712"/>
          </a:xfrm>
          <a:prstGeom prst="rect">
            <a:avLst/>
          </a:prstGeom>
          <a:solidFill>
            <a:srgbClr val="28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SAURON</a:t>
            </a:r>
          </a:p>
        </p:txBody>
      </p:sp>
      <p:pic>
        <p:nvPicPr>
          <p:cNvPr id="409610" name="Picture 10"/>
          <p:cNvPicPr>
            <a:picLocks noChangeAspect="1" noChangeArrowheads="1"/>
          </p:cNvPicPr>
          <p:nvPr/>
        </p:nvPicPr>
        <p:blipFill>
          <a:blip r:embed="rId7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25" y="1935163"/>
            <a:ext cx="2039938" cy="187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11" name="Text Box 11"/>
          <p:cNvSpPr txBox="1">
            <a:spLocks noChangeArrowheads="1"/>
          </p:cNvSpPr>
          <p:nvPr/>
        </p:nvSpPr>
        <p:spPr bwMode="auto">
          <a:xfrm>
            <a:off x="3763963" y="1982788"/>
            <a:ext cx="1352550" cy="3762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DSS+CO</a:t>
            </a:r>
          </a:p>
        </p:txBody>
      </p:sp>
      <p:sp>
        <p:nvSpPr>
          <p:cNvPr id="409612" name="Text Box 12"/>
          <p:cNvSpPr txBox="1">
            <a:spLocks noChangeArrowheads="1"/>
          </p:cNvSpPr>
          <p:nvPr/>
        </p:nvSpPr>
        <p:spPr bwMode="auto">
          <a:xfrm>
            <a:off x="92075" y="2705100"/>
            <a:ext cx="738188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ja-JP" altLang="en-GB">
                <a:solidFill>
                  <a:schemeClr val="tx1"/>
                </a:solidFill>
                <a:latin typeface="Charter" charset="0"/>
              </a:rPr>
              <a:t>“</a:t>
            </a:r>
            <a:r>
              <a:rPr lang="en-GB" altLang="ja-JP">
                <a:solidFill>
                  <a:schemeClr val="tx1"/>
                </a:solidFill>
                <a:latin typeface="Charter" charset="0"/>
              </a:rPr>
              <a:t>age</a:t>
            </a:r>
            <a:r>
              <a:rPr lang="ja-JP" altLang="en-GB">
                <a:solidFill>
                  <a:schemeClr val="tx1"/>
                </a:solidFill>
                <a:latin typeface="Charter" charset="0"/>
              </a:rPr>
              <a:t>”</a:t>
            </a:r>
            <a:endParaRPr lang="en-GB">
              <a:solidFill>
                <a:schemeClr val="tx1"/>
              </a:solidFill>
              <a:latin typeface="Charter" charset="0"/>
            </a:endParaRPr>
          </a:p>
        </p:txBody>
      </p:sp>
      <p:sp>
        <p:nvSpPr>
          <p:cNvPr id="409613" name="Text Box 13"/>
          <p:cNvSpPr txBox="1">
            <a:spLocks noChangeArrowheads="1"/>
          </p:cNvSpPr>
          <p:nvPr/>
        </p:nvSpPr>
        <p:spPr bwMode="auto">
          <a:xfrm>
            <a:off x="246063" y="4394200"/>
            <a:ext cx="400050" cy="396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H</a:t>
            </a:r>
            <a:r>
              <a:rPr lang="en-GB">
                <a:solidFill>
                  <a:schemeClr val="tx1"/>
                </a:solidFill>
                <a:latin typeface="Standard Symbols L" charset="0"/>
                <a:cs typeface="Standard Symbols L" charset="0"/>
              </a:rPr>
              <a:t>β</a:t>
            </a:r>
          </a:p>
        </p:txBody>
      </p:sp>
      <p:sp>
        <p:nvSpPr>
          <p:cNvPr id="409614" name="Text Box 14"/>
          <p:cNvSpPr txBox="1">
            <a:spLocks noChangeArrowheads="1"/>
          </p:cNvSpPr>
          <p:nvPr/>
        </p:nvSpPr>
        <p:spPr bwMode="auto">
          <a:xfrm>
            <a:off x="276225" y="5454650"/>
            <a:ext cx="508000" cy="4413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V</a:t>
            </a:r>
            <a:r>
              <a:rPr lang="en-GB" baseline="-33000">
                <a:solidFill>
                  <a:schemeClr val="tx1"/>
                </a:solidFill>
                <a:latin typeface="StarSymbol" charset="0"/>
                <a:cs typeface="StarSymbol" charset="0"/>
              </a:rPr>
              <a:t>★</a:t>
            </a:r>
          </a:p>
        </p:txBody>
      </p:sp>
      <p:sp>
        <p:nvSpPr>
          <p:cNvPr id="409615" name="Text Box 15"/>
          <p:cNvSpPr txBox="1">
            <a:spLocks noChangeArrowheads="1"/>
          </p:cNvSpPr>
          <p:nvPr/>
        </p:nvSpPr>
        <p:spPr bwMode="auto">
          <a:xfrm>
            <a:off x="2965450" y="5454650"/>
            <a:ext cx="554038" cy="412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V</a:t>
            </a:r>
            <a:r>
              <a:rPr lang="en-GB" baseline="-33000">
                <a:solidFill>
                  <a:schemeClr val="tx1"/>
                </a:solidFill>
                <a:latin typeface="Charter" charset="0"/>
                <a:cs typeface="StarSymbol" charset="0"/>
              </a:rPr>
              <a:t>CO</a:t>
            </a:r>
          </a:p>
        </p:txBody>
      </p:sp>
      <p:pic>
        <p:nvPicPr>
          <p:cNvPr id="409616" name="Picture 1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25" y="5970588"/>
            <a:ext cx="387350" cy="39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649" name="Picture 10" descr="CO_mis_ckin_gkin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4389438"/>
            <a:ext cx="3659187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650" name="Picture 9" descr="CO_mis_ckin_skin.tiff"/>
          <p:cNvPicPr>
            <a:picLocks noChangeAspect="1"/>
          </p:cNvPicPr>
          <p:nvPr/>
        </p:nvPicPr>
        <p:blipFill>
          <a:blip r:embed="rId4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1646238"/>
            <a:ext cx="3657600" cy="252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651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Kinematic Misalignment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(Davis et al. 11)</a:t>
            </a:r>
          </a:p>
        </p:txBody>
      </p:sp>
      <p:sp>
        <p:nvSpPr>
          <p:cNvPr id="411652" name="Text Box 2"/>
          <p:cNvSpPr txBox="1">
            <a:spLocks noChangeArrowheads="1"/>
          </p:cNvSpPr>
          <p:nvPr/>
        </p:nvSpPr>
        <p:spPr bwMode="auto">
          <a:xfrm>
            <a:off x="5040313" y="1341438"/>
            <a:ext cx="5040312" cy="574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Atlas</a:t>
            </a:r>
            <a:r>
              <a:rPr lang="en-GB" sz="3200" u="sng" baseline="30000">
                <a:solidFill>
                  <a:srgbClr val="FFFF00"/>
                </a:solidFill>
                <a:latin typeface="Charter" charset="0"/>
              </a:rPr>
              <a:t>3D</a:t>
            </a:r>
            <a:r>
              <a:rPr lang="en-GB" sz="3200" u="sng">
                <a:solidFill>
                  <a:srgbClr val="FFFF00"/>
                </a:solidFill>
                <a:latin typeface="Charter" charset="0"/>
              </a:rPr>
              <a:t> (CARMA):</a:t>
            </a: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H</a:t>
            </a:r>
            <a:r>
              <a:rPr lang="en-GB" baseline="-25000">
                <a:solidFill>
                  <a:srgbClr val="FFFF99"/>
                </a:solidFill>
                <a:latin typeface="Charter" charset="0"/>
              </a:rPr>
              <a:t>2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and stars often misaligned: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&gt; 35% external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     &lt; 65% internal gas origin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H</a:t>
            </a:r>
            <a:r>
              <a:rPr lang="en-GB" baseline="-25000">
                <a:solidFill>
                  <a:srgbClr val="FFFF99"/>
                </a:solidFill>
                <a:latin typeface="Charter" charset="0"/>
              </a:rPr>
              <a:t>2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and ionised gas always aligned:  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common origin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H</a:t>
            </a:r>
            <a:r>
              <a:rPr lang="en-GB" baseline="-25000">
                <a:solidFill>
                  <a:srgbClr val="7F7F7F"/>
                </a:solidFill>
                <a:latin typeface="Charter" charset="0"/>
              </a:rPr>
              <a:t>2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 and stars always aligned in clusters/Virgo: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internal gas origin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(stellar mass loss, leftover)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H</a:t>
            </a:r>
            <a:r>
              <a:rPr lang="en-GB" baseline="-25000">
                <a:solidFill>
                  <a:srgbClr val="7F7F7F"/>
                </a:solidFill>
                <a:latin typeface="Charter" charset="0"/>
              </a:rPr>
              <a:t>2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 and stars very often misaligned in field: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significant external gas accretion  </a:t>
            </a:r>
            <a:endParaRPr lang="en-GB">
              <a:solidFill>
                <a:srgbClr val="7F7F7F"/>
              </a:solidFill>
              <a:latin typeface="Charter" charset="0"/>
              <a:cs typeface="Standard Symbols L" charset="0"/>
            </a:endParaRPr>
          </a:p>
        </p:txBody>
      </p:sp>
      <p:sp>
        <p:nvSpPr>
          <p:cNvPr id="411653" name="TextBox 7"/>
          <p:cNvSpPr txBox="1">
            <a:spLocks noChangeArrowheads="1"/>
          </p:cNvSpPr>
          <p:nvPr/>
        </p:nvSpPr>
        <p:spPr bwMode="auto">
          <a:xfrm>
            <a:off x="1687513" y="4465638"/>
            <a:ext cx="2209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H</a:t>
            </a:r>
            <a:r>
              <a:rPr lang="en-US" baseline="-25000">
                <a:solidFill>
                  <a:schemeClr val="tx1"/>
                </a:solidFill>
              </a:rPr>
              <a:t>2</a:t>
            </a:r>
            <a:r>
              <a:rPr lang="en-US">
                <a:solidFill>
                  <a:schemeClr val="tx1"/>
                </a:solidFill>
              </a:rPr>
              <a:t> - ionised gas</a:t>
            </a:r>
          </a:p>
        </p:txBody>
      </p:sp>
      <p:sp>
        <p:nvSpPr>
          <p:cNvPr id="411654" name="TextBox 8"/>
          <p:cNvSpPr txBox="1">
            <a:spLocks noChangeArrowheads="1"/>
          </p:cNvSpPr>
          <p:nvPr/>
        </p:nvSpPr>
        <p:spPr bwMode="auto">
          <a:xfrm>
            <a:off x="2449513" y="1646238"/>
            <a:ext cx="1447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H</a:t>
            </a:r>
            <a:r>
              <a:rPr lang="en-US" baseline="-25000">
                <a:solidFill>
                  <a:schemeClr val="tx1"/>
                </a:solidFill>
              </a:rPr>
              <a:t>2</a:t>
            </a:r>
            <a:r>
              <a:rPr lang="en-US">
                <a:solidFill>
                  <a:schemeClr val="tx1"/>
                </a:solidFill>
              </a:rPr>
              <a:t> - stars</a:t>
            </a:r>
          </a:p>
        </p:txBody>
      </p:sp>
      <p:sp>
        <p:nvSpPr>
          <p:cNvPr id="411655" name="TextBox 9"/>
          <p:cNvSpPr txBox="1">
            <a:spLocks noChangeArrowheads="1"/>
          </p:cNvSpPr>
          <p:nvPr/>
        </p:nvSpPr>
        <p:spPr bwMode="auto">
          <a:xfrm>
            <a:off x="1458913" y="6718300"/>
            <a:ext cx="1981200" cy="338138"/>
          </a:xfrm>
          <a:prstGeom prst="rect">
            <a:avLst/>
          </a:prstGeom>
          <a:solidFill>
            <a:srgbClr val="CECE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chemeClr val="tx1"/>
                </a:solidFill>
                <a:latin typeface="Charter" charset="0"/>
              </a:rPr>
              <a:t>Misalignment angle</a:t>
            </a:r>
            <a:endParaRPr lang="en-US" sz="16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8" descr="CO_mis_gkin_skin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616075"/>
            <a:ext cx="3657600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4" name="Picture 7" descr="CO_mis_gkin_skin_splitVirgo.tiff"/>
          <p:cNvPicPr>
            <a:picLocks noChangeAspect="1"/>
          </p:cNvPicPr>
          <p:nvPr/>
        </p:nvPicPr>
        <p:blipFill>
          <a:blip r:embed="rId4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4260850"/>
            <a:ext cx="3702050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Origin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(Davis et al. 11b)</a:t>
            </a:r>
          </a:p>
        </p:txBody>
      </p:sp>
      <p:sp>
        <p:nvSpPr>
          <p:cNvPr id="71685" name="Text Box 2"/>
          <p:cNvSpPr txBox="1">
            <a:spLocks noChangeArrowheads="1"/>
          </p:cNvSpPr>
          <p:nvPr/>
        </p:nvSpPr>
        <p:spPr bwMode="auto">
          <a:xfrm>
            <a:off x="5040313" y="1341438"/>
            <a:ext cx="5040312" cy="574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 Unicode MS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Atlas</a:t>
            </a:r>
            <a:r>
              <a:rPr lang="en-GB" sz="3200" u="sng" baseline="30000" dirty="0" smtClean="0">
                <a:solidFill>
                  <a:srgbClr val="FFFF00"/>
                </a:solidFill>
                <a:latin typeface="Charter" charset="0"/>
              </a:rPr>
              <a:t>3D</a:t>
            </a: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 (CARMA):</a:t>
            </a:r>
            <a:endParaRPr lang="en-GB" sz="800" u="sng" dirty="0" smtClean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H</a:t>
            </a:r>
            <a:r>
              <a:rPr lang="en-GB" baseline="-25000" dirty="0" smtClean="0">
                <a:solidFill>
                  <a:srgbClr val="FFFF99"/>
                </a:solidFill>
                <a:latin typeface="Charter" charset="0"/>
              </a:rPr>
              <a:t>2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and stars often misaligned: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&gt; 35% external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     &lt; 65% internal gas origin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H</a:t>
            </a:r>
            <a:r>
              <a:rPr lang="en-GB" baseline="-25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2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and ionised gas always aligned:  common origin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endParaRPr lang="en-GB" sz="1200" dirty="0" smtClean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H</a:t>
            </a:r>
            <a:r>
              <a:rPr lang="en-GB" baseline="-25000" dirty="0" smtClean="0">
                <a:solidFill>
                  <a:srgbClr val="FFFF99"/>
                </a:solidFill>
                <a:latin typeface="Charter" charset="0"/>
              </a:rPr>
              <a:t>2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and stars always aligned in clusters/Virgo: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internal gas origin 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     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(e.g. stellar mass loss, leftover)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H</a:t>
            </a:r>
            <a:r>
              <a:rPr lang="en-GB" baseline="-25000" dirty="0" smtClean="0">
                <a:solidFill>
                  <a:srgbClr val="FFFF99"/>
                </a:solidFill>
                <a:latin typeface="Charter" charset="0"/>
              </a:rPr>
              <a:t>2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and stars very often misaligned in field: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significant external gas accretion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</a:t>
            </a:r>
            <a:endParaRPr lang="en-GB" dirty="0" smtClean="0">
              <a:solidFill>
                <a:srgbClr val="7F7F7F"/>
              </a:solidFill>
              <a:latin typeface="Charter" charset="0"/>
              <a:cs typeface="Standard Symbols L" charset="0"/>
            </a:endParaRPr>
          </a:p>
        </p:txBody>
      </p:sp>
      <p:sp>
        <p:nvSpPr>
          <p:cNvPr id="79877" name="TextBox 8"/>
          <p:cNvSpPr txBox="1">
            <a:spLocks noChangeArrowheads="1"/>
          </p:cNvSpPr>
          <p:nvPr/>
        </p:nvSpPr>
        <p:spPr bwMode="auto">
          <a:xfrm>
            <a:off x="1295400" y="1692275"/>
            <a:ext cx="2016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tx1"/>
                </a:solidFill>
              </a:rPr>
              <a:t>Ionised gas - stars</a:t>
            </a:r>
          </a:p>
        </p:txBody>
      </p:sp>
      <p:sp>
        <p:nvSpPr>
          <p:cNvPr id="79878" name="TextBox 9"/>
          <p:cNvSpPr txBox="1">
            <a:spLocks noChangeArrowheads="1"/>
          </p:cNvSpPr>
          <p:nvPr/>
        </p:nvSpPr>
        <p:spPr bwMode="auto">
          <a:xfrm>
            <a:off x="1458913" y="6588125"/>
            <a:ext cx="1981200" cy="338138"/>
          </a:xfrm>
          <a:prstGeom prst="rect">
            <a:avLst/>
          </a:prstGeom>
          <a:solidFill>
            <a:srgbClr val="CECE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chemeClr val="tx1"/>
                </a:solidFill>
                <a:latin typeface="Charter" charset="0"/>
              </a:rPr>
              <a:t>Misalignment angle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79879" name="TextBox 10"/>
          <p:cNvSpPr txBox="1">
            <a:spLocks noChangeArrowheads="1"/>
          </p:cNvSpPr>
          <p:nvPr/>
        </p:nvSpPr>
        <p:spPr bwMode="auto">
          <a:xfrm>
            <a:off x="1223963" y="4284663"/>
            <a:ext cx="2232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tx1"/>
                </a:solidFill>
              </a:rPr>
              <a:t>Ionised gas - stars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697" name="Picture 8" descr="CO_mis_gkin_skin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1616075"/>
            <a:ext cx="3657600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698" name="Picture 10" descr="CO_mis_ckin_gkin.tiff"/>
          <p:cNvPicPr>
            <a:picLocks noChangeAspect="1"/>
          </p:cNvPicPr>
          <p:nvPr/>
        </p:nvPicPr>
        <p:blipFill>
          <a:blip r:embed="rId4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4389438"/>
            <a:ext cx="3659187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699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Kinematic Misalignment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(Davis et al. 11)</a:t>
            </a:r>
          </a:p>
        </p:txBody>
      </p:sp>
      <p:sp>
        <p:nvSpPr>
          <p:cNvPr id="413700" name="Text Box 2"/>
          <p:cNvSpPr txBox="1">
            <a:spLocks noChangeArrowheads="1"/>
          </p:cNvSpPr>
          <p:nvPr/>
        </p:nvSpPr>
        <p:spPr bwMode="auto">
          <a:xfrm>
            <a:off x="5040313" y="1341438"/>
            <a:ext cx="5040312" cy="574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Atlas</a:t>
            </a:r>
            <a:r>
              <a:rPr lang="en-GB" sz="3200" u="sng" baseline="30000">
                <a:solidFill>
                  <a:srgbClr val="FFFF00"/>
                </a:solidFill>
                <a:latin typeface="Charter" charset="0"/>
              </a:rPr>
              <a:t>3D</a:t>
            </a:r>
            <a:r>
              <a:rPr lang="en-GB" sz="3200" u="sng">
                <a:solidFill>
                  <a:srgbClr val="FFFF00"/>
                </a:solidFill>
                <a:latin typeface="Charter" charset="0"/>
              </a:rPr>
              <a:t> (CARMA):</a:t>
            </a: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H</a:t>
            </a:r>
            <a:r>
              <a:rPr lang="en-GB" baseline="-25000">
                <a:solidFill>
                  <a:srgbClr val="FFFF99"/>
                </a:solidFill>
                <a:latin typeface="Charter" charset="0"/>
              </a:rPr>
              <a:t>2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and stars often misaligned: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&gt; 35% external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     &lt; 65% internal gas origin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H</a:t>
            </a:r>
            <a:r>
              <a:rPr lang="en-GB" baseline="-25000">
                <a:solidFill>
                  <a:srgbClr val="FFFF99"/>
                </a:solidFill>
                <a:latin typeface="Charter" charset="0"/>
              </a:rPr>
              <a:t>2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and ionised gas always aligned:  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common origin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H</a:t>
            </a:r>
            <a:r>
              <a:rPr lang="en-GB" baseline="-25000">
                <a:solidFill>
                  <a:srgbClr val="7F7F7F"/>
                </a:solidFill>
                <a:latin typeface="Charter" charset="0"/>
              </a:rPr>
              <a:t>2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 and stars always aligned in clusters/Virgo: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internal gas origin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(stellar mass loss, leftover)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H</a:t>
            </a:r>
            <a:r>
              <a:rPr lang="en-GB" baseline="-25000">
                <a:solidFill>
                  <a:srgbClr val="7F7F7F"/>
                </a:solidFill>
                <a:latin typeface="Charter" charset="0"/>
              </a:rPr>
              <a:t>2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 and stars very often misaligned in field: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significant external gas accretion  </a:t>
            </a:r>
            <a:endParaRPr lang="en-GB">
              <a:solidFill>
                <a:srgbClr val="7F7F7F"/>
              </a:solidFill>
              <a:latin typeface="Charter" charset="0"/>
              <a:cs typeface="Standard Symbols L" charset="0"/>
            </a:endParaRPr>
          </a:p>
        </p:txBody>
      </p:sp>
      <p:sp>
        <p:nvSpPr>
          <p:cNvPr id="413701" name="TextBox 7"/>
          <p:cNvSpPr txBox="1">
            <a:spLocks noChangeArrowheads="1"/>
          </p:cNvSpPr>
          <p:nvPr/>
        </p:nvSpPr>
        <p:spPr bwMode="auto">
          <a:xfrm>
            <a:off x="1687513" y="4465638"/>
            <a:ext cx="2209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H</a:t>
            </a:r>
            <a:r>
              <a:rPr lang="en-US" baseline="-25000">
                <a:solidFill>
                  <a:schemeClr val="tx1"/>
                </a:solidFill>
              </a:rPr>
              <a:t>2</a:t>
            </a:r>
            <a:r>
              <a:rPr lang="en-US">
                <a:solidFill>
                  <a:schemeClr val="tx1"/>
                </a:solidFill>
              </a:rPr>
              <a:t> - ionised gas</a:t>
            </a:r>
          </a:p>
        </p:txBody>
      </p:sp>
      <p:sp>
        <p:nvSpPr>
          <p:cNvPr id="413702" name="TextBox 8"/>
          <p:cNvSpPr txBox="1">
            <a:spLocks noChangeArrowheads="1"/>
          </p:cNvSpPr>
          <p:nvPr/>
        </p:nvSpPr>
        <p:spPr bwMode="auto">
          <a:xfrm>
            <a:off x="1382713" y="1646238"/>
            <a:ext cx="2514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ionised gas  - stars</a:t>
            </a:r>
          </a:p>
        </p:txBody>
      </p:sp>
      <p:sp>
        <p:nvSpPr>
          <p:cNvPr id="413703" name="TextBox 9"/>
          <p:cNvSpPr txBox="1">
            <a:spLocks noChangeArrowheads="1"/>
          </p:cNvSpPr>
          <p:nvPr/>
        </p:nvSpPr>
        <p:spPr bwMode="auto">
          <a:xfrm>
            <a:off x="1458913" y="6718300"/>
            <a:ext cx="1981200" cy="338138"/>
          </a:xfrm>
          <a:prstGeom prst="rect">
            <a:avLst/>
          </a:prstGeom>
          <a:solidFill>
            <a:srgbClr val="CECE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chemeClr val="tx1"/>
                </a:solidFill>
                <a:latin typeface="Charter" charset="0"/>
              </a:rPr>
              <a:t>Misalignment angle</a:t>
            </a:r>
            <a:endParaRPr lang="en-US" sz="16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745" name="Picture 7" descr="CO_mis_gkin_skin_splitVirgo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4365625"/>
            <a:ext cx="4114800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5746" name="Picture 6" descr="CO_mis_ckin_skin_splitVirgo.tiff"/>
          <p:cNvPicPr>
            <a:picLocks noChangeAspect="1"/>
          </p:cNvPicPr>
          <p:nvPr/>
        </p:nvPicPr>
        <p:blipFill>
          <a:blip r:embed="rId4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570038"/>
            <a:ext cx="4114800" cy="261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5747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Kinematic Misalignment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(Davis et al. 11)</a:t>
            </a:r>
          </a:p>
        </p:txBody>
      </p:sp>
      <p:sp>
        <p:nvSpPr>
          <p:cNvPr id="415748" name="Text Box 2"/>
          <p:cNvSpPr txBox="1">
            <a:spLocks noChangeArrowheads="1"/>
          </p:cNvSpPr>
          <p:nvPr/>
        </p:nvSpPr>
        <p:spPr bwMode="auto">
          <a:xfrm>
            <a:off x="5040313" y="1341438"/>
            <a:ext cx="5040312" cy="574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Atlas</a:t>
            </a:r>
            <a:r>
              <a:rPr lang="en-GB" sz="3200" u="sng" baseline="30000">
                <a:solidFill>
                  <a:srgbClr val="FFFF00"/>
                </a:solidFill>
                <a:latin typeface="Charter" charset="0"/>
              </a:rPr>
              <a:t>3D</a:t>
            </a:r>
            <a:r>
              <a:rPr lang="en-GB" sz="3200" u="sng">
                <a:solidFill>
                  <a:srgbClr val="FFFF00"/>
                </a:solidFill>
                <a:latin typeface="Charter" charset="0"/>
              </a:rPr>
              <a:t> (CARMA):</a:t>
            </a: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H</a:t>
            </a:r>
            <a:r>
              <a:rPr lang="en-GB" baseline="-25000">
                <a:solidFill>
                  <a:srgbClr val="7F7F7F"/>
                </a:solidFill>
                <a:latin typeface="Charter" charset="0"/>
              </a:rPr>
              <a:t>2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 and stars often misaligned: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&gt; 35% external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&lt; 65% internal gas origin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H</a:t>
            </a:r>
            <a:r>
              <a:rPr lang="en-GB" baseline="-25000">
                <a:solidFill>
                  <a:srgbClr val="7F7F7F"/>
                </a:solidFill>
                <a:latin typeface="Charter" charset="0"/>
              </a:rPr>
              <a:t>2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 and ionised gas always aligned:  common origin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H</a:t>
            </a:r>
            <a:r>
              <a:rPr lang="en-GB" baseline="-25000">
                <a:solidFill>
                  <a:srgbClr val="FFFF99"/>
                </a:solidFill>
                <a:latin typeface="Charter" charset="0"/>
              </a:rPr>
              <a:t>2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and stars always aligned in clusters/Virgo: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internal gas origin 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(stellar mass loss, leftover)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H</a:t>
            </a:r>
            <a:r>
              <a:rPr lang="en-GB" baseline="-25000">
                <a:solidFill>
                  <a:srgbClr val="FFFF99"/>
                </a:solidFill>
                <a:latin typeface="Charter" charset="0"/>
              </a:rPr>
              <a:t>2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and stars very often misaligned in field: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significant external gas accretion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  <a:endParaRPr lang="en-GB">
              <a:solidFill>
                <a:srgbClr val="FFFF99"/>
              </a:solidFill>
              <a:latin typeface="Charter" charset="0"/>
              <a:cs typeface="Standard Symbols L" charset="0"/>
            </a:endParaRPr>
          </a:p>
        </p:txBody>
      </p:sp>
      <p:sp>
        <p:nvSpPr>
          <p:cNvPr id="415749" name="TextBox 10"/>
          <p:cNvSpPr txBox="1">
            <a:spLocks noChangeArrowheads="1"/>
          </p:cNvSpPr>
          <p:nvPr/>
        </p:nvSpPr>
        <p:spPr bwMode="auto">
          <a:xfrm>
            <a:off x="849313" y="1627188"/>
            <a:ext cx="14478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tx1"/>
                </a:solidFill>
              </a:rPr>
              <a:t>H</a:t>
            </a:r>
            <a:r>
              <a:rPr lang="en-US" sz="2000" baseline="-25000">
                <a:solidFill>
                  <a:schemeClr val="tx1"/>
                </a:solidFill>
              </a:rPr>
              <a:t>2</a:t>
            </a:r>
            <a:r>
              <a:rPr lang="en-US" sz="2000">
                <a:solidFill>
                  <a:schemeClr val="tx1"/>
                </a:solidFill>
              </a:rPr>
              <a:t> - stars</a:t>
            </a:r>
          </a:p>
        </p:txBody>
      </p:sp>
      <p:sp>
        <p:nvSpPr>
          <p:cNvPr id="415750" name="TextBox 9"/>
          <p:cNvSpPr txBox="1">
            <a:spLocks noChangeArrowheads="1"/>
          </p:cNvSpPr>
          <p:nvPr/>
        </p:nvSpPr>
        <p:spPr bwMode="auto">
          <a:xfrm>
            <a:off x="1306513" y="6751638"/>
            <a:ext cx="1981200" cy="338137"/>
          </a:xfrm>
          <a:prstGeom prst="rect">
            <a:avLst/>
          </a:prstGeom>
          <a:solidFill>
            <a:srgbClr val="CECE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chemeClr val="tx1"/>
                </a:solidFill>
                <a:latin typeface="Charter" charset="0"/>
              </a:rPr>
              <a:t>Misalignment angle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415751" name="TextBox 10"/>
          <p:cNvSpPr txBox="1">
            <a:spLocks noChangeArrowheads="1"/>
          </p:cNvSpPr>
          <p:nvPr/>
        </p:nvSpPr>
        <p:spPr bwMode="auto">
          <a:xfrm>
            <a:off x="849313" y="4446588"/>
            <a:ext cx="3124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tx1"/>
                </a:solidFill>
              </a:rPr>
              <a:t>ionised gas - stars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Text Box 1"/>
          <p:cNvSpPr txBox="1">
            <a:spLocks noChangeArrowheads="1"/>
          </p:cNvSpPr>
          <p:nvPr/>
        </p:nvSpPr>
        <p:spPr bwMode="auto">
          <a:xfrm>
            <a:off x="739775" y="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Ionised Gas: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  Kin. Misalignment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(Sarzi et al. 06)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    </a:t>
            </a:r>
          </a:p>
        </p:txBody>
      </p:sp>
      <p:sp>
        <p:nvSpPr>
          <p:cNvPr id="417795" name="Text Box 2"/>
          <p:cNvSpPr txBox="1">
            <a:spLocks noChangeArrowheads="1"/>
          </p:cNvSpPr>
          <p:nvPr/>
        </p:nvSpPr>
        <p:spPr bwMode="auto">
          <a:xfrm>
            <a:off x="312738" y="1608138"/>
            <a:ext cx="33829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Kinematic Misalignment:</a:t>
            </a:r>
          </a:p>
        </p:txBody>
      </p:sp>
      <p:pic>
        <p:nvPicPr>
          <p:cNvPr id="4177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25" y="2084388"/>
            <a:ext cx="4679950" cy="463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779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8" y="2079625"/>
            <a:ext cx="4670425" cy="463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7798" name="Text Box 5"/>
          <p:cNvSpPr txBox="1">
            <a:spLocks noChangeArrowheads="1"/>
          </p:cNvSpPr>
          <p:nvPr/>
        </p:nvSpPr>
        <p:spPr bwMode="auto">
          <a:xfrm>
            <a:off x="3760788" y="2906713"/>
            <a:ext cx="9207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b="1">
                <a:solidFill>
                  <a:srgbClr val="000000"/>
                </a:solidFill>
                <a:latin typeface="Charter" charset="0"/>
              </a:rPr>
              <a:t>E + S0s</a:t>
            </a:r>
          </a:p>
        </p:txBody>
      </p:sp>
      <p:sp>
        <p:nvSpPr>
          <p:cNvPr id="417799" name="Text Box 6"/>
          <p:cNvSpPr txBox="1">
            <a:spLocks noChangeArrowheads="1"/>
          </p:cNvSpPr>
          <p:nvPr/>
        </p:nvSpPr>
        <p:spPr bwMode="auto">
          <a:xfrm>
            <a:off x="8655050" y="2940050"/>
            <a:ext cx="920750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b="1">
                <a:solidFill>
                  <a:srgbClr val="000000"/>
                </a:solidFill>
                <a:latin typeface="Charter" charset="0"/>
              </a:rPr>
              <a:t>E + S0s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1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Kinematic Misalignment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(Davis et al., in prep)</a:t>
            </a:r>
          </a:p>
        </p:txBody>
      </p:sp>
      <p:sp>
        <p:nvSpPr>
          <p:cNvPr id="419842" name="Text Box 2"/>
          <p:cNvSpPr txBox="1">
            <a:spLocks noChangeArrowheads="1"/>
          </p:cNvSpPr>
          <p:nvPr/>
        </p:nvSpPr>
        <p:spPr bwMode="auto">
          <a:xfrm>
            <a:off x="5268913" y="1341438"/>
            <a:ext cx="4648200" cy="558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Atlas3D (CARMA):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H</a:t>
            </a:r>
            <a:r>
              <a:rPr lang="en-GB" baseline="-25000">
                <a:solidFill>
                  <a:srgbClr val="7F7F7F"/>
                </a:solidFill>
                <a:latin typeface="Charter" charset="0"/>
              </a:rPr>
              <a:t>2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 and ionised gas always aligned:  common origin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H</a:t>
            </a:r>
            <a:r>
              <a:rPr lang="en-GB" baseline="-25000">
                <a:solidFill>
                  <a:srgbClr val="7F7F7F"/>
                </a:solidFill>
                <a:latin typeface="Charter" charset="0"/>
              </a:rPr>
              <a:t>2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 and stars often misaligned:  external gas origin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endParaRPr lang="en-GB" sz="32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H</a:t>
            </a:r>
            <a:r>
              <a:rPr lang="en-GB" baseline="-25000">
                <a:solidFill>
                  <a:srgbClr val="FFFF99"/>
                </a:solidFill>
                <a:latin typeface="Charter" charset="0"/>
              </a:rPr>
              <a:t>2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and stars always aligned in clusters/Virgo: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internal gas origin 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(stellar mass loss)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H</a:t>
            </a:r>
            <a:r>
              <a:rPr lang="en-GB" baseline="-25000">
                <a:solidFill>
                  <a:srgbClr val="FFFF99"/>
                </a:solidFill>
                <a:latin typeface="Charter" charset="0"/>
              </a:rPr>
              <a:t>2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and stars randomly misaligned in field: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external gas accretion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  <a:endParaRPr lang="en-GB">
              <a:solidFill>
                <a:srgbClr val="FFFF99"/>
              </a:solidFill>
              <a:latin typeface="Charter" charset="0"/>
              <a:cs typeface="Standard Symbols L" charset="0"/>
            </a:endParaRPr>
          </a:p>
        </p:txBody>
      </p:sp>
      <p:pic>
        <p:nvPicPr>
          <p:cNvPr id="419843" name="Picture 7" descr="CO_mis_ckin_skin_density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1570038"/>
            <a:ext cx="346075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44" name="Picture 8" descr="CO_mis_gkin_skin_density.tiff"/>
          <p:cNvPicPr>
            <a:picLocks noChangeAspect="1"/>
          </p:cNvPicPr>
          <p:nvPr/>
        </p:nvPicPr>
        <p:blipFill>
          <a:blip r:embed="rId4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4368800"/>
            <a:ext cx="3435350" cy="253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45" name="TextBox 9"/>
          <p:cNvSpPr txBox="1">
            <a:spLocks noChangeArrowheads="1"/>
          </p:cNvSpPr>
          <p:nvPr/>
        </p:nvSpPr>
        <p:spPr bwMode="auto">
          <a:xfrm>
            <a:off x="2525713" y="4613275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gas - stars</a:t>
            </a:r>
          </a:p>
        </p:txBody>
      </p:sp>
      <p:sp>
        <p:nvSpPr>
          <p:cNvPr id="419846" name="TextBox 10"/>
          <p:cNvSpPr txBox="1">
            <a:spLocks noChangeArrowheads="1"/>
          </p:cNvSpPr>
          <p:nvPr/>
        </p:nvSpPr>
        <p:spPr bwMode="auto">
          <a:xfrm>
            <a:off x="2678113" y="1570038"/>
            <a:ext cx="1447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H</a:t>
            </a:r>
            <a:r>
              <a:rPr lang="en-US" baseline="-25000">
                <a:solidFill>
                  <a:schemeClr val="tx1"/>
                </a:solidFill>
              </a:rPr>
              <a:t>2</a:t>
            </a:r>
            <a:r>
              <a:rPr lang="en-US">
                <a:solidFill>
                  <a:schemeClr val="tx1"/>
                </a:solidFill>
              </a:rPr>
              <a:t> - stars</a:t>
            </a:r>
          </a:p>
        </p:txBody>
      </p:sp>
      <p:sp>
        <p:nvSpPr>
          <p:cNvPr id="419847" name="TextBox 11"/>
          <p:cNvSpPr txBox="1">
            <a:spLocks noChangeArrowheads="1"/>
          </p:cNvSpPr>
          <p:nvPr/>
        </p:nvSpPr>
        <p:spPr bwMode="auto">
          <a:xfrm>
            <a:off x="1458913" y="6751638"/>
            <a:ext cx="1981200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chemeClr val="tx1"/>
                </a:solidFill>
                <a:latin typeface="Charter" charset="0"/>
              </a:rPr>
              <a:t>Misalignment angle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419848" name="Oval 12"/>
          <p:cNvSpPr>
            <a:spLocks noChangeArrowheads="1"/>
          </p:cNvSpPr>
          <p:nvPr/>
        </p:nvSpPr>
        <p:spPr bwMode="auto">
          <a:xfrm>
            <a:off x="925513" y="3246438"/>
            <a:ext cx="3124200" cy="609600"/>
          </a:xfrm>
          <a:prstGeom prst="ellipse">
            <a:avLst/>
          </a:prstGeom>
          <a:solidFill>
            <a:srgbClr val="00B8FF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19849" name="Oval 13"/>
          <p:cNvSpPr>
            <a:spLocks noChangeArrowheads="1"/>
          </p:cNvSpPr>
          <p:nvPr/>
        </p:nvSpPr>
        <p:spPr bwMode="auto">
          <a:xfrm>
            <a:off x="1001713" y="1646238"/>
            <a:ext cx="838200" cy="685800"/>
          </a:xfrm>
          <a:prstGeom prst="ellipse">
            <a:avLst/>
          </a:prstGeom>
          <a:solidFill>
            <a:srgbClr val="00B8FF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890" name="Text Box 1"/>
          <p:cNvSpPr txBox="1">
            <a:spLocks noChangeArrowheads="1"/>
          </p:cNvSpPr>
          <p:nvPr/>
        </p:nvSpPr>
        <p:spPr bwMode="auto">
          <a:xfrm>
            <a:off x="730250" y="176213"/>
            <a:ext cx="8610600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NGC2768 </a:t>
            </a:r>
            <a:r>
              <a:rPr lang="en-GB" sz="4400">
                <a:solidFill>
                  <a:srgbClr val="999999"/>
                </a:solidFill>
                <a:latin typeface="Charter" charset="0"/>
              </a:rPr>
              <a:t>(PdBI)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(Crocker, Bureau, Young &amp; Combes, 08)</a:t>
            </a:r>
          </a:p>
        </p:txBody>
      </p:sp>
      <p:sp>
        <p:nvSpPr>
          <p:cNvPr id="421891" name="Text Box 2"/>
          <p:cNvSpPr txBox="1">
            <a:spLocks noChangeArrowheads="1"/>
          </p:cNvSpPr>
          <p:nvPr/>
        </p:nvSpPr>
        <p:spPr bwMode="auto">
          <a:xfrm>
            <a:off x="5930900" y="1531938"/>
            <a:ext cx="4149725" cy="522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CO vs. SAURON: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CO in a centrally-concentrated rotationally-supported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polar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disk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(rotates like ionised gas)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CO traces H</a:t>
            </a:r>
            <a:r>
              <a:rPr lang="en-GB">
                <a:solidFill>
                  <a:srgbClr val="999999"/>
                </a:solidFill>
                <a:latin typeface="Standard Symbols L" charset="0"/>
                <a:cs typeface="Standard Symbols L" charset="0"/>
              </a:rPr>
              <a:t>β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 (SF) gas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CO traces dip in (stellar) </a:t>
            </a:r>
            <a:r>
              <a:rPr lang="en-GB">
                <a:solidFill>
                  <a:srgbClr val="999999"/>
                </a:solidFill>
                <a:latin typeface="Standard Symbols L" charset="0"/>
                <a:cs typeface="Standard Symbols L" charset="0"/>
              </a:rPr>
              <a:t>σ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No evidence of young stars!</a:t>
            </a:r>
          </a:p>
        </p:txBody>
      </p:sp>
      <p:sp>
        <p:nvSpPr>
          <p:cNvPr id="421892" name="Text Box 3"/>
          <p:cNvSpPr txBox="1">
            <a:spLocks noChangeArrowheads="1"/>
          </p:cNvSpPr>
          <p:nvPr/>
        </p:nvSpPr>
        <p:spPr bwMode="auto">
          <a:xfrm>
            <a:off x="142875" y="4244975"/>
            <a:ext cx="14763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u="sng">
                <a:solidFill>
                  <a:srgbClr val="FFFF99"/>
                </a:solidFill>
                <a:latin typeface="Charter" charset="0"/>
              </a:rPr>
              <a:t>CO(2-1):</a:t>
            </a:r>
          </a:p>
        </p:txBody>
      </p:sp>
      <p:sp>
        <p:nvSpPr>
          <p:cNvPr id="421893" name="Text Box 4"/>
          <p:cNvSpPr txBox="1">
            <a:spLocks noChangeArrowheads="1"/>
          </p:cNvSpPr>
          <p:nvPr/>
        </p:nvSpPr>
        <p:spPr bwMode="auto">
          <a:xfrm>
            <a:off x="138113" y="1428750"/>
            <a:ext cx="14763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u="sng">
                <a:solidFill>
                  <a:srgbClr val="FFFF99"/>
                </a:solidFill>
                <a:latin typeface="Charter" charset="0"/>
              </a:rPr>
              <a:t>CO(1-0):</a:t>
            </a:r>
          </a:p>
        </p:txBody>
      </p:sp>
      <p:pic>
        <p:nvPicPr>
          <p:cNvPr id="42189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782763"/>
            <a:ext cx="2709862" cy="239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1895" name="Text Box 6"/>
          <p:cNvSpPr txBox="1">
            <a:spLocks noChangeArrowheads="1"/>
          </p:cNvSpPr>
          <p:nvPr/>
        </p:nvSpPr>
        <p:spPr bwMode="auto">
          <a:xfrm>
            <a:off x="403225" y="1905000"/>
            <a:ext cx="506413" cy="412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I</a:t>
            </a:r>
            <a:r>
              <a:rPr lang="en-GB" baseline="-33000">
                <a:solidFill>
                  <a:schemeClr val="tx1"/>
                </a:solidFill>
                <a:latin typeface="Charter" charset="0"/>
                <a:cs typeface="StarSymbol" charset="0"/>
              </a:rPr>
              <a:t>CO</a:t>
            </a:r>
          </a:p>
        </p:txBody>
      </p:sp>
      <p:pic>
        <p:nvPicPr>
          <p:cNvPr id="42189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4591050"/>
            <a:ext cx="2709862" cy="23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1897" name="Text Box 8"/>
          <p:cNvSpPr txBox="1">
            <a:spLocks noChangeArrowheads="1"/>
          </p:cNvSpPr>
          <p:nvPr/>
        </p:nvSpPr>
        <p:spPr bwMode="auto">
          <a:xfrm>
            <a:off x="317500" y="4714875"/>
            <a:ext cx="460375" cy="412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I</a:t>
            </a:r>
            <a:r>
              <a:rPr lang="en-GB" baseline="-33000">
                <a:solidFill>
                  <a:schemeClr val="tx1"/>
                </a:solidFill>
                <a:latin typeface="Charter" charset="0"/>
                <a:cs typeface="StarSymbol" charset="0"/>
              </a:rPr>
              <a:t>CO</a:t>
            </a:r>
          </a:p>
        </p:txBody>
      </p:sp>
      <p:pic>
        <p:nvPicPr>
          <p:cNvPr id="421898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1175" y="1781175"/>
            <a:ext cx="26035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1899" name="Text Box 10"/>
          <p:cNvSpPr txBox="1">
            <a:spLocks noChangeArrowheads="1"/>
          </p:cNvSpPr>
          <p:nvPr/>
        </p:nvSpPr>
        <p:spPr bwMode="auto">
          <a:xfrm>
            <a:off x="3179763" y="1844675"/>
            <a:ext cx="554037" cy="412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V</a:t>
            </a:r>
            <a:r>
              <a:rPr lang="en-GB" baseline="-33000">
                <a:solidFill>
                  <a:schemeClr val="tx1"/>
                </a:solidFill>
                <a:latin typeface="Charter" charset="0"/>
                <a:cs typeface="StarSymbol" charset="0"/>
              </a:rPr>
              <a:t>CO</a:t>
            </a:r>
          </a:p>
        </p:txBody>
      </p:sp>
      <p:pic>
        <p:nvPicPr>
          <p:cNvPr id="421900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25" y="4589463"/>
            <a:ext cx="2603500" cy="237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1901" name="Text Box 12"/>
          <p:cNvSpPr txBox="1">
            <a:spLocks noChangeArrowheads="1"/>
          </p:cNvSpPr>
          <p:nvPr/>
        </p:nvSpPr>
        <p:spPr bwMode="auto">
          <a:xfrm>
            <a:off x="3165475" y="4654550"/>
            <a:ext cx="554038" cy="412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V</a:t>
            </a:r>
            <a:r>
              <a:rPr lang="en-GB" baseline="-33000">
                <a:solidFill>
                  <a:schemeClr val="tx1"/>
                </a:solidFill>
                <a:latin typeface="Charter" charset="0"/>
                <a:cs typeface="StarSymbol" charset="0"/>
              </a:rPr>
              <a:t>CO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938" name="Text Box 1"/>
          <p:cNvSpPr txBox="1">
            <a:spLocks noChangeArrowheads="1"/>
          </p:cNvSpPr>
          <p:nvPr/>
        </p:nvSpPr>
        <p:spPr bwMode="auto">
          <a:xfrm>
            <a:off x="730250" y="176213"/>
            <a:ext cx="8610600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NGC2768 </a:t>
            </a:r>
            <a:r>
              <a:rPr lang="en-GB" sz="4400">
                <a:solidFill>
                  <a:srgbClr val="999999"/>
                </a:solidFill>
                <a:latin typeface="Charter" charset="0"/>
              </a:rPr>
              <a:t>(PdBI)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(Crocker, Bureau, Young &amp; Combes, in prep)</a:t>
            </a:r>
          </a:p>
        </p:txBody>
      </p:sp>
      <p:sp>
        <p:nvSpPr>
          <p:cNvPr id="423939" name="Text Box 2"/>
          <p:cNvSpPr txBox="1">
            <a:spLocks noChangeArrowheads="1"/>
          </p:cNvSpPr>
          <p:nvPr/>
        </p:nvSpPr>
        <p:spPr bwMode="auto">
          <a:xfrm>
            <a:off x="5930900" y="1531938"/>
            <a:ext cx="4149725" cy="522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CO vs. SAURON: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CO in a centrally-concentrated rotationally-supported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polar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disk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(rotates like ionised gas)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CO traces dip in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(stellar)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99"/>
                </a:solidFill>
                <a:latin typeface="Standard Symbols L" charset="0"/>
                <a:cs typeface="Standard Symbols L" charset="0"/>
              </a:rPr>
              <a:t>σ</a:t>
            </a:r>
          </a:p>
          <a:p>
            <a:pPr eaLnBrk="1">
              <a:lnSpc>
                <a:spcPct val="109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FFFF99"/>
              </a:solidFill>
              <a:latin typeface="Standard Symbols L" charset="0"/>
              <a:cs typeface="Standard Symbols L" charset="0"/>
            </a:endParaRPr>
          </a:p>
          <a:p>
            <a:pPr eaLnBrk="1">
              <a:lnSpc>
                <a:spcPct val="109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FFFF99"/>
              </a:solidFill>
              <a:latin typeface="Standard Symbols L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CO traces H</a:t>
            </a:r>
            <a:r>
              <a:rPr lang="en-GB">
                <a:solidFill>
                  <a:srgbClr val="999999"/>
                </a:solidFill>
                <a:latin typeface="Standard Symbols L" charset="0"/>
                <a:cs typeface="Standard Symbols L" charset="0"/>
              </a:rPr>
              <a:t>β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 (SF) gas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No evidence of young stars!</a:t>
            </a:r>
          </a:p>
        </p:txBody>
      </p:sp>
      <p:sp>
        <p:nvSpPr>
          <p:cNvPr id="423940" name="Text Box 3"/>
          <p:cNvSpPr txBox="1">
            <a:spLocks noChangeArrowheads="1"/>
          </p:cNvSpPr>
          <p:nvPr/>
        </p:nvSpPr>
        <p:spPr bwMode="auto">
          <a:xfrm>
            <a:off x="106363" y="4316413"/>
            <a:ext cx="259715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u="sng">
                <a:solidFill>
                  <a:srgbClr val="FFFF99"/>
                </a:solidFill>
                <a:latin typeface="Charter" charset="0"/>
              </a:rPr>
              <a:t>SAURON ionised gas:</a:t>
            </a:r>
          </a:p>
        </p:txBody>
      </p:sp>
      <p:sp>
        <p:nvSpPr>
          <p:cNvPr id="423941" name="Text Box 4"/>
          <p:cNvSpPr txBox="1">
            <a:spLocks noChangeArrowheads="1"/>
          </p:cNvSpPr>
          <p:nvPr/>
        </p:nvSpPr>
        <p:spPr bwMode="auto">
          <a:xfrm>
            <a:off x="138113" y="1428750"/>
            <a:ext cx="202882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u="sng">
                <a:solidFill>
                  <a:srgbClr val="FFFF99"/>
                </a:solidFill>
                <a:latin typeface="Charter" charset="0"/>
              </a:rPr>
              <a:t>SAURON stars:</a:t>
            </a:r>
          </a:p>
        </p:txBody>
      </p:sp>
      <p:pic>
        <p:nvPicPr>
          <p:cNvPr id="42394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1762125"/>
            <a:ext cx="2979737" cy="241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3943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450" y="5060950"/>
            <a:ext cx="1430338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3944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988" y="4691063"/>
            <a:ext cx="2543175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3945" name="Text Box 8"/>
          <p:cNvSpPr txBox="1">
            <a:spLocks noChangeArrowheads="1"/>
          </p:cNvSpPr>
          <p:nvPr/>
        </p:nvSpPr>
        <p:spPr bwMode="auto">
          <a:xfrm>
            <a:off x="169863" y="1798638"/>
            <a:ext cx="1198562" cy="4413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V</a:t>
            </a:r>
            <a:r>
              <a:rPr lang="en-GB" baseline="-33000">
                <a:solidFill>
                  <a:schemeClr val="tx1"/>
                </a:solidFill>
                <a:latin typeface="StarSymbol" charset="0"/>
                <a:cs typeface="StarSymbol" charset="0"/>
              </a:rPr>
              <a:t>★</a:t>
            </a:r>
            <a:r>
              <a:rPr lang="en-GB">
                <a:solidFill>
                  <a:schemeClr val="tx1"/>
                </a:solidFill>
                <a:latin typeface="Charter" charset="0"/>
                <a:cs typeface="StarSymbol" charset="0"/>
              </a:rPr>
              <a:t>+</a:t>
            </a:r>
            <a:r>
              <a:rPr lang="en-GB">
                <a:solidFill>
                  <a:schemeClr val="tx1"/>
                </a:solidFill>
                <a:latin typeface="Charter" charset="0"/>
              </a:rPr>
              <a:t>V</a:t>
            </a:r>
            <a:r>
              <a:rPr lang="en-GB" baseline="-33000">
                <a:solidFill>
                  <a:schemeClr val="tx1"/>
                </a:solidFill>
                <a:latin typeface="Charter" charset="0"/>
                <a:cs typeface="StarSymbol" charset="0"/>
              </a:rPr>
              <a:t>CO</a:t>
            </a:r>
          </a:p>
        </p:txBody>
      </p:sp>
      <p:sp>
        <p:nvSpPr>
          <p:cNvPr id="423946" name="Text Box 9"/>
          <p:cNvSpPr txBox="1">
            <a:spLocks noChangeArrowheads="1"/>
          </p:cNvSpPr>
          <p:nvPr/>
        </p:nvSpPr>
        <p:spPr bwMode="auto">
          <a:xfrm>
            <a:off x="153988" y="5070475"/>
            <a:ext cx="1352550" cy="4397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V</a:t>
            </a:r>
            <a:r>
              <a:rPr lang="en-GB" baseline="-33000">
                <a:solidFill>
                  <a:schemeClr val="tx1"/>
                </a:solidFill>
                <a:latin typeface="Charter" charset="0"/>
                <a:cs typeface="StarSymbol" charset="0"/>
              </a:rPr>
              <a:t>H</a:t>
            </a:r>
            <a:r>
              <a:rPr lang="en-GB" baseline="-33000">
                <a:solidFill>
                  <a:schemeClr val="tx1"/>
                </a:solidFill>
                <a:latin typeface="Standard Symbols L" charset="0"/>
                <a:cs typeface="Standard Symbols L" charset="0"/>
              </a:rPr>
              <a:t>β</a:t>
            </a:r>
            <a:r>
              <a:rPr lang="en-GB">
                <a:solidFill>
                  <a:schemeClr val="tx1"/>
                </a:solidFill>
                <a:latin typeface="Charter" charset="0"/>
                <a:cs typeface="StarSymbol" charset="0"/>
              </a:rPr>
              <a:t>+</a:t>
            </a:r>
            <a:r>
              <a:rPr lang="en-GB">
                <a:solidFill>
                  <a:schemeClr val="tx1"/>
                </a:solidFill>
                <a:latin typeface="Charter" charset="0"/>
              </a:rPr>
              <a:t>V</a:t>
            </a:r>
            <a:r>
              <a:rPr lang="en-GB" baseline="-33000">
                <a:solidFill>
                  <a:schemeClr val="tx1"/>
                </a:solidFill>
                <a:latin typeface="Charter" charset="0"/>
                <a:cs typeface="StarSymbol" charset="0"/>
              </a:rPr>
              <a:t>CO</a:t>
            </a:r>
          </a:p>
        </p:txBody>
      </p:sp>
      <p:pic>
        <p:nvPicPr>
          <p:cNvPr id="423947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8175" y="1765300"/>
            <a:ext cx="2662238" cy="241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3948" name="Text Box 11"/>
          <p:cNvSpPr txBox="1">
            <a:spLocks noChangeArrowheads="1"/>
          </p:cNvSpPr>
          <p:nvPr/>
        </p:nvSpPr>
        <p:spPr bwMode="auto">
          <a:xfrm>
            <a:off x="3303588" y="1782763"/>
            <a:ext cx="1090612" cy="444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Standard Symbols L" charset="0"/>
                <a:cs typeface="Standard Symbols L" charset="0"/>
              </a:rPr>
              <a:t>σ</a:t>
            </a:r>
            <a:r>
              <a:rPr lang="en-GB" baseline="-33000">
                <a:solidFill>
                  <a:schemeClr val="tx1"/>
                </a:solidFill>
                <a:latin typeface="StarSymbol" charset="0"/>
                <a:cs typeface="StarSymbol" charset="0"/>
              </a:rPr>
              <a:t>★</a:t>
            </a:r>
            <a:r>
              <a:rPr lang="en-GB">
                <a:solidFill>
                  <a:schemeClr val="tx1"/>
                </a:solidFill>
                <a:latin typeface="Charter" charset="0"/>
                <a:cs typeface="StarSymbol" charset="0"/>
              </a:rPr>
              <a:t>+I</a:t>
            </a:r>
            <a:r>
              <a:rPr lang="en-GB" baseline="-33000">
                <a:solidFill>
                  <a:schemeClr val="tx1"/>
                </a:solidFill>
                <a:latin typeface="Charter" charset="0"/>
                <a:cs typeface="StarSymbol" charset="0"/>
              </a:rPr>
              <a:t>CO</a:t>
            </a:r>
          </a:p>
        </p:txBody>
      </p:sp>
      <p:sp>
        <p:nvSpPr>
          <p:cNvPr id="423949" name="Text Box 12"/>
          <p:cNvSpPr txBox="1">
            <a:spLocks noChangeArrowheads="1"/>
          </p:cNvSpPr>
          <p:nvPr/>
        </p:nvSpPr>
        <p:spPr bwMode="auto">
          <a:xfrm>
            <a:off x="3211513" y="4700588"/>
            <a:ext cx="1212850" cy="4397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Standard Symbols L" charset="0"/>
                <a:cs typeface="Standard Symbols L" charset="0"/>
              </a:rPr>
              <a:t>σ</a:t>
            </a:r>
            <a:r>
              <a:rPr lang="en-GB" baseline="-33000">
                <a:solidFill>
                  <a:schemeClr val="tx1"/>
                </a:solidFill>
                <a:latin typeface="Charter" charset="0"/>
                <a:cs typeface="StarSymbol" charset="0"/>
              </a:rPr>
              <a:t>H</a:t>
            </a:r>
            <a:r>
              <a:rPr lang="en-GB" baseline="-33000">
                <a:solidFill>
                  <a:schemeClr val="tx1"/>
                </a:solidFill>
                <a:latin typeface="Standard Symbols L" charset="0"/>
                <a:cs typeface="Standard Symbols L" charset="0"/>
              </a:rPr>
              <a:t>β</a:t>
            </a:r>
            <a:r>
              <a:rPr lang="en-GB">
                <a:solidFill>
                  <a:schemeClr val="tx1"/>
                </a:solidFill>
                <a:latin typeface="Charter" charset="0"/>
                <a:cs typeface="StarSymbol" charset="0"/>
              </a:rPr>
              <a:t>+I</a:t>
            </a:r>
            <a:r>
              <a:rPr lang="en-GB" baseline="-33000">
                <a:solidFill>
                  <a:schemeClr val="tx1"/>
                </a:solidFill>
                <a:latin typeface="Charter" charset="0"/>
                <a:cs typeface="StarSymbol" charset="0"/>
              </a:rPr>
              <a:t>CO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986" name="Text Box 1"/>
          <p:cNvSpPr txBox="1">
            <a:spLocks noChangeArrowheads="1"/>
          </p:cNvSpPr>
          <p:nvPr/>
        </p:nvSpPr>
        <p:spPr bwMode="auto">
          <a:xfrm>
            <a:off x="730250" y="176213"/>
            <a:ext cx="8610600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NGC2768 </a:t>
            </a:r>
            <a:r>
              <a:rPr lang="en-GB" sz="4400">
                <a:solidFill>
                  <a:srgbClr val="999999"/>
                </a:solidFill>
                <a:latin typeface="Charter" charset="0"/>
              </a:rPr>
              <a:t>(PdBI)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(Crocker, Bureau, Young &amp; Combes, 08)</a:t>
            </a:r>
          </a:p>
        </p:txBody>
      </p:sp>
      <p:sp>
        <p:nvSpPr>
          <p:cNvPr id="425987" name="Text Box 2"/>
          <p:cNvSpPr txBox="1">
            <a:spLocks noChangeArrowheads="1"/>
          </p:cNvSpPr>
          <p:nvPr/>
        </p:nvSpPr>
        <p:spPr bwMode="auto">
          <a:xfrm>
            <a:off x="5930900" y="1531938"/>
            <a:ext cx="4149725" cy="522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CO vs. SAURON: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CO in a centrally-concentrated rotationally-supported polar disk (rotates like ionised gas)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CO traces H</a:t>
            </a:r>
            <a:r>
              <a:rPr lang="en-GB">
                <a:solidFill>
                  <a:srgbClr val="FFFF99"/>
                </a:solidFill>
                <a:latin typeface="Standard Symbols L" charset="0"/>
                <a:cs typeface="Standard Symbols L" charset="0"/>
              </a:rPr>
              <a:t>β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(SF)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gas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CO traces dip in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(stellar)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99"/>
                </a:solidFill>
                <a:latin typeface="Standard Symbols L" charset="0"/>
                <a:cs typeface="Standard Symbols L" charset="0"/>
              </a:rPr>
              <a:t>σ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No evidence of young stars!</a:t>
            </a:r>
          </a:p>
        </p:txBody>
      </p:sp>
      <p:sp>
        <p:nvSpPr>
          <p:cNvPr id="425988" name="Text Box 3"/>
          <p:cNvSpPr txBox="1">
            <a:spLocks noChangeArrowheads="1"/>
          </p:cNvSpPr>
          <p:nvPr/>
        </p:nvSpPr>
        <p:spPr bwMode="auto">
          <a:xfrm>
            <a:off x="123825" y="1428750"/>
            <a:ext cx="2643188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u="sng">
                <a:solidFill>
                  <a:srgbClr val="FFFF99"/>
                </a:solidFill>
                <a:latin typeface="Charter" charset="0"/>
              </a:rPr>
              <a:t>SAURON EW(H</a:t>
            </a:r>
            <a:r>
              <a:rPr lang="en-GB" sz="2000" u="sng">
                <a:solidFill>
                  <a:srgbClr val="FFFF99"/>
                </a:solidFill>
                <a:latin typeface="Standard Symbols L" charset="0"/>
                <a:cs typeface="Standard Symbols L" charset="0"/>
              </a:rPr>
              <a:t>β</a:t>
            </a:r>
            <a:r>
              <a:rPr lang="en-GB" sz="2000" u="sng">
                <a:solidFill>
                  <a:srgbClr val="FFFF99"/>
                </a:solidFill>
                <a:latin typeface="Charter" charset="0"/>
              </a:rPr>
              <a:t>):</a:t>
            </a:r>
          </a:p>
        </p:txBody>
      </p:sp>
      <p:sp>
        <p:nvSpPr>
          <p:cNvPr id="425989" name="Text Box 4"/>
          <p:cNvSpPr txBox="1">
            <a:spLocks noChangeArrowheads="1"/>
          </p:cNvSpPr>
          <p:nvPr/>
        </p:nvSpPr>
        <p:spPr bwMode="auto">
          <a:xfrm>
            <a:off x="3097213" y="1412875"/>
            <a:ext cx="2643187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u="sng">
                <a:solidFill>
                  <a:srgbClr val="FFFF99"/>
                </a:solidFill>
                <a:latin typeface="Charter" charset="0"/>
              </a:rPr>
              <a:t>SAURON EW([OIII]):</a:t>
            </a:r>
          </a:p>
        </p:txBody>
      </p:sp>
      <p:pic>
        <p:nvPicPr>
          <p:cNvPr id="42599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1806575"/>
            <a:ext cx="2865437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5991" name="Text Box 6"/>
          <p:cNvSpPr txBox="1">
            <a:spLocks noChangeArrowheads="1"/>
          </p:cNvSpPr>
          <p:nvPr/>
        </p:nvSpPr>
        <p:spPr bwMode="auto">
          <a:xfrm>
            <a:off x="96838" y="1798638"/>
            <a:ext cx="1766887" cy="4270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  <a:cs typeface="StarSymbol" charset="0"/>
              </a:rPr>
              <a:t>EW(H</a:t>
            </a:r>
            <a:r>
              <a:rPr lang="en-GB">
                <a:solidFill>
                  <a:schemeClr val="tx1"/>
                </a:solidFill>
                <a:latin typeface="Standard Symbols L" charset="0"/>
                <a:cs typeface="StarSymbol" charset="0"/>
              </a:rPr>
              <a:t>β)</a:t>
            </a:r>
            <a:r>
              <a:rPr lang="en-GB">
                <a:solidFill>
                  <a:schemeClr val="tx1"/>
                </a:solidFill>
                <a:latin typeface="Charter" charset="0"/>
                <a:cs typeface="StarSymbol" charset="0"/>
              </a:rPr>
              <a:t>+I</a:t>
            </a:r>
            <a:r>
              <a:rPr lang="en-GB" baseline="-33000">
                <a:solidFill>
                  <a:schemeClr val="tx1"/>
                </a:solidFill>
                <a:latin typeface="Charter" charset="0"/>
                <a:cs typeface="StarSymbol" charset="0"/>
              </a:rPr>
              <a:t>CO</a:t>
            </a:r>
          </a:p>
        </p:txBody>
      </p:sp>
      <p:pic>
        <p:nvPicPr>
          <p:cNvPr id="42599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38" y="4614863"/>
            <a:ext cx="2865437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5993" name="Text Box 8"/>
          <p:cNvSpPr txBox="1">
            <a:spLocks noChangeArrowheads="1"/>
          </p:cNvSpPr>
          <p:nvPr/>
        </p:nvSpPr>
        <p:spPr bwMode="auto">
          <a:xfrm>
            <a:off x="87313" y="4625975"/>
            <a:ext cx="2027237" cy="4270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  <a:cs typeface="StarSymbol" charset="0"/>
              </a:rPr>
              <a:t>[OIII]/H</a:t>
            </a:r>
            <a:r>
              <a:rPr lang="en-GB">
                <a:solidFill>
                  <a:schemeClr val="tx1"/>
                </a:solidFill>
                <a:latin typeface="Standard Symbols L" charset="0"/>
                <a:cs typeface="StarSymbol" charset="0"/>
              </a:rPr>
              <a:t>β</a:t>
            </a:r>
            <a:r>
              <a:rPr lang="en-GB">
                <a:solidFill>
                  <a:schemeClr val="tx1"/>
                </a:solidFill>
                <a:latin typeface="Charter" charset="0"/>
                <a:cs typeface="StarSymbol" charset="0"/>
              </a:rPr>
              <a:t>+I</a:t>
            </a:r>
            <a:r>
              <a:rPr lang="en-GB" baseline="-33000">
                <a:solidFill>
                  <a:schemeClr val="tx1"/>
                </a:solidFill>
                <a:latin typeface="Charter" charset="0"/>
                <a:cs typeface="StarSymbol" charset="0"/>
              </a:rPr>
              <a:t>CO</a:t>
            </a:r>
          </a:p>
        </p:txBody>
      </p:sp>
      <p:sp>
        <p:nvSpPr>
          <p:cNvPr id="425994" name="Text Box 9"/>
          <p:cNvSpPr txBox="1">
            <a:spLocks noChangeArrowheads="1"/>
          </p:cNvSpPr>
          <p:nvPr/>
        </p:nvSpPr>
        <p:spPr bwMode="auto">
          <a:xfrm>
            <a:off x="107950" y="4240213"/>
            <a:ext cx="259715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u="sng">
                <a:solidFill>
                  <a:srgbClr val="FFFF99"/>
                </a:solidFill>
                <a:latin typeface="Charter" charset="0"/>
              </a:rPr>
              <a:t>SAURON H</a:t>
            </a:r>
            <a:r>
              <a:rPr lang="en-GB" sz="2000" u="sng">
                <a:solidFill>
                  <a:srgbClr val="FFFF99"/>
                </a:solidFill>
                <a:latin typeface="Standard Symbols L" charset="0"/>
                <a:cs typeface="Standard Symbols L" charset="0"/>
              </a:rPr>
              <a:t>β</a:t>
            </a:r>
            <a:r>
              <a:rPr lang="en-GB" sz="2000" u="sng">
                <a:solidFill>
                  <a:srgbClr val="FFFF99"/>
                </a:solidFill>
                <a:latin typeface="Charter" charset="0"/>
              </a:rPr>
              <a:t>/[OIII]:</a:t>
            </a:r>
          </a:p>
        </p:txBody>
      </p:sp>
      <p:sp>
        <p:nvSpPr>
          <p:cNvPr id="425995" name="Text Box 10"/>
          <p:cNvSpPr txBox="1">
            <a:spLocks noChangeArrowheads="1"/>
          </p:cNvSpPr>
          <p:nvPr/>
        </p:nvSpPr>
        <p:spPr bwMode="auto">
          <a:xfrm>
            <a:off x="3225800" y="4224338"/>
            <a:ext cx="259715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u="sng">
                <a:solidFill>
                  <a:srgbClr val="FFFF99"/>
                </a:solidFill>
                <a:latin typeface="Charter" charset="0"/>
              </a:rPr>
              <a:t>SAURON H</a:t>
            </a:r>
            <a:r>
              <a:rPr lang="en-GB" sz="2000" u="sng">
                <a:solidFill>
                  <a:srgbClr val="FFFF99"/>
                </a:solidFill>
                <a:latin typeface="Standard Symbols L" charset="0"/>
                <a:cs typeface="Standard Symbols L" charset="0"/>
              </a:rPr>
              <a:t>β</a:t>
            </a:r>
            <a:r>
              <a:rPr lang="en-GB" sz="2000" u="sng">
                <a:solidFill>
                  <a:srgbClr val="FFFF99"/>
                </a:solidFill>
                <a:latin typeface="Charter" charset="0"/>
                <a:cs typeface="Standard Symbols L" charset="0"/>
              </a:rPr>
              <a:t> abs.</a:t>
            </a:r>
            <a:r>
              <a:rPr lang="en-GB" sz="2000" u="sng">
                <a:solidFill>
                  <a:srgbClr val="FFFF99"/>
                </a:solidFill>
                <a:latin typeface="Charter" charset="0"/>
              </a:rPr>
              <a:t>:</a:t>
            </a:r>
          </a:p>
        </p:txBody>
      </p:sp>
      <p:pic>
        <p:nvPicPr>
          <p:cNvPr id="425996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925" y="4594225"/>
            <a:ext cx="2709863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5997" name="Text Box 12"/>
          <p:cNvSpPr txBox="1">
            <a:spLocks noChangeArrowheads="1"/>
          </p:cNvSpPr>
          <p:nvPr/>
        </p:nvSpPr>
        <p:spPr bwMode="auto">
          <a:xfrm>
            <a:off x="3073400" y="4610100"/>
            <a:ext cx="1166813" cy="4270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  <a:cs typeface="StarSymbol" charset="0"/>
              </a:rPr>
              <a:t> H</a:t>
            </a:r>
            <a:r>
              <a:rPr lang="en-GB">
                <a:solidFill>
                  <a:schemeClr val="tx1"/>
                </a:solidFill>
                <a:latin typeface="Standard Symbols L" charset="0"/>
                <a:cs typeface="StarSymbol" charset="0"/>
              </a:rPr>
              <a:t>β </a:t>
            </a:r>
            <a:r>
              <a:rPr lang="en-GB">
                <a:solidFill>
                  <a:schemeClr val="tx1"/>
                </a:solidFill>
                <a:latin typeface="Charter" charset="0"/>
                <a:cs typeface="StarSymbol" charset="0"/>
              </a:rPr>
              <a:t>abs.</a:t>
            </a:r>
          </a:p>
        </p:txBody>
      </p:sp>
      <p:pic>
        <p:nvPicPr>
          <p:cNvPr id="425998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925" y="1785938"/>
            <a:ext cx="2709863" cy="223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5999" name="Text Box 14"/>
          <p:cNvSpPr txBox="1">
            <a:spLocks noChangeArrowheads="1"/>
          </p:cNvSpPr>
          <p:nvPr/>
        </p:nvSpPr>
        <p:spPr bwMode="auto">
          <a:xfrm>
            <a:off x="3087688" y="1798638"/>
            <a:ext cx="1168400" cy="4445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Standard Symbols L" charset="0"/>
                <a:cs typeface="Standard Symbols L" charset="0"/>
              </a:rPr>
              <a:t> σ</a:t>
            </a:r>
            <a:r>
              <a:rPr lang="en-GB" baseline="-33000">
                <a:solidFill>
                  <a:schemeClr val="tx1"/>
                </a:solidFill>
                <a:latin typeface="StarSymbol" charset="0"/>
                <a:cs typeface="StarSymbol" charset="0"/>
              </a:rPr>
              <a:t>★</a:t>
            </a:r>
            <a:r>
              <a:rPr lang="en-GB">
                <a:solidFill>
                  <a:schemeClr val="tx1"/>
                </a:solidFill>
                <a:latin typeface="Charter" charset="0"/>
                <a:cs typeface="StarSymbol" charset="0"/>
              </a:rPr>
              <a:t>+I</a:t>
            </a:r>
            <a:r>
              <a:rPr lang="en-GB" baseline="-33000">
                <a:solidFill>
                  <a:schemeClr val="tx1"/>
                </a:solidFill>
                <a:latin typeface="Charter" charset="0"/>
                <a:cs typeface="StarSymbol" charset="0"/>
              </a:rPr>
              <a:t>CO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NGC2685: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HI + CO</a:t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(Schinnerer &amp; Scoville 02)</a:t>
            </a:r>
          </a:p>
        </p:txBody>
      </p:sp>
      <p:sp>
        <p:nvSpPr>
          <p:cNvPr id="428035" name="Text Box 2"/>
          <p:cNvSpPr txBox="1">
            <a:spLocks noChangeArrowheads="1"/>
          </p:cNvSpPr>
          <p:nvPr/>
        </p:nvSpPr>
        <p:spPr bwMode="auto">
          <a:xfrm>
            <a:off x="200025" y="1520825"/>
            <a:ext cx="9525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u="sng">
                <a:solidFill>
                  <a:srgbClr val="FFFF99"/>
                </a:solidFill>
                <a:latin typeface="Charter" charset="0"/>
              </a:rPr>
              <a:t>VLA HI:</a:t>
            </a:r>
          </a:p>
        </p:txBody>
      </p:sp>
      <p:sp>
        <p:nvSpPr>
          <p:cNvPr id="428036" name="Text Box 3"/>
          <p:cNvSpPr txBox="1">
            <a:spLocks noChangeArrowheads="1"/>
          </p:cNvSpPr>
          <p:nvPr/>
        </p:nvSpPr>
        <p:spPr bwMode="auto">
          <a:xfrm>
            <a:off x="4516438" y="1520825"/>
            <a:ext cx="377983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u="sng">
                <a:solidFill>
                  <a:srgbClr val="FFFF99"/>
                </a:solidFill>
                <a:latin typeface="Charter" charset="0"/>
              </a:rPr>
              <a:t>OVRO </a:t>
            </a:r>
            <a:r>
              <a:rPr lang="en-GB" sz="2000" u="sng">
                <a:solidFill>
                  <a:srgbClr val="999999"/>
                </a:solidFill>
                <a:latin typeface="Charter" charset="0"/>
              </a:rPr>
              <a:t>(+IRAM)</a:t>
            </a:r>
            <a:r>
              <a:rPr lang="en-GB" sz="2000" u="sng">
                <a:solidFill>
                  <a:srgbClr val="FFFF99"/>
                </a:solidFill>
                <a:latin typeface="Charter" charset="0"/>
              </a:rPr>
              <a:t> CO + HI + H</a:t>
            </a:r>
            <a:r>
              <a:rPr lang="en-GB" sz="2000" u="sng">
                <a:solidFill>
                  <a:srgbClr val="FFFF99"/>
                </a:solidFill>
                <a:latin typeface="Standard Symbols L" charset="0"/>
                <a:cs typeface="Standard Symbols L" charset="0"/>
              </a:rPr>
              <a:t>α</a:t>
            </a:r>
            <a:r>
              <a:rPr lang="en-GB" sz="2000" u="sng">
                <a:solidFill>
                  <a:srgbClr val="FFFF99"/>
                </a:solidFill>
                <a:latin typeface="Charter" charset="0"/>
              </a:rPr>
              <a:t>:</a:t>
            </a:r>
          </a:p>
        </p:txBody>
      </p:sp>
      <p:pic>
        <p:nvPicPr>
          <p:cNvPr id="42803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75" y="1935163"/>
            <a:ext cx="5440363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803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1906588"/>
            <a:ext cx="41814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8039" name="Line 6"/>
          <p:cNvSpPr>
            <a:spLocks noChangeShapeType="1"/>
          </p:cNvSpPr>
          <p:nvPr/>
        </p:nvSpPr>
        <p:spPr bwMode="auto">
          <a:xfrm>
            <a:off x="2151063" y="3917950"/>
            <a:ext cx="2949575" cy="1106488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8040" name="Line 7"/>
          <p:cNvSpPr>
            <a:spLocks noChangeShapeType="1"/>
          </p:cNvSpPr>
          <p:nvPr/>
        </p:nvSpPr>
        <p:spPr bwMode="auto">
          <a:xfrm flipV="1">
            <a:off x="2857500" y="1981200"/>
            <a:ext cx="6973888" cy="1462088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82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NGC2685: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SAURON + CO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 sz="1600">
                <a:solidFill>
                  <a:srgbClr val="999999"/>
                </a:solidFill>
                <a:latin typeface="Charter" charset="0"/>
              </a:rPr>
              <a:t>(Schinnerer &amp; Scoville 02; Emsellem et al. 04; Sarzi et al. 06; Kuntschner et al. 06)</a:t>
            </a:r>
          </a:p>
        </p:txBody>
      </p:sp>
      <p:sp>
        <p:nvSpPr>
          <p:cNvPr id="430083" name="Text Box 2"/>
          <p:cNvSpPr txBox="1">
            <a:spLocks noChangeArrowheads="1"/>
          </p:cNvSpPr>
          <p:nvPr/>
        </p:nvSpPr>
        <p:spPr bwMode="auto">
          <a:xfrm>
            <a:off x="200025" y="1520825"/>
            <a:ext cx="113665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u="sng">
                <a:solidFill>
                  <a:srgbClr val="FFFF99"/>
                </a:solidFill>
                <a:latin typeface="Charter" charset="0"/>
              </a:rPr>
              <a:t>SAURON:</a:t>
            </a:r>
          </a:p>
        </p:txBody>
      </p:sp>
      <p:sp>
        <p:nvSpPr>
          <p:cNvPr id="430084" name="Text Box 3"/>
          <p:cNvSpPr txBox="1">
            <a:spLocks noChangeArrowheads="1"/>
          </p:cNvSpPr>
          <p:nvPr/>
        </p:nvSpPr>
        <p:spPr bwMode="auto">
          <a:xfrm>
            <a:off x="4470400" y="1397000"/>
            <a:ext cx="2643188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u="sng">
                <a:solidFill>
                  <a:srgbClr val="FFFF99"/>
                </a:solidFill>
                <a:latin typeface="Charter" charset="0"/>
              </a:rPr>
              <a:t>OVRO </a:t>
            </a:r>
            <a:r>
              <a:rPr lang="en-GB" sz="2000" u="sng">
                <a:solidFill>
                  <a:srgbClr val="999999"/>
                </a:solidFill>
                <a:latin typeface="Charter" charset="0"/>
              </a:rPr>
              <a:t>(+IRAM)</a:t>
            </a:r>
            <a:r>
              <a:rPr lang="en-GB" sz="2000" u="sng">
                <a:solidFill>
                  <a:srgbClr val="FFFF99"/>
                </a:solidFill>
                <a:latin typeface="Charter" charset="0"/>
              </a:rPr>
              <a:t> CO:</a:t>
            </a:r>
          </a:p>
        </p:txBody>
      </p:sp>
      <p:pic>
        <p:nvPicPr>
          <p:cNvPr id="43008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88" y="1735138"/>
            <a:ext cx="5440362" cy="355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08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850" y="4249738"/>
            <a:ext cx="2998788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08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1636713"/>
            <a:ext cx="2998788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08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3511550"/>
            <a:ext cx="2998788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089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88" y="6119813"/>
            <a:ext cx="2998787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090" name="AutoShape 9"/>
          <p:cNvSpPr>
            <a:spLocks noChangeArrowheads="1"/>
          </p:cNvSpPr>
          <p:nvPr/>
        </p:nvSpPr>
        <p:spPr bwMode="auto">
          <a:xfrm rot="-3240000">
            <a:off x="6837363" y="1674813"/>
            <a:ext cx="1536700" cy="3041650"/>
          </a:xfrm>
          <a:prstGeom prst="roundRect">
            <a:avLst>
              <a:gd name="adj" fmla="val 102"/>
            </a:avLst>
          </a:prstGeom>
          <a:noFill/>
          <a:ln w="3672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430091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5400675"/>
            <a:ext cx="2998787" cy="152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092" name="Text Box 11"/>
          <p:cNvSpPr txBox="1">
            <a:spLocks noChangeArrowheads="1"/>
          </p:cNvSpPr>
          <p:nvPr/>
        </p:nvSpPr>
        <p:spPr bwMode="auto">
          <a:xfrm>
            <a:off x="6389688" y="4670425"/>
            <a:ext cx="538162" cy="4413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 V</a:t>
            </a:r>
            <a:r>
              <a:rPr lang="en-GB" baseline="-33000">
                <a:solidFill>
                  <a:schemeClr val="tx1"/>
                </a:solidFill>
                <a:latin typeface="StarSymbol" charset="0"/>
                <a:cs typeface="StarSymbol" charset="0"/>
              </a:rPr>
              <a:t></a:t>
            </a:r>
          </a:p>
        </p:txBody>
      </p:sp>
      <p:sp>
        <p:nvSpPr>
          <p:cNvPr id="430093" name="Text Box 12"/>
          <p:cNvSpPr txBox="1">
            <a:spLocks noChangeArrowheads="1"/>
          </p:cNvSpPr>
          <p:nvPr/>
        </p:nvSpPr>
        <p:spPr bwMode="auto">
          <a:xfrm>
            <a:off x="277813" y="3810000"/>
            <a:ext cx="676275" cy="4841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 V</a:t>
            </a:r>
            <a:r>
              <a:rPr lang="en-GB" baseline="-33000">
                <a:solidFill>
                  <a:schemeClr val="tx1"/>
                </a:solidFill>
                <a:latin typeface="StarSymbol" charset="0"/>
                <a:cs typeface="StarSymbol" charset="0"/>
              </a:rPr>
              <a:t>H</a:t>
            </a:r>
            <a:r>
              <a:rPr lang="en-GB" baseline="-33000">
                <a:solidFill>
                  <a:schemeClr val="tx1"/>
                </a:solidFill>
                <a:latin typeface="Standard Symbols L" charset="0"/>
                <a:cs typeface="Standard Symbols L" charset="0"/>
              </a:rPr>
              <a:t>β</a:t>
            </a:r>
          </a:p>
        </p:txBody>
      </p:sp>
      <p:sp>
        <p:nvSpPr>
          <p:cNvPr id="430094" name="Text Box 13"/>
          <p:cNvSpPr txBox="1">
            <a:spLocks noChangeArrowheads="1"/>
          </p:cNvSpPr>
          <p:nvPr/>
        </p:nvSpPr>
        <p:spPr bwMode="auto">
          <a:xfrm>
            <a:off x="92075" y="5716588"/>
            <a:ext cx="1198563" cy="4032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 </a:t>
            </a:r>
            <a:r>
              <a:rPr lang="en-GB">
                <a:solidFill>
                  <a:schemeClr val="tx1"/>
                </a:solidFill>
                <a:latin typeface="StarSymbol" charset="0"/>
                <a:cs typeface="StarSymbol" charset="0"/>
              </a:rPr>
              <a:t>[OIII]/H</a:t>
            </a:r>
            <a:r>
              <a:rPr lang="en-GB">
                <a:solidFill>
                  <a:schemeClr val="tx1"/>
                </a:solidFill>
                <a:latin typeface="Standard Symbols L" charset="0"/>
                <a:cs typeface="Standard Symbols L" charset="0"/>
              </a:rPr>
              <a:t>β</a:t>
            </a:r>
          </a:p>
        </p:txBody>
      </p:sp>
      <p:sp>
        <p:nvSpPr>
          <p:cNvPr id="430095" name="Text Box 14"/>
          <p:cNvSpPr txBox="1">
            <a:spLocks noChangeArrowheads="1"/>
          </p:cNvSpPr>
          <p:nvPr/>
        </p:nvSpPr>
        <p:spPr bwMode="auto">
          <a:xfrm>
            <a:off x="466725" y="1981200"/>
            <a:ext cx="495300" cy="4460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 </a:t>
            </a:r>
            <a:r>
              <a:rPr lang="en-GB">
                <a:solidFill>
                  <a:schemeClr val="tx1"/>
                </a:solidFill>
                <a:latin typeface="StarSymbol" charset="0"/>
                <a:cs typeface="StarSymbol" charset="0"/>
              </a:rPr>
              <a:t>H</a:t>
            </a:r>
            <a:r>
              <a:rPr lang="en-GB">
                <a:solidFill>
                  <a:schemeClr val="tx1"/>
                </a:solidFill>
                <a:latin typeface="Standard Symbols L" charset="0"/>
                <a:cs typeface="Standard Symbols L" charset="0"/>
              </a:rPr>
              <a:t>β</a:t>
            </a:r>
          </a:p>
        </p:txBody>
      </p:sp>
      <p:sp>
        <p:nvSpPr>
          <p:cNvPr id="430096" name="Text Box 15"/>
          <p:cNvSpPr txBox="1">
            <a:spLocks noChangeArrowheads="1"/>
          </p:cNvSpPr>
          <p:nvPr/>
        </p:nvSpPr>
        <p:spPr bwMode="auto">
          <a:xfrm>
            <a:off x="5176838" y="6421438"/>
            <a:ext cx="860425" cy="3667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 </a:t>
            </a:r>
            <a:r>
              <a:rPr lang="ja-JP" altLang="en-GB">
                <a:solidFill>
                  <a:schemeClr val="tx1"/>
                </a:solidFill>
                <a:latin typeface="Charter" charset="0"/>
                <a:cs typeface="StarSymbol" charset="0"/>
              </a:rPr>
              <a:t>“</a:t>
            </a:r>
            <a:r>
              <a:rPr lang="en-GB" altLang="ja-JP">
                <a:solidFill>
                  <a:schemeClr val="tx1"/>
                </a:solidFill>
                <a:latin typeface="Charter" charset="0"/>
                <a:cs typeface="StarSymbol" charset="0"/>
              </a:rPr>
              <a:t>age</a:t>
            </a:r>
            <a:r>
              <a:rPr lang="ja-JP" altLang="en-GB">
                <a:solidFill>
                  <a:schemeClr val="tx1"/>
                </a:solidFill>
                <a:latin typeface="Charter" charset="0"/>
                <a:cs typeface="StarSymbol" charset="0"/>
              </a:rPr>
              <a:t>”</a:t>
            </a:r>
            <a:endParaRPr lang="en-GB">
              <a:solidFill>
                <a:schemeClr val="tx1"/>
              </a:solidFill>
              <a:latin typeface="Charter" charset="0"/>
              <a:cs typeface="StarSymbol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129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External Accretion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(Crocker et al. 08; Young, Bureau, &amp; Cappellari 08)</a:t>
            </a:r>
            <a:endParaRPr lang="en-GB">
              <a:solidFill>
                <a:srgbClr val="FFFF66"/>
              </a:solidFill>
              <a:latin typeface="Charter" charset="0"/>
            </a:endParaRPr>
          </a:p>
        </p:txBody>
      </p:sp>
      <p:sp>
        <p:nvSpPr>
          <p:cNvPr id="432130" name="Text Box 2"/>
          <p:cNvSpPr txBox="1">
            <a:spLocks noChangeArrowheads="1"/>
          </p:cNvSpPr>
          <p:nvPr/>
        </p:nvSpPr>
        <p:spPr bwMode="auto">
          <a:xfrm>
            <a:off x="5930900" y="1531938"/>
            <a:ext cx="4149725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NGC2685, NGC2768: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Generic accretion model for polar rings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(although likely polar disks)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2000" u="sng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Generally: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A6A6A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Disturbed H</a:t>
            </a:r>
            <a:r>
              <a:rPr lang="en-GB" sz="2000">
                <a:solidFill>
                  <a:srgbClr val="FFFF66"/>
                </a:solidFill>
                <a:latin typeface="Charter" charset="0"/>
              </a:rPr>
              <a:t>I</a:t>
            </a:r>
            <a:r>
              <a:rPr lang="en-GB" sz="2000">
                <a:solidFill>
                  <a:srgbClr val="A6A6A6"/>
                </a:solidFill>
                <a:latin typeface="Charter" charset="0"/>
              </a:rPr>
              <a:t> 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                       (Morganti et al. 06)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Lack of strong correlations CO - optical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200">
              <a:solidFill>
                <a:srgbClr val="A6A6A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85000"/>
              <a:buFont typeface="StarSymbol" charset="0"/>
              <a:buChar char="✗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Some galaxies with CO   but no H</a:t>
            </a:r>
            <a:r>
              <a:rPr lang="en-GB" sz="2000">
                <a:solidFill>
                  <a:srgbClr val="D9D9D9"/>
                </a:solidFill>
                <a:latin typeface="Charter" charset="0"/>
              </a:rPr>
              <a:t>I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!</a:t>
            </a:r>
          </a:p>
        </p:txBody>
      </p:sp>
      <p:pic>
        <p:nvPicPr>
          <p:cNvPr id="432131" name="Picture 3"/>
          <p:cNvPicPr>
            <a:picLocks noChangeAspect="1" noChangeArrowheads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830388"/>
            <a:ext cx="26765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132" name="Picture 4"/>
          <p:cNvPicPr>
            <a:picLocks noChangeAspect="1" noChangeArrowheads="1"/>
          </p:cNvPicPr>
          <p:nvPr/>
        </p:nvPicPr>
        <p:blipFill>
          <a:blip r:embed="rId4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663" y="1830388"/>
            <a:ext cx="2395537" cy="237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133" name="Picture 5"/>
          <p:cNvPicPr>
            <a:picLocks noChangeAspect="1" noChangeArrowheads="1"/>
          </p:cNvPicPr>
          <p:nvPr/>
        </p:nvPicPr>
        <p:blipFill>
          <a:blip r:embed="rId5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988" y="1379538"/>
            <a:ext cx="1306512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134" name="Picture 6"/>
          <p:cNvPicPr>
            <a:picLocks noChangeAspect="1" noChangeArrowheads="1"/>
          </p:cNvPicPr>
          <p:nvPr/>
        </p:nvPicPr>
        <p:blipFill>
          <a:blip r:embed="rId6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450" y="4776788"/>
            <a:ext cx="2454275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2135" name="Text Box 7"/>
          <p:cNvSpPr txBox="1">
            <a:spLocks noChangeArrowheads="1"/>
          </p:cNvSpPr>
          <p:nvPr/>
        </p:nvSpPr>
        <p:spPr bwMode="auto">
          <a:xfrm>
            <a:off x="153988" y="1412875"/>
            <a:ext cx="5683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99"/>
                </a:solidFill>
                <a:latin typeface="Charter" charset="0"/>
              </a:rPr>
              <a:t>HI:</a:t>
            </a:r>
          </a:p>
        </p:txBody>
      </p:sp>
      <p:sp>
        <p:nvSpPr>
          <p:cNvPr id="432136" name="Text Box 8"/>
          <p:cNvSpPr txBox="1">
            <a:spLocks noChangeArrowheads="1"/>
          </p:cNvSpPr>
          <p:nvPr/>
        </p:nvSpPr>
        <p:spPr bwMode="auto">
          <a:xfrm>
            <a:off x="77788" y="4346575"/>
            <a:ext cx="56832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99"/>
                </a:solidFill>
                <a:latin typeface="Charter" charset="0"/>
              </a:rPr>
              <a:t>CO:</a:t>
            </a:r>
          </a:p>
        </p:txBody>
      </p:sp>
      <p:sp>
        <p:nvSpPr>
          <p:cNvPr id="432137" name="Line 9"/>
          <p:cNvSpPr>
            <a:spLocks noChangeShapeType="1"/>
          </p:cNvSpPr>
          <p:nvPr/>
        </p:nvSpPr>
        <p:spPr bwMode="auto">
          <a:xfrm flipH="1" flipV="1">
            <a:off x="4608513" y="3040063"/>
            <a:ext cx="893762" cy="3767137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138" name="Line 10"/>
          <p:cNvSpPr>
            <a:spLocks noChangeShapeType="1"/>
          </p:cNvSpPr>
          <p:nvPr/>
        </p:nvSpPr>
        <p:spPr bwMode="auto">
          <a:xfrm flipV="1">
            <a:off x="3563938" y="2747963"/>
            <a:ext cx="798512" cy="2062162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32139" name="Picture 11"/>
          <p:cNvPicPr>
            <a:picLocks noChangeAspect="1" noChangeArrowheads="1"/>
          </p:cNvPicPr>
          <p:nvPr/>
        </p:nvPicPr>
        <p:blipFill>
          <a:blip r:embed="rId7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8" y="4773613"/>
            <a:ext cx="2554287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2140" name="Line 12"/>
          <p:cNvSpPr>
            <a:spLocks noChangeShapeType="1"/>
          </p:cNvSpPr>
          <p:nvPr/>
        </p:nvSpPr>
        <p:spPr bwMode="auto">
          <a:xfrm flipH="1" flipV="1">
            <a:off x="1381125" y="3040063"/>
            <a:ext cx="1281113" cy="3749675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2141" name="Text Box 13"/>
          <p:cNvSpPr txBox="1">
            <a:spLocks noChangeArrowheads="1"/>
          </p:cNvSpPr>
          <p:nvPr/>
        </p:nvSpPr>
        <p:spPr bwMode="auto">
          <a:xfrm>
            <a:off x="3157538" y="4252913"/>
            <a:ext cx="1862137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(Morganti et al. 06)</a:t>
            </a:r>
          </a:p>
        </p:txBody>
      </p:sp>
      <p:sp>
        <p:nvSpPr>
          <p:cNvPr id="432142" name="Line 14"/>
          <p:cNvSpPr>
            <a:spLocks noChangeShapeType="1"/>
          </p:cNvSpPr>
          <p:nvPr/>
        </p:nvSpPr>
        <p:spPr bwMode="auto">
          <a:xfrm flipV="1">
            <a:off x="695325" y="2886075"/>
            <a:ext cx="609600" cy="1924050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8" descr="CO_mis_gkin_skin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616075"/>
            <a:ext cx="3657600" cy="254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22" name="Picture 7" descr="CO_mis_gkin_skin_splitVirgo.tiff"/>
          <p:cNvPicPr>
            <a:picLocks noChangeAspect="1"/>
          </p:cNvPicPr>
          <p:nvPr/>
        </p:nvPicPr>
        <p:blipFill>
          <a:blip r:embed="rId4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4260850"/>
            <a:ext cx="3702050" cy="261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23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Origin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(Davis et al. 11b)</a:t>
            </a:r>
          </a:p>
        </p:txBody>
      </p:sp>
      <p:sp>
        <p:nvSpPr>
          <p:cNvPr id="71685" name="Text Box 2"/>
          <p:cNvSpPr txBox="1">
            <a:spLocks noChangeArrowheads="1"/>
          </p:cNvSpPr>
          <p:nvPr/>
        </p:nvSpPr>
        <p:spPr bwMode="auto">
          <a:xfrm>
            <a:off x="5040313" y="1341438"/>
            <a:ext cx="5040312" cy="574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 Unicode MS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Atlas</a:t>
            </a:r>
            <a:r>
              <a:rPr lang="en-GB" sz="3200" u="sng" baseline="30000" dirty="0" smtClean="0">
                <a:solidFill>
                  <a:srgbClr val="FFFF00"/>
                </a:solidFill>
                <a:latin typeface="Charter" charset="0"/>
              </a:rPr>
              <a:t>3D</a:t>
            </a: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 (CARMA):</a:t>
            </a:r>
            <a:endParaRPr lang="en-GB" sz="800" u="sng" dirty="0" smtClean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H</a:t>
            </a:r>
            <a:r>
              <a:rPr lang="en-GB" baseline="-25000" dirty="0" smtClean="0">
                <a:solidFill>
                  <a:srgbClr val="FFFF99"/>
                </a:solidFill>
                <a:latin typeface="Charter" charset="0"/>
              </a:rPr>
              <a:t>2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and stars often misaligned: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&gt; 35% external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     &lt; 65% internal gas origin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H</a:t>
            </a:r>
            <a:r>
              <a:rPr lang="en-GB" baseline="-25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2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and ionised gas always aligned:  common origin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endParaRPr lang="en-GB" sz="1200" dirty="0" smtClean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H</a:t>
            </a:r>
            <a:r>
              <a:rPr lang="en-GB" baseline="-25000" dirty="0" smtClean="0">
                <a:solidFill>
                  <a:srgbClr val="FFFF99"/>
                </a:solidFill>
                <a:latin typeface="Charter" charset="0"/>
              </a:rPr>
              <a:t>2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and stars always aligned in clusters/Virgo: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internal gas origin 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     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(e.g. stellar mass loss, leftover)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H</a:t>
            </a:r>
            <a:r>
              <a:rPr lang="en-GB" baseline="-25000" dirty="0" smtClean="0">
                <a:solidFill>
                  <a:srgbClr val="FFFF99"/>
                </a:solidFill>
                <a:latin typeface="Charter" charset="0"/>
              </a:rPr>
              <a:t>2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and stars very often misaligned in field: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significant external gas accretion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</a:t>
            </a:r>
            <a:endParaRPr lang="en-GB" dirty="0" smtClean="0">
              <a:solidFill>
                <a:srgbClr val="7F7F7F"/>
              </a:solidFill>
              <a:latin typeface="Charter" charset="0"/>
              <a:cs typeface="Standard Symbols L" charset="0"/>
            </a:endParaRPr>
          </a:p>
        </p:txBody>
      </p:sp>
      <p:sp>
        <p:nvSpPr>
          <p:cNvPr id="81925" name="TextBox 8"/>
          <p:cNvSpPr txBox="1">
            <a:spLocks noChangeArrowheads="1"/>
          </p:cNvSpPr>
          <p:nvPr/>
        </p:nvSpPr>
        <p:spPr bwMode="auto">
          <a:xfrm>
            <a:off x="1295400" y="1692275"/>
            <a:ext cx="20161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tx1"/>
                </a:solidFill>
              </a:rPr>
              <a:t>Ionised gas - stars</a:t>
            </a:r>
          </a:p>
        </p:txBody>
      </p:sp>
      <p:sp>
        <p:nvSpPr>
          <p:cNvPr id="81926" name="TextBox 9"/>
          <p:cNvSpPr txBox="1">
            <a:spLocks noChangeArrowheads="1"/>
          </p:cNvSpPr>
          <p:nvPr/>
        </p:nvSpPr>
        <p:spPr bwMode="auto">
          <a:xfrm>
            <a:off x="1458913" y="6588125"/>
            <a:ext cx="1981200" cy="338138"/>
          </a:xfrm>
          <a:prstGeom prst="rect">
            <a:avLst/>
          </a:prstGeom>
          <a:solidFill>
            <a:srgbClr val="CECE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chemeClr val="tx1"/>
                </a:solidFill>
                <a:latin typeface="Charter" charset="0"/>
              </a:rPr>
              <a:t>Misalignment angle</a:t>
            </a:r>
            <a:endParaRPr lang="en-US" sz="1600">
              <a:solidFill>
                <a:schemeClr val="tx1"/>
              </a:solidFill>
            </a:endParaRPr>
          </a:p>
        </p:txBody>
      </p:sp>
      <p:sp>
        <p:nvSpPr>
          <p:cNvPr id="81927" name="TextBox 10"/>
          <p:cNvSpPr txBox="1">
            <a:spLocks noChangeArrowheads="1"/>
          </p:cNvSpPr>
          <p:nvPr/>
        </p:nvSpPr>
        <p:spPr bwMode="auto">
          <a:xfrm>
            <a:off x="1223963" y="4284663"/>
            <a:ext cx="22320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tx1"/>
                </a:solidFill>
              </a:rPr>
              <a:t>Ionised gas - stars</a:t>
            </a:r>
          </a:p>
        </p:txBody>
      </p:sp>
      <p:sp>
        <p:nvSpPr>
          <p:cNvPr id="81928" name="Oval 11"/>
          <p:cNvSpPr>
            <a:spLocks noChangeArrowheads="1"/>
          </p:cNvSpPr>
          <p:nvPr/>
        </p:nvSpPr>
        <p:spPr bwMode="auto">
          <a:xfrm>
            <a:off x="3240088" y="1763713"/>
            <a:ext cx="677862" cy="2112962"/>
          </a:xfrm>
          <a:prstGeom prst="ellipse">
            <a:avLst/>
          </a:prstGeom>
          <a:solidFill>
            <a:srgbClr val="00B8FF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178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External Accretion</a:t>
            </a:r>
          </a:p>
        </p:txBody>
      </p:sp>
      <p:sp>
        <p:nvSpPr>
          <p:cNvPr id="434179" name="Text Box 2"/>
          <p:cNvSpPr txBox="1">
            <a:spLocks noChangeArrowheads="1"/>
          </p:cNvSpPr>
          <p:nvPr/>
        </p:nvSpPr>
        <p:spPr bwMode="auto">
          <a:xfrm>
            <a:off x="5930900" y="1531938"/>
            <a:ext cx="4149725" cy="556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NGC2685, NGC2768: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Generic accretion model for polar rings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(although likely a polar disk)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999999"/>
                </a:solidFill>
                <a:latin typeface="Charter" charset="0"/>
              </a:rPr>
              <a:t>Generally: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Disturbed HI                        (Morganti et al. 06)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Lack of strong correlations CO-optical (e.g. scale, L, ...)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85000"/>
              <a:buFont typeface="StarSymbol" charset="0"/>
              <a:buChar char="✗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Many galaxies with CO   but no HI!</a:t>
            </a:r>
          </a:p>
        </p:txBody>
      </p:sp>
      <p:pic>
        <p:nvPicPr>
          <p:cNvPr id="43418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484313"/>
            <a:ext cx="5154612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4181" name="Text Box 4"/>
          <p:cNvSpPr txBox="1">
            <a:spLocks noChangeArrowheads="1"/>
          </p:cNvSpPr>
          <p:nvPr/>
        </p:nvSpPr>
        <p:spPr bwMode="auto">
          <a:xfrm>
            <a:off x="184150" y="6775450"/>
            <a:ext cx="9223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(Combes)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ext Box 1"/>
          <p:cNvSpPr txBox="1">
            <a:spLocks noChangeArrowheads="1"/>
          </p:cNvSpPr>
          <p:nvPr/>
        </p:nvSpPr>
        <p:spPr bwMode="auto">
          <a:xfrm>
            <a:off x="677863" y="201613"/>
            <a:ext cx="860742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CO: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HI imaging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 sz="200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(Morganti et al. 06; Oosterloo et al. 10; Serra et al. 12)     </a:t>
            </a:r>
          </a:p>
        </p:txBody>
      </p:sp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6030913" y="1417638"/>
            <a:ext cx="3886200" cy="565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 dirty="0">
                <a:solidFill>
                  <a:srgbClr val="FFFF00"/>
                </a:solidFill>
                <a:latin typeface="Charter" charset="0"/>
              </a:rPr>
              <a:t>HI facts: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 dirty="0">
                <a:solidFill>
                  <a:srgbClr val="FFFF99"/>
                </a:solidFill>
                <a:latin typeface="Charter" charset="0"/>
              </a:rPr>
              <a:t>CO detections:</a:t>
            </a:r>
            <a:endParaRPr lang="en-GB" dirty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dirty="0">
                <a:solidFill>
                  <a:srgbClr val="FFFF00"/>
                </a:solidFill>
                <a:latin typeface="Charter" charset="0"/>
              </a:rPr>
              <a:t>     </a:t>
            </a:r>
            <a:r>
              <a:rPr lang="en-GB" dirty="0">
                <a:solidFill>
                  <a:srgbClr val="E6E6E6"/>
                </a:solidFill>
                <a:latin typeface="Charter" charset="0"/>
              </a:rPr>
              <a:t>≈50% undisturbed,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dirty="0">
                <a:solidFill>
                  <a:srgbClr val="E6E6E6"/>
                </a:solidFill>
                <a:latin typeface="Charter" charset="0"/>
              </a:rPr>
              <a:t>               </a:t>
            </a:r>
            <a:r>
              <a:rPr lang="en-GB" dirty="0" err="1">
                <a:solidFill>
                  <a:srgbClr val="E6E6E6"/>
                </a:solidFill>
                <a:latin typeface="Charter" charset="0"/>
              </a:rPr>
              <a:t>moslty</a:t>
            </a:r>
            <a:r>
              <a:rPr lang="en-GB" dirty="0">
                <a:solidFill>
                  <a:srgbClr val="E6E6E6"/>
                </a:solidFill>
                <a:latin typeface="Charter" charset="0"/>
              </a:rPr>
              <a:t> isolated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dirty="0">
                <a:solidFill>
                  <a:srgbClr val="E6E6E6"/>
                </a:solidFill>
                <a:latin typeface="Charter" charset="0"/>
              </a:rPr>
              <a:t>     ≈50% disturbed,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dirty="0">
                <a:solidFill>
                  <a:srgbClr val="E6E6E6"/>
                </a:solidFill>
                <a:latin typeface="Charter" charset="0"/>
              </a:rPr>
              <a:t>               clear companions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600" dirty="0">
              <a:solidFill>
                <a:srgbClr val="FFFF00"/>
              </a:solidFill>
              <a:latin typeface="Charter" charset="0"/>
            </a:endParaRPr>
          </a:p>
          <a:p>
            <a:pPr eaLnBrk="1"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dirty="0">
                <a:solidFill>
                  <a:srgbClr val="FFFF00"/>
                </a:solidFill>
                <a:latin typeface="Symbol" charset="0"/>
              </a:rPr>
              <a:t></a:t>
            </a:r>
            <a:r>
              <a:rPr lang="en-GB" dirty="0" smtClean="0">
                <a:solidFill>
                  <a:srgbClr val="FFFF00"/>
                </a:solidFill>
                <a:latin typeface="Symbol" charset="0"/>
              </a:rPr>
              <a:t></a:t>
            </a:r>
            <a:r>
              <a:rPr lang="en-GB" dirty="0" smtClean="0">
                <a:solidFill>
                  <a:srgbClr val="FFFF00"/>
                </a:solidFill>
                <a:latin typeface="Charter" charset="0"/>
              </a:rPr>
              <a:t>HI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Charter" charset="0"/>
              </a:rPr>
              <a:t>(and CO/ionised gas)</a:t>
            </a:r>
            <a:r>
              <a:rPr lang="en-GB" dirty="0" smtClean="0">
                <a:solidFill>
                  <a:srgbClr val="FFFF00"/>
                </a:solidFill>
                <a:latin typeface="Charter" charset="0"/>
              </a:rPr>
              <a:t> of external origin in </a:t>
            </a:r>
            <a:r>
              <a:rPr lang="en-GB" dirty="0" smtClean="0">
                <a:solidFill>
                  <a:srgbClr val="CECECE"/>
                </a:solidFill>
                <a:latin typeface="Charter" charset="0"/>
              </a:rPr>
              <a:t>at least ½ of </a:t>
            </a:r>
            <a:r>
              <a:rPr lang="en-GB" dirty="0" smtClean="0">
                <a:solidFill>
                  <a:srgbClr val="FFFF00"/>
                </a:solidFill>
                <a:latin typeface="Charter" charset="0"/>
              </a:rPr>
              <a:t>CO-rich ETGs</a:t>
            </a:r>
          </a:p>
          <a:p>
            <a:pPr eaLnBrk="1"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600" u="sng" dirty="0">
              <a:solidFill>
                <a:srgbClr val="FFFF00"/>
              </a:solidFill>
              <a:latin typeface="Charter" charset="0"/>
            </a:endParaRPr>
          </a:p>
          <a:p>
            <a:pPr eaLnBrk="1">
              <a:buClr>
                <a:srgbClr val="FFFF99"/>
              </a:buClr>
              <a:buSzPct val="75000"/>
            </a:pPr>
            <a:r>
              <a:rPr lang="en-GB" dirty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 dirty="0">
                <a:solidFill>
                  <a:srgbClr val="FFFF00"/>
                </a:solidFill>
                <a:latin typeface="Charter" charset="0"/>
                <a:cs typeface="Standard Symbols L" charset="0"/>
              </a:rPr>
              <a:t>  </a:t>
            </a:r>
            <a:r>
              <a:rPr lang="en-GB" dirty="0">
                <a:solidFill>
                  <a:srgbClr val="E6E6E6"/>
                </a:solidFill>
                <a:latin typeface="Charter" charset="0"/>
                <a:cs typeface="Standard Symbols L" charset="0"/>
              </a:rPr>
              <a:t>Circumstantial</a:t>
            </a:r>
            <a:r>
              <a:rPr lang="en-GB" dirty="0">
                <a:solidFill>
                  <a:srgbClr val="FFFF00"/>
                </a:solidFill>
                <a:latin typeface="Charter" charset="0"/>
                <a:cs typeface="Standard Symbols L" charset="0"/>
              </a:rPr>
              <a:t> evidence for cold accretion and/or minor mergers</a:t>
            </a:r>
          </a:p>
          <a:p>
            <a:pPr eaLnBrk="1">
              <a:buClr>
                <a:srgbClr val="FFFF99"/>
              </a:buClr>
              <a:buSzPct val="75000"/>
            </a:pPr>
            <a:r>
              <a:rPr lang="en-GB" dirty="0">
                <a:solidFill>
                  <a:srgbClr val="E6E6E6"/>
                </a:solidFill>
                <a:latin typeface="Charter" charset="0"/>
                <a:cs typeface="Standard Symbols L" charset="0"/>
              </a:rPr>
              <a:t>     (gas-rich dwarfs ?)</a:t>
            </a:r>
            <a:endParaRPr lang="en-GB" dirty="0">
              <a:solidFill>
                <a:srgbClr val="FFFF00"/>
              </a:solidFill>
              <a:latin typeface="Charter" charset="0"/>
            </a:endParaRP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71438" y="1417638"/>
            <a:ext cx="5681662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WSRT: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Undisturbed HI</a:t>
            </a:r>
            <a:endParaRPr lang="en-GB">
              <a:solidFill>
                <a:srgbClr val="FFFF99"/>
              </a:solidFill>
              <a:latin typeface="Charter" charset="0"/>
            </a:endParaRPr>
          </a:p>
        </p:txBody>
      </p:sp>
      <p:pic>
        <p:nvPicPr>
          <p:cNvPr id="86020" name="Picture 7" descr="HI_NGC2764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874838"/>
            <a:ext cx="17684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8" descr="HI_NGC2824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874838"/>
            <a:ext cx="1728787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Picture 9" descr="HI_NGC3489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3" y="1874838"/>
            <a:ext cx="17526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3" name="Picture 10" descr="HI_NGC3599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3475038"/>
            <a:ext cx="1752600" cy="19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4" name="Picture 11" descr="HI_UGC5408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5075238"/>
            <a:ext cx="1752600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5" name="Picture 12" descr="HI_NGC4710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3470275"/>
            <a:ext cx="1743075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6" name="Picture 13" descr="HI_NGC5866.tif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3" y="3475038"/>
            <a:ext cx="1752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7" name="Picture 14" descr="HI_UGC6176.tif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5075238"/>
            <a:ext cx="1752600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8" name="Picture 15" descr="HI_UGC9519.tif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3" y="5075238"/>
            <a:ext cx="1752600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631529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16" descr="HI_NGC2768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874838"/>
            <a:ext cx="17399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6" name="Text Box 1"/>
          <p:cNvSpPr txBox="1">
            <a:spLocks noChangeArrowheads="1"/>
          </p:cNvSpPr>
          <p:nvPr/>
        </p:nvSpPr>
        <p:spPr bwMode="auto">
          <a:xfrm>
            <a:off x="677863" y="201613"/>
            <a:ext cx="860742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CO: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HI imaging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 sz="200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(Morganti et al. 06; Oosterloo et al. 10; Serra et al. 12)     </a:t>
            </a:r>
          </a:p>
        </p:txBody>
      </p:sp>
      <p:sp>
        <p:nvSpPr>
          <p:cNvPr id="88067" name="Text Box 2"/>
          <p:cNvSpPr txBox="1">
            <a:spLocks noChangeArrowheads="1"/>
          </p:cNvSpPr>
          <p:nvPr/>
        </p:nvSpPr>
        <p:spPr bwMode="auto">
          <a:xfrm>
            <a:off x="6030913" y="1417638"/>
            <a:ext cx="3886200" cy="565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 dirty="0">
                <a:solidFill>
                  <a:srgbClr val="FFFF00"/>
                </a:solidFill>
                <a:latin typeface="Charter" charset="0"/>
              </a:rPr>
              <a:t>HI facts: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 dirty="0">
                <a:solidFill>
                  <a:srgbClr val="FFFF99"/>
                </a:solidFill>
                <a:latin typeface="Charter" charset="0"/>
              </a:rPr>
              <a:t>CO detections:</a:t>
            </a:r>
            <a:endParaRPr lang="en-GB" dirty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dirty="0">
                <a:solidFill>
                  <a:srgbClr val="FFFF00"/>
                </a:solidFill>
                <a:latin typeface="Charter" charset="0"/>
              </a:rPr>
              <a:t>     </a:t>
            </a:r>
            <a:r>
              <a:rPr lang="en-GB" dirty="0">
                <a:solidFill>
                  <a:srgbClr val="E6E6E6"/>
                </a:solidFill>
                <a:latin typeface="Charter" charset="0"/>
              </a:rPr>
              <a:t>≈50% undisturbed,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dirty="0">
                <a:solidFill>
                  <a:srgbClr val="E6E6E6"/>
                </a:solidFill>
                <a:latin typeface="Charter" charset="0"/>
              </a:rPr>
              <a:t>               </a:t>
            </a:r>
            <a:r>
              <a:rPr lang="en-GB" dirty="0" err="1">
                <a:solidFill>
                  <a:srgbClr val="E6E6E6"/>
                </a:solidFill>
                <a:latin typeface="Charter" charset="0"/>
              </a:rPr>
              <a:t>moslty</a:t>
            </a:r>
            <a:r>
              <a:rPr lang="en-GB" dirty="0">
                <a:solidFill>
                  <a:srgbClr val="E6E6E6"/>
                </a:solidFill>
                <a:latin typeface="Charter" charset="0"/>
              </a:rPr>
              <a:t> isolated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dirty="0">
                <a:solidFill>
                  <a:srgbClr val="E6E6E6"/>
                </a:solidFill>
                <a:latin typeface="Charter" charset="0"/>
              </a:rPr>
              <a:t>     ≈50% disturbed,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dirty="0">
                <a:solidFill>
                  <a:srgbClr val="E6E6E6"/>
                </a:solidFill>
                <a:latin typeface="Charter" charset="0"/>
              </a:rPr>
              <a:t>               clear companions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600" dirty="0">
              <a:solidFill>
                <a:srgbClr val="FFFF00"/>
              </a:solidFill>
              <a:latin typeface="Charter" charset="0"/>
            </a:endParaRPr>
          </a:p>
          <a:p>
            <a:pPr eaLnBrk="1"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dirty="0">
                <a:solidFill>
                  <a:srgbClr val="FFFF00"/>
                </a:solidFill>
                <a:latin typeface="Symbol" charset="0"/>
              </a:rPr>
              <a:t></a:t>
            </a:r>
            <a:r>
              <a:rPr lang="en-GB" dirty="0">
                <a:solidFill>
                  <a:srgbClr val="FFFF00"/>
                </a:solidFill>
                <a:latin typeface="Charter" charset="0"/>
              </a:rPr>
              <a:t>HI </a:t>
            </a:r>
            <a:r>
              <a:rPr lang="en-GB" dirty="0">
                <a:solidFill>
                  <a:schemeClr val="bg1">
                    <a:lumMod val="85000"/>
                  </a:schemeClr>
                </a:solidFill>
                <a:latin typeface="Charter" charset="0"/>
              </a:rPr>
              <a:t>(and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Charter" charset="0"/>
              </a:rPr>
              <a:t>CO/ionised gas)</a:t>
            </a:r>
            <a:r>
              <a:rPr lang="en-GB" dirty="0" smtClean="0">
                <a:solidFill>
                  <a:srgbClr val="FFFF00"/>
                </a:solidFill>
                <a:latin typeface="Charter" charset="0"/>
              </a:rPr>
              <a:t> </a:t>
            </a:r>
            <a:r>
              <a:rPr lang="en-GB" dirty="0">
                <a:solidFill>
                  <a:srgbClr val="FFFF00"/>
                </a:solidFill>
                <a:latin typeface="Charter" charset="0"/>
              </a:rPr>
              <a:t>of external origin in </a:t>
            </a:r>
            <a:r>
              <a:rPr lang="en-GB" dirty="0">
                <a:solidFill>
                  <a:srgbClr val="CECECE"/>
                </a:solidFill>
                <a:latin typeface="Charter" charset="0"/>
              </a:rPr>
              <a:t>at </a:t>
            </a:r>
            <a:r>
              <a:rPr lang="en-GB" dirty="0" smtClean="0">
                <a:solidFill>
                  <a:srgbClr val="CECECE"/>
                </a:solidFill>
                <a:latin typeface="Charter" charset="0"/>
              </a:rPr>
              <a:t>least ½ </a:t>
            </a:r>
            <a:r>
              <a:rPr lang="en-GB" dirty="0">
                <a:solidFill>
                  <a:srgbClr val="CECECE"/>
                </a:solidFill>
                <a:latin typeface="Charter" charset="0"/>
              </a:rPr>
              <a:t>of </a:t>
            </a:r>
            <a:r>
              <a:rPr lang="en-GB" dirty="0">
                <a:solidFill>
                  <a:srgbClr val="FFFF00"/>
                </a:solidFill>
                <a:latin typeface="Charter" charset="0"/>
              </a:rPr>
              <a:t>CO-rich ETGs</a:t>
            </a:r>
          </a:p>
          <a:p>
            <a:pPr eaLnBrk="1"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600" u="sng" dirty="0">
              <a:solidFill>
                <a:srgbClr val="FFFF00"/>
              </a:solidFill>
              <a:latin typeface="Charter" charset="0"/>
            </a:endParaRPr>
          </a:p>
          <a:p>
            <a:pPr eaLnBrk="1">
              <a:buClr>
                <a:srgbClr val="FFFF99"/>
              </a:buClr>
              <a:buSzPct val="75000"/>
            </a:pPr>
            <a:r>
              <a:rPr lang="en-GB" dirty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 dirty="0">
                <a:solidFill>
                  <a:srgbClr val="FFFF00"/>
                </a:solidFill>
                <a:latin typeface="Charter" charset="0"/>
                <a:cs typeface="Standard Symbols L" charset="0"/>
              </a:rPr>
              <a:t>  </a:t>
            </a:r>
            <a:r>
              <a:rPr lang="en-GB" dirty="0">
                <a:solidFill>
                  <a:srgbClr val="E6E6E6"/>
                </a:solidFill>
                <a:latin typeface="Charter" charset="0"/>
                <a:cs typeface="Standard Symbols L" charset="0"/>
              </a:rPr>
              <a:t>Circumstantial</a:t>
            </a:r>
            <a:r>
              <a:rPr lang="en-GB" dirty="0">
                <a:solidFill>
                  <a:srgbClr val="FFFF00"/>
                </a:solidFill>
                <a:latin typeface="Charter" charset="0"/>
                <a:cs typeface="Standard Symbols L" charset="0"/>
              </a:rPr>
              <a:t> evidence for cold accretion and/or minor mergers</a:t>
            </a:r>
          </a:p>
          <a:p>
            <a:pPr eaLnBrk="1">
              <a:buClr>
                <a:srgbClr val="FFFF99"/>
              </a:buClr>
              <a:buSzPct val="75000"/>
            </a:pPr>
            <a:r>
              <a:rPr lang="en-GB" dirty="0">
                <a:solidFill>
                  <a:srgbClr val="E6E6E6"/>
                </a:solidFill>
                <a:latin typeface="Charter" charset="0"/>
                <a:cs typeface="Standard Symbols L" charset="0"/>
              </a:rPr>
              <a:t>     (gas-rich dwarfs ?)</a:t>
            </a:r>
            <a:endParaRPr lang="en-GB" dirty="0">
              <a:solidFill>
                <a:srgbClr val="FFFF00"/>
              </a:solidFill>
              <a:latin typeface="Charter" charset="0"/>
            </a:endParaRPr>
          </a:p>
        </p:txBody>
      </p:sp>
      <p:sp>
        <p:nvSpPr>
          <p:cNvPr id="88068" name="Text Box 3"/>
          <p:cNvSpPr txBox="1">
            <a:spLocks noChangeArrowheads="1"/>
          </p:cNvSpPr>
          <p:nvPr/>
        </p:nvSpPr>
        <p:spPr bwMode="auto">
          <a:xfrm>
            <a:off x="71438" y="1417638"/>
            <a:ext cx="5681662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WSRT: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Disturbed HI</a:t>
            </a:r>
            <a:endParaRPr lang="en-GB">
              <a:solidFill>
                <a:srgbClr val="FFFF99"/>
              </a:solidFill>
              <a:latin typeface="Charter" charset="0"/>
            </a:endParaRPr>
          </a:p>
        </p:txBody>
      </p:sp>
      <p:pic>
        <p:nvPicPr>
          <p:cNvPr id="88069" name="Picture 17" descr="HI_NGC3073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874838"/>
            <a:ext cx="17335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18" descr="HI_NGC3619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3" y="1874838"/>
            <a:ext cx="1773237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1" name="Picture 19" descr="HI_NGC3626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3475038"/>
            <a:ext cx="1744662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20" descr="HI_NGC4111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3482975"/>
            <a:ext cx="1752600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Picture 21" descr="HI_NGC4203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3" y="3482975"/>
            <a:ext cx="1752600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4" name="Picture 22" descr="HI_NGC5173.tif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5075238"/>
            <a:ext cx="1752600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5" name="Picture 23" descr="HI_NGC6798.tif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5075238"/>
            <a:ext cx="17526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6" name="Picture 24" descr="HI_NGC7465.tif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3" y="5075238"/>
            <a:ext cx="17621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971618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ext Box 1"/>
          <p:cNvSpPr txBox="1">
            <a:spLocks noChangeArrowheads="1"/>
          </p:cNvSpPr>
          <p:nvPr/>
        </p:nvSpPr>
        <p:spPr bwMode="auto">
          <a:xfrm>
            <a:off x="677863" y="201613"/>
            <a:ext cx="860742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Gas Counter-Rotation: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S0s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 sz="200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(Bureau &amp; Chung 06; Chung et al. 06, 12)     </a:t>
            </a:r>
          </a:p>
        </p:txBody>
      </p:sp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5878513" y="1476375"/>
            <a:ext cx="4125912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Ionised Gas: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Literature compilation:</a:t>
            </a:r>
            <a:endParaRPr lang="en-GB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15</a:t>
            </a:r>
            <a:r>
              <a:rPr lang="en-GB">
                <a:solidFill>
                  <a:srgbClr val="E6E6E6"/>
                </a:solidFill>
                <a:latin typeface="Charter" charset="0"/>
                <a:cs typeface="Charter" charset="0"/>
              </a:rPr>
              <a:t>±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4% total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23</a:t>
            </a:r>
            <a:r>
              <a:rPr lang="en-GB">
                <a:solidFill>
                  <a:srgbClr val="E6E6E6"/>
                </a:solidFill>
                <a:latin typeface="Charter" charset="0"/>
                <a:cs typeface="Charter" charset="0"/>
              </a:rPr>
              <a:t>±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5% with gas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600">
              <a:solidFill>
                <a:srgbClr val="FFFF00"/>
              </a:solidFill>
              <a:latin typeface="Charter" charset="0"/>
            </a:endParaRPr>
          </a:p>
          <a:p>
            <a:pPr eaLnBrk="1"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ymbol" charset="0"/>
              </a:rPr>
              <a:t>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Accretion of external gas non-negligible in at least half of S0s</a:t>
            </a:r>
          </a:p>
          <a:p>
            <a:pPr eaLnBrk="1"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FFFF00"/>
              </a:solidFill>
              <a:latin typeface="Charter" charset="0"/>
            </a:endParaRPr>
          </a:p>
          <a:p>
            <a:pPr eaLnBrk="1">
              <a:buClr>
                <a:srgbClr val="FFFF99"/>
              </a:buClr>
              <a:buSzPct val="75000"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HI:</a:t>
            </a:r>
          </a:p>
          <a:p>
            <a:pPr eaLnBrk="1"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 </a:t>
            </a:r>
            <a:r>
              <a:rPr lang="en-GB">
                <a:solidFill>
                  <a:srgbClr val="E6E6E6"/>
                </a:solidFill>
                <a:latin typeface="Charter" charset="0"/>
                <a:cs typeface="Standard Symbols L" charset="0"/>
              </a:rPr>
              <a:t>Circumstantial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evidence for cold accretion and/or minor mergers</a:t>
            </a:r>
          </a:p>
          <a:p>
            <a:pPr eaLnBrk="1">
              <a:buClr>
                <a:srgbClr val="FFFF99"/>
              </a:buClr>
              <a:buSzPct val="75000"/>
            </a:pPr>
            <a:r>
              <a:rPr lang="en-GB">
                <a:solidFill>
                  <a:srgbClr val="E6E6E6"/>
                </a:solidFill>
                <a:latin typeface="Charter" charset="0"/>
                <a:cs typeface="Standard Symbols L" charset="0"/>
              </a:rPr>
              <a:t>     (gas-rich dwarfs ?)</a:t>
            </a:r>
            <a:endParaRPr lang="en-GB">
              <a:solidFill>
                <a:srgbClr val="FFFF00"/>
              </a:solidFill>
              <a:latin typeface="Charter" charset="0"/>
              <a:cs typeface="Standard Symbols L" charset="0"/>
            </a:endParaRPr>
          </a:p>
          <a:p>
            <a:pPr eaLnBrk="1">
              <a:buClr>
                <a:srgbClr val="FFFF99"/>
              </a:buClr>
              <a:buSzPct val="75000"/>
            </a:pPr>
            <a:endParaRPr lang="en-GB" u="sng">
              <a:solidFill>
                <a:srgbClr val="FFFF00"/>
              </a:solidFill>
              <a:latin typeface="Charter" charset="0"/>
            </a:endParaRPr>
          </a:p>
          <a:p>
            <a:pPr eaLnBrk="1"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FFFF00"/>
              </a:solidFill>
              <a:latin typeface="Charter" charset="0"/>
            </a:endParaRPr>
          </a:p>
        </p:txBody>
      </p:sp>
      <p:sp>
        <p:nvSpPr>
          <p:cNvPr id="90115" name="Text Box 3"/>
          <p:cNvSpPr txBox="1">
            <a:spLocks noChangeArrowheads="1"/>
          </p:cNvSpPr>
          <p:nvPr/>
        </p:nvSpPr>
        <p:spPr bwMode="auto">
          <a:xfrm>
            <a:off x="71438" y="1479550"/>
            <a:ext cx="568166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VLA + ATCA:</a:t>
            </a:r>
            <a:endParaRPr lang="en-GB">
              <a:solidFill>
                <a:srgbClr val="FFFF99"/>
              </a:solidFill>
              <a:latin typeface="Charter" charset="0"/>
            </a:endParaRPr>
          </a:p>
        </p:txBody>
      </p:sp>
      <p:pic>
        <p:nvPicPr>
          <p:cNvPr id="90116" name="Picture 7" descr="n0128_mom0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2027238"/>
            <a:ext cx="265112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Picture 6"/>
          <p:cNvPicPr>
            <a:picLocks noChangeAspect="1" noChangeArrowheads="1"/>
          </p:cNvPicPr>
          <p:nvPr/>
        </p:nvPicPr>
        <p:blipFill>
          <a:blip r:embed="rId4">
            <a:lum bright="3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13" y="3322638"/>
            <a:ext cx="2182812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8" name="Picture 8"/>
          <p:cNvPicPr>
            <a:picLocks noChangeAspect="1" noChangeArrowheads="1"/>
          </p:cNvPicPr>
          <p:nvPr/>
        </p:nvPicPr>
        <p:blipFill>
          <a:blip r:embed="rId5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113" y="4330700"/>
            <a:ext cx="2971800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967127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622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313" y="4611688"/>
            <a:ext cx="201136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622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2781300"/>
            <a:ext cx="1733550" cy="171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6227" name="Text Box 1"/>
          <p:cNvSpPr txBox="1">
            <a:spLocks noChangeArrowheads="1"/>
          </p:cNvSpPr>
          <p:nvPr/>
        </p:nvSpPr>
        <p:spPr bwMode="auto">
          <a:xfrm>
            <a:off x="677863" y="201613"/>
            <a:ext cx="860742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Ionized-Gas CR: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S0s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 sz="200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(Bureau &amp; Chung 06)     </a:t>
            </a:r>
          </a:p>
        </p:txBody>
      </p:sp>
      <p:sp>
        <p:nvSpPr>
          <p:cNvPr id="436228" name="Text Box 2"/>
          <p:cNvSpPr txBox="1">
            <a:spLocks noChangeArrowheads="1"/>
          </p:cNvSpPr>
          <p:nvPr/>
        </p:nvSpPr>
        <p:spPr bwMode="auto">
          <a:xfrm>
            <a:off x="5975350" y="1476375"/>
            <a:ext cx="4103688" cy="573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Observations: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CR in 3/30 objects, S0-Sc 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</a:t>
            </a:r>
            <a:r>
              <a:rPr lang="en-GB" sz="2000">
                <a:solidFill>
                  <a:srgbClr val="E6E6E6"/>
                </a:solidFill>
                <a:latin typeface="Charter" charset="0"/>
              </a:rPr>
              <a:t>(compact ionized-gas disks/rings)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 sz="800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3/14 S0s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(21</a:t>
            </a:r>
            <a:r>
              <a:rPr lang="en-GB">
                <a:solidFill>
                  <a:srgbClr val="999999"/>
                </a:solidFill>
                <a:latin typeface="Charter" charset="0"/>
                <a:cs typeface="Charter" charset="0"/>
              </a:rPr>
              <a:t>±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11%)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    </a:t>
            </a:r>
            <a:r>
              <a:rPr lang="en-GB" sz="160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3/11 S0s w/gas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(27</a:t>
            </a:r>
            <a:r>
              <a:rPr lang="en-GB">
                <a:solidFill>
                  <a:srgbClr val="999999"/>
                </a:solidFill>
                <a:latin typeface="Charter" charset="0"/>
                <a:cs typeface="Charter" charset="0"/>
              </a:rPr>
              <a:t>±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13%)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     </a:t>
            </a:r>
            <a:r>
              <a:rPr lang="en-GB" sz="2000">
                <a:solidFill>
                  <a:srgbClr val="E6E6E6"/>
                </a:solidFill>
                <a:latin typeface="Charter" charset="0"/>
              </a:rPr>
              <a:t>(highest fractions to date)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600">
              <a:solidFill>
                <a:srgbClr val="E6E6E6"/>
              </a:solidFill>
              <a:latin typeface="Charter" charset="0"/>
            </a:endParaRPr>
          </a:p>
          <a:p>
            <a:pPr eaLnBrk="1"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ymbol" charset="0"/>
              </a:rPr>
              <a:t>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 Literature compilation: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   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15</a:t>
            </a:r>
            <a:r>
              <a:rPr lang="en-GB">
                <a:solidFill>
                  <a:srgbClr val="E6E6E6"/>
                </a:solidFill>
                <a:latin typeface="Charter" charset="0"/>
                <a:cs typeface="Charter" charset="0"/>
              </a:rPr>
              <a:t>±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4% total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 23</a:t>
            </a:r>
            <a:r>
              <a:rPr lang="en-GB">
                <a:solidFill>
                  <a:srgbClr val="E6E6E6"/>
                </a:solidFill>
                <a:latin typeface="Charter" charset="0"/>
                <a:cs typeface="Charter" charset="0"/>
              </a:rPr>
              <a:t>±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5% w/gas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600">
              <a:solidFill>
                <a:srgbClr val="FFFF00"/>
              </a:solidFill>
              <a:latin typeface="Charter" charset="0"/>
            </a:endParaRPr>
          </a:p>
          <a:p>
            <a:pPr eaLnBrk="1"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ymbol" charset="0"/>
              </a:rPr>
              <a:t>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Accretion of external gas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(through minor mergers?)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non-negligible in at least half of S0s ...</a:t>
            </a:r>
          </a:p>
        </p:txBody>
      </p:sp>
      <p:sp>
        <p:nvSpPr>
          <p:cNvPr id="436229" name="Text Box 3"/>
          <p:cNvSpPr txBox="1">
            <a:spLocks noChangeArrowheads="1"/>
          </p:cNvSpPr>
          <p:nvPr/>
        </p:nvSpPr>
        <p:spPr bwMode="auto">
          <a:xfrm>
            <a:off x="71438" y="1479550"/>
            <a:ext cx="5737225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Spectro: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DBS long-slit, 2.3m SSO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             30 objects; </a:t>
            </a:r>
            <a:r>
              <a:rPr lang="en-GB">
                <a:solidFill>
                  <a:srgbClr val="FFFF99"/>
                </a:solidFill>
                <a:latin typeface="Symbol Proportional BT" charset="0"/>
                <a:cs typeface="Symbol Proportional BT" charset="0"/>
              </a:rPr>
              <a:t>s</a:t>
            </a:r>
            <a:r>
              <a:rPr lang="en-GB" baseline="-33000">
                <a:solidFill>
                  <a:srgbClr val="FFFF99"/>
                </a:solidFill>
                <a:latin typeface="Charter" charset="0"/>
              </a:rPr>
              <a:t>ins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99"/>
                </a:solidFill>
                <a:latin typeface="Symbol" charset="0"/>
              </a:rPr>
              <a:t>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21/27 km s</a:t>
            </a:r>
            <a:r>
              <a:rPr lang="en-GB" baseline="33000">
                <a:solidFill>
                  <a:srgbClr val="FFFF99"/>
                </a:solidFill>
                <a:latin typeface="Charter" charset="0"/>
              </a:rPr>
              <a:t>-1</a:t>
            </a:r>
          </a:p>
        </p:txBody>
      </p:sp>
      <p:pic>
        <p:nvPicPr>
          <p:cNvPr id="43623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2784475"/>
            <a:ext cx="1733550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623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488" y="2794000"/>
            <a:ext cx="1724025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6232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4618038"/>
            <a:ext cx="2016125" cy="175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6233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1688"/>
            <a:ext cx="202882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6234" name="Text Box 10"/>
          <p:cNvSpPr txBox="1">
            <a:spLocks noChangeArrowheads="1"/>
          </p:cNvSpPr>
          <p:nvPr/>
        </p:nvSpPr>
        <p:spPr bwMode="auto">
          <a:xfrm rot="-5400000">
            <a:off x="-529431" y="3690144"/>
            <a:ext cx="13065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(DSS: 10'x10')</a:t>
            </a:r>
          </a:p>
        </p:txBody>
      </p:sp>
      <p:sp>
        <p:nvSpPr>
          <p:cNvPr id="436235" name="Text Box 11"/>
          <p:cNvSpPr txBox="1">
            <a:spLocks noChangeArrowheads="1"/>
          </p:cNvSpPr>
          <p:nvPr/>
        </p:nvSpPr>
        <p:spPr bwMode="auto">
          <a:xfrm>
            <a:off x="1071563" y="6300788"/>
            <a:ext cx="138112" cy="2746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chemeClr val="tx1"/>
                </a:solidFill>
                <a:latin typeface="Charter" charset="0"/>
              </a:rPr>
              <a:t>X</a:t>
            </a:r>
          </a:p>
        </p:txBody>
      </p:sp>
      <p:sp>
        <p:nvSpPr>
          <p:cNvPr id="436236" name="Text Box 12"/>
          <p:cNvSpPr txBox="1">
            <a:spLocks noChangeArrowheads="1"/>
          </p:cNvSpPr>
          <p:nvPr/>
        </p:nvSpPr>
        <p:spPr bwMode="auto">
          <a:xfrm>
            <a:off x="0" y="5797550"/>
            <a:ext cx="147638" cy="247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chemeClr val="tx1"/>
                </a:solidFill>
                <a:latin typeface="Charter" charset="0"/>
              </a:rPr>
              <a:t>V</a:t>
            </a:r>
          </a:p>
        </p:txBody>
      </p:sp>
      <p:sp>
        <p:nvSpPr>
          <p:cNvPr id="436237" name="Text Box 13"/>
          <p:cNvSpPr txBox="1">
            <a:spLocks noChangeArrowheads="1"/>
          </p:cNvSpPr>
          <p:nvPr/>
        </p:nvSpPr>
        <p:spPr bwMode="auto">
          <a:xfrm>
            <a:off x="0" y="5292725"/>
            <a:ext cx="128588" cy="247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chemeClr val="tx1"/>
                </a:solidFill>
                <a:latin typeface="Charter" charset="0"/>
              </a:rPr>
              <a:t>V</a:t>
            </a:r>
          </a:p>
        </p:txBody>
      </p:sp>
      <p:sp>
        <p:nvSpPr>
          <p:cNvPr id="436238" name="Text Box 14"/>
          <p:cNvSpPr txBox="1">
            <a:spLocks noChangeArrowheads="1"/>
          </p:cNvSpPr>
          <p:nvPr/>
        </p:nvSpPr>
        <p:spPr bwMode="auto">
          <a:xfrm>
            <a:off x="0" y="4826000"/>
            <a:ext cx="228600" cy="247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chemeClr val="tx1"/>
                </a:solidFill>
                <a:latin typeface="Charter" charset="0"/>
              </a:rPr>
              <a:t> Z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273" name="Text Box 1"/>
          <p:cNvSpPr txBox="1">
            <a:spLocks noChangeArrowheads="1"/>
          </p:cNvSpPr>
          <p:nvPr/>
        </p:nvSpPr>
        <p:spPr bwMode="auto">
          <a:xfrm>
            <a:off x="677863" y="185738"/>
            <a:ext cx="860742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H</a:t>
            </a:r>
            <a:r>
              <a:rPr lang="en-GB" sz="4000">
                <a:solidFill>
                  <a:srgbClr val="FFFF00"/>
                </a:solidFill>
                <a:latin typeface="Charter" charset="0"/>
              </a:rPr>
              <a:t>I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>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NGC128, 3203,1596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 sz="200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(Chung et al. 06; Chung et al., in prep)     </a:t>
            </a:r>
          </a:p>
        </p:txBody>
      </p:sp>
      <p:sp>
        <p:nvSpPr>
          <p:cNvPr id="438274" name="Text Box 2"/>
          <p:cNvSpPr txBox="1">
            <a:spLocks noChangeArrowheads="1"/>
          </p:cNvSpPr>
          <p:nvPr/>
        </p:nvSpPr>
        <p:spPr bwMode="auto">
          <a:xfrm>
            <a:off x="6326188" y="1389063"/>
            <a:ext cx="3754437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H</a:t>
            </a:r>
            <a:r>
              <a:rPr lang="en-GB" sz="2800" u="sng">
                <a:solidFill>
                  <a:srgbClr val="FFFF00"/>
                </a:solidFill>
                <a:latin typeface="Charter" charset="0"/>
              </a:rPr>
              <a:t>I</a:t>
            </a:r>
            <a:r>
              <a:rPr lang="en-GB" sz="3200" u="sng">
                <a:solidFill>
                  <a:srgbClr val="FFFF00"/>
                </a:solidFill>
                <a:latin typeface="Charter" charset="0"/>
              </a:rPr>
              <a:t> Structure: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66"/>
                </a:solidFill>
                <a:latin typeface="Charter" charset="0"/>
                <a:cs typeface="StarSymbol" charset="0"/>
              </a:rPr>
              <a:t>NGC128: </a:t>
            </a: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Interacting ? 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     H</a:t>
            </a:r>
            <a:r>
              <a:rPr lang="en-GB" sz="2000">
                <a:solidFill>
                  <a:srgbClr val="E6E6E6"/>
                </a:solidFill>
                <a:latin typeface="Charter" charset="0"/>
                <a:cs typeface="StarSymbol" charset="0"/>
              </a:rPr>
              <a:t>I</a:t>
            </a: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-rich companion</a:t>
            </a:r>
            <a:endParaRPr lang="en-GB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NGC3203: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Interacting ?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H</a:t>
            </a:r>
            <a:r>
              <a:rPr lang="en-GB" sz="2000">
                <a:solidFill>
                  <a:srgbClr val="E6E6E6"/>
                </a:solidFill>
                <a:latin typeface="Charter" charset="0"/>
              </a:rPr>
              <a:t>I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-rich companion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NGC1596: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 Interacting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H</a:t>
            </a:r>
            <a:r>
              <a:rPr lang="en-GB" sz="2000">
                <a:solidFill>
                  <a:srgbClr val="E6E6E6"/>
                </a:solidFill>
                <a:latin typeface="Charter" charset="0"/>
              </a:rPr>
              <a:t>I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-rich companion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200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200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9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 </a:t>
            </a:r>
            <a:r>
              <a:rPr lang="en-GB">
                <a:solidFill>
                  <a:srgbClr val="E6E6E6"/>
                </a:solidFill>
                <a:latin typeface="Charter" charset="0"/>
                <a:cs typeface="Standard Symbols L" charset="0"/>
              </a:rPr>
              <a:t>Circumstantial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evidence for cold accretion and/or minor mergers</a:t>
            </a:r>
          </a:p>
        </p:txBody>
      </p:sp>
      <p:sp>
        <p:nvSpPr>
          <p:cNvPr id="438275" name="Text Box 3"/>
          <p:cNvSpPr txBox="1">
            <a:spLocks noChangeArrowheads="1"/>
          </p:cNvSpPr>
          <p:nvPr/>
        </p:nvSpPr>
        <p:spPr bwMode="auto">
          <a:xfrm>
            <a:off x="71438" y="1479550"/>
            <a:ext cx="5681662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VLA + ATCA: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</a:p>
        </p:txBody>
      </p:sp>
      <p:pic>
        <p:nvPicPr>
          <p:cNvPr id="438276" name="Picture 7" descr="n0128_mom0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2179638"/>
            <a:ext cx="231933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8277" name="Picture 6"/>
          <p:cNvPicPr>
            <a:picLocks noChangeAspect="1" noChangeArrowheads="1"/>
          </p:cNvPicPr>
          <p:nvPr/>
        </p:nvPicPr>
        <p:blipFill>
          <a:blip r:embed="rId4">
            <a:lum bright="30000" contras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3246438"/>
            <a:ext cx="2027237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8278" name="Picture 8"/>
          <p:cNvPicPr>
            <a:picLocks noChangeAspect="1" noChangeArrowheads="1"/>
          </p:cNvPicPr>
          <p:nvPr/>
        </p:nvPicPr>
        <p:blipFill>
          <a:blip r:embed="rId5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330700"/>
            <a:ext cx="2971800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21" name="Text Box 1"/>
          <p:cNvSpPr txBox="1">
            <a:spLocks noChangeArrowheads="1"/>
          </p:cNvSpPr>
          <p:nvPr/>
        </p:nvSpPr>
        <p:spPr bwMode="auto">
          <a:xfrm>
            <a:off x="677863" y="71438"/>
            <a:ext cx="86074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HI: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NGC128, 3203, 7332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 sz="200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(Chung, Bureau &amp; van Gorkom, in prep)     </a:t>
            </a:r>
          </a:p>
        </p:txBody>
      </p:sp>
      <p:sp>
        <p:nvSpPr>
          <p:cNvPr id="440322" name="Text Box 2"/>
          <p:cNvSpPr txBox="1">
            <a:spLocks noChangeArrowheads="1"/>
          </p:cNvSpPr>
          <p:nvPr/>
        </p:nvSpPr>
        <p:spPr bwMode="auto">
          <a:xfrm>
            <a:off x="6326188" y="1389063"/>
            <a:ext cx="3754437" cy="473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HI Structure: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66"/>
                </a:solidFill>
                <a:latin typeface="Charter" charset="0"/>
                <a:cs typeface="StarSymbol" charset="0"/>
              </a:rPr>
              <a:t>NGC128:  </a:t>
            </a: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Distant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     HI-rich companion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NGC7332: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Nearby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HI-rich companion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NGC3203: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Interacting?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HI-rich companion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endParaRPr lang="en-GB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9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 </a:t>
            </a:r>
            <a:r>
              <a:rPr lang="en-GB">
                <a:solidFill>
                  <a:srgbClr val="E6E6E6"/>
                </a:solidFill>
                <a:latin typeface="Charter" charset="0"/>
                <a:cs typeface="Standard Symbols L" charset="0"/>
              </a:rPr>
              <a:t>Circumstantial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evidence for cold accretion and/or minor mergers</a:t>
            </a:r>
          </a:p>
        </p:txBody>
      </p:sp>
      <p:sp>
        <p:nvSpPr>
          <p:cNvPr id="440323" name="Text Box 3"/>
          <p:cNvSpPr txBox="1">
            <a:spLocks noChangeArrowheads="1"/>
          </p:cNvSpPr>
          <p:nvPr/>
        </p:nvSpPr>
        <p:spPr bwMode="auto">
          <a:xfrm>
            <a:off x="71438" y="1479550"/>
            <a:ext cx="5681662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VLA: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D array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   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(robust=1; FWHM </a:t>
            </a:r>
            <a:r>
              <a:rPr lang="en-GB" sz="2000">
                <a:solidFill>
                  <a:srgbClr val="999999"/>
                </a:solidFill>
                <a:latin typeface="Standard Symbols L" charset="0"/>
                <a:cs typeface="Standard Symbols L" charset="0"/>
              </a:rPr>
              <a:t>≈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 35</a:t>
            </a:r>
            <a:r>
              <a:rPr lang="ja-JP" altLang="en-GB" sz="2000">
                <a:solidFill>
                  <a:srgbClr val="999999"/>
                </a:solidFill>
                <a:latin typeface="Charter" charset="0"/>
              </a:rPr>
              <a:t>”</a:t>
            </a:r>
            <a:r>
              <a:rPr lang="en-GB" altLang="ja-JP" sz="2000">
                <a:solidFill>
                  <a:srgbClr val="999999"/>
                </a:solidFill>
                <a:latin typeface="Charter" charset="0"/>
              </a:rPr>
              <a:t>)</a:t>
            </a:r>
            <a:endParaRPr lang="en-GB" sz="2000">
              <a:solidFill>
                <a:srgbClr val="999999"/>
              </a:solidFill>
              <a:latin typeface="Charter" charset="0"/>
            </a:endParaRPr>
          </a:p>
        </p:txBody>
      </p:sp>
      <p:pic>
        <p:nvPicPr>
          <p:cNvPr id="4403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397125"/>
            <a:ext cx="2185988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3" y="4897438"/>
            <a:ext cx="2136775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638" y="3716338"/>
            <a:ext cx="2239962" cy="210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69" name="Text Box 1"/>
          <p:cNvSpPr txBox="1">
            <a:spLocks noChangeArrowheads="1"/>
          </p:cNvSpPr>
          <p:nvPr/>
        </p:nvSpPr>
        <p:spPr bwMode="auto">
          <a:xfrm>
            <a:off x="677863" y="71438"/>
            <a:ext cx="86074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HI: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NGC128, 3203, 7332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 sz="200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(Chung et al., in prep)     </a:t>
            </a:r>
          </a:p>
        </p:txBody>
      </p:sp>
      <p:sp>
        <p:nvSpPr>
          <p:cNvPr id="442370" name="Text Box 2"/>
          <p:cNvSpPr txBox="1">
            <a:spLocks noChangeArrowheads="1"/>
          </p:cNvSpPr>
          <p:nvPr/>
        </p:nvSpPr>
        <p:spPr bwMode="auto">
          <a:xfrm>
            <a:off x="5699125" y="1446213"/>
            <a:ext cx="4302125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HI Structure: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66"/>
                </a:solidFill>
                <a:latin typeface="Charter" charset="0"/>
                <a:cs typeface="StarSymbol" charset="0"/>
              </a:rPr>
              <a:t>NGC128: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66"/>
                </a:solidFill>
                <a:latin typeface="Charter" charset="0"/>
                <a:cs typeface="StarSymbol" charset="0"/>
              </a:rPr>
              <a:t>     </a:t>
            </a: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Undetected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NGC3203:  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Nearby HI-rich companion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NGC7332: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HI-rich companion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9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 Tidally/interaction-induced accretion and/or minor mergers</a:t>
            </a:r>
          </a:p>
        </p:txBody>
      </p:sp>
      <p:sp>
        <p:nvSpPr>
          <p:cNvPr id="442371" name="Text Box 3"/>
          <p:cNvSpPr txBox="1">
            <a:spLocks noChangeArrowheads="1"/>
          </p:cNvSpPr>
          <p:nvPr/>
        </p:nvSpPr>
        <p:spPr bwMode="auto">
          <a:xfrm>
            <a:off x="71438" y="1479550"/>
            <a:ext cx="5681662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VLA: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D array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   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(robust=1; 38</a:t>
            </a:r>
            <a:r>
              <a:rPr lang="ja-JP" altLang="en-GB" sz="2000">
                <a:solidFill>
                  <a:srgbClr val="999999"/>
                </a:solidFill>
                <a:latin typeface="Charter" charset="0"/>
              </a:rPr>
              <a:t>”</a:t>
            </a:r>
            <a:r>
              <a:rPr lang="en-GB" altLang="ja-JP" sz="2000">
                <a:solidFill>
                  <a:srgbClr val="999999"/>
                </a:solidFill>
                <a:latin typeface="Charter" charset="0"/>
              </a:rPr>
              <a:t> </a:t>
            </a:r>
            <a:r>
              <a:rPr lang="en-GB" altLang="ja-JP" sz="2000">
                <a:solidFill>
                  <a:srgbClr val="999999"/>
                </a:solidFill>
                <a:latin typeface="StarSymbol" charset="0"/>
                <a:cs typeface="StarSymbol" charset="0"/>
              </a:rPr>
              <a:t>✕</a:t>
            </a:r>
            <a:r>
              <a:rPr lang="en-GB" altLang="ja-JP" sz="2000">
                <a:solidFill>
                  <a:srgbClr val="999999"/>
                </a:solidFill>
                <a:latin typeface="Charter" charset="0"/>
                <a:cs typeface="StarSymbol" charset="0"/>
              </a:rPr>
              <a:t> 44</a:t>
            </a:r>
            <a:r>
              <a:rPr lang="ja-JP" altLang="en-GB" sz="2000">
                <a:solidFill>
                  <a:srgbClr val="999999"/>
                </a:solidFill>
                <a:latin typeface="Charter" charset="0"/>
                <a:cs typeface="StarSymbol" charset="0"/>
              </a:rPr>
              <a:t>”</a:t>
            </a:r>
            <a:r>
              <a:rPr lang="en-GB" altLang="ja-JP" sz="2000">
                <a:solidFill>
                  <a:srgbClr val="999999"/>
                </a:solidFill>
                <a:latin typeface="StarSymbol" charset="0"/>
                <a:cs typeface="StarSymbol" charset="0"/>
              </a:rPr>
              <a:t>, </a:t>
            </a:r>
            <a:r>
              <a:rPr lang="en-GB" altLang="ja-JP" sz="2000">
                <a:solidFill>
                  <a:srgbClr val="999999"/>
                </a:solidFill>
                <a:latin typeface="Charter" charset="0"/>
                <a:cs typeface="StarSymbol" charset="0"/>
              </a:rPr>
              <a:t>32</a:t>
            </a:r>
            <a:r>
              <a:rPr lang="ja-JP" altLang="en-GB" sz="2000">
                <a:solidFill>
                  <a:srgbClr val="999999"/>
                </a:solidFill>
                <a:latin typeface="Charter" charset="0"/>
                <a:cs typeface="StarSymbol" charset="0"/>
              </a:rPr>
              <a:t>”</a:t>
            </a:r>
            <a:r>
              <a:rPr lang="en-GB" altLang="ja-JP" sz="2000">
                <a:solidFill>
                  <a:srgbClr val="999999"/>
                </a:solidFill>
                <a:latin typeface="Charter" charset="0"/>
                <a:cs typeface="StarSymbol" charset="0"/>
              </a:rPr>
              <a:t> </a:t>
            </a:r>
            <a:r>
              <a:rPr lang="en-GB" altLang="ja-JP" sz="2000">
                <a:solidFill>
                  <a:srgbClr val="999999"/>
                </a:solidFill>
                <a:latin typeface="StarSymbol" charset="0"/>
                <a:cs typeface="StarSymbol" charset="0"/>
              </a:rPr>
              <a:t>✕</a:t>
            </a:r>
            <a:r>
              <a:rPr lang="en-GB" altLang="ja-JP" sz="2000">
                <a:solidFill>
                  <a:srgbClr val="999999"/>
                </a:solidFill>
                <a:latin typeface="Charter" charset="0"/>
                <a:cs typeface="StarSymbol" charset="0"/>
              </a:rPr>
              <a:t> 32</a:t>
            </a:r>
            <a:r>
              <a:rPr lang="ja-JP" altLang="en-GB" sz="2000">
                <a:solidFill>
                  <a:srgbClr val="999999"/>
                </a:solidFill>
                <a:latin typeface="Charter" charset="0"/>
                <a:cs typeface="StarSymbol" charset="0"/>
              </a:rPr>
              <a:t>”</a:t>
            </a:r>
            <a:r>
              <a:rPr lang="en-GB" altLang="ja-JP" sz="2000">
                <a:solidFill>
                  <a:srgbClr val="999999"/>
                </a:solidFill>
                <a:latin typeface="Charter" charset="0"/>
              </a:rPr>
              <a:t>)</a:t>
            </a:r>
            <a:endParaRPr lang="en-GB" sz="2000">
              <a:solidFill>
                <a:srgbClr val="999999"/>
              </a:solidFill>
              <a:latin typeface="Charter" charset="0"/>
            </a:endParaRPr>
          </a:p>
        </p:txBody>
      </p:sp>
      <p:pic>
        <p:nvPicPr>
          <p:cNvPr id="4423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2393950"/>
            <a:ext cx="4676775" cy="2312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23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4746625"/>
            <a:ext cx="4667250" cy="229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23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838" y="5284788"/>
            <a:ext cx="1647825" cy="1157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2375" name="Text Box 7"/>
          <p:cNvSpPr txBox="1">
            <a:spLocks noChangeArrowheads="1"/>
          </p:cNvSpPr>
          <p:nvPr/>
        </p:nvSpPr>
        <p:spPr bwMode="auto">
          <a:xfrm>
            <a:off x="3149600" y="6529388"/>
            <a:ext cx="1628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442376" name="Text Box 8"/>
          <p:cNvSpPr txBox="1">
            <a:spLocks noChangeArrowheads="1"/>
          </p:cNvSpPr>
          <p:nvPr/>
        </p:nvSpPr>
        <p:spPr bwMode="auto">
          <a:xfrm>
            <a:off x="3165475" y="6467475"/>
            <a:ext cx="16129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200">
                <a:solidFill>
                  <a:schemeClr val="tx1"/>
                </a:solidFill>
                <a:latin typeface="Charter" charset="0"/>
              </a:rPr>
              <a:t>Westerbork (Oosterloo et al., in prep)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417" name="Text Box 1"/>
          <p:cNvSpPr txBox="1">
            <a:spLocks noChangeArrowheads="1"/>
          </p:cNvSpPr>
          <p:nvPr/>
        </p:nvSpPr>
        <p:spPr bwMode="auto">
          <a:xfrm>
            <a:off x="709613" y="0"/>
            <a:ext cx="86074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 Ionized-Gas CR: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Statistics</a:t>
            </a:r>
          </a:p>
        </p:txBody>
      </p:sp>
      <p:sp>
        <p:nvSpPr>
          <p:cNvPr id="444418" name="Text Box 2"/>
          <p:cNvSpPr txBox="1">
            <a:spLocks noChangeArrowheads="1"/>
          </p:cNvSpPr>
          <p:nvPr/>
        </p:nvSpPr>
        <p:spPr bwMode="auto">
          <a:xfrm>
            <a:off x="217488" y="1314450"/>
            <a:ext cx="9863137" cy="579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Statistics:</a:t>
            </a:r>
          </a:p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Bertola et al. (1992):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  3/15 S0s w/gas</a:t>
            </a:r>
          </a:p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Kuijken et al. (1996):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  4/28 highly-inclined S0s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(4/17 w/gas)</a:t>
            </a:r>
          </a:p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Kannappan &amp; Fabricant (2001):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  5/67 representative local galaxies</a:t>
            </a:r>
          </a:p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(2/33 S0s; 2/11 S0s w/gas)</a:t>
            </a:r>
          </a:p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Pizzella et al. (2004):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  2/50 S0/a-Scd w/gas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(2/10 S0s w/gas)</a:t>
            </a:r>
          </a:p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Bureau &amp; Chung (2006):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  3/30 S0-Sbc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(3/14 S0s; 3/11 S0s w/gas)</a:t>
            </a:r>
          </a:p>
          <a:p>
            <a:pPr eaLnBrk="1">
              <a:lnSpc>
                <a:spcPct val="109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 </a:t>
            </a:r>
            <a:r>
              <a:rPr lang="en-GB" u="sng">
                <a:solidFill>
                  <a:srgbClr val="FFFF00"/>
                </a:solidFill>
                <a:latin typeface="Charter" charset="0"/>
                <a:cs typeface="Standard Symbols L" charset="0"/>
              </a:rPr>
              <a:t>Total CR:</a:t>
            </a:r>
            <a:r>
              <a:rPr lang="en-GB">
                <a:solidFill>
                  <a:srgbClr val="999999"/>
                </a:solidFill>
                <a:latin typeface="Charter" charset="0"/>
                <a:cs typeface="Standard Symbols L" charset="0"/>
              </a:rPr>
              <a:t> </a:t>
            </a:r>
            <a:r>
              <a:rPr lang="en-GB">
                <a:solidFill>
                  <a:srgbClr val="FFFF66"/>
                </a:solidFill>
                <a:latin typeface="Charter" charset="0"/>
                <a:cs typeface="Standard Symbols L" charset="0"/>
              </a:rPr>
              <a:t>15 </a:t>
            </a:r>
            <a:r>
              <a:rPr lang="en-GB">
                <a:solidFill>
                  <a:srgbClr val="FFFF66"/>
                </a:solidFill>
                <a:latin typeface="Charter" charset="0"/>
                <a:cs typeface="Charter" charset="0"/>
              </a:rPr>
              <a:t>±</a:t>
            </a:r>
            <a:r>
              <a:rPr lang="en-GB">
                <a:solidFill>
                  <a:srgbClr val="FFFF66"/>
                </a:solidFill>
                <a:latin typeface="Charter" charset="0"/>
                <a:cs typeface="Standard Symbols L" charset="0"/>
              </a:rPr>
              <a:t> 4 % of S0s</a:t>
            </a:r>
            <a:r>
              <a:rPr lang="en-GB">
                <a:solidFill>
                  <a:srgbClr val="999999"/>
                </a:solidFill>
                <a:latin typeface="Charter" charset="0"/>
                <a:cs typeface="Standard Symbols L" charset="0"/>
              </a:rPr>
              <a:t> (14/94)</a:t>
            </a:r>
          </a:p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  <a:cs typeface="Standard Symbols L" charset="0"/>
              </a:rPr>
              <a:t>                     </a:t>
            </a:r>
            <a:r>
              <a:rPr lang="en-GB">
                <a:solidFill>
                  <a:srgbClr val="FFFF66"/>
                </a:solidFill>
                <a:latin typeface="Charter" charset="0"/>
                <a:cs typeface="Standard Symbols L" charset="0"/>
              </a:rPr>
              <a:t>23 </a:t>
            </a:r>
            <a:r>
              <a:rPr lang="en-GB">
                <a:solidFill>
                  <a:srgbClr val="FFFF66"/>
                </a:solidFill>
                <a:latin typeface="Charter" charset="0"/>
                <a:cs typeface="Charter" charset="0"/>
              </a:rPr>
              <a:t>±</a:t>
            </a:r>
            <a:r>
              <a:rPr lang="en-GB">
                <a:solidFill>
                  <a:srgbClr val="FFFF66"/>
                </a:solidFill>
                <a:latin typeface="Charter" charset="0"/>
                <a:cs typeface="Standard Symbols L" charset="0"/>
              </a:rPr>
              <a:t> 5 % of S0s w/gas</a:t>
            </a:r>
            <a:r>
              <a:rPr lang="en-GB">
                <a:solidFill>
                  <a:srgbClr val="999999"/>
                </a:solidFill>
                <a:latin typeface="Charter" charset="0"/>
                <a:cs typeface="Standard Symbols L" charset="0"/>
              </a:rPr>
              <a:t> (14/60)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Roughly twice accreted external gas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(assuming random infall)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True fractions likely higher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(sensitivity, pre-existing co-rotating gas)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5" name="Text Box 1"/>
          <p:cNvSpPr txBox="1">
            <a:spLocks noChangeArrowheads="1"/>
          </p:cNvSpPr>
          <p:nvPr/>
        </p:nvSpPr>
        <p:spPr bwMode="auto">
          <a:xfrm>
            <a:off x="677863" y="71438"/>
            <a:ext cx="86074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HI: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NGC1596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 sz="200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(Chung et al. 06)     </a:t>
            </a:r>
          </a:p>
        </p:txBody>
      </p:sp>
      <p:sp>
        <p:nvSpPr>
          <p:cNvPr id="446466" name="Text Box 2"/>
          <p:cNvSpPr txBox="1">
            <a:spLocks noChangeArrowheads="1"/>
          </p:cNvSpPr>
          <p:nvPr/>
        </p:nvSpPr>
        <p:spPr bwMode="auto">
          <a:xfrm>
            <a:off x="5975350" y="1476375"/>
            <a:ext cx="3959225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HI Structure:</a:t>
            </a:r>
          </a:p>
          <a:p>
            <a:pPr eaLnBrk="1">
              <a:lnSpc>
                <a:spcPct val="102000"/>
              </a:lnSpc>
              <a:buClr>
                <a:srgbClr val="FFFFFF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66"/>
                </a:solidFill>
                <a:latin typeface="Charter" charset="0"/>
                <a:cs typeface="StarSymbol" charset="0"/>
              </a:rPr>
              <a:t>NGC1602 main reservoir</a:t>
            </a:r>
          </a:p>
          <a:p>
            <a:pPr eaLnBrk="1">
              <a:lnSpc>
                <a:spcPct val="102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66"/>
                </a:solidFill>
                <a:latin typeface="Charter" charset="0"/>
                <a:cs typeface="StarSymbol" charset="0"/>
              </a:rPr>
              <a:t>   2 tidal tails </a:t>
            </a:r>
            <a:r>
              <a:rPr lang="en-GB">
                <a:solidFill>
                  <a:srgbClr val="999999"/>
                </a:solidFill>
                <a:latin typeface="Charter" charset="0"/>
                <a:cs typeface="StarSymbol" charset="0"/>
              </a:rPr>
              <a:t>(NW, NE)</a:t>
            </a:r>
          </a:p>
          <a:p>
            <a:pPr eaLnBrk="1">
              <a:lnSpc>
                <a:spcPct val="102000"/>
              </a:lnSpc>
              <a:buClr>
                <a:srgbClr val="FFFFFF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11.9' </a:t>
            </a:r>
            <a:r>
              <a:rPr lang="en-GB">
                <a:solidFill>
                  <a:srgbClr val="FFFF66"/>
                </a:solidFill>
                <a:latin typeface="StarSymbol" charset="0"/>
                <a:cs typeface="StarSymbol" charset="0"/>
              </a:rPr>
              <a:t>✕</a:t>
            </a:r>
            <a:r>
              <a:rPr lang="en-GB">
                <a:solidFill>
                  <a:srgbClr val="FFFF66"/>
                </a:solidFill>
                <a:latin typeface="Charter" charset="0"/>
              </a:rPr>
              <a:t> 13.4'</a:t>
            </a:r>
          </a:p>
          <a:p>
            <a:pPr eaLnBrk="1">
              <a:lnSpc>
                <a:spcPct val="102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(62 </a:t>
            </a:r>
            <a:r>
              <a:rPr lang="en-GB">
                <a:solidFill>
                  <a:srgbClr val="999999"/>
                </a:solidFill>
                <a:latin typeface="StarSymbol" charset="0"/>
                <a:cs typeface="StarSymbol" charset="0"/>
              </a:rPr>
              <a:t>✕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 70 kpc</a:t>
            </a:r>
            <a:r>
              <a:rPr lang="en-GB" baseline="33000">
                <a:solidFill>
                  <a:srgbClr val="999999"/>
                </a:solidFill>
                <a:latin typeface="StarSymbol" charset="0"/>
                <a:cs typeface="StarSymbol" charset="0"/>
              </a:rPr>
              <a:t>2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)</a:t>
            </a:r>
          </a:p>
          <a:p>
            <a:pPr eaLnBrk="1">
              <a:lnSpc>
                <a:spcPct val="102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</a:t>
            </a:r>
            <a:r>
              <a:rPr lang="en-GB">
                <a:solidFill>
                  <a:srgbClr val="FFFF66"/>
                </a:solidFill>
                <a:latin typeface="Charter" charset="0"/>
              </a:rPr>
              <a:t>2.5 </a:t>
            </a:r>
            <a:r>
              <a:rPr lang="en-GB">
                <a:solidFill>
                  <a:srgbClr val="FFFF66"/>
                </a:solidFill>
                <a:latin typeface="StarSymbol" charset="0"/>
                <a:cs typeface="StarSymbol" charset="0"/>
              </a:rPr>
              <a:t>✕</a:t>
            </a:r>
            <a:r>
              <a:rPr lang="en-GB">
                <a:solidFill>
                  <a:srgbClr val="FFFF66"/>
                </a:solidFill>
                <a:latin typeface="Charter" charset="0"/>
              </a:rPr>
              <a:t> 10</a:t>
            </a:r>
            <a:r>
              <a:rPr lang="en-GB" baseline="33000">
                <a:solidFill>
                  <a:srgbClr val="FFFF66"/>
                </a:solidFill>
                <a:latin typeface="StarSymbol" charset="0"/>
                <a:cs typeface="StarSymbol" charset="0"/>
              </a:rPr>
              <a:t>9</a:t>
            </a:r>
            <a:r>
              <a:rPr lang="en-GB">
                <a:solidFill>
                  <a:srgbClr val="FFFF66"/>
                </a:solidFill>
                <a:latin typeface="Charter" charset="0"/>
                <a:cs typeface="StarSymbol" charset="0"/>
              </a:rPr>
              <a:t> M</a:t>
            </a:r>
            <a:r>
              <a:rPr lang="en-GB" baseline="-33000">
                <a:solidFill>
                  <a:srgbClr val="FFFF66"/>
                </a:solidFill>
                <a:latin typeface="StarSymbol" charset="0"/>
                <a:cs typeface="StarSymbol" charset="0"/>
              </a:rPr>
              <a:t>☉</a:t>
            </a:r>
          </a:p>
          <a:p>
            <a:pPr eaLnBrk="1">
              <a:lnSpc>
                <a:spcPct val="102000"/>
              </a:lnSpc>
              <a:buClr>
                <a:srgbClr val="FFFFFF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NGC1602: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1.5 </a:t>
            </a:r>
            <a:r>
              <a:rPr lang="en-GB">
                <a:solidFill>
                  <a:srgbClr val="E6E6E6"/>
                </a:solidFill>
                <a:latin typeface="StarSymbol" charset="0"/>
                <a:cs typeface="StarSymbol" charset="0"/>
              </a:rPr>
              <a:t>✕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 10</a:t>
            </a:r>
            <a:r>
              <a:rPr lang="en-GB" baseline="33000">
                <a:solidFill>
                  <a:srgbClr val="E6E6E6"/>
                </a:solidFill>
                <a:latin typeface="StarSymbol" charset="0"/>
                <a:cs typeface="StarSymbol" charset="0"/>
              </a:rPr>
              <a:t>9</a:t>
            </a: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 M</a:t>
            </a:r>
            <a:r>
              <a:rPr lang="en-GB" baseline="-33000">
                <a:solidFill>
                  <a:srgbClr val="E6E6E6"/>
                </a:solidFill>
                <a:latin typeface="StarSymbol" charset="0"/>
                <a:cs typeface="StarSymbol" charset="0"/>
              </a:rPr>
              <a:t>☉</a:t>
            </a:r>
          </a:p>
          <a:p>
            <a:pPr eaLnBrk="1">
              <a:lnSpc>
                <a:spcPct val="102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      </a:t>
            </a:r>
            <a:r>
              <a:rPr lang="en-GB" sz="1600">
                <a:solidFill>
                  <a:srgbClr val="FFFF66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66"/>
                </a:solidFill>
                <a:latin typeface="Charter" charset="0"/>
              </a:rPr>
              <a:t>NW tail: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0.5 </a:t>
            </a:r>
            <a:r>
              <a:rPr lang="en-GB">
                <a:solidFill>
                  <a:srgbClr val="E6E6E6"/>
                </a:solidFill>
                <a:latin typeface="StarSymbol" charset="0"/>
                <a:cs typeface="StarSymbol" charset="0"/>
              </a:rPr>
              <a:t>✕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 10</a:t>
            </a:r>
            <a:r>
              <a:rPr lang="en-GB" baseline="33000">
                <a:solidFill>
                  <a:srgbClr val="E6E6E6"/>
                </a:solidFill>
                <a:latin typeface="StarSymbol" charset="0"/>
                <a:cs typeface="StarSymbol" charset="0"/>
              </a:rPr>
              <a:t>9</a:t>
            </a: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 M</a:t>
            </a:r>
            <a:r>
              <a:rPr lang="en-GB" baseline="-33000">
                <a:solidFill>
                  <a:srgbClr val="E6E6E6"/>
                </a:solidFill>
                <a:latin typeface="StarSymbol" charset="0"/>
                <a:cs typeface="StarSymbol" charset="0"/>
              </a:rPr>
              <a:t>☉</a:t>
            </a:r>
          </a:p>
          <a:p>
            <a:pPr eaLnBrk="1">
              <a:lnSpc>
                <a:spcPct val="102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        NE tail: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0.4 </a:t>
            </a:r>
            <a:r>
              <a:rPr lang="en-GB">
                <a:solidFill>
                  <a:srgbClr val="E6E6E6"/>
                </a:solidFill>
                <a:latin typeface="StarSymbol" charset="0"/>
                <a:cs typeface="StarSymbol" charset="0"/>
              </a:rPr>
              <a:t>✕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 10</a:t>
            </a:r>
            <a:r>
              <a:rPr lang="en-GB" baseline="33000">
                <a:solidFill>
                  <a:srgbClr val="E6E6E6"/>
                </a:solidFill>
                <a:latin typeface="StarSymbol" charset="0"/>
                <a:cs typeface="StarSymbol" charset="0"/>
              </a:rPr>
              <a:t>9</a:t>
            </a: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 M</a:t>
            </a:r>
            <a:r>
              <a:rPr lang="en-GB" baseline="-33000">
                <a:solidFill>
                  <a:srgbClr val="E6E6E6"/>
                </a:solidFill>
                <a:latin typeface="StarSymbol" charset="0"/>
                <a:cs typeface="StarSymbol" charset="0"/>
              </a:rPr>
              <a:t>☉</a:t>
            </a:r>
          </a:p>
          <a:p>
            <a:pPr eaLnBrk="1">
              <a:lnSpc>
                <a:spcPct val="102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   NGC1596: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0.3 </a:t>
            </a:r>
            <a:r>
              <a:rPr lang="en-GB">
                <a:solidFill>
                  <a:srgbClr val="E6E6E6"/>
                </a:solidFill>
                <a:latin typeface="StarSymbol" charset="0"/>
                <a:cs typeface="StarSymbol" charset="0"/>
              </a:rPr>
              <a:t>✕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 10</a:t>
            </a:r>
            <a:r>
              <a:rPr lang="en-GB" baseline="33000">
                <a:solidFill>
                  <a:srgbClr val="E6E6E6"/>
                </a:solidFill>
                <a:latin typeface="StarSymbol" charset="0"/>
                <a:cs typeface="StarSymbol" charset="0"/>
              </a:rPr>
              <a:t>9</a:t>
            </a: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 M</a:t>
            </a:r>
            <a:r>
              <a:rPr lang="en-GB" baseline="-33000">
                <a:solidFill>
                  <a:srgbClr val="E6E6E6"/>
                </a:solidFill>
                <a:latin typeface="StarSymbol" charset="0"/>
                <a:cs typeface="StarSymbol" charset="0"/>
              </a:rPr>
              <a:t>☉</a:t>
            </a:r>
          </a:p>
          <a:p>
            <a:pPr eaLnBrk="1">
              <a:buClr>
                <a:srgbClr val="FFFFFF"/>
              </a:buClr>
              <a:buSzPct val="45000"/>
              <a:buFont typeface="StarSymbol" charset="0"/>
              <a:buNone/>
            </a:pPr>
            <a:endParaRPr lang="en-GB" sz="1200" baseline="-33000">
              <a:solidFill>
                <a:srgbClr val="FFFF00"/>
              </a:solidFill>
              <a:latin typeface="Symbol" charset="0"/>
              <a:cs typeface="StarSymbol" charset="0"/>
            </a:endParaRPr>
          </a:p>
          <a:p>
            <a:pPr eaLnBrk="1">
              <a:lnSpc>
                <a:spcPct val="102000"/>
              </a:lnSpc>
              <a:buClr>
                <a:srgbClr val="FFFFFF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Clear accretion</a:t>
            </a:r>
          </a:p>
          <a:p>
            <a:pPr eaLnBrk="1">
              <a:lnSpc>
                <a:spcPct val="102000"/>
              </a:lnSpc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   Merging uncertain</a:t>
            </a:r>
          </a:p>
        </p:txBody>
      </p:sp>
      <p:sp>
        <p:nvSpPr>
          <p:cNvPr id="446467" name="Text Box 3"/>
          <p:cNvSpPr txBox="1">
            <a:spLocks noChangeArrowheads="1"/>
          </p:cNvSpPr>
          <p:nvPr/>
        </p:nvSpPr>
        <p:spPr bwMode="auto">
          <a:xfrm>
            <a:off x="71438" y="1479550"/>
            <a:ext cx="5681662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ATCA: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EW352, 750A, 1.5D arrays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      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(robust=1; 82</a:t>
            </a:r>
            <a:r>
              <a:rPr lang="ja-JP" altLang="en-GB" sz="2000">
                <a:solidFill>
                  <a:srgbClr val="999999"/>
                </a:solidFill>
                <a:latin typeface="Charter" charset="0"/>
              </a:rPr>
              <a:t>”</a:t>
            </a:r>
            <a:r>
              <a:rPr lang="en-GB" altLang="ja-JP" sz="2000">
                <a:solidFill>
                  <a:srgbClr val="999999"/>
                </a:solidFill>
                <a:latin typeface="Charter" charset="0"/>
              </a:rPr>
              <a:t> </a:t>
            </a:r>
            <a:r>
              <a:rPr lang="en-GB" altLang="ja-JP" sz="2000">
                <a:solidFill>
                  <a:srgbClr val="999999"/>
                </a:solidFill>
                <a:latin typeface="StarSymbol" charset="0"/>
                <a:cs typeface="StarSymbol" charset="0"/>
              </a:rPr>
              <a:t>✕ 66</a:t>
            </a:r>
            <a:r>
              <a:rPr lang="ja-JP" altLang="en-GB" sz="2000">
                <a:solidFill>
                  <a:srgbClr val="999999"/>
                </a:solidFill>
                <a:latin typeface="StarSymbol" charset="0"/>
                <a:cs typeface="StarSymbol" charset="0"/>
              </a:rPr>
              <a:t>”</a:t>
            </a:r>
            <a:r>
              <a:rPr lang="en-GB" altLang="ja-JP" sz="2000">
                <a:solidFill>
                  <a:srgbClr val="999999"/>
                </a:solidFill>
                <a:latin typeface="Charter" charset="0"/>
              </a:rPr>
              <a:t>)</a:t>
            </a:r>
            <a:endParaRPr lang="en-GB" sz="2000">
              <a:solidFill>
                <a:srgbClr val="999999"/>
              </a:solidFill>
              <a:latin typeface="Charter" charset="0"/>
            </a:endParaRPr>
          </a:p>
        </p:txBody>
      </p:sp>
      <p:pic>
        <p:nvPicPr>
          <p:cNvPr id="4464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5" y="2408238"/>
            <a:ext cx="2757488" cy="244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64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2409825"/>
            <a:ext cx="2749550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647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3675" y="4554538"/>
            <a:ext cx="2767013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647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4554538"/>
            <a:ext cx="2755900" cy="24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ext Box 1"/>
          <p:cNvSpPr txBox="1">
            <a:spLocks noChangeArrowheads="1"/>
          </p:cNvSpPr>
          <p:nvPr/>
        </p:nvSpPr>
        <p:spPr bwMode="auto">
          <a:xfrm>
            <a:off x="730250" y="349250"/>
            <a:ext cx="86106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Gas Accretion: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Timescales</a:t>
            </a:r>
            <a:endParaRPr lang="en-GB">
              <a:solidFill>
                <a:srgbClr val="999999"/>
              </a:solidFill>
              <a:latin typeface="Charter" charset="0"/>
            </a:endParaRPr>
          </a:p>
        </p:txBody>
      </p:sp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163513" y="1474788"/>
            <a:ext cx="9764712" cy="5527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2800" u="sng" dirty="0">
                <a:solidFill>
                  <a:srgbClr val="FFFF00"/>
                </a:solidFill>
                <a:latin typeface="Charter" charset="0"/>
              </a:rPr>
              <a:t>Hand-waving argument</a:t>
            </a:r>
            <a:r>
              <a:rPr lang="en-GB" sz="2800" u="sng" dirty="0" smtClean="0">
                <a:solidFill>
                  <a:srgbClr val="FFFF00"/>
                </a:solidFill>
                <a:latin typeface="Charter" charset="0"/>
              </a:rPr>
              <a:t>:</a:t>
            </a:r>
            <a:endParaRPr lang="en-GB" sz="800" dirty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dirty="0">
                <a:solidFill>
                  <a:srgbClr val="F7FF99"/>
                </a:solidFill>
                <a:latin typeface="Charter" charset="0"/>
              </a:rPr>
              <a:t>               </a:t>
            </a:r>
            <a:r>
              <a:rPr lang="en-GB" sz="3200" dirty="0" err="1">
                <a:solidFill>
                  <a:srgbClr val="F7FF99"/>
                </a:solidFill>
                <a:latin typeface="Charter" charset="0"/>
              </a:rPr>
              <a:t>t</a:t>
            </a:r>
            <a:r>
              <a:rPr lang="en-GB" sz="3200" baseline="-25000" dirty="0" err="1">
                <a:solidFill>
                  <a:srgbClr val="F7FF99"/>
                </a:solidFill>
                <a:latin typeface="Charter" charset="0"/>
              </a:rPr>
              <a:t>gas_depletion</a:t>
            </a:r>
            <a:r>
              <a:rPr lang="en-GB" sz="3200" dirty="0">
                <a:solidFill>
                  <a:srgbClr val="F7FF99"/>
                </a:solidFill>
                <a:latin typeface="Charter" charset="0"/>
              </a:rPr>
              <a:t>       &lt;  </a:t>
            </a:r>
            <a:r>
              <a:rPr lang="en-GB" sz="3200" dirty="0" err="1">
                <a:solidFill>
                  <a:srgbClr val="F7FF99"/>
                </a:solidFill>
                <a:latin typeface="Charter" charset="0"/>
              </a:rPr>
              <a:t>t</a:t>
            </a:r>
            <a:r>
              <a:rPr lang="en-GB" sz="3200" baseline="-25000" dirty="0" err="1">
                <a:solidFill>
                  <a:srgbClr val="F7FF99"/>
                </a:solidFill>
                <a:latin typeface="Charter" charset="0"/>
              </a:rPr>
              <a:t>torque</a:t>
            </a:r>
            <a:endParaRPr lang="en-GB" sz="3200" dirty="0">
              <a:solidFill>
                <a:srgbClr val="F7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dirty="0">
                <a:solidFill>
                  <a:srgbClr val="F7FF99"/>
                </a:solidFill>
                <a:latin typeface="Charter" charset="0"/>
                <a:cs typeface="Standard Symbols L" charset="0"/>
              </a:rPr>
              <a:t>                                     </a:t>
            </a:r>
            <a:r>
              <a:rPr lang="en-GB" dirty="0">
                <a:solidFill>
                  <a:srgbClr val="F7FF99"/>
                </a:solidFill>
                <a:latin typeface="Charter" charset="0"/>
                <a:cs typeface="Standard Symbols L" charset="0"/>
              </a:rPr>
              <a:t> </a:t>
            </a:r>
            <a:r>
              <a:rPr lang="en-GB" sz="3200" dirty="0">
                <a:solidFill>
                  <a:srgbClr val="F7FF99"/>
                </a:solidFill>
                <a:latin typeface="Standard Symbols L" charset="0"/>
                <a:cs typeface="Standard Symbols L" charset="0"/>
              </a:rPr>
              <a:t>&lt;  few  </a:t>
            </a:r>
            <a:r>
              <a:rPr lang="en-GB" sz="3200" dirty="0" err="1">
                <a:solidFill>
                  <a:srgbClr val="F7FF99"/>
                </a:solidFill>
                <a:latin typeface="Standard Symbols L" charset="0"/>
                <a:cs typeface="Standard Symbols L" charset="0"/>
              </a:rPr>
              <a:t>t</a:t>
            </a:r>
            <a:r>
              <a:rPr lang="en-GB" sz="3200" baseline="-25000" dirty="0" err="1">
                <a:solidFill>
                  <a:srgbClr val="F7FF99"/>
                </a:solidFill>
                <a:latin typeface="Standard Symbols L" charset="0"/>
                <a:cs typeface="Standard Symbols L" charset="0"/>
              </a:rPr>
              <a:t>dynamical</a:t>
            </a:r>
            <a:endParaRPr lang="en-GB" sz="3200" baseline="-25000" dirty="0">
              <a:solidFill>
                <a:srgbClr val="F7FF99"/>
              </a:solidFill>
              <a:latin typeface="Standard Symbols L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dirty="0">
                <a:solidFill>
                  <a:srgbClr val="FFFF99"/>
                </a:solidFill>
                <a:latin typeface="Charter" charset="0"/>
              </a:rPr>
              <a:t>                                      &lt;  few 3x10</a:t>
            </a:r>
            <a:r>
              <a:rPr lang="en-GB" sz="3200" baseline="30000" dirty="0">
                <a:solidFill>
                  <a:srgbClr val="FFFF99"/>
                </a:solidFill>
                <a:latin typeface="Charter" charset="0"/>
              </a:rPr>
              <a:t>7</a:t>
            </a:r>
            <a:r>
              <a:rPr lang="en-GB" sz="3200" dirty="0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 sz="3200" dirty="0" err="1">
                <a:solidFill>
                  <a:srgbClr val="FFFF99"/>
                </a:solidFill>
                <a:latin typeface="Charter" charset="0"/>
              </a:rPr>
              <a:t>yr</a:t>
            </a:r>
            <a:endParaRPr lang="en-GB" sz="3200" baseline="-25000" dirty="0">
              <a:solidFill>
                <a:srgbClr val="F7FF99"/>
              </a:solidFill>
              <a:latin typeface="Standard Symbols L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dirty="0">
                <a:solidFill>
                  <a:srgbClr val="FFFF99"/>
                </a:solidFill>
                <a:latin typeface="Charter" charset="0"/>
              </a:rPr>
              <a:t>                                      &lt;  100 </a:t>
            </a:r>
            <a:r>
              <a:rPr lang="en-GB" sz="3200" dirty="0" err="1">
                <a:solidFill>
                  <a:srgbClr val="FFFF99"/>
                </a:solidFill>
                <a:latin typeface="Charter" charset="0"/>
              </a:rPr>
              <a:t>Myr</a:t>
            </a:r>
            <a:endParaRPr lang="en-GB" sz="3200" dirty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dirty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dirty="0">
                <a:solidFill>
                  <a:srgbClr val="FFFF99"/>
                </a:solidFill>
                <a:latin typeface="Charter" charset="0"/>
              </a:rPr>
              <a:t>               </a:t>
            </a:r>
            <a:r>
              <a:rPr lang="en-GB" sz="3200" dirty="0" err="1">
                <a:solidFill>
                  <a:srgbClr val="FFFF99"/>
                </a:solidFill>
                <a:latin typeface="Charter" charset="0"/>
              </a:rPr>
              <a:t>t</a:t>
            </a:r>
            <a:r>
              <a:rPr lang="en-GB" sz="3200" baseline="-25000" dirty="0" err="1">
                <a:solidFill>
                  <a:srgbClr val="FFFF99"/>
                </a:solidFill>
                <a:latin typeface="Charter" charset="0"/>
              </a:rPr>
              <a:t>gas_replenishment</a:t>
            </a:r>
            <a:r>
              <a:rPr lang="en-GB" sz="3200" dirty="0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 sz="2000" dirty="0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 sz="3200" dirty="0">
                <a:solidFill>
                  <a:srgbClr val="F7FF99"/>
                </a:solidFill>
                <a:latin typeface="Standard Symbols L" charset="0"/>
                <a:cs typeface="Standard Symbols L" charset="0"/>
              </a:rPr>
              <a:t>≈ </a:t>
            </a:r>
            <a:r>
              <a:rPr lang="en-GB" sz="3200" dirty="0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 sz="3200" dirty="0" err="1">
                <a:solidFill>
                  <a:srgbClr val="FFFF99"/>
                </a:solidFill>
                <a:latin typeface="Charter" charset="0"/>
              </a:rPr>
              <a:t>t</a:t>
            </a:r>
            <a:r>
              <a:rPr lang="en-GB" sz="3200" baseline="-25000" dirty="0" err="1">
                <a:solidFill>
                  <a:srgbClr val="FFFF99"/>
                </a:solidFill>
                <a:latin typeface="Charter" charset="0"/>
              </a:rPr>
              <a:t>gas_depletion</a:t>
            </a:r>
            <a:r>
              <a:rPr lang="en-GB" sz="3200" dirty="0">
                <a:solidFill>
                  <a:srgbClr val="FFFF99"/>
                </a:solidFill>
                <a:latin typeface="Charter" charset="0"/>
              </a:rPr>
              <a:t>    </a:t>
            </a:r>
            <a:r>
              <a:rPr lang="en-GB" sz="2000" dirty="0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 sz="3200" dirty="0">
                <a:solidFill>
                  <a:srgbClr val="FFFF99"/>
                </a:solidFill>
                <a:latin typeface="Charter" charset="0"/>
              </a:rPr>
              <a:t>/  </a:t>
            </a:r>
            <a:r>
              <a:rPr lang="en-GB" sz="2800" dirty="0" err="1">
                <a:solidFill>
                  <a:srgbClr val="FFFF99"/>
                </a:solidFill>
                <a:latin typeface="Charter" charset="0"/>
              </a:rPr>
              <a:t>detection_rate</a:t>
            </a:r>
            <a:endParaRPr lang="en-GB" sz="2800" dirty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dirty="0">
                <a:solidFill>
                  <a:srgbClr val="FFFF99"/>
                </a:solidFill>
                <a:latin typeface="Charter" charset="0"/>
              </a:rPr>
              <a:t>                                     </a:t>
            </a:r>
            <a:r>
              <a:rPr lang="en-GB" dirty="0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 sz="3200" dirty="0">
                <a:solidFill>
                  <a:srgbClr val="FFFF99"/>
                </a:solidFill>
                <a:latin typeface="Charter" charset="0"/>
              </a:rPr>
              <a:t>&lt;  few </a:t>
            </a:r>
            <a:r>
              <a:rPr lang="en-GB" sz="3200" dirty="0" err="1">
                <a:solidFill>
                  <a:srgbClr val="FFFF99"/>
                </a:solidFill>
                <a:latin typeface="Charter" charset="0"/>
              </a:rPr>
              <a:t>t</a:t>
            </a:r>
            <a:r>
              <a:rPr lang="en-GB" sz="3200" baseline="-25000" dirty="0" err="1">
                <a:solidFill>
                  <a:srgbClr val="FFFF99"/>
                </a:solidFill>
                <a:latin typeface="Charter" charset="0"/>
              </a:rPr>
              <a:t>dynamical</a:t>
            </a:r>
            <a:r>
              <a:rPr lang="en-GB" sz="3200" dirty="0">
                <a:solidFill>
                  <a:srgbClr val="FFFF99"/>
                </a:solidFill>
                <a:latin typeface="Charter" charset="0"/>
              </a:rPr>
              <a:t>  / 0.22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dirty="0">
                <a:solidFill>
                  <a:srgbClr val="FFFF99"/>
                </a:solidFill>
                <a:latin typeface="Charter" charset="0"/>
              </a:rPr>
              <a:t>                                      &lt;  0.5 </a:t>
            </a:r>
            <a:r>
              <a:rPr lang="en-GB" sz="3200" dirty="0" err="1">
                <a:solidFill>
                  <a:srgbClr val="FFFF99"/>
                </a:solidFill>
                <a:latin typeface="Charter" charset="0"/>
              </a:rPr>
              <a:t>Gyr</a:t>
            </a:r>
            <a:endParaRPr lang="en-GB" dirty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200" dirty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 dirty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        </a:t>
            </a: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 </a:t>
            </a:r>
            <a:r>
              <a:rPr lang="en-GB" dirty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 dirty="0">
                <a:solidFill>
                  <a:srgbClr val="FFFF00"/>
                </a:solidFill>
                <a:latin typeface="Charter" charset="0"/>
              </a:rPr>
              <a:t> Rapid gas replenishment </a:t>
            </a:r>
            <a:r>
              <a:rPr lang="en-GB" dirty="0">
                <a:solidFill>
                  <a:srgbClr val="A6A6A6"/>
                </a:solidFill>
                <a:latin typeface="Charter" charset="0"/>
              </a:rPr>
              <a:t>(gas accretion, mergers)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 dirty="0">
                <a:solidFill>
                  <a:srgbClr val="E6E6E6"/>
                </a:solidFill>
                <a:latin typeface="StarSymbol" charset="0"/>
                <a:cs typeface="StarSymbol" charset="0"/>
              </a:rPr>
              <a:t>        </a:t>
            </a:r>
            <a:r>
              <a:rPr lang="en-GB" dirty="0" smtClean="0">
                <a:solidFill>
                  <a:srgbClr val="D9D9D9"/>
                </a:solidFill>
                <a:latin typeface="StarSymbol" charset="0"/>
                <a:cs typeface="StarSymbol" charset="0"/>
              </a:rPr>
              <a:t>✗</a:t>
            </a:r>
            <a:r>
              <a:rPr lang="en-GB" dirty="0" smtClean="0">
                <a:solidFill>
                  <a:srgbClr val="D9D9D9"/>
                </a:solidFill>
                <a:latin typeface="Charter" charset="0"/>
                <a:cs typeface="StarSymbol" charset="0"/>
              </a:rPr>
              <a:t>  </a:t>
            </a:r>
            <a:r>
              <a:rPr lang="en-GB" dirty="0">
                <a:solidFill>
                  <a:srgbClr val="D9D9D9"/>
                </a:solidFill>
                <a:latin typeface="Charter" charset="0"/>
                <a:cs typeface="StarSymbol" charset="0"/>
              </a:rPr>
              <a:t>Problem:  </a:t>
            </a:r>
            <a:r>
              <a:rPr lang="en-GB" dirty="0" err="1">
                <a:solidFill>
                  <a:srgbClr val="D9D9D9"/>
                </a:solidFill>
                <a:latin typeface="Charter" charset="0"/>
                <a:cs typeface="StarSymbol" charset="0"/>
              </a:rPr>
              <a:t>t</a:t>
            </a:r>
            <a:r>
              <a:rPr lang="en-GB" baseline="-25000" dirty="0" err="1">
                <a:solidFill>
                  <a:srgbClr val="D9D9D9"/>
                </a:solidFill>
                <a:latin typeface="Charter" charset="0"/>
                <a:cs typeface="StarSymbol" charset="0"/>
              </a:rPr>
              <a:t>gas_depletion</a:t>
            </a:r>
            <a:r>
              <a:rPr lang="en-GB" dirty="0">
                <a:solidFill>
                  <a:srgbClr val="D9D9D9"/>
                </a:solidFill>
                <a:latin typeface="Charter" charset="0"/>
                <a:cs typeface="StarSymbol" charset="0"/>
              </a:rPr>
              <a:t> expected to be 1-2 </a:t>
            </a:r>
            <a:r>
              <a:rPr lang="en-GB" dirty="0" err="1">
                <a:solidFill>
                  <a:srgbClr val="D9D9D9"/>
                </a:solidFill>
                <a:latin typeface="Charter" charset="0"/>
                <a:cs typeface="StarSymbol" charset="0"/>
              </a:rPr>
              <a:t>Gyr</a:t>
            </a:r>
            <a:r>
              <a:rPr lang="en-GB" dirty="0">
                <a:solidFill>
                  <a:srgbClr val="D9D9D9"/>
                </a:solidFill>
                <a:latin typeface="Charter" charset="0"/>
                <a:cs typeface="StarSymbol" charset="0"/>
              </a:rPr>
              <a:t> …</a:t>
            </a:r>
            <a:endParaRPr lang="en-GB" dirty="0">
              <a:solidFill>
                <a:srgbClr val="FFFF99"/>
              </a:solidFill>
              <a:latin typeface="Charter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5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863" y="4748213"/>
            <a:ext cx="2419350" cy="228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85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0" y="2373313"/>
            <a:ext cx="2614613" cy="234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8515" name="Text Box 3"/>
          <p:cNvSpPr txBox="1">
            <a:spLocks noChangeArrowheads="1"/>
          </p:cNvSpPr>
          <p:nvPr/>
        </p:nvSpPr>
        <p:spPr bwMode="auto">
          <a:xfrm>
            <a:off x="677863" y="71438"/>
            <a:ext cx="86074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HI: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NGC1596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 sz="200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(Chung et al. 06)     </a:t>
            </a:r>
          </a:p>
        </p:txBody>
      </p:sp>
      <p:sp>
        <p:nvSpPr>
          <p:cNvPr id="448516" name="Text Box 4"/>
          <p:cNvSpPr txBox="1">
            <a:spLocks noChangeArrowheads="1"/>
          </p:cNvSpPr>
          <p:nvPr/>
        </p:nvSpPr>
        <p:spPr bwMode="auto">
          <a:xfrm>
            <a:off x="5975350" y="1476375"/>
            <a:ext cx="3959225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HI Structure: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66"/>
                </a:solidFill>
                <a:latin typeface="Charter" charset="0"/>
                <a:cs typeface="StarSymbol" charset="0"/>
              </a:rPr>
              <a:t>NGC1602 main reservoir;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66"/>
                </a:solidFill>
                <a:latin typeface="Charter" charset="0"/>
                <a:cs typeface="StarSymbol" charset="0"/>
              </a:rPr>
              <a:t>     2 tidal tails </a:t>
            </a:r>
            <a:r>
              <a:rPr lang="en-GB">
                <a:solidFill>
                  <a:srgbClr val="999999"/>
                </a:solidFill>
                <a:latin typeface="Charter" charset="0"/>
                <a:cs typeface="StarSymbol" charset="0"/>
              </a:rPr>
              <a:t>(NW, NE)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11.9' </a:t>
            </a:r>
            <a:r>
              <a:rPr lang="en-GB">
                <a:solidFill>
                  <a:srgbClr val="FFFF66"/>
                </a:solidFill>
                <a:latin typeface="StarSymbol" charset="0"/>
                <a:cs typeface="StarSymbol" charset="0"/>
              </a:rPr>
              <a:t>✕</a:t>
            </a:r>
            <a:r>
              <a:rPr lang="en-GB">
                <a:solidFill>
                  <a:srgbClr val="FFFF66"/>
                </a:solidFill>
                <a:latin typeface="Charter" charset="0"/>
              </a:rPr>
              <a:t> 13.4'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(62 </a:t>
            </a:r>
            <a:r>
              <a:rPr lang="en-GB">
                <a:solidFill>
                  <a:srgbClr val="999999"/>
                </a:solidFill>
                <a:latin typeface="StarSymbol" charset="0"/>
                <a:cs typeface="StarSymbol" charset="0"/>
              </a:rPr>
              <a:t>✕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 70 kpc</a:t>
            </a:r>
            <a:r>
              <a:rPr lang="en-GB" baseline="33000">
                <a:solidFill>
                  <a:srgbClr val="999999"/>
                </a:solidFill>
                <a:latin typeface="StarSymbol" charset="0"/>
                <a:cs typeface="StarSymbol" charset="0"/>
              </a:rPr>
              <a:t>2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</a:t>
            </a:r>
            <a:r>
              <a:rPr lang="en-GB">
                <a:solidFill>
                  <a:srgbClr val="FFFF66"/>
                </a:solidFill>
                <a:latin typeface="Charter" charset="0"/>
              </a:rPr>
              <a:t>2.5 </a:t>
            </a:r>
            <a:r>
              <a:rPr lang="en-GB">
                <a:solidFill>
                  <a:srgbClr val="FFFF66"/>
                </a:solidFill>
                <a:latin typeface="StarSymbol" charset="0"/>
                <a:cs typeface="StarSymbol" charset="0"/>
              </a:rPr>
              <a:t>✕</a:t>
            </a:r>
            <a:r>
              <a:rPr lang="en-GB">
                <a:solidFill>
                  <a:srgbClr val="FFFF66"/>
                </a:solidFill>
                <a:latin typeface="Charter" charset="0"/>
              </a:rPr>
              <a:t> 10</a:t>
            </a:r>
            <a:r>
              <a:rPr lang="en-GB" baseline="33000">
                <a:solidFill>
                  <a:srgbClr val="FFFF66"/>
                </a:solidFill>
                <a:latin typeface="StarSymbol" charset="0"/>
                <a:cs typeface="StarSymbol" charset="0"/>
              </a:rPr>
              <a:t>9</a:t>
            </a:r>
            <a:r>
              <a:rPr lang="en-GB">
                <a:solidFill>
                  <a:srgbClr val="FFFF66"/>
                </a:solidFill>
                <a:latin typeface="Charter" charset="0"/>
                <a:cs typeface="StarSymbol" charset="0"/>
              </a:rPr>
              <a:t> M</a:t>
            </a:r>
            <a:r>
              <a:rPr lang="en-GB" baseline="-33000">
                <a:solidFill>
                  <a:srgbClr val="FFFF66"/>
                </a:solidFill>
                <a:latin typeface="StarSymbol" charset="0"/>
                <a:cs typeface="StarSymbol" charset="0"/>
              </a:rPr>
              <a:t>☉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NGC1602: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1.5 </a:t>
            </a:r>
            <a:r>
              <a:rPr lang="en-GB">
                <a:solidFill>
                  <a:srgbClr val="E6E6E6"/>
                </a:solidFill>
                <a:latin typeface="StarSymbol" charset="0"/>
                <a:cs typeface="StarSymbol" charset="0"/>
              </a:rPr>
              <a:t>✕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 10</a:t>
            </a:r>
            <a:r>
              <a:rPr lang="en-GB" baseline="33000">
                <a:solidFill>
                  <a:srgbClr val="E6E6E6"/>
                </a:solidFill>
                <a:latin typeface="StarSymbol" charset="0"/>
                <a:cs typeface="StarSymbol" charset="0"/>
              </a:rPr>
              <a:t>9</a:t>
            </a: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 M</a:t>
            </a:r>
            <a:r>
              <a:rPr lang="en-GB" baseline="-33000">
                <a:solidFill>
                  <a:srgbClr val="E6E6E6"/>
                </a:solidFill>
                <a:latin typeface="StarSymbol" charset="0"/>
                <a:cs typeface="StarSymbol" charset="0"/>
              </a:rPr>
              <a:t>☉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        NW tail: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0.5 </a:t>
            </a:r>
            <a:r>
              <a:rPr lang="en-GB">
                <a:solidFill>
                  <a:srgbClr val="E6E6E6"/>
                </a:solidFill>
                <a:latin typeface="StarSymbol" charset="0"/>
                <a:cs typeface="StarSymbol" charset="0"/>
              </a:rPr>
              <a:t>✕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 10</a:t>
            </a:r>
            <a:r>
              <a:rPr lang="en-GB" baseline="33000">
                <a:solidFill>
                  <a:srgbClr val="E6E6E6"/>
                </a:solidFill>
                <a:latin typeface="StarSymbol" charset="0"/>
                <a:cs typeface="StarSymbol" charset="0"/>
              </a:rPr>
              <a:t>9</a:t>
            </a: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 M</a:t>
            </a:r>
            <a:r>
              <a:rPr lang="en-GB" baseline="-33000">
                <a:solidFill>
                  <a:srgbClr val="E6E6E6"/>
                </a:solidFill>
                <a:latin typeface="StarSymbol" charset="0"/>
                <a:cs typeface="StarSymbol" charset="0"/>
              </a:rPr>
              <a:t>☉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         NE tail: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0.4 </a:t>
            </a:r>
            <a:r>
              <a:rPr lang="en-GB">
                <a:solidFill>
                  <a:srgbClr val="E6E6E6"/>
                </a:solidFill>
                <a:latin typeface="StarSymbol" charset="0"/>
                <a:cs typeface="StarSymbol" charset="0"/>
              </a:rPr>
              <a:t>✕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 10</a:t>
            </a:r>
            <a:r>
              <a:rPr lang="en-GB" baseline="33000">
                <a:solidFill>
                  <a:srgbClr val="E6E6E6"/>
                </a:solidFill>
                <a:latin typeface="StarSymbol" charset="0"/>
                <a:cs typeface="StarSymbol" charset="0"/>
              </a:rPr>
              <a:t>9</a:t>
            </a: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 M</a:t>
            </a:r>
            <a:r>
              <a:rPr lang="en-GB" baseline="-33000">
                <a:solidFill>
                  <a:srgbClr val="E6E6E6"/>
                </a:solidFill>
                <a:latin typeface="StarSymbol" charset="0"/>
                <a:cs typeface="StarSymbol" charset="0"/>
              </a:rPr>
              <a:t>☉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     NGC1596: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0.3 </a:t>
            </a:r>
            <a:r>
              <a:rPr lang="en-GB">
                <a:solidFill>
                  <a:srgbClr val="E6E6E6"/>
                </a:solidFill>
                <a:latin typeface="StarSymbol" charset="0"/>
                <a:cs typeface="StarSymbol" charset="0"/>
              </a:rPr>
              <a:t>✕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 10</a:t>
            </a:r>
            <a:r>
              <a:rPr lang="en-GB" baseline="33000">
                <a:solidFill>
                  <a:srgbClr val="E6E6E6"/>
                </a:solidFill>
                <a:latin typeface="StarSymbol" charset="0"/>
                <a:cs typeface="StarSymbol" charset="0"/>
              </a:rPr>
              <a:t>9</a:t>
            </a: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 M</a:t>
            </a:r>
            <a:r>
              <a:rPr lang="en-GB" baseline="-33000">
                <a:solidFill>
                  <a:srgbClr val="E6E6E6"/>
                </a:solidFill>
                <a:latin typeface="StarSymbol" charset="0"/>
                <a:cs typeface="StarSymbol" charset="0"/>
              </a:rPr>
              <a:t>☉</a:t>
            </a:r>
          </a:p>
          <a:p>
            <a:pPr eaLnBrk="1"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200" baseline="-33000">
              <a:solidFill>
                <a:srgbClr val="FFFF00"/>
              </a:solidFill>
              <a:latin typeface="Symbol" charset="0"/>
              <a:cs typeface="StarSymbo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Interaction-driven bar formation/evolution?</a:t>
            </a:r>
          </a:p>
        </p:txBody>
      </p:sp>
      <p:sp>
        <p:nvSpPr>
          <p:cNvPr id="448517" name="Text Box 5"/>
          <p:cNvSpPr txBox="1">
            <a:spLocks noChangeArrowheads="1"/>
          </p:cNvSpPr>
          <p:nvPr/>
        </p:nvSpPr>
        <p:spPr bwMode="auto">
          <a:xfrm>
            <a:off x="71438" y="1479550"/>
            <a:ext cx="5681662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ATCA: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EW352, 750A, 1.5D arrays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      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(robust=1; 82</a:t>
            </a:r>
            <a:r>
              <a:rPr lang="ja-JP" altLang="en-GB" sz="2000">
                <a:solidFill>
                  <a:srgbClr val="999999"/>
                </a:solidFill>
                <a:latin typeface="Charter" charset="0"/>
              </a:rPr>
              <a:t>”</a:t>
            </a:r>
            <a:r>
              <a:rPr lang="en-GB" altLang="ja-JP" sz="2000">
                <a:solidFill>
                  <a:srgbClr val="999999"/>
                </a:solidFill>
                <a:latin typeface="Charter" charset="0"/>
              </a:rPr>
              <a:t> </a:t>
            </a:r>
            <a:r>
              <a:rPr lang="en-GB" altLang="ja-JP" sz="2000">
                <a:solidFill>
                  <a:srgbClr val="999999"/>
                </a:solidFill>
                <a:latin typeface="StarSymbol" charset="0"/>
                <a:cs typeface="StarSymbol" charset="0"/>
              </a:rPr>
              <a:t>✕ 66</a:t>
            </a:r>
            <a:r>
              <a:rPr lang="ja-JP" altLang="en-GB" sz="2000">
                <a:solidFill>
                  <a:srgbClr val="999999"/>
                </a:solidFill>
                <a:latin typeface="StarSymbol" charset="0"/>
                <a:cs typeface="StarSymbol" charset="0"/>
              </a:rPr>
              <a:t>”</a:t>
            </a:r>
            <a:r>
              <a:rPr lang="en-GB" altLang="ja-JP" sz="2000">
                <a:solidFill>
                  <a:srgbClr val="999999"/>
                </a:solidFill>
                <a:latin typeface="Charter" charset="0"/>
              </a:rPr>
              <a:t>)</a:t>
            </a:r>
            <a:endParaRPr lang="en-GB" sz="2000">
              <a:solidFill>
                <a:srgbClr val="999999"/>
              </a:solidFill>
              <a:latin typeface="Charter" charset="0"/>
            </a:endParaRPr>
          </a:p>
        </p:txBody>
      </p:sp>
      <p:pic>
        <p:nvPicPr>
          <p:cNvPr id="44851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2363788"/>
            <a:ext cx="2652713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851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" y="4746625"/>
            <a:ext cx="2413000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1" name="Text Box 1"/>
          <p:cNvSpPr txBox="1">
            <a:spLocks noChangeArrowheads="1"/>
          </p:cNvSpPr>
          <p:nvPr/>
        </p:nvSpPr>
        <p:spPr bwMode="auto">
          <a:xfrm>
            <a:off x="677863" y="71438"/>
            <a:ext cx="86074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HI: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NGC1596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 sz="200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(Chung et al. 06)     </a:t>
            </a:r>
          </a:p>
        </p:txBody>
      </p:sp>
      <p:sp>
        <p:nvSpPr>
          <p:cNvPr id="450562" name="Text Box 2"/>
          <p:cNvSpPr txBox="1">
            <a:spLocks noChangeArrowheads="1"/>
          </p:cNvSpPr>
          <p:nvPr/>
        </p:nvSpPr>
        <p:spPr bwMode="auto">
          <a:xfrm>
            <a:off x="5699125" y="1446213"/>
            <a:ext cx="4302125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HI Dynamics: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66"/>
                </a:solidFill>
                <a:latin typeface="Charter" charset="0"/>
                <a:cs typeface="StarSymbol" charset="0"/>
              </a:rPr>
              <a:t>Two tidal tails </a:t>
            </a:r>
            <a:r>
              <a:rPr lang="en-GB">
                <a:solidFill>
                  <a:srgbClr val="999999"/>
                </a:solidFill>
                <a:latin typeface="Charter" charset="0"/>
                <a:cs typeface="StarSymbol" charset="0"/>
              </a:rPr>
              <a:t>(NW, NE)</a:t>
            </a:r>
            <a:r>
              <a:rPr lang="en-GB">
                <a:solidFill>
                  <a:srgbClr val="FFFF66"/>
                </a:solidFill>
                <a:latin typeface="Charter" charset="0"/>
                <a:cs typeface="StarSymbol" charset="0"/>
              </a:rPr>
              <a:t>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66"/>
                </a:solidFill>
                <a:latin typeface="Charter" charset="0"/>
                <a:cs typeface="StarSymbol" charset="0"/>
              </a:rPr>
              <a:t>     </a:t>
            </a: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High/low velocities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     Opposite orientations LOS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     Different orbital planes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2 interactions/passages;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NE tail younger?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Timescales plausible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Tidal dwarf formation?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(stellar counterpart in NW)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9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 Ongoing tidally/interaction-induced accretion</a:t>
            </a:r>
          </a:p>
        </p:txBody>
      </p:sp>
      <p:sp>
        <p:nvSpPr>
          <p:cNvPr id="450563" name="Text Box 3"/>
          <p:cNvSpPr txBox="1">
            <a:spLocks noChangeArrowheads="1"/>
          </p:cNvSpPr>
          <p:nvPr/>
        </p:nvSpPr>
        <p:spPr bwMode="auto">
          <a:xfrm>
            <a:off x="71438" y="1479550"/>
            <a:ext cx="5681662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ATCA: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EW352, 750A, 1.5D arrays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      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(robust=1; 82</a:t>
            </a:r>
            <a:r>
              <a:rPr lang="ja-JP" altLang="en-GB" sz="2000">
                <a:solidFill>
                  <a:srgbClr val="999999"/>
                </a:solidFill>
                <a:latin typeface="Charter" charset="0"/>
              </a:rPr>
              <a:t>”</a:t>
            </a:r>
            <a:r>
              <a:rPr lang="en-GB" altLang="ja-JP" sz="2000">
                <a:solidFill>
                  <a:srgbClr val="999999"/>
                </a:solidFill>
                <a:latin typeface="Charter" charset="0"/>
              </a:rPr>
              <a:t> </a:t>
            </a:r>
            <a:r>
              <a:rPr lang="en-GB" altLang="ja-JP" sz="2000">
                <a:solidFill>
                  <a:srgbClr val="999999"/>
                </a:solidFill>
                <a:latin typeface="StarSymbol" charset="0"/>
                <a:cs typeface="StarSymbol" charset="0"/>
              </a:rPr>
              <a:t>✕ 66</a:t>
            </a:r>
            <a:r>
              <a:rPr lang="ja-JP" altLang="en-GB" sz="2000">
                <a:solidFill>
                  <a:srgbClr val="999999"/>
                </a:solidFill>
                <a:latin typeface="StarSymbol" charset="0"/>
                <a:cs typeface="StarSymbol" charset="0"/>
              </a:rPr>
              <a:t>”</a:t>
            </a:r>
            <a:r>
              <a:rPr lang="en-GB" altLang="ja-JP" sz="2000">
                <a:solidFill>
                  <a:srgbClr val="999999"/>
                </a:solidFill>
                <a:latin typeface="Charter" charset="0"/>
              </a:rPr>
              <a:t>)</a:t>
            </a:r>
            <a:endParaRPr lang="en-GB" sz="2000">
              <a:solidFill>
                <a:srgbClr val="999999"/>
              </a:solidFill>
              <a:latin typeface="Charter" charset="0"/>
            </a:endParaRPr>
          </a:p>
        </p:txBody>
      </p:sp>
      <p:pic>
        <p:nvPicPr>
          <p:cNvPr id="4505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2414588"/>
            <a:ext cx="4614863" cy="227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56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4770438"/>
            <a:ext cx="4602162" cy="229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609" name="Text Box 1"/>
          <p:cNvSpPr txBox="1">
            <a:spLocks noChangeArrowheads="1"/>
          </p:cNvSpPr>
          <p:nvPr/>
        </p:nvSpPr>
        <p:spPr bwMode="auto">
          <a:xfrm>
            <a:off x="677863" y="71438"/>
            <a:ext cx="86074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HI: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NGC1596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 sz="200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(Chung et al. 06)     </a:t>
            </a:r>
          </a:p>
        </p:txBody>
      </p:sp>
      <p:sp>
        <p:nvSpPr>
          <p:cNvPr id="452610" name="Text Box 2"/>
          <p:cNvSpPr txBox="1">
            <a:spLocks noChangeArrowheads="1"/>
          </p:cNvSpPr>
          <p:nvPr/>
        </p:nvSpPr>
        <p:spPr bwMode="auto">
          <a:xfrm>
            <a:off x="5699125" y="1446213"/>
            <a:ext cx="4302125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HI Dynamics: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66"/>
                </a:solidFill>
                <a:latin typeface="Charter" charset="0"/>
                <a:cs typeface="StarSymbol" charset="0"/>
              </a:rPr>
              <a:t> Two tidal tails </a:t>
            </a:r>
            <a:r>
              <a:rPr lang="en-GB">
                <a:solidFill>
                  <a:srgbClr val="999999"/>
                </a:solidFill>
                <a:latin typeface="Charter" charset="0"/>
                <a:cs typeface="StarSymbol" charset="0"/>
              </a:rPr>
              <a:t>(NW, NE)</a:t>
            </a:r>
            <a:r>
              <a:rPr lang="en-GB">
                <a:solidFill>
                  <a:srgbClr val="FFFF66"/>
                </a:solidFill>
                <a:latin typeface="Charter" charset="0"/>
                <a:cs typeface="StarSymbol" charset="0"/>
              </a:rPr>
              <a:t>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66"/>
                </a:solidFill>
                <a:latin typeface="Charter" charset="0"/>
                <a:cs typeface="StarSymbol" charset="0"/>
              </a:rPr>
              <a:t>     </a:t>
            </a: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High/low velocities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     Opposite orientations LOS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     Different orbital planes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2 interactions/passages;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NE tail younger?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Timescales plausible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Tidal dwarf formation?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(stellar counterpart in NW)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9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 Ongoing tidally/interaction-induced accretion</a:t>
            </a:r>
          </a:p>
        </p:txBody>
      </p:sp>
      <p:sp>
        <p:nvSpPr>
          <p:cNvPr id="452611" name="Text Box 3"/>
          <p:cNvSpPr txBox="1">
            <a:spLocks noChangeArrowheads="1"/>
          </p:cNvSpPr>
          <p:nvPr/>
        </p:nvSpPr>
        <p:spPr bwMode="auto">
          <a:xfrm>
            <a:off x="71438" y="1479550"/>
            <a:ext cx="5681662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ATCA: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EW352, 750A, 1.5D arrays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      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(robust=1; 82</a:t>
            </a:r>
            <a:r>
              <a:rPr lang="ja-JP" altLang="en-GB" sz="2000">
                <a:solidFill>
                  <a:srgbClr val="999999"/>
                </a:solidFill>
                <a:latin typeface="Charter" charset="0"/>
              </a:rPr>
              <a:t>”</a:t>
            </a:r>
            <a:r>
              <a:rPr lang="en-GB" altLang="ja-JP" sz="2000">
                <a:solidFill>
                  <a:srgbClr val="999999"/>
                </a:solidFill>
                <a:latin typeface="Charter" charset="0"/>
              </a:rPr>
              <a:t> </a:t>
            </a:r>
            <a:r>
              <a:rPr lang="en-GB" altLang="ja-JP" sz="2000">
                <a:solidFill>
                  <a:srgbClr val="999999"/>
                </a:solidFill>
                <a:latin typeface="StarSymbol" charset="0"/>
                <a:cs typeface="StarSymbol" charset="0"/>
              </a:rPr>
              <a:t>✕ 66</a:t>
            </a:r>
            <a:r>
              <a:rPr lang="ja-JP" altLang="en-GB" sz="2000">
                <a:solidFill>
                  <a:srgbClr val="999999"/>
                </a:solidFill>
                <a:latin typeface="StarSymbol" charset="0"/>
                <a:cs typeface="StarSymbol" charset="0"/>
              </a:rPr>
              <a:t>”</a:t>
            </a:r>
            <a:r>
              <a:rPr lang="en-GB" altLang="ja-JP" sz="2000">
                <a:solidFill>
                  <a:srgbClr val="999999"/>
                </a:solidFill>
                <a:latin typeface="Charter" charset="0"/>
              </a:rPr>
              <a:t>)</a:t>
            </a:r>
            <a:endParaRPr lang="en-GB" sz="2000">
              <a:solidFill>
                <a:srgbClr val="999999"/>
              </a:solidFill>
              <a:latin typeface="Charter" charset="0"/>
            </a:endParaRPr>
          </a:p>
        </p:txBody>
      </p:sp>
      <p:pic>
        <p:nvPicPr>
          <p:cNvPr id="4526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4705350"/>
            <a:ext cx="4140200" cy="228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26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288" y="2449513"/>
            <a:ext cx="2298700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657" name="Text Box 1"/>
          <p:cNvSpPr txBox="1">
            <a:spLocks noChangeArrowheads="1"/>
          </p:cNvSpPr>
          <p:nvPr/>
        </p:nvSpPr>
        <p:spPr bwMode="auto">
          <a:xfrm>
            <a:off x="730250" y="176213"/>
            <a:ext cx="8610600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Mass, V</a:t>
            </a:r>
            <a:r>
              <a:rPr lang="en-GB" sz="4400" baseline="-25000">
                <a:solidFill>
                  <a:srgbClr val="FFFF66"/>
                </a:solidFill>
                <a:latin typeface="Charter" charset="0"/>
              </a:rPr>
              <a:t>c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 Determination</a:t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(Young, Bureau &amp; Cappellari 08)</a:t>
            </a:r>
          </a:p>
        </p:txBody>
      </p:sp>
      <p:sp>
        <p:nvSpPr>
          <p:cNvPr id="454658" name="Text Box 2"/>
          <p:cNvSpPr txBox="1">
            <a:spLocks noChangeArrowheads="1"/>
          </p:cNvSpPr>
          <p:nvPr/>
        </p:nvSpPr>
        <p:spPr bwMode="auto">
          <a:xfrm>
            <a:off x="5930900" y="1516063"/>
            <a:ext cx="4149725" cy="560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CO Velocities:</a:t>
            </a: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CO rotating faster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(colder)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then ionised gas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(and stars)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Nearly perfect tracer of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circular velocity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Excellent tracer of  dynamical mass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2000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9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 sz="1600">
                <a:solidFill>
                  <a:schemeClr val="tx1"/>
                </a:solidFill>
                <a:latin typeface="Wingdings" charset="0"/>
                <a:cs typeface="Wingdings" charset="0"/>
              </a:rPr>
              <a:t></a:t>
            </a:r>
            <a:r>
              <a:rPr lang="en-GB" sz="1600">
                <a:solidFill>
                  <a:srgbClr val="333333"/>
                </a:solidFill>
                <a:latin typeface="StarSymbol" charset="0"/>
                <a:cs typeface="StarSymbol" charset="0"/>
              </a:rPr>
              <a:t> </a:t>
            </a:r>
            <a:r>
              <a:rPr lang="en-GB" sz="1600">
                <a:solidFill>
                  <a:srgbClr val="E6E6E6"/>
                </a:solidFill>
                <a:latin typeface="Charter" charset="0"/>
              </a:rPr>
              <a:t>: BIMA CO (1-0)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1600">
                <a:solidFill>
                  <a:srgbClr val="E6E6E6"/>
                </a:solidFill>
                <a:latin typeface="Charter" charset="0"/>
              </a:rPr>
              <a:t>   </a:t>
            </a:r>
            <a:r>
              <a:rPr lang="en-GB" sz="1600">
                <a:solidFill>
                  <a:srgbClr val="FF00FF"/>
                </a:solidFill>
                <a:latin typeface="Charter" charset="0"/>
              </a:rPr>
              <a:t>    ---</a:t>
            </a:r>
            <a:r>
              <a:rPr lang="en-GB" sz="1600">
                <a:solidFill>
                  <a:srgbClr val="E6E6E6"/>
                </a:solidFill>
                <a:latin typeface="Charter" charset="0"/>
              </a:rPr>
              <a:t> : SAURON Schwarzschild model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1600">
                <a:solidFill>
                  <a:srgbClr val="FF0000"/>
                </a:solidFill>
                <a:latin typeface="Charter" charset="0"/>
              </a:rPr>
              <a:t>        +</a:t>
            </a:r>
            <a:r>
              <a:rPr lang="en-GB" sz="1600">
                <a:solidFill>
                  <a:srgbClr val="E6E6E6"/>
                </a:solidFill>
                <a:latin typeface="Charter" charset="0"/>
              </a:rPr>
              <a:t> : SAURON stars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1600">
                <a:solidFill>
                  <a:srgbClr val="E6E6E6"/>
                </a:solidFill>
                <a:latin typeface="Charter" charset="0"/>
              </a:rPr>
              <a:t>        </a:t>
            </a:r>
            <a:r>
              <a:rPr lang="en-GB" sz="1600">
                <a:solidFill>
                  <a:srgbClr val="E6FF00"/>
                </a:solidFill>
                <a:latin typeface="Charter" charset="0"/>
              </a:rPr>
              <a:t>+</a:t>
            </a:r>
            <a:r>
              <a:rPr lang="en-GB" sz="1600">
                <a:solidFill>
                  <a:srgbClr val="E6E6E6"/>
                </a:solidFill>
                <a:latin typeface="Charter" charset="0"/>
              </a:rPr>
              <a:t> : SAURON H</a:t>
            </a:r>
            <a:r>
              <a:rPr lang="en-GB" sz="1600">
                <a:solidFill>
                  <a:srgbClr val="E6E6E6"/>
                </a:solidFill>
                <a:latin typeface="Standard Symbols L" charset="0"/>
                <a:cs typeface="Standard Symbols L" charset="0"/>
              </a:rPr>
              <a:t>β</a:t>
            </a:r>
            <a:r>
              <a:rPr lang="en-GB" sz="1600">
                <a:solidFill>
                  <a:srgbClr val="E6E6E6"/>
                </a:solidFill>
                <a:latin typeface="Charter" charset="0"/>
              </a:rPr>
              <a:t> ionised gas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1600">
                <a:solidFill>
                  <a:srgbClr val="E6E6E6"/>
                </a:solidFill>
                <a:latin typeface="Charter" charset="0"/>
              </a:rPr>
              <a:t>        </a:t>
            </a:r>
            <a:r>
              <a:rPr lang="en-GB" sz="1600">
                <a:solidFill>
                  <a:srgbClr val="00B8FF"/>
                </a:solidFill>
                <a:latin typeface="Charter" charset="0"/>
              </a:rPr>
              <a:t>+</a:t>
            </a:r>
            <a:r>
              <a:rPr lang="en-GB" sz="1600">
                <a:solidFill>
                  <a:srgbClr val="E6E6E6"/>
                </a:solidFill>
                <a:latin typeface="Charter" charset="0"/>
              </a:rPr>
              <a:t> : SAURON [OIII] ionised gas</a:t>
            </a:r>
          </a:p>
        </p:txBody>
      </p:sp>
      <p:pic>
        <p:nvPicPr>
          <p:cNvPr id="4546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1860550"/>
            <a:ext cx="2790825" cy="2290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4660" name="Text Box 4"/>
          <p:cNvSpPr txBox="1">
            <a:spLocks noChangeArrowheads="1"/>
          </p:cNvSpPr>
          <p:nvPr/>
        </p:nvSpPr>
        <p:spPr bwMode="auto">
          <a:xfrm>
            <a:off x="2979738" y="1474788"/>
            <a:ext cx="147637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u="sng">
                <a:solidFill>
                  <a:srgbClr val="FFFF99"/>
                </a:solidFill>
                <a:latin typeface="Charter" charset="0"/>
              </a:rPr>
              <a:t>NGC4459:</a:t>
            </a:r>
          </a:p>
        </p:txBody>
      </p:sp>
      <p:sp>
        <p:nvSpPr>
          <p:cNvPr id="454661" name="Text Box 5"/>
          <p:cNvSpPr txBox="1">
            <a:spLocks noChangeArrowheads="1"/>
          </p:cNvSpPr>
          <p:nvPr/>
        </p:nvSpPr>
        <p:spPr bwMode="auto">
          <a:xfrm>
            <a:off x="138113" y="1458913"/>
            <a:ext cx="147637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u="sng">
                <a:solidFill>
                  <a:srgbClr val="FFFF99"/>
                </a:solidFill>
                <a:latin typeface="Charter" charset="0"/>
              </a:rPr>
              <a:t>NGC4526:</a:t>
            </a:r>
          </a:p>
        </p:txBody>
      </p:sp>
      <p:sp>
        <p:nvSpPr>
          <p:cNvPr id="454662" name="Text Box 6"/>
          <p:cNvSpPr txBox="1">
            <a:spLocks noChangeArrowheads="1"/>
          </p:cNvSpPr>
          <p:nvPr/>
        </p:nvSpPr>
        <p:spPr bwMode="auto">
          <a:xfrm>
            <a:off x="92075" y="4346575"/>
            <a:ext cx="14763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u="sng">
                <a:solidFill>
                  <a:srgbClr val="FFFF99"/>
                </a:solidFill>
                <a:latin typeface="Charter" charset="0"/>
              </a:rPr>
              <a:t>NGC3032:</a:t>
            </a:r>
          </a:p>
        </p:txBody>
      </p:sp>
      <p:sp>
        <p:nvSpPr>
          <p:cNvPr id="454663" name="Text Box 7"/>
          <p:cNvSpPr txBox="1">
            <a:spLocks noChangeArrowheads="1"/>
          </p:cNvSpPr>
          <p:nvPr/>
        </p:nvSpPr>
        <p:spPr bwMode="auto">
          <a:xfrm>
            <a:off x="3041650" y="4348163"/>
            <a:ext cx="147637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u="sng">
                <a:solidFill>
                  <a:srgbClr val="FFFF99"/>
                </a:solidFill>
                <a:latin typeface="Charter" charset="0"/>
              </a:rPr>
              <a:t>NGC4150:</a:t>
            </a:r>
          </a:p>
        </p:txBody>
      </p:sp>
      <p:pic>
        <p:nvPicPr>
          <p:cNvPr id="454664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850" y="1852613"/>
            <a:ext cx="2509838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4665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4725988"/>
            <a:ext cx="2806700" cy="232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4666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75" y="4729163"/>
            <a:ext cx="2816225" cy="231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706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NGC3032 Mass Model</a:t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(Young, Bureau &amp; Cappellari 08)</a:t>
            </a:r>
          </a:p>
        </p:txBody>
      </p:sp>
      <p:sp>
        <p:nvSpPr>
          <p:cNvPr id="456707" name="Text Box 2"/>
          <p:cNvSpPr txBox="1">
            <a:spLocks noChangeArrowheads="1"/>
          </p:cNvSpPr>
          <p:nvPr/>
        </p:nvSpPr>
        <p:spPr bwMode="auto">
          <a:xfrm>
            <a:off x="5930900" y="1516063"/>
            <a:ext cx="4149725" cy="555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CO vs. Ionised Gas: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CO rotating faster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(colder)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then ionised gas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(and stars)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Nearly perfect tracer of the circular velocity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Better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(and excellent)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tracer of dynamical mass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Great prospects for ALMA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2000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9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 sz="1600">
                <a:solidFill>
                  <a:srgbClr val="333333"/>
                </a:solidFill>
                <a:latin typeface="StarSymbol" charset="0"/>
                <a:cs typeface="StarSymbol" charset="0"/>
              </a:rPr>
              <a:t> </a:t>
            </a:r>
            <a:r>
              <a:rPr lang="en-GB" sz="1600">
                <a:solidFill>
                  <a:srgbClr val="E6E6E6"/>
                </a:solidFill>
                <a:latin typeface="Charter" charset="0"/>
              </a:rPr>
              <a:t>: BIMA CO (1-0)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1600">
                <a:solidFill>
                  <a:srgbClr val="E6E6E6"/>
                </a:solidFill>
                <a:latin typeface="Charter" charset="0"/>
              </a:rPr>
              <a:t>   </a:t>
            </a:r>
            <a:r>
              <a:rPr lang="en-GB" sz="1600">
                <a:solidFill>
                  <a:srgbClr val="FF00FF"/>
                </a:solidFill>
                <a:latin typeface="Charter" charset="0"/>
              </a:rPr>
              <a:t>   </a:t>
            </a:r>
            <a:r>
              <a:rPr lang="en-GB" sz="1600">
                <a:solidFill>
                  <a:srgbClr val="0000FF"/>
                </a:solidFill>
                <a:latin typeface="Charter" charset="0"/>
              </a:rPr>
              <a:t>---</a:t>
            </a:r>
            <a:r>
              <a:rPr lang="en-GB" sz="1600">
                <a:solidFill>
                  <a:srgbClr val="E6E6E6"/>
                </a:solidFill>
                <a:latin typeface="Charter" charset="0"/>
              </a:rPr>
              <a:t> : Modeled V</a:t>
            </a:r>
            <a:r>
              <a:rPr lang="en-GB" sz="1600" baseline="-33000">
                <a:solidFill>
                  <a:srgbClr val="E6E6E6"/>
                </a:solidFill>
                <a:latin typeface="Charter" charset="0"/>
              </a:rPr>
              <a:t>c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1600">
                <a:solidFill>
                  <a:srgbClr val="FF0000"/>
                </a:solidFill>
                <a:latin typeface="Charter" charset="0"/>
              </a:rPr>
              <a:t>      +</a:t>
            </a:r>
            <a:r>
              <a:rPr lang="en-GB" sz="1600">
                <a:solidFill>
                  <a:srgbClr val="E6E6E6"/>
                </a:solidFill>
                <a:latin typeface="Charter" charset="0"/>
              </a:rPr>
              <a:t> : Modeled PVD</a:t>
            </a:r>
          </a:p>
        </p:txBody>
      </p:sp>
      <p:sp>
        <p:nvSpPr>
          <p:cNvPr id="456708" name="Text Box 3"/>
          <p:cNvSpPr txBox="1">
            <a:spLocks noChangeArrowheads="1"/>
          </p:cNvSpPr>
          <p:nvPr/>
        </p:nvSpPr>
        <p:spPr bwMode="auto">
          <a:xfrm>
            <a:off x="3025775" y="1474788"/>
            <a:ext cx="2413000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u="sng">
                <a:solidFill>
                  <a:srgbClr val="FFFF99"/>
                </a:solidFill>
                <a:latin typeface="Charter" charset="0"/>
              </a:rPr>
              <a:t>PVD:</a:t>
            </a:r>
            <a:r>
              <a:rPr lang="en-GB" sz="2000">
                <a:solidFill>
                  <a:srgbClr val="E6E6E6"/>
                </a:solidFill>
                <a:latin typeface="Charter" charset="0"/>
              </a:rPr>
              <a:t>  Fixed M/L</a:t>
            </a:r>
          </a:p>
        </p:txBody>
      </p:sp>
      <p:sp>
        <p:nvSpPr>
          <p:cNvPr id="456709" name="Text Box 4"/>
          <p:cNvSpPr txBox="1">
            <a:spLocks noChangeArrowheads="1"/>
          </p:cNvSpPr>
          <p:nvPr/>
        </p:nvSpPr>
        <p:spPr bwMode="auto">
          <a:xfrm>
            <a:off x="138113" y="1458913"/>
            <a:ext cx="2859087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u="sng">
                <a:solidFill>
                  <a:srgbClr val="FFFF99"/>
                </a:solidFill>
                <a:latin typeface="Charter" charset="0"/>
              </a:rPr>
              <a:t>NGC3032:</a:t>
            </a:r>
            <a:r>
              <a:rPr lang="en-GB" sz="2000">
                <a:solidFill>
                  <a:srgbClr val="E6E6E6"/>
                </a:solidFill>
                <a:latin typeface="Charter" charset="0"/>
              </a:rPr>
              <a:t> Obs. + Model</a:t>
            </a:r>
          </a:p>
        </p:txBody>
      </p:sp>
      <p:sp>
        <p:nvSpPr>
          <p:cNvPr id="456710" name="Text Box 5"/>
          <p:cNvSpPr txBox="1">
            <a:spLocks noChangeArrowheads="1"/>
          </p:cNvSpPr>
          <p:nvPr/>
        </p:nvSpPr>
        <p:spPr bwMode="auto">
          <a:xfrm>
            <a:off x="92075" y="4346575"/>
            <a:ext cx="2227263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u="sng">
                <a:solidFill>
                  <a:srgbClr val="FFFF99"/>
                </a:solidFill>
                <a:latin typeface="Charter" charset="0"/>
              </a:rPr>
              <a:t>PVD:</a:t>
            </a:r>
            <a:r>
              <a:rPr lang="en-GB" sz="2000">
                <a:solidFill>
                  <a:srgbClr val="E6E6E6"/>
                </a:solidFill>
                <a:latin typeface="Charter" charset="0"/>
              </a:rPr>
              <a:t>  Variable M/L</a:t>
            </a:r>
          </a:p>
        </p:txBody>
      </p:sp>
      <p:sp>
        <p:nvSpPr>
          <p:cNvPr id="456711" name="Text Box 6"/>
          <p:cNvSpPr txBox="1">
            <a:spLocks noChangeArrowheads="1"/>
          </p:cNvSpPr>
          <p:nvPr/>
        </p:nvSpPr>
        <p:spPr bwMode="auto">
          <a:xfrm>
            <a:off x="3041650" y="4348163"/>
            <a:ext cx="2090738" cy="34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u="sng">
                <a:solidFill>
                  <a:srgbClr val="FFFF99"/>
                </a:solidFill>
                <a:latin typeface="Charter" charset="0"/>
              </a:rPr>
              <a:t>PVD:</a:t>
            </a:r>
            <a:r>
              <a:rPr lang="en-GB" sz="2000">
                <a:solidFill>
                  <a:srgbClr val="E6E6E6"/>
                </a:solidFill>
                <a:latin typeface="Charter" charset="0"/>
              </a:rPr>
              <a:t>  Best Fit V</a:t>
            </a:r>
            <a:r>
              <a:rPr lang="en-GB" sz="2000" baseline="-33000">
                <a:solidFill>
                  <a:srgbClr val="E6E6E6"/>
                </a:solidFill>
                <a:latin typeface="Charter" charset="0"/>
              </a:rPr>
              <a:t>c</a:t>
            </a:r>
          </a:p>
        </p:txBody>
      </p:sp>
      <p:pic>
        <p:nvPicPr>
          <p:cNvPr id="45671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1819275"/>
            <a:ext cx="2727325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6713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4825" y="1831975"/>
            <a:ext cx="2752725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6714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4705350"/>
            <a:ext cx="2771775" cy="228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6715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475" y="4700588"/>
            <a:ext cx="2768600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3" name="Text Box 7"/>
          <p:cNvSpPr txBox="1">
            <a:spLocks noChangeArrowheads="1"/>
          </p:cNvSpPr>
          <p:nvPr/>
        </p:nvSpPr>
        <p:spPr bwMode="auto">
          <a:xfrm>
            <a:off x="163513" y="1574800"/>
            <a:ext cx="3616325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99"/>
                </a:solidFill>
                <a:latin typeface="Charter" charset="0"/>
              </a:rPr>
              <a:t>CO Tully-Fisher relations:</a:t>
            </a:r>
          </a:p>
        </p:txBody>
      </p:sp>
      <p:pic>
        <p:nvPicPr>
          <p:cNvPr id="458754" name="Picture 5" descr="TF_CO_davis_etal10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2179638"/>
            <a:ext cx="5127625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8755" name="Rectangle 6"/>
          <p:cNvSpPr>
            <a:spLocks noChangeArrowheads="1"/>
          </p:cNvSpPr>
          <p:nvPr/>
        </p:nvSpPr>
        <p:spPr bwMode="auto">
          <a:xfrm>
            <a:off x="2879725" y="2255838"/>
            <a:ext cx="2305050" cy="1163637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8756" name="Text Box 1"/>
          <p:cNvSpPr txBox="1">
            <a:spLocks noChangeArrowheads="1"/>
          </p:cNvSpPr>
          <p:nvPr/>
        </p:nvSpPr>
        <p:spPr bwMode="auto">
          <a:xfrm>
            <a:off x="730250" y="255588"/>
            <a:ext cx="86106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Tully-Fisher relation</a:t>
            </a:r>
            <a:endParaRPr lang="en-GB" sz="2000">
              <a:solidFill>
                <a:srgbClr val="FFFF66"/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999999"/>
                </a:solidFill>
                <a:latin typeface="Charter" charset="0"/>
              </a:rPr>
              <a:t>(Davis et al. 2011)</a:t>
            </a: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5689600" y="1420813"/>
            <a:ext cx="4319588" cy="574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CO vs. </a:t>
            </a:r>
            <a:r>
              <a:rPr lang="en-GB" sz="3200" u="sng" dirty="0" err="1" smtClean="0">
                <a:solidFill>
                  <a:srgbClr val="FFFF00"/>
                </a:solidFill>
                <a:latin typeface="Charter" charset="0"/>
              </a:rPr>
              <a:t>V</a:t>
            </a:r>
            <a:r>
              <a:rPr lang="en-GB" sz="3200" u="sng" baseline="-25000" dirty="0" err="1" smtClean="0">
                <a:solidFill>
                  <a:srgbClr val="FFFF00"/>
                </a:solidFill>
                <a:latin typeface="Charter" charset="0"/>
              </a:rPr>
              <a:t>c</a:t>
            </a: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:</a:t>
            </a:r>
            <a:endParaRPr lang="en-GB" sz="800" u="sng" dirty="0" smtClean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CO rotating faster </a:t>
            </a:r>
            <a:r>
              <a:rPr lang="en-GB" dirty="0" smtClean="0">
                <a:solidFill>
                  <a:srgbClr val="E6E6E6"/>
                </a:solidFill>
                <a:latin typeface="Charter" charset="0"/>
              </a:rPr>
              <a:t>(colder) 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then ionised gas </a:t>
            </a:r>
            <a:r>
              <a:rPr lang="en-GB" dirty="0" smtClean="0">
                <a:solidFill>
                  <a:srgbClr val="999999"/>
                </a:solidFill>
                <a:latin typeface="Charter" charset="0"/>
              </a:rPr>
              <a:t>(and stars)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Nearly perfect tracer of the circular velocity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endParaRPr lang="en-GB" sz="800" dirty="0" smtClean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endParaRPr lang="en-GB" sz="800" dirty="0" smtClean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endParaRPr lang="en-GB" sz="800" dirty="0" smtClean="0">
              <a:solidFill>
                <a:srgbClr val="FFFF99"/>
              </a:solidFill>
              <a:latin typeface="Charter" charset="0"/>
            </a:endParaRP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 dirty="0" smtClean="0">
                <a:solidFill>
                  <a:srgbClr val="FFFF00"/>
                </a:solidFill>
                <a:latin typeface="Charter" charset="0"/>
              </a:rPr>
              <a:t> Best </a:t>
            </a:r>
            <a:r>
              <a:rPr lang="en-GB" dirty="0" smtClean="0">
                <a:solidFill>
                  <a:srgbClr val="E6E6E6"/>
                </a:solidFill>
                <a:latin typeface="Charter" charset="0"/>
              </a:rPr>
              <a:t>(and excellent)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 dirty="0" smtClean="0">
                <a:solidFill>
                  <a:srgbClr val="FFFF00"/>
                </a:solidFill>
                <a:latin typeface="Charter" charset="0"/>
              </a:rPr>
              <a:t>tracer</a:t>
            </a: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00"/>
                </a:solidFill>
                <a:latin typeface="Charter" charset="0"/>
              </a:rPr>
              <a:t>     of dynamical mass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endParaRPr lang="en-GB" sz="2000" dirty="0" smtClean="0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endParaRPr lang="en-GB" sz="800" dirty="0" smtClean="0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9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✗"/>
              <a:defRPr/>
            </a:pPr>
            <a:r>
              <a:rPr lang="en-GB" sz="1600" dirty="0" smtClean="0">
                <a:solidFill>
                  <a:srgbClr val="FF6600"/>
                </a:solidFill>
                <a:latin typeface="Wingdings" charset="0"/>
                <a:cs typeface="Wingdings" charset="0"/>
              </a:rPr>
              <a:t></a:t>
            </a:r>
            <a:r>
              <a:rPr lang="en-GB" sz="1600" dirty="0" smtClean="0">
                <a:solidFill>
                  <a:srgbClr val="333333"/>
                </a:solidFill>
                <a:latin typeface="StarSymbol" charset="0"/>
                <a:cs typeface="StarSymbol" charset="0"/>
              </a:rPr>
              <a:t> </a:t>
            </a:r>
            <a:r>
              <a:rPr lang="en-GB" sz="1600" dirty="0" smtClean="0">
                <a:solidFill>
                  <a:srgbClr val="E6E6E6"/>
                </a:solidFill>
                <a:latin typeface="Charter" charset="0"/>
              </a:rPr>
              <a:t>: CARMA CO (1-0)</a:t>
            </a:r>
          </a:p>
          <a:p>
            <a:pPr marL="71438" indent="0" eaLnBrk="1">
              <a:lnSpc>
                <a:spcPct val="109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sz="1600" dirty="0" smtClean="0">
                <a:solidFill>
                  <a:srgbClr val="FF6600"/>
                </a:solidFill>
                <a:latin typeface="Wingdings" charset="0"/>
                <a:cs typeface="Wingdings" charset="0"/>
              </a:rPr>
              <a:t> </a:t>
            </a:r>
            <a:r>
              <a:rPr lang="en-GB" sz="800" dirty="0" smtClean="0">
                <a:solidFill>
                  <a:srgbClr val="FF6600"/>
                </a:solidFill>
                <a:latin typeface="Wingdings" charset="0"/>
                <a:cs typeface="Wingdings" charset="0"/>
              </a:rPr>
              <a:t> </a:t>
            </a:r>
            <a:r>
              <a:rPr lang="en-GB" sz="1400" dirty="0" smtClean="0">
                <a:solidFill>
                  <a:srgbClr val="FF6600"/>
                </a:solidFill>
                <a:latin typeface="Wingdings" charset="0"/>
                <a:cs typeface="Wingdings" charset="0"/>
              </a:rPr>
              <a:t> </a:t>
            </a:r>
            <a:r>
              <a:rPr lang="en-GB" sz="1600" dirty="0" smtClean="0">
                <a:solidFill>
                  <a:srgbClr val="3366FF"/>
                </a:solidFill>
                <a:latin typeface="Wingdings" charset="0"/>
                <a:cs typeface="Wingdings" charset="0"/>
              </a:rPr>
              <a:t></a:t>
            </a:r>
            <a:r>
              <a:rPr lang="en-GB" sz="1600" dirty="0" smtClean="0">
                <a:solidFill>
                  <a:srgbClr val="333333"/>
                </a:solidFill>
                <a:latin typeface="StarSymbol" charset="0"/>
                <a:cs typeface="StarSymbol" charset="0"/>
              </a:rPr>
              <a:t> </a:t>
            </a:r>
            <a:r>
              <a:rPr lang="en-GB" sz="1600" dirty="0" smtClean="0">
                <a:solidFill>
                  <a:srgbClr val="E6E6E6"/>
                </a:solidFill>
                <a:latin typeface="Charter" charset="0"/>
              </a:rPr>
              <a:t>: </a:t>
            </a:r>
            <a:r>
              <a:rPr lang="en-GB" sz="1600" dirty="0" err="1" smtClean="0">
                <a:solidFill>
                  <a:srgbClr val="E6E6E6"/>
                </a:solidFill>
                <a:latin typeface="Charter" charset="0"/>
              </a:rPr>
              <a:t>Modeled</a:t>
            </a:r>
            <a:r>
              <a:rPr lang="en-GB" sz="1600" dirty="0" smtClean="0">
                <a:solidFill>
                  <a:srgbClr val="E6E6E6"/>
                </a:solidFill>
                <a:latin typeface="Charter" charset="0"/>
              </a:rPr>
              <a:t> CO (1-0) from JAM model</a:t>
            </a:r>
          </a:p>
          <a:p>
            <a:pPr eaLnBrk="1">
              <a:lnSpc>
                <a:spcPct val="109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✗"/>
              <a:defRPr/>
            </a:pPr>
            <a:endParaRPr lang="en-GB" sz="800" dirty="0" smtClean="0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1600" dirty="0" smtClean="0">
                <a:solidFill>
                  <a:srgbClr val="E6E6E6"/>
                </a:solidFill>
                <a:latin typeface="Charter" charset="0"/>
              </a:rPr>
              <a:t>   </a:t>
            </a:r>
            <a:r>
              <a:rPr lang="en-GB" sz="1600" dirty="0" smtClean="0">
                <a:solidFill>
                  <a:srgbClr val="FF00FF"/>
                </a:solidFill>
                <a:latin typeface="Charter" charset="0"/>
              </a:rPr>
              <a:t> </a:t>
            </a:r>
            <a:r>
              <a:rPr lang="en-GB" sz="1000" dirty="0" smtClean="0">
                <a:solidFill>
                  <a:srgbClr val="FF00FF"/>
                </a:solidFill>
                <a:latin typeface="Charter" charset="0"/>
              </a:rPr>
              <a:t> </a:t>
            </a:r>
            <a:r>
              <a:rPr lang="en-GB" sz="1600" dirty="0" smtClean="0">
                <a:solidFill>
                  <a:srgbClr val="FF00FF"/>
                </a:solidFill>
                <a:latin typeface="Charter" charset="0"/>
              </a:rPr>
              <a:t>   </a:t>
            </a:r>
            <a:r>
              <a:rPr lang="en-GB" sz="1600" dirty="0" smtClean="0">
                <a:solidFill>
                  <a:schemeClr val="tx1"/>
                </a:solidFill>
                <a:latin typeface="Charter" charset="0"/>
              </a:rPr>
              <a:t>--- </a:t>
            </a:r>
            <a:r>
              <a:rPr lang="en-GB" sz="1600" dirty="0" smtClean="0">
                <a:solidFill>
                  <a:srgbClr val="E6E6E6"/>
                </a:solidFill>
                <a:latin typeface="Charter" charset="0"/>
              </a:rPr>
              <a:t>: SAURON JAM model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1600" dirty="0" smtClean="0">
                <a:solidFill>
                  <a:srgbClr val="FF0000"/>
                </a:solidFill>
                <a:latin typeface="Charter" charset="0"/>
              </a:rPr>
              <a:t>         +</a:t>
            </a:r>
            <a:r>
              <a:rPr lang="en-GB" sz="1600" dirty="0" smtClean="0">
                <a:solidFill>
                  <a:srgbClr val="E6E6E6"/>
                </a:solidFill>
                <a:latin typeface="Charter" charset="0"/>
              </a:rPr>
              <a:t> : SAURON stars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1600" dirty="0" smtClean="0">
                <a:solidFill>
                  <a:srgbClr val="E6E6E6"/>
                </a:solidFill>
                <a:latin typeface="Charter" charset="0"/>
              </a:rPr>
              <a:t>         </a:t>
            </a:r>
            <a:r>
              <a:rPr lang="en-GB" sz="1600" dirty="0" smtClean="0">
                <a:solidFill>
                  <a:srgbClr val="00B8FF"/>
                </a:solidFill>
                <a:latin typeface="Charter" charset="0"/>
              </a:rPr>
              <a:t>+</a:t>
            </a:r>
            <a:r>
              <a:rPr lang="en-GB" sz="1600" dirty="0" smtClean="0">
                <a:solidFill>
                  <a:srgbClr val="E6E6E6"/>
                </a:solidFill>
                <a:latin typeface="Charter" charset="0"/>
              </a:rPr>
              <a:t> : SAURON ionised gas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1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Stellar: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Tully-Fisher Relation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(Williams, Bureau &amp; Cappellari 10a,b)</a:t>
            </a:r>
          </a:p>
        </p:txBody>
      </p:sp>
      <p:sp>
        <p:nvSpPr>
          <p:cNvPr id="460802" name="Text Box 2"/>
          <p:cNvSpPr txBox="1">
            <a:spLocks noChangeArrowheads="1"/>
          </p:cNvSpPr>
          <p:nvPr/>
        </p:nvSpPr>
        <p:spPr bwMode="auto">
          <a:xfrm>
            <a:off x="5268913" y="1341438"/>
            <a:ext cx="4648200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Tully-Fisher: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At high-mass end, traditionally only available through stellar dynamical modelling: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need V</a:t>
            </a:r>
            <a:r>
              <a:rPr lang="en-GB" baseline="-25000">
                <a:solidFill>
                  <a:srgbClr val="D9D9D9"/>
                </a:solidFill>
                <a:latin typeface="Charter" charset="0"/>
              </a:rPr>
              <a:t>circ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 tracer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(time consuming)</a:t>
            </a: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(stellar kinematics hard,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esp. at high-</a:t>
            </a:r>
            <a:r>
              <a:rPr lang="en-GB" i="1">
                <a:solidFill>
                  <a:srgbClr val="7F7F7F"/>
                </a:solidFill>
                <a:latin typeface="Charter" charset="0"/>
              </a:rPr>
              <a:t>z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S0s 0.5 mag fainter than Sas</a:t>
            </a:r>
            <a:endParaRPr lang="en-GB" sz="32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 sz="120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(Passive) stellar population evolution ruled out;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     S0s ≈20% more compact</a:t>
            </a:r>
            <a:endParaRPr lang="en-GB" sz="3200">
              <a:solidFill>
                <a:srgbClr val="7F7F7F"/>
              </a:solidFill>
              <a:latin typeface="Charter" charset="0"/>
            </a:endParaRPr>
          </a:p>
        </p:txBody>
      </p:sp>
      <p:pic>
        <p:nvPicPr>
          <p:cNvPr id="460803" name="Picture 8" descr="Jeans_multiplefits_williams_etal09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2103438"/>
            <a:ext cx="4657725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04" name="Text Box 7"/>
          <p:cNvSpPr txBox="1">
            <a:spLocks noChangeArrowheads="1"/>
          </p:cNvSpPr>
          <p:nvPr/>
        </p:nvSpPr>
        <p:spPr bwMode="auto">
          <a:xfrm>
            <a:off x="239713" y="1493838"/>
            <a:ext cx="468312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99"/>
                </a:solidFill>
                <a:latin typeface="Charter" charset="0"/>
              </a:rPr>
              <a:t>Jeans axisymmetric modelling: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49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Stellar: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Tully-Fisher Relation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(Williams, Bureau &amp; Cappellari 10a,b)</a:t>
            </a:r>
          </a:p>
        </p:txBody>
      </p:sp>
      <p:sp>
        <p:nvSpPr>
          <p:cNvPr id="462850" name="Text Box 2"/>
          <p:cNvSpPr txBox="1">
            <a:spLocks noChangeArrowheads="1"/>
          </p:cNvSpPr>
          <p:nvPr/>
        </p:nvSpPr>
        <p:spPr bwMode="auto">
          <a:xfrm>
            <a:off x="5268913" y="1341438"/>
            <a:ext cx="4648200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Tully-Fisher: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At high-mass end, traditionally only available through stellar dynamical modelling: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need V</a:t>
            </a:r>
            <a:r>
              <a:rPr lang="en-GB" baseline="-25000">
                <a:solidFill>
                  <a:srgbClr val="D9D9D9"/>
                </a:solidFill>
                <a:latin typeface="Charter" charset="0"/>
              </a:rPr>
              <a:t>circ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 tracer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(time consuming)</a:t>
            </a: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(stellar kinematics hard,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esp. at high-</a:t>
            </a:r>
            <a:r>
              <a:rPr lang="en-GB" i="1">
                <a:solidFill>
                  <a:srgbClr val="7F7F7F"/>
                </a:solidFill>
                <a:latin typeface="Charter" charset="0"/>
              </a:rPr>
              <a:t>z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S0s 0.5 mag fainter than Sas</a:t>
            </a:r>
            <a:endParaRPr lang="en-GB" sz="32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 sz="120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(Passive) stellar population evolution ruled out;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     S0s ≈20% more compact</a:t>
            </a:r>
            <a:endParaRPr lang="en-GB" sz="3200">
              <a:solidFill>
                <a:srgbClr val="7F7F7F"/>
              </a:solidFill>
              <a:latin typeface="Charter" charset="0"/>
            </a:endParaRPr>
          </a:p>
        </p:txBody>
      </p:sp>
      <p:sp>
        <p:nvSpPr>
          <p:cNvPr id="462851" name="Text Box 7"/>
          <p:cNvSpPr txBox="1">
            <a:spLocks noChangeArrowheads="1"/>
          </p:cNvSpPr>
          <p:nvPr/>
        </p:nvSpPr>
        <p:spPr bwMode="auto">
          <a:xfrm>
            <a:off x="585788" y="1493838"/>
            <a:ext cx="277812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99"/>
                </a:solidFill>
                <a:latin typeface="Charter" charset="0"/>
              </a:rPr>
              <a:t>Tully-Fisher offsets:</a:t>
            </a:r>
          </a:p>
        </p:txBody>
      </p:sp>
      <p:pic>
        <p:nvPicPr>
          <p:cNvPr id="462852" name="Picture 6" descr="TF_Mdyn_williams_etal10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4313238"/>
            <a:ext cx="383222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2853" name="Picture 7" descr="TF_KB_williams_etal10.tiff"/>
          <p:cNvPicPr>
            <a:picLocks noChangeAspect="1"/>
          </p:cNvPicPr>
          <p:nvPr/>
        </p:nvPicPr>
        <p:blipFill>
          <a:blip r:embed="rId4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2065338"/>
            <a:ext cx="3830637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897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Tully-Fisher Relation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(Davis et al., in prep)</a:t>
            </a:r>
          </a:p>
        </p:txBody>
      </p:sp>
      <p:sp>
        <p:nvSpPr>
          <p:cNvPr id="464898" name="Text Box 2"/>
          <p:cNvSpPr txBox="1">
            <a:spLocks noChangeArrowheads="1"/>
          </p:cNvSpPr>
          <p:nvPr/>
        </p:nvSpPr>
        <p:spPr bwMode="auto">
          <a:xfrm>
            <a:off x="5268913" y="1341438"/>
            <a:ext cx="4811712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Tully-Fisher: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A priori, many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(potential)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pitfalls to  CO-derived velocities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Many simple workarounds,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easy to improve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Stellar / Jeans T-F recovered</a:t>
            </a:r>
            <a:endParaRPr lang="en-GB" sz="32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 sz="120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CO appears to work with no or minimum efforts !</a:t>
            </a:r>
            <a:endParaRPr lang="en-GB" sz="32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Great prospect to probe M/L (z) with ALMA…</a:t>
            </a:r>
          </a:p>
        </p:txBody>
      </p:sp>
      <p:sp>
        <p:nvSpPr>
          <p:cNvPr id="464899" name="Text Box 7"/>
          <p:cNvSpPr txBox="1">
            <a:spLocks noChangeArrowheads="1"/>
          </p:cNvSpPr>
          <p:nvPr/>
        </p:nvSpPr>
        <p:spPr bwMode="auto">
          <a:xfrm>
            <a:off x="163513" y="2027238"/>
            <a:ext cx="361632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99"/>
                </a:solidFill>
                <a:latin typeface="Charter" charset="0"/>
              </a:rPr>
              <a:t>CO Tully-Fisher relations:</a:t>
            </a:r>
          </a:p>
        </p:txBody>
      </p:sp>
      <p:pic>
        <p:nvPicPr>
          <p:cNvPr id="464900" name="Picture 5" descr="TF_CO_davis_etal10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2617788"/>
            <a:ext cx="4800600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945" name="Text Box 1"/>
          <p:cNvSpPr txBox="1">
            <a:spLocks noChangeArrowheads="1"/>
          </p:cNvSpPr>
          <p:nvPr/>
        </p:nvSpPr>
        <p:spPr bwMode="auto">
          <a:xfrm>
            <a:off x="730250" y="12065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Tully-Fisher Relation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(Davis et al. 2011)</a:t>
            </a:r>
          </a:p>
        </p:txBody>
      </p:sp>
      <p:sp>
        <p:nvSpPr>
          <p:cNvPr id="466946" name="Text Box 2"/>
          <p:cNvSpPr txBox="1">
            <a:spLocks noChangeArrowheads="1"/>
          </p:cNvSpPr>
          <p:nvPr/>
        </p:nvSpPr>
        <p:spPr bwMode="auto">
          <a:xfrm>
            <a:off x="5268913" y="1341438"/>
            <a:ext cx="4811712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Tully-Fisher:</a:t>
            </a:r>
            <a:endParaRPr lang="en-GB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High-mass end traditionally available only through stellar dynamical modelling: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hard, time-consuming</a:t>
            </a:r>
            <a:endParaRPr lang="en-GB">
              <a:solidFill>
                <a:srgbClr val="7F7F7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 sz="80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Many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(potential)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pitfalls to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CO-derived velocities: simple workarounds, easy to improve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 sz="160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Stellar / Jeans T-F recovered</a:t>
            </a: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CO appears to work with no or minimum efforts !</a:t>
            </a:r>
            <a:endParaRPr lang="en-GB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Great prospect to probe M/L (z) with ALMA…</a:t>
            </a:r>
            <a:endParaRPr lang="en-GB">
              <a:solidFill>
                <a:srgbClr val="D9D9D9"/>
              </a:solidFill>
              <a:latin typeface="Charter" charset="0"/>
            </a:endParaRPr>
          </a:p>
        </p:txBody>
      </p:sp>
      <p:sp>
        <p:nvSpPr>
          <p:cNvPr id="466947" name="Text Box 7"/>
          <p:cNvSpPr txBox="1">
            <a:spLocks noChangeArrowheads="1"/>
          </p:cNvSpPr>
          <p:nvPr/>
        </p:nvSpPr>
        <p:spPr bwMode="auto">
          <a:xfrm>
            <a:off x="163513" y="1798638"/>
            <a:ext cx="361632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99"/>
                </a:solidFill>
                <a:latin typeface="Charter" charset="0"/>
              </a:rPr>
              <a:t>CO Tully-Fisher relations:</a:t>
            </a:r>
          </a:p>
        </p:txBody>
      </p:sp>
      <p:pic>
        <p:nvPicPr>
          <p:cNvPr id="466948" name="Picture 5" descr="TF_CO_davis_etal10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2408238"/>
            <a:ext cx="4800600" cy="358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6949" name="Rectangle 6"/>
          <p:cNvSpPr>
            <a:spLocks noChangeArrowheads="1"/>
          </p:cNvSpPr>
          <p:nvPr/>
        </p:nvSpPr>
        <p:spPr bwMode="auto">
          <a:xfrm>
            <a:off x="2663825" y="2411413"/>
            <a:ext cx="2305050" cy="1223962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47700" y="5867400"/>
            <a:ext cx="1944688" cy="40005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rgbClr val="000000"/>
                </a:solidFill>
                <a:latin typeface="Charter" charset="0"/>
              </a:rPr>
              <a:t>Log (W</a:t>
            </a:r>
            <a:r>
              <a:rPr lang="en-GB" sz="2000" baseline="-25000" dirty="0">
                <a:solidFill>
                  <a:srgbClr val="000000"/>
                </a:solidFill>
                <a:latin typeface="Charter" charset="0"/>
              </a:rPr>
              <a:t>20</a:t>
            </a:r>
            <a:r>
              <a:rPr lang="en-GB" sz="2000" dirty="0">
                <a:solidFill>
                  <a:srgbClr val="000000"/>
                </a:solidFill>
                <a:latin typeface="Charter" charset="0"/>
              </a:rPr>
              <a:t> / sin </a:t>
            </a:r>
            <a:r>
              <a:rPr lang="en-GB" sz="2000" i="1" dirty="0" err="1">
                <a:solidFill>
                  <a:srgbClr val="000000"/>
                </a:solidFill>
                <a:latin typeface="Charter" charset="0"/>
              </a:rPr>
              <a:t>i</a:t>
            </a:r>
            <a:r>
              <a:rPr lang="en-GB" sz="2000" dirty="0">
                <a:solidFill>
                  <a:srgbClr val="000000"/>
                </a:solidFill>
                <a:latin typeface="Charter" charset="0"/>
              </a:rPr>
              <a:t>)</a:t>
            </a:r>
            <a:endParaRPr lang="en-US" sz="2000" baseline="-25000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-160337" y="5019675"/>
            <a:ext cx="576262" cy="401638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rgbClr val="000000"/>
                </a:solidFill>
                <a:latin typeface="Charter" charset="0"/>
              </a:rPr>
              <a:t> M</a:t>
            </a:r>
            <a:r>
              <a:rPr lang="en-GB" sz="2000" baseline="-25000" dirty="0">
                <a:solidFill>
                  <a:srgbClr val="000000"/>
                </a:solidFill>
                <a:latin typeface="Charter" charset="0"/>
              </a:rPr>
              <a:t>K  </a:t>
            </a:r>
            <a:endParaRPr lang="en-US" sz="2000" baseline="-250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ext Box 1"/>
          <p:cNvSpPr txBox="1">
            <a:spLocks noChangeArrowheads="1"/>
          </p:cNvSpPr>
          <p:nvPr/>
        </p:nvSpPr>
        <p:spPr bwMode="auto">
          <a:xfrm>
            <a:off x="677863" y="201485"/>
            <a:ext cx="8607425" cy="100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 dirty="0">
                <a:solidFill>
                  <a:srgbClr val="FFFF00"/>
                </a:solidFill>
                <a:latin typeface="Charter" charset="0"/>
              </a:rPr>
              <a:t> </a:t>
            </a:r>
            <a:r>
              <a:rPr lang="en-GB" sz="4400" dirty="0" smtClean="0">
                <a:solidFill>
                  <a:srgbClr val="FFFF00"/>
                </a:solidFill>
                <a:latin typeface="Charter" charset="0"/>
              </a:rPr>
              <a:t>mm-HI Synergy: </a:t>
            </a:r>
            <a:r>
              <a:rPr lang="en-GB" sz="4400" dirty="0" smtClean="0">
                <a:solidFill>
                  <a:srgbClr val="FFFF66"/>
                </a:solidFill>
                <a:latin typeface="Charter" charset="0"/>
              </a:rPr>
              <a:t>CO origin</a:t>
            </a:r>
            <a:r>
              <a:rPr lang="en-GB" sz="4400" dirty="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 dirty="0">
                <a:solidFill>
                  <a:srgbClr val="FFFF00"/>
                </a:solidFill>
                <a:latin typeface="Charter" charset="0"/>
              </a:rPr>
            </a:br>
            <a:r>
              <a:rPr lang="en-GB" sz="2000" dirty="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2000" dirty="0">
                <a:solidFill>
                  <a:srgbClr val="999999"/>
                </a:solidFill>
                <a:latin typeface="Charter" charset="0"/>
              </a:rPr>
              <a:t>(</a:t>
            </a:r>
            <a:r>
              <a:rPr lang="en-GB" sz="2000" dirty="0" err="1">
                <a:solidFill>
                  <a:srgbClr val="999999"/>
                </a:solidFill>
                <a:latin typeface="Charter" charset="0"/>
              </a:rPr>
              <a:t>Morganti</a:t>
            </a:r>
            <a:r>
              <a:rPr lang="en-GB" sz="2000" dirty="0">
                <a:solidFill>
                  <a:srgbClr val="999999"/>
                </a:solidFill>
                <a:latin typeface="Charter" charset="0"/>
              </a:rPr>
              <a:t> et al. 06; </a:t>
            </a:r>
            <a:r>
              <a:rPr lang="en-GB" sz="2000" dirty="0" err="1">
                <a:solidFill>
                  <a:srgbClr val="999999"/>
                </a:solidFill>
                <a:latin typeface="Charter" charset="0"/>
              </a:rPr>
              <a:t>Oosterloo</a:t>
            </a:r>
            <a:r>
              <a:rPr lang="en-GB" sz="2000" dirty="0">
                <a:solidFill>
                  <a:srgbClr val="999999"/>
                </a:solidFill>
                <a:latin typeface="Charter" charset="0"/>
              </a:rPr>
              <a:t> et al. 10; Serra et al. 12)     </a:t>
            </a:r>
          </a:p>
        </p:txBody>
      </p:sp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6030913" y="1417638"/>
            <a:ext cx="3886200" cy="565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 dirty="0">
                <a:solidFill>
                  <a:srgbClr val="FFFF00"/>
                </a:solidFill>
                <a:latin typeface="Charter" charset="0"/>
              </a:rPr>
              <a:t>HI facts: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 dirty="0">
                <a:solidFill>
                  <a:srgbClr val="FFFF99"/>
                </a:solidFill>
                <a:latin typeface="Charter" charset="0"/>
              </a:rPr>
              <a:t>CO detections:</a:t>
            </a:r>
            <a:endParaRPr lang="en-GB" dirty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dirty="0">
                <a:solidFill>
                  <a:srgbClr val="FFFF00"/>
                </a:solidFill>
                <a:latin typeface="Charter" charset="0"/>
              </a:rPr>
              <a:t>     </a:t>
            </a:r>
            <a:r>
              <a:rPr lang="en-GB" dirty="0">
                <a:solidFill>
                  <a:srgbClr val="E6E6E6"/>
                </a:solidFill>
                <a:latin typeface="Charter" charset="0"/>
              </a:rPr>
              <a:t>≈50% undisturbed,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dirty="0">
                <a:solidFill>
                  <a:srgbClr val="E6E6E6"/>
                </a:solidFill>
                <a:latin typeface="Charter" charset="0"/>
              </a:rPr>
              <a:t>               </a:t>
            </a:r>
            <a:r>
              <a:rPr lang="en-GB" dirty="0" err="1">
                <a:solidFill>
                  <a:srgbClr val="E6E6E6"/>
                </a:solidFill>
                <a:latin typeface="Charter" charset="0"/>
              </a:rPr>
              <a:t>moslty</a:t>
            </a:r>
            <a:r>
              <a:rPr lang="en-GB" dirty="0">
                <a:solidFill>
                  <a:srgbClr val="E6E6E6"/>
                </a:solidFill>
                <a:latin typeface="Charter" charset="0"/>
              </a:rPr>
              <a:t> isolated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dirty="0">
                <a:solidFill>
                  <a:srgbClr val="E6E6E6"/>
                </a:solidFill>
                <a:latin typeface="Charter" charset="0"/>
              </a:rPr>
              <a:t>     ≈50% disturbed,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dirty="0">
                <a:solidFill>
                  <a:srgbClr val="E6E6E6"/>
                </a:solidFill>
                <a:latin typeface="Charter" charset="0"/>
              </a:rPr>
              <a:t>               clear companions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600" dirty="0">
              <a:solidFill>
                <a:srgbClr val="FFFF00"/>
              </a:solidFill>
              <a:latin typeface="Charter" charset="0"/>
            </a:endParaRPr>
          </a:p>
          <a:p>
            <a:pPr eaLnBrk="1"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dirty="0">
                <a:solidFill>
                  <a:srgbClr val="FFFF00"/>
                </a:solidFill>
                <a:latin typeface="Symbol" charset="0"/>
              </a:rPr>
              <a:t></a:t>
            </a:r>
            <a:r>
              <a:rPr lang="en-GB" dirty="0" smtClean="0">
                <a:solidFill>
                  <a:srgbClr val="FFFF00"/>
                </a:solidFill>
                <a:latin typeface="Symbol" charset="0"/>
              </a:rPr>
              <a:t></a:t>
            </a:r>
            <a:r>
              <a:rPr lang="en-GB" dirty="0" smtClean="0">
                <a:solidFill>
                  <a:srgbClr val="FFFF00"/>
                </a:solidFill>
                <a:latin typeface="Charter" charset="0"/>
              </a:rPr>
              <a:t>HI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Charter" charset="0"/>
              </a:rPr>
              <a:t>(and CO/ionised gas)</a:t>
            </a:r>
            <a:r>
              <a:rPr lang="en-GB" dirty="0" smtClean="0">
                <a:solidFill>
                  <a:srgbClr val="FFFF00"/>
                </a:solidFill>
                <a:latin typeface="Charter" charset="0"/>
              </a:rPr>
              <a:t> of external origin in </a:t>
            </a:r>
            <a:r>
              <a:rPr lang="en-GB" dirty="0" smtClean="0">
                <a:solidFill>
                  <a:srgbClr val="CECECE"/>
                </a:solidFill>
                <a:latin typeface="Charter" charset="0"/>
              </a:rPr>
              <a:t>at least ½ of </a:t>
            </a:r>
            <a:r>
              <a:rPr lang="en-GB" dirty="0" smtClean="0">
                <a:solidFill>
                  <a:srgbClr val="FFFF00"/>
                </a:solidFill>
                <a:latin typeface="Charter" charset="0"/>
              </a:rPr>
              <a:t>CO-rich ETGs</a:t>
            </a:r>
          </a:p>
          <a:p>
            <a:pPr eaLnBrk="1"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600" u="sng" dirty="0">
              <a:solidFill>
                <a:srgbClr val="FFFF00"/>
              </a:solidFill>
              <a:latin typeface="Charter" charset="0"/>
            </a:endParaRPr>
          </a:p>
          <a:p>
            <a:pPr eaLnBrk="1">
              <a:buClr>
                <a:srgbClr val="FFFF99"/>
              </a:buClr>
              <a:buSzPct val="75000"/>
            </a:pPr>
            <a:r>
              <a:rPr lang="en-GB" dirty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 dirty="0">
                <a:solidFill>
                  <a:srgbClr val="FFFF00"/>
                </a:solidFill>
                <a:latin typeface="Charter" charset="0"/>
                <a:cs typeface="Standard Symbols L" charset="0"/>
              </a:rPr>
              <a:t>  </a:t>
            </a:r>
            <a:r>
              <a:rPr lang="en-GB" dirty="0">
                <a:solidFill>
                  <a:srgbClr val="E6E6E6"/>
                </a:solidFill>
                <a:latin typeface="Charter" charset="0"/>
                <a:cs typeface="Standard Symbols L" charset="0"/>
              </a:rPr>
              <a:t>Circumstantial</a:t>
            </a:r>
            <a:r>
              <a:rPr lang="en-GB" dirty="0">
                <a:solidFill>
                  <a:srgbClr val="FFFF00"/>
                </a:solidFill>
                <a:latin typeface="Charter" charset="0"/>
                <a:cs typeface="Standard Symbols L" charset="0"/>
              </a:rPr>
              <a:t> evidence for cold accretion and/or minor mergers</a:t>
            </a:r>
          </a:p>
          <a:p>
            <a:pPr eaLnBrk="1">
              <a:buClr>
                <a:srgbClr val="FFFF99"/>
              </a:buClr>
              <a:buSzPct val="75000"/>
            </a:pPr>
            <a:r>
              <a:rPr lang="en-GB" dirty="0">
                <a:solidFill>
                  <a:srgbClr val="E6E6E6"/>
                </a:solidFill>
                <a:latin typeface="Charter" charset="0"/>
                <a:cs typeface="Standard Symbols L" charset="0"/>
              </a:rPr>
              <a:t>     (gas-rich dwarfs ?)</a:t>
            </a:r>
            <a:endParaRPr lang="en-GB" dirty="0">
              <a:solidFill>
                <a:srgbClr val="FFFF00"/>
              </a:solidFill>
              <a:latin typeface="Charter" charset="0"/>
            </a:endParaRPr>
          </a:p>
        </p:txBody>
      </p:sp>
      <p:sp>
        <p:nvSpPr>
          <p:cNvPr id="86019" name="Text Box 3"/>
          <p:cNvSpPr txBox="1">
            <a:spLocks noChangeArrowheads="1"/>
          </p:cNvSpPr>
          <p:nvPr/>
        </p:nvSpPr>
        <p:spPr bwMode="auto">
          <a:xfrm>
            <a:off x="71438" y="1417638"/>
            <a:ext cx="5681662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WSRT: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Undisturbed HI</a:t>
            </a:r>
            <a:endParaRPr lang="en-GB">
              <a:solidFill>
                <a:srgbClr val="FFFF99"/>
              </a:solidFill>
              <a:latin typeface="Charter" charset="0"/>
            </a:endParaRPr>
          </a:p>
        </p:txBody>
      </p:sp>
      <p:pic>
        <p:nvPicPr>
          <p:cNvPr id="86020" name="Picture 7" descr="HI_NGC2764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874838"/>
            <a:ext cx="17684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1" name="Picture 8" descr="HI_NGC2824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874838"/>
            <a:ext cx="1728787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2" name="Picture 9" descr="HI_NGC3489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3" y="1874838"/>
            <a:ext cx="17526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4" name="Picture 11" descr="HI_UGC5408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3862908"/>
            <a:ext cx="1752600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7" name="Picture 14" descr="HI_UGC6176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3886000"/>
            <a:ext cx="1752600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28" name="Picture 15" descr="HI_UGC9519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3" y="3897546"/>
            <a:ext cx="1752600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441797" y="6117639"/>
            <a:ext cx="48038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2000" dirty="0" smtClean="0">
                <a:solidFill>
                  <a:srgbClr val="999999"/>
                </a:solidFill>
                <a:latin typeface="Charter" charset="0"/>
              </a:rPr>
              <a:t>(Supported S0 counter-rotation studies)</a:t>
            </a:r>
            <a:endParaRPr lang="en-GB" sz="800" dirty="0">
              <a:solidFill>
                <a:srgbClr val="999999"/>
              </a:solidFill>
              <a:latin typeface="Charter" charset="0"/>
            </a:endParaRPr>
          </a:p>
          <a:p>
            <a:pPr algn="ctr"/>
            <a:r>
              <a:rPr lang="en-GB" sz="2000" dirty="0" smtClean="0">
                <a:solidFill>
                  <a:srgbClr val="999999"/>
                </a:solidFill>
                <a:latin typeface="Charter" charset="0"/>
              </a:rPr>
              <a:t>(e.g. Bureau &amp; Chung 06)</a:t>
            </a:r>
            <a:endParaRPr lang="en-US" sz="2000" dirty="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3" name="Text Box 1"/>
          <p:cNvSpPr txBox="1">
            <a:spLocks noChangeArrowheads="1"/>
          </p:cNvSpPr>
          <p:nvPr/>
        </p:nvSpPr>
        <p:spPr bwMode="auto">
          <a:xfrm>
            <a:off x="730250" y="176213"/>
            <a:ext cx="8610600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Mass, V</a:t>
            </a:r>
            <a:r>
              <a:rPr lang="en-GB" sz="4400" baseline="-25000">
                <a:solidFill>
                  <a:srgbClr val="FFFF66"/>
                </a:solidFill>
                <a:latin typeface="Charter" charset="0"/>
              </a:rPr>
              <a:t>c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 Determination</a:t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(Young, Bureau &amp; Cappellari 08)</a:t>
            </a:r>
          </a:p>
        </p:txBody>
      </p:sp>
      <p:sp>
        <p:nvSpPr>
          <p:cNvPr id="468994" name="Text Box 2"/>
          <p:cNvSpPr txBox="1">
            <a:spLocks noChangeArrowheads="1"/>
          </p:cNvSpPr>
          <p:nvPr/>
        </p:nvSpPr>
        <p:spPr bwMode="auto">
          <a:xfrm>
            <a:off x="5930900" y="1516063"/>
            <a:ext cx="4149725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CO vs. Ionised Gas:</a:t>
            </a: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CO rotating faster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(colder)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then ionised gas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(and stars)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Nearly perfect tracer of the circular velocity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Better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(and excellent)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tracer of dynamical mass</a:t>
            </a:r>
            <a:endParaRPr lang="en-GB" sz="2000">
              <a:solidFill>
                <a:srgbClr val="E6E6E6"/>
              </a:solidFill>
              <a:latin typeface="Charter" charset="0"/>
            </a:endParaRPr>
          </a:p>
        </p:txBody>
      </p:sp>
      <p:sp>
        <p:nvSpPr>
          <p:cNvPr id="468995" name="Text Box 5"/>
          <p:cNvSpPr txBox="1">
            <a:spLocks noChangeArrowheads="1"/>
          </p:cNvSpPr>
          <p:nvPr/>
        </p:nvSpPr>
        <p:spPr bwMode="auto">
          <a:xfrm>
            <a:off x="900113" y="1458913"/>
            <a:ext cx="269240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V</a:t>
            </a:r>
            <a:r>
              <a:rPr lang="en-GB" baseline="-25000">
                <a:solidFill>
                  <a:srgbClr val="FFFF99"/>
                </a:solidFill>
                <a:latin typeface="Charter" charset="0"/>
              </a:rPr>
              <a:t>CO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vs V</a:t>
            </a:r>
            <a:r>
              <a:rPr lang="en-GB" baseline="-25000">
                <a:solidFill>
                  <a:srgbClr val="FFFF99"/>
                </a:solidFill>
                <a:latin typeface="Charter" charset="0"/>
              </a:rPr>
              <a:t>Re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, V</a:t>
            </a:r>
            <a:r>
              <a:rPr lang="en-GB" baseline="-25000">
                <a:solidFill>
                  <a:srgbClr val="FFFF99"/>
                </a:solidFill>
                <a:latin typeface="Charter" charset="0"/>
              </a:rPr>
              <a:t>flat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:</a:t>
            </a:r>
          </a:p>
        </p:txBody>
      </p:sp>
      <p:cxnSp>
        <p:nvCxnSpPr>
          <p:cNvPr id="468996" name="Straight Connector 12"/>
          <p:cNvCxnSpPr>
            <a:cxnSpLocks noChangeShapeType="1"/>
          </p:cNvCxnSpPr>
          <p:nvPr/>
        </p:nvCxnSpPr>
        <p:spPr bwMode="auto">
          <a:xfrm>
            <a:off x="849313" y="1949450"/>
            <a:ext cx="2286000" cy="1588"/>
          </a:xfrm>
          <a:prstGeom prst="line">
            <a:avLst/>
          </a:prstGeom>
          <a:noFill/>
          <a:ln w="28575">
            <a:solidFill>
              <a:srgbClr val="F7FF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68997" name="Picture 13" descr="CO_Vflat_davis_etal10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25" y="4332288"/>
            <a:ext cx="3405188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8998" name="Picture 14" descr="CO_VRe_davis_etal10.tiff"/>
          <p:cNvPicPr>
            <a:picLocks noChangeAspect="1"/>
          </p:cNvPicPr>
          <p:nvPr/>
        </p:nvPicPr>
        <p:blipFill>
          <a:blip r:embed="rId4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475" y="2179638"/>
            <a:ext cx="3398838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6162675" y="1417638"/>
            <a:ext cx="3846513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NGC4526: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endParaRPr lang="en-GB" sz="800" u="sng" dirty="0" smtClean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High resolution </a:t>
            </a:r>
            <a:r>
              <a:rPr lang="en-GB" dirty="0" smtClean="0">
                <a:solidFill>
                  <a:srgbClr val="F2F2F2"/>
                </a:solidFill>
                <a:latin typeface="Charter" charset="0"/>
              </a:rPr>
              <a:t>(0.25”) </a:t>
            </a: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CARMA CO(2-1) data</a:t>
            </a:r>
            <a:endParaRPr lang="en-GB" dirty="0" smtClean="0">
              <a:solidFill>
                <a:schemeClr val="bg1">
                  <a:lumMod val="65000"/>
                </a:schemeClr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Regular </a:t>
            </a:r>
            <a:r>
              <a:rPr lang="en-GB" dirty="0" smtClean="0">
                <a:solidFill>
                  <a:srgbClr val="F2F2F2"/>
                </a:solidFill>
                <a:latin typeface="Charter" charset="0"/>
              </a:rPr>
              <a:t>(central) 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disk kinematics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Free M/L</a:t>
            </a:r>
            <a:r>
              <a:rPr lang="en-GB" baseline="-25000" dirty="0" smtClean="0">
                <a:solidFill>
                  <a:srgbClr val="FFFF99"/>
                </a:solidFill>
                <a:latin typeface="Charter" charset="0"/>
              </a:rPr>
              <a:t>*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and M</a:t>
            </a:r>
            <a:r>
              <a:rPr lang="en-GB" baseline="-25000" dirty="0" smtClean="0">
                <a:solidFill>
                  <a:srgbClr val="FFFF99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GB" baseline="-25000" dirty="0" smtClean="0">
              <a:solidFill>
                <a:srgbClr val="FFFF99"/>
              </a:solidFill>
              <a:latin typeface="Charter" charset="0"/>
            </a:endParaRP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1200" dirty="0" smtClean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Strong constraints on </a:t>
            </a:r>
            <a:r>
              <a:rPr lang="en-GB" dirty="0" smtClean="0">
                <a:solidFill>
                  <a:srgbClr val="FFFF00"/>
                </a:solidFill>
                <a:latin typeface="Charter" charset="0"/>
              </a:rPr>
              <a:t>M</a:t>
            </a:r>
            <a:r>
              <a:rPr lang="en-GB" baseline="-250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GB" dirty="0" smtClean="0">
              <a:solidFill>
                <a:schemeClr val="bg1">
                  <a:lumMod val="50000"/>
                </a:schemeClr>
              </a:solidFill>
              <a:latin typeface="Charter" charset="0"/>
            </a:endParaRP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    (M</a:t>
            </a:r>
            <a:r>
              <a:rPr lang="en-GB" baseline="-25000" dirty="0" smtClean="0">
                <a:solidFill>
                  <a:schemeClr val="bg1">
                    <a:lumMod val="5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= 4.1 x 10</a:t>
            </a:r>
            <a:r>
              <a:rPr lang="en-GB" baseline="30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8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M</a:t>
            </a:r>
            <a:r>
              <a:rPr lang="en-GB" baseline="-25000" dirty="0" smtClean="0">
                <a:solidFill>
                  <a:schemeClr val="bg1">
                    <a:lumMod val="5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)</a:t>
            </a: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    (consistent with M</a:t>
            </a:r>
            <a:r>
              <a:rPr lang="en-GB" sz="4000" baseline="-25000" dirty="0" smtClean="0">
                <a:solidFill>
                  <a:schemeClr val="bg1">
                    <a:lumMod val="5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- </a:t>
            </a:r>
            <a:r>
              <a:rPr lang="en-GB" dirty="0" err="1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σ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)</a:t>
            </a: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1200" dirty="0" smtClean="0">
              <a:solidFill>
                <a:schemeClr val="bg1">
                  <a:lumMod val="95000"/>
                </a:schemeClr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Great prospects across Hubble sequence with ALMA…</a:t>
            </a:r>
          </a:p>
        </p:txBody>
      </p:sp>
      <p:sp>
        <p:nvSpPr>
          <p:cNvPr id="57346" name="Text Box 1"/>
          <p:cNvSpPr txBox="1">
            <a:spLocks noChangeArrowheads="1"/>
          </p:cNvSpPr>
          <p:nvPr/>
        </p:nvSpPr>
        <p:spPr bwMode="auto">
          <a:xfrm>
            <a:off x="730250" y="255588"/>
            <a:ext cx="86106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 dirty="0" smtClean="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 dirty="0">
                <a:solidFill>
                  <a:srgbClr val="FFFF66"/>
                </a:solidFill>
                <a:latin typeface="Charter" charset="0"/>
              </a:rPr>
              <a:t>Black hole mass</a:t>
            </a:r>
            <a:endParaRPr lang="en-GB" sz="2000" dirty="0">
              <a:solidFill>
                <a:srgbClr val="FFFF66"/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999999"/>
                </a:solidFill>
                <a:latin typeface="Charter" charset="0"/>
              </a:rPr>
              <a:t>(Davis et al. 2013)</a:t>
            </a:r>
          </a:p>
        </p:txBody>
      </p:sp>
      <p:sp>
        <p:nvSpPr>
          <p:cNvPr id="57347" name="Text Box 7"/>
          <p:cNvSpPr txBox="1">
            <a:spLocks noChangeArrowheads="1"/>
          </p:cNvSpPr>
          <p:nvPr/>
        </p:nvSpPr>
        <p:spPr bwMode="auto">
          <a:xfrm>
            <a:off x="144463" y="3981450"/>
            <a:ext cx="361632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99"/>
                </a:solidFill>
                <a:latin typeface="Charter" charset="0"/>
              </a:rPr>
              <a:t>BIMA low-res (4.5”) data:</a:t>
            </a:r>
          </a:p>
        </p:txBody>
      </p:sp>
      <p:pic>
        <p:nvPicPr>
          <p:cNvPr id="57348" name="Picture 5" descr="NGC4526_BIMA_MOM0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4565650"/>
            <a:ext cx="4176712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9" name="Rectangle 6"/>
          <p:cNvSpPr>
            <a:spLocks noChangeArrowheads="1"/>
          </p:cNvSpPr>
          <p:nvPr/>
        </p:nvSpPr>
        <p:spPr bwMode="auto">
          <a:xfrm>
            <a:off x="1439863" y="4859338"/>
            <a:ext cx="3095625" cy="1223962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7350" name="Text Box 7"/>
          <p:cNvSpPr txBox="1">
            <a:spLocks noChangeArrowheads="1"/>
          </p:cNvSpPr>
          <p:nvPr/>
        </p:nvSpPr>
        <p:spPr bwMode="auto">
          <a:xfrm>
            <a:off x="128588" y="1316038"/>
            <a:ext cx="5199062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99"/>
                </a:solidFill>
                <a:latin typeface="Charter" charset="0"/>
              </a:rPr>
              <a:t>HST WFC3 NUV-optical data:</a:t>
            </a:r>
          </a:p>
        </p:txBody>
      </p:sp>
      <p:sp>
        <p:nvSpPr>
          <p:cNvPr id="57351" name="TextBox 7"/>
          <p:cNvSpPr txBox="1">
            <a:spLocks noChangeArrowheads="1"/>
          </p:cNvSpPr>
          <p:nvPr/>
        </p:nvSpPr>
        <p:spPr bwMode="auto">
          <a:xfrm rot="5400000">
            <a:off x="4027487" y="2560638"/>
            <a:ext cx="17891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999999"/>
                </a:solidFill>
                <a:latin typeface="Charter" charset="0"/>
              </a:rPr>
              <a:t>(Kaviraj et al. ??)</a:t>
            </a:r>
            <a:endParaRPr lang="en-US" sz="1600"/>
          </a:p>
        </p:txBody>
      </p:sp>
      <p:pic>
        <p:nvPicPr>
          <p:cNvPr id="57352" name="Picture 1" descr="NGC4526_WFC3_color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1908175"/>
            <a:ext cx="355758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97621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6162675" y="1417638"/>
            <a:ext cx="3846513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NGC4526: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endParaRPr lang="en-GB" sz="800" u="sng" dirty="0" smtClean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High resolution </a:t>
            </a:r>
            <a:r>
              <a:rPr lang="en-GB" dirty="0" smtClean="0">
                <a:solidFill>
                  <a:srgbClr val="F2F2F2"/>
                </a:solidFill>
                <a:latin typeface="Charter" charset="0"/>
              </a:rPr>
              <a:t>(0.25”) </a:t>
            </a: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CARMA CO(2-1) data</a:t>
            </a:r>
            <a:endParaRPr lang="en-GB" dirty="0" smtClean="0">
              <a:solidFill>
                <a:schemeClr val="bg1">
                  <a:lumMod val="65000"/>
                </a:schemeClr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Regular </a:t>
            </a:r>
            <a:r>
              <a:rPr lang="en-GB" dirty="0" smtClean="0">
                <a:solidFill>
                  <a:srgbClr val="F2F2F2"/>
                </a:solidFill>
                <a:latin typeface="Charter" charset="0"/>
              </a:rPr>
              <a:t>(central) 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disk kinematics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Free M/L</a:t>
            </a:r>
            <a:r>
              <a:rPr lang="en-GB" baseline="-25000" dirty="0" smtClean="0">
                <a:solidFill>
                  <a:srgbClr val="FFFF99"/>
                </a:solidFill>
                <a:latin typeface="Charter" charset="0"/>
              </a:rPr>
              <a:t>*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and M</a:t>
            </a:r>
            <a:r>
              <a:rPr lang="en-GB" baseline="-25000" dirty="0" smtClean="0">
                <a:solidFill>
                  <a:srgbClr val="FFFF99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GB" baseline="-25000" dirty="0" smtClean="0">
              <a:solidFill>
                <a:srgbClr val="FFFF99"/>
              </a:solidFill>
              <a:latin typeface="Charter" charset="0"/>
            </a:endParaRP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1200" dirty="0" smtClean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Strong constraints on </a:t>
            </a:r>
            <a:r>
              <a:rPr lang="en-GB" dirty="0" smtClean="0">
                <a:solidFill>
                  <a:srgbClr val="FFFF00"/>
                </a:solidFill>
                <a:latin typeface="Charter" charset="0"/>
              </a:rPr>
              <a:t>M</a:t>
            </a:r>
            <a:r>
              <a:rPr lang="en-GB" baseline="-250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GB" dirty="0" smtClean="0">
              <a:solidFill>
                <a:schemeClr val="bg1">
                  <a:lumMod val="50000"/>
                </a:schemeClr>
              </a:solidFill>
              <a:latin typeface="Charter" charset="0"/>
            </a:endParaRP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    (M</a:t>
            </a:r>
            <a:r>
              <a:rPr lang="en-GB" baseline="-25000" dirty="0" smtClean="0">
                <a:solidFill>
                  <a:schemeClr val="bg1">
                    <a:lumMod val="5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= 4.1 x 10</a:t>
            </a:r>
            <a:r>
              <a:rPr lang="en-GB" baseline="30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8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M</a:t>
            </a:r>
            <a:r>
              <a:rPr lang="en-GB" baseline="-25000" dirty="0" smtClean="0">
                <a:solidFill>
                  <a:schemeClr val="bg1">
                    <a:lumMod val="5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)</a:t>
            </a: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    (consistent with M</a:t>
            </a:r>
            <a:r>
              <a:rPr lang="en-GB" sz="4000" baseline="-25000" dirty="0" smtClean="0">
                <a:solidFill>
                  <a:schemeClr val="bg1">
                    <a:lumMod val="5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- </a:t>
            </a:r>
            <a:r>
              <a:rPr lang="en-GB" dirty="0" err="1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σ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)</a:t>
            </a: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1200" dirty="0" smtClean="0">
              <a:solidFill>
                <a:schemeClr val="bg1">
                  <a:lumMod val="95000"/>
                </a:schemeClr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Great prospects across Hubble sequence with ALMA…</a:t>
            </a:r>
          </a:p>
        </p:txBody>
      </p:sp>
      <p:sp>
        <p:nvSpPr>
          <p:cNvPr id="59394" name="Text Box 1"/>
          <p:cNvSpPr txBox="1">
            <a:spLocks noChangeArrowheads="1"/>
          </p:cNvSpPr>
          <p:nvPr/>
        </p:nvSpPr>
        <p:spPr bwMode="auto">
          <a:xfrm>
            <a:off x="730250" y="255588"/>
            <a:ext cx="86106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Black hole mass</a:t>
            </a:r>
            <a:endParaRPr lang="en-GB" sz="2000">
              <a:solidFill>
                <a:srgbClr val="FFFF66"/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999999"/>
                </a:solidFill>
                <a:latin typeface="Charter" charset="0"/>
              </a:rPr>
              <a:t>(Davis et al. 2013)</a:t>
            </a:r>
          </a:p>
        </p:txBody>
      </p:sp>
      <p:sp>
        <p:nvSpPr>
          <p:cNvPr id="59395" name="Text Box 7"/>
          <p:cNvSpPr txBox="1">
            <a:spLocks noChangeArrowheads="1"/>
          </p:cNvSpPr>
          <p:nvPr/>
        </p:nvSpPr>
        <p:spPr bwMode="auto">
          <a:xfrm>
            <a:off x="144463" y="3981450"/>
            <a:ext cx="361632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99"/>
                </a:solidFill>
                <a:latin typeface="Charter" charset="0"/>
              </a:rPr>
              <a:t>BIMA low-res (4.5”) data:</a:t>
            </a:r>
          </a:p>
        </p:txBody>
      </p:sp>
      <p:pic>
        <p:nvPicPr>
          <p:cNvPr id="59396" name="Picture 5" descr="NGC4526_BIMA_MOM0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4565650"/>
            <a:ext cx="4176712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7" name="Rectangle 6"/>
          <p:cNvSpPr>
            <a:spLocks noChangeArrowheads="1"/>
          </p:cNvSpPr>
          <p:nvPr/>
        </p:nvSpPr>
        <p:spPr bwMode="auto">
          <a:xfrm>
            <a:off x="1439863" y="4859338"/>
            <a:ext cx="3095625" cy="1223962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" name="Picture 6" descr="NGC4526_CARMA_MOM0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819275"/>
            <a:ext cx="467995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128588" y="1316038"/>
            <a:ext cx="5199062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99"/>
                </a:solidFill>
                <a:latin typeface="Charter" charset="0"/>
              </a:rPr>
              <a:t>CARMA high-res (0.25” = 20 pc) data:</a:t>
            </a:r>
          </a:p>
        </p:txBody>
      </p:sp>
    </p:spTree>
    <p:extLst>
      <p:ext uri="{BB962C8B-B14F-4D97-AF65-F5344CB8AC3E}">
        <p14:creationId xmlns:p14="http://schemas.microsoft.com/office/powerpoint/2010/main" val="51968039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6162675" y="1417638"/>
            <a:ext cx="3846513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NGC4526: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endParaRPr lang="en-GB" sz="800" u="sng" dirty="0" smtClean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High resolution </a:t>
            </a:r>
            <a:r>
              <a:rPr lang="en-GB" dirty="0" smtClean="0">
                <a:solidFill>
                  <a:srgbClr val="F2F2F2"/>
                </a:solidFill>
                <a:latin typeface="Charter" charset="0"/>
              </a:rPr>
              <a:t>(0.25”) </a:t>
            </a: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CARMA CO(2-1) data</a:t>
            </a:r>
            <a:endParaRPr lang="en-GB" dirty="0" smtClean="0">
              <a:solidFill>
                <a:schemeClr val="bg1">
                  <a:lumMod val="65000"/>
                </a:schemeClr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Regular </a:t>
            </a:r>
            <a:r>
              <a:rPr lang="en-GB" dirty="0" smtClean="0">
                <a:solidFill>
                  <a:srgbClr val="F2F2F2"/>
                </a:solidFill>
                <a:latin typeface="Charter" charset="0"/>
              </a:rPr>
              <a:t>(central) 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disk kinematics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Free M/L</a:t>
            </a:r>
            <a:r>
              <a:rPr lang="en-GB" baseline="-25000" dirty="0" smtClean="0">
                <a:solidFill>
                  <a:srgbClr val="FFFF99"/>
                </a:solidFill>
                <a:latin typeface="Charter" charset="0"/>
              </a:rPr>
              <a:t>*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and M</a:t>
            </a:r>
            <a:r>
              <a:rPr lang="en-GB" baseline="-25000" dirty="0" smtClean="0">
                <a:solidFill>
                  <a:srgbClr val="FFFF99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GB" baseline="-25000" dirty="0" smtClean="0">
              <a:solidFill>
                <a:srgbClr val="FFFF99"/>
              </a:solidFill>
              <a:latin typeface="Charter" charset="0"/>
            </a:endParaRP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1200" dirty="0" smtClean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Strong constraints on </a:t>
            </a:r>
            <a:r>
              <a:rPr lang="en-GB" dirty="0" smtClean="0">
                <a:solidFill>
                  <a:srgbClr val="FFFF00"/>
                </a:solidFill>
                <a:latin typeface="Charter" charset="0"/>
              </a:rPr>
              <a:t>M</a:t>
            </a:r>
            <a:r>
              <a:rPr lang="en-GB" baseline="-250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GB" dirty="0" smtClean="0">
              <a:solidFill>
                <a:schemeClr val="bg1">
                  <a:lumMod val="50000"/>
                </a:schemeClr>
              </a:solidFill>
              <a:latin typeface="Charter" charset="0"/>
            </a:endParaRP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    (M</a:t>
            </a:r>
            <a:r>
              <a:rPr lang="en-GB" baseline="-25000" dirty="0" smtClean="0">
                <a:solidFill>
                  <a:schemeClr val="bg1">
                    <a:lumMod val="5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= 4.1 x 10</a:t>
            </a:r>
            <a:r>
              <a:rPr lang="en-GB" baseline="30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8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M</a:t>
            </a:r>
            <a:r>
              <a:rPr lang="en-GB" baseline="-25000" dirty="0" smtClean="0">
                <a:solidFill>
                  <a:schemeClr val="bg1">
                    <a:lumMod val="5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)</a:t>
            </a: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    (consistent with M</a:t>
            </a:r>
            <a:r>
              <a:rPr lang="en-GB" sz="4000" baseline="-25000" dirty="0" smtClean="0">
                <a:solidFill>
                  <a:schemeClr val="bg1">
                    <a:lumMod val="5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- </a:t>
            </a:r>
            <a:r>
              <a:rPr lang="en-GB" dirty="0" err="1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σ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)</a:t>
            </a: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1200" dirty="0" smtClean="0">
              <a:solidFill>
                <a:schemeClr val="bg1">
                  <a:lumMod val="95000"/>
                </a:schemeClr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Great prospects across Hubble sequence with ALMA…</a:t>
            </a:r>
          </a:p>
        </p:txBody>
      </p:sp>
      <p:sp>
        <p:nvSpPr>
          <p:cNvPr id="61442" name="Text Box 1"/>
          <p:cNvSpPr txBox="1">
            <a:spLocks noChangeArrowheads="1"/>
          </p:cNvSpPr>
          <p:nvPr/>
        </p:nvSpPr>
        <p:spPr bwMode="auto">
          <a:xfrm>
            <a:off x="730250" y="255588"/>
            <a:ext cx="86106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Black hole mass</a:t>
            </a:r>
            <a:endParaRPr lang="en-GB" sz="2000">
              <a:solidFill>
                <a:srgbClr val="FFFF66"/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999999"/>
                </a:solidFill>
                <a:latin typeface="Charter" charset="0"/>
              </a:rPr>
              <a:t>(Davis et al. 2013)</a:t>
            </a:r>
          </a:p>
        </p:txBody>
      </p:sp>
      <p:sp>
        <p:nvSpPr>
          <p:cNvPr id="61443" name="Text Box 7"/>
          <p:cNvSpPr txBox="1">
            <a:spLocks noChangeArrowheads="1"/>
          </p:cNvSpPr>
          <p:nvPr/>
        </p:nvSpPr>
        <p:spPr bwMode="auto">
          <a:xfrm>
            <a:off x="144463" y="3981450"/>
            <a:ext cx="3616325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99"/>
                </a:solidFill>
                <a:latin typeface="Charter" charset="0"/>
              </a:rPr>
              <a:t>BIMA low-res (4.5”) data:</a:t>
            </a:r>
          </a:p>
        </p:txBody>
      </p:sp>
      <p:pic>
        <p:nvPicPr>
          <p:cNvPr id="61444" name="Picture 5" descr="NGC4526_BIMA_MOM0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4565650"/>
            <a:ext cx="4176712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Rectangle 6"/>
          <p:cNvSpPr>
            <a:spLocks noChangeArrowheads="1"/>
          </p:cNvSpPr>
          <p:nvPr/>
        </p:nvSpPr>
        <p:spPr bwMode="auto">
          <a:xfrm>
            <a:off x="1439863" y="4859338"/>
            <a:ext cx="3095625" cy="1223962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446" name="Picture 6" descr="NGC4526_CARMA_MOM0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819275"/>
            <a:ext cx="467995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7" name="Text Box 7"/>
          <p:cNvSpPr txBox="1">
            <a:spLocks noChangeArrowheads="1"/>
          </p:cNvSpPr>
          <p:nvPr/>
        </p:nvSpPr>
        <p:spPr bwMode="auto">
          <a:xfrm>
            <a:off x="128588" y="1316038"/>
            <a:ext cx="5199062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99"/>
                </a:solidFill>
                <a:latin typeface="Charter" charset="0"/>
              </a:rPr>
              <a:t>CARMA high-res (0.25” = 20 pc) data:</a:t>
            </a:r>
          </a:p>
        </p:txBody>
      </p:sp>
      <p:pic>
        <p:nvPicPr>
          <p:cNvPr id="61448" name="Picture 1" descr="M31_C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92575" y="2616200"/>
            <a:ext cx="88741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529138" y="3224213"/>
            <a:ext cx="582612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  <a:cs typeface="Arial Unicode MS" charset="0"/>
              </a:rPr>
              <a:t>M31</a:t>
            </a:r>
          </a:p>
        </p:txBody>
      </p:sp>
      <p:sp>
        <p:nvSpPr>
          <p:cNvPr id="61450" name="TextBox 7"/>
          <p:cNvSpPr txBox="1">
            <a:spLocks noChangeArrowheads="1"/>
          </p:cNvSpPr>
          <p:nvPr/>
        </p:nvSpPr>
        <p:spPr bwMode="auto">
          <a:xfrm rot="5400000">
            <a:off x="4264026" y="2644775"/>
            <a:ext cx="17891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999999"/>
                </a:solidFill>
                <a:latin typeface="Charter" charset="0"/>
              </a:rPr>
              <a:t>(Nieten et al. 06)</a:t>
            </a: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220309009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Picture 1" descr="NGC4526_modelBH_PVD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468813"/>
            <a:ext cx="5719762" cy="255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Text Box 7"/>
          <p:cNvSpPr txBox="1">
            <a:spLocks noChangeArrowheads="1"/>
          </p:cNvSpPr>
          <p:nvPr/>
        </p:nvSpPr>
        <p:spPr bwMode="auto">
          <a:xfrm>
            <a:off x="128588" y="1316038"/>
            <a:ext cx="5199062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99"/>
                </a:solidFill>
                <a:latin typeface="Charter" charset="0"/>
              </a:rPr>
              <a:t>CARMA high-res (0.25” = 20 pc) data:</a:t>
            </a:r>
          </a:p>
        </p:txBody>
      </p:sp>
      <p:sp>
        <p:nvSpPr>
          <p:cNvPr id="63491" name="Text Box 1"/>
          <p:cNvSpPr txBox="1">
            <a:spLocks noChangeArrowheads="1"/>
          </p:cNvSpPr>
          <p:nvPr/>
        </p:nvSpPr>
        <p:spPr bwMode="auto">
          <a:xfrm>
            <a:off x="730250" y="255588"/>
            <a:ext cx="86106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Black hole mass</a:t>
            </a:r>
            <a:endParaRPr lang="en-GB" sz="2000">
              <a:solidFill>
                <a:srgbClr val="FFFF66"/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999999"/>
                </a:solidFill>
                <a:latin typeface="Charter" charset="0"/>
              </a:rPr>
              <a:t>(Davis et al. 2013)</a:t>
            </a:r>
          </a:p>
        </p:txBody>
      </p:sp>
      <p:sp>
        <p:nvSpPr>
          <p:cNvPr id="63492" name="Text Box 7"/>
          <p:cNvSpPr txBox="1">
            <a:spLocks noChangeArrowheads="1"/>
          </p:cNvSpPr>
          <p:nvPr/>
        </p:nvSpPr>
        <p:spPr bwMode="auto">
          <a:xfrm>
            <a:off x="144463" y="3981450"/>
            <a:ext cx="49672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99"/>
                </a:solidFill>
                <a:latin typeface="Charter" charset="0"/>
              </a:rPr>
              <a:t>Model PVD and major-axis trace:</a:t>
            </a:r>
          </a:p>
        </p:txBody>
      </p:sp>
      <p:pic>
        <p:nvPicPr>
          <p:cNvPr id="63493" name="Picture 6" descr="NGC4526_CARMA_MOM0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819275"/>
            <a:ext cx="467995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Rectangle 6"/>
          <p:cNvSpPr>
            <a:spLocks noChangeArrowheads="1"/>
          </p:cNvSpPr>
          <p:nvPr/>
        </p:nvSpPr>
        <p:spPr bwMode="auto">
          <a:xfrm>
            <a:off x="2016125" y="4356100"/>
            <a:ext cx="1871663" cy="2519363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3495" name="Picture 9" descr="M31_C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92575" y="2616200"/>
            <a:ext cx="88741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6" name="TextBox 7"/>
          <p:cNvSpPr txBox="1">
            <a:spLocks noChangeArrowheads="1"/>
          </p:cNvSpPr>
          <p:nvPr/>
        </p:nvSpPr>
        <p:spPr bwMode="auto">
          <a:xfrm rot="5400000">
            <a:off x="4264026" y="2644775"/>
            <a:ext cx="17891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999999"/>
                </a:solidFill>
                <a:latin typeface="Charter" charset="0"/>
              </a:rPr>
              <a:t>(Nieten et al. 06)</a:t>
            </a:r>
            <a:endParaRPr lang="en-US" sz="1600"/>
          </a:p>
        </p:txBody>
      </p:sp>
      <p:sp>
        <p:nvSpPr>
          <p:cNvPr id="12" name="TextBox 11"/>
          <p:cNvSpPr txBox="1"/>
          <p:nvPr/>
        </p:nvSpPr>
        <p:spPr>
          <a:xfrm>
            <a:off x="4529138" y="3224213"/>
            <a:ext cx="582612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  <a:cs typeface="Arial Unicode MS" charset="0"/>
              </a:rPr>
              <a:t>M31</a:t>
            </a:r>
          </a:p>
        </p:txBody>
      </p:sp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6162675" y="1417638"/>
            <a:ext cx="3846513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NGC4526: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endParaRPr lang="en-GB" sz="800" u="sng" dirty="0" smtClean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High resolution </a:t>
            </a:r>
            <a:r>
              <a:rPr lang="en-GB" dirty="0" smtClean="0">
                <a:solidFill>
                  <a:srgbClr val="F2F2F2"/>
                </a:solidFill>
                <a:latin typeface="Charter" charset="0"/>
              </a:rPr>
              <a:t>(0.25”) </a:t>
            </a: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CARMA CO(2-1) data</a:t>
            </a:r>
            <a:endParaRPr lang="en-GB" dirty="0" smtClean="0">
              <a:solidFill>
                <a:schemeClr val="bg1">
                  <a:lumMod val="65000"/>
                </a:schemeClr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Regular </a:t>
            </a:r>
            <a:r>
              <a:rPr lang="en-GB" dirty="0" smtClean="0">
                <a:solidFill>
                  <a:srgbClr val="F2F2F2"/>
                </a:solidFill>
                <a:latin typeface="Charter" charset="0"/>
              </a:rPr>
              <a:t>(central) 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disk kinematics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Free M/L</a:t>
            </a:r>
            <a:r>
              <a:rPr lang="en-GB" baseline="-25000" dirty="0" smtClean="0">
                <a:solidFill>
                  <a:srgbClr val="FFFF99"/>
                </a:solidFill>
                <a:latin typeface="Charter" charset="0"/>
              </a:rPr>
              <a:t>*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and M</a:t>
            </a:r>
            <a:r>
              <a:rPr lang="en-GB" baseline="-25000" dirty="0" smtClean="0">
                <a:solidFill>
                  <a:srgbClr val="FFFF99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GB" baseline="-25000" dirty="0" smtClean="0">
              <a:solidFill>
                <a:srgbClr val="FFFF99"/>
              </a:solidFill>
              <a:latin typeface="Charter" charset="0"/>
            </a:endParaRP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1200" dirty="0" smtClean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Strong constraints on </a:t>
            </a:r>
            <a:r>
              <a:rPr lang="en-GB" dirty="0" smtClean="0">
                <a:solidFill>
                  <a:srgbClr val="FFFF00"/>
                </a:solidFill>
                <a:latin typeface="Charter" charset="0"/>
              </a:rPr>
              <a:t>M</a:t>
            </a:r>
            <a:r>
              <a:rPr lang="en-GB" baseline="-250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GB" dirty="0" smtClean="0">
              <a:solidFill>
                <a:schemeClr val="bg1">
                  <a:lumMod val="50000"/>
                </a:schemeClr>
              </a:solidFill>
              <a:latin typeface="Charter" charset="0"/>
            </a:endParaRP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    (M</a:t>
            </a:r>
            <a:r>
              <a:rPr lang="en-GB" baseline="-25000" dirty="0" smtClean="0">
                <a:solidFill>
                  <a:schemeClr val="bg1">
                    <a:lumMod val="5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= 4.1 x 10</a:t>
            </a:r>
            <a:r>
              <a:rPr lang="en-GB" baseline="30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8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M</a:t>
            </a:r>
            <a:r>
              <a:rPr lang="en-GB" baseline="-25000" dirty="0" smtClean="0">
                <a:solidFill>
                  <a:schemeClr val="bg1">
                    <a:lumMod val="5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)</a:t>
            </a: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    (consistent with M</a:t>
            </a:r>
            <a:r>
              <a:rPr lang="en-GB" sz="4000" baseline="-25000" dirty="0" smtClean="0">
                <a:solidFill>
                  <a:schemeClr val="bg1">
                    <a:lumMod val="5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- </a:t>
            </a:r>
            <a:r>
              <a:rPr lang="en-GB" dirty="0" err="1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σ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)</a:t>
            </a: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1200" dirty="0" smtClean="0">
              <a:solidFill>
                <a:schemeClr val="bg1">
                  <a:lumMod val="95000"/>
                </a:schemeClr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Great prospects across Hubble sequence with ALMA…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19138" y="6897688"/>
            <a:ext cx="936625" cy="33813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000000"/>
                </a:solidFill>
                <a:latin typeface="Charter" charset="0"/>
              </a:rPr>
              <a:t>Position</a:t>
            </a:r>
            <a:endParaRPr lang="en-US" sz="1600" baseline="-25000" dirty="0">
              <a:solidFill>
                <a:srgbClr val="00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-277812" y="6094413"/>
            <a:ext cx="936625" cy="33972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GB" sz="1600" dirty="0">
                <a:solidFill>
                  <a:srgbClr val="000000"/>
                </a:solidFill>
                <a:latin typeface="Charter" charset="0"/>
              </a:rPr>
              <a:t>Velocity</a:t>
            </a:r>
            <a:endParaRPr lang="en-US" sz="1600" baseline="-25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25729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ext Box 1"/>
          <p:cNvSpPr txBox="1">
            <a:spLocks noChangeArrowheads="1"/>
          </p:cNvSpPr>
          <p:nvPr/>
        </p:nvSpPr>
        <p:spPr bwMode="auto">
          <a:xfrm>
            <a:off x="730250" y="255588"/>
            <a:ext cx="86106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Black hole mass</a:t>
            </a:r>
            <a:endParaRPr lang="en-GB" sz="2000">
              <a:solidFill>
                <a:srgbClr val="FFFF66"/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999999"/>
                </a:solidFill>
                <a:latin typeface="Charter" charset="0"/>
              </a:rPr>
              <a:t>(Davis et al. 2013)</a:t>
            </a:r>
          </a:p>
        </p:txBody>
      </p:sp>
      <p:sp>
        <p:nvSpPr>
          <p:cNvPr id="65538" name="Text Box 7"/>
          <p:cNvSpPr txBox="1">
            <a:spLocks noChangeArrowheads="1"/>
          </p:cNvSpPr>
          <p:nvPr/>
        </p:nvSpPr>
        <p:spPr bwMode="auto">
          <a:xfrm>
            <a:off x="144463" y="3981450"/>
            <a:ext cx="47513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99"/>
                </a:solidFill>
                <a:latin typeface="Charter" charset="0"/>
              </a:rPr>
              <a:t>BH mass χ</a:t>
            </a:r>
            <a:r>
              <a:rPr lang="en-GB" u="sng" baseline="30000">
                <a:solidFill>
                  <a:srgbClr val="FFFF99"/>
                </a:solidFill>
                <a:latin typeface="Charter" charset="0"/>
              </a:rPr>
              <a:t>2</a:t>
            </a:r>
            <a:r>
              <a:rPr lang="en-GB" u="sng">
                <a:solidFill>
                  <a:srgbClr val="FFFF99"/>
                </a:solidFill>
                <a:latin typeface="Charter" charset="0"/>
              </a:rPr>
              <a:t> and likelihood:</a:t>
            </a:r>
          </a:p>
        </p:txBody>
      </p:sp>
      <p:pic>
        <p:nvPicPr>
          <p:cNvPr id="65539" name="Picture 6" descr="NGC4526_CARMA_MOM0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819275"/>
            <a:ext cx="467995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 Box 7"/>
          <p:cNvSpPr txBox="1">
            <a:spLocks noChangeArrowheads="1"/>
          </p:cNvSpPr>
          <p:nvPr/>
        </p:nvSpPr>
        <p:spPr bwMode="auto">
          <a:xfrm>
            <a:off x="128588" y="1316038"/>
            <a:ext cx="5199062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99"/>
                </a:solidFill>
                <a:latin typeface="Charter" charset="0"/>
              </a:rPr>
              <a:t>CARMA high-res (0.25” = 20 pc) data:</a:t>
            </a:r>
          </a:p>
        </p:txBody>
      </p:sp>
      <p:pic>
        <p:nvPicPr>
          <p:cNvPr id="65541" name="Picture 8" descr="M31_C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92575" y="2616200"/>
            <a:ext cx="88741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2" name="TextBox 7"/>
          <p:cNvSpPr txBox="1">
            <a:spLocks noChangeArrowheads="1"/>
          </p:cNvSpPr>
          <p:nvPr/>
        </p:nvSpPr>
        <p:spPr bwMode="auto">
          <a:xfrm rot="5400000">
            <a:off x="4264026" y="2644775"/>
            <a:ext cx="17891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999999"/>
                </a:solidFill>
                <a:latin typeface="Charter" charset="0"/>
              </a:rPr>
              <a:t>(Nieten et al. 06)</a:t>
            </a:r>
            <a:endParaRPr lang="en-US" sz="1600"/>
          </a:p>
        </p:txBody>
      </p:sp>
      <p:sp>
        <p:nvSpPr>
          <p:cNvPr id="11" name="TextBox 10"/>
          <p:cNvSpPr txBox="1"/>
          <p:nvPr/>
        </p:nvSpPr>
        <p:spPr>
          <a:xfrm>
            <a:off x="4529138" y="3224213"/>
            <a:ext cx="582612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  <a:cs typeface="Arial Unicode MS" charset="0"/>
              </a:rPr>
              <a:t>M31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6162675" y="1417638"/>
            <a:ext cx="3846513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NGC4526: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endParaRPr lang="en-GB" sz="800" u="sng" dirty="0" smtClean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High resolution </a:t>
            </a:r>
            <a:r>
              <a:rPr lang="en-GB" dirty="0" smtClean="0">
                <a:solidFill>
                  <a:srgbClr val="F2F2F2"/>
                </a:solidFill>
                <a:latin typeface="Charter" charset="0"/>
              </a:rPr>
              <a:t>(0.25”) </a:t>
            </a: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CARMA CO(2-1) data</a:t>
            </a:r>
            <a:endParaRPr lang="en-GB" dirty="0" smtClean="0">
              <a:solidFill>
                <a:schemeClr val="bg1">
                  <a:lumMod val="65000"/>
                </a:schemeClr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Regular </a:t>
            </a:r>
            <a:r>
              <a:rPr lang="en-GB" dirty="0" smtClean="0">
                <a:solidFill>
                  <a:srgbClr val="F2F2F2"/>
                </a:solidFill>
                <a:latin typeface="Charter" charset="0"/>
              </a:rPr>
              <a:t>(central) 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disk kinematics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Free M/L</a:t>
            </a:r>
            <a:r>
              <a:rPr lang="en-GB" baseline="-25000" dirty="0" smtClean="0">
                <a:solidFill>
                  <a:srgbClr val="FFFF99"/>
                </a:solidFill>
                <a:latin typeface="Charter" charset="0"/>
              </a:rPr>
              <a:t>*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and M</a:t>
            </a:r>
            <a:r>
              <a:rPr lang="en-GB" baseline="-25000" dirty="0" smtClean="0">
                <a:solidFill>
                  <a:srgbClr val="FFFF99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GB" baseline="-25000" dirty="0" smtClean="0">
              <a:solidFill>
                <a:srgbClr val="FFFF99"/>
              </a:solidFill>
              <a:latin typeface="Charter" charset="0"/>
            </a:endParaRP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1200" dirty="0" smtClean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Strong constraints on </a:t>
            </a:r>
            <a:r>
              <a:rPr lang="en-GB" dirty="0" smtClean="0">
                <a:solidFill>
                  <a:srgbClr val="FFFF00"/>
                </a:solidFill>
                <a:latin typeface="Charter" charset="0"/>
              </a:rPr>
              <a:t>M</a:t>
            </a:r>
            <a:r>
              <a:rPr lang="en-GB" baseline="-250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GB" dirty="0" smtClean="0">
              <a:solidFill>
                <a:schemeClr val="bg1">
                  <a:lumMod val="50000"/>
                </a:schemeClr>
              </a:solidFill>
              <a:latin typeface="Charter" charset="0"/>
            </a:endParaRP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    (M</a:t>
            </a:r>
            <a:r>
              <a:rPr lang="en-GB" baseline="-25000" dirty="0" smtClean="0">
                <a:solidFill>
                  <a:schemeClr val="bg1">
                    <a:lumMod val="5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= 4.1 x 10</a:t>
            </a:r>
            <a:r>
              <a:rPr lang="en-GB" baseline="30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8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M</a:t>
            </a:r>
            <a:r>
              <a:rPr lang="en-GB" baseline="-25000" dirty="0" smtClean="0">
                <a:solidFill>
                  <a:schemeClr val="bg1">
                    <a:lumMod val="5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)</a:t>
            </a: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    (consistent with M</a:t>
            </a:r>
            <a:r>
              <a:rPr lang="en-GB" sz="4000" baseline="-25000" dirty="0" smtClean="0">
                <a:solidFill>
                  <a:schemeClr val="bg1">
                    <a:lumMod val="5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- </a:t>
            </a:r>
            <a:r>
              <a:rPr lang="en-GB" dirty="0" err="1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σ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)</a:t>
            </a: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1200" dirty="0" smtClean="0">
              <a:solidFill>
                <a:schemeClr val="bg1">
                  <a:lumMod val="95000"/>
                </a:schemeClr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Great prospects across Hubble sequence with ALMA…</a:t>
            </a:r>
          </a:p>
        </p:txBody>
      </p:sp>
      <p:pic>
        <p:nvPicPr>
          <p:cNvPr id="65545" name="Picture 1" descr="NGC4526_modelBH_chi2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4643438"/>
            <a:ext cx="2951162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6" name="Picture 2" descr="NGC4526_modelBH_LH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8" y="4643438"/>
            <a:ext cx="2663825" cy="227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398469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 Box 1"/>
          <p:cNvSpPr txBox="1">
            <a:spLocks noChangeArrowheads="1"/>
          </p:cNvSpPr>
          <p:nvPr/>
        </p:nvSpPr>
        <p:spPr bwMode="auto">
          <a:xfrm>
            <a:off x="730250" y="255588"/>
            <a:ext cx="86106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Black hole mass</a:t>
            </a:r>
            <a:endParaRPr lang="en-GB" sz="2000">
              <a:solidFill>
                <a:srgbClr val="FFFF66"/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999999"/>
                </a:solidFill>
                <a:latin typeface="Charter" charset="0"/>
              </a:rPr>
              <a:t>(Davis et al. 2013)</a:t>
            </a:r>
          </a:p>
        </p:txBody>
      </p:sp>
      <p:sp>
        <p:nvSpPr>
          <p:cNvPr id="67586" name="Text Box 7"/>
          <p:cNvSpPr txBox="1">
            <a:spLocks noChangeArrowheads="1"/>
          </p:cNvSpPr>
          <p:nvPr/>
        </p:nvSpPr>
        <p:spPr bwMode="auto">
          <a:xfrm>
            <a:off x="144463" y="3981450"/>
            <a:ext cx="5832475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99"/>
                </a:solidFill>
                <a:latin typeface="Charter" charset="0"/>
              </a:rPr>
              <a:t>ALMA BH mass measurement prospects:</a:t>
            </a:r>
          </a:p>
        </p:txBody>
      </p:sp>
      <p:pic>
        <p:nvPicPr>
          <p:cNvPr id="67587" name="Picture 6" descr="NGC4526_CARMA_MOM0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1819275"/>
            <a:ext cx="467995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 Box 7"/>
          <p:cNvSpPr txBox="1">
            <a:spLocks noChangeArrowheads="1"/>
          </p:cNvSpPr>
          <p:nvPr/>
        </p:nvSpPr>
        <p:spPr bwMode="auto">
          <a:xfrm>
            <a:off x="128588" y="1316038"/>
            <a:ext cx="5199062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99"/>
                </a:solidFill>
                <a:latin typeface="Charter" charset="0"/>
              </a:rPr>
              <a:t>CARMA high-res (0.25” = 20 pc) data:</a:t>
            </a:r>
          </a:p>
        </p:txBody>
      </p:sp>
      <p:pic>
        <p:nvPicPr>
          <p:cNvPr id="67589" name="Picture 8" descr="M31_C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92575" y="2616200"/>
            <a:ext cx="88741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TextBox 7"/>
          <p:cNvSpPr txBox="1">
            <a:spLocks noChangeArrowheads="1"/>
          </p:cNvSpPr>
          <p:nvPr/>
        </p:nvSpPr>
        <p:spPr bwMode="auto">
          <a:xfrm rot="5400000">
            <a:off x="4264026" y="2644775"/>
            <a:ext cx="178911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999999"/>
                </a:solidFill>
                <a:latin typeface="Charter" charset="0"/>
              </a:rPr>
              <a:t>(Nieten et al. 06)</a:t>
            </a:r>
            <a:endParaRPr lang="en-US" sz="1600"/>
          </a:p>
        </p:txBody>
      </p:sp>
      <p:sp>
        <p:nvSpPr>
          <p:cNvPr id="11" name="TextBox 10"/>
          <p:cNvSpPr txBox="1"/>
          <p:nvPr/>
        </p:nvSpPr>
        <p:spPr>
          <a:xfrm>
            <a:off x="4529138" y="3224213"/>
            <a:ext cx="582612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  <a:cs typeface="Arial Unicode MS" charset="0"/>
              </a:rPr>
              <a:t>M31</a:t>
            </a:r>
          </a:p>
        </p:txBody>
      </p:sp>
      <p:sp>
        <p:nvSpPr>
          <p:cNvPr id="12" name="Text Box 2"/>
          <p:cNvSpPr txBox="1">
            <a:spLocks noChangeArrowheads="1"/>
          </p:cNvSpPr>
          <p:nvPr/>
        </p:nvSpPr>
        <p:spPr bwMode="auto">
          <a:xfrm>
            <a:off x="6162675" y="1417638"/>
            <a:ext cx="3846513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NGC4526: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endParaRPr lang="en-GB" sz="800" u="sng" dirty="0" smtClean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High resolution </a:t>
            </a:r>
            <a:r>
              <a:rPr lang="en-GB" dirty="0" smtClean="0">
                <a:solidFill>
                  <a:srgbClr val="F2F2F2"/>
                </a:solidFill>
                <a:latin typeface="Charter" charset="0"/>
              </a:rPr>
              <a:t>(0.25”) </a:t>
            </a: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CARMA CO(2-1) data</a:t>
            </a:r>
            <a:endParaRPr lang="en-GB" dirty="0" smtClean="0">
              <a:solidFill>
                <a:schemeClr val="bg1">
                  <a:lumMod val="65000"/>
                </a:schemeClr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Regular </a:t>
            </a:r>
            <a:r>
              <a:rPr lang="en-GB" dirty="0" smtClean="0">
                <a:solidFill>
                  <a:srgbClr val="F2F2F2"/>
                </a:solidFill>
                <a:latin typeface="Charter" charset="0"/>
              </a:rPr>
              <a:t>(central) 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disk kinematics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Free M/L</a:t>
            </a:r>
            <a:r>
              <a:rPr lang="en-GB" baseline="-25000" dirty="0" smtClean="0">
                <a:solidFill>
                  <a:srgbClr val="FFFF99"/>
                </a:solidFill>
                <a:latin typeface="Charter" charset="0"/>
              </a:rPr>
              <a:t>*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and M</a:t>
            </a:r>
            <a:r>
              <a:rPr lang="en-GB" baseline="-25000" dirty="0" smtClean="0">
                <a:solidFill>
                  <a:srgbClr val="FFFF99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GB" baseline="-25000" dirty="0" smtClean="0">
              <a:solidFill>
                <a:srgbClr val="FFFF99"/>
              </a:solidFill>
              <a:latin typeface="Charter" charset="0"/>
            </a:endParaRP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1200" dirty="0" smtClean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Strong constraints on </a:t>
            </a:r>
            <a:r>
              <a:rPr lang="en-GB" dirty="0" smtClean="0">
                <a:solidFill>
                  <a:srgbClr val="FFFF00"/>
                </a:solidFill>
                <a:latin typeface="Charter" charset="0"/>
              </a:rPr>
              <a:t>M</a:t>
            </a:r>
            <a:r>
              <a:rPr lang="en-GB" baseline="-25000" dirty="0" smtClean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endParaRPr lang="en-GB" dirty="0" smtClean="0">
              <a:solidFill>
                <a:schemeClr val="bg1">
                  <a:lumMod val="50000"/>
                </a:schemeClr>
              </a:solidFill>
              <a:latin typeface="Charter" charset="0"/>
            </a:endParaRP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    (M</a:t>
            </a:r>
            <a:r>
              <a:rPr lang="en-GB" baseline="-25000" dirty="0" smtClean="0">
                <a:solidFill>
                  <a:schemeClr val="bg1">
                    <a:lumMod val="5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= 4.1 x 10</a:t>
            </a:r>
            <a:r>
              <a:rPr lang="en-GB" baseline="30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8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M</a:t>
            </a:r>
            <a:r>
              <a:rPr lang="en-GB" baseline="-25000" dirty="0" smtClean="0">
                <a:solidFill>
                  <a:schemeClr val="bg1">
                    <a:lumMod val="5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)</a:t>
            </a: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    (consistent with M</a:t>
            </a:r>
            <a:r>
              <a:rPr lang="en-GB" sz="4000" baseline="-25000" dirty="0" smtClean="0">
                <a:solidFill>
                  <a:schemeClr val="bg1">
                    <a:lumMod val="5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- </a:t>
            </a:r>
            <a:r>
              <a:rPr lang="en-GB" dirty="0" err="1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σ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)</a:t>
            </a: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1200" dirty="0" smtClean="0">
              <a:solidFill>
                <a:schemeClr val="bg1">
                  <a:lumMod val="95000"/>
                </a:schemeClr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Great prospects across Hubble sequence with ALMA…</a:t>
            </a:r>
          </a:p>
        </p:txBody>
      </p:sp>
      <p:pic>
        <p:nvPicPr>
          <p:cNvPr id="67593" name="Picture 1" descr="ALMA_BHs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4464050"/>
            <a:ext cx="3744913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937772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5832475" y="1417638"/>
            <a:ext cx="4032250" cy="574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NGC4526: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endParaRPr lang="en-GB" sz="800" u="sng" dirty="0" smtClean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High resolution </a:t>
            </a:r>
            <a:r>
              <a:rPr lang="en-GB" dirty="0" smtClean="0">
                <a:solidFill>
                  <a:srgbClr val="F2F2F2"/>
                </a:solidFill>
                <a:latin typeface="Charter" charset="0"/>
              </a:rPr>
              <a:t>(0.25”) </a:t>
            </a: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CARMA CO(2-1) data</a:t>
            </a:r>
            <a:endParaRPr lang="en-GB" dirty="0" smtClean="0">
              <a:solidFill>
                <a:schemeClr val="bg1">
                  <a:lumMod val="65000"/>
                </a:schemeClr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Regular </a:t>
            </a:r>
            <a:r>
              <a:rPr lang="en-GB" dirty="0" smtClean="0">
                <a:solidFill>
                  <a:srgbClr val="F2F2F2"/>
                </a:solidFill>
                <a:latin typeface="Charter" charset="0"/>
              </a:rPr>
              <a:t>(central) 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disk distribution + kinematics</a:t>
            </a: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1200" dirty="0" smtClean="0">
              <a:solidFill>
                <a:srgbClr val="FFFF99"/>
              </a:solidFill>
              <a:latin typeface="Charter" charset="0"/>
            </a:endParaRP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1200" dirty="0" smtClean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Great prospects for 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 </a:t>
            </a: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   (sub-) GMC scale studies</a:t>
            </a:r>
            <a:endParaRPr lang="en-GB" dirty="0" smtClean="0">
              <a:solidFill>
                <a:schemeClr val="bg1">
                  <a:lumMod val="50000"/>
                </a:schemeClr>
              </a:solidFill>
              <a:latin typeface="Charter" charset="0"/>
            </a:endParaRP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   (radio, optical, UV)</a:t>
            </a: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1200" dirty="0" smtClean="0">
              <a:solidFill>
                <a:schemeClr val="bg1">
                  <a:lumMod val="95000"/>
                </a:schemeClr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MW-type studies in external galaxies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1200" dirty="0">
              <a:solidFill>
                <a:srgbClr val="FFFF00"/>
              </a:solidFill>
              <a:latin typeface="Standard Symbols L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</a:t>
            </a: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Self similarity of disks ?</a:t>
            </a:r>
          </a:p>
        </p:txBody>
      </p:sp>
      <p:sp>
        <p:nvSpPr>
          <p:cNvPr id="516098" name="Text Box 1"/>
          <p:cNvSpPr txBox="1">
            <a:spLocks noChangeArrowheads="1"/>
          </p:cNvSpPr>
          <p:nvPr/>
        </p:nvSpPr>
        <p:spPr bwMode="auto">
          <a:xfrm>
            <a:off x="730250" y="255588"/>
            <a:ext cx="86106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High resolution</a:t>
            </a:r>
            <a:endParaRPr lang="en-GB" sz="2000">
              <a:solidFill>
                <a:srgbClr val="FFFF66"/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999999"/>
                </a:solidFill>
                <a:latin typeface="Charter" charset="0"/>
              </a:rPr>
              <a:t>(Davis et al. 2013)</a:t>
            </a:r>
          </a:p>
        </p:txBody>
      </p:sp>
      <p:sp>
        <p:nvSpPr>
          <p:cNvPr id="516099" name="Text Box 7"/>
          <p:cNvSpPr txBox="1">
            <a:spLocks noChangeArrowheads="1"/>
          </p:cNvSpPr>
          <p:nvPr/>
        </p:nvSpPr>
        <p:spPr bwMode="auto">
          <a:xfrm>
            <a:off x="144463" y="4125913"/>
            <a:ext cx="48958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99"/>
                </a:solidFill>
                <a:latin typeface="Charter" charset="0"/>
              </a:rPr>
              <a:t>BIMA low-res (4” = 320 pc) data:</a:t>
            </a:r>
          </a:p>
        </p:txBody>
      </p:sp>
      <p:pic>
        <p:nvPicPr>
          <p:cNvPr id="516100" name="Picture 5" descr="NGC4526_BIMA_MOM0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4643438"/>
            <a:ext cx="4176712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6101" name="Rectangle 6"/>
          <p:cNvSpPr>
            <a:spLocks noChangeArrowheads="1"/>
          </p:cNvSpPr>
          <p:nvPr/>
        </p:nvSpPr>
        <p:spPr bwMode="auto">
          <a:xfrm>
            <a:off x="1439863" y="4932363"/>
            <a:ext cx="3095625" cy="1223962"/>
          </a:xfrm>
          <a:prstGeom prst="rect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16102" name="Text Box 7"/>
          <p:cNvSpPr txBox="1">
            <a:spLocks noChangeArrowheads="1"/>
          </p:cNvSpPr>
          <p:nvPr/>
        </p:nvSpPr>
        <p:spPr bwMode="auto">
          <a:xfrm>
            <a:off x="128588" y="1458913"/>
            <a:ext cx="5199062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99"/>
                </a:solidFill>
                <a:latin typeface="Charter" charset="0"/>
              </a:rPr>
              <a:t>HST WFC3 NUV-optical (0.1”) data:</a:t>
            </a:r>
          </a:p>
        </p:txBody>
      </p:sp>
      <p:sp>
        <p:nvSpPr>
          <p:cNvPr id="516103" name="TextBox 7"/>
          <p:cNvSpPr txBox="1">
            <a:spLocks noChangeArrowheads="1"/>
          </p:cNvSpPr>
          <p:nvPr/>
        </p:nvSpPr>
        <p:spPr bwMode="auto">
          <a:xfrm rot="5400000">
            <a:off x="3703637" y="3040063"/>
            <a:ext cx="24368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999999"/>
                </a:solidFill>
                <a:latin typeface="Charter" charset="0"/>
              </a:rPr>
              <a:t>(Kaviraj et al., in prep)</a:t>
            </a:r>
            <a:endParaRPr lang="en-US" sz="1600"/>
          </a:p>
        </p:txBody>
      </p:sp>
      <p:pic>
        <p:nvPicPr>
          <p:cNvPr id="516104" name="Picture 1" descr="NGC4526_WFC3_color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2052638"/>
            <a:ext cx="355758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716900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NGC4526_CARMA_MOM0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4770438"/>
            <a:ext cx="467995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5832475" y="1417638"/>
            <a:ext cx="4032250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NGC4526: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endParaRPr lang="en-GB" sz="800" u="sng" dirty="0" smtClean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High resolution </a:t>
            </a:r>
            <a:r>
              <a:rPr lang="en-GB" dirty="0" smtClean="0">
                <a:solidFill>
                  <a:srgbClr val="F2F2F2"/>
                </a:solidFill>
                <a:latin typeface="Charter" charset="0"/>
              </a:rPr>
              <a:t>(0.25”) </a:t>
            </a: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CARMA CO(2-1) data</a:t>
            </a:r>
            <a:endParaRPr lang="en-GB" dirty="0" smtClean="0">
              <a:solidFill>
                <a:schemeClr val="bg1">
                  <a:lumMod val="65000"/>
                </a:schemeClr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Regular </a:t>
            </a:r>
            <a:r>
              <a:rPr lang="en-GB" dirty="0" smtClean="0">
                <a:solidFill>
                  <a:srgbClr val="F2F2F2"/>
                </a:solidFill>
                <a:latin typeface="Charter" charset="0"/>
              </a:rPr>
              <a:t>(central) 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disk distribution + kinematics</a:t>
            </a: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1200" dirty="0" smtClean="0">
              <a:solidFill>
                <a:srgbClr val="FFFF99"/>
              </a:solidFill>
              <a:latin typeface="Charter" charset="0"/>
            </a:endParaRP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1200" dirty="0" smtClean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Great prospects for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 </a:t>
            </a: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   (sub-) GMC scale studies</a:t>
            </a:r>
            <a:endParaRPr lang="en-GB" dirty="0" smtClean="0">
              <a:solidFill>
                <a:schemeClr val="bg1">
                  <a:lumMod val="50000"/>
                </a:schemeClr>
              </a:solidFill>
              <a:latin typeface="Charter" charset="0"/>
            </a:endParaRP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   (radio, optical, UV)</a:t>
            </a: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1200" dirty="0" smtClean="0">
              <a:solidFill>
                <a:schemeClr val="bg1">
                  <a:lumMod val="95000"/>
                </a:schemeClr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MW-type studies in external galaxies</a:t>
            </a:r>
            <a:endParaRPr lang="en-GB" dirty="0">
              <a:solidFill>
                <a:srgbClr val="FFFF00"/>
              </a:solidFill>
              <a:latin typeface="Standard Symbols L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1200" dirty="0">
              <a:solidFill>
                <a:srgbClr val="FFFF00"/>
              </a:solidFill>
              <a:latin typeface="Standard Symbols L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Self similarity of disks </a:t>
            </a: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?</a:t>
            </a:r>
            <a:endParaRPr lang="en-GB" dirty="0">
              <a:solidFill>
                <a:srgbClr val="FFFF00"/>
              </a:solidFill>
              <a:latin typeface="Standard Symbols L" charset="0"/>
              <a:cs typeface="Standard Symbols L" charset="0"/>
            </a:endParaRPr>
          </a:p>
        </p:txBody>
      </p:sp>
      <p:sp>
        <p:nvSpPr>
          <p:cNvPr id="518147" name="Text Box 1"/>
          <p:cNvSpPr txBox="1">
            <a:spLocks noChangeArrowheads="1"/>
          </p:cNvSpPr>
          <p:nvPr/>
        </p:nvSpPr>
        <p:spPr bwMode="auto">
          <a:xfrm>
            <a:off x="730250" y="255588"/>
            <a:ext cx="86106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High resolution</a:t>
            </a:r>
            <a:endParaRPr lang="en-GB" sz="2000">
              <a:solidFill>
                <a:srgbClr val="FFFF66"/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999999"/>
                </a:solidFill>
                <a:latin typeface="Charter" charset="0"/>
              </a:rPr>
              <a:t>(Davis et al. 2013)</a:t>
            </a:r>
          </a:p>
        </p:txBody>
      </p:sp>
      <p:sp>
        <p:nvSpPr>
          <p:cNvPr id="518148" name="Text Box 7"/>
          <p:cNvSpPr txBox="1">
            <a:spLocks noChangeArrowheads="1"/>
          </p:cNvSpPr>
          <p:nvPr/>
        </p:nvSpPr>
        <p:spPr bwMode="auto">
          <a:xfrm>
            <a:off x="144463" y="4125913"/>
            <a:ext cx="51831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99"/>
                </a:solidFill>
                <a:latin typeface="Charter" charset="0"/>
              </a:rPr>
              <a:t>CARMA high-res (0.25” = 20 pc) data:</a:t>
            </a:r>
          </a:p>
        </p:txBody>
      </p:sp>
      <p:sp>
        <p:nvSpPr>
          <p:cNvPr id="518149" name="Text Box 7"/>
          <p:cNvSpPr txBox="1">
            <a:spLocks noChangeArrowheads="1"/>
          </p:cNvSpPr>
          <p:nvPr/>
        </p:nvSpPr>
        <p:spPr bwMode="auto">
          <a:xfrm>
            <a:off x="128588" y="1458913"/>
            <a:ext cx="5199062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99"/>
                </a:solidFill>
                <a:latin typeface="Charter" charset="0"/>
              </a:rPr>
              <a:t>HST WFC3 NUV-optical (0.1”) data:</a:t>
            </a:r>
          </a:p>
        </p:txBody>
      </p:sp>
      <p:sp>
        <p:nvSpPr>
          <p:cNvPr id="518150" name="TextBox 7"/>
          <p:cNvSpPr txBox="1">
            <a:spLocks noChangeArrowheads="1"/>
          </p:cNvSpPr>
          <p:nvPr/>
        </p:nvSpPr>
        <p:spPr bwMode="auto">
          <a:xfrm rot="5400000">
            <a:off x="3811587" y="2932113"/>
            <a:ext cx="22209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999999"/>
                </a:solidFill>
                <a:latin typeface="Charter" charset="0"/>
              </a:rPr>
              <a:t>(Kaviraj et al., in prep)</a:t>
            </a:r>
            <a:endParaRPr lang="en-US" sz="1600"/>
          </a:p>
        </p:txBody>
      </p:sp>
      <p:pic>
        <p:nvPicPr>
          <p:cNvPr id="518151" name="Picture 1" descr="NGC4526_WFC3_color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2052638"/>
            <a:ext cx="355758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 descr="M31_C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92575" y="5568950"/>
            <a:ext cx="887413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529138" y="6176963"/>
            <a:ext cx="582612" cy="3397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+mn-lt"/>
                <a:cs typeface="Arial Unicode MS" charset="0"/>
              </a:rPr>
              <a:t>M31</a:t>
            </a:r>
          </a:p>
        </p:txBody>
      </p:sp>
    </p:spTree>
    <p:extLst>
      <p:ext uri="{BB962C8B-B14F-4D97-AF65-F5344CB8AC3E}">
        <p14:creationId xmlns:p14="http://schemas.microsoft.com/office/powerpoint/2010/main" val="43089756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" y="3736975"/>
            <a:ext cx="2170113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42" name="Text Box 2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SF Sequence?</a:t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(Crocker et al. 09)</a:t>
            </a:r>
          </a:p>
        </p:txBody>
      </p:sp>
      <p:sp>
        <p:nvSpPr>
          <p:cNvPr id="471043" name="Text Box 3"/>
          <p:cNvSpPr txBox="1">
            <a:spLocks noChangeArrowheads="1"/>
          </p:cNvSpPr>
          <p:nvPr/>
        </p:nvSpPr>
        <p:spPr bwMode="auto">
          <a:xfrm>
            <a:off x="261938" y="1498600"/>
            <a:ext cx="44100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PdBI-SAURON Data:</a:t>
            </a:r>
            <a:r>
              <a:rPr lang="en-GB">
                <a:solidFill>
                  <a:srgbClr val="FFFF66"/>
                </a:solidFill>
                <a:latin typeface="Charter" charset="0"/>
              </a:rPr>
              <a:t>   NGC524</a:t>
            </a:r>
          </a:p>
        </p:txBody>
      </p:sp>
      <p:sp>
        <p:nvSpPr>
          <p:cNvPr id="471044" name="Text Box 4"/>
          <p:cNvSpPr txBox="1">
            <a:spLocks noChangeArrowheads="1"/>
          </p:cNvSpPr>
          <p:nvPr/>
        </p:nvSpPr>
        <p:spPr bwMode="auto">
          <a:xfrm>
            <a:off x="4411663" y="4325938"/>
            <a:ext cx="784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CO</a:t>
            </a:r>
          </a:p>
        </p:txBody>
      </p:sp>
      <p:sp>
        <p:nvSpPr>
          <p:cNvPr id="471045" name="Text Box 5"/>
          <p:cNvSpPr txBox="1">
            <a:spLocks noChangeArrowheads="1"/>
          </p:cNvSpPr>
          <p:nvPr/>
        </p:nvSpPr>
        <p:spPr bwMode="auto">
          <a:xfrm>
            <a:off x="2509838" y="3932238"/>
            <a:ext cx="1368425" cy="366712"/>
          </a:xfrm>
          <a:prstGeom prst="rect">
            <a:avLst/>
          </a:prstGeom>
          <a:solidFill>
            <a:srgbClr val="28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SAURON</a:t>
            </a:r>
          </a:p>
        </p:txBody>
      </p:sp>
      <p:pic>
        <p:nvPicPr>
          <p:cNvPr id="4710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3250" y="2460625"/>
            <a:ext cx="788988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47" name="Text Box 7"/>
          <p:cNvSpPr txBox="1">
            <a:spLocks noChangeArrowheads="1"/>
          </p:cNvSpPr>
          <p:nvPr/>
        </p:nvSpPr>
        <p:spPr bwMode="auto">
          <a:xfrm>
            <a:off x="3970338" y="2070100"/>
            <a:ext cx="536575" cy="3762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CO</a:t>
            </a:r>
          </a:p>
        </p:txBody>
      </p:sp>
      <p:pic>
        <p:nvPicPr>
          <p:cNvPr id="47104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438" y="1998663"/>
            <a:ext cx="2165350" cy="167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49" name="Text Box 9"/>
          <p:cNvSpPr txBox="1">
            <a:spLocks noChangeArrowheads="1"/>
          </p:cNvSpPr>
          <p:nvPr/>
        </p:nvSpPr>
        <p:spPr bwMode="auto">
          <a:xfrm>
            <a:off x="330200" y="1990725"/>
            <a:ext cx="738188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ja-JP" altLang="en-GB">
                <a:solidFill>
                  <a:schemeClr val="tx1"/>
                </a:solidFill>
                <a:latin typeface="Charter" charset="0"/>
              </a:rPr>
              <a:t>“</a:t>
            </a:r>
            <a:r>
              <a:rPr lang="en-GB" altLang="ja-JP">
                <a:solidFill>
                  <a:schemeClr val="tx1"/>
                </a:solidFill>
                <a:latin typeface="Charter" charset="0"/>
              </a:rPr>
              <a:t>age</a:t>
            </a:r>
            <a:r>
              <a:rPr lang="ja-JP" altLang="en-GB">
                <a:solidFill>
                  <a:schemeClr val="tx1"/>
                </a:solidFill>
                <a:latin typeface="Charter" charset="0"/>
              </a:rPr>
              <a:t>”</a:t>
            </a:r>
            <a:endParaRPr lang="en-GB">
              <a:solidFill>
                <a:schemeClr val="tx1"/>
              </a:solidFill>
              <a:latin typeface="Charter" charset="0"/>
            </a:endParaRPr>
          </a:p>
        </p:txBody>
      </p:sp>
      <p:sp>
        <p:nvSpPr>
          <p:cNvPr id="471050" name="Text Box 10"/>
          <p:cNvSpPr txBox="1">
            <a:spLocks noChangeArrowheads="1"/>
          </p:cNvSpPr>
          <p:nvPr/>
        </p:nvSpPr>
        <p:spPr bwMode="auto">
          <a:xfrm>
            <a:off x="319088" y="3746500"/>
            <a:ext cx="1352550" cy="396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[OIII]/H</a:t>
            </a:r>
            <a:r>
              <a:rPr lang="en-GB">
                <a:solidFill>
                  <a:schemeClr val="tx1"/>
                </a:solidFill>
                <a:latin typeface="Standard Symbols L" charset="0"/>
                <a:cs typeface="Standard Symbols L" charset="0"/>
              </a:rPr>
              <a:t>β</a:t>
            </a:r>
          </a:p>
        </p:txBody>
      </p:sp>
      <p:pic>
        <p:nvPicPr>
          <p:cNvPr id="471051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5414963"/>
            <a:ext cx="2159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52" name="Text Box 12"/>
          <p:cNvSpPr txBox="1">
            <a:spLocks noChangeArrowheads="1"/>
          </p:cNvSpPr>
          <p:nvPr/>
        </p:nvSpPr>
        <p:spPr bwMode="auto">
          <a:xfrm>
            <a:off x="349250" y="5418138"/>
            <a:ext cx="508000" cy="4413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V</a:t>
            </a:r>
            <a:r>
              <a:rPr lang="en-GB" baseline="-33000">
                <a:solidFill>
                  <a:schemeClr val="tx1"/>
                </a:solidFill>
                <a:latin typeface="StarSymbol" charset="0"/>
                <a:cs typeface="StarSymbol" charset="0"/>
              </a:rPr>
              <a:t>★</a:t>
            </a:r>
          </a:p>
        </p:txBody>
      </p:sp>
      <p:sp>
        <p:nvSpPr>
          <p:cNvPr id="471053" name="Text Box 13"/>
          <p:cNvSpPr txBox="1">
            <a:spLocks noChangeArrowheads="1"/>
          </p:cNvSpPr>
          <p:nvPr/>
        </p:nvSpPr>
        <p:spPr bwMode="auto">
          <a:xfrm>
            <a:off x="3830638" y="5337175"/>
            <a:ext cx="554037" cy="412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V</a:t>
            </a:r>
            <a:r>
              <a:rPr lang="en-GB" baseline="-33000">
                <a:solidFill>
                  <a:schemeClr val="tx1"/>
                </a:solidFill>
                <a:latin typeface="Charter" charset="0"/>
                <a:cs typeface="StarSymbol" charset="0"/>
              </a:rPr>
              <a:t>CO</a:t>
            </a:r>
          </a:p>
        </p:txBody>
      </p:sp>
      <p:pic>
        <p:nvPicPr>
          <p:cNvPr id="471054" name="Picture 1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8013" y="5773738"/>
            <a:ext cx="820737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55" name="Text Box 15"/>
          <p:cNvSpPr txBox="1">
            <a:spLocks noChangeArrowheads="1"/>
          </p:cNvSpPr>
          <p:nvPr/>
        </p:nvSpPr>
        <p:spPr bwMode="auto">
          <a:xfrm>
            <a:off x="5878513" y="1516063"/>
            <a:ext cx="434340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SF sequence: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A6A6A6"/>
                </a:solidFill>
                <a:latin typeface="Charter" charset="0"/>
              </a:rPr>
              <a:t>Current SF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A6A6A6"/>
                </a:solidFill>
                <a:latin typeface="Charter" charset="0"/>
              </a:rPr>
              <a:t>     (low [OIII]/H</a:t>
            </a:r>
            <a:r>
              <a:rPr lang="en-GB">
                <a:solidFill>
                  <a:srgbClr val="A6A6A6"/>
                </a:solidFill>
                <a:latin typeface="Standard Symbols L" charset="0"/>
                <a:cs typeface="Standard Symbols L" charset="0"/>
              </a:rPr>
              <a:t>β, high 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H</a:t>
            </a:r>
            <a:r>
              <a:rPr lang="en-GB">
                <a:solidFill>
                  <a:srgbClr val="A6A6A6"/>
                </a:solidFill>
                <a:latin typeface="Standard Symbols L" charset="0"/>
                <a:cs typeface="Standard Symbols L" charset="0"/>
              </a:rPr>
              <a:t>β abs)</a:t>
            </a:r>
          </a:p>
          <a:p>
            <a:pPr eaLnBrk="1">
              <a:lnSpc>
                <a:spcPct val="109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E6E6E6"/>
              </a:solidFill>
              <a:latin typeface="Standard Symbols L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Recent SF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(high [OIII]/H</a:t>
            </a:r>
            <a:r>
              <a:rPr lang="en-GB">
                <a:solidFill>
                  <a:srgbClr val="E6E6E6"/>
                </a:solidFill>
                <a:latin typeface="Standard Symbols L" charset="0"/>
                <a:cs typeface="Standard Symbols L" charset="0"/>
              </a:rPr>
              <a:t>β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, high H</a:t>
            </a:r>
            <a:r>
              <a:rPr lang="en-GB">
                <a:solidFill>
                  <a:srgbClr val="E6E6E6"/>
                </a:solidFill>
                <a:latin typeface="Standard Symbols L" charset="0"/>
                <a:cs typeface="Standard Symbols L" charset="0"/>
              </a:rPr>
              <a:t>β abs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A6A6A6"/>
                </a:solidFill>
                <a:latin typeface="Charter" charset="0"/>
              </a:rPr>
              <a:t>No/weak SF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A6A6A6"/>
                </a:solidFill>
                <a:latin typeface="Charter" charset="0"/>
              </a:rPr>
              <a:t>     (high [OIII]/H</a:t>
            </a:r>
            <a:r>
              <a:rPr lang="en-GB">
                <a:solidFill>
                  <a:srgbClr val="A6A6A6"/>
                </a:solidFill>
                <a:latin typeface="Standard Symbols L" charset="0"/>
                <a:cs typeface="Standard Symbols L" charset="0"/>
              </a:rPr>
              <a:t>β, 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low H</a:t>
            </a:r>
            <a:r>
              <a:rPr lang="en-GB">
                <a:solidFill>
                  <a:srgbClr val="A6A6A6"/>
                </a:solidFill>
                <a:latin typeface="Standard Symbols L" charset="0"/>
                <a:cs typeface="Standard Symbols L" charset="0"/>
              </a:rPr>
              <a:t>β abs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16" descr="HI_NGC2768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874838"/>
            <a:ext cx="17399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Text Box 2"/>
          <p:cNvSpPr txBox="1">
            <a:spLocks noChangeArrowheads="1"/>
          </p:cNvSpPr>
          <p:nvPr/>
        </p:nvSpPr>
        <p:spPr bwMode="auto">
          <a:xfrm>
            <a:off x="6030913" y="1417638"/>
            <a:ext cx="3886200" cy="5651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 dirty="0">
                <a:solidFill>
                  <a:srgbClr val="FFFF00"/>
                </a:solidFill>
                <a:latin typeface="Charter" charset="0"/>
              </a:rPr>
              <a:t>HI facts: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 dirty="0">
                <a:solidFill>
                  <a:srgbClr val="FFFF99"/>
                </a:solidFill>
                <a:latin typeface="Charter" charset="0"/>
              </a:rPr>
              <a:t>CO detections:</a:t>
            </a:r>
            <a:endParaRPr lang="en-GB" dirty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dirty="0">
                <a:solidFill>
                  <a:srgbClr val="FFFF00"/>
                </a:solidFill>
                <a:latin typeface="Charter" charset="0"/>
              </a:rPr>
              <a:t>     </a:t>
            </a:r>
            <a:r>
              <a:rPr lang="en-GB" dirty="0">
                <a:solidFill>
                  <a:srgbClr val="E6E6E6"/>
                </a:solidFill>
                <a:latin typeface="Charter" charset="0"/>
              </a:rPr>
              <a:t>≈50% undisturbed,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dirty="0">
                <a:solidFill>
                  <a:srgbClr val="E6E6E6"/>
                </a:solidFill>
                <a:latin typeface="Charter" charset="0"/>
              </a:rPr>
              <a:t>               </a:t>
            </a:r>
            <a:r>
              <a:rPr lang="en-GB" dirty="0" err="1">
                <a:solidFill>
                  <a:srgbClr val="E6E6E6"/>
                </a:solidFill>
                <a:latin typeface="Charter" charset="0"/>
              </a:rPr>
              <a:t>moslty</a:t>
            </a:r>
            <a:r>
              <a:rPr lang="en-GB" dirty="0">
                <a:solidFill>
                  <a:srgbClr val="E6E6E6"/>
                </a:solidFill>
                <a:latin typeface="Charter" charset="0"/>
              </a:rPr>
              <a:t> isolated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dirty="0">
                <a:solidFill>
                  <a:srgbClr val="E6E6E6"/>
                </a:solidFill>
                <a:latin typeface="Charter" charset="0"/>
              </a:rPr>
              <a:t>     ≈50% disturbed,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dirty="0">
                <a:solidFill>
                  <a:srgbClr val="E6E6E6"/>
                </a:solidFill>
                <a:latin typeface="Charter" charset="0"/>
              </a:rPr>
              <a:t>               clear companions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600" dirty="0">
              <a:solidFill>
                <a:srgbClr val="FFFF00"/>
              </a:solidFill>
              <a:latin typeface="Charter" charset="0"/>
            </a:endParaRPr>
          </a:p>
          <a:p>
            <a:pPr eaLnBrk="1"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dirty="0">
                <a:solidFill>
                  <a:srgbClr val="FFFF00"/>
                </a:solidFill>
                <a:latin typeface="Symbol" charset="0"/>
              </a:rPr>
              <a:t></a:t>
            </a:r>
            <a:r>
              <a:rPr lang="en-GB" dirty="0">
                <a:solidFill>
                  <a:srgbClr val="FFFF00"/>
                </a:solidFill>
                <a:latin typeface="Charter" charset="0"/>
              </a:rPr>
              <a:t>HI </a:t>
            </a:r>
            <a:r>
              <a:rPr lang="en-GB" dirty="0">
                <a:solidFill>
                  <a:schemeClr val="bg1">
                    <a:lumMod val="85000"/>
                  </a:schemeClr>
                </a:solidFill>
                <a:latin typeface="Charter" charset="0"/>
              </a:rPr>
              <a:t>(and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Charter" charset="0"/>
              </a:rPr>
              <a:t>CO/ionised gas)</a:t>
            </a:r>
            <a:r>
              <a:rPr lang="en-GB" dirty="0" smtClean="0">
                <a:solidFill>
                  <a:srgbClr val="FFFF00"/>
                </a:solidFill>
                <a:latin typeface="Charter" charset="0"/>
              </a:rPr>
              <a:t> </a:t>
            </a:r>
            <a:r>
              <a:rPr lang="en-GB" dirty="0">
                <a:solidFill>
                  <a:srgbClr val="FFFF00"/>
                </a:solidFill>
                <a:latin typeface="Charter" charset="0"/>
              </a:rPr>
              <a:t>of external origin in </a:t>
            </a:r>
            <a:r>
              <a:rPr lang="en-GB" dirty="0">
                <a:solidFill>
                  <a:srgbClr val="CECECE"/>
                </a:solidFill>
                <a:latin typeface="Charter" charset="0"/>
              </a:rPr>
              <a:t>at </a:t>
            </a:r>
            <a:r>
              <a:rPr lang="en-GB" dirty="0" smtClean="0">
                <a:solidFill>
                  <a:srgbClr val="CECECE"/>
                </a:solidFill>
                <a:latin typeface="Charter" charset="0"/>
              </a:rPr>
              <a:t>least ½ </a:t>
            </a:r>
            <a:r>
              <a:rPr lang="en-GB" dirty="0">
                <a:solidFill>
                  <a:srgbClr val="CECECE"/>
                </a:solidFill>
                <a:latin typeface="Charter" charset="0"/>
              </a:rPr>
              <a:t>of </a:t>
            </a:r>
            <a:r>
              <a:rPr lang="en-GB" dirty="0">
                <a:solidFill>
                  <a:srgbClr val="FFFF00"/>
                </a:solidFill>
                <a:latin typeface="Charter" charset="0"/>
              </a:rPr>
              <a:t>CO-rich ETGs</a:t>
            </a:r>
          </a:p>
          <a:p>
            <a:pPr eaLnBrk="1"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600" u="sng" dirty="0">
              <a:solidFill>
                <a:srgbClr val="FFFF00"/>
              </a:solidFill>
              <a:latin typeface="Charter" charset="0"/>
            </a:endParaRPr>
          </a:p>
          <a:p>
            <a:pPr eaLnBrk="1">
              <a:buClr>
                <a:srgbClr val="FFFF99"/>
              </a:buClr>
              <a:buSzPct val="75000"/>
            </a:pPr>
            <a:r>
              <a:rPr lang="en-GB" dirty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 dirty="0">
                <a:solidFill>
                  <a:srgbClr val="FFFF00"/>
                </a:solidFill>
                <a:latin typeface="Charter" charset="0"/>
                <a:cs typeface="Standard Symbols L" charset="0"/>
              </a:rPr>
              <a:t>  </a:t>
            </a:r>
            <a:r>
              <a:rPr lang="en-GB" dirty="0">
                <a:solidFill>
                  <a:srgbClr val="E6E6E6"/>
                </a:solidFill>
                <a:latin typeface="Charter" charset="0"/>
                <a:cs typeface="Standard Symbols L" charset="0"/>
              </a:rPr>
              <a:t>Circumstantial</a:t>
            </a:r>
            <a:r>
              <a:rPr lang="en-GB" dirty="0">
                <a:solidFill>
                  <a:srgbClr val="FFFF00"/>
                </a:solidFill>
                <a:latin typeface="Charter" charset="0"/>
                <a:cs typeface="Standard Symbols L" charset="0"/>
              </a:rPr>
              <a:t> evidence for cold accretion and/or minor mergers</a:t>
            </a:r>
          </a:p>
          <a:p>
            <a:pPr eaLnBrk="1">
              <a:buClr>
                <a:srgbClr val="FFFF99"/>
              </a:buClr>
              <a:buSzPct val="75000"/>
            </a:pPr>
            <a:r>
              <a:rPr lang="en-GB" dirty="0">
                <a:solidFill>
                  <a:srgbClr val="E6E6E6"/>
                </a:solidFill>
                <a:latin typeface="Charter" charset="0"/>
                <a:cs typeface="Standard Symbols L" charset="0"/>
              </a:rPr>
              <a:t>     (gas-rich dwarfs ?)</a:t>
            </a:r>
            <a:endParaRPr lang="en-GB" dirty="0">
              <a:solidFill>
                <a:srgbClr val="FFFF00"/>
              </a:solidFill>
              <a:latin typeface="Charter" charset="0"/>
            </a:endParaRPr>
          </a:p>
        </p:txBody>
      </p:sp>
      <p:sp>
        <p:nvSpPr>
          <p:cNvPr id="88068" name="Text Box 3"/>
          <p:cNvSpPr txBox="1">
            <a:spLocks noChangeArrowheads="1"/>
          </p:cNvSpPr>
          <p:nvPr/>
        </p:nvSpPr>
        <p:spPr bwMode="auto">
          <a:xfrm>
            <a:off x="71438" y="1417638"/>
            <a:ext cx="5681662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WSRT: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Disturbed HI</a:t>
            </a:r>
            <a:endParaRPr lang="en-GB">
              <a:solidFill>
                <a:srgbClr val="FFFF99"/>
              </a:solidFill>
              <a:latin typeface="Charter" charset="0"/>
            </a:endParaRPr>
          </a:p>
        </p:txBody>
      </p:sp>
      <p:pic>
        <p:nvPicPr>
          <p:cNvPr id="88069" name="Picture 17" descr="HI_NGC3073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874838"/>
            <a:ext cx="17335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20" descr="HI_NGC4111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3863993"/>
            <a:ext cx="1752600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Picture 21" descr="HI_NGC4203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3" y="3852447"/>
            <a:ext cx="1752600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4" name="Picture 22" descr="HI_NGC5173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3874454"/>
            <a:ext cx="1752600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6" name="Picture 24" descr="HI_NGC7465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588" y="1874838"/>
            <a:ext cx="17621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441797" y="6117639"/>
            <a:ext cx="480381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2000" dirty="0" smtClean="0">
                <a:solidFill>
                  <a:srgbClr val="999999"/>
                </a:solidFill>
                <a:latin typeface="Charter" charset="0"/>
              </a:rPr>
              <a:t>(Supported S0 counter-rotation studies)</a:t>
            </a:r>
            <a:endParaRPr lang="en-GB" sz="800" dirty="0">
              <a:solidFill>
                <a:srgbClr val="999999"/>
              </a:solidFill>
              <a:latin typeface="Charter" charset="0"/>
            </a:endParaRPr>
          </a:p>
          <a:p>
            <a:pPr algn="ctr"/>
            <a:r>
              <a:rPr lang="en-GB" sz="2000" dirty="0" smtClean="0">
                <a:solidFill>
                  <a:srgbClr val="999999"/>
                </a:solidFill>
                <a:latin typeface="Charter" charset="0"/>
              </a:rPr>
              <a:t>(e.g. Bureau &amp; Chung 06)</a:t>
            </a:r>
            <a:endParaRPr lang="en-US" sz="2000" dirty="0"/>
          </a:p>
        </p:txBody>
      </p:sp>
      <p:sp>
        <p:nvSpPr>
          <p:cNvPr id="16" name="Text Box 1"/>
          <p:cNvSpPr txBox="1">
            <a:spLocks noChangeArrowheads="1"/>
          </p:cNvSpPr>
          <p:nvPr/>
        </p:nvSpPr>
        <p:spPr bwMode="auto">
          <a:xfrm>
            <a:off x="677863" y="201485"/>
            <a:ext cx="8607425" cy="1003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 dirty="0">
                <a:solidFill>
                  <a:srgbClr val="FFFF00"/>
                </a:solidFill>
                <a:latin typeface="Charter" charset="0"/>
              </a:rPr>
              <a:t> </a:t>
            </a:r>
            <a:r>
              <a:rPr lang="en-GB" sz="4400" dirty="0" smtClean="0">
                <a:solidFill>
                  <a:srgbClr val="FFFF00"/>
                </a:solidFill>
                <a:latin typeface="Charter" charset="0"/>
              </a:rPr>
              <a:t>mm-HI Synergy: </a:t>
            </a:r>
            <a:r>
              <a:rPr lang="en-GB" sz="4400" dirty="0" smtClean="0">
                <a:solidFill>
                  <a:srgbClr val="FFFF66"/>
                </a:solidFill>
                <a:latin typeface="Charter" charset="0"/>
              </a:rPr>
              <a:t>CO origin</a:t>
            </a:r>
            <a:r>
              <a:rPr lang="en-GB" sz="4400" dirty="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 dirty="0">
                <a:solidFill>
                  <a:srgbClr val="FFFF00"/>
                </a:solidFill>
                <a:latin typeface="Charter" charset="0"/>
              </a:rPr>
            </a:br>
            <a:r>
              <a:rPr lang="en-GB" sz="2000" dirty="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2000" dirty="0">
                <a:solidFill>
                  <a:srgbClr val="999999"/>
                </a:solidFill>
                <a:latin typeface="Charter" charset="0"/>
              </a:rPr>
              <a:t>(</a:t>
            </a:r>
            <a:r>
              <a:rPr lang="en-GB" sz="2000" dirty="0" err="1">
                <a:solidFill>
                  <a:srgbClr val="999999"/>
                </a:solidFill>
                <a:latin typeface="Charter" charset="0"/>
              </a:rPr>
              <a:t>Morganti</a:t>
            </a:r>
            <a:r>
              <a:rPr lang="en-GB" sz="2000" dirty="0">
                <a:solidFill>
                  <a:srgbClr val="999999"/>
                </a:solidFill>
                <a:latin typeface="Charter" charset="0"/>
              </a:rPr>
              <a:t> et al. 06; </a:t>
            </a:r>
            <a:r>
              <a:rPr lang="en-GB" sz="2000" dirty="0" err="1">
                <a:solidFill>
                  <a:srgbClr val="999999"/>
                </a:solidFill>
                <a:latin typeface="Charter" charset="0"/>
              </a:rPr>
              <a:t>Oosterloo</a:t>
            </a:r>
            <a:r>
              <a:rPr lang="en-GB" sz="2000" dirty="0">
                <a:solidFill>
                  <a:srgbClr val="999999"/>
                </a:solidFill>
                <a:latin typeface="Charter" charset="0"/>
              </a:rPr>
              <a:t> et al. 10; Serra et al. 12)    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89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SF Sequence?</a:t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(Crocker et al. 09)</a:t>
            </a:r>
          </a:p>
        </p:txBody>
      </p:sp>
      <p:sp>
        <p:nvSpPr>
          <p:cNvPr id="473090" name="Text Box 2"/>
          <p:cNvSpPr txBox="1">
            <a:spLocks noChangeArrowheads="1"/>
          </p:cNvSpPr>
          <p:nvPr/>
        </p:nvSpPr>
        <p:spPr bwMode="auto">
          <a:xfrm>
            <a:off x="5878513" y="1516063"/>
            <a:ext cx="4419600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SF sequence: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A6A6A6"/>
                </a:solidFill>
                <a:latin typeface="Charter" charset="0"/>
              </a:rPr>
              <a:t>Current SF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A6A6A6"/>
                </a:solidFill>
                <a:latin typeface="Charter" charset="0"/>
              </a:rPr>
              <a:t>     (low [OIII]/H</a:t>
            </a:r>
            <a:r>
              <a:rPr lang="en-GB">
                <a:solidFill>
                  <a:srgbClr val="A6A6A6"/>
                </a:solidFill>
                <a:latin typeface="Standard Symbols L" charset="0"/>
                <a:cs typeface="Standard Symbols L" charset="0"/>
              </a:rPr>
              <a:t>β, high 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H</a:t>
            </a:r>
            <a:r>
              <a:rPr lang="en-GB">
                <a:solidFill>
                  <a:srgbClr val="A6A6A6"/>
                </a:solidFill>
                <a:latin typeface="Standard Symbols L" charset="0"/>
                <a:cs typeface="Standard Symbols L" charset="0"/>
              </a:rPr>
              <a:t>β abs)</a:t>
            </a:r>
          </a:p>
          <a:p>
            <a:pPr eaLnBrk="1">
              <a:lnSpc>
                <a:spcPct val="109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A6A6A6"/>
              </a:solidFill>
              <a:latin typeface="Standard Symbols L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A6A6A6"/>
                </a:solidFill>
                <a:latin typeface="Charter" charset="0"/>
              </a:rPr>
              <a:t>Recent SF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A6A6A6"/>
                </a:solidFill>
                <a:latin typeface="Charter" charset="0"/>
              </a:rPr>
              <a:t>    (high [OIII]/H</a:t>
            </a:r>
            <a:r>
              <a:rPr lang="en-GB">
                <a:solidFill>
                  <a:srgbClr val="A6A6A6"/>
                </a:solidFill>
                <a:latin typeface="Standard Symbols L" charset="0"/>
                <a:cs typeface="Standard Symbols L" charset="0"/>
              </a:rPr>
              <a:t>β, 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high H</a:t>
            </a:r>
            <a:r>
              <a:rPr lang="en-GB">
                <a:solidFill>
                  <a:srgbClr val="A6A6A6"/>
                </a:solidFill>
                <a:latin typeface="Standard Symbols L" charset="0"/>
                <a:cs typeface="Standard Symbols L" charset="0"/>
              </a:rPr>
              <a:t>β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 abs)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No/weak SF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(high [OIII]/H</a:t>
            </a:r>
            <a:r>
              <a:rPr lang="en-GB">
                <a:solidFill>
                  <a:srgbClr val="E6E6E6"/>
                </a:solidFill>
                <a:latin typeface="Standard Symbols L" charset="0"/>
                <a:cs typeface="Standard Symbols L" charset="0"/>
              </a:rPr>
              <a:t>β,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low H</a:t>
            </a:r>
            <a:r>
              <a:rPr lang="en-GB">
                <a:solidFill>
                  <a:srgbClr val="E6E6E6"/>
                </a:solidFill>
                <a:latin typeface="Standard Symbols L" charset="0"/>
                <a:cs typeface="Standard Symbols L" charset="0"/>
              </a:rPr>
              <a:t>β abs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)</a:t>
            </a:r>
          </a:p>
        </p:txBody>
      </p:sp>
      <p:pic>
        <p:nvPicPr>
          <p:cNvPr id="4730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" y="1919288"/>
            <a:ext cx="1716088" cy="189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30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3711575"/>
            <a:ext cx="1708150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3093" name="Text Box 5"/>
          <p:cNvSpPr txBox="1">
            <a:spLocks noChangeArrowheads="1"/>
          </p:cNvSpPr>
          <p:nvPr/>
        </p:nvSpPr>
        <p:spPr bwMode="auto">
          <a:xfrm>
            <a:off x="3970338" y="2070100"/>
            <a:ext cx="536575" cy="3762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CO</a:t>
            </a:r>
          </a:p>
        </p:txBody>
      </p:sp>
      <p:sp>
        <p:nvSpPr>
          <p:cNvPr id="473094" name="Text Box 6"/>
          <p:cNvSpPr txBox="1">
            <a:spLocks noChangeArrowheads="1"/>
          </p:cNvSpPr>
          <p:nvPr/>
        </p:nvSpPr>
        <p:spPr bwMode="auto">
          <a:xfrm>
            <a:off x="833438" y="1919288"/>
            <a:ext cx="738187" cy="3667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ja-JP" altLang="en-GB">
                <a:solidFill>
                  <a:schemeClr val="tx1"/>
                </a:solidFill>
                <a:latin typeface="Charter" charset="0"/>
              </a:rPr>
              <a:t>“</a:t>
            </a:r>
            <a:r>
              <a:rPr lang="en-GB" altLang="ja-JP">
                <a:solidFill>
                  <a:schemeClr val="tx1"/>
                </a:solidFill>
                <a:latin typeface="Charter" charset="0"/>
              </a:rPr>
              <a:t>age</a:t>
            </a:r>
            <a:r>
              <a:rPr lang="ja-JP" altLang="en-GB">
                <a:solidFill>
                  <a:schemeClr val="tx1"/>
                </a:solidFill>
                <a:latin typeface="Charter" charset="0"/>
              </a:rPr>
              <a:t>”</a:t>
            </a:r>
            <a:endParaRPr lang="en-GB">
              <a:solidFill>
                <a:schemeClr val="tx1"/>
              </a:solidFill>
              <a:latin typeface="Charter" charset="0"/>
            </a:endParaRPr>
          </a:p>
        </p:txBody>
      </p:sp>
      <p:sp>
        <p:nvSpPr>
          <p:cNvPr id="473095" name="Text Box 7"/>
          <p:cNvSpPr txBox="1">
            <a:spLocks noChangeArrowheads="1"/>
          </p:cNvSpPr>
          <p:nvPr/>
        </p:nvSpPr>
        <p:spPr bwMode="auto">
          <a:xfrm>
            <a:off x="427038" y="3602038"/>
            <a:ext cx="1352550" cy="396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[OIII]/H</a:t>
            </a:r>
            <a:r>
              <a:rPr lang="en-GB">
                <a:solidFill>
                  <a:schemeClr val="tx1"/>
                </a:solidFill>
                <a:latin typeface="Standard Symbols L" charset="0"/>
                <a:cs typeface="Standard Symbols L" charset="0"/>
              </a:rPr>
              <a:t>β</a:t>
            </a:r>
          </a:p>
        </p:txBody>
      </p:sp>
      <p:pic>
        <p:nvPicPr>
          <p:cNvPr id="47309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5260975"/>
            <a:ext cx="1712912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3097" name="Text Box 9"/>
          <p:cNvSpPr txBox="1">
            <a:spLocks noChangeArrowheads="1"/>
          </p:cNvSpPr>
          <p:nvPr/>
        </p:nvSpPr>
        <p:spPr bwMode="auto">
          <a:xfrm>
            <a:off x="3830638" y="5337175"/>
            <a:ext cx="554037" cy="412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V</a:t>
            </a:r>
            <a:r>
              <a:rPr lang="en-GB" baseline="-33000">
                <a:solidFill>
                  <a:schemeClr val="tx1"/>
                </a:solidFill>
                <a:latin typeface="Charter" charset="0"/>
                <a:cs typeface="StarSymbol" charset="0"/>
              </a:rPr>
              <a:t>C</a:t>
            </a:r>
          </a:p>
        </p:txBody>
      </p:sp>
      <p:pic>
        <p:nvPicPr>
          <p:cNvPr id="473098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75" y="3240088"/>
            <a:ext cx="865188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3099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0" y="5738813"/>
            <a:ext cx="9525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3100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7375" y="2436813"/>
            <a:ext cx="942975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3101" name="Text Box 13"/>
          <p:cNvSpPr txBox="1">
            <a:spLocks noChangeArrowheads="1"/>
          </p:cNvSpPr>
          <p:nvPr/>
        </p:nvSpPr>
        <p:spPr bwMode="auto">
          <a:xfrm>
            <a:off x="2078038" y="4008438"/>
            <a:ext cx="1368425" cy="366712"/>
          </a:xfrm>
          <a:prstGeom prst="rect">
            <a:avLst/>
          </a:prstGeom>
          <a:solidFill>
            <a:srgbClr val="28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SAURON</a:t>
            </a:r>
          </a:p>
        </p:txBody>
      </p:sp>
      <p:sp>
        <p:nvSpPr>
          <p:cNvPr id="473102" name="Text Box 14"/>
          <p:cNvSpPr txBox="1">
            <a:spLocks noChangeArrowheads="1"/>
          </p:cNvSpPr>
          <p:nvPr/>
        </p:nvSpPr>
        <p:spPr bwMode="auto">
          <a:xfrm>
            <a:off x="4411663" y="4325938"/>
            <a:ext cx="784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CO</a:t>
            </a:r>
          </a:p>
        </p:txBody>
      </p:sp>
      <p:sp>
        <p:nvSpPr>
          <p:cNvPr id="473103" name="Text Box 15"/>
          <p:cNvSpPr txBox="1">
            <a:spLocks noChangeArrowheads="1"/>
          </p:cNvSpPr>
          <p:nvPr/>
        </p:nvSpPr>
        <p:spPr bwMode="auto">
          <a:xfrm>
            <a:off x="889000" y="5202238"/>
            <a:ext cx="508000" cy="4413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V</a:t>
            </a:r>
            <a:r>
              <a:rPr lang="en-GB" baseline="-33000">
                <a:solidFill>
                  <a:schemeClr val="tx1"/>
                </a:solidFill>
                <a:latin typeface="StarSymbol" charset="0"/>
                <a:cs typeface="StarSymbol" charset="0"/>
              </a:rPr>
              <a:t>★</a:t>
            </a:r>
          </a:p>
        </p:txBody>
      </p:sp>
      <p:sp>
        <p:nvSpPr>
          <p:cNvPr id="473104" name="Text Box 16"/>
          <p:cNvSpPr txBox="1">
            <a:spLocks noChangeArrowheads="1"/>
          </p:cNvSpPr>
          <p:nvPr/>
        </p:nvSpPr>
        <p:spPr bwMode="auto">
          <a:xfrm>
            <a:off x="261938" y="1498600"/>
            <a:ext cx="5006975" cy="376238"/>
          </a:xfrm>
          <a:prstGeom prst="rect">
            <a:avLst/>
          </a:prstGeom>
          <a:solidFill>
            <a:srgbClr val="2800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PdBI-SAURON Data:</a:t>
            </a:r>
            <a:r>
              <a:rPr lang="en-GB">
                <a:solidFill>
                  <a:srgbClr val="FFFF66"/>
                </a:solidFill>
                <a:latin typeface="Charter" charset="0"/>
              </a:rPr>
              <a:t>   NGC4477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7" name="Rectangle 1"/>
          <p:cNvSpPr>
            <a:spLocks noChangeArrowheads="1"/>
          </p:cNvSpPr>
          <p:nvPr/>
        </p:nvSpPr>
        <p:spPr bwMode="auto">
          <a:xfrm>
            <a:off x="8154988" y="5997575"/>
            <a:ext cx="1079500" cy="7207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5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36513"/>
            <a:ext cx="9070975" cy="1304925"/>
          </a:xfrm>
        </p:spPr>
        <p:txBody>
          <a:bodyPr/>
          <a:lstStyle/>
          <a:p>
            <a:pPr eaLnBrk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>
                <a:solidFill>
                  <a:srgbClr val="FFFF00"/>
                </a:solidFill>
                <a:latin typeface="Charter" charset="0"/>
                <a:cs typeface="Arial Unicode MS" charset="0"/>
              </a:rPr>
              <a:t>Type 1:</a:t>
            </a:r>
            <a:r>
              <a:rPr lang="en-GB">
                <a:solidFill>
                  <a:srgbClr val="FFFF66"/>
                </a:solidFill>
                <a:latin typeface="Charter" charset="0"/>
                <a:cs typeface="Arial Unicode MS" charset="0"/>
              </a:rPr>
              <a:t>  Currently Star Forming</a:t>
            </a:r>
            <a:br>
              <a:rPr lang="en-GB">
                <a:solidFill>
                  <a:srgbClr val="FFFF66"/>
                </a:solidFill>
                <a:latin typeface="Charter" charset="0"/>
                <a:cs typeface="Arial Unicode MS" charset="0"/>
              </a:rPr>
            </a:br>
            <a:r>
              <a:rPr lang="en-GB" sz="2400">
                <a:solidFill>
                  <a:srgbClr val="999999"/>
                </a:solidFill>
                <a:latin typeface="Charter" charset="0"/>
                <a:cs typeface="Arial Unicode MS" charset="0"/>
              </a:rPr>
              <a:t>(Crocker et al. 09)</a:t>
            </a:r>
            <a:endParaRPr lang="en-GB" sz="2400">
              <a:latin typeface="Times" charset="0"/>
              <a:cs typeface="Arial Unicode MS" charset="0"/>
            </a:endParaRPr>
          </a:p>
        </p:txBody>
      </p:sp>
      <p:pic>
        <p:nvPicPr>
          <p:cNvPr id="4751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600" y="2441575"/>
            <a:ext cx="2833688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51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388" y="2160588"/>
            <a:ext cx="20558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51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39975"/>
            <a:ext cx="1238250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51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4319588"/>
            <a:ext cx="1285875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514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13" y="4319588"/>
            <a:ext cx="20589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5144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4319588"/>
            <a:ext cx="2894012" cy="1519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75145" name="Text Box 9"/>
          <p:cNvSpPr txBox="1">
            <a:spLocks noChangeArrowheads="1"/>
          </p:cNvSpPr>
          <p:nvPr/>
        </p:nvSpPr>
        <p:spPr bwMode="auto">
          <a:xfrm>
            <a:off x="7559675" y="1874838"/>
            <a:ext cx="23399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u="sng">
                <a:solidFill>
                  <a:srgbClr val="FFFFFF"/>
                </a:solidFill>
              </a:rPr>
              <a:t>Ionised gas:</a:t>
            </a:r>
          </a:p>
          <a:p>
            <a:pPr algn="ctr"/>
            <a:r>
              <a:rPr lang="en-GB">
                <a:solidFill>
                  <a:srgbClr val="FFFFFF"/>
                </a:solidFill>
              </a:rPr>
              <a:t>log(OIII/H</a:t>
            </a:r>
            <a:r>
              <a:rPr lang="en-GB">
                <a:solidFill>
                  <a:srgbClr val="FFFFFF"/>
                </a:solidFill>
                <a:latin typeface="Standard Symbols L" charset="0"/>
              </a:rPr>
              <a:t>b</a:t>
            </a:r>
            <a:r>
              <a:rPr lang="en-GB">
                <a:solidFill>
                  <a:srgbClr val="FFFFFF"/>
                </a:solidFill>
              </a:rPr>
              <a:t>)‏</a:t>
            </a:r>
          </a:p>
        </p:txBody>
      </p:sp>
      <p:pic>
        <p:nvPicPr>
          <p:cNvPr id="475146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50" y="2765425"/>
            <a:ext cx="14430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75147" name="Line 11"/>
          <p:cNvSpPr>
            <a:spLocks noChangeShapeType="1"/>
          </p:cNvSpPr>
          <p:nvPr/>
        </p:nvSpPr>
        <p:spPr bwMode="auto">
          <a:xfrm>
            <a:off x="8632825" y="2771775"/>
            <a:ext cx="1588" cy="539750"/>
          </a:xfrm>
          <a:prstGeom prst="line">
            <a:avLst/>
          </a:prstGeom>
          <a:noFill/>
          <a:ln w="360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5148" name="Line 12"/>
          <p:cNvSpPr>
            <a:spLocks noChangeShapeType="1"/>
          </p:cNvSpPr>
          <p:nvPr/>
        </p:nvSpPr>
        <p:spPr bwMode="auto">
          <a:xfrm flipH="1">
            <a:off x="8094663" y="3303588"/>
            <a:ext cx="542925" cy="15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5149" name="Text Box 13"/>
          <p:cNvSpPr txBox="1">
            <a:spLocks noChangeArrowheads="1"/>
          </p:cNvSpPr>
          <p:nvPr/>
        </p:nvSpPr>
        <p:spPr bwMode="auto">
          <a:xfrm>
            <a:off x="7453313" y="3286125"/>
            <a:ext cx="126047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B3B3B3"/>
                </a:solidFill>
              </a:rPr>
              <a:t>Starforming</a:t>
            </a:r>
          </a:p>
        </p:txBody>
      </p:sp>
      <p:sp>
        <p:nvSpPr>
          <p:cNvPr id="475150" name="Text Box 14"/>
          <p:cNvSpPr txBox="1">
            <a:spLocks noChangeArrowheads="1"/>
          </p:cNvSpPr>
          <p:nvPr/>
        </p:nvSpPr>
        <p:spPr bwMode="auto">
          <a:xfrm>
            <a:off x="7740650" y="2959100"/>
            <a:ext cx="53975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B3B3B3"/>
                </a:solidFill>
              </a:rPr>
              <a:t>-1.0</a:t>
            </a:r>
          </a:p>
        </p:txBody>
      </p:sp>
      <p:sp>
        <p:nvSpPr>
          <p:cNvPr id="475151" name="Text Box 15"/>
          <p:cNvSpPr txBox="1">
            <a:spLocks noChangeArrowheads="1"/>
          </p:cNvSpPr>
          <p:nvPr/>
        </p:nvSpPr>
        <p:spPr bwMode="auto">
          <a:xfrm>
            <a:off x="9164638" y="2974975"/>
            <a:ext cx="53975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B3B3B3"/>
                </a:solidFill>
              </a:rPr>
              <a:t>1.0</a:t>
            </a:r>
          </a:p>
        </p:txBody>
      </p:sp>
      <p:pic>
        <p:nvPicPr>
          <p:cNvPr id="475152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600" y="4865688"/>
            <a:ext cx="14335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75153" name="Text Box 17"/>
          <p:cNvSpPr txBox="1">
            <a:spLocks noChangeArrowheads="1"/>
          </p:cNvSpPr>
          <p:nvPr/>
        </p:nvSpPr>
        <p:spPr bwMode="auto">
          <a:xfrm>
            <a:off x="7478713" y="3856038"/>
            <a:ext cx="27432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u="sng">
                <a:solidFill>
                  <a:srgbClr val="FFFFFF"/>
                </a:solidFill>
              </a:rPr>
              <a:t>Stellar population:</a:t>
            </a:r>
          </a:p>
          <a:p>
            <a:pPr algn="ctr"/>
            <a:r>
              <a:rPr lang="en-GB">
                <a:solidFill>
                  <a:srgbClr val="FFFFFF"/>
                </a:solidFill>
              </a:rPr>
              <a:t>H</a:t>
            </a:r>
            <a:r>
              <a:rPr lang="en-GB">
                <a:solidFill>
                  <a:srgbClr val="FFFFFF"/>
                </a:solidFill>
                <a:latin typeface="Symbol Proportional BT" charset="0"/>
              </a:rPr>
              <a:t>b</a:t>
            </a:r>
            <a:r>
              <a:rPr lang="en-GB">
                <a:solidFill>
                  <a:srgbClr val="FFFFFF"/>
                </a:solidFill>
                <a:latin typeface="Standard Symbols L" charset="0"/>
              </a:rPr>
              <a:t> </a:t>
            </a:r>
            <a:r>
              <a:rPr lang="en-GB">
                <a:solidFill>
                  <a:srgbClr val="FFFFFF"/>
                </a:solidFill>
              </a:rPr>
              <a:t>linestrength (A)</a:t>
            </a:r>
          </a:p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75154" name="Text Box 18"/>
          <p:cNvSpPr txBox="1">
            <a:spLocks noChangeArrowheads="1"/>
          </p:cNvSpPr>
          <p:nvPr/>
        </p:nvSpPr>
        <p:spPr bwMode="auto">
          <a:xfrm>
            <a:off x="7920038" y="5127625"/>
            <a:ext cx="53975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B3B3B3"/>
                </a:solidFill>
              </a:rPr>
              <a:t>1.0</a:t>
            </a:r>
          </a:p>
        </p:txBody>
      </p:sp>
      <p:sp>
        <p:nvSpPr>
          <p:cNvPr id="475155" name="Text Box 19"/>
          <p:cNvSpPr txBox="1">
            <a:spLocks noChangeArrowheads="1"/>
          </p:cNvSpPr>
          <p:nvPr/>
        </p:nvSpPr>
        <p:spPr bwMode="auto">
          <a:xfrm>
            <a:off x="9180513" y="5135563"/>
            <a:ext cx="53975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B3B3B3"/>
                </a:solidFill>
              </a:rPr>
              <a:t>2.9</a:t>
            </a:r>
          </a:p>
        </p:txBody>
      </p:sp>
      <p:sp>
        <p:nvSpPr>
          <p:cNvPr id="475156" name="Oval 20"/>
          <p:cNvSpPr>
            <a:spLocks noChangeArrowheads="1"/>
          </p:cNvSpPr>
          <p:nvPr/>
        </p:nvSpPr>
        <p:spPr bwMode="auto">
          <a:xfrm>
            <a:off x="8358188" y="6089650"/>
            <a:ext cx="720725" cy="539750"/>
          </a:xfrm>
          <a:prstGeom prst="ellipse">
            <a:avLst/>
          </a:prstGeom>
          <a:solidFill>
            <a:srgbClr val="FFFFFF"/>
          </a:solidFill>
          <a:ln w="72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5157" name="Text Box 21"/>
          <p:cNvSpPr txBox="1">
            <a:spLocks noChangeArrowheads="1"/>
          </p:cNvSpPr>
          <p:nvPr/>
        </p:nvSpPr>
        <p:spPr bwMode="auto">
          <a:xfrm>
            <a:off x="8012113" y="5532438"/>
            <a:ext cx="14478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u="sng">
                <a:solidFill>
                  <a:srgbClr val="FFFFFF"/>
                </a:solidFill>
              </a:rPr>
              <a:t>CO extent</a:t>
            </a:r>
          </a:p>
        </p:txBody>
      </p:sp>
      <p:sp>
        <p:nvSpPr>
          <p:cNvPr id="475158" name="Text Box 22"/>
          <p:cNvSpPr txBox="1">
            <a:spLocks noChangeArrowheads="1"/>
          </p:cNvSpPr>
          <p:nvPr/>
        </p:nvSpPr>
        <p:spPr bwMode="auto">
          <a:xfrm>
            <a:off x="1992313" y="1722438"/>
            <a:ext cx="1633537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>
                <a:solidFill>
                  <a:srgbClr val="E6E6E6"/>
                </a:solidFill>
                <a:latin typeface="Charter" charset="0"/>
              </a:rPr>
              <a:t>NGC4459</a:t>
            </a:r>
            <a:endParaRPr lang="en-GB">
              <a:solidFill>
                <a:srgbClr val="99FFBE"/>
              </a:solidFill>
            </a:endParaRPr>
          </a:p>
        </p:txBody>
      </p:sp>
      <p:sp>
        <p:nvSpPr>
          <p:cNvPr id="475159" name="Text Box 23"/>
          <p:cNvSpPr txBox="1">
            <a:spLocks noChangeArrowheads="1"/>
          </p:cNvSpPr>
          <p:nvPr/>
        </p:nvSpPr>
        <p:spPr bwMode="auto">
          <a:xfrm>
            <a:off x="239713" y="1874838"/>
            <a:ext cx="1617662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>
                <a:solidFill>
                  <a:srgbClr val="E6E6E6"/>
                </a:solidFill>
                <a:latin typeface="Charter" charset="0"/>
              </a:rPr>
              <a:t>NGC3032</a:t>
            </a:r>
            <a:endParaRPr lang="en-GB">
              <a:solidFill>
                <a:srgbClr val="99FFBE"/>
              </a:solidFill>
            </a:endParaRPr>
          </a:p>
        </p:txBody>
      </p:sp>
      <p:sp>
        <p:nvSpPr>
          <p:cNvPr id="475160" name="Text Box 24"/>
          <p:cNvSpPr txBox="1">
            <a:spLocks noChangeArrowheads="1"/>
          </p:cNvSpPr>
          <p:nvPr/>
        </p:nvSpPr>
        <p:spPr bwMode="auto">
          <a:xfrm>
            <a:off x="4430713" y="1951038"/>
            <a:ext cx="160337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>
                <a:solidFill>
                  <a:srgbClr val="E6E6E6"/>
                </a:solidFill>
                <a:latin typeface="Charter" charset="0"/>
              </a:rPr>
              <a:t>NGC4526</a:t>
            </a:r>
            <a:endParaRPr lang="en-GB">
              <a:solidFill>
                <a:srgbClr val="99FFBE"/>
              </a:solidFill>
            </a:endParaRPr>
          </a:p>
        </p:txBody>
      </p:sp>
      <p:sp>
        <p:nvSpPr>
          <p:cNvPr id="475161" name="Rectangle 25"/>
          <p:cNvSpPr>
            <a:spLocks noGrp="1" noChangeArrowheads="1"/>
          </p:cNvSpPr>
          <p:nvPr>
            <p:ph type="body" idx="1"/>
          </p:nvPr>
        </p:nvSpPr>
        <p:spPr>
          <a:xfrm>
            <a:off x="468313" y="6432550"/>
            <a:ext cx="7620000" cy="547688"/>
          </a:xfrm>
        </p:spPr>
        <p:txBody>
          <a:bodyPr/>
          <a:lstStyle/>
          <a:p>
            <a:pPr eaLnBrk="1"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>
                <a:latin typeface="Charter" charset="0"/>
                <a:cs typeface="Arial Unicode MS" charset="0"/>
              </a:rPr>
              <a:t>Onging star formation and young stars</a:t>
            </a:r>
            <a:endParaRPr lang="en-GB">
              <a:latin typeface="Times" charset="0"/>
              <a:cs typeface="Arial Unicode MS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5" name="Rectangle 1"/>
          <p:cNvSpPr>
            <a:spLocks noGrp="1" noChangeArrowheads="1"/>
          </p:cNvSpPr>
          <p:nvPr>
            <p:ph type="title"/>
          </p:nvPr>
        </p:nvSpPr>
        <p:spPr>
          <a:xfrm>
            <a:off x="468313" y="36513"/>
            <a:ext cx="9070975" cy="1304925"/>
          </a:xfrm>
        </p:spPr>
        <p:txBody>
          <a:bodyPr/>
          <a:lstStyle/>
          <a:p>
            <a:pPr eaLnBrk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>
                <a:solidFill>
                  <a:srgbClr val="FFFF00"/>
                </a:solidFill>
                <a:latin typeface="Charter" charset="0"/>
                <a:cs typeface="Arial Unicode MS" charset="0"/>
              </a:rPr>
              <a:t>Type 2:</a:t>
            </a:r>
            <a:r>
              <a:rPr lang="en-GB">
                <a:solidFill>
                  <a:srgbClr val="E6E6E6"/>
                </a:solidFill>
                <a:latin typeface="Charter" charset="0"/>
                <a:cs typeface="Arial Unicode MS" charset="0"/>
              </a:rPr>
              <a:t>  </a:t>
            </a:r>
            <a:r>
              <a:rPr lang="en-GB">
                <a:solidFill>
                  <a:srgbClr val="FFFF66"/>
                </a:solidFill>
                <a:latin typeface="Charter" charset="0"/>
                <a:cs typeface="Arial Unicode MS" charset="0"/>
              </a:rPr>
              <a:t>Recently Star Forming ?</a:t>
            </a:r>
            <a:br>
              <a:rPr lang="en-GB">
                <a:solidFill>
                  <a:srgbClr val="FFFF66"/>
                </a:solidFill>
                <a:latin typeface="Charter" charset="0"/>
                <a:cs typeface="Arial Unicode MS" charset="0"/>
              </a:rPr>
            </a:br>
            <a:r>
              <a:rPr lang="en-GB" sz="2400">
                <a:solidFill>
                  <a:srgbClr val="999999"/>
                </a:solidFill>
                <a:latin typeface="Charter" charset="0"/>
                <a:cs typeface="Arial Unicode MS" charset="0"/>
              </a:rPr>
              <a:t>(Crocker et al. 09)</a:t>
            </a:r>
            <a:endParaRPr lang="en-GB" sz="2400">
              <a:solidFill>
                <a:srgbClr val="FFFF66"/>
              </a:solidFill>
              <a:latin typeface="Times" charset="0"/>
              <a:cs typeface="Arial Unicode MS" charset="0"/>
            </a:endParaRPr>
          </a:p>
        </p:txBody>
      </p:sp>
      <p:pic>
        <p:nvPicPr>
          <p:cNvPr id="4771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4319588"/>
            <a:ext cx="1360487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71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2160588"/>
            <a:ext cx="13716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718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8" y="2160588"/>
            <a:ext cx="13176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718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8" y="4319588"/>
            <a:ext cx="1317625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719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2160588"/>
            <a:ext cx="13462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719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4319588"/>
            <a:ext cx="135731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77192" name="Rectangle 8"/>
          <p:cNvSpPr>
            <a:spLocks noChangeArrowheads="1"/>
          </p:cNvSpPr>
          <p:nvPr/>
        </p:nvSpPr>
        <p:spPr bwMode="auto">
          <a:xfrm>
            <a:off x="8154988" y="5997575"/>
            <a:ext cx="1079500" cy="7207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77193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50" y="2765425"/>
            <a:ext cx="14430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77194" name="Text Box 11"/>
          <p:cNvSpPr txBox="1">
            <a:spLocks noChangeArrowheads="1"/>
          </p:cNvSpPr>
          <p:nvPr/>
        </p:nvSpPr>
        <p:spPr bwMode="auto">
          <a:xfrm>
            <a:off x="7453313" y="3286125"/>
            <a:ext cx="126047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B3B3B3"/>
                </a:solidFill>
              </a:rPr>
              <a:t>Starforming</a:t>
            </a:r>
          </a:p>
        </p:txBody>
      </p:sp>
      <p:sp>
        <p:nvSpPr>
          <p:cNvPr id="477195" name="Text Box 12"/>
          <p:cNvSpPr txBox="1">
            <a:spLocks noChangeArrowheads="1"/>
          </p:cNvSpPr>
          <p:nvPr/>
        </p:nvSpPr>
        <p:spPr bwMode="auto">
          <a:xfrm>
            <a:off x="7740650" y="2959100"/>
            <a:ext cx="53975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B3B3B3"/>
                </a:solidFill>
              </a:rPr>
              <a:t>-1.0</a:t>
            </a:r>
          </a:p>
        </p:txBody>
      </p:sp>
      <p:sp>
        <p:nvSpPr>
          <p:cNvPr id="477196" name="Text Box 13"/>
          <p:cNvSpPr txBox="1">
            <a:spLocks noChangeArrowheads="1"/>
          </p:cNvSpPr>
          <p:nvPr/>
        </p:nvSpPr>
        <p:spPr bwMode="auto">
          <a:xfrm>
            <a:off x="9164638" y="2974975"/>
            <a:ext cx="53975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B3B3B3"/>
                </a:solidFill>
              </a:rPr>
              <a:t>1.0</a:t>
            </a:r>
          </a:p>
        </p:txBody>
      </p:sp>
      <p:pic>
        <p:nvPicPr>
          <p:cNvPr id="477197" name="Picture 1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600" y="4865688"/>
            <a:ext cx="14335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77198" name="Text Box 16"/>
          <p:cNvSpPr txBox="1">
            <a:spLocks noChangeArrowheads="1"/>
          </p:cNvSpPr>
          <p:nvPr/>
        </p:nvSpPr>
        <p:spPr bwMode="auto">
          <a:xfrm>
            <a:off x="7920038" y="5127625"/>
            <a:ext cx="53975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B3B3B3"/>
                </a:solidFill>
              </a:rPr>
              <a:t>1.0</a:t>
            </a:r>
          </a:p>
        </p:txBody>
      </p:sp>
      <p:sp>
        <p:nvSpPr>
          <p:cNvPr id="477199" name="Text Box 17"/>
          <p:cNvSpPr txBox="1">
            <a:spLocks noChangeArrowheads="1"/>
          </p:cNvSpPr>
          <p:nvPr/>
        </p:nvSpPr>
        <p:spPr bwMode="auto">
          <a:xfrm>
            <a:off x="9180513" y="5135563"/>
            <a:ext cx="53975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B3B3B3"/>
                </a:solidFill>
              </a:rPr>
              <a:t>2.9</a:t>
            </a:r>
          </a:p>
        </p:txBody>
      </p:sp>
      <p:sp>
        <p:nvSpPr>
          <p:cNvPr id="477200" name="Oval 18"/>
          <p:cNvSpPr>
            <a:spLocks noChangeArrowheads="1"/>
          </p:cNvSpPr>
          <p:nvPr/>
        </p:nvSpPr>
        <p:spPr bwMode="auto">
          <a:xfrm>
            <a:off x="8310563" y="6089650"/>
            <a:ext cx="720725" cy="539750"/>
          </a:xfrm>
          <a:prstGeom prst="ellipse">
            <a:avLst/>
          </a:prstGeom>
          <a:solidFill>
            <a:srgbClr val="FFFFFF"/>
          </a:solidFill>
          <a:ln w="72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7201" name="Rectangle 20"/>
          <p:cNvSpPr>
            <a:spLocks noChangeArrowheads="1"/>
          </p:cNvSpPr>
          <p:nvPr/>
        </p:nvSpPr>
        <p:spPr bwMode="auto">
          <a:xfrm>
            <a:off x="8154988" y="5997575"/>
            <a:ext cx="1079500" cy="7207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77202" name="Picture 2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50" y="2765425"/>
            <a:ext cx="14430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77203" name="Text Box 23"/>
          <p:cNvSpPr txBox="1">
            <a:spLocks noChangeArrowheads="1"/>
          </p:cNvSpPr>
          <p:nvPr/>
        </p:nvSpPr>
        <p:spPr bwMode="auto">
          <a:xfrm>
            <a:off x="7740650" y="2959100"/>
            <a:ext cx="53975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B3B3B3"/>
                </a:solidFill>
              </a:rPr>
              <a:t>-1.0</a:t>
            </a:r>
          </a:p>
        </p:txBody>
      </p:sp>
      <p:sp>
        <p:nvSpPr>
          <p:cNvPr id="477204" name="Text Box 24"/>
          <p:cNvSpPr txBox="1">
            <a:spLocks noChangeArrowheads="1"/>
          </p:cNvSpPr>
          <p:nvPr/>
        </p:nvSpPr>
        <p:spPr bwMode="auto">
          <a:xfrm>
            <a:off x="9164638" y="2974975"/>
            <a:ext cx="53975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B3B3B3"/>
                </a:solidFill>
              </a:rPr>
              <a:t>1.0</a:t>
            </a:r>
          </a:p>
        </p:txBody>
      </p:sp>
      <p:pic>
        <p:nvPicPr>
          <p:cNvPr id="477205" name="Picture 2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600" y="4865688"/>
            <a:ext cx="14335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77206" name="Text Box 27"/>
          <p:cNvSpPr txBox="1">
            <a:spLocks noChangeArrowheads="1"/>
          </p:cNvSpPr>
          <p:nvPr/>
        </p:nvSpPr>
        <p:spPr bwMode="auto">
          <a:xfrm>
            <a:off x="7920038" y="5127625"/>
            <a:ext cx="53975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B3B3B3"/>
                </a:solidFill>
              </a:rPr>
              <a:t>1.0</a:t>
            </a:r>
          </a:p>
        </p:txBody>
      </p:sp>
      <p:sp>
        <p:nvSpPr>
          <p:cNvPr id="477207" name="Text Box 28"/>
          <p:cNvSpPr txBox="1">
            <a:spLocks noChangeArrowheads="1"/>
          </p:cNvSpPr>
          <p:nvPr/>
        </p:nvSpPr>
        <p:spPr bwMode="auto">
          <a:xfrm>
            <a:off x="9180513" y="5135563"/>
            <a:ext cx="53975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B3B3B3"/>
                </a:solidFill>
              </a:rPr>
              <a:t>2.9</a:t>
            </a:r>
          </a:p>
        </p:txBody>
      </p:sp>
      <p:sp>
        <p:nvSpPr>
          <p:cNvPr id="477208" name="Oval 29"/>
          <p:cNvSpPr>
            <a:spLocks noChangeArrowheads="1"/>
          </p:cNvSpPr>
          <p:nvPr/>
        </p:nvSpPr>
        <p:spPr bwMode="auto">
          <a:xfrm>
            <a:off x="8310563" y="6089650"/>
            <a:ext cx="720725" cy="539750"/>
          </a:xfrm>
          <a:prstGeom prst="ellipse">
            <a:avLst/>
          </a:prstGeom>
          <a:solidFill>
            <a:srgbClr val="FFFFFF"/>
          </a:solidFill>
          <a:ln w="72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7209" name="Text Box 31"/>
          <p:cNvSpPr txBox="1">
            <a:spLocks noChangeArrowheads="1"/>
          </p:cNvSpPr>
          <p:nvPr/>
        </p:nvSpPr>
        <p:spPr bwMode="auto">
          <a:xfrm>
            <a:off x="3135313" y="1646238"/>
            <a:ext cx="157162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>
                <a:solidFill>
                  <a:srgbClr val="E6E6E6"/>
                </a:solidFill>
                <a:latin typeface="Charter" charset="0"/>
              </a:rPr>
              <a:t>NGC4150</a:t>
            </a:r>
            <a:endParaRPr lang="en-GB">
              <a:solidFill>
                <a:srgbClr val="99FFBE"/>
              </a:solidFill>
            </a:endParaRPr>
          </a:p>
        </p:txBody>
      </p:sp>
      <p:sp>
        <p:nvSpPr>
          <p:cNvPr id="477210" name="Rectangle 32"/>
          <p:cNvSpPr>
            <a:spLocks noChangeArrowheads="1"/>
          </p:cNvSpPr>
          <p:nvPr/>
        </p:nvSpPr>
        <p:spPr bwMode="auto">
          <a:xfrm>
            <a:off x="8154988" y="5997575"/>
            <a:ext cx="1079500" cy="7207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77211" name="Picture 3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50" y="2765425"/>
            <a:ext cx="14430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77212" name="Line 35"/>
          <p:cNvSpPr>
            <a:spLocks noChangeShapeType="1"/>
          </p:cNvSpPr>
          <p:nvPr/>
        </p:nvSpPr>
        <p:spPr bwMode="auto">
          <a:xfrm>
            <a:off x="8632825" y="2782888"/>
            <a:ext cx="1588" cy="539750"/>
          </a:xfrm>
          <a:prstGeom prst="line">
            <a:avLst/>
          </a:prstGeom>
          <a:noFill/>
          <a:ln w="360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213" name="Line 36"/>
          <p:cNvSpPr>
            <a:spLocks noChangeShapeType="1"/>
          </p:cNvSpPr>
          <p:nvPr/>
        </p:nvSpPr>
        <p:spPr bwMode="auto">
          <a:xfrm flipH="1">
            <a:off x="8078788" y="3321050"/>
            <a:ext cx="542925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7214" name="Text Box 37"/>
          <p:cNvSpPr txBox="1">
            <a:spLocks noChangeArrowheads="1"/>
          </p:cNvSpPr>
          <p:nvPr/>
        </p:nvSpPr>
        <p:spPr bwMode="auto">
          <a:xfrm>
            <a:off x="7740650" y="2959100"/>
            <a:ext cx="53975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B3B3B3"/>
                </a:solidFill>
              </a:rPr>
              <a:t>-1.0</a:t>
            </a:r>
          </a:p>
        </p:txBody>
      </p:sp>
      <p:sp>
        <p:nvSpPr>
          <p:cNvPr id="477215" name="Text Box 38"/>
          <p:cNvSpPr txBox="1">
            <a:spLocks noChangeArrowheads="1"/>
          </p:cNvSpPr>
          <p:nvPr/>
        </p:nvSpPr>
        <p:spPr bwMode="auto">
          <a:xfrm>
            <a:off x="9164638" y="2974975"/>
            <a:ext cx="53975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B3B3B3"/>
                </a:solidFill>
              </a:rPr>
              <a:t>1.0</a:t>
            </a:r>
          </a:p>
        </p:txBody>
      </p:sp>
      <p:pic>
        <p:nvPicPr>
          <p:cNvPr id="477216" name="Picture 3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600" y="4865688"/>
            <a:ext cx="14335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77217" name="Text Box 41"/>
          <p:cNvSpPr txBox="1">
            <a:spLocks noChangeArrowheads="1"/>
          </p:cNvSpPr>
          <p:nvPr/>
        </p:nvSpPr>
        <p:spPr bwMode="auto">
          <a:xfrm>
            <a:off x="7920038" y="5127625"/>
            <a:ext cx="53975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B3B3B3"/>
                </a:solidFill>
              </a:rPr>
              <a:t>1.0</a:t>
            </a:r>
          </a:p>
        </p:txBody>
      </p:sp>
      <p:sp>
        <p:nvSpPr>
          <p:cNvPr id="477218" name="Text Box 42"/>
          <p:cNvSpPr txBox="1">
            <a:spLocks noChangeArrowheads="1"/>
          </p:cNvSpPr>
          <p:nvPr/>
        </p:nvSpPr>
        <p:spPr bwMode="auto">
          <a:xfrm>
            <a:off x="9180513" y="5135563"/>
            <a:ext cx="53975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B3B3B3"/>
                </a:solidFill>
              </a:rPr>
              <a:t>2.9</a:t>
            </a:r>
          </a:p>
        </p:txBody>
      </p:sp>
      <p:sp>
        <p:nvSpPr>
          <p:cNvPr id="477219" name="Oval 43"/>
          <p:cNvSpPr>
            <a:spLocks noChangeArrowheads="1"/>
          </p:cNvSpPr>
          <p:nvPr/>
        </p:nvSpPr>
        <p:spPr bwMode="auto">
          <a:xfrm>
            <a:off x="8358188" y="6089650"/>
            <a:ext cx="720725" cy="539750"/>
          </a:xfrm>
          <a:prstGeom prst="ellipse">
            <a:avLst/>
          </a:prstGeom>
          <a:solidFill>
            <a:srgbClr val="FFFFFF"/>
          </a:solidFill>
          <a:ln w="72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7220" name="Text Box 45"/>
          <p:cNvSpPr txBox="1">
            <a:spLocks noChangeArrowheads="1"/>
          </p:cNvSpPr>
          <p:nvPr/>
        </p:nvSpPr>
        <p:spPr bwMode="auto">
          <a:xfrm>
            <a:off x="1382713" y="1646238"/>
            <a:ext cx="161925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>
                <a:solidFill>
                  <a:srgbClr val="E6E6E6"/>
                </a:solidFill>
                <a:latin typeface="Charter" charset="0"/>
              </a:rPr>
              <a:t>NGC3489</a:t>
            </a:r>
            <a:endParaRPr lang="en-GB">
              <a:solidFill>
                <a:srgbClr val="99FFBE"/>
              </a:solidFill>
            </a:endParaRPr>
          </a:p>
        </p:txBody>
      </p:sp>
      <p:sp>
        <p:nvSpPr>
          <p:cNvPr id="477221" name="Rectangle 47"/>
          <p:cNvSpPr>
            <a:spLocks noGrp="1" noChangeArrowheads="1"/>
          </p:cNvSpPr>
          <p:nvPr>
            <p:ph type="body" idx="1"/>
          </p:nvPr>
        </p:nvSpPr>
        <p:spPr>
          <a:xfrm>
            <a:off x="360363" y="6218238"/>
            <a:ext cx="7559675" cy="985837"/>
          </a:xfrm>
        </p:spPr>
        <p:txBody>
          <a:bodyPr/>
          <a:lstStyle/>
          <a:p>
            <a:pPr eaLnBrk="1"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>
                <a:latin typeface="Charter" charset="0"/>
                <a:cs typeface="Arial Unicode MS" charset="0"/>
              </a:rPr>
              <a:t>Ionization not dominated by young stars, but young stars are present</a:t>
            </a:r>
            <a:endParaRPr lang="en-GB">
              <a:latin typeface="Times" charset="0"/>
              <a:cs typeface="Arial Unicode MS" charset="0"/>
            </a:endParaRPr>
          </a:p>
        </p:txBody>
      </p:sp>
      <p:sp>
        <p:nvSpPr>
          <p:cNvPr id="477222" name="Text Box 31"/>
          <p:cNvSpPr txBox="1">
            <a:spLocks noChangeArrowheads="1"/>
          </p:cNvSpPr>
          <p:nvPr/>
        </p:nvSpPr>
        <p:spPr bwMode="auto">
          <a:xfrm>
            <a:off x="4916488" y="1646238"/>
            <a:ext cx="157162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>
                <a:solidFill>
                  <a:srgbClr val="E6E6E6"/>
                </a:solidFill>
                <a:latin typeface="Charter" charset="0"/>
              </a:rPr>
              <a:t>NGC4550</a:t>
            </a:r>
            <a:endParaRPr lang="en-GB">
              <a:solidFill>
                <a:srgbClr val="99FFBE"/>
              </a:solidFill>
            </a:endParaRPr>
          </a:p>
        </p:txBody>
      </p:sp>
      <p:sp>
        <p:nvSpPr>
          <p:cNvPr id="477223" name="Text Box 9"/>
          <p:cNvSpPr txBox="1">
            <a:spLocks noChangeArrowheads="1"/>
          </p:cNvSpPr>
          <p:nvPr/>
        </p:nvSpPr>
        <p:spPr bwMode="auto">
          <a:xfrm>
            <a:off x="7559675" y="1874838"/>
            <a:ext cx="23399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u="sng">
                <a:solidFill>
                  <a:srgbClr val="FFFFFF"/>
                </a:solidFill>
              </a:rPr>
              <a:t>Ionised gas:</a:t>
            </a:r>
          </a:p>
          <a:p>
            <a:pPr algn="ctr"/>
            <a:r>
              <a:rPr lang="en-GB">
                <a:solidFill>
                  <a:srgbClr val="FFFFFF"/>
                </a:solidFill>
              </a:rPr>
              <a:t>log(OIII/H</a:t>
            </a:r>
            <a:r>
              <a:rPr lang="en-GB">
                <a:solidFill>
                  <a:srgbClr val="FFFFFF"/>
                </a:solidFill>
                <a:latin typeface="Standard Symbols L" charset="0"/>
              </a:rPr>
              <a:t>b</a:t>
            </a:r>
            <a:r>
              <a:rPr lang="en-GB">
                <a:solidFill>
                  <a:srgbClr val="FFFFFF"/>
                </a:solidFill>
              </a:rPr>
              <a:t>)‏</a:t>
            </a:r>
          </a:p>
        </p:txBody>
      </p:sp>
      <p:sp>
        <p:nvSpPr>
          <p:cNvPr id="477224" name="Text Box 17"/>
          <p:cNvSpPr txBox="1">
            <a:spLocks noChangeArrowheads="1"/>
          </p:cNvSpPr>
          <p:nvPr/>
        </p:nvSpPr>
        <p:spPr bwMode="auto">
          <a:xfrm>
            <a:off x="7478713" y="3856038"/>
            <a:ext cx="27432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u="sng">
                <a:solidFill>
                  <a:srgbClr val="FFFFFF"/>
                </a:solidFill>
              </a:rPr>
              <a:t>Stellar population:</a:t>
            </a:r>
          </a:p>
          <a:p>
            <a:pPr algn="ctr"/>
            <a:r>
              <a:rPr lang="en-GB">
                <a:solidFill>
                  <a:srgbClr val="FFFFFF"/>
                </a:solidFill>
              </a:rPr>
              <a:t>H</a:t>
            </a:r>
            <a:r>
              <a:rPr lang="en-GB">
                <a:solidFill>
                  <a:srgbClr val="FFFFFF"/>
                </a:solidFill>
                <a:latin typeface="Symbol Proportional BT" charset="0"/>
              </a:rPr>
              <a:t>b</a:t>
            </a:r>
            <a:r>
              <a:rPr lang="en-GB">
                <a:solidFill>
                  <a:srgbClr val="FFFFFF"/>
                </a:solidFill>
                <a:latin typeface="Standard Symbols L" charset="0"/>
              </a:rPr>
              <a:t> </a:t>
            </a:r>
            <a:r>
              <a:rPr lang="en-GB">
                <a:solidFill>
                  <a:srgbClr val="FFFFFF"/>
                </a:solidFill>
              </a:rPr>
              <a:t>linestrength (A)</a:t>
            </a:r>
          </a:p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77225" name="Text Box 21"/>
          <p:cNvSpPr txBox="1">
            <a:spLocks noChangeArrowheads="1"/>
          </p:cNvSpPr>
          <p:nvPr/>
        </p:nvSpPr>
        <p:spPr bwMode="auto">
          <a:xfrm>
            <a:off x="8012113" y="5532438"/>
            <a:ext cx="14478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u="sng">
                <a:solidFill>
                  <a:srgbClr val="FFFFFF"/>
                </a:solidFill>
              </a:rPr>
              <a:t>CO extent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3" name="Rectangle 1"/>
          <p:cNvSpPr>
            <a:spLocks noGrp="1" noChangeArrowheads="1"/>
          </p:cNvSpPr>
          <p:nvPr>
            <p:ph type="title"/>
          </p:nvPr>
        </p:nvSpPr>
        <p:spPr>
          <a:xfrm>
            <a:off x="468313" y="177800"/>
            <a:ext cx="9070975" cy="1262063"/>
          </a:xfrm>
        </p:spPr>
        <p:txBody>
          <a:bodyPr/>
          <a:lstStyle/>
          <a:p>
            <a:pPr eaLnBrk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>
                <a:solidFill>
                  <a:srgbClr val="FFFF00"/>
                </a:solidFill>
                <a:latin typeface="Charter" charset="0"/>
                <a:cs typeface="Arial Unicode MS" charset="0"/>
              </a:rPr>
              <a:t>Type 3:</a:t>
            </a:r>
            <a:r>
              <a:rPr lang="en-GB">
                <a:solidFill>
                  <a:srgbClr val="999999"/>
                </a:solidFill>
                <a:latin typeface="Charter" charset="0"/>
                <a:cs typeface="Arial Unicode MS" charset="0"/>
              </a:rPr>
              <a:t>  </a:t>
            </a:r>
            <a:r>
              <a:rPr lang="en-GB">
                <a:solidFill>
                  <a:srgbClr val="FFFF66"/>
                </a:solidFill>
                <a:latin typeface="Charter" charset="0"/>
                <a:cs typeface="Arial Unicode MS" charset="0"/>
              </a:rPr>
              <a:t>Not Star Forming ?</a:t>
            </a:r>
            <a:r>
              <a:rPr lang="en-GB">
                <a:solidFill>
                  <a:srgbClr val="999999"/>
                </a:solidFill>
                <a:latin typeface="Charter" charset="0"/>
                <a:cs typeface="Arial Unicode MS" charset="0"/>
              </a:rPr>
              <a:t/>
            </a:r>
            <a:br>
              <a:rPr lang="en-GB">
                <a:solidFill>
                  <a:srgbClr val="999999"/>
                </a:solidFill>
                <a:latin typeface="Charter" charset="0"/>
                <a:cs typeface="Arial Unicode MS" charset="0"/>
              </a:rPr>
            </a:br>
            <a:r>
              <a:rPr lang="en-GB" sz="2400">
                <a:solidFill>
                  <a:srgbClr val="999999"/>
                </a:solidFill>
                <a:latin typeface="Charter" charset="0"/>
                <a:cs typeface="Arial Unicode MS" charset="0"/>
              </a:rPr>
              <a:t>(Crocker et al. 09)</a:t>
            </a:r>
            <a:endParaRPr lang="en-GB" sz="2400">
              <a:latin typeface="Times" charset="0"/>
              <a:cs typeface="Arial Unicode MS" charset="0"/>
            </a:endParaRPr>
          </a:p>
        </p:txBody>
      </p:sp>
      <p:pic>
        <p:nvPicPr>
          <p:cNvPr id="4792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863" y="2160588"/>
            <a:ext cx="13462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92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0" y="4319588"/>
            <a:ext cx="1357313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923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2160588"/>
            <a:ext cx="35099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923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263" y="4319588"/>
            <a:ext cx="3509962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923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100" y="2136775"/>
            <a:ext cx="13462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47923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113" y="4319588"/>
            <a:ext cx="13462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79240" name="Rectangle 8"/>
          <p:cNvSpPr>
            <a:spLocks noChangeArrowheads="1"/>
          </p:cNvSpPr>
          <p:nvPr/>
        </p:nvSpPr>
        <p:spPr bwMode="auto">
          <a:xfrm>
            <a:off x="8154988" y="5997575"/>
            <a:ext cx="1079500" cy="72072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479241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50" y="2765425"/>
            <a:ext cx="14430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79242" name="Line 11"/>
          <p:cNvSpPr>
            <a:spLocks noChangeShapeType="1"/>
          </p:cNvSpPr>
          <p:nvPr/>
        </p:nvSpPr>
        <p:spPr bwMode="auto">
          <a:xfrm>
            <a:off x="8632825" y="2757488"/>
            <a:ext cx="1588" cy="539750"/>
          </a:xfrm>
          <a:prstGeom prst="line">
            <a:avLst/>
          </a:prstGeom>
          <a:noFill/>
          <a:ln w="360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9243" name="Line 12"/>
          <p:cNvSpPr>
            <a:spLocks noChangeShapeType="1"/>
          </p:cNvSpPr>
          <p:nvPr/>
        </p:nvSpPr>
        <p:spPr bwMode="auto">
          <a:xfrm flipH="1">
            <a:off x="8078788" y="3303588"/>
            <a:ext cx="542925" cy="15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79244" name="Text Box 13"/>
          <p:cNvSpPr txBox="1">
            <a:spLocks noChangeArrowheads="1"/>
          </p:cNvSpPr>
          <p:nvPr/>
        </p:nvSpPr>
        <p:spPr bwMode="auto">
          <a:xfrm>
            <a:off x="7453313" y="3286125"/>
            <a:ext cx="126047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B3B3B3"/>
                </a:solidFill>
              </a:rPr>
              <a:t>Starforming</a:t>
            </a:r>
          </a:p>
        </p:txBody>
      </p:sp>
      <p:sp>
        <p:nvSpPr>
          <p:cNvPr id="479245" name="Text Box 14"/>
          <p:cNvSpPr txBox="1">
            <a:spLocks noChangeArrowheads="1"/>
          </p:cNvSpPr>
          <p:nvPr/>
        </p:nvSpPr>
        <p:spPr bwMode="auto">
          <a:xfrm>
            <a:off x="7740650" y="2959100"/>
            <a:ext cx="53975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B3B3B3"/>
                </a:solidFill>
              </a:rPr>
              <a:t>-1.0</a:t>
            </a:r>
          </a:p>
        </p:txBody>
      </p:sp>
      <p:sp>
        <p:nvSpPr>
          <p:cNvPr id="479246" name="Text Box 15"/>
          <p:cNvSpPr txBox="1">
            <a:spLocks noChangeArrowheads="1"/>
          </p:cNvSpPr>
          <p:nvPr/>
        </p:nvSpPr>
        <p:spPr bwMode="auto">
          <a:xfrm>
            <a:off x="9164638" y="2974975"/>
            <a:ext cx="53975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B3B3B3"/>
                </a:solidFill>
              </a:rPr>
              <a:t>1.0</a:t>
            </a:r>
          </a:p>
        </p:txBody>
      </p:sp>
      <p:pic>
        <p:nvPicPr>
          <p:cNvPr id="479247" name="Picture 16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600" y="4865688"/>
            <a:ext cx="14335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79248" name="Text Box 18"/>
          <p:cNvSpPr txBox="1">
            <a:spLocks noChangeArrowheads="1"/>
          </p:cNvSpPr>
          <p:nvPr/>
        </p:nvSpPr>
        <p:spPr bwMode="auto">
          <a:xfrm>
            <a:off x="7920038" y="5127625"/>
            <a:ext cx="53975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B3B3B3"/>
                </a:solidFill>
              </a:rPr>
              <a:t>1.0</a:t>
            </a:r>
          </a:p>
        </p:txBody>
      </p:sp>
      <p:sp>
        <p:nvSpPr>
          <p:cNvPr id="479249" name="Text Box 19"/>
          <p:cNvSpPr txBox="1">
            <a:spLocks noChangeArrowheads="1"/>
          </p:cNvSpPr>
          <p:nvPr/>
        </p:nvSpPr>
        <p:spPr bwMode="auto">
          <a:xfrm>
            <a:off x="9180513" y="5135563"/>
            <a:ext cx="53975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B3B3B3"/>
                </a:solidFill>
              </a:rPr>
              <a:t>2.9</a:t>
            </a:r>
          </a:p>
        </p:txBody>
      </p:sp>
      <p:sp>
        <p:nvSpPr>
          <p:cNvPr id="479250" name="Oval 20"/>
          <p:cNvSpPr>
            <a:spLocks noChangeArrowheads="1"/>
          </p:cNvSpPr>
          <p:nvPr/>
        </p:nvSpPr>
        <p:spPr bwMode="auto">
          <a:xfrm>
            <a:off x="8358188" y="6089650"/>
            <a:ext cx="720725" cy="539750"/>
          </a:xfrm>
          <a:prstGeom prst="ellipse">
            <a:avLst/>
          </a:prstGeom>
          <a:solidFill>
            <a:srgbClr val="FFFFFF"/>
          </a:solidFill>
          <a:ln w="72000">
            <a:solidFill>
              <a:srgbClr val="000000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79251" name="Rectangle 22"/>
          <p:cNvSpPr>
            <a:spLocks noGrp="1" noChangeArrowheads="1"/>
          </p:cNvSpPr>
          <p:nvPr>
            <p:ph type="body" idx="1"/>
          </p:nvPr>
        </p:nvSpPr>
        <p:spPr>
          <a:xfrm>
            <a:off x="503238" y="6211888"/>
            <a:ext cx="7415212" cy="985837"/>
          </a:xfrm>
        </p:spPr>
        <p:txBody>
          <a:bodyPr/>
          <a:lstStyle/>
          <a:p>
            <a:pPr eaLnBrk="1">
              <a:buFont typeface="Arial" charset="0"/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</a:pPr>
            <a:r>
              <a:rPr lang="en-GB">
                <a:latin typeface="Charter" charset="0"/>
                <a:cs typeface="Arial Unicode MS" charset="0"/>
              </a:rPr>
              <a:t>Ionization not dominated by young stars, and no young stars</a:t>
            </a:r>
            <a:endParaRPr lang="en-GB">
              <a:latin typeface="Times" charset="0"/>
              <a:cs typeface="Arial Unicode MS" charset="0"/>
            </a:endParaRPr>
          </a:p>
        </p:txBody>
      </p:sp>
      <p:sp>
        <p:nvSpPr>
          <p:cNvPr id="479252" name="Text Box 9"/>
          <p:cNvSpPr txBox="1">
            <a:spLocks noChangeArrowheads="1"/>
          </p:cNvSpPr>
          <p:nvPr/>
        </p:nvSpPr>
        <p:spPr bwMode="auto">
          <a:xfrm>
            <a:off x="7559675" y="1874838"/>
            <a:ext cx="23399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u="sng">
                <a:solidFill>
                  <a:srgbClr val="FFFFFF"/>
                </a:solidFill>
              </a:rPr>
              <a:t>Ionised gas:</a:t>
            </a:r>
          </a:p>
          <a:p>
            <a:pPr algn="ctr"/>
            <a:r>
              <a:rPr lang="en-GB">
                <a:solidFill>
                  <a:srgbClr val="FFFFFF"/>
                </a:solidFill>
              </a:rPr>
              <a:t>log(OIII/H</a:t>
            </a:r>
            <a:r>
              <a:rPr lang="en-GB">
                <a:solidFill>
                  <a:srgbClr val="FFFFFF"/>
                </a:solidFill>
                <a:latin typeface="Standard Symbols L" charset="0"/>
              </a:rPr>
              <a:t>b</a:t>
            </a:r>
            <a:r>
              <a:rPr lang="en-GB">
                <a:solidFill>
                  <a:srgbClr val="FFFFFF"/>
                </a:solidFill>
              </a:rPr>
              <a:t>)‏</a:t>
            </a:r>
          </a:p>
        </p:txBody>
      </p:sp>
      <p:sp>
        <p:nvSpPr>
          <p:cNvPr id="479253" name="Text Box 17"/>
          <p:cNvSpPr txBox="1">
            <a:spLocks noChangeArrowheads="1"/>
          </p:cNvSpPr>
          <p:nvPr/>
        </p:nvSpPr>
        <p:spPr bwMode="auto">
          <a:xfrm>
            <a:off x="7478713" y="3856038"/>
            <a:ext cx="27432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u="sng">
                <a:solidFill>
                  <a:srgbClr val="FFFFFF"/>
                </a:solidFill>
              </a:rPr>
              <a:t>Stellar population:</a:t>
            </a:r>
          </a:p>
          <a:p>
            <a:pPr algn="ctr"/>
            <a:r>
              <a:rPr lang="en-GB">
                <a:solidFill>
                  <a:srgbClr val="FFFFFF"/>
                </a:solidFill>
              </a:rPr>
              <a:t>H</a:t>
            </a:r>
            <a:r>
              <a:rPr lang="en-GB">
                <a:solidFill>
                  <a:srgbClr val="FFFFFF"/>
                </a:solidFill>
                <a:latin typeface="Symbol Proportional BT" charset="0"/>
              </a:rPr>
              <a:t>b</a:t>
            </a:r>
            <a:r>
              <a:rPr lang="en-GB">
                <a:solidFill>
                  <a:srgbClr val="FFFFFF"/>
                </a:solidFill>
                <a:latin typeface="Standard Symbols L" charset="0"/>
              </a:rPr>
              <a:t> </a:t>
            </a:r>
            <a:r>
              <a:rPr lang="en-GB">
                <a:solidFill>
                  <a:srgbClr val="FFFFFF"/>
                </a:solidFill>
              </a:rPr>
              <a:t>linestrength (A)</a:t>
            </a:r>
          </a:p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479254" name="Text Box 21"/>
          <p:cNvSpPr txBox="1">
            <a:spLocks noChangeArrowheads="1"/>
          </p:cNvSpPr>
          <p:nvPr/>
        </p:nvSpPr>
        <p:spPr bwMode="auto">
          <a:xfrm>
            <a:off x="8012113" y="5532438"/>
            <a:ext cx="14478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u="sng">
                <a:solidFill>
                  <a:srgbClr val="FFFFFF"/>
                </a:solidFill>
              </a:rPr>
              <a:t>CO extent</a:t>
            </a:r>
          </a:p>
        </p:txBody>
      </p:sp>
      <p:sp>
        <p:nvSpPr>
          <p:cNvPr id="479255" name="Text Box 45"/>
          <p:cNvSpPr txBox="1">
            <a:spLocks noChangeArrowheads="1"/>
          </p:cNvSpPr>
          <p:nvPr/>
        </p:nvSpPr>
        <p:spPr bwMode="auto">
          <a:xfrm>
            <a:off x="392113" y="1730375"/>
            <a:ext cx="161925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>
                <a:solidFill>
                  <a:srgbClr val="E6E6E6"/>
                </a:solidFill>
                <a:latin typeface="Charter" charset="0"/>
              </a:rPr>
              <a:t>NGC2768</a:t>
            </a:r>
            <a:endParaRPr lang="en-GB">
              <a:solidFill>
                <a:srgbClr val="99FFBE"/>
              </a:solidFill>
            </a:endParaRPr>
          </a:p>
        </p:txBody>
      </p:sp>
      <p:sp>
        <p:nvSpPr>
          <p:cNvPr id="479256" name="Text Box 45"/>
          <p:cNvSpPr txBox="1">
            <a:spLocks noChangeArrowheads="1"/>
          </p:cNvSpPr>
          <p:nvPr/>
        </p:nvSpPr>
        <p:spPr bwMode="auto">
          <a:xfrm>
            <a:off x="4125913" y="1730375"/>
            <a:ext cx="1619250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>
                <a:solidFill>
                  <a:srgbClr val="E6E6E6"/>
                </a:solidFill>
                <a:latin typeface="Charter" charset="0"/>
              </a:rPr>
              <a:t>NGC4477</a:t>
            </a:r>
            <a:endParaRPr lang="en-GB">
              <a:solidFill>
                <a:srgbClr val="99FFBE"/>
              </a:solidFill>
            </a:endParaRPr>
          </a:p>
        </p:txBody>
      </p:sp>
      <p:sp>
        <p:nvSpPr>
          <p:cNvPr id="479257" name="Text Box 45"/>
          <p:cNvSpPr txBox="1">
            <a:spLocks noChangeArrowheads="1"/>
          </p:cNvSpPr>
          <p:nvPr/>
        </p:nvSpPr>
        <p:spPr bwMode="auto">
          <a:xfrm>
            <a:off x="5878513" y="1722438"/>
            <a:ext cx="161925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>
                <a:solidFill>
                  <a:srgbClr val="E6E6E6"/>
                </a:solidFill>
                <a:latin typeface="Charter" charset="0"/>
              </a:rPr>
              <a:t>NGC2320</a:t>
            </a:r>
            <a:endParaRPr lang="en-GB">
              <a:solidFill>
                <a:srgbClr val="99FFBE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1" name="Text Box 1"/>
          <p:cNvSpPr txBox="1">
            <a:spLocks noChangeArrowheads="1"/>
          </p:cNvSpPr>
          <p:nvPr/>
        </p:nvSpPr>
        <p:spPr bwMode="auto">
          <a:xfrm>
            <a:off x="730250" y="349250"/>
            <a:ext cx="86106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SF Physics: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Dynamics</a:t>
            </a:r>
            <a:endParaRPr lang="en-GB">
              <a:solidFill>
                <a:srgbClr val="999999"/>
              </a:solidFill>
              <a:latin typeface="Charter" charset="0"/>
            </a:endParaRPr>
          </a:p>
        </p:txBody>
      </p:sp>
      <p:sp>
        <p:nvSpPr>
          <p:cNvPr id="481282" name="Text Box 2"/>
          <p:cNvSpPr txBox="1">
            <a:spLocks noChangeArrowheads="1"/>
          </p:cNvSpPr>
          <p:nvPr/>
        </p:nvSpPr>
        <p:spPr bwMode="auto">
          <a:xfrm>
            <a:off x="315913" y="1500188"/>
            <a:ext cx="9764712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2800" u="sng">
                <a:solidFill>
                  <a:srgbClr val="FFFF00"/>
                </a:solidFill>
                <a:latin typeface="Charter" charset="0"/>
              </a:rPr>
              <a:t>One possibility: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Toomre</a:t>
            </a:r>
            <a:r>
              <a:rPr lang="ja-JP" altLang="en-GB">
                <a:solidFill>
                  <a:srgbClr val="FFFF99"/>
                </a:solidFill>
                <a:latin typeface="Charter" charset="0"/>
              </a:rPr>
              <a:t>’</a:t>
            </a:r>
            <a:r>
              <a:rPr lang="en-GB" altLang="ja-JP">
                <a:solidFill>
                  <a:srgbClr val="FFFF99"/>
                </a:solidFill>
                <a:latin typeface="Charter" charset="0"/>
              </a:rPr>
              <a:t>s (in)stability parameter Q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6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>
                <a:solidFill>
                  <a:srgbClr val="FFFF99"/>
                </a:solidFill>
                <a:latin typeface="Charter" charset="0"/>
              </a:rPr>
              <a:t>                       Q     α     σ  κ  /  Σ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6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>
                <a:solidFill>
                  <a:srgbClr val="FFFF99"/>
                </a:solidFill>
                <a:latin typeface="Charter" charset="0"/>
              </a:rPr>
              <a:t>                       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σ  velocity dispersion 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(effective sound speed)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                         κ  epicyclic frequency 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(function of V</a:t>
            </a:r>
            <a:r>
              <a:rPr lang="en-GB" baseline="-25000">
                <a:solidFill>
                  <a:srgbClr val="A6A6A6"/>
                </a:solidFill>
                <a:latin typeface="Charter" charset="0"/>
              </a:rPr>
              <a:t>c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 or Φ)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                         Σ  surface density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                   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Much more freedom in ETGs 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(esp. in central parts)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                        than in disk galaxies 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(esp. outer parts)</a:t>
            </a: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                   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Morphological quenching ?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                        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(Martig et al. 09)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            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29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Gas Excitation: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UV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(Jeong et al. 09, 12; Bureau et al. 11)</a:t>
            </a:r>
          </a:p>
        </p:txBody>
      </p:sp>
      <p:sp>
        <p:nvSpPr>
          <p:cNvPr id="483330" name="Text Box 2"/>
          <p:cNvSpPr txBox="1">
            <a:spLocks noChangeArrowheads="1"/>
          </p:cNvSpPr>
          <p:nvPr/>
        </p:nvSpPr>
        <p:spPr bwMode="auto">
          <a:xfrm>
            <a:off x="87313" y="1439863"/>
            <a:ext cx="4724400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UV-linestrength relations:</a:t>
            </a:r>
          </a:p>
        </p:txBody>
      </p:sp>
      <p:pic>
        <p:nvPicPr>
          <p:cNvPr id="483331" name="Picture 12" descr="jeong_2D_burstein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2116138"/>
            <a:ext cx="3733800" cy="488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3332" name="Text Box 2"/>
          <p:cNvSpPr txBox="1">
            <a:spLocks noChangeArrowheads="1"/>
          </p:cNvSpPr>
          <p:nvPr/>
        </p:nvSpPr>
        <p:spPr bwMode="auto">
          <a:xfrm>
            <a:off x="5268913" y="1438275"/>
            <a:ext cx="4735512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EHB:</a:t>
            </a:r>
            <a:endParaRPr lang="en-GB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Arial" charset="0"/>
              <a:buChar char="•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Old 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(&gt; 8 - 10 Gyr)</a:t>
            </a:r>
            <a:endParaRPr lang="en-GB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Arial" charset="0"/>
              <a:buChar char="•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High metallicities 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(&gt; Z</a:t>
            </a:r>
            <a:r>
              <a:rPr lang="en-GB" baseline="-25000">
                <a:solidFill>
                  <a:srgbClr val="A6A6A6"/>
                </a:solidFill>
                <a:latin typeface="Wingdings" charset="0"/>
                <a:cs typeface="Wingdings" charset="0"/>
              </a:rPr>
              <a:t>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Arial" charset="0"/>
              <a:buChar char="•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Non-Solar abundances 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([α/Fe])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u="sng">
              <a:solidFill>
                <a:srgbClr val="FFFF00"/>
              </a:solidFill>
              <a:latin typeface="Charter" charset="0"/>
            </a:endParaRPr>
          </a:p>
        </p:txBody>
      </p:sp>
      <p:pic>
        <p:nvPicPr>
          <p:cNvPr id="483333" name="Picture 17" descr="HRdiagram_UVX.tiff"/>
          <p:cNvPicPr>
            <a:picLocks noChangeAspect="1"/>
          </p:cNvPicPr>
          <p:nvPr/>
        </p:nvPicPr>
        <p:blipFill>
          <a:blip r:embed="rId4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13" y="3598863"/>
            <a:ext cx="4049712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3334" name="AutoShape 35"/>
          <p:cNvSpPr>
            <a:spLocks noChangeArrowheads="1"/>
          </p:cNvSpPr>
          <p:nvPr/>
        </p:nvSpPr>
        <p:spPr bwMode="auto">
          <a:xfrm>
            <a:off x="620713" y="2103438"/>
            <a:ext cx="1828800" cy="1600200"/>
          </a:xfrm>
          <a:prstGeom prst="roundRect">
            <a:avLst>
              <a:gd name="adj" fmla="val 28"/>
            </a:avLst>
          </a:prstGeom>
          <a:noFill/>
          <a:ln w="5472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3335" name="AutoShape 35"/>
          <p:cNvSpPr>
            <a:spLocks noChangeArrowheads="1"/>
          </p:cNvSpPr>
          <p:nvPr/>
        </p:nvSpPr>
        <p:spPr bwMode="auto">
          <a:xfrm>
            <a:off x="2449513" y="3627438"/>
            <a:ext cx="1828800" cy="1600200"/>
          </a:xfrm>
          <a:prstGeom prst="roundRect">
            <a:avLst>
              <a:gd name="adj" fmla="val 28"/>
            </a:avLst>
          </a:prstGeom>
          <a:noFill/>
          <a:ln w="5472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7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Star Formation Laws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(Crocker et al. 10)</a:t>
            </a:r>
          </a:p>
        </p:txBody>
      </p:sp>
      <p:sp>
        <p:nvSpPr>
          <p:cNvPr id="485378" name="Text Box 2"/>
          <p:cNvSpPr txBox="1">
            <a:spLocks noChangeArrowheads="1"/>
          </p:cNvSpPr>
          <p:nvPr/>
        </p:nvSpPr>
        <p:spPr bwMode="auto">
          <a:xfrm>
            <a:off x="4354513" y="1417638"/>
            <a:ext cx="5573712" cy="568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SAURON: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FIR-radio correlation 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not fully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respected: 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too many FIR-excess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Aria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Star formation efficiency not constant (but power-law)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Schmidt-Kennicutt law well respected ? Many low SFR galaxies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(even SF-dominated ones!)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 sz="120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SF possibly slightly different from that in disk/starburst galaxies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Hβ too low, not understood</a:t>
            </a:r>
            <a:r>
              <a:rPr lang="en-US">
                <a:solidFill>
                  <a:srgbClr val="FFFF00"/>
                </a:solidFill>
                <a:latin typeface="Charter" charset="0"/>
              </a:rPr>
              <a:t>…</a:t>
            </a:r>
            <a:endParaRPr lang="en-GB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Need to probe gas dynamics and physical conditions</a:t>
            </a:r>
            <a:r>
              <a:rPr lang="en-US">
                <a:solidFill>
                  <a:srgbClr val="FFFF00"/>
                </a:solidFill>
                <a:latin typeface="Charter" charset="0"/>
              </a:rPr>
              <a:t>…</a:t>
            </a:r>
          </a:p>
        </p:txBody>
      </p:sp>
      <p:pic>
        <p:nvPicPr>
          <p:cNvPr id="485379" name="Picture 5" descr="RC_FIR_Condon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1493838"/>
            <a:ext cx="3657600" cy="261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5380" name="Picture 6" descr="Hb_FIR.tiff"/>
          <p:cNvPicPr>
            <a:picLocks noChangeAspect="1"/>
          </p:cNvPicPr>
          <p:nvPr/>
        </p:nvPicPr>
        <p:blipFill>
          <a:blip r:embed="rId4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4148138"/>
            <a:ext cx="3657600" cy="267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5381" name="TextBox 10"/>
          <p:cNvSpPr txBox="1">
            <a:spLocks noChangeArrowheads="1"/>
          </p:cNvSpPr>
          <p:nvPr/>
        </p:nvSpPr>
        <p:spPr bwMode="auto">
          <a:xfrm>
            <a:off x="1611313" y="6675438"/>
            <a:ext cx="1219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tx1"/>
                </a:solidFill>
              </a:rPr>
              <a:t> log (FIR)</a:t>
            </a:r>
            <a:endParaRPr lang="en-US" sz="2000" baseline="-25000">
              <a:solidFill>
                <a:schemeClr val="tx1"/>
              </a:solidFill>
            </a:endParaRPr>
          </a:p>
        </p:txBody>
      </p:sp>
      <p:sp>
        <p:nvSpPr>
          <p:cNvPr id="485382" name="TextBox 10"/>
          <p:cNvSpPr txBox="1">
            <a:spLocks noChangeArrowheads="1"/>
          </p:cNvSpPr>
          <p:nvPr/>
        </p:nvSpPr>
        <p:spPr bwMode="auto">
          <a:xfrm rot="-5400000">
            <a:off x="-265112" y="5227638"/>
            <a:ext cx="1219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tx1"/>
                </a:solidFill>
              </a:rPr>
              <a:t> log (Hβ)</a:t>
            </a:r>
            <a:endParaRPr lang="en-US" sz="2000" baseline="-25000">
              <a:solidFill>
                <a:schemeClr val="tx1"/>
              </a:solidFill>
            </a:endParaRPr>
          </a:p>
        </p:txBody>
      </p:sp>
      <p:sp>
        <p:nvSpPr>
          <p:cNvPr id="485383" name="TextBox 10"/>
          <p:cNvSpPr txBox="1">
            <a:spLocks noChangeArrowheads="1"/>
          </p:cNvSpPr>
          <p:nvPr/>
        </p:nvSpPr>
        <p:spPr bwMode="auto">
          <a:xfrm rot="-5400000">
            <a:off x="-246062" y="2665413"/>
            <a:ext cx="1219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tx1"/>
                </a:solidFill>
              </a:rPr>
              <a:t> log (RC)</a:t>
            </a:r>
            <a:endParaRPr lang="en-US" sz="2000" baseline="-25000">
              <a:solidFill>
                <a:schemeClr val="tx1"/>
              </a:solidFill>
            </a:endParaRPr>
          </a:p>
        </p:txBody>
      </p:sp>
      <p:pic>
        <p:nvPicPr>
          <p:cNvPr id="485384" name="Picture 8" descr="yellow_square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513" y="3271838"/>
            <a:ext cx="127000" cy="12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5385" name="TextBox 9"/>
          <p:cNvSpPr txBox="1">
            <a:spLocks noChangeArrowheads="1"/>
          </p:cNvSpPr>
          <p:nvPr/>
        </p:nvSpPr>
        <p:spPr bwMode="auto">
          <a:xfrm>
            <a:off x="2525713" y="3198813"/>
            <a:ext cx="5445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tx1"/>
                </a:solidFill>
              </a:rPr>
              <a:t>E/S0s</a:t>
            </a:r>
          </a:p>
        </p:txBody>
      </p:sp>
      <p:pic>
        <p:nvPicPr>
          <p:cNvPr id="485386" name="Picture 10" descr="blue_circle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513" y="3392488"/>
            <a:ext cx="152400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5387" name="TextBox 11"/>
          <p:cNvSpPr txBox="1">
            <a:spLocks noChangeArrowheads="1"/>
          </p:cNvSpPr>
          <p:nvPr/>
        </p:nvSpPr>
        <p:spPr bwMode="auto">
          <a:xfrm>
            <a:off x="2525713" y="3351213"/>
            <a:ext cx="14541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tx1"/>
                </a:solidFill>
              </a:rPr>
              <a:t>SF-dominated E/S0s</a:t>
            </a:r>
          </a:p>
        </p:txBody>
      </p:sp>
      <p:pic>
        <p:nvPicPr>
          <p:cNvPr id="485388" name="Picture 13" descr="red_circle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513" y="3568700"/>
            <a:ext cx="152400" cy="13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5389" name="TextBox 14"/>
          <p:cNvSpPr txBox="1">
            <a:spLocks noChangeArrowheads="1"/>
          </p:cNvSpPr>
          <p:nvPr/>
        </p:nvSpPr>
        <p:spPr bwMode="auto">
          <a:xfrm>
            <a:off x="2525713" y="3503613"/>
            <a:ext cx="1577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200">
                <a:solidFill>
                  <a:schemeClr val="tx1"/>
                </a:solidFill>
              </a:rPr>
              <a:t>Other ionisation E/S0s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25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Star Formation Laws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(Crocker et al. 10)</a:t>
            </a:r>
          </a:p>
        </p:txBody>
      </p:sp>
      <p:sp>
        <p:nvSpPr>
          <p:cNvPr id="487426" name="Text Box 2"/>
          <p:cNvSpPr txBox="1">
            <a:spLocks noChangeArrowheads="1"/>
          </p:cNvSpPr>
          <p:nvPr/>
        </p:nvSpPr>
        <p:spPr bwMode="auto">
          <a:xfrm>
            <a:off x="4354513" y="1417638"/>
            <a:ext cx="5573712" cy="568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SAURON: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FIR-radio correlation 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not fully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respected: 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too many FIR-excess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Aria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Star formation efficiency not constant (but power-law)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Schmidt-Kennicutt law well respected ? Many low SFR galaxies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(even SF-dominated ones!)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 sz="120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SF possibly slightly different from that in disk/starburst galaxies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Hβ too low, not understood</a:t>
            </a:r>
            <a:r>
              <a:rPr lang="en-US">
                <a:solidFill>
                  <a:srgbClr val="FFFF00"/>
                </a:solidFill>
                <a:latin typeface="Charter" charset="0"/>
              </a:rPr>
              <a:t>…</a:t>
            </a:r>
            <a:endParaRPr lang="en-GB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Need to probe gas dynamics and physical conditions</a:t>
            </a:r>
            <a:r>
              <a:rPr lang="en-US">
                <a:solidFill>
                  <a:srgbClr val="FFFF00"/>
                </a:solidFill>
                <a:latin typeface="Charter" charset="0"/>
              </a:rPr>
              <a:t>…</a:t>
            </a:r>
          </a:p>
        </p:txBody>
      </p:sp>
      <p:pic>
        <p:nvPicPr>
          <p:cNvPr id="487427" name="Picture 7" descr="CO_q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88" y="2566988"/>
            <a:ext cx="3794125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7428" name="TextBox 10"/>
          <p:cNvSpPr txBox="1">
            <a:spLocks noChangeArrowheads="1"/>
          </p:cNvSpPr>
          <p:nvPr/>
        </p:nvSpPr>
        <p:spPr bwMode="auto">
          <a:xfrm>
            <a:off x="1001713" y="5437188"/>
            <a:ext cx="22860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tx1"/>
                </a:solidFill>
              </a:rPr>
              <a:t>q = log (FIR / radio)</a:t>
            </a:r>
            <a:endParaRPr lang="en-US" sz="2000" baseline="-25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3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Star Formation Laws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(Crocker et al. 10)</a:t>
            </a:r>
          </a:p>
        </p:txBody>
      </p:sp>
      <p:sp>
        <p:nvSpPr>
          <p:cNvPr id="489474" name="Text Box 2"/>
          <p:cNvSpPr txBox="1">
            <a:spLocks noChangeArrowheads="1"/>
          </p:cNvSpPr>
          <p:nvPr/>
        </p:nvSpPr>
        <p:spPr bwMode="auto">
          <a:xfrm>
            <a:off x="4964113" y="1417638"/>
            <a:ext cx="510540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SAURON: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Star formation sequence ?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Schmidt-Kennicutt (or constant SFE) well respected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TIR enhanced over 8 and 24 </a:t>
            </a:r>
            <a:r>
              <a:rPr lang="en-GB">
                <a:solidFill>
                  <a:srgbClr val="7F7F7F"/>
                </a:solidFill>
                <a:latin typeface="Symbol Proportional BT" charset="0"/>
                <a:cs typeface="Symbol Proportional BT" charset="0"/>
              </a:rPr>
              <a:t>m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m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FIR – radio correlation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not</a:t>
            </a:r>
            <a:r>
              <a:rPr lang="en-GB">
                <a:solidFill>
                  <a:srgbClr val="FFFF66"/>
                </a:solidFill>
                <a:latin typeface="Charter" charset="0"/>
              </a:rPr>
              <a:t> respected: 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too many FIR-excess</a:t>
            </a:r>
            <a:endParaRPr lang="en-GB">
              <a:solidFill>
                <a:srgbClr val="FFFF6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endParaRPr lang="en-GB">
              <a:solidFill>
                <a:srgbClr val="7F7F7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 sz="120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SF possibly slightly different from that in disk/starburst galaxies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Need to probe gas dynamics and physical conditions</a:t>
            </a:r>
            <a:r>
              <a:rPr lang="en-US">
                <a:solidFill>
                  <a:srgbClr val="FFFF00"/>
                </a:solidFill>
                <a:latin typeface="Charter" charset="0"/>
              </a:rPr>
              <a:t>…</a:t>
            </a:r>
          </a:p>
        </p:txBody>
      </p:sp>
      <p:sp>
        <p:nvSpPr>
          <p:cNvPr id="489475" name="Text Box 3"/>
          <p:cNvSpPr txBox="1">
            <a:spLocks noChangeArrowheads="1"/>
          </p:cNvSpPr>
          <p:nvPr/>
        </p:nvSpPr>
        <p:spPr bwMode="auto">
          <a:xfrm>
            <a:off x="325438" y="1803400"/>
            <a:ext cx="4181475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E/S0s vs Condon et al. (2002):</a:t>
            </a:r>
            <a:endParaRPr lang="en-GB">
              <a:solidFill>
                <a:srgbClr val="FFFF66"/>
              </a:solidFill>
              <a:latin typeface="Charter" charset="0"/>
            </a:endParaRPr>
          </a:p>
        </p:txBody>
      </p:sp>
      <p:pic>
        <p:nvPicPr>
          <p:cNvPr id="489476" name="Picture 7" descr="CO_q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2566988"/>
            <a:ext cx="4327525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9477" name="TextBox 10"/>
          <p:cNvSpPr txBox="1">
            <a:spLocks noChangeArrowheads="1"/>
          </p:cNvSpPr>
          <p:nvPr/>
        </p:nvSpPr>
        <p:spPr bwMode="auto">
          <a:xfrm>
            <a:off x="1382713" y="5532438"/>
            <a:ext cx="2286000" cy="400050"/>
          </a:xfrm>
          <a:prstGeom prst="rect">
            <a:avLst/>
          </a:prstGeom>
          <a:solidFill>
            <a:srgbClr val="CECE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tx1"/>
                </a:solidFill>
              </a:rPr>
              <a:t>q = log (FIR / radio)</a:t>
            </a:r>
            <a:endParaRPr lang="en-US" sz="2000" baseline="-25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21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Star Formation Laws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(Crocker et al. 09)</a:t>
            </a:r>
          </a:p>
        </p:txBody>
      </p:sp>
      <p:sp>
        <p:nvSpPr>
          <p:cNvPr id="491522" name="Text Box 2"/>
          <p:cNvSpPr txBox="1">
            <a:spLocks noChangeArrowheads="1"/>
          </p:cNvSpPr>
          <p:nvPr/>
        </p:nvSpPr>
        <p:spPr bwMode="auto">
          <a:xfrm>
            <a:off x="4887913" y="1493838"/>
            <a:ext cx="5334000" cy="553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Atlas3D: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Schmidt-Kennicutt </a:t>
            </a:r>
            <a:r>
              <a:rPr lang="en-US">
                <a:solidFill>
                  <a:srgbClr val="7F7F7F"/>
                </a:solidFill>
                <a:latin typeface="Charter" charset="0"/>
              </a:rPr>
              <a:t>– 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type laws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not well respected: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many galaxies have too low SFR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(even SF-dominated ones!)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FIR-radio correlation 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not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well-respected: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too many FIR-excess galaxies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SF regime different from that in disk/starburst galaxies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Need to probe dynamics and physical conditions</a:t>
            </a:r>
            <a:r>
              <a:rPr lang="en-US">
                <a:solidFill>
                  <a:srgbClr val="FFFF00"/>
                </a:solidFill>
                <a:latin typeface="Charter" charset="0"/>
              </a:rPr>
              <a:t>…</a:t>
            </a:r>
            <a:endParaRPr lang="en-GB">
              <a:solidFill>
                <a:srgbClr val="D9D9D9"/>
              </a:solidFill>
              <a:latin typeface="Charter" charset="0"/>
            </a:endParaRPr>
          </a:p>
        </p:txBody>
      </p:sp>
      <p:pic>
        <p:nvPicPr>
          <p:cNvPr id="491523" name="Picture 7" descr="CO_q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2643188"/>
            <a:ext cx="4322763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24" name="TextBox 10"/>
          <p:cNvSpPr txBox="1">
            <a:spLocks noChangeArrowheads="1"/>
          </p:cNvSpPr>
          <p:nvPr/>
        </p:nvSpPr>
        <p:spPr bwMode="auto">
          <a:xfrm>
            <a:off x="1306513" y="5837238"/>
            <a:ext cx="22860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tx1"/>
                </a:solidFill>
              </a:rPr>
              <a:t>q = log (FIR / radio)</a:t>
            </a:r>
            <a:endParaRPr lang="en-US" sz="2000" baseline="-25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773113" y="96838"/>
            <a:ext cx="84582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358775" indent="-3587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600" dirty="0">
                <a:solidFill>
                  <a:srgbClr val="FFFF00"/>
                </a:solidFill>
                <a:latin typeface="Charter" charset="0"/>
              </a:rPr>
              <a:t>Molecular Gas </a:t>
            </a:r>
            <a:r>
              <a:rPr lang="en-GB" sz="3600" dirty="0" smtClean="0">
                <a:solidFill>
                  <a:srgbClr val="FFFF00"/>
                </a:solidFill>
                <a:latin typeface="Charter" charset="0"/>
              </a:rPr>
              <a:t>Kinematics in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600" dirty="0" smtClean="0">
                <a:solidFill>
                  <a:srgbClr val="FFFF00"/>
                </a:solidFill>
                <a:latin typeface="Charter" charset="0"/>
              </a:rPr>
              <a:t>Atlas</a:t>
            </a:r>
            <a:r>
              <a:rPr lang="en-GB" sz="3600" baseline="30000" dirty="0" smtClean="0">
                <a:solidFill>
                  <a:srgbClr val="FFFF00"/>
                </a:solidFill>
                <a:latin typeface="Charter" charset="0"/>
              </a:rPr>
              <a:t>3D</a:t>
            </a:r>
            <a:r>
              <a:rPr lang="en-GB" sz="3600" dirty="0" smtClean="0">
                <a:solidFill>
                  <a:srgbClr val="FFFF00"/>
                </a:solidFill>
                <a:latin typeface="Charter" charset="0"/>
              </a:rPr>
              <a:t> (Early</a:t>
            </a:r>
            <a:r>
              <a:rPr lang="en-GB" sz="3600" dirty="0">
                <a:solidFill>
                  <a:srgbClr val="FFFF00"/>
                </a:solidFill>
                <a:latin typeface="Charter" charset="0"/>
              </a:rPr>
              <a:t>-</a:t>
            </a:r>
            <a:r>
              <a:rPr lang="en-GB" sz="3600" dirty="0" smtClean="0">
                <a:solidFill>
                  <a:srgbClr val="FFFF00"/>
                </a:solidFill>
                <a:latin typeface="Charter" charset="0"/>
              </a:rPr>
              <a:t>Type) </a:t>
            </a:r>
            <a:r>
              <a:rPr lang="en-GB" sz="3600" dirty="0">
                <a:solidFill>
                  <a:srgbClr val="FFFF00"/>
                </a:solidFill>
                <a:latin typeface="Charter" charset="0"/>
              </a:rPr>
              <a:t>Galaxies</a:t>
            </a: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033588" y="1646238"/>
            <a:ext cx="59817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>
                <a:solidFill>
                  <a:srgbClr val="FFFF66"/>
                </a:solidFill>
                <a:latin typeface="Charter" charset="0"/>
              </a:rPr>
              <a:t> </a:t>
            </a:r>
            <a:r>
              <a:rPr lang="en-GB" sz="3600">
                <a:solidFill>
                  <a:srgbClr val="FFFF66"/>
                </a:solidFill>
                <a:latin typeface="Charter" charset="0"/>
              </a:rPr>
              <a:t>Martin Bureau,</a:t>
            </a:r>
            <a:r>
              <a:rPr lang="en-GB">
                <a:solidFill>
                  <a:schemeClr val="tx1"/>
                </a:solidFill>
                <a:latin typeface="Charter" charset="0"/>
              </a:rPr>
              <a:t> </a:t>
            </a:r>
            <a:r>
              <a:rPr lang="en-GB" sz="2800">
                <a:solidFill>
                  <a:srgbClr val="E6E6E6"/>
                </a:solidFill>
                <a:latin typeface="Charter" charset="0"/>
              </a:rPr>
              <a:t>Oxford University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647700" y="2463800"/>
            <a:ext cx="8640763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CO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(</a:t>
            </a:r>
            <a:r>
              <a:rPr lang="en-GB" sz="2000" dirty="0" err="1">
                <a:solidFill>
                  <a:srgbClr val="7F7F7F"/>
                </a:solidFill>
                <a:latin typeface="Charter" charset="0"/>
              </a:rPr>
              <a:t>Katey</a:t>
            </a: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Charter" charset="0"/>
              </a:rPr>
              <a:t>Alatalo</a:t>
            </a: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, Estelle </a:t>
            </a:r>
            <a:r>
              <a:rPr lang="en-GB" sz="2000" dirty="0" err="1">
                <a:solidFill>
                  <a:srgbClr val="7F7F7F"/>
                </a:solidFill>
                <a:latin typeface="Charter" charset="0"/>
              </a:rPr>
              <a:t>Bayet</a:t>
            </a: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, Leo Blitz, Francoise </a:t>
            </a:r>
            <a:r>
              <a:rPr lang="en-GB" sz="2000" dirty="0" err="1">
                <a:solidFill>
                  <a:srgbClr val="7F7F7F"/>
                </a:solidFill>
                <a:latin typeface="Charter" charset="0"/>
              </a:rPr>
              <a:t>Combes</a:t>
            </a: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,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 smtClean="0">
                <a:solidFill>
                  <a:srgbClr val="7F7F7F"/>
                </a:solidFill>
                <a:latin typeface="Charter" charset="0"/>
              </a:rPr>
              <a:t>Alison Crocker, Timothy </a:t>
            </a: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Davis, Melanie </a:t>
            </a:r>
            <a:r>
              <a:rPr lang="en-GB" sz="2000" dirty="0" err="1">
                <a:solidFill>
                  <a:srgbClr val="7F7F7F"/>
                </a:solidFill>
                <a:latin typeface="Charter" charset="0"/>
              </a:rPr>
              <a:t>Krips</a:t>
            </a: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, </a:t>
            </a:r>
            <a:r>
              <a:rPr lang="en-GB" sz="2000" dirty="0" smtClean="0">
                <a:solidFill>
                  <a:srgbClr val="7F7F7F"/>
                </a:solidFill>
                <a:latin typeface="Charter" charset="0"/>
              </a:rPr>
              <a:t>Lisa </a:t>
            </a: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Young)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800" dirty="0">
              <a:solidFill>
                <a:srgbClr val="7F7F7F"/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800" dirty="0">
              <a:solidFill>
                <a:srgbClr val="7F7F7F"/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Optical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 smtClean="0">
                <a:solidFill>
                  <a:srgbClr val="7F7F7F"/>
                </a:solidFill>
                <a:latin typeface="Charter" charset="0"/>
              </a:rPr>
              <a:t>(Atlas</a:t>
            </a:r>
            <a:r>
              <a:rPr lang="en-GB" sz="2000" baseline="30000" dirty="0" smtClean="0">
                <a:solidFill>
                  <a:srgbClr val="7F7F7F"/>
                </a:solidFill>
                <a:latin typeface="Charter" charset="0"/>
              </a:rPr>
              <a:t>3D</a:t>
            </a:r>
            <a:r>
              <a:rPr lang="en-GB" sz="2000" dirty="0" smtClean="0">
                <a:solidFill>
                  <a:srgbClr val="7F7F7F"/>
                </a:solidFill>
                <a:latin typeface="Charter" charset="0"/>
              </a:rPr>
              <a:t> </a:t>
            </a: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teams)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42455" y="4664368"/>
            <a:ext cx="9663545" cy="200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 dirty="0">
                <a:solidFill>
                  <a:srgbClr val="FFFF00"/>
                </a:solidFill>
                <a:latin typeface="Charter" charset="0"/>
              </a:rPr>
              <a:t>Plans:</a:t>
            </a:r>
            <a:r>
              <a:rPr lang="en-GB" dirty="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800" dirty="0" smtClean="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Atlas</a:t>
            </a:r>
            <a:r>
              <a:rPr lang="en-GB" baseline="30000" dirty="0" smtClean="0">
                <a:solidFill>
                  <a:srgbClr val="7F7F7F"/>
                </a:solidFill>
                <a:latin typeface="Charter" charset="0"/>
              </a:rPr>
              <a:t>3D</a:t>
            </a:r>
            <a:r>
              <a:rPr lang="en-GB" dirty="0">
                <a:solidFill>
                  <a:srgbClr val="7F7F7F"/>
                </a:solidFill>
                <a:latin typeface="Charter" charset="0"/>
              </a:rPr>
              <a:t>:  E/S0 formation, 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gas physics, residual </a:t>
            </a:r>
            <a:r>
              <a:rPr lang="en-GB" dirty="0">
                <a:solidFill>
                  <a:srgbClr val="7F7F7F"/>
                </a:solidFill>
                <a:latin typeface="Charter" charset="0"/>
              </a:rPr>
              <a:t>SF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dirty="0">
                <a:solidFill>
                  <a:srgbClr val="7F7F7F"/>
                </a:solidFill>
                <a:latin typeface="Charter" charset="0"/>
              </a:rPr>
              <a:t>                CO:  E/S0 H</a:t>
            </a:r>
            <a:r>
              <a:rPr lang="en-GB" baseline="-25000" dirty="0">
                <a:solidFill>
                  <a:srgbClr val="7F7F7F"/>
                </a:solidFill>
                <a:latin typeface="Charter" charset="0"/>
              </a:rPr>
              <a:t>2</a:t>
            </a:r>
            <a:r>
              <a:rPr lang="en-GB" dirty="0">
                <a:solidFill>
                  <a:srgbClr val="7F7F7F"/>
                </a:solidFill>
                <a:latin typeface="Charter" charset="0"/>
              </a:rPr>
              <a:t> 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kinematics (distribution</a:t>
            </a:r>
            <a:r>
              <a:rPr lang="en-GB" dirty="0">
                <a:solidFill>
                  <a:srgbClr val="7F7F7F"/>
                </a:solidFill>
                <a:latin typeface="Charter" charset="0"/>
              </a:rPr>
              <a:t>, 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kinematics, TFR, BHs)</a:t>
            </a:r>
            <a:endParaRPr lang="en-GB" dirty="0">
              <a:solidFill>
                <a:srgbClr val="7F7F7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dirty="0">
                <a:solidFill>
                  <a:srgbClr val="7F7F7F"/>
                </a:solidFill>
                <a:latin typeface="Charter" charset="0"/>
              </a:rPr>
              <a:t>                CO:  E/S0 H</a:t>
            </a:r>
            <a:r>
              <a:rPr lang="en-GB" baseline="-25000" dirty="0">
                <a:solidFill>
                  <a:srgbClr val="7F7F7F"/>
                </a:solidFill>
                <a:latin typeface="Charter" charset="0"/>
              </a:rPr>
              <a:t>2</a:t>
            </a:r>
            <a:r>
              <a:rPr lang="en-GB" dirty="0">
                <a:solidFill>
                  <a:srgbClr val="7F7F7F"/>
                </a:solidFill>
                <a:latin typeface="Charter" charset="0"/>
              </a:rPr>
              <a:t> origin  (kin. </a:t>
            </a:r>
            <a:r>
              <a:rPr lang="en-GB" dirty="0" err="1">
                <a:solidFill>
                  <a:srgbClr val="7F7F7F"/>
                </a:solidFill>
                <a:latin typeface="Charter" charset="0"/>
              </a:rPr>
              <a:t>misalignement</a:t>
            </a:r>
            <a:r>
              <a:rPr lang="en-GB" dirty="0">
                <a:solidFill>
                  <a:srgbClr val="7F7F7F"/>
                </a:solidFill>
                <a:latin typeface="Charter" charset="0"/>
              </a:rPr>
              <a:t>, field </a:t>
            </a:r>
            <a:r>
              <a:rPr lang="en-GB" dirty="0" err="1">
                <a:solidFill>
                  <a:srgbClr val="7F7F7F"/>
                </a:solidFill>
                <a:latin typeface="Charter" charset="0"/>
              </a:rPr>
              <a:t>vs</a:t>
            </a:r>
            <a:r>
              <a:rPr lang="en-GB" dirty="0">
                <a:solidFill>
                  <a:srgbClr val="7F7F7F"/>
                </a:solidFill>
                <a:latin typeface="Charter" charset="0"/>
              </a:rPr>
              <a:t> clusters)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dirty="0">
                <a:solidFill>
                  <a:srgbClr val="E6E6E6"/>
                </a:solidFill>
                <a:latin typeface="Charter" charset="0"/>
              </a:rPr>
              <a:t>             </a:t>
            </a:r>
            <a:r>
              <a:rPr lang="en-GB" sz="1600" dirty="0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 dirty="0">
                <a:solidFill>
                  <a:srgbClr val="E6E6E6"/>
                </a:solidFill>
                <a:latin typeface="Charter" charset="0"/>
              </a:rPr>
              <a:t>  </a:t>
            </a:r>
            <a:r>
              <a:rPr lang="en-GB" sz="800" dirty="0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CO + others:</a:t>
            </a:r>
            <a:r>
              <a:rPr lang="en-GB" dirty="0" smtClean="0">
                <a:solidFill>
                  <a:srgbClr val="CCCCCC"/>
                </a:solidFill>
                <a:latin typeface="Charter" charset="0"/>
              </a:rPr>
              <a:t>  </a:t>
            </a:r>
            <a:r>
              <a:rPr lang="en-GB" dirty="0">
                <a:solidFill>
                  <a:srgbClr val="E6E6E6"/>
                </a:solidFill>
                <a:latin typeface="Charter" charset="0"/>
              </a:rPr>
              <a:t>E/S0 SF  </a:t>
            </a:r>
            <a:r>
              <a:rPr lang="en-GB" dirty="0" smtClean="0">
                <a:solidFill>
                  <a:srgbClr val="E6E6E6"/>
                </a:solidFill>
                <a:latin typeface="Charter" charset="0"/>
              </a:rPr>
              <a:t>(</a:t>
            </a:r>
            <a:r>
              <a:rPr lang="en-GB" dirty="0">
                <a:solidFill>
                  <a:srgbClr val="E6E6E6"/>
                </a:solidFill>
                <a:latin typeface="Charter" charset="0"/>
              </a:rPr>
              <a:t>f</a:t>
            </a:r>
            <a:r>
              <a:rPr lang="en-GB" dirty="0" smtClean="0">
                <a:solidFill>
                  <a:srgbClr val="E6E6E6"/>
                </a:solidFill>
                <a:latin typeface="Charter" charset="0"/>
              </a:rPr>
              <a:t>eedback, </a:t>
            </a:r>
            <a:r>
              <a:rPr lang="en-GB" dirty="0" smtClean="0">
                <a:solidFill>
                  <a:srgbClr val="E6E6E6"/>
                </a:solidFill>
                <a:latin typeface="Charter" charset="0"/>
              </a:rPr>
              <a:t>diagnostics</a:t>
            </a:r>
            <a:r>
              <a:rPr lang="en-GB" dirty="0" smtClean="0">
                <a:solidFill>
                  <a:srgbClr val="E6E6E6"/>
                </a:solidFill>
                <a:latin typeface="Charter" charset="0"/>
              </a:rPr>
              <a:t>)</a:t>
            </a:r>
            <a:endParaRPr lang="en-GB" dirty="0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</a:pPr>
            <a:r>
              <a:rPr lang="en-GB" dirty="0">
                <a:solidFill>
                  <a:srgbClr val="FFFF99"/>
                </a:solidFill>
                <a:latin typeface="Charter" charset="0"/>
              </a:rPr>
              <a:t>                </a:t>
            </a:r>
            <a:r>
              <a:rPr lang="en-GB" dirty="0">
                <a:solidFill>
                  <a:srgbClr val="7F7F7F"/>
                </a:solidFill>
                <a:latin typeface="Charter" charset="0"/>
              </a:rPr>
              <a:t>Summary and future</a:t>
            </a:r>
          </a:p>
        </p:txBody>
      </p:sp>
    </p:spTree>
    <p:extLst>
      <p:ext uri="{BB962C8B-B14F-4D97-AF65-F5344CB8AC3E}">
        <p14:creationId xmlns:p14="http://schemas.microsoft.com/office/powerpoint/2010/main" val="13654823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69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Star Formation Laws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(Crocker et al. 10)</a:t>
            </a:r>
          </a:p>
        </p:txBody>
      </p:sp>
      <p:sp>
        <p:nvSpPr>
          <p:cNvPr id="493570" name="Text Box 2"/>
          <p:cNvSpPr txBox="1">
            <a:spLocks noChangeArrowheads="1"/>
          </p:cNvSpPr>
          <p:nvPr/>
        </p:nvSpPr>
        <p:spPr bwMode="auto">
          <a:xfrm>
            <a:off x="4964113" y="1417638"/>
            <a:ext cx="510540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SAURON: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Star formation sequence ?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Schmidt-Kennicutt (or constant SFE) well respected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TIR enhanced over 8 and 24 </a:t>
            </a:r>
            <a:r>
              <a:rPr lang="en-GB">
                <a:solidFill>
                  <a:srgbClr val="7F7F7F"/>
                </a:solidFill>
                <a:latin typeface="Symbol Proportional BT" charset="0"/>
                <a:cs typeface="Symbol Proportional BT" charset="0"/>
              </a:rPr>
              <a:t>m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m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FIR – radio correlation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not</a:t>
            </a:r>
            <a:r>
              <a:rPr lang="en-GB">
                <a:solidFill>
                  <a:srgbClr val="FFFF66"/>
                </a:solidFill>
                <a:latin typeface="Charter" charset="0"/>
              </a:rPr>
              <a:t> respected: 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too many FIR-excess</a:t>
            </a:r>
            <a:endParaRPr lang="en-GB">
              <a:solidFill>
                <a:srgbClr val="FFFF6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endParaRPr lang="en-GB">
              <a:solidFill>
                <a:srgbClr val="7F7F7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 sz="120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SF possibly slightly different from that in disk/starburst galaxies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Need to probe gas dynamics and physical conditions</a:t>
            </a:r>
            <a:r>
              <a:rPr lang="en-US">
                <a:solidFill>
                  <a:srgbClr val="FFFF00"/>
                </a:solidFill>
                <a:latin typeface="Charter" charset="0"/>
              </a:rPr>
              <a:t>…</a:t>
            </a:r>
          </a:p>
        </p:txBody>
      </p:sp>
      <p:sp>
        <p:nvSpPr>
          <p:cNvPr id="493571" name="Text Box 3"/>
          <p:cNvSpPr txBox="1">
            <a:spLocks noChangeArrowheads="1"/>
          </p:cNvSpPr>
          <p:nvPr/>
        </p:nvSpPr>
        <p:spPr bwMode="auto">
          <a:xfrm>
            <a:off x="325438" y="1803400"/>
            <a:ext cx="4181475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E/S0s vs Condon et al. (2002):</a:t>
            </a:r>
            <a:endParaRPr lang="en-GB">
              <a:solidFill>
                <a:srgbClr val="FFFF66"/>
              </a:solidFill>
              <a:latin typeface="Charter" charset="0"/>
            </a:endParaRPr>
          </a:p>
        </p:txBody>
      </p:sp>
      <p:pic>
        <p:nvPicPr>
          <p:cNvPr id="493572" name="Picture 9" descr="crocker_FIR-radio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2427288"/>
            <a:ext cx="4089400" cy="379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3573" name="TextBox 10"/>
          <p:cNvSpPr txBox="1">
            <a:spLocks noChangeArrowheads="1"/>
          </p:cNvSpPr>
          <p:nvPr/>
        </p:nvSpPr>
        <p:spPr bwMode="auto">
          <a:xfrm>
            <a:off x="1458913" y="5989638"/>
            <a:ext cx="2286000" cy="400050"/>
          </a:xfrm>
          <a:prstGeom prst="rect">
            <a:avLst/>
          </a:prstGeom>
          <a:solidFill>
            <a:srgbClr val="CECE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tx1"/>
                </a:solidFill>
              </a:rPr>
              <a:t>q = log (FIR / radio)</a:t>
            </a:r>
            <a:endParaRPr lang="en-US" sz="2000" baseline="-25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617" name="Picture 12" descr="CO_FIR_H2_density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4313238"/>
            <a:ext cx="3773487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5618" name="Picture 11" descr="CO_Ha_H2_density.tiff"/>
          <p:cNvPicPr>
            <a:picLocks noChangeAspect="1"/>
          </p:cNvPicPr>
          <p:nvPr/>
        </p:nvPicPr>
        <p:blipFill>
          <a:blip r:embed="rId4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1493838"/>
            <a:ext cx="3733800" cy="2687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5619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Star Formation Laws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(Crocker et al. 09)</a:t>
            </a:r>
          </a:p>
        </p:txBody>
      </p:sp>
      <p:sp>
        <p:nvSpPr>
          <p:cNvPr id="495620" name="Text Box 2"/>
          <p:cNvSpPr txBox="1">
            <a:spLocks noChangeArrowheads="1"/>
          </p:cNvSpPr>
          <p:nvPr/>
        </p:nvSpPr>
        <p:spPr bwMode="auto">
          <a:xfrm>
            <a:off x="4887913" y="1493838"/>
            <a:ext cx="5334000" cy="553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Atlas3D: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Schmidt-Kennicutt - type laws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not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well respected: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     many galaxies have too low SFR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(even SF-dominated ones!)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FIR-radio correlation not well-respected: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too many FIR-excess galaxies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SF regime different from that in disk/starburst galaxies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Need to probe dynamics and physical conditions</a:t>
            </a:r>
            <a:r>
              <a:rPr lang="en-US">
                <a:solidFill>
                  <a:srgbClr val="FFFF00"/>
                </a:solidFill>
                <a:latin typeface="Charter" charset="0"/>
              </a:rPr>
              <a:t>…</a:t>
            </a:r>
            <a:endParaRPr lang="en-GB">
              <a:solidFill>
                <a:srgbClr val="D9D9D9"/>
              </a:solidFill>
              <a:latin typeface="Charter" charset="0"/>
            </a:endParaRPr>
          </a:p>
        </p:txBody>
      </p:sp>
      <p:sp>
        <p:nvSpPr>
          <p:cNvPr id="495621" name="TextBox 9"/>
          <p:cNvSpPr txBox="1">
            <a:spLocks noChangeArrowheads="1"/>
          </p:cNvSpPr>
          <p:nvPr/>
        </p:nvSpPr>
        <p:spPr bwMode="auto">
          <a:xfrm>
            <a:off x="2601913" y="1565275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H</a:t>
            </a:r>
            <a:r>
              <a:rPr lang="en-US">
                <a:solidFill>
                  <a:schemeClr val="tx1"/>
                </a:solidFill>
                <a:latin typeface="Symbol Proportional BT" charset="0"/>
                <a:cs typeface="Symbol Proportional BT" charset="0"/>
              </a:rPr>
              <a:t>a</a:t>
            </a:r>
            <a:r>
              <a:rPr lang="en-US">
                <a:solidFill>
                  <a:schemeClr val="tx1"/>
                </a:solidFill>
              </a:rPr>
              <a:t> – H</a:t>
            </a:r>
            <a:r>
              <a:rPr lang="en-US" baseline="-250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495622" name="TextBox 10"/>
          <p:cNvSpPr txBox="1">
            <a:spLocks noChangeArrowheads="1"/>
          </p:cNvSpPr>
          <p:nvPr/>
        </p:nvSpPr>
        <p:spPr bwMode="auto">
          <a:xfrm>
            <a:off x="2601913" y="4384675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FIR – H</a:t>
            </a:r>
            <a:r>
              <a:rPr lang="en-US" baseline="-25000">
                <a:solidFill>
                  <a:schemeClr val="tx1"/>
                </a:solidFill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665" name="Picture 11" descr="SFE_Ha-H2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8" y="4191000"/>
            <a:ext cx="3641725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7666" name="Picture 10" descr="SFE_FIR-H2.tiff"/>
          <p:cNvPicPr>
            <a:picLocks noChangeAspect="1"/>
          </p:cNvPicPr>
          <p:nvPr/>
        </p:nvPicPr>
        <p:blipFill>
          <a:blip r:embed="rId4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" y="1493838"/>
            <a:ext cx="3643313" cy="260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7667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Star Formation Laws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(Crocker et al. 10)</a:t>
            </a:r>
          </a:p>
        </p:txBody>
      </p:sp>
      <p:sp>
        <p:nvSpPr>
          <p:cNvPr id="497668" name="Text Box 2"/>
          <p:cNvSpPr txBox="1">
            <a:spLocks noChangeArrowheads="1"/>
          </p:cNvSpPr>
          <p:nvPr/>
        </p:nvSpPr>
        <p:spPr bwMode="auto">
          <a:xfrm>
            <a:off x="4343400" y="1417638"/>
            <a:ext cx="5573713" cy="568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SAURON: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FIR-radio correlation not fully respected: too many FIR-excess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66"/>
              </a:buClr>
              <a:buSzPct val="75000"/>
              <a:buFont typeface="Aria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Star formation efficiency 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not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constant 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(but power-law)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Schmidt-Kennicutt law well respected ? Many low SFR galaxies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(even SF-dominated ones!)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 sz="120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SF possibly slightly different from that in disk/starburst galaxies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Hβ too low, not understood</a:t>
            </a:r>
            <a:r>
              <a:rPr lang="en-US">
                <a:solidFill>
                  <a:srgbClr val="FFFF00"/>
                </a:solidFill>
                <a:latin typeface="Charter" charset="0"/>
              </a:rPr>
              <a:t>…</a:t>
            </a:r>
            <a:endParaRPr lang="en-GB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Need to probe gas dynamics and physical conditions</a:t>
            </a:r>
            <a:r>
              <a:rPr lang="en-US">
                <a:solidFill>
                  <a:srgbClr val="FFFF00"/>
                </a:solidFill>
                <a:latin typeface="Charter" charset="0"/>
              </a:rPr>
              <a:t>…</a:t>
            </a:r>
          </a:p>
        </p:txBody>
      </p:sp>
      <p:sp>
        <p:nvSpPr>
          <p:cNvPr id="497669" name="TextBox 10"/>
          <p:cNvSpPr txBox="1">
            <a:spLocks noChangeArrowheads="1"/>
          </p:cNvSpPr>
          <p:nvPr/>
        </p:nvSpPr>
        <p:spPr bwMode="auto">
          <a:xfrm>
            <a:off x="1535113" y="6656388"/>
            <a:ext cx="1295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tx1"/>
                </a:solidFill>
              </a:rPr>
              <a:t> log (M</a:t>
            </a:r>
            <a:r>
              <a:rPr lang="en-US" sz="2000" baseline="-25000">
                <a:solidFill>
                  <a:schemeClr val="tx1"/>
                </a:solidFill>
              </a:rPr>
              <a:t>H2</a:t>
            </a:r>
            <a:r>
              <a:rPr lang="en-US" sz="2000">
                <a:solidFill>
                  <a:schemeClr val="tx1"/>
                </a:solidFill>
              </a:rPr>
              <a:t>)</a:t>
            </a:r>
            <a:endParaRPr lang="en-US" sz="2000" baseline="-25000">
              <a:solidFill>
                <a:schemeClr val="tx1"/>
              </a:solidFill>
            </a:endParaRPr>
          </a:p>
        </p:txBody>
      </p:sp>
      <p:sp>
        <p:nvSpPr>
          <p:cNvPr id="497670" name="TextBox 10"/>
          <p:cNvSpPr txBox="1">
            <a:spLocks noChangeArrowheads="1"/>
          </p:cNvSpPr>
          <p:nvPr/>
        </p:nvSpPr>
        <p:spPr bwMode="auto">
          <a:xfrm rot="-5400000">
            <a:off x="-417512" y="2741613"/>
            <a:ext cx="15240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tx1"/>
                </a:solidFill>
              </a:rPr>
              <a:t> log (SFR</a:t>
            </a:r>
            <a:r>
              <a:rPr lang="en-US" sz="2000" baseline="-25000">
                <a:solidFill>
                  <a:schemeClr val="tx1"/>
                </a:solidFill>
              </a:rPr>
              <a:t>FIR</a:t>
            </a:r>
            <a:r>
              <a:rPr lang="en-US" sz="2000">
                <a:solidFill>
                  <a:schemeClr val="tx1"/>
                </a:solidFill>
              </a:rPr>
              <a:t>)</a:t>
            </a:r>
            <a:endParaRPr lang="en-US" sz="2000" baseline="-25000">
              <a:solidFill>
                <a:schemeClr val="tx1"/>
              </a:solidFill>
            </a:endParaRPr>
          </a:p>
        </p:txBody>
      </p:sp>
      <p:sp>
        <p:nvSpPr>
          <p:cNvPr id="497671" name="TextBox 10"/>
          <p:cNvSpPr txBox="1">
            <a:spLocks noChangeArrowheads="1"/>
          </p:cNvSpPr>
          <p:nvPr/>
        </p:nvSpPr>
        <p:spPr bwMode="auto">
          <a:xfrm rot="-5400000">
            <a:off x="-508000" y="5270501"/>
            <a:ext cx="1552575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tx1"/>
                </a:solidFill>
              </a:rPr>
              <a:t> log (SFR</a:t>
            </a:r>
            <a:r>
              <a:rPr lang="en-US" sz="2000" baseline="-25000">
                <a:solidFill>
                  <a:schemeClr val="tx1"/>
                </a:solidFill>
              </a:rPr>
              <a:t>Hα</a:t>
            </a:r>
            <a:r>
              <a:rPr lang="en-US" sz="2000">
                <a:solidFill>
                  <a:schemeClr val="tx1"/>
                </a:solidFill>
              </a:rPr>
              <a:t>)</a:t>
            </a:r>
            <a:endParaRPr lang="en-US" sz="2000" baseline="-25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713" name="Picture 13" descr="KS_Ha-H2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4160838"/>
            <a:ext cx="371475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9714" name="Picture 12" descr="KS_FIR-H2.tiff"/>
          <p:cNvPicPr>
            <a:picLocks noChangeAspect="1"/>
          </p:cNvPicPr>
          <p:nvPr/>
        </p:nvPicPr>
        <p:blipFill>
          <a:blip r:embed="rId4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1493838"/>
            <a:ext cx="3700462" cy="258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9715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Star Formation Laws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(Crocker et al. 10)</a:t>
            </a:r>
          </a:p>
        </p:txBody>
      </p:sp>
      <p:sp>
        <p:nvSpPr>
          <p:cNvPr id="499716" name="Text Box 2"/>
          <p:cNvSpPr txBox="1">
            <a:spLocks noChangeArrowheads="1"/>
          </p:cNvSpPr>
          <p:nvPr/>
        </p:nvSpPr>
        <p:spPr bwMode="auto">
          <a:xfrm>
            <a:off x="4354513" y="1417638"/>
            <a:ext cx="5562600" cy="568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SAURON: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FIR-radio correlation not fully respected: too many FIR-excess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66"/>
              </a:buClr>
              <a:buSzPct val="75000"/>
              <a:buFont typeface="Aria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Star formation efficiency not constant (but power-law)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Schmidt-Kennicutt law well respected ? 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Many low SFR galaxies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BFBFBF"/>
                </a:solidFill>
                <a:latin typeface="Charter" charset="0"/>
              </a:rPr>
              <a:t>(even SF-dominated ones!)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 sz="120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SF possibly slightly different from that in disk/starburst galaxies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Hβ too low, not understood</a:t>
            </a:r>
            <a:r>
              <a:rPr lang="en-US">
                <a:solidFill>
                  <a:srgbClr val="FFFF00"/>
                </a:solidFill>
                <a:latin typeface="Charter" charset="0"/>
              </a:rPr>
              <a:t>…</a:t>
            </a:r>
            <a:endParaRPr lang="en-GB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Need to probe gas dynamics and physical conditions</a:t>
            </a:r>
            <a:r>
              <a:rPr lang="en-US">
                <a:solidFill>
                  <a:srgbClr val="FFFF00"/>
                </a:solidFill>
                <a:latin typeface="Charter" charset="0"/>
              </a:rPr>
              <a:t>…</a:t>
            </a:r>
          </a:p>
        </p:txBody>
      </p:sp>
      <p:sp>
        <p:nvSpPr>
          <p:cNvPr id="499717" name="TextBox 10"/>
          <p:cNvSpPr txBox="1">
            <a:spLocks noChangeArrowheads="1"/>
          </p:cNvSpPr>
          <p:nvPr/>
        </p:nvSpPr>
        <p:spPr bwMode="auto">
          <a:xfrm>
            <a:off x="1687513" y="6599238"/>
            <a:ext cx="12192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tx1"/>
                </a:solidFill>
              </a:rPr>
              <a:t> log (Σ </a:t>
            </a:r>
            <a:r>
              <a:rPr lang="en-US" sz="2000" baseline="-25000">
                <a:solidFill>
                  <a:schemeClr val="tx1"/>
                </a:solidFill>
              </a:rPr>
              <a:t>H2</a:t>
            </a:r>
            <a:r>
              <a:rPr lang="en-US" sz="2000">
                <a:solidFill>
                  <a:schemeClr val="tx1"/>
                </a:solidFill>
              </a:rPr>
              <a:t>)</a:t>
            </a:r>
            <a:endParaRPr lang="en-US" sz="2000" baseline="-25000">
              <a:solidFill>
                <a:schemeClr val="tx1"/>
              </a:solidFill>
            </a:endParaRPr>
          </a:p>
        </p:txBody>
      </p:sp>
      <p:sp>
        <p:nvSpPr>
          <p:cNvPr id="499718" name="TextBox 10"/>
          <p:cNvSpPr txBox="1">
            <a:spLocks noChangeArrowheads="1"/>
          </p:cNvSpPr>
          <p:nvPr/>
        </p:nvSpPr>
        <p:spPr bwMode="auto">
          <a:xfrm rot="-5400000">
            <a:off x="-531812" y="2551113"/>
            <a:ext cx="17526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tx1"/>
                </a:solidFill>
              </a:rPr>
              <a:t> log (Σ </a:t>
            </a:r>
            <a:r>
              <a:rPr lang="en-US" sz="2000" baseline="-25000">
                <a:solidFill>
                  <a:schemeClr val="tx1"/>
                </a:solidFill>
              </a:rPr>
              <a:t>SFR FIR</a:t>
            </a:r>
            <a:r>
              <a:rPr lang="en-US" sz="2000">
                <a:solidFill>
                  <a:schemeClr val="tx1"/>
                </a:solidFill>
              </a:rPr>
              <a:t>)</a:t>
            </a:r>
            <a:endParaRPr lang="en-US" sz="2000" baseline="-25000">
              <a:solidFill>
                <a:schemeClr val="tx1"/>
              </a:solidFill>
            </a:endParaRPr>
          </a:p>
        </p:txBody>
      </p:sp>
      <p:sp>
        <p:nvSpPr>
          <p:cNvPr id="499719" name="TextBox 10"/>
          <p:cNvSpPr txBox="1">
            <a:spLocks noChangeArrowheads="1"/>
          </p:cNvSpPr>
          <p:nvPr/>
        </p:nvSpPr>
        <p:spPr bwMode="auto">
          <a:xfrm rot="-5400000">
            <a:off x="-493712" y="5332413"/>
            <a:ext cx="1676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tx1"/>
                </a:solidFill>
              </a:rPr>
              <a:t> log (Σ </a:t>
            </a:r>
            <a:r>
              <a:rPr lang="en-US" sz="2000" baseline="-25000">
                <a:solidFill>
                  <a:schemeClr val="tx1"/>
                </a:solidFill>
              </a:rPr>
              <a:t>SFR Hα</a:t>
            </a:r>
            <a:r>
              <a:rPr lang="en-US" sz="2000">
                <a:solidFill>
                  <a:schemeClr val="tx1"/>
                </a:solidFill>
              </a:rPr>
              <a:t>)</a:t>
            </a:r>
            <a:endParaRPr lang="en-US" sz="2000" baseline="-25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1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Star Formation Laws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(Crocker et al. 11)</a:t>
            </a:r>
          </a:p>
        </p:txBody>
      </p:sp>
      <p:sp>
        <p:nvSpPr>
          <p:cNvPr id="501762" name="Text Box 2"/>
          <p:cNvSpPr txBox="1">
            <a:spLocks noChangeArrowheads="1"/>
          </p:cNvSpPr>
          <p:nvPr/>
        </p:nvSpPr>
        <p:spPr bwMode="auto">
          <a:xfrm>
            <a:off x="4964113" y="1417638"/>
            <a:ext cx="5105400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SAURON: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Star formation sequence ?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Offset from Schmidt-Kennicutt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BFBFBF"/>
                </a:solidFill>
                <a:latin typeface="Charter" charset="0"/>
              </a:rPr>
              <a:t>(≈ 1σ ; lower SFE)</a:t>
            </a:r>
            <a:endParaRPr lang="en-GB">
              <a:solidFill>
                <a:srgbClr val="FFFF6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TIR enhanced over 8 and 24 </a:t>
            </a:r>
            <a:r>
              <a:rPr lang="en-GB">
                <a:solidFill>
                  <a:srgbClr val="7F7F7F"/>
                </a:solidFill>
                <a:latin typeface="Symbol Proportional BT" charset="0"/>
                <a:cs typeface="Symbol Proportional BT" charset="0"/>
              </a:rPr>
              <a:t>m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m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FIR – radio correlation not respected: too many FIR-excess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endParaRPr lang="en-GB">
              <a:solidFill>
                <a:srgbClr val="7F7F7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 sz="120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SF possibly slightly different from that in disk/starburst galaxies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Need to probe gas dynamics and physical conditions</a:t>
            </a:r>
            <a:r>
              <a:rPr lang="en-US">
                <a:solidFill>
                  <a:srgbClr val="FFFF00"/>
                </a:solidFill>
                <a:latin typeface="Charter" charset="0"/>
              </a:rPr>
              <a:t>…</a:t>
            </a:r>
          </a:p>
        </p:txBody>
      </p:sp>
      <p:pic>
        <p:nvPicPr>
          <p:cNvPr id="501763" name="Picture 4" descr="crocker_KS+SFE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2103438"/>
            <a:ext cx="44037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09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Line Diagnostics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(Krips et al. 10; Crocker et al., in prep)</a:t>
            </a:r>
          </a:p>
        </p:txBody>
      </p:sp>
      <p:sp>
        <p:nvSpPr>
          <p:cNvPr id="503810" name="Text Box 2"/>
          <p:cNvSpPr txBox="1">
            <a:spLocks noChangeArrowheads="1"/>
          </p:cNvSpPr>
          <p:nvPr/>
        </p:nvSpPr>
        <p:spPr bwMode="auto">
          <a:xfrm>
            <a:off x="4964113" y="1417638"/>
            <a:ext cx="4953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4 CO-Brightest Galaxies: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Detections:   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4/4 </a:t>
            </a:r>
            <a:r>
              <a:rPr lang="en-GB" baseline="30000">
                <a:solidFill>
                  <a:srgbClr val="D9D9D9"/>
                </a:solidFill>
                <a:latin typeface="Charter" charset="0"/>
              </a:rPr>
              <a:t>13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CO(1-0)+(2-1)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                          3/4  HCN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                          0/4  HCO+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Arial" charset="0"/>
              <a:buChar char="•"/>
            </a:pPr>
            <a:r>
              <a:rPr lang="en-GB">
                <a:solidFill>
                  <a:srgbClr val="A6A6A6"/>
                </a:solidFill>
                <a:latin typeface="Charter" charset="0"/>
              </a:rPr>
              <a:t>Ratios: </a:t>
            </a:r>
            <a:r>
              <a:rPr lang="en-GB" baseline="30000">
                <a:solidFill>
                  <a:srgbClr val="A6A6A6"/>
                </a:solidFill>
                <a:latin typeface="Charter" charset="0"/>
              </a:rPr>
              <a:t>13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CO/</a:t>
            </a:r>
            <a:r>
              <a:rPr lang="en-GB" baseline="30000">
                <a:solidFill>
                  <a:srgbClr val="A6A6A6"/>
                </a:solidFill>
                <a:latin typeface="Charter" charset="0"/>
              </a:rPr>
              <a:t>12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CO enhanced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A6A6A6"/>
                </a:solidFill>
                <a:latin typeface="Charter" charset="0"/>
              </a:rPr>
              <a:t>                  HCN/CO normal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A6A6A6"/>
                </a:solidFill>
                <a:latin typeface="Charter" charset="0"/>
              </a:rPr>
              <a:t>                  HCN/HCO+ enhanced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 sz="120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A6A6A6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 </a:t>
            </a:r>
            <a:r>
              <a:rPr lang="en-GB" baseline="30000">
                <a:solidFill>
                  <a:srgbClr val="A6A6A6"/>
                </a:solidFill>
                <a:latin typeface="Charter" charset="0"/>
              </a:rPr>
              <a:t>13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CO enhanced,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A6A6A6"/>
                </a:solidFill>
                <a:latin typeface="Charter" charset="0"/>
              </a:rPr>
              <a:t>     HCO+ suppressed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A6A6A6"/>
                </a:solidFill>
                <a:latin typeface="Standard Symbols L" charset="0"/>
                <a:cs typeface="Standard Symbols L" charset="0"/>
              </a:rPr>
              <a:t>⇒  IR-HCN and IR/CO-HCN/CO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A6A6A6"/>
                </a:solidFill>
                <a:latin typeface="Standard Symbols L" charset="0"/>
                <a:cs typeface="Standard Symbols L" charset="0"/>
              </a:rPr>
              <a:t>      SF laws followed</a:t>
            </a:r>
            <a:endParaRPr lang="en-US">
              <a:solidFill>
                <a:srgbClr val="A6A6A6"/>
              </a:solidFill>
              <a:latin typeface="Charter" charset="0"/>
            </a:endParaRPr>
          </a:p>
        </p:txBody>
      </p:sp>
      <p:sp>
        <p:nvSpPr>
          <p:cNvPr id="503811" name="TextBox 10"/>
          <p:cNvSpPr txBox="1">
            <a:spLocks noChangeArrowheads="1"/>
          </p:cNvSpPr>
          <p:nvPr/>
        </p:nvSpPr>
        <p:spPr bwMode="auto">
          <a:xfrm>
            <a:off x="239713" y="3608388"/>
            <a:ext cx="1295400" cy="400050"/>
          </a:xfrm>
          <a:prstGeom prst="rect">
            <a:avLst/>
          </a:prstGeom>
          <a:solidFill>
            <a:srgbClr val="CECE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aseline="30000">
                <a:solidFill>
                  <a:schemeClr val="tx1"/>
                </a:solidFill>
              </a:rPr>
              <a:t>13</a:t>
            </a:r>
            <a:r>
              <a:rPr lang="en-US" sz="2000">
                <a:solidFill>
                  <a:schemeClr val="tx1"/>
                </a:solidFill>
              </a:rPr>
              <a:t>CO(2-1)</a:t>
            </a:r>
            <a:endParaRPr lang="en-US" sz="2000" baseline="-25000">
              <a:solidFill>
                <a:schemeClr val="tx1"/>
              </a:solidFill>
            </a:endParaRPr>
          </a:p>
        </p:txBody>
      </p:sp>
      <p:sp>
        <p:nvSpPr>
          <p:cNvPr id="503812" name="TextBox 10"/>
          <p:cNvSpPr txBox="1">
            <a:spLocks noChangeArrowheads="1"/>
          </p:cNvSpPr>
          <p:nvPr/>
        </p:nvSpPr>
        <p:spPr bwMode="auto">
          <a:xfrm>
            <a:off x="239713" y="1951038"/>
            <a:ext cx="1285875" cy="400050"/>
          </a:xfrm>
          <a:prstGeom prst="rect">
            <a:avLst/>
          </a:prstGeom>
          <a:solidFill>
            <a:srgbClr val="CECE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tx1"/>
                </a:solidFill>
              </a:rPr>
              <a:t>HCN(1-0)</a:t>
            </a:r>
            <a:endParaRPr lang="en-US" sz="2000" baseline="-25000">
              <a:solidFill>
                <a:schemeClr val="tx1"/>
              </a:solidFill>
            </a:endParaRPr>
          </a:p>
        </p:txBody>
      </p:sp>
      <p:sp>
        <p:nvSpPr>
          <p:cNvPr id="503813" name="TextBox 10"/>
          <p:cNvSpPr txBox="1">
            <a:spLocks noChangeArrowheads="1"/>
          </p:cNvSpPr>
          <p:nvPr/>
        </p:nvSpPr>
        <p:spPr bwMode="auto">
          <a:xfrm>
            <a:off x="239713" y="2770188"/>
            <a:ext cx="1295400" cy="400050"/>
          </a:xfrm>
          <a:prstGeom prst="rect">
            <a:avLst/>
          </a:prstGeom>
          <a:solidFill>
            <a:srgbClr val="CECE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 baseline="30000">
                <a:solidFill>
                  <a:schemeClr val="tx1"/>
                </a:solidFill>
              </a:rPr>
              <a:t>13</a:t>
            </a:r>
            <a:r>
              <a:rPr lang="en-US" sz="2000">
                <a:solidFill>
                  <a:schemeClr val="tx1"/>
                </a:solidFill>
              </a:rPr>
              <a:t>CO(1-0)</a:t>
            </a:r>
            <a:endParaRPr lang="en-US" sz="2000" baseline="-25000">
              <a:solidFill>
                <a:schemeClr val="tx1"/>
              </a:solidFill>
            </a:endParaRPr>
          </a:p>
        </p:txBody>
      </p:sp>
      <p:pic>
        <p:nvPicPr>
          <p:cNvPr id="503814" name="Picture 9" descr="Krips_highdens_spectra_1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4195763"/>
            <a:ext cx="297180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3815" name="Picture 10" descr="Krips_highdens_spectra_2.tiff"/>
          <p:cNvPicPr>
            <a:picLocks noChangeAspect="1"/>
          </p:cNvPicPr>
          <p:nvPr/>
        </p:nvPicPr>
        <p:blipFill>
          <a:blip r:embed="rId4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713" y="1646238"/>
            <a:ext cx="2971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012113" y="5603875"/>
            <a:ext cx="167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>
                <a:solidFill>
                  <a:srgbClr val="A6A6A6"/>
                </a:solidFill>
                <a:latin typeface="Charter" charset="0"/>
              </a:rPr>
              <a:t>(warning!)</a:t>
            </a:r>
            <a:endParaRPr lang="en-US">
              <a:solidFill>
                <a:srgbClr val="A6A6A6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57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Line Diagnostics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(Krips et al. 10; Crocker et al., in prep)</a:t>
            </a:r>
          </a:p>
        </p:txBody>
      </p:sp>
      <p:sp>
        <p:nvSpPr>
          <p:cNvPr id="505858" name="Text Box 2"/>
          <p:cNvSpPr txBox="1">
            <a:spLocks noChangeArrowheads="1"/>
          </p:cNvSpPr>
          <p:nvPr/>
        </p:nvSpPr>
        <p:spPr bwMode="auto">
          <a:xfrm>
            <a:off x="4964113" y="1417638"/>
            <a:ext cx="4953000" cy="545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4 CO-Brightest Galaxies: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A6A6A6"/>
                </a:solidFill>
                <a:latin typeface="Charter" charset="0"/>
              </a:rPr>
              <a:t>Detections:   4/4 </a:t>
            </a:r>
            <a:r>
              <a:rPr lang="en-GB" baseline="30000">
                <a:solidFill>
                  <a:srgbClr val="A6A6A6"/>
                </a:solidFill>
                <a:latin typeface="Charter" charset="0"/>
              </a:rPr>
              <a:t>13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CO(1-0)+(2-1)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A6A6A6"/>
                </a:solidFill>
                <a:latin typeface="Charter" charset="0"/>
              </a:rPr>
              <a:t>                          3/3  HCN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A6A6A6"/>
                </a:solidFill>
                <a:latin typeface="Charter" charset="0"/>
              </a:rPr>
              <a:t>                          0/3  HCO+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Aria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Ratios: </a:t>
            </a:r>
            <a:r>
              <a:rPr lang="en-GB" baseline="30000">
                <a:solidFill>
                  <a:srgbClr val="FFFF99"/>
                </a:solidFill>
                <a:latin typeface="Charter" charset="0"/>
              </a:rPr>
              <a:t>13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CO/</a:t>
            </a:r>
            <a:r>
              <a:rPr lang="en-GB" baseline="30000">
                <a:solidFill>
                  <a:srgbClr val="FFFF99"/>
                </a:solidFill>
                <a:latin typeface="Charter" charset="0"/>
              </a:rPr>
              <a:t>12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CO enhanced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           HCN/CO normal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           HCN/HCO+ enhanced</a:t>
            </a:r>
            <a:endParaRPr lang="en-GB">
              <a:solidFill>
                <a:srgbClr val="BFBFB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 sz="120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</a:t>
            </a:r>
            <a:r>
              <a:rPr lang="en-GB" baseline="30000">
                <a:solidFill>
                  <a:srgbClr val="FFFF00"/>
                </a:solidFill>
                <a:latin typeface="Charter" charset="0"/>
              </a:rPr>
              <a:t>13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CO enhanced,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     HCO+ suppressed</a:t>
            </a:r>
            <a:endParaRPr lang="en-GB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A6A6A6"/>
                </a:solidFill>
                <a:latin typeface="Standard Symbols L" charset="0"/>
                <a:cs typeface="Standard Symbols L" charset="0"/>
              </a:rPr>
              <a:t>⇒  IR-HCN and IR/CO-HCN/CO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A6A6A6"/>
                </a:solidFill>
                <a:latin typeface="Standard Symbols L" charset="0"/>
                <a:cs typeface="Standard Symbols L" charset="0"/>
              </a:rPr>
              <a:t>      SF laws followed</a:t>
            </a:r>
            <a:endParaRPr lang="en-US">
              <a:solidFill>
                <a:srgbClr val="A6A6A6"/>
              </a:solidFill>
              <a:latin typeface="Charter" charset="0"/>
            </a:endParaRPr>
          </a:p>
        </p:txBody>
      </p:sp>
      <p:pic>
        <p:nvPicPr>
          <p:cNvPr id="505859" name="Picture 10" descr="Krips_HCN-HCO+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3" y="4999038"/>
            <a:ext cx="21463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5860" name="Picture 9" descr="Krips_HCN-CO.tiff"/>
          <p:cNvPicPr>
            <a:picLocks noChangeAspect="1"/>
          </p:cNvPicPr>
          <p:nvPr/>
        </p:nvPicPr>
        <p:blipFill>
          <a:blip r:embed="rId4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1313" y="3094038"/>
            <a:ext cx="21526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5861" name="Picture 8" descr="Krips_13CO-12CO.tiff"/>
          <p:cNvPicPr>
            <a:picLocks noChangeAspect="1"/>
          </p:cNvPicPr>
          <p:nvPr/>
        </p:nvPicPr>
        <p:blipFill>
          <a:blip r:embed="rId5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468438"/>
            <a:ext cx="2062162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012113" y="5603875"/>
            <a:ext cx="167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>
                <a:solidFill>
                  <a:srgbClr val="D9D9D9"/>
                </a:solidFill>
                <a:latin typeface="Charter" charset="0"/>
              </a:rPr>
              <a:t>(warning!)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5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Line Diagnostics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(Krips et al. 10; Crocker et al., in prep)</a:t>
            </a:r>
          </a:p>
        </p:txBody>
      </p:sp>
      <p:sp>
        <p:nvSpPr>
          <p:cNvPr id="507906" name="Text Box 2"/>
          <p:cNvSpPr txBox="1">
            <a:spLocks noChangeArrowheads="1"/>
          </p:cNvSpPr>
          <p:nvPr/>
        </p:nvSpPr>
        <p:spPr bwMode="auto">
          <a:xfrm>
            <a:off x="4964113" y="1417638"/>
            <a:ext cx="4953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4 CO-Brightest Galaxies: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A6A6A6"/>
                </a:solidFill>
                <a:latin typeface="Charter" charset="0"/>
              </a:rPr>
              <a:t>Detections:   4/4 </a:t>
            </a:r>
            <a:r>
              <a:rPr lang="en-GB" baseline="30000">
                <a:solidFill>
                  <a:srgbClr val="A6A6A6"/>
                </a:solidFill>
                <a:latin typeface="Charter" charset="0"/>
              </a:rPr>
              <a:t>13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CO(1-0)+(2-1)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A6A6A6"/>
                </a:solidFill>
                <a:latin typeface="Charter" charset="0"/>
              </a:rPr>
              <a:t>                          3/3  HCN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A6A6A6"/>
                </a:solidFill>
                <a:latin typeface="Charter" charset="0"/>
              </a:rPr>
              <a:t>                          0/3  HCO+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>
              <a:solidFill>
                <a:srgbClr val="A6A6A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Arial" charset="0"/>
              <a:buChar char="•"/>
            </a:pPr>
            <a:r>
              <a:rPr lang="en-GB">
                <a:solidFill>
                  <a:srgbClr val="A6A6A6"/>
                </a:solidFill>
                <a:latin typeface="Charter" charset="0"/>
              </a:rPr>
              <a:t>Ratios: </a:t>
            </a:r>
            <a:r>
              <a:rPr lang="en-GB" baseline="30000">
                <a:solidFill>
                  <a:srgbClr val="A6A6A6"/>
                </a:solidFill>
                <a:latin typeface="Charter" charset="0"/>
              </a:rPr>
              <a:t>13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CO/</a:t>
            </a:r>
            <a:r>
              <a:rPr lang="en-GB" baseline="30000">
                <a:solidFill>
                  <a:srgbClr val="A6A6A6"/>
                </a:solidFill>
                <a:latin typeface="Charter" charset="0"/>
              </a:rPr>
              <a:t>12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CO enhanced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A6A6A6"/>
                </a:solidFill>
                <a:latin typeface="Charter" charset="0"/>
              </a:rPr>
              <a:t>                  HCN/CO normal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A6A6A6"/>
                </a:solidFill>
                <a:latin typeface="Charter" charset="0"/>
              </a:rPr>
              <a:t>                  HCN/HCO+ enhanced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 sz="120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A6A6A6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 </a:t>
            </a:r>
            <a:r>
              <a:rPr lang="en-GB" baseline="30000">
                <a:solidFill>
                  <a:srgbClr val="A6A6A6"/>
                </a:solidFill>
                <a:latin typeface="Charter" charset="0"/>
              </a:rPr>
              <a:t>13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CO enhanced,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A6A6A6"/>
                </a:solidFill>
                <a:latin typeface="Charter" charset="0"/>
              </a:rPr>
              <a:t>     HCO+ suppressed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 IR-HCN and IR/CO-HCN/CO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      SF laws followed</a:t>
            </a:r>
            <a:endParaRPr lang="en-US">
              <a:solidFill>
                <a:srgbClr val="FFFF00"/>
              </a:solidFill>
              <a:latin typeface="Charter" charset="0"/>
            </a:endParaRPr>
          </a:p>
        </p:txBody>
      </p:sp>
      <p:pic>
        <p:nvPicPr>
          <p:cNvPr id="507907" name="Picture 8" descr="Krips_IR-HCN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3" y="1482725"/>
            <a:ext cx="2667000" cy="260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7908" name="Picture 9" descr="Krips_FIRoCO-HCNoCO.tiff"/>
          <p:cNvPicPr>
            <a:picLocks noChangeAspect="1"/>
          </p:cNvPicPr>
          <p:nvPr/>
        </p:nvPicPr>
        <p:blipFill>
          <a:blip r:embed="rId4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4313238"/>
            <a:ext cx="2643187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7909" name="TextBox 10"/>
          <p:cNvSpPr txBox="1">
            <a:spLocks noChangeArrowheads="1"/>
          </p:cNvSpPr>
          <p:nvPr/>
        </p:nvSpPr>
        <p:spPr bwMode="auto">
          <a:xfrm rot="-5400000">
            <a:off x="706438" y="2627313"/>
            <a:ext cx="685800" cy="400050"/>
          </a:xfrm>
          <a:prstGeom prst="rect">
            <a:avLst/>
          </a:prstGeom>
          <a:solidFill>
            <a:srgbClr val="CECE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tx1"/>
                </a:solidFill>
              </a:rPr>
              <a:t> FIR</a:t>
            </a:r>
            <a:endParaRPr lang="en-US" sz="2000" baseline="-25000">
              <a:solidFill>
                <a:schemeClr val="tx1"/>
              </a:solidFill>
            </a:endParaRPr>
          </a:p>
        </p:txBody>
      </p:sp>
      <p:sp>
        <p:nvSpPr>
          <p:cNvPr id="507910" name="TextBox 10"/>
          <p:cNvSpPr txBox="1">
            <a:spLocks noChangeArrowheads="1"/>
          </p:cNvSpPr>
          <p:nvPr/>
        </p:nvSpPr>
        <p:spPr bwMode="auto">
          <a:xfrm>
            <a:off x="1992313" y="6751638"/>
            <a:ext cx="1143000" cy="400050"/>
          </a:xfrm>
          <a:prstGeom prst="rect">
            <a:avLst/>
          </a:prstGeom>
          <a:solidFill>
            <a:srgbClr val="CECE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tx1"/>
                </a:solidFill>
              </a:rPr>
              <a:t>HCN/CO</a:t>
            </a:r>
            <a:endParaRPr lang="en-US" sz="2000" baseline="-25000">
              <a:solidFill>
                <a:schemeClr val="tx1"/>
              </a:solidFill>
            </a:endParaRPr>
          </a:p>
        </p:txBody>
      </p:sp>
      <p:sp>
        <p:nvSpPr>
          <p:cNvPr id="507911" name="TextBox 10"/>
          <p:cNvSpPr txBox="1">
            <a:spLocks noChangeArrowheads="1"/>
          </p:cNvSpPr>
          <p:nvPr/>
        </p:nvSpPr>
        <p:spPr bwMode="auto">
          <a:xfrm rot="-5400000">
            <a:off x="649288" y="5408613"/>
            <a:ext cx="1066800" cy="400050"/>
          </a:xfrm>
          <a:prstGeom prst="rect">
            <a:avLst/>
          </a:prstGeom>
          <a:solidFill>
            <a:srgbClr val="CECE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tx1"/>
                </a:solidFill>
              </a:rPr>
              <a:t>FIR/CO</a:t>
            </a:r>
            <a:endParaRPr lang="en-US" sz="2000" baseline="-25000">
              <a:solidFill>
                <a:schemeClr val="tx1"/>
              </a:solidFill>
            </a:endParaRPr>
          </a:p>
        </p:txBody>
      </p:sp>
      <p:sp>
        <p:nvSpPr>
          <p:cNvPr id="507912" name="TextBox 10"/>
          <p:cNvSpPr txBox="1">
            <a:spLocks noChangeArrowheads="1"/>
          </p:cNvSpPr>
          <p:nvPr/>
        </p:nvSpPr>
        <p:spPr bwMode="auto">
          <a:xfrm>
            <a:off x="2297113" y="3932238"/>
            <a:ext cx="762000" cy="400050"/>
          </a:xfrm>
          <a:prstGeom prst="rect">
            <a:avLst/>
          </a:prstGeom>
          <a:solidFill>
            <a:srgbClr val="CECE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>
                <a:solidFill>
                  <a:schemeClr val="tx1"/>
                </a:solidFill>
              </a:rPr>
              <a:t>HCN</a:t>
            </a:r>
            <a:endParaRPr lang="en-US" sz="2000" baseline="-2500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012113" y="5603875"/>
            <a:ext cx="167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>
                <a:solidFill>
                  <a:srgbClr val="A6A6A6"/>
                </a:solidFill>
                <a:latin typeface="Charter" charset="0"/>
              </a:rPr>
              <a:t>(warning!)</a:t>
            </a:r>
            <a:endParaRPr lang="en-US">
              <a:solidFill>
                <a:srgbClr val="A6A6A6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3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Line Diagnostics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(Krips et al. 10; Crocker et al., in prep)</a:t>
            </a:r>
          </a:p>
        </p:txBody>
      </p:sp>
      <p:sp>
        <p:nvSpPr>
          <p:cNvPr id="509954" name="Text Box 2"/>
          <p:cNvSpPr txBox="1">
            <a:spLocks noChangeArrowheads="1"/>
          </p:cNvSpPr>
          <p:nvPr/>
        </p:nvSpPr>
        <p:spPr bwMode="auto">
          <a:xfrm>
            <a:off x="4887913" y="1417638"/>
            <a:ext cx="5029200" cy="545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3413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CO-Brightest Galaxies: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Detections:   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15/15 </a:t>
            </a:r>
            <a:r>
              <a:rPr lang="en-GB" baseline="30000">
                <a:solidFill>
                  <a:srgbClr val="D9D9D9"/>
                </a:solidFill>
                <a:latin typeface="Charter" charset="0"/>
              </a:rPr>
              <a:t>13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CO(1-0,2-1)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                           9/11  HCN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                           6/11  HCO</a:t>
            </a:r>
            <a:r>
              <a:rPr lang="en-GB" baseline="30000">
                <a:solidFill>
                  <a:srgbClr val="D9D9D9"/>
                </a:solidFill>
                <a:latin typeface="Charter" charset="0"/>
              </a:rPr>
              <a:t>+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Aria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Ratios:  </a:t>
            </a:r>
            <a:r>
              <a:rPr lang="en-GB" baseline="30000">
                <a:solidFill>
                  <a:srgbClr val="7F7F7F"/>
                </a:solidFill>
                <a:latin typeface="Charter" charset="0"/>
              </a:rPr>
              <a:t>12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CO/</a:t>
            </a:r>
            <a:r>
              <a:rPr lang="en-GB" baseline="30000">
                <a:solidFill>
                  <a:srgbClr val="7F7F7F"/>
                </a:solidFill>
                <a:latin typeface="Charter" charset="0"/>
              </a:rPr>
              <a:t>13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CO occ. low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            HCN/CO normal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            HCN/HCO</a:t>
            </a:r>
            <a:r>
              <a:rPr lang="en-GB" baseline="30000">
                <a:solidFill>
                  <a:srgbClr val="7F7F7F"/>
                </a:solidFill>
                <a:latin typeface="Charter" charset="0"/>
              </a:rPr>
              <a:t>+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 often high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 sz="1200">
              <a:solidFill>
                <a:srgbClr val="7F7F7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Standard Symbols L" charset="0"/>
                <a:cs typeface="Standard Symbols L" charset="0"/>
              </a:rPr>
              <a:t>⇒ 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 </a:t>
            </a:r>
            <a:r>
              <a:rPr lang="en-GB" baseline="30000">
                <a:solidFill>
                  <a:srgbClr val="7F7F7F"/>
                </a:solidFill>
                <a:latin typeface="Charter" charset="0"/>
              </a:rPr>
              <a:t>13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CO occasionally enhanced,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HCO</a:t>
            </a:r>
            <a:r>
              <a:rPr lang="en-GB" baseline="30000">
                <a:solidFill>
                  <a:srgbClr val="7F7F7F"/>
                </a:solidFill>
                <a:latin typeface="Charter" charset="0"/>
              </a:rPr>
              <a:t>+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 often suppressed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Standard Symbols L" charset="0"/>
                <a:cs typeface="Standard Symbols L" charset="0"/>
              </a:rPr>
              <a:t>⇒  IR-CO and IR-HCN 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Standard Symbols L" charset="0"/>
                <a:cs typeface="Standard Symbols L" charset="0"/>
              </a:rPr>
              <a:t>      SF trends followed</a:t>
            </a:r>
            <a:endParaRPr lang="en-US">
              <a:solidFill>
                <a:srgbClr val="7F7F7F"/>
              </a:solidFill>
              <a:latin typeface="Charter" charset="0"/>
            </a:endParaRPr>
          </a:p>
        </p:txBody>
      </p:sp>
      <p:pic>
        <p:nvPicPr>
          <p:cNvPr id="509955" name="Picture 10" descr="IC0676_spectrum_multiplelines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13" y="2332038"/>
            <a:ext cx="21399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9956" name="Picture 11" descr="NGC5866_spectrum_multiplelines.tiff"/>
          <p:cNvPicPr>
            <a:picLocks noChangeAspect="1"/>
          </p:cNvPicPr>
          <p:nvPr/>
        </p:nvPicPr>
        <p:blipFill>
          <a:blip r:embed="rId4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6163" y="2332038"/>
            <a:ext cx="21145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01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Line Diagnostics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(Krips et al. 10; Crocker et al., in prep)</a:t>
            </a:r>
          </a:p>
        </p:txBody>
      </p:sp>
      <p:sp>
        <p:nvSpPr>
          <p:cNvPr id="512002" name="Text Box 2"/>
          <p:cNvSpPr txBox="1">
            <a:spLocks noChangeArrowheads="1"/>
          </p:cNvSpPr>
          <p:nvPr/>
        </p:nvSpPr>
        <p:spPr bwMode="auto">
          <a:xfrm>
            <a:off x="4887913" y="1417638"/>
            <a:ext cx="5029200" cy="545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3413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CO-Brightest Galaxies: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Detections:   15/15 </a:t>
            </a:r>
            <a:r>
              <a:rPr lang="en-GB" baseline="30000">
                <a:solidFill>
                  <a:srgbClr val="7F7F7F"/>
                </a:solidFill>
                <a:latin typeface="Charter" charset="0"/>
              </a:rPr>
              <a:t>13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CO(1-0/2-1)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                     9/11  HCN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                     6/11  HCO</a:t>
            </a:r>
            <a:r>
              <a:rPr lang="en-GB" baseline="30000">
                <a:solidFill>
                  <a:srgbClr val="7F7F7F"/>
                </a:solidFill>
                <a:latin typeface="Charter" charset="0"/>
              </a:rPr>
              <a:t>+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Arial" charset="0"/>
              <a:buChar char="•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Ratios:  </a:t>
            </a:r>
            <a:r>
              <a:rPr lang="en-GB" baseline="30000">
                <a:solidFill>
                  <a:srgbClr val="D9D9D9"/>
                </a:solidFill>
                <a:latin typeface="Charter" charset="0"/>
              </a:rPr>
              <a:t>12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CO/</a:t>
            </a:r>
            <a:r>
              <a:rPr lang="en-GB" baseline="30000">
                <a:solidFill>
                  <a:srgbClr val="D9D9D9"/>
                </a:solidFill>
                <a:latin typeface="Charter" charset="0"/>
              </a:rPr>
              <a:t>13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CO occ. low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                  HCN/CO normal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                  HCN/HCO</a:t>
            </a:r>
            <a:r>
              <a:rPr lang="en-GB" baseline="30000">
                <a:solidFill>
                  <a:srgbClr val="D9D9D9"/>
                </a:solidFill>
                <a:latin typeface="Charter" charset="0"/>
              </a:rPr>
              <a:t>+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 often high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 sz="120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</a:t>
            </a:r>
            <a:r>
              <a:rPr lang="en-GB" baseline="30000">
                <a:solidFill>
                  <a:srgbClr val="FFFF00"/>
                </a:solidFill>
                <a:latin typeface="Charter" charset="0"/>
              </a:rPr>
              <a:t>13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CO occasionally enhanced,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      HCO</a:t>
            </a:r>
            <a:r>
              <a:rPr lang="en-GB" baseline="30000">
                <a:solidFill>
                  <a:srgbClr val="FFFF00"/>
                </a:solidFill>
                <a:latin typeface="Charter" charset="0"/>
              </a:rPr>
              <a:t>+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often suppressed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Standard Symbols L" charset="0"/>
                <a:cs typeface="Standard Symbols L" charset="0"/>
              </a:rPr>
              <a:t>⇒  IR-CO and IR-HCN 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Standard Symbols L" charset="0"/>
                <a:cs typeface="Standard Symbols L" charset="0"/>
              </a:rPr>
              <a:t>      SF trends followed</a:t>
            </a:r>
            <a:endParaRPr lang="en-US">
              <a:solidFill>
                <a:srgbClr val="7F7F7F"/>
              </a:solidFill>
              <a:latin typeface="Charter" charset="0"/>
            </a:endParaRPr>
          </a:p>
        </p:txBody>
      </p:sp>
      <p:pic>
        <p:nvPicPr>
          <p:cNvPr id="512003" name="Picture 5" descr="crocker_CO_CO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1417638"/>
            <a:ext cx="2057400" cy="183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04" name="Picture 6" descr="crocker_CO_HCN.tiff"/>
          <p:cNvPicPr>
            <a:picLocks noChangeAspect="1"/>
          </p:cNvPicPr>
          <p:nvPr/>
        </p:nvPicPr>
        <p:blipFill>
          <a:blip r:embed="rId4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3322638"/>
            <a:ext cx="2058988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05" name="Picture 7" descr="crocker_CO_HCO+.tiff"/>
          <p:cNvPicPr>
            <a:picLocks noChangeAspect="1"/>
          </p:cNvPicPr>
          <p:nvPr/>
        </p:nvPicPr>
        <p:blipFill>
          <a:blip r:embed="rId5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513" y="5227638"/>
            <a:ext cx="1981200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71438" y="1387475"/>
            <a:ext cx="5681662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u="sng" dirty="0">
                <a:solidFill>
                  <a:srgbClr val="FFFF00"/>
                </a:solidFill>
                <a:latin typeface="Charter" charset="0"/>
                <a:ea typeface="+mn-ea"/>
                <a:cs typeface="+mn-cs"/>
              </a:rPr>
              <a:t>CARMA + </a:t>
            </a:r>
            <a:r>
              <a:rPr lang="en-GB" u="sng" dirty="0" smtClean="0">
                <a:solidFill>
                  <a:srgbClr val="FFFF00"/>
                </a:solidFill>
                <a:latin typeface="Charter" charset="0"/>
                <a:ea typeface="+mn-ea"/>
                <a:cs typeface="+mn-cs"/>
              </a:rPr>
              <a:t>SMA + VLA: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Charter" charset="0"/>
                <a:ea typeface="+mn-ea"/>
                <a:cs typeface="+mn-cs"/>
              </a:rPr>
              <a:t>  </a:t>
            </a:r>
            <a:endParaRPr lang="en-GB" dirty="0">
              <a:solidFill>
                <a:schemeClr val="bg1">
                  <a:lumMod val="85000"/>
                </a:schemeClr>
              </a:solidFill>
              <a:latin typeface="Charter" charset="0"/>
              <a:ea typeface="+mn-ea"/>
              <a:cs typeface="+mn-cs"/>
            </a:endParaRPr>
          </a:p>
        </p:txBody>
      </p:sp>
      <p:sp>
        <p:nvSpPr>
          <p:cNvPr id="88067" name="Text Box 2"/>
          <p:cNvSpPr txBox="1">
            <a:spLocks noChangeArrowheads="1"/>
          </p:cNvSpPr>
          <p:nvPr/>
        </p:nvSpPr>
        <p:spPr bwMode="auto">
          <a:xfrm>
            <a:off x="6015182" y="1366838"/>
            <a:ext cx="4065443" cy="5880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825"/>
              </a:spcAft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NGC1266: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CO, HI, and ionised gas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     bi-polar/bi-conical outflow</a:t>
            </a:r>
            <a:endParaRPr lang="en-GB" sz="800" dirty="0" smtClean="0">
              <a:solidFill>
                <a:srgbClr val="F7FF99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Alignment with radio continuum and X-rays</a:t>
            </a: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Charter" charset="0"/>
                <a:cs typeface="StarSymbol" charset="0"/>
              </a:rPr>
              <a:t>     (T</a:t>
            </a:r>
            <a:r>
              <a:rPr lang="en-GB" baseline="-25000" dirty="0" smtClean="0">
                <a:solidFill>
                  <a:schemeClr val="bg1">
                    <a:lumMod val="85000"/>
                  </a:schemeClr>
                </a:solidFill>
                <a:latin typeface="Charter" charset="0"/>
                <a:cs typeface="StarSymbol" charset="0"/>
              </a:rPr>
              <a:t>b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Charter" charset="0"/>
                <a:cs typeface="StarSymbol" charset="0"/>
              </a:rPr>
              <a:t> &gt; 10</a:t>
            </a:r>
            <a:r>
              <a:rPr lang="en-GB" baseline="30000" dirty="0" smtClean="0">
                <a:solidFill>
                  <a:schemeClr val="bg1">
                    <a:lumMod val="85000"/>
                  </a:schemeClr>
                </a:solidFill>
                <a:latin typeface="Charter" charset="0"/>
                <a:cs typeface="StarSymbol" charset="0"/>
              </a:rPr>
              <a:t>7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Charter" charset="0"/>
                <a:cs typeface="StarSymbol" charset="0"/>
              </a:rPr>
              <a:t> K, d &lt;1 pc core)</a:t>
            </a:r>
            <a:endParaRPr lang="en-GB" sz="800" dirty="0" smtClean="0">
              <a:solidFill>
                <a:srgbClr val="F7FF99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Clear shock signatures</a:t>
            </a:r>
            <a:endParaRPr lang="en-GB" sz="800" dirty="0" smtClean="0">
              <a:solidFill>
                <a:srgbClr val="F7FF99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/>
              <a:buChar char="●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Mass outflow rate &gt; SFR</a:t>
            </a: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     </a:t>
            </a:r>
            <a:r>
              <a:rPr lang="en-GB" dirty="0" smtClean="0">
                <a:solidFill>
                  <a:srgbClr val="D9D9D9"/>
                </a:solidFill>
                <a:latin typeface="Charter" charset="0"/>
                <a:cs typeface="StarSymbol" charset="0"/>
              </a:rPr>
              <a:t>(13 M</a:t>
            </a:r>
            <a:r>
              <a:rPr lang="en-GB" baseline="-25000" dirty="0" smtClean="0">
                <a:solidFill>
                  <a:srgbClr val="D9D9D9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GB" dirty="0" smtClean="0">
                <a:solidFill>
                  <a:srgbClr val="D9D9D9"/>
                </a:solidFill>
                <a:latin typeface="Charter" charset="0"/>
                <a:cs typeface="StarSymbol" charset="0"/>
                <a:sym typeface="Wingdings"/>
              </a:rPr>
              <a:t> yr</a:t>
            </a:r>
            <a:r>
              <a:rPr lang="en-GB" baseline="30000" dirty="0" smtClean="0">
                <a:solidFill>
                  <a:srgbClr val="D9D9D9"/>
                </a:solidFill>
                <a:latin typeface="Charter" charset="0"/>
                <a:cs typeface="StarSymbol" charset="0"/>
                <a:sym typeface="Wingdings"/>
              </a:rPr>
              <a:t>-1</a:t>
            </a:r>
            <a:r>
              <a:rPr lang="en-GB" dirty="0" smtClean="0">
                <a:solidFill>
                  <a:srgbClr val="D9D9D9"/>
                </a:solidFill>
                <a:latin typeface="Charter" charset="0"/>
                <a:cs typeface="StarSymbol" charset="0"/>
                <a:sym typeface="Wingdings"/>
              </a:rPr>
              <a:t>; </a:t>
            </a:r>
            <a:r>
              <a:rPr lang="en-GB" dirty="0" err="1" smtClean="0">
                <a:solidFill>
                  <a:srgbClr val="D9D9D9"/>
                </a:solidFill>
                <a:latin typeface="Charter" charset="0"/>
                <a:cs typeface="StarSymbol" charset="0"/>
                <a:sym typeface="Wingdings"/>
              </a:rPr>
              <a:t>t</a:t>
            </a:r>
            <a:r>
              <a:rPr lang="en-GB" baseline="-25000" dirty="0" err="1" smtClean="0">
                <a:solidFill>
                  <a:srgbClr val="D9D9D9"/>
                </a:solidFill>
                <a:latin typeface="Charter" charset="0"/>
                <a:cs typeface="StarSymbol" charset="0"/>
                <a:sym typeface="Wingdings"/>
              </a:rPr>
              <a:t>dep</a:t>
            </a:r>
            <a:r>
              <a:rPr lang="en-GB" dirty="0" smtClean="0">
                <a:solidFill>
                  <a:srgbClr val="D9D9D9"/>
                </a:solidFill>
                <a:latin typeface="Charter" charset="0"/>
                <a:cs typeface="StarSymbol" charset="0"/>
                <a:sym typeface="Wingdings"/>
              </a:rPr>
              <a:t> ≈ 85 </a:t>
            </a:r>
            <a:r>
              <a:rPr lang="en-GB" dirty="0" err="1" smtClean="0">
                <a:solidFill>
                  <a:srgbClr val="D9D9D9"/>
                </a:solidFill>
                <a:latin typeface="Charter" charset="0"/>
                <a:cs typeface="StarSymbol" charset="0"/>
                <a:sym typeface="Wingdings"/>
              </a:rPr>
              <a:t>Myr</a:t>
            </a:r>
            <a:r>
              <a:rPr lang="en-GB" dirty="0" smtClean="0">
                <a:solidFill>
                  <a:srgbClr val="D9D9D9"/>
                </a:solidFill>
                <a:latin typeface="Charter" charset="0"/>
                <a:cs typeface="StarSymbol" charset="0"/>
                <a:sym typeface="Wingdings"/>
              </a:rPr>
              <a:t>)</a:t>
            </a:r>
            <a:endParaRPr lang="en-GB" dirty="0" smtClean="0">
              <a:solidFill>
                <a:srgbClr val="D9D9D9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60000"/>
              <a:buFont typeface="Wingdings" charset="2"/>
              <a:buChar char="²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Post-SB stellar pops</a:t>
            </a: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60000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     </a:t>
            </a:r>
            <a:r>
              <a:rPr lang="en-GB" dirty="0" smtClean="0">
                <a:solidFill>
                  <a:schemeClr val="bg1">
                    <a:lumMod val="75000"/>
                  </a:schemeClr>
                </a:solidFill>
                <a:latin typeface="Charter" charset="0"/>
                <a:cs typeface="StarSymbol" charset="0"/>
              </a:rPr>
              <a:t>(SF quenching)</a:t>
            </a: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60000"/>
              <a:defRPr/>
            </a:pPr>
            <a:endParaRPr lang="en-GB" sz="1600" dirty="0" smtClean="0">
              <a:solidFill>
                <a:schemeClr val="bg1">
                  <a:lumMod val="50000"/>
                </a:schemeClr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 dirty="0" smtClean="0">
                <a:solidFill>
                  <a:srgbClr val="FFFF00"/>
                </a:solidFill>
                <a:latin typeface="Charter" charset="0"/>
                <a:cs typeface="Standard Symbols L" charset="0"/>
              </a:rPr>
              <a:t>  Clear evidence for AGN feedback </a:t>
            </a:r>
            <a:r>
              <a:rPr lang="en-GB" dirty="0" smtClean="0">
                <a:solidFill>
                  <a:srgbClr val="D9D9D9"/>
                </a:solidFill>
                <a:latin typeface="Charter" charset="0"/>
                <a:cs typeface="Standard Symbols L" charset="0"/>
              </a:rPr>
              <a:t>(via jet) </a:t>
            </a:r>
            <a:r>
              <a:rPr lang="en-GB" dirty="0" smtClean="0">
                <a:solidFill>
                  <a:srgbClr val="FFFF00"/>
                </a:solidFill>
                <a:latin typeface="Charter" charset="0"/>
                <a:cs typeface="Standard Symbols L" charset="0"/>
              </a:rPr>
              <a:t>on molecular gas</a:t>
            </a:r>
            <a:endParaRPr lang="en-GB" dirty="0" smtClean="0">
              <a:solidFill>
                <a:srgbClr val="D9D9D9"/>
              </a:solidFill>
              <a:latin typeface="Charter" charset="0"/>
              <a:cs typeface="Standard Symbols L" charset="0"/>
            </a:endParaRPr>
          </a:p>
        </p:txBody>
      </p:sp>
      <p:pic>
        <p:nvPicPr>
          <p:cNvPr id="157699" name="Picture 7" descr="NGC1266_CO_RC_Halpha_smal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2435225"/>
            <a:ext cx="326866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7700" name="TextBox 18"/>
          <p:cNvSpPr txBox="1">
            <a:spLocks noChangeArrowheads="1"/>
          </p:cNvSpPr>
          <p:nvPr/>
        </p:nvSpPr>
        <p:spPr bwMode="auto">
          <a:xfrm>
            <a:off x="228600" y="1866900"/>
            <a:ext cx="4964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>
                <a:solidFill>
                  <a:srgbClr val="85FFE0"/>
                </a:solidFill>
                <a:latin typeface="Charter" charset="0"/>
              </a:rPr>
              <a:t>M</a:t>
            </a:r>
            <a:r>
              <a:rPr lang="en-GB" sz="2000" baseline="-25000">
                <a:solidFill>
                  <a:srgbClr val="85FFE0"/>
                </a:solidFill>
                <a:latin typeface="Charter" charset="0"/>
              </a:rPr>
              <a:t>H2, nucleus</a:t>
            </a:r>
            <a:r>
              <a:rPr lang="en-GB" sz="2000">
                <a:solidFill>
                  <a:srgbClr val="85FFE0"/>
                </a:solidFill>
                <a:latin typeface="Charter" charset="0"/>
              </a:rPr>
              <a:t> ≈ 4x10</a:t>
            </a:r>
            <a:r>
              <a:rPr lang="en-GB" sz="2000" baseline="30000">
                <a:solidFill>
                  <a:srgbClr val="85FFE0"/>
                </a:solidFill>
                <a:latin typeface="Charter" charset="0"/>
              </a:rPr>
              <a:t>8 </a:t>
            </a:r>
            <a:r>
              <a:rPr lang="en-GB" sz="2000">
                <a:solidFill>
                  <a:srgbClr val="85FFE0"/>
                </a:solidFill>
                <a:latin typeface="Charter" charset="0"/>
              </a:rPr>
              <a:t>M</a:t>
            </a:r>
            <a:r>
              <a:rPr lang="en-GB" sz="2000" baseline="-25000">
                <a:solidFill>
                  <a:srgbClr val="85FFE0"/>
                </a:solidFill>
                <a:latin typeface="StarSymbol" charset="0"/>
                <a:cs typeface="StarSymbol" charset="0"/>
              </a:rPr>
              <a:t>⊙ </a:t>
            </a:r>
            <a:r>
              <a:rPr lang="en-GB" sz="2000">
                <a:solidFill>
                  <a:srgbClr val="85FFE0"/>
                </a:solidFill>
                <a:latin typeface="StarSymbol" charset="0"/>
                <a:cs typeface="StarSymbol" charset="0"/>
              </a:rPr>
              <a:t>(</a:t>
            </a:r>
            <a:r>
              <a:rPr lang="en-GB" sz="2000">
                <a:solidFill>
                  <a:srgbClr val="85FFE0"/>
                </a:solidFill>
                <a:latin typeface="Charter" charset="0"/>
              </a:rPr>
              <a:t>R ≤ 60 pc)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 flipV="1">
            <a:off x="1727200" y="2268538"/>
            <a:ext cx="1008063" cy="1871662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7702" name="TextBox 31"/>
          <p:cNvSpPr txBox="1">
            <a:spLocks noChangeArrowheads="1"/>
          </p:cNvSpPr>
          <p:nvPr/>
        </p:nvSpPr>
        <p:spPr bwMode="auto">
          <a:xfrm>
            <a:off x="0" y="3411538"/>
            <a:ext cx="11541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>
                <a:solidFill>
                  <a:srgbClr val="7F7F7F"/>
                </a:solidFill>
                <a:latin typeface="Charter" charset="0"/>
              </a:rPr>
              <a:t>Narrow-</a:t>
            </a:r>
          </a:p>
          <a:p>
            <a:r>
              <a:rPr lang="en-GB" sz="2000">
                <a:solidFill>
                  <a:srgbClr val="7F7F7F"/>
                </a:solidFill>
                <a:latin typeface="Charter" charset="0"/>
              </a:rPr>
              <a:t>band</a:t>
            </a:r>
          </a:p>
          <a:p>
            <a:r>
              <a:rPr lang="en-GB" sz="2000">
                <a:solidFill>
                  <a:srgbClr val="7F7F7F"/>
                </a:solidFill>
                <a:latin typeface="Charter" charset="0"/>
              </a:rPr>
              <a:t>H</a:t>
            </a:r>
            <a:r>
              <a:rPr lang="en-GB" sz="2000">
                <a:solidFill>
                  <a:srgbClr val="7F7F7F"/>
                </a:solidFill>
                <a:latin typeface="Symbol Proportional BT" charset="0"/>
                <a:cs typeface="Symbol Proportional BT" charset="0"/>
              </a:rPr>
              <a:t>α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 rot="10800000">
            <a:off x="773113" y="4094163"/>
            <a:ext cx="1828800" cy="8382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7704" name="TextBox 23"/>
          <p:cNvSpPr txBox="1">
            <a:spLocks noChangeArrowheads="1"/>
          </p:cNvSpPr>
          <p:nvPr/>
        </p:nvSpPr>
        <p:spPr bwMode="auto">
          <a:xfrm>
            <a:off x="0" y="4995863"/>
            <a:ext cx="11541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>
                <a:solidFill>
                  <a:schemeClr val="tx1"/>
                </a:solidFill>
                <a:latin typeface="Charter" charset="0"/>
              </a:rPr>
              <a:t>1.4 GHz radio</a:t>
            </a:r>
          </a:p>
          <a:p>
            <a:r>
              <a:rPr lang="en-GB" sz="2000">
                <a:solidFill>
                  <a:schemeClr val="tx1"/>
                </a:solidFill>
                <a:latin typeface="Charter" charset="0"/>
              </a:rPr>
              <a:t>cont.</a:t>
            </a:r>
          </a:p>
        </p:txBody>
      </p:sp>
      <p:cxnSp>
        <p:nvCxnSpPr>
          <p:cNvPr id="157705" name="Straight Arrow Connector 20"/>
          <p:cNvCxnSpPr>
            <a:cxnSpLocks noChangeShapeType="1"/>
          </p:cNvCxnSpPr>
          <p:nvPr/>
        </p:nvCxnSpPr>
        <p:spPr bwMode="auto">
          <a:xfrm rot="10800000" flipV="1">
            <a:off x="849313" y="5207000"/>
            <a:ext cx="1295400" cy="2286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7706" name="TextBox 9"/>
          <p:cNvSpPr txBox="1">
            <a:spLocks noChangeArrowheads="1"/>
          </p:cNvSpPr>
          <p:nvPr/>
        </p:nvSpPr>
        <p:spPr bwMode="auto">
          <a:xfrm>
            <a:off x="4266768" y="2484438"/>
            <a:ext cx="16002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GB" sz="2000" dirty="0">
                <a:solidFill>
                  <a:srgbClr val="FF0000"/>
                </a:solidFill>
                <a:latin typeface="Charter" charset="0"/>
              </a:rPr>
              <a:t>Highly</a:t>
            </a:r>
          </a:p>
          <a:p>
            <a:pPr algn="r"/>
            <a:r>
              <a:rPr lang="en-GB" sz="2000" dirty="0">
                <a:solidFill>
                  <a:srgbClr val="FF0000"/>
                </a:solidFill>
                <a:latin typeface="Charter" charset="0"/>
              </a:rPr>
              <a:t>red-shifted</a:t>
            </a:r>
          </a:p>
          <a:p>
            <a:pPr algn="r"/>
            <a:r>
              <a:rPr lang="en-GB" sz="2000" dirty="0">
                <a:solidFill>
                  <a:srgbClr val="FF0000"/>
                </a:solidFill>
                <a:latin typeface="Charter" charset="0"/>
              </a:rPr>
              <a:t>H</a:t>
            </a:r>
            <a:r>
              <a:rPr lang="en-GB" sz="2000" baseline="-25000" dirty="0">
                <a:solidFill>
                  <a:srgbClr val="FF0000"/>
                </a:solidFill>
                <a:latin typeface="Charter" charset="0"/>
              </a:rPr>
              <a:t>2</a:t>
            </a:r>
          </a:p>
          <a:p>
            <a:pPr algn="r"/>
            <a:endParaRPr lang="en-GB" sz="2000" baseline="-25000" dirty="0">
              <a:solidFill>
                <a:srgbClr val="FF0000"/>
              </a:solidFill>
              <a:latin typeface="Charter" charset="0"/>
            </a:endParaRPr>
          </a:p>
          <a:p>
            <a:pPr algn="r"/>
            <a:endParaRPr lang="en-GB" sz="2000" baseline="-25000" dirty="0">
              <a:solidFill>
                <a:srgbClr val="FF0000"/>
              </a:solidFill>
              <a:latin typeface="Charter" charset="0"/>
            </a:endParaRPr>
          </a:p>
          <a:p>
            <a:pPr algn="r"/>
            <a:endParaRPr lang="en-GB" sz="2000" baseline="-25000" dirty="0">
              <a:solidFill>
                <a:srgbClr val="FF0000"/>
              </a:solidFill>
              <a:latin typeface="Charter" charset="0"/>
            </a:endParaRPr>
          </a:p>
          <a:p>
            <a:pPr algn="r"/>
            <a:r>
              <a:rPr lang="en-GB" sz="2000" dirty="0">
                <a:solidFill>
                  <a:srgbClr val="FFFFFF"/>
                </a:solidFill>
                <a:latin typeface="Charter" charset="0"/>
              </a:rPr>
              <a:t>M</a:t>
            </a:r>
            <a:r>
              <a:rPr lang="en-GB" sz="2000" baseline="-25000" dirty="0">
                <a:solidFill>
                  <a:srgbClr val="FFFFFF"/>
                </a:solidFill>
                <a:latin typeface="Charter" charset="0"/>
              </a:rPr>
              <a:t>H2, outflow </a:t>
            </a:r>
          </a:p>
          <a:p>
            <a:pPr algn="r"/>
            <a:r>
              <a:rPr lang="en-GB" sz="2000" dirty="0">
                <a:solidFill>
                  <a:srgbClr val="FFFFFF"/>
                </a:solidFill>
                <a:latin typeface="Charter" charset="0"/>
              </a:rPr>
              <a:t>≈ 2x10</a:t>
            </a:r>
            <a:r>
              <a:rPr lang="en-GB" sz="2000" baseline="30000" dirty="0">
                <a:solidFill>
                  <a:srgbClr val="FFFFFF"/>
                </a:solidFill>
                <a:latin typeface="Charter" charset="0"/>
              </a:rPr>
              <a:t>7 </a:t>
            </a:r>
            <a:r>
              <a:rPr lang="en-GB" sz="2000" dirty="0">
                <a:solidFill>
                  <a:srgbClr val="FFFFFF"/>
                </a:solidFill>
                <a:latin typeface="Charter" charset="0"/>
              </a:rPr>
              <a:t>M</a:t>
            </a:r>
            <a:r>
              <a:rPr lang="en-GB" sz="2000" baseline="-25000" dirty="0">
                <a:solidFill>
                  <a:srgbClr val="FFFFFF"/>
                </a:solidFill>
                <a:latin typeface="StarSymbol" charset="0"/>
                <a:cs typeface="StarSymbol" charset="0"/>
              </a:rPr>
              <a:t>⊙</a:t>
            </a:r>
            <a:r>
              <a:rPr lang="en-GB" sz="2000" dirty="0">
                <a:solidFill>
                  <a:srgbClr val="FFFFFF"/>
                </a:solidFill>
                <a:latin typeface="Charter" charset="0"/>
              </a:rPr>
              <a:t> </a:t>
            </a:r>
          </a:p>
          <a:p>
            <a:pPr algn="r"/>
            <a:r>
              <a:rPr lang="en-GB" sz="2000" dirty="0">
                <a:solidFill>
                  <a:srgbClr val="FFFFFF"/>
                </a:solidFill>
                <a:latin typeface="Charter" charset="0"/>
              </a:rPr>
              <a:t>(R ≤ 500 pc)</a:t>
            </a:r>
            <a:endParaRPr lang="en-US" sz="2000" dirty="0">
              <a:solidFill>
                <a:srgbClr val="FFFFFF"/>
              </a:solidFill>
            </a:endParaRPr>
          </a:p>
        </p:txBody>
      </p:sp>
      <p:cxnSp>
        <p:nvCxnSpPr>
          <p:cNvPr id="157707" name="Straight Arrow Connector 7"/>
          <p:cNvCxnSpPr>
            <a:cxnSpLocks noChangeShapeType="1"/>
          </p:cNvCxnSpPr>
          <p:nvPr/>
        </p:nvCxnSpPr>
        <p:spPr bwMode="auto">
          <a:xfrm flipV="1">
            <a:off x="2906713" y="3314700"/>
            <a:ext cx="2209800" cy="6096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7708" name="TextBox 13"/>
          <p:cNvSpPr txBox="1">
            <a:spLocks noChangeArrowheads="1"/>
          </p:cNvSpPr>
          <p:nvPr/>
        </p:nvSpPr>
        <p:spPr bwMode="auto">
          <a:xfrm>
            <a:off x="4202113" y="5119688"/>
            <a:ext cx="1600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endParaRPr lang="en-GB" sz="2000" dirty="0">
              <a:solidFill>
                <a:srgbClr val="0000FF"/>
              </a:solidFill>
              <a:latin typeface="Charter" charset="0"/>
            </a:endParaRPr>
          </a:p>
          <a:p>
            <a:pPr algn="r"/>
            <a:r>
              <a:rPr lang="en-GB" sz="2000" dirty="0">
                <a:solidFill>
                  <a:srgbClr val="0000FF"/>
                </a:solidFill>
                <a:latin typeface="Charter" charset="0"/>
              </a:rPr>
              <a:t>Highly </a:t>
            </a:r>
          </a:p>
          <a:p>
            <a:pPr algn="r"/>
            <a:r>
              <a:rPr lang="en-GB" sz="2000" dirty="0">
                <a:solidFill>
                  <a:srgbClr val="0000FF"/>
                </a:solidFill>
                <a:latin typeface="Charter" charset="0"/>
              </a:rPr>
              <a:t>blue-shifted</a:t>
            </a:r>
          </a:p>
          <a:p>
            <a:pPr algn="r"/>
            <a:r>
              <a:rPr lang="en-GB" sz="2000" dirty="0">
                <a:solidFill>
                  <a:srgbClr val="0000FF"/>
                </a:solidFill>
                <a:latin typeface="Charter" charset="0"/>
              </a:rPr>
              <a:t>H</a:t>
            </a:r>
            <a:r>
              <a:rPr lang="en-GB" sz="2000" baseline="-25000" dirty="0">
                <a:solidFill>
                  <a:srgbClr val="0000FF"/>
                </a:solidFill>
                <a:latin typeface="Charter" charset="0"/>
              </a:rPr>
              <a:t>2</a:t>
            </a:r>
            <a:endParaRPr lang="en-US" sz="2000" baseline="-25000" dirty="0">
              <a:solidFill>
                <a:srgbClr val="0000FF"/>
              </a:solidFill>
            </a:endParaRPr>
          </a:p>
        </p:txBody>
      </p:sp>
      <p:cxnSp>
        <p:nvCxnSpPr>
          <p:cNvPr id="157709" name="Straight Arrow Connector 10"/>
          <p:cNvCxnSpPr>
            <a:cxnSpLocks noChangeShapeType="1"/>
          </p:cNvCxnSpPr>
          <p:nvPr/>
        </p:nvCxnSpPr>
        <p:spPr bwMode="auto">
          <a:xfrm>
            <a:off x="2906713" y="4729163"/>
            <a:ext cx="1905000" cy="106680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7710" name="Rectangle 19"/>
          <p:cNvSpPr>
            <a:spLocks noChangeArrowheads="1"/>
          </p:cNvSpPr>
          <p:nvPr/>
        </p:nvSpPr>
        <p:spPr bwMode="auto">
          <a:xfrm>
            <a:off x="1304925" y="5981700"/>
            <a:ext cx="2897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>
                <a:latin typeface="Charter" charset="0"/>
              </a:rPr>
              <a:t>M</a:t>
            </a:r>
            <a:r>
              <a:rPr lang="en-GB" baseline="-25000">
                <a:latin typeface="Charter" charset="0"/>
              </a:rPr>
              <a:t>H2, total</a:t>
            </a:r>
            <a:r>
              <a:rPr lang="en-GB">
                <a:latin typeface="Charter" charset="0"/>
              </a:rPr>
              <a:t> ≈ 1x10</a:t>
            </a:r>
            <a:r>
              <a:rPr lang="en-GB" baseline="30000">
                <a:latin typeface="Charter" charset="0"/>
              </a:rPr>
              <a:t>9 </a:t>
            </a:r>
            <a:r>
              <a:rPr lang="en-GB">
                <a:latin typeface="Charter" charset="0"/>
              </a:rPr>
              <a:t>M</a:t>
            </a:r>
            <a:r>
              <a:rPr lang="en-GB" baseline="-25000">
                <a:latin typeface="StarSymbol" charset="0"/>
                <a:cs typeface="StarSymbol" charset="0"/>
              </a:rPr>
              <a:t>⊙</a:t>
            </a:r>
            <a:endParaRPr lang="en-GB">
              <a:latin typeface="Charter" charset="0"/>
            </a:endParaRPr>
          </a:p>
        </p:txBody>
      </p:sp>
      <p:sp>
        <p:nvSpPr>
          <p:cNvPr id="157711" name="Text Box 1"/>
          <p:cNvSpPr txBox="1">
            <a:spLocks noChangeArrowheads="1"/>
          </p:cNvSpPr>
          <p:nvPr/>
        </p:nvSpPr>
        <p:spPr bwMode="auto">
          <a:xfrm>
            <a:off x="677863" y="184150"/>
            <a:ext cx="860742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 dirty="0">
                <a:solidFill>
                  <a:srgbClr val="FFFF00"/>
                </a:solidFill>
                <a:latin typeface="Charter" charset="0"/>
              </a:rPr>
              <a:t> Low-luminosity AGN: </a:t>
            </a:r>
            <a:r>
              <a:rPr lang="en-GB" sz="4400" dirty="0">
                <a:solidFill>
                  <a:srgbClr val="FFFF66"/>
                </a:solidFill>
                <a:latin typeface="Charter" charset="0"/>
              </a:rPr>
              <a:t>Feedback</a:t>
            </a:r>
            <a:r>
              <a:rPr lang="en-GB" sz="2000" dirty="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2000" dirty="0">
                <a:solidFill>
                  <a:srgbClr val="FFFF00"/>
                </a:solidFill>
                <a:latin typeface="Charter" charset="0"/>
              </a:rPr>
            </a:br>
            <a:r>
              <a:rPr lang="en-GB" sz="2000" dirty="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2000" dirty="0">
                <a:solidFill>
                  <a:srgbClr val="999999"/>
                </a:solidFill>
                <a:latin typeface="Charter" charset="0"/>
              </a:rPr>
              <a:t>(</a:t>
            </a:r>
            <a:r>
              <a:rPr lang="en-GB" sz="2000" dirty="0" err="1">
                <a:solidFill>
                  <a:srgbClr val="999999"/>
                </a:solidFill>
                <a:latin typeface="Charter" charset="0"/>
              </a:rPr>
              <a:t>Alatalo</a:t>
            </a:r>
            <a:r>
              <a:rPr lang="en-GB" sz="2000" dirty="0">
                <a:solidFill>
                  <a:srgbClr val="999999"/>
                </a:solidFill>
                <a:latin typeface="Charter" charset="0"/>
              </a:rPr>
              <a:t> et al. </a:t>
            </a:r>
            <a:r>
              <a:rPr lang="en-GB" sz="2000" dirty="0" smtClean="0">
                <a:solidFill>
                  <a:srgbClr val="999999"/>
                </a:solidFill>
                <a:latin typeface="Charter" charset="0"/>
              </a:rPr>
              <a:t>11, 14; Davis et al. 12; </a:t>
            </a:r>
            <a:r>
              <a:rPr lang="en-GB" sz="2000" dirty="0" err="1" smtClean="0">
                <a:solidFill>
                  <a:srgbClr val="999999"/>
                </a:solidFill>
                <a:latin typeface="Charter" charset="0"/>
              </a:rPr>
              <a:t>Nyland</a:t>
            </a:r>
            <a:r>
              <a:rPr lang="en-GB" sz="2000" dirty="0" smtClean="0">
                <a:solidFill>
                  <a:srgbClr val="999999"/>
                </a:solidFill>
                <a:latin typeface="Charter" charset="0"/>
              </a:rPr>
              <a:t> et al. 13)     </a:t>
            </a:r>
            <a:endParaRPr lang="en-GB" sz="2000" dirty="0">
              <a:solidFill>
                <a:srgbClr val="999999"/>
              </a:solidFill>
              <a:latin typeface="Charter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23963" y="6548438"/>
            <a:ext cx="307816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GB" sz="2000" dirty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(see also Davis et al. 12)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00873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049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Line Diagnostics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(Krips et al. 10; Crocker et al., in prep)</a:t>
            </a:r>
          </a:p>
        </p:txBody>
      </p:sp>
      <p:sp>
        <p:nvSpPr>
          <p:cNvPr id="514050" name="Text Box 2"/>
          <p:cNvSpPr txBox="1">
            <a:spLocks noChangeArrowheads="1"/>
          </p:cNvSpPr>
          <p:nvPr/>
        </p:nvSpPr>
        <p:spPr bwMode="auto">
          <a:xfrm>
            <a:off x="4887913" y="1417638"/>
            <a:ext cx="5029200" cy="5459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3413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CO-Brightest Galaxies: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Detections:   15/15 </a:t>
            </a:r>
            <a:r>
              <a:rPr lang="en-GB" baseline="30000">
                <a:solidFill>
                  <a:srgbClr val="7F7F7F"/>
                </a:solidFill>
                <a:latin typeface="Charter" charset="0"/>
              </a:rPr>
              <a:t>13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CO(1-0/2-1)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                     9/11  HCN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                     6/11  HCO</a:t>
            </a:r>
            <a:r>
              <a:rPr lang="en-GB" baseline="30000">
                <a:solidFill>
                  <a:srgbClr val="7F7F7F"/>
                </a:solidFill>
                <a:latin typeface="Charter" charset="0"/>
              </a:rPr>
              <a:t>+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>
              <a:solidFill>
                <a:srgbClr val="7F7F7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Aria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Ratios:  </a:t>
            </a:r>
            <a:r>
              <a:rPr lang="en-GB" baseline="30000">
                <a:solidFill>
                  <a:srgbClr val="7F7F7F"/>
                </a:solidFill>
                <a:latin typeface="Charter" charset="0"/>
              </a:rPr>
              <a:t>12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CO/</a:t>
            </a:r>
            <a:r>
              <a:rPr lang="en-GB" baseline="30000">
                <a:solidFill>
                  <a:srgbClr val="7F7F7F"/>
                </a:solidFill>
                <a:latin typeface="Charter" charset="0"/>
              </a:rPr>
              <a:t>13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CO occ. low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            HCN/CO normal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            HCN/HCO</a:t>
            </a:r>
            <a:r>
              <a:rPr lang="en-GB" baseline="30000">
                <a:solidFill>
                  <a:srgbClr val="7F7F7F"/>
                </a:solidFill>
                <a:latin typeface="Charter" charset="0"/>
              </a:rPr>
              <a:t>+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 often high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 sz="1200">
              <a:solidFill>
                <a:srgbClr val="7F7F7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Standard Symbols L" charset="0"/>
                <a:cs typeface="Standard Symbols L" charset="0"/>
              </a:rPr>
              <a:t>⇒ 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 </a:t>
            </a:r>
            <a:r>
              <a:rPr lang="en-GB" baseline="30000">
                <a:solidFill>
                  <a:srgbClr val="7F7F7F"/>
                </a:solidFill>
                <a:latin typeface="Charter" charset="0"/>
              </a:rPr>
              <a:t>13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CO occasionally enhanced,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HCO</a:t>
            </a:r>
            <a:r>
              <a:rPr lang="en-GB" baseline="30000">
                <a:solidFill>
                  <a:srgbClr val="7F7F7F"/>
                </a:solidFill>
                <a:latin typeface="Charter" charset="0"/>
              </a:rPr>
              <a:t>+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 often suppressed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 IR-CO and IR-HCN 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      SF trends followed</a:t>
            </a:r>
            <a:endParaRPr lang="en-US">
              <a:solidFill>
                <a:srgbClr val="FFFF00"/>
              </a:solidFill>
              <a:latin typeface="Charter" charset="0"/>
            </a:endParaRPr>
          </a:p>
        </p:txBody>
      </p:sp>
      <p:pic>
        <p:nvPicPr>
          <p:cNvPr id="514051" name="Picture 5" descr="crocker_FIR_CO+HCN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" y="2789238"/>
            <a:ext cx="440531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193" name="Text Box 1"/>
          <p:cNvSpPr txBox="1">
            <a:spLocks noChangeArrowheads="1"/>
          </p:cNvSpPr>
          <p:nvPr/>
        </p:nvSpPr>
        <p:spPr bwMode="auto">
          <a:xfrm>
            <a:off x="709613" y="0"/>
            <a:ext cx="86074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(Preliminary)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> Conclusions</a:t>
            </a:r>
          </a:p>
        </p:txBody>
      </p:sp>
      <p:sp>
        <p:nvSpPr>
          <p:cNvPr id="520194" name="Text Box 2"/>
          <p:cNvSpPr txBox="1">
            <a:spLocks noChangeArrowheads="1"/>
          </p:cNvSpPr>
          <p:nvPr/>
        </p:nvSpPr>
        <p:spPr bwMode="auto">
          <a:xfrm>
            <a:off x="92075" y="1479550"/>
            <a:ext cx="998855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488950" indent="-273050"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KDCs: </a:t>
            </a:r>
            <a:r>
              <a:rPr lang="en-GB" sz="1400">
                <a:solidFill>
                  <a:srgbClr val="E6E64C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- Young stars common in local E/S0s:  </a:t>
            </a:r>
            <a:r>
              <a:rPr lang="en-GB" sz="2000">
                <a:solidFill>
                  <a:srgbClr val="D9D9D9"/>
                </a:solidFill>
                <a:latin typeface="Symbol" charset="0"/>
                <a:cs typeface="Symbol" charset="0"/>
              </a:rPr>
              <a:t>@</a:t>
            </a:r>
            <a:r>
              <a:rPr lang="en-GB" sz="2000">
                <a:solidFill>
                  <a:srgbClr val="D9D9D9"/>
                </a:solidFill>
                <a:latin typeface="Charter" charset="0"/>
              </a:rPr>
              <a:t>30%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        </a:t>
            </a:r>
            <a:r>
              <a:rPr lang="en-GB" sz="1600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- Classic large/massive KDCs: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D9D9D9"/>
                </a:solidFill>
                <a:latin typeface="Charter" charset="0"/>
              </a:rPr>
              <a:t>SRs, early wet/late dry merger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       </a:t>
            </a:r>
            <a:r>
              <a:rPr lang="en-GB" sz="1600">
                <a:solidFill>
                  <a:srgbClr val="E6E6E6"/>
                </a:solidFill>
                <a:latin typeface="Charter" charset="0"/>
              </a:rPr>
              <a:t>     </a:t>
            </a:r>
            <a:r>
              <a:rPr lang="en-GB" sz="600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Compact lightweight KDCs: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D9D9D9"/>
                </a:solidFill>
                <a:latin typeface="Charter" charset="0"/>
              </a:rPr>
              <a:t>FRs, recent wet merger/gas accretion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   CO: 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- Common in local E/S0s: 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D9D9D9"/>
                </a:solidFill>
                <a:latin typeface="Symbol" charset="0"/>
                <a:cs typeface="Symbol" charset="0"/>
              </a:rPr>
              <a:t>@</a:t>
            </a:r>
            <a:r>
              <a:rPr lang="en-GB" sz="2000">
                <a:solidFill>
                  <a:srgbClr val="D9D9D9"/>
                </a:solidFill>
                <a:latin typeface="Charter" charset="0"/>
              </a:rPr>
              <a:t>23%; independent of most properties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               </a:t>
            </a:r>
            <a:r>
              <a:rPr lang="en-GB">
                <a:solidFill>
                  <a:srgbClr val="FFFF66"/>
                </a:solidFill>
                <a:latin typeface="Charter" charset="0"/>
              </a:rPr>
              <a:t>-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Decoupled structures:</a:t>
            </a:r>
            <a:r>
              <a:rPr lang="en-GB">
                <a:solidFill>
                  <a:srgbClr val="E6E64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D9D9D9"/>
                </a:solidFill>
                <a:latin typeface="Charter" charset="0"/>
              </a:rPr>
              <a:t>CO cospatial/corotating with gas/young stars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 sz="2000">
                <a:solidFill>
                  <a:srgbClr val="D9D9D9"/>
                </a:solidFill>
                <a:latin typeface="Charter" charset="0"/>
              </a:rPr>
              <a:t>                  </a:t>
            </a:r>
            <a:r>
              <a:rPr lang="en-GB">
                <a:solidFill>
                  <a:srgbClr val="FFFF66"/>
                </a:solidFill>
                <a:latin typeface="Charter" charset="0"/>
              </a:rPr>
              <a:t>-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Origin:</a:t>
            </a:r>
            <a:r>
              <a:rPr lang="en-GB">
                <a:solidFill>
                  <a:srgbClr val="E6E64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D9D9D9"/>
                </a:solidFill>
                <a:latin typeface="Charter" charset="0"/>
              </a:rPr>
              <a:t>Internal in clusters, external in field; probable cold accretion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        - SF: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D9D9D9"/>
                </a:solidFill>
                <a:latin typeface="Charter" charset="0"/>
              </a:rPr>
              <a:t>Sequence (current, recent, no/weak SF) ?, E/S0s FIR-bright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FFFF99"/>
                </a:solidFill>
                <a:latin typeface="Charter" charset="0"/>
              </a:rPr>
              <a:t>                 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- ISM: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 sz="2000" baseline="30000">
                <a:solidFill>
                  <a:srgbClr val="D9D9D9"/>
                </a:solidFill>
                <a:latin typeface="Charter" charset="0"/>
              </a:rPr>
              <a:t>13</a:t>
            </a:r>
            <a:r>
              <a:rPr lang="en-GB" sz="2000">
                <a:solidFill>
                  <a:srgbClr val="D9D9D9"/>
                </a:solidFill>
                <a:latin typeface="Charter" charset="0"/>
              </a:rPr>
              <a:t>CO enhanced, HCO</a:t>
            </a:r>
            <a:r>
              <a:rPr lang="en-GB" sz="2000" baseline="30000">
                <a:solidFill>
                  <a:srgbClr val="D9D9D9"/>
                </a:solidFill>
                <a:latin typeface="Charter" charset="0"/>
              </a:rPr>
              <a:t>+</a:t>
            </a:r>
            <a:r>
              <a:rPr lang="en-GB" sz="2000">
                <a:solidFill>
                  <a:srgbClr val="D9D9D9"/>
                </a:solidFill>
                <a:latin typeface="Charter" charset="0"/>
              </a:rPr>
              <a:t> suppressed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E6E6E6"/>
              </a:solidFill>
              <a:latin typeface="StarSymbol" charset="0"/>
              <a:cs typeface="StarSymbol" charset="0"/>
            </a:endParaRP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E6E6E6"/>
                </a:solidFill>
                <a:latin typeface="StarSymbol" charset="0"/>
                <a:cs typeface="StarSymbol" charset="0"/>
              </a:rPr>
              <a:t>                 </a:t>
            </a:r>
            <a:r>
              <a:rPr lang="en-GB" sz="2000">
                <a:solidFill>
                  <a:srgbClr val="D9D9D9"/>
                </a:solidFill>
                <a:latin typeface="StarSymbol" charset="0"/>
                <a:cs typeface="StarSymbol" charset="0"/>
              </a:rPr>
              <a:t>✗</a:t>
            </a:r>
            <a:r>
              <a:rPr lang="en-GB" sz="2000">
                <a:solidFill>
                  <a:srgbClr val="D9D9D9"/>
                </a:solidFill>
                <a:latin typeface="Charter" charset="0"/>
                <a:cs typeface="StarSymbol" charset="0"/>
              </a:rPr>
              <a:t> Great prospects for spatially-resolved molecular line diagnostics,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D9D9D9"/>
                </a:solidFill>
                <a:latin typeface="Charter" charset="0"/>
                <a:cs typeface="StarSymbol" charset="0"/>
              </a:rPr>
              <a:t>                    high-</a:t>
            </a:r>
            <a:r>
              <a:rPr lang="en-GB" sz="2000" i="1">
                <a:solidFill>
                  <a:srgbClr val="D9D9D9"/>
                </a:solidFill>
                <a:latin typeface="Charter" charset="0"/>
                <a:cs typeface="StarSymbol" charset="0"/>
              </a:rPr>
              <a:t>z</a:t>
            </a:r>
            <a:r>
              <a:rPr lang="en-GB" sz="2000">
                <a:solidFill>
                  <a:srgbClr val="D9D9D9"/>
                </a:solidFill>
                <a:latin typeface="Charter" charset="0"/>
                <a:cs typeface="StarSymbol" charset="0"/>
              </a:rPr>
              <a:t> Tully-Fisher studies as probe of M/L, …</a:t>
            </a:r>
            <a:endParaRPr lang="en-US" sz="2000">
              <a:solidFill>
                <a:srgbClr val="D9D9D9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US" sz="2000">
                <a:solidFill>
                  <a:srgbClr val="D9D9D9"/>
                </a:solidFill>
                <a:latin typeface="Charter" charset="0"/>
                <a:cs typeface="StarSymbol" charset="0"/>
              </a:rPr>
              <a:t>                 </a:t>
            </a:r>
            <a:r>
              <a:rPr lang="en-GB" sz="2000">
                <a:solidFill>
                  <a:srgbClr val="D9D9D9"/>
                </a:solidFill>
                <a:latin typeface="StarSymbol" charset="0"/>
                <a:cs typeface="StarSymbol" charset="0"/>
              </a:rPr>
              <a:t>✗</a:t>
            </a:r>
            <a:r>
              <a:rPr lang="en-GB" sz="2000">
                <a:solidFill>
                  <a:srgbClr val="D9D9D9"/>
                </a:solidFill>
                <a:latin typeface="Charter" charset="0"/>
                <a:cs typeface="StarSymbol" charset="0"/>
              </a:rPr>
              <a:t> Still in exploratory phase, building up sample</a:t>
            </a:r>
            <a:r>
              <a:rPr lang="en-US" sz="2000">
                <a:solidFill>
                  <a:srgbClr val="D9D9D9"/>
                </a:solidFill>
                <a:latin typeface="Charter" charset="0"/>
                <a:cs typeface="StarSymbol" charset="0"/>
              </a:rPr>
              <a:t>...</a:t>
            </a:r>
            <a:endParaRPr lang="en-GB" sz="2000">
              <a:solidFill>
                <a:srgbClr val="D9D9D9"/>
              </a:solidFill>
              <a:latin typeface="Charter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41" name="Text Box 1"/>
          <p:cNvSpPr txBox="1">
            <a:spLocks noChangeArrowheads="1"/>
          </p:cNvSpPr>
          <p:nvPr/>
        </p:nvSpPr>
        <p:spPr bwMode="auto">
          <a:xfrm>
            <a:off x="709613" y="0"/>
            <a:ext cx="86074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(Preliminary)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> Conclusions</a:t>
            </a:r>
          </a:p>
        </p:txBody>
      </p:sp>
      <p:sp>
        <p:nvSpPr>
          <p:cNvPr id="522242" name="Text Box 2"/>
          <p:cNvSpPr txBox="1">
            <a:spLocks noChangeArrowheads="1"/>
          </p:cNvSpPr>
          <p:nvPr/>
        </p:nvSpPr>
        <p:spPr bwMode="auto">
          <a:xfrm>
            <a:off x="92075" y="1479550"/>
            <a:ext cx="998855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488950" indent="-273050"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KDCs: </a:t>
            </a:r>
            <a:r>
              <a:rPr lang="en-GB" sz="1400">
                <a:solidFill>
                  <a:srgbClr val="E6E64C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- Young stars common in local E/S0s:  </a:t>
            </a:r>
            <a:r>
              <a:rPr lang="en-GB" sz="2000">
                <a:solidFill>
                  <a:srgbClr val="D9D9D9"/>
                </a:solidFill>
                <a:latin typeface="Symbol" charset="0"/>
                <a:cs typeface="Symbol" charset="0"/>
              </a:rPr>
              <a:t>@</a:t>
            </a:r>
            <a:r>
              <a:rPr lang="en-GB" sz="2000">
                <a:solidFill>
                  <a:srgbClr val="D9D9D9"/>
                </a:solidFill>
                <a:latin typeface="Charter" charset="0"/>
              </a:rPr>
              <a:t>30%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        </a:t>
            </a:r>
            <a:r>
              <a:rPr lang="en-GB" sz="1600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- Classic large/massive KDCs: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D9D9D9"/>
                </a:solidFill>
                <a:latin typeface="Charter" charset="0"/>
              </a:rPr>
              <a:t>SRs, early wet/late dry merger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       </a:t>
            </a:r>
            <a:r>
              <a:rPr lang="en-GB" sz="1600">
                <a:solidFill>
                  <a:srgbClr val="E6E6E6"/>
                </a:solidFill>
                <a:latin typeface="Charter" charset="0"/>
              </a:rPr>
              <a:t>     </a:t>
            </a:r>
            <a:r>
              <a:rPr lang="en-GB" sz="600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Compact lightweight KDCs: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D9D9D9"/>
                </a:solidFill>
                <a:latin typeface="Charter" charset="0"/>
              </a:rPr>
              <a:t>FRs, recent wet merger/gas accretion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   CO: 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- Common in local E/S0s: 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D9D9D9"/>
                </a:solidFill>
                <a:latin typeface="Symbol" charset="0"/>
                <a:cs typeface="Symbol" charset="0"/>
              </a:rPr>
              <a:t>@</a:t>
            </a:r>
            <a:r>
              <a:rPr lang="en-GB" sz="2000">
                <a:solidFill>
                  <a:srgbClr val="D9D9D9"/>
                </a:solidFill>
                <a:latin typeface="Charter" charset="0"/>
              </a:rPr>
              <a:t>23%; independent of most properties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               </a:t>
            </a:r>
            <a:r>
              <a:rPr lang="en-GB">
                <a:solidFill>
                  <a:srgbClr val="FFFF66"/>
                </a:solidFill>
                <a:latin typeface="Charter" charset="0"/>
              </a:rPr>
              <a:t>-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Decoupled structures:</a:t>
            </a:r>
            <a:r>
              <a:rPr lang="en-GB">
                <a:solidFill>
                  <a:srgbClr val="E6E64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D9D9D9"/>
                </a:solidFill>
                <a:latin typeface="Charter" charset="0"/>
              </a:rPr>
              <a:t>CO cospatial/corotating with gas/young stars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 sz="2000">
                <a:solidFill>
                  <a:srgbClr val="D9D9D9"/>
                </a:solidFill>
                <a:latin typeface="Charter" charset="0"/>
              </a:rPr>
              <a:t>                  </a:t>
            </a:r>
            <a:r>
              <a:rPr lang="en-GB">
                <a:solidFill>
                  <a:srgbClr val="FFFF66"/>
                </a:solidFill>
                <a:latin typeface="Charter" charset="0"/>
              </a:rPr>
              <a:t>-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Origin:</a:t>
            </a:r>
            <a:r>
              <a:rPr lang="en-GB">
                <a:solidFill>
                  <a:srgbClr val="E6E64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D9D9D9"/>
                </a:solidFill>
                <a:latin typeface="Charter" charset="0"/>
              </a:rPr>
              <a:t>Internal in clusters, external in field; probable cold accretion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        - SF: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D9D9D9"/>
                </a:solidFill>
                <a:latin typeface="Charter" charset="0"/>
              </a:rPr>
              <a:t>Sequence (current, recent, no/weak SF) ?, E/S0s FIR-bright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FFFF99"/>
                </a:solidFill>
                <a:latin typeface="Charter" charset="0"/>
              </a:rPr>
              <a:t>                 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- ISM: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 sz="2000" baseline="30000">
                <a:solidFill>
                  <a:srgbClr val="D9D9D9"/>
                </a:solidFill>
                <a:latin typeface="Charter" charset="0"/>
              </a:rPr>
              <a:t>13</a:t>
            </a:r>
            <a:r>
              <a:rPr lang="en-GB" sz="2000">
                <a:solidFill>
                  <a:srgbClr val="D9D9D9"/>
                </a:solidFill>
                <a:latin typeface="Charter" charset="0"/>
              </a:rPr>
              <a:t>CO enhanced, HCO</a:t>
            </a:r>
            <a:r>
              <a:rPr lang="en-GB" sz="2000" baseline="30000">
                <a:solidFill>
                  <a:srgbClr val="D9D9D9"/>
                </a:solidFill>
                <a:latin typeface="Charter" charset="0"/>
              </a:rPr>
              <a:t>+</a:t>
            </a:r>
            <a:r>
              <a:rPr lang="en-GB" sz="2000">
                <a:solidFill>
                  <a:srgbClr val="D9D9D9"/>
                </a:solidFill>
                <a:latin typeface="Charter" charset="0"/>
              </a:rPr>
              <a:t> suppressed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E6E6E6"/>
              </a:solidFill>
              <a:latin typeface="StarSymbol" charset="0"/>
              <a:cs typeface="StarSymbol" charset="0"/>
            </a:endParaRP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E6E6E6"/>
                </a:solidFill>
                <a:latin typeface="StarSymbol" charset="0"/>
                <a:cs typeface="StarSymbol" charset="0"/>
              </a:rPr>
              <a:t>                 </a:t>
            </a:r>
            <a:r>
              <a:rPr lang="en-GB" sz="2000">
                <a:solidFill>
                  <a:srgbClr val="D9D9D9"/>
                </a:solidFill>
                <a:latin typeface="StarSymbol" charset="0"/>
                <a:cs typeface="StarSymbol" charset="0"/>
              </a:rPr>
              <a:t>✗</a:t>
            </a:r>
            <a:r>
              <a:rPr lang="en-GB" sz="2000">
                <a:solidFill>
                  <a:srgbClr val="D9D9D9"/>
                </a:solidFill>
                <a:latin typeface="Charter" charset="0"/>
                <a:cs typeface="StarSymbol" charset="0"/>
              </a:rPr>
              <a:t> Great prospects for spatially-resolved molecular line diagnostics,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D9D9D9"/>
                </a:solidFill>
                <a:latin typeface="Charter" charset="0"/>
                <a:cs typeface="StarSymbol" charset="0"/>
              </a:rPr>
              <a:t>                    high-</a:t>
            </a:r>
            <a:r>
              <a:rPr lang="en-GB" sz="2000" i="1">
                <a:solidFill>
                  <a:srgbClr val="D9D9D9"/>
                </a:solidFill>
                <a:latin typeface="Charter" charset="0"/>
                <a:cs typeface="StarSymbol" charset="0"/>
              </a:rPr>
              <a:t>z</a:t>
            </a:r>
            <a:r>
              <a:rPr lang="en-GB" sz="2000">
                <a:solidFill>
                  <a:srgbClr val="D9D9D9"/>
                </a:solidFill>
                <a:latin typeface="Charter" charset="0"/>
                <a:cs typeface="StarSymbol" charset="0"/>
              </a:rPr>
              <a:t> Tully-Fisher studies as probe of M/L, …</a:t>
            </a:r>
            <a:endParaRPr lang="en-US" sz="2000">
              <a:solidFill>
                <a:srgbClr val="D9D9D9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US" sz="2000">
                <a:solidFill>
                  <a:srgbClr val="D9D9D9"/>
                </a:solidFill>
                <a:latin typeface="Charter" charset="0"/>
                <a:cs typeface="StarSymbol" charset="0"/>
              </a:rPr>
              <a:t>                 </a:t>
            </a:r>
            <a:r>
              <a:rPr lang="en-GB" sz="2000">
                <a:solidFill>
                  <a:srgbClr val="D9D9D9"/>
                </a:solidFill>
                <a:latin typeface="StarSymbol" charset="0"/>
                <a:cs typeface="StarSymbol" charset="0"/>
              </a:rPr>
              <a:t>✗</a:t>
            </a:r>
            <a:r>
              <a:rPr lang="en-GB" sz="2000">
                <a:solidFill>
                  <a:srgbClr val="D9D9D9"/>
                </a:solidFill>
                <a:latin typeface="Charter" charset="0"/>
                <a:cs typeface="StarSymbol" charset="0"/>
              </a:rPr>
              <a:t> Still in exploratory phase, building up sample</a:t>
            </a:r>
            <a:r>
              <a:rPr lang="en-US" sz="2000">
                <a:solidFill>
                  <a:srgbClr val="D9D9D9"/>
                </a:solidFill>
                <a:latin typeface="Charter" charset="0"/>
                <a:cs typeface="StarSymbol" charset="0"/>
              </a:rPr>
              <a:t>...</a:t>
            </a:r>
            <a:endParaRPr lang="en-GB" sz="2000">
              <a:solidFill>
                <a:srgbClr val="D9D9D9"/>
              </a:solidFill>
              <a:latin typeface="Charter" charset="0"/>
            </a:endParaRPr>
          </a:p>
        </p:txBody>
      </p:sp>
      <p:sp>
        <p:nvSpPr>
          <p:cNvPr id="522243" name="Text Box 3"/>
          <p:cNvSpPr txBox="1">
            <a:spLocks noChangeArrowheads="1"/>
          </p:cNvSpPr>
          <p:nvPr/>
        </p:nvSpPr>
        <p:spPr bwMode="auto">
          <a:xfrm>
            <a:off x="1068388" y="2847975"/>
            <a:ext cx="7781925" cy="1693863"/>
          </a:xfrm>
          <a:prstGeom prst="rect">
            <a:avLst/>
          </a:prstGeom>
          <a:solidFill>
            <a:srgbClr val="2323DC">
              <a:alpha val="65881"/>
            </a:srgbClr>
          </a:solidFill>
          <a:ln w="73080">
            <a:solidFill>
              <a:srgbClr val="FFFF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200">
              <a:solidFill>
                <a:schemeClr val="tx1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000">
                <a:solidFill>
                  <a:schemeClr val="tx1"/>
                </a:solidFill>
                <a:latin typeface="Charter" charset="0"/>
              </a:rPr>
              <a:t>                </a:t>
            </a:r>
            <a:r>
              <a:rPr lang="en-GB" sz="4000">
                <a:solidFill>
                  <a:srgbClr val="E6E6FF"/>
                </a:solidFill>
                <a:latin typeface="Charter" charset="0"/>
              </a:rPr>
              <a:t>Great synergy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000">
                <a:solidFill>
                  <a:srgbClr val="E6E6FF"/>
                </a:solidFill>
                <a:latin typeface="Charter" charset="0"/>
              </a:rPr>
              <a:t>  optical IFU – mm interferometry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600">
              <a:solidFill>
                <a:srgbClr val="E6E6FF"/>
              </a:solidFill>
              <a:latin typeface="Charter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289" name="Text Box 1"/>
          <p:cNvSpPr txBox="1">
            <a:spLocks noChangeArrowheads="1"/>
          </p:cNvSpPr>
          <p:nvPr/>
        </p:nvSpPr>
        <p:spPr bwMode="auto">
          <a:xfrm>
            <a:off x="730250" y="3175"/>
            <a:ext cx="86106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Cold + Warm ISM: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66"/>
                </a:solidFill>
                <a:latin typeface="Charter" charset="0"/>
              </a:rPr>
              <a:t>ALMA + Herschel</a:t>
            </a:r>
            <a:endParaRPr lang="en-GB">
              <a:solidFill>
                <a:srgbClr val="999999"/>
              </a:solidFill>
              <a:latin typeface="Charter" charset="0"/>
            </a:endParaRPr>
          </a:p>
        </p:txBody>
      </p:sp>
      <p:sp>
        <p:nvSpPr>
          <p:cNvPr id="524290" name="Text Box 2"/>
          <p:cNvSpPr txBox="1">
            <a:spLocks noChangeArrowheads="1"/>
          </p:cNvSpPr>
          <p:nvPr/>
        </p:nvSpPr>
        <p:spPr bwMode="auto">
          <a:xfrm>
            <a:off x="315913" y="1349375"/>
            <a:ext cx="9764712" cy="585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2800" u="sng">
                <a:solidFill>
                  <a:srgbClr val="FFFF00"/>
                </a:solidFill>
                <a:latin typeface="Charter" charset="0"/>
              </a:rPr>
              <a:t>ALMA: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Better spatially-resolve molecular gas distributions, spatial correlations with other λ, UV-upturn, SF regions, …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Detect and map multiple molecular line tracers</a:t>
            </a:r>
            <a:endParaRPr lang="en-GB" sz="20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 sz="2000">
                <a:solidFill>
                  <a:srgbClr val="FFFF99"/>
                </a:solidFill>
                <a:latin typeface="Charter" charset="0"/>
              </a:rPr>
              <a:t>      </a:t>
            </a:r>
            <a:r>
              <a:rPr lang="en-GB" sz="2000">
                <a:solidFill>
                  <a:srgbClr val="D9D9D9"/>
                </a:solidFill>
                <a:latin typeface="Charter" charset="0"/>
              </a:rPr>
              <a:t>(physical conditions, excitation, …) </a:t>
            </a:r>
            <a:endParaRPr lang="en-GB" sz="20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Probe SF laws as a function of environment and redshift</a:t>
            </a:r>
            <a:r>
              <a:rPr lang="en-GB">
                <a:solidFill>
                  <a:srgbClr val="FFFF99"/>
                </a:solidFill>
                <a:latin typeface="Charter" charset="0"/>
                <a:cs typeface="StarSymbol" charset="0"/>
              </a:rPr>
              <a:t> </a:t>
            </a:r>
            <a:endParaRPr lang="en-GB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2800" u="sng">
                <a:solidFill>
                  <a:srgbClr val="FFFF00"/>
                </a:solidFill>
                <a:latin typeface="Charter" charset="0"/>
              </a:rPr>
              <a:t>Herschel:</a:t>
            </a:r>
            <a:r>
              <a:rPr lang="en-GB" sz="320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CECECE"/>
                </a:solidFill>
                <a:latin typeface="Charter" charset="0"/>
              </a:rPr>
              <a:t>(approved)</a:t>
            </a:r>
            <a:endParaRPr lang="en-GB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24/10 of brightest detections, PACS/SPIRE FTS spectroscopy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 sz="2000">
                <a:solidFill>
                  <a:srgbClr val="FFFF99"/>
                </a:solidFill>
                <a:latin typeface="Charter" charset="0"/>
              </a:rPr>
              <a:t>      </a:t>
            </a:r>
            <a:r>
              <a:rPr lang="en-GB" sz="2000">
                <a:solidFill>
                  <a:srgbClr val="CECECE"/>
                </a:solidFill>
                <a:latin typeface="Charter" charset="0"/>
              </a:rPr>
              <a:t>(3x3 rasters/single pointings)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Constrain ISM parameters (density, temperature, UV/X field, etc) through the [CII], [OI], [NII] lines and high-J CO ladder</a:t>
            </a:r>
            <a:endParaRPr lang="en-GB" sz="20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 sz="2000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 sz="2000">
                <a:solidFill>
                  <a:srgbClr val="CECECE"/>
                </a:solidFill>
                <a:latin typeface="Charter" charset="0"/>
              </a:rPr>
              <a:t>(within galaxies; function of environment, dynamics, origin, AGN/SF, UV-upturn, …)</a:t>
            </a:r>
            <a:endParaRPr lang="en-GB">
              <a:solidFill>
                <a:srgbClr val="CECECE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Arial" charset="0"/>
              <a:buChar char="•"/>
            </a:pPr>
            <a:r>
              <a:rPr lang="en-GB">
                <a:solidFill>
                  <a:srgbClr val="FFF275"/>
                </a:solidFill>
                <a:latin typeface="Charter" charset="0"/>
              </a:rPr>
              <a:t>Modeling </a:t>
            </a:r>
            <a:r>
              <a:rPr lang="en-GB">
                <a:solidFill>
                  <a:srgbClr val="CECECE"/>
                </a:solidFill>
                <a:latin typeface="Charter" charset="0"/>
              </a:rPr>
              <a:t>(UCL_PDR, UCL_Chem, SMMOL; Bayet)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Wingdings" charset="0"/>
              <a:buChar char="²"/>
            </a:pPr>
            <a:r>
              <a:rPr lang="en-GB">
                <a:solidFill>
                  <a:srgbClr val="CECECE"/>
                </a:solidFill>
                <a:latin typeface="Charter" charset="0"/>
              </a:rPr>
              <a:t>Complementary to Herschel key project on cooling flows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337" name="Text Box 1"/>
          <p:cNvSpPr txBox="1">
            <a:spLocks noChangeArrowheads="1"/>
          </p:cNvSpPr>
          <p:nvPr/>
        </p:nvSpPr>
        <p:spPr bwMode="auto">
          <a:xfrm>
            <a:off x="730250" y="3175"/>
            <a:ext cx="86106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Cold + Warm ISM: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66"/>
                </a:solidFill>
                <a:latin typeface="Charter" charset="0"/>
              </a:rPr>
              <a:t>ALMA + Herschel</a:t>
            </a:r>
            <a:endParaRPr lang="en-GB">
              <a:solidFill>
                <a:srgbClr val="999999"/>
              </a:solidFill>
              <a:latin typeface="Charter" charset="0"/>
            </a:endParaRPr>
          </a:p>
        </p:txBody>
      </p:sp>
      <p:sp>
        <p:nvSpPr>
          <p:cNvPr id="526338" name="Text Box 2"/>
          <p:cNvSpPr txBox="1">
            <a:spLocks noChangeArrowheads="1"/>
          </p:cNvSpPr>
          <p:nvPr/>
        </p:nvSpPr>
        <p:spPr bwMode="auto">
          <a:xfrm>
            <a:off x="544513" y="1417638"/>
            <a:ext cx="9296400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ALMA:</a:t>
            </a: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Better spatially-resolve molecular gas distributions, spatial correlations with other λ, cold accretion, …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Explore denser environments, evolution with redshift / time</a:t>
            </a:r>
            <a:endParaRPr lang="en-GB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Probe T-F and M/L variations to high z</a:t>
            </a:r>
            <a:r>
              <a:rPr lang="en-GB">
                <a:solidFill>
                  <a:srgbClr val="FFFF99"/>
                </a:solidFill>
                <a:latin typeface="Charter" charset="0"/>
                <a:cs typeface="StarSymbol" charset="0"/>
              </a:rPr>
              <a:t> </a:t>
            </a:r>
            <a:endParaRPr lang="en-GB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2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Herschel</a:t>
            </a:r>
            <a:r>
              <a:rPr lang="en-GB" sz="3200">
                <a:solidFill>
                  <a:srgbClr val="FFFF00"/>
                </a:solidFill>
                <a:latin typeface="Charter" charset="0"/>
              </a:rPr>
              <a:t>:  </a:t>
            </a:r>
            <a:r>
              <a:rPr lang="en-GB">
                <a:solidFill>
                  <a:srgbClr val="CECECE"/>
                </a:solidFill>
                <a:latin typeface="Charter" charset="0"/>
              </a:rPr>
              <a:t>(not approved)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All ≈60 CO detections, 5-band PACS + SPIRE photometry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  <a:cs typeface="Standard Symbols L" charset="0"/>
              </a:rPr>
              <a:t>Constrain dust content </a:t>
            </a:r>
            <a:r>
              <a:rPr lang="en-GB">
                <a:solidFill>
                  <a:srgbClr val="CECECE"/>
                </a:solidFill>
                <a:latin typeface="Charter" charset="0"/>
                <a:cs typeface="Standard Symbols L" charset="0"/>
              </a:rPr>
              <a:t>(temperature, mass)</a:t>
            </a:r>
            <a:r>
              <a:rPr lang="en-GB">
                <a:solidFill>
                  <a:srgbClr val="FFFF99"/>
                </a:solidFill>
                <a:latin typeface="Charter" charset="0"/>
                <a:cs typeface="Standard Symbols L" charset="0"/>
              </a:rPr>
              <a:t>, physical properties</a:t>
            </a:r>
            <a:endParaRPr lang="en-GB" sz="2000">
              <a:solidFill>
                <a:srgbClr val="FFFF99"/>
              </a:solidFill>
              <a:latin typeface="Charter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 sz="2000">
                <a:solidFill>
                  <a:srgbClr val="FFFF99"/>
                </a:solidFill>
                <a:latin typeface="Charter" charset="0"/>
                <a:cs typeface="Standard Symbols L" charset="0"/>
              </a:rPr>
              <a:t>      </a:t>
            </a:r>
            <a:r>
              <a:rPr lang="en-GB" sz="2000">
                <a:solidFill>
                  <a:srgbClr val="CECECE"/>
                </a:solidFill>
                <a:latin typeface="Charter" charset="0"/>
                <a:cs typeface="Standard Symbols L" charset="0"/>
              </a:rPr>
              <a:t>(blue cloud -&gt; red sequence migration; heating from evolved stellar pops)</a:t>
            </a:r>
            <a:endParaRPr lang="en-GB" sz="1800">
              <a:solidFill>
                <a:srgbClr val="CECECE"/>
              </a:solidFill>
              <a:latin typeface="Charter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  <a:cs typeface="Standard Symbols L" charset="0"/>
              </a:rPr>
              <a:t>Spatially-resolved SF studies, tracers, laws </a:t>
            </a:r>
            <a:r>
              <a:rPr lang="en-GB">
                <a:solidFill>
                  <a:srgbClr val="CECECE"/>
                </a:solidFill>
                <a:latin typeface="Charter" charset="0"/>
                <a:cs typeface="Standard Symbols L" charset="0"/>
              </a:rPr>
              <a:t>(70 μm, FIR-radio)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  <a:cs typeface="Standard Symbols L" charset="0"/>
              </a:rPr>
              <a:t>Gas-to-dust ratio</a:t>
            </a:r>
            <a:endParaRPr lang="en-GB" sz="2000">
              <a:solidFill>
                <a:srgbClr val="FFFF99"/>
              </a:solidFill>
              <a:latin typeface="Charter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 sz="2000">
                <a:solidFill>
                  <a:srgbClr val="FFFF99"/>
                </a:solidFill>
                <a:latin typeface="Charter" charset="0"/>
                <a:cs typeface="Standard Symbols L" charset="0"/>
              </a:rPr>
              <a:t>      </a:t>
            </a:r>
            <a:r>
              <a:rPr lang="en-GB" sz="2000">
                <a:solidFill>
                  <a:srgbClr val="CECECE"/>
                </a:solidFill>
                <a:latin typeface="Charter" charset="0"/>
                <a:cs typeface="Standard Symbols L" charset="0"/>
              </a:rPr>
              <a:t>(relation to X</a:t>
            </a:r>
            <a:r>
              <a:rPr lang="en-GB" sz="2000" baseline="-25000">
                <a:solidFill>
                  <a:srgbClr val="CECECE"/>
                </a:solidFill>
                <a:latin typeface="Charter" charset="0"/>
                <a:cs typeface="Standard Symbols L" charset="0"/>
              </a:rPr>
              <a:t>CO</a:t>
            </a:r>
            <a:r>
              <a:rPr lang="en-GB" sz="2000">
                <a:solidFill>
                  <a:srgbClr val="CECECE"/>
                </a:solidFill>
                <a:latin typeface="Charter" charset="0"/>
                <a:cs typeface="Standard Symbols L" charset="0"/>
              </a:rPr>
              <a:t>; function of origin, environment, stellar pops, ionisation, HI, …)</a:t>
            </a:r>
            <a:endParaRPr lang="en-GB" sz="2000">
              <a:solidFill>
                <a:srgbClr val="CECECE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Wingdings" charset="0"/>
              <a:buChar char="²"/>
            </a:pPr>
            <a:r>
              <a:rPr lang="en-GB">
                <a:solidFill>
                  <a:srgbClr val="CECECE"/>
                </a:solidFill>
                <a:latin typeface="Charter" charset="0"/>
              </a:rPr>
              <a:t>17/60 objects in other programmes </a:t>
            </a:r>
            <a:r>
              <a:rPr lang="en-GB" sz="2000">
                <a:solidFill>
                  <a:srgbClr val="CECECE"/>
                </a:solidFill>
                <a:latin typeface="Charter" charset="0"/>
              </a:rPr>
              <a:t>(HRS, HeViCS, KINGFISH)</a:t>
            </a:r>
            <a:endParaRPr lang="en-GB" sz="2000">
              <a:solidFill>
                <a:srgbClr val="FFFF99"/>
              </a:solidFill>
              <a:latin typeface="Charter" charset="0"/>
              <a:cs typeface="Standard Symbols L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385" name="Text Box 1"/>
          <p:cNvSpPr txBox="1">
            <a:spLocks noChangeArrowheads="1"/>
          </p:cNvSpPr>
          <p:nvPr/>
        </p:nvSpPr>
        <p:spPr bwMode="auto">
          <a:xfrm>
            <a:off x="709613" y="0"/>
            <a:ext cx="86074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CO: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Future</a:t>
            </a:r>
          </a:p>
        </p:txBody>
      </p:sp>
      <p:sp>
        <p:nvSpPr>
          <p:cNvPr id="528386" name="Text Box 2"/>
          <p:cNvSpPr txBox="1">
            <a:spLocks noChangeArrowheads="1"/>
          </p:cNvSpPr>
          <p:nvPr/>
        </p:nvSpPr>
        <p:spPr bwMode="auto">
          <a:xfrm>
            <a:off x="92075" y="1538288"/>
            <a:ext cx="9988550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6075" indent="-2730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Complete volume-limited E/SO sample: Census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 - CARMA CO follow-up ongoing... 1-2 more terms ?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     (D array; broader bandwidth/upgraded correlator now available)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- Further interferometric follow-up of individual objects 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     (CARMA, SMA, PdBI; molecular outflows)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66"/>
              </a:buClr>
              <a:buSzPct val="75000"/>
              <a:buFont typeface="Arial" charset="0"/>
              <a:buChar char="•"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Physical conditions in molecular gas:</a:t>
            </a:r>
            <a:endParaRPr lang="en-GB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- Spatially-resolved high-density tracer/molecular diagnostic maps: 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    (</a:t>
            </a:r>
            <a:r>
              <a:rPr lang="en-GB" baseline="30000">
                <a:solidFill>
                  <a:srgbClr val="999999"/>
                </a:solidFill>
                <a:latin typeface="Charter" charset="0"/>
              </a:rPr>
              <a:t>13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CO, HCN, HCO+,…; density, opacity, temperature, excitation, </a:t>
            </a:r>
            <a:r>
              <a:rPr lang="en-US">
                <a:solidFill>
                  <a:srgbClr val="999999"/>
                </a:solidFill>
                <a:latin typeface="Charter" charset="0"/>
              </a:rPr>
              <a:t>…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)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- Interferometers</a:t>
            </a:r>
            <a:r>
              <a:rPr lang="en-US">
                <a:solidFill>
                  <a:srgbClr val="FFFF99"/>
                </a:solidFill>
                <a:latin typeface="Charter" charset="0"/>
              </a:rPr>
              <a:t>… ALMA !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66"/>
              </a:buClr>
              <a:buSzPct val="75000"/>
              <a:buFont typeface="Arial" charset="0"/>
              <a:buChar char="•"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Evolution with redshift and environment (ALMA + LMT):</a:t>
            </a:r>
            <a:endParaRPr lang="en-GB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- Detection rates, masses, kinematics, physical properties, etc…</a:t>
            </a:r>
            <a:endParaRPr lang="en-GB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- Tully-Fisher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(high-mass end, M/L evolution, diff. tracers, etc…)</a:t>
            </a:r>
            <a:endParaRPr lang="en-US">
              <a:solidFill>
                <a:srgbClr val="FFFF99"/>
              </a:solidFill>
              <a:latin typeface="Charter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434" name="Text Box 1"/>
          <p:cNvSpPr txBox="1">
            <a:spLocks noChangeArrowheads="1"/>
          </p:cNvSpPr>
          <p:nvPr/>
        </p:nvSpPr>
        <p:spPr bwMode="auto">
          <a:xfrm>
            <a:off x="719138" y="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   SAURON: </a:t>
            </a:r>
            <a:r>
              <a:rPr lang="en-GB" sz="3600">
                <a:solidFill>
                  <a:srgbClr val="FFFFCC"/>
                </a:solidFill>
                <a:latin typeface="Charter" charset="0"/>
              </a:rPr>
              <a:t> Dynamics and Stellar Populations of Early-Type Galaxies in 3D</a:t>
            </a:r>
          </a:p>
        </p:txBody>
      </p:sp>
      <p:sp>
        <p:nvSpPr>
          <p:cNvPr id="530435" name="Text Box 2"/>
          <p:cNvSpPr txBox="1">
            <a:spLocks noChangeArrowheads="1"/>
          </p:cNvSpPr>
          <p:nvPr/>
        </p:nvSpPr>
        <p:spPr bwMode="auto">
          <a:xfrm>
            <a:off x="2325688" y="1754188"/>
            <a:ext cx="5578475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>
                <a:solidFill>
                  <a:srgbClr val="FFFF66"/>
                </a:solidFill>
              </a:rPr>
              <a:t>                                 </a:t>
            </a:r>
            <a:r>
              <a:rPr lang="en-GB" sz="3200">
                <a:solidFill>
                  <a:srgbClr val="FFFF00"/>
                </a:solidFill>
                <a:latin typeface="Charter" charset="0"/>
              </a:rPr>
              <a:t>Martin Bureau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FF"/>
                </a:solidFill>
                <a:latin typeface="Charter" charset="0"/>
              </a:rPr>
              <a:t>                                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(Oxford University)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>
              <a:solidFill>
                <a:srgbClr val="E6E6F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200">
              <a:solidFill>
                <a:srgbClr val="E6E6F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FF"/>
                </a:solidFill>
                <a:latin typeface="Charter" charset="0"/>
              </a:rPr>
              <a:t>                             	      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        </a:t>
            </a:r>
            <a:r>
              <a:rPr lang="en-GB" sz="2800">
                <a:solidFill>
                  <a:srgbClr val="FFFF99"/>
                </a:solidFill>
                <a:latin typeface="Charter" charset="0"/>
              </a:rPr>
              <a:t>Team</a:t>
            </a:r>
          </a:p>
        </p:txBody>
      </p:sp>
      <p:sp>
        <p:nvSpPr>
          <p:cNvPr id="530436" name="Text Box 3"/>
          <p:cNvSpPr txBox="1">
            <a:spLocks noChangeArrowheads="1"/>
          </p:cNvSpPr>
          <p:nvPr/>
        </p:nvSpPr>
        <p:spPr bwMode="auto">
          <a:xfrm>
            <a:off x="577850" y="3976688"/>
            <a:ext cx="91471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Plan:</a:t>
            </a:r>
            <a:r>
              <a:rPr lang="en-GB">
                <a:solidFill>
                  <a:srgbClr val="FFFF66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Introduction: Team, Goals, Instrument, Sample, Data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        Tools: Pixel fitting, Binning, Kinemetry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        Stellar Kinematics: Examples, KDCs, Slow/Fast Rotators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        Gas Kinematics: Examples, Bars, Interactions, Line Ratios, ...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       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Linestrengths: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 Examples, Line Indices, KDCs Dichotomy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      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Dynamical Modeling: Schwarzschild, Examples, Dark Matter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        Conclusions: Summary, Future</a:t>
            </a:r>
          </a:p>
        </p:txBody>
      </p:sp>
      <p:pic>
        <p:nvPicPr>
          <p:cNvPr id="53043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746125"/>
            <a:ext cx="4725987" cy="472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81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Stellar Pop.: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Line Indices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CC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(Kuntschner et al. 06)</a:t>
            </a:r>
          </a:p>
        </p:txBody>
      </p:sp>
      <p:sp>
        <p:nvSpPr>
          <p:cNvPr id="532482" name="Text Box 2"/>
          <p:cNvSpPr txBox="1">
            <a:spLocks noChangeArrowheads="1"/>
          </p:cNvSpPr>
          <p:nvPr/>
        </p:nvSpPr>
        <p:spPr bwMode="auto">
          <a:xfrm>
            <a:off x="5703888" y="1408113"/>
            <a:ext cx="4311650" cy="552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2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Goals:</a:t>
            </a:r>
            <a:r>
              <a:rPr lang="en-GB" sz="3200">
                <a:solidFill>
                  <a:srgbClr val="FFFF99"/>
                </a:solidFill>
                <a:latin typeface="Charter" charset="0"/>
              </a:rPr>
              <a:t>  SF History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Luminosity-weighted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age/Z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Abundance ratios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([Mg/Fe])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Indices:</a:t>
            </a:r>
            <a:r>
              <a:rPr lang="en-GB" sz="3200">
                <a:solidFill>
                  <a:srgbClr val="FFFF00"/>
                </a:solidFill>
                <a:latin typeface="Charter" charset="0"/>
              </a:rPr>
              <a:t>  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H</a:t>
            </a:r>
            <a:r>
              <a:rPr lang="en-GB">
                <a:solidFill>
                  <a:srgbClr val="FFFF99"/>
                </a:solidFill>
                <a:latin typeface="StarSymbol" charset="0"/>
              </a:rPr>
              <a:t>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: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Age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 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CC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Mg</a:t>
            </a:r>
            <a:r>
              <a:rPr lang="en-GB" sz="1200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 sz="1600">
                <a:solidFill>
                  <a:srgbClr val="FFFF99"/>
                </a:solidFill>
                <a:latin typeface="Charter" charset="0"/>
              </a:rPr>
              <a:t>b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:</a:t>
            </a:r>
            <a:r>
              <a:rPr lang="en-GB">
                <a:solidFill>
                  <a:srgbClr val="FFFFCC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Age +metallicity</a:t>
            </a:r>
          </a:p>
          <a:p>
            <a:pPr eaLnBrk="1">
              <a:lnSpc>
                <a:spcPct val="87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CC"/>
                </a:solidFill>
                <a:latin typeface="Times" charset="0"/>
              </a:rPr>
              <a:t> 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Fe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 5015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:</a:t>
            </a:r>
            <a:r>
              <a:rPr lang="en-GB">
                <a:solidFill>
                  <a:srgbClr val="FFFFCC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Age + metallicity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 sz="2000">
                <a:solidFill>
                  <a:srgbClr val="FFFFCC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Fe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 5270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: </a:t>
            </a:r>
            <a:r>
              <a:rPr lang="en-GB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Fe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(Lick/Worthey</a:t>
            </a:r>
            <a:r>
              <a:rPr lang="en-GB" sz="2000">
                <a:solidFill>
                  <a:srgbClr val="999999"/>
                </a:solidFill>
                <a:latin typeface="StarSymbol" charset="0"/>
              </a:rPr>
              <a:t>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SAURON/Vazdekis)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endParaRPr lang="en-GB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Context: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SSPs models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(age/Z)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Model dependent</a:t>
            </a:r>
          </a:p>
        </p:txBody>
      </p:sp>
      <p:pic>
        <p:nvPicPr>
          <p:cNvPr id="532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1511300"/>
            <a:ext cx="5049837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48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8" y="4446588"/>
            <a:ext cx="2549525" cy="254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48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4456113"/>
            <a:ext cx="2382837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486" name="AutoShape 6"/>
          <p:cNvSpPr>
            <a:spLocks noChangeArrowheads="1"/>
          </p:cNvSpPr>
          <p:nvPr/>
        </p:nvSpPr>
        <p:spPr bwMode="auto">
          <a:xfrm>
            <a:off x="2705100" y="1673225"/>
            <a:ext cx="2366963" cy="1935163"/>
          </a:xfrm>
          <a:prstGeom prst="roundRect">
            <a:avLst>
              <a:gd name="adj" fmla="val 79"/>
            </a:avLst>
          </a:prstGeom>
          <a:noFill/>
          <a:ln w="54720">
            <a:solidFill>
              <a:srgbClr val="8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529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Stellar Pop.: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 </a:t>
            </a:r>
            <a:r>
              <a:rPr lang="en-GB" sz="4400">
                <a:solidFill>
                  <a:srgbClr val="FFFF99"/>
                </a:solidFill>
                <a:latin typeface="StarSymbol" charset="0"/>
              </a:rPr>
              <a:t>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-M</a:t>
            </a:r>
            <a:r>
              <a:rPr lang="en-GB" sz="4400" baseline="-15000">
                <a:solidFill>
                  <a:srgbClr val="FFFF99"/>
                </a:solidFill>
                <a:latin typeface="Charter" charset="0"/>
              </a:rPr>
              <a:t>B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 Plane</a:t>
            </a:r>
            <a:r>
              <a:rPr lang="en-GB">
                <a:solidFill>
                  <a:srgbClr val="CCCCCC"/>
                </a:solidFill>
              </a:rPr>
              <a:t>    </a:t>
            </a:r>
          </a:p>
        </p:txBody>
      </p:sp>
      <p:pic>
        <p:nvPicPr>
          <p:cNvPr id="5345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990725"/>
            <a:ext cx="9097963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1" name="Text Box 3"/>
          <p:cNvSpPr txBox="1">
            <a:spLocks noChangeArrowheads="1"/>
          </p:cNvSpPr>
          <p:nvPr/>
        </p:nvSpPr>
        <p:spPr bwMode="auto">
          <a:xfrm>
            <a:off x="644525" y="1393825"/>
            <a:ext cx="2619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I:</a:t>
            </a:r>
          </a:p>
        </p:txBody>
      </p:sp>
      <p:sp>
        <p:nvSpPr>
          <p:cNvPr id="534532" name="Text Box 4"/>
          <p:cNvSpPr txBox="1">
            <a:spLocks noChangeArrowheads="1"/>
          </p:cNvSpPr>
          <p:nvPr/>
        </p:nvSpPr>
        <p:spPr bwMode="auto">
          <a:xfrm>
            <a:off x="3914775" y="1490663"/>
            <a:ext cx="2257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(Field ellipticals)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577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Stellar Pop.: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 </a:t>
            </a:r>
            <a:r>
              <a:rPr lang="en-GB" sz="4400">
                <a:solidFill>
                  <a:srgbClr val="FFFF99"/>
                </a:solidFill>
                <a:latin typeface="StarSymbol" charset="0"/>
              </a:rPr>
              <a:t>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-M</a:t>
            </a:r>
            <a:r>
              <a:rPr lang="en-GB" sz="4400" baseline="-15000">
                <a:solidFill>
                  <a:srgbClr val="FFFF99"/>
                </a:solidFill>
                <a:latin typeface="Charter" charset="0"/>
              </a:rPr>
              <a:t>B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 Plane</a:t>
            </a:r>
            <a:r>
              <a:rPr lang="en-GB">
                <a:solidFill>
                  <a:srgbClr val="CCCCCC"/>
                </a:solidFill>
              </a:rPr>
              <a:t>    </a:t>
            </a:r>
          </a:p>
        </p:txBody>
      </p:sp>
      <p:pic>
        <p:nvPicPr>
          <p:cNvPr id="536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990725"/>
            <a:ext cx="9097963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6579" name="Text Box 3"/>
          <p:cNvSpPr txBox="1">
            <a:spLocks noChangeArrowheads="1"/>
          </p:cNvSpPr>
          <p:nvPr/>
        </p:nvSpPr>
        <p:spPr bwMode="auto">
          <a:xfrm>
            <a:off x="584200" y="1393825"/>
            <a:ext cx="649288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H</a:t>
            </a:r>
            <a:r>
              <a:rPr lang="en-GB" sz="3200" u="sng">
                <a:solidFill>
                  <a:srgbClr val="FFFF00"/>
                </a:solidFill>
                <a:latin typeface="StarSymbol" charset="0"/>
              </a:rPr>
              <a:t></a:t>
            </a:r>
            <a:r>
              <a:rPr lang="en-GB" sz="3200" u="sng">
                <a:solidFill>
                  <a:srgbClr val="FFFF00"/>
                </a:solidFill>
                <a:latin typeface="Charter" charset="0"/>
              </a:rPr>
              <a:t>:</a:t>
            </a:r>
          </a:p>
        </p:txBody>
      </p:sp>
      <p:sp>
        <p:nvSpPr>
          <p:cNvPr id="536580" name="Text Box 4"/>
          <p:cNvSpPr txBox="1">
            <a:spLocks noChangeArrowheads="1"/>
          </p:cNvSpPr>
          <p:nvPr/>
        </p:nvSpPr>
        <p:spPr bwMode="auto">
          <a:xfrm>
            <a:off x="3886200" y="1462088"/>
            <a:ext cx="2257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(Field ellipticals)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1"/>
          <p:cNvSpPr txBox="1">
            <a:spLocks noChangeArrowheads="1"/>
          </p:cNvSpPr>
          <p:nvPr/>
        </p:nvSpPr>
        <p:spPr bwMode="auto">
          <a:xfrm>
            <a:off x="730250" y="78119"/>
            <a:ext cx="8610600" cy="106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 dirty="0" smtClean="0">
                <a:solidFill>
                  <a:srgbClr val="FFFF00"/>
                </a:solidFill>
                <a:latin typeface="Charter" charset="0"/>
              </a:rPr>
              <a:t>Molecular Line Diagnostics</a:t>
            </a:r>
            <a:endParaRPr lang="en-GB" sz="4400" dirty="0">
              <a:solidFill>
                <a:srgbClr val="FFFF66"/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dirty="0">
                <a:solidFill>
                  <a:srgbClr val="999999"/>
                </a:solidFill>
                <a:latin typeface="Charter" charset="0"/>
              </a:rPr>
              <a:t>(</a:t>
            </a:r>
            <a:r>
              <a:rPr lang="en-GB" dirty="0" err="1">
                <a:solidFill>
                  <a:srgbClr val="999999"/>
                </a:solidFill>
                <a:latin typeface="Charter" charset="0"/>
              </a:rPr>
              <a:t>Topal</a:t>
            </a:r>
            <a:r>
              <a:rPr lang="en-GB" dirty="0">
                <a:solidFill>
                  <a:srgbClr val="999999"/>
                </a:solidFill>
                <a:latin typeface="Charter" charset="0"/>
              </a:rPr>
              <a:t> et </a:t>
            </a:r>
            <a:r>
              <a:rPr lang="en-GB" dirty="0" smtClean="0">
                <a:solidFill>
                  <a:srgbClr val="999999"/>
                </a:solidFill>
                <a:latin typeface="Charter" charset="0"/>
              </a:rPr>
              <a:t>al. 14)</a:t>
            </a:r>
            <a:endParaRPr lang="en-GB" dirty="0">
              <a:solidFill>
                <a:srgbClr val="999999"/>
              </a:solidFill>
              <a:latin typeface="Charter" charset="0"/>
            </a:endParaRPr>
          </a:p>
        </p:txBody>
      </p:sp>
      <p:pic>
        <p:nvPicPr>
          <p:cNvPr id="129027" name="Picture 11" descr="NGC4710_CO+optica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13" y="1506538"/>
            <a:ext cx="58166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9036" name="Straight Arrow Connector 24"/>
          <p:cNvCxnSpPr>
            <a:cxnSpLocks noChangeShapeType="1"/>
          </p:cNvCxnSpPr>
          <p:nvPr/>
        </p:nvCxnSpPr>
        <p:spPr bwMode="auto">
          <a:xfrm flipH="1">
            <a:off x="392112" y="2255838"/>
            <a:ext cx="3810001" cy="1392665"/>
          </a:xfrm>
          <a:prstGeom prst="straightConnector1">
            <a:avLst/>
          </a:prstGeom>
          <a:noFill/>
          <a:ln w="28575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9037" name="Straight Arrow Connector 26"/>
          <p:cNvCxnSpPr>
            <a:cxnSpLocks noChangeShapeType="1"/>
          </p:cNvCxnSpPr>
          <p:nvPr/>
        </p:nvCxnSpPr>
        <p:spPr bwMode="auto">
          <a:xfrm flipH="1">
            <a:off x="4433013" y="2332038"/>
            <a:ext cx="1521700" cy="1325123"/>
          </a:xfrm>
          <a:prstGeom prst="straightConnector1">
            <a:avLst/>
          </a:prstGeom>
          <a:noFill/>
          <a:ln w="28575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9038" name="Straight Arrow Connector 30"/>
          <p:cNvCxnSpPr>
            <a:cxnSpLocks noChangeShapeType="1"/>
          </p:cNvCxnSpPr>
          <p:nvPr/>
        </p:nvCxnSpPr>
        <p:spPr bwMode="auto">
          <a:xfrm>
            <a:off x="4202113" y="2255838"/>
            <a:ext cx="1408500" cy="1392665"/>
          </a:xfrm>
          <a:prstGeom prst="straightConnector1">
            <a:avLst/>
          </a:prstGeom>
          <a:noFill/>
          <a:ln w="28575">
            <a:solidFill>
              <a:srgbClr val="33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9039" name="Straight Arrow Connector 37"/>
          <p:cNvCxnSpPr>
            <a:cxnSpLocks noChangeShapeType="1"/>
          </p:cNvCxnSpPr>
          <p:nvPr/>
        </p:nvCxnSpPr>
        <p:spPr bwMode="auto">
          <a:xfrm>
            <a:off x="5954713" y="2332038"/>
            <a:ext cx="3715282" cy="1336669"/>
          </a:xfrm>
          <a:prstGeom prst="straightConnector1">
            <a:avLst/>
          </a:prstGeom>
          <a:noFill/>
          <a:ln w="28575">
            <a:solidFill>
              <a:srgbClr val="33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Box 21"/>
          <p:cNvSpPr txBox="1">
            <a:spLocks noChangeArrowheads="1"/>
          </p:cNvSpPr>
          <p:nvPr/>
        </p:nvSpPr>
        <p:spPr bwMode="auto">
          <a:xfrm>
            <a:off x="281271" y="3668707"/>
            <a:ext cx="441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 u="sng" dirty="0">
                <a:solidFill>
                  <a:srgbClr val="D9D9D9"/>
                </a:solidFill>
                <a:latin typeface="Charter" charset="0"/>
              </a:rPr>
              <a:t>Temperature:</a:t>
            </a:r>
            <a:r>
              <a:rPr lang="en-GB" sz="2000" dirty="0">
                <a:solidFill>
                  <a:srgbClr val="D9D9D9"/>
                </a:solidFill>
                <a:latin typeface="Charter" charset="0"/>
              </a:rPr>
              <a:t>  </a:t>
            </a:r>
            <a:r>
              <a:rPr lang="en-GB" sz="2000" baseline="30000" dirty="0">
                <a:solidFill>
                  <a:srgbClr val="D9D9D9"/>
                </a:solidFill>
                <a:latin typeface="Charter" charset="0"/>
              </a:rPr>
              <a:t>12</a:t>
            </a:r>
            <a:r>
              <a:rPr lang="en-GB" sz="2000" dirty="0">
                <a:solidFill>
                  <a:srgbClr val="D9D9D9"/>
                </a:solidFill>
                <a:latin typeface="Charter" charset="0"/>
              </a:rPr>
              <a:t>CO(2-1) / </a:t>
            </a:r>
            <a:r>
              <a:rPr lang="en-GB" sz="2000" baseline="30000" dirty="0">
                <a:solidFill>
                  <a:srgbClr val="D9D9D9"/>
                </a:solidFill>
                <a:latin typeface="Charter" charset="0"/>
              </a:rPr>
              <a:t>12</a:t>
            </a:r>
            <a:r>
              <a:rPr lang="en-GB" sz="2000" dirty="0">
                <a:solidFill>
                  <a:srgbClr val="D9D9D9"/>
                </a:solidFill>
                <a:latin typeface="Charter" charset="0"/>
              </a:rPr>
              <a:t>CO(1-0)</a:t>
            </a:r>
            <a:endParaRPr lang="en-US" sz="2000" dirty="0">
              <a:solidFill>
                <a:srgbClr val="D9D9D9"/>
              </a:solidFill>
            </a:endParaRPr>
          </a:p>
        </p:txBody>
      </p:sp>
      <p:sp>
        <p:nvSpPr>
          <p:cNvPr id="28" name="TextBox 22"/>
          <p:cNvSpPr txBox="1">
            <a:spLocks noChangeArrowheads="1"/>
          </p:cNvSpPr>
          <p:nvPr/>
        </p:nvSpPr>
        <p:spPr bwMode="auto">
          <a:xfrm>
            <a:off x="5520145" y="3657161"/>
            <a:ext cx="441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 u="sng" dirty="0">
                <a:solidFill>
                  <a:srgbClr val="D9D9D9"/>
                </a:solidFill>
                <a:latin typeface="Charter" charset="0"/>
              </a:rPr>
              <a:t>Opacity:</a:t>
            </a:r>
            <a:r>
              <a:rPr lang="en-GB" sz="2000" dirty="0">
                <a:solidFill>
                  <a:srgbClr val="D9D9D9"/>
                </a:solidFill>
                <a:latin typeface="Charter" charset="0"/>
              </a:rPr>
              <a:t>  </a:t>
            </a:r>
            <a:r>
              <a:rPr lang="en-GB" sz="2000" baseline="30000" dirty="0">
                <a:solidFill>
                  <a:srgbClr val="D9D9D9"/>
                </a:solidFill>
                <a:latin typeface="Charter" charset="0"/>
              </a:rPr>
              <a:t>12</a:t>
            </a:r>
            <a:r>
              <a:rPr lang="en-GB" sz="2000" dirty="0">
                <a:solidFill>
                  <a:srgbClr val="D9D9D9"/>
                </a:solidFill>
                <a:latin typeface="Charter" charset="0"/>
              </a:rPr>
              <a:t>CO(2-1) / </a:t>
            </a:r>
            <a:r>
              <a:rPr lang="en-GB" sz="2000" baseline="30000" dirty="0">
                <a:solidFill>
                  <a:srgbClr val="D9D9D9"/>
                </a:solidFill>
                <a:latin typeface="Charter" charset="0"/>
              </a:rPr>
              <a:t>13</a:t>
            </a:r>
            <a:r>
              <a:rPr lang="en-GB" sz="2000" dirty="0">
                <a:solidFill>
                  <a:srgbClr val="D9D9D9"/>
                </a:solidFill>
                <a:latin typeface="Charter" charset="0"/>
              </a:rPr>
              <a:t>CO(2-1)</a:t>
            </a:r>
            <a:endParaRPr lang="en-US" sz="2000" dirty="0">
              <a:solidFill>
                <a:srgbClr val="D9D9D9"/>
              </a:solidFill>
            </a:endParaRPr>
          </a:p>
        </p:txBody>
      </p:sp>
      <p:pic>
        <p:nvPicPr>
          <p:cNvPr id="2" name="Picture 1" descr="NGC4710_CO10_MOM0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31" y="4172671"/>
            <a:ext cx="4059382" cy="159638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 descr="NGC4710_CO21_MOM0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31" y="5379449"/>
            <a:ext cx="4059382" cy="159638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 descr="NGC4710_13CO10_MOM0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613" y="4172671"/>
            <a:ext cx="4059382" cy="159638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 descr="NGC4710_13CO21_MOM0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0613" y="5379449"/>
            <a:ext cx="4059382" cy="159638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96907236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5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Stellar Pop.: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 </a:t>
            </a:r>
            <a:r>
              <a:rPr lang="en-GB" sz="4400">
                <a:solidFill>
                  <a:srgbClr val="FFFF99"/>
                </a:solidFill>
                <a:latin typeface="StarSymbol" charset="0"/>
              </a:rPr>
              <a:t>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-M</a:t>
            </a:r>
            <a:r>
              <a:rPr lang="en-GB" sz="4400" baseline="-15000">
                <a:solidFill>
                  <a:srgbClr val="FFFF99"/>
                </a:solidFill>
                <a:latin typeface="Charter" charset="0"/>
              </a:rPr>
              <a:t>B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 Plane</a:t>
            </a:r>
            <a:r>
              <a:rPr lang="en-GB">
                <a:solidFill>
                  <a:srgbClr val="CCCCCC"/>
                </a:solidFill>
              </a:rPr>
              <a:t>    </a:t>
            </a:r>
          </a:p>
        </p:txBody>
      </p:sp>
      <p:pic>
        <p:nvPicPr>
          <p:cNvPr id="5386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990725"/>
            <a:ext cx="9097963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8627" name="Text Box 3"/>
          <p:cNvSpPr txBox="1">
            <a:spLocks noChangeArrowheads="1"/>
          </p:cNvSpPr>
          <p:nvPr/>
        </p:nvSpPr>
        <p:spPr bwMode="auto">
          <a:xfrm>
            <a:off x="606425" y="1393825"/>
            <a:ext cx="122396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Fe</a:t>
            </a:r>
            <a:r>
              <a:rPr lang="en-GB" u="sng">
                <a:solidFill>
                  <a:srgbClr val="FFFF00"/>
                </a:solidFill>
                <a:latin typeface="Charter" charset="0"/>
              </a:rPr>
              <a:t>5015</a:t>
            </a:r>
            <a:r>
              <a:rPr lang="en-GB" sz="3200" u="sng">
                <a:solidFill>
                  <a:srgbClr val="FFFF00"/>
                </a:solidFill>
                <a:latin typeface="Charter" charset="0"/>
              </a:rPr>
              <a:t>:</a:t>
            </a:r>
          </a:p>
        </p:txBody>
      </p:sp>
      <p:sp>
        <p:nvSpPr>
          <p:cNvPr id="538628" name="Text Box 4"/>
          <p:cNvSpPr txBox="1">
            <a:spLocks noChangeArrowheads="1"/>
          </p:cNvSpPr>
          <p:nvPr/>
        </p:nvSpPr>
        <p:spPr bwMode="auto">
          <a:xfrm>
            <a:off x="3905250" y="1481138"/>
            <a:ext cx="2257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(Field ellipticals)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3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Stellar Pop.: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 </a:t>
            </a:r>
            <a:r>
              <a:rPr lang="en-GB" sz="4400">
                <a:solidFill>
                  <a:srgbClr val="FFFF99"/>
                </a:solidFill>
                <a:latin typeface="StarSymbol" charset="0"/>
              </a:rPr>
              <a:t>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-M</a:t>
            </a:r>
            <a:r>
              <a:rPr lang="en-GB" sz="4400" baseline="-15000">
                <a:solidFill>
                  <a:srgbClr val="FFFF99"/>
                </a:solidFill>
                <a:latin typeface="Charter" charset="0"/>
              </a:rPr>
              <a:t>B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 Plane</a:t>
            </a:r>
            <a:r>
              <a:rPr lang="en-GB">
                <a:solidFill>
                  <a:srgbClr val="CCCCCC"/>
                </a:solidFill>
              </a:rPr>
              <a:t>    </a:t>
            </a:r>
          </a:p>
        </p:txBody>
      </p:sp>
      <p:pic>
        <p:nvPicPr>
          <p:cNvPr id="540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" y="1990725"/>
            <a:ext cx="9097963" cy="505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0675" name="Text Box 3"/>
          <p:cNvSpPr txBox="1">
            <a:spLocks noChangeArrowheads="1"/>
          </p:cNvSpPr>
          <p:nvPr/>
        </p:nvSpPr>
        <p:spPr bwMode="auto">
          <a:xfrm>
            <a:off x="606425" y="1393825"/>
            <a:ext cx="90011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Mg</a:t>
            </a:r>
            <a:r>
              <a:rPr lang="en-GB" sz="2000" u="sng">
                <a:solidFill>
                  <a:srgbClr val="FFFF00"/>
                </a:solidFill>
                <a:latin typeface="Charter" charset="0"/>
              </a:rPr>
              <a:t> b</a:t>
            </a:r>
            <a:r>
              <a:rPr lang="en-GB" sz="3200" u="sng">
                <a:solidFill>
                  <a:srgbClr val="FFFF00"/>
                </a:solidFill>
                <a:latin typeface="Charter" charset="0"/>
              </a:rPr>
              <a:t>:</a:t>
            </a:r>
          </a:p>
        </p:txBody>
      </p:sp>
      <p:sp>
        <p:nvSpPr>
          <p:cNvPr id="540676" name="Text Box 4"/>
          <p:cNvSpPr txBox="1">
            <a:spLocks noChangeArrowheads="1"/>
          </p:cNvSpPr>
          <p:nvPr/>
        </p:nvSpPr>
        <p:spPr bwMode="auto">
          <a:xfrm>
            <a:off x="3905250" y="1481138"/>
            <a:ext cx="22574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(Field ellipticals)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Text Box 1"/>
          <p:cNvSpPr txBox="1">
            <a:spLocks noChangeArrowheads="1"/>
          </p:cNvSpPr>
          <p:nvPr/>
        </p:nvSpPr>
        <p:spPr bwMode="auto">
          <a:xfrm>
            <a:off x="750888" y="66675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SAURON: 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SF ?</a:t>
            </a:r>
            <a:br>
              <a:rPr lang="en-GB" sz="4400">
                <a:solidFill>
                  <a:srgbClr val="FFFF99"/>
                </a:solidFill>
                <a:latin typeface="Charter" charset="0"/>
              </a:rPr>
            </a:br>
            <a:r>
              <a:rPr lang="en-GB" sz="2000">
                <a:solidFill>
                  <a:srgbClr val="999999"/>
                </a:solidFill>
                <a:latin typeface="Charter" charset="0"/>
              </a:rPr>
              <a:t>(Kuntschner et al. 06, 08)</a:t>
            </a:r>
          </a:p>
        </p:txBody>
      </p:sp>
      <p:pic>
        <p:nvPicPr>
          <p:cNvPr id="54272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1411288"/>
            <a:ext cx="7945438" cy="561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770" name="Text Box 1"/>
          <p:cNvSpPr txBox="1">
            <a:spLocks noChangeArrowheads="1"/>
          </p:cNvSpPr>
          <p:nvPr/>
        </p:nvSpPr>
        <p:spPr bwMode="auto">
          <a:xfrm>
            <a:off x="750888" y="66675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SAURON: 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SF ?</a:t>
            </a:r>
            <a:br>
              <a:rPr lang="en-GB" sz="4400">
                <a:solidFill>
                  <a:srgbClr val="FFFF99"/>
                </a:solidFill>
                <a:latin typeface="Charter" charset="0"/>
              </a:rPr>
            </a:br>
            <a:r>
              <a:rPr lang="en-GB" sz="2000">
                <a:solidFill>
                  <a:srgbClr val="999999"/>
                </a:solidFill>
                <a:latin typeface="Charter" charset="0"/>
              </a:rPr>
              <a:t>(Kuntschner et al. 06, 08)</a:t>
            </a:r>
          </a:p>
        </p:txBody>
      </p:sp>
      <p:pic>
        <p:nvPicPr>
          <p:cNvPr id="54477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75" y="1411288"/>
            <a:ext cx="7945438" cy="561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817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Stellar Pop.: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  KDCs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CC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(Kuntschner et al. 06)</a:t>
            </a:r>
          </a:p>
        </p:txBody>
      </p:sp>
      <p:sp>
        <p:nvSpPr>
          <p:cNvPr id="546818" name="Text Box 2"/>
          <p:cNvSpPr txBox="1">
            <a:spLocks noChangeArrowheads="1"/>
          </p:cNvSpPr>
          <p:nvPr/>
        </p:nvSpPr>
        <p:spPr bwMode="auto">
          <a:xfrm>
            <a:off x="474663" y="1422400"/>
            <a:ext cx="4725987" cy="125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KDCs: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 Generally old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         [Mg/Fe] </a:t>
            </a:r>
            <a:r>
              <a:rPr lang="en-GB">
                <a:solidFill>
                  <a:srgbClr val="FFFF99"/>
                </a:solidFill>
                <a:latin typeface="StarSymbol" charset="0"/>
              </a:rPr>
              <a:t>≠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0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         Central [Mg/Fe] increase</a:t>
            </a:r>
          </a:p>
        </p:txBody>
      </p:sp>
      <p:pic>
        <p:nvPicPr>
          <p:cNvPr id="546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463" y="2786063"/>
            <a:ext cx="6240462" cy="209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68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25" y="4953000"/>
            <a:ext cx="6270625" cy="209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68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88" y="2787650"/>
            <a:ext cx="166528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68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5026025"/>
            <a:ext cx="2046288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6823" name="Text Box 7"/>
          <p:cNvSpPr txBox="1">
            <a:spLocks noChangeArrowheads="1"/>
          </p:cNvSpPr>
          <p:nvPr/>
        </p:nvSpPr>
        <p:spPr bwMode="auto">
          <a:xfrm>
            <a:off x="5716588" y="4392613"/>
            <a:ext cx="554037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200">
                <a:solidFill>
                  <a:srgbClr val="000000"/>
                </a:solidFill>
                <a:latin typeface="Charter" charset="0"/>
              </a:rPr>
              <a:t>[Fe/H]</a:t>
            </a:r>
          </a:p>
        </p:txBody>
      </p:sp>
      <p:sp>
        <p:nvSpPr>
          <p:cNvPr id="546824" name="Text Box 8"/>
          <p:cNvSpPr txBox="1">
            <a:spLocks noChangeArrowheads="1"/>
          </p:cNvSpPr>
          <p:nvPr/>
        </p:nvSpPr>
        <p:spPr bwMode="auto">
          <a:xfrm>
            <a:off x="5670550" y="6572250"/>
            <a:ext cx="56991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200">
                <a:solidFill>
                  <a:srgbClr val="000000"/>
                </a:solidFill>
                <a:latin typeface="Charter" charset="0"/>
              </a:rPr>
              <a:t>[Fe/H]</a:t>
            </a:r>
          </a:p>
        </p:txBody>
      </p:sp>
      <p:sp>
        <p:nvSpPr>
          <p:cNvPr id="546825" name="Text Box 9"/>
          <p:cNvSpPr txBox="1">
            <a:spLocks noChangeArrowheads="1"/>
          </p:cNvSpPr>
          <p:nvPr/>
        </p:nvSpPr>
        <p:spPr bwMode="auto">
          <a:xfrm>
            <a:off x="10079038" y="6235700"/>
            <a:ext cx="15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546826" name="Text Box 10"/>
          <p:cNvSpPr txBox="1">
            <a:spLocks noChangeArrowheads="1"/>
          </p:cNvSpPr>
          <p:nvPr/>
        </p:nvSpPr>
        <p:spPr bwMode="auto">
          <a:xfrm>
            <a:off x="3611563" y="2979738"/>
            <a:ext cx="307975" cy="3063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chemeClr val="tx1"/>
                </a:solidFill>
                <a:latin typeface="Charter" charset="0"/>
              </a:rPr>
              <a:t> I </a:t>
            </a:r>
          </a:p>
        </p:txBody>
      </p:sp>
      <p:sp>
        <p:nvSpPr>
          <p:cNvPr id="546827" name="Text Box 11"/>
          <p:cNvSpPr txBox="1">
            <a:spLocks noChangeArrowheads="1"/>
          </p:cNvSpPr>
          <p:nvPr/>
        </p:nvSpPr>
        <p:spPr bwMode="auto">
          <a:xfrm>
            <a:off x="3519488" y="5099050"/>
            <a:ext cx="277812" cy="3063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chemeClr val="tx1"/>
                </a:solidFill>
                <a:latin typeface="Charter" charset="0"/>
              </a:rPr>
              <a:t> I </a:t>
            </a:r>
          </a:p>
        </p:txBody>
      </p:sp>
      <p:sp>
        <p:nvSpPr>
          <p:cNvPr id="546828" name="Text Box 12"/>
          <p:cNvSpPr txBox="1">
            <a:spLocks noChangeArrowheads="1"/>
          </p:cNvSpPr>
          <p:nvPr/>
        </p:nvSpPr>
        <p:spPr bwMode="auto">
          <a:xfrm>
            <a:off x="1106488" y="2809875"/>
            <a:ext cx="354012" cy="3063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chemeClr val="tx1"/>
                </a:solidFill>
                <a:latin typeface="Charter" charset="0"/>
              </a:rPr>
              <a:t> V </a:t>
            </a:r>
          </a:p>
        </p:txBody>
      </p:sp>
      <p:sp>
        <p:nvSpPr>
          <p:cNvPr id="546829" name="Text Box 13"/>
          <p:cNvSpPr txBox="1">
            <a:spLocks noChangeArrowheads="1"/>
          </p:cNvSpPr>
          <p:nvPr/>
        </p:nvSpPr>
        <p:spPr bwMode="auto">
          <a:xfrm>
            <a:off x="814388" y="5113338"/>
            <a:ext cx="369887" cy="3063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chemeClr val="tx1"/>
                </a:solidFill>
                <a:latin typeface="Charter" charset="0"/>
              </a:rPr>
              <a:t> V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865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Stellar Pop.: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NGC4365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CC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(Davies et al. 01)</a:t>
            </a:r>
          </a:p>
        </p:txBody>
      </p:sp>
      <p:sp>
        <p:nvSpPr>
          <p:cNvPr id="548866" name="Text Box 2"/>
          <p:cNvSpPr txBox="1">
            <a:spLocks noChangeArrowheads="1"/>
          </p:cNvSpPr>
          <p:nvPr/>
        </p:nvSpPr>
        <p:spPr bwMode="auto">
          <a:xfrm>
            <a:off x="795338" y="1447800"/>
            <a:ext cx="8753475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2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NGC4365:</a:t>
            </a:r>
            <a:r>
              <a:rPr lang="en-GB" sz="3200">
                <a:solidFill>
                  <a:srgbClr val="FFFF99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No age gradient despite KDC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(metal enrichment?)</a:t>
            </a:r>
          </a:p>
        </p:txBody>
      </p:sp>
      <p:pic>
        <p:nvPicPr>
          <p:cNvPr id="5488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2071688"/>
            <a:ext cx="9237663" cy="490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9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8" y="2058988"/>
            <a:ext cx="6494462" cy="488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0914" name="Text Box 2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Stellar Pop.: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NGC4150</a:t>
            </a:r>
            <a:br>
              <a:rPr lang="en-GB" sz="4400">
                <a:solidFill>
                  <a:srgbClr val="FFFF99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(Kuntschner et al. 06)</a:t>
            </a:r>
          </a:p>
        </p:txBody>
      </p:sp>
      <p:sp>
        <p:nvSpPr>
          <p:cNvPr id="550915" name="Text Box 3"/>
          <p:cNvSpPr txBox="1">
            <a:spLocks noChangeArrowheads="1"/>
          </p:cNvSpPr>
          <p:nvPr/>
        </p:nvSpPr>
        <p:spPr bwMode="auto">
          <a:xfrm>
            <a:off x="822325" y="1447800"/>
            <a:ext cx="5919788" cy="52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2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NGC4150:</a:t>
            </a:r>
            <a:r>
              <a:rPr lang="en-GB" sz="3200">
                <a:solidFill>
                  <a:srgbClr val="FFFF99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Young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(post-starburst?)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KDC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62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Stellar Pop.: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Compact KDCs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99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(McDermid et al. 06)</a:t>
            </a:r>
          </a:p>
        </p:txBody>
      </p:sp>
      <p:sp>
        <p:nvSpPr>
          <p:cNvPr id="552963" name="Text Box 2"/>
          <p:cNvSpPr txBox="1">
            <a:spLocks noChangeArrowheads="1"/>
          </p:cNvSpPr>
          <p:nvPr/>
        </p:nvSpPr>
        <p:spPr bwMode="auto">
          <a:xfrm>
            <a:off x="5561013" y="1516063"/>
            <a:ext cx="4440237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Compact KDCs: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Small: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100 pc's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</a:t>
            </a:r>
            <a:r>
              <a:rPr lang="en-GB">
                <a:solidFill>
                  <a:srgbClr val="999999"/>
                </a:solidFill>
                <a:latin typeface="Standard Symbols L" charset="0"/>
                <a:cs typeface="Standard Symbols L" charset="0"/>
              </a:rPr>
              <a:t>≤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0.1 R</a:t>
            </a:r>
            <a:r>
              <a:rPr lang="en-GB" baseline="-33000">
                <a:solidFill>
                  <a:srgbClr val="999999"/>
                </a:solidFill>
                <a:latin typeface="Charter" charset="0"/>
              </a:rPr>
              <a:t>e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Lightweight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Young: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distinct, younger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            toward center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(contrary to ionized gas)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Rotators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2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3366FF"/>
              </a:buClr>
              <a:buSzPct val="50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Formation:</a:t>
            </a: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3366FF"/>
              </a:buClr>
              <a:buSzPct val="50000"/>
              <a:buFont typeface="StarSymbol" charset="0"/>
              <a:buNone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Recent dissipative minor</a:t>
            </a: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merging/accretion?</a:t>
            </a:r>
          </a:p>
        </p:txBody>
      </p:sp>
      <p:sp>
        <p:nvSpPr>
          <p:cNvPr id="552964" name="Text Box 3"/>
          <p:cNvSpPr txBox="1">
            <a:spLocks noChangeArrowheads="1"/>
          </p:cNvSpPr>
          <p:nvPr/>
        </p:nvSpPr>
        <p:spPr bwMode="auto">
          <a:xfrm>
            <a:off x="447675" y="1441450"/>
            <a:ext cx="4746625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SAURON-OASIS Data: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R</a:t>
            </a:r>
            <a:r>
              <a:rPr lang="en-GB" sz="2000" baseline="-33000">
                <a:solidFill>
                  <a:srgbClr val="999999"/>
                </a:solidFill>
                <a:latin typeface="Charter" charset="0"/>
              </a:rPr>
              <a:t>e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/8 apertures</a:t>
            </a:r>
          </a:p>
        </p:txBody>
      </p:sp>
      <p:pic>
        <p:nvPicPr>
          <p:cNvPr id="55296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89125"/>
            <a:ext cx="4567238" cy="509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10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Stellar Pop.: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Classic KDCs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99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(McDermid et al. 06)</a:t>
            </a:r>
          </a:p>
        </p:txBody>
      </p:sp>
      <p:sp>
        <p:nvSpPr>
          <p:cNvPr id="555011" name="Text Box 2"/>
          <p:cNvSpPr txBox="1">
            <a:spLocks noChangeArrowheads="1"/>
          </p:cNvSpPr>
          <p:nvPr/>
        </p:nvSpPr>
        <p:spPr bwMode="auto">
          <a:xfrm>
            <a:off x="5561013" y="1516063"/>
            <a:ext cx="6223000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Classic KDCs: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Large: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kpc's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(0.3-0.4 R</a:t>
            </a:r>
            <a:r>
              <a:rPr lang="en-GB" baseline="-33000">
                <a:solidFill>
                  <a:srgbClr val="999999"/>
                </a:solidFill>
                <a:latin typeface="Charter" charset="0"/>
              </a:rPr>
              <a:t>e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Massive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Coeval: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homogeneously old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Non-rotators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2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3366FF"/>
              </a:buClr>
              <a:buSzPct val="50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Formation:</a:t>
            </a: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3366FF"/>
              </a:buClr>
              <a:buSzPct val="50000"/>
              <a:buFont typeface="StarSymbol" charset="0"/>
              <a:buNone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Early (dissipative) major</a:t>
            </a: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merging, then quiescent?</a:t>
            </a: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Recent dissipationless major</a:t>
            </a: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merging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(dry mergers)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?</a:t>
            </a:r>
          </a:p>
        </p:txBody>
      </p:sp>
      <p:sp>
        <p:nvSpPr>
          <p:cNvPr id="555012" name="Text Box 3"/>
          <p:cNvSpPr txBox="1">
            <a:spLocks noChangeArrowheads="1"/>
          </p:cNvSpPr>
          <p:nvPr/>
        </p:nvSpPr>
        <p:spPr bwMode="auto">
          <a:xfrm>
            <a:off x="282575" y="1749425"/>
            <a:ext cx="20177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SAURON Data:</a:t>
            </a:r>
          </a:p>
        </p:txBody>
      </p:sp>
      <p:pic>
        <p:nvPicPr>
          <p:cNvPr id="55501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2211388"/>
            <a:ext cx="5211763" cy="438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058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Stellar Pop.: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Compact KDCs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99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(McDermid et al. 06)</a:t>
            </a:r>
          </a:p>
        </p:txBody>
      </p:sp>
      <p:sp>
        <p:nvSpPr>
          <p:cNvPr id="557059" name="Text Box 2"/>
          <p:cNvSpPr txBox="1">
            <a:spLocks noChangeArrowheads="1"/>
          </p:cNvSpPr>
          <p:nvPr/>
        </p:nvSpPr>
        <p:spPr bwMode="auto">
          <a:xfrm>
            <a:off x="5561013" y="1516063"/>
            <a:ext cx="4440237" cy="529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Compact KDCs: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Small: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100 pc's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</a:t>
            </a:r>
            <a:r>
              <a:rPr lang="en-GB">
                <a:solidFill>
                  <a:srgbClr val="999999"/>
                </a:solidFill>
                <a:latin typeface="Standard Symbols L" charset="0"/>
                <a:cs typeface="Standard Symbols L" charset="0"/>
              </a:rPr>
              <a:t>≤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0.1 R</a:t>
            </a:r>
            <a:r>
              <a:rPr lang="en-GB" baseline="-33000">
                <a:solidFill>
                  <a:srgbClr val="999999"/>
                </a:solidFill>
                <a:latin typeface="Charter" charset="0"/>
              </a:rPr>
              <a:t>e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Lightweight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Young: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distinct, younger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            toward center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(contrary to ionized gas)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Rotators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2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3366FF"/>
              </a:buClr>
              <a:buSzPct val="50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Formation:</a:t>
            </a: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3366FF"/>
              </a:buClr>
              <a:buSzPct val="50000"/>
              <a:buFont typeface="StarSymbol" charset="0"/>
              <a:buNone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Recent dissipative minor</a:t>
            </a:r>
          </a:p>
          <a:p>
            <a:pPr eaLnBrk="1">
              <a:lnSpc>
                <a:spcPct val="91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merging/accretion?</a:t>
            </a:r>
          </a:p>
        </p:txBody>
      </p:sp>
      <p:sp>
        <p:nvSpPr>
          <p:cNvPr id="557060" name="Text Box 3"/>
          <p:cNvSpPr txBox="1">
            <a:spLocks noChangeArrowheads="1"/>
          </p:cNvSpPr>
          <p:nvPr/>
        </p:nvSpPr>
        <p:spPr bwMode="auto">
          <a:xfrm>
            <a:off x="1296988" y="1427163"/>
            <a:ext cx="297021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SAURON-OASIS Data:</a:t>
            </a:r>
          </a:p>
        </p:txBody>
      </p:sp>
      <p:pic>
        <p:nvPicPr>
          <p:cNvPr id="55706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3" y="1884363"/>
            <a:ext cx="4364037" cy="515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1"/>
          <p:cNvSpPr txBox="1">
            <a:spLocks noChangeArrowheads="1"/>
          </p:cNvSpPr>
          <p:nvPr/>
        </p:nvSpPr>
        <p:spPr bwMode="auto">
          <a:xfrm>
            <a:off x="730250" y="78119"/>
            <a:ext cx="8610600" cy="106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 dirty="0" smtClean="0">
                <a:solidFill>
                  <a:srgbClr val="FFFF00"/>
                </a:solidFill>
                <a:latin typeface="Charter" charset="0"/>
              </a:rPr>
              <a:t>Molecular Line Diagnostics</a:t>
            </a:r>
            <a:endParaRPr lang="en-GB" sz="4400" dirty="0">
              <a:solidFill>
                <a:srgbClr val="FFFF66"/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dirty="0">
                <a:solidFill>
                  <a:srgbClr val="999999"/>
                </a:solidFill>
                <a:latin typeface="Charter" charset="0"/>
              </a:rPr>
              <a:t>(</a:t>
            </a:r>
            <a:r>
              <a:rPr lang="en-GB" dirty="0" err="1">
                <a:solidFill>
                  <a:srgbClr val="999999"/>
                </a:solidFill>
                <a:latin typeface="Charter" charset="0"/>
              </a:rPr>
              <a:t>Topal</a:t>
            </a:r>
            <a:r>
              <a:rPr lang="en-GB" dirty="0">
                <a:solidFill>
                  <a:srgbClr val="999999"/>
                </a:solidFill>
                <a:latin typeface="Charter" charset="0"/>
              </a:rPr>
              <a:t> et </a:t>
            </a:r>
            <a:r>
              <a:rPr lang="en-GB" dirty="0" smtClean="0">
                <a:solidFill>
                  <a:srgbClr val="999999"/>
                </a:solidFill>
                <a:latin typeface="Charter" charset="0"/>
              </a:rPr>
              <a:t>al. 14)</a:t>
            </a:r>
            <a:endParaRPr lang="en-GB" dirty="0">
              <a:solidFill>
                <a:srgbClr val="999999"/>
              </a:solidFill>
              <a:latin typeface="Charter" charset="0"/>
            </a:endParaRPr>
          </a:p>
        </p:txBody>
      </p:sp>
      <p:sp>
        <p:nvSpPr>
          <p:cNvPr id="26" name="TextBox 21"/>
          <p:cNvSpPr txBox="1">
            <a:spLocks noChangeArrowheads="1"/>
          </p:cNvSpPr>
          <p:nvPr/>
        </p:nvSpPr>
        <p:spPr bwMode="auto">
          <a:xfrm>
            <a:off x="281271" y="1509624"/>
            <a:ext cx="441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 u="sng" dirty="0">
                <a:solidFill>
                  <a:srgbClr val="D9D9D9"/>
                </a:solidFill>
                <a:latin typeface="Charter" charset="0"/>
              </a:rPr>
              <a:t>Temperature:</a:t>
            </a:r>
            <a:r>
              <a:rPr lang="en-GB" sz="2000" dirty="0">
                <a:solidFill>
                  <a:srgbClr val="D9D9D9"/>
                </a:solidFill>
                <a:latin typeface="Charter" charset="0"/>
              </a:rPr>
              <a:t>  </a:t>
            </a:r>
            <a:r>
              <a:rPr lang="en-GB" sz="2000" baseline="30000" dirty="0">
                <a:solidFill>
                  <a:srgbClr val="D9D9D9"/>
                </a:solidFill>
                <a:latin typeface="Charter" charset="0"/>
              </a:rPr>
              <a:t>12</a:t>
            </a:r>
            <a:r>
              <a:rPr lang="en-GB" sz="2000" dirty="0">
                <a:solidFill>
                  <a:srgbClr val="D9D9D9"/>
                </a:solidFill>
                <a:latin typeface="Charter" charset="0"/>
              </a:rPr>
              <a:t>CO(2-1) / </a:t>
            </a:r>
            <a:r>
              <a:rPr lang="en-GB" sz="2000" baseline="30000" dirty="0">
                <a:solidFill>
                  <a:srgbClr val="D9D9D9"/>
                </a:solidFill>
                <a:latin typeface="Charter" charset="0"/>
              </a:rPr>
              <a:t>12</a:t>
            </a:r>
            <a:r>
              <a:rPr lang="en-GB" sz="2000" dirty="0">
                <a:solidFill>
                  <a:srgbClr val="D9D9D9"/>
                </a:solidFill>
                <a:latin typeface="Charter" charset="0"/>
              </a:rPr>
              <a:t>CO(1-0)</a:t>
            </a:r>
            <a:endParaRPr lang="en-US" sz="2000" dirty="0">
              <a:solidFill>
                <a:srgbClr val="D9D9D9"/>
              </a:solidFill>
            </a:endParaRPr>
          </a:p>
        </p:txBody>
      </p:sp>
      <p:sp>
        <p:nvSpPr>
          <p:cNvPr id="28" name="TextBox 22"/>
          <p:cNvSpPr txBox="1">
            <a:spLocks noChangeArrowheads="1"/>
          </p:cNvSpPr>
          <p:nvPr/>
        </p:nvSpPr>
        <p:spPr bwMode="auto">
          <a:xfrm>
            <a:off x="5520145" y="1509624"/>
            <a:ext cx="441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 u="sng" dirty="0">
                <a:solidFill>
                  <a:srgbClr val="D9D9D9"/>
                </a:solidFill>
                <a:latin typeface="Charter" charset="0"/>
              </a:rPr>
              <a:t>Opacity:</a:t>
            </a:r>
            <a:r>
              <a:rPr lang="en-GB" sz="2000" dirty="0">
                <a:solidFill>
                  <a:srgbClr val="D9D9D9"/>
                </a:solidFill>
                <a:latin typeface="Charter" charset="0"/>
              </a:rPr>
              <a:t>  </a:t>
            </a:r>
            <a:r>
              <a:rPr lang="en-GB" sz="2000" baseline="30000" dirty="0">
                <a:solidFill>
                  <a:srgbClr val="D9D9D9"/>
                </a:solidFill>
                <a:latin typeface="Charter" charset="0"/>
              </a:rPr>
              <a:t>12</a:t>
            </a:r>
            <a:r>
              <a:rPr lang="en-GB" sz="2000" dirty="0">
                <a:solidFill>
                  <a:srgbClr val="D9D9D9"/>
                </a:solidFill>
                <a:latin typeface="Charter" charset="0"/>
              </a:rPr>
              <a:t>CO(2-1) / </a:t>
            </a:r>
            <a:r>
              <a:rPr lang="en-GB" sz="2000" baseline="30000" dirty="0">
                <a:solidFill>
                  <a:srgbClr val="D9D9D9"/>
                </a:solidFill>
                <a:latin typeface="Charter" charset="0"/>
              </a:rPr>
              <a:t>13</a:t>
            </a:r>
            <a:r>
              <a:rPr lang="en-GB" sz="2000" dirty="0">
                <a:solidFill>
                  <a:srgbClr val="D9D9D9"/>
                </a:solidFill>
                <a:latin typeface="Charter" charset="0"/>
              </a:rPr>
              <a:t>CO(2-1)</a:t>
            </a:r>
            <a:endParaRPr lang="en-US" sz="2000" dirty="0">
              <a:solidFill>
                <a:srgbClr val="D9D9D9"/>
              </a:solidFill>
            </a:endParaRPr>
          </a:p>
        </p:txBody>
      </p:sp>
      <p:pic>
        <p:nvPicPr>
          <p:cNvPr id="3" name="Picture 2" descr="NGC4710_CO10_PV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52" y="1976602"/>
            <a:ext cx="3972784" cy="275267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 descr="NGC4710_CO21_PV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52" y="4326101"/>
            <a:ext cx="3972784" cy="275267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Picture 4" descr="NGC4710_13CO10_PV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731" y="1965057"/>
            <a:ext cx="3986638" cy="276227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 descr="NGC4710_13CO21_PVD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731" y="4316501"/>
            <a:ext cx="3986638" cy="276227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Oval 8"/>
          <p:cNvSpPr/>
          <p:nvPr/>
        </p:nvSpPr>
        <p:spPr bwMode="auto">
          <a:xfrm rot="17341912">
            <a:off x="1329290" y="3070517"/>
            <a:ext cx="2279413" cy="518262"/>
          </a:xfrm>
          <a:prstGeom prst="ellipse">
            <a:avLst/>
          </a:prstGeom>
          <a:noFill/>
          <a:ln w="38100" cmpd="sng">
            <a:solidFill>
              <a:schemeClr val="accent2"/>
            </a:solidFill>
            <a:round/>
            <a:headEnd/>
            <a:tailEnd/>
          </a:ln>
        </p:spPr>
        <p:txBody>
          <a:bodyPr rtlCol="0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 bwMode="auto">
          <a:xfrm rot="20094007">
            <a:off x="1056035" y="3067401"/>
            <a:ext cx="2855973" cy="537087"/>
          </a:xfrm>
          <a:prstGeom prst="ellipse">
            <a:avLst/>
          </a:prstGeom>
          <a:noFill/>
          <a:ln w="38100" cmpd="sng">
            <a:solidFill>
              <a:srgbClr val="FF0000"/>
            </a:solidFill>
            <a:round/>
            <a:headEnd/>
            <a:tailEnd/>
          </a:ln>
        </p:spPr>
        <p:txBody>
          <a:bodyPr rtlCol="0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94743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5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M/L Ratios: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Correlations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CC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(Cappellari et al. 06)</a:t>
            </a:r>
          </a:p>
        </p:txBody>
      </p:sp>
      <p:sp>
        <p:nvSpPr>
          <p:cNvPr id="559106" name="Text Box 2"/>
          <p:cNvSpPr txBox="1">
            <a:spLocks noChangeArrowheads="1"/>
          </p:cNvSpPr>
          <p:nvPr/>
        </p:nvSpPr>
        <p:spPr bwMode="auto">
          <a:xfrm>
            <a:off x="5565775" y="1554163"/>
            <a:ext cx="4110038" cy="48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2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Correlations: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M/L </a:t>
            </a:r>
            <a:r>
              <a:rPr lang="en-GB">
                <a:solidFill>
                  <a:srgbClr val="FFFF99"/>
                </a:solidFill>
                <a:latin typeface="Standard Symbols L" charset="0"/>
                <a:cs typeface="Standard Symbols L" charset="0"/>
              </a:rPr>
              <a:t>∝</a:t>
            </a:r>
            <a:r>
              <a:rPr lang="en-GB">
                <a:solidFill>
                  <a:srgbClr val="FFFF99"/>
                </a:solidFill>
                <a:latin typeface="Charter" charset="0"/>
                <a:cs typeface="Standard Symbols L" charset="0"/>
              </a:rPr>
              <a:t> </a:t>
            </a:r>
            <a:r>
              <a:rPr lang="en-GB">
                <a:solidFill>
                  <a:srgbClr val="FFFF99"/>
                </a:solidFill>
                <a:latin typeface="StarSymbol" charset="0"/>
                <a:cs typeface="StarSymbol" charset="0"/>
              </a:rPr>
              <a:t>σ</a:t>
            </a:r>
            <a:r>
              <a:rPr lang="en-GB" baseline="-33000">
                <a:solidFill>
                  <a:srgbClr val="FFFF99"/>
                </a:solidFill>
                <a:latin typeface="Standard Symbols L" charset="0"/>
                <a:cs typeface="StarSymbol" charset="0"/>
              </a:rPr>
              <a:t>e</a:t>
            </a:r>
            <a:r>
              <a:rPr lang="en-GB" baseline="33000">
                <a:solidFill>
                  <a:srgbClr val="FFFF99"/>
                </a:solidFill>
                <a:latin typeface="Standard Symbols L" charset="0"/>
                <a:cs typeface="StarSymbol" charset="0"/>
              </a:rPr>
              <a:t>0.84</a:t>
            </a:r>
            <a:r>
              <a:rPr lang="en-GB" baseline="33000">
                <a:solidFill>
                  <a:srgbClr val="FFFF99"/>
                </a:solidFill>
                <a:latin typeface="Standard Symbols L" charset="0"/>
                <a:cs typeface="Standard Symbols L" charset="0"/>
              </a:rPr>
              <a:t>±0.07</a:t>
            </a:r>
            <a:r>
              <a:rPr lang="en-GB">
                <a:solidFill>
                  <a:srgbClr val="FFFF99"/>
                </a:solidFill>
                <a:latin typeface="Standard Symbols L" charset="0"/>
                <a:cs typeface="Standard Symbols L" charset="0"/>
              </a:rPr>
              <a:t> 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FFFF99"/>
                </a:solidFill>
                <a:latin typeface="Symbol" charset="0"/>
              </a:rPr>
              <a:t>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(scatter 18%; intrinsic 13%)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endParaRPr lang="en-GB" sz="160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Tilt of FP mostly due to real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M/L variations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(non-homology negligible)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endParaRPr lang="en-GB" sz="160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Virial mass estimates reliable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endParaRPr lang="en-GB" u="sng">
              <a:solidFill>
                <a:srgbClr val="FFFF00"/>
              </a:solidFill>
              <a:latin typeface="Charter" charset="0"/>
            </a:endParaRPr>
          </a:p>
        </p:txBody>
      </p:sp>
      <p:pic>
        <p:nvPicPr>
          <p:cNvPr id="5591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1450975"/>
            <a:ext cx="3716337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910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4278313"/>
            <a:ext cx="3698875" cy="272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153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M/L Ratios: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Correlations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CC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(Cappellari et al. 06)</a:t>
            </a:r>
          </a:p>
        </p:txBody>
      </p:sp>
      <p:sp>
        <p:nvSpPr>
          <p:cNvPr id="561154" name="Text Box 2"/>
          <p:cNvSpPr txBox="1">
            <a:spLocks noChangeArrowheads="1"/>
          </p:cNvSpPr>
          <p:nvPr/>
        </p:nvSpPr>
        <p:spPr bwMode="auto">
          <a:xfrm>
            <a:off x="5565775" y="1554163"/>
            <a:ext cx="4110038" cy="48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2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Correlations: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M/L </a:t>
            </a:r>
            <a:r>
              <a:rPr lang="en-GB">
                <a:solidFill>
                  <a:srgbClr val="FFFF99"/>
                </a:solidFill>
                <a:latin typeface="Standard Symbols L" charset="0"/>
                <a:cs typeface="Standard Symbols L" charset="0"/>
              </a:rPr>
              <a:t>∝</a:t>
            </a:r>
            <a:r>
              <a:rPr lang="en-GB">
                <a:solidFill>
                  <a:srgbClr val="FFFF99"/>
                </a:solidFill>
                <a:latin typeface="Charter" charset="0"/>
                <a:cs typeface="Standard Symbols L" charset="0"/>
              </a:rPr>
              <a:t> </a:t>
            </a:r>
            <a:r>
              <a:rPr lang="en-GB">
                <a:solidFill>
                  <a:srgbClr val="FFFF99"/>
                </a:solidFill>
                <a:latin typeface="StarSymbol" charset="0"/>
                <a:cs typeface="StarSymbol" charset="0"/>
              </a:rPr>
              <a:t>σ</a:t>
            </a:r>
            <a:r>
              <a:rPr lang="en-GB" baseline="-33000">
                <a:solidFill>
                  <a:srgbClr val="FFFF99"/>
                </a:solidFill>
                <a:latin typeface="Standard Symbols L" charset="0"/>
                <a:cs typeface="StarSymbol" charset="0"/>
              </a:rPr>
              <a:t>e</a:t>
            </a:r>
            <a:r>
              <a:rPr lang="en-GB" baseline="33000">
                <a:solidFill>
                  <a:srgbClr val="FFFF99"/>
                </a:solidFill>
                <a:latin typeface="Standard Symbols L" charset="0"/>
                <a:cs typeface="StarSymbol" charset="0"/>
              </a:rPr>
              <a:t>0.84</a:t>
            </a:r>
            <a:r>
              <a:rPr lang="en-GB" baseline="33000">
                <a:solidFill>
                  <a:srgbClr val="FFFF99"/>
                </a:solidFill>
                <a:latin typeface="Standard Symbols L" charset="0"/>
                <a:cs typeface="Standard Symbols L" charset="0"/>
              </a:rPr>
              <a:t>±0.07</a:t>
            </a:r>
            <a:r>
              <a:rPr lang="en-GB">
                <a:solidFill>
                  <a:srgbClr val="FFFF99"/>
                </a:solidFill>
                <a:latin typeface="Standard Symbols L" charset="0"/>
                <a:cs typeface="Standard Symbols L" charset="0"/>
              </a:rPr>
              <a:t> 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FFFF99"/>
                </a:solidFill>
                <a:latin typeface="Symbol" charset="0"/>
              </a:rPr>
              <a:t>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(scatter 18%; intrinsic 13%)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endParaRPr lang="en-GB" sz="160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Tilt of FP mostly due to real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M/L variations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(non-homology negligible)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endParaRPr lang="en-GB" sz="160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Virial mass estimates reliable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endParaRPr lang="en-GB" u="sng">
              <a:solidFill>
                <a:srgbClr val="FFFF00"/>
              </a:solidFill>
              <a:latin typeface="Charter" charset="0"/>
            </a:endParaRPr>
          </a:p>
        </p:txBody>
      </p:sp>
      <p:pic>
        <p:nvPicPr>
          <p:cNvPr id="561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463" y="3587750"/>
            <a:ext cx="3468687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115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413" y="1466850"/>
            <a:ext cx="349885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01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M/L Ratios: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Dark Matter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CC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(Cappellari et al. 06)</a:t>
            </a:r>
          </a:p>
        </p:txBody>
      </p:sp>
      <p:sp>
        <p:nvSpPr>
          <p:cNvPr id="563202" name="Text Box 2"/>
          <p:cNvSpPr txBox="1">
            <a:spLocks noChangeArrowheads="1"/>
          </p:cNvSpPr>
          <p:nvPr/>
        </p:nvSpPr>
        <p:spPr bwMode="auto">
          <a:xfrm>
            <a:off x="5576888" y="1538288"/>
            <a:ext cx="4484687" cy="48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2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Dark Matter: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Median dark matter fraction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</a:t>
            </a:r>
            <a:r>
              <a:rPr lang="en-GB">
                <a:solidFill>
                  <a:srgbClr val="FFFF99"/>
                </a:solidFill>
                <a:latin typeface="Standard Symbols L" charset="0"/>
                <a:cs typeface="Standard Symbols L" charset="0"/>
              </a:rPr>
              <a:t>≈</a:t>
            </a:r>
            <a:r>
              <a:rPr lang="en-GB">
                <a:solidFill>
                  <a:srgbClr val="FFFF99"/>
                </a:solidFill>
                <a:latin typeface="Charter" charset="0"/>
                <a:cs typeface="Standard Symbols L" charset="0"/>
              </a:rPr>
              <a:t> 30% within 1 R</a:t>
            </a:r>
            <a:r>
              <a:rPr lang="en-GB" baseline="-33000">
                <a:solidFill>
                  <a:srgbClr val="FFFF99"/>
                </a:solidFill>
                <a:latin typeface="Charter" charset="0"/>
                <a:cs typeface="Standard Symbols L" charset="0"/>
              </a:rPr>
              <a:t>e</a:t>
            </a:r>
            <a:r>
              <a:rPr lang="en-GB">
                <a:solidFill>
                  <a:srgbClr val="FFFF99"/>
                </a:solidFill>
                <a:latin typeface="Charter" charset="0"/>
                <a:cs typeface="Standard Symbols L" charset="0"/>
              </a:rPr>
              <a:t> 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FFFF99"/>
                </a:solidFill>
                <a:latin typeface="Symbol" charset="0"/>
              </a:rPr>
              <a:t>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(little IMF variation)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endParaRPr lang="en-GB" sz="160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Variation of M/L at constant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(M/L)pop 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(faster rotators have lower DM)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endParaRPr lang="en-GB" sz="160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endParaRPr lang="en-GB" sz="160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Assembly history – DM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     </a:t>
            </a:r>
            <a:r>
              <a:rPr lang="en-GB" sz="1600">
                <a:solidFill>
                  <a:srgbClr val="FFFF00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structure connection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endParaRPr lang="en-GB" u="sng">
              <a:solidFill>
                <a:srgbClr val="FFFF00"/>
              </a:solidFill>
              <a:latin typeface="Charter" charset="0"/>
            </a:endParaRPr>
          </a:p>
        </p:txBody>
      </p:sp>
      <p:pic>
        <p:nvPicPr>
          <p:cNvPr id="5632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263" y="3651250"/>
            <a:ext cx="3497262" cy="334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25" y="1470025"/>
            <a:ext cx="3690938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05" name="Text Box 5"/>
          <p:cNvSpPr txBox="1">
            <a:spLocks noChangeArrowheads="1"/>
          </p:cNvSpPr>
          <p:nvPr/>
        </p:nvSpPr>
        <p:spPr bwMode="auto">
          <a:xfrm>
            <a:off x="781050" y="3371850"/>
            <a:ext cx="1125538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chemeClr val="tx1"/>
                </a:solidFill>
                <a:latin typeface="Charter" charset="0"/>
              </a:rPr>
              <a:t>(Salpeter)</a:t>
            </a:r>
          </a:p>
        </p:txBody>
      </p:sp>
      <p:sp>
        <p:nvSpPr>
          <p:cNvPr id="563206" name="Text Box 6"/>
          <p:cNvSpPr txBox="1">
            <a:spLocks noChangeArrowheads="1"/>
          </p:cNvSpPr>
          <p:nvPr/>
        </p:nvSpPr>
        <p:spPr bwMode="auto">
          <a:xfrm>
            <a:off x="3717925" y="5916613"/>
            <a:ext cx="1139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563207" name="Text Box 7"/>
          <p:cNvSpPr txBox="1">
            <a:spLocks noChangeArrowheads="1"/>
          </p:cNvSpPr>
          <p:nvPr/>
        </p:nvSpPr>
        <p:spPr bwMode="auto">
          <a:xfrm>
            <a:off x="3998913" y="6056313"/>
            <a:ext cx="103187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chemeClr val="tx1"/>
                </a:solidFill>
                <a:latin typeface="Charter" charset="0"/>
              </a:rPr>
              <a:t>(Kroupa)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Text Box 1"/>
          <p:cNvSpPr txBox="1">
            <a:spLocks noChangeArrowheads="1"/>
          </p:cNvSpPr>
          <p:nvPr/>
        </p:nvSpPr>
        <p:spPr bwMode="auto">
          <a:xfrm>
            <a:off x="719138" y="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   SAURON: </a:t>
            </a:r>
            <a:r>
              <a:rPr lang="en-GB" sz="3600">
                <a:solidFill>
                  <a:srgbClr val="FFFFCC"/>
                </a:solidFill>
                <a:latin typeface="Charter" charset="0"/>
              </a:rPr>
              <a:t> Dynamics and Stellar Populations of Early-Type Galaxies in 3D</a:t>
            </a:r>
          </a:p>
        </p:txBody>
      </p:sp>
      <p:sp>
        <p:nvSpPr>
          <p:cNvPr id="565251" name="Text Box 2"/>
          <p:cNvSpPr txBox="1">
            <a:spLocks noChangeArrowheads="1"/>
          </p:cNvSpPr>
          <p:nvPr/>
        </p:nvSpPr>
        <p:spPr bwMode="auto">
          <a:xfrm>
            <a:off x="2252663" y="1754188"/>
            <a:ext cx="566420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>
                <a:solidFill>
                  <a:srgbClr val="FFFF66"/>
                </a:solidFill>
              </a:rPr>
              <a:t>                                  </a:t>
            </a:r>
            <a:r>
              <a:rPr lang="en-GB" sz="3200">
                <a:solidFill>
                  <a:srgbClr val="FFFF00"/>
                </a:solidFill>
                <a:latin typeface="Charter" charset="0"/>
              </a:rPr>
              <a:t>Martin Bureau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FF"/>
                </a:solidFill>
                <a:latin typeface="Charter" charset="0"/>
              </a:rPr>
              <a:t>                                 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(Oxford University)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>
              <a:solidFill>
                <a:srgbClr val="E6E6F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200">
              <a:solidFill>
                <a:srgbClr val="E6E6F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FF"/>
                </a:solidFill>
                <a:latin typeface="Charter" charset="0"/>
              </a:rPr>
              <a:t>                             	      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        </a:t>
            </a:r>
            <a:r>
              <a:rPr lang="en-GB" sz="2800">
                <a:solidFill>
                  <a:srgbClr val="FFFF99"/>
                </a:solidFill>
                <a:latin typeface="Charter" charset="0"/>
              </a:rPr>
              <a:t>Team</a:t>
            </a:r>
          </a:p>
        </p:txBody>
      </p:sp>
      <p:sp>
        <p:nvSpPr>
          <p:cNvPr id="565252" name="Text Box 3"/>
          <p:cNvSpPr txBox="1">
            <a:spLocks noChangeArrowheads="1"/>
          </p:cNvSpPr>
          <p:nvPr/>
        </p:nvSpPr>
        <p:spPr bwMode="auto">
          <a:xfrm>
            <a:off x="577850" y="3976688"/>
            <a:ext cx="91471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Plan:</a:t>
            </a:r>
            <a:r>
              <a:rPr lang="en-GB">
                <a:solidFill>
                  <a:srgbClr val="FFFF66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Introduction: Team, Goals, Instrument, Sample, Data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        Tools: Pixel fitting, Binning, Kinemetry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        Stellar Kinematics: Examples, KDCs, Slow/Fast Rotators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        Gas Kinematics: Examples, Bars, Interactions, Line Ratios, ...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        Linestrengths: Examples, Line Indices, KDCs Dichotomy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       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Dynamical Modeling: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 Schwarzschild, Examples, Dark Matter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CC"/>
                </a:solidFill>
                <a:latin typeface="Charter" charset="0"/>
              </a:rPr>
              <a:t>           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Conclusions: Summary, Future</a:t>
            </a:r>
          </a:p>
        </p:txBody>
      </p:sp>
      <p:pic>
        <p:nvPicPr>
          <p:cNvPr id="56525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746125"/>
            <a:ext cx="4725987" cy="472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7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Modeling: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Schwarzschild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CC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(Cretton et al. 99; Verolme et al. 02; Cappellari et al. 05)</a:t>
            </a:r>
          </a:p>
        </p:txBody>
      </p:sp>
      <p:sp>
        <p:nvSpPr>
          <p:cNvPr id="567298" name="Text Box 2"/>
          <p:cNvSpPr txBox="1">
            <a:spLocks noChangeArrowheads="1"/>
          </p:cNvSpPr>
          <p:nvPr/>
        </p:nvSpPr>
        <p:spPr bwMode="auto">
          <a:xfrm>
            <a:off x="5334000" y="1408113"/>
            <a:ext cx="4683125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2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Requirements: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No restriction on potential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  <a:r>
              <a:rPr lang="en-GB" sz="2000">
                <a:solidFill>
                  <a:srgbClr val="E6E6E6"/>
                </a:solidFill>
                <a:latin typeface="Charter" charset="0"/>
              </a:rPr>
              <a:t>(arbitrary geometry, many components)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No restriction on DF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Full range of velocity anisotropy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No need for analytic I</a:t>
            </a:r>
            <a:r>
              <a:rPr lang="en-GB" baseline="-15000">
                <a:solidFill>
                  <a:srgbClr val="FFFF99"/>
                </a:solidFill>
                <a:latin typeface="Charter" charset="0"/>
              </a:rPr>
              <a:t>i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</a:t>
            </a:r>
          </a:p>
          <a:p>
            <a:pPr eaLnBrk="1">
              <a:buClr>
                <a:srgbClr val="FFFFCC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ymbol" charset="0"/>
              </a:rPr>
              <a:t>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Schwarzschild modeling 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</a:t>
            </a:r>
            <a:r>
              <a:rPr lang="en-GB" sz="2000">
                <a:solidFill>
                  <a:srgbClr val="E6E6E6"/>
                </a:solidFill>
                <a:latin typeface="Charter" charset="0"/>
              </a:rPr>
              <a:t>(orbit-superposition method)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999999"/>
                </a:solidFill>
                <a:latin typeface="Charter" charset="0"/>
              </a:rPr>
              <a:t>Tools: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Potential:  MGE expansion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Orbit library:  E</a:t>
            </a:r>
            <a:r>
              <a:rPr lang="en-GB" sz="1600">
                <a:solidFill>
                  <a:srgbClr val="9999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, L</a:t>
            </a:r>
            <a:r>
              <a:rPr lang="en-GB" baseline="-15000">
                <a:solidFill>
                  <a:srgbClr val="999999"/>
                </a:solidFill>
                <a:latin typeface="Charter" charset="0"/>
              </a:rPr>
              <a:t>z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, I</a:t>
            </a:r>
            <a:r>
              <a:rPr lang="en-GB" baseline="-15000">
                <a:solidFill>
                  <a:srgbClr val="999999"/>
                </a:solidFill>
                <a:latin typeface="Charter" charset="0"/>
              </a:rPr>
              <a:t>3</a:t>
            </a:r>
          </a:p>
          <a:p>
            <a:pPr eaLnBrk="1">
              <a:lnSpc>
                <a:spcPct val="87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Times" charset="0"/>
              </a:rPr>
              <a:t>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Minimization:  NNLS (M/L, M</a:t>
            </a:r>
            <a:r>
              <a:rPr lang="en-GB" baseline="-15000">
                <a:solidFill>
                  <a:srgbClr val="999999"/>
                </a:solidFill>
                <a:latin typeface="StarSymbol" charset="0"/>
              </a:rPr>
              <a:t>●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, i)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Extension to triaxiality completed</a:t>
            </a:r>
          </a:p>
        </p:txBody>
      </p:sp>
      <p:pic>
        <p:nvPicPr>
          <p:cNvPr id="5672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1773238"/>
            <a:ext cx="4881562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7300" name="Text Box 4"/>
          <p:cNvSpPr txBox="1">
            <a:spLocks noChangeArrowheads="1"/>
          </p:cNvSpPr>
          <p:nvPr/>
        </p:nvSpPr>
        <p:spPr bwMode="auto">
          <a:xfrm>
            <a:off x="1598613" y="4116388"/>
            <a:ext cx="1520825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 sz="2000">
                <a:solidFill>
                  <a:srgbClr val="FF0000"/>
                </a:solidFill>
                <a:latin typeface="Charter" charset="0"/>
              </a:rPr>
              <a:t>(M/L,    i)</a:t>
            </a:r>
          </a:p>
        </p:txBody>
      </p:sp>
      <p:sp>
        <p:nvSpPr>
          <p:cNvPr id="567301" name="Text Box 5"/>
          <p:cNvSpPr txBox="1">
            <a:spLocks noChangeArrowheads="1"/>
          </p:cNvSpPr>
          <p:nvPr/>
        </p:nvSpPr>
        <p:spPr bwMode="auto">
          <a:xfrm>
            <a:off x="3887788" y="4130675"/>
            <a:ext cx="968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 sz="2000">
                <a:solidFill>
                  <a:srgbClr val="FF0000"/>
                </a:solidFill>
                <a:latin typeface="Charter" charset="0"/>
              </a:rPr>
              <a:t>( M</a:t>
            </a:r>
            <a:r>
              <a:rPr lang="en-GB" sz="2000" baseline="-15000">
                <a:solidFill>
                  <a:srgbClr val="FF0000"/>
                </a:solidFill>
                <a:latin typeface="StarSymbol" charset="0"/>
              </a:rPr>
              <a:t>● </a:t>
            </a:r>
            <a:r>
              <a:rPr lang="en-GB" sz="2000">
                <a:solidFill>
                  <a:srgbClr val="FF0000"/>
                </a:solidFill>
                <a:latin typeface="Charter" charset="0"/>
              </a:rPr>
              <a:t>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5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Modeling: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Schwarzschild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CC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(Cretton et al. 99; Verolme et al. 02; Cappellari et al. 05)</a:t>
            </a:r>
          </a:p>
        </p:txBody>
      </p:sp>
      <p:sp>
        <p:nvSpPr>
          <p:cNvPr id="569346" name="Text Box 2"/>
          <p:cNvSpPr txBox="1">
            <a:spLocks noChangeArrowheads="1"/>
          </p:cNvSpPr>
          <p:nvPr/>
        </p:nvSpPr>
        <p:spPr bwMode="auto">
          <a:xfrm>
            <a:off x="5334000" y="1408113"/>
            <a:ext cx="4683125" cy="534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2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999999"/>
                </a:solidFill>
                <a:latin typeface="Charter" charset="0"/>
              </a:rPr>
              <a:t>Requirements: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No restriction on potential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(arbitrary geometry, many components)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No restriction on DF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Full range of velocity anisotropy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No need for analytic I</a:t>
            </a:r>
            <a:r>
              <a:rPr lang="en-GB" baseline="-15000">
                <a:solidFill>
                  <a:srgbClr val="999999"/>
                </a:solidFill>
                <a:latin typeface="Charter" charset="0"/>
              </a:rPr>
              <a:t>i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 </a:t>
            </a:r>
          </a:p>
          <a:p>
            <a:pPr eaLnBrk="1">
              <a:buClr>
                <a:srgbClr val="FFFFCC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Symbol" charset="0"/>
              </a:rPr>
              <a:t>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 Schwarzschild modeling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(orbit-superposition method)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Tools: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Potential: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  MGE expansion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Orbit library:</a:t>
            </a:r>
            <a:r>
              <a:rPr lang="en-GB">
                <a:solidFill>
                  <a:srgbClr val="FFFFCC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E</a:t>
            </a:r>
            <a:r>
              <a:rPr lang="en-GB" sz="1600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, L</a:t>
            </a:r>
            <a:r>
              <a:rPr lang="en-GB" baseline="-15000">
                <a:solidFill>
                  <a:srgbClr val="E6E6E6"/>
                </a:solidFill>
                <a:latin typeface="Charter" charset="0"/>
              </a:rPr>
              <a:t>z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, I</a:t>
            </a:r>
            <a:r>
              <a:rPr lang="en-GB" baseline="-15000">
                <a:solidFill>
                  <a:srgbClr val="E6E6E6"/>
                </a:solidFill>
                <a:latin typeface="Charter" charset="0"/>
              </a:rPr>
              <a:t>3</a:t>
            </a:r>
          </a:p>
          <a:p>
            <a:pPr eaLnBrk="1">
              <a:lnSpc>
                <a:spcPct val="87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E6E6E6"/>
                </a:solidFill>
                <a:latin typeface="Times" charset="0"/>
              </a:rPr>
              <a:t>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Minimization:  NNLS (M/L, M</a:t>
            </a:r>
            <a:r>
              <a:rPr lang="en-GB" baseline="-15000">
                <a:solidFill>
                  <a:srgbClr val="E6E6E6"/>
                </a:solidFill>
                <a:latin typeface="StarSymbol" charset="0"/>
              </a:rPr>
              <a:t>●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, i)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Extension to triaxiality completed</a:t>
            </a:r>
          </a:p>
        </p:txBody>
      </p:sp>
      <p:pic>
        <p:nvPicPr>
          <p:cNvPr id="569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11288"/>
            <a:ext cx="1878013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93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3300413"/>
            <a:ext cx="1863725" cy="1827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93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1409700"/>
            <a:ext cx="2909888" cy="184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93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50" y="3298825"/>
            <a:ext cx="1865313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93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2163" y="5195888"/>
            <a:ext cx="2809875" cy="183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93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13" y="5192713"/>
            <a:ext cx="1862137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935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6126163"/>
            <a:ext cx="1860550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9354" name="AutoShape 10"/>
          <p:cNvSpPr>
            <a:spLocks noChangeArrowheads="1"/>
          </p:cNvSpPr>
          <p:nvPr/>
        </p:nvSpPr>
        <p:spPr bwMode="auto">
          <a:xfrm>
            <a:off x="3165475" y="6896100"/>
            <a:ext cx="200025" cy="153988"/>
          </a:xfrm>
          <a:prstGeom prst="roundRect">
            <a:avLst>
              <a:gd name="adj" fmla="val 1042"/>
            </a:avLst>
          </a:prstGeom>
          <a:solidFill>
            <a:srgbClr val="00B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69355" name="Text Box 11"/>
          <p:cNvSpPr txBox="1">
            <a:spLocks noChangeArrowheads="1"/>
          </p:cNvSpPr>
          <p:nvPr/>
        </p:nvSpPr>
        <p:spPr bwMode="auto">
          <a:xfrm rot="10800000">
            <a:off x="3151188" y="6843713"/>
            <a:ext cx="138112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chemeClr val="tx1"/>
                </a:solidFill>
                <a:latin typeface="Standard Symbols L" charset="0"/>
                <a:cs typeface="Standard Symbols L" charset="0"/>
              </a:rPr>
              <a:t>•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393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Modeling: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NGC821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CC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(McDermid et al. 06)</a:t>
            </a:r>
          </a:p>
        </p:txBody>
      </p:sp>
      <p:pic>
        <p:nvPicPr>
          <p:cNvPr id="5713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100" y="1428750"/>
            <a:ext cx="6719888" cy="561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41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Modeling: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NGC821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CC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(McDermid et al. 06)</a:t>
            </a:r>
          </a:p>
        </p:txBody>
      </p:sp>
      <p:pic>
        <p:nvPicPr>
          <p:cNvPr id="573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1263" y="1436688"/>
            <a:ext cx="7589837" cy="560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43" name="AutoShape 3"/>
          <p:cNvSpPr>
            <a:spLocks noChangeArrowheads="1"/>
          </p:cNvSpPr>
          <p:nvPr/>
        </p:nvSpPr>
        <p:spPr bwMode="auto">
          <a:xfrm>
            <a:off x="4195763" y="6634163"/>
            <a:ext cx="276225" cy="200025"/>
          </a:xfrm>
          <a:prstGeom prst="roundRect">
            <a:avLst>
              <a:gd name="adj" fmla="val 792"/>
            </a:avLst>
          </a:prstGeom>
          <a:solidFill>
            <a:srgbClr val="00B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73444" name="Text Box 4"/>
          <p:cNvSpPr txBox="1">
            <a:spLocks noChangeArrowheads="1"/>
          </p:cNvSpPr>
          <p:nvPr/>
        </p:nvSpPr>
        <p:spPr bwMode="auto">
          <a:xfrm>
            <a:off x="3119438" y="6634163"/>
            <a:ext cx="261937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000000"/>
                </a:solidFill>
                <a:latin typeface="Charter" charset="0"/>
              </a:rPr>
              <a:t>I</a:t>
            </a:r>
            <a:r>
              <a:rPr lang="en-GB" sz="1600" baseline="-33000">
                <a:solidFill>
                  <a:srgbClr val="000000"/>
                </a:solidFill>
                <a:latin typeface="Charter" charset="0"/>
              </a:rPr>
              <a:t>3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489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Modeling: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NGC821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CC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(McDermid et al. 06)</a:t>
            </a:r>
          </a:p>
        </p:txBody>
      </p:sp>
      <p:pic>
        <p:nvPicPr>
          <p:cNvPr id="5754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63" y="1444625"/>
            <a:ext cx="8439150" cy="559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537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Modeling: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NGC821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CC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(McDermid et al. 06)</a:t>
            </a:r>
          </a:p>
        </p:txBody>
      </p:sp>
      <p:sp>
        <p:nvSpPr>
          <p:cNvPr id="577538" name="Text Box 2"/>
          <p:cNvSpPr txBox="1">
            <a:spLocks noChangeArrowheads="1"/>
          </p:cNvSpPr>
          <p:nvPr/>
        </p:nvSpPr>
        <p:spPr bwMode="auto">
          <a:xfrm>
            <a:off x="6072188" y="1585913"/>
            <a:ext cx="3730625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2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Primary/bulge: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Nearly spherical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FFFF99"/>
                </a:solidFill>
                <a:latin typeface="Symbol" charset="0"/>
              </a:rPr>
              <a:t>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90% of total mass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Rotation:  V </a:t>
            </a:r>
            <a:r>
              <a:rPr lang="en-GB">
                <a:solidFill>
                  <a:srgbClr val="FFFF99"/>
                </a:solidFill>
                <a:latin typeface="Symbol" charset="0"/>
              </a:rPr>
              <a:t>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30 km s</a:t>
            </a:r>
            <a:r>
              <a:rPr lang="en-GB" baseline="33000">
                <a:solidFill>
                  <a:srgbClr val="FFFF99"/>
                </a:solidFill>
                <a:latin typeface="Charter" charset="0"/>
              </a:rPr>
              <a:t>-1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Dispersion: </a:t>
            </a:r>
            <a:r>
              <a:rPr lang="en-GB">
                <a:solidFill>
                  <a:srgbClr val="FFFF99"/>
                </a:solidFill>
                <a:latin typeface="StarSymbol" charset="0"/>
              </a:rPr>
              <a:t>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99"/>
                </a:solidFill>
                <a:latin typeface="Symbol" charset="0"/>
              </a:rPr>
              <a:t>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200 km s</a:t>
            </a:r>
            <a:r>
              <a:rPr lang="en-GB" baseline="33000">
                <a:solidFill>
                  <a:srgbClr val="FFFF99"/>
                </a:solidFill>
                <a:latin typeface="Charter" charset="0"/>
              </a:rPr>
              <a:t>-1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endParaRPr lang="en-GB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Secondary/disk: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Flattened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FFFF99"/>
                </a:solidFill>
                <a:latin typeface="Symbol" charset="0"/>
              </a:rPr>
              <a:t>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10% of total mass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Rotation:  V </a:t>
            </a:r>
            <a:r>
              <a:rPr lang="en-GB">
                <a:solidFill>
                  <a:srgbClr val="FFFF99"/>
                </a:solidFill>
                <a:latin typeface="StarSymbol" charset="0"/>
              </a:rPr>
              <a:t>≥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100 km s</a:t>
            </a:r>
            <a:r>
              <a:rPr lang="en-GB" baseline="33000">
                <a:solidFill>
                  <a:srgbClr val="FFFF99"/>
                </a:solidFill>
                <a:latin typeface="Charter" charset="0"/>
              </a:rPr>
              <a:t>-1</a:t>
            </a:r>
          </a:p>
          <a:p>
            <a:pPr eaLnBrk="1">
              <a:lnSpc>
                <a:spcPct val="102000"/>
              </a:lnSpc>
              <a:buClr>
                <a:srgbClr val="FFFFCC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Dispersion: </a:t>
            </a:r>
            <a:r>
              <a:rPr lang="en-GB">
                <a:solidFill>
                  <a:srgbClr val="FFFF99"/>
                </a:solidFill>
                <a:latin typeface="StarSymbol" charset="0"/>
              </a:rPr>
              <a:t>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99"/>
                </a:solidFill>
                <a:latin typeface="Symbol" charset="0"/>
              </a:rPr>
              <a:t>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100 km s</a:t>
            </a:r>
            <a:r>
              <a:rPr lang="en-GB" baseline="33000">
                <a:solidFill>
                  <a:srgbClr val="FFFF99"/>
                </a:solidFill>
                <a:latin typeface="Charter" charset="0"/>
              </a:rPr>
              <a:t>-1</a:t>
            </a:r>
          </a:p>
        </p:txBody>
      </p:sp>
      <p:pic>
        <p:nvPicPr>
          <p:cNvPr id="5775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" y="1519238"/>
            <a:ext cx="473075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7540" name="Text Box 4"/>
          <p:cNvSpPr txBox="1">
            <a:spLocks noChangeArrowheads="1"/>
          </p:cNvSpPr>
          <p:nvPr/>
        </p:nvSpPr>
        <p:spPr bwMode="auto">
          <a:xfrm>
            <a:off x="322263" y="2579688"/>
            <a:ext cx="2762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I</a:t>
            </a:r>
          </a:p>
        </p:txBody>
      </p:sp>
      <p:sp>
        <p:nvSpPr>
          <p:cNvPr id="577541" name="Text Box 5"/>
          <p:cNvSpPr txBox="1">
            <a:spLocks noChangeArrowheads="1"/>
          </p:cNvSpPr>
          <p:nvPr/>
        </p:nvSpPr>
        <p:spPr bwMode="auto">
          <a:xfrm>
            <a:off x="261938" y="4238625"/>
            <a:ext cx="200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V</a:t>
            </a:r>
          </a:p>
        </p:txBody>
      </p:sp>
      <p:sp>
        <p:nvSpPr>
          <p:cNvPr id="577542" name="Text Box 6"/>
          <p:cNvSpPr txBox="1">
            <a:spLocks noChangeArrowheads="1"/>
          </p:cNvSpPr>
          <p:nvPr/>
        </p:nvSpPr>
        <p:spPr bwMode="auto">
          <a:xfrm>
            <a:off x="292100" y="5835650"/>
            <a:ext cx="261938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Standard Symbols L" charset="0"/>
                <a:cs typeface="Standard Symbols L" charset="0"/>
              </a:rPr>
              <a:t>σ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3" descr="HST_HDF_zoo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493838"/>
            <a:ext cx="1981200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744538" y="274638"/>
            <a:ext cx="86106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Broad Aims</a:t>
            </a:r>
            <a:endParaRPr lang="en-GB" sz="4400">
              <a:solidFill>
                <a:srgbClr val="FFFF99"/>
              </a:solidFill>
              <a:latin typeface="Charter" charset="0"/>
            </a:endParaRPr>
          </a:p>
        </p:txBody>
      </p:sp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5283200" y="1441450"/>
            <a:ext cx="4797425" cy="552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 dirty="0">
                <a:solidFill>
                  <a:srgbClr val="FFFF00"/>
                </a:solidFill>
                <a:latin typeface="Charter" charset="0"/>
              </a:rPr>
              <a:t>Goals: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dirty="0">
                <a:solidFill>
                  <a:srgbClr val="FFFF99"/>
                </a:solidFill>
                <a:latin typeface="Charter" charset="0"/>
              </a:rPr>
              <a:t>Mass assembly history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dirty="0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 dirty="0">
                <a:solidFill>
                  <a:srgbClr val="999999"/>
                </a:solidFill>
                <a:latin typeface="Charter" charset="0"/>
              </a:rPr>
              <a:t>(gas, stars, dark matter)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dirty="0">
                <a:solidFill>
                  <a:srgbClr val="FFFF99"/>
                </a:solidFill>
                <a:latin typeface="Charter" charset="0"/>
              </a:rPr>
              <a:t>Chemical enrichment history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dirty="0">
                <a:solidFill>
                  <a:srgbClr val="999999"/>
                </a:solidFill>
                <a:latin typeface="Charter" charset="0"/>
              </a:rPr>
              <a:t>     (SFH, age, </a:t>
            </a:r>
            <a:r>
              <a:rPr lang="en-GB" dirty="0" err="1">
                <a:solidFill>
                  <a:srgbClr val="999999"/>
                </a:solidFill>
                <a:latin typeface="Charter" charset="0"/>
              </a:rPr>
              <a:t>metallicity</a:t>
            </a:r>
            <a:r>
              <a:rPr lang="en-GB" dirty="0">
                <a:solidFill>
                  <a:srgbClr val="999999"/>
                </a:solidFill>
                <a:latin typeface="Charter" charset="0"/>
              </a:rPr>
              <a:t>)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dirty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 dirty="0">
                <a:solidFill>
                  <a:srgbClr val="FFFF00"/>
                </a:solidFill>
                <a:latin typeface="Charter" charset="0"/>
              </a:rPr>
              <a:t>Context: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dirty="0">
                <a:solidFill>
                  <a:srgbClr val="FFFF99"/>
                </a:solidFill>
                <a:latin typeface="Charter" charset="0"/>
              </a:rPr>
              <a:t>Hierarchical structure formation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dirty="0">
                <a:solidFill>
                  <a:srgbClr val="999999"/>
                </a:solidFill>
                <a:latin typeface="Charter" charset="0"/>
              </a:rPr>
              <a:t>     (merging, harassment, ...</a:t>
            </a:r>
            <a:r>
              <a:rPr lang="en-GB" dirty="0" smtClean="0">
                <a:solidFill>
                  <a:srgbClr val="999999"/>
                </a:solidFill>
                <a:latin typeface="Charter" charset="0"/>
              </a:rPr>
              <a:t>)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dirty="0">
              <a:solidFill>
                <a:srgbClr val="999999"/>
              </a:solidFill>
              <a:latin typeface="Charter" charset="0"/>
            </a:endParaRP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dirty="0">
                <a:solidFill>
                  <a:srgbClr val="FFFF99"/>
                </a:solidFill>
                <a:latin typeface="Charter" charset="0"/>
              </a:rPr>
              <a:t>Internal dynamical 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evolution</a:t>
            </a:r>
          </a:p>
          <a:p>
            <a:pPr marL="71438" indent="0" algn="just" eaLnBrk="1">
              <a:lnSpc>
                <a:spcPct val="102000"/>
              </a:lnSpc>
              <a:buClr>
                <a:srgbClr val="FFFF99"/>
              </a:buClr>
              <a:buSzPct val="75000"/>
            </a:pPr>
            <a:r>
              <a:rPr lang="en-GB" dirty="0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   </a:t>
            </a:r>
            <a:r>
              <a:rPr lang="en-GB" dirty="0" smtClean="0">
                <a:solidFill>
                  <a:srgbClr val="999999"/>
                </a:solidFill>
                <a:latin typeface="Charter" charset="0"/>
              </a:rPr>
              <a:t>(</a:t>
            </a:r>
            <a:r>
              <a:rPr lang="en-GB" dirty="0">
                <a:solidFill>
                  <a:srgbClr val="999999"/>
                </a:solidFill>
                <a:latin typeface="Charter" charset="0"/>
              </a:rPr>
              <a:t>BH/</a:t>
            </a:r>
            <a:r>
              <a:rPr lang="en-GB" dirty="0" err="1">
                <a:solidFill>
                  <a:srgbClr val="999999"/>
                </a:solidFill>
                <a:latin typeface="Charter" charset="0"/>
              </a:rPr>
              <a:t>triaxiality</a:t>
            </a:r>
            <a:r>
              <a:rPr lang="en-GB" dirty="0">
                <a:solidFill>
                  <a:srgbClr val="999999"/>
                </a:solidFill>
                <a:latin typeface="Charter" charset="0"/>
              </a:rPr>
              <a:t>-driven, ...</a:t>
            </a:r>
            <a:r>
              <a:rPr lang="en-GB" dirty="0" smtClean="0">
                <a:solidFill>
                  <a:srgbClr val="999999"/>
                </a:solidFill>
                <a:latin typeface="Charter" charset="0"/>
              </a:rPr>
              <a:t>)</a:t>
            </a:r>
            <a:endParaRPr lang="en-GB" dirty="0">
              <a:solidFill>
                <a:srgbClr val="FFFF99"/>
              </a:solidFill>
              <a:latin typeface="Charter" charset="0"/>
            </a:endParaRPr>
          </a:p>
          <a:p>
            <a:pPr marL="357188" indent="-285750"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Arial"/>
              <a:buChar char="•"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Feedback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dirty="0" smtClean="0">
                <a:solidFill>
                  <a:srgbClr val="999999"/>
                </a:solidFill>
                <a:latin typeface="Charter" charset="0"/>
              </a:rPr>
              <a:t>     (AGN, SF, ...)</a:t>
            </a:r>
            <a:endParaRPr lang="en-GB" dirty="0">
              <a:solidFill>
                <a:srgbClr val="606060"/>
              </a:solidFill>
              <a:latin typeface="Charter" charset="0"/>
            </a:endParaRP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0" y="5268913"/>
            <a:ext cx="2166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pic>
        <p:nvPicPr>
          <p:cNvPr id="10245" name="Picture 9" descr="Hubblesequence_mosaic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5303838"/>
            <a:ext cx="35988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Down Arrow 10"/>
          <p:cNvSpPr>
            <a:spLocks noChangeArrowheads="1"/>
          </p:cNvSpPr>
          <p:nvPr/>
        </p:nvSpPr>
        <p:spPr bwMode="auto">
          <a:xfrm rot="-2203590">
            <a:off x="500063" y="4406900"/>
            <a:ext cx="484187" cy="520700"/>
          </a:xfrm>
          <a:prstGeom prst="downArrow">
            <a:avLst>
              <a:gd name="adj1" fmla="val 50000"/>
              <a:gd name="adj2" fmla="val 49997"/>
            </a:avLst>
          </a:pr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247" name="Picture 14" descr="SINS_larg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3" y="3246438"/>
            <a:ext cx="277971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Down Arrow 15"/>
          <p:cNvSpPr>
            <a:spLocks noChangeArrowheads="1"/>
          </p:cNvSpPr>
          <p:nvPr/>
        </p:nvSpPr>
        <p:spPr bwMode="auto">
          <a:xfrm rot="-2203590">
            <a:off x="866775" y="5854700"/>
            <a:ext cx="484188" cy="520700"/>
          </a:xfrm>
          <a:prstGeom prst="downArrow">
            <a:avLst>
              <a:gd name="adj1" fmla="val 50000"/>
              <a:gd name="adj2" fmla="val 49997"/>
            </a:avLst>
          </a:pr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9" name="Down Arrow 16"/>
          <p:cNvSpPr>
            <a:spLocks noChangeArrowheads="1"/>
          </p:cNvSpPr>
          <p:nvPr/>
        </p:nvSpPr>
        <p:spPr bwMode="auto">
          <a:xfrm rot="-2203590">
            <a:off x="2314575" y="2654300"/>
            <a:ext cx="484188" cy="520700"/>
          </a:xfrm>
          <a:prstGeom prst="downArrow">
            <a:avLst>
              <a:gd name="adj1" fmla="val 50000"/>
              <a:gd name="adj2" fmla="val 49997"/>
            </a:avLst>
          </a:pr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0" name="Down Arrow 17"/>
          <p:cNvSpPr>
            <a:spLocks noChangeArrowheads="1"/>
          </p:cNvSpPr>
          <p:nvPr/>
        </p:nvSpPr>
        <p:spPr bwMode="auto">
          <a:xfrm rot="-2203590">
            <a:off x="4157663" y="4537075"/>
            <a:ext cx="484187" cy="520700"/>
          </a:xfrm>
          <a:prstGeom prst="downArrow">
            <a:avLst>
              <a:gd name="adj1" fmla="val 50000"/>
              <a:gd name="adj2" fmla="val 49997"/>
            </a:avLst>
          </a:pr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1" name="Text Box 5"/>
          <p:cNvSpPr txBox="1">
            <a:spLocks noChangeArrowheads="1"/>
          </p:cNvSpPr>
          <p:nvPr/>
        </p:nvSpPr>
        <p:spPr bwMode="auto">
          <a:xfrm rot="5400000">
            <a:off x="1558926" y="2179637"/>
            <a:ext cx="153035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(HST HDF)</a:t>
            </a:r>
          </a:p>
        </p:txBody>
      </p:sp>
      <p:sp>
        <p:nvSpPr>
          <p:cNvPr id="10252" name="Text Box 5"/>
          <p:cNvSpPr txBox="1">
            <a:spLocks noChangeArrowheads="1"/>
          </p:cNvSpPr>
          <p:nvPr/>
        </p:nvSpPr>
        <p:spPr bwMode="auto">
          <a:xfrm rot="5400000">
            <a:off x="3333751" y="3956050"/>
            <a:ext cx="153035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(SINS)</a:t>
            </a:r>
          </a:p>
        </p:txBody>
      </p:sp>
      <p:pic>
        <p:nvPicPr>
          <p:cNvPr id="1025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122238"/>
            <a:ext cx="12192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130191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1"/>
          <p:cNvSpPr txBox="1">
            <a:spLocks noChangeArrowheads="1"/>
          </p:cNvSpPr>
          <p:nvPr/>
        </p:nvSpPr>
        <p:spPr bwMode="auto">
          <a:xfrm>
            <a:off x="730250" y="78119"/>
            <a:ext cx="8610600" cy="106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 dirty="0" smtClean="0">
                <a:solidFill>
                  <a:srgbClr val="FFFF00"/>
                </a:solidFill>
                <a:latin typeface="Charter" charset="0"/>
              </a:rPr>
              <a:t>Molecular Line Diagnostics</a:t>
            </a:r>
            <a:endParaRPr lang="en-GB" sz="4400" dirty="0">
              <a:solidFill>
                <a:srgbClr val="FFFF66"/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dirty="0">
                <a:solidFill>
                  <a:srgbClr val="999999"/>
                </a:solidFill>
                <a:latin typeface="Charter" charset="0"/>
              </a:rPr>
              <a:t>(</a:t>
            </a:r>
            <a:r>
              <a:rPr lang="en-GB" dirty="0" err="1">
                <a:solidFill>
                  <a:srgbClr val="999999"/>
                </a:solidFill>
                <a:latin typeface="Charter" charset="0"/>
              </a:rPr>
              <a:t>Topal</a:t>
            </a:r>
            <a:r>
              <a:rPr lang="en-GB" dirty="0">
                <a:solidFill>
                  <a:srgbClr val="999999"/>
                </a:solidFill>
                <a:latin typeface="Charter" charset="0"/>
              </a:rPr>
              <a:t> et </a:t>
            </a:r>
            <a:r>
              <a:rPr lang="en-GB" dirty="0" smtClean="0">
                <a:solidFill>
                  <a:srgbClr val="999999"/>
                </a:solidFill>
                <a:latin typeface="Charter" charset="0"/>
              </a:rPr>
              <a:t>al. 14)</a:t>
            </a:r>
            <a:endParaRPr lang="en-GB" dirty="0">
              <a:solidFill>
                <a:srgbClr val="999999"/>
              </a:solidFill>
              <a:latin typeface="Charter" charset="0"/>
            </a:endParaRPr>
          </a:p>
        </p:txBody>
      </p:sp>
      <p:sp>
        <p:nvSpPr>
          <p:cNvPr id="26" name="TextBox 21"/>
          <p:cNvSpPr txBox="1">
            <a:spLocks noChangeArrowheads="1"/>
          </p:cNvSpPr>
          <p:nvPr/>
        </p:nvSpPr>
        <p:spPr bwMode="auto">
          <a:xfrm>
            <a:off x="281271" y="1509624"/>
            <a:ext cx="441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 u="sng" dirty="0">
                <a:solidFill>
                  <a:srgbClr val="D9D9D9"/>
                </a:solidFill>
                <a:latin typeface="Charter" charset="0"/>
              </a:rPr>
              <a:t>Temperature:</a:t>
            </a:r>
            <a:r>
              <a:rPr lang="en-GB" sz="2000" dirty="0">
                <a:solidFill>
                  <a:srgbClr val="D9D9D9"/>
                </a:solidFill>
                <a:latin typeface="Charter" charset="0"/>
              </a:rPr>
              <a:t>  </a:t>
            </a:r>
            <a:r>
              <a:rPr lang="en-GB" sz="2000" baseline="30000" dirty="0">
                <a:solidFill>
                  <a:srgbClr val="D9D9D9"/>
                </a:solidFill>
                <a:latin typeface="Charter" charset="0"/>
              </a:rPr>
              <a:t>12</a:t>
            </a:r>
            <a:r>
              <a:rPr lang="en-GB" sz="2000" dirty="0">
                <a:solidFill>
                  <a:srgbClr val="D9D9D9"/>
                </a:solidFill>
                <a:latin typeface="Charter" charset="0"/>
              </a:rPr>
              <a:t>CO(2-1) / </a:t>
            </a:r>
            <a:r>
              <a:rPr lang="en-GB" sz="2000" baseline="30000" dirty="0">
                <a:solidFill>
                  <a:srgbClr val="D9D9D9"/>
                </a:solidFill>
                <a:latin typeface="Charter" charset="0"/>
              </a:rPr>
              <a:t>12</a:t>
            </a:r>
            <a:r>
              <a:rPr lang="en-GB" sz="2000" dirty="0">
                <a:solidFill>
                  <a:srgbClr val="D9D9D9"/>
                </a:solidFill>
                <a:latin typeface="Charter" charset="0"/>
              </a:rPr>
              <a:t>CO(1-0)</a:t>
            </a:r>
            <a:endParaRPr lang="en-US" sz="2000" dirty="0">
              <a:solidFill>
                <a:srgbClr val="D9D9D9"/>
              </a:solidFill>
            </a:endParaRPr>
          </a:p>
        </p:txBody>
      </p:sp>
      <p:sp>
        <p:nvSpPr>
          <p:cNvPr id="28" name="TextBox 22"/>
          <p:cNvSpPr txBox="1">
            <a:spLocks noChangeArrowheads="1"/>
          </p:cNvSpPr>
          <p:nvPr/>
        </p:nvSpPr>
        <p:spPr bwMode="auto">
          <a:xfrm>
            <a:off x="5520145" y="1509624"/>
            <a:ext cx="441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 u="sng" dirty="0">
                <a:solidFill>
                  <a:srgbClr val="D9D9D9"/>
                </a:solidFill>
                <a:latin typeface="Charter" charset="0"/>
              </a:rPr>
              <a:t>Opacity:</a:t>
            </a:r>
            <a:r>
              <a:rPr lang="en-GB" sz="2000" dirty="0">
                <a:solidFill>
                  <a:srgbClr val="D9D9D9"/>
                </a:solidFill>
                <a:latin typeface="Charter" charset="0"/>
              </a:rPr>
              <a:t>  </a:t>
            </a:r>
            <a:r>
              <a:rPr lang="en-GB" sz="2000" baseline="30000" dirty="0">
                <a:solidFill>
                  <a:srgbClr val="D9D9D9"/>
                </a:solidFill>
                <a:latin typeface="Charter" charset="0"/>
              </a:rPr>
              <a:t>12</a:t>
            </a:r>
            <a:r>
              <a:rPr lang="en-GB" sz="2000" dirty="0">
                <a:solidFill>
                  <a:srgbClr val="D9D9D9"/>
                </a:solidFill>
                <a:latin typeface="Charter" charset="0"/>
              </a:rPr>
              <a:t>CO(2-1) / </a:t>
            </a:r>
            <a:r>
              <a:rPr lang="en-GB" sz="2000" baseline="30000" dirty="0">
                <a:solidFill>
                  <a:srgbClr val="D9D9D9"/>
                </a:solidFill>
                <a:latin typeface="Charter" charset="0"/>
              </a:rPr>
              <a:t>13</a:t>
            </a:r>
            <a:r>
              <a:rPr lang="en-GB" sz="2000" dirty="0">
                <a:solidFill>
                  <a:srgbClr val="D9D9D9"/>
                </a:solidFill>
                <a:latin typeface="Charter" charset="0"/>
              </a:rPr>
              <a:t>CO(2-1)</a:t>
            </a:r>
            <a:endParaRPr lang="en-US" sz="2000" dirty="0">
              <a:solidFill>
                <a:srgbClr val="D9D9D9"/>
              </a:solidFill>
            </a:endParaRPr>
          </a:p>
        </p:txBody>
      </p:sp>
      <p:pic>
        <p:nvPicPr>
          <p:cNvPr id="2" name="Picture 1" descr="NGC4710_CO10oCO21_PV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26" y="1965057"/>
            <a:ext cx="3964110" cy="2744384"/>
          </a:xfrm>
          <a:prstGeom prst="rect">
            <a:avLst/>
          </a:prstGeom>
        </p:spPr>
      </p:pic>
      <p:pic>
        <p:nvPicPr>
          <p:cNvPr id="7" name="Picture 6" descr="NGC4710_CO10o13CO10_PVD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259" y="1965057"/>
            <a:ext cx="3964110" cy="2744384"/>
          </a:xfrm>
          <a:prstGeom prst="rect">
            <a:avLst/>
          </a:prstGeom>
        </p:spPr>
      </p:pic>
      <p:pic>
        <p:nvPicPr>
          <p:cNvPr id="8" name="Picture 7" descr="NGC4710_CO21o13CO21_PV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259" y="4326101"/>
            <a:ext cx="3977407" cy="275359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 bwMode="auto">
          <a:xfrm rot="17341912">
            <a:off x="1306200" y="3070517"/>
            <a:ext cx="2279413" cy="518262"/>
          </a:xfrm>
          <a:prstGeom prst="ellipse">
            <a:avLst/>
          </a:prstGeom>
          <a:noFill/>
          <a:ln w="38100" cmpd="sng">
            <a:solidFill>
              <a:schemeClr val="accent2"/>
            </a:solidFill>
            <a:round/>
            <a:headEnd/>
            <a:tailEnd/>
          </a:ln>
        </p:spPr>
        <p:txBody>
          <a:bodyPr rtlCol="0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 bwMode="auto">
          <a:xfrm rot="20094007">
            <a:off x="1056035" y="3032763"/>
            <a:ext cx="2855973" cy="537087"/>
          </a:xfrm>
          <a:prstGeom prst="ellipse">
            <a:avLst/>
          </a:prstGeom>
          <a:noFill/>
          <a:ln w="38100" cmpd="sng">
            <a:solidFill>
              <a:srgbClr val="FF0000"/>
            </a:solidFill>
            <a:round/>
            <a:headEnd/>
            <a:tailEnd/>
          </a:ln>
        </p:spPr>
        <p:txBody>
          <a:bodyPr rtlCol="0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51261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585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Modeling: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NGC4570, 4660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CC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(Cappellari et al. 05, 06)</a:t>
            </a:r>
          </a:p>
        </p:txBody>
      </p:sp>
      <p:sp>
        <p:nvSpPr>
          <p:cNvPr id="579586" name="Text Box 2"/>
          <p:cNvSpPr txBox="1">
            <a:spLocks noChangeArrowheads="1"/>
          </p:cNvSpPr>
          <p:nvPr/>
        </p:nvSpPr>
        <p:spPr bwMode="auto">
          <a:xfrm rot="-5400000">
            <a:off x="-603250" y="2427288"/>
            <a:ext cx="19065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NGC4570: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S0</a:t>
            </a:r>
          </a:p>
        </p:txBody>
      </p:sp>
      <p:sp>
        <p:nvSpPr>
          <p:cNvPr id="579587" name="Text Box 3"/>
          <p:cNvSpPr txBox="1">
            <a:spLocks noChangeArrowheads="1"/>
          </p:cNvSpPr>
          <p:nvPr/>
        </p:nvSpPr>
        <p:spPr bwMode="auto">
          <a:xfrm rot="-5400000">
            <a:off x="-511969" y="5144295"/>
            <a:ext cx="17430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NGC4660: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E</a:t>
            </a:r>
          </a:p>
        </p:txBody>
      </p:sp>
      <p:pic>
        <p:nvPicPr>
          <p:cNvPr id="5795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13" y="1444625"/>
            <a:ext cx="6226175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5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8" y="4079875"/>
            <a:ext cx="624205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59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422400"/>
            <a:ext cx="2584450" cy="260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959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75" y="4087813"/>
            <a:ext cx="2551113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9592" name="Text Box 8"/>
          <p:cNvSpPr txBox="1">
            <a:spLocks noChangeArrowheads="1"/>
          </p:cNvSpPr>
          <p:nvPr/>
        </p:nvSpPr>
        <p:spPr bwMode="auto">
          <a:xfrm>
            <a:off x="8497888" y="6788150"/>
            <a:ext cx="261937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L</a:t>
            </a:r>
            <a:r>
              <a:rPr lang="en-GB" baseline="-33000">
                <a:solidFill>
                  <a:srgbClr val="FFFF99"/>
                </a:solidFill>
                <a:latin typeface="Charter" charset="0"/>
              </a:rPr>
              <a:t>z</a:t>
            </a:r>
          </a:p>
        </p:txBody>
      </p:sp>
      <p:sp>
        <p:nvSpPr>
          <p:cNvPr id="579593" name="Text Box 9"/>
          <p:cNvSpPr txBox="1">
            <a:spLocks noChangeArrowheads="1"/>
          </p:cNvSpPr>
          <p:nvPr/>
        </p:nvSpPr>
        <p:spPr bwMode="auto">
          <a:xfrm>
            <a:off x="7069138" y="5943600"/>
            <a:ext cx="2921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I</a:t>
            </a:r>
            <a:r>
              <a:rPr lang="en-GB" baseline="-33000">
                <a:solidFill>
                  <a:srgbClr val="FFFF99"/>
                </a:solidFill>
                <a:latin typeface="Charter" charset="0"/>
              </a:rPr>
              <a:t>3</a:t>
            </a:r>
          </a:p>
        </p:txBody>
      </p:sp>
      <p:sp>
        <p:nvSpPr>
          <p:cNvPr id="579594" name="Text Box 10"/>
          <p:cNvSpPr txBox="1">
            <a:spLocks noChangeArrowheads="1"/>
          </p:cNvSpPr>
          <p:nvPr/>
        </p:nvSpPr>
        <p:spPr bwMode="auto">
          <a:xfrm>
            <a:off x="922338" y="1489075"/>
            <a:ext cx="200025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V</a:t>
            </a:r>
          </a:p>
        </p:txBody>
      </p:sp>
      <p:sp>
        <p:nvSpPr>
          <p:cNvPr id="579595" name="Text Box 11"/>
          <p:cNvSpPr txBox="1">
            <a:spLocks noChangeArrowheads="1"/>
          </p:cNvSpPr>
          <p:nvPr/>
        </p:nvSpPr>
        <p:spPr bwMode="auto">
          <a:xfrm>
            <a:off x="2443163" y="1519238"/>
            <a:ext cx="246062" cy="396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Standard Symbols L" charset="0"/>
                <a:cs typeface="Standard Symbols L" charset="0"/>
              </a:rPr>
              <a:t>σ</a:t>
            </a:r>
          </a:p>
        </p:txBody>
      </p:sp>
      <p:sp>
        <p:nvSpPr>
          <p:cNvPr id="579596" name="Text Box 12"/>
          <p:cNvSpPr txBox="1">
            <a:spLocks noChangeArrowheads="1"/>
          </p:cNvSpPr>
          <p:nvPr/>
        </p:nvSpPr>
        <p:spPr bwMode="auto">
          <a:xfrm>
            <a:off x="3917950" y="1474788"/>
            <a:ext cx="276225" cy="463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h</a:t>
            </a:r>
            <a:r>
              <a:rPr lang="en-GB" baseline="-33000">
                <a:solidFill>
                  <a:schemeClr val="tx1"/>
                </a:solidFill>
                <a:latin typeface="Charter" charset="0"/>
              </a:rPr>
              <a:t>3</a:t>
            </a:r>
          </a:p>
        </p:txBody>
      </p:sp>
      <p:sp>
        <p:nvSpPr>
          <p:cNvPr id="579597" name="Text Box 13"/>
          <p:cNvSpPr txBox="1">
            <a:spLocks noChangeArrowheads="1"/>
          </p:cNvSpPr>
          <p:nvPr/>
        </p:nvSpPr>
        <p:spPr bwMode="auto">
          <a:xfrm>
            <a:off x="5424488" y="1489075"/>
            <a:ext cx="323850" cy="463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h</a:t>
            </a:r>
            <a:r>
              <a:rPr lang="en-GB" baseline="-33000">
                <a:solidFill>
                  <a:schemeClr val="tx1"/>
                </a:solidFill>
                <a:latin typeface="Charter" charset="0"/>
              </a:rPr>
              <a:t>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633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Modeling: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NGC4473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CC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(Cappellari et al. 05, 06)</a:t>
            </a:r>
          </a:p>
        </p:txBody>
      </p:sp>
      <p:sp>
        <p:nvSpPr>
          <p:cNvPr id="581634" name="Text Box 2"/>
          <p:cNvSpPr txBox="1">
            <a:spLocks noChangeArrowheads="1"/>
          </p:cNvSpPr>
          <p:nvPr/>
        </p:nvSpPr>
        <p:spPr bwMode="auto">
          <a:xfrm>
            <a:off x="835025" y="2530475"/>
            <a:ext cx="2149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2D binned data:</a:t>
            </a:r>
          </a:p>
        </p:txBody>
      </p:sp>
      <p:sp>
        <p:nvSpPr>
          <p:cNvPr id="581635" name="Text Box 3"/>
          <p:cNvSpPr txBox="1">
            <a:spLocks noChangeArrowheads="1"/>
          </p:cNvSpPr>
          <p:nvPr/>
        </p:nvSpPr>
        <p:spPr bwMode="auto">
          <a:xfrm>
            <a:off x="376238" y="3959225"/>
            <a:ext cx="25177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Symmetrized data:</a:t>
            </a:r>
          </a:p>
        </p:txBody>
      </p:sp>
      <p:sp>
        <p:nvSpPr>
          <p:cNvPr id="581636" name="Text Box 4"/>
          <p:cNvSpPr txBox="1">
            <a:spLocks noChangeArrowheads="1"/>
          </p:cNvSpPr>
          <p:nvPr/>
        </p:nvSpPr>
        <p:spPr bwMode="auto">
          <a:xfrm>
            <a:off x="141288" y="5348288"/>
            <a:ext cx="28209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Axisymmetric model:</a:t>
            </a:r>
          </a:p>
        </p:txBody>
      </p:sp>
      <p:pic>
        <p:nvPicPr>
          <p:cNvPr id="5816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8" y="1973263"/>
            <a:ext cx="6824662" cy="485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1638" name="Text Box 6"/>
          <p:cNvSpPr txBox="1">
            <a:spLocks noChangeArrowheads="1"/>
          </p:cNvSpPr>
          <p:nvPr/>
        </p:nvSpPr>
        <p:spPr bwMode="auto">
          <a:xfrm>
            <a:off x="4149725" y="1489075"/>
            <a:ext cx="3683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V</a:t>
            </a:r>
          </a:p>
        </p:txBody>
      </p:sp>
      <p:sp>
        <p:nvSpPr>
          <p:cNvPr id="581639" name="Text Box 7"/>
          <p:cNvSpPr txBox="1">
            <a:spLocks noChangeArrowheads="1"/>
          </p:cNvSpPr>
          <p:nvPr/>
        </p:nvSpPr>
        <p:spPr bwMode="auto">
          <a:xfrm>
            <a:off x="5762625" y="1489075"/>
            <a:ext cx="2460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Standard Symbols L" charset="0"/>
                <a:cs typeface="Standard Symbols L" charset="0"/>
              </a:rPr>
              <a:t>σ</a:t>
            </a:r>
          </a:p>
        </p:txBody>
      </p:sp>
      <p:sp>
        <p:nvSpPr>
          <p:cNvPr id="581640" name="Text Box 8"/>
          <p:cNvSpPr txBox="1">
            <a:spLocks noChangeArrowheads="1"/>
          </p:cNvSpPr>
          <p:nvPr/>
        </p:nvSpPr>
        <p:spPr bwMode="auto">
          <a:xfrm>
            <a:off x="7345363" y="1504950"/>
            <a:ext cx="368300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h</a:t>
            </a:r>
            <a:r>
              <a:rPr lang="en-GB" baseline="-33000">
                <a:solidFill>
                  <a:srgbClr val="FFFF99"/>
                </a:solidFill>
                <a:latin typeface="Charter" charset="0"/>
              </a:rPr>
              <a:t>3</a:t>
            </a:r>
          </a:p>
        </p:txBody>
      </p:sp>
      <p:sp>
        <p:nvSpPr>
          <p:cNvPr id="581641" name="Text Box 9"/>
          <p:cNvSpPr txBox="1">
            <a:spLocks noChangeArrowheads="1"/>
          </p:cNvSpPr>
          <p:nvPr/>
        </p:nvSpPr>
        <p:spPr bwMode="auto">
          <a:xfrm>
            <a:off x="8866188" y="1504950"/>
            <a:ext cx="354012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h</a:t>
            </a:r>
            <a:r>
              <a:rPr lang="en-GB" baseline="-33000">
                <a:solidFill>
                  <a:srgbClr val="FFFF99"/>
                </a:solidFill>
                <a:latin typeface="Charter" charset="0"/>
              </a:rPr>
              <a:t>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81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Modeling: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NGC4473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CC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(Cappellari et al. 05, 06)</a:t>
            </a:r>
          </a:p>
        </p:txBody>
      </p:sp>
      <p:pic>
        <p:nvPicPr>
          <p:cNvPr id="5836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25" y="1428750"/>
            <a:ext cx="9329738" cy="536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683" name="Text Box 3"/>
          <p:cNvSpPr txBox="1">
            <a:spLocks noChangeArrowheads="1"/>
          </p:cNvSpPr>
          <p:nvPr/>
        </p:nvSpPr>
        <p:spPr bwMode="auto">
          <a:xfrm>
            <a:off x="1290638" y="6757988"/>
            <a:ext cx="3238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L</a:t>
            </a:r>
            <a:r>
              <a:rPr lang="en-GB" baseline="-33000">
                <a:solidFill>
                  <a:srgbClr val="FFFF99"/>
                </a:solidFill>
                <a:latin typeface="Charter" charset="0"/>
              </a:rPr>
              <a:t>z</a:t>
            </a:r>
          </a:p>
        </p:txBody>
      </p:sp>
      <p:sp>
        <p:nvSpPr>
          <p:cNvPr id="583684" name="Text Box 4"/>
          <p:cNvSpPr txBox="1">
            <a:spLocks noChangeArrowheads="1"/>
          </p:cNvSpPr>
          <p:nvPr/>
        </p:nvSpPr>
        <p:spPr bwMode="auto">
          <a:xfrm>
            <a:off x="138113" y="6005513"/>
            <a:ext cx="338137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I</a:t>
            </a:r>
            <a:r>
              <a:rPr lang="en-GB" baseline="-33000">
                <a:solidFill>
                  <a:srgbClr val="FFFF99"/>
                </a:solidFill>
                <a:latin typeface="Charter" charset="0"/>
              </a:rPr>
              <a:t>3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729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Modeling: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NGC4550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CC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(Cappellari et al. 05, 06) </a:t>
            </a:r>
            <a:r>
              <a:rPr lang="en-GB">
                <a:solidFill>
                  <a:srgbClr val="CCCCCC"/>
                </a:solidFill>
              </a:rPr>
              <a:t>    </a:t>
            </a:r>
          </a:p>
        </p:txBody>
      </p:sp>
      <p:pic>
        <p:nvPicPr>
          <p:cNvPr id="585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488" y="1860550"/>
            <a:ext cx="6432550" cy="512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5731" name="Text Box 3"/>
          <p:cNvSpPr txBox="1">
            <a:spLocks noChangeArrowheads="1"/>
          </p:cNvSpPr>
          <p:nvPr/>
        </p:nvSpPr>
        <p:spPr bwMode="auto">
          <a:xfrm>
            <a:off x="868363" y="2486025"/>
            <a:ext cx="2149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2D binned data:</a:t>
            </a:r>
          </a:p>
        </p:txBody>
      </p:sp>
      <p:sp>
        <p:nvSpPr>
          <p:cNvPr id="585732" name="Text Box 4"/>
          <p:cNvSpPr txBox="1">
            <a:spLocks noChangeArrowheads="1"/>
          </p:cNvSpPr>
          <p:nvPr/>
        </p:nvSpPr>
        <p:spPr bwMode="auto">
          <a:xfrm>
            <a:off x="422275" y="3979863"/>
            <a:ext cx="25177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Symmetrized data:</a:t>
            </a:r>
          </a:p>
        </p:txBody>
      </p:sp>
      <p:sp>
        <p:nvSpPr>
          <p:cNvPr id="585733" name="Text Box 5"/>
          <p:cNvSpPr txBox="1">
            <a:spLocks noChangeArrowheads="1"/>
          </p:cNvSpPr>
          <p:nvPr/>
        </p:nvSpPr>
        <p:spPr bwMode="auto">
          <a:xfrm>
            <a:off x="168275" y="5432425"/>
            <a:ext cx="28209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Axisymmetric model:</a:t>
            </a:r>
          </a:p>
        </p:txBody>
      </p:sp>
      <p:sp>
        <p:nvSpPr>
          <p:cNvPr id="585734" name="Text Box 6"/>
          <p:cNvSpPr txBox="1">
            <a:spLocks noChangeArrowheads="1"/>
          </p:cNvSpPr>
          <p:nvPr/>
        </p:nvSpPr>
        <p:spPr bwMode="auto">
          <a:xfrm>
            <a:off x="4241800" y="1397000"/>
            <a:ext cx="292100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V</a:t>
            </a:r>
          </a:p>
        </p:txBody>
      </p:sp>
      <p:sp>
        <p:nvSpPr>
          <p:cNvPr id="585735" name="Text Box 7"/>
          <p:cNvSpPr txBox="1">
            <a:spLocks noChangeArrowheads="1"/>
          </p:cNvSpPr>
          <p:nvPr/>
        </p:nvSpPr>
        <p:spPr bwMode="auto">
          <a:xfrm>
            <a:off x="5240338" y="1397000"/>
            <a:ext cx="2921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Standard Symbols L" charset="0"/>
                <a:cs typeface="Standard Symbols L" charset="0"/>
              </a:rPr>
              <a:t>σ</a:t>
            </a:r>
          </a:p>
        </p:txBody>
      </p:sp>
      <p:sp>
        <p:nvSpPr>
          <p:cNvPr id="585736" name="Text Box 8"/>
          <p:cNvSpPr txBox="1">
            <a:spLocks noChangeArrowheads="1"/>
          </p:cNvSpPr>
          <p:nvPr/>
        </p:nvSpPr>
        <p:spPr bwMode="auto">
          <a:xfrm>
            <a:off x="6146800" y="1397000"/>
            <a:ext cx="3841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h</a:t>
            </a:r>
            <a:r>
              <a:rPr lang="en-GB" baseline="-33000">
                <a:solidFill>
                  <a:srgbClr val="FFFF99"/>
                </a:solidFill>
                <a:latin typeface="Charter" charset="0"/>
              </a:rPr>
              <a:t>3</a:t>
            </a:r>
          </a:p>
        </p:txBody>
      </p:sp>
      <p:sp>
        <p:nvSpPr>
          <p:cNvPr id="585737" name="Text Box 9"/>
          <p:cNvSpPr txBox="1">
            <a:spLocks noChangeArrowheads="1"/>
          </p:cNvSpPr>
          <p:nvPr/>
        </p:nvSpPr>
        <p:spPr bwMode="auto">
          <a:xfrm>
            <a:off x="7145338" y="1381125"/>
            <a:ext cx="430212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h</a:t>
            </a:r>
            <a:r>
              <a:rPr lang="en-GB" baseline="-33000">
                <a:solidFill>
                  <a:srgbClr val="FFFF99"/>
                </a:solidFill>
                <a:latin typeface="Charter" charset="0"/>
              </a:rPr>
              <a:t>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777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Modeling: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NGC4550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CC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(Cappellari et al. 05, 06)</a:t>
            </a:r>
          </a:p>
        </p:txBody>
      </p:sp>
      <p:sp>
        <p:nvSpPr>
          <p:cNvPr id="587778" name="Text Box 2"/>
          <p:cNvSpPr txBox="1">
            <a:spLocks noChangeArrowheads="1"/>
          </p:cNvSpPr>
          <p:nvPr/>
        </p:nvSpPr>
        <p:spPr bwMode="auto">
          <a:xfrm>
            <a:off x="2035175" y="1581150"/>
            <a:ext cx="5967413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NGC4550: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2 counter-rotating components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(roughly equal mass, different scaleheight)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Accurate recovery of phase-space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(known double-peaked LOSVDs)</a:t>
            </a:r>
          </a:p>
        </p:txBody>
      </p:sp>
      <p:pic>
        <p:nvPicPr>
          <p:cNvPr id="5877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4086225"/>
            <a:ext cx="9582150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7780" name="Text Box 4"/>
          <p:cNvSpPr txBox="1">
            <a:spLocks noChangeArrowheads="1"/>
          </p:cNvSpPr>
          <p:nvPr/>
        </p:nvSpPr>
        <p:spPr bwMode="auto">
          <a:xfrm>
            <a:off x="107950" y="5911850"/>
            <a:ext cx="261938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FFFF99"/>
                </a:solidFill>
                <a:latin typeface="Charter" charset="0"/>
              </a:rPr>
              <a:t>I</a:t>
            </a:r>
            <a:r>
              <a:rPr lang="en-GB" sz="2000" baseline="-33000">
                <a:solidFill>
                  <a:srgbClr val="FFFF99"/>
                </a:solidFill>
                <a:latin typeface="Charter" charset="0"/>
              </a:rPr>
              <a:t>3</a:t>
            </a:r>
          </a:p>
        </p:txBody>
      </p:sp>
      <p:sp>
        <p:nvSpPr>
          <p:cNvPr id="587781" name="Text Box 5"/>
          <p:cNvSpPr txBox="1">
            <a:spLocks noChangeArrowheads="1"/>
          </p:cNvSpPr>
          <p:nvPr/>
        </p:nvSpPr>
        <p:spPr bwMode="auto">
          <a:xfrm>
            <a:off x="1566863" y="6742113"/>
            <a:ext cx="322262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FFFF99"/>
                </a:solidFill>
                <a:latin typeface="Charter" charset="0"/>
              </a:rPr>
              <a:t>L</a:t>
            </a:r>
            <a:r>
              <a:rPr lang="en-GB" sz="2000" baseline="-33000">
                <a:solidFill>
                  <a:srgbClr val="FFFF99"/>
                </a:solidFill>
                <a:latin typeface="Charter" charset="0"/>
              </a:rPr>
              <a:t>z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825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Modeling: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M32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CC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(de Zeeuw et al. 02; Joseph et al. 01)</a:t>
            </a:r>
          </a:p>
        </p:txBody>
      </p:sp>
      <p:sp>
        <p:nvSpPr>
          <p:cNvPr id="589826" name="Text Box 2"/>
          <p:cNvSpPr txBox="1">
            <a:spLocks noChangeArrowheads="1"/>
          </p:cNvSpPr>
          <p:nvPr/>
        </p:nvSpPr>
        <p:spPr bwMode="auto">
          <a:xfrm>
            <a:off x="119063" y="1562100"/>
            <a:ext cx="18938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Sauron: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  (HR)</a:t>
            </a:r>
          </a:p>
        </p:txBody>
      </p:sp>
      <p:sp>
        <p:nvSpPr>
          <p:cNvPr id="589827" name="Text Box 3"/>
          <p:cNvSpPr txBox="1">
            <a:spLocks noChangeArrowheads="1"/>
          </p:cNvSpPr>
          <p:nvPr/>
        </p:nvSpPr>
        <p:spPr bwMode="auto">
          <a:xfrm>
            <a:off x="6477000" y="1571625"/>
            <a:ext cx="717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STIS:</a:t>
            </a:r>
          </a:p>
        </p:txBody>
      </p:sp>
      <p:pic>
        <p:nvPicPr>
          <p:cNvPr id="5898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5" y="2278063"/>
            <a:ext cx="6181725" cy="408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98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213" y="2251075"/>
            <a:ext cx="3590925" cy="410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873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Modeling: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M32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CC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(Verolme et al. 02)</a:t>
            </a:r>
          </a:p>
        </p:txBody>
      </p:sp>
      <p:sp>
        <p:nvSpPr>
          <p:cNvPr id="591874" name="Text Box 2"/>
          <p:cNvSpPr txBox="1">
            <a:spLocks noChangeArrowheads="1"/>
          </p:cNvSpPr>
          <p:nvPr/>
        </p:nvSpPr>
        <p:spPr bwMode="auto">
          <a:xfrm>
            <a:off x="481013" y="1482725"/>
            <a:ext cx="2936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Sauron + STIS: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  (HR)</a:t>
            </a:r>
          </a:p>
        </p:txBody>
      </p:sp>
      <p:sp>
        <p:nvSpPr>
          <p:cNvPr id="591875" name="Text Box 3"/>
          <p:cNvSpPr txBox="1">
            <a:spLocks noChangeArrowheads="1"/>
          </p:cNvSpPr>
          <p:nvPr/>
        </p:nvSpPr>
        <p:spPr bwMode="auto">
          <a:xfrm>
            <a:off x="5868988" y="1501775"/>
            <a:ext cx="24653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Multi-slits + STIS:</a:t>
            </a:r>
          </a:p>
        </p:txBody>
      </p:sp>
      <p:pic>
        <p:nvPicPr>
          <p:cNvPr id="5918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1997075"/>
            <a:ext cx="3924300" cy="499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18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588" y="1992313"/>
            <a:ext cx="3978275" cy="500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1878" name="AutoShape 6"/>
          <p:cNvSpPr>
            <a:spLocks noChangeArrowheads="1"/>
          </p:cNvSpPr>
          <p:nvPr/>
        </p:nvSpPr>
        <p:spPr bwMode="auto">
          <a:xfrm>
            <a:off x="2227263" y="6880225"/>
            <a:ext cx="138112" cy="107950"/>
          </a:xfrm>
          <a:prstGeom prst="roundRect">
            <a:avLst>
              <a:gd name="adj" fmla="val 1468"/>
            </a:avLst>
          </a:prstGeom>
          <a:solidFill>
            <a:srgbClr val="00B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1879" name="AutoShape 7"/>
          <p:cNvSpPr>
            <a:spLocks noChangeArrowheads="1"/>
          </p:cNvSpPr>
          <p:nvPr/>
        </p:nvSpPr>
        <p:spPr bwMode="auto">
          <a:xfrm>
            <a:off x="7591425" y="6818313"/>
            <a:ext cx="138113" cy="169862"/>
          </a:xfrm>
          <a:prstGeom prst="roundRect">
            <a:avLst>
              <a:gd name="adj" fmla="val 1162"/>
            </a:avLst>
          </a:prstGeom>
          <a:solidFill>
            <a:srgbClr val="00B8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1880" name="Text Box 8"/>
          <p:cNvSpPr txBox="1">
            <a:spLocks noChangeArrowheads="1"/>
          </p:cNvSpPr>
          <p:nvPr/>
        </p:nvSpPr>
        <p:spPr bwMode="auto">
          <a:xfrm>
            <a:off x="2227263" y="6864350"/>
            <a:ext cx="15398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200">
                <a:solidFill>
                  <a:schemeClr val="tx1"/>
                </a:solidFill>
                <a:latin typeface="Standard Symbols L" charset="0"/>
                <a:cs typeface="Standard Symbols L" charset="0"/>
              </a:rPr>
              <a:t>•</a:t>
            </a:r>
          </a:p>
        </p:txBody>
      </p:sp>
      <p:sp>
        <p:nvSpPr>
          <p:cNvPr id="591881" name="Text Box 9"/>
          <p:cNvSpPr txBox="1">
            <a:spLocks noChangeArrowheads="1"/>
          </p:cNvSpPr>
          <p:nvPr/>
        </p:nvSpPr>
        <p:spPr bwMode="auto">
          <a:xfrm>
            <a:off x="7607300" y="6864350"/>
            <a:ext cx="123825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9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200">
                <a:solidFill>
                  <a:schemeClr val="tx1"/>
                </a:solidFill>
                <a:latin typeface="Standard Symbols L" charset="0"/>
                <a:cs typeface="Standard Symbols L" charset="0"/>
              </a:rPr>
              <a:t>•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1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Modeling:</a:t>
            </a:r>
            <a:r>
              <a:rPr lang="en-GB" sz="4400">
                <a:solidFill>
                  <a:srgbClr val="FFFFCC"/>
                </a:solidFill>
                <a:latin typeface="Charter" charset="0"/>
              </a:rPr>
              <a:t> 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Importance of 2D Data</a:t>
            </a:r>
            <a:r>
              <a:rPr lang="en-GB">
                <a:solidFill>
                  <a:srgbClr val="CCCCCC"/>
                </a:solidFill>
              </a:rPr>
              <a:t> </a:t>
            </a:r>
          </a:p>
        </p:txBody>
      </p:sp>
      <p:sp>
        <p:nvSpPr>
          <p:cNvPr id="593922" name="Text Box 2"/>
          <p:cNvSpPr txBox="1">
            <a:spLocks noChangeArrowheads="1"/>
          </p:cNvSpPr>
          <p:nvPr/>
        </p:nvSpPr>
        <p:spPr bwMode="auto">
          <a:xfrm>
            <a:off x="1039813" y="1482725"/>
            <a:ext cx="7870825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2D vs. 1D: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   </a:t>
            </a:r>
            <a:r>
              <a:rPr lang="en-GB" sz="3200">
                <a:solidFill>
                  <a:srgbClr val="999999"/>
                </a:solidFill>
                <a:latin typeface="Charter" charset="0"/>
              </a:rPr>
              <a:t>(orbital view)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60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Greatest contribution to observables near singularities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Major/minor-axes only weakly constrain orbital structure</a:t>
            </a:r>
          </a:p>
        </p:txBody>
      </p:sp>
      <p:pic>
        <p:nvPicPr>
          <p:cNvPr id="5939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3219450"/>
            <a:ext cx="3714750" cy="371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3" y="3203575"/>
            <a:ext cx="3697287" cy="370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969" name="Text Box 1"/>
          <p:cNvSpPr txBox="1">
            <a:spLocks noChangeArrowheads="1"/>
          </p:cNvSpPr>
          <p:nvPr/>
        </p:nvSpPr>
        <p:spPr bwMode="auto">
          <a:xfrm>
            <a:off x="661988" y="33338"/>
            <a:ext cx="8607425" cy="13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Extras...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017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GALEX: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UV Emission in E/S0s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(Jeong et al. 09)</a:t>
            </a:r>
          </a:p>
        </p:txBody>
      </p:sp>
      <p:sp>
        <p:nvSpPr>
          <p:cNvPr id="598018" name="Text Box 2"/>
          <p:cNvSpPr txBox="1">
            <a:spLocks noChangeArrowheads="1"/>
          </p:cNvSpPr>
          <p:nvPr/>
        </p:nvSpPr>
        <p:spPr bwMode="auto">
          <a:xfrm>
            <a:off x="5514975" y="1439863"/>
            <a:ext cx="2136775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UV Upturn:</a:t>
            </a:r>
          </a:p>
        </p:txBody>
      </p:sp>
      <p:sp>
        <p:nvSpPr>
          <p:cNvPr id="598019" name="Text Box 3"/>
          <p:cNvSpPr txBox="1">
            <a:spLocks noChangeArrowheads="1"/>
          </p:cNvSpPr>
          <p:nvPr/>
        </p:nvSpPr>
        <p:spPr bwMode="auto">
          <a:xfrm>
            <a:off x="619125" y="1457325"/>
            <a:ext cx="14541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Normal:</a:t>
            </a:r>
          </a:p>
        </p:txBody>
      </p:sp>
      <p:pic>
        <p:nvPicPr>
          <p:cNvPr id="598020" name="Picture 4"/>
          <p:cNvPicPr>
            <a:picLocks noChangeAspect="1" noChangeArrowheads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2057400"/>
            <a:ext cx="3684588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8021" name="Picture 5"/>
          <p:cNvPicPr>
            <a:picLocks noChangeAspect="1" noChangeArrowheads="1"/>
          </p:cNvPicPr>
          <p:nvPr/>
        </p:nvPicPr>
        <p:blipFill>
          <a:blip r:embed="rId4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163" y="2020888"/>
            <a:ext cx="3776662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802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3" y="3856038"/>
            <a:ext cx="1792287" cy="130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8023" name="Picture 7"/>
          <p:cNvPicPr>
            <a:picLocks noChangeAspect="1" noChangeArrowheads="1"/>
          </p:cNvPicPr>
          <p:nvPr/>
        </p:nvPicPr>
        <p:blipFill>
          <a:blip r:embed="rId6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5" y="4741863"/>
            <a:ext cx="25908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802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2925" y="3825875"/>
            <a:ext cx="1801813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8025" name="Picture 9"/>
          <p:cNvPicPr>
            <a:picLocks noChangeAspect="1" noChangeArrowheads="1"/>
          </p:cNvPicPr>
          <p:nvPr/>
        </p:nvPicPr>
        <p:blipFill>
          <a:blip r:embed="rId8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00" y="4727575"/>
            <a:ext cx="260985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8026" name="Line 10"/>
          <p:cNvSpPr>
            <a:spLocks noChangeShapeType="1"/>
          </p:cNvSpPr>
          <p:nvPr/>
        </p:nvSpPr>
        <p:spPr bwMode="auto">
          <a:xfrm>
            <a:off x="2243138" y="6299200"/>
            <a:ext cx="1997075" cy="1588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8027" name="Line 11"/>
          <p:cNvSpPr>
            <a:spLocks noChangeShapeType="1"/>
          </p:cNvSpPr>
          <p:nvPr/>
        </p:nvSpPr>
        <p:spPr bwMode="auto">
          <a:xfrm>
            <a:off x="7373938" y="6345238"/>
            <a:ext cx="1997075" cy="1587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8028" name="Line 12"/>
          <p:cNvSpPr>
            <a:spLocks noChangeShapeType="1"/>
          </p:cNvSpPr>
          <p:nvPr/>
        </p:nvSpPr>
        <p:spPr bwMode="auto">
          <a:xfrm>
            <a:off x="1504950" y="2127250"/>
            <a:ext cx="1588" cy="1301750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8029" name="Line 13"/>
          <p:cNvSpPr>
            <a:spLocks noChangeShapeType="1"/>
          </p:cNvSpPr>
          <p:nvPr/>
        </p:nvSpPr>
        <p:spPr bwMode="auto">
          <a:xfrm>
            <a:off x="1651000" y="2133600"/>
            <a:ext cx="1588" cy="1301750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8030" name="Line 14"/>
          <p:cNvSpPr>
            <a:spLocks noChangeShapeType="1"/>
          </p:cNvSpPr>
          <p:nvPr/>
        </p:nvSpPr>
        <p:spPr bwMode="auto">
          <a:xfrm>
            <a:off x="1968500" y="2139950"/>
            <a:ext cx="1588" cy="1301750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8031" name="Line 15"/>
          <p:cNvSpPr>
            <a:spLocks noChangeShapeType="1"/>
          </p:cNvSpPr>
          <p:nvPr/>
        </p:nvSpPr>
        <p:spPr bwMode="auto">
          <a:xfrm>
            <a:off x="6546850" y="2063750"/>
            <a:ext cx="1588" cy="1333500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8032" name="Line 16"/>
          <p:cNvSpPr>
            <a:spLocks noChangeShapeType="1"/>
          </p:cNvSpPr>
          <p:nvPr/>
        </p:nvSpPr>
        <p:spPr bwMode="auto">
          <a:xfrm>
            <a:off x="6686550" y="2057400"/>
            <a:ext cx="1588" cy="1339850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98033" name="Line 17"/>
          <p:cNvSpPr>
            <a:spLocks noChangeShapeType="1"/>
          </p:cNvSpPr>
          <p:nvPr/>
        </p:nvSpPr>
        <p:spPr bwMode="auto">
          <a:xfrm>
            <a:off x="7004050" y="2057400"/>
            <a:ext cx="1588" cy="1339850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GC4710_CO10o13CO10_plot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259" y="1965057"/>
            <a:ext cx="3973249" cy="283803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 descr="NGC4710_CO10oCO21_plo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526" y="1952248"/>
            <a:ext cx="3860070" cy="275719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9026" name="Text Box 1"/>
          <p:cNvSpPr txBox="1">
            <a:spLocks noChangeArrowheads="1"/>
          </p:cNvSpPr>
          <p:nvPr/>
        </p:nvSpPr>
        <p:spPr bwMode="auto">
          <a:xfrm>
            <a:off x="730250" y="78119"/>
            <a:ext cx="8610600" cy="106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 dirty="0" smtClean="0">
                <a:solidFill>
                  <a:srgbClr val="FFFF00"/>
                </a:solidFill>
                <a:latin typeface="Charter" charset="0"/>
              </a:rPr>
              <a:t>Molecular Line Diagnostics</a:t>
            </a:r>
            <a:endParaRPr lang="en-GB" sz="4400" dirty="0">
              <a:solidFill>
                <a:srgbClr val="FFFF66"/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dirty="0">
                <a:solidFill>
                  <a:srgbClr val="999999"/>
                </a:solidFill>
                <a:latin typeface="Charter" charset="0"/>
              </a:rPr>
              <a:t>(</a:t>
            </a:r>
            <a:r>
              <a:rPr lang="en-GB" dirty="0" err="1">
                <a:solidFill>
                  <a:srgbClr val="999999"/>
                </a:solidFill>
                <a:latin typeface="Charter" charset="0"/>
              </a:rPr>
              <a:t>Topal</a:t>
            </a:r>
            <a:r>
              <a:rPr lang="en-GB" dirty="0">
                <a:solidFill>
                  <a:srgbClr val="999999"/>
                </a:solidFill>
                <a:latin typeface="Charter" charset="0"/>
              </a:rPr>
              <a:t> et </a:t>
            </a:r>
            <a:r>
              <a:rPr lang="en-GB" dirty="0" smtClean="0">
                <a:solidFill>
                  <a:srgbClr val="999999"/>
                </a:solidFill>
                <a:latin typeface="Charter" charset="0"/>
              </a:rPr>
              <a:t>al. 14)</a:t>
            </a:r>
            <a:endParaRPr lang="en-GB" dirty="0">
              <a:solidFill>
                <a:srgbClr val="999999"/>
              </a:solidFill>
              <a:latin typeface="Charter" charset="0"/>
            </a:endParaRPr>
          </a:p>
        </p:txBody>
      </p:sp>
      <p:sp>
        <p:nvSpPr>
          <p:cNvPr id="26" name="TextBox 21"/>
          <p:cNvSpPr txBox="1">
            <a:spLocks noChangeArrowheads="1"/>
          </p:cNvSpPr>
          <p:nvPr/>
        </p:nvSpPr>
        <p:spPr bwMode="auto">
          <a:xfrm>
            <a:off x="281271" y="1509624"/>
            <a:ext cx="441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 u="sng" dirty="0">
                <a:solidFill>
                  <a:srgbClr val="D9D9D9"/>
                </a:solidFill>
                <a:latin typeface="Charter" charset="0"/>
              </a:rPr>
              <a:t>Temperature:</a:t>
            </a:r>
            <a:r>
              <a:rPr lang="en-GB" sz="2000" dirty="0">
                <a:solidFill>
                  <a:srgbClr val="D9D9D9"/>
                </a:solidFill>
                <a:latin typeface="Charter" charset="0"/>
              </a:rPr>
              <a:t>  </a:t>
            </a:r>
            <a:r>
              <a:rPr lang="en-GB" sz="2000" baseline="30000" dirty="0">
                <a:solidFill>
                  <a:srgbClr val="D9D9D9"/>
                </a:solidFill>
                <a:latin typeface="Charter" charset="0"/>
              </a:rPr>
              <a:t>12</a:t>
            </a:r>
            <a:r>
              <a:rPr lang="en-GB" sz="2000" dirty="0">
                <a:solidFill>
                  <a:srgbClr val="D9D9D9"/>
                </a:solidFill>
                <a:latin typeface="Charter" charset="0"/>
              </a:rPr>
              <a:t>CO(2-1) / </a:t>
            </a:r>
            <a:r>
              <a:rPr lang="en-GB" sz="2000" baseline="30000" dirty="0">
                <a:solidFill>
                  <a:srgbClr val="D9D9D9"/>
                </a:solidFill>
                <a:latin typeface="Charter" charset="0"/>
              </a:rPr>
              <a:t>12</a:t>
            </a:r>
            <a:r>
              <a:rPr lang="en-GB" sz="2000" dirty="0">
                <a:solidFill>
                  <a:srgbClr val="D9D9D9"/>
                </a:solidFill>
                <a:latin typeface="Charter" charset="0"/>
              </a:rPr>
              <a:t>CO(1-0)</a:t>
            </a:r>
            <a:endParaRPr lang="en-US" sz="2000" dirty="0">
              <a:solidFill>
                <a:srgbClr val="D9D9D9"/>
              </a:solidFill>
            </a:endParaRPr>
          </a:p>
        </p:txBody>
      </p:sp>
      <p:sp>
        <p:nvSpPr>
          <p:cNvPr id="28" name="TextBox 22"/>
          <p:cNvSpPr txBox="1">
            <a:spLocks noChangeArrowheads="1"/>
          </p:cNvSpPr>
          <p:nvPr/>
        </p:nvSpPr>
        <p:spPr bwMode="auto">
          <a:xfrm>
            <a:off x="5520145" y="1509624"/>
            <a:ext cx="441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 u="sng" dirty="0">
                <a:solidFill>
                  <a:srgbClr val="D9D9D9"/>
                </a:solidFill>
                <a:latin typeface="Charter" charset="0"/>
              </a:rPr>
              <a:t>Opacity:</a:t>
            </a:r>
            <a:r>
              <a:rPr lang="en-GB" sz="2000" dirty="0">
                <a:solidFill>
                  <a:srgbClr val="D9D9D9"/>
                </a:solidFill>
                <a:latin typeface="Charter" charset="0"/>
              </a:rPr>
              <a:t>  </a:t>
            </a:r>
            <a:r>
              <a:rPr lang="en-GB" sz="2000" baseline="30000" dirty="0">
                <a:solidFill>
                  <a:srgbClr val="D9D9D9"/>
                </a:solidFill>
                <a:latin typeface="Charter" charset="0"/>
              </a:rPr>
              <a:t>12</a:t>
            </a:r>
            <a:r>
              <a:rPr lang="en-GB" sz="2000" dirty="0">
                <a:solidFill>
                  <a:srgbClr val="D9D9D9"/>
                </a:solidFill>
                <a:latin typeface="Charter" charset="0"/>
              </a:rPr>
              <a:t>CO(2-1) / </a:t>
            </a:r>
            <a:r>
              <a:rPr lang="en-GB" sz="2000" baseline="30000" dirty="0">
                <a:solidFill>
                  <a:srgbClr val="D9D9D9"/>
                </a:solidFill>
                <a:latin typeface="Charter" charset="0"/>
              </a:rPr>
              <a:t>13</a:t>
            </a:r>
            <a:r>
              <a:rPr lang="en-GB" sz="2000" dirty="0">
                <a:solidFill>
                  <a:srgbClr val="D9D9D9"/>
                </a:solidFill>
                <a:latin typeface="Charter" charset="0"/>
              </a:rPr>
              <a:t>CO(2-1)</a:t>
            </a:r>
            <a:endParaRPr lang="en-US" sz="2000" dirty="0">
              <a:solidFill>
                <a:srgbClr val="D9D9D9"/>
              </a:solidFill>
            </a:endParaRPr>
          </a:p>
        </p:txBody>
      </p:sp>
      <p:pic>
        <p:nvPicPr>
          <p:cNvPr id="5" name="Picture 4" descr="NGC4710_CO21o13CO21_plot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258" y="4251056"/>
            <a:ext cx="3973249" cy="283803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48609977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065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Gas Excitation: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UV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(Jeong et al. 09, 12; Bureau et al. 11)</a:t>
            </a:r>
          </a:p>
        </p:txBody>
      </p:sp>
      <p:sp>
        <p:nvSpPr>
          <p:cNvPr id="600066" name="Text Box 2"/>
          <p:cNvSpPr txBox="1">
            <a:spLocks noChangeArrowheads="1"/>
          </p:cNvSpPr>
          <p:nvPr/>
        </p:nvSpPr>
        <p:spPr bwMode="auto">
          <a:xfrm>
            <a:off x="87313" y="1439863"/>
            <a:ext cx="2136775" cy="58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UV Upturn:</a:t>
            </a:r>
          </a:p>
        </p:txBody>
      </p:sp>
      <p:pic>
        <p:nvPicPr>
          <p:cNvPr id="60006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3825875"/>
            <a:ext cx="1801812" cy="130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0068" name="Picture 9"/>
          <p:cNvPicPr>
            <a:picLocks noChangeAspect="1" noChangeArrowheads="1"/>
          </p:cNvPicPr>
          <p:nvPr/>
        </p:nvPicPr>
        <p:blipFill>
          <a:blip r:embed="rId4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663" y="4727575"/>
            <a:ext cx="260985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0069" name="Line 11"/>
          <p:cNvSpPr>
            <a:spLocks noChangeShapeType="1"/>
          </p:cNvSpPr>
          <p:nvPr/>
        </p:nvSpPr>
        <p:spPr bwMode="auto">
          <a:xfrm>
            <a:off x="1900238" y="6345238"/>
            <a:ext cx="1997075" cy="1587"/>
          </a:xfrm>
          <a:prstGeom prst="line">
            <a:avLst/>
          </a:prstGeom>
          <a:noFill/>
          <a:ln w="9525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00070" name="Picture 5"/>
          <p:cNvPicPr>
            <a:picLocks noChangeAspect="1" noChangeArrowheads="1"/>
          </p:cNvPicPr>
          <p:nvPr/>
        </p:nvPicPr>
        <p:blipFill>
          <a:blip r:embed="rId5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" y="2027238"/>
            <a:ext cx="3776663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0071" name="Line 15"/>
          <p:cNvSpPr>
            <a:spLocks noChangeShapeType="1"/>
          </p:cNvSpPr>
          <p:nvPr/>
        </p:nvSpPr>
        <p:spPr bwMode="auto">
          <a:xfrm>
            <a:off x="1152525" y="2065338"/>
            <a:ext cx="1588" cy="1333500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0072" name="Line 16"/>
          <p:cNvSpPr>
            <a:spLocks noChangeShapeType="1"/>
          </p:cNvSpPr>
          <p:nvPr/>
        </p:nvSpPr>
        <p:spPr bwMode="auto">
          <a:xfrm>
            <a:off x="1304925" y="2058988"/>
            <a:ext cx="1588" cy="1339850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0073" name="Line 16"/>
          <p:cNvSpPr>
            <a:spLocks noChangeShapeType="1"/>
          </p:cNvSpPr>
          <p:nvPr/>
        </p:nvSpPr>
        <p:spPr bwMode="auto">
          <a:xfrm>
            <a:off x="1611313" y="2058988"/>
            <a:ext cx="1587" cy="1339850"/>
          </a:xfrm>
          <a:prstGeom prst="line">
            <a:avLst/>
          </a:prstGeom>
          <a:noFill/>
          <a:ln w="1836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00074" name="Text Box 2"/>
          <p:cNvSpPr txBox="1">
            <a:spLocks noChangeArrowheads="1"/>
          </p:cNvSpPr>
          <p:nvPr/>
        </p:nvSpPr>
        <p:spPr bwMode="auto">
          <a:xfrm>
            <a:off x="5268913" y="1438275"/>
            <a:ext cx="4735512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EHB:</a:t>
            </a:r>
            <a:endParaRPr lang="en-GB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Arial" charset="0"/>
              <a:buChar char="•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Old 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(&gt; 8 - 10 Gyr)</a:t>
            </a:r>
            <a:endParaRPr lang="en-GB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Arial" charset="0"/>
              <a:buChar char="•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High metallicities 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(&gt; Z</a:t>
            </a:r>
            <a:r>
              <a:rPr lang="en-GB" baseline="-25000">
                <a:solidFill>
                  <a:srgbClr val="A6A6A6"/>
                </a:solidFill>
                <a:latin typeface="Wingdings" charset="0"/>
                <a:cs typeface="Wingdings" charset="0"/>
              </a:rPr>
              <a:t>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Arial" charset="0"/>
              <a:buChar char="•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Non-Solar abundances 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([α/Fe])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u="sng">
              <a:solidFill>
                <a:srgbClr val="FFFF00"/>
              </a:solidFill>
              <a:latin typeface="Charter" charset="0"/>
            </a:endParaRPr>
          </a:p>
        </p:txBody>
      </p:sp>
      <p:pic>
        <p:nvPicPr>
          <p:cNvPr id="600075" name="Picture 23" descr="HRdiagram_UVX.tiff"/>
          <p:cNvPicPr>
            <a:picLocks noChangeAspect="1"/>
          </p:cNvPicPr>
          <p:nvPr/>
        </p:nvPicPr>
        <p:blipFill>
          <a:blip r:embed="rId6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9913" y="3598863"/>
            <a:ext cx="4049712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113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GALEX: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Standard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(Jeong et al. 09)</a:t>
            </a:r>
          </a:p>
        </p:txBody>
      </p:sp>
      <p:sp>
        <p:nvSpPr>
          <p:cNvPr id="602114" name="Text Box 2"/>
          <p:cNvSpPr txBox="1">
            <a:spLocks noChangeArrowheads="1"/>
          </p:cNvSpPr>
          <p:nvPr/>
        </p:nvSpPr>
        <p:spPr bwMode="auto">
          <a:xfrm>
            <a:off x="619125" y="1457325"/>
            <a:ext cx="5095875" cy="97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UV Morphologies:</a:t>
            </a:r>
            <a:r>
              <a:rPr lang="en-GB" sz="3200">
                <a:solidFill>
                  <a:srgbClr val="E6E6E6"/>
                </a:solidFill>
                <a:latin typeface="Charter" charset="0"/>
              </a:rPr>
              <a:t> Standard</a:t>
            </a:r>
          </a:p>
        </p:txBody>
      </p:sp>
      <p:pic>
        <p:nvPicPr>
          <p:cNvPr id="6021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2157413"/>
            <a:ext cx="2749550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21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155825"/>
            <a:ext cx="2608263" cy="223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21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2116138"/>
            <a:ext cx="3005137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21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425" y="4621213"/>
            <a:ext cx="2711450" cy="225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211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825" y="4638675"/>
            <a:ext cx="2589213" cy="226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212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813" y="4638675"/>
            <a:ext cx="2395537" cy="225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61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GALEX: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Exceptional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(Jeong et al. 09)</a:t>
            </a:r>
          </a:p>
        </p:txBody>
      </p:sp>
      <p:sp>
        <p:nvSpPr>
          <p:cNvPr id="604162" name="Text Box 2"/>
          <p:cNvSpPr txBox="1">
            <a:spLocks noChangeArrowheads="1"/>
          </p:cNvSpPr>
          <p:nvPr/>
        </p:nvSpPr>
        <p:spPr bwMode="auto">
          <a:xfrm>
            <a:off x="619125" y="1457325"/>
            <a:ext cx="5621338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UV Morphologies:</a:t>
            </a:r>
            <a:r>
              <a:rPr lang="en-GB" sz="3200">
                <a:solidFill>
                  <a:srgbClr val="E6E6E6"/>
                </a:solidFill>
                <a:latin typeface="Charter" charset="0"/>
              </a:rPr>
              <a:t> Exceptional</a:t>
            </a:r>
          </a:p>
        </p:txBody>
      </p:sp>
      <p:pic>
        <p:nvPicPr>
          <p:cNvPr id="6041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563" y="3438525"/>
            <a:ext cx="3046412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" y="2162175"/>
            <a:ext cx="2841625" cy="2490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3" y="4565650"/>
            <a:ext cx="3460750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66" name="Text Box 6"/>
          <p:cNvSpPr txBox="1">
            <a:spLocks noChangeArrowheads="1"/>
          </p:cNvSpPr>
          <p:nvPr/>
        </p:nvSpPr>
        <p:spPr bwMode="auto">
          <a:xfrm>
            <a:off x="2568575" y="2263775"/>
            <a:ext cx="509588" cy="3698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 E4</a:t>
            </a:r>
          </a:p>
        </p:txBody>
      </p:sp>
      <p:sp>
        <p:nvSpPr>
          <p:cNvPr id="604167" name="Text Box 7"/>
          <p:cNvSpPr txBox="1">
            <a:spLocks noChangeArrowheads="1"/>
          </p:cNvSpPr>
          <p:nvPr/>
        </p:nvSpPr>
        <p:spPr bwMode="auto">
          <a:xfrm>
            <a:off x="5138738" y="3509963"/>
            <a:ext cx="1068387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 SBa(r):</a:t>
            </a:r>
          </a:p>
        </p:txBody>
      </p:sp>
      <p:sp>
        <p:nvSpPr>
          <p:cNvPr id="604168" name="Text Box 8"/>
          <p:cNvSpPr txBox="1">
            <a:spLocks noChangeArrowheads="1"/>
          </p:cNvSpPr>
          <p:nvPr/>
        </p:nvSpPr>
        <p:spPr bwMode="auto">
          <a:xfrm>
            <a:off x="8148638" y="4664075"/>
            <a:ext cx="1609725" cy="4000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 (R)SBab(r)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210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NGC2974: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Colours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(Jeong et al. 07)</a:t>
            </a:r>
          </a:p>
        </p:txBody>
      </p:sp>
      <p:sp>
        <p:nvSpPr>
          <p:cNvPr id="606211" name="Text Box 2"/>
          <p:cNvSpPr txBox="1">
            <a:spLocks noChangeArrowheads="1"/>
          </p:cNvSpPr>
          <p:nvPr/>
        </p:nvSpPr>
        <p:spPr bwMode="auto">
          <a:xfrm>
            <a:off x="6340475" y="1454150"/>
            <a:ext cx="3627438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Distribution: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UV bright in centre and outer ring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Possible larger partial ring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Spheroid + disk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999999"/>
                </a:solidFill>
                <a:latin typeface="Charter" charset="0"/>
              </a:rPr>
              <a:t>Colours: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Blue in centre and outer ring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999999"/>
              </a:solidFill>
              <a:latin typeface="Charter" charset="0"/>
            </a:endParaRPr>
          </a:p>
          <a:p>
            <a:pPr eaLnBrk="1">
              <a:spcBef>
                <a:spcPts val="288"/>
              </a:spcBef>
              <a:buClr>
                <a:srgbClr val="FFFF99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Symbol" charset="0"/>
              </a:rPr>
              <a:t>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Young stars and RSF in centre and outer ring</a:t>
            </a:r>
          </a:p>
        </p:txBody>
      </p:sp>
      <p:sp>
        <p:nvSpPr>
          <p:cNvPr id="606212" name="Text Box 3"/>
          <p:cNvSpPr txBox="1">
            <a:spLocks noChangeArrowheads="1"/>
          </p:cNvSpPr>
          <p:nvPr/>
        </p:nvSpPr>
        <p:spPr bwMode="auto">
          <a:xfrm>
            <a:off x="114300" y="1395413"/>
            <a:ext cx="40703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Optical-UV Imaging:</a:t>
            </a:r>
          </a:p>
        </p:txBody>
      </p:sp>
      <p:sp>
        <p:nvSpPr>
          <p:cNvPr id="606213" name="Text Box 4"/>
          <p:cNvSpPr txBox="1">
            <a:spLocks noChangeArrowheads="1"/>
          </p:cNvSpPr>
          <p:nvPr/>
        </p:nvSpPr>
        <p:spPr bwMode="auto">
          <a:xfrm>
            <a:off x="3810000" y="2549525"/>
            <a:ext cx="1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pic>
        <p:nvPicPr>
          <p:cNvPr id="60621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2049463"/>
            <a:ext cx="2595562" cy="243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6215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4529138"/>
            <a:ext cx="2589212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257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NGC2974: 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UV Morphology - Kin.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(Jeong et al. 07)</a:t>
            </a:r>
          </a:p>
        </p:txBody>
      </p:sp>
      <p:sp>
        <p:nvSpPr>
          <p:cNvPr id="608258" name="Text Box 2"/>
          <p:cNvSpPr txBox="1">
            <a:spLocks noChangeArrowheads="1"/>
          </p:cNvSpPr>
          <p:nvPr/>
        </p:nvSpPr>
        <p:spPr bwMode="auto">
          <a:xfrm>
            <a:off x="6340475" y="1454150"/>
            <a:ext cx="3627438" cy="556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Distribution: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Young stars and RSF (UV bright and blue) in centre + outer ring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Possible larger partial ring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6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999999"/>
                </a:solidFill>
                <a:latin typeface="Charter" charset="0"/>
              </a:rPr>
              <a:t>Barred Dynamics: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[OIII] nuclear and  inner rings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Imply unique pattern speed</a:t>
            </a:r>
          </a:p>
          <a:p>
            <a:pPr eaLnBrk="1"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Symbol" charset="0"/>
              </a:rPr>
              <a:t>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Bar-driven SF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(single pattern speed)</a:t>
            </a:r>
          </a:p>
        </p:txBody>
      </p:sp>
      <p:sp>
        <p:nvSpPr>
          <p:cNvPr id="608259" name="Text Box 3"/>
          <p:cNvSpPr txBox="1">
            <a:spLocks noChangeArrowheads="1"/>
          </p:cNvSpPr>
          <p:nvPr/>
        </p:nvSpPr>
        <p:spPr bwMode="auto">
          <a:xfrm>
            <a:off x="114300" y="1428750"/>
            <a:ext cx="40703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Optical-UV Imaging:</a:t>
            </a:r>
          </a:p>
        </p:txBody>
      </p:sp>
      <p:sp>
        <p:nvSpPr>
          <p:cNvPr id="608260" name="Text Box 4"/>
          <p:cNvSpPr txBox="1">
            <a:spLocks noChangeArrowheads="1"/>
          </p:cNvSpPr>
          <p:nvPr/>
        </p:nvSpPr>
        <p:spPr bwMode="auto">
          <a:xfrm>
            <a:off x="3810000" y="2549525"/>
            <a:ext cx="1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pic>
        <p:nvPicPr>
          <p:cNvPr id="608261" name="Picture 5"/>
          <p:cNvPicPr>
            <a:picLocks noChangeAspect="1" noChangeArrowheads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288" y="2044700"/>
            <a:ext cx="327660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8262" name="Picture 6"/>
          <p:cNvPicPr>
            <a:picLocks noChangeAspect="1" noChangeArrowheads="1"/>
          </p:cNvPicPr>
          <p:nvPr/>
        </p:nvPicPr>
        <p:blipFill>
          <a:blip r:embed="rId4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050" y="2046288"/>
            <a:ext cx="3265488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8263" name="Line 7"/>
          <p:cNvSpPr>
            <a:spLocks noChangeShapeType="1"/>
          </p:cNvSpPr>
          <p:nvPr/>
        </p:nvSpPr>
        <p:spPr bwMode="auto">
          <a:xfrm>
            <a:off x="4640263" y="2105025"/>
            <a:ext cx="1587" cy="4516438"/>
          </a:xfrm>
          <a:prstGeom prst="line">
            <a:avLst/>
          </a:prstGeom>
          <a:noFill/>
          <a:ln w="1836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08264" name="Picture 8"/>
          <p:cNvPicPr>
            <a:picLocks noChangeAspect="1" noChangeArrowheads="1"/>
          </p:cNvPicPr>
          <p:nvPr/>
        </p:nvPicPr>
        <p:blipFill>
          <a:blip r:embed="rId5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4529138"/>
            <a:ext cx="2589212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8265" name="Picture 9"/>
          <p:cNvPicPr>
            <a:picLocks noChangeAspect="1" noChangeArrowheads="1"/>
          </p:cNvPicPr>
          <p:nvPr/>
        </p:nvPicPr>
        <p:blipFill>
          <a:blip r:embed="rId6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8" y="2049463"/>
            <a:ext cx="2595562" cy="243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306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NGC2974: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Colours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(Jeong et al. 07)</a:t>
            </a:r>
          </a:p>
        </p:txBody>
      </p:sp>
      <p:sp>
        <p:nvSpPr>
          <p:cNvPr id="610307" name="Text Box 2"/>
          <p:cNvSpPr txBox="1">
            <a:spLocks noChangeArrowheads="1"/>
          </p:cNvSpPr>
          <p:nvPr/>
        </p:nvSpPr>
        <p:spPr bwMode="auto">
          <a:xfrm>
            <a:off x="6340475" y="1454150"/>
            <a:ext cx="3627438" cy="531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999999"/>
                </a:solidFill>
                <a:latin typeface="Charter" charset="0"/>
              </a:rPr>
              <a:t>Distribution: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UV bright in centre and outer ring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Possible larger partial ring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Spheroid + disk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Colours: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Blue in centre  and outer ring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spcBef>
                <a:spcPts val="288"/>
              </a:spcBef>
              <a:buClr>
                <a:srgbClr val="FFFF99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ymbol" charset="0"/>
              </a:rPr>
              <a:t>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Young stars and RSF in centre and outer ring</a:t>
            </a:r>
          </a:p>
        </p:txBody>
      </p:sp>
      <p:sp>
        <p:nvSpPr>
          <p:cNvPr id="610308" name="Text Box 3"/>
          <p:cNvSpPr txBox="1">
            <a:spLocks noChangeArrowheads="1"/>
          </p:cNvSpPr>
          <p:nvPr/>
        </p:nvSpPr>
        <p:spPr bwMode="auto">
          <a:xfrm>
            <a:off x="114300" y="1395413"/>
            <a:ext cx="40703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Optical-UV Imaging:</a:t>
            </a:r>
          </a:p>
        </p:txBody>
      </p:sp>
      <p:sp>
        <p:nvSpPr>
          <p:cNvPr id="610309" name="Text Box 4"/>
          <p:cNvSpPr txBox="1">
            <a:spLocks noChangeArrowheads="1"/>
          </p:cNvSpPr>
          <p:nvPr/>
        </p:nvSpPr>
        <p:spPr bwMode="auto">
          <a:xfrm>
            <a:off x="3810000" y="2549525"/>
            <a:ext cx="1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pic>
        <p:nvPicPr>
          <p:cNvPr id="61031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363" y="1998663"/>
            <a:ext cx="3276600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03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838" y="2000250"/>
            <a:ext cx="326548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0312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1985963"/>
            <a:ext cx="2205038" cy="242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0313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8" y="4468813"/>
            <a:ext cx="2239962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0314" name="Line 9"/>
          <p:cNvSpPr>
            <a:spLocks noChangeShapeType="1"/>
          </p:cNvSpPr>
          <p:nvPr/>
        </p:nvSpPr>
        <p:spPr bwMode="auto">
          <a:xfrm>
            <a:off x="3414713" y="2058988"/>
            <a:ext cx="15875" cy="4502150"/>
          </a:xfrm>
          <a:prstGeom prst="line">
            <a:avLst/>
          </a:prstGeom>
          <a:noFill/>
          <a:ln w="1836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0315" name="Line 10"/>
          <p:cNvSpPr>
            <a:spLocks noChangeShapeType="1"/>
          </p:cNvSpPr>
          <p:nvPr/>
        </p:nvSpPr>
        <p:spPr bwMode="auto">
          <a:xfrm>
            <a:off x="4208463" y="2073275"/>
            <a:ext cx="1587" cy="4502150"/>
          </a:xfrm>
          <a:prstGeom prst="line">
            <a:avLst/>
          </a:prstGeom>
          <a:noFill/>
          <a:ln w="1836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0316" name="Line 11"/>
          <p:cNvSpPr>
            <a:spLocks noChangeShapeType="1"/>
          </p:cNvSpPr>
          <p:nvPr/>
        </p:nvSpPr>
        <p:spPr bwMode="auto">
          <a:xfrm>
            <a:off x="4870450" y="2058988"/>
            <a:ext cx="14288" cy="4502150"/>
          </a:xfrm>
          <a:prstGeom prst="line">
            <a:avLst/>
          </a:prstGeom>
          <a:noFill/>
          <a:ln w="1836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2353" name="Picture 8"/>
          <p:cNvPicPr>
            <a:picLocks noChangeAspect="1" noChangeArrowheads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0" y="4537075"/>
            <a:ext cx="2690813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2354" name="Picture 2"/>
          <p:cNvPicPr>
            <a:picLocks noChangeAspect="1" noChangeArrowheads="1"/>
          </p:cNvPicPr>
          <p:nvPr/>
        </p:nvPicPr>
        <p:blipFill>
          <a:blip r:embed="rId4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875" y="2713038"/>
            <a:ext cx="2963863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2355" name="Text Box 3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NGC2974: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Stellar Pop. Modeling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(Jeong et al. 07)</a:t>
            </a:r>
          </a:p>
        </p:txBody>
      </p:sp>
      <p:sp>
        <p:nvSpPr>
          <p:cNvPr id="612356" name="Text Box 5"/>
          <p:cNvSpPr txBox="1">
            <a:spLocks noChangeArrowheads="1"/>
          </p:cNvSpPr>
          <p:nvPr/>
        </p:nvSpPr>
        <p:spPr bwMode="auto">
          <a:xfrm>
            <a:off x="3810000" y="2549525"/>
            <a:ext cx="1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pic>
        <p:nvPicPr>
          <p:cNvPr id="612357" name="Picture 11"/>
          <p:cNvPicPr>
            <a:picLocks noChangeAspect="1" noChangeArrowheads="1"/>
          </p:cNvPicPr>
          <p:nvPr/>
        </p:nvPicPr>
        <p:blipFill>
          <a:blip r:embed="rId5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1493838"/>
            <a:ext cx="2301875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2358" name="Picture 12"/>
          <p:cNvPicPr>
            <a:picLocks noChangeAspect="1" noChangeArrowheads="1"/>
          </p:cNvPicPr>
          <p:nvPr/>
        </p:nvPicPr>
        <p:blipFill>
          <a:blip r:embed="rId6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338" y="1489075"/>
            <a:ext cx="2317750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2359" name="Picture 13"/>
          <p:cNvPicPr>
            <a:picLocks noChangeAspect="1" noChangeArrowheads="1"/>
          </p:cNvPicPr>
          <p:nvPr/>
        </p:nvPicPr>
        <p:blipFill>
          <a:blip r:embed="rId7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" y="4546600"/>
            <a:ext cx="22987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2360" name="Picture 14"/>
          <p:cNvPicPr>
            <a:picLocks noChangeAspect="1" noChangeArrowheads="1"/>
          </p:cNvPicPr>
          <p:nvPr/>
        </p:nvPicPr>
        <p:blipFill>
          <a:blip r:embed="rId8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0" y="4549775"/>
            <a:ext cx="2312988" cy="244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2361" name="Text Box 15"/>
          <p:cNvSpPr txBox="1">
            <a:spLocks noChangeArrowheads="1"/>
          </p:cNvSpPr>
          <p:nvPr/>
        </p:nvSpPr>
        <p:spPr bwMode="auto">
          <a:xfrm>
            <a:off x="1077913" y="4608513"/>
            <a:ext cx="1125537" cy="4206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Age YC</a:t>
            </a:r>
          </a:p>
        </p:txBody>
      </p:sp>
      <p:sp>
        <p:nvSpPr>
          <p:cNvPr id="612362" name="Text Box 16"/>
          <p:cNvSpPr txBox="1">
            <a:spLocks noChangeArrowheads="1"/>
          </p:cNvSpPr>
          <p:nvPr/>
        </p:nvSpPr>
        <p:spPr bwMode="auto">
          <a:xfrm>
            <a:off x="1306513" y="1535113"/>
            <a:ext cx="982662" cy="4206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FUV-V</a:t>
            </a:r>
          </a:p>
        </p:txBody>
      </p:sp>
      <p:sp>
        <p:nvSpPr>
          <p:cNvPr id="612363" name="Text Box 17"/>
          <p:cNvSpPr txBox="1">
            <a:spLocks noChangeArrowheads="1"/>
          </p:cNvSpPr>
          <p:nvPr/>
        </p:nvSpPr>
        <p:spPr bwMode="auto">
          <a:xfrm>
            <a:off x="2830513" y="4619625"/>
            <a:ext cx="1725612" cy="3762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Fraction YC</a:t>
            </a:r>
          </a:p>
        </p:txBody>
      </p:sp>
      <p:sp>
        <p:nvSpPr>
          <p:cNvPr id="612364" name="Text Box 18"/>
          <p:cNvSpPr txBox="1">
            <a:spLocks noChangeArrowheads="1"/>
          </p:cNvSpPr>
          <p:nvPr/>
        </p:nvSpPr>
        <p:spPr bwMode="auto">
          <a:xfrm>
            <a:off x="3730625" y="1522413"/>
            <a:ext cx="935038" cy="4175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NUV-V</a:t>
            </a:r>
          </a:p>
        </p:txBody>
      </p:sp>
      <p:sp>
        <p:nvSpPr>
          <p:cNvPr id="612365" name="Line 19"/>
          <p:cNvSpPr>
            <a:spLocks noChangeShapeType="1"/>
          </p:cNvSpPr>
          <p:nvPr/>
        </p:nvSpPr>
        <p:spPr bwMode="auto">
          <a:xfrm flipV="1">
            <a:off x="1168400" y="2303463"/>
            <a:ext cx="4164013" cy="3136900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2366" name="Line 20"/>
          <p:cNvSpPr>
            <a:spLocks noChangeShapeType="1"/>
          </p:cNvSpPr>
          <p:nvPr/>
        </p:nvSpPr>
        <p:spPr bwMode="auto">
          <a:xfrm flipV="1">
            <a:off x="1076325" y="5006975"/>
            <a:ext cx="4240213" cy="771525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2367" name="Text Box 7"/>
          <p:cNvSpPr txBox="1">
            <a:spLocks noChangeArrowheads="1"/>
          </p:cNvSpPr>
          <p:nvPr/>
        </p:nvSpPr>
        <p:spPr bwMode="auto">
          <a:xfrm>
            <a:off x="6030913" y="5456238"/>
            <a:ext cx="771525" cy="396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 </a:t>
            </a:r>
            <a:r>
              <a:rPr lang="en-GB">
                <a:solidFill>
                  <a:srgbClr val="000000"/>
                </a:solidFill>
                <a:latin typeface="Standard Symbols L" charset="0"/>
                <a:cs typeface="Standard Symbols L" charset="0"/>
              </a:rPr>
              <a:t>χ</a:t>
            </a:r>
            <a:r>
              <a:rPr lang="en-GB" baseline="33000">
                <a:solidFill>
                  <a:srgbClr val="000000"/>
                </a:solidFill>
                <a:latin typeface="Charter" charset="0"/>
                <a:cs typeface="Standard Symbols L" charset="0"/>
              </a:rPr>
              <a:t>2</a:t>
            </a:r>
            <a:r>
              <a:rPr lang="en-GB">
                <a:solidFill>
                  <a:srgbClr val="000000"/>
                </a:solidFill>
                <a:latin typeface="Charter" charset="0"/>
                <a:cs typeface="Standard Symbols L" charset="0"/>
              </a:rPr>
              <a:t> fit</a:t>
            </a:r>
          </a:p>
        </p:txBody>
      </p:sp>
      <p:pic>
        <p:nvPicPr>
          <p:cNvPr id="612368" name="Picture 9"/>
          <p:cNvPicPr>
            <a:picLocks noChangeAspect="1" noChangeArrowheads="1"/>
          </p:cNvPicPr>
          <p:nvPr/>
        </p:nvPicPr>
        <p:blipFill>
          <a:blip r:embed="rId9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8" y="5019675"/>
            <a:ext cx="2940050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2369" name="Text Box 6"/>
          <p:cNvSpPr txBox="1">
            <a:spLocks noChangeArrowheads="1"/>
          </p:cNvSpPr>
          <p:nvPr/>
        </p:nvSpPr>
        <p:spPr bwMode="auto">
          <a:xfrm>
            <a:off x="7518400" y="5089525"/>
            <a:ext cx="722313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 SED</a:t>
            </a:r>
          </a:p>
        </p:txBody>
      </p:sp>
      <p:pic>
        <p:nvPicPr>
          <p:cNvPr id="612370" name="Picture 21" descr="n2974_model1_2.tiff"/>
          <p:cNvPicPr>
            <a:picLocks noChangeAspect="1"/>
          </p:cNvPicPr>
          <p:nvPr/>
        </p:nvPicPr>
        <p:blipFill>
          <a:blip r:embed="rId10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025" y="1493838"/>
            <a:ext cx="2681288" cy="168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02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4772025"/>
            <a:ext cx="2940050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0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2486025"/>
            <a:ext cx="2963863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0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113" y="2482850"/>
            <a:ext cx="3071812" cy="163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05" name="Text Box 4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NGC2974: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Stellar Pop. Modeling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(Jeong et al. 07)</a:t>
            </a:r>
          </a:p>
        </p:txBody>
      </p:sp>
      <p:sp>
        <p:nvSpPr>
          <p:cNvPr id="614406" name="Text Box 5"/>
          <p:cNvSpPr txBox="1">
            <a:spLocks noChangeArrowheads="1"/>
          </p:cNvSpPr>
          <p:nvPr/>
        </p:nvSpPr>
        <p:spPr bwMode="auto">
          <a:xfrm>
            <a:off x="6340475" y="1454150"/>
            <a:ext cx="3627438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Two-Burst Models: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Old metallicity-composite component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E6E6FF"/>
                </a:solidFill>
                <a:latin typeface="Charter" charset="0"/>
              </a:rPr>
              <a:t>(12 Gyr; with UVX)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Instantaneous burst /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young component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(age and mass fraction free)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Total mass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spcBef>
                <a:spcPts val="288"/>
              </a:spcBef>
              <a:buClr>
                <a:srgbClr val="FFFF99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Symbol" charset="0"/>
              </a:rPr>
              <a:t>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Young stars and RSF in centre and outer ring</a:t>
            </a:r>
          </a:p>
          <a:p>
            <a:pPr eaLnBrk="1">
              <a:lnSpc>
                <a:spcPct val="109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999999"/>
                </a:solidFill>
                <a:latin typeface="Standard Symbols L" charset="0"/>
                <a:cs typeface="Standard Symbols L" charset="0"/>
              </a:rPr>
              <a:t>≤</a:t>
            </a:r>
            <a:r>
              <a:rPr lang="en-GB">
                <a:solidFill>
                  <a:srgbClr val="999999"/>
                </a:solidFill>
                <a:latin typeface="Charter" charset="0"/>
                <a:cs typeface="Standard Symbols L" charset="0"/>
              </a:rPr>
              <a:t>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1% by mass</a:t>
            </a:r>
          </a:p>
        </p:txBody>
      </p:sp>
      <p:sp>
        <p:nvSpPr>
          <p:cNvPr id="614407" name="Text Box 6"/>
          <p:cNvSpPr txBox="1">
            <a:spLocks noChangeArrowheads="1"/>
          </p:cNvSpPr>
          <p:nvPr/>
        </p:nvSpPr>
        <p:spPr bwMode="auto">
          <a:xfrm>
            <a:off x="98425" y="1411288"/>
            <a:ext cx="40703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SED Fits:</a:t>
            </a:r>
          </a:p>
        </p:txBody>
      </p:sp>
      <p:sp>
        <p:nvSpPr>
          <p:cNvPr id="614408" name="Text Box 7"/>
          <p:cNvSpPr txBox="1">
            <a:spLocks noChangeArrowheads="1"/>
          </p:cNvSpPr>
          <p:nvPr/>
        </p:nvSpPr>
        <p:spPr bwMode="auto">
          <a:xfrm>
            <a:off x="755650" y="2568575"/>
            <a:ext cx="673100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 SED</a:t>
            </a:r>
          </a:p>
        </p:txBody>
      </p:sp>
      <p:sp>
        <p:nvSpPr>
          <p:cNvPr id="614409" name="Text Box 8"/>
          <p:cNvSpPr txBox="1">
            <a:spLocks noChangeArrowheads="1"/>
          </p:cNvSpPr>
          <p:nvPr/>
        </p:nvSpPr>
        <p:spPr bwMode="auto">
          <a:xfrm>
            <a:off x="3810000" y="2549525"/>
            <a:ext cx="1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614410" name="Text Box 9"/>
          <p:cNvSpPr txBox="1">
            <a:spLocks noChangeArrowheads="1"/>
          </p:cNvSpPr>
          <p:nvPr/>
        </p:nvSpPr>
        <p:spPr bwMode="auto">
          <a:xfrm>
            <a:off x="771525" y="4856163"/>
            <a:ext cx="722313" cy="3667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 SED</a:t>
            </a:r>
          </a:p>
        </p:txBody>
      </p:sp>
      <p:sp>
        <p:nvSpPr>
          <p:cNvPr id="614411" name="Text Box 10"/>
          <p:cNvSpPr txBox="1">
            <a:spLocks noChangeArrowheads="1"/>
          </p:cNvSpPr>
          <p:nvPr/>
        </p:nvSpPr>
        <p:spPr bwMode="auto">
          <a:xfrm>
            <a:off x="3678238" y="2601913"/>
            <a:ext cx="771525" cy="396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 </a:t>
            </a:r>
            <a:r>
              <a:rPr lang="en-GB">
                <a:solidFill>
                  <a:srgbClr val="000000"/>
                </a:solidFill>
                <a:latin typeface="Standard Symbols L" charset="0"/>
                <a:cs typeface="Standard Symbols L" charset="0"/>
              </a:rPr>
              <a:t>χ</a:t>
            </a:r>
            <a:r>
              <a:rPr lang="en-GB" baseline="33000">
                <a:solidFill>
                  <a:srgbClr val="000000"/>
                </a:solidFill>
                <a:latin typeface="Charter" charset="0"/>
                <a:cs typeface="Standard Symbols L" charset="0"/>
              </a:rPr>
              <a:t>2</a:t>
            </a:r>
            <a:r>
              <a:rPr lang="en-GB">
                <a:solidFill>
                  <a:srgbClr val="000000"/>
                </a:solidFill>
                <a:latin typeface="Charter" charset="0"/>
                <a:cs typeface="Standard Symbols L" charset="0"/>
              </a:rPr>
              <a:t> fit</a:t>
            </a:r>
          </a:p>
        </p:txBody>
      </p:sp>
      <p:pic>
        <p:nvPicPr>
          <p:cNvPr id="614412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0" y="4764088"/>
            <a:ext cx="3074988" cy="200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13" name="Text Box 12"/>
          <p:cNvSpPr txBox="1">
            <a:spLocks noChangeArrowheads="1"/>
          </p:cNvSpPr>
          <p:nvPr/>
        </p:nvSpPr>
        <p:spPr bwMode="auto">
          <a:xfrm>
            <a:off x="3695700" y="4849813"/>
            <a:ext cx="771525" cy="396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 </a:t>
            </a:r>
            <a:r>
              <a:rPr lang="en-GB">
                <a:solidFill>
                  <a:srgbClr val="000000"/>
                </a:solidFill>
                <a:latin typeface="Standard Symbols L" charset="0"/>
                <a:cs typeface="Standard Symbols L" charset="0"/>
              </a:rPr>
              <a:t>χ</a:t>
            </a:r>
            <a:r>
              <a:rPr lang="en-GB" baseline="33000">
                <a:solidFill>
                  <a:srgbClr val="000000"/>
                </a:solidFill>
                <a:latin typeface="Charter" charset="0"/>
                <a:cs typeface="Standard Symbols L" charset="0"/>
              </a:rPr>
              <a:t>2</a:t>
            </a:r>
            <a:r>
              <a:rPr lang="en-GB">
                <a:solidFill>
                  <a:srgbClr val="000000"/>
                </a:solidFill>
                <a:latin typeface="Charter" charset="0"/>
                <a:cs typeface="Standard Symbols L" charset="0"/>
              </a:rPr>
              <a:t> fit</a:t>
            </a:r>
          </a:p>
        </p:txBody>
      </p:sp>
      <p:sp>
        <p:nvSpPr>
          <p:cNvPr id="614414" name="Text Box 13"/>
          <p:cNvSpPr txBox="1">
            <a:spLocks noChangeArrowheads="1"/>
          </p:cNvSpPr>
          <p:nvPr/>
        </p:nvSpPr>
        <p:spPr bwMode="auto">
          <a:xfrm>
            <a:off x="98425" y="2060575"/>
            <a:ext cx="40703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E6E6E6"/>
                </a:solidFill>
                <a:latin typeface="Charter" charset="0"/>
              </a:rPr>
              <a:t>Young component:</a:t>
            </a:r>
          </a:p>
        </p:txBody>
      </p:sp>
      <p:sp>
        <p:nvSpPr>
          <p:cNvPr id="614415" name="Text Box 14"/>
          <p:cNvSpPr txBox="1">
            <a:spLocks noChangeArrowheads="1"/>
          </p:cNvSpPr>
          <p:nvPr/>
        </p:nvSpPr>
        <p:spPr bwMode="auto">
          <a:xfrm>
            <a:off x="98425" y="4364038"/>
            <a:ext cx="40703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E6E6E6"/>
                </a:solidFill>
                <a:latin typeface="Charter" charset="0"/>
              </a:rPr>
              <a:t>No young component: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450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NGC2974: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Stellar Pop. Modeling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(Jeong et al. 07)</a:t>
            </a:r>
          </a:p>
        </p:txBody>
      </p:sp>
      <p:sp>
        <p:nvSpPr>
          <p:cNvPr id="616451" name="Text Box 2"/>
          <p:cNvSpPr txBox="1">
            <a:spLocks noChangeArrowheads="1"/>
          </p:cNvSpPr>
          <p:nvPr/>
        </p:nvSpPr>
        <p:spPr bwMode="auto">
          <a:xfrm>
            <a:off x="6340475" y="1454150"/>
            <a:ext cx="3627438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Two-Burst Models: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Old metallicity-composite component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(12 Gyr; with UVX)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Instantaneous burst /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young component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(age and mass fraction free)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Total mass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spcBef>
                <a:spcPts val="288"/>
              </a:spcBef>
              <a:buClr>
                <a:srgbClr val="FFFF99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ymbol" charset="0"/>
              </a:rPr>
              <a:t>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Young stars and RSF in centre and outer ring</a:t>
            </a:r>
          </a:p>
          <a:p>
            <a:pPr eaLnBrk="1">
              <a:lnSpc>
                <a:spcPct val="109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E6E6E6"/>
                </a:solidFill>
                <a:latin typeface="Standard Symbols L" charset="0"/>
                <a:cs typeface="Standard Symbols L" charset="0"/>
              </a:rPr>
              <a:t>≤</a:t>
            </a:r>
            <a:r>
              <a:rPr lang="en-GB">
                <a:solidFill>
                  <a:srgbClr val="E6E6E6"/>
                </a:solidFill>
                <a:latin typeface="Charter" charset="0"/>
                <a:cs typeface="Standard Symbols L" charset="0"/>
              </a:rPr>
              <a:t>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1% by mass</a:t>
            </a:r>
          </a:p>
        </p:txBody>
      </p:sp>
      <p:sp>
        <p:nvSpPr>
          <p:cNvPr id="616452" name="Text Box 3"/>
          <p:cNvSpPr txBox="1">
            <a:spLocks noChangeArrowheads="1"/>
          </p:cNvSpPr>
          <p:nvPr/>
        </p:nvSpPr>
        <p:spPr bwMode="auto">
          <a:xfrm>
            <a:off x="147638" y="1379538"/>
            <a:ext cx="243363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Maps:</a:t>
            </a:r>
          </a:p>
        </p:txBody>
      </p:sp>
      <p:sp>
        <p:nvSpPr>
          <p:cNvPr id="616453" name="Text Box 4"/>
          <p:cNvSpPr txBox="1">
            <a:spLocks noChangeArrowheads="1"/>
          </p:cNvSpPr>
          <p:nvPr/>
        </p:nvSpPr>
        <p:spPr bwMode="auto">
          <a:xfrm>
            <a:off x="3810000" y="2549525"/>
            <a:ext cx="1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pic>
        <p:nvPicPr>
          <p:cNvPr id="61645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4150" y="1952625"/>
            <a:ext cx="3375025" cy="423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455" name="Text Box 6"/>
          <p:cNvSpPr txBox="1">
            <a:spLocks noChangeArrowheads="1"/>
          </p:cNvSpPr>
          <p:nvPr/>
        </p:nvSpPr>
        <p:spPr bwMode="auto">
          <a:xfrm>
            <a:off x="2713038" y="1409700"/>
            <a:ext cx="283368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Radial profiles:</a:t>
            </a:r>
          </a:p>
        </p:txBody>
      </p:sp>
      <p:pic>
        <p:nvPicPr>
          <p:cNvPr id="61645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941513"/>
            <a:ext cx="2374900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645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4549775"/>
            <a:ext cx="2363788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498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NGC2974: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Stellar Pop. Modeling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(Jeong et al. 07)</a:t>
            </a:r>
          </a:p>
        </p:txBody>
      </p:sp>
      <p:sp>
        <p:nvSpPr>
          <p:cNvPr id="618499" name="Text Box 2"/>
          <p:cNvSpPr txBox="1">
            <a:spLocks noChangeArrowheads="1"/>
          </p:cNvSpPr>
          <p:nvPr/>
        </p:nvSpPr>
        <p:spPr bwMode="auto">
          <a:xfrm>
            <a:off x="6340475" y="1454150"/>
            <a:ext cx="3627438" cy="526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Two-Burst Models: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Old metallicity-composite component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(12 Gyr' with UVX)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Instantaneous burst /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young component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(age and mass fraction free)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Total mass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999999"/>
              </a:solidFill>
              <a:latin typeface="Charter" charset="0"/>
            </a:endParaRPr>
          </a:p>
          <a:p>
            <a:pPr eaLnBrk="1">
              <a:spcBef>
                <a:spcPts val="288"/>
              </a:spcBef>
              <a:buClr>
                <a:srgbClr val="FFFF99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ymbol" charset="0"/>
              </a:rPr>
              <a:t>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Young stars and RSF in centre and outer ring</a:t>
            </a:r>
          </a:p>
          <a:p>
            <a:pPr eaLnBrk="1">
              <a:lnSpc>
                <a:spcPct val="109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E6E6E6"/>
                </a:solidFill>
                <a:latin typeface="Standard Symbols L" charset="0"/>
                <a:cs typeface="Standard Symbols L" charset="0"/>
              </a:rPr>
              <a:t>≤</a:t>
            </a:r>
            <a:r>
              <a:rPr lang="en-GB">
                <a:solidFill>
                  <a:srgbClr val="E6E6E6"/>
                </a:solidFill>
                <a:latin typeface="Charter" charset="0"/>
                <a:cs typeface="Standard Symbols L" charset="0"/>
              </a:rPr>
              <a:t>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1% by mass</a:t>
            </a:r>
          </a:p>
        </p:txBody>
      </p:sp>
      <p:sp>
        <p:nvSpPr>
          <p:cNvPr id="618500" name="Text Box 3"/>
          <p:cNvSpPr txBox="1">
            <a:spLocks noChangeArrowheads="1"/>
          </p:cNvSpPr>
          <p:nvPr/>
        </p:nvSpPr>
        <p:spPr bwMode="auto">
          <a:xfrm>
            <a:off x="147638" y="1379538"/>
            <a:ext cx="21685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Maps:</a:t>
            </a:r>
          </a:p>
        </p:txBody>
      </p:sp>
      <p:sp>
        <p:nvSpPr>
          <p:cNvPr id="618501" name="Text Box 4"/>
          <p:cNvSpPr txBox="1">
            <a:spLocks noChangeArrowheads="1"/>
          </p:cNvSpPr>
          <p:nvPr/>
        </p:nvSpPr>
        <p:spPr bwMode="auto">
          <a:xfrm>
            <a:off x="3810000" y="2549525"/>
            <a:ext cx="1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pic>
        <p:nvPicPr>
          <p:cNvPr id="61850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850" y="3138488"/>
            <a:ext cx="347662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8503" name="Text Box 6"/>
          <p:cNvSpPr txBox="1">
            <a:spLocks noChangeArrowheads="1"/>
          </p:cNvSpPr>
          <p:nvPr/>
        </p:nvSpPr>
        <p:spPr bwMode="auto">
          <a:xfrm>
            <a:off x="3457575" y="4851400"/>
            <a:ext cx="2349500" cy="3063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000000"/>
                </a:solidFill>
                <a:latin typeface="Charter" charset="0"/>
                <a:cs typeface="Standard Symbols L" charset="0"/>
              </a:rPr>
              <a:t>Total surface density</a:t>
            </a:r>
          </a:p>
        </p:txBody>
      </p:sp>
      <p:pic>
        <p:nvPicPr>
          <p:cNvPr id="61850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" y="1941513"/>
            <a:ext cx="2374900" cy="250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50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4549775"/>
            <a:ext cx="2363788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8506" name="Line 9"/>
          <p:cNvSpPr>
            <a:spLocks noChangeShapeType="1"/>
          </p:cNvSpPr>
          <p:nvPr/>
        </p:nvSpPr>
        <p:spPr bwMode="auto">
          <a:xfrm>
            <a:off x="3748088" y="3211513"/>
            <a:ext cx="1587" cy="2058987"/>
          </a:xfrm>
          <a:prstGeom prst="line">
            <a:avLst/>
          </a:prstGeom>
          <a:noFill/>
          <a:ln w="1836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07" name="Line 10"/>
          <p:cNvSpPr>
            <a:spLocks noChangeShapeType="1"/>
          </p:cNvSpPr>
          <p:nvPr/>
        </p:nvSpPr>
        <p:spPr bwMode="auto">
          <a:xfrm>
            <a:off x="4640263" y="3211513"/>
            <a:ext cx="1587" cy="2058987"/>
          </a:xfrm>
          <a:prstGeom prst="line">
            <a:avLst/>
          </a:prstGeom>
          <a:noFill/>
          <a:ln w="1836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8508" name="Line 11"/>
          <p:cNvSpPr>
            <a:spLocks noChangeShapeType="1"/>
          </p:cNvSpPr>
          <p:nvPr/>
        </p:nvSpPr>
        <p:spPr bwMode="auto">
          <a:xfrm>
            <a:off x="5362575" y="3225800"/>
            <a:ext cx="1588" cy="2058988"/>
          </a:xfrm>
          <a:prstGeom prst="line">
            <a:avLst/>
          </a:prstGeom>
          <a:noFill/>
          <a:ln w="1836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773113" y="96838"/>
            <a:ext cx="84582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358775" indent="-3587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600" dirty="0">
                <a:solidFill>
                  <a:srgbClr val="FFFF00"/>
                </a:solidFill>
                <a:latin typeface="Charter" charset="0"/>
              </a:rPr>
              <a:t>Molecular Gas </a:t>
            </a:r>
            <a:r>
              <a:rPr lang="en-GB" sz="3600" dirty="0" smtClean="0">
                <a:solidFill>
                  <a:srgbClr val="FFFF00"/>
                </a:solidFill>
                <a:latin typeface="Charter" charset="0"/>
              </a:rPr>
              <a:t>Kinematics in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600" dirty="0" smtClean="0">
                <a:solidFill>
                  <a:srgbClr val="FFFF00"/>
                </a:solidFill>
                <a:latin typeface="Charter" charset="0"/>
              </a:rPr>
              <a:t>Atlas</a:t>
            </a:r>
            <a:r>
              <a:rPr lang="en-GB" sz="3600" baseline="30000" dirty="0" smtClean="0">
                <a:solidFill>
                  <a:srgbClr val="FFFF00"/>
                </a:solidFill>
                <a:latin typeface="Charter" charset="0"/>
              </a:rPr>
              <a:t>3D</a:t>
            </a:r>
            <a:r>
              <a:rPr lang="en-GB" sz="3600" dirty="0" smtClean="0">
                <a:solidFill>
                  <a:srgbClr val="FFFF00"/>
                </a:solidFill>
                <a:latin typeface="Charter" charset="0"/>
              </a:rPr>
              <a:t> (Early</a:t>
            </a:r>
            <a:r>
              <a:rPr lang="en-GB" sz="3600" dirty="0">
                <a:solidFill>
                  <a:srgbClr val="FFFF00"/>
                </a:solidFill>
                <a:latin typeface="Charter" charset="0"/>
              </a:rPr>
              <a:t>-</a:t>
            </a:r>
            <a:r>
              <a:rPr lang="en-GB" sz="3600" dirty="0" smtClean="0">
                <a:solidFill>
                  <a:srgbClr val="FFFF00"/>
                </a:solidFill>
                <a:latin typeface="Charter" charset="0"/>
              </a:rPr>
              <a:t>Type) </a:t>
            </a:r>
            <a:r>
              <a:rPr lang="en-GB" sz="3600" dirty="0">
                <a:solidFill>
                  <a:srgbClr val="FFFF00"/>
                </a:solidFill>
                <a:latin typeface="Charter" charset="0"/>
              </a:rPr>
              <a:t>Galaxies</a:t>
            </a: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033588" y="1646238"/>
            <a:ext cx="59817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>
                <a:solidFill>
                  <a:srgbClr val="FFFF66"/>
                </a:solidFill>
                <a:latin typeface="Charter" charset="0"/>
              </a:rPr>
              <a:t> </a:t>
            </a:r>
            <a:r>
              <a:rPr lang="en-GB" sz="3600">
                <a:solidFill>
                  <a:srgbClr val="FFFF66"/>
                </a:solidFill>
                <a:latin typeface="Charter" charset="0"/>
              </a:rPr>
              <a:t>Martin Bureau,</a:t>
            </a:r>
            <a:r>
              <a:rPr lang="en-GB">
                <a:solidFill>
                  <a:schemeClr val="tx1"/>
                </a:solidFill>
                <a:latin typeface="Charter" charset="0"/>
              </a:rPr>
              <a:t> </a:t>
            </a:r>
            <a:r>
              <a:rPr lang="en-GB" sz="2800">
                <a:solidFill>
                  <a:srgbClr val="E6E6E6"/>
                </a:solidFill>
                <a:latin typeface="Charter" charset="0"/>
              </a:rPr>
              <a:t>Oxford University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647700" y="2463800"/>
            <a:ext cx="8640763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CO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(</a:t>
            </a:r>
            <a:r>
              <a:rPr lang="en-GB" sz="2000" dirty="0" err="1">
                <a:solidFill>
                  <a:srgbClr val="7F7F7F"/>
                </a:solidFill>
                <a:latin typeface="Charter" charset="0"/>
              </a:rPr>
              <a:t>Katey</a:t>
            </a: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Charter" charset="0"/>
              </a:rPr>
              <a:t>Alatalo</a:t>
            </a: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, Estelle </a:t>
            </a:r>
            <a:r>
              <a:rPr lang="en-GB" sz="2000" dirty="0" err="1">
                <a:solidFill>
                  <a:srgbClr val="7F7F7F"/>
                </a:solidFill>
                <a:latin typeface="Charter" charset="0"/>
              </a:rPr>
              <a:t>Bayet</a:t>
            </a: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, Leo Blitz, Francoise </a:t>
            </a:r>
            <a:r>
              <a:rPr lang="en-GB" sz="2000" dirty="0" err="1">
                <a:solidFill>
                  <a:srgbClr val="7F7F7F"/>
                </a:solidFill>
                <a:latin typeface="Charter" charset="0"/>
              </a:rPr>
              <a:t>Combes</a:t>
            </a: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,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 smtClean="0">
                <a:solidFill>
                  <a:srgbClr val="7F7F7F"/>
                </a:solidFill>
                <a:latin typeface="Charter" charset="0"/>
              </a:rPr>
              <a:t>Alison Crocker, Timothy </a:t>
            </a: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Davis, Melanie </a:t>
            </a:r>
            <a:r>
              <a:rPr lang="en-GB" sz="2000" dirty="0" err="1">
                <a:solidFill>
                  <a:srgbClr val="7F7F7F"/>
                </a:solidFill>
                <a:latin typeface="Charter" charset="0"/>
              </a:rPr>
              <a:t>Krips</a:t>
            </a: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, </a:t>
            </a:r>
            <a:r>
              <a:rPr lang="en-GB" sz="2000" dirty="0" smtClean="0">
                <a:solidFill>
                  <a:srgbClr val="7F7F7F"/>
                </a:solidFill>
                <a:latin typeface="Charter" charset="0"/>
              </a:rPr>
              <a:t>Lisa </a:t>
            </a: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Young)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800" dirty="0">
              <a:solidFill>
                <a:srgbClr val="7F7F7F"/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800" dirty="0">
              <a:solidFill>
                <a:srgbClr val="7F7F7F"/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Optical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 smtClean="0">
                <a:solidFill>
                  <a:srgbClr val="7F7F7F"/>
                </a:solidFill>
                <a:latin typeface="Charter" charset="0"/>
              </a:rPr>
              <a:t>(Atlas</a:t>
            </a:r>
            <a:r>
              <a:rPr lang="en-GB" sz="2000" baseline="30000" dirty="0" smtClean="0">
                <a:solidFill>
                  <a:srgbClr val="7F7F7F"/>
                </a:solidFill>
                <a:latin typeface="Charter" charset="0"/>
              </a:rPr>
              <a:t>3D</a:t>
            </a:r>
            <a:r>
              <a:rPr lang="en-GB" sz="2000" dirty="0" smtClean="0">
                <a:solidFill>
                  <a:srgbClr val="7F7F7F"/>
                </a:solidFill>
                <a:latin typeface="Charter" charset="0"/>
              </a:rPr>
              <a:t> </a:t>
            </a: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teams)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42455" y="4664368"/>
            <a:ext cx="9663545" cy="200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 dirty="0">
                <a:solidFill>
                  <a:srgbClr val="FFFF00"/>
                </a:solidFill>
                <a:latin typeface="Charter" charset="0"/>
              </a:rPr>
              <a:t>Plans:</a:t>
            </a:r>
            <a:r>
              <a:rPr lang="en-GB" dirty="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800" dirty="0" smtClean="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Atlas</a:t>
            </a:r>
            <a:r>
              <a:rPr lang="en-GB" baseline="30000" dirty="0" smtClean="0">
                <a:solidFill>
                  <a:srgbClr val="7F7F7F"/>
                </a:solidFill>
                <a:latin typeface="Charter" charset="0"/>
              </a:rPr>
              <a:t>3D</a:t>
            </a:r>
            <a:r>
              <a:rPr lang="en-GB" dirty="0">
                <a:solidFill>
                  <a:srgbClr val="7F7F7F"/>
                </a:solidFill>
                <a:latin typeface="Charter" charset="0"/>
              </a:rPr>
              <a:t>:  E/S0 formation, 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gas physics, residual </a:t>
            </a:r>
            <a:r>
              <a:rPr lang="en-GB" dirty="0">
                <a:solidFill>
                  <a:srgbClr val="7F7F7F"/>
                </a:solidFill>
                <a:latin typeface="Charter" charset="0"/>
              </a:rPr>
              <a:t>SF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dirty="0">
                <a:solidFill>
                  <a:srgbClr val="7F7F7F"/>
                </a:solidFill>
                <a:latin typeface="Charter" charset="0"/>
              </a:rPr>
              <a:t>                CO:  E/S0 H</a:t>
            </a:r>
            <a:r>
              <a:rPr lang="en-GB" baseline="-25000" dirty="0">
                <a:solidFill>
                  <a:srgbClr val="7F7F7F"/>
                </a:solidFill>
                <a:latin typeface="Charter" charset="0"/>
              </a:rPr>
              <a:t>2</a:t>
            </a:r>
            <a:r>
              <a:rPr lang="en-GB" dirty="0">
                <a:solidFill>
                  <a:srgbClr val="7F7F7F"/>
                </a:solidFill>
                <a:latin typeface="Charter" charset="0"/>
              </a:rPr>
              <a:t> 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kinematics (distribution</a:t>
            </a:r>
            <a:r>
              <a:rPr lang="en-GB" dirty="0">
                <a:solidFill>
                  <a:srgbClr val="7F7F7F"/>
                </a:solidFill>
                <a:latin typeface="Charter" charset="0"/>
              </a:rPr>
              <a:t>, 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kinematics, TFR, BHs)</a:t>
            </a:r>
            <a:endParaRPr lang="en-GB" dirty="0">
              <a:solidFill>
                <a:srgbClr val="7F7F7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dirty="0">
                <a:solidFill>
                  <a:srgbClr val="7F7F7F"/>
                </a:solidFill>
                <a:latin typeface="Charter" charset="0"/>
              </a:rPr>
              <a:t>                CO:  E/S0 H</a:t>
            </a:r>
            <a:r>
              <a:rPr lang="en-GB" baseline="-25000" dirty="0">
                <a:solidFill>
                  <a:srgbClr val="7F7F7F"/>
                </a:solidFill>
                <a:latin typeface="Charter" charset="0"/>
              </a:rPr>
              <a:t>2</a:t>
            </a:r>
            <a:r>
              <a:rPr lang="en-GB" dirty="0">
                <a:solidFill>
                  <a:srgbClr val="7F7F7F"/>
                </a:solidFill>
                <a:latin typeface="Charter" charset="0"/>
              </a:rPr>
              <a:t> origin  (kin. </a:t>
            </a:r>
            <a:r>
              <a:rPr lang="en-GB" dirty="0" err="1">
                <a:solidFill>
                  <a:srgbClr val="7F7F7F"/>
                </a:solidFill>
                <a:latin typeface="Charter" charset="0"/>
              </a:rPr>
              <a:t>misalignement</a:t>
            </a:r>
            <a:r>
              <a:rPr lang="en-GB" dirty="0">
                <a:solidFill>
                  <a:srgbClr val="7F7F7F"/>
                </a:solidFill>
                <a:latin typeface="Charter" charset="0"/>
              </a:rPr>
              <a:t>, field </a:t>
            </a:r>
            <a:r>
              <a:rPr lang="en-GB" dirty="0" err="1">
                <a:solidFill>
                  <a:srgbClr val="7F7F7F"/>
                </a:solidFill>
                <a:latin typeface="Charter" charset="0"/>
              </a:rPr>
              <a:t>vs</a:t>
            </a:r>
            <a:r>
              <a:rPr lang="en-GB" dirty="0">
                <a:solidFill>
                  <a:srgbClr val="7F7F7F"/>
                </a:solidFill>
                <a:latin typeface="Charter" charset="0"/>
              </a:rPr>
              <a:t> clusters)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dirty="0">
                <a:solidFill>
                  <a:srgbClr val="7F7F7F"/>
                </a:solidFill>
                <a:latin typeface="Charter" charset="0"/>
              </a:rPr>
              <a:t>             </a:t>
            </a:r>
            <a:r>
              <a:rPr lang="en-GB" sz="1600" dirty="0">
                <a:solidFill>
                  <a:srgbClr val="7F7F7F"/>
                </a:solidFill>
                <a:latin typeface="Charter" charset="0"/>
              </a:rPr>
              <a:t> </a:t>
            </a:r>
            <a:r>
              <a:rPr lang="en-GB" dirty="0">
                <a:solidFill>
                  <a:srgbClr val="7F7F7F"/>
                </a:solidFill>
                <a:latin typeface="Charter" charset="0"/>
              </a:rPr>
              <a:t>  </a:t>
            </a:r>
            <a:r>
              <a:rPr lang="en-GB" sz="800" dirty="0">
                <a:solidFill>
                  <a:srgbClr val="7F7F7F"/>
                </a:solidFill>
                <a:latin typeface="Charter" charset="0"/>
              </a:rPr>
              <a:t> 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CO + others:  </a:t>
            </a:r>
            <a:r>
              <a:rPr lang="en-GB" dirty="0">
                <a:solidFill>
                  <a:srgbClr val="7F7F7F"/>
                </a:solidFill>
                <a:latin typeface="Charter" charset="0"/>
              </a:rPr>
              <a:t>E/S0 SF  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(</a:t>
            </a:r>
            <a:r>
              <a:rPr lang="en-GB" dirty="0">
                <a:solidFill>
                  <a:srgbClr val="7F7F7F"/>
                </a:solidFill>
                <a:latin typeface="Charter" charset="0"/>
              </a:rPr>
              <a:t>f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eedback, 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diagnostics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)</a:t>
            </a:r>
            <a:endParaRPr lang="en-GB" dirty="0">
              <a:solidFill>
                <a:srgbClr val="7F7F7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</a:pPr>
            <a:r>
              <a:rPr lang="en-GB" dirty="0">
                <a:solidFill>
                  <a:srgbClr val="FFFF99"/>
                </a:solidFill>
                <a:latin typeface="Charter" charset="0"/>
              </a:rPr>
              <a:t>                Summary and future</a:t>
            </a:r>
          </a:p>
        </p:txBody>
      </p:sp>
    </p:spTree>
    <p:extLst>
      <p:ext uri="{BB962C8B-B14F-4D97-AF65-F5344CB8AC3E}">
        <p14:creationId xmlns:p14="http://schemas.microsoft.com/office/powerpoint/2010/main" val="13654823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546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NGC2974: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Kinematics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(Jeong et al. 07)</a:t>
            </a:r>
          </a:p>
        </p:txBody>
      </p:sp>
      <p:sp>
        <p:nvSpPr>
          <p:cNvPr id="620547" name="Text Box 2"/>
          <p:cNvSpPr txBox="1">
            <a:spLocks noChangeArrowheads="1"/>
          </p:cNvSpPr>
          <p:nvPr/>
        </p:nvSpPr>
        <p:spPr bwMode="auto">
          <a:xfrm>
            <a:off x="6340475" y="1454150"/>
            <a:ext cx="3738563" cy="541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Barred Dynamics: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[OIII] nuclear and  inner rings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(UV outer ring)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Imply unique pattern speed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(78</a:t>
            </a:r>
            <a:r>
              <a:rPr lang="en-GB">
                <a:solidFill>
                  <a:srgbClr val="E6E6E6"/>
                </a:solidFill>
                <a:latin typeface="Charter" charset="0"/>
                <a:cs typeface="Charter" charset="0"/>
              </a:rPr>
              <a:t>±6 km s</a:t>
            </a:r>
            <a:r>
              <a:rPr lang="en-GB" baseline="33000">
                <a:solidFill>
                  <a:srgbClr val="E6E6E6"/>
                </a:solidFill>
                <a:latin typeface="Charter" charset="0"/>
                <a:cs typeface="Charter" charset="0"/>
              </a:rPr>
              <a:t>-1</a:t>
            </a:r>
            <a:r>
              <a:rPr lang="en-GB">
                <a:solidFill>
                  <a:srgbClr val="E6E6E6"/>
                </a:solidFill>
                <a:latin typeface="Charter" charset="0"/>
                <a:cs typeface="Charter" charset="0"/>
              </a:rPr>
              <a:t>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Consistent with S0s, slightly slow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999999"/>
              </a:solidFill>
              <a:latin typeface="Charter" charset="0"/>
            </a:endParaRPr>
          </a:p>
          <a:p>
            <a:pPr eaLnBrk="1">
              <a:spcBef>
                <a:spcPts val="288"/>
              </a:spcBef>
              <a:buClr>
                <a:srgbClr val="FFFF99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ymbol" charset="0"/>
              </a:rPr>
              <a:t>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Dynamics and SF driven by large-scale bar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(but E4 galaxy!)</a:t>
            </a:r>
          </a:p>
        </p:txBody>
      </p:sp>
      <p:sp>
        <p:nvSpPr>
          <p:cNvPr id="620548" name="Text Box 3"/>
          <p:cNvSpPr txBox="1">
            <a:spLocks noChangeArrowheads="1"/>
          </p:cNvSpPr>
          <p:nvPr/>
        </p:nvSpPr>
        <p:spPr bwMode="auto">
          <a:xfrm>
            <a:off x="147638" y="1379538"/>
            <a:ext cx="216852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Kinematics:</a:t>
            </a:r>
          </a:p>
        </p:txBody>
      </p:sp>
      <p:sp>
        <p:nvSpPr>
          <p:cNvPr id="620549" name="Text Box 4"/>
          <p:cNvSpPr txBox="1">
            <a:spLocks noChangeArrowheads="1"/>
          </p:cNvSpPr>
          <p:nvPr/>
        </p:nvSpPr>
        <p:spPr bwMode="auto">
          <a:xfrm>
            <a:off x="3810000" y="2549525"/>
            <a:ext cx="1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pic>
        <p:nvPicPr>
          <p:cNvPr id="62055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1955800"/>
            <a:ext cx="3182937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055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700" y="3924300"/>
            <a:ext cx="2987675" cy="306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0552" name="Text Box 7"/>
          <p:cNvSpPr txBox="1">
            <a:spLocks noChangeArrowheads="1"/>
          </p:cNvSpPr>
          <p:nvPr/>
        </p:nvSpPr>
        <p:spPr bwMode="auto">
          <a:xfrm>
            <a:off x="4518025" y="4027488"/>
            <a:ext cx="1608138" cy="3667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Resonances</a:t>
            </a:r>
          </a:p>
        </p:txBody>
      </p:sp>
      <p:sp>
        <p:nvSpPr>
          <p:cNvPr id="620553" name="Text Box 8"/>
          <p:cNvSpPr txBox="1">
            <a:spLocks noChangeArrowheads="1"/>
          </p:cNvSpPr>
          <p:nvPr/>
        </p:nvSpPr>
        <p:spPr bwMode="auto">
          <a:xfrm>
            <a:off x="1098550" y="2063750"/>
            <a:ext cx="2087563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Log (EW[OIII])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NGC2974: 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UV Morphology - Kin.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(Jeong et al. 07)</a:t>
            </a:r>
          </a:p>
        </p:txBody>
      </p:sp>
      <p:sp>
        <p:nvSpPr>
          <p:cNvPr id="622595" name="Text Box 2"/>
          <p:cNvSpPr txBox="1">
            <a:spLocks noChangeArrowheads="1"/>
          </p:cNvSpPr>
          <p:nvPr/>
        </p:nvSpPr>
        <p:spPr bwMode="auto">
          <a:xfrm>
            <a:off x="6340475" y="1454150"/>
            <a:ext cx="3627438" cy="556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999999"/>
                </a:solidFill>
                <a:latin typeface="Charter" charset="0"/>
              </a:rPr>
              <a:t>Distribution: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Young stars and RSF (UV bright and blue) in centre + outer ring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Possible larger partial ring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60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Barred Dynamics: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[OIII] nuclear and  inner rings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Imply unique pattern speed</a:t>
            </a:r>
          </a:p>
          <a:p>
            <a:pPr eaLnBrk="1"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ymbol" charset="0"/>
              </a:rPr>
              <a:t>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Bar-driven SF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(single pattern speed)</a:t>
            </a:r>
          </a:p>
        </p:txBody>
      </p:sp>
      <p:sp>
        <p:nvSpPr>
          <p:cNvPr id="622596" name="Text Box 3"/>
          <p:cNvSpPr txBox="1">
            <a:spLocks noChangeArrowheads="1"/>
          </p:cNvSpPr>
          <p:nvPr/>
        </p:nvSpPr>
        <p:spPr bwMode="auto">
          <a:xfrm>
            <a:off x="114300" y="1428750"/>
            <a:ext cx="407035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Optical-UV Imaging:</a:t>
            </a:r>
          </a:p>
        </p:txBody>
      </p:sp>
      <p:sp>
        <p:nvSpPr>
          <p:cNvPr id="622597" name="Text Box 4"/>
          <p:cNvSpPr txBox="1">
            <a:spLocks noChangeArrowheads="1"/>
          </p:cNvSpPr>
          <p:nvPr/>
        </p:nvSpPr>
        <p:spPr bwMode="auto">
          <a:xfrm>
            <a:off x="3810000" y="2549525"/>
            <a:ext cx="1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pic>
        <p:nvPicPr>
          <p:cNvPr id="622598" name="Picture 5"/>
          <p:cNvPicPr>
            <a:picLocks noChangeAspect="1" noChangeArrowheads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043113"/>
            <a:ext cx="2581275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2599" name="Picture 6"/>
          <p:cNvPicPr>
            <a:picLocks noChangeAspect="1" noChangeArrowheads="1"/>
          </p:cNvPicPr>
          <p:nvPr/>
        </p:nvPicPr>
        <p:blipFill>
          <a:blip r:embed="rId4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047875"/>
            <a:ext cx="2446338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2600" name="Text Box 7"/>
          <p:cNvSpPr txBox="1">
            <a:spLocks noChangeArrowheads="1"/>
          </p:cNvSpPr>
          <p:nvPr/>
        </p:nvSpPr>
        <p:spPr bwMode="auto">
          <a:xfrm>
            <a:off x="3495675" y="2058988"/>
            <a:ext cx="2087563" cy="3667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Log (EW[OIII])</a:t>
            </a:r>
          </a:p>
        </p:txBody>
      </p:sp>
      <p:pic>
        <p:nvPicPr>
          <p:cNvPr id="622601" name="Picture 8"/>
          <p:cNvPicPr>
            <a:picLocks noChangeAspect="1" noChangeArrowheads="1"/>
          </p:cNvPicPr>
          <p:nvPr/>
        </p:nvPicPr>
        <p:blipFill>
          <a:blip r:embed="rId5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550" y="4486275"/>
            <a:ext cx="2428875" cy="248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2602" name="Line 9"/>
          <p:cNvSpPr>
            <a:spLocks noChangeShapeType="1"/>
          </p:cNvSpPr>
          <p:nvPr/>
        </p:nvSpPr>
        <p:spPr bwMode="auto">
          <a:xfrm flipV="1">
            <a:off x="1352550" y="2073275"/>
            <a:ext cx="2165350" cy="893763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2603" name="Line 10"/>
          <p:cNvSpPr>
            <a:spLocks noChangeShapeType="1"/>
          </p:cNvSpPr>
          <p:nvPr/>
        </p:nvSpPr>
        <p:spPr bwMode="auto">
          <a:xfrm>
            <a:off x="1765300" y="3241675"/>
            <a:ext cx="3948113" cy="798513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2604" name="Text Box 11"/>
          <p:cNvSpPr txBox="1">
            <a:spLocks noChangeArrowheads="1"/>
          </p:cNvSpPr>
          <p:nvPr/>
        </p:nvSpPr>
        <p:spPr bwMode="auto">
          <a:xfrm>
            <a:off x="4049713" y="4532313"/>
            <a:ext cx="1608137" cy="3667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Resonances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41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Other Cases: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NGC2273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(Jeong et al., in prep)</a:t>
            </a:r>
          </a:p>
        </p:txBody>
      </p:sp>
      <p:sp>
        <p:nvSpPr>
          <p:cNvPr id="624642" name="Text Box 2"/>
          <p:cNvSpPr txBox="1">
            <a:spLocks noChangeArrowheads="1"/>
          </p:cNvSpPr>
          <p:nvPr/>
        </p:nvSpPr>
        <p:spPr bwMode="auto">
          <a:xfrm>
            <a:off x="147638" y="1379538"/>
            <a:ext cx="254158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GALEX-MDM:</a:t>
            </a:r>
          </a:p>
        </p:txBody>
      </p:sp>
      <p:sp>
        <p:nvSpPr>
          <p:cNvPr id="624643" name="Text Box 3"/>
          <p:cNvSpPr txBox="1">
            <a:spLocks noChangeArrowheads="1"/>
          </p:cNvSpPr>
          <p:nvPr/>
        </p:nvSpPr>
        <p:spPr bwMode="auto">
          <a:xfrm>
            <a:off x="3810000" y="2549525"/>
            <a:ext cx="1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pic>
        <p:nvPicPr>
          <p:cNvPr id="6246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4805363"/>
            <a:ext cx="22606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64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688" y="2433638"/>
            <a:ext cx="5135562" cy="463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46" name="Text Box 6"/>
          <p:cNvSpPr txBox="1">
            <a:spLocks noChangeArrowheads="1"/>
          </p:cNvSpPr>
          <p:nvPr/>
        </p:nvSpPr>
        <p:spPr bwMode="auto">
          <a:xfrm>
            <a:off x="998538" y="4870450"/>
            <a:ext cx="4921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H</a:t>
            </a:r>
            <a:r>
              <a:rPr lang="en-GB">
                <a:solidFill>
                  <a:schemeClr val="tx1"/>
                </a:solidFill>
                <a:latin typeface="Standard Symbols L" charset="0"/>
                <a:cs typeface="Standard Symbols L" charset="0"/>
              </a:rPr>
              <a:t>α</a:t>
            </a:r>
          </a:p>
        </p:txBody>
      </p:sp>
      <p:pic>
        <p:nvPicPr>
          <p:cNvPr id="62464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797050"/>
            <a:ext cx="561975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48" name="Text Box 8"/>
          <p:cNvSpPr txBox="1">
            <a:spLocks noChangeArrowheads="1"/>
          </p:cNvSpPr>
          <p:nvPr/>
        </p:nvSpPr>
        <p:spPr bwMode="auto">
          <a:xfrm>
            <a:off x="9232900" y="3195638"/>
            <a:ext cx="3683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H</a:t>
            </a:r>
            <a:r>
              <a:rPr lang="en-GB">
                <a:solidFill>
                  <a:schemeClr val="tx1"/>
                </a:solidFill>
                <a:latin typeface="Charter" charset="0"/>
                <a:cs typeface="Standard Symbols L" charset="0"/>
              </a:rPr>
              <a:t>I</a:t>
            </a:r>
          </a:p>
        </p:txBody>
      </p:sp>
      <p:sp>
        <p:nvSpPr>
          <p:cNvPr id="624649" name="Text Box 9"/>
          <p:cNvSpPr txBox="1">
            <a:spLocks noChangeArrowheads="1"/>
          </p:cNvSpPr>
          <p:nvPr/>
        </p:nvSpPr>
        <p:spPr bwMode="auto">
          <a:xfrm rot="-5400000">
            <a:off x="3566319" y="5839619"/>
            <a:ext cx="22431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(Noordermeer et al. 05)</a:t>
            </a:r>
          </a:p>
        </p:txBody>
      </p:sp>
      <p:sp>
        <p:nvSpPr>
          <p:cNvPr id="624650" name="Line 10"/>
          <p:cNvSpPr>
            <a:spLocks noChangeShapeType="1"/>
          </p:cNvSpPr>
          <p:nvPr/>
        </p:nvSpPr>
        <p:spPr bwMode="auto">
          <a:xfrm>
            <a:off x="2871788" y="2312988"/>
            <a:ext cx="4624387" cy="1665287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4651" name="Line 11"/>
          <p:cNvSpPr>
            <a:spLocks noChangeShapeType="1"/>
          </p:cNvSpPr>
          <p:nvPr/>
        </p:nvSpPr>
        <p:spPr bwMode="auto">
          <a:xfrm>
            <a:off x="3598863" y="3900488"/>
            <a:ext cx="5021262" cy="1890712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89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Other Cases: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NGC2273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(Jeong et al., in prep)</a:t>
            </a:r>
          </a:p>
        </p:txBody>
      </p:sp>
      <p:sp>
        <p:nvSpPr>
          <p:cNvPr id="626690" name="Text Box 2"/>
          <p:cNvSpPr txBox="1">
            <a:spLocks noChangeArrowheads="1"/>
          </p:cNvSpPr>
          <p:nvPr/>
        </p:nvSpPr>
        <p:spPr bwMode="auto">
          <a:xfrm>
            <a:off x="147638" y="1379538"/>
            <a:ext cx="254158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GALEX-MDM:</a:t>
            </a:r>
          </a:p>
        </p:txBody>
      </p:sp>
      <p:sp>
        <p:nvSpPr>
          <p:cNvPr id="626691" name="Text Box 3"/>
          <p:cNvSpPr txBox="1">
            <a:spLocks noChangeArrowheads="1"/>
          </p:cNvSpPr>
          <p:nvPr/>
        </p:nvSpPr>
        <p:spPr bwMode="auto">
          <a:xfrm>
            <a:off x="3810000" y="2549525"/>
            <a:ext cx="1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pic>
        <p:nvPicPr>
          <p:cNvPr id="6266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797050"/>
            <a:ext cx="561975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6693" name="Text Box 5"/>
          <p:cNvSpPr txBox="1">
            <a:spLocks noChangeArrowheads="1"/>
          </p:cNvSpPr>
          <p:nvPr/>
        </p:nvSpPr>
        <p:spPr bwMode="auto">
          <a:xfrm rot="5340000">
            <a:off x="8585994" y="5615782"/>
            <a:ext cx="24288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(Falcon-Barroso et al. 06)</a:t>
            </a:r>
          </a:p>
        </p:txBody>
      </p:sp>
      <p:pic>
        <p:nvPicPr>
          <p:cNvPr id="62669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88" y="1657350"/>
            <a:ext cx="1833562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669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75" y="1643063"/>
            <a:ext cx="1833563" cy="17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669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3" y="3502025"/>
            <a:ext cx="1833562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669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88" y="3486150"/>
            <a:ext cx="1833562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6698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25" y="5260975"/>
            <a:ext cx="1833563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6699" name="Text Box 11"/>
          <p:cNvSpPr txBox="1">
            <a:spLocks noChangeArrowheads="1"/>
          </p:cNvSpPr>
          <p:nvPr/>
        </p:nvSpPr>
        <p:spPr bwMode="auto">
          <a:xfrm>
            <a:off x="8142288" y="1366838"/>
            <a:ext cx="538162" cy="4587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 V</a:t>
            </a:r>
            <a:r>
              <a:rPr lang="en-GB" sz="4400" baseline="-33000">
                <a:solidFill>
                  <a:schemeClr val="tx1"/>
                </a:solidFill>
                <a:latin typeface="StarSymbol" charset="0"/>
                <a:cs typeface="StarSymbol" charset="0"/>
              </a:rPr>
              <a:t>*</a:t>
            </a:r>
          </a:p>
        </p:txBody>
      </p:sp>
      <p:sp>
        <p:nvSpPr>
          <p:cNvPr id="626700" name="Text Box 12"/>
          <p:cNvSpPr txBox="1">
            <a:spLocks noChangeArrowheads="1"/>
          </p:cNvSpPr>
          <p:nvPr/>
        </p:nvSpPr>
        <p:spPr bwMode="auto">
          <a:xfrm>
            <a:off x="6223000" y="1398588"/>
            <a:ext cx="368300" cy="3667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 I</a:t>
            </a:r>
          </a:p>
        </p:txBody>
      </p:sp>
      <p:sp>
        <p:nvSpPr>
          <p:cNvPr id="626701" name="Text Box 13"/>
          <p:cNvSpPr txBox="1">
            <a:spLocks noChangeArrowheads="1"/>
          </p:cNvSpPr>
          <p:nvPr/>
        </p:nvSpPr>
        <p:spPr bwMode="auto">
          <a:xfrm>
            <a:off x="6145213" y="3225800"/>
            <a:ext cx="538162" cy="4841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 </a:t>
            </a:r>
            <a:r>
              <a:rPr lang="en-GB">
                <a:solidFill>
                  <a:schemeClr val="tx1"/>
                </a:solidFill>
                <a:latin typeface="StarSymbol" charset="0"/>
                <a:cs typeface="StarSymbol" charset="0"/>
              </a:rPr>
              <a:t>H</a:t>
            </a:r>
            <a:r>
              <a:rPr lang="en-GB">
                <a:solidFill>
                  <a:schemeClr val="tx1"/>
                </a:solidFill>
                <a:latin typeface="Standard Symbols L" charset="0"/>
                <a:cs typeface="Standard Symbols L" charset="0"/>
              </a:rPr>
              <a:t>β</a:t>
            </a:r>
          </a:p>
        </p:txBody>
      </p:sp>
      <p:sp>
        <p:nvSpPr>
          <p:cNvPr id="626702" name="Text Box 14"/>
          <p:cNvSpPr txBox="1">
            <a:spLocks noChangeArrowheads="1"/>
          </p:cNvSpPr>
          <p:nvPr/>
        </p:nvSpPr>
        <p:spPr bwMode="auto">
          <a:xfrm>
            <a:off x="8050213" y="3211513"/>
            <a:ext cx="646112" cy="4841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 V</a:t>
            </a:r>
            <a:r>
              <a:rPr lang="en-GB" baseline="-33000">
                <a:solidFill>
                  <a:schemeClr val="tx1"/>
                </a:solidFill>
                <a:latin typeface="StarSymbol" charset="0"/>
                <a:cs typeface="StarSymbol" charset="0"/>
              </a:rPr>
              <a:t>H</a:t>
            </a:r>
            <a:r>
              <a:rPr lang="en-GB" baseline="-33000">
                <a:solidFill>
                  <a:schemeClr val="tx1"/>
                </a:solidFill>
                <a:latin typeface="Standard Symbols L" charset="0"/>
                <a:cs typeface="Standard Symbols L" charset="0"/>
              </a:rPr>
              <a:t>β</a:t>
            </a:r>
          </a:p>
        </p:txBody>
      </p:sp>
      <p:sp>
        <p:nvSpPr>
          <p:cNvPr id="626703" name="Text Box 15"/>
          <p:cNvSpPr txBox="1">
            <a:spLocks noChangeArrowheads="1"/>
          </p:cNvSpPr>
          <p:nvPr/>
        </p:nvSpPr>
        <p:spPr bwMode="auto">
          <a:xfrm>
            <a:off x="5591175" y="5056188"/>
            <a:ext cx="1354138" cy="3762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 </a:t>
            </a:r>
            <a:r>
              <a:rPr lang="en-GB">
                <a:solidFill>
                  <a:schemeClr val="tx1"/>
                </a:solidFill>
                <a:latin typeface="StarSymbol" charset="0"/>
                <a:cs typeface="StarSymbol" charset="0"/>
              </a:rPr>
              <a:t>[OIII]/H</a:t>
            </a:r>
            <a:r>
              <a:rPr lang="en-GB">
                <a:solidFill>
                  <a:schemeClr val="tx1"/>
                </a:solidFill>
                <a:latin typeface="Standard Symbols L" charset="0"/>
                <a:cs typeface="Standard Symbols L" charset="0"/>
              </a:rPr>
              <a:t>β</a:t>
            </a:r>
          </a:p>
        </p:txBody>
      </p:sp>
      <p:sp>
        <p:nvSpPr>
          <p:cNvPr id="626704" name="Line 16"/>
          <p:cNvSpPr>
            <a:spLocks noChangeShapeType="1"/>
          </p:cNvSpPr>
          <p:nvPr/>
        </p:nvSpPr>
        <p:spPr bwMode="auto">
          <a:xfrm flipV="1">
            <a:off x="2827338" y="1689100"/>
            <a:ext cx="3794125" cy="1262063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6705" name="Line 17"/>
          <p:cNvSpPr>
            <a:spLocks noChangeShapeType="1"/>
          </p:cNvSpPr>
          <p:nvPr/>
        </p:nvSpPr>
        <p:spPr bwMode="auto">
          <a:xfrm flipV="1">
            <a:off x="3027363" y="3240088"/>
            <a:ext cx="4256087" cy="141287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26706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00" y="5056188"/>
            <a:ext cx="1817688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6707" name="Text Box 19"/>
          <p:cNvSpPr txBox="1">
            <a:spLocks noChangeArrowheads="1"/>
          </p:cNvSpPr>
          <p:nvPr/>
        </p:nvSpPr>
        <p:spPr bwMode="auto">
          <a:xfrm>
            <a:off x="2136775" y="5091113"/>
            <a:ext cx="508000" cy="38893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FF"/>
                </a:solidFill>
                <a:latin typeface="Charter" charset="0"/>
              </a:rPr>
              <a:t>UM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7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Other Cases: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NGC2273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(Jeong et al., in prep)</a:t>
            </a:r>
          </a:p>
        </p:txBody>
      </p:sp>
      <p:sp>
        <p:nvSpPr>
          <p:cNvPr id="628738" name="Text Box 2"/>
          <p:cNvSpPr txBox="1">
            <a:spLocks noChangeArrowheads="1"/>
          </p:cNvSpPr>
          <p:nvPr/>
        </p:nvSpPr>
        <p:spPr bwMode="auto">
          <a:xfrm>
            <a:off x="147638" y="1379538"/>
            <a:ext cx="254158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GALEX-MDM:</a:t>
            </a:r>
          </a:p>
        </p:txBody>
      </p:sp>
      <p:sp>
        <p:nvSpPr>
          <p:cNvPr id="628739" name="Text Box 3"/>
          <p:cNvSpPr txBox="1">
            <a:spLocks noChangeArrowheads="1"/>
          </p:cNvSpPr>
          <p:nvPr/>
        </p:nvSpPr>
        <p:spPr bwMode="auto">
          <a:xfrm>
            <a:off x="3810000" y="2549525"/>
            <a:ext cx="1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pic>
        <p:nvPicPr>
          <p:cNvPr id="6287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00" y="5056188"/>
            <a:ext cx="1817688" cy="173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8741" name="Text Box 5"/>
          <p:cNvSpPr txBox="1">
            <a:spLocks noChangeArrowheads="1"/>
          </p:cNvSpPr>
          <p:nvPr/>
        </p:nvSpPr>
        <p:spPr bwMode="auto">
          <a:xfrm>
            <a:off x="2136775" y="5091113"/>
            <a:ext cx="508000" cy="3667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FF"/>
                </a:solidFill>
                <a:latin typeface="Charter" charset="0"/>
              </a:rPr>
              <a:t>UM</a:t>
            </a:r>
          </a:p>
        </p:txBody>
      </p:sp>
      <p:sp>
        <p:nvSpPr>
          <p:cNvPr id="628742" name="Text Box 6"/>
          <p:cNvSpPr txBox="1">
            <a:spLocks noChangeArrowheads="1"/>
          </p:cNvSpPr>
          <p:nvPr/>
        </p:nvSpPr>
        <p:spPr bwMode="auto">
          <a:xfrm rot="5340000">
            <a:off x="8585994" y="5615782"/>
            <a:ext cx="24288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(Falcon-Barroso et al. 06)</a:t>
            </a:r>
          </a:p>
        </p:txBody>
      </p:sp>
      <p:pic>
        <p:nvPicPr>
          <p:cNvPr id="62874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4088" y="1657350"/>
            <a:ext cx="1833562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874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75" y="1643063"/>
            <a:ext cx="1833563" cy="172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8745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763" y="3502025"/>
            <a:ext cx="1833562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8746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088" y="3486150"/>
            <a:ext cx="1833562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8747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625" y="5260975"/>
            <a:ext cx="1833563" cy="172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8748" name="Text Box 12"/>
          <p:cNvSpPr txBox="1">
            <a:spLocks noChangeArrowheads="1"/>
          </p:cNvSpPr>
          <p:nvPr/>
        </p:nvSpPr>
        <p:spPr bwMode="auto">
          <a:xfrm>
            <a:off x="8142288" y="1366838"/>
            <a:ext cx="538162" cy="4587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 V</a:t>
            </a:r>
            <a:r>
              <a:rPr lang="en-GB" sz="4400" baseline="-33000">
                <a:solidFill>
                  <a:schemeClr val="tx1"/>
                </a:solidFill>
                <a:latin typeface="StarSymbol" charset="0"/>
                <a:cs typeface="StarSymbol" charset="0"/>
              </a:rPr>
              <a:t>*</a:t>
            </a:r>
          </a:p>
        </p:txBody>
      </p:sp>
      <p:sp>
        <p:nvSpPr>
          <p:cNvPr id="628749" name="Text Box 13"/>
          <p:cNvSpPr txBox="1">
            <a:spLocks noChangeArrowheads="1"/>
          </p:cNvSpPr>
          <p:nvPr/>
        </p:nvSpPr>
        <p:spPr bwMode="auto">
          <a:xfrm>
            <a:off x="6223000" y="1398588"/>
            <a:ext cx="368300" cy="3667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 I</a:t>
            </a:r>
          </a:p>
        </p:txBody>
      </p:sp>
      <p:sp>
        <p:nvSpPr>
          <p:cNvPr id="628750" name="Text Box 14"/>
          <p:cNvSpPr txBox="1">
            <a:spLocks noChangeArrowheads="1"/>
          </p:cNvSpPr>
          <p:nvPr/>
        </p:nvSpPr>
        <p:spPr bwMode="auto">
          <a:xfrm>
            <a:off x="6145213" y="3225800"/>
            <a:ext cx="538162" cy="4841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 </a:t>
            </a:r>
            <a:r>
              <a:rPr lang="en-GB">
                <a:solidFill>
                  <a:schemeClr val="tx1"/>
                </a:solidFill>
                <a:latin typeface="StarSymbol" charset="0"/>
                <a:cs typeface="StarSymbol" charset="0"/>
              </a:rPr>
              <a:t>H</a:t>
            </a:r>
            <a:r>
              <a:rPr lang="en-GB">
                <a:solidFill>
                  <a:schemeClr val="tx1"/>
                </a:solidFill>
                <a:latin typeface="Standard Symbols L" charset="0"/>
                <a:cs typeface="Standard Symbols L" charset="0"/>
              </a:rPr>
              <a:t>β</a:t>
            </a:r>
          </a:p>
        </p:txBody>
      </p:sp>
      <p:sp>
        <p:nvSpPr>
          <p:cNvPr id="628751" name="Text Box 15"/>
          <p:cNvSpPr txBox="1">
            <a:spLocks noChangeArrowheads="1"/>
          </p:cNvSpPr>
          <p:nvPr/>
        </p:nvSpPr>
        <p:spPr bwMode="auto">
          <a:xfrm>
            <a:off x="8050213" y="3211513"/>
            <a:ext cx="646112" cy="48418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 V</a:t>
            </a:r>
            <a:r>
              <a:rPr lang="en-GB" baseline="-33000">
                <a:solidFill>
                  <a:schemeClr val="tx1"/>
                </a:solidFill>
                <a:latin typeface="StarSymbol" charset="0"/>
                <a:cs typeface="StarSymbol" charset="0"/>
              </a:rPr>
              <a:t>H</a:t>
            </a:r>
            <a:r>
              <a:rPr lang="en-GB" baseline="-33000">
                <a:solidFill>
                  <a:schemeClr val="tx1"/>
                </a:solidFill>
                <a:latin typeface="Standard Symbols L" charset="0"/>
                <a:cs typeface="Standard Symbols L" charset="0"/>
              </a:rPr>
              <a:t>β</a:t>
            </a:r>
          </a:p>
        </p:txBody>
      </p:sp>
      <p:sp>
        <p:nvSpPr>
          <p:cNvPr id="628752" name="Text Box 16"/>
          <p:cNvSpPr txBox="1">
            <a:spLocks noChangeArrowheads="1"/>
          </p:cNvSpPr>
          <p:nvPr/>
        </p:nvSpPr>
        <p:spPr bwMode="auto">
          <a:xfrm>
            <a:off x="5591175" y="5056188"/>
            <a:ext cx="1354138" cy="3762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 </a:t>
            </a:r>
            <a:r>
              <a:rPr lang="en-GB">
                <a:solidFill>
                  <a:schemeClr val="tx1"/>
                </a:solidFill>
                <a:latin typeface="StarSymbol" charset="0"/>
                <a:cs typeface="StarSymbol" charset="0"/>
              </a:rPr>
              <a:t>[OIII]/H</a:t>
            </a:r>
            <a:r>
              <a:rPr lang="en-GB">
                <a:solidFill>
                  <a:schemeClr val="tx1"/>
                </a:solidFill>
                <a:latin typeface="Standard Symbols L" charset="0"/>
                <a:cs typeface="Standard Symbols L" charset="0"/>
              </a:rPr>
              <a:t>β</a:t>
            </a:r>
          </a:p>
        </p:txBody>
      </p:sp>
      <p:pic>
        <p:nvPicPr>
          <p:cNvPr id="628753" name="Picture 1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788" y="1839913"/>
            <a:ext cx="3121025" cy="284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8754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713" y="2179638"/>
            <a:ext cx="1852612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8755" name="Line 19"/>
          <p:cNvSpPr>
            <a:spLocks noChangeShapeType="1"/>
          </p:cNvSpPr>
          <p:nvPr/>
        </p:nvSpPr>
        <p:spPr bwMode="auto">
          <a:xfrm flipV="1">
            <a:off x="4498975" y="2606675"/>
            <a:ext cx="4586288" cy="941388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8756" name="Line 20"/>
          <p:cNvSpPr>
            <a:spLocks noChangeShapeType="1"/>
          </p:cNvSpPr>
          <p:nvPr/>
        </p:nvSpPr>
        <p:spPr bwMode="auto">
          <a:xfrm flipV="1">
            <a:off x="4073525" y="2328863"/>
            <a:ext cx="4762500" cy="398462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28757" name="Text Box 21"/>
          <p:cNvSpPr txBox="1">
            <a:spLocks noChangeArrowheads="1"/>
          </p:cNvSpPr>
          <p:nvPr/>
        </p:nvSpPr>
        <p:spPr bwMode="auto">
          <a:xfrm>
            <a:off x="3049588" y="1901825"/>
            <a:ext cx="50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FF"/>
                </a:solidFill>
                <a:latin typeface="Charter" charset="0"/>
              </a:rPr>
              <a:t>CO</a:t>
            </a:r>
          </a:p>
        </p:txBody>
      </p:sp>
      <p:sp>
        <p:nvSpPr>
          <p:cNvPr id="628758" name="Text Box 22"/>
          <p:cNvSpPr txBox="1">
            <a:spLocks noChangeArrowheads="1"/>
          </p:cNvSpPr>
          <p:nvPr/>
        </p:nvSpPr>
        <p:spPr bwMode="auto">
          <a:xfrm rot="-5400000">
            <a:off x="-608012" y="2946400"/>
            <a:ext cx="2036762" cy="66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(Petitpas &amp; Wilson 02)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786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Other Cases: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NGC4274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(Jeong et al., in prep)</a:t>
            </a:r>
          </a:p>
        </p:txBody>
      </p:sp>
      <p:sp>
        <p:nvSpPr>
          <p:cNvPr id="630787" name="Text Box 2"/>
          <p:cNvSpPr txBox="1">
            <a:spLocks noChangeArrowheads="1"/>
          </p:cNvSpPr>
          <p:nvPr/>
        </p:nvSpPr>
        <p:spPr bwMode="auto">
          <a:xfrm>
            <a:off x="147638" y="1379538"/>
            <a:ext cx="254158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GALEX-MDM:</a:t>
            </a:r>
          </a:p>
        </p:txBody>
      </p:sp>
      <p:sp>
        <p:nvSpPr>
          <p:cNvPr id="630788" name="Text Box 3"/>
          <p:cNvSpPr txBox="1">
            <a:spLocks noChangeArrowheads="1"/>
          </p:cNvSpPr>
          <p:nvPr/>
        </p:nvSpPr>
        <p:spPr bwMode="auto">
          <a:xfrm>
            <a:off x="3810000" y="2549525"/>
            <a:ext cx="1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pic>
        <p:nvPicPr>
          <p:cNvPr id="63078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4770438"/>
            <a:ext cx="2138363" cy="21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0790" name="Text Box 5"/>
          <p:cNvSpPr txBox="1">
            <a:spLocks noChangeArrowheads="1"/>
          </p:cNvSpPr>
          <p:nvPr/>
        </p:nvSpPr>
        <p:spPr bwMode="auto">
          <a:xfrm>
            <a:off x="1874838" y="4808538"/>
            <a:ext cx="4921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FF"/>
                </a:solidFill>
                <a:latin typeface="Charter" charset="0"/>
              </a:rPr>
              <a:t>H</a:t>
            </a:r>
            <a:r>
              <a:rPr lang="en-GB">
                <a:solidFill>
                  <a:srgbClr val="FFFFFF"/>
                </a:solidFill>
                <a:latin typeface="Standard Symbols L" charset="0"/>
                <a:cs typeface="Standard Symbols L" charset="0"/>
              </a:rPr>
              <a:t>α</a:t>
            </a:r>
          </a:p>
        </p:txBody>
      </p:sp>
      <p:sp>
        <p:nvSpPr>
          <p:cNvPr id="630791" name="Text Box 6"/>
          <p:cNvSpPr txBox="1">
            <a:spLocks noChangeArrowheads="1"/>
          </p:cNvSpPr>
          <p:nvPr/>
        </p:nvSpPr>
        <p:spPr bwMode="auto">
          <a:xfrm rot="-5400000">
            <a:off x="9603581" y="5103019"/>
            <a:ext cx="22431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(Noordermeer et al. 05)</a:t>
            </a:r>
          </a:p>
        </p:txBody>
      </p:sp>
      <p:pic>
        <p:nvPicPr>
          <p:cNvPr id="630792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793875"/>
            <a:ext cx="5511800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833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Other Cases: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NGC4274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(Jeong et al., in prep)</a:t>
            </a:r>
          </a:p>
        </p:txBody>
      </p:sp>
      <p:sp>
        <p:nvSpPr>
          <p:cNvPr id="632834" name="Text Box 2"/>
          <p:cNvSpPr txBox="1">
            <a:spLocks noChangeArrowheads="1"/>
          </p:cNvSpPr>
          <p:nvPr/>
        </p:nvSpPr>
        <p:spPr bwMode="auto">
          <a:xfrm>
            <a:off x="147638" y="1379538"/>
            <a:ext cx="254158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GALEX-MDM:</a:t>
            </a:r>
          </a:p>
        </p:txBody>
      </p:sp>
      <p:sp>
        <p:nvSpPr>
          <p:cNvPr id="632835" name="Text Box 3"/>
          <p:cNvSpPr txBox="1">
            <a:spLocks noChangeArrowheads="1"/>
          </p:cNvSpPr>
          <p:nvPr/>
        </p:nvSpPr>
        <p:spPr bwMode="auto">
          <a:xfrm>
            <a:off x="3810000" y="2549525"/>
            <a:ext cx="1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632836" name="Text Box 4"/>
          <p:cNvSpPr txBox="1">
            <a:spLocks noChangeArrowheads="1"/>
          </p:cNvSpPr>
          <p:nvPr/>
        </p:nvSpPr>
        <p:spPr bwMode="auto">
          <a:xfrm rot="-5400000">
            <a:off x="9603581" y="5103019"/>
            <a:ext cx="22431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(Noordermeer et al. 05)</a:t>
            </a:r>
          </a:p>
        </p:txBody>
      </p:sp>
      <p:pic>
        <p:nvPicPr>
          <p:cNvPr id="63283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793875"/>
            <a:ext cx="5511800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83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75" y="1439863"/>
            <a:ext cx="2795588" cy="55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2839" name="Text Box 7"/>
          <p:cNvSpPr txBox="1">
            <a:spLocks noChangeArrowheads="1"/>
          </p:cNvSpPr>
          <p:nvPr/>
        </p:nvSpPr>
        <p:spPr bwMode="auto">
          <a:xfrm>
            <a:off x="8818563" y="1428750"/>
            <a:ext cx="4921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I</a:t>
            </a:r>
            <a:r>
              <a:rPr lang="en-GB" baseline="-33000">
                <a:solidFill>
                  <a:srgbClr val="000000"/>
                </a:solidFill>
                <a:latin typeface="Charter" charset="0"/>
              </a:rPr>
              <a:t>CO</a:t>
            </a:r>
          </a:p>
        </p:txBody>
      </p:sp>
      <p:sp>
        <p:nvSpPr>
          <p:cNvPr id="632840" name="Text Box 8"/>
          <p:cNvSpPr txBox="1">
            <a:spLocks noChangeArrowheads="1"/>
          </p:cNvSpPr>
          <p:nvPr/>
        </p:nvSpPr>
        <p:spPr bwMode="auto">
          <a:xfrm rot="-5400000">
            <a:off x="5609431" y="5447507"/>
            <a:ext cx="1522413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(Koda et al. 05)</a:t>
            </a:r>
          </a:p>
        </p:txBody>
      </p:sp>
      <p:sp>
        <p:nvSpPr>
          <p:cNvPr id="632841" name="Line 9"/>
          <p:cNvSpPr>
            <a:spLocks noChangeShapeType="1"/>
          </p:cNvSpPr>
          <p:nvPr/>
        </p:nvSpPr>
        <p:spPr bwMode="auto">
          <a:xfrm flipV="1">
            <a:off x="2960688" y="2444750"/>
            <a:ext cx="5260975" cy="560388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2842" name="Line 10"/>
          <p:cNvSpPr>
            <a:spLocks noChangeShapeType="1"/>
          </p:cNvSpPr>
          <p:nvPr/>
        </p:nvSpPr>
        <p:spPr bwMode="auto">
          <a:xfrm flipV="1">
            <a:off x="2843213" y="2987675"/>
            <a:ext cx="4703762" cy="193675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2843" name="Text Box 11"/>
          <p:cNvSpPr txBox="1">
            <a:spLocks noChangeArrowheads="1"/>
          </p:cNvSpPr>
          <p:nvPr/>
        </p:nvSpPr>
        <p:spPr bwMode="auto">
          <a:xfrm>
            <a:off x="8740775" y="4256088"/>
            <a:ext cx="6143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V</a:t>
            </a:r>
            <a:r>
              <a:rPr lang="en-GB" baseline="-33000">
                <a:solidFill>
                  <a:srgbClr val="000000"/>
                </a:solidFill>
                <a:latin typeface="Charter" charset="0"/>
              </a:rPr>
              <a:t>CO</a:t>
            </a:r>
          </a:p>
        </p:txBody>
      </p:sp>
      <p:pic>
        <p:nvPicPr>
          <p:cNvPr id="632844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0" y="4770438"/>
            <a:ext cx="2138363" cy="214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2845" name="Text Box 13"/>
          <p:cNvSpPr txBox="1">
            <a:spLocks noChangeArrowheads="1"/>
          </p:cNvSpPr>
          <p:nvPr/>
        </p:nvSpPr>
        <p:spPr bwMode="auto">
          <a:xfrm>
            <a:off x="1874838" y="4808538"/>
            <a:ext cx="4921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FF"/>
                </a:solidFill>
                <a:latin typeface="Charter" charset="0"/>
              </a:rPr>
              <a:t>H</a:t>
            </a:r>
            <a:r>
              <a:rPr lang="en-GB">
                <a:solidFill>
                  <a:srgbClr val="FFFFFF"/>
                </a:solidFill>
                <a:latin typeface="Standard Symbols L" charset="0"/>
                <a:cs typeface="Standard Symbols L" charset="0"/>
              </a:rPr>
              <a:t>α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Other Cases: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NGC4274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(Jeong et al., in prep)</a:t>
            </a:r>
          </a:p>
        </p:txBody>
      </p:sp>
      <p:sp>
        <p:nvSpPr>
          <p:cNvPr id="634883" name="Text Box 2"/>
          <p:cNvSpPr txBox="1">
            <a:spLocks noChangeArrowheads="1"/>
          </p:cNvSpPr>
          <p:nvPr/>
        </p:nvSpPr>
        <p:spPr bwMode="auto">
          <a:xfrm>
            <a:off x="147638" y="1379538"/>
            <a:ext cx="254158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GALEX-MDM:</a:t>
            </a:r>
          </a:p>
        </p:txBody>
      </p:sp>
      <p:sp>
        <p:nvSpPr>
          <p:cNvPr id="634884" name="Text Box 3"/>
          <p:cNvSpPr txBox="1">
            <a:spLocks noChangeArrowheads="1"/>
          </p:cNvSpPr>
          <p:nvPr/>
        </p:nvSpPr>
        <p:spPr bwMode="auto">
          <a:xfrm>
            <a:off x="3810000" y="2549525"/>
            <a:ext cx="1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634885" name="Text Box 4"/>
          <p:cNvSpPr txBox="1">
            <a:spLocks noChangeArrowheads="1"/>
          </p:cNvSpPr>
          <p:nvPr/>
        </p:nvSpPr>
        <p:spPr bwMode="auto">
          <a:xfrm rot="-5400000">
            <a:off x="9603581" y="5103019"/>
            <a:ext cx="22431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(Noordermeer et al. 05)</a:t>
            </a:r>
          </a:p>
        </p:txBody>
      </p:sp>
      <p:pic>
        <p:nvPicPr>
          <p:cNvPr id="63488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1793875"/>
            <a:ext cx="5511800" cy="286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88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013" y="4725988"/>
            <a:ext cx="4070350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888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75" y="1439863"/>
            <a:ext cx="2795588" cy="55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889" name="Text Box 8"/>
          <p:cNvSpPr txBox="1">
            <a:spLocks noChangeArrowheads="1"/>
          </p:cNvSpPr>
          <p:nvPr/>
        </p:nvSpPr>
        <p:spPr bwMode="auto">
          <a:xfrm>
            <a:off x="8818563" y="1428750"/>
            <a:ext cx="4921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I</a:t>
            </a:r>
            <a:r>
              <a:rPr lang="en-GB" baseline="-33000">
                <a:solidFill>
                  <a:srgbClr val="000000"/>
                </a:solidFill>
                <a:latin typeface="Charter" charset="0"/>
              </a:rPr>
              <a:t>CO</a:t>
            </a:r>
          </a:p>
        </p:txBody>
      </p:sp>
      <p:sp>
        <p:nvSpPr>
          <p:cNvPr id="634890" name="Text Box 9"/>
          <p:cNvSpPr txBox="1">
            <a:spLocks noChangeArrowheads="1"/>
          </p:cNvSpPr>
          <p:nvPr/>
        </p:nvSpPr>
        <p:spPr bwMode="auto">
          <a:xfrm rot="-5400000">
            <a:off x="5609431" y="5447507"/>
            <a:ext cx="1522413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(Koda et al. 05)</a:t>
            </a:r>
          </a:p>
        </p:txBody>
      </p:sp>
      <p:sp>
        <p:nvSpPr>
          <p:cNvPr id="634891" name="Line 10"/>
          <p:cNvSpPr>
            <a:spLocks noChangeShapeType="1"/>
          </p:cNvSpPr>
          <p:nvPr/>
        </p:nvSpPr>
        <p:spPr bwMode="auto">
          <a:xfrm flipV="1">
            <a:off x="4117975" y="2794000"/>
            <a:ext cx="3195638" cy="2998788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892" name="Line 11"/>
          <p:cNvSpPr>
            <a:spLocks noChangeShapeType="1"/>
          </p:cNvSpPr>
          <p:nvPr/>
        </p:nvSpPr>
        <p:spPr bwMode="auto">
          <a:xfrm flipV="1">
            <a:off x="4502150" y="2609850"/>
            <a:ext cx="4025900" cy="3152775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4893" name="Text Box 12"/>
          <p:cNvSpPr txBox="1">
            <a:spLocks noChangeArrowheads="1"/>
          </p:cNvSpPr>
          <p:nvPr/>
        </p:nvSpPr>
        <p:spPr bwMode="auto">
          <a:xfrm>
            <a:off x="8740775" y="4256088"/>
            <a:ext cx="6143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V</a:t>
            </a:r>
            <a:r>
              <a:rPr lang="en-GB" baseline="-33000">
                <a:solidFill>
                  <a:srgbClr val="000000"/>
                </a:solidFill>
                <a:latin typeface="Charter" charset="0"/>
              </a:rPr>
              <a:t>CO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929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Other Cases: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NGC4274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(Jeong et al., in prep)</a:t>
            </a:r>
          </a:p>
        </p:txBody>
      </p:sp>
      <p:sp>
        <p:nvSpPr>
          <p:cNvPr id="636930" name="Text Box 2"/>
          <p:cNvSpPr txBox="1">
            <a:spLocks noChangeArrowheads="1"/>
          </p:cNvSpPr>
          <p:nvPr/>
        </p:nvSpPr>
        <p:spPr bwMode="auto">
          <a:xfrm>
            <a:off x="147638" y="1379538"/>
            <a:ext cx="254158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SAURON:</a:t>
            </a:r>
          </a:p>
        </p:txBody>
      </p:sp>
      <p:sp>
        <p:nvSpPr>
          <p:cNvPr id="636931" name="Text Box 3"/>
          <p:cNvSpPr txBox="1">
            <a:spLocks noChangeArrowheads="1"/>
          </p:cNvSpPr>
          <p:nvPr/>
        </p:nvSpPr>
        <p:spPr bwMode="auto">
          <a:xfrm>
            <a:off x="3810000" y="2549525"/>
            <a:ext cx="1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636932" name="Text Box 4"/>
          <p:cNvSpPr txBox="1">
            <a:spLocks noChangeArrowheads="1"/>
          </p:cNvSpPr>
          <p:nvPr/>
        </p:nvSpPr>
        <p:spPr bwMode="auto">
          <a:xfrm rot="-5400000">
            <a:off x="9603581" y="5103019"/>
            <a:ext cx="22431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(Noordermeer et al. 05)</a:t>
            </a:r>
          </a:p>
        </p:txBody>
      </p:sp>
      <p:pic>
        <p:nvPicPr>
          <p:cNvPr id="6369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975" y="1439863"/>
            <a:ext cx="2795588" cy="552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6934" name="Text Box 6"/>
          <p:cNvSpPr txBox="1">
            <a:spLocks noChangeArrowheads="1"/>
          </p:cNvSpPr>
          <p:nvPr/>
        </p:nvSpPr>
        <p:spPr bwMode="auto">
          <a:xfrm rot="-5400000">
            <a:off x="5609431" y="5447507"/>
            <a:ext cx="1522413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(Koda et al. 05)</a:t>
            </a:r>
          </a:p>
        </p:txBody>
      </p:sp>
      <p:pic>
        <p:nvPicPr>
          <p:cNvPr id="636935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" y="1827213"/>
            <a:ext cx="2305050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693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963" y="1771650"/>
            <a:ext cx="23114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6937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3633788"/>
            <a:ext cx="2289175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693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850" y="3511550"/>
            <a:ext cx="2309813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693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100" y="5300663"/>
            <a:ext cx="2247900" cy="160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6940" name="Text Box 12"/>
          <p:cNvSpPr txBox="1">
            <a:spLocks noChangeArrowheads="1"/>
          </p:cNvSpPr>
          <p:nvPr/>
        </p:nvSpPr>
        <p:spPr bwMode="auto">
          <a:xfrm>
            <a:off x="246063" y="1889125"/>
            <a:ext cx="538162" cy="4587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 V</a:t>
            </a:r>
            <a:r>
              <a:rPr lang="en-GB" sz="4400" baseline="-33000">
                <a:solidFill>
                  <a:schemeClr val="tx1"/>
                </a:solidFill>
                <a:latin typeface="StarSymbol" charset="0"/>
                <a:cs typeface="StarSymbol" charset="0"/>
              </a:rPr>
              <a:t>*</a:t>
            </a:r>
          </a:p>
        </p:txBody>
      </p:sp>
      <p:sp>
        <p:nvSpPr>
          <p:cNvPr id="636941" name="Text Box 13"/>
          <p:cNvSpPr txBox="1">
            <a:spLocks noChangeArrowheads="1"/>
          </p:cNvSpPr>
          <p:nvPr/>
        </p:nvSpPr>
        <p:spPr bwMode="auto">
          <a:xfrm>
            <a:off x="3057525" y="1905000"/>
            <a:ext cx="538163" cy="4587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 </a:t>
            </a:r>
            <a:r>
              <a:rPr lang="en-GB">
                <a:solidFill>
                  <a:schemeClr val="tx1"/>
                </a:solidFill>
                <a:latin typeface="Standard Symbols L" charset="0"/>
                <a:cs typeface="Standard Symbols L" charset="0"/>
              </a:rPr>
              <a:t>σ</a:t>
            </a:r>
            <a:r>
              <a:rPr lang="en-GB" sz="4400" baseline="-33000">
                <a:solidFill>
                  <a:schemeClr val="tx1"/>
                </a:solidFill>
                <a:latin typeface="StarSymbol" charset="0"/>
                <a:cs typeface="StarSymbol" charset="0"/>
              </a:rPr>
              <a:t>*</a:t>
            </a:r>
          </a:p>
        </p:txBody>
      </p:sp>
      <p:sp>
        <p:nvSpPr>
          <p:cNvPr id="636942" name="Text Box 14"/>
          <p:cNvSpPr txBox="1">
            <a:spLocks noChangeArrowheads="1"/>
          </p:cNvSpPr>
          <p:nvPr/>
        </p:nvSpPr>
        <p:spPr bwMode="auto">
          <a:xfrm>
            <a:off x="230188" y="3702050"/>
            <a:ext cx="676275" cy="4841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 V</a:t>
            </a:r>
            <a:r>
              <a:rPr lang="en-GB" baseline="-33000">
                <a:solidFill>
                  <a:schemeClr val="tx1"/>
                </a:solidFill>
                <a:latin typeface="StarSymbol" charset="0"/>
                <a:cs typeface="StarSymbol" charset="0"/>
              </a:rPr>
              <a:t>H</a:t>
            </a:r>
            <a:r>
              <a:rPr lang="en-GB" baseline="-33000">
                <a:solidFill>
                  <a:schemeClr val="tx1"/>
                </a:solidFill>
                <a:latin typeface="Standard Symbols L" charset="0"/>
                <a:cs typeface="Standard Symbols L" charset="0"/>
              </a:rPr>
              <a:t>β</a:t>
            </a:r>
          </a:p>
        </p:txBody>
      </p:sp>
      <p:sp>
        <p:nvSpPr>
          <p:cNvPr id="636943" name="Text Box 15"/>
          <p:cNvSpPr txBox="1">
            <a:spLocks noChangeArrowheads="1"/>
          </p:cNvSpPr>
          <p:nvPr/>
        </p:nvSpPr>
        <p:spPr bwMode="auto">
          <a:xfrm>
            <a:off x="3195638" y="3657600"/>
            <a:ext cx="646112" cy="48418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 </a:t>
            </a:r>
            <a:r>
              <a:rPr lang="en-GB">
                <a:solidFill>
                  <a:schemeClr val="tx1"/>
                </a:solidFill>
                <a:latin typeface="Standard Symbols L" charset="0"/>
                <a:cs typeface="Standard Symbols L" charset="0"/>
              </a:rPr>
              <a:t>σ</a:t>
            </a:r>
            <a:r>
              <a:rPr lang="en-GB" baseline="-33000">
                <a:solidFill>
                  <a:schemeClr val="tx1"/>
                </a:solidFill>
                <a:latin typeface="StarSymbol" charset="0"/>
                <a:cs typeface="StarSymbol" charset="0"/>
              </a:rPr>
              <a:t>H</a:t>
            </a:r>
            <a:r>
              <a:rPr lang="en-GB" baseline="-33000">
                <a:solidFill>
                  <a:schemeClr val="tx1"/>
                </a:solidFill>
                <a:latin typeface="Standard Symbols L" charset="0"/>
                <a:cs typeface="Standard Symbols L" charset="0"/>
              </a:rPr>
              <a:t>β</a:t>
            </a:r>
          </a:p>
        </p:txBody>
      </p:sp>
      <p:sp>
        <p:nvSpPr>
          <p:cNvPr id="636944" name="Text Box 16"/>
          <p:cNvSpPr txBox="1">
            <a:spLocks noChangeArrowheads="1"/>
          </p:cNvSpPr>
          <p:nvPr/>
        </p:nvSpPr>
        <p:spPr bwMode="auto">
          <a:xfrm>
            <a:off x="3241675" y="5408613"/>
            <a:ext cx="1198563" cy="3762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 </a:t>
            </a:r>
            <a:r>
              <a:rPr lang="en-GB">
                <a:solidFill>
                  <a:schemeClr val="tx1"/>
                </a:solidFill>
                <a:latin typeface="StarSymbol" charset="0"/>
                <a:cs typeface="StarSymbol" charset="0"/>
              </a:rPr>
              <a:t>[OIII]/H</a:t>
            </a:r>
            <a:endParaRPr lang="en-GB">
              <a:solidFill>
                <a:schemeClr val="tx1"/>
              </a:solidFill>
              <a:latin typeface="Standard Symbols L" charset="0"/>
              <a:cs typeface="Standard Symbols L" charset="0"/>
            </a:endParaRPr>
          </a:p>
        </p:txBody>
      </p:sp>
      <p:sp>
        <p:nvSpPr>
          <p:cNvPr id="636945" name="Text Box 17"/>
          <p:cNvSpPr txBox="1">
            <a:spLocks noChangeArrowheads="1"/>
          </p:cNvSpPr>
          <p:nvPr/>
        </p:nvSpPr>
        <p:spPr bwMode="auto">
          <a:xfrm>
            <a:off x="3241675" y="5408613"/>
            <a:ext cx="1341438" cy="3762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 </a:t>
            </a:r>
            <a:r>
              <a:rPr lang="en-GB">
                <a:solidFill>
                  <a:schemeClr val="tx1"/>
                </a:solidFill>
                <a:latin typeface="StarSymbol" charset="0"/>
                <a:cs typeface="StarSymbol" charset="0"/>
              </a:rPr>
              <a:t>[OIII]/H</a:t>
            </a:r>
            <a:r>
              <a:rPr lang="en-GB">
                <a:solidFill>
                  <a:schemeClr val="tx1"/>
                </a:solidFill>
                <a:latin typeface="Standard Symbols L" charset="0"/>
                <a:cs typeface="Standard Symbols L" charset="0"/>
              </a:rPr>
              <a:t>β</a:t>
            </a:r>
          </a:p>
        </p:txBody>
      </p:sp>
      <p:sp>
        <p:nvSpPr>
          <p:cNvPr id="636946" name="Text Box 18"/>
          <p:cNvSpPr txBox="1">
            <a:spLocks noChangeArrowheads="1"/>
          </p:cNvSpPr>
          <p:nvPr/>
        </p:nvSpPr>
        <p:spPr bwMode="auto">
          <a:xfrm rot="5340000">
            <a:off x="4498181" y="5617369"/>
            <a:ext cx="2428875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(Falcon-Barroso et al. 06)</a:t>
            </a:r>
          </a:p>
        </p:txBody>
      </p:sp>
      <p:sp>
        <p:nvSpPr>
          <p:cNvPr id="636947" name="Text Box 19"/>
          <p:cNvSpPr txBox="1">
            <a:spLocks noChangeArrowheads="1"/>
          </p:cNvSpPr>
          <p:nvPr/>
        </p:nvSpPr>
        <p:spPr bwMode="auto">
          <a:xfrm>
            <a:off x="8818563" y="1428750"/>
            <a:ext cx="492125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I</a:t>
            </a:r>
            <a:r>
              <a:rPr lang="en-GB" baseline="-33000">
                <a:solidFill>
                  <a:srgbClr val="000000"/>
                </a:solidFill>
                <a:latin typeface="Charter" charset="0"/>
              </a:rPr>
              <a:t>CO</a:t>
            </a:r>
          </a:p>
        </p:txBody>
      </p:sp>
      <p:sp>
        <p:nvSpPr>
          <p:cNvPr id="636948" name="Text Box 20"/>
          <p:cNvSpPr txBox="1">
            <a:spLocks noChangeArrowheads="1"/>
          </p:cNvSpPr>
          <p:nvPr/>
        </p:nvSpPr>
        <p:spPr bwMode="auto">
          <a:xfrm>
            <a:off x="8740775" y="4256088"/>
            <a:ext cx="614363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V</a:t>
            </a:r>
            <a:r>
              <a:rPr lang="en-GB" baseline="-33000">
                <a:solidFill>
                  <a:srgbClr val="000000"/>
                </a:solidFill>
                <a:latin typeface="Charter" charset="0"/>
              </a:rPr>
              <a:t>CO</a:t>
            </a:r>
          </a:p>
        </p:txBody>
      </p:sp>
      <p:sp>
        <p:nvSpPr>
          <p:cNvPr id="636949" name="Line 21"/>
          <p:cNvSpPr>
            <a:spLocks noChangeShapeType="1"/>
          </p:cNvSpPr>
          <p:nvPr/>
        </p:nvSpPr>
        <p:spPr bwMode="auto">
          <a:xfrm>
            <a:off x="1044575" y="2949575"/>
            <a:ext cx="6345238" cy="15875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6950" name="Line 22"/>
          <p:cNvSpPr>
            <a:spLocks noChangeShapeType="1"/>
          </p:cNvSpPr>
          <p:nvPr/>
        </p:nvSpPr>
        <p:spPr bwMode="auto">
          <a:xfrm flipV="1">
            <a:off x="1920875" y="2395538"/>
            <a:ext cx="6375400" cy="311150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977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Other Cases: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NGC4314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(Jeong et al., in prep)</a:t>
            </a:r>
          </a:p>
        </p:txBody>
      </p:sp>
      <p:sp>
        <p:nvSpPr>
          <p:cNvPr id="638978" name="Text Box 2"/>
          <p:cNvSpPr txBox="1">
            <a:spLocks noChangeArrowheads="1"/>
          </p:cNvSpPr>
          <p:nvPr/>
        </p:nvSpPr>
        <p:spPr bwMode="auto">
          <a:xfrm>
            <a:off x="147638" y="1379538"/>
            <a:ext cx="254158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GALEX-MDM:</a:t>
            </a:r>
          </a:p>
        </p:txBody>
      </p:sp>
      <p:sp>
        <p:nvSpPr>
          <p:cNvPr id="638979" name="Text Box 3"/>
          <p:cNvSpPr txBox="1">
            <a:spLocks noChangeArrowheads="1"/>
          </p:cNvSpPr>
          <p:nvPr/>
        </p:nvSpPr>
        <p:spPr bwMode="auto">
          <a:xfrm>
            <a:off x="3810000" y="2549525"/>
            <a:ext cx="1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638980" name="Text Box 4"/>
          <p:cNvSpPr txBox="1">
            <a:spLocks noChangeArrowheads="1"/>
          </p:cNvSpPr>
          <p:nvPr/>
        </p:nvSpPr>
        <p:spPr bwMode="auto">
          <a:xfrm rot="-5400000">
            <a:off x="9603581" y="5103019"/>
            <a:ext cx="22431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(Noordermeer et al. 05)</a:t>
            </a:r>
          </a:p>
        </p:txBody>
      </p:sp>
      <p:sp>
        <p:nvSpPr>
          <p:cNvPr id="638981" name="Text Box 5"/>
          <p:cNvSpPr txBox="1">
            <a:spLocks noChangeArrowheads="1"/>
          </p:cNvSpPr>
          <p:nvPr/>
        </p:nvSpPr>
        <p:spPr bwMode="auto">
          <a:xfrm rot="5340000">
            <a:off x="8757444" y="2924969"/>
            <a:ext cx="15224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(Jogee et al. 05)</a:t>
            </a:r>
          </a:p>
        </p:txBody>
      </p:sp>
      <p:pic>
        <p:nvPicPr>
          <p:cNvPr id="63898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1762125"/>
            <a:ext cx="5184775" cy="270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898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75" y="4581525"/>
            <a:ext cx="4157663" cy="222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8984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770063"/>
            <a:ext cx="283845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8985" name="Line 9"/>
          <p:cNvSpPr>
            <a:spLocks noChangeShapeType="1"/>
          </p:cNvSpPr>
          <p:nvPr/>
        </p:nvSpPr>
        <p:spPr bwMode="auto">
          <a:xfrm flipV="1">
            <a:off x="3686175" y="2457450"/>
            <a:ext cx="4286250" cy="2982913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8986" name="Line 10"/>
          <p:cNvSpPr>
            <a:spLocks noChangeShapeType="1"/>
          </p:cNvSpPr>
          <p:nvPr/>
        </p:nvSpPr>
        <p:spPr bwMode="auto">
          <a:xfrm flipV="1">
            <a:off x="3979863" y="3670300"/>
            <a:ext cx="4210050" cy="2168525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8987" name="Line 11"/>
          <p:cNvSpPr>
            <a:spLocks noChangeShapeType="1"/>
          </p:cNvSpPr>
          <p:nvPr/>
        </p:nvSpPr>
        <p:spPr bwMode="auto">
          <a:xfrm>
            <a:off x="893763" y="3003550"/>
            <a:ext cx="542925" cy="2652713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8988" name="Line 12"/>
          <p:cNvSpPr>
            <a:spLocks noChangeShapeType="1"/>
          </p:cNvSpPr>
          <p:nvPr/>
        </p:nvSpPr>
        <p:spPr bwMode="auto">
          <a:xfrm>
            <a:off x="1092200" y="2903538"/>
            <a:ext cx="812800" cy="2590800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Text Box 1"/>
          <p:cNvSpPr txBox="1">
            <a:spLocks noChangeArrowheads="1"/>
          </p:cNvSpPr>
          <p:nvPr/>
        </p:nvSpPr>
        <p:spPr bwMode="auto">
          <a:xfrm>
            <a:off x="709613" y="287338"/>
            <a:ext cx="860742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Conclusions</a:t>
            </a:r>
          </a:p>
        </p:txBody>
      </p:sp>
      <p:sp>
        <p:nvSpPr>
          <p:cNvPr id="139266" name="Text Box 2"/>
          <p:cNvSpPr txBox="1">
            <a:spLocks noChangeArrowheads="1"/>
          </p:cNvSpPr>
          <p:nvPr/>
        </p:nvSpPr>
        <p:spPr bwMode="auto">
          <a:xfrm>
            <a:off x="92075" y="1547813"/>
            <a:ext cx="998855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88950" indent="-273050"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 dirty="0">
                <a:solidFill>
                  <a:srgbClr val="FFFF00"/>
                </a:solidFill>
                <a:latin typeface="Charter" charset="0"/>
              </a:rPr>
              <a:t>           </a:t>
            </a:r>
            <a:r>
              <a:rPr lang="en-GB" dirty="0">
                <a:solidFill>
                  <a:srgbClr val="F7FF99"/>
                </a:solidFill>
                <a:latin typeface="Charter" charset="0"/>
              </a:rPr>
              <a:t>- CO:</a:t>
            </a:r>
            <a:r>
              <a:rPr lang="en-GB" sz="2000" dirty="0">
                <a:solidFill>
                  <a:srgbClr val="F7FF99"/>
                </a:solidFill>
                <a:latin typeface="Charter" charset="0"/>
              </a:rPr>
              <a:t>   </a:t>
            </a:r>
            <a:r>
              <a:rPr lang="en-GB" sz="2000" dirty="0">
                <a:solidFill>
                  <a:srgbClr val="D9D9D9"/>
                </a:solidFill>
                <a:latin typeface="Charter" charset="0"/>
              </a:rPr>
              <a:t>Atlas</a:t>
            </a:r>
            <a:r>
              <a:rPr lang="en-GB" sz="2000" baseline="30000" dirty="0">
                <a:solidFill>
                  <a:srgbClr val="D9D9D9"/>
                </a:solidFill>
                <a:latin typeface="Charter" charset="0"/>
              </a:rPr>
              <a:t>3D</a:t>
            </a:r>
            <a:r>
              <a:rPr lang="en-GB" sz="2000" dirty="0">
                <a:solidFill>
                  <a:srgbClr val="D9D9D9"/>
                </a:solidFill>
                <a:latin typeface="Charter" charset="0"/>
              </a:rPr>
              <a:t> unprecedented 3D survey/database (optical, CO, HI, …)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 sz="2000" dirty="0">
                <a:solidFill>
                  <a:srgbClr val="D9D9D9"/>
                </a:solidFill>
                <a:latin typeface="Charter" charset="0"/>
              </a:rPr>
              <a:t>        </a:t>
            </a:r>
            <a:r>
              <a:rPr lang="en-GB" sz="2000" dirty="0">
                <a:solidFill>
                  <a:srgbClr val="FFF275"/>
                </a:solidFill>
                <a:latin typeface="Charter" charset="0"/>
              </a:rPr>
              <a:t>                  </a:t>
            </a:r>
            <a:r>
              <a:rPr lang="en-GB" sz="2000" dirty="0">
                <a:solidFill>
                  <a:srgbClr val="CECECE"/>
                </a:solidFill>
                <a:latin typeface="Symbol" charset="0"/>
                <a:cs typeface="Symbol" charset="0"/>
              </a:rPr>
              <a:t>@</a:t>
            </a:r>
            <a:r>
              <a:rPr lang="en-GB" sz="2000" dirty="0">
                <a:solidFill>
                  <a:srgbClr val="CECECE"/>
                </a:solidFill>
                <a:latin typeface="Charter" charset="0"/>
              </a:rPr>
              <a:t>22% incidence; independent of most properties</a:t>
            </a:r>
            <a:endParaRPr lang="en-GB" sz="2000" dirty="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 sz="2000" dirty="0">
                <a:solidFill>
                  <a:srgbClr val="D9D9D9"/>
                </a:solidFill>
                <a:latin typeface="Charter" charset="0"/>
              </a:rPr>
              <a:t>         </a:t>
            </a:r>
            <a:r>
              <a:rPr lang="en-GB" sz="2000" dirty="0">
                <a:solidFill>
                  <a:srgbClr val="F7FF99"/>
                </a:solidFill>
                <a:latin typeface="Charter" charset="0"/>
              </a:rPr>
              <a:t>                 </a:t>
            </a:r>
            <a:r>
              <a:rPr lang="en-GB" sz="2000" dirty="0">
                <a:solidFill>
                  <a:srgbClr val="D9D9D9"/>
                </a:solidFill>
                <a:latin typeface="Charter" charset="0"/>
              </a:rPr>
              <a:t>Compact, varied morphologies; “</a:t>
            </a:r>
            <a:r>
              <a:rPr lang="en-GB" altLang="ja-JP" sz="2000" dirty="0">
                <a:solidFill>
                  <a:srgbClr val="D9D9D9"/>
                </a:solidFill>
                <a:latin typeface="Charter" charset="0"/>
              </a:rPr>
              <a:t>self-similar</a:t>
            </a:r>
            <a:r>
              <a:rPr lang="ja-JP" altLang="en-GB" sz="2000" dirty="0">
                <a:solidFill>
                  <a:srgbClr val="D9D9D9"/>
                </a:solidFill>
                <a:latin typeface="Charter" charset="0"/>
              </a:rPr>
              <a:t>”</a:t>
            </a:r>
            <a:r>
              <a:rPr lang="en-GB" altLang="ja-JP" sz="2000" dirty="0">
                <a:solidFill>
                  <a:srgbClr val="D9D9D9"/>
                </a:solidFill>
                <a:latin typeface="Charter" charset="0"/>
              </a:rPr>
              <a:t> to spirals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 altLang="ja-JP" sz="2000" dirty="0">
                <a:solidFill>
                  <a:srgbClr val="D9D9D9"/>
                </a:solidFill>
                <a:latin typeface="Charter" charset="0"/>
              </a:rPr>
              <a:t>                          Regular kinematics (centre, overall</a:t>
            </a:r>
            <a:r>
              <a:rPr lang="en-GB" altLang="ja-JP" sz="2000" dirty="0" smtClean="0">
                <a:solidFill>
                  <a:srgbClr val="D9D9D9"/>
                </a:solidFill>
                <a:latin typeface="Charter" charset="0"/>
              </a:rPr>
              <a:t>); excellent mass tracer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 altLang="ja-JP" sz="2000" dirty="0">
                <a:solidFill>
                  <a:srgbClr val="D9D9D9"/>
                </a:solidFill>
                <a:latin typeface="Charter" charset="0"/>
              </a:rPr>
              <a:t> </a:t>
            </a:r>
            <a:r>
              <a:rPr lang="en-GB" altLang="ja-JP" sz="2000" dirty="0" smtClean="0">
                <a:solidFill>
                  <a:srgbClr val="D9D9D9"/>
                </a:solidFill>
                <a:latin typeface="Charter" charset="0"/>
              </a:rPr>
              <a:t>                         Very promising for TF studies (near and far); SMBH masses</a:t>
            </a:r>
            <a:endParaRPr lang="en-GB" altLang="ja-JP" sz="800" dirty="0">
              <a:solidFill>
                <a:srgbClr val="CECECE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 dirty="0">
                <a:solidFill>
                  <a:srgbClr val="F3D29C"/>
                </a:solidFill>
                <a:latin typeface="Charter" charset="0"/>
              </a:rPr>
              <a:t>       -</a:t>
            </a:r>
            <a:r>
              <a:rPr lang="en-GB" dirty="0">
                <a:solidFill>
                  <a:srgbClr val="FFFF66"/>
                </a:solidFill>
                <a:latin typeface="Charter" charset="0"/>
              </a:rPr>
              <a:t> </a:t>
            </a:r>
            <a:r>
              <a:rPr lang="en-GB" dirty="0">
                <a:solidFill>
                  <a:srgbClr val="FFFF99"/>
                </a:solidFill>
                <a:latin typeface="Charter" charset="0"/>
              </a:rPr>
              <a:t>Origin:</a:t>
            </a:r>
            <a:r>
              <a:rPr lang="en-GB" sz="2000" dirty="0">
                <a:solidFill>
                  <a:srgbClr val="E6E6E6"/>
                </a:solidFill>
                <a:latin typeface="Charter" charset="0"/>
              </a:rPr>
              <a:t>   &gt; ⅓ external overall (&gt; ½ external in field, none in clusters)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 sz="2000" dirty="0">
                <a:solidFill>
                  <a:srgbClr val="E6E6E6"/>
                </a:solidFill>
                <a:latin typeface="Charter" charset="0"/>
              </a:rPr>
              <a:t>                          Survival and accretion timescales very short (≤ 100 </a:t>
            </a:r>
            <a:r>
              <a:rPr lang="en-GB" sz="2000" dirty="0" err="1">
                <a:solidFill>
                  <a:srgbClr val="E6E6E6"/>
                </a:solidFill>
                <a:latin typeface="Charter" charset="0"/>
              </a:rPr>
              <a:t>Myr</a:t>
            </a:r>
            <a:r>
              <a:rPr lang="en-GB" sz="2000" dirty="0">
                <a:solidFill>
                  <a:srgbClr val="E6E6E6"/>
                </a:solidFill>
                <a:latin typeface="Charter" charset="0"/>
              </a:rPr>
              <a:t>, ≤ 500 </a:t>
            </a:r>
            <a:r>
              <a:rPr lang="en-GB" sz="2000" dirty="0" err="1">
                <a:solidFill>
                  <a:srgbClr val="E6E6E6"/>
                </a:solidFill>
                <a:latin typeface="Charter" charset="0"/>
              </a:rPr>
              <a:t>Myr</a:t>
            </a:r>
            <a:r>
              <a:rPr lang="en-GB" sz="2000" dirty="0">
                <a:solidFill>
                  <a:srgbClr val="E6E6E6"/>
                </a:solidFill>
                <a:latin typeface="Charter" charset="0"/>
              </a:rPr>
              <a:t>)</a:t>
            </a:r>
            <a:endParaRPr lang="en-GB" sz="2000" dirty="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 sz="2000" dirty="0">
                <a:solidFill>
                  <a:srgbClr val="D9D9D9"/>
                </a:solidFill>
                <a:latin typeface="Charter" charset="0"/>
              </a:rPr>
              <a:t>                          Strong support for gas-rich minor mergers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endParaRPr lang="en-GB" sz="800" dirty="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 sz="2000" dirty="0">
                <a:solidFill>
                  <a:srgbClr val="D9D9D9"/>
                </a:solidFill>
                <a:latin typeface="Charter" charset="0"/>
              </a:rPr>
              <a:t>     </a:t>
            </a:r>
            <a:r>
              <a:rPr lang="en-GB" sz="2000" dirty="0">
                <a:solidFill>
                  <a:srgbClr val="F3D29C"/>
                </a:solidFill>
                <a:latin typeface="Charter" charset="0"/>
              </a:rPr>
              <a:t>      </a:t>
            </a:r>
            <a:r>
              <a:rPr lang="en-GB" sz="2000" dirty="0">
                <a:solidFill>
                  <a:srgbClr val="F3D29C"/>
                </a:solidFill>
                <a:latin typeface="Charter" charset="0"/>
              </a:rPr>
              <a:t> 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- </a:t>
            </a:r>
            <a:r>
              <a:rPr lang="en-GB" dirty="0">
                <a:solidFill>
                  <a:srgbClr val="FFFF99"/>
                </a:solidFill>
                <a:latin typeface="Charter" charset="0"/>
              </a:rPr>
              <a:t>ISM:</a:t>
            </a:r>
            <a:r>
              <a:rPr lang="en-GB" sz="2000" dirty="0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 sz="2000" dirty="0">
                <a:solidFill>
                  <a:srgbClr val="E6E6E6"/>
                </a:solidFill>
                <a:latin typeface="Charter" charset="0"/>
              </a:rPr>
              <a:t>  </a:t>
            </a:r>
            <a:r>
              <a:rPr lang="en-GB" sz="2000" dirty="0" smtClean="0">
                <a:solidFill>
                  <a:srgbClr val="E6E6E6"/>
                </a:solidFill>
                <a:latin typeface="Charter" charset="0"/>
              </a:rPr>
              <a:t>Clear signs of AGN-driven molecular outflows</a:t>
            </a:r>
            <a:endParaRPr lang="en-GB" sz="2000" dirty="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D9D9D9"/>
                </a:solidFill>
                <a:latin typeface="Charter" charset="0"/>
                <a:cs typeface="StarSymbol" charset="0"/>
              </a:rPr>
              <a:t>                          </a:t>
            </a:r>
            <a:r>
              <a:rPr lang="en-GB" sz="2000" dirty="0" smtClean="0">
                <a:solidFill>
                  <a:srgbClr val="D9D9D9"/>
                </a:solidFill>
                <a:latin typeface="Charter" charset="0"/>
                <a:cs typeface="StarSymbol" charset="0"/>
              </a:rPr>
              <a:t>Spatially-resolved </a:t>
            </a:r>
            <a:r>
              <a:rPr lang="en-GB" sz="2000" dirty="0" smtClean="0">
                <a:solidFill>
                  <a:srgbClr val="D9D9D9"/>
                </a:solidFill>
                <a:latin typeface="Charter" charset="0"/>
                <a:cs typeface="StarSymbol" charset="0"/>
              </a:rPr>
              <a:t>line-ratio diagnostics…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D9D9D9"/>
                </a:solidFill>
                <a:latin typeface="Charter" charset="0"/>
                <a:cs typeface="StarSymbol" charset="0"/>
              </a:rPr>
              <a:t> </a:t>
            </a:r>
            <a:r>
              <a:rPr lang="en-GB" sz="2000" dirty="0" smtClean="0">
                <a:solidFill>
                  <a:srgbClr val="D9D9D9"/>
                </a:solidFill>
                <a:latin typeface="Charter" charset="0"/>
                <a:cs typeface="StarSymbol" charset="0"/>
              </a:rPr>
              <a:t>                         Determination </a:t>
            </a:r>
            <a:r>
              <a:rPr lang="en-GB" sz="2000" dirty="0">
                <a:solidFill>
                  <a:srgbClr val="D9D9D9"/>
                </a:solidFill>
                <a:latin typeface="Charter" charset="0"/>
                <a:cs typeface="StarSymbol" charset="0"/>
              </a:rPr>
              <a:t>of physical </a:t>
            </a:r>
            <a:r>
              <a:rPr lang="en-GB" sz="2000" dirty="0" smtClean="0">
                <a:solidFill>
                  <a:srgbClr val="D9D9D9"/>
                </a:solidFill>
                <a:latin typeface="Charter" charset="0"/>
                <a:cs typeface="StarSymbol" charset="0"/>
              </a:rPr>
              <a:t>properties through </a:t>
            </a:r>
            <a:r>
              <a:rPr lang="en-GB" sz="2000" dirty="0" err="1" smtClean="0">
                <a:solidFill>
                  <a:srgbClr val="D9D9D9"/>
                </a:solidFill>
                <a:latin typeface="Charter" charset="0"/>
                <a:cs typeface="StarSymbol" charset="0"/>
              </a:rPr>
              <a:t>modeling</a:t>
            </a:r>
            <a:r>
              <a:rPr lang="en-GB" sz="2000" dirty="0" smtClean="0">
                <a:solidFill>
                  <a:srgbClr val="D9D9D9"/>
                </a:solidFill>
                <a:latin typeface="Charter" charset="0"/>
                <a:cs typeface="StarSymbol" charset="0"/>
              </a:rPr>
              <a:t> (great future)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800" dirty="0">
              <a:solidFill>
                <a:srgbClr val="D9D9D9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 sz="2000" dirty="0">
                <a:solidFill>
                  <a:srgbClr val="D9D9D9"/>
                </a:solidFill>
                <a:latin typeface="Charter" charset="0"/>
                <a:cs typeface="StarSymbol" charset="0"/>
              </a:rPr>
              <a:t>         </a:t>
            </a:r>
            <a:r>
              <a:rPr lang="en-GB" sz="3200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 sz="3200" dirty="0" smtClean="0">
                <a:solidFill>
                  <a:srgbClr val="FFFF00"/>
                </a:solidFill>
                <a:latin typeface="Charter" charset="0"/>
              </a:rPr>
              <a:t> </a:t>
            </a:r>
            <a:r>
              <a:rPr lang="en-GB" sz="3200" dirty="0" smtClean="0">
                <a:solidFill>
                  <a:srgbClr val="FFF275"/>
                </a:solidFill>
                <a:latin typeface="Charter" charset="0"/>
                <a:cs typeface="StarSymbol" charset="0"/>
              </a:rPr>
              <a:t>High </a:t>
            </a:r>
            <a:r>
              <a:rPr lang="en-GB" sz="3200" dirty="0">
                <a:solidFill>
                  <a:srgbClr val="FFF275"/>
                </a:solidFill>
                <a:latin typeface="Charter" charset="0"/>
                <a:cs typeface="StarSymbol" charset="0"/>
              </a:rPr>
              <a:t>resolution observations very promising</a:t>
            </a:r>
            <a:endParaRPr lang="en-GB" sz="3200" dirty="0">
              <a:solidFill>
                <a:srgbClr val="FFF275"/>
              </a:solidFill>
              <a:latin typeface="Char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63314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025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Other Cases: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NGC4314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(Jeong et al., in prep)</a:t>
            </a:r>
          </a:p>
        </p:txBody>
      </p:sp>
      <p:sp>
        <p:nvSpPr>
          <p:cNvPr id="641026" name="Text Box 2"/>
          <p:cNvSpPr txBox="1">
            <a:spLocks noChangeArrowheads="1"/>
          </p:cNvSpPr>
          <p:nvPr/>
        </p:nvSpPr>
        <p:spPr bwMode="auto">
          <a:xfrm>
            <a:off x="147638" y="1379538"/>
            <a:ext cx="254158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SAURON:</a:t>
            </a:r>
          </a:p>
        </p:txBody>
      </p:sp>
      <p:sp>
        <p:nvSpPr>
          <p:cNvPr id="641027" name="Text Box 3"/>
          <p:cNvSpPr txBox="1">
            <a:spLocks noChangeArrowheads="1"/>
          </p:cNvSpPr>
          <p:nvPr/>
        </p:nvSpPr>
        <p:spPr bwMode="auto">
          <a:xfrm>
            <a:off x="3810000" y="2549525"/>
            <a:ext cx="1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641028" name="Text Box 4"/>
          <p:cNvSpPr txBox="1">
            <a:spLocks noChangeArrowheads="1"/>
          </p:cNvSpPr>
          <p:nvPr/>
        </p:nvSpPr>
        <p:spPr bwMode="auto">
          <a:xfrm rot="-5400000">
            <a:off x="9603581" y="5103019"/>
            <a:ext cx="22431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(Noordermeer et al. 05)</a:t>
            </a:r>
          </a:p>
        </p:txBody>
      </p:sp>
      <p:sp>
        <p:nvSpPr>
          <p:cNvPr id="641029" name="Text Box 5"/>
          <p:cNvSpPr txBox="1">
            <a:spLocks noChangeArrowheads="1"/>
          </p:cNvSpPr>
          <p:nvPr/>
        </p:nvSpPr>
        <p:spPr bwMode="auto">
          <a:xfrm rot="5340000">
            <a:off x="8773318" y="3078957"/>
            <a:ext cx="1522413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(Jogee et al. 05)</a:t>
            </a:r>
          </a:p>
        </p:txBody>
      </p:sp>
      <p:pic>
        <p:nvPicPr>
          <p:cNvPr id="64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1824038"/>
            <a:ext cx="26670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3" y="1800225"/>
            <a:ext cx="5059362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1032" name="Line 8"/>
          <p:cNvSpPr>
            <a:spLocks noChangeShapeType="1"/>
          </p:cNvSpPr>
          <p:nvPr/>
        </p:nvSpPr>
        <p:spPr bwMode="auto">
          <a:xfrm flipV="1">
            <a:off x="860425" y="2365375"/>
            <a:ext cx="7281863" cy="1031875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1033" name="Line 9"/>
          <p:cNvSpPr>
            <a:spLocks noChangeShapeType="1"/>
          </p:cNvSpPr>
          <p:nvPr/>
        </p:nvSpPr>
        <p:spPr bwMode="auto">
          <a:xfrm flipV="1">
            <a:off x="1044575" y="3778250"/>
            <a:ext cx="7005638" cy="279400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1034" name="Text Box 10"/>
          <p:cNvSpPr txBox="1">
            <a:spLocks noChangeArrowheads="1"/>
          </p:cNvSpPr>
          <p:nvPr/>
        </p:nvSpPr>
        <p:spPr bwMode="auto">
          <a:xfrm rot="5340000">
            <a:off x="4013994" y="5652294"/>
            <a:ext cx="24288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(Falcon-Barroso et al. 06)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73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Other Cases: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NGC4369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66"/>
                </a:solidFill>
                <a:latin typeface="Charter" charset="0"/>
              </a:rPr>
            </a:br>
            <a:r>
              <a:rPr lang="en-GB">
                <a:solidFill>
                  <a:srgbClr val="999999"/>
                </a:solidFill>
                <a:latin typeface="Charter" charset="0"/>
              </a:rPr>
              <a:t>(Jeong et al., in prep)</a:t>
            </a:r>
          </a:p>
        </p:txBody>
      </p:sp>
      <p:sp>
        <p:nvSpPr>
          <p:cNvPr id="643074" name="Text Box 2"/>
          <p:cNvSpPr txBox="1">
            <a:spLocks noChangeArrowheads="1"/>
          </p:cNvSpPr>
          <p:nvPr/>
        </p:nvSpPr>
        <p:spPr bwMode="auto">
          <a:xfrm>
            <a:off x="147638" y="1379538"/>
            <a:ext cx="254158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SAURON:</a:t>
            </a:r>
          </a:p>
        </p:txBody>
      </p:sp>
      <p:sp>
        <p:nvSpPr>
          <p:cNvPr id="643075" name="Text Box 3"/>
          <p:cNvSpPr txBox="1">
            <a:spLocks noChangeArrowheads="1"/>
          </p:cNvSpPr>
          <p:nvPr/>
        </p:nvSpPr>
        <p:spPr bwMode="auto">
          <a:xfrm>
            <a:off x="3810000" y="2549525"/>
            <a:ext cx="1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643076" name="Text Box 4"/>
          <p:cNvSpPr txBox="1">
            <a:spLocks noChangeArrowheads="1"/>
          </p:cNvSpPr>
          <p:nvPr/>
        </p:nvSpPr>
        <p:spPr bwMode="auto">
          <a:xfrm rot="-5400000">
            <a:off x="9603581" y="5103019"/>
            <a:ext cx="22431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(Noordermeer et al. 05)</a:t>
            </a:r>
          </a:p>
        </p:txBody>
      </p:sp>
      <p:sp>
        <p:nvSpPr>
          <p:cNvPr id="643077" name="Text Box 5"/>
          <p:cNvSpPr txBox="1">
            <a:spLocks noChangeArrowheads="1"/>
          </p:cNvSpPr>
          <p:nvPr/>
        </p:nvSpPr>
        <p:spPr bwMode="auto">
          <a:xfrm rot="5340000">
            <a:off x="8681244" y="2540794"/>
            <a:ext cx="1522412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(Koda et al. 05)</a:t>
            </a:r>
          </a:p>
        </p:txBody>
      </p:sp>
      <p:pic>
        <p:nvPicPr>
          <p:cNvPr id="64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781175"/>
            <a:ext cx="5094287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5425" y="1692275"/>
            <a:ext cx="2446338" cy="244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308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4275138"/>
            <a:ext cx="2524125" cy="253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3081" name="Line 9"/>
          <p:cNvSpPr>
            <a:spLocks noChangeShapeType="1"/>
          </p:cNvSpPr>
          <p:nvPr/>
        </p:nvSpPr>
        <p:spPr bwMode="auto">
          <a:xfrm flipV="1">
            <a:off x="968375" y="3270250"/>
            <a:ext cx="6913563" cy="1047750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3082" name="Line 10"/>
          <p:cNvSpPr>
            <a:spLocks noChangeShapeType="1"/>
          </p:cNvSpPr>
          <p:nvPr/>
        </p:nvSpPr>
        <p:spPr bwMode="auto">
          <a:xfrm flipV="1">
            <a:off x="692150" y="2411413"/>
            <a:ext cx="6913563" cy="847725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3083" name="Text Box 11"/>
          <p:cNvSpPr txBox="1">
            <a:spLocks noChangeArrowheads="1"/>
          </p:cNvSpPr>
          <p:nvPr/>
        </p:nvSpPr>
        <p:spPr bwMode="auto">
          <a:xfrm>
            <a:off x="6729413" y="4286250"/>
            <a:ext cx="614362" cy="412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V</a:t>
            </a:r>
            <a:r>
              <a:rPr lang="en-GB" baseline="-33000">
                <a:solidFill>
                  <a:srgbClr val="000000"/>
                </a:solidFill>
                <a:latin typeface="Charter" charset="0"/>
              </a:rPr>
              <a:t>CO</a:t>
            </a:r>
          </a:p>
        </p:txBody>
      </p:sp>
      <p:sp>
        <p:nvSpPr>
          <p:cNvPr id="643084" name="Text Box 12"/>
          <p:cNvSpPr txBox="1">
            <a:spLocks noChangeArrowheads="1"/>
          </p:cNvSpPr>
          <p:nvPr/>
        </p:nvSpPr>
        <p:spPr bwMode="auto">
          <a:xfrm>
            <a:off x="6913563" y="1660525"/>
            <a:ext cx="461962" cy="412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I</a:t>
            </a:r>
            <a:r>
              <a:rPr lang="en-GB" baseline="-33000">
                <a:solidFill>
                  <a:srgbClr val="000000"/>
                </a:solidFill>
                <a:latin typeface="Charter" charset="0"/>
              </a:rPr>
              <a:t>CO</a:t>
            </a:r>
          </a:p>
        </p:txBody>
      </p:sp>
      <p:sp>
        <p:nvSpPr>
          <p:cNvPr id="643085" name="Text Box 13"/>
          <p:cNvSpPr txBox="1">
            <a:spLocks noChangeArrowheads="1"/>
          </p:cNvSpPr>
          <p:nvPr/>
        </p:nvSpPr>
        <p:spPr bwMode="auto">
          <a:xfrm rot="5340000">
            <a:off x="4013994" y="5652294"/>
            <a:ext cx="24288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(Falcon-Barroso et al. 06)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21" name="Text Box 1"/>
          <p:cNvSpPr txBox="1">
            <a:spLocks noChangeArrowheads="1"/>
          </p:cNvSpPr>
          <p:nvPr/>
        </p:nvSpPr>
        <p:spPr bwMode="auto">
          <a:xfrm>
            <a:off x="730250" y="347663"/>
            <a:ext cx="8424863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Textbook Case: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NGC5953</a:t>
            </a:r>
            <a:endParaRPr lang="en-GB">
              <a:solidFill>
                <a:srgbClr val="999999"/>
              </a:solidFill>
              <a:latin typeface="Charter" charset="0"/>
            </a:endParaRPr>
          </a:p>
        </p:txBody>
      </p:sp>
      <p:sp>
        <p:nvSpPr>
          <p:cNvPr id="645122" name="Text Box 2"/>
          <p:cNvSpPr txBox="1">
            <a:spLocks noChangeArrowheads="1"/>
          </p:cNvSpPr>
          <p:nvPr/>
        </p:nvSpPr>
        <p:spPr bwMode="auto">
          <a:xfrm>
            <a:off x="147638" y="1379538"/>
            <a:ext cx="254158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SAURON:</a:t>
            </a:r>
          </a:p>
        </p:txBody>
      </p:sp>
      <p:sp>
        <p:nvSpPr>
          <p:cNvPr id="645123" name="Text Box 3"/>
          <p:cNvSpPr txBox="1">
            <a:spLocks noChangeArrowheads="1"/>
          </p:cNvSpPr>
          <p:nvPr/>
        </p:nvSpPr>
        <p:spPr bwMode="auto">
          <a:xfrm>
            <a:off x="3810000" y="2549525"/>
            <a:ext cx="1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645124" name="Text Box 5"/>
          <p:cNvSpPr txBox="1">
            <a:spLocks noChangeArrowheads="1"/>
          </p:cNvSpPr>
          <p:nvPr/>
        </p:nvSpPr>
        <p:spPr bwMode="auto">
          <a:xfrm rot="5340000">
            <a:off x="8587581" y="2234407"/>
            <a:ext cx="1665287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(Iono et al. 05)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600">
              <a:solidFill>
                <a:srgbClr val="999999"/>
              </a:solidFill>
              <a:latin typeface="Charter" charset="0"/>
            </a:endParaRPr>
          </a:p>
        </p:txBody>
      </p:sp>
      <p:pic>
        <p:nvPicPr>
          <p:cNvPr id="64512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1798638"/>
            <a:ext cx="5094287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26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50" y="1482725"/>
            <a:ext cx="1812925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2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1487488"/>
            <a:ext cx="1812925" cy="17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28" name="Text Box 9"/>
          <p:cNvSpPr txBox="1">
            <a:spLocks noChangeArrowheads="1"/>
          </p:cNvSpPr>
          <p:nvPr/>
        </p:nvSpPr>
        <p:spPr bwMode="auto">
          <a:xfrm>
            <a:off x="5730875" y="1568450"/>
            <a:ext cx="352425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HI</a:t>
            </a:r>
          </a:p>
        </p:txBody>
      </p:sp>
      <p:pic>
        <p:nvPicPr>
          <p:cNvPr id="645129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50" y="3341688"/>
            <a:ext cx="1812925" cy="17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30" name="Text Box 11"/>
          <p:cNvSpPr txBox="1">
            <a:spLocks noChangeArrowheads="1"/>
          </p:cNvSpPr>
          <p:nvPr/>
        </p:nvSpPr>
        <p:spPr bwMode="auto">
          <a:xfrm>
            <a:off x="5715000" y="3427413"/>
            <a:ext cx="492125" cy="3667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CO</a:t>
            </a:r>
          </a:p>
        </p:txBody>
      </p:sp>
      <p:pic>
        <p:nvPicPr>
          <p:cNvPr id="645131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2450" y="5200650"/>
            <a:ext cx="1812925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32" name="Text Box 13"/>
          <p:cNvSpPr txBox="1">
            <a:spLocks noChangeArrowheads="1"/>
          </p:cNvSpPr>
          <p:nvPr/>
        </p:nvSpPr>
        <p:spPr bwMode="auto">
          <a:xfrm>
            <a:off x="5730875" y="5286375"/>
            <a:ext cx="492125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CO</a:t>
            </a:r>
          </a:p>
        </p:txBody>
      </p:sp>
      <p:pic>
        <p:nvPicPr>
          <p:cNvPr id="645133" name="Picture 1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00" y="3341688"/>
            <a:ext cx="1812925" cy="179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134" name="Picture 1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9200" y="5200650"/>
            <a:ext cx="1812925" cy="17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35" name="Line 16"/>
          <p:cNvSpPr>
            <a:spLocks noChangeShapeType="1"/>
          </p:cNvSpPr>
          <p:nvPr/>
        </p:nvSpPr>
        <p:spPr bwMode="auto">
          <a:xfrm>
            <a:off x="7173913" y="2636838"/>
            <a:ext cx="228600" cy="2514600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136" name="Line 17"/>
          <p:cNvSpPr>
            <a:spLocks noChangeShapeType="1"/>
          </p:cNvSpPr>
          <p:nvPr/>
        </p:nvSpPr>
        <p:spPr bwMode="auto">
          <a:xfrm>
            <a:off x="952500" y="4178300"/>
            <a:ext cx="5530850" cy="384175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137" name="Text Box 18"/>
          <p:cNvSpPr txBox="1">
            <a:spLocks noChangeArrowheads="1"/>
          </p:cNvSpPr>
          <p:nvPr/>
        </p:nvSpPr>
        <p:spPr bwMode="auto">
          <a:xfrm>
            <a:off x="7635875" y="1538288"/>
            <a:ext cx="506413" cy="412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V</a:t>
            </a:r>
            <a:r>
              <a:rPr lang="en-GB" baseline="-33000">
                <a:solidFill>
                  <a:srgbClr val="000000"/>
                </a:solidFill>
                <a:latin typeface="Charter" charset="0"/>
              </a:rPr>
              <a:t>HI</a:t>
            </a:r>
          </a:p>
        </p:txBody>
      </p:sp>
      <p:sp>
        <p:nvSpPr>
          <p:cNvPr id="645138" name="Text Box 19"/>
          <p:cNvSpPr txBox="1">
            <a:spLocks noChangeArrowheads="1"/>
          </p:cNvSpPr>
          <p:nvPr/>
        </p:nvSpPr>
        <p:spPr bwMode="auto">
          <a:xfrm>
            <a:off x="7697788" y="3427413"/>
            <a:ext cx="598487" cy="412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V</a:t>
            </a:r>
            <a:r>
              <a:rPr lang="en-GB" baseline="-33000">
                <a:solidFill>
                  <a:srgbClr val="000000"/>
                </a:solidFill>
                <a:latin typeface="Charter" charset="0"/>
              </a:rPr>
              <a:t>CO</a:t>
            </a:r>
          </a:p>
        </p:txBody>
      </p:sp>
      <p:sp>
        <p:nvSpPr>
          <p:cNvPr id="645139" name="Text Box 20"/>
          <p:cNvSpPr txBox="1">
            <a:spLocks noChangeArrowheads="1"/>
          </p:cNvSpPr>
          <p:nvPr/>
        </p:nvSpPr>
        <p:spPr bwMode="auto">
          <a:xfrm>
            <a:off x="7667625" y="5272088"/>
            <a:ext cx="598488" cy="412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V</a:t>
            </a:r>
            <a:r>
              <a:rPr lang="en-GB" baseline="-33000">
                <a:solidFill>
                  <a:srgbClr val="000000"/>
                </a:solidFill>
                <a:latin typeface="Charter" charset="0"/>
              </a:rPr>
              <a:t>CO</a:t>
            </a:r>
          </a:p>
        </p:txBody>
      </p:sp>
      <p:sp>
        <p:nvSpPr>
          <p:cNvPr id="645140" name="Text Box 21"/>
          <p:cNvSpPr txBox="1">
            <a:spLocks noChangeArrowheads="1"/>
          </p:cNvSpPr>
          <p:nvPr/>
        </p:nvSpPr>
        <p:spPr bwMode="auto">
          <a:xfrm rot="5340000">
            <a:off x="4013994" y="5688807"/>
            <a:ext cx="2428875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(Falcon-Barroso et al. 06)</a:t>
            </a:r>
          </a:p>
        </p:txBody>
      </p:sp>
      <p:sp>
        <p:nvSpPr>
          <p:cNvPr id="645141" name="Rectangle 22"/>
          <p:cNvSpPr>
            <a:spLocks noChangeArrowheads="1"/>
          </p:cNvSpPr>
          <p:nvPr/>
        </p:nvSpPr>
        <p:spPr bwMode="auto">
          <a:xfrm>
            <a:off x="6716713" y="2179638"/>
            <a:ext cx="457200" cy="457200"/>
          </a:xfrm>
          <a:prstGeom prst="rect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142" name="Line 16"/>
          <p:cNvSpPr>
            <a:spLocks noChangeShapeType="1"/>
          </p:cNvSpPr>
          <p:nvPr/>
        </p:nvSpPr>
        <p:spPr bwMode="auto">
          <a:xfrm>
            <a:off x="1136650" y="3532188"/>
            <a:ext cx="5545138" cy="400050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45143" name="Line 16"/>
          <p:cNvSpPr>
            <a:spLocks noChangeShapeType="1"/>
          </p:cNvSpPr>
          <p:nvPr/>
        </p:nvSpPr>
        <p:spPr bwMode="auto">
          <a:xfrm flipH="1">
            <a:off x="5649913" y="2179638"/>
            <a:ext cx="1066800" cy="1219200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69" name="Text Box 1"/>
          <p:cNvSpPr txBox="1">
            <a:spLocks noChangeArrowheads="1"/>
          </p:cNvSpPr>
          <p:nvPr/>
        </p:nvSpPr>
        <p:spPr bwMode="auto">
          <a:xfrm>
            <a:off x="730250" y="176213"/>
            <a:ext cx="8610600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H</a:t>
            </a:r>
            <a:r>
              <a:rPr lang="en-GB" sz="4000">
                <a:solidFill>
                  <a:srgbClr val="FFFF00"/>
                </a:solidFill>
                <a:latin typeface="Charter" charset="0"/>
              </a:rPr>
              <a:t>I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> Accretion: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NGC1023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A6A6A6"/>
                </a:solidFill>
                <a:latin typeface="Charter" charset="0"/>
              </a:rPr>
              <a:t>(Sheen, Jeong, Bureau, …)</a:t>
            </a:r>
          </a:p>
        </p:txBody>
      </p:sp>
      <p:sp>
        <p:nvSpPr>
          <p:cNvPr id="647170" name="Text Box 2"/>
          <p:cNvSpPr txBox="1">
            <a:spLocks noChangeArrowheads="1"/>
          </p:cNvSpPr>
          <p:nvPr/>
        </p:nvSpPr>
        <p:spPr bwMode="auto">
          <a:xfrm>
            <a:off x="147638" y="1379538"/>
            <a:ext cx="254158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GALEX-MDM:</a:t>
            </a:r>
          </a:p>
        </p:txBody>
      </p:sp>
      <p:sp>
        <p:nvSpPr>
          <p:cNvPr id="647171" name="Text Box 3"/>
          <p:cNvSpPr txBox="1">
            <a:spLocks noChangeArrowheads="1"/>
          </p:cNvSpPr>
          <p:nvPr/>
        </p:nvSpPr>
        <p:spPr bwMode="auto">
          <a:xfrm>
            <a:off x="3810000" y="2549525"/>
            <a:ext cx="1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pic>
        <p:nvPicPr>
          <p:cNvPr id="64717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1800225"/>
            <a:ext cx="9218612" cy="48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921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3" y="1827213"/>
            <a:ext cx="8740775" cy="290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9218" name="Text Box 2"/>
          <p:cNvSpPr txBox="1">
            <a:spLocks noChangeArrowheads="1"/>
          </p:cNvSpPr>
          <p:nvPr/>
        </p:nvSpPr>
        <p:spPr bwMode="auto">
          <a:xfrm>
            <a:off x="730250" y="176213"/>
            <a:ext cx="8610600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H</a:t>
            </a:r>
            <a:r>
              <a:rPr lang="en-GB" sz="4000">
                <a:solidFill>
                  <a:srgbClr val="FFFF00"/>
                </a:solidFill>
                <a:latin typeface="Charter" charset="0"/>
              </a:rPr>
              <a:t>I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> Accretion: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NGC1023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</a:pPr>
            <a:r>
              <a:rPr lang="en-GB">
                <a:solidFill>
                  <a:srgbClr val="A6A6A6"/>
                </a:solidFill>
                <a:latin typeface="Charter" charset="0"/>
              </a:rPr>
              <a:t>(Sheen, Jeong, Bureau, …)</a:t>
            </a:r>
            <a:endParaRPr lang="en-GB" sz="4400">
              <a:solidFill>
                <a:srgbClr val="FFFF99"/>
              </a:solidFill>
              <a:latin typeface="Charter" charset="0"/>
            </a:endParaRPr>
          </a:p>
        </p:txBody>
      </p:sp>
      <p:sp>
        <p:nvSpPr>
          <p:cNvPr id="649219" name="Text Box 3"/>
          <p:cNvSpPr txBox="1">
            <a:spLocks noChangeArrowheads="1"/>
          </p:cNvSpPr>
          <p:nvPr/>
        </p:nvSpPr>
        <p:spPr bwMode="auto">
          <a:xfrm>
            <a:off x="147638" y="1379538"/>
            <a:ext cx="254158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GALEX-MDM-HI:</a:t>
            </a:r>
          </a:p>
        </p:txBody>
      </p:sp>
      <p:sp>
        <p:nvSpPr>
          <p:cNvPr id="649220" name="Text Box 4"/>
          <p:cNvSpPr txBox="1">
            <a:spLocks noChangeArrowheads="1"/>
          </p:cNvSpPr>
          <p:nvPr/>
        </p:nvSpPr>
        <p:spPr bwMode="auto">
          <a:xfrm>
            <a:off x="3810000" y="2549525"/>
            <a:ext cx="1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649221" name="Text Box 7"/>
          <p:cNvSpPr txBox="1">
            <a:spLocks noChangeArrowheads="1"/>
          </p:cNvSpPr>
          <p:nvPr/>
        </p:nvSpPr>
        <p:spPr bwMode="auto">
          <a:xfrm>
            <a:off x="6761163" y="1874838"/>
            <a:ext cx="352425" cy="3667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HI</a:t>
            </a:r>
          </a:p>
        </p:txBody>
      </p:sp>
      <p:sp>
        <p:nvSpPr>
          <p:cNvPr id="649222" name="Text Box 8"/>
          <p:cNvSpPr txBox="1">
            <a:spLocks noChangeArrowheads="1"/>
          </p:cNvSpPr>
          <p:nvPr/>
        </p:nvSpPr>
        <p:spPr bwMode="auto">
          <a:xfrm>
            <a:off x="4532313" y="1874838"/>
            <a:ext cx="568325" cy="3667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DSS</a:t>
            </a:r>
          </a:p>
        </p:txBody>
      </p:sp>
      <p:sp>
        <p:nvSpPr>
          <p:cNvPr id="649223" name="Text Box 9"/>
          <p:cNvSpPr txBox="1">
            <a:spLocks noChangeArrowheads="1"/>
          </p:cNvSpPr>
          <p:nvPr/>
        </p:nvSpPr>
        <p:spPr bwMode="auto">
          <a:xfrm>
            <a:off x="2335213" y="1890713"/>
            <a:ext cx="644525" cy="3667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NUV</a:t>
            </a:r>
          </a:p>
        </p:txBody>
      </p:sp>
      <p:sp>
        <p:nvSpPr>
          <p:cNvPr id="649224" name="Text Box 10"/>
          <p:cNvSpPr txBox="1">
            <a:spLocks noChangeArrowheads="1"/>
          </p:cNvSpPr>
          <p:nvPr/>
        </p:nvSpPr>
        <p:spPr bwMode="auto">
          <a:xfrm>
            <a:off x="153988" y="1890713"/>
            <a:ext cx="644525" cy="3667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FUV</a:t>
            </a:r>
          </a:p>
        </p:txBody>
      </p:sp>
      <p:pic>
        <p:nvPicPr>
          <p:cNvPr id="649225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4427538"/>
            <a:ext cx="8748713" cy="250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9226" name="Text Box 12"/>
          <p:cNvSpPr txBox="1">
            <a:spLocks noChangeArrowheads="1"/>
          </p:cNvSpPr>
          <p:nvPr/>
        </p:nvSpPr>
        <p:spPr bwMode="auto">
          <a:xfrm>
            <a:off x="139700" y="4487863"/>
            <a:ext cx="644525" cy="3667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FUV</a:t>
            </a:r>
          </a:p>
        </p:txBody>
      </p:sp>
      <p:sp>
        <p:nvSpPr>
          <p:cNvPr id="649227" name="Text Box 13"/>
          <p:cNvSpPr txBox="1">
            <a:spLocks noChangeArrowheads="1"/>
          </p:cNvSpPr>
          <p:nvPr/>
        </p:nvSpPr>
        <p:spPr bwMode="auto">
          <a:xfrm>
            <a:off x="2320925" y="4456113"/>
            <a:ext cx="644525" cy="3667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NUV</a:t>
            </a:r>
          </a:p>
        </p:txBody>
      </p:sp>
      <p:sp>
        <p:nvSpPr>
          <p:cNvPr id="649228" name="Text Box 14"/>
          <p:cNvSpPr txBox="1">
            <a:spLocks noChangeArrowheads="1"/>
          </p:cNvSpPr>
          <p:nvPr/>
        </p:nvSpPr>
        <p:spPr bwMode="auto">
          <a:xfrm>
            <a:off x="4548188" y="4471988"/>
            <a:ext cx="568325" cy="3667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DSS</a:t>
            </a:r>
          </a:p>
        </p:txBody>
      </p:sp>
      <p:sp>
        <p:nvSpPr>
          <p:cNvPr id="649229" name="Text Box 15"/>
          <p:cNvSpPr txBox="1">
            <a:spLocks noChangeArrowheads="1"/>
          </p:cNvSpPr>
          <p:nvPr/>
        </p:nvSpPr>
        <p:spPr bwMode="auto">
          <a:xfrm>
            <a:off x="6745288" y="4471988"/>
            <a:ext cx="352425" cy="3667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HI</a:t>
            </a:r>
          </a:p>
        </p:txBody>
      </p:sp>
      <p:sp>
        <p:nvSpPr>
          <p:cNvPr id="649230" name="Text Box 16"/>
          <p:cNvSpPr txBox="1">
            <a:spLocks noChangeArrowheads="1"/>
          </p:cNvSpPr>
          <p:nvPr/>
        </p:nvSpPr>
        <p:spPr bwMode="auto">
          <a:xfrm rot="5340000">
            <a:off x="7865269" y="2818607"/>
            <a:ext cx="1930400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(Morganti et al. 06)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126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2227263"/>
            <a:ext cx="984885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1267" name="Text Box 2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Tidally-Triggered SF: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NGC1023</a:t>
            </a:r>
          </a:p>
        </p:txBody>
      </p:sp>
      <p:sp>
        <p:nvSpPr>
          <p:cNvPr id="651268" name="Text Box 3"/>
          <p:cNvSpPr txBox="1">
            <a:spLocks noChangeArrowheads="1"/>
          </p:cNvSpPr>
          <p:nvPr/>
        </p:nvSpPr>
        <p:spPr bwMode="auto">
          <a:xfrm>
            <a:off x="147638" y="1379538"/>
            <a:ext cx="254158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GALEX-MDM-HI:</a:t>
            </a:r>
          </a:p>
        </p:txBody>
      </p:sp>
      <p:sp>
        <p:nvSpPr>
          <p:cNvPr id="651269" name="Text Box 4"/>
          <p:cNvSpPr txBox="1">
            <a:spLocks noChangeArrowheads="1"/>
          </p:cNvSpPr>
          <p:nvPr/>
        </p:nvSpPr>
        <p:spPr bwMode="auto">
          <a:xfrm>
            <a:off x="3810000" y="2549525"/>
            <a:ext cx="1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651270" name="Text Box 5"/>
          <p:cNvSpPr txBox="1">
            <a:spLocks noChangeArrowheads="1"/>
          </p:cNvSpPr>
          <p:nvPr/>
        </p:nvSpPr>
        <p:spPr bwMode="auto">
          <a:xfrm rot="-5400000">
            <a:off x="9603581" y="5103019"/>
            <a:ext cx="22431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(Noordermeer et al. 05)</a:t>
            </a:r>
          </a:p>
        </p:txBody>
      </p:sp>
      <p:sp>
        <p:nvSpPr>
          <p:cNvPr id="651271" name="Text Box 6"/>
          <p:cNvSpPr txBox="1">
            <a:spLocks noChangeArrowheads="1"/>
          </p:cNvSpPr>
          <p:nvPr/>
        </p:nvSpPr>
        <p:spPr bwMode="auto">
          <a:xfrm rot="5340000">
            <a:off x="10125868" y="881857"/>
            <a:ext cx="1522413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(Iono et al. 05)</a:t>
            </a:r>
          </a:p>
        </p:txBody>
      </p:sp>
      <p:sp>
        <p:nvSpPr>
          <p:cNvPr id="651272" name="Text Box 7"/>
          <p:cNvSpPr txBox="1">
            <a:spLocks noChangeArrowheads="1"/>
          </p:cNvSpPr>
          <p:nvPr/>
        </p:nvSpPr>
        <p:spPr bwMode="auto">
          <a:xfrm>
            <a:off x="7621588" y="2305050"/>
            <a:ext cx="352425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HI</a:t>
            </a:r>
          </a:p>
        </p:txBody>
      </p:sp>
      <p:sp>
        <p:nvSpPr>
          <p:cNvPr id="651273" name="Text Box 8"/>
          <p:cNvSpPr txBox="1">
            <a:spLocks noChangeArrowheads="1"/>
          </p:cNvSpPr>
          <p:nvPr/>
        </p:nvSpPr>
        <p:spPr bwMode="auto">
          <a:xfrm>
            <a:off x="5116513" y="2305050"/>
            <a:ext cx="568325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DSS</a:t>
            </a:r>
          </a:p>
        </p:txBody>
      </p:sp>
      <p:sp>
        <p:nvSpPr>
          <p:cNvPr id="651274" name="Text Box 9"/>
          <p:cNvSpPr txBox="1">
            <a:spLocks noChangeArrowheads="1"/>
          </p:cNvSpPr>
          <p:nvPr/>
        </p:nvSpPr>
        <p:spPr bwMode="auto">
          <a:xfrm>
            <a:off x="2627313" y="2320925"/>
            <a:ext cx="644525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NUV</a:t>
            </a:r>
          </a:p>
        </p:txBody>
      </p:sp>
      <p:sp>
        <p:nvSpPr>
          <p:cNvPr id="651275" name="Text Box 10"/>
          <p:cNvSpPr txBox="1">
            <a:spLocks noChangeArrowheads="1"/>
          </p:cNvSpPr>
          <p:nvPr/>
        </p:nvSpPr>
        <p:spPr bwMode="auto">
          <a:xfrm>
            <a:off x="169863" y="2320925"/>
            <a:ext cx="644525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FUV</a:t>
            </a:r>
          </a:p>
        </p:txBody>
      </p:sp>
      <p:sp>
        <p:nvSpPr>
          <p:cNvPr id="651276" name="Text Box 11"/>
          <p:cNvSpPr txBox="1">
            <a:spLocks noChangeArrowheads="1"/>
          </p:cNvSpPr>
          <p:nvPr/>
        </p:nvSpPr>
        <p:spPr bwMode="auto">
          <a:xfrm rot="-60000">
            <a:off x="7915275" y="6757988"/>
            <a:ext cx="1868488" cy="60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(Morganti et al. 06)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331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1781175"/>
            <a:ext cx="4762500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3315" name="Text Box 2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Tidally-Triggered SF: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NGC1023</a:t>
            </a:r>
          </a:p>
        </p:txBody>
      </p:sp>
      <p:sp>
        <p:nvSpPr>
          <p:cNvPr id="653316" name="Text Box 3"/>
          <p:cNvSpPr txBox="1">
            <a:spLocks noChangeArrowheads="1"/>
          </p:cNvSpPr>
          <p:nvPr/>
        </p:nvSpPr>
        <p:spPr bwMode="auto">
          <a:xfrm>
            <a:off x="147638" y="1379538"/>
            <a:ext cx="254158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GALEX-MDM-HI:</a:t>
            </a:r>
          </a:p>
        </p:txBody>
      </p:sp>
      <p:sp>
        <p:nvSpPr>
          <p:cNvPr id="653317" name="Text Box 4"/>
          <p:cNvSpPr txBox="1">
            <a:spLocks noChangeArrowheads="1"/>
          </p:cNvSpPr>
          <p:nvPr/>
        </p:nvSpPr>
        <p:spPr bwMode="auto">
          <a:xfrm>
            <a:off x="3810000" y="2549525"/>
            <a:ext cx="1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653318" name="Text Box 5"/>
          <p:cNvSpPr txBox="1">
            <a:spLocks noChangeArrowheads="1"/>
          </p:cNvSpPr>
          <p:nvPr/>
        </p:nvSpPr>
        <p:spPr bwMode="auto">
          <a:xfrm rot="-5400000">
            <a:off x="9603581" y="5103019"/>
            <a:ext cx="22431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(Noordermeer et al. 05)</a:t>
            </a:r>
          </a:p>
        </p:txBody>
      </p:sp>
      <p:sp>
        <p:nvSpPr>
          <p:cNvPr id="653319" name="Text Box 6"/>
          <p:cNvSpPr txBox="1">
            <a:spLocks noChangeArrowheads="1"/>
          </p:cNvSpPr>
          <p:nvPr/>
        </p:nvSpPr>
        <p:spPr bwMode="auto">
          <a:xfrm rot="5340000">
            <a:off x="10125868" y="881857"/>
            <a:ext cx="1522413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(Iono et al. 05)</a:t>
            </a:r>
          </a:p>
        </p:txBody>
      </p:sp>
      <p:sp>
        <p:nvSpPr>
          <p:cNvPr id="653320" name="Text Box 7"/>
          <p:cNvSpPr txBox="1">
            <a:spLocks noChangeArrowheads="1"/>
          </p:cNvSpPr>
          <p:nvPr/>
        </p:nvSpPr>
        <p:spPr bwMode="auto">
          <a:xfrm>
            <a:off x="2581275" y="1828800"/>
            <a:ext cx="398463" cy="247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000000"/>
                </a:solidFill>
                <a:latin typeface="Charter" charset="0"/>
              </a:rPr>
              <a:t>DSS</a:t>
            </a:r>
          </a:p>
        </p:txBody>
      </p:sp>
      <p:sp>
        <p:nvSpPr>
          <p:cNvPr id="653321" name="Text Box 8"/>
          <p:cNvSpPr txBox="1">
            <a:spLocks noChangeArrowheads="1"/>
          </p:cNvSpPr>
          <p:nvPr/>
        </p:nvSpPr>
        <p:spPr bwMode="auto">
          <a:xfrm>
            <a:off x="1382713" y="1812925"/>
            <a:ext cx="460375" cy="247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000000"/>
                </a:solidFill>
                <a:latin typeface="Charter" charset="0"/>
              </a:rPr>
              <a:t>NUV</a:t>
            </a:r>
          </a:p>
        </p:txBody>
      </p:sp>
      <p:sp>
        <p:nvSpPr>
          <p:cNvPr id="653322" name="Text Box 9"/>
          <p:cNvSpPr txBox="1">
            <a:spLocks noChangeArrowheads="1"/>
          </p:cNvSpPr>
          <p:nvPr/>
        </p:nvSpPr>
        <p:spPr bwMode="auto">
          <a:xfrm>
            <a:off x="200025" y="1828800"/>
            <a:ext cx="384175" cy="247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000000"/>
                </a:solidFill>
                <a:latin typeface="Charter" charset="0"/>
              </a:rPr>
              <a:t>FUV</a:t>
            </a:r>
          </a:p>
        </p:txBody>
      </p:sp>
      <p:pic>
        <p:nvPicPr>
          <p:cNvPr id="653323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8" y="3313113"/>
            <a:ext cx="4792662" cy="218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3324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5443538"/>
            <a:ext cx="4779963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3325" name="Text Box 12"/>
          <p:cNvSpPr txBox="1">
            <a:spLocks noChangeArrowheads="1"/>
          </p:cNvSpPr>
          <p:nvPr/>
        </p:nvSpPr>
        <p:spPr bwMode="auto">
          <a:xfrm>
            <a:off x="169863" y="5440363"/>
            <a:ext cx="384175" cy="247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000000"/>
                </a:solidFill>
                <a:latin typeface="Charter" charset="0"/>
              </a:rPr>
              <a:t>FUV</a:t>
            </a:r>
          </a:p>
        </p:txBody>
      </p:sp>
      <p:sp>
        <p:nvSpPr>
          <p:cNvPr id="653326" name="Text Box 13"/>
          <p:cNvSpPr txBox="1">
            <a:spLocks noChangeArrowheads="1"/>
          </p:cNvSpPr>
          <p:nvPr/>
        </p:nvSpPr>
        <p:spPr bwMode="auto">
          <a:xfrm>
            <a:off x="185738" y="3381375"/>
            <a:ext cx="384175" cy="247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000000"/>
                </a:solidFill>
                <a:latin typeface="Charter" charset="0"/>
              </a:rPr>
              <a:t>FUV</a:t>
            </a:r>
          </a:p>
        </p:txBody>
      </p:sp>
      <p:sp>
        <p:nvSpPr>
          <p:cNvPr id="653327" name="Text Box 14"/>
          <p:cNvSpPr txBox="1">
            <a:spLocks noChangeArrowheads="1"/>
          </p:cNvSpPr>
          <p:nvPr/>
        </p:nvSpPr>
        <p:spPr bwMode="auto">
          <a:xfrm>
            <a:off x="1352550" y="5454650"/>
            <a:ext cx="460375" cy="247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000000"/>
                </a:solidFill>
                <a:latin typeface="Charter" charset="0"/>
              </a:rPr>
              <a:t>NUV</a:t>
            </a:r>
          </a:p>
        </p:txBody>
      </p:sp>
      <p:sp>
        <p:nvSpPr>
          <p:cNvPr id="653328" name="Text Box 15"/>
          <p:cNvSpPr txBox="1">
            <a:spLocks noChangeArrowheads="1"/>
          </p:cNvSpPr>
          <p:nvPr/>
        </p:nvSpPr>
        <p:spPr bwMode="auto">
          <a:xfrm>
            <a:off x="1368425" y="3335338"/>
            <a:ext cx="460375" cy="247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000000"/>
                </a:solidFill>
                <a:latin typeface="Charter" charset="0"/>
              </a:rPr>
              <a:t>NUV</a:t>
            </a:r>
          </a:p>
        </p:txBody>
      </p:sp>
      <p:sp>
        <p:nvSpPr>
          <p:cNvPr id="653329" name="Text Box 16"/>
          <p:cNvSpPr txBox="1">
            <a:spLocks noChangeArrowheads="1"/>
          </p:cNvSpPr>
          <p:nvPr/>
        </p:nvSpPr>
        <p:spPr bwMode="auto">
          <a:xfrm>
            <a:off x="2551113" y="5440363"/>
            <a:ext cx="398462" cy="247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000000"/>
                </a:solidFill>
                <a:latin typeface="Charter" charset="0"/>
              </a:rPr>
              <a:t>DSS</a:t>
            </a:r>
          </a:p>
        </p:txBody>
      </p:sp>
      <p:sp>
        <p:nvSpPr>
          <p:cNvPr id="653330" name="Text Box 17"/>
          <p:cNvSpPr txBox="1">
            <a:spLocks noChangeArrowheads="1"/>
          </p:cNvSpPr>
          <p:nvPr/>
        </p:nvSpPr>
        <p:spPr bwMode="auto">
          <a:xfrm>
            <a:off x="2566988" y="3365500"/>
            <a:ext cx="398462" cy="247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000000"/>
                </a:solidFill>
                <a:latin typeface="Charter" charset="0"/>
              </a:rPr>
              <a:t>DSS</a:t>
            </a:r>
          </a:p>
        </p:txBody>
      </p:sp>
      <p:sp>
        <p:nvSpPr>
          <p:cNvPr id="653331" name="Text Box 18"/>
          <p:cNvSpPr txBox="1">
            <a:spLocks noChangeArrowheads="1"/>
          </p:cNvSpPr>
          <p:nvPr/>
        </p:nvSpPr>
        <p:spPr bwMode="auto">
          <a:xfrm>
            <a:off x="3765550" y="3335338"/>
            <a:ext cx="244475" cy="247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000000"/>
                </a:solidFill>
                <a:latin typeface="Charter" charset="0"/>
              </a:rPr>
              <a:t>HI</a:t>
            </a:r>
          </a:p>
        </p:txBody>
      </p:sp>
      <p:sp>
        <p:nvSpPr>
          <p:cNvPr id="653332" name="Text Box 19"/>
          <p:cNvSpPr txBox="1">
            <a:spLocks noChangeArrowheads="1"/>
          </p:cNvSpPr>
          <p:nvPr/>
        </p:nvSpPr>
        <p:spPr bwMode="auto">
          <a:xfrm>
            <a:off x="3765550" y="5486400"/>
            <a:ext cx="244475" cy="247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000000"/>
                </a:solidFill>
                <a:latin typeface="Charter" charset="0"/>
              </a:rPr>
              <a:t>HI</a:t>
            </a:r>
          </a:p>
        </p:txBody>
      </p:sp>
      <p:sp>
        <p:nvSpPr>
          <p:cNvPr id="653333" name="Text Box 20"/>
          <p:cNvSpPr txBox="1">
            <a:spLocks noChangeArrowheads="1"/>
          </p:cNvSpPr>
          <p:nvPr/>
        </p:nvSpPr>
        <p:spPr bwMode="auto">
          <a:xfrm>
            <a:off x="3779838" y="1828800"/>
            <a:ext cx="244475" cy="247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000000"/>
                </a:solidFill>
                <a:latin typeface="Charter" charset="0"/>
              </a:rPr>
              <a:t>HI</a:t>
            </a:r>
          </a:p>
        </p:txBody>
      </p:sp>
      <p:sp>
        <p:nvSpPr>
          <p:cNvPr id="653334" name="Text Box 21"/>
          <p:cNvSpPr txBox="1">
            <a:spLocks noChangeArrowheads="1"/>
          </p:cNvSpPr>
          <p:nvPr/>
        </p:nvSpPr>
        <p:spPr bwMode="auto">
          <a:xfrm rot="5340000">
            <a:off x="3963194" y="4201319"/>
            <a:ext cx="1930400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(Morganti et al. 06)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62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Tidally-Triggered SF: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NGC4278</a:t>
            </a:r>
          </a:p>
        </p:txBody>
      </p:sp>
      <p:sp>
        <p:nvSpPr>
          <p:cNvPr id="655363" name="Text Box 2"/>
          <p:cNvSpPr txBox="1">
            <a:spLocks noChangeArrowheads="1"/>
          </p:cNvSpPr>
          <p:nvPr/>
        </p:nvSpPr>
        <p:spPr bwMode="auto">
          <a:xfrm>
            <a:off x="147638" y="1379538"/>
            <a:ext cx="254158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GALEX-MDM-HI:</a:t>
            </a:r>
          </a:p>
        </p:txBody>
      </p:sp>
      <p:sp>
        <p:nvSpPr>
          <p:cNvPr id="655364" name="Text Box 3"/>
          <p:cNvSpPr txBox="1">
            <a:spLocks noChangeArrowheads="1"/>
          </p:cNvSpPr>
          <p:nvPr/>
        </p:nvSpPr>
        <p:spPr bwMode="auto">
          <a:xfrm>
            <a:off x="3810000" y="2549525"/>
            <a:ext cx="1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655365" name="Text Box 4"/>
          <p:cNvSpPr txBox="1">
            <a:spLocks noChangeArrowheads="1"/>
          </p:cNvSpPr>
          <p:nvPr/>
        </p:nvSpPr>
        <p:spPr bwMode="auto">
          <a:xfrm rot="-5400000">
            <a:off x="9603581" y="5103019"/>
            <a:ext cx="22431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(Noordermeer et al. 05)</a:t>
            </a:r>
          </a:p>
        </p:txBody>
      </p:sp>
      <p:sp>
        <p:nvSpPr>
          <p:cNvPr id="655366" name="Text Box 5"/>
          <p:cNvSpPr txBox="1">
            <a:spLocks noChangeArrowheads="1"/>
          </p:cNvSpPr>
          <p:nvPr/>
        </p:nvSpPr>
        <p:spPr bwMode="auto">
          <a:xfrm rot="5340000">
            <a:off x="10125868" y="881857"/>
            <a:ext cx="1522413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(Iono et al. 05)</a:t>
            </a:r>
          </a:p>
        </p:txBody>
      </p:sp>
      <p:pic>
        <p:nvPicPr>
          <p:cNvPr id="65536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1790700"/>
            <a:ext cx="9899650" cy="457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68" name="Text Box 7"/>
          <p:cNvSpPr txBox="1">
            <a:spLocks noChangeArrowheads="1"/>
          </p:cNvSpPr>
          <p:nvPr/>
        </p:nvSpPr>
        <p:spPr bwMode="auto">
          <a:xfrm>
            <a:off x="7635875" y="1860550"/>
            <a:ext cx="352425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HI</a:t>
            </a:r>
          </a:p>
        </p:txBody>
      </p:sp>
      <p:sp>
        <p:nvSpPr>
          <p:cNvPr id="655369" name="Text Box 8"/>
          <p:cNvSpPr txBox="1">
            <a:spLocks noChangeArrowheads="1"/>
          </p:cNvSpPr>
          <p:nvPr/>
        </p:nvSpPr>
        <p:spPr bwMode="auto">
          <a:xfrm>
            <a:off x="5178425" y="1874838"/>
            <a:ext cx="568325" cy="3667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DSS</a:t>
            </a:r>
          </a:p>
        </p:txBody>
      </p:sp>
      <p:sp>
        <p:nvSpPr>
          <p:cNvPr id="655370" name="Text Box 9"/>
          <p:cNvSpPr txBox="1">
            <a:spLocks noChangeArrowheads="1"/>
          </p:cNvSpPr>
          <p:nvPr/>
        </p:nvSpPr>
        <p:spPr bwMode="auto">
          <a:xfrm>
            <a:off x="2673350" y="1874838"/>
            <a:ext cx="644525" cy="3667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NUV</a:t>
            </a:r>
          </a:p>
        </p:txBody>
      </p:sp>
      <p:sp>
        <p:nvSpPr>
          <p:cNvPr id="655371" name="Text Box 10"/>
          <p:cNvSpPr txBox="1">
            <a:spLocks noChangeArrowheads="1"/>
          </p:cNvSpPr>
          <p:nvPr/>
        </p:nvSpPr>
        <p:spPr bwMode="auto">
          <a:xfrm>
            <a:off x="215900" y="1874838"/>
            <a:ext cx="644525" cy="3667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FUV</a:t>
            </a:r>
          </a:p>
        </p:txBody>
      </p:sp>
      <p:sp>
        <p:nvSpPr>
          <p:cNvPr id="655372" name="Text Box 11"/>
          <p:cNvSpPr txBox="1">
            <a:spLocks noChangeArrowheads="1"/>
          </p:cNvSpPr>
          <p:nvPr/>
        </p:nvSpPr>
        <p:spPr bwMode="auto">
          <a:xfrm rot="-60000">
            <a:off x="8021638" y="6419850"/>
            <a:ext cx="1868487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(Morganti et al. 06)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741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01813"/>
            <a:ext cx="6330950" cy="254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7411" name="Text Box 2"/>
          <p:cNvSpPr txBox="1">
            <a:spLocks noChangeArrowheads="1"/>
          </p:cNvSpPr>
          <p:nvPr/>
        </p:nvSpPr>
        <p:spPr bwMode="auto">
          <a:xfrm>
            <a:off x="730250" y="77788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Tidally-Triggered SF: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NGC4278</a:t>
            </a:r>
          </a:p>
        </p:txBody>
      </p:sp>
      <p:sp>
        <p:nvSpPr>
          <p:cNvPr id="657412" name="Text Box 3"/>
          <p:cNvSpPr txBox="1">
            <a:spLocks noChangeArrowheads="1"/>
          </p:cNvSpPr>
          <p:nvPr/>
        </p:nvSpPr>
        <p:spPr bwMode="auto">
          <a:xfrm>
            <a:off x="147638" y="1379538"/>
            <a:ext cx="254158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GALEX-MDM-HI:</a:t>
            </a:r>
          </a:p>
        </p:txBody>
      </p:sp>
      <p:sp>
        <p:nvSpPr>
          <p:cNvPr id="657413" name="Text Box 4"/>
          <p:cNvSpPr txBox="1">
            <a:spLocks noChangeArrowheads="1"/>
          </p:cNvSpPr>
          <p:nvPr/>
        </p:nvSpPr>
        <p:spPr bwMode="auto">
          <a:xfrm>
            <a:off x="3810000" y="2549525"/>
            <a:ext cx="1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657414" name="Text Box 5"/>
          <p:cNvSpPr txBox="1">
            <a:spLocks noChangeArrowheads="1"/>
          </p:cNvSpPr>
          <p:nvPr/>
        </p:nvSpPr>
        <p:spPr bwMode="auto">
          <a:xfrm rot="-5400000">
            <a:off x="9603581" y="5103019"/>
            <a:ext cx="2243138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(Noordermeer et al. 05)</a:t>
            </a:r>
          </a:p>
        </p:txBody>
      </p:sp>
      <p:sp>
        <p:nvSpPr>
          <p:cNvPr id="657415" name="Text Box 6"/>
          <p:cNvSpPr txBox="1">
            <a:spLocks noChangeArrowheads="1"/>
          </p:cNvSpPr>
          <p:nvPr/>
        </p:nvSpPr>
        <p:spPr bwMode="auto">
          <a:xfrm rot="5340000">
            <a:off x="10125868" y="881857"/>
            <a:ext cx="1522413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(Iono et al. 05)</a:t>
            </a:r>
          </a:p>
        </p:txBody>
      </p:sp>
      <p:sp>
        <p:nvSpPr>
          <p:cNvPr id="657416" name="Text Box 7"/>
          <p:cNvSpPr txBox="1">
            <a:spLocks noChangeArrowheads="1"/>
          </p:cNvSpPr>
          <p:nvPr/>
        </p:nvSpPr>
        <p:spPr bwMode="auto">
          <a:xfrm>
            <a:off x="4870450" y="1860550"/>
            <a:ext cx="352425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HI</a:t>
            </a:r>
          </a:p>
        </p:txBody>
      </p:sp>
      <p:sp>
        <p:nvSpPr>
          <p:cNvPr id="657417" name="Text Box 8"/>
          <p:cNvSpPr txBox="1">
            <a:spLocks noChangeArrowheads="1"/>
          </p:cNvSpPr>
          <p:nvPr/>
        </p:nvSpPr>
        <p:spPr bwMode="auto">
          <a:xfrm>
            <a:off x="3303588" y="1860550"/>
            <a:ext cx="568325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DSS</a:t>
            </a:r>
          </a:p>
        </p:txBody>
      </p:sp>
      <p:sp>
        <p:nvSpPr>
          <p:cNvPr id="657418" name="Text Box 9"/>
          <p:cNvSpPr txBox="1">
            <a:spLocks noChangeArrowheads="1"/>
          </p:cNvSpPr>
          <p:nvPr/>
        </p:nvSpPr>
        <p:spPr bwMode="auto">
          <a:xfrm>
            <a:off x="1752600" y="1860550"/>
            <a:ext cx="644525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NUV</a:t>
            </a:r>
          </a:p>
        </p:txBody>
      </p:sp>
      <p:sp>
        <p:nvSpPr>
          <p:cNvPr id="657419" name="Text Box 10"/>
          <p:cNvSpPr txBox="1">
            <a:spLocks noChangeArrowheads="1"/>
          </p:cNvSpPr>
          <p:nvPr/>
        </p:nvSpPr>
        <p:spPr bwMode="auto">
          <a:xfrm>
            <a:off x="123825" y="1860550"/>
            <a:ext cx="644525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FUV</a:t>
            </a:r>
          </a:p>
        </p:txBody>
      </p:sp>
      <p:pic>
        <p:nvPicPr>
          <p:cNvPr id="657420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462463"/>
            <a:ext cx="6327775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7421" name="Text Box 12"/>
          <p:cNvSpPr txBox="1">
            <a:spLocks noChangeArrowheads="1"/>
          </p:cNvSpPr>
          <p:nvPr/>
        </p:nvSpPr>
        <p:spPr bwMode="auto">
          <a:xfrm>
            <a:off x="169863" y="4503738"/>
            <a:ext cx="644525" cy="3667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FUV</a:t>
            </a:r>
          </a:p>
        </p:txBody>
      </p:sp>
      <p:sp>
        <p:nvSpPr>
          <p:cNvPr id="657422" name="Text Box 13"/>
          <p:cNvSpPr txBox="1">
            <a:spLocks noChangeArrowheads="1"/>
          </p:cNvSpPr>
          <p:nvPr/>
        </p:nvSpPr>
        <p:spPr bwMode="auto">
          <a:xfrm>
            <a:off x="1736725" y="4502150"/>
            <a:ext cx="644525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NUV</a:t>
            </a:r>
          </a:p>
        </p:txBody>
      </p:sp>
      <p:sp>
        <p:nvSpPr>
          <p:cNvPr id="657423" name="Text Box 14"/>
          <p:cNvSpPr txBox="1">
            <a:spLocks noChangeArrowheads="1"/>
          </p:cNvSpPr>
          <p:nvPr/>
        </p:nvSpPr>
        <p:spPr bwMode="auto">
          <a:xfrm>
            <a:off x="3303588" y="4487863"/>
            <a:ext cx="568325" cy="3667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DSS</a:t>
            </a:r>
          </a:p>
        </p:txBody>
      </p:sp>
      <p:sp>
        <p:nvSpPr>
          <p:cNvPr id="657424" name="Text Box 15"/>
          <p:cNvSpPr txBox="1">
            <a:spLocks noChangeArrowheads="1"/>
          </p:cNvSpPr>
          <p:nvPr/>
        </p:nvSpPr>
        <p:spPr bwMode="auto">
          <a:xfrm>
            <a:off x="4916488" y="4518025"/>
            <a:ext cx="352425" cy="3667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000000"/>
                </a:solidFill>
                <a:latin typeface="Charter" charset="0"/>
              </a:rPr>
              <a:t>HI</a:t>
            </a:r>
          </a:p>
        </p:txBody>
      </p:sp>
      <p:sp>
        <p:nvSpPr>
          <p:cNvPr id="657425" name="Text Box 16"/>
          <p:cNvSpPr txBox="1">
            <a:spLocks noChangeArrowheads="1"/>
          </p:cNvSpPr>
          <p:nvPr/>
        </p:nvSpPr>
        <p:spPr bwMode="auto">
          <a:xfrm rot="5340000">
            <a:off x="5499894" y="2896394"/>
            <a:ext cx="1930400" cy="62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(Morganti et al. 06)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457" name="Text Box 1"/>
          <p:cNvSpPr txBox="1">
            <a:spLocks noChangeArrowheads="1"/>
          </p:cNvSpPr>
          <p:nvPr/>
        </p:nvSpPr>
        <p:spPr bwMode="auto">
          <a:xfrm>
            <a:off x="677863" y="201613"/>
            <a:ext cx="860742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CO: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HI imaging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 sz="200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(Morganti et al. 06; Oosterloo et al. 10; Serra et al. 12)     </a:t>
            </a:r>
          </a:p>
        </p:txBody>
      </p:sp>
      <p:sp>
        <p:nvSpPr>
          <p:cNvPr id="659458" name="Text Box 2"/>
          <p:cNvSpPr txBox="1">
            <a:spLocks noChangeArrowheads="1"/>
          </p:cNvSpPr>
          <p:nvPr/>
        </p:nvSpPr>
        <p:spPr bwMode="auto">
          <a:xfrm>
            <a:off x="6030913" y="1417638"/>
            <a:ext cx="388620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HI facts: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CO detections:</a:t>
            </a:r>
            <a:endParaRPr lang="en-GB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≈50% undisturbed,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          moslty isolated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≈50% disturbed,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          clear companions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600">
              <a:solidFill>
                <a:srgbClr val="FFFF00"/>
              </a:solidFill>
              <a:latin typeface="Charter" charset="0"/>
            </a:endParaRPr>
          </a:p>
          <a:p>
            <a:pPr eaLnBrk="1"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ymbol" charset="0"/>
              </a:rPr>
              <a:t>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HI (and CO) of external origin in </a:t>
            </a:r>
            <a:r>
              <a:rPr lang="en-GB">
                <a:solidFill>
                  <a:srgbClr val="CECECE"/>
                </a:solidFill>
                <a:latin typeface="Charter" charset="0"/>
              </a:rPr>
              <a:t>at least half of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CO-rich ETGs</a:t>
            </a:r>
          </a:p>
          <a:p>
            <a:pPr eaLnBrk="1"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600" u="sng">
              <a:solidFill>
                <a:srgbClr val="FFFF00"/>
              </a:solidFill>
              <a:latin typeface="Charter" charset="0"/>
            </a:endParaRPr>
          </a:p>
          <a:p>
            <a:pPr eaLnBrk="1"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 </a:t>
            </a:r>
            <a:r>
              <a:rPr lang="en-GB">
                <a:solidFill>
                  <a:srgbClr val="E6E6E6"/>
                </a:solidFill>
                <a:latin typeface="Charter" charset="0"/>
                <a:cs typeface="Standard Symbols L" charset="0"/>
              </a:rPr>
              <a:t>Circumstantial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evidence for cold accretion and/or minor mergers</a:t>
            </a:r>
          </a:p>
          <a:p>
            <a:pPr eaLnBrk="1">
              <a:buClr>
                <a:srgbClr val="FFFF99"/>
              </a:buClr>
              <a:buSzPct val="75000"/>
            </a:pPr>
            <a:r>
              <a:rPr lang="en-GB">
                <a:solidFill>
                  <a:srgbClr val="E6E6E6"/>
                </a:solidFill>
                <a:latin typeface="Charter" charset="0"/>
                <a:cs typeface="Standard Symbols L" charset="0"/>
              </a:rPr>
              <a:t>     (gas-rich dwarfs ?)</a:t>
            </a:r>
            <a:endParaRPr lang="en-GB">
              <a:solidFill>
                <a:srgbClr val="FFFF00"/>
              </a:solidFill>
              <a:latin typeface="Charter" charset="0"/>
            </a:endParaRPr>
          </a:p>
        </p:txBody>
      </p:sp>
      <p:sp>
        <p:nvSpPr>
          <p:cNvPr id="659459" name="Text Box 3"/>
          <p:cNvSpPr txBox="1">
            <a:spLocks noChangeArrowheads="1"/>
          </p:cNvSpPr>
          <p:nvPr/>
        </p:nvSpPr>
        <p:spPr bwMode="auto">
          <a:xfrm>
            <a:off x="71438" y="1417638"/>
            <a:ext cx="5681662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WSRT: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Undisturbed HI</a:t>
            </a:r>
            <a:endParaRPr lang="en-GB">
              <a:solidFill>
                <a:srgbClr val="FFFF99"/>
              </a:solidFill>
              <a:latin typeface="Charter" charset="0"/>
            </a:endParaRPr>
          </a:p>
        </p:txBody>
      </p:sp>
      <p:pic>
        <p:nvPicPr>
          <p:cNvPr id="659460" name="Picture 7" descr="HI_NGC2764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874838"/>
            <a:ext cx="17684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9461" name="Picture 8" descr="HI_NGC2824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874838"/>
            <a:ext cx="1728787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9462" name="Picture 9" descr="HI_NGC3489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3" y="1874838"/>
            <a:ext cx="1752600" cy="194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9463" name="Picture 10" descr="HI_NGC3599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3475038"/>
            <a:ext cx="1752600" cy="1912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9464" name="Picture 11" descr="HI_UGC5408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5075238"/>
            <a:ext cx="1752600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9465" name="Picture 12" descr="HI_NGC4710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3470275"/>
            <a:ext cx="1743075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9466" name="Picture 13" descr="HI_NGC5866.tif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3" y="3475038"/>
            <a:ext cx="17526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9467" name="Picture 14" descr="HI_UGC6176.tif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5075238"/>
            <a:ext cx="1752600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9468" name="Picture 15" descr="HI_UGC9519.tif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3" y="5075238"/>
            <a:ext cx="1752600" cy="190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Text Box 1"/>
          <p:cNvSpPr txBox="1">
            <a:spLocks noChangeArrowheads="1"/>
          </p:cNvSpPr>
          <p:nvPr/>
        </p:nvSpPr>
        <p:spPr bwMode="auto">
          <a:xfrm>
            <a:off x="709613" y="287338"/>
            <a:ext cx="860742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Conclusions</a:t>
            </a:r>
          </a:p>
        </p:txBody>
      </p:sp>
      <p:sp>
        <p:nvSpPr>
          <p:cNvPr id="139266" name="Text Box 2"/>
          <p:cNvSpPr txBox="1">
            <a:spLocks noChangeArrowheads="1"/>
          </p:cNvSpPr>
          <p:nvPr/>
        </p:nvSpPr>
        <p:spPr bwMode="auto">
          <a:xfrm>
            <a:off x="92075" y="1547813"/>
            <a:ext cx="998855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88950" indent="-273050"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 dirty="0">
                <a:solidFill>
                  <a:srgbClr val="FFFF00"/>
                </a:solidFill>
                <a:latin typeface="Charter" charset="0"/>
              </a:rPr>
              <a:t>           </a:t>
            </a:r>
            <a:r>
              <a:rPr lang="en-GB" dirty="0">
                <a:solidFill>
                  <a:srgbClr val="F7FF99"/>
                </a:solidFill>
                <a:latin typeface="Charter" charset="0"/>
              </a:rPr>
              <a:t>- CO:</a:t>
            </a:r>
            <a:r>
              <a:rPr lang="en-GB" sz="2000" dirty="0">
                <a:solidFill>
                  <a:srgbClr val="F7FF99"/>
                </a:solidFill>
                <a:latin typeface="Charter" charset="0"/>
              </a:rPr>
              <a:t>   </a:t>
            </a:r>
            <a:r>
              <a:rPr lang="en-GB" sz="2000" dirty="0">
                <a:solidFill>
                  <a:srgbClr val="D9D9D9"/>
                </a:solidFill>
                <a:latin typeface="Charter" charset="0"/>
              </a:rPr>
              <a:t>Atlas</a:t>
            </a:r>
            <a:r>
              <a:rPr lang="en-GB" sz="2000" baseline="30000" dirty="0">
                <a:solidFill>
                  <a:srgbClr val="D9D9D9"/>
                </a:solidFill>
                <a:latin typeface="Charter" charset="0"/>
              </a:rPr>
              <a:t>3D</a:t>
            </a:r>
            <a:r>
              <a:rPr lang="en-GB" sz="2000" dirty="0">
                <a:solidFill>
                  <a:srgbClr val="D9D9D9"/>
                </a:solidFill>
                <a:latin typeface="Charter" charset="0"/>
              </a:rPr>
              <a:t> unprecedented 3D survey/database (optical, CO, HI, …)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 sz="2000" dirty="0">
                <a:solidFill>
                  <a:srgbClr val="D9D9D9"/>
                </a:solidFill>
                <a:latin typeface="Charter" charset="0"/>
              </a:rPr>
              <a:t>        </a:t>
            </a:r>
            <a:r>
              <a:rPr lang="en-GB" sz="2000" dirty="0">
                <a:solidFill>
                  <a:srgbClr val="FFF275"/>
                </a:solidFill>
                <a:latin typeface="Charter" charset="0"/>
              </a:rPr>
              <a:t>                  </a:t>
            </a:r>
            <a:r>
              <a:rPr lang="en-GB" sz="2000" dirty="0">
                <a:solidFill>
                  <a:srgbClr val="CECECE"/>
                </a:solidFill>
                <a:latin typeface="Symbol" charset="0"/>
                <a:cs typeface="Symbol" charset="0"/>
              </a:rPr>
              <a:t>@</a:t>
            </a:r>
            <a:r>
              <a:rPr lang="en-GB" sz="2000" dirty="0">
                <a:solidFill>
                  <a:srgbClr val="CECECE"/>
                </a:solidFill>
                <a:latin typeface="Charter" charset="0"/>
              </a:rPr>
              <a:t>22% incidence; independent of most properties</a:t>
            </a:r>
            <a:endParaRPr lang="en-GB" sz="2000" dirty="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 sz="2000" dirty="0">
                <a:solidFill>
                  <a:srgbClr val="D9D9D9"/>
                </a:solidFill>
                <a:latin typeface="Charter" charset="0"/>
              </a:rPr>
              <a:t>         </a:t>
            </a:r>
            <a:r>
              <a:rPr lang="en-GB" sz="2000" dirty="0">
                <a:solidFill>
                  <a:srgbClr val="F7FF99"/>
                </a:solidFill>
                <a:latin typeface="Charter" charset="0"/>
              </a:rPr>
              <a:t>                 </a:t>
            </a:r>
            <a:r>
              <a:rPr lang="en-GB" sz="2000" dirty="0">
                <a:solidFill>
                  <a:srgbClr val="D9D9D9"/>
                </a:solidFill>
                <a:latin typeface="Charter" charset="0"/>
              </a:rPr>
              <a:t>Compact, varied morphologies; “</a:t>
            </a:r>
            <a:r>
              <a:rPr lang="en-GB" altLang="ja-JP" sz="2000" dirty="0">
                <a:solidFill>
                  <a:srgbClr val="D9D9D9"/>
                </a:solidFill>
                <a:latin typeface="Charter" charset="0"/>
              </a:rPr>
              <a:t>self-similar</a:t>
            </a:r>
            <a:r>
              <a:rPr lang="ja-JP" altLang="en-GB" sz="2000" dirty="0">
                <a:solidFill>
                  <a:srgbClr val="D9D9D9"/>
                </a:solidFill>
                <a:latin typeface="Charter" charset="0"/>
              </a:rPr>
              <a:t>”</a:t>
            </a:r>
            <a:r>
              <a:rPr lang="en-GB" altLang="ja-JP" sz="2000" dirty="0">
                <a:solidFill>
                  <a:srgbClr val="D9D9D9"/>
                </a:solidFill>
                <a:latin typeface="Charter" charset="0"/>
              </a:rPr>
              <a:t> to spirals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 altLang="ja-JP" sz="2000" dirty="0">
                <a:solidFill>
                  <a:srgbClr val="D9D9D9"/>
                </a:solidFill>
                <a:latin typeface="Charter" charset="0"/>
              </a:rPr>
              <a:t>                          Regular kinematics (centre, overall</a:t>
            </a:r>
            <a:r>
              <a:rPr lang="en-GB" altLang="ja-JP" sz="2000" dirty="0" smtClean="0">
                <a:solidFill>
                  <a:srgbClr val="D9D9D9"/>
                </a:solidFill>
                <a:latin typeface="Charter" charset="0"/>
              </a:rPr>
              <a:t>); excellent mass tracer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 altLang="ja-JP" sz="2000" dirty="0">
                <a:solidFill>
                  <a:srgbClr val="D9D9D9"/>
                </a:solidFill>
                <a:latin typeface="Charter" charset="0"/>
              </a:rPr>
              <a:t> </a:t>
            </a:r>
            <a:r>
              <a:rPr lang="en-GB" altLang="ja-JP" sz="2000" dirty="0" smtClean="0">
                <a:solidFill>
                  <a:srgbClr val="D9D9D9"/>
                </a:solidFill>
                <a:latin typeface="Charter" charset="0"/>
              </a:rPr>
              <a:t>                         Very promising for TF studies (near and far); SMBH masses</a:t>
            </a:r>
            <a:endParaRPr lang="en-GB" altLang="ja-JP" sz="800" dirty="0">
              <a:solidFill>
                <a:srgbClr val="CECECE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 dirty="0">
                <a:solidFill>
                  <a:srgbClr val="F3D29C"/>
                </a:solidFill>
                <a:latin typeface="Charter" charset="0"/>
              </a:rPr>
              <a:t>       -</a:t>
            </a:r>
            <a:r>
              <a:rPr lang="en-GB" dirty="0">
                <a:solidFill>
                  <a:srgbClr val="FFFF66"/>
                </a:solidFill>
                <a:latin typeface="Charter" charset="0"/>
              </a:rPr>
              <a:t> </a:t>
            </a:r>
            <a:r>
              <a:rPr lang="en-GB" dirty="0">
                <a:solidFill>
                  <a:srgbClr val="FFFF99"/>
                </a:solidFill>
                <a:latin typeface="Charter" charset="0"/>
              </a:rPr>
              <a:t>Origin:</a:t>
            </a:r>
            <a:r>
              <a:rPr lang="en-GB" sz="2000" dirty="0">
                <a:solidFill>
                  <a:srgbClr val="E6E6E6"/>
                </a:solidFill>
                <a:latin typeface="Charter" charset="0"/>
              </a:rPr>
              <a:t>   &gt; ⅓ external overall (&gt; ½ external in field, none in clusters)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 sz="2000" dirty="0">
                <a:solidFill>
                  <a:srgbClr val="E6E6E6"/>
                </a:solidFill>
                <a:latin typeface="Charter" charset="0"/>
              </a:rPr>
              <a:t>                          Survival and accretion timescales very short (≤ 100 </a:t>
            </a:r>
            <a:r>
              <a:rPr lang="en-GB" sz="2000" dirty="0" err="1">
                <a:solidFill>
                  <a:srgbClr val="E6E6E6"/>
                </a:solidFill>
                <a:latin typeface="Charter" charset="0"/>
              </a:rPr>
              <a:t>Myr</a:t>
            </a:r>
            <a:r>
              <a:rPr lang="en-GB" sz="2000" dirty="0">
                <a:solidFill>
                  <a:srgbClr val="E6E6E6"/>
                </a:solidFill>
                <a:latin typeface="Charter" charset="0"/>
              </a:rPr>
              <a:t>, ≤ 500 </a:t>
            </a:r>
            <a:r>
              <a:rPr lang="en-GB" sz="2000" dirty="0" err="1">
                <a:solidFill>
                  <a:srgbClr val="E6E6E6"/>
                </a:solidFill>
                <a:latin typeface="Charter" charset="0"/>
              </a:rPr>
              <a:t>Myr</a:t>
            </a:r>
            <a:r>
              <a:rPr lang="en-GB" sz="2000" dirty="0">
                <a:solidFill>
                  <a:srgbClr val="E6E6E6"/>
                </a:solidFill>
                <a:latin typeface="Charter" charset="0"/>
              </a:rPr>
              <a:t>)</a:t>
            </a:r>
            <a:endParaRPr lang="en-GB" sz="2000" dirty="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 sz="2000" dirty="0">
                <a:solidFill>
                  <a:srgbClr val="D9D9D9"/>
                </a:solidFill>
                <a:latin typeface="Charter" charset="0"/>
              </a:rPr>
              <a:t>                          Strong support for gas-rich minor mergers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endParaRPr lang="en-GB" sz="800" dirty="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 sz="2000" dirty="0">
                <a:solidFill>
                  <a:srgbClr val="D9D9D9"/>
                </a:solidFill>
                <a:latin typeface="Charter" charset="0"/>
              </a:rPr>
              <a:t>     </a:t>
            </a:r>
            <a:r>
              <a:rPr lang="en-GB" sz="2000" dirty="0">
                <a:solidFill>
                  <a:srgbClr val="F3D29C"/>
                </a:solidFill>
                <a:latin typeface="Charter" charset="0"/>
              </a:rPr>
              <a:t>      </a:t>
            </a:r>
            <a:r>
              <a:rPr lang="en-GB" sz="2000" dirty="0">
                <a:solidFill>
                  <a:srgbClr val="F3D29C"/>
                </a:solidFill>
                <a:latin typeface="Charter" charset="0"/>
              </a:rPr>
              <a:t> 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- </a:t>
            </a:r>
            <a:r>
              <a:rPr lang="en-GB" dirty="0">
                <a:solidFill>
                  <a:srgbClr val="FFFF99"/>
                </a:solidFill>
                <a:latin typeface="Charter" charset="0"/>
              </a:rPr>
              <a:t>ISM:</a:t>
            </a:r>
            <a:r>
              <a:rPr lang="en-GB" sz="2000" dirty="0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 sz="2000" dirty="0">
                <a:solidFill>
                  <a:srgbClr val="E6E6E6"/>
                </a:solidFill>
                <a:latin typeface="Charter" charset="0"/>
              </a:rPr>
              <a:t>  </a:t>
            </a:r>
            <a:r>
              <a:rPr lang="en-GB" sz="2000" dirty="0" smtClean="0">
                <a:solidFill>
                  <a:srgbClr val="E6E6E6"/>
                </a:solidFill>
                <a:latin typeface="Charter" charset="0"/>
              </a:rPr>
              <a:t>Clear signs of AGN-driven molecular outflows</a:t>
            </a:r>
            <a:endParaRPr lang="en-GB" sz="2000" dirty="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D9D9D9"/>
                </a:solidFill>
                <a:latin typeface="Charter" charset="0"/>
                <a:cs typeface="StarSymbol" charset="0"/>
              </a:rPr>
              <a:t>                          </a:t>
            </a:r>
            <a:r>
              <a:rPr lang="en-GB" sz="2000" dirty="0" smtClean="0">
                <a:solidFill>
                  <a:srgbClr val="D9D9D9"/>
                </a:solidFill>
                <a:latin typeface="Charter" charset="0"/>
                <a:cs typeface="StarSymbol" charset="0"/>
              </a:rPr>
              <a:t>Spatially-resolved </a:t>
            </a:r>
            <a:r>
              <a:rPr lang="en-GB" sz="2000" dirty="0" smtClean="0">
                <a:solidFill>
                  <a:srgbClr val="D9D9D9"/>
                </a:solidFill>
                <a:latin typeface="Charter" charset="0"/>
                <a:cs typeface="StarSymbol" charset="0"/>
              </a:rPr>
              <a:t>line-ratio diagnostics…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D9D9D9"/>
                </a:solidFill>
                <a:latin typeface="Charter" charset="0"/>
                <a:cs typeface="StarSymbol" charset="0"/>
              </a:rPr>
              <a:t> </a:t>
            </a:r>
            <a:r>
              <a:rPr lang="en-GB" sz="2000" dirty="0" smtClean="0">
                <a:solidFill>
                  <a:srgbClr val="D9D9D9"/>
                </a:solidFill>
                <a:latin typeface="Charter" charset="0"/>
                <a:cs typeface="StarSymbol" charset="0"/>
              </a:rPr>
              <a:t>                         Determination </a:t>
            </a:r>
            <a:r>
              <a:rPr lang="en-GB" sz="2000" dirty="0">
                <a:solidFill>
                  <a:srgbClr val="D9D9D9"/>
                </a:solidFill>
                <a:latin typeface="Charter" charset="0"/>
                <a:cs typeface="StarSymbol" charset="0"/>
              </a:rPr>
              <a:t>of physical </a:t>
            </a:r>
            <a:r>
              <a:rPr lang="en-GB" sz="2000" dirty="0" smtClean="0">
                <a:solidFill>
                  <a:srgbClr val="D9D9D9"/>
                </a:solidFill>
                <a:latin typeface="Charter" charset="0"/>
                <a:cs typeface="StarSymbol" charset="0"/>
              </a:rPr>
              <a:t>properties through </a:t>
            </a:r>
            <a:r>
              <a:rPr lang="en-GB" sz="2000" dirty="0" err="1" smtClean="0">
                <a:solidFill>
                  <a:srgbClr val="D9D9D9"/>
                </a:solidFill>
                <a:latin typeface="Charter" charset="0"/>
                <a:cs typeface="StarSymbol" charset="0"/>
              </a:rPr>
              <a:t>modeling</a:t>
            </a:r>
            <a:r>
              <a:rPr lang="en-GB" sz="2000" dirty="0" smtClean="0">
                <a:solidFill>
                  <a:srgbClr val="D9D9D9"/>
                </a:solidFill>
                <a:latin typeface="Charter" charset="0"/>
                <a:cs typeface="StarSymbol" charset="0"/>
              </a:rPr>
              <a:t> (great future)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800" dirty="0">
              <a:solidFill>
                <a:srgbClr val="D9D9D9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 sz="2000" dirty="0">
                <a:solidFill>
                  <a:srgbClr val="D9D9D9"/>
                </a:solidFill>
                <a:latin typeface="Charter" charset="0"/>
                <a:cs typeface="StarSymbol" charset="0"/>
              </a:rPr>
              <a:t>         </a:t>
            </a:r>
            <a:r>
              <a:rPr lang="en-GB" sz="3200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 sz="3200" dirty="0" smtClean="0">
                <a:solidFill>
                  <a:srgbClr val="FFFF00"/>
                </a:solidFill>
                <a:latin typeface="Charter" charset="0"/>
              </a:rPr>
              <a:t> </a:t>
            </a:r>
            <a:r>
              <a:rPr lang="en-GB" sz="3200" dirty="0" smtClean="0">
                <a:solidFill>
                  <a:srgbClr val="FFF275"/>
                </a:solidFill>
                <a:latin typeface="Charter" charset="0"/>
                <a:cs typeface="StarSymbol" charset="0"/>
              </a:rPr>
              <a:t>High </a:t>
            </a:r>
            <a:r>
              <a:rPr lang="en-GB" sz="3200" dirty="0">
                <a:solidFill>
                  <a:srgbClr val="FFF275"/>
                </a:solidFill>
                <a:latin typeface="Charter" charset="0"/>
                <a:cs typeface="StarSymbol" charset="0"/>
              </a:rPr>
              <a:t>resolution observations very promising</a:t>
            </a:r>
            <a:endParaRPr lang="en-GB" sz="3200" dirty="0">
              <a:solidFill>
                <a:srgbClr val="FFF275"/>
              </a:solidFill>
              <a:latin typeface="Charter" charset="0"/>
            </a:endParaRP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068388" y="2789238"/>
            <a:ext cx="7781925" cy="1693862"/>
          </a:xfrm>
          <a:prstGeom prst="rect">
            <a:avLst/>
          </a:prstGeom>
          <a:solidFill>
            <a:srgbClr val="2323DC">
              <a:alpha val="65881"/>
            </a:srgbClr>
          </a:solidFill>
          <a:ln w="73080">
            <a:solidFill>
              <a:srgbClr val="FFFF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200" dirty="0">
              <a:solidFill>
                <a:schemeClr val="tx1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000" dirty="0">
                <a:solidFill>
                  <a:schemeClr val="tx1"/>
                </a:solidFill>
                <a:latin typeface="Charter" charset="0"/>
              </a:rPr>
              <a:t>                </a:t>
            </a:r>
            <a:r>
              <a:rPr lang="en-GB" sz="4000" dirty="0">
                <a:solidFill>
                  <a:srgbClr val="E6E6FF"/>
                </a:solidFill>
                <a:latin typeface="Charter" charset="0"/>
              </a:rPr>
              <a:t>Great synergy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000" dirty="0">
                <a:solidFill>
                  <a:srgbClr val="E6E6FF"/>
                </a:solidFill>
                <a:latin typeface="Charter" charset="0"/>
              </a:rPr>
              <a:t>  optical IFU – mm interferometry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600" dirty="0">
              <a:solidFill>
                <a:srgbClr val="E6E6FF"/>
              </a:solidFill>
              <a:latin typeface="Char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858349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505" name="Picture 16" descr="HI_NGC2768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874838"/>
            <a:ext cx="17399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1506" name="Text Box 1"/>
          <p:cNvSpPr txBox="1">
            <a:spLocks noChangeArrowheads="1"/>
          </p:cNvSpPr>
          <p:nvPr/>
        </p:nvSpPr>
        <p:spPr bwMode="auto">
          <a:xfrm>
            <a:off x="677863" y="201613"/>
            <a:ext cx="860742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CO: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HI imaging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 sz="200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(Morganti et al. 06; Oosterloo et al. 10; Serra et al. 12)     </a:t>
            </a:r>
          </a:p>
        </p:txBody>
      </p:sp>
      <p:sp>
        <p:nvSpPr>
          <p:cNvPr id="661507" name="Text Box 2"/>
          <p:cNvSpPr txBox="1">
            <a:spLocks noChangeArrowheads="1"/>
          </p:cNvSpPr>
          <p:nvPr/>
        </p:nvSpPr>
        <p:spPr bwMode="auto">
          <a:xfrm>
            <a:off x="6030913" y="1417638"/>
            <a:ext cx="388620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HI facts: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CO detections:</a:t>
            </a:r>
            <a:endParaRPr lang="en-GB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≈50% undisturbed,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          moslty isolated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≈50% disturbed,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          clear companions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600">
              <a:solidFill>
                <a:srgbClr val="FFFF00"/>
              </a:solidFill>
              <a:latin typeface="Charter" charset="0"/>
            </a:endParaRPr>
          </a:p>
          <a:p>
            <a:pPr eaLnBrk="1"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ymbol" charset="0"/>
              </a:rPr>
              <a:t>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HI (and CO) of external origin in </a:t>
            </a:r>
            <a:r>
              <a:rPr lang="en-GB">
                <a:solidFill>
                  <a:srgbClr val="CECECE"/>
                </a:solidFill>
                <a:latin typeface="Charter" charset="0"/>
              </a:rPr>
              <a:t>at least half of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CO-rich ETGs</a:t>
            </a:r>
          </a:p>
          <a:p>
            <a:pPr eaLnBrk="1"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600" u="sng">
              <a:solidFill>
                <a:srgbClr val="FFFF00"/>
              </a:solidFill>
              <a:latin typeface="Charter" charset="0"/>
            </a:endParaRPr>
          </a:p>
          <a:p>
            <a:pPr eaLnBrk="1"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 </a:t>
            </a:r>
            <a:r>
              <a:rPr lang="en-GB">
                <a:solidFill>
                  <a:srgbClr val="E6E6E6"/>
                </a:solidFill>
                <a:latin typeface="Charter" charset="0"/>
                <a:cs typeface="Standard Symbols L" charset="0"/>
              </a:rPr>
              <a:t>Circumstantial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evidence for cold accretion and/or minor mergers</a:t>
            </a:r>
          </a:p>
          <a:p>
            <a:pPr eaLnBrk="1">
              <a:buClr>
                <a:srgbClr val="FFFF99"/>
              </a:buClr>
              <a:buSzPct val="75000"/>
            </a:pPr>
            <a:r>
              <a:rPr lang="en-GB">
                <a:solidFill>
                  <a:srgbClr val="E6E6E6"/>
                </a:solidFill>
                <a:latin typeface="Charter" charset="0"/>
                <a:cs typeface="Standard Symbols L" charset="0"/>
              </a:rPr>
              <a:t>     (gas-rich dwarfs ?)</a:t>
            </a:r>
            <a:endParaRPr lang="en-GB">
              <a:solidFill>
                <a:srgbClr val="FFFF00"/>
              </a:solidFill>
              <a:latin typeface="Charter" charset="0"/>
            </a:endParaRPr>
          </a:p>
        </p:txBody>
      </p:sp>
      <p:sp>
        <p:nvSpPr>
          <p:cNvPr id="661508" name="Text Box 3"/>
          <p:cNvSpPr txBox="1">
            <a:spLocks noChangeArrowheads="1"/>
          </p:cNvSpPr>
          <p:nvPr/>
        </p:nvSpPr>
        <p:spPr bwMode="auto">
          <a:xfrm>
            <a:off x="71438" y="1417638"/>
            <a:ext cx="5681662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WSRT: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Disturbed HI</a:t>
            </a:r>
            <a:endParaRPr lang="en-GB">
              <a:solidFill>
                <a:srgbClr val="FFFF99"/>
              </a:solidFill>
              <a:latin typeface="Charter" charset="0"/>
            </a:endParaRPr>
          </a:p>
        </p:txBody>
      </p:sp>
      <p:pic>
        <p:nvPicPr>
          <p:cNvPr id="661509" name="Picture 17" descr="HI_NGC3073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1874838"/>
            <a:ext cx="173355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1510" name="Picture 18" descr="HI_NGC3619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3" y="1874838"/>
            <a:ext cx="1773237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1511" name="Picture 19" descr="HI_NGC3626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3475038"/>
            <a:ext cx="1744662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1512" name="Picture 20" descr="HI_NGC4111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3482975"/>
            <a:ext cx="1752600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1513" name="Picture 21" descr="HI_NGC4203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3" y="3482975"/>
            <a:ext cx="1752600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1514" name="Picture 22" descr="HI_NGC5173.tif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5075238"/>
            <a:ext cx="1752600" cy="191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1515" name="Picture 23" descr="HI_NGC6798.tif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3" y="5075238"/>
            <a:ext cx="17526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1516" name="Picture 24" descr="HI_NGC7465.tif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1113" y="5075238"/>
            <a:ext cx="17621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553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SF Effects: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Scaling Relations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(Jeong et al. 09)</a:t>
            </a:r>
          </a:p>
        </p:txBody>
      </p:sp>
      <p:sp>
        <p:nvSpPr>
          <p:cNvPr id="663554" name="Text Box 2"/>
          <p:cNvSpPr txBox="1">
            <a:spLocks noChangeArrowheads="1"/>
          </p:cNvSpPr>
          <p:nvPr/>
        </p:nvSpPr>
        <p:spPr bwMode="auto">
          <a:xfrm>
            <a:off x="4735513" y="1493838"/>
            <a:ext cx="5334000" cy="51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Scaling relations: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Wingdings" charset="0"/>
              <a:buChar char="v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Select SF galaxies from NUV </a:t>
            </a:r>
            <a:r>
              <a:rPr lang="en-US">
                <a:solidFill>
                  <a:srgbClr val="FFFF66"/>
                </a:solidFill>
                <a:latin typeface="Charter" charset="0"/>
              </a:rPr>
              <a:t>–</a:t>
            </a:r>
            <a:r>
              <a:rPr lang="en-GB">
                <a:solidFill>
                  <a:srgbClr val="FFFF66"/>
                </a:solidFill>
                <a:latin typeface="Charter" charset="0"/>
              </a:rPr>
              <a:t> V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Increased scatter and tilt of slope: 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endParaRPr lang="en-GB" sz="1600">
              <a:solidFill>
                <a:srgbClr val="7F7F7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        CMDs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  Faber-Jackson relation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  Fundamental plane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  (even at optical)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  (significant contribution to FP tilt,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  M/L effect)</a:t>
            </a:r>
          </a:p>
        </p:txBody>
      </p:sp>
      <p:pic>
        <p:nvPicPr>
          <p:cNvPr id="663555" name="Picture 11" descr="galex_NUV-V_Mv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1493838"/>
            <a:ext cx="342900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3556" name="Picture 16" descr="galex_NUV-V_sigma.tiff"/>
          <p:cNvPicPr>
            <a:picLocks noChangeAspect="1"/>
          </p:cNvPicPr>
          <p:nvPr/>
        </p:nvPicPr>
        <p:blipFill>
          <a:blip r:embed="rId4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913" y="4332288"/>
            <a:ext cx="3408362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01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SF Effects: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Scaling Relations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(Jeong et al. 09)</a:t>
            </a:r>
          </a:p>
        </p:txBody>
      </p:sp>
      <p:sp>
        <p:nvSpPr>
          <p:cNvPr id="665602" name="Text Box 2"/>
          <p:cNvSpPr txBox="1">
            <a:spLocks noChangeArrowheads="1"/>
          </p:cNvSpPr>
          <p:nvPr/>
        </p:nvSpPr>
        <p:spPr bwMode="auto">
          <a:xfrm>
            <a:off x="4735513" y="1493838"/>
            <a:ext cx="5334000" cy="51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Scaling relations: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Wingdings" charset="0"/>
              <a:buChar char="v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Select SF galaxies from NUV </a:t>
            </a:r>
            <a:r>
              <a:rPr lang="en-US">
                <a:solidFill>
                  <a:srgbClr val="7F7F7F"/>
                </a:solidFill>
                <a:latin typeface="Charter" charset="0"/>
              </a:rPr>
              <a:t>–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 V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Increased scatter and tilt of slope: 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endParaRPr lang="en-GB" sz="16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  CMDs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        Faber-Jackson relation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        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Fundamental plane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  (even at optical)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  (significant contribution to FP tilt,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  M/L effect)</a:t>
            </a:r>
          </a:p>
        </p:txBody>
      </p:sp>
      <p:pic>
        <p:nvPicPr>
          <p:cNvPr id="665603" name="Picture 5" descr="galex_FJ_NUV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2593975"/>
            <a:ext cx="4114800" cy="316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7649" name="Picture 6" descr="galex_FP_NUV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2255838"/>
            <a:ext cx="4064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7650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SF Effects: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Scaling Relations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(Jeong et al. 09)</a:t>
            </a:r>
          </a:p>
        </p:txBody>
      </p:sp>
      <p:sp>
        <p:nvSpPr>
          <p:cNvPr id="667651" name="Text Box 2"/>
          <p:cNvSpPr txBox="1">
            <a:spLocks noChangeArrowheads="1"/>
          </p:cNvSpPr>
          <p:nvPr/>
        </p:nvSpPr>
        <p:spPr bwMode="auto">
          <a:xfrm>
            <a:off x="4735513" y="1493838"/>
            <a:ext cx="5334000" cy="51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Scaling relations: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Wingdings" charset="0"/>
              <a:buChar char="v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Select SF galaxies from NUV </a:t>
            </a:r>
            <a:r>
              <a:rPr lang="en-US">
                <a:solidFill>
                  <a:srgbClr val="7F7F7F"/>
                </a:solidFill>
                <a:latin typeface="Charter" charset="0"/>
              </a:rPr>
              <a:t>–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 V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Increased scatter and tilt of slope: 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endParaRPr lang="en-GB" sz="16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 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CMDs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  Faber-Jackson relation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        Fundamental plane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        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(even at optical)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A6A6A6"/>
                </a:solidFill>
                <a:latin typeface="Charter" charset="0"/>
              </a:rPr>
              <a:t>        (significant contribution to FP tilt,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A6A6A6"/>
                </a:solidFill>
                <a:latin typeface="Charter" charset="0"/>
              </a:rPr>
              <a:t>        M/L effect)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697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SF Effects: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Scaling Relations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(Jeong et al. 09)</a:t>
            </a:r>
          </a:p>
        </p:txBody>
      </p:sp>
      <p:sp>
        <p:nvSpPr>
          <p:cNvPr id="669698" name="Text Box 2"/>
          <p:cNvSpPr txBox="1">
            <a:spLocks noChangeArrowheads="1"/>
          </p:cNvSpPr>
          <p:nvPr/>
        </p:nvSpPr>
        <p:spPr bwMode="auto">
          <a:xfrm>
            <a:off x="4735513" y="1493838"/>
            <a:ext cx="5334000" cy="510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Scaling relations: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Wingdings" charset="0"/>
              <a:buChar char="v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Select SF galaxies from NUV </a:t>
            </a:r>
            <a:r>
              <a:rPr lang="en-US">
                <a:solidFill>
                  <a:srgbClr val="7F7F7F"/>
                </a:solidFill>
                <a:latin typeface="Charter" charset="0"/>
              </a:rPr>
              <a:t>–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 V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Increased scatter and tilt of slope: 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endParaRPr lang="en-GB" sz="16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 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CMDs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  Faber-Jackson relation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        Fundamental plane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        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(even at optical)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A6A6A6"/>
                </a:solidFill>
                <a:latin typeface="Charter" charset="0"/>
              </a:rPr>
              <a:t>        (significant contribution to FP tilt,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A6A6A6"/>
                </a:solidFill>
                <a:latin typeface="Charter" charset="0"/>
              </a:rPr>
              <a:t>        M/L effect)</a:t>
            </a:r>
          </a:p>
        </p:txBody>
      </p:sp>
      <p:pic>
        <p:nvPicPr>
          <p:cNvPr id="669699" name="Picture 4" descr="galex_FP_V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2238375"/>
            <a:ext cx="4056063" cy="405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1745" name="Text Box 1"/>
          <p:cNvSpPr txBox="1">
            <a:spLocks noChangeArrowheads="1"/>
          </p:cNvSpPr>
          <p:nvPr/>
        </p:nvSpPr>
        <p:spPr bwMode="auto">
          <a:xfrm>
            <a:off x="677863" y="71438"/>
            <a:ext cx="86074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UVX: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Burstein Relation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 sz="200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(Burstein et al. 88)     </a:t>
            </a:r>
          </a:p>
        </p:txBody>
      </p:sp>
      <p:sp>
        <p:nvSpPr>
          <p:cNvPr id="671746" name="Text Box 2"/>
          <p:cNvSpPr txBox="1">
            <a:spLocks noChangeArrowheads="1"/>
          </p:cNvSpPr>
          <p:nvPr/>
        </p:nvSpPr>
        <p:spPr bwMode="auto">
          <a:xfrm>
            <a:off x="6138863" y="1462088"/>
            <a:ext cx="3856037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Observations: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Correlations: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 sz="800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FUV-V vs. Mg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    </a:t>
            </a:r>
            <a:r>
              <a:rPr lang="en-GB" sz="160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FUV-V vs. </a:t>
            </a:r>
            <a:r>
              <a:rPr lang="en-GB" sz="2000">
                <a:solidFill>
                  <a:srgbClr val="999999"/>
                </a:solidFill>
                <a:latin typeface="Standard Symbols L" charset="0"/>
                <a:cs typeface="Standard Symbols L" charset="0"/>
              </a:rPr>
              <a:t>σ</a:t>
            </a:r>
          </a:p>
          <a:p>
            <a:pPr eaLnBrk="1">
              <a:lnSpc>
                <a:spcPct val="109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2000">
              <a:solidFill>
                <a:srgbClr val="999999"/>
              </a:solidFill>
              <a:latin typeface="Standard Symbols L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Metallicity, </a:t>
            </a:r>
            <a:r>
              <a:rPr lang="en-GB">
                <a:solidFill>
                  <a:srgbClr val="FFFF99"/>
                </a:solidFill>
                <a:latin typeface="Standard Symbols L" charset="0"/>
                <a:cs typeface="Standard Symbols L" charset="0"/>
              </a:rPr>
              <a:t>α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-element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(SF clock),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age, ... relation ?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UV and V apertures 10</a:t>
            </a:r>
            <a:r>
              <a:rPr lang="ja-JP" altLang="en-GB">
                <a:solidFill>
                  <a:srgbClr val="E6E6E6"/>
                </a:solidFill>
                <a:latin typeface="Charter" charset="0"/>
              </a:rPr>
              <a:t>”</a:t>
            </a:r>
            <a:r>
              <a:rPr lang="en-GB" altLang="ja-JP">
                <a:solidFill>
                  <a:srgbClr val="E6E6E6"/>
                </a:solidFill>
                <a:latin typeface="Charter" charset="0"/>
              </a:rPr>
              <a:t>x20</a:t>
            </a:r>
            <a:r>
              <a:rPr lang="ja-JP" altLang="en-GB">
                <a:solidFill>
                  <a:srgbClr val="E6E6E6"/>
                </a:solidFill>
                <a:latin typeface="Charter" charset="0"/>
              </a:rPr>
              <a:t>”</a:t>
            </a:r>
            <a:r>
              <a:rPr lang="en-GB" altLang="ja-JP">
                <a:solidFill>
                  <a:srgbClr val="E6E6E6"/>
                </a:solidFill>
                <a:latin typeface="Charter" charset="0"/>
              </a:rPr>
              <a:t>;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Mg and </a:t>
            </a:r>
            <a:r>
              <a:rPr lang="en-GB">
                <a:solidFill>
                  <a:srgbClr val="E6E6E6"/>
                </a:solidFill>
                <a:latin typeface="Standard Symbols L" charset="0"/>
                <a:cs typeface="Standard Symbols L" charset="0"/>
              </a:rPr>
              <a:t>σ</a:t>
            </a:r>
            <a:r>
              <a:rPr lang="en-GB">
                <a:solidFill>
                  <a:srgbClr val="E6E6E6"/>
                </a:solidFill>
                <a:latin typeface="Charter" charset="0"/>
                <a:cs typeface="Standard Symbols L" charset="0"/>
              </a:rPr>
              <a:t> central</a:t>
            </a:r>
          </a:p>
        </p:txBody>
      </p:sp>
      <p:sp>
        <p:nvSpPr>
          <p:cNvPr id="671747" name="Text Box 3"/>
          <p:cNvSpPr txBox="1">
            <a:spLocks noChangeArrowheads="1"/>
          </p:cNvSpPr>
          <p:nvPr/>
        </p:nvSpPr>
        <p:spPr bwMode="auto">
          <a:xfrm>
            <a:off x="554038" y="1389063"/>
            <a:ext cx="57372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Burstein relation: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</a:p>
        </p:txBody>
      </p:sp>
      <p:sp>
        <p:nvSpPr>
          <p:cNvPr id="671748" name="Text Box 4"/>
          <p:cNvSpPr txBox="1">
            <a:spLocks noChangeArrowheads="1"/>
          </p:cNvSpPr>
          <p:nvPr/>
        </p:nvSpPr>
        <p:spPr bwMode="auto">
          <a:xfrm rot="5400000">
            <a:off x="2991645" y="4028281"/>
            <a:ext cx="1820862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(Burstein et al. 88)</a:t>
            </a:r>
          </a:p>
        </p:txBody>
      </p:sp>
      <p:pic>
        <p:nvPicPr>
          <p:cNvPr id="6717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2006600"/>
            <a:ext cx="3321050" cy="502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1750" name="Line 6"/>
          <p:cNvSpPr>
            <a:spLocks noChangeShapeType="1"/>
          </p:cNvSpPr>
          <p:nvPr/>
        </p:nvSpPr>
        <p:spPr bwMode="auto">
          <a:xfrm>
            <a:off x="2660650" y="2132013"/>
            <a:ext cx="1149350" cy="1057275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793" name="Text Box 1"/>
          <p:cNvSpPr txBox="1">
            <a:spLocks noChangeArrowheads="1"/>
          </p:cNvSpPr>
          <p:nvPr/>
        </p:nvSpPr>
        <p:spPr bwMode="auto">
          <a:xfrm>
            <a:off x="677863" y="71438"/>
            <a:ext cx="86074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UVX: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Burstein Relation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 sz="200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(Rich et al. 05)     </a:t>
            </a:r>
          </a:p>
        </p:txBody>
      </p:sp>
      <p:sp>
        <p:nvSpPr>
          <p:cNvPr id="673794" name="Text Box 2"/>
          <p:cNvSpPr txBox="1">
            <a:spLocks noChangeArrowheads="1"/>
          </p:cNvSpPr>
          <p:nvPr/>
        </p:nvSpPr>
        <p:spPr bwMode="auto">
          <a:xfrm>
            <a:off x="6016625" y="1462088"/>
            <a:ext cx="3976688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Emission (SF) Cuts: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Quiescent Es: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No correlation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Possible </a:t>
            </a:r>
            <a:r>
              <a:rPr lang="ja-JP" altLang="en-GB">
                <a:solidFill>
                  <a:srgbClr val="E6E6E6"/>
                </a:solidFill>
                <a:latin typeface="Charter" charset="0"/>
              </a:rPr>
              <a:t>“</a:t>
            </a:r>
            <a:r>
              <a:rPr lang="en-GB" altLang="ja-JP">
                <a:solidFill>
                  <a:srgbClr val="E6E6E6"/>
                </a:solidFill>
                <a:latin typeface="Charter" charset="0"/>
              </a:rPr>
              <a:t>anti</a:t>
            </a:r>
            <a:r>
              <a:rPr lang="ja-JP" altLang="en-GB">
                <a:solidFill>
                  <a:srgbClr val="E6E6E6"/>
                </a:solidFill>
                <a:latin typeface="Charter" charset="0"/>
              </a:rPr>
              <a:t>”</a:t>
            </a:r>
            <a:r>
              <a:rPr lang="en-GB" altLang="ja-JP">
                <a:solidFill>
                  <a:srgbClr val="E6E6E6"/>
                </a:solidFill>
                <a:latin typeface="Charter" charset="0"/>
              </a:rPr>
              <a:t>-correlation !</a:t>
            </a:r>
          </a:p>
          <a:p>
            <a:pPr eaLnBrk="1">
              <a:lnSpc>
                <a:spcPct val="109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2000">
              <a:solidFill>
                <a:srgbClr val="999999"/>
              </a:solidFill>
              <a:latin typeface="Standard Symbols L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Effect of recent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(but not necessarily current)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SF ?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NUV- r &lt; 5.4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(RSF)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 cut yields back Burstein...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Pipeline data...</a:t>
            </a:r>
          </a:p>
        </p:txBody>
      </p:sp>
      <p:sp>
        <p:nvSpPr>
          <p:cNvPr id="673795" name="Text Box 3"/>
          <p:cNvSpPr txBox="1">
            <a:spLocks noChangeArrowheads="1"/>
          </p:cNvSpPr>
          <p:nvPr/>
        </p:nvSpPr>
        <p:spPr bwMode="auto">
          <a:xfrm>
            <a:off x="554038" y="1389063"/>
            <a:ext cx="57372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Burstein relation: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</a:p>
        </p:txBody>
      </p:sp>
      <p:sp>
        <p:nvSpPr>
          <p:cNvPr id="673796" name="Text Box 4"/>
          <p:cNvSpPr txBox="1">
            <a:spLocks noChangeArrowheads="1"/>
          </p:cNvSpPr>
          <p:nvPr/>
        </p:nvSpPr>
        <p:spPr bwMode="auto">
          <a:xfrm rot="5400000">
            <a:off x="3429000" y="4178300"/>
            <a:ext cx="1595438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(Rich et al. 05)</a:t>
            </a:r>
          </a:p>
        </p:txBody>
      </p:sp>
      <p:pic>
        <p:nvPicPr>
          <p:cNvPr id="6737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2009775"/>
            <a:ext cx="3622675" cy="494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3798" name="Line 6"/>
          <p:cNvSpPr>
            <a:spLocks noChangeShapeType="1"/>
          </p:cNvSpPr>
          <p:nvPr/>
        </p:nvSpPr>
        <p:spPr bwMode="auto">
          <a:xfrm>
            <a:off x="3024188" y="5156200"/>
            <a:ext cx="982662" cy="771525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41" name="Text Box 1"/>
          <p:cNvSpPr txBox="1">
            <a:spLocks noChangeArrowheads="1"/>
          </p:cNvSpPr>
          <p:nvPr/>
        </p:nvSpPr>
        <p:spPr bwMode="auto">
          <a:xfrm>
            <a:off x="677863" y="71438"/>
            <a:ext cx="86074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UVX: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Burstein Relation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 sz="200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(Donas et al. 07)     </a:t>
            </a:r>
          </a:p>
        </p:txBody>
      </p:sp>
      <p:sp>
        <p:nvSpPr>
          <p:cNvPr id="675842" name="Text Box 2"/>
          <p:cNvSpPr txBox="1">
            <a:spLocks noChangeArrowheads="1"/>
          </p:cNvSpPr>
          <p:nvPr/>
        </p:nvSpPr>
        <p:spPr bwMode="auto">
          <a:xfrm>
            <a:off x="5851525" y="1462088"/>
            <a:ext cx="4143375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Morphological Cuts: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Nearby E/S0s: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Burstein recovered !</a:t>
            </a:r>
          </a:p>
          <a:p>
            <a:pPr eaLnBrk="1">
              <a:lnSpc>
                <a:spcPct val="109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999999"/>
              </a:solidFill>
              <a:latin typeface="Standard Symbols L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UV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(NGS)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 and V total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(independent photometry)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;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Mg and </a:t>
            </a:r>
            <a:r>
              <a:rPr lang="en-GB">
                <a:solidFill>
                  <a:srgbClr val="E6E6E6"/>
                </a:solidFill>
                <a:latin typeface="Standard Symbols L" charset="0"/>
                <a:cs typeface="Standard Symbols L" charset="0"/>
              </a:rPr>
              <a:t>σ</a:t>
            </a:r>
            <a:r>
              <a:rPr lang="en-GB">
                <a:solidFill>
                  <a:srgbClr val="E6E6E6"/>
                </a:solidFill>
                <a:latin typeface="Charter" charset="0"/>
                <a:cs typeface="Standard Symbols L" charset="0"/>
              </a:rPr>
              <a:t> still central</a:t>
            </a:r>
          </a:p>
        </p:txBody>
      </p:sp>
      <p:sp>
        <p:nvSpPr>
          <p:cNvPr id="675843" name="Text Box 3"/>
          <p:cNvSpPr txBox="1">
            <a:spLocks noChangeArrowheads="1"/>
          </p:cNvSpPr>
          <p:nvPr/>
        </p:nvSpPr>
        <p:spPr bwMode="auto">
          <a:xfrm>
            <a:off x="554038" y="1389063"/>
            <a:ext cx="57372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Burstein relation: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</a:p>
        </p:txBody>
      </p:sp>
      <p:pic>
        <p:nvPicPr>
          <p:cNvPr id="6758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" y="2017713"/>
            <a:ext cx="412115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45" name="Text Box 5"/>
          <p:cNvSpPr txBox="1">
            <a:spLocks noChangeArrowheads="1"/>
          </p:cNvSpPr>
          <p:nvPr/>
        </p:nvSpPr>
        <p:spPr bwMode="auto">
          <a:xfrm rot="5400000">
            <a:off x="3930650" y="3746500"/>
            <a:ext cx="1595438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(Donas et al. 07)</a:t>
            </a:r>
          </a:p>
        </p:txBody>
      </p:sp>
      <p:sp>
        <p:nvSpPr>
          <p:cNvPr id="675846" name="Line 6"/>
          <p:cNvSpPr>
            <a:spLocks noChangeShapeType="1"/>
          </p:cNvSpPr>
          <p:nvPr/>
        </p:nvSpPr>
        <p:spPr bwMode="auto">
          <a:xfrm flipV="1">
            <a:off x="2135188" y="5191125"/>
            <a:ext cx="552450" cy="1123950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89" name="Text Box 1"/>
          <p:cNvSpPr txBox="1">
            <a:spLocks noChangeArrowheads="1"/>
          </p:cNvSpPr>
          <p:nvPr/>
        </p:nvSpPr>
        <p:spPr bwMode="auto">
          <a:xfrm>
            <a:off x="677863" y="71438"/>
            <a:ext cx="86074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UVX: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Burstein Relation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 sz="2000">
                <a:solidFill>
                  <a:srgbClr val="FFFF00"/>
                </a:solidFill>
                <a:latin typeface="Charter" charset="0"/>
              </a:rPr>
              <a:t>       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(Bureau, Houghton, Schawinski, Jeong, et al., in prep)     </a:t>
            </a:r>
          </a:p>
        </p:txBody>
      </p:sp>
      <p:sp>
        <p:nvSpPr>
          <p:cNvPr id="677890" name="Text Box 2"/>
          <p:cNvSpPr txBox="1">
            <a:spLocks noChangeArrowheads="1"/>
          </p:cNvSpPr>
          <p:nvPr/>
        </p:nvSpPr>
        <p:spPr bwMode="auto">
          <a:xfrm>
            <a:off x="5851525" y="1462088"/>
            <a:ext cx="4143375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SF Cuts: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SAURON E/S0s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Cuts on B-V, H</a:t>
            </a:r>
            <a:r>
              <a:rPr lang="en-GB">
                <a:solidFill>
                  <a:srgbClr val="FFFF99"/>
                </a:solidFill>
                <a:latin typeface="Standard Symbols L" charset="0"/>
                <a:cs typeface="Standard Symbols L" charset="0"/>
              </a:rPr>
              <a:t>α</a:t>
            </a:r>
            <a:r>
              <a:rPr lang="en-GB">
                <a:solidFill>
                  <a:srgbClr val="FFFF99"/>
                </a:solidFill>
                <a:latin typeface="Charter" charset="0"/>
                <a:cs typeface="Standard Symbols L" charset="0"/>
              </a:rPr>
              <a:t>, CO, H</a:t>
            </a:r>
            <a:r>
              <a:rPr lang="en-GB">
                <a:solidFill>
                  <a:srgbClr val="FFFF99"/>
                </a:solidFill>
                <a:latin typeface="Standard Symbols L" charset="0"/>
                <a:cs typeface="Standard Symbols L" charset="0"/>
              </a:rPr>
              <a:t>β, </a:t>
            </a:r>
            <a:r>
              <a:rPr lang="en-GB">
                <a:solidFill>
                  <a:srgbClr val="FFFF99"/>
                </a:solidFill>
                <a:latin typeface="Charter" charset="0"/>
                <a:cs typeface="Standard Symbols L" charset="0"/>
              </a:rPr>
              <a:t>age, ....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endParaRPr lang="en-GB" sz="1600">
              <a:solidFill>
                <a:srgbClr val="999999"/>
              </a:solidFill>
              <a:latin typeface="Charter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</a:t>
            </a: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Burstein recovered !</a:t>
            </a:r>
          </a:p>
          <a:p>
            <a:pPr eaLnBrk="1">
              <a:lnSpc>
                <a:spcPct val="109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   ⇒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 Scatter caused by RSF</a:t>
            </a:r>
          </a:p>
          <a:p>
            <a:pPr eaLnBrk="1">
              <a:lnSpc>
                <a:spcPct val="109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FFFF00"/>
              </a:solidFill>
              <a:latin typeface="Standard Symbols L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endParaRPr lang="en-GB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All quantities within Re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(TBD)</a:t>
            </a:r>
          </a:p>
        </p:txBody>
      </p:sp>
      <p:sp>
        <p:nvSpPr>
          <p:cNvPr id="677891" name="Text Box 3"/>
          <p:cNvSpPr txBox="1">
            <a:spLocks noChangeArrowheads="1"/>
          </p:cNvSpPr>
          <p:nvPr/>
        </p:nvSpPr>
        <p:spPr bwMode="auto">
          <a:xfrm>
            <a:off x="303213" y="1389063"/>
            <a:ext cx="57372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Burstein relation: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</a:p>
        </p:txBody>
      </p:sp>
      <p:pic>
        <p:nvPicPr>
          <p:cNvPr id="67789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2012950"/>
            <a:ext cx="4878387" cy="477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7893" name="Text Box 5"/>
          <p:cNvSpPr txBox="1">
            <a:spLocks noChangeArrowheads="1"/>
          </p:cNvSpPr>
          <p:nvPr/>
        </p:nvSpPr>
        <p:spPr bwMode="auto">
          <a:xfrm>
            <a:off x="266700" y="6827838"/>
            <a:ext cx="5610225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(Bureau, Houghton, Schawinski, Jeong, et al., in prep.)</a:t>
            </a:r>
          </a:p>
        </p:txBody>
      </p:sp>
      <p:sp>
        <p:nvSpPr>
          <p:cNvPr id="677894" name="Line 6"/>
          <p:cNvSpPr>
            <a:spLocks noChangeShapeType="1"/>
          </p:cNvSpPr>
          <p:nvPr/>
        </p:nvSpPr>
        <p:spPr bwMode="auto">
          <a:xfrm flipV="1">
            <a:off x="1965325" y="2832100"/>
            <a:ext cx="782638" cy="1039813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7" name="Text Box 1"/>
          <p:cNvSpPr txBox="1">
            <a:spLocks noChangeArrowheads="1"/>
          </p:cNvSpPr>
          <p:nvPr/>
        </p:nvSpPr>
        <p:spPr bwMode="auto">
          <a:xfrm>
            <a:off x="677863" y="71438"/>
            <a:ext cx="86074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UVX: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Burstein Relation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 sz="2000">
                <a:solidFill>
                  <a:srgbClr val="FFFF00"/>
                </a:solidFill>
                <a:latin typeface="Charter" charset="0"/>
              </a:rPr>
              <a:t>       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(Bureau, Houghton, Schawinski, Jeong, et al., in prep)     </a:t>
            </a:r>
          </a:p>
        </p:txBody>
      </p:sp>
      <p:sp>
        <p:nvSpPr>
          <p:cNvPr id="679938" name="Text Box 2"/>
          <p:cNvSpPr txBox="1">
            <a:spLocks noChangeArrowheads="1"/>
          </p:cNvSpPr>
          <p:nvPr/>
        </p:nvSpPr>
        <p:spPr bwMode="auto">
          <a:xfrm>
            <a:off x="5851525" y="1462088"/>
            <a:ext cx="4143375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SF Cuts: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SAURON E/S0s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Cuts on B-V, H</a:t>
            </a:r>
            <a:r>
              <a:rPr lang="en-GB">
                <a:solidFill>
                  <a:srgbClr val="FFFF99"/>
                </a:solidFill>
                <a:latin typeface="Standard Symbols L" charset="0"/>
                <a:cs typeface="Standard Symbols L" charset="0"/>
              </a:rPr>
              <a:t>α</a:t>
            </a:r>
            <a:r>
              <a:rPr lang="en-GB">
                <a:solidFill>
                  <a:srgbClr val="FFFF99"/>
                </a:solidFill>
                <a:latin typeface="Charter" charset="0"/>
                <a:cs typeface="Standard Symbols L" charset="0"/>
              </a:rPr>
              <a:t>, CO, H</a:t>
            </a:r>
            <a:r>
              <a:rPr lang="en-GB">
                <a:solidFill>
                  <a:srgbClr val="FFFF99"/>
                </a:solidFill>
                <a:latin typeface="Standard Symbols L" charset="0"/>
                <a:cs typeface="Standard Symbols L" charset="0"/>
              </a:rPr>
              <a:t>β, </a:t>
            </a:r>
            <a:r>
              <a:rPr lang="en-GB">
                <a:solidFill>
                  <a:srgbClr val="FFFF99"/>
                </a:solidFill>
                <a:latin typeface="Charter" charset="0"/>
                <a:cs typeface="Standard Symbols L" charset="0"/>
              </a:rPr>
              <a:t>age, ....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endParaRPr lang="en-GB" sz="1600">
              <a:solidFill>
                <a:srgbClr val="999999"/>
              </a:solidFill>
              <a:latin typeface="Charter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</a:t>
            </a: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Burstein recovered !</a:t>
            </a:r>
          </a:p>
          <a:p>
            <a:pPr eaLnBrk="1">
              <a:lnSpc>
                <a:spcPct val="109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   ⇒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 Scatter caused by RSF</a:t>
            </a:r>
          </a:p>
          <a:p>
            <a:pPr eaLnBrk="1">
              <a:lnSpc>
                <a:spcPct val="109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FFFF00"/>
              </a:solidFill>
              <a:latin typeface="Standard Symbols L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endParaRPr lang="en-GB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All quantities within Re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(TBD)</a:t>
            </a:r>
          </a:p>
        </p:txBody>
      </p:sp>
      <p:sp>
        <p:nvSpPr>
          <p:cNvPr id="679939" name="Text Box 3"/>
          <p:cNvSpPr txBox="1">
            <a:spLocks noChangeArrowheads="1"/>
          </p:cNvSpPr>
          <p:nvPr/>
        </p:nvSpPr>
        <p:spPr bwMode="auto">
          <a:xfrm>
            <a:off x="303213" y="1389063"/>
            <a:ext cx="57372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Burstein relation: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</a:p>
        </p:txBody>
      </p:sp>
      <p:pic>
        <p:nvPicPr>
          <p:cNvPr id="67994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2012950"/>
            <a:ext cx="4878387" cy="477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9941" name="Text Box 5"/>
          <p:cNvSpPr txBox="1">
            <a:spLocks noChangeArrowheads="1"/>
          </p:cNvSpPr>
          <p:nvPr/>
        </p:nvSpPr>
        <p:spPr bwMode="auto">
          <a:xfrm>
            <a:off x="266700" y="6827838"/>
            <a:ext cx="5610225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(Bureau, Houghton, Schawinski, Jeong, et al., in prep.)</a:t>
            </a:r>
          </a:p>
        </p:txBody>
      </p:sp>
      <p:sp>
        <p:nvSpPr>
          <p:cNvPr id="679942" name="Line 6"/>
          <p:cNvSpPr>
            <a:spLocks noChangeShapeType="1"/>
          </p:cNvSpPr>
          <p:nvPr/>
        </p:nvSpPr>
        <p:spPr bwMode="auto">
          <a:xfrm flipV="1">
            <a:off x="1965325" y="2832100"/>
            <a:ext cx="782638" cy="1039813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Text Box 1"/>
          <p:cNvSpPr txBox="1">
            <a:spLocks noChangeArrowheads="1"/>
          </p:cNvSpPr>
          <p:nvPr/>
        </p:nvSpPr>
        <p:spPr bwMode="auto">
          <a:xfrm>
            <a:off x="661988" y="33338"/>
            <a:ext cx="8607425" cy="13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Extras...</a:t>
            </a:r>
          </a:p>
        </p:txBody>
      </p:sp>
    </p:spTree>
    <p:extLst>
      <p:ext uri="{BB962C8B-B14F-4D97-AF65-F5344CB8AC3E}">
        <p14:creationId xmlns:p14="http://schemas.microsoft.com/office/powerpoint/2010/main" val="8585334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5" name="Text Box 1"/>
          <p:cNvSpPr txBox="1">
            <a:spLocks noChangeArrowheads="1"/>
          </p:cNvSpPr>
          <p:nvPr/>
        </p:nvSpPr>
        <p:spPr bwMode="auto">
          <a:xfrm>
            <a:off x="677863" y="71438"/>
            <a:ext cx="86074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UVX: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Burstein Relation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 sz="2000">
                <a:solidFill>
                  <a:srgbClr val="FFFF00"/>
                </a:solidFill>
                <a:latin typeface="Charter" charset="0"/>
              </a:rPr>
              <a:t>       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(Bureau, Houghton, Schawinski, Jeong, et al., in prep)     </a:t>
            </a:r>
          </a:p>
        </p:txBody>
      </p:sp>
      <p:sp>
        <p:nvSpPr>
          <p:cNvPr id="681986" name="Text Box 2"/>
          <p:cNvSpPr txBox="1">
            <a:spLocks noChangeArrowheads="1"/>
          </p:cNvSpPr>
          <p:nvPr/>
        </p:nvSpPr>
        <p:spPr bwMode="auto">
          <a:xfrm>
            <a:off x="5851525" y="1462088"/>
            <a:ext cx="4143375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SF Cuts: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SAURON E/S0s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Cuts on B-V, H</a:t>
            </a:r>
            <a:r>
              <a:rPr lang="en-GB">
                <a:solidFill>
                  <a:srgbClr val="FFFF99"/>
                </a:solidFill>
                <a:latin typeface="Standard Symbols L" charset="0"/>
                <a:cs typeface="Standard Symbols L" charset="0"/>
              </a:rPr>
              <a:t>α</a:t>
            </a:r>
            <a:r>
              <a:rPr lang="en-GB">
                <a:solidFill>
                  <a:srgbClr val="FFFF99"/>
                </a:solidFill>
                <a:latin typeface="Charter" charset="0"/>
                <a:cs typeface="Standard Symbols L" charset="0"/>
              </a:rPr>
              <a:t>, CO, H</a:t>
            </a:r>
            <a:r>
              <a:rPr lang="en-GB">
                <a:solidFill>
                  <a:srgbClr val="FFFF99"/>
                </a:solidFill>
                <a:latin typeface="Standard Symbols L" charset="0"/>
                <a:cs typeface="Standard Symbols L" charset="0"/>
              </a:rPr>
              <a:t>β, </a:t>
            </a:r>
            <a:r>
              <a:rPr lang="en-GB">
                <a:solidFill>
                  <a:srgbClr val="FFFF99"/>
                </a:solidFill>
                <a:latin typeface="Charter" charset="0"/>
                <a:cs typeface="Standard Symbols L" charset="0"/>
              </a:rPr>
              <a:t>age, ....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endParaRPr lang="en-GB" sz="1600">
              <a:solidFill>
                <a:srgbClr val="999999"/>
              </a:solidFill>
              <a:latin typeface="Charter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</a:t>
            </a: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Burstein recovered !</a:t>
            </a:r>
          </a:p>
          <a:p>
            <a:pPr eaLnBrk="1">
              <a:lnSpc>
                <a:spcPct val="109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   ⇒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 Scatter caused by RSF</a:t>
            </a:r>
          </a:p>
          <a:p>
            <a:pPr eaLnBrk="1">
              <a:lnSpc>
                <a:spcPct val="109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FFFF00"/>
              </a:solidFill>
              <a:latin typeface="Standard Symbols L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endParaRPr lang="en-GB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All quantities within Re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(TBD)</a:t>
            </a:r>
          </a:p>
        </p:txBody>
      </p:sp>
      <p:sp>
        <p:nvSpPr>
          <p:cNvPr id="681987" name="Text Box 3"/>
          <p:cNvSpPr txBox="1">
            <a:spLocks noChangeArrowheads="1"/>
          </p:cNvSpPr>
          <p:nvPr/>
        </p:nvSpPr>
        <p:spPr bwMode="auto">
          <a:xfrm>
            <a:off x="303213" y="1389063"/>
            <a:ext cx="57372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Burstein relation: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</a:p>
        </p:txBody>
      </p:sp>
      <p:pic>
        <p:nvPicPr>
          <p:cNvPr id="6819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2012950"/>
            <a:ext cx="4878387" cy="477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1989" name="Text Box 5"/>
          <p:cNvSpPr txBox="1">
            <a:spLocks noChangeArrowheads="1"/>
          </p:cNvSpPr>
          <p:nvPr/>
        </p:nvSpPr>
        <p:spPr bwMode="auto">
          <a:xfrm>
            <a:off x="266700" y="6827838"/>
            <a:ext cx="5610225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(Bureau, Houghton, Schawinski, Jeong, et al., in prep.)</a:t>
            </a:r>
          </a:p>
        </p:txBody>
      </p:sp>
      <p:sp>
        <p:nvSpPr>
          <p:cNvPr id="681990" name="Line 6"/>
          <p:cNvSpPr>
            <a:spLocks noChangeShapeType="1"/>
          </p:cNvSpPr>
          <p:nvPr/>
        </p:nvSpPr>
        <p:spPr bwMode="auto">
          <a:xfrm flipV="1">
            <a:off x="1965325" y="2832100"/>
            <a:ext cx="782638" cy="1039813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033" name="Text Box 1"/>
          <p:cNvSpPr txBox="1">
            <a:spLocks noChangeArrowheads="1"/>
          </p:cNvSpPr>
          <p:nvPr/>
        </p:nvSpPr>
        <p:spPr bwMode="auto">
          <a:xfrm>
            <a:off x="677863" y="71438"/>
            <a:ext cx="86074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UVX: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Burstein Relation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 sz="2000">
                <a:solidFill>
                  <a:srgbClr val="FFFF00"/>
                </a:solidFill>
                <a:latin typeface="Charter" charset="0"/>
              </a:rPr>
              <a:t>       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(Bureau, Houghton, Schawinski, Jeong, et al., in prep)     </a:t>
            </a:r>
          </a:p>
        </p:txBody>
      </p:sp>
      <p:sp>
        <p:nvSpPr>
          <p:cNvPr id="684034" name="Text Box 2"/>
          <p:cNvSpPr txBox="1">
            <a:spLocks noChangeArrowheads="1"/>
          </p:cNvSpPr>
          <p:nvPr/>
        </p:nvSpPr>
        <p:spPr bwMode="auto">
          <a:xfrm>
            <a:off x="5851525" y="1462088"/>
            <a:ext cx="4143375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SF Cuts: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SAURON E/S0s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Cuts on B-V, H</a:t>
            </a:r>
            <a:r>
              <a:rPr lang="en-GB">
                <a:solidFill>
                  <a:srgbClr val="FFFF99"/>
                </a:solidFill>
                <a:latin typeface="Standard Symbols L" charset="0"/>
                <a:cs typeface="Standard Symbols L" charset="0"/>
              </a:rPr>
              <a:t>α</a:t>
            </a:r>
            <a:r>
              <a:rPr lang="en-GB">
                <a:solidFill>
                  <a:srgbClr val="FFFF99"/>
                </a:solidFill>
                <a:latin typeface="Charter" charset="0"/>
                <a:cs typeface="Standard Symbols L" charset="0"/>
              </a:rPr>
              <a:t>, CO, H</a:t>
            </a:r>
            <a:r>
              <a:rPr lang="en-GB">
                <a:solidFill>
                  <a:srgbClr val="FFFF99"/>
                </a:solidFill>
                <a:latin typeface="Standard Symbols L" charset="0"/>
                <a:cs typeface="Standard Symbols L" charset="0"/>
              </a:rPr>
              <a:t>β, </a:t>
            </a:r>
            <a:r>
              <a:rPr lang="en-GB">
                <a:solidFill>
                  <a:srgbClr val="FFFF99"/>
                </a:solidFill>
                <a:latin typeface="Charter" charset="0"/>
                <a:cs typeface="Standard Symbols L" charset="0"/>
              </a:rPr>
              <a:t>age, ....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endParaRPr lang="en-GB" sz="1600">
              <a:solidFill>
                <a:srgbClr val="999999"/>
              </a:solidFill>
              <a:latin typeface="Charter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</a:t>
            </a: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Burstein recovered !</a:t>
            </a:r>
          </a:p>
          <a:p>
            <a:pPr eaLnBrk="1">
              <a:lnSpc>
                <a:spcPct val="109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   ⇒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 Scatter caused by RSF</a:t>
            </a:r>
          </a:p>
          <a:p>
            <a:pPr eaLnBrk="1">
              <a:lnSpc>
                <a:spcPct val="109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FFFF00"/>
              </a:solidFill>
              <a:latin typeface="Standard Symbols L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endParaRPr lang="en-GB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All quantities within Re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(TBD)</a:t>
            </a:r>
          </a:p>
        </p:txBody>
      </p:sp>
      <p:sp>
        <p:nvSpPr>
          <p:cNvPr id="684035" name="Text Box 3"/>
          <p:cNvSpPr txBox="1">
            <a:spLocks noChangeArrowheads="1"/>
          </p:cNvSpPr>
          <p:nvPr/>
        </p:nvSpPr>
        <p:spPr bwMode="auto">
          <a:xfrm>
            <a:off x="303213" y="1389063"/>
            <a:ext cx="57372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Burstein relation: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</a:p>
        </p:txBody>
      </p:sp>
      <p:pic>
        <p:nvPicPr>
          <p:cNvPr id="68403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2012950"/>
            <a:ext cx="4878387" cy="477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4037" name="Text Box 5"/>
          <p:cNvSpPr txBox="1">
            <a:spLocks noChangeArrowheads="1"/>
          </p:cNvSpPr>
          <p:nvPr/>
        </p:nvSpPr>
        <p:spPr bwMode="auto">
          <a:xfrm>
            <a:off x="266700" y="6827838"/>
            <a:ext cx="5610225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(Bureau, Houghton, Schawinski, Jeong, et al., in prep.)</a:t>
            </a:r>
          </a:p>
        </p:txBody>
      </p:sp>
      <p:sp>
        <p:nvSpPr>
          <p:cNvPr id="684038" name="Line 6"/>
          <p:cNvSpPr>
            <a:spLocks noChangeShapeType="1"/>
          </p:cNvSpPr>
          <p:nvPr/>
        </p:nvSpPr>
        <p:spPr bwMode="auto">
          <a:xfrm flipV="1">
            <a:off x="1965325" y="2832100"/>
            <a:ext cx="782638" cy="1039813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81" name="Text Box 1"/>
          <p:cNvSpPr txBox="1">
            <a:spLocks noChangeArrowheads="1"/>
          </p:cNvSpPr>
          <p:nvPr/>
        </p:nvSpPr>
        <p:spPr bwMode="auto">
          <a:xfrm>
            <a:off x="677863" y="71438"/>
            <a:ext cx="86074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UVX: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Burstein Relation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 sz="2000">
                <a:solidFill>
                  <a:srgbClr val="FFFF00"/>
                </a:solidFill>
                <a:latin typeface="Charter" charset="0"/>
              </a:rPr>
              <a:t>       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(Bureau, Houghton, Schawinski, Jeong, et al., in prep)     </a:t>
            </a:r>
          </a:p>
        </p:txBody>
      </p:sp>
      <p:sp>
        <p:nvSpPr>
          <p:cNvPr id="686082" name="Text Box 2"/>
          <p:cNvSpPr txBox="1">
            <a:spLocks noChangeArrowheads="1"/>
          </p:cNvSpPr>
          <p:nvPr/>
        </p:nvSpPr>
        <p:spPr bwMode="auto">
          <a:xfrm>
            <a:off x="5851525" y="1462088"/>
            <a:ext cx="4143375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SF Cuts: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SAURON E/S0s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Cuts on B-V, H</a:t>
            </a:r>
            <a:r>
              <a:rPr lang="en-GB">
                <a:solidFill>
                  <a:srgbClr val="FFFF99"/>
                </a:solidFill>
                <a:latin typeface="Standard Symbols L" charset="0"/>
                <a:cs typeface="Standard Symbols L" charset="0"/>
              </a:rPr>
              <a:t>α</a:t>
            </a:r>
            <a:r>
              <a:rPr lang="en-GB">
                <a:solidFill>
                  <a:srgbClr val="FFFF99"/>
                </a:solidFill>
                <a:latin typeface="Charter" charset="0"/>
                <a:cs typeface="Standard Symbols L" charset="0"/>
              </a:rPr>
              <a:t>, CO, H</a:t>
            </a:r>
            <a:r>
              <a:rPr lang="en-GB">
                <a:solidFill>
                  <a:srgbClr val="FFFF99"/>
                </a:solidFill>
                <a:latin typeface="Standard Symbols L" charset="0"/>
                <a:cs typeface="Standard Symbols L" charset="0"/>
              </a:rPr>
              <a:t>β, </a:t>
            </a:r>
            <a:r>
              <a:rPr lang="en-GB">
                <a:solidFill>
                  <a:srgbClr val="FFFF99"/>
                </a:solidFill>
                <a:latin typeface="Charter" charset="0"/>
                <a:cs typeface="Standard Symbols L" charset="0"/>
              </a:rPr>
              <a:t>age, ....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endParaRPr lang="en-GB" sz="1600">
              <a:solidFill>
                <a:srgbClr val="999999"/>
              </a:solidFill>
              <a:latin typeface="Charter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</a:t>
            </a: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Burstein recovered !</a:t>
            </a:r>
          </a:p>
          <a:p>
            <a:pPr eaLnBrk="1">
              <a:lnSpc>
                <a:spcPct val="109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   ⇒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 Scatter caused by RSF</a:t>
            </a:r>
          </a:p>
          <a:p>
            <a:pPr eaLnBrk="1">
              <a:lnSpc>
                <a:spcPct val="109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FFFF00"/>
              </a:solidFill>
              <a:latin typeface="Standard Symbols L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endParaRPr lang="en-GB" sz="200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endParaRPr lang="en-GB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All quantities within Re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(TBD)</a:t>
            </a:r>
          </a:p>
        </p:txBody>
      </p:sp>
      <p:sp>
        <p:nvSpPr>
          <p:cNvPr id="686083" name="Text Box 3"/>
          <p:cNvSpPr txBox="1">
            <a:spLocks noChangeArrowheads="1"/>
          </p:cNvSpPr>
          <p:nvPr/>
        </p:nvSpPr>
        <p:spPr bwMode="auto">
          <a:xfrm>
            <a:off x="303213" y="1389063"/>
            <a:ext cx="57372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Burstein relation: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</a:p>
        </p:txBody>
      </p:sp>
      <p:pic>
        <p:nvPicPr>
          <p:cNvPr id="6860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2012950"/>
            <a:ext cx="4878387" cy="477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085" name="Text Box 5"/>
          <p:cNvSpPr txBox="1">
            <a:spLocks noChangeArrowheads="1"/>
          </p:cNvSpPr>
          <p:nvPr/>
        </p:nvSpPr>
        <p:spPr bwMode="auto">
          <a:xfrm>
            <a:off x="266700" y="6827838"/>
            <a:ext cx="5610225" cy="434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(Bureau, Houghton, Schawinski, Jeong, et al., in prep.)</a:t>
            </a:r>
          </a:p>
        </p:txBody>
      </p:sp>
      <p:sp>
        <p:nvSpPr>
          <p:cNvPr id="686086" name="Line 6"/>
          <p:cNvSpPr>
            <a:spLocks noChangeShapeType="1"/>
          </p:cNvSpPr>
          <p:nvPr/>
        </p:nvSpPr>
        <p:spPr bwMode="auto">
          <a:xfrm flipV="1">
            <a:off x="1965325" y="2832100"/>
            <a:ext cx="782638" cy="1039813"/>
          </a:xfrm>
          <a:prstGeom prst="line">
            <a:avLst/>
          </a:prstGeom>
          <a:noFill/>
          <a:ln w="3672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129" name="Text Box 1"/>
          <p:cNvSpPr txBox="1">
            <a:spLocks noChangeArrowheads="1"/>
          </p:cNvSpPr>
          <p:nvPr/>
        </p:nvSpPr>
        <p:spPr bwMode="auto">
          <a:xfrm>
            <a:off x="677863" y="71438"/>
            <a:ext cx="86074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UVX: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2D Burstein Relation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 sz="2000">
                <a:solidFill>
                  <a:srgbClr val="FFFF00"/>
                </a:solidFill>
                <a:latin typeface="Charter" charset="0"/>
              </a:rPr>
              <a:t>       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(Jeong et al., in prep)     </a:t>
            </a:r>
          </a:p>
        </p:txBody>
      </p:sp>
      <p:sp>
        <p:nvSpPr>
          <p:cNvPr id="688130" name="Text Box 2"/>
          <p:cNvSpPr txBox="1">
            <a:spLocks noChangeArrowheads="1"/>
          </p:cNvSpPr>
          <p:nvPr/>
        </p:nvSpPr>
        <p:spPr bwMode="auto">
          <a:xfrm>
            <a:off x="5851525" y="1425575"/>
            <a:ext cx="4143375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Radial Profiles: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SAURON E/S0s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NGC4552:  Classic UVX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NGC4374: 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  <a:cs typeface="Standard Symbols L" charset="0"/>
              </a:rPr>
              <a:t>   NGC4473: 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  <a:cs typeface="Standard Symbols L" charset="0"/>
              </a:rPr>
              <a:t>   NGC0821: 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  <a:cs typeface="Standard Symbols L" charset="0"/>
              </a:rPr>
              <a:t>   NCC4550:  Young pop.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endParaRPr lang="en-GB">
              <a:solidFill>
                <a:srgbClr val="FFFF99"/>
              </a:solidFill>
              <a:latin typeface="Charter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</a:t>
            </a: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 Gobal relation holds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  </a:t>
            </a: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 Local relation only in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       extreme UVX galaxies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  <a:cs typeface="Standard Symbols L" charset="0"/>
              </a:rPr>
              <a:t>   </a:t>
            </a: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 Mg/Fe depedence only in      extreme UVX galaxies</a:t>
            </a:r>
          </a:p>
        </p:txBody>
      </p:sp>
      <p:sp>
        <p:nvSpPr>
          <p:cNvPr id="688131" name="Text Box 3"/>
          <p:cNvSpPr txBox="1">
            <a:spLocks noChangeArrowheads="1"/>
          </p:cNvSpPr>
          <p:nvPr/>
        </p:nvSpPr>
        <p:spPr bwMode="auto">
          <a:xfrm>
            <a:off x="590550" y="1389063"/>
            <a:ext cx="57372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Burstein relation: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2D</a:t>
            </a:r>
          </a:p>
        </p:txBody>
      </p:sp>
      <p:sp>
        <p:nvSpPr>
          <p:cNvPr id="688132" name="Text Box 4"/>
          <p:cNvSpPr txBox="1">
            <a:spLocks noChangeArrowheads="1"/>
          </p:cNvSpPr>
          <p:nvPr/>
        </p:nvSpPr>
        <p:spPr bwMode="auto">
          <a:xfrm rot="5400000">
            <a:off x="2111375" y="3735388"/>
            <a:ext cx="2230437" cy="172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(Jeong et al., in prep.)</a:t>
            </a:r>
          </a:p>
        </p:txBody>
      </p:sp>
      <p:pic>
        <p:nvPicPr>
          <p:cNvPr id="68813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88" y="1998663"/>
            <a:ext cx="3128962" cy="500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177" name="Text Box 1"/>
          <p:cNvSpPr txBox="1">
            <a:spLocks noChangeArrowheads="1"/>
          </p:cNvSpPr>
          <p:nvPr/>
        </p:nvSpPr>
        <p:spPr bwMode="auto">
          <a:xfrm>
            <a:off x="677863" y="71438"/>
            <a:ext cx="86074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UVX: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2D Burstein Relation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 sz="2000">
                <a:solidFill>
                  <a:srgbClr val="FFFF00"/>
                </a:solidFill>
                <a:latin typeface="Charter" charset="0"/>
              </a:rPr>
              <a:t>       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(Jeong et al., in prep)     </a:t>
            </a:r>
          </a:p>
        </p:txBody>
      </p:sp>
      <p:sp>
        <p:nvSpPr>
          <p:cNvPr id="690178" name="Text Box 2"/>
          <p:cNvSpPr txBox="1">
            <a:spLocks noChangeArrowheads="1"/>
          </p:cNvSpPr>
          <p:nvPr/>
        </p:nvSpPr>
        <p:spPr bwMode="auto">
          <a:xfrm>
            <a:off x="5851525" y="1425575"/>
            <a:ext cx="4143375" cy="567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Radial Profiles: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SAURON E/S0s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NGC4552:  Classic UVX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NGC4374: 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  <a:cs typeface="Standard Symbols L" charset="0"/>
              </a:rPr>
              <a:t>   NGC4473: 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  <a:cs typeface="Standard Symbols L" charset="0"/>
              </a:rPr>
              <a:t>   NGC0821: 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  <a:cs typeface="Standard Symbols L" charset="0"/>
              </a:rPr>
              <a:t>   NCC4550:  Young pop.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endParaRPr lang="en-GB">
              <a:solidFill>
                <a:srgbClr val="FFFF99"/>
              </a:solidFill>
              <a:latin typeface="Charter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</a:t>
            </a: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 Gobal relation holds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  </a:t>
            </a: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 Local relation only in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       extreme UVX galaxies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  <a:cs typeface="Standard Symbols L" charset="0"/>
              </a:rPr>
              <a:t>   </a:t>
            </a: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 Mg/Fe depedence only in      extreme UVX galaxies</a:t>
            </a:r>
          </a:p>
        </p:txBody>
      </p:sp>
      <p:sp>
        <p:nvSpPr>
          <p:cNvPr id="690179" name="Text Box 3"/>
          <p:cNvSpPr txBox="1">
            <a:spLocks noChangeArrowheads="1"/>
          </p:cNvSpPr>
          <p:nvPr/>
        </p:nvSpPr>
        <p:spPr bwMode="auto">
          <a:xfrm>
            <a:off x="590550" y="1389063"/>
            <a:ext cx="573722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Burstein relation: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2D</a:t>
            </a:r>
          </a:p>
        </p:txBody>
      </p:sp>
      <p:pic>
        <p:nvPicPr>
          <p:cNvPr id="69018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88" y="1979613"/>
            <a:ext cx="4111625" cy="505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0181" name="Text Box 5"/>
          <p:cNvSpPr txBox="1">
            <a:spLocks noChangeArrowheads="1"/>
          </p:cNvSpPr>
          <p:nvPr/>
        </p:nvSpPr>
        <p:spPr bwMode="auto">
          <a:xfrm rot="5400000">
            <a:off x="3046413" y="3735388"/>
            <a:ext cx="2230437" cy="172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(Jeong et al., in prep.)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225" name="Text Box 1"/>
          <p:cNvSpPr txBox="1">
            <a:spLocks noChangeArrowheads="1"/>
          </p:cNvSpPr>
          <p:nvPr/>
        </p:nvSpPr>
        <p:spPr bwMode="auto">
          <a:xfrm>
            <a:off x="661988" y="33338"/>
            <a:ext cx="8607425" cy="13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Extras...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3" name="Text Box 1"/>
          <p:cNvSpPr txBox="1">
            <a:spLocks noChangeArrowheads="1"/>
          </p:cNvSpPr>
          <p:nvPr/>
        </p:nvSpPr>
        <p:spPr bwMode="auto">
          <a:xfrm>
            <a:off x="719138" y="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   SAURON: </a:t>
            </a:r>
            <a:r>
              <a:rPr lang="en-GB" sz="3600">
                <a:solidFill>
                  <a:srgbClr val="FFFFCC"/>
                </a:solidFill>
                <a:latin typeface="Charter" charset="0"/>
              </a:rPr>
              <a:t> Dynamics and Stellar Populations of Early-Type Galaxies in 3D</a:t>
            </a:r>
          </a:p>
        </p:txBody>
      </p:sp>
      <p:sp>
        <p:nvSpPr>
          <p:cNvPr id="694274" name="Text Box 2"/>
          <p:cNvSpPr txBox="1">
            <a:spLocks noChangeArrowheads="1"/>
          </p:cNvSpPr>
          <p:nvPr/>
        </p:nvSpPr>
        <p:spPr bwMode="auto">
          <a:xfrm>
            <a:off x="2252663" y="1754188"/>
            <a:ext cx="5664200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>
                <a:solidFill>
                  <a:srgbClr val="FFFF66"/>
                </a:solidFill>
              </a:rPr>
              <a:t>                                  </a:t>
            </a:r>
            <a:r>
              <a:rPr lang="en-GB" sz="3200">
                <a:solidFill>
                  <a:srgbClr val="FFFF00"/>
                </a:solidFill>
                <a:latin typeface="Charter" charset="0"/>
              </a:rPr>
              <a:t>Martin Bureau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FF"/>
                </a:solidFill>
                <a:latin typeface="Charter" charset="0"/>
              </a:rPr>
              <a:t>                                 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(Oxford University)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>
              <a:solidFill>
                <a:srgbClr val="E6E6F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200">
              <a:solidFill>
                <a:srgbClr val="E6E6F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FF"/>
                </a:solidFill>
                <a:latin typeface="Charter" charset="0"/>
              </a:rPr>
              <a:t>                             	      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        </a:t>
            </a:r>
            <a:r>
              <a:rPr lang="en-GB" sz="2800">
                <a:solidFill>
                  <a:srgbClr val="FFFF99"/>
                </a:solidFill>
                <a:latin typeface="Charter" charset="0"/>
              </a:rPr>
              <a:t>Team</a:t>
            </a:r>
          </a:p>
        </p:txBody>
      </p:sp>
      <p:sp>
        <p:nvSpPr>
          <p:cNvPr id="694275" name="Text Box 3"/>
          <p:cNvSpPr txBox="1">
            <a:spLocks noChangeArrowheads="1"/>
          </p:cNvSpPr>
          <p:nvPr/>
        </p:nvSpPr>
        <p:spPr bwMode="auto">
          <a:xfrm>
            <a:off x="577850" y="3976688"/>
            <a:ext cx="91471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Plan:</a:t>
            </a:r>
            <a:r>
              <a:rPr lang="en-GB">
                <a:solidFill>
                  <a:srgbClr val="FFFF66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Introduction: Team, Goals, Instrument, Sample, Data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        Tools: Pixel fitting, Binning, Kinemetry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        Stellar Kinematics: Examples, KDCs, Slow/Fast Rotators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        Gas Kinematics: Examples, Bars, Interactions, Line Ratios, ...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        Linestrengths: Examples, Line Indices, KDCs Dichotomy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      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Dynamical Modeling: Schwarzschild, Examples, Dark Matter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       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Conclusions: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Summary, Future</a:t>
            </a:r>
          </a:p>
        </p:txBody>
      </p:sp>
      <p:pic>
        <p:nvPicPr>
          <p:cNvPr id="6942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746125"/>
            <a:ext cx="4725987" cy="472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21" name="Text Box 1"/>
          <p:cNvSpPr txBox="1">
            <a:spLocks noChangeArrowheads="1"/>
          </p:cNvSpPr>
          <p:nvPr/>
        </p:nvSpPr>
        <p:spPr bwMode="auto">
          <a:xfrm>
            <a:off x="722313" y="80963"/>
            <a:ext cx="86106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SAURON: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 In Preparation </a:t>
            </a:r>
          </a:p>
        </p:txBody>
      </p:sp>
      <p:sp>
        <p:nvSpPr>
          <p:cNvPr id="696322" name="Text Box 2"/>
          <p:cNvSpPr txBox="1">
            <a:spLocks noChangeArrowheads="1"/>
          </p:cNvSpPr>
          <p:nvPr/>
        </p:nvSpPr>
        <p:spPr bwMode="auto">
          <a:xfrm>
            <a:off x="936625" y="1403350"/>
            <a:ext cx="8312150" cy="546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FFFF66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Papers in  Preparation:</a:t>
            </a:r>
          </a:p>
          <a:p>
            <a:pPr eaLnBrk="1">
              <a:lnSpc>
                <a:spcPct val="87000"/>
              </a:lnSpc>
              <a:buClr>
                <a:srgbClr val="FFFF66"/>
              </a:buClr>
              <a:buSzPct val="75000"/>
              <a:buFont typeface="StarSymbol" charset="0"/>
              <a:buNone/>
            </a:pPr>
            <a:endParaRPr lang="en-GB">
              <a:solidFill>
                <a:schemeClr val="tx1"/>
              </a:solidFill>
            </a:endParaRPr>
          </a:p>
          <a:p>
            <a:pPr eaLnBrk="1">
              <a:lnSpc>
                <a:spcPct val="102000"/>
              </a:lnSpc>
              <a:buClr>
                <a:srgbClr val="FFFF66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Data: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E/S0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(Sa)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Stellar kinematics</a:t>
            </a:r>
          </a:p>
          <a:p>
            <a:pPr eaLnBrk="1">
              <a:lnSpc>
                <a:spcPct val="102000"/>
              </a:lnSpc>
              <a:buClr>
                <a:srgbClr val="FFFF66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Data: E/S0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(Sa)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Linestrengths</a:t>
            </a:r>
          </a:p>
          <a:p>
            <a:pPr eaLnBrk="1">
              <a:lnSpc>
                <a:spcPct val="102000"/>
              </a:lnSpc>
              <a:buClr>
                <a:srgbClr val="FFFF66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Data: E/S0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(Sa)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Ionized-gas distribution and kinematics</a:t>
            </a:r>
          </a:p>
          <a:p>
            <a:pPr eaLnBrk="1">
              <a:lnSpc>
                <a:spcPct val="102000"/>
              </a:lnSpc>
              <a:buClr>
                <a:srgbClr val="FFFF66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Parallel papers for OASIS, ground-based imaging, GALEX, ...</a:t>
            </a:r>
          </a:p>
          <a:p>
            <a:pPr eaLnBrk="1">
              <a:lnSpc>
                <a:spcPct val="102000"/>
              </a:lnSpc>
              <a:buClr>
                <a:srgbClr val="FFFF66"/>
              </a:buClr>
              <a:buSzPct val="75000"/>
              <a:buFont typeface="StarSymbol" charset="0"/>
              <a:buNone/>
            </a:pPr>
            <a:endParaRPr lang="en-GB" sz="20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66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Incidence of disk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(and rotational support)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in E/S0s</a:t>
            </a:r>
          </a:p>
          <a:p>
            <a:pPr eaLnBrk="1">
              <a:lnSpc>
                <a:spcPct val="102000"/>
              </a:lnSpc>
              <a:buClr>
                <a:srgbClr val="FFFF66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KDCs and kinematic twists in E/S0s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(intrinsic shapes)</a:t>
            </a:r>
          </a:p>
          <a:p>
            <a:pPr eaLnBrk="1">
              <a:lnSpc>
                <a:spcPct val="102000"/>
              </a:lnSpc>
              <a:buClr>
                <a:srgbClr val="FFFF66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Age and metallicity of E/S0s</a:t>
            </a:r>
          </a:p>
          <a:p>
            <a:pPr eaLnBrk="1">
              <a:lnSpc>
                <a:spcPct val="102000"/>
              </a:lnSpc>
              <a:buClr>
                <a:srgbClr val="FFFF66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Schwarzschild modeling of E/S0s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(axisymmetric subsample)</a:t>
            </a:r>
          </a:p>
          <a:p>
            <a:pPr eaLnBrk="1">
              <a:lnSpc>
                <a:spcPct val="102000"/>
              </a:lnSpc>
              <a:buClr>
                <a:srgbClr val="FFFF66"/>
              </a:buClr>
              <a:buSzPct val="75000"/>
              <a:buFont typeface="StarSymbol" charset="0"/>
              <a:buChar char="✗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Detailed modeling of individual objects, ...</a:t>
            </a:r>
          </a:p>
          <a:p>
            <a:pPr eaLnBrk="1">
              <a:lnSpc>
                <a:spcPct val="102000"/>
              </a:lnSpc>
              <a:buClr>
                <a:srgbClr val="FFFF66"/>
              </a:buClr>
              <a:buSzPct val="75000"/>
              <a:buFont typeface="StarSymbol" charset="0"/>
              <a:buNone/>
            </a:pPr>
            <a:endParaRPr lang="en-GB" sz="20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66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Structure and dynamics of elliptical galaxies</a:t>
            </a:r>
          </a:p>
          <a:p>
            <a:pPr eaLnBrk="1">
              <a:lnSpc>
                <a:spcPct val="102000"/>
              </a:lnSpc>
              <a:buClr>
                <a:srgbClr val="FFFF66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Chemical enrichment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(and star formation history)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of E</a:t>
            </a:r>
            <a:r>
              <a:rPr lang="en-GB">
                <a:solidFill>
                  <a:srgbClr val="FFFFCC"/>
                </a:solidFill>
                <a:latin typeface="Charter" charset="0"/>
              </a:rPr>
              <a:t>/S0s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369" name="Text Box 1"/>
          <p:cNvSpPr txBox="1">
            <a:spLocks noChangeArrowheads="1"/>
          </p:cNvSpPr>
          <p:nvPr/>
        </p:nvSpPr>
        <p:spPr bwMode="auto">
          <a:xfrm>
            <a:off x="677863" y="101600"/>
            <a:ext cx="86074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 Future: 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B/PS, SAURON, et al.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 sz="2000">
                <a:solidFill>
                  <a:srgbClr val="999999"/>
                </a:solidFill>
                <a:latin typeface="Charter" charset="0"/>
              </a:rPr>
              <a:t>   (SAURON Team; Maier; Young; Combes; Ganda)   </a:t>
            </a:r>
          </a:p>
        </p:txBody>
      </p:sp>
      <p:sp>
        <p:nvSpPr>
          <p:cNvPr id="698370" name="Text Box 2"/>
          <p:cNvSpPr txBox="1">
            <a:spLocks noChangeArrowheads="1"/>
          </p:cNvSpPr>
          <p:nvPr/>
        </p:nvSpPr>
        <p:spPr bwMode="auto">
          <a:xfrm>
            <a:off x="4432300" y="1498600"/>
            <a:ext cx="5646738" cy="54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High-Resolution Follow-Up:</a:t>
            </a:r>
          </a:p>
          <a:p>
            <a:pPr lvl="1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WHT/OASIS+Gemini/GMOS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sample</a:t>
            </a:r>
          </a:p>
          <a:p>
            <a:pPr lvl="1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Synthesis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CO/HI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at similar resolution</a:t>
            </a:r>
          </a:p>
          <a:p>
            <a:pPr lvl="1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200">
              <a:solidFill>
                <a:srgbClr val="FFFF99"/>
              </a:solidFill>
              <a:latin typeface="Charter" charset="0"/>
            </a:endParaRPr>
          </a:p>
          <a:p>
            <a:pPr lvl="1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Stellar Populations:</a:t>
            </a:r>
            <a:r>
              <a:rPr lang="en-GB" sz="3200">
                <a:solidFill>
                  <a:srgbClr val="FFFF99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Obs+models</a:t>
            </a:r>
          </a:p>
          <a:p>
            <a:pPr lvl="1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Stellar pop. in bars, relationship to kinematics: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self-consistent evolution</a:t>
            </a:r>
          </a:p>
          <a:p>
            <a:pPr lvl="1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(dedicated SAURON project)</a:t>
            </a:r>
          </a:p>
          <a:p>
            <a:pPr lvl="1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Extension of SAURON work to late-type bulges: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local galaxy population</a:t>
            </a:r>
          </a:p>
          <a:p>
            <a:pPr lvl="1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(dedicated SAURON project)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Flavoured Schwarzschild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code and/or N-body code with SF and evolution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(high performance computing)</a:t>
            </a:r>
          </a:p>
        </p:txBody>
      </p:sp>
      <p:sp>
        <p:nvSpPr>
          <p:cNvPr id="698371" name="Text Box 3"/>
          <p:cNvSpPr txBox="1">
            <a:spLocks noChangeArrowheads="1"/>
          </p:cNvSpPr>
          <p:nvPr/>
        </p:nvSpPr>
        <p:spPr bwMode="auto">
          <a:xfrm>
            <a:off x="142875" y="1482725"/>
            <a:ext cx="1019175" cy="30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u="sng">
                <a:solidFill>
                  <a:srgbClr val="FFFF00"/>
                </a:solidFill>
                <a:latin typeface="Charter" charset="0"/>
              </a:rPr>
              <a:t>NGC936:</a:t>
            </a:r>
          </a:p>
        </p:txBody>
      </p:sp>
      <p:sp>
        <p:nvSpPr>
          <p:cNvPr id="698372" name="Text Box 4"/>
          <p:cNvSpPr txBox="1">
            <a:spLocks noChangeArrowheads="1"/>
          </p:cNvSpPr>
          <p:nvPr/>
        </p:nvSpPr>
        <p:spPr bwMode="auto">
          <a:xfrm>
            <a:off x="177800" y="4164013"/>
            <a:ext cx="19827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Colored orbits:</a:t>
            </a:r>
          </a:p>
        </p:txBody>
      </p:sp>
      <p:pic>
        <p:nvPicPr>
          <p:cNvPr id="69837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3613" y="1878013"/>
            <a:ext cx="2016125" cy="197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837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3" y="1873250"/>
            <a:ext cx="2016125" cy="197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837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4625975"/>
            <a:ext cx="41402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417" name="Text Box 1"/>
          <p:cNvSpPr txBox="1">
            <a:spLocks noChangeArrowheads="1"/>
          </p:cNvSpPr>
          <p:nvPr/>
        </p:nvSpPr>
        <p:spPr bwMode="auto">
          <a:xfrm>
            <a:off x="719138" y="6985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Modeling: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  "Colored" Orbits</a:t>
            </a:r>
            <a:r>
              <a:rPr lang="en-GB">
                <a:solidFill>
                  <a:srgbClr val="FFFF99"/>
                </a:solidFill>
              </a:rPr>
              <a:t> </a:t>
            </a:r>
          </a:p>
        </p:txBody>
      </p:sp>
      <p:sp>
        <p:nvSpPr>
          <p:cNvPr id="700418" name="Text Box 2"/>
          <p:cNvSpPr txBox="1">
            <a:spLocks noChangeArrowheads="1"/>
          </p:cNvSpPr>
          <p:nvPr/>
        </p:nvSpPr>
        <p:spPr bwMode="auto">
          <a:xfrm>
            <a:off x="755650" y="1443038"/>
            <a:ext cx="8416925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Model extension: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 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20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Assign spectral type to orbits </a:t>
            </a:r>
            <a:r>
              <a:rPr lang="en-GB">
                <a:solidFill>
                  <a:srgbClr val="FFFF00"/>
                </a:solidFill>
                <a:latin typeface="Symbol" charset="0"/>
              </a:rPr>
              <a:t>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Kinematics + age/metallicity</a:t>
            </a:r>
          </a:p>
        </p:txBody>
      </p:sp>
      <p:pic>
        <p:nvPicPr>
          <p:cNvPr id="7004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825" y="2725738"/>
            <a:ext cx="7594600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ext Box 1"/>
          <p:cNvSpPr txBox="1">
            <a:spLocks noChangeArrowheads="1"/>
          </p:cNvSpPr>
          <p:nvPr/>
        </p:nvSpPr>
        <p:spPr bwMode="auto">
          <a:xfrm>
            <a:off x="730250" y="250825"/>
            <a:ext cx="8610600" cy="68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SF Physics: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Differences</a:t>
            </a:r>
            <a:endParaRPr lang="en-GB">
              <a:solidFill>
                <a:srgbClr val="999999"/>
              </a:solidFill>
              <a:latin typeface="Charter" charset="0"/>
            </a:endParaRPr>
          </a:p>
        </p:txBody>
      </p:sp>
      <p:sp>
        <p:nvSpPr>
          <p:cNvPr id="94210" name="Text Box 2"/>
          <p:cNvSpPr txBox="1">
            <a:spLocks noChangeArrowheads="1"/>
          </p:cNvSpPr>
          <p:nvPr/>
        </p:nvSpPr>
        <p:spPr bwMode="auto">
          <a:xfrm>
            <a:off x="144463" y="1389063"/>
            <a:ext cx="4508500" cy="5649912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2800" u="sng" dirty="0">
                <a:solidFill>
                  <a:srgbClr val="FFFF00"/>
                </a:solidFill>
                <a:latin typeface="Charter" charset="0"/>
              </a:rPr>
              <a:t>Dynamics:</a:t>
            </a:r>
            <a:endParaRPr lang="en-GB" dirty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Arial" charset="0"/>
              <a:buChar char="•"/>
            </a:pPr>
            <a:r>
              <a:rPr lang="en-GB" dirty="0" err="1">
                <a:solidFill>
                  <a:srgbClr val="FFFF99"/>
                </a:solidFill>
                <a:latin typeface="Charter" charset="0"/>
              </a:rPr>
              <a:t>Toomre</a:t>
            </a:r>
            <a:r>
              <a:rPr lang="ja-JP" altLang="en-GB" dirty="0">
                <a:solidFill>
                  <a:srgbClr val="FFFF99"/>
                </a:solidFill>
                <a:latin typeface="Charter" charset="0"/>
              </a:rPr>
              <a:t>’</a:t>
            </a:r>
            <a:r>
              <a:rPr lang="en-GB" altLang="ja-JP" dirty="0">
                <a:solidFill>
                  <a:srgbClr val="FFFF99"/>
                </a:solidFill>
                <a:latin typeface="Charter" charset="0"/>
              </a:rPr>
              <a:t>s Q 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dirty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dirty="0">
                <a:solidFill>
                  <a:srgbClr val="FFFF99"/>
                </a:solidFill>
                <a:latin typeface="Charter" charset="0"/>
              </a:rPr>
              <a:t>          </a:t>
            </a:r>
            <a:r>
              <a:rPr lang="en-GB" dirty="0">
                <a:solidFill>
                  <a:srgbClr val="F7FF99"/>
                </a:solidFill>
                <a:latin typeface="Charter" charset="0"/>
              </a:rPr>
              <a:t>Q     α     </a:t>
            </a:r>
            <a:r>
              <a:rPr lang="en-GB" dirty="0" err="1">
                <a:solidFill>
                  <a:srgbClr val="F7FF99"/>
                </a:solidFill>
                <a:latin typeface="Charter" charset="0"/>
              </a:rPr>
              <a:t>σ</a:t>
            </a:r>
            <a:r>
              <a:rPr lang="en-GB" dirty="0">
                <a:solidFill>
                  <a:srgbClr val="F7FF99"/>
                </a:solidFill>
                <a:latin typeface="Charter" charset="0"/>
              </a:rPr>
              <a:t>  </a:t>
            </a:r>
            <a:r>
              <a:rPr lang="en-GB" dirty="0" err="1">
                <a:solidFill>
                  <a:srgbClr val="FFFF99"/>
                </a:solidFill>
                <a:latin typeface="Charter" charset="0"/>
              </a:rPr>
              <a:t>κ</a:t>
            </a:r>
            <a:r>
              <a:rPr lang="en-GB" dirty="0">
                <a:solidFill>
                  <a:srgbClr val="FFFF99"/>
                </a:solidFill>
                <a:latin typeface="Charter" charset="0"/>
              </a:rPr>
              <a:t>  /  </a:t>
            </a:r>
            <a:r>
              <a:rPr lang="en-GB" dirty="0" err="1">
                <a:solidFill>
                  <a:srgbClr val="FFFF99"/>
                </a:solidFill>
                <a:latin typeface="Charter" charset="0"/>
              </a:rPr>
              <a:t>Σ</a:t>
            </a:r>
            <a:endParaRPr lang="en-GB" dirty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dirty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1600" dirty="0">
                <a:solidFill>
                  <a:srgbClr val="FFFF99"/>
                </a:solidFill>
                <a:latin typeface="Charter" charset="0"/>
              </a:rPr>
              <a:t>                </a:t>
            </a:r>
            <a:r>
              <a:rPr lang="en-GB" sz="1600" dirty="0" err="1">
                <a:solidFill>
                  <a:srgbClr val="FFFF99"/>
                </a:solidFill>
                <a:latin typeface="Charter" charset="0"/>
              </a:rPr>
              <a:t>σ</a:t>
            </a:r>
            <a:r>
              <a:rPr lang="en-GB" sz="1600" dirty="0">
                <a:solidFill>
                  <a:srgbClr val="FFFF99"/>
                </a:solidFill>
                <a:latin typeface="Charter" charset="0"/>
              </a:rPr>
              <a:t>  velocity dispersion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1600" dirty="0">
                <a:solidFill>
                  <a:srgbClr val="FFFF99"/>
                </a:solidFill>
                <a:latin typeface="Charter" charset="0"/>
              </a:rPr>
              <a:t>                    </a:t>
            </a:r>
            <a:r>
              <a:rPr lang="en-GB" sz="1600" dirty="0">
                <a:solidFill>
                  <a:srgbClr val="A6A6A6"/>
                </a:solidFill>
                <a:latin typeface="Charter" charset="0"/>
              </a:rPr>
              <a:t>(effective sound speed)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1600" dirty="0">
                <a:solidFill>
                  <a:srgbClr val="FFFF99"/>
                </a:solidFill>
                <a:latin typeface="Charter" charset="0"/>
              </a:rPr>
              <a:t>                </a:t>
            </a:r>
            <a:r>
              <a:rPr lang="en-GB" sz="1600" dirty="0" err="1">
                <a:solidFill>
                  <a:srgbClr val="FFFF99"/>
                </a:solidFill>
                <a:latin typeface="Charter" charset="0"/>
              </a:rPr>
              <a:t>κ</a:t>
            </a:r>
            <a:r>
              <a:rPr lang="en-GB" sz="1600" dirty="0">
                <a:solidFill>
                  <a:srgbClr val="FFFF99"/>
                </a:solidFill>
                <a:latin typeface="Charter" charset="0"/>
              </a:rPr>
              <a:t>  </a:t>
            </a:r>
            <a:r>
              <a:rPr lang="en-GB" sz="1600" dirty="0" err="1">
                <a:solidFill>
                  <a:srgbClr val="FFFF99"/>
                </a:solidFill>
                <a:latin typeface="Charter" charset="0"/>
              </a:rPr>
              <a:t>epicyclic</a:t>
            </a:r>
            <a:r>
              <a:rPr lang="en-GB" sz="1600" dirty="0">
                <a:solidFill>
                  <a:srgbClr val="FFFF99"/>
                </a:solidFill>
                <a:latin typeface="Charter" charset="0"/>
              </a:rPr>
              <a:t> frequency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1600" dirty="0">
                <a:solidFill>
                  <a:srgbClr val="FFFF99"/>
                </a:solidFill>
                <a:latin typeface="Charter" charset="0"/>
              </a:rPr>
              <a:t>                    </a:t>
            </a:r>
            <a:r>
              <a:rPr lang="en-GB" sz="1600" dirty="0">
                <a:solidFill>
                  <a:srgbClr val="A6A6A6"/>
                </a:solidFill>
                <a:latin typeface="Charter" charset="0"/>
              </a:rPr>
              <a:t>(function of </a:t>
            </a:r>
            <a:r>
              <a:rPr lang="en-GB" sz="1600" dirty="0" err="1">
                <a:solidFill>
                  <a:srgbClr val="A6A6A6"/>
                </a:solidFill>
                <a:latin typeface="Charter" charset="0"/>
              </a:rPr>
              <a:t>V</a:t>
            </a:r>
            <a:r>
              <a:rPr lang="en-GB" sz="1600" baseline="-25000" dirty="0" err="1">
                <a:solidFill>
                  <a:srgbClr val="A6A6A6"/>
                </a:solidFill>
                <a:latin typeface="Charter" charset="0"/>
              </a:rPr>
              <a:t>c</a:t>
            </a:r>
            <a:r>
              <a:rPr lang="en-GB" sz="1600" dirty="0">
                <a:solidFill>
                  <a:srgbClr val="A6A6A6"/>
                </a:solidFill>
                <a:latin typeface="Charter" charset="0"/>
              </a:rPr>
              <a:t> or </a:t>
            </a:r>
            <a:r>
              <a:rPr lang="en-GB" sz="1600" dirty="0" err="1">
                <a:solidFill>
                  <a:srgbClr val="A6A6A6"/>
                </a:solidFill>
                <a:latin typeface="Charter" charset="0"/>
              </a:rPr>
              <a:t>Φ</a:t>
            </a:r>
            <a:r>
              <a:rPr lang="en-GB" sz="1600" dirty="0">
                <a:solidFill>
                  <a:srgbClr val="A6A6A6"/>
                </a:solidFill>
                <a:latin typeface="Charter" charset="0"/>
              </a:rPr>
              <a:t>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1600" dirty="0">
                <a:solidFill>
                  <a:srgbClr val="FFFF99"/>
                </a:solidFill>
                <a:latin typeface="Charter" charset="0"/>
              </a:rPr>
              <a:t>                </a:t>
            </a:r>
            <a:r>
              <a:rPr lang="en-GB" sz="1600" dirty="0" err="1">
                <a:solidFill>
                  <a:srgbClr val="FFFF99"/>
                </a:solidFill>
                <a:latin typeface="Charter" charset="0"/>
              </a:rPr>
              <a:t>Σ</a:t>
            </a:r>
            <a:r>
              <a:rPr lang="en-GB" sz="1600" dirty="0">
                <a:solidFill>
                  <a:srgbClr val="FFFF99"/>
                </a:solidFill>
                <a:latin typeface="Charter" charset="0"/>
              </a:rPr>
              <a:t>  surface density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 dirty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 dirty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 ⇒</a:t>
            </a:r>
            <a:r>
              <a:rPr lang="en-GB" dirty="0">
                <a:solidFill>
                  <a:srgbClr val="FFFF00"/>
                </a:solidFill>
                <a:latin typeface="Charter" charset="0"/>
              </a:rPr>
              <a:t> Much more freedom in ETGs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 dirty="0">
                <a:solidFill>
                  <a:srgbClr val="FFFF00"/>
                </a:solidFill>
                <a:latin typeface="Charter" charset="0"/>
              </a:rPr>
              <a:t>    </a:t>
            </a:r>
            <a:r>
              <a:rPr lang="en-GB" sz="1600" dirty="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dirty="0">
                <a:solidFill>
                  <a:srgbClr val="FFFF00"/>
                </a:solidFill>
                <a:latin typeface="Charter" charset="0"/>
              </a:rPr>
              <a:t>than in disk galaxies</a:t>
            </a:r>
            <a:endParaRPr lang="en-GB" sz="2000" dirty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 sz="2000" dirty="0">
                <a:solidFill>
                  <a:srgbClr val="FFFF00"/>
                </a:solidFill>
                <a:latin typeface="Charter" charset="0"/>
              </a:rPr>
              <a:t>      </a:t>
            </a:r>
            <a:r>
              <a:rPr lang="en-GB" sz="2000" dirty="0">
                <a:solidFill>
                  <a:srgbClr val="A6A6A6"/>
                </a:solidFill>
                <a:latin typeface="Charter" charset="0"/>
              </a:rPr>
              <a:t>(esp. central vs. outer parts)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 sz="2000" dirty="0">
                <a:solidFill>
                  <a:srgbClr val="A6A6A6"/>
                </a:solidFill>
                <a:latin typeface="Charter" charset="0"/>
              </a:rPr>
              <a:t>      (high </a:t>
            </a:r>
            <a:r>
              <a:rPr lang="en-GB" sz="2000" dirty="0" err="1">
                <a:solidFill>
                  <a:srgbClr val="A6A6A6"/>
                </a:solidFill>
                <a:latin typeface="Charter" charset="0"/>
              </a:rPr>
              <a:t>κ</a:t>
            </a:r>
            <a:r>
              <a:rPr lang="en-GB" sz="2000" dirty="0">
                <a:solidFill>
                  <a:srgbClr val="A6A6A6"/>
                </a:solidFill>
                <a:latin typeface="Charter" charset="0"/>
              </a:rPr>
              <a:t>, decreased disk self-gravity)</a:t>
            </a:r>
            <a:endParaRPr lang="en-GB" sz="2000" dirty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 dirty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 ⇒</a:t>
            </a:r>
            <a:r>
              <a:rPr lang="en-GB" dirty="0">
                <a:solidFill>
                  <a:srgbClr val="FFFF00"/>
                </a:solidFill>
                <a:latin typeface="Charter" charset="0"/>
              </a:rPr>
              <a:t> Morphological quenching ?</a:t>
            </a:r>
            <a:endParaRPr lang="en-GB" sz="2000" dirty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 sz="2000" dirty="0">
                <a:solidFill>
                  <a:srgbClr val="FFFF00"/>
                </a:solidFill>
                <a:latin typeface="Charter" charset="0"/>
              </a:rPr>
              <a:t>    </a:t>
            </a:r>
            <a:r>
              <a:rPr lang="en-GB" sz="2000" dirty="0">
                <a:solidFill>
                  <a:srgbClr val="A6A6A6"/>
                </a:solidFill>
                <a:latin typeface="Charter" charset="0"/>
              </a:rPr>
              <a:t>(</a:t>
            </a:r>
            <a:r>
              <a:rPr lang="en-GB" sz="2000" dirty="0" err="1">
                <a:solidFill>
                  <a:srgbClr val="A6A6A6"/>
                </a:solidFill>
                <a:latin typeface="Charter" charset="0"/>
              </a:rPr>
              <a:t>Kawata</a:t>
            </a:r>
            <a:r>
              <a:rPr lang="en-GB" sz="2000" dirty="0">
                <a:solidFill>
                  <a:srgbClr val="A6A6A6"/>
                </a:solidFill>
                <a:latin typeface="Charter" charset="0"/>
              </a:rPr>
              <a:t> et al. 07; </a:t>
            </a:r>
            <a:r>
              <a:rPr lang="en-GB" sz="2000" dirty="0" err="1">
                <a:solidFill>
                  <a:srgbClr val="A6A6A6"/>
                </a:solidFill>
                <a:latin typeface="Charter" charset="0"/>
              </a:rPr>
              <a:t>Martig</a:t>
            </a:r>
            <a:r>
              <a:rPr lang="en-GB" sz="2000" dirty="0">
                <a:solidFill>
                  <a:srgbClr val="A6A6A6"/>
                </a:solidFill>
                <a:latin typeface="Charter" charset="0"/>
              </a:rPr>
              <a:t> et al. 09,...)</a:t>
            </a:r>
            <a:endParaRPr lang="en-GB" sz="800" dirty="0">
              <a:solidFill>
                <a:srgbClr val="A6A6A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 sz="800" dirty="0">
              <a:solidFill>
                <a:srgbClr val="A6A6A6"/>
              </a:solidFill>
              <a:latin typeface="Charter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895850" y="1403350"/>
            <a:ext cx="5040313" cy="5616575"/>
          </a:xfrm>
          <a:prstGeom prst="rect">
            <a:avLst/>
          </a:prstGeom>
          <a:noFill/>
          <a:ln w="38100" cmpd="sng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>
            <a:lvl1pPr marL="503238" indent="-3413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 Unicode MS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2800" u="sng" dirty="0" smtClean="0">
                <a:solidFill>
                  <a:srgbClr val="FFFF00"/>
                </a:solidFill>
                <a:latin typeface="Charter" charset="0"/>
              </a:rPr>
              <a:t>Physical Conditions:</a:t>
            </a:r>
            <a:endParaRPr lang="en-GB" sz="800" dirty="0" smtClean="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Stellar populations:</a:t>
            </a:r>
          </a:p>
          <a:p>
            <a:pPr marL="161925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       Old </a:t>
            </a:r>
            <a:r>
              <a:rPr lang="en-GB" dirty="0" smtClean="0">
                <a:solidFill>
                  <a:srgbClr val="A6A6A6"/>
                </a:solidFill>
                <a:latin typeface="Charter" charset="0"/>
              </a:rPr>
              <a:t>(&gt; 8 - 10 </a:t>
            </a:r>
            <a:r>
              <a:rPr lang="en-GB" dirty="0" err="1" smtClean="0">
                <a:solidFill>
                  <a:srgbClr val="A6A6A6"/>
                </a:solidFill>
                <a:latin typeface="Charter" charset="0"/>
              </a:rPr>
              <a:t>Gyr</a:t>
            </a:r>
            <a:r>
              <a:rPr lang="en-GB" dirty="0" smtClean="0">
                <a:solidFill>
                  <a:srgbClr val="A6A6A6"/>
                </a:solidFill>
                <a:latin typeface="Charter" charset="0"/>
              </a:rPr>
              <a:t>)</a:t>
            </a:r>
            <a:endParaRPr lang="en-GB" dirty="0" smtClean="0">
              <a:solidFill>
                <a:srgbClr val="F7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       High </a:t>
            </a:r>
            <a:r>
              <a:rPr lang="en-GB" dirty="0" err="1" smtClean="0">
                <a:solidFill>
                  <a:srgbClr val="D9D9D9"/>
                </a:solidFill>
                <a:latin typeface="Charter" charset="0"/>
              </a:rPr>
              <a:t>metallicities</a:t>
            </a: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 </a:t>
            </a:r>
            <a:r>
              <a:rPr lang="en-GB" dirty="0" smtClean="0">
                <a:solidFill>
                  <a:srgbClr val="A6A6A6"/>
                </a:solidFill>
                <a:latin typeface="Charter" charset="0"/>
              </a:rPr>
              <a:t>(&gt; Z</a:t>
            </a:r>
            <a:r>
              <a:rPr lang="en-GB" baseline="-25000" dirty="0" smtClean="0">
                <a:solidFill>
                  <a:srgbClr val="A6A6A6"/>
                </a:solidFill>
                <a:latin typeface="Wingdings" charset="0"/>
                <a:cs typeface="Wingdings" charset="0"/>
              </a:rPr>
              <a:t></a:t>
            </a:r>
            <a:r>
              <a:rPr lang="en-GB" dirty="0" smtClean="0">
                <a:solidFill>
                  <a:srgbClr val="A6A6A6"/>
                </a:solidFill>
                <a:latin typeface="Charter" charset="0"/>
              </a:rPr>
              <a:t>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       Non-Solar abundances </a:t>
            </a:r>
            <a:r>
              <a:rPr lang="en-GB" dirty="0" smtClean="0">
                <a:solidFill>
                  <a:srgbClr val="A6A6A6"/>
                </a:solidFill>
                <a:latin typeface="Charter" charset="0"/>
              </a:rPr>
              <a:t>([α/Fe])</a:t>
            </a:r>
            <a:endParaRPr lang="en-GB" sz="2000" dirty="0" smtClean="0">
              <a:solidFill>
                <a:srgbClr val="A6A6A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sz="2000" dirty="0" smtClean="0">
                <a:solidFill>
                  <a:srgbClr val="D9D9D9"/>
                </a:solidFill>
                <a:latin typeface="Charter" charset="0"/>
              </a:rPr>
              <a:t>        …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800" dirty="0" smtClean="0">
              <a:solidFill>
                <a:srgbClr val="A6A6A6"/>
              </a:solidFill>
              <a:latin typeface="Charter" charset="0"/>
            </a:endParaRPr>
          </a:p>
          <a:p>
            <a:pPr marL="504825" indent="-34290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Arial"/>
              <a:buChar char="•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Radiation Field: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       Frequent hot gas </a:t>
            </a:r>
            <a:r>
              <a:rPr lang="en-GB" dirty="0" smtClean="0">
                <a:solidFill>
                  <a:srgbClr val="A6A6A6"/>
                </a:solidFill>
                <a:latin typeface="Charter" charset="0"/>
              </a:rPr>
              <a:t>(10</a:t>
            </a:r>
            <a:r>
              <a:rPr lang="en-GB" baseline="30000" dirty="0" smtClean="0">
                <a:solidFill>
                  <a:srgbClr val="A6A6A6"/>
                </a:solidFill>
                <a:latin typeface="Charter" charset="0"/>
              </a:rPr>
              <a:t>6</a:t>
            </a:r>
            <a:r>
              <a:rPr lang="en-GB" dirty="0" smtClean="0">
                <a:solidFill>
                  <a:srgbClr val="A6A6A6"/>
                </a:solidFill>
                <a:latin typeface="Charter" charset="0"/>
              </a:rPr>
              <a:t> K)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       Frequent AGN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       UV-upturn </a:t>
            </a:r>
            <a:r>
              <a:rPr lang="en-GB" dirty="0" smtClean="0">
                <a:solidFill>
                  <a:srgbClr val="A6A6A6"/>
                </a:solidFill>
                <a:latin typeface="Charter" charset="0"/>
              </a:rPr>
              <a:t>(dep. on Z, age)</a:t>
            </a:r>
            <a:endParaRPr lang="en-GB" sz="2000" dirty="0" smtClean="0">
              <a:solidFill>
                <a:srgbClr val="A6A6A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sz="2000" dirty="0" smtClean="0">
                <a:solidFill>
                  <a:srgbClr val="D9D9D9"/>
                </a:solidFill>
                <a:latin typeface="Charter" charset="0"/>
              </a:rPr>
              <a:t>        …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800" dirty="0" smtClean="0">
              <a:solidFill>
                <a:srgbClr val="CECECE"/>
              </a:solidFill>
              <a:latin typeface="Charter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 dirty="0" smtClean="0">
                <a:solidFill>
                  <a:srgbClr val="FFFF00"/>
                </a:solidFill>
                <a:latin typeface="Charter" charset="0"/>
              </a:rPr>
              <a:t> Different abundances, excitation</a:t>
            </a:r>
            <a:endParaRPr lang="en-GB" sz="800" dirty="0">
              <a:solidFill>
                <a:srgbClr val="FFFF00"/>
              </a:solidFill>
              <a:latin typeface="Charter" charset="0"/>
            </a:endParaRPr>
          </a:p>
          <a:p>
            <a:pPr marL="504825" indent="-34290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Zapf Dingbats" charset="0"/>
              <a:buChar char="✗"/>
              <a:defRPr/>
            </a:pPr>
            <a:r>
              <a:rPr lang="en-GB" dirty="0" smtClean="0">
                <a:solidFill>
                  <a:srgbClr val="FFFF00"/>
                </a:solidFill>
                <a:latin typeface="Charter" charset="0"/>
              </a:rPr>
              <a:t>SFR indicators contaminated…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465" name="Text Box 1"/>
          <p:cNvSpPr txBox="1">
            <a:spLocks noChangeArrowheads="1"/>
          </p:cNvSpPr>
          <p:nvPr/>
        </p:nvSpPr>
        <p:spPr bwMode="auto">
          <a:xfrm>
            <a:off x="709613" y="0"/>
            <a:ext cx="86074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 Conclusions</a:t>
            </a:r>
          </a:p>
        </p:txBody>
      </p:sp>
      <p:sp>
        <p:nvSpPr>
          <p:cNvPr id="702466" name="Text Box 2"/>
          <p:cNvSpPr txBox="1">
            <a:spLocks noChangeArrowheads="1"/>
          </p:cNvSpPr>
          <p:nvPr/>
        </p:nvSpPr>
        <p:spPr bwMode="auto">
          <a:xfrm>
            <a:off x="92075" y="1479550"/>
            <a:ext cx="9988550" cy="560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6075" indent="-2730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SAURON:</a:t>
            </a:r>
          </a:p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FF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Gas: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- Incidence:</a:t>
            </a:r>
            <a:r>
              <a:rPr lang="en-GB">
                <a:solidFill>
                  <a:srgbClr val="FFFF66"/>
                </a:solidFill>
                <a:latin typeface="Charter" charset="0"/>
              </a:rPr>
              <a:t>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75% detection rate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(maginally higher for S0s and field</a:t>
            </a:r>
            <a:r>
              <a:rPr lang="en-GB" sz="2000">
                <a:solidFill>
                  <a:srgbClr val="999999"/>
                </a:solidFill>
                <a:latin typeface="Charter" charset="0"/>
                <a:cs typeface="Standard Symbols L" charset="0"/>
              </a:rPr>
              <a:t>)</a:t>
            </a:r>
          </a:p>
          <a:p>
            <a:pPr eaLnBrk="1">
              <a:lnSpc>
                <a:spcPct val="102000"/>
              </a:lnSpc>
              <a:spcAft>
                <a:spcPts val="850"/>
              </a:spcAft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  <a:cs typeface="Standard Symbols L" charset="0"/>
              </a:rPr>
              <a:t>         </a:t>
            </a:r>
            <a:r>
              <a:rPr lang="en-GB" sz="1200">
                <a:solidFill>
                  <a:srgbClr val="FFFF99"/>
                </a:solidFill>
                <a:latin typeface="Charter" charset="0"/>
                <a:cs typeface="Standard Symbols L" charset="0"/>
              </a:rPr>
              <a:t> </a:t>
            </a:r>
            <a:r>
              <a:rPr lang="en-GB">
                <a:solidFill>
                  <a:srgbClr val="FFFF99"/>
                </a:solidFill>
                <a:latin typeface="Charter" charset="0"/>
                <a:cs typeface="Standard Symbols L" charset="0"/>
              </a:rPr>
              <a:t>- Properties:</a:t>
            </a:r>
            <a:r>
              <a:rPr lang="en-GB">
                <a:solidFill>
                  <a:srgbClr val="FFFF66"/>
                </a:solidFill>
                <a:latin typeface="Charter" charset="0"/>
                <a:cs typeface="Standard Symbols L" charset="0"/>
              </a:rPr>
              <a:t> </a:t>
            </a:r>
            <a:r>
              <a:rPr lang="en-GB">
                <a:solidFill>
                  <a:srgbClr val="E6E6E6"/>
                </a:solidFill>
                <a:latin typeface="Charter" charset="0"/>
                <a:cs typeface="Standard Symbols L" charset="0"/>
              </a:rPr>
              <a:t>Varied distributions, kinematics, [OIII]/H</a:t>
            </a:r>
            <a:r>
              <a:rPr lang="en-GB">
                <a:solidFill>
                  <a:srgbClr val="E6E6E6"/>
                </a:solidFill>
                <a:latin typeface="Standard Symbols L" charset="0"/>
                <a:cs typeface="Standard Symbols L" charset="0"/>
              </a:rPr>
              <a:t>β</a:t>
            </a:r>
            <a:r>
              <a:rPr lang="en-GB">
                <a:solidFill>
                  <a:srgbClr val="E6E6E6"/>
                </a:solidFill>
                <a:latin typeface="Charter" charset="0"/>
                <a:cs typeface="Standard Symbols L" charset="0"/>
              </a:rPr>
              <a:t> ratios</a:t>
            </a:r>
          </a:p>
          <a:p>
            <a:pPr eaLnBrk="1">
              <a:lnSpc>
                <a:spcPct val="102000"/>
              </a:lnSpc>
              <a:spcAft>
                <a:spcPts val="850"/>
              </a:spcAft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  <a:cs typeface="Standard Symbols L" charset="0"/>
              </a:rPr>
              <a:t>                              </a:t>
            </a:r>
            <a:r>
              <a:rPr lang="en-GB" sz="2000">
                <a:solidFill>
                  <a:srgbClr val="999999"/>
                </a:solidFill>
                <a:latin typeface="Charter" charset="0"/>
                <a:cs typeface="Standard Symbols L" charset="0"/>
              </a:rPr>
              <a:t>(although kinematics generally regular)</a:t>
            </a:r>
          </a:p>
          <a:p>
            <a:pPr eaLnBrk="1"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  <a:cs typeface="Standard Symbols L" charset="0"/>
              </a:rPr>
              <a:t>         </a:t>
            </a:r>
            <a:r>
              <a:rPr lang="en-GB" sz="1200">
                <a:solidFill>
                  <a:srgbClr val="999999"/>
                </a:solidFill>
                <a:latin typeface="Charter" charset="0"/>
                <a:cs typeface="Standard Symbols L" charset="0"/>
              </a:rPr>
              <a:t> </a:t>
            </a:r>
            <a:r>
              <a:rPr lang="en-GB">
                <a:solidFill>
                  <a:srgbClr val="FFFF99"/>
                </a:solidFill>
                <a:latin typeface="Charter" charset="0"/>
                <a:cs typeface="Standard Symbols L" charset="0"/>
              </a:rPr>
              <a:t>- Kinematic misalignment:</a:t>
            </a:r>
            <a:r>
              <a:rPr lang="en-GB">
                <a:solidFill>
                  <a:srgbClr val="FFFF66"/>
                </a:solidFill>
                <a:latin typeface="Charter" charset="0"/>
                <a:cs typeface="Standard Symbols L" charset="0"/>
              </a:rPr>
              <a:t> </a:t>
            </a:r>
            <a:r>
              <a:rPr lang="en-GB">
                <a:solidFill>
                  <a:srgbClr val="E6E6E6"/>
                </a:solidFill>
                <a:latin typeface="Charter" charset="0"/>
                <a:cs typeface="Standard Symbols L" charset="0"/>
              </a:rPr>
              <a:t>Strongly dependent on flattening,                                                           </a:t>
            </a:r>
            <a:r>
              <a:rPr lang="en-GB" sz="1200">
                <a:solidFill>
                  <a:srgbClr val="E6E6E6"/>
                </a:solidFill>
                <a:latin typeface="Charter" charset="0"/>
                <a:cs typeface="Standard Symbols L" charset="0"/>
              </a:rPr>
              <a:t> </a:t>
            </a:r>
            <a:r>
              <a:rPr lang="en-GB">
                <a:solidFill>
                  <a:srgbClr val="E6E6E6"/>
                </a:solidFill>
                <a:latin typeface="Charter" charset="0"/>
                <a:cs typeface="Standard Symbols L" charset="0"/>
              </a:rPr>
              <a:t>inconsistent with pure external origin</a:t>
            </a:r>
          </a:p>
          <a:p>
            <a:pPr eaLnBrk="1">
              <a:lnSpc>
                <a:spcPct val="102000"/>
              </a:lnSpc>
              <a:spcAft>
                <a:spcPts val="850"/>
              </a:spcAft>
              <a:buClr>
                <a:srgbClr val="000000"/>
              </a:buClr>
              <a:buSzPct val="45000"/>
              <a:buFont typeface="StarSymbol" charset="0"/>
              <a:buNone/>
            </a:pPr>
            <a:endParaRPr lang="en-GB">
              <a:solidFill>
                <a:srgbClr val="E6E6E6"/>
              </a:solidFill>
              <a:latin typeface="Charter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KDCs: </a:t>
            </a:r>
            <a:r>
              <a:rPr lang="en-GB" sz="1400">
                <a:solidFill>
                  <a:srgbClr val="E6E64C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- Classic KDCs: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 Large, massive, homogeneously old, non-rotator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999999"/>
                </a:solidFill>
                <a:latin typeface="Charter" charset="0"/>
              </a:rPr>
              <a:t>                                              (early dissipational/late dissipationless major merger)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       </a:t>
            </a:r>
            <a:r>
              <a:rPr lang="en-GB" sz="1600">
                <a:solidFill>
                  <a:srgbClr val="E6E6E6"/>
                </a:solidFill>
                <a:latin typeface="Charter" charset="0"/>
              </a:rPr>
              <a:t>   </a:t>
            </a:r>
            <a:r>
              <a:rPr lang="en-GB" sz="600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- Compact KDCs: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 Small, lightweight, young, rotator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E6E6E6"/>
                </a:solidFill>
                <a:latin typeface="Charter" charset="0"/>
              </a:rPr>
              <a:t>                                                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(minor merger)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513" name="Text Box 1"/>
          <p:cNvSpPr txBox="1">
            <a:spLocks noChangeArrowheads="1"/>
          </p:cNvSpPr>
          <p:nvPr/>
        </p:nvSpPr>
        <p:spPr bwMode="auto">
          <a:xfrm>
            <a:off x="709613" y="0"/>
            <a:ext cx="86074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(Preliminary)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> Conclusions</a:t>
            </a:r>
          </a:p>
        </p:txBody>
      </p:sp>
      <p:sp>
        <p:nvSpPr>
          <p:cNvPr id="704514" name="Text Box 2"/>
          <p:cNvSpPr txBox="1">
            <a:spLocks noChangeArrowheads="1"/>
          </p:cNvSpPr>
          <p:nvPr/>
        </p:nvSpPr>
        <p:spPr bwMode="auto">
          <a:xfrm>
            <a:off x="92075" y="1479550"/>
            <a:ext cx="9988550" cy="560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6075" indent="-2730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Star Formation: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CO: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- Central disks:</a:t>
            </a:r>
            <a:r>
              <a:rPr lang="en-GB">
                <a:solidFill>
                  <a:srgbClr val="E6E64C"/>
                </a:solidFill>
                <a:latin typeface="Charter" charset="0"/>
              </a:rPr>
              <a:t>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CO cospatial/corotating with gas/young stars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     </a:t>
            </a:r>
            <a:r>
              <a:rPr lang="en-GB" sz="600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- Central CRs:</a:t>
            </a:r>
            <a:r>
              <a:rPr lang="en-GB">
                <a:solidFill>
                  <a:srgbClr val="FFFF66"/>
                </a:solidFill>
                <a:latin typeface="Charter" charset="0"/>
              </a:rPr>
              <a:t>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CO roughly cospatial with gas/young stars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                          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(generally less extended)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, unrelated to CRs ?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     </a:t>
            </a:r>
            <a:r>
              <a:rPr lang="en-GB">
                <a:solidFill>
                  <a:srgbClr val="E6E6E6"/>
                </a:solidFill>
                <a:latin typeface="StarSymbol" charset="0"/>
                <a:cs typeface="StarSymbol" charset="0"/>
              </a:rPr>
              <a:t>✗</a:t>
            </a: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 Still in exploratory phase, building up sample...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endParaRPr lang="en-GB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UV: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- Resolved UV-optical colors:</a:t>
            </a:r>
            <a:r>
              <a:rPr lang="en-GB">
                <a:solidFill>
                  <a:srgbClr val="E6E64C"/>
                </a:solidFill>
                <a:latin typeface="Charter" charset="0"/>
              </a:rPr>
              <a:t>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Constraints on age, mass fraction,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                                                   and surface density of young stars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     </a:t>
            </a:r>
            <a:r>
              <a:rPr lang="en-GB" sz="600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- Recent SF correlated with dynamics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 (disk formation ?)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     </a:t>
            </a:r>
            <a:r>
              <a:rPr lang="en-GB" sz="1600">
                <a:solidFill>
                  <a:srgbClr val="E6E6E6"/>
                </a:solidFill>
                <a:latin typeface="StarSymbol" charset="0"/>
                <a:cs typeface="StarSymbol" charset="0"/>
              </a:rPr>
              <a:t>  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(both secular and externally-triggered SF)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     </a:t>
            </a:r>
            <a:r>
              <a:rPr lang="en-GB">
                <a:solidFill>
                  <a:srgbClr val="E6E6E6"/>
                </a:solidFill>
                <a:latin typeface="StarSymbol" charset="0"/>
                <a:cs typeface="StarSymbol" charset="0"/>
              </a:rPr>
              <a:t>✗</a:t>
            </a: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 Statistical and UV-upturn analyses to come...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endParaRPr lang="en-GB">
              <a:solidFill>
                <a:srgbClr val="E6E6E6"/>
              </a:solidFill>
              <a:latin typeface="Charter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61" name="Text Box 1"/>
          <p:cNvSpPr txBox="1">
            <a:spLocks noChangeArrowheads="1"/>
          </p:cNvSpPr>
          <p:nvPr/>
        </p:nvSpPr>
        <p:spPr bwMode="auto">
          <a:xfrm>
            <a:off x="709613" y="0"/>
            <a:ext cx="86074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(Preliminary)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> Conclusions</a:t>
            </a:r>
          </a:p>
        </p:txBody>
      </p:sp>
      <p:sp>
        <p:nvSpPr>
          <p:cNvPr id="706562" name="Text Box 2"/>
          <p:cNvSpPr txBox="1">
            <a:spLocks noChangeArrowheads="1"/>
          </p:cNvSpPr>
          <p:nvPr/>
        </p:nvSpPr>
        <p:spPr bwMode="auto">
          <a:xfrm>
            <a:off x="92075" y="1479550"/>
            <a:ext cx="9988550" cy="563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488950" indent="-273050"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KDCs: </a:t>
            </a:r>
            <a:r>
              <a:rPr lang="en-GB" sz="1400">
                <a:solidFill>
                  <a:srgbClr val="E6E64C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- Young stars common in local E/S0s:  </a:t>
            </a:r>
            <a:r>
              <a:rPr lang="en-GB" sz="2000">
                <a:solidFill>
                  <a:srgbClr val="D9D9D9"/>
                </a:solidFill>
                <a:latin typeface="Symbol" charset="0"/>
                <a:cs typeface="Symbol" charset="0"/>
              </a:rPr>
              <a:t>@</a:t>
            </a:r>
            <a:r>
              <a:rPr lang="en-GB" sz="2000">
                <a:solidFill>
                  <a:srgbClr val="D9D9D9"/>
                </a:solidFill>
                <a:latin typeface="Charter" charset="0"/>
              </a:rPr>
              <a:t>30%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        </a:t>
            </a:r>
            <a:r>
              <a:rPr lang="en-GB" sz="1600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- Classic KDCs: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E6E6E6"/>
                </a:solidFill>
                <a:latin typeface="Charter" charset="0"/>
              </a:rPr>
              <a:t>Large, massive, homogeneously old, SR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999999"/>
                </a:solidFill>
                <a:latin typeface="Charter" charset="0"/>
              </a:rPr>
              <a:t>                                                 (early dissipational/late dissipationless major merger)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       </a:t>
            </a:r>
            <a:r>
              <a:rPr lang="en-GB" sz="1600">
                <a:solidFill>
                  <a:srgbClr val="E6E6E6"/>
                </a:solidFill>
                <a:latin typeface="Charter" charset="0"/>
              </a:rPr>
              <a:t>     </a:t>
            </a:r>
            <a:r>
              <a:rPr lang="en-GB" sz="600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Compact KDCs: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E6E6E6"/>
                </a:solidFill>
                <a:latin typeface="Charter" charset="0"/>
              </a:rPr>
              <a:t>Small, lightweight, young, FR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E6E6E6"/>
                </a:solidFill>
                <a:latin typeface="Charter" charset="0"/>
              </a:rPr>
              <a:t>                                                   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(recent minor merger/gas accretion)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   CO: 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- Common in local E/S0s: 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D9D9D9"/>
                </a:solidFill>
                <a:latin typeface="Symbol" charset="0"/>
                <a:cs typeface="Symbol" charset="0"/>
              </a:rPr>
              <a:t>@</a:t>
            </a:r>
            <a:r>
              <a:rPr lang="en-GB" sz="2000">
                <a:solidFill>
                  <a:srgbClr val="D9D9D9"/>
                </a:solidFill>
                <a:latin typeface="Charter" charset="0"/>
              </a:rPr>
              <a:t>23%; internal in clusters, external in field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               </a:t>
            </a:r>
            <a:r>
              <a:rPr lang="en-GB">
                <a:solidFill>
                  <a:srgbClr val="FFFF66"/>
                </a:solidFill>
                <a:latin typeface="Charter" charset="0"/>
              </a:rPr>
              <a:t>-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Central disks:</a:t>
            </a:r>
            <a:r>
              <a:rPr lang="en-GB">
                <a:solidFill>
                  <a:srgbClr val="E6E64C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E6E6E6"/>
                </a:solidFill>
                <a:latin typeface="Charter" charset="0"/>
              </a:rPr>
              <a:t>CO cospatial/corotating with gas/young stars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         </a:t>
            </a:r>
            <a:r>
              <a:rPr lang="en-GB" sz="1600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 sz="600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Central CRs:</a:t>
            </a:r>
            <a:r>
              <a:rPr lang="en-GB">
                <a:solidFill>
                  <a:srgbClr val="FFFF66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E6E6E6"/>
                </a:solidFill>
                <a:latin typeface="Charter" charset="0"/>
              </a:rPr>
              <a:t>CO roughly cospatial with gas/young stars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E6E6E6"/>
                </a:solidFill>
                <a:latin typeface="Charter" charset="0"/>
              </a:rPr>
              <a:t>                                            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(generally less extended)</a:t>
            </a:r>
            <a:r>
              <a:rPr lang="en-GB" sz="2000">
                <a:solidFill>
                  <a:srgbClr val="E6E6E6"/>
                </a:solidFill>
                <a:latin typeface="Charter" charset="0"/>
              </a:rPr>
              <a:t>, unrelated to CRs ?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        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- SF sequence?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E6E6E6"/>
                </a:solidFill>
                <a:latin typeface="Charter" charset="0"/>
              </a:rPr>
              <a:t>Current, recent, no/weak SF, ...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         </a:t>
            </a:r>
            <a:r>
              <a:rPr lang="en-GB" sz="2000">
                <a:solidFill>
                  <a:srgbClr val="E6E6E6"/>
                </a:solidFill>
                <a:latin typeface="StarSymbol" charset="0"/>
                <a:cs typeface="StarSymbol" charset="0"/>
              </a:rPr>
              <a:t>✗</a:t>
            </a:r>
            <a:r>
              <a:rPr lang="en-GB" sz="2000">
                <a:solidFill>
                  <a:srgbClr val="E6E6E6"/>
                </a:solidFill>
                <a:latin typeface="Charter" charset="0"/>
                <a:cs typeface="StarSymbol" charset="0"/>
              </a:rPr>
              <a:t> Still in exploratory phase, building up sample...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   </a:t>
            </a:r>
            <a:r>
              <a:rPr lang="en-GB">
                <a:solidFill>
                  <a:srgbClr val="606060"/>
                </a:solidFill>
                <a:latin typeface="Charter" charset="0"/>
              </a:rPr>
              <a:t>UV:  - Resolved UV-optical colors:  </a:t>
            </a:r>
            <a:r>
              <a:rPr lang="en-GB" sz="2000">
                <a:solidFill>
                  <a:srgbClr val="606060"/>
                </a:solidFill>
                <a:latin typeface="Charter" charset="0"/>
              </a:rPr>
              <a:t>Age, mass fraction of young stars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606060"/>
                </a:solidFill>
                <a:latin typeface="Charter" charset="0"/>
              </a:rPr>
              <a:t>              </a:t>
            </a:r>
            <a:r>
              <a:rPr lang="en-GB" sz="600">
                <a:solidFill>
                  <a:srgbClr val="606060"/>
                </a:solidFill>
                <a:latin typeface="Charter" charset="0"/>
              </a:rPr>
              <a:t> </a:t>
            </a:r>
            <a:r>
              <a:rPr lang="en-GB">
                <a:solidFill>
                  <a:srgbClr val="606060"/>
                </a:solidFill>
                <a:latin typeface="Charter" charset="0"/>
              </a:rPr>
              <a:t>- Recent SF correlated with stellar/ionised-gas/CO dynamics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ext Box 1"/>
          <p:cNvSpPr txBox="1">
            <a:spLocks noChangeArrowheads="1"/>
          </p:cNvSpPr>
          <p:nvPr/>
        </p:nvSpPr>
        <p:spPr bwMode="auto">
          <a:xfrm>
            <a:off x="730250" y="250825"/>
            <a:ext cx="86106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SF Physics: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SF tracers</a:t>
            </a:r>
            <a:endParaRPr lang="en-GB">
              <a:solidFill>
                <a:srgbClr val="999999"/>
              </a:solidFill>
              <a:latin typeface="Charter" charset="0"/>
            </a:endParaRPr>
          </a:p>
        </p:txBody>
      </p:sp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144463" y="1389063"/>
            <a:ext cx="4824412" cy="5224462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2800" u="sng" dirty="0" smtClean="0">
                <a:solidFill>
                  <a:srgbClr val="FFFF00"/>
                </a:solidFill>
                <a:latin typeface="Charter" charset="0"/>
              </a:rPr>
              <a:t>Obscured SF tracers: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endParaRPr lang="en-GB" sz="800" dirty="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UV:</a:t>
            </a:r>
            <a:endParaRPr lang="en-GB" dirty="0">
              <a:solidFill>
                <a:srgbClr val="F7FF99"/>
              </a:solidFill>
              <a:latin typeface="Charter" charset="0"/>
            </a:endParaRPr>
          </a:p>
          <a:p>
            <a:pPr marL="161925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>
                <a:solidFill>
                  <a:srgbClr val="D9D9D9"/>
                </a:solidFill>
                <a:latin typeface="Charter" charset="0"/>
              </a:rPr>
              <a:t>     </a:t>
            </a: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 Contamination / heating by</a:t>
            </a:r>
          </a:p>
          <a:p>
            <a:pPr marL="161925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>
                <a:solidFill>
                  <a:srgbClr val="D9D9D9"/>
                </a:solidFill>
                <a:latin typeface="Charter" charset="0"/>
              </a:rPr>
              <a:t> </a:t>
            </a: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        old stellar pops </a:t>
            </a:r>
            <a:r>
              <a:rPr lang="en-GB" dirty="0" smtClean="0">
                <a:solidFill>
                  <a:srgbClr val="A6A6A6"/>
                </a:solidFill>
                <a:latin typeface="Charter" charset="0"/>
              </a:rPr>
              <a:t>(UV-upturn)</a:t>
            </a:r>
            <a:endParaRPr lang="en-GB" dirty="0">
              <a:solidFill>
                <a:srgbClr val="F7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>
                <a:solidFill>
                  <a:srgbClr val="D9D9D9"/>
                </a:solidFill>
                <a:latin typeface="Charter" charset="0"/>
              </a:rPr>
              <a:t>      </a:t>
            </a: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    AGN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>
                <a:solidFill>
                  <a:srgbClr val="D9D9D9"/>
                </a:solidFill>
                <a:latin typeface="Charter" charset="0"/>
              </a:rPr>
              <a:t> </a:t>
            </a: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      Assumption about SFH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800" dirty="0">
              <a:solidFill>
                <a:srgbClr val="A6A6A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     ⇒</a:t>
            </a:r>
            <a:r>
              <a:rPr lang="en-GB" dirty="0" smtClean="0">
                <a:solidFill>
                  <a:srgbClr val="FFFF00"/>
                </a:solidFill>
                <a:latin typeface="Charter" charset="0"/>
              </a:rPr>
              <a:t> Upper limit ?</a:t>
            </a:r>
            <a:endParaRPr lang="en-GB" dirty="0" smtClean="0">
              <a:solidFill>
                <a:schemeClr val="bg1">
                  <a:lumMod val="65000"/>
                </a:schemeClr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800" dirty="0">
              <a:solidFill>
                <a:srgbClr val="A6A6A6"/>
              </a:solidFill>
              <a:latin typeface="Charter" charset="0"/>
            </a:endParaRPr>
          </a:p>
          <a:p>
            <a:pPr marL="504825" indent="-34290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Arial"/>
              <a:buChar char="•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(Optical) ionised gas</a:t>
            </a:r>
            <a:endParaRPr lang="en-GB" dirty="0">
              <a:solidFill>
                <a:srgbClr val="F7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>
                <a:solidFill>
                  <a:srgbClr val="D9D9D9"/>
                </a:solidFill>
                <a:latin typeface="Charter" charset="0"/>
              </a:rPr>
              <a:t>       </a:t>
            </a: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Ionisation dominated by old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>
                <a:solidFill>
                  <a:srgbClr val="D9D9D9"/>
                </a:solidFill>
                <a:latin typeface="Charter" charset="0"/>
              </a:rPr>
              <a:t> </a:t>
            </a: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      stars </a:t>
            </a:r>
            <a:r>
              <a:rPr lang="en-GB" dirty="0" smtClean="0">
                <a:solidFill>
                  <a:srgbClr val="A6A6A6"/>
                </a:solidFill>
                <a:latin typeface="Charter" charset="0"/>
              </a:rPr>
              <a:t>(P-AGB, EHB, …)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800" dirty="0">
              <a:solidFill>
                <a:srgbClr val="CECECE"/>
              </a:solidFill>
              <a:latin typeface="Charter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    ⇒</a:t>
            </a:r>
            <a:r>
              <a:rPr lang="en-GB" dirty="0" smtClean="0">
                <a:solidFill>
                  <a:srgbClr val="FFFF00"/>
                </a:solidFill>
                <a:latin typeface="Charter" charset="0"/>
              </a:rPr>
              <a:t> Upper limit ?</a:t>
            </a:r>
            <a:endParaRPr lang="en-GB" dirty="0">
              <a:solidFill>
                <a:schemeClr val="bg1">
                  <a:lumMod val="65000"/>
                </a:schemeClr>
              </a:solidFill>
              <a:latin typeface="Charter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5256213" y="1403350"/>
            <a:ext cx="4679950" cy="4397375"/>
          </a:xfrm>
          <a:prstGeom prst="rect">
            <a:avLst/>
          </a:prstGeom>
          <a:noFill/>
          <a:ln w="38100" cmpd="sng">
            <a:noFill/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>
            <a:lvl1pPr marL="503238" indent="-3413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 Unicode MS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2800" u="sng" dirty="0" err="1" smtClean="0">
                <a:solidFill>
                  <a:srgbClr val="FFFF00"/>
                </a:solidFill>
                <a:latin typeface="Charter" charset="0"/>
              </a:rPr>
              <a:t>Unobscured</a:t>
            </a:r>
            <a:r>
              <a:rPr lang="en-GB" sz="2800" u="sng" dirty="0" smtClean="0">
                <a:solidFill>
                  <a:srgbClr val="FFFF00"/>
                </a:solidFill>
                <a:latin typeface="Charter" charset="0"/>
              </a:rPr>
              <a:t> </a:t>
            </a:r>
            <a:r>
              <a:rPr lang="en-GB" sz="2800" u="sng" dirty="0">
                <a:solidFill>
                  <a:srgbClr val="FFFF00"/>
                </a:solidFill>
                <a:latin typeface="Charter" charset="0"/>
              </a:rPr>
              <a:t>SF tracers</a:t>
            </a:r>
            <a:r>
              <a:rPr lang="en-GB" sz="2800" u="sng" dirty="0" smtClean="0">
                <a:solidFill>
                  <a:srgbClr val="FFFF00"/>
                </a:solidFill>
                <a:latin typeface="Charter" charset="0"/>
              </a:rPr>
              <a:t>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endParaRPr lang="en-GB" sz="800" dirty="0" smtClean="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MIR - FIR:</a:t>
            </a:r>
          </a:p>
          <a:p>
            <a:pPr marL="161925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       Heating by old stellar pops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>
                <a:solidFill>
                  <a:srgbClr val="D9D9D9"/>
                </a:solidFill>
                <a:latin typeface="Charter" charset="0"/>
              </a:rPr>
              <a:t> </a:t>
            </a: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      AGN</a:t>
            </a:r>
            <a:endParaRPr lang="en-GB" dirty="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800" dirty="0">
              <a:solidFill>
                <a:srgbClr val="A6A6A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     ⇒</a:t>
            </a:r>
            <a:r>
              <a:rPr lang="en-GB" dirty="0">
                <a:solidFill>
                  <a:srgbClr val="FFFF00"/>
                </a:solidFill>
                <a:latin typeface="Charter" charset="0"/>
              </a:rPr>
              <a:t> </a:t>
            </a:r>
            <a:r>
              <a:rPr lang="en-GB" dirty="0" smtClean="0">
                <a:solidFill>
                  <a:srgbClr val="FFFF00"/>
                </a:solidFill>
                <a:latin typeface="Charter" charset="0"/>
              </a:rPr>
              <a:t>Upper limit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800" dirty="0" smtClean="0">
              <a:solidFill>
                <a:srgbClr val="A6A6A6"/>
              </a:solidFill>
              <a:latin typeface="Charter" charset="0"/>
            </a:endParaRPr>
          </a:p>
          <a:p>
            <a:pPr marL="504825" indent="-34290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Arial"/>
              <a:buChar char="•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Radio continuum: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       Contamination by AGN + jets</a:t>
            </a:r>
            <a:endParaRPr lang="en-GB" dirty="0" smtClean="0">
              <a:solidFill>
                <a:srgbClr val="A6A6A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800" dirty="0" smtClean="0">
              <a:solidFill>
                <a:srgbClr val="CECECE"/>
              </a:solidFill>
              <a:latin typeface="Charter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    ⇒</a:t>
            </a:r>
            <a:r>
              <a:rPr lang="en-GB" dirty="0" smtClean="0">
                <a:solidFill>
                  <a:srgbClr val="FFFF00"/>
                </a:solidFill>
                <a:latin typeface="Charter" charset="0"/>
              </a:rPr>
              <a:t> Promising</a:t>
            </a:r>
            <a:endParaRPr lang="en-GB" dirty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>
                <a:solidFill>
                  <a:srgbClr val="FFFF00"/>
                </a:solidFill>
                <a:latin typeface="Charter" charset="0"/>
              </a:rPr>
              <a:t>        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  <a:latin typeface="Charter" charset="0"/>
              </a:rPr>
              <a:t>(requires high resolution)</a:t>
            </a:r>
            <a:endParaRPr lang="en-GB" dirty="0">
              <a:solidFill>
                <a:schemeClr val="bg1">
                  <a:lumMod val="65000"/>
                </a:schemeClr>
              </a:solidFill>
              <a:latin typeface="Charter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98425"/>
            <a:ext cx="9070975" cy="1304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>
                <a:latin typeface="Charter" charset="0"/>
                <a:cs typeface="Arial Unicode MS" charset="0"/>
              </a:rPr>
              <a:t>Type 1:</a:t>
            </a:r>
            <a:r>
              <a:rPr lang="en-GB">
                <a:solidFill>
                  <a:srgbClr val="FFFF66"/>
                </a:solidFill>
                <a:latin typeface="Charter" charset="0"/>
                <a:cs typeface="Arial Unicode MS" charset="0"/>
              </a:rPr>
              <a:t>  Currently Star-Forming</a:t>
            </a:r>
            <a:br>
              <a:rPr lang="en-GB">
                <a:solidFill>
                  <a:srgbClr val="FFFF66"/>
                </a:solidFill>
                <a:latin typeface="Charter" charset="0"/>
                <a:cs typeface="Arial Unicode MS" charset="0"/>
              </a:rPr>
            </a:br>
            <a:r>
              <a:rPr lang="en-GB" sz="2400">
                <a:solidFill>
                  <a:srgbClr val="999999"/>
                </a:solidFill>
                <a:latin typeface="Charter" charset="0"/>
                <a:cs typeface="Arial Unicode MS" charset="0"/>
              </a:rPr>
              <a:t>(Crocker et al. 11)</a:t>
            </a:r>
            <a:endParaRPr lang="en-GB" sz="2400">
              <a:latin typeface="Charter" charset="0"/>
              <a:cs typeface="Arial Unicode MS" charset="0"/>
            </a:endParaRPr>
          </a:p>
        </p:txBody>
      </p:sp>
      <p:sp>
        <p:nvSpPr>
          <p:cNvPr id="98306" name="Text Box 9"/>
          <p:cNvSpPr txBox="1">
            <a:spLocks noChangeArrowheads="1"/>
          </p:cNvSpPr>
          <p:nvPr/>
        </p:nvSpPr>
        <p:spPr bwMode="auto">
          <a:xfrm>
            <a:off x="7559675" y="2039938"/>
            <a:ext cx="23399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u="sng">
                <a:solidFill>
                  <a:srgbClr val="FFFFFF"/>
                </a:solidFill>
              </a:rPr>
              <a:t>Ionised gas:</a:t>
            </a:r>
          </a:p>
          <a:p>
            <a:pPr algn="ctr"/>
            <a:r>
              <a:rPr lang="en-GB">
                <a:solidFill>
                  <a:srgbClr val="FFFFFF"/>
                </a:solidFill>
              </a:rPr>
              <a:t>log(OIII/H</a:t>
            </a:r>
            <a:r>
              <a:rPr lang="en-GB">
                <a:solidFill>
                  <a:srgbClr val="FFFFFF"/>
                </a:solidFill>
                <a:latin typeface="Symbol Proportional BT" charset="0"/>
              </a:rPr>
              <a:t>b</a:t>
            </a:r>
            <a:r>
              <a:rPr lang="en-GB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98307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50" y="2925763"/>
            <a:ext cx="14430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98308" name="Line 11"/>
          <p:cNvSpPr>
            <a:spLocks noChangeShapeType="1"/>
          </p:cNvSpPr>
          <p:nvPr/>
        </p:nvSpPr>
        <p:spPr bwMode="auto">
          <a:xfrm>
            <a:off x="8772525" y="2935288"/>
            <a:ext cx="1588" cy="539750"/>
          </a:xfrm>
          <a:prstGeom prst="line">
            <a:avLst/>
          </a:prstGeom>
          <a:noFill/>
          <a:ln w="360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09" name="Line 12"/>
          <p:cNvSpPr>
            <a:spLocks noChangeShapeType="1"/>
          </p:cNvSpPr>
          <p:nvPr/>
        </p:nvSpPr>
        <p:spPr bwMode="auto">
          <a:xfrm flipH="1">
            <a:off x="8231188" y="3473450"/>
            <a:ext cx="542925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10" name="Text Box 13"/>
          <p:cNvSpPr txBox="1">
            <a:spLocks noChangeArrowheads="1"/>
          </p:cNvSpPr>
          <p:nvPr/>
        </p:nvSpPr>
        <p:spPr bwMode="auto">
          <a:xfrm>
            <a:off x="7453313" y="3438525"/>
            <a:ext cx="126047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B3B3B3"/>
                </a:solidFill>
              </a:rPr>
              <a:t>Star-forming</a:t>
            </a:r>
          </a:p>
        </p:txBody>
      </p:sp>
      <p:sp>
        <p:nvSpPr>
          <p:cNvPr id="98311" name="Text Box 14"/>
          <p:cNvSpPr txBox="1">
            <a:spLocks noChangeArrowheads="1"/>
          </p:cNvSpPr>
          <p:nvPr/>
        </p:nvSpPr>
        <p:spPr bwMode="auto">
          <a:xfrm>
            <a:off x="7740650" y="3133725"/>
            <a:ext cx="53975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B3B3B3"/>
                </a:solidFill>
              </a:rPr>
              <a:t>-1.0</a:t>
            </a:r>
          </a:p>
        </p:txBody>
      </p:sp>
      <p:sp>
        <p:nvSpPr>
          <p:cNvPr id="98312" name="Text Box 15"/>
          <p:cNvSpPr txBox="1">
            <a:spLocks noChangeArrowheads="1"/>
          </p:cNvSpPr>
          <p:nvPr/>
        </p:nvSpPr>
        <p:spPr bwMode="auto">
          <a:xfrm>
            <a:off x="9164638" y="3133725"/>
            <a:ext cx="53975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B3B3B3"/>
                </a:solidFill>
              </a:rPr>
              <a:t>1.0</a:t>
            </a:r>
          </a:p>
        </p:txBody>
      </p:sp>
      <p:sp>
        <p:nvSpPr>
          <p:cNvPr id="98313" name="Text Box 17"/>
          <p:cNvSpPr txBox="1">
            <a:spLocks noChangeArrowheads="1"/>
          </p:cNvSpPr>
          <p:nvPr/>
        </p:nvSpPr>
        <p:spPr bwMode="auto">
          <a:xfrm>
            <a:off x="7478713" y="4043363"/>
            <a:ext cx="24384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u="sng">
                <a:solidFill>
                  <a:srgbClr val="FFFFFF"/>
                </a:solidFill>
              </a:rPr>
              <a:t>Stellar population:</a:t>
            </a:r>
          </a:p>
          <a:p>
            <a:pPr algn="ctr"/>
            <a:r>
              <a:rPr lang="en-GB">
                <a:solidFill>
                  <a:srgbClr val="FFFFFF"/>
                </a:solidFill>
              </a:rPr>
              <a:t>   Age (Gyr)  </a:t>
            </a:r>
          </a:p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98314" name="Text Box 18"/>
          <p:cNvSpPr txBox="1">
            <a:spLocks noChangeArrowheads="1"/>
          </p:cNvSpPr>
          <p:nvPr/>
        </p:nvSpPr>
        <p:spPr bwMode="auto">
          <a:xfrm>
            <a:off x="7920038" y="5227638"/>
            <a:ext cx="53975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B3B3B3"/>
                </a:solidFill>
              </a:rPr>
              <a:t>1.0</a:t>
            </a:r>
          </a:p>
        </p:txBody>
      </p:sp>
      <p:sp>
        <p:nvSpPr>
          <p:cNvPr id="98315" name="Text Box 19"/>
          <p:cNvSpPr txBox="1">
            <a:spLocks noChangeArrowheads="1"/>
          </p:cNvSpPr>
          <p:nvPr/>
        </p:nvSpPr>
        <p:spPr bwMode="auto">
          <a:xfrm>
            <a:off x="9180513" y="5227638"/>
            <a:ext cx="53975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B3B3B3"/>
                </a:solidFill>
              </a:rPr>
              <a:t>18.0</a:t>
            </a:r>
          </a:p>
        </p:txBody>
      </p:sp>
      <p:sp>
        <p:nvSpPr>
          <p:cNvPr id="98316" name="Text Box 22"/>
          <p:cNvSpPr txBox="1">
            <a:spLocks noChangeArrowheads="1"/>
          </p:cNvSpPr>
          <p:nvPr/>
        </p:nvSpPr>
        <p:spPr bwMode="auto">
          <a:xfrm>
            <a:off x="2678113" y="1570038"/>
            <a:ext cx="1633537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>
                <a:solidFill>
                  <a:srgbClr val="E6E6E6"/>
                </a:solidFill>
                <a:latin typeface="Charter" charset="0"/>
              </a:rPr>
              <a:t>NGC4459</a:t>
            </a:r>
            <a:endParaRPr lang="en-GB">
              <a:solidFill>
                <a:srgbClr val="99FFBE"/>
              </a:solidFill>
            </a:endParaRPr>
          </a:p>
        </p:txBody>
      </p:sp>
      <p:sp>
        <p:nvSpPr>
          <p:cNvPr id="98317" name="Text Box 23"/>
          <p:cNvSpPr txBox="1">
            <a:spLocks noChangeArrowheads="1"/>
          </p:cNvSpPr>
          <p:nvPr/>
        </p:nvSpPr>
        <p:spPr bwMode="auto">
          <a:xfrm>
            <a:off x="163513" y="1570038"/>
            <a:ext cx="1617662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>
                <a:solidFill>
                  <a:srgbClr val="E6E6E6"/>
                </a:solidFill>
                <a:latin typeface="Charter" charset="0"/>
              </a:rPr>
              <a:t>NGC3032</a:t>
            </a:r>
            <a:endParaRPr lang="en-GB">
              <a:solidFill>
                <a:srgbClr val="99FFBE"/>
              </a:solidFill>
            </a:endParaRPr>
          </a:p>
        </p:txBody>
      </p:sp>
      <p:sp>
        <p:nvSpPr>
          <p:cNvPr id="98318" name="Text Box 24"/>
          <p:cNvSpPr txBox="1">
            <a:spLocks noChangeArrowheads="1"/>
          </p:cNvSpPr>
          <p:nvPr/>
        </p:nvSpPr>
        <p:spPr bwMode="auto">
          <a:xfrm>
            <a:off x="4808538" y="1570038"/>
            <a:ext cx="160337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>
                <a:solidFill>
                  <a:srgbClr val="E6E6E6"/>
                </a:solidFill>
                <a:latin typeface="Charter" charset="0"/>
              </a:rPr>
              <a:t>NGC4526</a:t>
            </a:r>
            <a:endParaRPr lang="en-GB">
              <a:solidFill>
                <a:srgbClr val="99FFBE"/>
              </a:solidFill>
            </a:endParaRPr>
          </a:p>
        </p:txBody>
      </p:sp>
      <p:pic>
        <p:nvPicPr>
          <p:cNvPr id="98319" name="Picture 26" descr="NGC3032_CO_OIIIoHb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2103438"/>
            <a:ext cx="22733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20" name="Picture 27" descr="NGC4459_CO_OIIIoHb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7650" y="2103438"/>
            <a:ext cx="18716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21" name="Picture 28" descr="NGC4526_CO_OIIIoHb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088" y="2103438"/>
            <a:ext cx="20542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22" name="Picture 3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102600" y="4999038"/>
            <a:ext cx="14335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8323" name="Picture 33" descr="NGC3032_CO_age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4008438"/>
            <a:ext cx="2286000" cy="169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24" name="Picture 34" descr="NGC4526_CO_age.tif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0938" y="4008438"/>
            <a:ext cx="206057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8325" name="Picture 35" descr="NGC4459_CO_age.tif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513" y="4008438"/>
            <a:ext cx="1905000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26" name="Rectangle 22"/>
          <p:cNvSpPr txBox="1">
            <a:spLocks noChangeArrowheads="1"/>
          </p:cNvSpPr>
          <p:nvPr/>
        </p:nvSpPr>
        <p:spPr bwMode="auto">
          <a:xfrm>
            <a:off x="468313" y="5994400"/>
            <a:ext cx="7415212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503238" indent="-4318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87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Arial" charset="0"/>
              <a:buChar char="•"/>
            </a:pPr>
            <a:r>
              <a:rPr lang="en-GB" sz="3200">
                <a:solidFill>
                  <a:srgbClr val="E6E6E6"/>
                </a:solidFill>
                <a:latin typeface="Charter" charset="0"/>
              </a:rPr>
              <a:t>Ionization dominated by young stars, and young stars are present</a:t>
            </a:r>
            <a:endParaRPr lang="en-GB" sz="3200">
              <a:solidFill>
                <a:srgbClr val="E6E6E6"/>
              </a:solidFill>
              <a:latin typeface="Times" charset="0"/>
            </a:endParaRPr>
          </a:p>
        </p:txBody>
      </p:sp>
      <p:sp>
        <p:nvSpPr>
          <p:cNvPr id="98327" name="Line 11"/>
          <p:cNvSpPr>
            <a:spLocks noChangeShapeType="1"/>
          </p:cNvSpPr>
          <p:nvPr/>
        </p:nvSpPr>
        <p:spPr bwMode="auto">
          <a:xfrm>
            <a:off x="8848725" y="4999038"/>
            <a:ext cx="1588" cy="539750"/>
          </a:xfrm>
          <a:prstGeom prst="line">
            <a:avLst/>
          </a:prstGeom>
          <a:noFill/>
          <a:ln w="360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8" name="Line 12"/>
          <p:cNvSpPr>
            <a:spLocks noChangeShapeType="1"/>
          </p:cNvSpPr>
          <p:nvPr/>
        </p:nvSpPr>
        <p:spPr bwMode="auto">
          <a:xfrm flipH="1">
            <a:off x="8307388" y="5532438"/>
            <a:ext cx="542925" cy="15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8329" name="Text Box 13"/>
          <p:cNvSpPr txBox="1">
            <a:spLocks noChangeArrowheads="1"/>
          </p:cNvSpPr>
          <p:nvPr/>
        </p:nvSpPr>
        <p:spPr bwMode="auto">
          <a:xfrm>
            <a:off x="7437438" y="5495925"/>
            <a:ext cx="126047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B3B3B3"/>
                </a:solidFill>
              </a:rPr>
              <a:t>Star-forming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98425"/>
            <a:ext cx="9070975" cy="1304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>
                <a:latin typeface="Charter" charset="0"/>
                <a:cs typeface="Arial Unicode MS" charset="0"/>
              </a:rPr>
              <a:t>Type 2:</a:t>
            </a:r>
            <a:r>
              <a:rPr lang="en-GB">
                <a:solidFill>
                  <a:srgbClr val="FFFF66"/>
                </a:solidFill>
                <a:latin typeface="Charter" charset="0"/>
                <a:cs typeface="Arial Unicode MS" charset="0"/>
              </a:rPr>
              <a:t>  Recently Star-Forming ?</a:t>
            </a:r>
            <a:br>
              <a:rPr lang="en-GB">
                <a:solidFill>
                  <a:srgbClr val="FFFF66"/>
                </a:solidFill>
                <a:latin typeface="Charter" charset="0"/>
                <a:cs typeface="Arial Unicode MS" charset="0"/>
              </a:rPr>
            </a:br>
            <a:r>
              <a:rPr lang="en-GB" sz="2400">
                <a:solidFill>
                  <a:srgbClr val="999999"/>
                </a:solidFill>
                <a:latin typeface="Charter" charset="0"/>
                <a:cs typeface="Arial Unicode MS" charset="0"/>
              </a:rPr>
              <a:t>(Crocker et al. 11)</a:t>
            </a:r>
            <a:endParaRPr lang="en-GB" sz="2400">
              <a:latin typeface="Charter" charset="0"/>
              <a:cs typeface="Arial Unicode MS" charset="0"/>
            </a:endParaRPr>
          </a:p>
        </p:txBody>
      </p:sp>
      <p:sp>
        <p:nvSpPr>
          <p:cNvPr id="100354" name="Text Box 9"/>
          <p:cNvSpPr txBox="1">
            <a:spLocks noChangeArrowheads="1"/>
          </p:cNvSpPr>
          <p:nvPr/>
        </p:nvSpPr>
        <p:spPr bwMode="auto">
          <a:xfrm>
            <a:off x="7559675" y="2039938"/>
            <a:ext cx="23399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u="sng">
                <a:solidFill>
                  <a:srgbClr val="FFFFFF"/>
                </a:solidFill>
              </a:rPr>
              <a:t>Ionised gas:</a:t>
            </a:r>
          </a:p>
          <a:p>
            <a:pPr algn="ctr"/>
            <a:r>
              <a:rPr lang="en-GB">
                <a:solidFill>
                  <a:srgbClr val="FFFFFF"/>
                </a:solidFill>
              </a:rPr>
              <a:t>log(OIII/H</a:t>
            </a:r>
            <a:r>
              <a:rPr lang="en-GB">
                <a:solidFill>
                  <a:srgbClr val="FFFFFF"/>
                </a:solidFill>
                <a:latin typeface="Symbol Proportional BT" charset="0"/>
              </a:rPr>
              <a:t>b</a:t>
            </a:r>
            <a:r>
              <a:rPr lang="en-GB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100355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50" y="2925763"/>
            <a:ext cx="14430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0356" name="Line 11"/>
          <p:cNvSpPr>
            <a:spLocks noChangeShapeType="1"/>
          </p:cNvSpPr>
          <p:nvPr/>
        </p:nvSpPr>
        <p:spPr bwMode="auto">
          <a:xfrm>
            <a:off x="8774113" y="2935288"/>
            <a:ext cx="1587" cy="539750"/>
          </a:xfrm>
          <a:prstGeom prst="line">
            <a:avLst/>
          </a:prstGeom>
          <a:noFill/>
          <a:ln w="360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57" name="Line 12"/>
          <p:cNvSpPr>
            <a:spLocks noChangeShapeType="1"/>
          </p:cNvSpPr>
          <p:nvPr/>
        </p:nvSpPr>
        <p:spPr bwMode="auto">
          <a:xfrm flipH="1">
            <a:off x="8240713" y="3473450"/>
            <a:ext cx="542925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58" name="Text Box 13"/>
          <p:cNvSpPr txBox="1">
            <a:spLocks noChangeArrowheads="1"/>
          </p:cNvSpPr>
          <p:nvPr/>
        </p:nvSpPr>
        <p:spPr bwMode="auto">
          <a:xfrm>
            <a:off x="7453313" y="3438525"/>
            <a:ext cx="126047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B3B3B3"/>
                </a:solidFill>
              </a:rPr>
              <a:t>Star-forming</a:t>
            </a:r>
          </a:p>
        </p:txBody>
      </p:sp>
      <p:sp>
        <p:nvSpPr>
          <p:cNvPr id="100359" name="Text Box 14"/>
          <p:cNvSpPr txBox="1">
            <a:spLocks noChangeArrowheads="1"/>
          </p:cNvSpPr>
          <p:nvPr/>
        </p:nvSpPr>
        <p:spPr bwMode="auto">
          <a:xfrm>
            <a:off x="7740650" y="3133725"/>
            <a:ext cx="53975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B3B3B3"/>
                </a:solidFill>
              </a:rPr>
              <a:t>-1.0</a:t>
            </a:r>
          </a:p>
        </p:txBody>
      </p:sp>
      <p:sp>
        <p:nvSpPr>
          <p:cNvPr id="100360" name="Text Box 15"/>
          <p:cNvSpPr txBox="1">
            <a:spLocks noChangeArrowheads="1"/>
          </p:cNvSpPr>
          <p:nvPr/>
        </p:nvSpPr>
        <p:spPr bwMode="auto">
          <a:xfrm>
            <a:off x="9164638" y="3133725"/>
            <a:ext cx="53975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B3B3B3"/>
                </a:solidFill>
              </a:rPr>
              <a:t>1.0</a:t>
            </a:r>
          </a:p>
        </p:txBody>
      </p:sp>
      <p:sp>
        <p:nvSpPr>
          <p:cNvPr id="100361" name="Text Box 17"/>
          <p:cNvSpPr txBox="1">
            <a:spLocks noChangeArrowheads="1"/>
          </p:cNvSpPr>
          <p:nvPr/>
        </p:nvSpPr>
        <p:spPr bwMode="auto">
          <a:xfrm>
            <a:off x="7478713" y="4043363"/>
            <a:ext cx="24384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u="sng">
                <a:solidFill>
                  <a:srgbClr val="FFFFFF"/>
                </a:solidFill>
              </a:rPr>
              <a:t>Stellar population:</a:t>
            </a:r>
          </a:p>
          <a:p>
            <a:pPr algn="ctr"/>
            <a:r>
              <a:rPr lang="en-GB">
                <a:solidFill>
                  <a:srgbClr val="FFFFFF"/>
                </a:solidFill>
              </a:rPr>
              <a:t>   Age (Gyr)  </a:t>
            </a:r>
          </a:p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00362" name="Text Box 18"/>
          <p:cNvSpPr txBox="1">
            <a:spLocks noChangeArrowheads="1"/>
          </p:cNvSpPr>
          <p:nvPr/>
        </p:nvSpPr>
        <p:spPr bwMode="auto">
          <a:xfrm>
            <a:off x="7920038" y="5227638"/>
            <a:ext cx="53975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B3B3B3"/>
                </a:solidFill>
              </a:rPr>
              <a:t>1.0</a:t>
            </a:r>
          </a:p>
        </p:txBody>
      </p:sp>
      <p:sp>
        <p:nvSpPr>
          <p:cNvPr id="100363" name="Text Box 19"/>
          <p:cNvSpPr txBox="1">
            <a:spLocks noChangeArrowheads="1"/>
          </p:cNvSpPr>
          <p:nvPr/>
        </p:nvSpPr>
        <p:spPr bwMode="auto">
          <a:xfrm>
            <a:off x="9180513" y="5227638"/>
            <a:ext cx="53975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B3B3B3"/>
                </a:solidFill>
              </a:rPr>
              <a:t>18.0</a:t>
            </a:r>
          </a:p>
        </p:txBody>
      </p:sp>
      <p:sp>
        <p:nvSpPr>
          <p:cNvPr id="100364" name="Text Box 22"/>
          <p:cNvSpPr txBox="1">
            <a:spLocks noChangeArrowheads="1"/>
          </p:cNvSpPr>
          <p:nvPr/>
        </p:nvSpPr>
        <p:spPr bwMode="auto">
          <a:xfrm>
            <a:off x="2644775" y="1570038"/>
            <a:ext cx="1633538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>
                <a:solidFill>
                  <a:srgbClr val="E6E6E6"/>
                </a:solidFill>
                <a:latin typeface="Charter" charset="0"/>
              </a:rPr>
              <a:t>NGC4150</a:t>
            </a:r>
            <a:endParaRPr lang="en-GB">
              <a:solidFill>
                <a:srgbClr val="99FFBE"/>
              </a:solidFill>
            </a:endParaRPr>
          </a:p>
        </p:txBody>
      </p:sp>
      <p:sp>
        <p:nvSpPr>
          <p:cNvPr id="100365" name="Text Box 23"/>
          <p:cNvSpPr txBox="1">
            <a:spLocks noChangeArrowheads="1"/>
          </p:cNvSpPr>
          <p:nvPr/>
        </p:nvSpPr>
        <p:spPr bwMode="auto">
          <a:xfrm>
            <a:off x="146050" y="1570038"/>
            <a:ext cx="1617663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>
                <a:solidFill>
                  <a:srgbClr val="E6E6E6"/>
                </a:solidFill>
                <a:latin typeface="Charter" charset="0"/>
              </a:rPr>
              <a:t>NGC3489</a:t>
            </a:r>
            <a:endParaRPr lang="en-GB">
              <a:solidFill>
                <a:srgbClr val="99FFBE"/>
              </a:solidFill>
            </a:endParaRPr>
          </a:p>
        </p:txBody>
      </p:sp>
      <p:sp>
        <p:nvSpPr>
          <p:cNvPr id="100366" name="Text Box 24"/>
          <p:cNvSpPr txBox="1">
            <a:spLocks noChangeArrowheads="1"/>
          </p:cNvSpPr>
          <p:nvPr/>
        </p:nvSpPr>
        <p:spPr bwMode="auto">
          <a:xfrm>
            <a:off x="5265738" y="1570038"/>
            <a:ext cx="160337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>
                <a:solidFill>
                  <a:srgbClr val="E6E6E6"/>
                </a:solidFill>
                <a:latin typeface="Charter" charset="0"/>
              </a:rPr>
              <a:t>NGC4550</a:t>
            </a:r>
            <a:endParaRPr lang="en-GB">
              <a:solidFill>
                <a:srgbClr val="99FFBE"/>
              </a:solidFill>
            </a:endParaRPr>
          </a:p>
        </p:txBody>
      </p:sp>
      <p:pic>
        <p:nvPicPr>
          <p:cNvPr id="100367" name="Picture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102600" y="4999038"/>
            <a:ext cx="14335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0368" name="Picture 31" descr="NGC3489_CO_OIIIoHb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2103438"/>
            <a:ext cx="2133600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69" name="Picture 32" descr="NGC4150_CO_OIIIoHb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363" y="2090738"/>
            <a:ext cx="234315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0" name="Picture 36" descr="NGC4550_CO_OIIIoHb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13" y="2084388"/>
            <a:ext cx="127635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1" name="Picture 37" descr="NGC3489_CO_age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3932238"/>
            <a:ext cx="21336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2" name="Picture 38" descr="NGC4150_CO_age.tif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4313" y="3932238"/>
            <a:ext cx="2362200" cy="170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73" name="Picture 39" descr="NGC4550_CO_age.tif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13" y="3932238"/>
            <a:ext cx="1295400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74" name="Line 11"/>
          <p:cNvSpPr>
            <a:spLocks noChangeShapeType="1"/>
          </p:cNvSpPr>
          <p:nvPr/>
        </p:nvSpPr>
        <p:spPr bwMode="auto">
          <a:xfrm>
            <a:off x="8848725" y="4999038"/>
            <a:ext cx="1588" cy="539750"/>
          </a:xfrm>
          <a:prstGeom prst="line">
            <a:avLst/>
          </a:prstGeom>
          <a:noFill/>
          <a:ln w="360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75" name="Line 12"/>
          <p:cNvSpPr>
            <a:spLocks noChangeShapeType="1"/>
          </p:cNvSpPr>
          <p:nvPr/>
        </p:nvSpPr>
        <p:spPr bwMode="auto">
          <a:xfrm flipH="1">
            <a:off x="8307388" y="5532438"/>
            <a:ext cx="542925" cy="1587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76" name="Text Box 13"/>
          <p:cNvSpPr txBox="1">
            <a:spLocks noChangeArrowheads="1"/>
          </p:cNvSpPr>
          <p:nvPr/>
        </p:nvSpPr>
        <p:spPr bwMode="auto">
          <a:xfrm>
            <a:off x="7437438" y="5495925"/>
            <a:ext cx="126047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B3B3B3"/>
                </a:solidFill>
              </a:rPr>
              <a:t>Star-forming</a:t>
            </a:r>
          </a:p>
        </p:txBody>
      </p:sp>
      <p:sp>
        <p:nvSpPr>
          <p:cNvPr id="100377" name="Rectangle 22"/>
          <p:cNvSpPr txBox="1">
            <a:spLocks noChangeArrowheads="1"/>
          </p:cNvSpPr>
          <p:nvPr/>
        </p:nvSpPr>
        <p:spPr bwMode="auto">
          <a:xfrm>
            <a:off x="468313" y="5994400"/>
            <a:ext cx="89916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503238" indent="-4318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87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Arial" charset="0"/>
              <a:buChar char="•"/>
            </a:pPr>
            <a:r>
              <a:rPr lang="en-GB" sz="3200">
                <a:solidFill>
                  <a:srgbClr val="E6E6E6"/>
                </a:solidFill>
                <a:latin typeface="Charter" charset="0"/>
              </a:rPr>
              <a:t>Ionization </a:t>
            </a:r>
            <a:r>
              <a:rPr lang="en-GB" sz="3200">
                <a:solidFill>
                  <a:srgbClr val="FFFF66"/>
                </a:solidFill>
                <a:latin typeface="Charter" charset="0"/>
              </a:rPr>
              <a:t>not</a:t>
            </a:r>
            <a:r>
              <a:rPr lang="en-GB" sz="3200">
                <a:solidFill>
                  <a:srgbClr val="E6E6E6"/>
                </a:solidFill>
                <a:latin typeface="Charter" charset="0"/>
              </a:rPr>
              <a:t> dominated by young stars,      but young stars are present </a:t>
            </a:r>
            <a:r>
              <a:rPr lang="en-GB" sz="3200">
                <a:solidFill>
                  <a:srgbClr val="FFF275"/>
                </a:solidFill>
                <a:latin typeface="Charter" charset="0"/>
              </a:rPr>
              <a:t>(pervasive)</a:t>
            </a:r>
            <a:endParaRPr lang="en-GB" sz="3200">
              <a:solidFill>
                <a:srgbClr val="FFF275"/>
              </a:solidFill>
              <a:latin typeface="Times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744538" y="274638"/>
            <a:ext cx="86106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Broad Aims</a:t>
            </a:r>
            <a:endParaRPr lang="en-GB" sz="4400">
              <a:solidFill>
                <a:srgbClr val="FFFF99"/>
              </a:solidFill>
              <a:latin typeface="Charter" charset="0"/>
            </a:endParaRPr>
          </a:p>
        </p:txBody>
      </p:sp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5283200" y="1441450"/>
            <a:ext cx="4797425" cy="552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 dirty="0">
                <a:solidFill>
                  <a:srgbClr val="FFFF00"/>
                </a:solidFill>
                <a:latin typeface="Charter" charset="0"/>
              </a:rPr>
              <a:t>Goals: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dirty="0">
                <a:solidFill>
                  <a:srgbClr val="FFFF99"/>
                </a:solidFill>
                <a:latin typeface="Charter" charset="0"/>
              </a:rPr>
              <a:t>Mass assembly history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dirty="0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 dirty="0">
                <a:solidFill>
                  <a:srgbClr val="999999"/>
                </a:solidFill>
                <a:latin typeface="Charter" charset="0"/>
              </a:rPr>
              <a:t>(gas, stars, dark matter)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dirty="0">
                <a:solidFill>
                  <a:srgbClr val="FFFF99"/>
                </a:solidFill>
                <a:latin typeface="Charter" charset="0"/>
              </a:rPr>
              <a:t>Chemical enrichment history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dirty="0">
                <a:solidFill>
                  <a:srgbClr val="999999"/>
                </a:solidFill>
                <a:latin typeface="Charter" charset="0"/>
              </a:rPr>
              <a:t>     (SFH, age, </a:t>
            </a:r>
            <a:r>
              <a:rPr lang="en-GB" dirty="0" err="1">
                <a:solidFill>
                  <a:srgbClr val="999999"/>
                </a:solidFill>
                <a:latin typeface="Charter" charset="0"/>
              </a:rPr>
              <a:t>metallicity</a:t>
            </a:r>
            <a:r>
              <a:rPr lang="en-GB" dirty="0">
                <a:solidFill>
                  <a:srgbClr val="999999"/>
                </a:solidFill>
                <a:latin typeface="Charter" charset="0"/>
              </a:rPr>
              <a:t>)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dirty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 dirty="0">
                <a:solidFill>
                  <a:srgbClr val="FFFF00"/>
                </a:solidFill>
                <a:latin typeface="Charter" charset="0"/>
              </a:rPr>
              <a:t>Context: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dirty="0">
                <a:solidFill>
                  <a:srgbClr val="FFFF99"/>
                </a:solidFill>
                <a:latin typeface="Charter" charset="0"/>
              </a:rPr>
              <a:t>Hierarchical structure formation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dirty="0">
                <a:solidFill>
                  <a:srgbClr val="999999"/>
                </a:solidFill>
                <a:latin typeface="Charter" charset="0"/>
              </a:rPr>
              <a:t>     (merging, harassment, ...</a:t>
            </a:r>
            <a:r>
              <a:rPr lang="en-GB" dirty="0" smtClean="0">
                <a:solidFill>
                  <a:srgbClr val="999999"/>
                </a:solidFill>
                <a:latin typeface="Charter" charset="0"/>
              </a:rPr>
              <a:t>)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dirty="0">
              <a:solidFill>
                <a:srgbClr val="999999"/>
              </a:solidFill>
              <a:latin typeface="Charter" charset="0"/>
            </a:endParaRP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dirty="0">
                <a:solidFill>
                  <a:srgbClr val="FFFF99"/>
                </a:solidFill>
                <a:latin typeface="Charter" charset="0"/>
              </a:rPr>
              <a:t>Internal dynamical 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evolution</a:t>
            </a:r>
          </a:p>
          <a:p>
            <a:pPr marL="71438" indent="0" algn="just" eaLnBrk="1">
              <a:lnSpc>
                <a:spcPct val="102000"/>
              </a:lnSpc>
              <a:buClr>
                <a:srgbClr val="FFFF99"/>
              </a:buClr>
              <a:buSzPct val="75000"/>
            </a:pPr>
            <a:r>
              <a:rPr lang="en-GB" dirty="0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   </a:t>
            </a:r>
            <a:r>
              <a:rPr lang="en-GB" dirty="0" smtClean="0">
                <a:solidFill>
                  <a:srgbClr val="999999"/>
                </a:solidFill>
                <a:latin typeface="Charter" charset="0"/>
              </a:rPr>
              <a:t>(</a:t>
            </a:r>
            <a:r>
              <a:rPr lang="en-GB" dirty="0">
                <a:solidFill>
                  <a:srgbClr val="999999"/>
                </a:solidFill>
                <a:latin typeface="Charter" charset="0"/>
              </a:rPr>
              <a:t>BH/</a:t>
            </a:r>
            <a:r>
              <a:rPr lang="en-GB" dirty="0" err="1">
                <a:solidFill>
                  <a:srgbClr val="999999"/>
                </a:solidFill>
                <a:latin typeface="Charter" charset="0"/>
              </a:rPr>
              <a:t>triaxiality</a:t>
            </a:r>
            <a:r>
              <a:rPr lang="en-GB" dirty="0">
                <a:solidFill>
                  <a:srgbClr val="999999"/>
                </a:solidFill>
                <a:latin typeface="Charter" charset="0"/>
              </a:rPr>
              <a:t>-driven, ...</a:t>
            </a:r>
            <a:r>
              <a:rPr lang="en-GB" dirty="0" smtClean="0">
                <a:solidFill>
                  <a:srgbClr val="999999"/>
                </a:solidFill>
                <a:latin typeface="Charter" charset="0"/>
              </a:rPr>
              <a:t>)</a:t>
            </a:r>
            <a:endParaRPr lang="en-GB" dirty="0">
              <a:solidFill>
                <a:srgbClr val="FFFF99"/>
              </a:solidFill>
              <a:latin typeface="Charter" charset="0"/>
            </a:endParaRPr>
          </a:p>
          <a:p>
            <a:pPr marL="357188" indent="-285750"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Arial"/>
              <a:buChar char="•"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Feedback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dirty="0" smtClean="0">
                <a:solidFill>
                  <a:srgbClr val="999999"/>
                </a:solidFill>
                <a:latin typeface="Charter" charset="0"/>
              </a:rPr>
              <a:t>     (AGN, SF, ...)</a:t>
            </a:r>
            <a:endParaRPr lang="en-GB" dirty="0">
              <a:solidFill>
                <a:srgbClr val="606060"/>
              </a:solidFill>
              <a:latin typeface="Charter" charset="0"/>
            </a:endParaRP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0" y="5268913"/>
            <a:ext cx="2166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pic>
        <p:nvPicPr>
          <p:cNvPr id="1025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122238"/>
            <a:ext cx="12192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185738" y="1403924"/>
            <a:ext cx="3820535" cy="31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u="sng" dirty="0">
                <a:solidFill>
                  <a:srgbClr val="FFFF00"/>
                </a:solidFill>
                <a:latin typeface="Charter" charset="0"/>
              </a:rPr>
              <a:t>Colour-magnitude diagram:</a:t>
            </a:r>
            <a:r>
              <a:rPr lang="en-GB" sz="2000" dirty="0">
                <a:solidFill>
                  <a:srgbClr val="999999"/>
                </a:solidFill>
                <a:latin typeface="Charter" charset="0"/>
              </a:rPr>
              <a:t> </a:t>
            </a:r>
          </a:p>
        </p:txBody>
      </p:sp>
      <p:pic>
        <p:nvPicPr>
          <p:cNvPr id="16" name="Picture 1" descr="galaxy_CM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794584"/>
            <a:ext cx="2462645" cy="237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1096829" y="4236141"/>
            <a:ext cx="3758779" cy="31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u="sng" dirty="0">
                <a:solidFill>
                  <a:srgbClr val="FFFF00"/>
                </a:solidFill>
                <a:latin typeface="Charter" charset="0"/>
              </a:rPr>
              <a:t>Mass / luminosity function:</a:t>
            </a:r>
            <a:r>
              <a:rPr lang="en-GB" sz="2000" dirty="0">
                <a:solidFill>
                  <a:srgbClr val="999999"/>
                </a:solidFill>
                <a:latin typeface="Charter" charset="0"/>
              </a:rPr>
              <a:t> </a:t>
            </a:r>
          </a:p>
        </p:txBody>
      </p:sp>
      <p:pic>
        <p:nvPicPr>
          <p:cNvPr id="18" name="Picture 2" descr="gasphysics_feedback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223" y="4630178"/>
            <a:ext cx="2911474" cy="239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894857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8313" y="98425"/>
            <a:ext cx="9070975" cy="1304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>
              <a:lnSpc>
                <a:spcPct val="98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GB">
                <a:latin typeface="Charter" charset="0"/>
                <a:cs typeface="Arial Unicode MS" charset="0"/>
              </a:rPr>
              <a:t>Type 3:</a:t>
            </a:r>
            <a:r>
              <a:rPr lang="en-GB">
                <a:solidFill>
                  <a:srgbClr val="FFFF66"/>
                </a:solidFill>
                <a:latin typeface="Charter" charset="0"/>
                <a:cs typeface="Arial Unicode MS" charset="0"/>
              </a:rPr>
              <a:t>  Not Star-Forming ?</a:t>
            </a:r>
            <a:br>
              <a:rPr lang="en-GB">
                <a:solidFill>
                  <a:srgbClr val="FFFF66"/>
                </a:solidFill>
                <a:latin typeface="Charter" charset="0"/>
                <a:cs typeface="Arial Unicode MS" charset="0"/>
              </a:rPr>
            </a:br>
            <a:r>
              <a:rPr lang="en-GB" sz="2400">
                <a:solidFill>
                  <a:srgbClr val="999999"/>
                </a:solidFill>
                <a:latin typeface="Charter" charset="0"/>
                <a:cs typeface="Arial Unicode MS" charset="0"/>
              </a:rPr>
              <a:t>(Crocker et al. 11)</a:t>
            </a:r>
            <a:endParaRPr lang="en-GB" sz="2400">
              <a:latin typeface="Charter" charset="0"/>
              <a:cs typeface="Arial Unicode MS" charset="0"/>
            </a:endParaRPr>
          </a:p>
        </p:txBody>
      </p:sp>
      <p:sp>
        <p:nvSpPr>
          <p:cNvPr id="102402" name="Text Box 9"/>
          <p:cNvSpPr txBox="1">
            <a:spLocks noChangeArrowheads="1"/>
          </p:cNvSpPr>
          <p:nvPr/>
        </p:nvSpPr>
        <p:spPr bwMode="auto">
          <a:xfrm>
            <a:off x="7554913" y="2039938"/>
            <a:ext cx="2339975" cy="67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u="sng">
                <a:solidFill>
                  <a:srgbClr val="FFFFFF"/>
                </a:solidFill>
              </a:rPr>
              <a:t>Ionised gas:</a:t>
            </a:r>
          </a:p>
          <a:p>
            <a:pPr algn="ctr"/>
            <a:r>
              <a:rPr lang="en-GB">
                <a:solidFill>
                  <a:srgbClr val="FFFFFF"/>
                </a:solidFill>
              </a:rPr>
              <a:t>log(OIII/H</a:t>
            </a:r>
            <a:r>
              <a:rPr lang="en-GB">
                <a:solidFill>
                  <a:srgbClr val="FFFFFF"/>
                </a:solidFill>
                <a:latin typeface="Symbol Proportional BT" charset="0"/>
              </a:rPr>
              <a:t>b</a:t>
            </a:r>
            <a:r>
              <a:rPr lang="en-GB">
                <a:solidFill>
                  <a:srgbClr val="FFFFFF"/>
                </a:solidFill>
              </a:rPr>
              <a:t>)</a:t>
            </a:r>
          </a:p>
        </p:txBody>
      </p:sp>
      <p:pic>
        <p:nvPicPr>
          <p:cNvPr id="102403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350" y="2925763"/>
            <a:ext cx="1443038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2404" name="Line 11"/>
          <p:cNvSpPr>
            <a:spLocks noChangeShapeType="1"/>
          </p:cNvSpPr>
          <p:nvPr/>
        </p:nvSpPr>
        <p:spPr bwMode="auto">
          <a:xfrm>
            <a:off x="8774113" y="2935288"/>
            <a:ext cx="1587" cy="539750"/>
          </a:xfrm>
          <a:prstGeom prst="line">
            <a:avLst/>
          </a:prstGeom>
          <a:noFill/>
          <a:ln w="360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05" name="Line 12"/>
          <p:cNvSpPr>
            <a:spLocks noChangeShapeType="1"/>
          </p:cNvSpPr>
          <p:nvPr/>
        </p:nvSpPr>
        <p:spPr bwMode="auto">
          <a:xfrm flipH="1">
            <a:off x="8240713" y="3473450"/>
            <a:ext cx="542925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06" name="Text Box 13"/>
          <p:cNvSpPr txBox="1">
            <a:spLocks noChangeArrowheads="1"/>
          </p:cNvSpPr>
          <p:nvPr/>
        </p:nvSpPr>
        <p:spPr bwMode="auto">
          <a:xfrm>
            <a:off x="7453313" y="3438525"/>
            <a:ext cx="126047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B3B3B3"/>
                </a:solidFill>
              </a:rPr>
              <a:t>Star-forming</a:t>
            </a:r>
          </a:p>
        </p:txBody>
      </p:sp>
      <p:sp>
        <p:nvSpPr>
          <p:cNvPr id="102407" name="Text Box 14"/>
          <p:cNvSpPr txBox="1">
            <a:spLocks noChangeArrowheads="1"/>
          </p:cNvSpPr>
          <p:nvPr/>
        </p:nvSpPr>
        <p:spPr bwMode="auto">
          <a:xfrm>
            <a:off x="7740650" y="3133725"/>
            <a:ext cx="53975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B3B3B3"/>
                </a:solidFill>
              </a:rPr>
              <a:t>-1.0</a:t>
            </a:r>
          </a:p>
        </p:txBody>
      </p:sp>
      <p:sp>
        <p:nvSpPr>
          <p:cNvPr id="102408" name="Text Box 15"/>
          <p:cNvSpPr txBox="1">
            <a:spLocks noChangeArrowheads="1"/>
          </p:cNvSpPr>
          <p:nvPr/>
        </p:nvSpPr>
        <p:spPr bwMode="auto">
          <a:xfrm>
            <a:off x="9164638" y="3133725"/>
            <a:ext cx="53975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B3B3B3"/>
                </a:solidFill>
              </a:rPr>
              <a:t>1.0</a:t>
            </a:r>
          </a:p>
        </p:txBody>
      </p:sp>
      <p:sp>
        <p:nvSpPr>
          <p:cNvPr id="102409" name="Text Box 17"/>
          <p:cNvSpPr txBox="1">
            <a:spLocks noChangeArrowheads="1"/>
          </p:cNvSpPr>
          <p:nvPr/>
        </p:nvSpPr>
        <p:spPr bwMode="auto">
          <a:xfrm>
            <a:off x="7478713" y="4043363"/>
            <a:ext cx="24384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u="sng">
                <a:solidFill>
                  <a:srgbClr val="FFFFFF"/>
                </a:solidFill>
              </a:rPr>
              <a:t>Stellar population:</a:t>
            </a:r>
          </a:p>
          <a:p>
            <a:pPr algn="ctr"/>
            <a:r>
              <a:rPr lang="en-GB">
                <a:solidFill>
                  <a:srgbClr val="FFFFFF"/>
                </a:solidFill>
              </a:rPr>
              <a:t>   Age (Gyr)  </a:t>
            </a:r>
          </a:p>
          <a:p>
            <a:endParaRPr lang="en-GB">
              <a:solidFill>
                <a:srgbClr val="000000"/>
              </a:solidFill>
            </a:endParaRPr>
          </a:p>
        </p:txBody>
      </p:sp>
      <p:sp>
        <p:nvSpPr>
          <p:cNvPr id="102410" name="Text Box 18"/>
          <p:cNvSpPr txBox="1">
            <a:spLocks noChangeArrowheads="1"/>
          </p:cNvSpPr>
          <p:nvPr/>
        </p:nvSpPr>
        <p:spPr bwMode="auto">
          <a:xfrm>
            <a:off x="7920038" y="5227638"/>
            <a:ext cx="53975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B3B3B3"/>
                </a:solidFill>
              </a:rPr>
              <a:t>1.0</a:t>
            </a:r>
          </a:p>
        </p:txBody>
      </p:sp>
      <p:sp>
        <p:nvSpPr>
          <p:cNvPr id="102411" name="Text Box 19"/>
          <p:cNvSpPr txBox="1">
            <a:spLocks noChangeArrowheads="1"/>
          </p:cNvSpPr>
          <p:nvPr/>
        </p:nvSpPr>
        <p:spPr bwMode="auto">
          <a:xfrm>
            <a:off x="9180513" y="5227638"/>
            <a:ext cx="539750" cy="34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B3B3B3"/>
                </a:solidFill>
              </a:rPr>
              <a:t>18.0</a:t>
            </a:r>
          </a:p>
        </p:txBody>
      </p:sp>
      <p:sp>
        <p:nvSpPr>
          <p:cNvPr id="102412" name="Text Box 22"/>
          <p:cNvSpPr txBox="1">
            <a:spLocks noChangeArrowheads="1"/>
          </p:cNvSpPr>
          <p:nvPr/>
        </p:nvSpPr>
        <p:spPr bwMode="auto">
          <a:xfrm>
            <a:off x="2068513" y="1570038"/>
            <a:ext cx="1633537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>
                <a:solidFill>
                  <a:srgbClr val="E6E6E6"/>
                </a:solidFill>
                <a:latin typeface="Charter" charset="0"/>
              </a:rPr>
              <a:t>NGC2768</a:t>
            </a:r>
            <a:endParaRPr lang="en-GB">
              <a:solidFill>
                <a:srgbClr val="99FFBE"/>
              </a:solidFill>
            </a:endParaRPr>
          </a:p>
        </p:txBody>
      </p:sp>
      <p:sp>
        <p:nvSpPr>
          <p:cNvPr id="102413" name="Text Box 23"/>
          <p:cNvSpPr txBox="1">
            <a:spLocks noChangeArrowheads="1"/>
          </p:cNvSpPr>
          <p:nvPr/>
        </p:nvSpPr>
        <p:spPr bwMode="auto">
          <a:xfrm>
            <a:off x="239713" y="1570038"/>
            <a:ext cx="1617662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>
                <a:solidFill>
                  <a:srgbClr val="E6E6E6"/>
                </a:solidFill>
                <a:latin typeface="Charter" charset="0"/>
              </a:rPr>
              <a:t>NGC2320</a:t>
            </a:r>
            <a:endParaRPr lang="en-GB">
              <a:solidFill>
                <a:srgbClr val="99FFBE"/>
              </a:solidFill>
            </a:endParaRPr>
          </a:p>
        </p:txBody>
      </p:sp>
      <p:sp>
        <p:nvSpPr>
          <p:cNvPr id="102414" name="Text Box 24"/>
          <p:cNvSpPr txBox="1">
            <a:spLocks noChangeArrowheads="1"/>
          </p:cNvSpPr>
          <p:nvPr/>
        </p:nvSpPr>
        <p:spPr bwMode="auto">
          <a:xfrm>
            <a:off x="4125913" y="1570038"/>
            <a:ext cx="1603375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>
                <a:solidFill>
                  <a:srgbClr val="E6E6E6"/>
                </a:solidFill>
                <a:latin typeface="Charter" charset="0"/>
              </a:rPr>
              <a:t>NGC4477</a:t>
            </a:r>
            <a:endParaRPr lang="en-GB">
              <a:solidFill>
                <a:srgbClr val="99FFBE"/>
              </a:solidFill>
            </a:endParaRPr>
          </a:p>
        </p:txBody>
      </p:sp>
      <p:pic>
        <p:nvPicPr>
          <p:cNvPr id="102415" name="Picture 3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102600" y="4999038"/>
            <a:ext cx="14335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02416" name="Picture 23" descr="NGC2320_CO_OIIIoHb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2103438"/>
            <a:ext cx="1355725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17" name="Rectangle 22"/>
          <p:cNvSpPr txBox="1">
            <a:spLocks noChangeArrowheads="1"/>
          </p:cNvSpPr>
          <p:nvPr/>
        </p:nvSpPr>
        <p:spPr bwMode="auto">
          <a:xfrm>
            <a:off x="468313" y="5994400"/>
            <a:ext cx="8077200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503238" indent="-4318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572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87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Arial" charset="0"/>
              <a:buChar char="•"/>
            </a:pPr>
            <a:r>
              <a:rPr lang="en-GB" sz="3200">
                <a:solidFill>
                  <a:srgbClr val="E6E6E6"/>
                </a:solidFill>
                <a:latin typeface="Charter" charset="0"/>
              </a:rPr>
              <a:t>Ionization </a:t>
            </a:r>
            <a:r>
              <a:rPr lang="en-GB" sz="3200">
                <a:solidFill>
                  <a:srgbClr val="FFFF66"/>
                </a:solidFill>
                <a:latin typeface="Charter" charset="0"/>
              </a:rPr>
              <a:t>not</a:t>
            </a:r>
            <a:r>
              <a:rPr lang="en-GB" sz="3200">
                <a:solidFill>
                  <a:srgbClr val="E6E6E6"/>
                </a:solidFill>
                <a:latin typeface="Charter" charset="0"/>
              </a:rPr>
              <a:t> dominated by young stars, and young stars are </a:t>
            </a:r>
            <a:r>
              <a:rPr lang="en-GB" sz="3200">
                <a:solidFill>
                  <a:srgbClr val="FFFF66"/>
                </a:solidFill>
                <a:latin typeface="Charter" charset="0"/>
              </a:rPr>
              <a:t>not</a:t>
            </a:r>
            <a:r>
              <a:rPr lang="en-GB" sz="3200">
                <a:solidFill>
                  <a:srgbClr val="E6E6E6"/>
                </a:solidFill>
                <a:latin typeface="Charter" charset="0"/>
              </a:rPr>
              <a:t> present</a:t>
            </a:r>
            <a:endParaRPr lang="en-GB" sz="3200">
              <a:solidFill>
                <a:srgbClr val="E6E6E6"/>
              </a:solidFill>
              <a:latin typeface="Times" charset="0"/>
            </a:endParaRPr>
          </a:p>
        </p:txBody>
      </p:sp>
      <p:pic>
        <p:nvPicPr>
          <p:cNvPr id="102418" name="Picture 25" descr="NGC2768_CO_OIIIoHb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13" y="2103438"/>
            <a:ext cx="16764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19" name="Picture 26" descr="NGC4477_CO_OIIIoHb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3" y="2103438"/>
            <a:ext cx="16764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0" name="Picture 27" descr="NGC2320_CO_age.tif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3906838"/>
            <a:ext cx="137160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1" name="Picture 28" descr="NGC2768_CO_age.tif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13" y="3925888"/>
            <a:ext cx="16764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2" name="Picture 33" descr="NGC4477_CO_age.tif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3" y="3932238"/>
            <a:ext cx="1676400" cy="168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3" name="Line 11"/>
          <p:cNvSpPr>
            <a:spLocks noChangeShapeType="1"/>
          </p:cNvSpPr>
          <p:nvPr/>
        </p:nvSpPr>
        <p:spPr bwMode="auto">
          <a:xfrm>
            <a:off x="8848725" y="4999038"/>
            <a:ext cx="1588" cy="539750"/>
          </a:xfrm>
          <a:prstGeom prst="line">
            <a:avLst/>
          </a:prstGeom>
          <a:noFill/>
          <a:ln w="36000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24" name="Line 12"/>
          <p:cNvSpPr>
            <a:spLocks noChangeShapeType="1"/>
          </p:cNvSpPr>
          <p:nvPr/>
        </p:nvSpPr>
        <p:spPr bwMode="auto">
          <a:xfrm flipH="1">
            <a:off x="8307388" y="5530850"/>
            <a:ext cx="542925" cy="1588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2425" name="Text Box 13"/>
          <p:cNvSpPr txBox="1">
            <a:spLocks noChangeArrowheads="1"/>
          </p:cNvSpPr>
          <p:nvPr/>
        </p:nvSpPr>
        <p:spPr bwMode="auto">
          <a:xfrm>
            <a:off x="7437438" y="5495925"/>
            <a:ext cx="1260475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B3B3B3"/>
                </a:solidFill>
              </a:rPr>
              <a:t>Star-forming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ext Box 1"/>
          <p:cNvSpPr txBox="1">
            <a:spLocks noChangeArrowheads="1"/>
          </p:cNvSpPr>
          <p:nvPr/>
        </p:nvSpPr>
        <p:spPr bwMode="auto">
          <a:xfrm>
            <a:off x="730250" y="12065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Star Formation Laws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(Crocker et al. 11)</a:t>
            </a:r>
          </a:p>
        </p:txBody>
      </p:sp>
      <p:sp>
        <p:nvSpPr>
          <p:cNvPr id="104450" name="Text Box 2"/>
          <p:cNvSpPr txBox="1">
            <a:spLocks noChangeArrowheads="1"/>
          </p:cNvSpPr>
          <p:nvPr/>
        </p:nvSpPr>
        <p:spPr bwMode="auto">
          <a:xfrm>
            <a:off x="4964113" y="1417638"/>
            <a:ext cx="510540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SAURON: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Star formation sequence ?</a:t>
            </a:r>
            <a:endParaRPr lang="en-GB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Possible offset from Schmidt-Kennicutt law (≈ 1σ ; lower SFE)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TIR enhanced over 8 and 24 </a:t>
            </a:r>
            <a:r>
              <a:rPr lang="en-GB">
                <a:solidFill>
                  <a:srgbClr val="7F7F7F"/>
                </a:solidFill>
                <a:latin typeface="Symbol Proportional BT" charset="0"/>
                <a:cs typeface="Symbol Proportional BT" charset="0"/>
              </a:rPr>
              <a:t>m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m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FIR – radio correlation not respected: too many FIR-excess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endParaRPr lang="en-GB">
              <a:solidFill>
                <a:srgbClr val="7F7F7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 sz="120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SF possibly slightly different from that in disk/starburst galaxies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Need to probe gas dynamics and physical conditions</a:t>
            </a:r>
            <a:r>
              <a:rPr lang="en-US">
                <a:solidFill>
                  <a:srgbClr val="FFFF00"/>
                </a:solidFill>
                <a:latin typeface="Charter" charset="0"/>
              </a:rPr>
              <a:t>…</a:t>
            </a:r>
          </a:p>
        </p:txBody>
      </p:sp>
      <p:pic>
        <p:nvPicPr>
          <p:cNvPr id="104451" name="Picture 4" descr="crocker_SFsequence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2255838"/>
            <a:ext cx="44354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2" name="TextBox 5"/>
          <p:cNvSpPr txBox="1">
            <a:spLocks noChangeArrowheads="1"/>
          </p:cNvSpPr>
          <p:nvPr/>
        </p:nvSpPr>
        <p:spPr bwMode="auto">
          <a:xfrm>
            <a:off x="1001713" y="2374900"/>
            <a:ext cx="6096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chemeClr val="tx1"/>
                </a:solidFill>
              </a:rPr>
              <a:t>Old</a:t>
            </a:r>
          </a:p>
        </p:txBody>
      </p:sp>
      <p:sp>
        <p:nvSpPr>
          <p:cNvPr id="104453" name="Oval 6"/>
          <p:cNvSpPr>
            <a:spLocks noChangeArrowheads="1"/>
          </p:cNvSpPr>
          <p:nvPr/>
        </p:nvSpPr>
        <p:spPr bwMode="auto">
          <a:xfrm>
            <a:off x="1077913" y="3246438"/>
            <a:ext cx="1219200" cy="1219200"/>
          </a:xfrm>
          <a:prstGeom prst="ellipse">
            <a:avLst/>
          </a:prstGeom>
          <a:noFill/>
          <a:ln w="28575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4454" name="TextBox 12"/>
          <p:cNvSpPr txBox="1">
            <a:spLocks noChangeArrowheads="1"/>
          </p:cNvSpPr>
          <p:nvPr/>
        </p:nvSpPr>
        <p:spPr bwMode="auto">
          <a:xfrm>
            <a:off x="1001713" y="3246438"/>
            <a:ext cx="609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tx1"/>
                </a:solidFill>
                <a:latin typeface="Wingdings" charset="0"/>
                <a:cs typeface="Wingdings" charset="0"/>
              </a:rPr>
              <a:t>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ext Box 1"/>
          <p:cNvSpPr txBox="1">
            <a:spLocks noChangeArrowheads="1"/>
          </p:cNvSpPr>
          <p:nvPr/>
        </p:nvSpPr>
        <p:spPr bwMode="auto">
          <a:xfrm>
            <a:off x="730250" y="12065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 dirty="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 dirty="0">
                <a:solidFill>
                  <a:srgbClr val="FFFF66"/>
                </a:solidFill>
                <a:latin typeface="Charter" charset="0"/>
              </a:rPr>
              <a:t>Star Formation Laws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dirty="0">
                <a:solidFill>
                  <a:srgbClr val="999999"/>
                </a:solidFill>
                <a:latin typeface="Charter" charset="0"/>
              </a:rPr>
              <a:t>(Crocker et al. 11; </a:t>
            </a:r>
            <a:r>
              <a:rPr lang="en-GB" dirty="0" err="1">
                <a:solidFill>
                  <a:srgbClr val="999999"/>
                </a:solidFill>
                <a:latin typeface="Charter" charset="0"/>
              </a:rPr>
              <a:t>Martig</a:t>
            </a:r>
            <a:r>
              <a:rPr lang="en-GB" dirty="0">
                <a:solidFill>
                  <a:srgbClr val="999999"/>
                </a:solidFill>
                <a:latin typeface="Charter" charset="0"/>
              </a:rPr>
              <a:t> et al. </a:t>
            </a:r>
            <a:r>
              <a:rPr lang="en-GB" dirty="0" smtClean="0">
                <a:solidFill>
                  <a:srgbClr val="999999"/>
                </a:solidFill>
                <a:latin typeface="Charter" charset="0"/>
              </a:rPr>
              <a:t>13; Davis et al. 14)</a:t>
            </a:r>
            <a:endParaRPr lang="en-GB" dirty="0">
              <a:solidFill>
                <a:srgbClr val="999999"/>
              </a:solidFill>
              <a:latin typeface="Charter" charset="0"/>
            </a:endParaRPr>
          </a:p>
        </p:txBody>
      </p:sp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4964113" y="1417638"/>
            <a:ext cx="510540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SAURON: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Star formation sequence ?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Possible offset from Schmidt-Kennicutt law </a:t>
            </a:r>
            <a:r>
              <a:rPr lang="en-GB">
                <a:solidFill>
                  <a:srgbClr val="BFBFBF"/>
                </a:solidFill>
                <a:latin typeface="Charter" charset="0"/>
              </a:rPr>
              <a:t>(≈ 1σ ; lower SFE)</a:t>
            </a:r>
            <a:endParaRPr lang="en-GB">
              <a:solidFill>
                <a:srgbClr val="FFFF6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TIR enhanced over 8 and 24 </a:t>
            </a:r>
            <a:r>
              <a:rPr lang="en-GB">
                <a:solidFill>
                  <a:srgbClr val="7F7F7F"/>
                </a:solidFill>
                <a:latin typeface="Symbol Proportional BT" charset="0"/>
                <a:cs typeface="Symbol Proportional BT" charset="0"/>
              </a:rPr>
              <a:t>m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m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FIR – radio correlation not respected: too many FIR-excess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endParaRPr lang="en-GB">
              <a:solidFill>
                <a:srgbClr val="7F7F7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 sz="120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SF possibly slightly different from that in disk/starburst galaxies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Need to probe gas dynamics and physical conditions</a:t>
            </a:r>
            <a:r>
              <a:rPr lang="en-US">
                <a:solidFill>
                  <a:srgbClr val="FFFF00"/>
                </a:solidFill>
                <a:latin typeface="Charter" charset="0"/>
              </a:rPr>
              <a:t>…</a:t>
            </a:r>
          </a:p>
        </p:txBody>
      </p:sp>
      <p:pic>
        <p:nvPicPr>
          <p:cNvPr id="106499" name="Picture 4" descr="martig_KS_obs_simu.jpg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660650"/>
            <a:ext cx="4176713" cy="294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10"/>
          <p:cNvSpPr txBox="1">
            <a:spLocks noChangeArrowheads="1"/>
          </p:cNvSpPr>
          <p:nvPr/>
        </p:nvSpPr>
        <p:spPr bwMode="auto">
          <a:xfrm>
            <a:off x="1916113" y="5299075"/>
            <a:ext cx="6858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Σ</a:t>
            </a:r>
            <a:r>
              <a:rPr lang="en-US" baseline="-25000">
                <a:solidFill>
                  <a:schemeClr val="tx1"/>
                </a:solidFill>
              </a:rPr>
              <a:t>gas</a:t>
            </a:r>
          </a:p>
        </p:txBody>
      </p:sp>
      <p:sp>
        <p:nvSpPr>
          <p:cNvPr id="106501" name="TextBox 10"/>
          <p:cNvSpPr txBox="1">
            <a:spLocks noChangeArrowheads="1"/>
          </p:cNvSpPr>
          <p:nvPr/>
        </p:nvSpPr>
        <p:spPr bwMode="auto">
          <a:xfrm rot="-5400000">
            <a:off x="-67468" y="4234656"/>
            <a:ext cx="7620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tx1"/>
                </a:solidFill>
              </a:rPr>
              <a:t>Σ</a:t>
            </a:r>
            <a:r>
              <a:rPr lang="en-US" baseline="-25000">
                <a:solidFill>
                  <a:schemeClr val="tx1"/>
                </a:solidFill>
              </a:rPr>
              <a:t>SFR</a:t>
            </a:r>
          </a:p>
        </p:txBody>
      </p:sp>
    </p:spTree>
    <p:extLst>
      <p:ext uri="{BB962C8B-B14F-4D97-AF65-F5344CB8AC3E}">
        <p14:creationId xmlns:p14="http://schemas.microsoft.com/office/powerpoint/2010/main" val="32940518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5" name="Picture 1" descr="saintonge_K-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" y="2293938"/>
            <a:ext cx="3435350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8546" name="Text Box 1"/>
          <p:cNvSpPr txBox="1">
            <a:spLocks noChangeArrowheads="1"/>
          </p:cNvSpPr>
          <p:nvPr/>
        </p:nvSpPr>
        <p:spPr bwMode="auto">
          <a:xfrm>
            <a:off x="730250" y="12065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Star Formation Laws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(Crocker et al. 11; Martig et al. 13)</a:t>
            </a:r>
          </a:p>
        </p:txBody>
      </p:sp>
      <p:sp>
        <p:nvSpPr>
          <p:cNvPr id="108547" name="Text Box 2"/>
          <p:cNvSpPr txBox="1">
            <a:spLocks noChangeArrowheads="1"/>
          </p:cNvSpPr>
          <p:nvPr/>
        </p:nvSpPr>
        <p:spPr bwMode="auto">
          <a:xfrm>
            <a:off x="4964113" y="1417638"/>
            <a:ext cx="510540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SAURON: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Star formation sequence ?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Possible offset from Schmidt-Kennicutt law </a:t>
            </a:r>
            <a:r>
              <a:rPr lang="en-GB">
                <a:solidFill>
                  <a:srgbClr val="BFBFBF"/>
                </a:solidFill>
                <a:latin typeface="Charter" charset="0"/>
              </a:rPr>
              <a:t>(≈ 1σ ; lower SFE)</a:t>
            </a:r>
            <a:endParaRPr lang="en-GB">
              <a:solidFill>
                <a:srgbClr val="FFFF6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TIR enhanced over 8 and 24 </a:t>
            </a:r>
            <a:r>
              <a:rPr lang="en-GB">
                <a:solidFill>
                  <a:srgbClr val="7F7F7F"/>
                </a:solidFill>
                <a:latin typeface="Symbol Proportional BT" charset="0"/>
                <a:cs typeface="Symbol Proportional BT" charset="0"/>
              </a:rPr>
              <a:t>m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m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FIR – radio correlation not respected: too many FIR-excess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endParaRPr lang="en-GB">
              <a:solidFill>
                <a:srgbClr val="7F7F7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 sz="120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SF possibly slightly different from that in disk/starburst galaxies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Need to probe gas dynamics and physical conditions</a:t>
            </a:r>
            <a:r>
              <a:rPr lang="en-US">
                <a:solidFill>
                  <a:srgbClr val="FFFF00"/>
                </a:solidFill>
                <a:latin typeface="Charter" charset="0"/>
              </a:rPr>
              <a:t>…</a:t>
            </a:r>
          </a:p>
        </p:txBody>
      </p:sp>
      <p:pic>
        <p:nvPicPr>
          <p:cNvPr id="108548" name="Picture 2" descr="saintonge_K-S_colortable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9175" y="2266950"/>
            <a:ext cx="1169988" cy="3529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8549" name="Straight Arrow Connector 2"/>
          <p:cNvCxnSpPr>
            <a:cxnSpLocks noChangeShapeType="1"/>
          </p:cNvCxnSpPr>
          <p:nvPr/>
        </p:nvCxnSpPr>
        <p:spPr bwMode="auto">
          <a:xfrm>
            <a:off x="1584325" y="3203575"/>
            <a:ext cx="1150938" cy="1081088"/>
          </a:xfrm>
          <a:prstGeom prst="straightConnector1">
            <a:avLst/>
          </a:prstGeom>
          <a:noFill/>
          <a:ln w="571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8550" name="TextBox 7"/>
          <p:cNvSpPr txBox="1">
            <a:spLocks noChangeArrowheads="1"/>
          </p:cNvSpPr>
          <p:nvPr/>
        </p:nvSpPr>
        <p:spPr bwMode="auto">
          <a:xfrm>
            <a:off x="71438" y="5745163"/>
            <a:ext cx="20891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999999"/>
                </a:solidFill>
                <a:latin typeface="Charter" charset="0"/>
              </a:rPr>
              <a:t>(Saintonge et al. 12)</a:t>
            </a:r>
            <a:endParaRPr lang="en-US" sz="160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ext Box 1"/>
          <p:cNvSpPr txBox="1">
            <a:spLocks noChangeArrowheads="1"/>
          </p:cNvSpPr>
          <p:nvPr/>
        </p:nvSpPr>
        <p:spPr bwMode="auto">
          <a:xfrm>
            <a:off x="730250" y="12065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Star Formation Laws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(Crocker et al. 11)</a:t>
            </a:r>
          </a:p>
        </p:txBody>
      </p:sp>
      <p:sp>
        <p:nvSpPr>
          <p:cNvPr id="110594" name="Text Box 2"/>
          <p:cNvSpPr txBox="1">
            <a:spLocks noChangeArrowheads="1"/>
          </p:cNvSpPr>
          <p:nvPr/>
        </p:nvSpPr>
        <p:spPr bwMode="auto">
          <a:xfrm>
            <a:off x="4964113" y="1417638"/>
            <a:ext cx="510540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SAURON: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Star formation sequence ?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Possible offset from Schmidt-Kennicutt law (≈ 1σ ; lower SFE)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TIR enhanced over 8 and 24 </a:t>
            </a:r>
            <a:r>
              <a:rPr lang="en-GB">
                <a:solidFill>
                  <a:srgbClr val="FFFF66"/>
                </a:solidFill>
                <a:latin typeface="Symbol Proportional BT" charset="0"/>
                <a:cs typeface="Symbol Proportional BT" charset="0"/>
              </a:rPr>
              <a:t>m</a:t>
            </a:r>
            <a:r>
              <a:rPr lang="en-GB">
                <a:solidFill>
                  <a:srgbClr val="FFFF66"/>
                </a:solidFill>
                <a:latin typeface="Charter" charset="0"/>
              </a:rPr>
              <a:t>m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FIR – radio correlation not respected: too many FIR-excess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endParaRPr lang="en-GB">
              <a:solidFill>
                <a:srgbClr val="7F7F7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 sz="120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SF possibly slightly different from that in disk/starburst galaxies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Need to probe gas dynamics and physical conditions</a:t>
            </a:r>
            <a:r>
              <a:rPr lang="en-US">
                <a:solidFill>
                  <a:srgbClr val="FFFF00"/>
                </a:solidFill>
                <a:latin typeface="Charter" charset="0"/>
              </a:rPr>
              <a:t>…</a:t>
            </a:r>
          </a:p>
        </p:txBody>
      </p:sp>
      <p:pic>
        <p:nvPicPr>
          <p:cNvPr id="110595" name="Picture 5" descr="crocker_8+24um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13" y="2266950"/>
            <a:ext cx="2057400" cy="204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0596" name="Text Box 3"/>
          <p:cNvSpPr txBox="1">
            <a:spLocks noChangeArrowheads="1"/>
          </p:cNvSpPr>
          <p:nvPr/>
        </p:nvSpPr>
        <p:spPr bwMode="auto">
          <a:xfrm>
            <a:off x="173038" y="1498600"/>
            <a:ext cx="3419475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E/S0s vs SINGS spirals:</a:t>
            </a:r>
            <a:endParaRPr lang="en-GB">
              <a:solidFill>
                <a:srgbClr val="FFFF66"/>
              </a:solidFill>
              <a:latin typeface="Charter" charset="0"/>
            </a:endParaRPr>
          </a:p>
        </p:txBody>
      </p:sp>
      <p:pic>
        <p:nvPicPr>
          <p:cNvPr id="110597" name="Picture 7" descr="crocker_TIR+8um.tiff"/>
          <p:cNvPicPr>
            <a:picLocks noChangeAspect="1"/>
          </p:cNvPicPr>
          <p:nvPr/>
        </p:nvPicPr>
        <p:blipFill>
          <a:blip r:embed="rId4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4541838"/>
            <a:ext cx="2046287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8" name="Picture 8" descr="crocker_TIR+24um.tiff"/>
          <p:cNvPicPr>
            <a:picLocks noChangeAspect="1"/>
          </p:cNvPicPr>
          <p:nvPr/>
        </p:nvPicPr>
        <p:blipFill>
          <a:blip r:embed="rId5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650" y="4541838"/>
            <a:ext cx="2049463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306513" y="4694238"/>
            <a:ext cx="990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pitchFamily="-107" charset="2"/>
              <a:buChar char="è"/>
              <a:defRPr/>
            </a:pPr>
            <a:r>
              <a:rPr lang="en-US" sz="16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TIR</a:t>
            </a:r>
          </a:p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   bright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68713" y="4643438"/>
            <a:ext cx="9906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Wingdings" pitchFamily="-107" charset="2"/>
              <a:buChar char="è"/>
              <a:defRPr/>
            </a:pPr>
            <a:r>
              <a:rPr lang="en-US" sz="16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TIR</a:t>
            </a:r>
          </a:p>
          <a:p>
            <a:pPr>
              <a:defRPr/>
            </a:pPr>
            <a:r>
              <a:rPr lang="en-US" sz="1600" dirty="0">
                <a:solidFill>
                  <a:srgbClr val="000000"/>
                </a:solidFill>
                <a:latin typeface="+mn-lt"/>
                <a:ea typeface="+mn-ea"/>
                <a:cs typeface="+mn-cs"/>
              </a:rPr>
              <a:t>    bright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ext Box 1"/>
          <p:cNvSpPr txBox="1">
            <a:spLocks noChangeArrowheads="1"/>
          </p:cNvSpPr>
          <p:nvPr/>
        </p:nvSpPr>
        <p:spPr bwMode="auto">
          <a:xfrm>
            <a:off x="730250" y="12065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Star Formation Laws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(Crocker et al. 11)</a:t>
            </a:r>
          </a:p>
        </p:txBody>
      </p:sp>
      <p:sp>
        <p:nvSpPr>
          <p:cNvPr id="112642" name="Text Box 2"/>
          <p:cNvSpPr txBox="1">
            <a:spLocks noChangeArrowheads="1"/>
          </p:cNvSpPr>
          <p:nvPr/>
        </p:nvSpPr>
        <p:spPr bwMode="auto">
          <a:xfrm>
            <a:off x="4964113" y="1417638"/>
            <a:ext cx="5105400" cy="530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SAURON: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Star formation sequence ?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Possible offset from Schmidt-Kennicutt law (≈ 1σ ; lower SFE)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TIR enhanced over 8 and 24 </a:t>
            </a:r>
            <a:r>
              <a:rPr lang="en-GB">
                <a:solidFill>
                  <a:srgbClr val="7F7F7F"/>
                </a:solidFill>
                <a:latin typeface="Symbol Proportional BT" charset="0"/>
                <a:cs typeface="Symbol Proportional BT" charset="0"/>
              </a:rPr>
              <a:t>m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m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FIR – radio correlation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not</a:t>
            </a:r>
            <a:r>
              <a:rPr lang="en-GB">
                <a:solidFill>
                  <a:srgbClr val="FFFF66"/>
                </a:solidFill>
                <a:latin typeface="Charter" charset="0"/>
              </a:rPr>
              <a:t> respected: 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too many FIR-excess</a:t>
            </a:r>
            <a:endParaRPr lang="en-GB">
              <a:solidFill>
                <a:srgbClr val="FFFF6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endParaRPr lang="en-GB">
              <a:solidFill>
                <a:srgbClr val="7F7F7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 sz="120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SF possibly slightly different from that in disk/starburst galaxies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Need to probe gas dynamics and physical conditions</a:t>
            </a:r>
            <a:r>
              <a:rPr lang="en-US">
                <a:solidFill>
                  <a:srgbClr val="FFFF00"/>
                </a:solidFill>
                <a:latin typeface="Charter" charset="0"/>
              </a:rPr>
              <a:t>…</a:t>
            </a:r>
          </a:p>
        </p:txBody>
      </p:sp>
      <p:sp>
        <p:nvSpPr>
          <p:cNvPr id="112643" name="Text Box 3"/>
          <p:cNvSpPr txBox="1">
            <a:spLocks noChangeArrowheads="1"/>
          </p:cNvSpPr>
          <p:nvPr/>
        </p:nvSpPr>
        <p:spPr bwMode="auto">
          <a:xfrm>
            <a:off x="325438" y="1417638"/>
            <a:ext cx="418147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E/S0s vs Condon et al. (2002):</a:t>
            </a:r>
            <a:endParaRPr lang="en-GB">
              <a:solidFill>
                <a:srgbClr val="FFFF66"/>
              </a:solidFill>
              <a:latin typeface="Charter" charset="0"/>
            </a:endParaRPr>
          </a:p>
        </p:txBody>
      </p:sp>
      <p:pic>
        <p:nvPicPr>
          <p:cNvPr id="112644" name="Picture 6" descr="RC_FIR_Condon_2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2027238"/>
            <a:ext cx="26924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45" name="Picture 7" descr="CO_q.tiff"/>
          <p:cNvPicPr>
            <a:picLocks noChangeAspect="1"/>
          </p:cNvPicPr>
          <p:nvPr/>
        </p:nvPicPr>
        <p:blipFill>
          <a:blip r:embed="rId4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475" y="4694238"/>
            <a:ext cx="273843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6" name="TextBox 10"/>
          <p:cNvSpPr txBox="1">
            <a:spLocks noChangeArrowheads="1"/>
          </p:cNvSpPr>
          <p:nvPr/>
        </p:nvSpPr>
        <p:spPr bwMode="auto">
          <a:xfrm>
            <a:off x="1489075" y="6664325"/>
            <a:ext cx="2078038" cy="338138"/>
          </a:xfrm>
          <a:prstGeom prst="rect">
            <a:avLst/>
          </a:prstGeom>
          <a:solidFill>
            <a:srgbClr val="CECEC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chemeClr val="tx1"/>
                </a:solidFill>
              </a:rPr>
              <a:t>  q = log (FIR / radio)</a:t>
            </a:r>
            <a:endParaRPr lang="en-US" sz="1600" b="1" baseline="-2500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ext Box 1"/>
          <p:cNvSpPr txBox="1">
            <a:spLocks noChangeArrowheads="1"/>
          </p:cNvSpPr>
          <p:nvPr/>
        </p:nvSpPr>
        <p:spPr bwMode="auto">
          <a:xfrm>
            <a:off x="773113" y="96838"/>
            <a:ext cx="84582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358775" indent="-3587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600">
                <a:solidFill>
                  <a:srgbClr val="FFFF00"/>
                </a:solidFill>
                <a:latin typeface="Charter" charset="0"/>
              </a:rPr>
              <a:t>Molecular Gas and Star Formation in Early-Type Galaxies</a:t>
            </a:r>
          </a:p>
        </p:txBody>
      </p:sp>
      <p:sp>
        <p:nvSpPr>
          <p:cNvPr id="114690" name="Text Box 2"/>
          <p:cNvSpPr txBox="1">
            <a:spLocks noChangeArrowheads="1"/>
          </p:cNvSpPr>
          <p:nvPr/>
        </p:nvSpPr>
        <p:spPr bwMode="auto">
          <a:xfrm>
            <a:off x="2033588" y="1646238"/>
            <a:ext cx="59817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>
                <a:solidFill>
                  <a:srgbClr val="FFFF66"/>
                </a:solidFill>
                <a:latin typeface="Charter" charset="0"/>
              </a:rPr>
              <a:t> </a:t>
            </a:r>
            <a:r>
              <a:rPr lang="en-GB" sz="3600">
                <a:solidFill>
                  <a:srgbClr val="FFFF66"/>
                </a:solidFill>
                <a:latin typeface="Charter" charset="0"/>
              </a:rPr>
              <a:t>Martin Bureau,</a:t>
            </a:r>
            <a:r>
              <a:rPr lang="en-GB">
                <a:solidFill>
                  <a:schemeClr val="tx1"/>
                </a:solidFill>
                <a:latin typeface="Charter" charset="0"/>
              </a:rPr>
              <a:t> </a:t>
            </a:r>
            <a:r>
              <a:rPr lang="en-GB" sz="2800">
                <a:solidFill>
                  <a:srgbClr val="E6E6E6"/>
                </a:solidFill>
                <a:latin typeface="Charter" charset="0"/>
              </a:rPr>
              <a:t>Oxford University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47700" y="2463800"/>
            <a:ext cx="8640763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r>
              <a:rPr lang="en-GB" sz="2000" dirty="0" smtClean="0">
                <a:solidFill>
                  <a:srgbClr val="FFFF99"/>
                </a:solidFill>
                <a:latin typeface="Charter" charset="0"/>
              </a:rPr>
              <a:t>CO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(</a:t>
            </a:r>
            <a:r>
              <a:rPr lang="en-GB" sz="2000" dirty="0" err="1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Katey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</a:t>
            </a:r>
            <a:r>
              <a:rPr lang="en-GB" sz="2000" dirty="0" err="1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Alatalo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, Estelle </a:t>
            </a:r>
            <a:r>
              <a:rPr lang="en-GB" sz="2000" dirty="0" err="1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Bayet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, Leo Blitz, Francoise </a:t>
            </a:r>
            <a:r>
              <a:rPr lang="en-GB" sz="2000" dirty="0" err="1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Combes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,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Alison Crocker, Timothy Davis, Melanie </a:t>
            </a:r>
            <a:r>
              <a:rPr lang="en-GB" sz="2000" dirty="0" err="1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Krips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, </a:t>
            </a:r>
            <a:r>
              <a:rPr lang="en-GB" sz="2000" dirty="0" err="1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Selcuk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</a:t>
            </a:r>
            <a:r>
              <a:rPr lang="en-GB" sz="2000" dirty="0" err="1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Topal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, Lisa Young)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endParaRPr lang="en-GB" sz="800" dirty="0" smtClean="0">
              <a:solidFill>
                <a:schemeClr val="bg1">
                  <a:lumMod val="50000"/>
                </a:schemeClr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endParaRPr lang="en-GB" sz="800" dirty="0" smtClean="0">
              <a:solidFill>
                <a:schemeClr val="bg1">
                  <a:lumMod val="50000"/>
                </a:schemeClr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Optical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(SAURON + Atlas</a:t>
            </a:r>
            <a:r>
              <a:rPr lang="en-GB" sz="2000" baseline="30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3D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teams)</a:t>
            </a:r>
          </a:p>
        </p:txBody>
      </p:sp>
      <p:sp>
        <p:nvSpPr>
          <p:cNvPr id="114692" name="Text Box 4"/>
          <p:cNvSpPr txBox="1">
            <a:spLocks noChangeArrowheads="1"/>
          </p:cNvSpPr>
          <p:nvPr/>
        </p:nvSpPr>
        <p:spPr bwMode="auto">
          <a:xfrm>
            <a:off x="647700" y="4572000"/>
            <a:ext cx="921702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Plans: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800">
                <a:solidFill>
                  <a:srgbClr val="FFFF00"/>
                </a:solidFill>
                <a:latin typeface="Charter" charset="0"/>
              </a:rPr>
              <a:t> 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SAURON+Atlas</a:t>
            </a:r>
            <a:r>
              <a:rPr lang="en-GB" baseline="30000">
                <a:solidFill>
                  <a:srgbClr val="7F7F7F"/>
                </a:solidFill>
                <a:latin typeface="Charter" charset="0"/>
              </a:rPr>
              <a:t>3D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:  E/S0 formation, residual SF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          CO:  E/S0 H</a:t>
            </a:r>
            <a:r>
              <a:rPr lang="en-GB" baseline="-25000">
                <a:solidFill>
                  <a:srgbClr val="7F7F7F"/>
                </a:solidFill>
                <a:latin typeface="Charter" charset="0"/>
              </a:rPr>
              <a:t>2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 content  (incidence, distribution, kinematics)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          CO:  E/S0 H</a:t>
            </a:r>
            <a:r>
              <a:rPr lang="en-GB" baseline="-25000">
                <a:solidFill>
                  <a:srgbClr val="7F7F7F"/>
                </a:solidFill>
                <a:latin typeface="Charter" charset="0"/>
              </a:rPr>
              <a:t>2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 origin  (kin. misalignement, field vs clusters)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  </a:t>
            </a:r>
            <a:r>
              <a:rPr lang="en-GB" sz="1600">
                <a:solidFill>
                  <a:srgbClr val="7F7F7F"/>
                </a:solidFill>
                <a:latin typeface="Charter" charset="0"/>
              </a:rPr>
              <a:t> 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       </a:t>
            </a:r>
            <a:r>
              <a:rPr lang="en-GB" sz="800">
                <a:solidFill>
                  <a:srgbClr val="7F7F7F"/>
                </a:solidFill>
                <a:latin typeface="Charter" charset="0"/>
              </a:rPr>
              <a:t> 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SF:  E/S0 SF  (tracers, sequence, laws)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  </a:t>
            </a:r>
            <a:r>
              <a:rPr lang="en-GB" sz="1600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        </a:t>
            </a:r>
            <a:r>
              <a:rPr lang="en-GB" sz="800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SF:</a:t>
            </a:r>
            <a:r>
              <a:rPr lang="en-GB">
                <a:solidFill>
                  <a:srgbClr val="CCCCCC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E/S0 molecular ISM  (physical properties, high-res)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         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Summary and future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6" descr="crocker_CO_CO_3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8" y="1493838"/>
            <a:ext cx="26225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8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Line Diagnostics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(Krips et al. 10; Crocker et al. 12)</a:t>
            </a:r>
          </a:p>
        </p:txBody>
      </p:sp>
      <p:sp>
        <p:nvSpPr>
          <p:cNvPr id="116739" name="Text Box 2"/>
          <p:cNvSpPr txBox="1">
            <a:spLocks noChangeArrowheads="1"/>
          </p:cNvSpPr>
          <p:nvPr/>
        </p:nvSpPr>
        <p:spPr bwMode="auto">
          <a:xfrm>
            <a:off x="4735513" y="1417638"/>
            <a:ext cx="5345112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3413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CO-Brightest Galaxies: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Arial" charset="0"/>
              <a:buChar char="•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Ratios:  </a:t>
            </a:r>
            <a:r>
              <a:rPr lang="en-GB" baseline="30000">
                <a:solidFill>
                  <a:srgbClr val="D9D9D9"/>
                </a:solidFill>
                <a:latin typeface="Charter" charset="0"/>
              </a:rPr>
              <a:t>12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CO/</a:t>
            </a:r>
            <a:r>
              <a:rPr lang="en-GB" baseline="30000">
                <a:solidFill>
                  <a:srgbClr val="D9D9D9"/>
                </a:solidFill>
                <a:latin typeface="Charter" charset="0"/>
              </a:rPr>
              <a:t>13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CO occ. low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                  HCN/</a:t>
            </a:r>
            <a:r>
              <a:rPr lang="en-GB" baseline="30000">
                <a:solidFill>
                  <a:srgbClr val="D9D9D9"/>
                </a:solidFill>
                <a:latin typeface="Charter" charset="0"/>
              </a:rPr>
              <a:t>13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CO low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                  HCN/HCO</a:t>
            </a:r>
            <a:r>
              <a:rPr lang="en-GB" baseline="30000">
                <a:solidFill>
                  <a:srgbClr val="D9D9D9"/>
                </a:solidFill>
                <a:latin typeface="Charter" charset="0"/>
              </a:rPr>
              <a:t>+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 often high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 sz="120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</a:t>
            </a:r>
            <a:r>
              <a:rPr lang="en-GB" baseline="30000">
                <a:solidFill>
                  <a:srgbClr val="FFFF00"/>
                </a:solidFill>
                <a:latin typeface="Charter" charset="0"/>
              </a:rPr>
              <a:t>13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CO occasionally enhanced,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      HCO</a:t>
            </a:r>
            <a:r>
              <a:rPr lang="en-GB" baseline="30000">
                <a:solidFill>
                  <a:srgbClr val="FFFF00"/>
                </a:solidFill>
                <a:latin typeface="Charter" charset="0"/>
              </a:rPr>
              <a:t>+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often suppressed</a:t>
            </a:r>
            <a:endParaRPr lang="en-GB">
              <a:solidFill>
                <a:srgbClr val="7F7F7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Standard Symbols L" charset="0"/>
                <a:cs typeface="Standard Symbols L" charset="0"/>
              </a:rPr>
              <a:t>*    Usual IR-CO and IR-HCN trends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>
              <a:solidFill>
                <a:srgbClr val="7F7F7F"/>
              </a:solidFill>
              <a:latin typeface="Standard Symbols L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>
              <a:solidFill>
                <a:srgbClr val="7F7F7F"/>
              </a:solidFill>
              <a:latin typeface="Standard Symbols L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Aria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Corr.:  M</a:t>
            </a:r>
            <a:r>
              <a:rPr lang="en-GB" baseline="-25000">
                <a:solidFill>
                  <a:srgbClr val="7F7F7F"/>
                </a:solidFill>
                <a:latin typeface="Charter" charset="0"/>
              </a:rPr>
              <a:t>H2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/M</a:t>
            </a:r>
            <a:r>
              <a:rPr lang="en-GB" baseline="-25000">
                <a:solidFill>
                  <a:srgbClr val="7F7F7F"/>
                </a:solidFill>
                <a:latin typeface="Charter" charset="0"/>
              </a:rPr>
              <a:t>HI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, f</a:t>
            </a:r>
            <a:r>
              <a:rPr lang="en-GB" baseline="-25000">
                <a:solidFill>
                  <a:srgbClr val="7F7F7F"/>
                </a:solidFill>
                <a:latin typeface="Charter" charset="0"/>
              </a:rPr>
              <a:t>60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/f</a:t>
            </a:r>
            <a:r>
              <a:rPr lang="en-GB" baseline="-25000">
                <a:solidFill>
                  <a:srgbClr val="7F7F7F"/>
                </a:solidFill>
                <a:latin typeface="Charter" charset="0"/>
              </a:rPr>
              <a:t>100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, dust morph.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         Star L</a:t>
            </a:r>
            <a:r>
              <a:rPr lang="en-GB" baseline="-25000">
                <a:solidFill>
                  <a:srgbClr val="7F7F7F"/>
                </a:solidFill>
                <a:latin typeface="Charter" charset="0"/>
              </a:rPr>
              <a:t>K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, age, metallicity, …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 sz="1200">
              <a:solidFill>
                <a:srgbClr val="7F7F7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Standard Symbols L" charset="0"/>
                <a:cs typeface="Standard Symbols L" charset="0"/>
              </a:rPr>
              <a:t>⇒ Consistent with downsizing?</a:t>
            </a:r>
            <a:endParaRPr lang="en-GB">
              <a:solidFill>
                <a:srgbClr val="7F7F7F"/>
              </a:solidFill>
              <a:latin typeface="Charter" charset="0"/>
            </a:endParaRPr>
          </a:p>
        </p:txBody>
      </p:sp>
      <p:pic>
        <p:nvPicPr>
          <p:cNvPr id="116740" name="Picture 7" descr="crocker_CO_HCN_3.tiff"/>
          <p:cNvPicPr>
            <a:picLocks noChangeAspect="1"/>
          </p:cNvPicPr>
          <p:nvPr/>
        </p:nvPicPr>
        <p:blipFill>
          <a:blip r:embed="rId4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13" y="3017838"/>
            <a:ext cx="25781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1" name="Picture 8" descr="crocker_CO_HCO+_3.tiff"/>
          <p:cNvPicPr>
            <a:picLocks noChangeAspect="1"/>
          </p:cNvPicPr>
          <p:nvPr/>
        </p:nvPicPr>
        <p:blipFill>
          <a:blip r:embed="rId5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4694238"/>
            <a:ext cx="26193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Line Diagnostics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(Krips et al. 10; Crocker et al. 12)</a:t>
            </a:r>
          </a:p>
        </p:txBody>
      </p:sp>
      <p:sp>
        <p:nvSpPr>
          <p:cNvPr id="98306" name="Text Box 2"/>
          <p:cNvSpPr txBox="1">
            <a:spLocks noChangeArrowheads="1"/>
          </p:cNvSpPr>
          <p:nvPr/>
        </p:nvSpPr>
        <p:spPr bwMode="auto">
          <a:xfrm>
            <a:off x="4735513" y="1417638"/>
            <a:ext cx="5345112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3413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CO-Brightest Galaxies: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endParaRPr lang="en-GB" sz="800" dirty="0" smtClean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Arial" charset="0"/>
              <a:buChar char="•"/>
              <a:defRPr/>
            </a:pP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Ratios:  </a:t>
            </a:r>
            <a:r>
              <a:rPr lang="en-GB" baseline="30000" dirty="0" smtClean="0">
                <a:solidFill>
                  <a:srgbClr val="7F7F7F"/>
                </a:solidFill>
                <a:latin typeface="Charter" charset="0"/>
              </a:rPr>
              <a:t>12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CO/</a:t>
            </a:r>
            <a:r>
              <a:rPr lang="en-GB" baseline="30000" dirty="0" smtClean="0">
                <a:solidFill>
                  <a:srgbClr val="7F7F7F"/>
                </a:solidFill>
                <a:latin typeface="Charter" charset="0"/>
              </a:rPr>
              <a:t>13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CO occ. low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                  HCN/</a:t>
            </a:r>
            <a:r>
              <a:rPr lang="en-GB" baseline="30000" dirty="0" smtClean="0">
                <a:solidFill>
                  <a:srgbClr val="7F7F7F"/>
                </a:solidFill>
                <a:latin typeface="Charter" charset="0"/>
              </a:rPr>
              <a:t>13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CO low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                  HCN/HCO</a:t>
            </a:r>
            <a:r>
              <a:rPr lang="en-GB" baseline="30000" dirty="0" smtClean="0">
                <a:solidFill>
                  <a:srgbClr val="7F7F7F"/>
                </a:solidFill>
                <a:latin typeface="Charter" charset="0"/>
              </a:rPr>
              <a:t>+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 often high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1200" dirty="0" smtClean="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Standard Symbols L" charset="0"/>
                <a:cs typeface="Standard Symbols L" charset="0"/>
              </a:rPr>
              <a:t>⇒ 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 </a:t>
            </a:r>
            <a:r>
              <a:rPr lang="en-GB" baseline="30000" dirty="0" smtClean="0">
                <a:solidFill>
                  <a:srgbClr val="7F7F7F"/>
                </a:solidFill>
                <a:latin typeface="Charter" charset="0"/>
              </a:rPr>
              <a:t>13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CO occasionally enhanced,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      HCO</a:t>
            </a:r>
            <a:r>
              <a:rPr lang="en-GB" baseline="30000" dirty="0" smtClean="0">
                <a:solidFill>
                  <a:srgbClr val="7F7F7F"/>
                </a:solidFill>
                <a:latin typeface="Charter" charset="0"/>
              </a:rPr>
              <a:t>+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 often suppressed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*    </a:t>
            </a:r>
            <a:r>
              <a:rPr lang="en-GB" dirty="0" smtClean="0">
                <a:solidFill>
                  <a:srgbClr val="FFFF66"/>
                </a:solidFill>
                <a:latin typeface="Charter" charset="0"/>
              </a:rPr>
              <a:t>Usual IR-CO and IR-HCN trends</a:t>
            </a:r>
            <a:endParaRPr lang="en-GB" dirty="0" smtClean="0">
              <a:solidFill>
                <a:srgbClr val="F7FF99"/>
              </a:solidFill>
              <a:latin typeface="Standard Symbols L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dirty="0" smtClean="0">
              <a:solidFill>
                <a:srgbClr val="7F7F7F"/>
              </a:solidFill>
              <a:latin typeface="Standard Symbols L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dirty="0" smtClean="0">
              <a:solidFill>
                <a:srgbClr val="7F7F7F"/>
              </a:solidFill>
              <a:latin typeface="Standard Symbols L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Arial" charset="0"/>
              <a:buChar char="•"/>
              <a:defRPr/>
            </a:pP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Corr.:  M</a:t>
            </a:r>
            <a:r>
              <a:rPr lang="en-GB" baseline="-25000" dirty="0" smtClean="0">
                <a:solidFill>
                  <a:srgbClr val="7F7F7F"/>
                </a:solidFill>
                <a:latin typeface="Charter" charset="0"/>
              </a:rPr>
              <a:t>H2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/M</a:t>
            </a:r>
            <a:r>
              <a:rPr lang="en-GB" baseline="-25000" dirty="0" smtClean="0">
                <a:solidFill>
                  <a:srgbClr val="7F7F7F"/>
                </a:solidFill>
                <a:latin typeface="Charter" charset="0"/>
              </a:rPr>
              <a:t>HI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, f</a:t>
            </a:r>
            <a:r>
              <a:rPr lang="en-GB" baseline="-25000" dirty="0" smtClean="0">
                <a:solidFill>
                  <a:srgbClr val="7F7F7F"/>
                </a:solidFill>
                <a:latin typeface="Charter" charset="0"/>
              </a:rPr>
              <a:t>60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/f</a:t>
            </a:r>
            <a:r>
              <a:rPr lang="en-GB" baseline="-25000" dirty="0" smtClean="0">
                <a:solidFill>
                  <a:srgbClr val="7F7F7F"/>
                </a:solidFill>
                <a:latin typeface="Charter" charset="0"/>
              </a:rPr>
              <a:t>100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, dust morph.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               Star L</a:t>
            </a:r>
            <a:r>
              <a:rPr lang="en-GB" baseline="-25000" dirty="0" smtClean="0">
                <a:solidFill>
                  <a:srgbClr val="7F7F7F"/>
                </a:solidFill>
                <a:latin typeface="Charter" charset="0"/>
              </a:rPr>
              <a:t>K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, age, </a:t>
            </a:r>
            <a:r>
              <a:rPr lang="en-GB" dirty="0" err="1" smtClean="0">
                <a:solidFill>
                  <a:srgbClr val="7F7F7F"/>
                </a:solidFill>
                <a:latin typeface="Charter" charset="0"/>
              </a:rPr>
              <a:t>metallicity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, …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1200" dirty="0" smtClean="0">
              <a:solidFill>
                <a:srgbClr val="7F7F7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7F7F7F"/>
                </a:solidFill>
                <a:latin typeface="Standard Symbols L" charset="0"/>
                <a:cs typeface="Standard Symbols L" charset="0"/>
              </a:rPr>
              <a:t>⇒ Consistent with downsizing?</a:t>
            </a:r>
            <a:endParaRPr lang="en-GB" dirty="0" smtClean="0">
              <a:solidFill>
                <a:srgbClr val="7F7F7F"/>
              </a:solidFill>
              <a:latin typeface="Charter" charset="0"/>
            </a:endParaRPr>
          </a:p>
        </p:txBody>
      </p:sp>
      <p:pic>
        <p:nvPicPr>
          <p:cNvPr id="118787" name="Picture 5" descr="crocker_FIR_CO+HCN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800" y="2789238"/>
            <a:ext cx="4405313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Line Diagnostics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(Krips et al. 10; Crocker et al. 12)</a:t>
            </a:r>
          </a:p>
        </p:txBody>
      </p:sp>
      <p:sp>
        <p:nvSpPr>
          <p:cNvPr id="120834" name="Text Box 2"/>
          <p:cNvSpPr txBox="1">
            <a:spLocks noChangeArrowheads="1"/>
          </p:cNvSpPr>
          <p:nvPr/>
        </p:nvSpPr>
        <p:spPr bwMode="auto">
          <a:xfrm>
            <a:off x="4735513" y="1417638"/>
            <a:ext cx="5345112" cy="568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3413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CO-Brightest Galaxies: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Arial" charset="0"/>
              <a:buChar char="•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Ratios:  </a:t>
            </a:r>
            <a:r>
              <a:rPr lang="en-GB" baseline="30000">
                <a:solidFill>
                  <a:srgbClr val="7F7F7F"/>
                </a:solidFill>
                <a:latin typeface="Charter" charset="0"/>
              </a:rPr>
              <a:t>12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CO/</a:t>
            </a:r>
            <a:r>
              <a:rPr lang="en-GB" baseline="30000">
                <a:solidFill>
                  <a:srgbClr val="7F7F7F"/>
                </a:solidFill>
                <a:latin typeface="Charter" charset="0"/>
              </a:rPr>
              <a:t>13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CO occ. low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            HCN/</a:t>
            </a:r>
            <a:r>
              <a:rPr lang="en-GB" baseline="30000">
                <a:solidFill>
                  <a:srgbClr val="7F7F7F"/>
                </a:solidFill>
                <a:latin typeface="Charter" charset="0"/>
              </a:rPr>
              <a:t>13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CO low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            HCN/HCO</a:t>
            </a:r>
            <a:r>
              <a:rPr lang="en-GB" baseline="30000">
                <a:solidFill>
                  <a:srgbClr val="7F7F7F"/>
                </a:solidFill>
                <a:latin typeface="Charter" charset="0"/>
              </a:rPr>
              <a:t>+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 often high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 sz="1200">
              <a:solidFill>
                <a:srgbClr val="7F7F7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Standard Symbols L" charset="0"/>
                <a:cs typeface="Standard Symbols L" charset="0"/>
              </a:rPr>
              <a:t>⇒ 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 </a:t>
            </a:r>
            <a:r>
              <a:rPr lang="en-GB" baseline="30000">
                <a:solidFill>
                  <a:srgbClr val="7F7F7F"/>
                </a:solidFill>
                <a:latin typeface="Charter" charset="0"/>
              </a:rPr>
              <a:t>13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CO occasionally enhanced,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HCO</a:t>
            </a:r>
            <a:r>
              <a:rPr lang="en-GB" baseline="30000">
                <a:solidFill>
                  <a:srgbClr val="7F7F7F"/>
                </a:solidFill>
                <a:latin typeface="Charter" charset="0"/>
              </a:rPr>
              <a:t>+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 often suppressed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7F7F7F"/>
                </a:solidFill>
                <a:latin typeface="Standard Symbols L" charset="0"/>
                <a:cs typeface="Standard Symbols L" charset="0"/>
              </a:rPr>
              <a:t>*    Usual IR-CO and IR-HCN trends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>
              <a:solidFill>
                <a:srgbClr val="7F7F7F"/>
              </a:solidFill>
              <a:latin typeface="Standard Symbols L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>
              <a:solidFill>
                <a:srgbClr val="7F7F7F"/>
              </a:solidFill>
              <a:latin typeface="Standard Symbols L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Arial" charset="0"/>
              <a:buChar char="•"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Corr.:  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M</a:t>
            </a:r>
            <a:r>
              <a:rPr lang="en-GB" baseline="-25000">
                <a:solidFill>
                  <a:srgbClr val="D9D9D9"/>
                </a:solidFill>
                <a:latin typeface="Charter" charset="0"/>
              </a:rPr>
              <a:t>H2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/M</a:t>
            </a:r>
            <a:r>
              <a:rPr lang="en-GB" baseline="-25000">
                <a:solidFill>
                  <a:srgbClr val="D9D9D9"/>
                </a:solidFill>
                <a:latin typeface="Charter" charset="0"/>
              </a:rPr>
              <a:t>HI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, f</a:t>
            </a:r>
            <a:r>
              <a:rPr lang="en-GB" baseline="-25000">
                <a:solidFill>
                  <a:srgbClr val="D9D9D9"/>
                </a:solidFill>
                <a:latin typeface="Charter" charset="0"/>
              </a:rPr>
              <a:t>60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/f</a:t>
            </a:r>
            <a:r>
              <a:rPr lang="en-GB" baseline="-25000">
                <a:solidFill>
                  <a:srgbClr val="D9D9D9"/>
                </a:solidFill>
                <a:latin typeface="Charter" charset="0"/>
              </a:rPr>
              <a:t>100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, dust morph.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               Star L</a:t>
            </a:r>
            <a:r>
              <a:rPr lang="en-GB" baseline="-25000">
                <a:solidFill>
                  <a:srgbClr val="D9D9D9"/>
                </a:solidFill>
                <a:latin typeface="Charter" charset="0"/>
              </a:rPr>
              <a:t>K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, age, metallicity, …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 sz="120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Consistent with downsizing?</a:t>
            </a:r>
            <a:endParaRPr lang="en-GB">
              <a:solidFill>
                <a:srgbClr val="FFFF00"/>
              </a:solidFill>
              <a:latin typeface="Charter" charset="0"/>
            </a:endParaRPr>
          </a:p>
        </p:txBody>
      </p:sp>
      <p:pic>
        <p:nvPicPr>
          <p:cNvPr id="120835" name="Picture 9" descr="crocker_R10_dust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2493963"/>
            <a:ext cx="4495800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6" name="Picture 10" descr="crocker_R10_stars.tiff"/>
          <p:cNvPicPr>
            <a:picLocks noChangeAspect="1"/>
          </p:cNvPicPr>
          <p:nvPr/>
        </p:nvPicPr>
        <p:blipFill>
          <a:blip r:embed="rId4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4473575"/>
            <a:ext cx="4495800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0"/>
          <p:cNvSpPr txBox="1">
            <a:spLocks noChangeArrowheads="1"/>
          </p:cNvSpPr>
          <p:nvPr/>
        </p:nvSpPr>
        <p:spPr bwMode="auto">
          <a:xfrm rot="16200000">
            <a:off x="-660399" y="3184525"/>
            <a:ext cx="16764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12</a:t>
            </a:r>
            <a:r>
              <a:rPr lang="en-U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CO(1-0) / </a:t>
            </a:r>
            <a:r>
              <a:rPr lang="en-US" sz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13</a:t>
            </a:r>
            <a:r>
              <a:rPr lang="en-U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CO(1-0)</a:t>
            </a:r>
          </a:p>
        </p:txBody>
      </p:sp>
      <p:sp>
        <p:nvSpPr>
          <p:cNvPr id="7" name="TextBox 10"/>
          <p:cNvSpPr txBox="1">
            <a:spLocks noChangeArrowheads="1"/>
          </p:cNvSpPr>
          <p:nvPr/>
        </p:nvSpPr>
        <p:spPr bwMode="auto">
          <a:xfrm rot="16200000">
            <a:off x="-660399" y="5165725"/>
            <a:ext cx="16764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12</a:t>
            </a:r>
            <a:r>
              <a:rPr lang="en-U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CO(1-0) / </a:t>
            </a:r>
            <a:r>
              <a:rPr lang="en-US" sz="1200" baseline="30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13</a:t>
            </a:r>
            <a:r>
              <a:rPr lang="en-US" sz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CO(1-0)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Text Box 1"/>
          <p:cNvSpPr txBox="1">
            <a:spLocks noChangeArrowheads="1"/>
          </p:cNvSpPr>
          <p:nvPr/>
        </p:nvSpPr>
        <p:spPr bwMode="auto">
          <a:xfrm>
            <a:off x="750888" y="195263"/>
            <a:ext cx="8610600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 dirty="0">
                <a:solidFill>
                  <a:srgbClr val="FFFF00"/>
                </a:solidFill>
                <a:latin typeface="Charter" charset="0"/>
              </a:rPr>
              <a:t>SAURON: </a:t>
            </a:r>
            <a:r>
              <a:rPr lang="en-GB" sz="4400" dirty="0">
                <a:solidFill>
                  <a:srgbClr val="FFFF99"/>
                </a:solidFill>
                <a:latin typeface="Charter" charset="0"/>
              </a:rPr>
              <a:t> Stellar </a:t>
            </a:r>
            <a:r>
              <a:rPr lang="en-GB" sz="4400" dirty="0" err="1">
                <a:solidFill>
                  <a:srgbClr val="FFFF99"/>
                </a:solidFill>
                <a:latin typeface="Charter" charset="0"/>
              </a:rPr>
              <a:t>Linestrengths</a:t>
            </a:r>
            <a:r>
              <a:rPr lang="en-GB" sz="4400" dirty="0">
                <a:solidFill>
                  <a:srgbClr val="FFFF99"/>
                </a:solidFill>
                <a:latin typeface="Charter" charset="0"/>
              </a:rPr>
              <a:t/>
            </a:r>
            <a:br>
              <a:rPr lang="en-GB" sz="4400" dirty="0">
                <a:solidFill>
                  <a:srgbClr val="FFFF99"/>
                </a:solidFill>
                <a:latin typeface="Charter" charset="0"/>
              </a:rPr>
            </a:br>
            <a:r>
              <a:rPr lang="en-GB" sz="2000" dirty="0">
                <a:solidFill>
                  <a:srgbClr val="999999"/>
                </a:solidFill>
                <a:latin typeface="Charter" charset="0"/>
              </a:rPr>
              <a:t>(</a:t>
            </a:r>
            <a:r>
              <a:rPr lang="en-GB" sz="2000" dirty="0" err="1">
                <a:solidFill>
                  <a:srgbClr val="999999"/>
                </a:solidFill>
                <a:latin typeface="Charter" charset="0"/>
              </a:rPr>
              <a:t>Kuntschner</a:t>
            </a:r>
            <a:r>
              <a:rPr lang="en-GB" sz="2000" dirty="0">
                <a:solidFill>
                  <a:srgbClr val="999999"/>
                </a:solidFill>
                <a:latin typeface="Charter" charset="0"/>
              </a:rPr>
              <a:t> et al. 06, 10; </a:t>
            </a:r>
            <a:r>
              <a:rPr lang="en-GB" sz="2000" dirty="0" err="1">
                <a:solidFill>
                  <a:srgbClr val="999999"/>
                </a:solidFill>
                <a:latin typeface="Charter" charset="0"/>
              </a:rPr>
              <a:t>McDermid</a:t>
            </a:r>
            <a:r>
              <a:rPr lang="en-GB" sz="2000" dirty="0">
                <a:solidFill>
                  <a:srgbClr val="999999"/>
                </a:solidFill>
                <a:latin typeface="Charter" charset="0"/>
              </a:rPr>
              <a:t> et al. 06)</a:t>
            </a:r>
          </a:p>
        </p:txBody>
      </p:sp>
      <p:sp>
        <p:nvSpPr>
          <p:cNvPr id="235522" name="Text Box 8"/>
          <p:cNvSpPr txBox="1">
            <a:spLocks noChangeArrowheads="1"/>
          </p:cNvSpPr>
          <p:nvPr/>
        </p:nvSpPr>
        <p:spPr bwMode="auto">
          <a:xfrm>
            <a:off x="239713" y="1412875"/>
            <a:ext cx="4378325" cy="539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2900" indent="-342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46075" indent="-2730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lvl="1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000" u="sng" dirty="0" smtClean="0">
                <a:solidFill>
                  <a:srgbClr val="FFFF00"/>
                </a:solidFill>
                <a:latin typeface="Charter" charset="0"/>
              </a:rPr>
              <a:t>Main results: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Standard: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     </a:t>
            </a:r>
            <a:r>
              <a:rPr lang="en-GB" dirty="0" smtClean="0">
                <a:solidFill>
                  <a:srgbClr val="B3B3B3"/>
                </a:solidFill>
                <a:latin typeface="Charter" charset="0"/>
              </a:rPr>
              <a:t>Homogeneously old,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dirty="0" smtClean="0">
                <a:solidFill>
                  <a:srgbClr val="B3B3B3"/>
                </a:solidFill>
                <a:latin typeface="Charter" charset="0"/>
              </a:rPr>
              <a:t>     decreasing </a:t>
            </a:r>
            <a:r>
              <a:rPr lang="en-GB" dirty="0" err="1" smtClean="0">
                <a:solidFill>
                  <a:srgbClr val="B3B3B3"/>
                </a:solidFill>
                <a:latin typeface="Charter" charset="0"/>
              </a:rPr>
              <a:t>metallicity</a:t>
            </a:r>
            <a:endParaRPr lang="en-GB" dirty="0" smtClean="0">
              <a:solidFill>
                <a:srgbClr val="B3B3B3"/>
              </a:solidFill>
              <a:latin typeface="Charter" charset="0"/>
            </a:endParaRP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Occasional: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     </a:t>
            </a:r>
            <a:r>
              <a:rPr lang="en-GB" dirty="0" smtClean="0">
                <a:solidFill>
                  <a:srgbClr val="B3B3B3"/>
                </a:solidFill>
                <a:latin typeface="Charter" charset="0"/>
              </a:rPr>
              <a:t>Young core/body,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dirty="0" smtClean="0">
                <a:solidFill>
                  <a:srgbClr val="B3B3B3"/>
                </a:solidFill>
                <a:latin typeface="Charter" charset="0"/>
              </a:rPr>
              <a:t>     varied </a:t>
            </a:r>
            <a:r>
              <a:rPr lang="en-GB" dirty="0" err="1" smtClean="0">
                <a:solidFill>
                  <a:srgbClr val="B3B3B3"/>
                </a:solidFill>
                <a:latin typeface="Charter" charset="0"/>
              </a:rPr>
              <a:t>metallicity</a:t>
            </a:r>
            <a:endParaRPr lang="en-GB" dirty="0" smtClean="0">
              <a:solidFill>
                <a:srgbClr val="B3B3B3"/>
              </a:solidFill>
              <a:latin typeface="Charter" charset="0"/>
            </a:endParaRP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600" dirty="0">
              <a:solidFill>
                <a:srgbClr val="FFFF99"/>
              </a:solidFill>
              <a:latin typeface="Charter" charset="0"/>
            </a:endParaRP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600" dirty="0">
              <a:solidFill>
                <a:srgbClr val="FFFF99"/>
              </a:solidFill>
              <a:latin typeface="Charter" charset="0"/>
            </a:endParaRP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</a:pPr>
            <a:r>
              <a:rPr lang="en-GB" sz="3200" u="sng" dirty="0">
                <a:solidFill>
                  <a:srgbClr val="FFFF00"/>
                </a:solidFill>
                <a:latin typeface="Charter" charset="0"/>
              </a:rPr>
              <a:t>KDC Dichotomy: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dirty="0">
                <a:solidFill>
                  <a:srgbClr val="FFFF99"/>
                </a:solidFill>
                <a:latin typeface="Charter" charset="0"/>
              </a:rPr>
              <a:t>Small, young, distinct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dirty="0">
                <a:solidFill>
                  <a:srgbClr val="B3B3B3"/>
                </a:solidFill>
                <a:latin typeface="Charter" charset="0"/>
              </a:rPr>
              <a:t>   (in fast rotators; dissipation?)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dirty="0">
                <a:solidFill>
                  <a:srgbClr val="FFFF99"/>
                </a:solidFill>
                <a:latin typeface="Charter" charset="0"/>
              </a:rPr>
              <a:t>Large, homogeneously old</a:t>
            </a:r>
          </a:p>
          <a:p>
            <a:pPr lvl="1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dirty="0">
                <a:solidFill>
                  <a:srgbClr val="FFFF99"/>
                </a:solidFill>
                <a:latin typeface="Charter" charset="0"/>
              </a:rPr>
              <a:t>   </a:t>
            </a:r>
            <a:r>
              <a:rPr lang="en-GB" dirty="0">
                <a:solidFill>
                  <a:srgbClr val="B3B3B3"/>
                </a:solidFill>
                <a:latin typeface="Charter" charset="0"/>
              </a:rPr>
              <a:t>(in slow rotators</a:t>
            </a:r>
            <a:r>
              <a:rPr lang="en-GB" dirty="0" smtClean="0">
                <a:solidFill>
                  <a:srgbClr val="B3B3B3"/>
                </a:solidFill>
                <a:latin typeface="Charter" charset="0"/>
              </a:rPr>
              <a:t>)</a:t>
            </a:r>
          </a:p>
        </p:txBody>
      </p:sp>
      <p:pic>
        <p:nvPicPr>
          <p:cNvPr id="235523" name="Picture 4"/>
          <p:cNvPicPr>
            <a:picLocks noChangeAspect="1" noChangeArrowheads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13" y="1722438"/>
            <a:ext cx="4919662" cy="501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24" name="Picture 5" descr="KDC_NGC4382_ex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213" y="4313238"/>
            <a:ext cx="1638300" cy="159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25" name="Text Box 14"/>
          <p:cNvSpPr txBox="1">
            <a:spLocks noChangeArrowheads="1"/>
          </p:cNvSpPr>
          <p:nvPr/>
        </p:nvSpPr>
        <p:spPr bwMode="auto">
          <a:xfrm>
            <a:off x="8164513" y="3932238"/>
            <a:ext cx="633412" cy="3762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 V</a:t>
            </a:r>
            <a:r>
              <a:rPr lang="en-GB" baseline="-33000">
                <a:solidFill>
                  <a:schemeClr val="tx1"/>
                </a:solidFill>
                <a:latin typeface="StarSymbol" charset="0"/>
                <a:cs typeface="StarSymbol" charset="0"/>
              </a:rPr>
              <a:t>★</a:t>
            </a:r>
            <a:endParaRPr lang="en-GB">
              <a:solidFill>
                <a:schemeClr val="tx1"/>
              </a:solidFill>
              <a:latin typeface="Char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36721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Line Modeling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(Bayet et al. 13)</a:t>
            </a:r>
          </a:p>
        </p:txBody>
      </p:sp>
      <p:sp>
        <p:nvSpPr>
          <p:cNvPr id="122882" name="Text Box 2"/>
          <p:cNvSpPr txBox="1">
            <a:spLocks noChangeArrowheads="1"/>
          </p:cNvSpPr>
          <p:nvPr/>
        </p:nvSpPr>
        <p:spPr bwMode="auto">
          <a:xfrm>
            <a:off x="5040313" y="1798638"/>
            <a:ext cx="5029200" cy="440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3413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LVG Modeling:</a:t>
            </a:r>
            <a:endParaRPr lang="en-GB" sz="320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7FF99"/>
                </a:solidFill>
                <a:latin typeface="Charter" charset="0"/>
              </a:rPr>
              <a:t>Usual models but: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       High metallicities 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(&gt; Z</a:t>
            </a:r>
            <a:r>
              <a:rPr lang="en-GB" baseline="-25000">
                <a:solidFill>
                  <a:srgbClr val="A6A6A6"/>
                </a:solidFill>
                <a:latin typeface="Wingdings" charset="0"/>
                <a:cs typeface="Wingdings" charset="0"/>
              </a:rPr>
              <a:t>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       Non-Solar abundances 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([α/Fe])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       …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>
              <a:solidFill>
                <a:srgbClr val="A6A6A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A6A6A6"/>
                </a:solidFill>
                <a:latin typeface="Charter" charset="0"/>
              </a:rPr>
              <a:t>       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Frequent hot gas 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(10</a:t>
            </a:r>
            <a:r>
              <a:rPr lang="en-GB" baseline="30000">
                <a:solidFill>
                  <a:srgbClr val="A6A6A6"/>
                </a:solidFill>
                <a:latin typeface="Charter" charset="0"/>
              </a:rPr>
              <a:t>6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 K)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       Frequent AGN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       UV-upturn 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(dep. on Z, age)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       …</a:t>
            </a:r>
            <a:r>
              <a:rPr lang="en-GB">
                <a:solidFill>
                  <a:srgbClr val="CECECE"/>
                </a:solidFill>
                <a:latin typeface="Charter" charset="0"/>
              </a:rPr>
              <a:t>      </a:t>
            </a:r>
            <a:endParaRPr lang="en-GB" baseline="30000">
              <a:solidFill>
                <a:srgbClr val="A6A6A6"/>
              </a:solidFill>
              <a:latin typeface="Charter" charset="0"/>
            </a:endParaRPr>
          </a:p>
        </p:txBody>
      </p:sp>
      <p:pic>
        <p:nvPicPr>
          <p:cNvPr id="122883" name="Picture 6" descr="bayet_chi2_NGC2764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513" y="1798638"/>
            <a:ext cx="2674937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884" name="Picture 7" descr="bayet_likelihood_NGC2764.tiff"/>
          <p:cNvPicPr>
            <a:picLocks noChangeAspect="1"/>
          </p:cNvPicPr>
          <p:nvPr/>
        </p:nvPicPr>
        <p:blipFill>
          <a:blip r:embed="rId4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5122863"/>
            <a:ext cx="4656137" cy="168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5" name="Text Box 3"/>
          <p:cNvSpPr txBox="1">
            <a:spLocks noChangeArrowheads="1"/>
          </p:cNvSpPr>
          <p:nvPr/>
        </p:nvSpPr>
        <p:spPr bwMode="auto">
          <a:xfrm>
            <a:off x="325438" y="1417638"/>
            <a:ext cx="418147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χ</a:t>
            </a:r>
            <a:r>
              <a:rPr lang="en-GB" u="sng" baseline="30000">
                <a:solidFill>
                  <a:srgbClr val="FFFF00"/>
                </a:solidFill>
                <a:latin typeface="Charter" charset="0"/>
              </a:rPr>
              <a:t>2</a:t>
            </a:r>
            <a:r>
              <a:rPr lang="en-GB" u="sng">
                <a:solidFill>
                  <a:srgbClr val="FFFF00"/>
                </a:solidFill>
                <a:latin typeface="Charter" charset="0"/>
              </a:rPr>
              <a:t>:</a:t>
            </a:r>
            <a:endParaRPr lang="en-GB">
              <a:solidFill>
                <a:srgbClr val="FFFF66"/>
              </a:solidFill>
              <a:latin typeface="Charter" charset="0"/>
            </a:endParaRPr>
          </a:p>
        </p:txBody>
      </p:sp>
      <p:sp>
        <p:nvSpPr>
          <p:cNvPr id="122886" name="Text Box 3"/>
          <p:cNvSpPr txBox="1">
            <a:spLocks noChangeArrowheads="1"/>
          </p:cNvSpPr>
          <p:nvPr/>
        </p:nvSpPr>
        <p:spPr bwMode="auto">
          <a:xfrm>
            <a:off x="239713" y="4556125"/>
            <a:ext cx="4181475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00"/>
                </a:solidFill>
                <a:latin typeface="Charter" charset="0"/>
              </a:rPr>
              <a:t>Likelihood:</a:t>
            </a:r>
            <a:endParaRPr lang="en-GB">
              <a:solidFill>
                <a:srgbClr val="FFFF66"/>
              </a:solidFill>
              <a:latin typeface="Charter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Line Modeling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(Bayet et al. 13)</a:t>
            </a:r>
          </a:p>
        </p:txBody>
      </p:sp>
      <p:sp>
        <p:nvSpPr>
          <p:cNvPr id="124930" name="Text Box 2"/>
          <p:cNvSpPr txBox="1">
            <a:spLocks noChangeArrowheads="1"/>
          </p:cNvSpPr>
          <p:nvPr/>
        </p:nvSpPr>
        <p:spPr bwMode="auto">
          <a:xfrm>
            <a:off x="5040313" y="1798638"/>
            <a:ext cx="5029200" cy="440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3413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LVG Modeling:</a:t>
            </a:r>
            <a:endParaRPr lang="en-GB" sz="320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7FF99"/>
                </a:solidFill>
                <a:latin typeface="Charter" charset="0"/>
              </a:rPr>
              <a:t>Usual models but: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       High metallicities 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(&gt; Z</a:t>
            </a:r>
            <a:r>
              <a:rPr lang="en-GB" baseline="-25000">
                <a:solidFill>
                  <a:srgbClr val="A6A6A6"/>
                </a:solidFill>
                <a:latin typeface="Wingdings" charset="0"/>
                <a:cs typeface="Wingdings" charset="0"/>
              </a:rPr>
              <a:t>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       Non-Solar abundances 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([α/Fe])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       …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>
              <a:solidFill>
                <a:srgbClr val="A6A6A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A6A6A6"/>
                </a:solidFill>
                <a:latin typeface="Charter" charset="0"/>
              </a:rPr>
              <a:t>       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Frequent hot gas 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(10</a:t>
            </a:r>
            <a:r>
              <a:rPr lang="en-GB" baseline="30000">
                <a:solidFill>
                  <a:srgbClr val="A6A6A6"/>
                </a:solidFill>
                <a:latin typeface="Charter" charset="0"/>
              </a:rPr>
              <a:t>6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 K)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       Frequent AGN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       UV-upturn 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(dep. on Z, age)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       …</a:t>
            </a:r>
            <a:r>
              <a:rPr lang="en-GB">
                <a:solidFill>
                  <a:srgbClr val="CECECE"/>
                </a:solidFill>
                <a:latin typeface="Charter" charset="0"/>
              </a:rPr>
              <a:t>      </a:t>
            </a:r>
            <a:endParaRPr lang="en-GB" baseline="30000">
              <a:solidFill>
                <a:srgbClr val="A6A6A6"/>
              </a:solidFill>
              <a:latin typeface="Charter" charset="0"/>
            </a:endParaRPr>
          </a:p>
        </p:txBody>
      </p:sp>
      <p:sp>
        <p:nvSpPr>
          <p:cNvPr id="124931" name="Text Box 2"/>
          <p:cNvSpPr txBox="1">
            <a:spLocks noChangeArrowheads="1"/>
          </p:cNvSpPr>
          <p:nvPr/>
        </p:nvSpPr>
        <p:spPr bwMode="auto">
          <a:xfrm>
            <a:off x="163513" y="1798638"/>
            <a:ext cx="4572000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3413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Physical Conditions: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8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Arial" charset="0"/>
              <a:buChar char="•"/>
            </a:pPr>
            <a:r>
              <a:rPr lang="ja-JP" altLang="en-GB">
                <a:solidFill>
                  <a:srgbClr val="FFFF66"/>
                </a:solidFill>
                <a:latin typeface="Charter" charset="0"/>
              </a:rPr>
              <a:t>“</a:t>
            </a:r>
            <a:r>
              <a:rPr lang="en-GB" altLang="ja-JP">
                <a:solidFill>
                  <a:srgbClr val="FFFF66"/>
                </a:solidFill>
                <a:latin typeface="Charter" charset="0"/>
              </a:rPr>
              <a:t>CO</a:t>
            </a:r>
            <a:r>
              <a:rPr lang="ja-JP" altLang="en-GB">
                <a:solidFill>
                  <a:srgbClr val="FFFF66"/>
                </a:solidFill>
                <a:latin typeface="Charter" charset="0"/>
              </a:rPr>
              <a:t>”</a:t>
            </a:r>
            <a:r>
              <a:rPr lang="en-GB" altLang="ja-JP">
                <a:solidFill>
                  <a:srgbClr val="FFFF66"/>
                </a:solidFill>
                <a:latin typeface="Charter" charset="0"/>
              </a:rPr>
              <a:t> gas:  </a:t>
            </a:r>
            <a:r>
              <a:rPr lang="en-GB" altLang="ja-JP">
                <a:solidFill>
                  <a:srgbClr val="D9D9D9"/>
                </a:solidFill>
                <a:latin typeface="Charter" charset="0"/>
              </a:rPr>
              <a:t>T</a:t>
            </a:r>
            <a:r>
              <a:rPr lang="en-GB" altLang="ja-JP" baseline="-25000">
                <a:solidFill>
                  <a:srgbClr val="D9D9D9"/>
                </a:solidFill>
                <a:latin typeface="Charter" charset="0"/>
              </a:rPr>
              <a:t>K</a:t>
            </a:r>
            <a:r>
              <a:rPr lang="en-GB" altLang="ja-JP">
                <a:solidFill>
                  <a:srgbClr val="D9D9D9"/>
                </a:solidFill>
                <a:latin typeface="Charter" charset="0"/>
              </a:rPr>
              <a:t> = 10 - 110 K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                 n(H</a:t>
            </a:r>
            <a:r>
              <a:rPr lang="en-GB" baseline="-25000">
                <a:solidFill>
                  <a:srgbClr val="D9D9D9"/>
                </a:solidFill>
                <a:latin typeface="Charter" charset="0"/>
              </a:rPr>
              <a:t>2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) = 10</a:t>
            </a:r>
            <a:r>
              <a:rPr lang="en-GB" baseline="30000">
                <a:solidFill>
                  <a:srgbClr val="D9D9D9"/>
                </a:solidFill>
                <a:latin typeface="Charter" charset="0"/>
              </a:rPr>
              <a:t> 3 -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 </a:t>
            </a:r>
            <a:r>
              <a:rPr lang="en-GB" baseline="30000">
                <a:solidFill>
                  <a:srgbClr val="D9D9D9"/>
                </a:solidFill>
                <a:latin typeface="Charter" charset="0"/>
              </a:rPr>
              <a:t>4 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cm</a:t>
            </a:r>
            <a:r>
              <a:rPr lang="en-GB" baseline="30000">
                <a:solidFill>
                  <a:srgbClr val="D9D9D9"/>
                </a:solidFill>
                <a:latin typeface="Charter" charset="0"/>
              </a:rPr>
              <a:t>-3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D9D9D9"/>
                </a:solidFill>
                <a:latin typeface="Charter" charset="0"/>
              </a:rPr>
              <a:t>               N(CO) = 10</a:t>
            </a:r>
            <a:r>
              <a:rPr lang="en-GB" baseline="30000">
                <a:solidFill>
                  <a:srgbClr val="D9D9D9"/>
                </a:solidFill>
                <a:latin typeface="Charter" charset="0"/>
              </a:rPr>
              <a:t> 11 -19 </a:t>
            </a:r>
            <a:r>
              <a:rPr lang="en-GB">
                <a:solidFill>
                  <a:srgbClr val="D9D9D9"/>
                </a:solidFill>
                <a:latin typeface="Charter" charset="0"/>
              </a:rPr>
              <a:t>cm</a:t>
            </a:r>
            <a:r>
              <a:rPr lang="en-GB" baseline="30000">
                <a:solidFill>
                  <a:srgbClr val="D9D9D9"/>
                </a:solidFill>
                <a:latin typeface="Charter" charset="0"/>
              </a:rPr>
              <a:t>-2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 sz="120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Similar to Milky Way SF?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Arial" charset="0"/>
              <a:buChar char="•"/>
            </a:pPr>
            <a:r>
              <a:rPr lang="ja-JP" altLang="en-GB">
                <a:solidFill>
                  <a:srgbClr val="FFFF66"/>
                </a:solidFill>
                <a:latin typeface="Charter" charset="0"/>
              </a:rPr>
              <a:t>“</a:t>
            </a:r>
            <a:r>
              <a:rPr lang="en-GB" altLang="ja-JP">
                <a:solidFill>
                  <a:srgbClr val="FFFF66"/>
                </a:solidFill>
                <a:latin typeface="Charter" charset="0"/>
              </a:rPr>
              <a:t>HCN</a:t>
            </a:r>
            <a:r>
              <a:rPr lang="ja-JP" altLang="en-GB">
                <a:solidFill>
                  <a:srgbClr val="FFFF66"/>
                </a:solidFill>
                <a:latin typeface="Charter" charset="0"/>
              </a:rPr>
              <a:t>”</a:t>
            </a:r>
            <a:r>
              <a:rPr lang="en-GB" altLang="ja-JP">
                <a:solidFill>
                  <a:srgbClr val="FFFF66"/>
                </a:solidFill>
                <a:latin typeface="Charter" charset="0"/>
              </a:rPr>
              <a:t> gas:  </a:t>
            </a:r>
            <a:r>
              <a:rPr lang="en-GB" altLang="ja-JP">
                <a:solidFill>
                  <a:srgbClr val="D9D9D9"/>
                </a:solidFill>
                <a:latin typeface="Charter" charset="0"/>
              </a:rPr>
              <a:t>Unconstrained</a:t>
            </a:r>
            <a:endParaRPr lang="en-GB">
              <a:solidFill>
                <a:srgbClr val="7F7F7F"/>
              </a:solidFill>
              <a:latin typeface="Charter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ext Box 1"/>
          <p:cNvSpPr txBox="1">
            <a:spLocks noChangeArrowheads="1"/>
          </p:cNvSpPr>
          <p:nvPr/>
        </p:nvSpPr>
        <p:spPr bwMode="auto">
          <a:xfrm>
            <a:off x="730250" y="322263"/>
            <a:ext cx="86106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SF Physics: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Gas-phase metallicity</a:t>
            </a:r>
            <a:endParaRPr lang="en-GB">
              <a:solidFill>
                <a:srgbClr val="999999"/>
              </a:solidFill>
              <a:latin typeface="Charter" charset="0"/>
            </a:endParaRPr>
          </a:p>
        </p:txBody>
      </p:sp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144463" y="1389063"/>
            <a:ext cx="4508500" cy="563880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2800" u="sng" dirty="0" smtClean="0">
                <a:solidFill>
                  <a:srgbClr val="FFFF00"/>
                </a:solidFill>
                <a:latin typeface="Charter" charset="0"/>
              </a:rPr>
              <a:t>Common tracers: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endParaRPr lang="en-GB" sz="800" dirty="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(Old) stellar </a:t>
            </a:r>
            <a:r>
              <a:rPr lang="en-GB" dirty="0" err="1" smtClean="0">
                <a:solidFill>
                  <a:srgbClr val="F7FF99"/>
                </a:solidFill>
                <a:latin typeface="Charter" charset="0"/>
              </a:rPr>
              <a:t>linestrengths</a:t>
            </a: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:</a:t>
            </a:r>
            <a:endParaRPr lang="en-GB" dirty="0">
              <a:solidFill>
                <a:srgbClr val="F7FF99"/>
              </a:solidFill>
              <a:latin typeface="Charter" charset="0"/>
            </a:endParaRPr>
          </a:p>
          <a:p>
            <a:pPr marL="161925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>
                <a:solidFill>
                  <a:srgbClr val="D9D9D9"/>
                </a:solidFill>
                <a:latin typeface="Charter" charset="0"/>
              </a:rPr>
              <a:t>     </a:t>
            </a: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 Unrepresentative </a:t>
            </a:r>
            <a:r>
              <a:rPr lang="en-GB" dirty="0">
                <a:solidFill>
                  <a:srgbClr val="A6A6A6"/>
                </a:solidFill>
                <a:latin typeface="Charter" charset="0"/>
              </a:rPr>
              <a:t>([α/Fe]</a:t>
            </a:r>
            <a:r>
              <a:rPr lang="en-GB" dirty="0" smtClean="0">
                <a:solidFill>
                  <a:srgbClr val="A6A6A6"/>
                </a:solidFill>
                <a:latin typeface="Charter" charset="0"/>
              </a:rPr>
              <a:t>)</a:t>
            </a:r>
            <a:endParaRPr lang="en-GB" dirty="0">
              <a:solidFill>
                <a:srgbClr val="F7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>
                <a:solidFill>
                  <a:srgbClr val="D9D9D9"/>
                </a:solidFill>
                <a:latin typeface="Charter" charset="0"/>
              </a:rPr>
              <a:t>       </a:t>
            </a: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Gas often external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800" dirty="0">
              <a:solidFill>
                <a:srgbClr val="A6A6A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     ⇒</a:t>
            </a:r>
            <a:r>
              <a:rPr lang="en-GB" dirty="0" smtClean="0">
                <a:solidFill>
                  <a:srgbClr val="FFFF00"/>
                </a:solidFill>
                <a:latin typeface="Charter" charset="0"/>
              </a:rPr>
              <a:t> Total failure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>
                <a:solidFill>
                  <a:srgbClr val="FFFF00"/>
                </a:solidFill>
                <a:latin typeface="Charter" charset="0"/>
              </a:rPr>
              <a:t> </a:t>
            </a:r>
            <a:r>
              <a:rPr lang="en-GB" dirty="0" smtClean="0">
                <a:solidFill>
                  <a:srgbClr val="FFFF00"/>
                </a:solidFill>
                <a:latin typeface="Charter" charset="0"/>
              </a:rPr>
              <a:t>         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  <a:latin typeface="Charter" charset="0"/>
              </a:rPr>
              <a:t>(young pops may work)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800" dirty="0">
              <a:solidFill>
                <a:srgbClr val="A6A6A6"/>
              </a:solidFill>
              <a:latin typeface="Charter" charset="0"/>
            </a:endParaRPr>
          </a:p>
          <a:p>
            <a:pPr marL="504825" indent="-34290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Arial"/>
              <a:buChar char="•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Optical ionised gas</a:t>
            </a:r>
            <a:endParaRPr lang="en-GB" dirty="0">
              <a:solidFill>
                <a:srgbClr val="F7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>
                <a:solidFill>
                  <a:srgbClr val="D9D9D9"/>
                </a:solidFill>
                <a:latin typeface="Charter" charset="0"/>
              </a:rPr>
              <a:t>       </a:t>
            </a: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Ionisation dominated by old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>
                <a:solidFill>
                  <a:srgbClr val="D9D9D9"/>
                </a:solidFill>
                <a:latin typeface="Charter" charset="0"/>
              </a:rPr>
              <a:t> </a:t>
            </a: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      stars </a:t>
            </a:r>
            <a:r>
              <a:rPr lang="en-GB" dirty="0" smtClean="0">
                <a:solidFill>
                  <a:srgbClr val="A6A6A6"/>
                </a:solidFill>
                <a:latin typeface="Charter" charset="0"/>
              </a:rPr>
              <a:t>(P-AGB, EHB, …)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800" dirty="0">
              <a:solidFill>
                <a:srgbClr val="CECECE"/>
              </a:solidFill>
              <a:latin typeface="Charter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    ⇒</a:t>
            </a:r>
            <a:r>
              <a:rPr lang="en-GB" dirty="0" smtClean="0">
                <a:solidFill>
                  <a:srgbClr val="FFFF00"/>
                </a:solidFill>
                <a:latin typeface="Charter" charset="0"/>
              </a:rPr>
              <a:t> Restricted use</a:t>
            </a:r>
            <a:endParaRPr lang="en-GB" dirty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>
                <a:solidFill>
                  <a:srgbClr val="FFFF00"/>
                </a:solidFill>
                <a:latin typeface="Charter" charset="0"/>
              </a:rPr>
              <a:t>       </a:t>
            </a:r>
            <a:r>
              <a:rPr lang="en-GB" dirty="0" smtClean="0">
                <a:solidFill>
                  <a:srgbClr val="FFFF00"/>
                </a:solidFill>
                <a:latin typeface="Charter" charset="0"/>
              </a:rPr>
              <a:t> 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  <a:latin typeface="Charter" charset="0"/>
              </a:rPr>
              <a:t>(star-forming galaxies ok)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>
                <a:solidFill>
                  <a:schemeClr val="bg1">
                    <a:lumMod val="65000"/>
                  </a:schemeClr>
                </a:solidFill>
                <a:latin typeface="Charter" charset="0"/>
              </a:rPr>
              <a:t> 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  <a:latin typeface="Charter" charset="0"/>
              </a:rPr>
              <a:t>       (custom-made diagnostic ?)</a:t>
            </a:r>
            <a:endParaRPr lang="en-GB" dirty="0">
              <a:solidFill>
                <a:schemeClr val="bg1">
                  <a:lumMod val="65000"/>
                </a:schemeClr>
              </a:solidFill>
              <a:latin typeface="Charter" charset="0"/>
            </a:endParaRPr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4895850" y="1403350"/>
            <a:ext cx="5040313" cy="5638800"/>
          </a:xfrm>
          <a:prstGeom prst="rect">
            <a:avLst/>
          </a:prstGeom>
          <a:noFill/>
          <a:ln w="38100" cmpd="sng">
            <a:solidFill>
              <a:schemeClr val="bg1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>
            <a:spAutoFit/>
          </a:bodyPr>
          <a:lstStyle>
            <a:lvl1pPr marL="503238" indent="-341313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 Unicode MS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2800" u="sng" dirty="0" smtClean="0">
                <a:solidFill>
                  <a:srgbClr val="FFFF00"/>
                </a:solidFill>
                <a:latin typeface="Charter" charset="0"/>
              </a:rPr>
              <a:t>Novel </a:t>
            </a:r>
            <a:r>
              <a:rPr lang="en-GB" sz="2800" u="sng" dirty="0" err="1" smtClean="0">
                <a:solidFill>
                  <a:srgbClr val="FFFF00"/>
                </a:solidFill>
                <a:latin typeface="Charter" charset="0"/>
              </a:rPr>
              <a:t>possibilites</a:t>
            </a:r>
            <a:r>
              <a:rPr lang="en-GB" sz="2800" u="sng" dirty="0" smtClean="0">
                <a:solidFill>
                  <a:srgbClr val="FFFF00"/>
                </a:solidFill>
                <a:latin typeface="Charter" charset="0"/>
              </a:rPr>
              <a:t>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endParaRPr lang="en-GB" sz="800" dirty="0" smtClean="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Gas / dust ratio:</a:t>
            </a:r>
          </a:p>
          <a:p>
            <a:pPr marL="161925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       Dust production poorly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>
                <a:solidFill>
                  <a:srgbClr val="D9D9D9"/>
                </a:solidFill>
                <a:latin typeface="Charter" charset="0"/>
              </a:rPr>
              <a:t> </a:t>
            </a: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      understood</a:t>
            </a:r>
            <a:endParaRPr lang="en-GB" dirty="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800" dirty="0">
              <a:solidFill>
                <a:srgbClr val="A6A6A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     ⇒</a:t>
            </a:r>
            <a:r>
              <a:rPr lang="en-GB" dirty="0">
                <a:solidFill>
                  <a:srgbClr val="FFFF00"/>
                </a:solidFill>
                <a:latin typeface="Charter" charset="0"/>
              </a:rPr>
              <a:t> </a:t>
            </a:r>
            <a:r>
              <a:rPr lang="en-GB" dirty="0" smtClean="0">
                <a:solidFill>
                  <a:srgbClr val="FFFF00"/>
                </a:solidFill>
                <a:latin typeface="Charter" charset="0"/>
              </a:rPr>
              <a:t>Valid but approximate</a:t>
            </a:r>
            <a:endParaRPr lang="en-GB" dirty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>
                <a:solidFill>
                  <a:srgbClr val="FFFF00"/>
                </a:solidFill>
                <a:latin typeface="Charter" charset="0"/>
              </a:rPr>
              <a:t>       </a:t>
            </a:r>
            <a:r>
              <a:rPr lang="en-GB" dirty="0" smtClean="0">
                <a:solidFill>
                  <a:srgbClr val="FFFF00"/>
                </a:solidFill>
                <a:latin typeface="Charter" charset="0"/>
              </a:rPr>
              <a:t>   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  <a:latin typeface="Charter" charset="0"/>
              </a:rPr>
              <a:t>(need reliable FIR data)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800" dirty="0" smtClean="0">
              <a:solidFill>
                <a:srgbClr val="A6A6A6"/>
              </a:solidFill>
              <a:latin typeface="Charter" charset="0"/>
            </a:endParaRPr>
          </a:p>
          <a:p>
            <a:pPr marL="504825" indent="-34290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Arial"/>
              <a:buChar char="•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Molecular tracers: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       CS promising but untested</a:t>
            </a:r>
            <a:endParaRPr lang="en-GB" dirty="0" smtClean="0">
              <a:solidFill>
                <a:srgbClr val="A6A6A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D9D9D9"/>
                </a:solidFill>
                <a:latin typeface="Charter" charset="0"/>
              </a:rPr>
              <a:t>       </a:t>
            </a:r>
            <a:r>
              <a:rPr lang="en-GB" dirty="0" smtClean="0">
                <a:solidFill>
                  <a:srgbClr val="A6A6A6"/>
                </a:solidFill>
                <a:latin typeface="Charter" charset="0"/>
              </a:rPr>
              <a:t>(first obs</a:t>
            </a:r>
            <a:r>
              <a:rPr lang="en-GB" dirty="0">
                <a:solidFill>
                  <a:srgbClr val="A6A6A6"/>
                </a:solidFill>
                <a:latin typeface="Charter" charset="0"/>
              </a:rPr>
              <a:t>.</a:t>
            </a:r>
            <a:r>
              <a:rPr lang="en-GB" dirty="0" smtClean="0">
                <a:solidFill>
                  <a:srgbClr val="A6A6A6"/>
                </a:solidFill>
                <a:latin typeface="Charter" charset="0"/>
              </a:rPr>
              <a:t>/paper now out)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800" dirty="0" smtClean="0">
              <a:solidFill>
                <a:srgbClr val="CECECE"/>
              </a:solidFill>
              <a:latin typeface="Charter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    ⇒</a:t>
            </a:r>
            <a:r>
              <a:rPr lang="en-GB" dirty="0" smtClean="0">
                <a:solidFill>
                  <a:srgbClr val="FFFF00"/>
                </a:solidFill>
                <a:latin typeface="Charter" charset="0"/>
              </a:rPr>
              <a:t> Promising</a:t>
            </a:r>
            <a:endParaRPr lang="en-GB" dirty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>
                <a:solidFill>
                  <a:srgbClr val="FFFF00"/>
                </a:solidFill>
                <a:latin typeface="Charter" charset="0"/>
              </a:rPr>
              <a:t>    </a:t>
            </a:r>
            <a:r>
              <a:rPr lang="en-GB" dirty="0" smtClean="0">
                <a:solidFill>
                  <a:srgbClr val="FFFF00"/>
                </a:solidFill>
                <a:latin typeface="Charter" charset="0"/>
              </a:rPr>
              <a:t>    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  <a:latin typeface="Charter" charset="0"/>
              </a:rPr>
              <a:t>(models rather primitive)</a:t>
            </a:r>
            <a:endParaRPr lang="en-GB" dirty="0">
              <a:solidFill>
                <a:schemeClr val="bg1">
                  <a:lumMod val="65000"/>
                </a:schemeClr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dirty="0" smtClean="0">
              <a:solidFill>
                <a:srgbClr val="FFFF00"/>
              </a:solidFill>
              <a:latin typeface="Charter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5" name="Picture 20" descr="DBS_NII+Halpha_smal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3932238"/>
            <a:ext cx="3581400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6" name="Text Box 1"/>
          <p:cNvSpPr txBox="1">
            <a:spLocks noChangeArrowheads="1"/>
          </p:cNvSpPr>
          <p:nvPr/>
        </p:nvSpPr>
        <p:spPr bwMode="auto">
          <a:xfrm>
            <a:off x="730250" y="78119"/>
            <a:ext cx="8610600" cy="106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 dirty="0" smtClean="0">
                <a:solidFill>
                  <a:srgbClr val="FFFF00"/>
                </a:solidFill>
                <a:latin typeface="Charter" charset="0"/>
              </a:rPr>
              <a:t>Molecular Line Diagnostics</a:t>
            </a:r>
            <a:endParaRPr lang="en-GB" sz="4400" dirty="0">
              <a:solidFill>
                <a:srgbClr val="FFFF66"/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dirty="0">
                <a:solidFill>
                  <a:srgbClr val="999999"/>
                </a:solidFill>
                <a:latin typeface="Charter" charset="0"/>
              </a:rPr>
              <a:t>(</a:t>
            </a:r>
            <a:r>
              <a:rPr lang="en-GB" dirty="0" err="1">
                <a:solidFill>
                  <a:srgbClr val="999999"/>
                </a:solidFill>
                <a:latin typeface="Charter" charset="0"/>
              </a:rPr>
              <a:t>Topal</a:t>
            </a:r>
            <a:r>
              <a:rPr lang="en-GB" dirty="0">
                <a:solidFill>
                  <a:srgbClr val="999999"/>
                </a:solidFill>
                <a:latin typeface="Charter" charset="0"/>
              </a:rPr>
              <a:t> et </a:t>
            </a:r>
            <a:r>
              <a:rPr lang="en-GB" dirty="0" smtClean="0">
                <a:solidFill>
                  <a:srgbClr val="999999"/>
                </a:solidFill>
                <a:latin typeface="Charter" charset="0"/>
              </a:rPr>
              <a:t>al. 14)</a:t>
            </a:r>
            <a:endParaRPr lang="en-GB" dirty="0">
              <a:solidFill>
                <a:srgbClr val="999999"/>
              </a:solidFill>
              <a:latin typeface="Charter" charset="0"/>
            </a:endParaRPr>
          </a:p>
        </p:txBody>
      </p:sp>
      <p:pic>
        <p:nvPicPr>
          <p:cNvPr id="129027" name="Picture 11" descr="NGC4710_CO+optical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2013" y="1506538"/>
            <a:ext cx="58166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8" name="TextBox 13"/>
          <p:cNvSpPr txBox="1">
            <a:spLocks noChangeArrowheads="1"/>
          </p:cNvSpPr>
          <p:nvPr/>
        </p:nvSpPr>
        <p:spPr bwMode="auto">
          <a:xfrm>
            <a:off x="2068513" y="3094038"/>
            <a:ext cx="2209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u="sng">
                <a:solidFill>
                  <a:srgbClr val="FFFF00"/>
                </a:solidFill>
                <a:latin typeface="Charter" charset="0"/>
              </a:rPr>
              <a:t>Optical PVD:</a:t>
            </a:r>
            <a:endParaRPr lang="en-US"/>
          </a:p>
        </p:txBody>
      </p:sp>
      <p:sp>
        <p:nvSpPr>
          <p:cNvPr id="129029" name="TextBox 10"/>
          <p:cNvSpPr txBox="1">
            <a:spLocks noChangeArrowheads="1"/>
          </p:cNvSpPr>
          <p:nvPr/>
        </p:nvSpPr>
        <p:spPr bwMode="auto">
          <a:xfrm>
            <a:off x="3287713" y="4465638"/>
            <a:ext cx="838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/>
              <a:t>[N</a:t>
            </a:r>
            <a:r>
              <a:rPr lang="en-US" sz="1600"/>
              <a:t> II</a:t>
            </a:r>
            <a:r>
              <a:rPr lang="en-US" sz="2000"/>
              <a:t>]</a:t>
            </a:r>
          </a:p>
        </p:txBody>
      </p:sp>
      <p:sp>
        <p:nvSpPr>
          <p:cNvPr id="129030" name="TextBox 10"/>
          <p:cNvSpPr txBox="1">
            <a:spLocks noChangeArrowheads="1"/>
          </p:cNvSpPr>
          <p:nvPr/>
        </p:nvSpPr>
        <p:spPr bwMode="auto">
          <a:xfrm>
            <a:off x="3440113" y="6142038"/>
            <a:ext cx="533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 sz="2000"/>
              <a:t>Hα</a:t>
            </a:r>
          </a:p>
        </p:txBody>
      </p:sp>
      <p:sp>
        <p:nvSpPr>
          <p:cNvPr id="129031" name="TextBox 17"/>
          <p:cNvSpPr txBox="1">
            <a:spLocks noChangeArrowheads="1"/>
          </p:cNvSpPr>
          <p:nvPr/>
        </p:nvSpPr>
        <p:spPr bwMode="auto">
          <a:xfrm>
            <a:off x="5268913" y="3094038"/>
            <a:ext cx="1828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u="sng">
                <a:solidFill>
                  <a:srgbClr val="FFFF00"/>
                </a:solidFill>
                <a:latin typeface="Charter" charset="0"/>
              </a:rPr>
              <a:t>CO PVD:</a:t>
            </a:r>
            <a:endParaRPr lang="en-US"/>
          </a:p>
        </p:txBody>
      </p:sp>
      <p:pic>
        <p:nvPicPr>
          <p:cNvPr id="129032" name="Picture 18" descr="NGC4710_12CO2-1to12CO1-0.tiff"/>
          <p:cNvPicPr>
            <a:picLocks noChangeAspect="1"/>
          </p:cNvPicPr>
          <p:nvPr/>
        </p:nvPicPr>
        <p:blipFill>
          <a:blip r:embed="rId5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113" y="3932238"/>
            <a:ext cx="5715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9033" name="Picture 19" descr="NGC4710_12CO2-1to12CO1-0.tiff"/>
          <p:cNvPicPr>
            <a:picLocks noChangeAspect="1"/>
          </p:cNvPicPr>
          <p:nvPr/>
        </p:nvPicPr>
        <p:blipFill>
          <a:blip r:embed="rId6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113" y="5684838"/>
            <a:ext cx="57150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34" name="TextBox 21"/>
          <p:cNvSpPr txBox="1">
            <a:spLocks noChangeArrowheads="1"/>
          </p:cNvSpPr>
          <p:nvPr/>
        </p:nvSpPr>
        <p:spPr bwMode="auto">
          <a:xfrm>
            <a:off x="4125913" y="3551238"/>
            <a:ext cx="441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 dirty="0">
                <a:solidFill>
                  <a:srgbClr val="D9D9D9"/>
                </a:solidFill>
                <a:latin typeface="Charter" charset="0"/>
              </a:rPr>
              <a:t>Temperature:  </a:t>
            </a:r>
            <a:r>
              <a:rPr lang="en-GB" sz="2000" baseline="30000" dirty="0">
                <a:solidFill>
                  <a:srgbClr val="D9D9D9"/>
                </a:solidFill>
                <a:latin typeface="Charter" charset="0"/>
              </a:rPr>
              <a:t>12</a:t>
            </a:r>
            <a:r>
              <a:rPr lang="en-GB" sz="2000" dirty="0">
                <a:solidFill>
                  <a:srgbClr val="D9D9D9"/>
                </a:solidFill>
                <a:latin typeface="Charter" charset="0"/>
              </a:rPr>
              <a:t>CO(2-1) / </a:t>
            </a:r>
            <a:r>
              <a:rPr lang="en-GB" sz="2000" baseline="30000" dirty="0">
                <a:solidFill>
                  <a:srgbClr val="D9D9D9"/>
                </a:solidFill>
                <a:latin typeface="Charter" charset="0"/>
              </a:rPr>
              <a:t>12</a:t>
            </a:r>
            <a:r>
              <a:rPr lang="en-GB" sz="2000" dirty="0">
                <a:solidFill>
                  <a:srgbClr val="D9D9D9"/>
                </a:solidFill>
                <a:latin typeface="Charter" charset="0"/>
              </a:rPr>
              <a:t>CO(1-0)</a:t>
            </a:r>
            <a:endParaRPr lang="en-US" sz="2000" dirty="0">
              <a:solidFill>
                <a:srgbClr val="D9D9D9"/>
              </a:solidFill>
            </a:endParaRPr>
          </a:p>
        </p:txBody>
      </p:sp>
      <p:sp>
        <p:nvSpPr>
          <p:cNvPr id="129035" name="TextBox 22"/>
          <p:cNvSpPr txBox="1">
            <a:spLocks noChangeArrowheads="1"/>
          </p:cNvSpPr>
          <p:nvPr/>
        </p:nvSpPr>
        <p:spPr bwMode="auto">
          <a:xfrm>
            <a:off x="4125913" y="5284788"/>
            <a:ext cx="441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 dirty="0">
                <a:solidFill>
                  <a:srgbClr val="D9D9D9"/>
                </a:solidFill>
                <a:latin typeface="Charter" charset="0"/>
              </a:rPr>
              <a:t>Opacity:  </a:t>
            </a:r>
            <a:r>
              <a:rPr lang="en-GB" sz="2000" baseline="30000" dirty="0">
                <a:solidFill>
                  <a:srgbClr val="D9D9D9"/>
                </a:solidFill>
                <a:latin typeface="Charter" charset="0"/>
              </a:rPr>
              <a:t>12</a:t>
            </a:r>
            <a:r>
              <a:rPr lang="en-GB" sz="2000" dirty="0">
                <a:solidFill>
                  <a:srgbClr val="D9D9D9"/>
                </a:solidFill>
                <a:latin typeface="Charter" charset="0"/>
              </a:rPr>
              <a:t>CO(2-1) / </a:t>
            </a:r>
            <a:r>
              <a:rPr lang="en-GB" sz="2000" baseline="30000" dirty="0">
                <a:solidFill>
                  <a:srgbClr val="D9D9D9"/>
                </a:solidFill>
                <a:latin typeface="Charter" charset="0"/>
              </a:rPr>
              <a:t>13</a:t>
            </a:r>
            <a:r>
              <a:rPr lang="en-GB" sz="2000" dirty="0">
                <a:solidFill>
                  <a:srgbClr val="D9D9D9"/>
                </a:solidFill>
                <a:latin typeface="Charter" charset="0"/>
              </a:rPr>
              <a:t>CO(2-1)</a:t>
            </a:r>
            <a:endParaRPr lang="en-US" sz="2000" dirty="0">
              <a:solidFill>
                <a:srgbClr val="D9D9D9"/>
              </a:solidFill>
            </a:endParaRPr>
          </a:p>
        </p:txBody>
      </p:sp>
      <p:cxnSp>
        <p:nvCxnSpPr>
          <p:cNvPr id="129036" name="Straight Arrow Connector 24"/>
          <p:cNvCxnSpPr>
            <a:cxnSpLocks noChangeShapeType="1"/>
          </p:cNvCxnSpPr>
          <p:nvPr/>
        </p:nvCxnSpPr>
        <p:spPr bwMode="auto">
          <a:xfrm rot="10800000" flipV="1">
            <a:off x="392113" y="2255838"/>
            <a:ext cx="3810000" cy="1676400"/>
          </a:xfrm>
          <a:prstGeom prst="straightConnector1">
            <a:avLst/>
          </a:prstGeom>
          <a:noFill/>
          <a:ln w="28575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9037" name="Straight Arrow Connector 26"/>
          <p:cNvCxnSpPr>
            <a:cxnSpLocks noChangeShapeType="1"/>
          </p:cNvCxnSpPr>
          <p:nvPr/>
        </p:nvCxnSpPr>
        <p:spPr bwMode="auto">
          <a:xfrm rot="10800000" flipV="1">
            <a:off x="3973513" y="2332038"/>
            <a:ext cx="1981200" cy="1600200"/>
          </a:xfrm>
          <a:prstGeom prst="straightConnector1">
            <a:avLst/>
          </a:prstGeom>
          <a:noFill/>
          <a:ln w="28575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9038" name="Straight Arrow Connector 30"/>
          <p:cNvCxnSpPr>
            <a:cxnSpLocks noChangeShapeType="1"/>
          </p:cNvCxnSpPr>
          <p:nvPr/>
        </p:nvCxnSpPr>
        <p:spPr bwMode="auto">
          <a:xfrm rot="16200000" flipH="1">
            <a:off x="3668713" y="2789238"/>
            <a:ext cx="1752600" cy="685800"/>
          </a:xfrm>
          <a:prstGeom prst="straightConnector1">
            <a:avLst/>
          </a:prstGeom>
          <a:noFill/>
          <a:ln w="28575">
            <a:solidFill>
              <a:srgbClr val="33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9039" name="Straight Arrow Connector 37"/>
          <p:cNvCxnSpPr>
            <a:cxnSpLocks noChangeShapeType="1"/>
          </p:cNvCxnSpPr>
          <p:nvPr/>
        </p:nvCxnSpPr>
        <p:spPr bwMode="auto">
          <a:xfrm>
            <a:off x="5954713" y="2332038"/>
            <a:ext cx="2590800" cy="1676400"/>
          </a:xfrm>
          <a:prstGeom prst="straightConnector1">
            <a:avLst/>
          </a:prstGeom>
          <a:noFill/>
          <a:ln w="28575">
            <a:solidFill>
              <a:srgbClr val="33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9040" name="Straight Arrow Connector 17"/>
          <p:cNvCxnSpPr>
            <a:cxnSpLocks noChangeShapeType="1"/>
          </p:cNvCxnSpPr>
          <p:nvPr/>
        </p:nvCxnSpPr>
        <p:spPr bwMode="auto">
          <a:xfrm>
            <a:off x="544513" y="6980238"/>
            <a:ext cx="2286000" cy="1587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9042" name="Straight Arrow Connector 20"/>
          <p:cNvCxnSpPr>
            <a:cxnSpLocks noChangeShapeType="1"/>
          </p:cNvCxnSpPr>
          <p:nvPr/>
        </p:nvCxnSpPr>
        <p:spPr bwMode="auto">
          <a:xfrm rot="5400000" flipH="1" flipV="1">
            <a:off x="-599281" y="5912644"/>
            <a:ext cx="1524000" cy="1588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TextBox 10"/>
          <p:cNvSpPr txBox="1">
            <a:spLocks noChangeArrowheads="1"/>
          </p:cNvSpPr>
          <p:nvPr/>
        </p:nvSpPr>
        <p:spPr bwMode="auto">
          <a:xfrm>
            <a:off x="6335713" y="6751638"/>
            <a:ext cx="1219200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Position</a:t>
            </a:r>
          </a:p>
        </p:txBody>
      </p:sp>
      <p:sp>
        <p:nvSpPr>
          <p:cNvPr id="33" name="TextBox 10"/>
          <p:cNvSpPr txBox="1">
            <a:spLocks noChangeArrowheads="1"/>
          </p:cNvSpPr>
          <p:nvPr/>
        </p:nvSpPr>
        <p:spPr bwMode="auto">
          <a:xfrm rot="16200000">
            <a:off x="4002088" y="6094413"/>
            <a:ext cx="1219200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Velocity</a:t>
            </a:r>
          </a:p>
        </p:txBody>
      </p:sp>
      <p:sp>
        <p:nvSpPr>
          <p:cNvPr id="24" name="TextBox 10"/>
          <p:cNvSpPr txBox="1">
            <a:spLocks noChangeArrowheads="1"/>
          </p:cNvSpPr>
          <p:nvPr/>
        </p:nvSpPr>
        <p:spPr bwMode="auto">
          <a:xfrm rot="16200000">
            <a:off x="4002088" y="4341813"/>
            <a:ext cx="1219200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Velocity</a:t>
            </a:r>
          </a:p>
        </p:txBody>
      </p:sp>
      <p:sp>
        <p:nvSpPr>
          <p:cNvPr id="25" name="TextBox 21"/>
          <p:cNvSpPr txBox="1">
            <a:spLocks noChangeArrowheads="1"/>
          </p:cNvSpPr>
          <p:nvPr/>
        </p:nvSpPr>
        <p:spPr bwMode="auto">
          <a:xfrm>
            <a:off x="2890117" y="6761743"/>
            <a:ext cx="10833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 dirty="0" smtClean="0">
                <a:solidFill>
                  <a:srgbClr val="FFF275"/>
                </a:solidFill>
                <a:latin typeface="Charter" charset="0"/>
              </a:rPr>
              <a:t>Position</a:t>
            </a:r>
            <a:endParaRPr lang="en-US" sz="2000" dirty="0">
              <a:solidFill>
                <a:srgbClr val="FFF275"/>
              </a:solidFill>
            </a:endParaRPr>
          </a:p>
        </p:txBody>
      </p:sp>
      <p:sp>
        <p:nvSpPr>
          <p:cNvPr id="27" name="TextBox 21"/>
          <p:cNvSpPr txBox="1">
            <a:spLocks noChangeArrowheads="1"/>
          </p:cNvSpPr>
          <p:nvPr/>
        </p:nvSpPr>
        <p:spPr bwMode="auto">
          <a:xfrm rot="16200000">
            <a:off x="-375142" y="4363502"/>
            <a:ext cx="108339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 dirty="0" smtClean="0">
                <a:solidFill>
                  <a:srgbClr val="FFF275"/>
                </a:solidFill>
                <a:latin typeface="Charter" charset="0"/>
              </a:rPr>
              <a:t>Velocity</a:t>
            </a:r>
            <a:endParaRPr lang="en-US" sz="2000" dirty="0">
              <a:solidFill>
                <a:srgbClr val="FFF27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309245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3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NGC4710: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MW similarities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(Topal et al., in prep; Torii et al., in prep)</a:t>
            </a:r>
          </a:p>
        </p:txBody>
      </p:sp>
      <p:pic>
        <p:nvPicPr>
          <p:cNvPr id="131074" name="Picture 11" descr="NGC4710_CO+optica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13" y="1506538"/>
            <a:ext cx="4724400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5" name="TextBox 13"/>
          <p:cNvSpPr txBox="1">
            <a:spLocks noChangeArrowheads="1"/>
          </p:cNvSpPr>
          <p:nvPr/>
        </p:nvSpPr>
        <p:spPr bwMode="auto">
          <a:xfrm>
            <a:off x="849313" y="3094038"/>
            <a:ext cx="2209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u="sng">
                <a:solidFill>
                  <a:srgbClr val="FFFF00"/>
                </a:solidFill>
                <a:latin typeface="Charter" charset="0"/>
              </a:rPr>
              <a:t>CO PVD:</a:t>
            </a:r>
            <a:endParaRPr lang="en-US"/>
          </a:p>
        </p:txBody>
      </p:sp>
      <p:sp>
        <p:nvSpPr>
          <p:cNvPr id="131076" name="TextBox 17"/>
          <p:cNvSpPr txBox="1">
            <a:spLocks noChangeArrowheads="1"/>
          </p:cNvSpPr>
          <p:nvPr/>
        </p:nvSpPr>
        <p:spPr bwMode="auto">
          <a:xfrm>
            <a:off x="5116513" y="3094038"/>
            <a:ext cx="1828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u="sng">
                <a:solidFill>
                  <a:srgbClr val="FFFF00"/>
                </a:solidFill>
                <a:latin typeface="Charter" charset="0"/>
              </a:rPr>
              <a:t>CO PVD:</a:t>
            </a:r>
            <a:endParaRPr lang="en-US"/>
          </a:p>
        </p:txBody>
      </p:sp>
      <p:pic>
        <p:nvPicPr>
          <p:cNvPr id="131077" name="Picture 18" descr="NGC4710_12CO2-1to12CO1-0.tiff"/>
          <p:cNvPicPr>
            <a:picLocks noChangeAspect="1"/>
          </p:cNvPicPr>
          <p:nvPr/>
        </p:nvPicPr>
        <p:blipFill>
          <a:blip r:embed="rId4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92713" y="3932238"/>
            <a:ext cx="4724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8" name="TextBox 21"/>
          <p:cNvSpPr txBox="1">
            <a:spLocks noChangeArrowheads="1"/>
          </p:cNvSpPr>
          <p:nvPr/>
        </p:nvSpPr>
        <p:spPr bwMode="auto">
          <a:xfrm>
            <a:off x="5192713" y="3475038"/>
            <a:ext cx="4419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>
                <a:solidFill>
                  <a:srgbClr val="D9D9D9"/>
                </a:solidFill>
                <a:latin typeface="Charter" charset="0"/>
              </a:rPr>
              <a:t>Temperature:  </a:t>
            </a:r>
            <a:r>
              <a:rPr lang="en-GB" sz="2000" baseline="30000">
                <a:solidFill>
                  <a:srgbClr val="D9D9D9"/>
                </a:solidFill>
                <a:latin typeface="Charter" charset="0"/>
              </a:rPr>
              <a:t>12</a:t>
            </a:r>
            <a:r>
              <a:rPr lang="en-GB" sz="2000">
                <a:solidFill>
                  <a:srgbClr val="D9D9D9"/>
                </a:solidFill>
                <a:latin typeface="Charter" charset="0"/>
              </a:rPr>
              <a:t>CO(2-1) / </a:t>
            </a:r>
            <a:r>
              <a:rPr lang="en-GB" sz="2000" baseline="30000">
                <a:solidFill>
                  <a:srgbClr val="D9D9D9"/>
                </a:solidFill>
                <a:latin typeface="Charter" charset="0"/>
              </a:rPr>
              <a:t>12</a:t>
            </a:r>
            <a:r>
              <a:rPr lang="en-GB" sz="2000">
                <a:solidFill>
                  <a:srgbClr val="D9D9D9"/>
                </a:solidFill>
                <a:latin typeface="Charter" charset="0"/>
              </a:rPr>
              <a:t>CO(1-0)</a:t>
            </a:r>
            <a:endParaRPr lang="en-US" sz="2000">
              <a:solidFill>
                <a:srgbClr val="D9D9D9"/>
              </a:solidFill>
            </a:endParaRPr>
          </a:p>
        </p:txBody>
      </p:sp>
      <p:cxnSp>
        <p:nvCxnSpPr>
          <p:cNvPr id="131079" name="Straight Arrow Connector 30"/>
          <p:cNvCxnSpPr>
            <a:cxnSpLocks noChangeShapeType="1"/>
          </p:cNvCxnSpPr>
          <p:nvPr/>
        </p:nvCxnSpPr>
        <p:spPr bwMode="auto">
          <a:xfrm rot="5400000">
            <a:off x="5726113" y="2865438"/>
            <a:ext cx="1752600" cy="381000"/>
          </a:xfrm>
          <a:prstGeom prst="straightConnector1">
            <a:avLst/>
          </a:prstGeom>
          <a:noFill/>
          <a:ln w="28575">
            <a:solidFill>
              <a:srgbClr val="33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1080" name="Straight Arrow Connector 37"/>
          <p:cNvCxnSpPr>
            <a:cxnSpLocks noChangeShapeType="1"/>
          </p:cNvCxnSpPr>
          <p:nvPr/>
        </p:nvCxnSpPr>
        <p:spPr bwMode="auto">
          <a:xfrm rot="16200000" flipH="1">
            <a:off x="7897813" y="2598738"/>
            <a:ext cx="1752600" cy="914400"/>
          </a:xfrm>
          <a:prstGeom prst="straightConnector1">
            <a:avLst/>
          </a:prstGeom>
          <a:noFill/>
          <a:ln w="28575">
            <a:solidFill>
              <a:srgbClr val="3366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1081" name="Straight Arrow Connector 17"/>
          <p:cNvCxnSpPr>
            <a:cxnSpLocks noChangeShapeType="1"/>
          </p:cNvCxnSpPr>
          <p:nvPr/>
        </p:nvCxnSpPr>
        <p:spPr bwMode="auto">
          <a:xfrm flipV="1">
            <a:off x="925513" y="6980238"/>
            <a:ext cx="1600200" cy="0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9" name="TextBox 10"/>
          <p:cNvSpPr txBox="1">
            <a:spLocks noChangeArrowheads="1"/>
          </p:cNvSpPr>
          <p:nvPr/>
        </p:nvSpPr>
        <p:spPr bwMode="auto">
          <a:xfrm>
            <a:off x="2601913" y="6732588"/>
            <a:ext cx="1295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Position</a:t>
            </a:r>
          </a:p>
        </p:txBody>
      </p:sp>
      <p:cxnSp>
        <p:nvCxnSpPr>
          <p:cNvPr id="131083" name="Straight Arrow Connector 20"/>
          <p:cNvCxnSpPr>
            <a:cxnSpLocks noChangeShapeType="1"/>
          </p:cNvCxnSpPr>
          <p:nvPr/>
        </p:nvCxnSpPr>
        <p:spPr bwMode="auto">
          <a:xfrm rot="5400000" flipH="1" flipV="1">
            <a:off x="-218281" y="5760244"/>
            <a:ext cx="1828800" cy="1588"/>
          </a:xfrm>
          <a:prstGeom prst="straightConnector1">
            <a:avLst/>
          </a:prstGeom>
          <a:noFill/>
          <a:ln w="38100">
            <a:solidFill>
              <a:srgbClr val="FFFF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" name="TextBox 10"/>
          <p:cNvSpPr txBox="1">
            <a:spLocks noChangeArrowheads="1"/>
          </p:cNvSpPr>
          <p:nvPr/>
        </p:nvSpPr>
        <p:spPr bwMode="auto">
          <a:xfrm rot="16200000">
            <a:off x="20638" y="3922713"/>
            <a:ext cx="12954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rgbClr val="FFFF00"/>
                </a:solidFill>
                <a:latin typeface="+mn-lt"/>
                <a:ea typeface="+mn-ea"/>
                <a:cs typeface="+mn-cs"/>
              </a:rPr>
              <a:t>Velocity</a:t>
            </a:r>
          </a:p>
        </p:txBody>
      </p:sp>
      <p:sp>
        <p:nvSpPr>
          <p:cNvPr id="32" name="TextBox 10"/>
          <p:cNvSpPr txBox="1">
            <a:spLocks noChangeArrowheads="1"/>
          </p:cNvSpPr>
          <p:nvPr/>
        </p:nvSpPr>
        <p:spPr bwMode="auto">
          <a:xfrm>
            <a:off x="7021513" y="6599238"/>
            <a:ext cx="1219200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Position</a:t>
            </a:r>
          </a:p>
        </p:txBody>
      </p:sp>
      <p:sp>
        <p:nvSpPr>
          <p:cNvPr id="33" name="TextBox 10"/>
          <p:cNvSpPr txBox="1">
            <a:spLocks noChangeArrowheads="1"/>
          </p:cNvSpPr>
          <p:nvPr/>
        </p:nvSpPr>
        <p:spPr bwMode="auto">
          <a:xfrm rot="5400000">
            <a:off x="9031288" y="5180013"/>
            <a:ext cx="1219200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Velocity</a:t>
            </a:r>
          </a:p>
        </p:txBody>
      </p:sp>
      <p:pic>
        <p:nvPicPr>
          <p:cNvPr id="131087" name="Picture 33" descr="MW_COBE_DIRBE_small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493838"/>
            <a:ext cx="4724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88" name="Picture 34" descr="MW_Columbia_GISS_small.tiff"/>
          <p:cNvPicPr>
            <a:picLocks noChangeAspect="1"/>
          </p:cNvPicPr>
          <p:nvPr/>
        </p:nvPicPr>
        <p:blipFill>
          <a:blip r:embed="rId6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493838"/>
            <a:ext cx="47244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25098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89" name="Picture 35" descr="torii_MW_COlineratio_1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513" y="3703638"/>
            <a:ext cx="2667000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1090" name="Straight Arrow Connector 24"/>
          <p:cNvCxnSpPr>
            <a:cxnSpLocks noChangeShapeType="1"/>
          </p:cNvCxnSpPr>
          <p:nvPr/>
        </p:nvCxnSpPr>
        <p:spPr bwMode="auto">
          <a:xfrm rot="5400000">
            <a:off x="1077913" y="2408238"/>
            <a:ext cx="1676400" cy="1066800"/>
          </a:xfrm>
          <a:prstGeom prst="straightConnector1">
            <a:avLst/>
          </a:prstGeom>
          <a:noFill/>
          <a:ln w="28575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1091" name="Straight Arrow Connector 26"/>
          <p:cNvCxnSpPr>
            <a:cxnSpLocks noChangeShapeType="1"/>
          </p:cNvCxnSpPr>
          <p:nvPr/>
        </p:nvCxnSpPr>
        <p:spPr bwMode="auto">
          <a:xfrm rot="16200000" flipH="1">
            <a:off x="2220913" y="2484438"/>
            <a:ext cx="1676400" cy="914400"/>
          </a:xfrm>
          <a:prstGeom prst="straightConnector1">
            <a:avLst/>
          </a:prstGeom>
          <a:noFill/>
          <a:ln w="28575">
            <a:solidFill>
              <a:srgbClr val="FF66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5832475" y="1417638"/>
            <a:ext cx="4032250" cy="574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NGC4459: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endParaRPr lang="en-GB" sz="800" u="sng" dirty="0" smtClean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High resolution </a:t>
            </a:r>
            <a:r>
              <a:rPr lang="en-GB" dirty="0" smtClean="0">
                <a:solidFill>
                  <a:srgbClr val="F2F2F2"/>
                </a:solidFill>
                <a:latin typeface="Charter" charset="0"/>
              </a:rPr>
              <a:t>(1”) </a:t>
            </a: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CARMA CO(2-1) data</a:t>
            </a:r>
            <a:endParaRPr lang="en-GB" dirty="0" smtClean="0">
              <a:solidFill>
                <a:schemeClr val="bg1">
                  <a:lumMod val="65000"/>
                </a:schemeClr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Regular </a:t>
            </a:r>
            <a:r>
              <a:rPr lang="en-GB" dirty="0" smtClean="0">
                <a:solidFill>
                  <a:srgbClr val="F2F2F2"/>
                </a:solidFill>
                <a:latin typeface="Charter" charset="0"/>
              </a:rPr>
              <a:t>(central) 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disk distribution + kinematics</a:t>
            </a: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1200" dirty="0" smtClean="0">
              <a:solidFill>
                <a:srgbClr val="FFFF99"/>
              </a:solidFill>
              <a:latin typeface="Charter" charset="0"/>
            </a:endParaRP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1200" dirty="0" smtClean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Great prospects for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 </a:t>
            </a: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   (sub-) GMC scale studies</a:t>
            </a:r>
            <a:endParaRPr lang="en-GB" dirty="0" smtClean="0">
              <a:solidFill>
                <a:schemeClr val="bg1">
                  <a:lumMod val="50000"/>
                </a:schemeClr>
              </a:solidFill>
              <a:latin typeface="Charter" charset="0"/>
            </a:endParaRP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   (radio, optical, UV)</a:t>
            </a: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1200" dirty="0" smtClean="0">
              <a:solidFill>
                <a:schemeClr val="bg1">
                  <a:lumMod val="95000"/>
                </a:schemeClr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MW-type studies in external galaxies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1200" dirty="0">
              <a:solidFill>
                <a:srgbClr val="FFFF00"/>
              </a:solidFill>
              <a:latin typeface="Standard Symbols L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</a:t>
            </a: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Self similarity of disks ?</a:t>
            </a:r>
          </a:p>
        </p:txBody>
      </p:sp>
      <p:sp>
        <p:nvSpPr>
          <p:cNvPr id="133122" name="Text Box 1"/>
          <p:cNvSpPr txBox="1">
            <a:spLocks noChangeArrowheads="1"/>
          </p:cNvSpPr>
          <p:nvPr/>
        </p:nvSpPr>
        <p:spPr bwMode="auto">
          <a:xfrm>
            <a:off x="730250" y="255588"/>
            <a:ext cx="86106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High resolution</a:t>
            </a:r>
            <a:endParaRPr lang="en-GB" sz="2000">
              <a:solidFill>
                <a:srgbClr val="FFFF66"/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999999"/>
                </a:solidFill>
                <a:latin typeface="Charter" charset="0"/>
              </a:rPr>
              <a:t>(Davis, Kaviraj, Bureau, ...)</a:t>
            </a:r>
          </a:p>
        </p:txBody>
      </p:sp>
      <p:sp>
        <p:nvSpPr>
          <p:cNvPr id="133123" name="Text Box 7"/>
          <p:cNvSpPr txBox="1">
            <a:spLocks noChangeArrowheads="1"/>
          </p:cNvSpPr>
          <p:nvPr/>
        </p:nvSpPr>
        <p:spPr bwMode="auto">
          <a:xfrm>
            <a:off x="144463" y="4125913"/>
            <a:ext cx="4608512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99"/>
                </a:solidFill>
                <a:latin typeface="Charter" charset="0"/>
              </a:rPr>
              <a:t>BIMA low-res (7” = 560 pc ) data:</a:t>
            </a:r>
          </a:p>
        </p:txBody>
      </p:sp>
      <p:sp>
        <p:nvSpPr>
          <p:cNvPr id="133124" name="Text Box 7"/>
          <p:cNvSpPr txBox="1">
            <a:spLocks noChangeArrowheads="1"/>
          </p:cNvSpPr>
          <p:nvPr/>
        </p:nvSpPr>
        <p:spPr bwMode="auto">
          <a:xfrm>
            <a:off x="128588" y="1458913"/>
            <a:ext cx="5199062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99"/>
                </a:solidFill>
                <a:latin typeface="Charter" charset="0"/>
              </a:rPr>
              <a:t>HST WFC3 NUV-optical (0.1”) data:</a:t>
            </a:r>
          </a:p>
        </p:txBody>
      </p:sp>
      <p:sp>
        <p:nvSpPr>
          <p:cNvPr id="133125" name="TextBox 7"/>
          <p:cNvSpPr txBox="1">
            <a:spLocks noChangeArrowheads="1"/>
          </p:cNvSpPr>
          <p:nvPr/>
        </p:nvSpPr>
        <p:spPr bwMode="auto">
          <a:xfrm rot="5400000">
            <a:off x="3703637" y="3040063"/>
            <a:ext cx="24368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999999"/>
                </a:solidFill>
                <a:latin typeface="Charter" charset="0"/>
              </a:rPr>
              <a:t>(Kaviraj et al., in prep)</a:t>
            </a:r>
            <a:endParaRPr lang="en-US" sz="1600"/>
          </a:p>
        </p:txBody>
      </p:sp>
      <p:pic>
        <p:nvPicPr>
          <p:cNvPr id="133126" name="Picture 1" descr="NGC4459_WFC3_color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2032000"/>
            <a:ext cx="381635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7" name="Picture 2" descr="NGC4459_BIMA_COMOM0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4716463"/>
            <a:ext cx="3800475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5832475" y="1417638"/>
            <a:ext cx="4032250" cy="574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NGC4459: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endParaRPr lang="en-GB" sz="800" u="sng" dirty="0" smtClean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High resolution </a:t>
            </a:r>
            <a:r>
              <a:rPr lang="en-GB" dirty="0" smtClean="0">
                <a:solidFill>
                  <a:srgbClr val="F2F2F2"/>
                </a:solidFill>
                <a:latin typeface="Charter" charset="0"/>
              </a:rPr>
              <a:t>(1”) </a:t>
            </a: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CARMA CO(2-1) data</a:t>
            </a:r>
            <a:endParaRPr lang="en-GB" dirty="0" smtClean="0">
              <a:solidFill>
                <a:schemeClr val="bg1">
                  <a:lumMod val="65000"/>
                </a:schemeClr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Regular </a:t>
            </a:r>
            <a:r>
              <a:rPr lang="en-GB" dirty="0" smtClean="0">
                <a:solidFill>
                  <a:srgbClr val="F2F2F2"/>
                </a:solidFill>
                <a:latin typeface="Charter" charset="0"/>
              </a:rPr>
              <a:t>(central) 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disk distribution + kinematics</a:t>
            </a: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1200" dirty="0" smtClean="0">
              <a:solidFill>
                <a:srgbClr val="FFFF99"/>
              </a:solidFill>
              <a:latin typeface="Charter" charset="0"/>
            </a:endParaRP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1200" dirty="0" smtClean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Great prospects for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 </a:t>
            </a: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   (sub-) GMC scale studies</a:t>
            </a:r>
            <a:endParaRPr lang="en-GB" dirty="0" smtClean="0">
              <a:solidFill>
                <a:schemeClr val="bg1">
                  <a:lumMod val="50000"/>
                </a:schemeClr>
              </a:solidFill>
              <a:latin typeface="Charter" charset="0"/>
            </a:endParaRP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   (radio, optical, UV)</a:t>
            </a:r>
          </a:p>
          <a:p>
            <a:pPr marL="71438" indent="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1200" dirty="0" smtClean="0">
              <a:solidFill>
                <a:schemeClr val="bg1">
                  <a:lumMod val="95000"/>
                </a:schemeClr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MW-type studies in external galaxies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sz="1200" dirty="0">
              <a:solidFill>
                <a:srgbClr val="FFFF00"/>
              </a:solidFill>
              <a:latin typeface="Standard Symbols L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</a:t>
            </a: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Self similarity of disks ?</a:t>
            </a:r>
          </a:p>
        </p:txBody>
      </p:sp>
      <p:sp>
        <p:nvSpPr>
          <p:cNvPr id="135170" name="Text Box 1"/>
          <p:cNvSpPr txBox="1">
            <a:spLocks noChangeArrowheads="1"/>
          </p:cNvSpPr>
          <p:nvPr/>
        </p:nvSpPr>
        <p:spPr bwMode="auto">
          <a:xfrm>
            <a:off x="730250" y="255588"/>
            <a:ext cx="8610600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High resolution</a:t>
            </a:r>
            <a:endParaRPr lang="en-GB" sz="2000">
              <a:solidFill>
                <a:srgbClr val="FFFF66"/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999999"/>
                </a:solidFill>
                <a:latin typeface="Charter" charset="0"/>
              </a:rPr>
              <a:t>(Davis, Kaviraj, Bureau, ...)</a:t>
            </a:r>
          </a:p>
        </p:txBody>
      </p:sp>
      <p:sp>
        <p:nvSpPr>
          <p:cNvPr id="135171" name="Text Box 7"/>
          <p:cNvSpPr txBox="1">
            <a:spLocks noChangeArrowheads="1"/>
          </p:cNvSpPr>
          <p:nvPr/>
        </p:nvSpPr>
        <p:spPr bwMode="auto">
          <a:xfrm>
            <a:off x="144463" y="4125913"/>
            <a:ext cx="489585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99"/>
                </a:solidFill>
                <a:latin typeface="Charter" charset="0"/>
              </a:rPr>
              <a:t>CARMA low-res (1” = 80 pc ) data:</a:t>
            </a:r>
          </a:p>
        </p:txBody>
      </p:sp>
      <p:sp>
        <p:nvSpPr>
          <p:cNvPr id="135172" name="Text Box 7"/>
          <p:cNvSpPr txBox="1">
            <a:spLocks noChangeArrowheads="1"/>
          </p:cNvSpPr>
          <p:nvPr/>
        </p:nvSpPr>
        <p:spPr bwMode="auto">
          <a:xfrm>
            <a:off x="128588" y="1458913"/>
            <a:ext cx="5199062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>
                <a:solidFill>
                  <a:srgbClr val="FFFF99"/>
                </a:solidFill>
                <a:latin typeface="Charter" charset="0"/>
              </a:rPr>
              <a:t>HST WFC3 NUV-optical (0.1”) data:</a:t>
            </a:r>
          </a:p>
        </p:txBody>
      </p:sp>
      <p:sp>
        <p:nvSpPr>
          <p:cNvPr id="135173" name="TextBox 7"/>
          <p:cNvSpPr txBox="1">
            <a:spLocks noChangeArrowheads="1"/>
          </p:cNvSpPr>
          <p:nvPr/>
        </p:nvSpPr>
        <p:spPr bwMode="auto">
          <a:xfrm rot="5400000">
            <a:off x="3703637" y="3040063"/>
            <a:ext cx="243681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999999"/>
                </a:solidFill>
                <a:latin typeface="Charter" charset="0"/>
              </a:rPr>
              <a:t>(Kaviraj et al., in prep)</a:t>
            </a:r>
            <a:endParaRPr lang="en-US" sz="1600"/>
          </a:p>
        </p:txBody>
      </p:sp>
      <p:pic>
        <p:nvPicPr>
          <p:cNvPr id="135174" name="Picture 1" descr="NGC4459_WFC3_color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625" y="2032000"/>
            <a:ext cx="3816350" cy="198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NGC4459_high_HST-CO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4799013"/>
            <a:ext cx="3043238" cy="207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7" name="Text Box 1"/>
          <p:cNvSpPr txBox="1">
            <a:spLocks noChangeArrowheads="1"/>
          </p:cNvSpPr>
          <p:nvPr/>
        </p:nvSpPr>
        <p:spPr bwMode="auto">
          <a:xfrm>
            <a:off x="773113" y="96838"/>
            <a:ext cx="84582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358775" indent="-3587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600">
                <a:solidFill>
                  <a:srgbClr val="FFFF00"/>
                </a:solidFill>
                <a:latin typeface="Charter" charset="0"/>
              </a:rPr>
              <a:t>Molecular Gas and Star Formation in Early-Type Galaxies</a:t>
            </a:r>
          </a:p>
        </p:txBody>
      </p:sp>
      <p:sp>
        <p:nvSpPr>
          <p:cNvPr id="137218" name="Text Box 2"/>
          <p:cNvSpPr txBox="1">
            <a:spLocks noChangeArrowheads="1"/>
          </p:cNvSpPr>
          <p:nvPr/>
        </p:nvSpPr>
        <p:spPr bwMode="auto">
          <a:xfrm>
            <a:off x="2033588" y="1646238"/>
            <a:ext cx="59817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>
                <a:solidFill>
                  <a:srgbClr val="FFFF66"/>
                </a:solidFill>
                <a:latin typeface="Charter" charset="0"/>
              </a:rPr>
              <a:t> </a:t>
            </a:r>
            <a:r>
              <a:rPr lang="en-GB" sz="3600">
                <a:solidFill>
                  <a:srgbClr val="FFFF66"/>
                </a:solidFill>
                <a:latin typeface="Charter" charset="0"/>
              </a:rPr>
              <a:t>Martin Bureau,</a:t>
            </a:r>
            <a:r>
              <a:rPr lang="en-GB">
                <a:solidFill>
                  <a:schemeClr val="tx1"/>
                </a:solidFill>
                <a:latin typeface="Charter" charset="0"/>
              </a:rPr>
              <a:t> </a:t>
            </a:r>
            <a:r>
              <a:rPr lang="en-GB" sz="2800">
                <a:solidFill>
                  <a:srgbClr val="E6E6E6"/>
                </a:solidFill>
                <a:latin typeface="Charter" charset="0"/>
              </a:rPr>
              <a:t>Oxford University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47700" y="2463800"/>
            <a:ext cx="8640763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r>
              <a:rPr lang="en-GB" sz="2000" dirty="0" smtClean="0">
                <a:solidFill>
                  <a:srgbClr val="FFFF99"/>
                </a:solidFill>
                <a:latin typeface="Charter" charset="0"/>
              </a:rPr>
              <a:t>CO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(</a:t>
            </a:r>
            <a:r>
              <a:rPr lang="en-GB" sz="2000" dirty="0" err="1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Katey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</a:t>
            </a:r>
            <a:r>
              <a:rPr lang="en-GB" sz="2000" dirty="0" err="1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Alatalo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, Estelle </a:t>
            </a:r>
            <a:r>
              <a:rPr lang="en-GB" sz="2000" dirty="0" err="1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Bayet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, Leo Blitz, Francoise </a:t>
            </a:r>
            <a:r>
              <a:rPr lang="en-GB" sz="2000" dirty="0" err="1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Combes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,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Alison Crocker, Timothy Davis, Melanie </a:t>
            </a:r>
            <a:r>
              <a:rPr lang="en-GB" sz="2000" dirty="0" err="1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Krips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, </a:t>
            </a:r>
            <a:r>
              <a:rPr lang="en-GB" sz="2000" dirty="0" err="1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Selcuk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</a:t>
            </a:r>
            <a:r>
              <a:rPr lang="en-GB" sz="2000" dirty="0" err="1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Topal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, Lisa Young)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endParaRPr lang="en-GB" sz="800" dirty="0" smtClean="0">
              <a:solidFill>
                <a:schemeClr val="bg1">
                  <a:lumMod val="50000"/>
                </a:schemeClr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endParaRPr lang="en-GB" sz="800" dirty="0" smtClean="0">
              <a:solidFill>
                <a:schemeClr val="bg1">
                  <a:lumMod val="50000"/>
                </a:schemeClr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Optical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(SAURON + Atlas</a:t>
            </a:r>
            <a:r>
              <a:rPr lang="en-GB" sz="2000" baseline="30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3D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teams)</a:t>
            </a:r>
          </a:p>
        </p:txBody>
      </p:sp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647700" y="4572000"/>
            <a:ext cx="921702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Plans: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800">
                <a:solidFill>
                  <a:srgbClr val="FFFF00"/>
                </a:solidFill>
                <a:latin typeface="Charter" charset="0"/>
              </a:rPr>
              <a:t> 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SAURON+Atlas</a:t>
            </a:r>
            <a:r>
              <a:rPr lang="en-GB" baseline="30000">
                <a:solidFill>
                  <a:srgbClr val="7F7F7F"/>
                </a:solidFill>
                <a:latin typeface="Charter" charset="0"/>
              </a:rPr>
              <a:t>3D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:  E/S0 formation, residual SF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          CO:  E/S0 H</a:t>
            </a:r>
            <a:r>
              <a:rPr lang="en-GB" baseline="-25000">
                <a:solidFill>
                  <a:srgbClr val="7F7F7F"/>
                </a:solidFill>
                <a:latin typeface="Charter" charset="0"/>
              </a:rPr>
              <a:t>2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 content  (incidence, distribution, kinematics)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          CO:  E/S0 H</a:t>
            </a:r>
            <a:r>
              <a:rPr lang="en-GB" baseline="-25000">
                <a:solidFill>
                  <a:srgbClr val="7F7F7F"/>
                </a:solidFill>
                <a:latin typeface="Charter" charset="0"/>
              </a:rPr>
              <a:t>2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 origin  (kin. misalignement, field vs clusters)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 </a:t>
            </a:r>
            <a:r>
              <a:rPr lang="en-GB" sz="1600">
                <a:solidFill>
                  <a:srgbClr val="7F7F7F"/>
                </a:solidFill>
                <a:latin typeface="Charter" charset="0"/>
              </a:rPr>
              <a:t> 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        </a:t>
            </a:r>
            <a:r>
              <a:rPr lang="en-GB" sz="800">
                <a:solidFill>
                  <a:srgbClr val="7F7F7F"/>
                </a:solidFill>
                <a:latin typeface="Charter" charset="0"/>
              </a:rPr>
              <a:t> 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SF:  E/S0 SF  (tracers, sequence, laws)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 </a:t>
            </a:r>
            <a:r>
              <a:rPr lang="en-GB" sz="1600">
                <a:solidFill>
                  <a:srgbClr val="7F7F7F"/>
                </a:solidFill>
                <a:latin typeface="Charter" charset="0"/>
              </a:rPr>
              <a:t> 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        </a:t>
            </a:r>
            <a:r>
              <a:rPr lang="en-GB" sz="800">
                <a:solidFill>
                  <a:srgbClr val="7F7F7F"/>
                </a:solidFill>
                <a:latin typeface="Charter" charset="0"/>
              </a:rPr>
              <a:t> 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SF:  E/S0 molecular ISM  (physical properties, high-res)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         Summary and future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Text Box 1"/>
          <p:cNvSpPr txBox="1">
            <a:spLocks noChangeArrowheads="1"/>
          </p:cNvSpPr>
          <p:nvPr/>
        </p:nvSpPr>
        <p:spPr bwMode="auto">
          <a:xfrm>
            <a:off x="709613" y="287338"/>
            <a:ext cx="860742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Conclusions</a:t>
            </a:r>
          </a:p>
        </p:txBody>
      </p:sp>
      <p:sp>
        <p:nvSpPr>
          <p:cNvPr id="139266" name="Text Box 2"/>
          <p:cNvSpPr txBox="1">
            <a:spLocks noChangeArrowheads="1"/>
          </p:cNvSpPr>
          <p:nvPr/>
        </p:nvSpPr>
        <p:spPr bwMode="auto">
          <a:xfrm>
            <a:off x="92075" y="1547813"/>
            <a:ext cx="998855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88950" indent="-273050"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           </a:t>
            </a:r>
            <a:r>
              <a:rPr lang="en-GB">
                <a:solidFill>
                  <a:srgbClr val="F7FF99"/>
                </a:solidFill>
                <a:latin typeface="Charter" charset="0"/>
              </a:rPr>
              <a:t>- CO:</a:t>
            </a:r>
            <a:r>
              <a:rPr lang="en-GB" sz="2000">
                <a:solidFill>
                  <a:srgbClr val="F7FF99"/>
                </a:solidFill>
                <a:latin typeface="Charter" charset="0"/>
              </a:rPr>
              <a:t>   </a:t>
            </a:r>
            <a:r>
              <a:rPr lang="en-GB" sz="2000">
                <a:solidFill>
                  <a:srgbClr val="D9D9D9"/>
                </a:solidFill>
                <a:latin typeface="Charter" charset="0"/>
              </a:rPr>
              <a:t>Atlas</a:t>
            </a:r>
            <a:r>
              <a:rPr lang="en-GB" sz="2000" baseline="30000">
                <a:solidFill>
                  <a:srgbClr val="D9D9D9"/>
                </a:solidFill>
                <a:latin typeface="Charter" charset="0"/>
              </a:rPr>
              <a:t>3D</a:t>
            </a:r>
            <a:r>
              <a:rPr lang="en-GB" sz="2000">
                <a:solidFill>
                  <a:srgbClr val="D9D9D9"/>
                </a:solidFill>
                <a:latin typeface="Charter" charset="0"/>
              </a:rPr>
              <a:t> unprecedented 3D survey/database (optical, CO, HI, …)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 sz="2000">
                <a:solidFill>
                  <a:srgbClr val="D9D9D9"/>
                </a:solidFill>
                <a:latin typeface="Charter" charset="0"/>
              </a:rPr>
              <a:t>        </a:t>
            </a:r>
            <a:r>
              <a:rPr lang="en-GB" sz="2000">
                <a:solidFill>
                  <a:srgbClr val="FFF275"/>
                </a:solidFill>
                <a:latin typeface="Charter" charset="0"/>
              </a:rPr>
              <a:t>                  </a:t>
            </a:r>
            <a:r>
              <a:rPr lang="en-GB" sz="2000">
                <a:solidFill>
                  <a:srgbClr val="CECECE"/>
                </a:solidFill>
                <a:latin typeface="Symbol" charset="0"/>
                <a:cs typeface="Symbol" charset="0"/>
              </a:rPr>
              <a:t>@</a:t>
            </a:r>
            <a:r>
              <a:rPr lang="en-GB" sz="2000">
                <a:solidFill>
                  <a:srgbClr val="CECECE"/>
                </a:solidFill>
                <a:latin typeface="Charter" charset="0"/>
              </a:rPr>
              <a:t>22% incidence; independent of most properties</a:t>
            </a:r>
            <a:endParaRPr lang="en-GB" sz="200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 sz="2000">
                <a:solidFill>
                  <a:srgbClr val="D9D9D9"/>
                </a:solidFill>
                <a:latin typeface="Charter" charset="0"/>
              </a:rPr>
              <a:t>         </a:t>
            </a:r>
            <a:r>
              <a:rPr lang="en-GB" sz="2000">
                <a:solidFill>
                  <a:srgbClr val="F7FF99"/>
                </a:solidFill>
                <a:latin typeface="Charter" charset="0"/>
              </a:rPr>
              <a:t>                 </a:t>
            </a:r>
            <a:r>
              <a:rPr lang="en-GB" sz="2000">
                <a:solidFill>
                  <a:srgbClr val="D9D9D9"/>
                </a:solidFill>
                <a:latin typeface="Charter" charset="0"/>
              </a:rPr>
              <a:t>Compact, varied morphologies; “</a:t>
            </a:r>
            <a:r>
              <a:rPr lang="en-GB" altLang="ja-JP" sz="2000">
                <a:solidFill>
                  <a:srgbClr val="D9D9D9"/>
                </a:solidFill>
                <a:latin typeface="Charter" charset="0"/>
              </a:rPr>
              <a:t>self-similar</a:t>
            </a:r>
            <a:r>
              <a:rPr lang="ja-JP" altLang="en-GB" sz="2000">
                <a:solidFill>
                  <a:srgbClr val="D9D9D9"/>
                </a:solidFill>
                <a:latin typeface="Charter" charset="0"/>
              </a:rPr>
              <a:t>”</a:t>
            </a:r>
            <a:r>
              <a:rPr lang="en-GB" altLang="ja-JP" sz="2000">
                <a:solidFill>
                  <a:srgbClr val="D9D9D9"/>
                </a:solidFill>
                <a:latin typeface="Charter" charset="0"/>
              </a:rPr>
              <a:t> to spirals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 altLang="ja-JP" sz="2000">
                <a:solidFill>
                  <a:srgbClr val="D9D9D9"/>
                </a:solidFill>
                <a:latin typeface="Charter" charset="0"/>
              </a:rPr>
              <a:t>                          Regular kinematics (centre, overall)</a:t>
            </a:r>
            <a:endParaRPr lang="en-GB" altLang="ja-JP" sz="800">
              <a:solidFill>
                <a:srgbClr val="CECECE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>
                <a:solidFill>
                  <a:srgbClr val="F3D29C"/>
                </a:solidFill>
                <a:latin typeface="Charter" charset="0"/>
              </a:rPr>
              <a:t>       -</a:t>
            </a:r>
            <a:r>
              <a:rPr lang="en-GB">
                <a:solidFill>
                  <a:srgbClr val="FFFF66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Origin:</a:t>
            </a:r>
            <a:r>
              <a:rPr lang="en-GB" sz="2000">
                <a:solidFill>
                  <a:srgbClr val="E6E6E6"/>
                </a:solidFill>
                <a:latin typeface="Charter" charset="0"/>
              </a:rPr>
              <a:t>   &gt; ⅓ external overall (&gt; ½ external in field, none in clusters)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 sz="2000">
                <a:solidFill>
                  <a:srgbClr val="E6E6E6"/>
                </a:solidFill>
                <a:latin typeface="Charter" charset="0"/>
              </a:rPr>
              <a:t>                          Survival and accretion timescales very short (≤ 100 Myr, ≤ 500 Myr)</a:t>
            </a:r>
            <a:endParaRPr lang="en-GB" sz="200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 sz="2000">
                <a:solidFill>
                  <a:srgbClr val="D9D9D9"/>
                </a:solidFill>
                <a:latin typeface="Charter" charset="0"/>
              </a:rPr>
              <a:t>                          Strong support for gas-rich minor mergers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endParaRPr lang="en-GB" sz="80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 sz="2000">
                <a:solidFill>
                  <a:srgbClr val="D9D9D9"/>
                </a:solidFill>
                <a:latin typeface="Charter" charset="0"/>
              </a:rPr>
              <a:t>     </a:t>
            </a:r>
            <a:r>
              <a:rPr lang="en-GB" sz="2000">
                <a:solidFill>
                  <a:srgbClr val="F3D29C"/>
                </a:solidFill>
                <a:latin typeface="Charter" charset="0"/>
              </a:rPr>
              <a:t>        </a:t>
            </a:r>
            <a:r>
              <a:rPr lang="en-GB">
                <a:solidFill>
                  <a:srgbClr val="F3D29C"/>
                </a:solidFill>
                <a:latin typeface="Charter" charset="0"/>
              </a:rPr>
              <a:t>-</a:t>
            </a:r>
            <a:r>
              <a:rPr lang="en-GB">
                <a:solidFill>
                  <a:srgbClr val="FFFF66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SF:</a:t>
            </a:r>
            <a:r>
              <a:rPr lang="en-GB" sz="2000">
                <a:solidFill>
                  <a:srgbClr val="E6E6E6"/>
                </a:solidFill>
                <a:latin typeface="Charter" charset="0"/>
              </a:rPr>
              <a:t>   </a:t>
            </a:r>
            <a:r>
              <a:rPr lang="en-GB" sz="2000">
                <a:solidFill>
                  <a:srgbClr val="D9D9D9"/>
                </a:solidFill>
                <a:latin typeface="Charter" charset="0"/>
              </a:rPr>
              <a:t>Conditions very different from disk galaxies; SF tracers problematic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 sz="2000">
                <a:solidFill>
                  <a:srgbClr val="D9D9D9"/>
                </a:solidFill>
                <a:latin typeface="Charter" charset="0"/>
              </a:rPr>
              <a:t>                          Sequence (current, recent, no/weak SF) ?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 sz="2000">
                <a:solidFill>
                  <a:srgbClr val="D9D9D9"/>
                </a:solidFill>
                <a:latin typeface="Charter" charset="0"/>
                <a:cs typeface="StarSymbol" charset="0"/>
              </a:rPr>
              <a:t>                          Likely offset from K-S law; </a:t>
            </a:r>
            <a:r>
              <a:rPr lang="en-GB" sz="2000">
                <a:solidFill>
                  <a:srgbClr val="D9D9D9"/>
                </a:solidFill>
                <a:latin typeface="Charter" charset="0"/>
              </a:rPr>
              <a:t>FIR-bright; </a:t>
            </a:r>
            <a:r>
              <a:rPr lang="en-GB" sz="2000">
                <a:solidFill>
                  <a:srgbClr val="D9D9D9"/>
                </a:solidFill>
                <a:latin typeface="Charter" charset="0"/>
                <a:cs typeface="StarSymbol" charset="0"/>
              </a:rPr>
              <a:t>new SF laboratory ?</a:t>
            </a:r>
            <a:endParaRPr lang="en-GB" sz="80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FFFF99"/>
                </a:solidFill>
                <a:latin typeface="Charter" charset="0"/>
              </a:rPr>
              <a:t>          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- ISM: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E6E6E6"/>
                </a:solidFill>
                <a:latin typeface="Charter" charset="0"/>
              </a:rPr>
              <a:t>  </a:t>
            </a:r>
            <a:r>
              <a:rPr lang="en-GB" sz="2000" baseline="30000">
                <a:solidFill>
                  <a:srgbClr val="D9D9D9"/>
                </a:solidFill>
                <a:latin typeface="Charter" charset="0"/>
              </a:rPr>
              <a:t>13</a:t>
            </a:r>
            <a:r>
              <a:rPr lang="en-GB" sz="2000">
                <a:solidFill>
                  <a:srgbClr val="D9D9D9"/>
                </a:solidFill>
                <a:latin typeface="Charter" charset="0"/>
              </a:rPr>
              <a:t>CO enhanced, HCO</a:t>
            </a:r>
            <a:r>
              <a:rPr lang="en-GB" sz="2000" baseline="30000">
                <a:solidFill>
                  <a:srgbClr val="D9D9D9"/>
                </a:solidFill>
                <a:latin typeface="Charter" charset="0"/>
              </a:rPr>
              <a:t>+</a:t>
            </a:r>
            <a:r>
              <a:rPr lang="en-GB" sz="2000">
                <a:solidFill>
                  <a:srgbClr val="D9D9D9"/>
                </a:solidFill>
                <a:latin typeface="Charter" charset="0"/>
              </a:rPr>
              <a:t> suppressed; correlated with galaxy properties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D9D9D9"/>
                </a:solidFill>
                <a:latin typeface="Charter" charset="0"/>
                <a:cs typeface="StarSymbol" charset="0"/>
              </a:rPr>
              <a:t>                          First determination of physical properties, great future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D9D9D9"/>
                </a:solidFill>
                <a:latin typeface="Charter" charset="0"/>
                <a:cs typeface="StarSymbol" charset="0"/>
              </a:rPr>
              <a:t>                          High resolution observations very promising</a:t>
            </a:r>
            <a:endParaRPr lang="en-GB" sz="2000">
              <a:solidFill>
                <a:srgbClr val="D9D9D9"/>
              </a:solidFill>
              <a:latin typeface="Charter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Text Box 2"/>
          <p:cNvSpPr txBox="1">
            <a:spLocks noChangeArrowheads="1"/>
          </p:cNvSpPr>
          <p:nvPr/>
        </p:nvSpPr>
        <p:spPr bwMode="auto">
          <a:xfrm>
            <a:off x="92075" y="1547813"/>
            <a:ext cx="998855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marL="488950" indent="-273050"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365125" algn="l"/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           </a:t>
            </a:r>
            <a:r>
              <a:rPr lang="en-GB">
                <a:solidFill>
                  <a:srgbClr val="F7FF99"/>
                </a:solidFill>
                <a:latin typeface="Charter" charset="0"/>
              </a:rPr>
              <a:t>- CO:</a:t>
            </a:r>
            <a:r>
              <a:rPr lang="en-GB" sz="2000">
                <a:solidFill>
                  <a:srgbClr val="F7FF99"/>
                </a:solidFill>
                <a:latin typeface="Charter" charset="0"/>
              </a:rPr>
              <a:t>   </a:t>
            </a:r>
            <a:r>
              <a:rPr lang="en-GB" sz="2000">
                <a:solidFill>
                  <a:srgbClr val="D9D9D9"/>
                </a:solidFill>
                <a:latin typeface="Charter" charset="0"/>
              </a:rPr>
              <a:t>Atlas</a:t>
            </a:r>
            <a:r>
              <a:rPr lang="en-GB" sz="2000" baseline="30000">
                <a:solidFill>
                  <a:srgbClr val="D9D9D9"/>
                </a:solidFill>
                <a:latin typeface="Charter" charset="0"/>
              </a:rPr>
              <a:t>3D</a:t>
            </a:r>
            <a:r>
              <a:rPr lang="en-GB" sz="2000">
                <a:solidFill>
                  <a:srgbClr val="D9D9D9"/>
                </a:solidFill>
                <a:latin typeface="Charter" charset="0"/>
              </a:rPr>
              <a:t> unprecedented 3D survey/database (optical, CO, HI, …)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 sz="2000">
                <a:solidFill>
                  <a:srgbClr val="D9D9D9"/>
                </a:solidFill>
                <a:latin typeface="Charter" charset="0"/>
              </a:rPr>
              <a:t>        </a:t>
            </a:r>
            <a:r>
              <a:rPr lang="en-GB" sz="2000">
                <a:solidFill>
                  <a:srgbClr val="FFF275"/>
                </a:solidFill>
                <a:latin typeface="Charter" charset="0"/>
              </a:rPr>
              <a:t>                  </a:t>
            </a:r>
            <a:r>
              <a:rPr lang="en-GB" sz="2000">
                <a:solidFill>
                  <a:srgbClr val="CECECE"/>
                </a:solidFill>
                <a:latin typeface="Symbol" charset="0"/>
                <a:cs typeface="Symbol" charset="0"/>
              </a:rPr>
              <a:t>@</a:t>
            </a:r>
            <a:r>
              <a:rPr lang="en-GB" sz="2000">
                <a:solidFill>
                  <a:srgbClr val="CECECE"/>
                </a:solidFill>
                <a:latin typeface="Charter" charset="0"/>
              </a:rPr>
              <a:t>22% incidence; independent of most properties</a:t>
            </a:r>
            <a:endParaRPr lang="en-GB" sz="200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 sz="2000">
                <a:solidFill>
                  <a:srgbClr val="D9D9D9"/>
                </a:solidFill>
                <a:latin typeface="Charter" charset="0"/>
              </a:rPr>
              <a:t>         </a:t>
            </a:r>
            <a:r>
              <a:rPr lang="en-GB" sz="2000">
                <a:solidFill>
                  <a:srgbClr val="F7FF99"/>
                </a:solidFill>
                <a:latin typeface="Charter" charset="0"/>
              </a:rPr>
              <a:t>                 </a:t>
            </a:r>
            <a:r>
              <a:rPr lang="en-GB" sz="2000">
                <a:solidFill>
                  <a:srgbClr val="D9D9D9"/>
                </a:solidFill>
                <a:latin typeface="Charter" charset="0"/>
              </a:rPr>
              <a:t>Compact, varied morphologies; “</a:t>
            </a:r>
            <a:r>
              <a:rPr lang="en-GB" altLang="ja-JP" sz="2000">
                <a:solidFill>
                  <a:srgbClr val="D9D9D9"/>
                </a:solidFill>
                <a:latin typeface="Charter" charset="0"/>
              </a:rPr>
              <a:t>self-similar</a:t>
            </a:r>
            <a:r>
              <a:rPr lang="ja-JP" altLang="en-GB" sz="2000">
                <a:solidFill>
                  <a:srgbClr val="D9D9D9"/>
                </a:solidFill>
                <a:latin typeface="Charter" charset="0"/>
              </a:rPr>
              <a:t>”</a:t>
            </a:r>
            <a:r>
              <a:rPr lang="en-GB" altLang="ja-JP" sz="2000">
                <a:solidFill>
                  <a:srgbClr val="D9D9D9"/>
                </a:solidFill>
                <a:latin typeface="Charter" charset="0"/>
              </a:rPr>
              <a:t> to spirals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 altLang="ja-JP" sz="2000">
                <a:solidFill>
                  <a:srgbClr val="D9D9D9"/>
                </a:solidFill>
                <a:latin typeface="Charter" charset="0"/>
              </a:rPr>
              <a:t>                          Regular kinematics (centre, overall)</a:t>
            </a:r>
            <a:endParaRPr lang="en-GB" altLang="ja-JP" sz="800">
              <a:solidFill>
                <a:srgbClr val="CECECE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>
                <a:solidFill>
                  <a:srgbClr val="F3D29C"/>
                </a:solidFill>
                <a:latin typeface="Charter" charset="0"/>
              </a:rPr>
              <a:t>       -</a:t>
            </a:r>
            <a:r>
              <a:rPr lang="en-GB">
                <a:solidFill>
                  <a:srgbClr val="FFFF66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Origin:</a:t>
            </a:r>
            <a:r>
              <a:rPr lang="en-GB" sz="2000">
                <a:solidFill>
                  <a:srgbClr val="E6E6E6"/>
                </a:solidFill>
                <a:latin typeface="Charter" charset="0"/>
              </a:rPr>
              <a:t>   &gt; ⅓ external overall (&gt; ½ external in field, none in clusters)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 sz="2000">
                <a:solidFill>
                  <a:srgbClr val="E6E6E6"/>
                </a:solidFill>
                <a:latin typeface="Charter" charset="0"/>
              </a:rPr>
              <a:t>                          Survival and accretion timescales very short (≤ 100 Myr, ≤ 500 Myr)</a:t>
            </a:r>
            <a:endParaRPr lang="en-GB" sz="200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 sz="2000">
                <a:solidFill>
                  <a:srgbClr val="D9D9D9"/>
                </a:solidFill>
                <a:latin typeface="Charter" charset="0"/>
              </a:rPr>
              <a:t>                          Strong support for gas-rich minor mergers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endParaRPr lang="en-GB" sz="80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 sz="2000">
                <a:solidFill>
                  <a:srgbClr val="D9D9D9"/>
                </a:solidFill>
                <a:latin typeface="Charter" charset="0"/>
              </a:rPr>
              <a:t>     </a:t>
            </a:r>
            <a:r>
              <a:rPr lang="en-GB" sz="2000">
                <a:solidFill>
                  <a:srgbClr val="F3D29C"/>
                </a:solidFill>
                <a:latin typeface="Charter" charset="0"/>
              </a:rPr>
              <a:t>        </a:t>
            </a:r>
            <a:r>
              <a:rPr lang="en-GB">
                <a:solidFill>
                  <a:srgbClr val="F3D29C"/>
                </a:solidFill>
                <a:latin typeface="Charter" charset="0"/>
              </a:rPr>
              <a:t>-</a:t>
            </a:r>
            <a:r>
              <a:rPr lang="en-GB">
                <a:solidFill>
                  <a:srgbClr val="FFFF66"/>
                </a:solidFill>
                <a:latin typeface="Charter" charset="0"/>
              </a:rPr>
              <a:t>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SF:</a:t>
            </a:r>
            <a:r>
              <a:rPr lang="en-GB" sz="2000">
                <a:solidFill>
                  <a:srgbClr val="E6E6E6"/>
                </a:solidFill>
                <a:latin typeface="Charter" charset="0"/>
              </a:rPr>
              <a:t>   </a:t>
            </a:r>
            <a:r>
              <a:rPr lang="en-GB" sz="2000">
                <a:solidFill>
                  <a:srgbClr val="D9D9D9"/>
                </a:solidFill>
                <a:latin typeface="Charter" charset="0"/>
              </a:rPr>
              <a:t>Conditions very different from disk galaxies; SF tracers problematic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 sz="2000">
                <a:solidFill>
                  <a:srgbClr val="D9D9D9"/>
                </a:solidFill>
                <a:latin typeface="Charter" charset="0"/>
              </a:rPr>
              <a:t>                          Sequence (current, recent, no/weak SF) ?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</a:pPr>
            <a:r>
              <a:rPr lang="en-GB" sz="2000">
                <a:solidFill>
                  <a:srgbClr val="D9D9D9"/>
                </a:solidFill>
                <a:latin typeface="Charter" charset="0"/>
                <a:cs typeface="StarSymbol" charset="0"/>
              </a:rPr>
              <a:t>                          Likely offset from K-S law; </a:t>
            </a:r>
            <a:r>
              <a:rPr lang="en-GB" sz="2000">
                <a:solidFill>
                  <a:srgbClr val="D9D9D9"/>
                </a:solidFill>
                <a:latin typeface="Charter" charset="0"/>
              </a:rPr>
              <a:t>FIR-bright; </a:t>
            </a:r>
            <a:r>
              <a:rPr lang="en-GB" sz="2000">
                <a:solidFill>
                  <a:srgbClr val="D9D9D9"/>
                </a:solidFill>
                <a:latin typeface="Charter" charset="0"/>
                <a:cs typeface="StarSymbol" charset="0"/>
              </a:rPr>
              <a:t>new SF laboratory ?</a:t>
            </a:r>
            <a:endParaRPr lang="en-GB" sz="800">
              <a:solidFill>
                <a:srgbClr val="D9D9D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FFFF99"/>
                </a:solidFill>
                <a:latin typeface="Charter" charset="0"/>
              </a:rPr>
              <a:t>          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- ISM:</a:t>
            </a:r>
            <a:r>
              <a:rPr lang="en-GB" sz="2000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 sz="2000">
                <a:solidFill>
                  <a:srgbClr val="E6E6E6"/>
                </a:solidFill>
                <a:latin typeface="Charter" charset="0"/>
              </a:rPr>
              <a:t>  </a:t>
            </a:r>
            <a:r>
              <a:rPr lang="en-GB" sz="2000" baseline="30000">
                <a:solidFill>
                  <a:srgbClr val="D9D9D9"/>
                </a:solidFill>
                <a:latin typeface="Charter" charset="0"/>
              </a:rPr>
              <a:t>13</a:t>
            </a:r>
            <a:r>
              <a:rPr lang="en-GB" sz="2000">
                <a:solidFill>
                  <a:srgbClr val="D9D9D9"/>
                </a:solidFill>
                <a:latin typeface="Charter" charset="0"/>
              </a:rPr>
              <a:t>CO enhanced, HCO</a:t>
            </a:r>
            <a:r>
              <a:rPr lang="en-GB" sz="2000" baseline="30000">
                <a:solidFill>
                  <a:srgbClr val="D9D9D9"/>
                </a:solidFill>
                <a:latin typeface="Charter" charset="0"/>
              </a:rPr>
              <a:t>+</a:t>
            </a:r>
            <a:r>
              <a:rPr lang="en-GB" sz="2000">
                <a:solidFill>
                  <a:srgbClr val="D9D9D9"/>
                </a:solidFill>
                <a:latin typeface="Charter" charset="0"/>
              </a:rPr>
              <a:t> suppressed; correlated with galaxy properties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D9D9D9"/>
                </a:solidFill>
                <a:latin typeface="Charter" charset="0"/>
                <a:cs typeface="StarSymbol" charset="0"/>
              </a:rPr>
              <a:t>                          First determination of physical properties, great future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D9D9D9"/>
                </a:solidFill>
                <a:latin typeface="Charter" charset="0"/>
                <a:cs typeface="StarSymbol" charset="0"/>
              </a:rPr>
              <a:t>                          High resolution observations very promising</a:t>
            </a:r>
            <a:endParaRPr lang="en-GB" sz="2000">
              <a:solidFill>
                <a:srgbClr val="D9D9D9"/>
              </a:solidFill>
              <a:latin typeface="Charter" charset="0"/>
            </a:endParaRPr>
          </a:p>
        </p:txBody>
      </p:sp>
      <p:sp>
        <p:nvSpPr>
          <p:cNvPr id="141314" name="Text Box 1"/>
          <p:cNvSpPr txBox="1">
            <a:spLocks noChangeArrowheads="1"/>
          </p:cNvSpPr>
          <p:nvPr/>
        </p:nvSpPr>
        <p:spPr bwMode="auto">
          <a:xfrm>
            <a:off x="709613" y="287338"/>
            <a:ext cx="860742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Conclusions</a:t>
            </a:r>
          </a:p>
        </p:txBody>
      </p:sp>
      <p:sp>
        <p:nvSpPr>
          <p:cNvPr id="141315" name="Text Box 3"/>
          <p:cNvSpPr txBox="1">
            <a:spLocks noChangeArrowheads="1"/>
          </p:cNvSpPr>
          <p:nvPr/>
        </p:nvSpPr>
        <p:spPr bwMode="auto">
          <a:xfrm>
            <a:off x="1068388" y="2789238"/>
            <a:ext cx="7781925" cy="1693862"/>
          </a:xfrm>
          <a:prstGeom prst="rect">
            <a:avLst/>
          </a:prstGeom>
          <a:solidFill>
            <a:srgbClr val="2323DC">
              <a:alpha val="65881"/>
            </a:srgbClr>
          </a:solidFill>
          <a:ln w="73080">
            <a:solidFill>
              <a:srgbClr val="FFFF00"/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200" dirty="0">
              <a:solidFill>
                <a:schemeClr val="tx1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000" dirty="0">
                <a:solidFill>
                  <a:schemeClr val="tx1"/>
                </a:solidFill>
                <a:latin typeface="Charter" charset="0"/>
              </a:rPr>
              <a:t>                </a:t>
            </a:r>
            <a:r>
              <a:rPr lang="en-GB" sz="4000" dirty="0">
                <a:solidFill>
                  <a:srgbClr val="E6E6FF"/>
                </a:solidFill>
                <a:latin typeface="Charter" charset="0"/>
              </a:rPr>
              <a:t>Great synergy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000" dirty="0">
                <a:solidFill>
                  <a:srgbClr val="E6E6FF"/>
                </a:solidFill>
                <a:latin typeface="Charter" charset="0"/>
              </a:rPr>
              <a:t>  optical IFU – mm interferometry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600" dirty="0">
              <a:solidFill>
                <a:srgbClr val="E6E6FF"/>
              </a:solidFill>
              <a:latin typeface="Charter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773113" y="96838"/>
            <a:ext cx="84582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358775" indent="-3587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600" dirty="0">
                <a:solidFill>
                  <a:srgbClr val="FFFF00"/>
                </a:solidFill>
                <a:latin typeface="Charter" charset="0"/>
              </a:rPr>
              <a:t>Molecular Gas </a:t>
            </a:r>
            <a:r>
              <a:rPr lang="en-GB" sz="3600" dirty="0" smtClean="0">
                <a:solidFill>
                  <a:srgbClr val="FFFF00"/>
                </a:solidFill>
                <a:latin typeface="Charter" charset="0"/>
              </a:rPr>
              <a:t>Kinematics in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600" dirty="0" smtClean="0">
                <a:solidFill>
                  <a:srgbClr val="FFFF00"/>
                </a:solidFill>
                <a:latin typeface="Charter" charset="0"/>
              </a:rPr>
              <a:t>Atlas</a:t>
            </a:r>
            <a:r>
              <a:rPr lang="en-GB" sz="3600" baseline="30000" dirty="0" smtClean="0">
                <a:solidFill>
                  <a:srgbClr val="FFFF00"/>
                </a:solidFill>
                <a:latin typeface="Charter" charset="0"/>
              </a:rPr>
              <a:t>3D</a:t>
            </a:r>
            <a:r>
              <a:rPr lang="en-GB" sz="3600" dirty="0" smtClean="0">
                <a:solidFill>
                  <a:srgbClr val="FFFF00"/>
                </a:solidFill>
                <a:latin typeface="Charter" charset="0"/>
              </a:rPr>
              <a:t> (Early</a:t>
            </a:r>
            <a:r>
              <a:rPr lang="en-GB" sz="3600" dirty="0">
                <a:solidFill>
                  <a:srgbClr val="FFFF00"/>
                </a:solidFill>
                <a:latin typeface="Charter" charset="0"/>
              </a:rPr>
              <a:t>-</a:t>
            </a:r>
            <a:r>
              <a:rPr lang="en-GB" sz="3600" dirty="0" smtClean="0">
                <a:solidFill>
                  <a:srgbClr val="FFFF00"/>
                </a:solidFill>
                <a:latin typeface="Charter" charset="0"/>
              </a:rPr>
              <a:t>Type) </a:t>
            </a:r>
            <a:r>
              <a:rPr lang="en-GB" sz="3600" dirty="0">
                <a:solidFill>
                  <a:srgbClr val="FFFF00"/>
                </a:solidFill>
                <a:latin typeface="Charter" charset="0"/>
              </a:rPr>
              <a:t>Galaxies</a:t>
            </a: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033588" y="1646238"/>
            <a:ext cx="59817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>
                <a:solidFill>
                  <a:srgbClr val="FFFF66"/>
                </a:solidFill>
                <a:latin typeface="Charter" charset="0"/>
              </a:rPr>
              <a:t> </a:t>
            </a:r>
            <a:r>
              <a:rPr lang="en-GB" sz="3600">
                <a:solidFill>
                  <a:srgbClr val="FFFF66"/>
                </a:solidFill>
                <a:latin typeface="Charter" charset="0"/>
              </a:rPr>
              <a:t>Martin Bureau,</a:t>
            </a:r>
            <a:r>
              <a:rPr lang="en-GB">
                <a:solidFill>
                  <a:schemeClr val="tx1"/>
                </a:solidFill>
                <a:latin typeface="Charter" charset="0"/>
              </a:rPr>
              <a:t> </a:t>
            </a:r>
            <a:r>
              <a:rPr lang="en-GB" sz="2800">
                <a:solidFill>
                  <a:srgbClr val="E6E6E6"/>
                </a:solidFill>
                <a:latin typeface="Charter" charset="0"/>
              </a:rPr>
              <a:t>Oxford University</a:t>
            </a:r>
          </a:p>
        </p:txBody>
      </p:sp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647700" y="2463800"/>
            <a:ext cx="8640763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CO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(</a:t>
            </a:r>
            <a:r>
              <a:rPr lang="en-GB" sz="2000" dirty="0" err="1">
                <a:solidFill>
                  <a:srgbClr val="7F7F7F"/>
                </a:solidFill>
                <a:latin typeface="Charter" charset="0"/>
              </a:rPr>
              <a:t>Katey</a:t>
            </a: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 </a:t>
            </a:r>
            <a:r>
              <a:rPr lang="en-GB" sz="2000" dirty="0" err="1">
                <a:solidFill>
                  <a:srgbClr val="7F7F7F"/>
                </a:solidFill>
                <a:latin typeface="Charter" charset="0"/>
              </a:rPr>
              <a:t>Alatalo</a:t>
            </a: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, Estelle </a:t>
            </a:r>
            <a:r>
              <a:rPr lang="en-GB" sz="2000" dirty="0" err="1">
                <a:solidFill>
                  <a:srgbClr val="7F7F7F"/>
                </a:solidFill>
                <a:latin typeface="Charter" charset="0"/>
              </a:rPr>
              <a:t>Bayet</a:t>
            </a: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, Leo Blitz, Francoise </a:t>
            </a:r>
            <a:r>
              <a:rPr lang="en-GB" sz="2000" dirty="0" err="1">
                <a:solidFill>
                  <a:srgbClr val="7F7F7F"/>
                </a:solidFill>
                <a:latin typeface="Charter" charset="0"/>
              </a:rPr>
              <a:t>Combes</a:t>
            </a: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,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 smtClean="0">
                <a:solidFill>
                  <a:srgbClr val="7F7F7F"/>
                </a:solidFill>
                <a:latin typeface="Charter" charset="0"/>
              </a:rPr>
              <a:t>Alison Crocker, Timothy </a:t>
            </a: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Davis, Melanie </a:t>
            </a:r>
            <a:r>
              <a:rPr lang="en-GB" sz="2000" dirty="0" err="1">
                <a:solidFill>
                  <a:srgbClr val="7F7F7F"/>
                </a:solidFill>
                <a:latin typeface="Charter" charset="0"/>
              </a:rPr>
              <a:t>Krips</a:t>
            </a: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, </a:t>
            </a:r>
            <a:r>
              <a:rPr lang="en-GB" sz="2000" dirty="0" smtClean="0">
                <a:solidFill>
                  <a:srgbClr val="7F7F7F"/>
                </a:solidFill>
                <a:latin typeface="Charter" charset="0"/>
              </a:rPr>
              <a:t>Lisa </a:t>
            </a: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Young)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800" dirty="0">
              <a:solidFill>
                <a:srgbClr val="7F7F7F"/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800" dirty="0">
              <a:solidFill>
                <a:srgbClr val="7F7F7F"/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Optical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 dirty="0" smtClean="0">
                <a:solidFill>
                  <a:srgbClr val="7F7F7F"/>
                </a:solidFill>
                <a:latin typeface="Charter" charset="0"/>
              </a:rPr>
              <a:t>(Atlas</a:t>
            </a:r>
            <a:r>
              <a:rPr lang="en-GB" sz="2000" baseline="30000" dirty="0" smtClean="0">
                <a:solidFill>
                  <a:srgbClr val="7F7F7F"/>
                </a:solidFill>
                <a:latin typeface="Charter" charset="0"/>
              </a:rPr>
              <a:t>3D</a:t>
            </a:r>
            <a:r>
              <a:rPr lang="en-GB" sz="2000" dirty="0" smtClean="0">
                <a:solidFill>
                  <a:srgbClr val="7F7F7F"/>
                </a:solidFill>
                <a:latin typeface="Charter" charset="0"/>
              </a:rPr>
              <a:t> </a:t>
            </a: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teams)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242455" y="4664368"/>
            <a:ext cx="9663545" cy="2007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 dirty="0">
                <a:solidFill>
                  <a:srgbClr val="FFFF00"/>
                </a:solidFill>
                <a:latin typeface="Charter" charset="0"/>
              </a:rPr>
              <a:t>Plans:</a:t>
            </a:r>
            <a:r>
              <a:rPr lang="en-GB" dirty="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800" dirty="0" smtClean="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Atlas</a:t>
            </a:r>
            <a:r>
              <a:rPr lang="en-GB" baseline="30000" dirty="0" smtClean="0">
                <a:solidFill>
                  <a:srgbClr val="7F7F7F"/>
                </a:solidFill>
                <a:latin typeface="Charter" charset="0"/>
              </a:rPr>
              <a:t>3D</a:t>
            </a:r>
            <a:r>
              <a:rPr lang="en-GB" dirty="0">
                <a:solidFill>
                  <a:srgbClr val="7F7F7F"/>
                </a:solidFill>
                <a:latin typeface="Charter" charset="0"/>
              </a:rPr>
              <a:t>:  E/S0 formation, 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gas physics, residual </a:t>
            </a:r>
            <a:r>
              <a:rPr lang="en-GB" dirty="0">
                <a:solidFill>
                  <a:srgbClr val="7F7F7F"/>
                </a:solidFill>
                <a:latin typeface="Charter" charset="0"/>
              </a:rPr>
              <a:t>SF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dirty="0">
                <a:solidFill>
                  <a:srgbClr val="FFFF99"/>
                </a:solidFill>
                <a:latin typeface="Charter" charset="0"/>
              </a:rPr>
              <a:t>                CO:</a:t>
            </a:r>
            <a:r>
              <a:rPr lang="en-GB" dirty="0">
                <a:solidFill>
                  <a:srgbClr val="CCCCCC"/>
                </a:solidFill>
                <a:latin typeface="Charter" charset="0"/>
              </a:rPr>
              <a:t>  </a:t>
            </a:r>
            <a:r>
              <a:rPr lang="en-GB" dirty="0">
                <a:solidFill>
                  <a:srgbClr val="E6E6E6"/>
                </a:solidFill>
                <a:latin typeface="Charter" charset="0"/>
              </a:rPr>
              <a:t>E/S0 H</a:t>
            </a:r>
            <a:r>
              <a:rPr lang="en-GB" baseline="-25000" dirty="0">
                <a:solidFill>
                  <a:srgbClr val="E6E6E6"/>
                </a:solidFill>
                <a:latin typeface="Charter" charset="0"/>
              </a:rPr>
              <a:t>2</a:t>
            </a:r>
            <a:r>
              <a:rPr lang="en-GB" dirty="0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 dirty="0" smtClean="0">
                <a:solidFill>
                  <a:srgbClr val="E6E6E6"/>
                </a:solidFill>
                <a:latin typeface="Charter" charset="0"/>
              </a:rPr>
              <a:t>kinematics (distribution</a:t>
            </a:r>
            <a:r>
              <a:rPr lang="en-GB" dirty="0">
                <a:solidFill>
                  <a:srgbClr val="E6E6E6"/>
                </a:solidFill>
                <a:latin typeface="Charter" charset="0"/>
              </a:rPr>
              <a:t>, </a:t>
            </a:r>
            <a:r>
              <a:rPr lang="en-GB" dirty="0" smtClean="0">
                <a:solidFill>
                  <a:srgbClr val="E6E6E6"/>
                </a:solidFill>
                <a:latin typeface="Charter" charset="0"/>
              </a:rPr>
              <a:t>kinematics, TFR, BHs)</a:t>
            </a:r>
            <a:endParaRPr lang="en-GB" dirty="0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dirty="0">
                <a:solidFill>
                  <a:srgbClr val="E6E6E6"/>
                </a:solidFill>
                <a:latin typeface="Charter" charset="0"/>
              </a:rPr>
              <a:t>                </a:t>
            </a:r>
            <a:r>
              <a:rPr lang="en-GB" dirty="0">
                <a:solidFill>
                  <a:srgbClr val="7F7F7F"/>
                </a:solidFill>
                <a:latin typeface="Charter" charset="0"/>
              </a:rPr>
              <a:t>CO:  E/S0 H</a:t>
            </a:r>
            <a:r>
              <a:rPr lang="en-GB" baseline="-25000" dirty="0">
                <a:solidFill>
                  <a:srgbClr val="7F7F7F"/>
                </a:solidFill>
                <a:latin typeface="Charter" charset="0"/>
              </a:rPr>
              <a:t>2</a:t>
            </a:r>
            <a:r>
              <a:rPr lang="en-GB" dirty="0">
                <a:solidFill>
                  <a:srgbClr val="7F7F7F"/>
                </a:solidFill>
                <a:latin typeface="Charter" charset="0"/>
              </a:rPr>
              <a:t> origin  (kin. </a:t>
            </a:r>
            <a:r>
              <a:rPr lang="en-GB" dirty="0" err="1">
                <a:solidFill>
                  <a:srgbClr val="7F7F7F"/>
                </a:solidFill>
                <a:latin typeface="Charter" charset="0"/>
              </a:rPr>
              <a:t>misalignement</a:t>
            </a:r>
            <a:r>
              <a:rPr lang="en-GB" dirty="0">
                <a:solidFill>
                  <a:srgbClr val="7F7F7F"/>
                </a:solidFill>
                <a:latin typeface="Charter" charset="0"/>
              </a:rPr>
              <a:t>, field </a:t>
            </a:r>
            <a:r>
              <a:rPr lang="en-GB" dirty="0" err="1">
                <a:solidFill>
                  <a:srgbClr val="7F7F7F"/>
                </a:solidFill>
                <a:latin typeface="Charter" charset="0"/>
              </a:rPr>
              <a:t>vs</a:t>
            </a:r>
            <a:r>
              <a:rPr lang="en-GB" dirty="0">
                <a:solidFill>
                  <a:srgbClr val="7F7F7F"/>
                </a:solidFill>
                <a:latin typeface="Charter" charset="0"/>
              </a:rPr>
              <a:t> clusters)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dirty="0">
                <a:solidFill>
                  <a:srgbClr val="7F7F7F"/>
                </a:solidFill>
                <a:latin typeface="Charter" charset="0"/>
              </a:rPr>
              <a:t>             </a:t>
            </a:r>
            <a:r>
              <a:rPr lang="en-GB" sz="1600" dirty="0">
                <a:solidFill>
                  <a:srgbClr val="7F7F7F"/>
                </a:solidFill>
                <a:latin typeface="Charter" charset="0"/>
              </a:rPr>
              <a:t> </a:t>
            </a:r>
            <a:r>
              <a:rPr lang="en-GB" dirty="0">
                <a:solidFill>
                  <a:srgbClr val="7F7F7F"/>
                </a:solidFill>
                <a:latin typeface="Charter" charset="0"/>
              </a:rPr>
              <a:t>  </a:t>
            </a:r>
            <a:r>
              <a:rPr lang="en-GB" sz="800" dirty="0">
                <a:solidFill>
                  <a:srgbClr val="7F7F7F"/>
                </a:solidFill>
                <a:latin typeface="Charter" charset="0"/>
              </a:rPr>
              <a:t> 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CO + others:  </a:t>
            </a:r>
            <a:r>
              <a:rPr lang="en-GB" dirty="0">
                <a:solidFill>
                  <a:srgbClr val="7F7F7F"/>
                </a:solidFill>
                <a:latin typeface="Charter" charset="0"/>
              </a:rPr>
              <a:t>E/S0 SF  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(</a:t>
            </a:r>
            <a:r>
              <a:rPr lang="en-GB" dirty="0">
                <a:solidFill>
                  <a:srgbClr val="7F7F7F"/>
                </a:solidFill>
                <a:latin typeface="Charter" charset="0"/>
              </a:rPr>
              <a:t>f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eedback, 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diagnostics</a:t>
            </a: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)</a:t>
            </a:r>
            <a:endParaRPr lang="en-GB" dirty="0">
              <a:solidFill>
                <a:srgbClr val="7F7F7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</a:pPr>
            <a:r>
              <a:rPr lang="en-GB" dirty="0">
                <a:solidFill>
                  <a:srgbClr val="7F7F7F"/>
                </a:solidFill>
                <a:latin typeface="Charter" charset="0"/>
              </a:rPr>
              <a:t>                Summary and future</a:t>
            </a:r>
          </a:p>
        </p:txBody>
      </p:sp>
    </p:spTree>
    <p:extLst>
      <p:ext uri="{BB962C8B-B14F-4D97-AF65-F5344CB8AC3E}">
        <p14:creationId xmlns:p14="http://schemas.microsoft.com/office/powerpoint/2010/main" val="136548239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1" name="Text Box 1"/>
          <p:cNvSpPr txBox="1">
            <a:spLocks noChangeArrowheads="1"/>
          </p:cNvSpPr>
          <p:nvPr/>
        </p:nvSpPr>
        <p:spPr bwMode="auto">
          <a:xfrm>
            <a:off x="709613" y="287338"/>
            <a:ext cx="860742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CO in ETGs: </a:t>
            </a:r>
            <a:r>
              <a:rPr lang="en-GB" sz="4400">
                <a:solidFill>
                  <a:srgbClr val="FFFF99"/>
                </a:solidFill>
                <a:latin typeface="Charter" charset="0"/>
              </a:rPr>
              <a:t>Future</a:t>
            </a:r>
          </a:p>
        </p:txBody>
      </p:sp>
      <p:sp>
        <p:nvSpPr>
          <p:cNvPr id="143362" name="Text Box 2"/>
          <p:cNvSpPr txBox="1">
            <a:spLocks noChangeArrowheads="1"/>
          </p:cNvSpPr>
          <p:nvPr/>
        </p:nvSpPr>
        <p:spPr bwMode="auto">
          <a:xfrm>
            <a:off x="92075" y="1493838"/>
            <a:ext cx="9988550" cy="559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346075" indent="-2730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66"/>
              </a:buClr>
              <a:buSzPct val="75000"/>
              <a:buFont typeface="Arial" charset="0"/>
              <a:buChar char="•"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Evolution with redshift and environment (ALMA + LMT):</a:t>
            </a:r>
            <a:endParaRPr lang="en-GB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- Detection rates, masses, kinematics, physical properties, etc…</a:t>
            </a:r>
            <a:endParaRPr lang="en-GB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66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- Tully-Fisher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(high-mass end, M/L evolution, diff. tracers, etc…)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M</a:t>
            </a:r>
            <a:r>
              <a:rPr lang="en-GB" baseline="-25000">
                <a:solidFill>
                  <a:srgbClr val="FFFF00"/>
                </a:solidFill>
                <a:latin typeface="Wingdings" charset="0"/>
                <a:cs typeface="Wingdings" charset="0"/>
                <a:sym typeface="Wingdings" charset="0"/>
              </a:rPr>
              <a:t></a:t>
            </a:r>
            <a:r>
              <a:rPr lang="en-GB">
                <a:solidFill>
                  <a:srgbClr val="FFFF00"/>
                </a:solidFill>
                <a:latin typeface="Charter" charset="0"/>
                <a:sym typeface="Wingdings" charset="0"/>
              </a:rPr>
              <a:t> - σ</a:t>
            </a:r>
            <a:r>
              <a:rPr lang="en-GB" baseline="-25000">
                <a:solidFill>
                  <a:srgbClr val="FFFF00"/>
                </a:solidFill>
                <a:latin typeface="Zapf Dingbats" charset="0"/>
                <a:cs typeface="Zapf Dingbats" charset="0"/>
                <a:sym typeface="Zapf Dingbats" charset="0"/>
              </a:rPr>
              <a:t>★</a:t>
            </a:r>
            <a:r>
              <a:rPr lang="en-GB">
                <a:solidFill>
                  <a:srgbClr val="FFFF00"/>
                </a:solidFill>
                <a:latin typeface="Charter" charset="0"/>
                <a:sym typeface="Zapf Dingbats" charset="0"/>
              </a:rPr>
              <a:t> relation survey using CO:</a:t>
            </a:r>
            <a:endParaRPr lang="en-GB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- Follow-up of promising targets for black-hole mass measurements </a:t>
            </a:r>
            <a:endParaRPr lang="en-GB" sz="20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999999"/>
                </a:solidFill>
                <a:latin typeface="Charter" charset="0"/>
              </a:rPr>
              <a:t>           (interferometers… ALMA)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66"/>
              </a:buClr>
              <a:buSzPct val="75000"/>
              <a:buFont typeface="Arial" charset="0"/>
              <a:buChar char="•"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Physical conditions and SF in molecular gas:</a:t>
            </a:r>
            <a:endParaRPr lang="en-GB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- Spatially-resolved high-density tracer/molecular diagnostic maps </a:t>
            </a:r>
            <a:endParaRPr lang="en-GB" sz="20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999999"/>
                </a:solidFill>
                <a:latin typeface="Charter" charset="0"/>
              </a:rPr>
              <a:t>           (</a:t>
            </a:r>
            <a:r>
              <a:rPr lang="en-GB" sz="2000" baseline="30000">
                <a:solidFill>
                  <a:srgbClr val="999999"/>
                </a:solidFill>
                <a:latin typeface="Charter" charset="0"/>
              </a:rPr>
              <a:t>13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CO, HCN, HCO</a:t>
            </a:r>
            <a:r>
              <a:rPr lang="en-GB" sz="2000" baseline="30000">
                <a:solidFill>
                  <a:srgbClr val="999999"/>
                </a:solidFill>
                <a:latin typeface="Charter" charset="0"/>
              </a:rPr>
              <a:t>+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,…; density, opacity, temperature, excitation, </a:t>
            </a:r>
            <a:r>
              <a:rPr lang="en-US" sz="2000">
                <a:solidFill>
                  <a:srgbClr val="999999"/>
                </a:solidFill>
                <a:latin typeface="Charter" charset="0"/>
              </a:rPr>
              <a:t>…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)</a:t>
            </a: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FFFF99"/>
                </a:solidFill>
                <a:latin typeface="Charter" charset="0"/>
              </a:rPr>
              <a:t>        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 (interferometers… ALMA)</a:t>
            </a:r>
            <a:endParaRPr lang="en-US" sz="20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66"/>
              </a:buClr>
              <a:buSzPct val="75000"/>
              <a:buFont typeface="Arial" charset="0"/>
              <a:buChar char="•"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Cold / warm ISM properties (Herschel):</a:t>
            </a:r>
            <a:endParaRPr lang="en-GB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- Dust temperature, mass, heating, origin; SFR, SF relations, …</a:t>
            </a:r>
            <a:endParaRPr lang="en-GB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575"/>
              </a:spcBef>
              <a:buClr>
                <a:srgbClr val="FFFFFF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- Warm ISM physical conditions, CO excitation</a:t>
            </a:r>
            <a:endParaRPr lang="en-US">
              <a:solidFill>
                <a:srgbClr val="FFFF99"/>
              </a:solidFill>
              <a:latin typeface="Charter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Text Box 1"/>
          <p:cNvSpPr txBox="1">
            <a:spLocks noChangeArrowheads="1"/>
          </p:cNvSpPr>
          <p:nvPr/>
        </p:nvSpPr>
        <p:spPr bwMode="auto">
          <a:xfrm>
            <a:off x="661988" y="33338"/>
            <a:ext cx="8607425" cy="13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Extras...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Text Box 1"/>
          <p:cNvSpPr txBox="1">
            <a:spLocks noChangeArrowheads="1"/>
          </p:cNvSpPr>
          <p:nvPr/>
        </p:nvSpPr>
        <p:spPr bwMode="auto">
          <a:xfrm>
            <a:off x="773113" y="96838"/>
            <a:ext cx="84582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358775" indent="-3587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600">
                <a:solidFill>
                  <a:srgbClr val="FFFF00"/>
                </a:solidFill>
                <a:latin typeface="Charter" charset="0"/>
              </a:rPr>
              <a:t>Molecular Gas and Star Formation in Early-Type Galaxies</a:t>
            </a:r>
          </a:p>
        </p:txBody>
      </p:sp>
      <p:sp>
        <p:nvSpPr>
          <p:cNvPr id="147458" name="Text Box 2"/>
          <p:cNvSpPr txBox="1">
            <a:spLocks noChangeArrowheads="1"/>
          </p:cNvSpPr>
          <p:nvPr/>
        </p:nvSpPr>
        <p:spPr bwMode="auto">
          <a:xfrm>
            <a:off x="2033588" y="1646238"/>
            <a:ext cx="59817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>
                <a:solidFill>
                  <a:srgbClr val="FFFF66"/>
                </a:solidFill>
                <a:latin typeface="Charter" charset="0"/>
              </a:rPr>
              <a:t> </a:t>
            </a:r>
            <a:r>
              <a:rPr lang="en-GB" sz="3600">
                <a:solidFill>
                  <a:srgbClr val="FFFF66"/>
                </a:solidFill>
                <a:latin typeface="Charter" charset="0"/>
              </a:rPr>
              <a:t>Martin Bureau,</a:t>
            </a:r>
            <a:r>
              <a:rPr lang="en-GB">
                <a:solidFill>
                  <a:schemeClr val="tx1"/>
                </a:solidFill>
                <a:latin typeface="Charter" charset="0"/>
              </a:rPr>
              <a:t> </a:t>
            </a:r>
            <a:r>
              <a:rPr lang="en-GB" sz="2800">
                <a:solidFill>
                  <a:srgbClr val="E6E6E6"/>
                </a:solidFill>
                <a:latin typeface="Charter" charset="0"/>
              </a:rPr>
              <a:t>Oxford University</a:t>
            </a:r>
          </a:p>
        </p:txBody>
      </p:sp>
      <p:sp>
        <p:nvSpPr>
          <p:cNvPr id="147459" name="Text Box 3"/>
          <p:cNvSpPr txBox="1">
            <a:spLocks noChangeArrowheads="1"/>
          </p:cNvSpPr>
          <p:nvPr/>
        </p:nvSpPr>
        <p:spPr bwMode="auto">
          <a:xfrm>
            <a:off x="647700" y="2463800"/>
            <a:ext cx="8640763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FFFF99"/>
                </a:solidFill>
                <a:latin typeface="Charter" charset="0"/>
              </a:rPr>
              <a:t>CO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999999"/>
                </a:solidFill>
                <a:latin typeface="Charter" charset="0"/>
              </a:rPr>
              <a:t>(</a:t>
            </a:r>
            <a:r>
              <a:rPr lang="en-GB" sz="2000">
                <a:solidFill>
                  <a:srgbClr val="FFFF00"/>
                </a:solidFill>
                <a:latin typeface="Charter" charset="0"/>
              </a:rPr>
              <a:t>Katey Alatalo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, </a:t>
            </a:r>
            <a:r>
              <a:rPr lang="en-GB" sz="2000">
                <a:solidFill>
                  <a:srgbClr val="FFFF00"/>
                </a:solidFill>
                <a:latin typeface="Charter" charset="0"/>
              </a:rPr>
              <a:t>Estelle Bayet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, Leo Blitz, Francoise Combes,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FFFF00"/>
                </a:solidFill>
                <a:latin typeface="Charter" charset="0"/>
              </a:rPr>
              <a:t>Alison Crocker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,</a:t>
            </a:r>
            <a:r>
              <a:rPr lang="en-GB" sz="2000">
                <a:solidFill>
                  <a:srgbClr val="FFFF00"/>
                </a:solidFill>
                <a:latin typeface="Charter" charset="0"/>
              </a:rPr>
              <a:t> Timothy Davis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, Melanie Krips, </a:t>
            </a:r>
            <a:r>
              <a:rPr lang="en-GB" sz="2000">
                <a:solidFill>
                  <a:srgbClr val="FFFF00"/>
                </a:solidFill>
                <a:latin typeface="Charter" charset="0"/>
              </a:rPr>
              <a:t>Selcuk Topal,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Lisa Young)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800">
              <a:solidFill>
                <a:srgbClr val="999999"/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800">
              <a:solidFill>
                <a:srgbClr val="999999"/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FFFF66"/>
                </a:solidFill>
                <a:latin typeface="Charter" charset="0"/>
              </a:rPr>
              <a:t>Optical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A6A6A6"/>
                </a:solidFill>
                <a:latin typeface="Charter" charset="0"/>
              </a:rPr>
              <a:t>(SAURON + Atlas</a:t>
            </a:r>
            <a:r>
              <a:rPr lang="en-GB" sz="2000" baseline="30000">
                <a:solidFill>
                  <a:srgbClr val="A6A6A6"/>
                </a:solidFill>
                <a:latin typeface="Charter" charset="0"/>
              </a:rPr>
              <a:t>3D</a:t>
            </a:r>
            <a:r>
              <a:rPr lang="en-GB" sz="2000">
                <a:solidFill>
                  <a:srgbClr val="A6A6A6"/>
                </a:solidFill>
                <a:latin typeface="Charter" charset="0"/>
              </a:rPr>
              <a:t> teams)</a:t>
            </a:r>
            <a:endParaRPr lang="en-GB" sz="2000">
              <a:solidFill>
                <a:srgbClr val="999999"/>
              </a:solidFill>
              <a:latin typeface="Charter" charset="0"/>
            </a:endParaRP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647700" y="4572000"/>
            <a:ext cx="921702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Plans:</a:t>
            </a:r>
            <a:r>
              <a:rPr lang="en-GB" dirty="0" smtClean="0">
                <a:solidFill>
                  <a:srgbClr val="FFFF00"/>
                </a:solidFill>
                <a:latin typeface="Charter" charset="0"/>
              </a:rPr>
              <a:t>   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SAURON+Atlas</a:t>
            </a:r>
            <a:r>
              <a:rPr lang="en-GB" baseline="30000" dirty="0" smtClean="0">
                <a:solidFill>
                  <a:srgbClr val="FFFF99"/>
                </a:solidFill>
                <a:latin typeface="Charter" charset="0"/>
              </a:rPr>
              <a:t>3D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:  </a:t>
            </a:r>
            <a:r>
              <a:rPr lang="en-GB" dirty="0" smtClean="0">
                <a:solidFill>
                  <a:srgbClr val="E6E6E6"/>
                </a:solidFill>
                <a:latin typeface="Charter" charset="0"/>
              </a:rPr>
              <a:t>8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               CO:</a:t>
            </a:r>
            <a:r>
              <a:rPr lang="en-GB" dirty="0" smtClean="0">
                <a:solidFill>
                  <a:srgbClr val="CCCCCC"/>
                </a:solidFill>
                <a:latin typeface="Charter" charset="0"/>
              </a:rPr>
              <a:t>  </a:t>
            </a:r>
            <a:r>
              <a:rPr lang="en-GB" dirty="0" smtClean="0">
                <a:solidFill>
                  <a:srgbClr val="E6E6E6"/>
                </a:solidFill>
                <a:latin typeface="Charter" charset="0"/>
              </a:rPr>
              <a:t>15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r>
              <a:rPr lang="en-GB" dirty="0" smtClean="0">
                <a:solidFill>
                  <a:srgbClr val="E6E6E6"/>
                </a:solidFill>
                <a:latin typeface="Charter" charset="0"/>
              </a:rPr>
              <a:t>               </a:t>
            </a: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 CO:  </a:t>
            </a:r>
            <a:r>
              <a:rPr lang="en-GB" dirty="0" smtClean="0">
                <a:solidFill>
                  <a:srgbClr val="E6E6E6"/>
                </a:solidFill>
                <a:latin typeface="Charter" charset="0"/>
              </a:rPr>
              <a:t>7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r>
              <a:rPr lang="en-GB" dirty="0" smtClean="0">
                <a:solidFill>
                  <a:srgbClr val="E6E6E6"/>
                </a:solidFill>
                <a:latin typeface="Charter" charset="0"/>
              </a:rPr>
              <a:t>                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CO:</a:t>
            </a:r>
            <a:r>
              <a:rPr lang="en-GB" dirty="0" smtClean="0">
                <a:solidFill>
                  <a:srgbClr val="CCCCCC"/>
                </a:solidFill>
                <a:latin typeface="Charter" charset="0"/>
              </a:rPr>
              <a:t>  </a:t>
            </a:r>
            <a:r>
              <a:rPr lang="en-GB" dirty="0" smtClean="0">
                <a:solidFill>
                  <a:srgbClr val="E6E6E6"/>
                </a:solidFill>
                <a:latin typeface="Charter" charset="0"/>
              </a:rPr>
              <a:t>9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r>
              <a:rPr lang="en-GB" dirty="0" smtClean="0">
                <a:solidFill>
                  <a:srgbClr val="E6E6E6"/>
                </a:solidFill>
                <a:latin typeface="Charter" charset="0"/>
              </a:rPr>
              <a:t>                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CO:</a:t>
            </a:r>
            <a:r>
              <a:rPr lang="en-GB" dirty="0" smtClean="0">
                <a:solidFill>
                  <a:srgbClr val="CCCCCC"/>
                </a:solidFill>
                <a:latin typeface="Charter" charset="0"/>
              </a:rPr>
              <a:t>  </a:t>
            </a:r>
            <a:r>
              <a:rPr lang="en-GB" dirty="0" smtClean="0">
                <a:solidFill>
                  <a:srgbClr val="E6E6E6"/>
                </a:solidFill>
                <a:latin typeface="Charter" charset="0"/>
              </a:rPr>
              <a:t>9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r>
              <a:rPr lang="en-GB" dirty="0" smtClean="0">
                <a:solidFill>
                  <a:srgbClr val="7F7F7F"/>
                </a:solidFill>
                <a:latin typeface="Charter" charset="0"/>
              </a:rPr>
              <a:t>                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Summary and future:  </a:t>
            </a:r>
            <a:r>
              <a:rPr lang="en-GB" dirty="0" smtClean="0">
                <a:solidFill>
                  <a:schemeClr val="bg1">
                    <a:lumMod val="95000"/>
                  </a:schemeClr>
                </a:solidFill>
                <a:latin typeface="Charter" charset="0"/>
              </a:rPr>
              <a:t>2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5" name="Text Box 1"/>
          <p:cNvSpPr txBox="1">
            <a:spLocks noChangeArrowheads="1"/>
          </p:cNvSpPr>
          <p:nvPr/>
        </p:nvSpPr>
        <p:spPr bwMode="auto">
          <a:xfrm>
            <a:off x="730250" y="3175"/>
            <a:ext cx="86106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Cold + Warm ISM: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66"/>
                </a:solidFill>
                <a:latin typeface="Charter" charset="0"/>
              </a:rPr>
              <a:t>Herschel</a:t>
            </a:r>
            <a:endParaRPr lang="en-GB">
              <a:solidFill>
                <a:srgbClr val="999999"/>
              </a:solidFill>
              <a:latin typeface="Charter" charset="0"/>
            </a:endParaRPr>
          </a:p>
        </p:txBody>
      </p:sp>
      <p:sp>
        <p:nvSpPr>
          <p:cNvPr id="149506" name="Text Box 2"/>
          <p:cNvSpPr txBox="1">
            <a:spLocks noChangeArrowheads="1"/>
          </p:cNvSpPr>
          <p:nvPr/>
        </p:nvSpPr>
        <p:spPr bwMode="auto">
          <a:xfrm>
            <a:off x="163513" y="1417638"/>
            <a:ext cx="9852025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2800" u="sng">
                <a:solidFill>
                  <a:srgbClr val="FFFF00"/>
                </a:solidFill>
                <a:latin typeface="Charter" charset="0"/>
              </a:rPr>
              <a:t>Herschel:</a:t>
            </a:r>
            <a:r>
              <a:rPr lang="en-GB" sz="280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CECECE"/>
                </a:solidFill>
                <a:latin typeface="Charter" charset="0"/>
              </a:rPr>
              <a:t>(approved; Young)</a:t>
            </a:r>
            <a:endParaRPr lang="en-GB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24/10 of brightest detections, PACS/SPIRE FTS spectroscopy</a:t>
            </a:r>
            <a:endParaRPr lang="en-GB">
              <a:solidFill>
                <a:srgbClr val="CECECE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Constraints on ISM parameters (density, temperature, UV/X field, …) through the [CII], [OI], [NII] lines and high-J CO ladder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 sz="2000">
                <a:solidFill>
                  <a:srgbClr val="CECECE"/>
                </a:solidFill>
                <a:latin typeface="Charter" charset="0"/>
              </a:rPr>
              <a:t>(within galaxies; function of environment, dynamics, origin, AGN/SF, UV-upturn, …)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6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2800" u="sng">
                <a:solidFill>
                  <a:srgbClr val="FFFF00"/>
                </a:solidFill>
                <a:latin typeface="Charter" charset="0"/>
              </a:rPr>
              <a:t>Herschel</a:t>
            </a:r>
            <a:r>
              <a:rPr lang="en-GB" sz="2800">
                <a:solidFill>
                  <a:srgbClr val="FFFF00"/>
                </a:solidFill>
                <a:latin typeface="Charter" charset="0"/>
              </a:rPr>
              <a:t>:  </a:t>
            </a:r>
            <a:r>
              <a:rPr lang="en-GB">
                <a:solidFill>
                  <a:srgbClr val="CECECE"/>
                </a:solidFill>
                <a:latin typeface="Charter" charset="0"/>
              </a:rPr>
              <a:t>(not approved)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All ≈60 CO detections, 5-band PACS + SPIRE photometry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  <a:cs typeface="Standard Symbols L" charset="0"/>
              </a:rPr>
              <a:t>Constraints on dust content </a:t>
            </a:r>
            <a:r>
              <a:rPr lang="en-GB">
                <a:solidFill>
                  <a:srgbClr val="CECECE"/>
                </a:solidFill>
                <a:latin typeface="Charter" charset="0"/>
                <a:cs typeface="Standard Symbols L" charset="0"/>
              </a:rPr>
              <a:t>(temperature, mass)</a:t>
            </a:r>
            <a:r>
              <a:rPr lang="en-GB">
                <a:solidFill>
                  <a:srgbClr val="FFFF99"/>
                </a:solidFill>
                <a:latin typeface="Charter" charset="0"/>
                <a:cs typeface="Standard Symbols L" charset="0"/>
              </a:rPr>
              <a:t>, physical properties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 sz="2000">
                <a:solidFill>
                  <a:srgbClr val="FFFF99"/>
                </a:solidFill>
                <a:latin typeface="Charter" charset="0"/>
                <a:cs typeface="Standard Symbols L" charset="0"/>
              </a:rPr>
              <a:t>      </a:t>
            </a:r>
            <a:r>
              <a:rPr lang="en-GB" sz="2000">
                <a:solidFill>
                  <a:srgbClr val="CECECE"/>
                </a:solidFill>
                <a:latin typeface="Charter" charset="0"/>
                <a:cs typeface="Standard Symbols L" charset="0"/>
              </a:rPr>
              <a:t>(blue cloud -&gt; red sequence migration; heating from evolved stellar pops)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  <a:cs typeface="Standard Symbols L" charset="0"/>
              </a:rPr>
              <a:t>Spatially-resolved SF studies, tracers, laws </a:t>
            </a:r>
            <a:r>
              <a:rPr lang="en-GB">
                <a:solidFill>
                  <a:srgbClr val="CECECE"/>
                </a:solidFill>
                <a:latin typeface="Charter" charset="0"/>
                <a:cs typeface="Standard Symbols L" charset="0"/>
              </a:rPr>
              <a:t>(70 μm, FIR-radio)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  <a:cs typeface="Standard Symbols L" charset="0"/>
              </a:rPr>
              <a:t>Gas-to-dust ratio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 sz="2000">
                <a:solidFill>
                  <a:srgbClr val="FFFF99"/>
                </a:solidFill>
                <a:latin typeface="Charter" charset="0"/>
                <a:cs typeface="Standard Symbols L" charset="0"/>
              </a:rPr>
              <a:t>      </a:t>
            </a:r>
            <a:r>
              <a:rPr lang="en-GB" sz="2000">
                <a:solidFill>
                  <a:srgbClr val="CECECE"/>
                </a:solidFill>
                <a:latin typeface="Charter" charset="0"/>
                <a:cs typeface="Standard Symbols L" charset="0"/>
              </a:rPr>
              <a:t>(relation to X</a:t>
            </a:r>
            <a:r>
              <a:rPr lang="en-GB" sz="2000" baseline="-25000">
                <a:solidFill>
                  <a:srgbClr val="CECECE"/>
                </a:solidFill>
                <a:latin typeface="Charter" charset="0"/>
                <a:cs typeface="Standard Symbols L" charset="0"/>
              </a:rPr>
              <a:t>CO</a:t>
            </a:r>
            <a:r>
              <a:rPr lang="en-GB" sz="2000">
                <a:solidFill>
                  <a:srgbClr val="CECECE"/>
                </a:solidFill>
                <a:latin typeface="Charter" charset="0"/>
                <a:cs typeface="Standard Symbols L" charset="0"/>
              </a:rPr>
              <a:t>; function of origin, environment, stellar pops, ionisation, HI, …)</a:t>
            </a:r>
            <a:endParaRPr lang="en-GB" sz="2000">
              <a:solidFill>
                <a:srgbClr val="CECECE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Wingdings" charset="0"/>
              <a:buChar char="²"/>
            </a:pPr>
            <a:r>
              <a:rPr lang="en-GB">
                <a:solidFill>
                  <a:srgbClr val="CECECE"/>
                </a:solidFill>
                <a:latin typeface="Charter" charset="0"/>
              </a:rPr>
              <a:t>17/60 objects in other programmes (HRS, HeViCS, KINGFISH)</a:t>
            </a:r>
            <a:endParaRPr lang="en-GB">
              <a:solidFill>
                <a:srgbClr val="FFFF99"/>
              </a:solidFill>
              <a:latin typeface="Charter" charset="0"/>
              <a:cs typeface="Standard Symbols L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Text Box 1"/>
          <p:cNvSpPr txBox="1">
            <a:spLocks noChangeArrowheads="1"/>
          </p:cNvSpPr>
          <p:nvPr/>
        </p:nvSpPr>
        <p:spPr bwMode="auto">
          <a:xfrm>
            <a:off x="730250" y="3175"/>
            <a:ext cx="8610600" cy="1379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Cold + Warm ISM: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66"/>
                </a:solidFill>
                <a:latin typeface="Charter" charset="0"/>
              </a:rPr>
              <a:t>ALMA</a:t>
            </a:r>
            <a:endParaRPr lang="en-GB">
              <a:solidFill>
                <a:srgbClr val="999999"/>
              </a:solidFill>
              <a:latin typeface="Charter" charset="0"/>
            </a:endParaRPr>
          </a:p>
        </p:txBody>
      </p:sp>
      <p:sp>
        <p:nvSpPr>
          <p:cNvPr id="151554" name="Text Box 2"/>
          <p:cNvSpPr txBox="1">
            <a:spLocks noChangeArrowheads="1"/>
          </p:cNvSpPr>
          <p:nvPr/>
        </p:nvSpPr>
        <p:spPr bwMode="auto">
          <a:xfrm>
            <a:off x="228600" y="1471613"/>
            <a:ext cx="9764713" cy="437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2800" u="sng">
                <a:solidFill>
                  <a:srgbClr val="FFFF00"/>
                </a:solidFill>
                <a:latin typeface="Charter" charset="0"/>
              </a:rPr>
              <a:t>ALMA:</a:t>
            </a:r>
            <a:r>
              <a:rPr lang="en-GB" sz="2800">
                <a:solidFill>
                  <a:srgbClr val="FFFF00"/>
                </a:solidFill>
                <a:latin typeface="Charter" charset="0"/>
              </a:rPr>
              <a:t> </a:t>
            </a:r>
            <a:r>
              <a:rPr lang="en-GB" sz="2800">
                <a:solidFill>
                  <a:srgbClr val="D9D9D9"/>
                </a:solidFill>
                <a:latin typeface="Charter" charset="0"/>
              </a:rPr>
              <a:t>Better angular resolution, bandwidth, sensitivity</a:t>
            </a:r>
            <a:endParaRPr lang="en-GB" sz="2800" u="sng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Better spatially-resolved molecular gas distributions,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spatial correlations with other λ, UV-upturn, SF regions, …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Detection and mapping of multiple molecular line tracers</a:t>
            </a:r>
            <a:endParaRPr lang="en-GB" sz="20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 sz="2000">
                <a:solidFill>
                  <a:srgbClr val="FFFF99"/>
                </a:solidFill>
                <a:latin typeface="Charter" charset="0"/>
              </a:rPr>
              <a:t>      </a:t>
            </a:r>
            <a:r>
              <a:rPr lang="en-GB" sz="2000">
                <a:solidFill>
                  <a:srgbClr val="D9D9D9"/>
                </a:solidFill>
                <a:latin typeface="Charter" charset="0"/>
              </a:rPr>
              <a:t>(physical conditions, excitation, …) </a:t>
            </a:r>
            <a:endParaRPr lang="en-GB" sz="160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Exploration of denser environments, evolution with redshift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 sz="2000">
                <a:solidFill>
                  <a:srgbClr val="FFFF99"/>
                </a:solidFill>
                <a:latin typeface="Charter" charset="0"/>
              </a:rPr>
              <a:t>      </a:t>
            </a:r>
            <a:r>
              <a:rPr lang="en-GB" sz="2000">
                <a:solidFill>
                  <a:srgbClr val="D9D9D9"/>
                </a:solidFill>
                <a:latin typeface="Charter" charset="0"/>
              </a:rPr>
              <a:t>(SF laws, T-F and thus M/L, …)</a:t>
            </a:r>
            <a:endParaRPr lang="en-GB" sz="2000">
              <a:solidFill>
                <a:srgbClr val="D9D9D9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endParaRPr lang="en-GB" sz="1800">
              <a:solidFill>
                <a:srgbClr val="CECECE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Wingdings" charset="0"/>
              <a:buChar char="²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Approved Cycle 0 programmes: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CECECE"/>
                </a:solidFill>
                <a:latin typeface="Charter" charset="0"/>
              </a:rPr>
              <a:t>     Shock (SiO) imaging of AGN-driven molecular outflow (Alatalo)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>
                <a:solidFill>
                  <a:srgbClr val="CECECE"/>
                </a:solidFill>
                <a:latin typeface="Charter" charset="0"/>
                <a:cs typeface="StarSymbol" charset="0"/>
              </a:rPr>
              <a:t>     First mapping of multiple lines in an ETG (Bayet)</a:t>
            </a:r>
            <a:endParaRPr lang="en-GB">
              <a:solidFill>
                <a:srgbClr val="FFFF99"/>
              </a:solidFill>
              <a:latin typeface="Charter" charset="0"/>
              <a:cs typeface="StarSymbol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Text Box 1"/>
          <p:cNvSpPr txBox="1">
            <a:spLocks noChangeArrowheads="1"/>
          </p:cNvSpPr>
          <p:nvPr/>
        </p:nvSpPr>
        <p:spPr bwMode="auto">
          <a:xfrm>
            <a:off x="773113" y="96838"/>
            <a:ext cx="84582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358775" indent="-3587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600">
                <a:solidFill>
                  <a:srgbClr val="FFFF00"/>
                </a:solidFill>
                <a:latin typeface="Charter" charset="0"/>
              </a:rPr>
              <a:t>Molecular Gas and Star Formation in Early-Type Galaxies</a:t>
            </a:r>
          </a:p>
        </p:txBody>
      </p:sp>
      <p:sp>
        <p:nvSpPr>
          <p:cNvPr id="153602" name="Text Box 2"/>
          <p:cNvSpPr txBox="1">
            <a:spLocks noChangeArrowheads="1"/>
          </p:cNvSpPr>
          <p:nvPr/>
        </p:nvSpPr>
        <p:spPr bwMode="auto">
          <a:xfrm>
            <a:off x="2033588" y="1646238"/>
            <a:ext cx="59817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>
                <a:solidFill>
                  <a:srgbClr val="FFFF66"/>
                </a:solidFill>
                <a:latin typeface="Charter" charset="0"/>
              </a:rPr>
              <a:t> </a:t>
            </a:r>
            <a:r>
              <a:rPr lang="en-GB" sz="3600">
                <a:solidFill>
                  <a:srgbClr val="FFFF66"/>
                </a:solidFill>
                <a:latin typeface="Charter" charset="0"/>
              </a:rPr>
              <a:t>Martin Bureau,</a:t>
            </a:r>
            <a:r>
              <a:rPr lang="en-GB">
                <a:solidFill>
                  <a:schemeClr val="tx1"/>
                </a:solidFill>
                <a:latin typeface="Charter" charset="0"/>
              </a:rPr>
              <a:t> </a:t>
            </a:r>
            <a:r>
              <a:rPr lang="en-GB" sz="2800">
                <a:solidFill>
                  <a:srgbClr val="E6E6E6"/>
                </a:solidFill>
                <a:latin typeface="Charter" charset="0"/>
              </a:rPr>
              <a:t>Oxford University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47700" y="2463800"/>
            <a:ext cx="8640763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r>
              <a:rPr lang="en-GB" sz="2000" dirty="0" smtClean="0">
                <a:solidFill>
                  <a:srgbClr val="FFFF99"/>
                </a:solidFill>
                <a:latin typeface="Charter" charset="0"/>
              </a:rPr>
              <a:t>CO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(</a:t>
            </a:r>
            <a:r>
              <a:rPr lang="en-GB" sz="2000" dirty="0" err="1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Katey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</a:t>
            </a:r>
            <a:r>
              <a:rPr lang="en-GB" sz="2000" dirty="0" err="1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Alatalo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, Estelle </a:t>
            </a:r>
            <a:r>
              <a:rPr lang="en-GB" sz="2000" dirty="0" err="1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Bayet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, Leo Blitz, Francoise </a:t>
            </a:r>
            <a:r>
              <a:rPr lang="en-GB" sz="2000" dirty="0" err="1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Combes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,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Alison Crocker, Timothy Davis, Melanie </a:t>
            </a:r>
            <a:r>
              <a:rPr lang="en-GB" sz="2000" dirty="0" err="1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Krips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, </a:t>
            </a:r>
            <a:r>
              <a:rPr lang="en-GB" sz="2000" dirty="0" err="1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Selcuk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</a:t>
            </a:r>
            <a:r>
              <a:rPr lang="en-GB" sz="2000" dirty="0" err="1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Topal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, Lisa Young)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endParaRPr lang="en-GB" sz="800" dirty="0" smtClean="0">
              <a:solidFill>
                <a:schemeClr val="bg1">
                  <a:lumMod val="50000"/>
                </a:schemeClr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endParaRPr lang="en-GB" sz="800" dirty="0" smtClean="0">
              <a:solidFill>
                <a:schemeClr val="bg1">
                  <a:lumMod val="50000"/>
                </a:schemeClr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Optical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(SAURON + Atlas</a:t>
            </a:r>
            <a:r>
              <a:rPr lang="en-GB" sz="2000" baseline="30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3D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teams)</a:t>
            </a:r>
          </a:p>
        </p:txBody>
      </p:sp>
      <p:sp>
        <p:nvSpPr>
          <p:cNvPr id="153604" name="Text Box 4"/>
          <p:cNvSpPr txBox="1">
            <a:spLocks noChangeArrowheads="1"/>
          </p:cNvSpPr>
          <p:nvPr/>
        </p:nvSpPr>
        <p:spPr bwMode="auto">
          <a:xfrm>
            <a:off x="647700" y="4572000"/>
            <a:ext cx="9217025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Plans</a:t>
            </a:r>
            <a:r>
              <a:rPr lang="en-GB" sz="3200" u="sng">
                <a:solidFill>
                  <a:srgbClr val="7F7F7F"/>
                </a:solidFill>
                <a:latin typeface="Charter" charset="0"/>
              </a:rPr>
              <a:t>: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   SAURON+Atlas</a:t>
            </a:r>
            <a:r>
              <a:rPr lang="en-GB" baseline="30000">
                <a:solidFill>
                  <a:srgbClr val="7F7F7F"/>
                </a:solidFill>
                <a:latin typeface="Charter" charset="0"/>
              </a:rPr>
              <a:t>3D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:  E/S0 formation, residual SF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          CO:  E/S0 H</a:t>
            </a:r>
            <a:r>
              <a:rPr lang="en-GB" baseline="-25000">
                <a:solidFill>
                  <a:srgbClr val="7F7F7F"/>
                </a:solidFill>
                <a:latin typeface="Charter" charset="0"/>
              </a:rPr>
              <a:t>2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 content  (incidence, distribution, kinematics)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          CO:  E/S0 SF  (tracers, sequence, laws)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          CO:  E/S0 molecular ISM  (physical properties, high-res)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           CO:</a:t>
            </a:r>
            <a:r>
              <a:rPr lang="en-GB">
                <a:solidFill>
                  <a:srgbClr val="CCCCCC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Active E/S0s  (low-l AGN, radio galaxies, BCGs)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          Summary and future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ext Box 1"/>
          <p:cNvSpPr txBox="1">
            <a:spLocks noChangeArrowheads="1"/>
          </p:cNvSpPr>
          <p:nvPr/>
        </p:nvSpPr>
        <p:spPr bwMode="auto">
          <a:xfrm>
            <a:off x="677863" y="179388"/>
            <a:ext cx="860742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Low-luminosity AGN: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Feedback</a:t>
            </a:r>
            <a:r>
              <a:rPr lang="en-GB" sz="20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2000">
                <a:solidFill>
                  <a:srgbClr val="FFFF00"/>
                </a:solidFill>
                <a:latin typeface="Charter" charset="0"/>
              </a:rPr>
            </a:br>
            <a:r>
              <a:rPr lang="en-GB" sz="200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(Alatalo et al. 11)     </a:t>
            </a:r>
          </a:p>
        </p:txBody>
      </p:sp>
      <p:sp>
        <p:nvSpPr>
          <p:cNvPr id="155650" name="Text Box 3"/>
          <p:cNvSpPr txBox="1">
            <a:spLocks noChangeArrowheads="1"/>
          </p:cNvSpPr>
          <p:nvPr/>
        </p:nvSpPr>
        <p:spPr bwMode="auto">
          <a:xfrm>
            <a:off x="222250" y="1408113"/>
            <a:ext cx="2297113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IRAM 30m: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</a:p>
        </p:txBody>
      </p:sp>
      <p:sp>
        <p:nvSpPr>
          <p:cNvPr id="65540" name="Text Box 2"/>
          <p:cNvSpPr txBox="1">
            <a:spLocks noChangeArrowheads="1"/>
          </p:cNvSpPr>
          <p:nvPr/>
        </p:nvSpPr>
        <p:spPr bwMode="auto">
          <a:xfrm>
            <a:off x="5878513" y="1389063"/>
            <a:ext cx="4202112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825"/>
              </a:spcAft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NGC1266: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Charter" charset="0"/>
                <a:cs typeface="StarSymbol" charset="0"/>
              </a:rPr>
              <a:t>Ordinary looking S0</a:t>
            </a:r>
            <a:endParaRPr lang="en-GB" dirty="0" smtClean="0">
              <a:solidFill>
                <a:schemeClr val="bg1">
                  <a:lumMod val="85000"/>
                </a:schemeClr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 smtClean="0">
                <a:solidFill>
                  <a:srgbClr val="E6E6E6"/>
                </a:solidFill>
                <a:latin typeface="Charter" charset="0"/>
              </a:rPr>
              <a:t>Highest CO flux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 smtClean="0">
                <a:solidFill>
                  <a:srgbClr val="E6E6E6"/>
                </a:solidFill>
                <a:latin typeface="Charter" charset="0"/>
              </a:rPr>
              <a:t>Broad wings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 smtClean="0">
                <a:solidFill>
                  <a:srgbClr val="E6E6E6"/>
                </a:solidFill>
                <a:latin typeface="Charter" charset="0"/>
              </a:rPr>
              <a:t>     </a:t>
            </a:r>
            <a:r>
              <a:rPr lang="en-GB" dirty="0" smtClean="0">
                <a:solidFill>
                  <a:srgbClr val="A6A6A6"/>
                </a:solidFill>
                <a:latin typeface="Charter" charset="0"/>
              </a:rPr>
              <a:t>(± 500 km s</a:t>
            </a:r>
            <a:r>
              <a:rPr lang="en-GB" baseline="30000" dirty="0" smtClean="0">
                <a:solidFill>
                  <a:srgbClr val="A6A6A6"/>
                </a:solidFill>
                <a:latin typeface="Charter" charset="0"/>
              </a:rPr>
              <a:t>-1</a:t>
            </a:r>
            <a:r>
              <a:rPr lang="en-GB" dirty="0" smtClean="0">
                <a:solidFill>
                  <a:srgbClr val="A6A6A6"/>
                </a:solidFill>
                <a:latin typeface="Charter" charset="0"/>
              </a:rPr>
              <a:t>; &gt; </a:t>
            </a:r>
            <a:r>
              <a:rPr lang="en-GB" dirty="0" err="1" smtClean="0">
                <a:solidFill>
                  <a:srgbClr val="A6A6A6"/>
                </a:solidFill>
                <a:latin typeface="Charter" charset="0"/>
              </a:rPr>
              <a:t>V</a:t>
            </a:r>
            <a:r>
              <a:rPr lang="en-GB" baseline="-25000" dirty="0" err="1" smtClean="0">
                <a:solidFill>
                  <a:srgbClr val="A6A6A6"/>
                </a:solidFill>
                <a:latin typeface="Charter" charset="0"/>
              </a:rPr>
              <a:t>escape</a:t>
            </a:r>
            <a:r>
              <a:rPr lang="en-GB" dirty="0" smtClean="0">
                <a:solidFill>
                  <a:srgbClr val="A6A6A6"/>
                </a:solidFill>
                <a:latin typeface="Charter" charset="0"/>
              </a:rPr>
              <a:t>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 smtClean="0">
                <a:solidFill>
                  <a:srgbClr val="E6E6E6"/>
                </a:solidFill>
                <a:latin typeface="Charter" charset="0"/>
              </a:rPr>
              <a:t>Double Gaussian profile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endParaRPr lang="en-GB" sz="2000" dirty="0" smtClean="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endParaRPr lang="en-GB" sz="800" dirty="0" smtClean="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70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 dirty="0" smtClean="0">
                <a:solidFill>
                  <a:srgbClr val="FFFF00"/>
                </a:solidFill>
                <a:latin typeface="Charter" charset="0"/>
                <a:cs typeface="Standard Symbols L" charset="0"/>
              </a:rPr>
              <a:t>  M</a:t>
            </a:r>
            <a:r>
              <a:rPr lang="en-GB" baseline="-25000" dirty="0" smtClean="0">
                <a:solidFill>
                  <a:srgbClr val="FFFF00"/>
                </a:solidFill>
                <a:latin typeface="Charter" charset="0"/>
                <a:cs typeface="Standard Symbols L" charset="0"/>
              </a:rPr>
              <a:t>H2</a:t>
            </a:r>
            <a:r>
              <a:rPr lang="en-GB" dirty="0" smtClean="0">
                <a:solidFill>
                  <a:srgbClr val="FFFF00"/>
                </a:solidFill>
                <a:latin typeface="Charter" charset="0"/>
                <a:cs typeface="Standard Symbols L" charset="0"/>
              </a:rPr>
              <a:t> ≈ 2x10</a:t>
            </a:r>
            <a:r>
              <a:rPr lang="en-GB" baseline="30000" dirty="0" smtClean="0">
                <a:solidFill>
                  <a:srgbClr val="FFFF00"/>
                </a:solidFill>
                <a:latin typeface="Charter" charset="0"/>
                <a:cs typeface="Standard Symbols L" charset="0"/>
              </a:rPr>
              <a:t>9</a:t>
            </a:r>
            <a:r>
              <a:rPr lang="en-GB" dirty="0" smtClean="0">
                <a:solidFill>
                  <a:srgbClr val="FFFF00"/>
                </a:solidFill>
                <a:latin typeface="Charter" charset="0"/>
                <a:cs typeface="Standard Symbols L" charset="0"/>
              </a:rPr>
              <a:t> M</a:t>
            </a:r>
            <a:r>
              <a:rPr lang="en-GB" baseline="-25000" dirty="0" smtClean="0">
                <a:solidFill>
                  <a:srgbClr val="FFFF00"/>
                </a:solidFill>
                <a:latin typeface="Wingdings" charset="0"/>
                <a:cs typeface="Wingdings" charset="0"/>
              </a:rPr>
              <a:t></a:t>
            </a:r>
            <a:endParaRPr lang="en-GB" sz="2000" baseline="-25000" dirty="0" smtClean="0">
              <a:solidFill>
                <a:srgbClr val="FFFF00"/>
              </a:solidFill>
              <a:latin typeface="Wingdings" charset="0"/>
              <a:cs typeface="Wingdings" charset="0"/>
            </a:endParaRPr>
          </a:p>
          <a:p>
            <a:pPr eaLnBrk="1">
              <a:lnSpc>
                <a:spcPct val="70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2000" baseline="-25000" dirty="0" smtClean="0">
                <a:solidFill>
                  <a:srgbClr val="FFFF00"/>
                </a:solidFill>
                <a:latin typeface="Wingdings" charset="0"/>
                <a:cs typeface="Wingdings" charset="0"/>
              </a:rPr>
              <a:t> </a:t>
            </a:r>
            <a:r>
              <a:rPr lang="en-GB" sz="2000" dirty="0" smtClean="0">
                <a:solidFill>
                  <a:srgbClr val="FFFF00"/>
                </a:solidFill>
                <a:latin typeface="Wingdings" charset="0"/>
                <a:cs typeface="Wingdings" charset="0"/>
              </a:rPr>
              <a:t> </a:t>
            </a:r>
            <a:r>
              <a:rPr lang="en-GB" sz="2000" dirty="0" smtClean="0">
                <a:solidFill>
                  <a:srgbClr val="A6A6A6"/>
                </a:solidFill>
                <a:latin typeface="Charter" charset="0"/>
                <a:cs typeface="Standard Symbols L" charset="0"/>
              </a:rPr>
              <a:t>(if all optically thick)</a:t>
            </a:r>
          </a:p>
          <a:p>
            <a:pPr eaLnBrk="1">
              <a:lnSpc>
                <a:spcPct val="70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2000" dirty="0" smtClean="0">
                <a:solidFill>
                  <a:srgbClr val="A6A6A6"/>
                </a:solidFill>
                <a:latin typeface="Charter" charset="0"/>
                <a:cs typeface="Standard Symbols L" charset="0"/>
              </a:rPr>
              <a:t>      (roughly 50%/50%)</a:t>
            </a:r>
            <a:endParaRPr lang="en-GB" sz="2000" baseline="-25000" dirty="0" smtClean="0">
              <a:solidFill>
                <a:srgbClr val="FFFF00"/>
              </a:solidFill>
              <a:latin typeface="Charter" charset="0"/>
              <a:cs typeface="Standard Symbols L" charset="0"/>
            </a:endParaRPr>
          </a:p>
          <a:p>
            <a:pPr eaLnBrk="1">
              <a:lnSpc>
                <a:spcPct val="109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 dirty="0" smtClean="0">
                <a:solidFill>
                  <a:srgbClr val="FFFF00"/>
                </a:solidFill>
                <a:latin typeface="Charter" charset="0"/>
                <a:cs typeface="Standard Symbols L" charset="0"/>
              </a:rPr>
              <a:t> Evidence of outflow</a:t>
            </a:r>
            <a:r>
              <a:rPr lang="en-GB" sz="2000" dirty="0" smtClean="0">
                <a:solidFill>
                  <a:srgbClr val="FFFF00"/>
                </a:solidFill>
                <a:latin typeface="Charter" charset="0"/>
                <a:cs typeface="Standard Symbols L" charset="0"/>
              </a:rPr>
              <a:t>  </a:t>
            </a:r>
            <a:r>
              <a:rPr lang="en-GB" sz="2000" dirty="0" smtClean="0">
                <a:solidFill>
                  <a:srgbClr val="A6A6A6"/>
                </a:solidFill>
                <a:latin typeface="Charter" charset="0"/>
                <a:cs typeface="Standard Symbols L" charset="0"/>
              </a:rPr>
              <a:t>(analogy with stellar outflows)</a:t>
            </a:r>
            <a:endParaRPr lang="en-GB" sz="800" dirty="0" smtClean="0">
              <a:solidFill>
                <a:srgbClr val="A6A6A6"/>
              </a:solidFill>
              <a:latin typeface="Charter" charset="0"/>
              <a:cs typeface="Standard Symbols L" charset="0"/>
            </a:endParaRPr>
          </a:p>
          <a:p>
            <a:pPr eaLnBrk="1">
              <a:lnSpc>
                <a:spcPct val="109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Wingdings" charset="0"/>
              <a:buChar char="²"/>
              <a:defRPr/>
            </a:pPr>
            <a:r>
              <a:rPr lang="en-GB" dirty="0" smtClean="0">
                <a:solidFill>
                  <a:srgbClr val="E6E6E6"/>
                </a:solidFill>
                <a:latin typeface="Charter" charset="0"/>
              </a:rPr>
              <a:t>Large-scale or nuclear ?</a:t>
            </a:r>
            <a:endParaRPr lang="en-GB" dirty="0" smtClean="0">
              <a:solidFill>
                <a:srgbClr val="A6A6A6"/>
              </a:solidFill>
              <a:latin typeface="Charter" charset="0"/>
              <a:cs typeface="Standard Symbols L" charset="0"/>
            </a:endParaRPr>
          </a:p>
        </p:txBody>
      </p:sp>
      <p:pic>
        <p:nvPicPr>
          <p:cNvPr id="155652" name="Picture 7" descr="NGC1266_30m_CO2-1_Gaussian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052638"/>
            <a:ext cx="4259263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5653" name="Picture 1" descr="N1266_B_small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4692650"/>
            <a:ext cx="2447925" cy="225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Picture 2" descr="NGC1377_COprofile_Xaxi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246438"/>
            <a:ext cx="30241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6" name="Text Box 3"/>
          <p:cNvSpPr txBox="1">
            <a:spLocks noChangeArrowheads="1"/>
          </p:cNvSpPr>
          <p:nvPr/>
        </p:nvSpPr>
        <p:spPr bwMode="auto">
          <a:xfrm>
            <a:off x="144463" y="1335088"/>
            <a:ext cx="2297112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SMA: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</a:p>
        </p:txBody>
      </p:sp>
      <p:sp>
        <p:nvSpPr>
          <p:cNvPr id="65540" name="Text Box 2"/>
          <p:cNvSpPr txBox="1">
            <a:spLocks noChangeArrowheads="1"/>
          </p:cNvSpPr>
          <p:nvPr/>
        </p:nvSpPr>
        <p:spPr bwMode="auto">
          <a:xfrm>
            <a:off x="6022975" y="1296988"/>
            <a:ext cx="4057650" cy="575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825"/>
              </a:spcAft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NGC1377: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Small, featureless S0</a:t>
            </a:r>
            <a:endParaRPr lang="en-GB" dirty="0" smtClean="0">
              <a:solidFill>
                <a:srgbClr val="F7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Extreme FIR-excess </a:t>
            </a:r>
            <a:r>
              <a:rPr lang="en-GB" dirty="0" smtClean="0">
                <a:solidFill>
                  <a:schemeClr val="bg1">
                    <a:lumMod val="95000"/>
                  </a:schemeClr>
                </a:solidFill>
                <a:latin typeface="Charter" charset="0"/>
              </a:rPr>
              <a:t>(q &gt; 3.9)</a:t>
            </a: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 and Si absorption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Double Gaussian profile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No Hα, </a:t>
            </a:r>
            <a:r>
              <a:rPr lang="en-GB" dirty="0" err="1" smtClean="0">
                <a:solidFill>
                  <a:srgbClr val="F7FF99"/>
                </a:solidFill>
                <a:latin typeface="Charter" charset="0"/>
              </a:rPr>
              <a:t>Brγ</a:t>
            </a: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, Paα</a:t>
            </a: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     Faint </a:t>
            </a:r>
            <a:r>
              <a:rPr lang="en-GB" dirty="0">
                <a:solidFill>
                  <a:srgbClr val="F7FF99"/>
                </a:solidFill>
                <a:latin typeface="Charter" charset="0"/>
              </a:rPr>
              <a:t>[NII], [</a:t>
            </a:r>
            <a:r>
              <a:rPr lang="en-GB" dirty="0" err="1">
                <a:solidFill>
                  <a:srgbClr val="F7FF99"/>
                </a:solidFill>
                <a:latin typeface="Charter" charset="0"/>
              </a:rPr>
              <a:t>NeII</a:t>
            </a:r>
            <a:r>
              <a:rPr lang="en-GB" dirty="0">
                <a:solidFill>
                  <a:srgbClr val="F7FF99"/>
                </a:solidFill>
                <a:latin typeface="Charter" charset="0"/>
              </a:rPr>
              <a:t>], </a:t>
            </a: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PAHs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Outflow </a:t>
            </a:r>
            <a:r>
              <a:rPr lang="en-GB" dirty="0">
                <a:solidFill>
                  <a:srgbClr val="F7FF99"/>
                </a:solidFill>
                <a:latin typeface="Charter" charset="0"/>
              </a:rPr>
              <a:t>perp. to </a:t>
            </a: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disk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endParaRPr lang="en-GB" sz="800" dirty="0" smtClean="0">
              <a:solidFill>
                <a:srgbClr val="999999"/>
              </a:solidFill>
              <a:latin typeface="Charter" charset="0"/>
            </a:endParaRP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 dirty="0" smtClean="0">
                <a:solidFill>
                  <a:srgbClr val="FFFF00"/>
                </a:solidFill>
                <a:latin typeface="Charter" charset="0"/>
                <a:cs typeface="Standard Symbols L" charset="0"/>
              </a:rPr>
              <a:t>  </a:t>
            </a:r>
            <a:r>
              <a:rPr lang="en-GB" dirty="0">
                <a:solidFill>
                  <a:srgbClr val="FFFF00"/>
                </a:solidFill>
                <a:latin typeface="Charter" charset="0"/>
                <a:cs typeface="StarSymbol" charset="0"/>
              </a:rPr>
              <a:t>Mass outflow </a:t>
            </a:r>
            <a:r>
              <a:rPr lang="en-GB" dirty="0" smtClean="0">
                <a:solidFill>
                  <a:srgbClr val="FFFF00"/>
                </a:solidFill>
                <a:latin typeface="Charter" charset="0"/>
                <a:cs typeface="StarSymbol" charset="0"/>
              </a:rPr>
              <a:t>rate</a:t>
            </a: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>
                <a:solidFill>
                  <a:srgbClr val="FFFF00"/>
                </a:solidFill>
                <a:latin typeface="Charter" charset="0"/>
                <a:cs typeface="StarSymbol" charset="0"/>
              </a:rPr>
              <a:t> </a:t>
            </a:r>
            <a:r>
              <a:rPr lang="en-GB" dirty="0" smtClean="0">
                <a:solidFill>
                  <a:srgbClr val="FFFF00"/>
                </a:solidFill>
                <a:latin typeface="Charter" charset="0"/>
                <a:cs typeface="StarSymbol" charset="0"/>
              </a:rPr>
              <a:t>    </a:t>
            </a:r>
            <a:r>
              <a:rPr lang="en-GB" dirty="0" err="1" smtClean="0">
                <a:solidFill>
                  <a:srgbClr val="FFFF00"/>
                </a:solidFill>
                <a:latin typeface="Charter" charset="0"/>
                <a:cs typeface="StarSymbol" charset="0"/>
              </a:rPr>
              <a:t>dM</a:t>
            </a:r>
            <a:r>
              <a:rPr lang="en-GB" dirty="0" smtClean="0">
                <a:solidFill>
                  <a:srgbClr val="FFFF00"/>
                </a:solidFill>
                <a:latin typeface="Charter" charset="0"/>
                <a:cs typeface="StarSymbol" charset="0"/>
              </a:rPr>
              <a:t> / </a:t>
            </a:r>
            <a:r>
              <a:rPr lang="en-GB" dirty="0" err="1" smtClean="0">
                <a:solidFill>
                  <a:srgbClr val="FFFF00"/>
                </a:solidFill>
                <a:latin typeface="Charter" charset="0"/>
                <a:cs typeface="StarSymbol" charset="0"/>
              </a:rPr>
              <a:t>dt</a:t>
            </a:r>
            <a:r>
              <a:rPr lang="en-GB" dirty="0" smtClean="0">
                <a:solidFill>
                  <a:srgbClr val="FFFF00"/>
                </a:solidFill>
                <a:latin typeface="Charter" charset="0"/>
                <a:cs typeface="StarSymbol" charset="0"/>
              </a:rPr>
              <a:t> = 8 - 38 M</a:t>
            </a:r>
            <a:r>
              <a:rPr lang="en-GB" baseline="-25000" dirty="0">
                <a:solidFill>
                  <a:srgbClr val="FFFF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GB" dirty="0">
                <a:solidFill>
                  <a:srgbClr val="FFFF00"/>
                </a:solidFill>
                <a:latin typeface="Charter" charset="0"/>
                <a:cs typeface="StarSymbol" charset="0"/>
                <a:sym typeface="Wingdings"/>
              </a:rPr>
              <a:t> yr</a:t>
            </a:r>
            <a:r>
              <a:rPr lang="en-GB" baseline="30000" dirty="0">
                <a:solidFill>
                  <a:srgbClr val="FFFF00"/>
                </a:solidFill>
                <a:latin typeface="Charter" charset="0"/>
                <a:cs typeface="StarSymbol" charset="0"/>
                <a:sym typeface="Wingdings"/>
              </a:rPr>
              <a:t>-</a:t>
            </a:r>
            <a:r>
              <a:rPr lang="en-GB" baseline="30000" dirty="0" smtClean="0">
                <a:solidFill>
                  <a:srgbClr val="FFFF00"/>
                </a:solidFill>
                <a:latin typeface="Charter" charset="0"/>
                <a:cs typeface="StarSymbol" charset="0"/>
                <a:sym typeface="Wingdings"/>
              </a:rPr>
              <a:t>1</a:t>
            </a:r>
            <a:r>
              <a:rPr lang="en-GB" dirty="0">
                <a:solidFill>
                  <a:srgbClr val="FFFF00"/>
                </a:solidFill>
                <a:latin typeface="Charter" charset="0"/>
                <a:cs typeface="StarSymbol" charset="0"/>
                <a:sym typeface="Wingdings"/>
              </a:rPr>
              <a:t>,</a:t>
            </a:r>
            <a:endParaRPr lang="en-GB" dirty="0" smtClean="0">
              <a:solidFill>
                <a:srgbClr val="FFFF00"/>
              </a:solidFill>
              <a:latin typeface="Charter" charset="0"/>
              <a:cs typeface="StarSymbol" charset="0"/>
              <a:sym typeface="Wingdings"/>
            </a:endParaRP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>
                <a:solidFill>
                  <a:srgbClr val="FFFF00"/>
                </a:solidFill>
                <a:latin typeface="Charter" charset="0"/>
                <a:cs typeface="StarSymbol" charset="0"/>
                <a:sym typeface="Wingdings"/>
              </a:rPr>
              <a:t> </a:t>
            </a:r>
            <a:r>
              <a:rPr lang="en-GB" dirty="0" smtClean="0">
                <a:solidFill>
                  <a:srgbClr val="FFFF00"/>
                </a:solidFill>
                <a:latin typeface="Charter" charset="0"/>
                <a:cs typeface="StarSymbol" charset="0"/>
                <a:sym typeface="Wingdings"/>
              </a:rPr>
              <a:t>    </a:t>
            </a:r>
            <a:r>
              <a:rPr lang="en-GB" dirty="0" err="1" smtClean="0">
                <a:solidFill>
                  <a:srgbClr val="FFFF00"/>
                </a:solidFill>
                <a:latin typeface="Charter" charset="0"/>
                <a:cs typeface="StarSymbol" charset="0"/>
                <a:sym typeface="Wingdings"/>
              </a:rPr>
              <a:t>t</a:t>
            </a:r>
            <a:r>
              <a:rPr lang="en-GB" baseline="-25000" dirty="0" err="1" smtClean="0">
                <a:solidFill>
                  <a:srgbClr val="FFFF00"/>
                </a:solidFill>
                <a:latin typeface="Charter" charset="0"/>
                <a:cs typeface="StarSymbol" charset="0"/>
                <a:sym typeface="Wingdings"/>
              </a:rPr>
              <a:t>dep</a:t>
            </a:r>
            <a:r>
              <a:rPr lang="en-GB" dirty="0" smtClean="0">
                <a:solidFill>
                  <a:srgbClr val="FFFF00"/>
                </a:solidFill>
                <a:latin typeface="Charter" charset="0"/>
                <a:cs typeface="StarSymbol" charset="0"/>
                <a:sym typeface="Wingdings"/>
              </a:rPr>
              <a:t> </a:t>
            </a:r>
            <a:r>
              <a:rPr lang="en-GB" dirty="0">
                <a:solidFill>
                  <a:srgbClr val="FFFF00"/>
                </a:solidFill>
                <a:latin typeface="Charter" charset="0"/>
                <a:cs typeface="StarSymbol" charset="0"/>
                <a:sym typeface="Wingdings"/>
              </a:rPr>
              <a:t>≈ </a:t>
            </a:r>
            <a:r>
              <a:rPr lang="en-GB" dirty="0" smtClean="0">
                <a:solidFill>
                  <a:srgbClr val="FFFF00"/>
                </a:solidFill>
                <a:latin typeface="Charter" charset="0"/>
                <a:cs typeface="StarSymbol" charset="0"/>
                <a:sym typeface="Wingdings"/>
              </a:rPr>
              <a:t>5 - 25 </a:t>
            </a:r>
            <a:r>
              <a:rPr lang="en-GB" dirty="0" err="1" smtClean="0">
                <a:solidFill>
                  <a:srgbClr val="FFFF00"/>
                </a:solidFill>
                <a:latin typeface="Charter" charset="0"/>
                <a:cs typeface="StarSymbol" charset="0"/>
                <a:sym typeface="Wingdings"/>
              </a:rPr>
              <a:t>Myr</a:t>
            </a:r>
            <a:endParaRPr lang="en-GB" dirty="0" smtClean="0">
              <a:solidFill>
                <a:srgbClr val="FFFF00"/>
              </a:solidFill>
              <a:latin typeface="Charter" charset="0"/>
              <a:cs typeface="StarSymbol" charset="0"/>
              <a:sym typeface="Wingdings"/>
            </a:endParaRP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endParaRPr lang="en-GB" sz="800" dirty="0">
              <a:solidFill>
                <a:srgbClr val="FFFF00"/>
              </a:solidFill>
              <a:latin typeface="Charter" charset="0"/>
              <a:cs typeface="StarSymbol" charset="0"/>
              <a:sym typeface="Wingdings"/>
            </a:endParaRP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 dirty="0">
                <a:solidFill>
                  <a:srgbClr val="FFFF00"/>
                </a:solidFill>
                <a:latin typeface="Charter" charset="0"/>
                <a:cs typeface="Standard Symbols L" charset="0"/>
              </a:rPr>
              <a:t>  </a:t>
            </a:r>
            <a:r>
              <a:rPr lang="en-GB" dirty="0" smtClean="0">
                <a:solidFill>
                  <a:srgbClr val="FFFF00"/>
                </a:solidFill>
                <a:latin typeface="Charter" charset="0"/>
                <a:cs typeface="Standard Symbols L" charset="0"/>
              </a:rPr>
              <a:t>Power source uncertain</a:t>
            </a: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>
                <a:solidFill>
                  <a:srgbClr val="FFFF00"/>
                </a:solidFill>
                <a:latin typeface="Charter" charset="0"/>
                <a:cs typeface="Standard Symbols L" charset="0"/>
              </a:rPr>
              <a:t> </a:t>
            </a:r>
            <a:r>
              <a:rPr lang="en-GB" dirty="0" smtClean="0">
                <a:solidFill>
                  <a:srgbClr val="FFFF00"/>
                </a:solidFill>
                <a:latin typeface="Charter" charset="0"/>
                <a:cs typeface="Standard Symbols L" charset="0"/>
              </a:rPr>
              <a:t>     </a:t>
            </a:r>
            <a:r>
              <a:rPr lang="en-GB" dirty="0" smtClean="0">
                <a:solidFill>
                  <a:schemeClr val="bg1">
                    <a:lumMod val="95000"/>
                  </a:schemeClr>
                </a:solidFill>
                <a:latin typeface="Charter" charset="0"/>
                <a:cs typeface="Standard Symbols L" charset="0"/>
              </a:rPr>
              <a:t>(obscured AGN ?)</a:t>
            </a: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>
                <a:solidFill>
                  <a:schemeClr val="bg1">
                    <a:lumMod val="95000"/>
                  </a:schemeClr>
                </a:solidFill>
                <a:latin typeface="Charter" charset="0"/>
                <a:cs typeface="Standard Symbols L" charset="0"/>
              </a:rPr>
              <a:t> </a:t>
            </a:r>
            <a:r>
              <a:rPr lang="en-GB" dirty="0" smtClean="0">
                <a:solidFill>
                  <a:schemeClr val="bg1">
                    <a:lumMod val="95000"/>
                  </a:schemeClr>
                </a:solidFill>
                <a:latin typeface="Charter" charset="0"/>
                <a:cs typeface="Standard Symbols L" charset="0"/>
              </a:rPr>
              <a:t>     (nascent starburst ?)</a:t>
            </a:r>
          </a:p>
        </p:txBody>
      </p:sp>
      <p:pic>
        <p:nvPicPr>
          <p:cNvPr id="159748" name="Picture 1" descr="NGC1377_COprofile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979613"/>
            <a:ext cx="2995612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9" name="Picture 3" descr="NGC1377_optical_dus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3490913"/>
            <a:ext cx="2776537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50" name="Picture 4" descr="NGC1377_optical_C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4171950"/>
            <a:ext cx="2519362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9751" name="Straight Arrow Connector 7"/>
          <p:cNvCxnSpPr>
            <a:cxnSpLocks noChangeShapeType="1"/>
          </p:cNvCxnSpPr>
          <p:nvPr/>
        </p:nvCxnSpPr>
        <p:spPr bwMode="auto">
          <a:xfrm flipH="1" flipV="1">
            <a:off x="287338" y="4284663"/>
            <a:ext cx="3960812" cy="358775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9752" name="Straight Arrow Connector 7"/>
          <p:cNvCxnSpPr>
            <a:cxnSpLocks noChangeShapeType="1"/>
          </p:cNvCxnSpPr>
          <p:nvPr/>
        </p:nvCxnSpPr>
        <p:spPr bwMode="auto">
          <a:xfrm flipH="1">
            <a:off x="2663825" y="4716463"/>
            <a:ext cx="1728788" cy="21590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9753" name="Rectangle 19"/>
          <p:cNvSpPr>
            <a:spLocks noChangeArrowheads="1"/>
          </p:cNvSpPr>
          <p:nvPr/>
        </p:nvSpPr>
        <p:spPr bwMode="auto">
          <a:xfrm>
            <a:off x="2808288" y="5819775"/>
            <a:ext cx="33385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>
                <a:latin typeface="Charter" charset="0"/>
              </a:rPr>
              <a:t>M</a:t>
            </a:r>
            <a:r>
              <a:rPr lang="en-GB" baseline="-25000">
                <a:latin typeface="Charter" charset="0"/>
              </a:rPr>
              <a:t>H2, total</a:t>
            </a:r>
            <a:r>
              <a:rPr lang="en-GB">
                <a:latin typeface="Charter" charset="0"/>
              </a:rPr>
              <a:t>   </a:t>
            </a:r>
            <a:r>
              <a:rPr lang="en-GB" sz="2000">
                <a:latin typeface="Charter" charset="0"/>
              </a:rPr>
              <a:t> </a:t>
            </a:r>
            <a:r>
              <a:rPr lang="en-GB">
                <a:latin typeface="Charter" charset="0"/>
              </a:rPr>
              <a:t>≈ 1x10</a:t>
            </a:r>
            <a:r>
              <a:rPr lang="en-GB" baseline="30000">
                <a:latin typeface="Charter" charset="0"/>
              </a:rPr>
              <a:t>9 </a:t>
            </a:r>
            <a:r>
              <a:rPr lang="en-GB">
                <a:latin typeface="Charter" charset="0"/>
              </a:rPr>
              <a:t>M</a:t>
            </a:r>
            <a:r>
              <a:rPr lang="en-GB" baseline="-25000">
                <a:latin typeface="StarSymbol" charset="0"/>
                <a:cs typeface="StarSymbol" charset="0"/>
              </a:rPr>
              <a:t>⊙</a:t>
            </a:r>
          </a:p>
          <a:p>
            <a:r>
              <a:rPr lang="en-GB">
                <a:solidFill>
                  <a:srgbClr val="FFFFFF"/>
                </a:solidFill>
                <a:latin typeface="Charter" charset="0"/>
              </a:rPr>
              <a:t>M</a:t>
            </a:r>
            <a:r>
              <a:rPr lang="en-GB" baseline="-25000">
                <a:solidFill>
                  <a:srgbClr val="FFFFFF"/>
                </a:solidFill>
                <a:latin typeface="Charter" charset="0"/>
              </a:rPr>
              <a:t>H2, outflow </a:t>
            </a:r>
            <a:r>
              <a:rPr lang="en-GB">
                <a:solidFill>
                  <a:srgbClr val="FFFFFF"/>
                </a:solidFill>
                <a:latin typeface="Charter" charset="0"/>
              </a:rPr>
              <a:t>≈ 1-6 x10</a:t>
            </a:r>
            <a:r>
              <a:rPr lang="en-GB" baseline="30000">
                <a:solidFill>
                  <a:srgbClr val="FFFFFF"/>
                </a:solidFill>
                <a:latin typeface="Charter" charset="0"/>
              </a:rPr>
              <a:t>7 </a:t>
            </a:r>
            <a:r>
              <a:rPr lang="en-GB">
                <a:solidFill>
                  <a:srgbClr val="FFFFFF"/>
                </a:solidFill>
                <a:latin typeface="Charter" charset="0"/>
              </a:rPr>
              <a:t>M</a:t>
            </a:r>
            <a:r>
              <a:rPr lang="en-GB" baseline="-25000">
                <a:solidFill>
                  <a:srgbClr val="FFFFFF"/>
                </a:solidFill>
                <a:latin typeface="StarSymbol" charset="0"/>
                <a:cs typeface="StarSymbol" charset="0"/>
              </a:rPr>
              <a:t>⊙</a:t>
            </a:r>
            <a:endParaRPr lang="en-US">
              <a:solidFill>
                <a:srgbClr val="FFFFFF"/>
              </a:solidFill>
            </a:endParaRPr>
          </a:p>
          <a:p>
            <a:endParaRPr lang="en-GB">
              <a:latin typeface="Charter" charset="0"/>
            </a:endParaRPr>
          </a:p>
        </p:txBody>
      </p:sp>
      <p:sp>
        <p:nvSpPr>
          <p:cNvPr id="159754" name="Rectangle 19"/>
          <p:cNvSpPr>
            <a:spLocks noChangeArrowheads="1"/>
          </p:cNvSpPr>
          <p:nvPr/>
        </p:nvSpPr>
        <p:spPr bwMode="auto">
          <a:xfrm>
            <a:off x="417513" y="4635500"/>
            <a:ext cx="1743075" cy="584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600">
                <a:solidFill>
                  <a:schemeClr val="tx1"/>
                </a:solidFill>
                <a:latin typeface="Charter" charset="0"/>
              </a:rPr>
              <a:t>CO (contours)</a:t>
            </a:r>
            <a:endParaRPr lang="en-GB" sz="1600" baseline="-25000">
              <a:solidFill>
                <a:schemeClr val="tx1"/>
              </a:solidFill>
              <a:latin typeface="StarSymbol" charset="0"/>
              <a:cs typeface="StarSymbol" charset="0"/>
            </a:endParaRPr>
          </a:p>
          <a:p>
            <a:r>
              <a:rPr lang="en-GB" sz="1600">
                <a:solidFill>
                  <a:schemeClr val="tx1"/>
                </a:solidFill>
                <a:latin typeface="Charter" charset="0"/>
              </a:rPr>
              <a:t>σ</a:t>
            </a:r>
            <a:r>
              <a:rPr lang="en-GB" sz="1600" baseline="-25000">
                <a:solidFill>
                  <a:schemeClr val="tx1"/>
                </a:solidFill>
                <a:latin typeface="Charter" charset="0"/>
              </a:rPr>
              <a:t>V, CO</a:t>
            </a:r>
            <a:r>
              <a:rPr lang="en-GB" sz="1600">
                <a:solidFill>
                  <a:schemeClr val="tx1"/>
                </a:solidFill>
                <a:latin typeface="Charter" charset="0"/>
              </a:rPr>
              <a:t> (greyscale)</a:t>
            </a:r>
          </a:p>
        </p:txBody>
      </p:sp>
      <p:sp>
        <p:nvSpPr>
          <p:cNvPr id="159755" name="Text Box 1"/>
          <p:cNvSpPr txBox="1">
            <a:spLocks noChangeArrowheads="1"/>
          </p:cNvSpPr>
          <p:nvPr/>
        </p:nvSpPr>
        <p:spPr bwMode="auto">
          <a:xfrm>
            <a:off x="677863" y="184150"/>
            <a:ext cx="860742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Low-luminosity AGN: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Feedback</a:t>
            </a:r>
            <a:r>
              <a:rPr lang="en-GB" sz="20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2000">
                <a:solidFill>
                  <a:srgbClr val="FFFF00"/>
                </a:solidFill>
                <a:latin typeface="Charter" charset="0"/>
              </a:rPr>
            </a:br>
            <a:r>
              <a:rPr lang="en-GB" sz="200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(Aalto et al. 12)    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ext Box 1"/>
          <p:cNvSpPr txBox="1">
            <a:spLocks noChangeArrowheads="1"/>
          </p:cNvSpPr>
          <p:nvPr/>
        </p:nvSpPr>
        <p:spPr bwMode="auto">
          <a:xfrm>
            <a:off x="677863" y="282575"/>
            <a:ext cx="860742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Radio Galaxies: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Outflows</a:t>
            </a:r>
            <a:endParaRPr lang="en-GB" sz="2000">
              <a:solidFill>
                <a:srgbClr val="999999"/>
              </a:solidFill>
              <a:latin typeface="Charter" charset="0"/>
            </a:endParaRPr>
          </a:p>
        </p:txBody>
      </p:sp>
      <p:sp>
        <p:nvSpPr>
          <p:cNvPr id="161794" name="Text Box 3"/>
          <p:cNvSpPr txBox="1">
            <a:spLocks noChangeArrowheads="1"/>
          </p:cNvSpPr>
          <p:nvPr/>
        </p:nvSpPr>
        <p:spPr bwMode="auto">
          <a:xfrm>
            <a:off x="144463" y="1333500"/>
            <a:ext cx="2297112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Examples: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</a:p>
        </p:txBody>
      </p:sp>
      <p:sp>
        <p:nvSpPr>
          <p:cNvPr id="65540" name="Text Box 2"/>
          <p:cNvSpPr txBox="1">
            <a:spLocks noChangeArrowheads="1"/>
          </p:cNvSpPr>
          <p:nvPr/>
        </p:nvSpPr>
        <p:spPr bwMode="auto">
          <a:xfrm>
            <a:off x="5761038" y="1357313"/>
            <a:ext cx="4202112" cy="587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825"/>
              </a:spcAft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Outflows: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Cold gas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Charter" charset="0"/>
                <a:cs typeface="StarSymbol" charset="0"/>
              </a:rPr>
              <a:t>(HI and molecular</a:t>
            </a: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>
                <a:solidFill>
                  <a:schemeClr val="bg1">
                    <a:lumMod val="85000"/>
                  </a:schemeClr>
                </a:solidFill>
                <a:latin typeface="Charter" charset="0"/>
                <a:cs typeface="StarSymbol" charset="0"/>
              </a:rPr>
              <a:t>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Charter" charset="0"/>
                <a:cs typeface="StarSymbol" charset="0"/>
              </a:rPr>
              <a:t>    gas) </a:t>
            </a: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outflows. Dominant?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 err="1" smtClean="0">
                <a:solidFill>
                  <a:srgbClr val="F7FF99"/>
                </a:solidFill>
                <a:latin typeface="Charter" charset="0"/>
                <a:cs typeface="StarSymbol" charset="0"/>
              </a:rPr>
              <a:t>dM</a:t>
            </a: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 / </a:t>
            </a:r>
            <a:r>
              <a:rPr lang="en-GB" dirty="0" err="1" smtClean="0">
                <a:solidFill>
                  <a:srgbClr val="F7FF99"/>
                </a:solidFill>
                <a:latin typeface="Charter" charset="0"/>
                <a:cs typeface="StarSymbol" charset="0"/>
              </a:rPr>
              <a:t>dt</a:t>
            </a: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 similar to weak starburst winds</a:t>
            </a: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>
                <a:solidFill>
                  <a:srgbClr val="F7FF99"/>
                </a:solidFill>
                <a:latin typeface="Charter" charset="0"/>
                <a:cs typeface="StarSymbol" charset="0"/>
              </a:rPr>
              <a:t> </a:t>
            </a: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    </a:t>
            </a:r>
            <a:r>
              <a:rPr lang="en-GB" dirty="0" smtClean="0">
                <a:solidFill>
                  <a:srgbClr val="F2F2F2"/>
                </a:solidFill>
                <a:latin typeface="Charter" charset="0"/>
                <a:cs typeface="StarSymbol" charset="0"/>
              </a:rPr>
              <a:t>(10-50 M</a:t>
            </a:r>
            <a:r>
              <a:rPr lang="en-GB" baseline="-25000" dirty="0">
                <a:solidFill>
                  <a:srgbClr val="F2F2F2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GB" dirty="0">
                <a:solidFill>
                  <a:srgbClr val="F2F2F2"/>
                </a:solidFill>
                <a:latin typeface="Charter" charset="0"/>
                <a:cs typeface="StarSymbol" charset="0"/>
                <a:sym typeface="Wingdings"/>
              </a:rPr>
              <a:t> yr</a:t>
            </a:r>
            <a:r>
              <a:rPr lang="en-GB" baseline="30000" dirty="0">
                <a:solidFill>
                  <a:srgbClr val="F2F2F2"/>
                </a:solidFill>
                <a:latin typeface="Charter" charset="0"/>
                <a:cs typeface="StarSymbol" charset="0"/>
                <a:sym typeface="Wingdings"/>
              </a:rPr>
              <a:t>-</a:t>
            </a:r>
            <a:r>
              <a:rPr lang="en-GB" baseline="30000" dirty="0" smtClean="0">
                <a:solidFill>
                  <a:srgbClr val="F2F2F2"/>
                </a:solidFill>
                <a:latin typeface="Charter" charset="0"/>
                <a:cs typeface="StarSymbol" charset="0"/>
                <a:sym typeface="Wingdings"/>
              </a:rPr>
              <a:t>1</a:t>
            </a:r>
            <a:r>
              <a:rPr lang="en-GB" dirty="0" smtClean="0">
                <a:solidFill>
                  <a:srgbClr val="F2F2F2"/>
                </a:solidFill>
                <a:latin typeface="Charter" charset="0"/>
                <a:cs typeface="StarSymbol" charset="0"/>
                <a:sym typeface="Wingdings"/>
              </a:rPr>
              <a:t>)</a:t>
            </a:r>
            <a:r>
              <a:rPr lang="en-GB" dirty="0" smtClean="0">
                <a:solidFill>
                  <a:srgbClr val="F2F2F2"/>
                </a:solidFill>
                <a:latin typeface="Charter" charset="0"/>
                <a:cs typeface="StarSymbol" charset="0"/>
              </a:rPr>
              <a:t> 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Outflow coincident with bright radio features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Predominantly </a:t>
            </a:r>
            <a:r>
              <a:rPr lang="en-GB" dirty="0">
                <a:solidFill>
                  <a:srgbClr val="F7FF99"/>
                </a:solidFill>
                <a:latin typeface="Charter" charset="0"/>
                <a:cs typeface="StarSymbol" charset="0"/>
              </a:rPr>
              <a:t>in young / rejuvenated radio sources</a:t>
            </a: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>
                <a:solidFill>
                  <a:srgbClr val="F7FF99"/>
                </a:solidFill>
                <a:latin typeface="Charter" charset="0"/>
                <a:cs typeface="StarSymbol" charset="0"/>
              </a:rPr>
              <a:t>    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  <a:latin typeface="Charter" charset="0"/>
                <a:cs typeface="StarSymbol" charset="0"/>
              </a:rPr>
              <a:t> (</a:t>
            </a:r>
            <a:r>
              <a:rPr lang="en-GB" dirty="0" smtClean="0">
                <a:solidFill>
                  <a:schemeClr val="bg1">
                    <a:lumMod val="95000"/>
                  </a:schemeClr>
                </a:solidFill>
                <a:latin typeface="Charter" charset="0"/>
                <a:cs typeface="StarSymbol" charset="0"/>
              </a:rPr>
              <a:t>evolutionary 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  <a:latin typeface="Charter" charset="0"/>
                <a:cs typeface="StarSymbol" charset="0"/>
              </a:rPr>
              <a:t>stage?</a:t>
            </a:r>
            <a:r>
              <a:rPr lang="en-GB" dirty="0" smtClean="0">
                <a:solidFill>
                  <a:schemeClr val="bg1">
                    <a:lumMod val="95000"/>
                  </a:schemeClr>
                </a:solidFill>
                <a:latin typeface="Charter" charset="0"/>
                <a:cs typeface="StarSymbol" charset="0"/>
              </a:rPr>
              <a:t>)</a:t>
            </a:r>
            <a:endParaRPr lang="en-GB" dirty="0" smtClean="0">
              <a:solidFill>
                <a:srgbClr val="F7FF99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 err="1" smtClean="0">
                <a:solidFill>
                  <a:srgbClr val="F7FF99"/>
                </a:solidFill>
                <a:latin typeface="Charter" charset="0"/>
                <a:cs typeface="StarSymbol" charset="0"/>
              </a:rPr>
              <a:t>Ė</a:t>
            </a:r>
            <a:r>
              <a:rPr lang="en-GB" baseline="-25000" dirty="0" err="1" smtClean="0">
                <a:solidFill>
                  <a:srgbClr val="F7FF99"/>
                </a:solidFill>
                <a:latin typeface="Charter" charset="0"/>
                <a:cs typeface="StarSymbol" charset="0"/>
              </a:rPr>
              <a:t>out</a:t>
            </a: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 </a:t>
            </a:r>
            <a:r>
              <a:rPr lang="en-GB" dirty="0">
                <a:solidFill>
                  <a:srgbClr val="F7FF99"/>
                </a:solidFill>
                <a:latin typeface="Charter" charset="0"/>
                <a:cs typeface="StarSymbol" charset="0"/>
              </a:rPr>
              <a:t>/ </a:t>
            </a:r>
            <a:r>
              <a:rPr lang="en-GB" dirty="0" err="1" smtClean="0">
                <a:solidFill>
                  <a:srgbClr val="F7FF99"/>
                </a:solidFill>
                <a:latin typeface="Charter" charset="0"/>
                <a:cs typeface="StarSymbol" charset="0"/>
              </a:rPr>
              <a:t>L</a:t>
            </a:r>
            <a:r>
              <a:rPr lang="en-GB" baseline="-25000" dirty="0" err="1" smtClean="0">
                <a:solidFill>
                  <a:srgbClr val="F7FF99"/>
                </a:solidFill>
                <a:latin typeface="Charter" charset="0"/>
                <a:cs typeface="StarSymbol" charset="0"/>
              </a:rPr>
              <a:t>Edd</a:t>
            </a: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 </a:t>
            </a:r>
            <a:r>
              <a:rPr lang="en-GB" dirty="0">
                <a:solidFill>
                  <a:srgbClr val="F7FF99"/>
                </a:solidFill>
                <a:latin typeface="Charter" charset="0"/>
                <a:cs typeface="StarSymbol" charset="0"/>
              </a:rPr>
              <a:t>≈ 10</a:t>
            </a:r>
            <a:r>
              <a:rPr lang="en-GB" baseline="30000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-3 </a:t>
            </a:r>
            <a:r>
              <a:rPr lang="en-GB" dirty="0">
                <a:solidFill>
                  <a:srgbClr val="F7FF99"/>
                </a:solidFill>
                <a:latin typeface="Charter" charset="0"/>
                <a:cs typeface="StarSymbol" charset="0"/>
              </a:rPr>
              <a:t>– 10</a:t>
            </a:r>
            <a:r>
              <a:rPr lang="en-GB" baseline="30000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-</a:t>
            </a:r>
            <a:r>
              <a:rPr lang="en-GB" baseline="30000" dirty="0">
                <a:solidFill>
                  <a:srgbClr val="F7FF99"/>
                </a:solidFill>
                <a:latin typeface="Charter" charset="0"/>
                <a:cs typeface="StarSymbol" charset="0"/>
              </a:rPr>
              <a:t>4</a:t>
            </a:r>
            <a:endParaRPr lang="en-GB" baseline="30000" dirty="0" smtClean="0">
              <a:solidFill>
                <a:srgbClr val="F7FF99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9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endParaRPr lang="en-GB" sz="2000" dirty="0" smtClean="0">
              <a:solidFill>
                <a:srgbClr val="A6A6A6"/>
              </a:solidFill>
              <a:latin typeface="Charter" charset="0"/>
              <a:cs typeface="Standard Symbols L" charset="0"/>
            </a:endParaRPr>
          </a:p>
          <a:p>
            <a:pPr eaLnBrk="1">
              <a:lnSpc>
                <a:spcPct val="109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Wingdings" charset="0"/>
              <a:buChar char="²"/>
              <a:defRPr/>
            </a:pPr>
            <a:r>
              <a:rPr lang="en-GB" dirty="0" smtClean="0">
                <a:solidFill>
                  <a:srgbClr val="E6E6E6"/>
                </a:solidFill>
                <a:latin typeface="Charter" charset="0"/>
              </a:rPr>
              <a:t>No systematic search !</a:t>
            </a:r>
            <a:endParaRPr lang="en-GB" dirty="0" smtClean="0">
              <a:solidFill>
                <a:srgbClr val="A6A6A6"/>
              </a:solidFill>
              <a:latin typeface="Charter" charset="0"/>
              <a:cs typeface="Standard Symbols L" charset="0"/>
            </a:endParaRPr>
          </a:p>
        </p:txBody>
      </p:sp>
      <p:pic>
        <p:nvPicPr>
          <p:cNvPr id="161796" name="Picture 1" descr="morganti_3C236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906588"/>
            <a:ext cx="2446337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7" name="Picture 3" descr="morganti_3C305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725" y="1906588"/>
            <a:ext cx="2452688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8" name="Picture 2" descr="morganti_3C293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925" y="2554288"/>
            <a:ext cx="2452688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9" name="Picture 4" descr="morganti_IC5063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4500563"/>
            <a:ext cx="4464050" cy="253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800" name="TextBox 7"/>
          <p:cNvSpPr txBox="1">
            <a:spLocks noChangeArrowheads="1"/>
          </p:cNvSpPr>
          <p:nvPr/>
        </p:nvSpPr>
        <p:spPr bwMode="auto">
          <a:xfrm>
            <a:off x="2808288" y="1570038"/>
            <a:ext cx="23050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999999"/>
                </a:solidFill>
                <a:latin typeface="Charter" charset="0"/>
              </a:rPr>
              <a:t>(Morganti et al. 03, 05)</a:t>
            </a:r>
            <a:endParaRPr lang="en-US" sz="1600"/>
          </a:p>
        </p:txBody>
      </p:sp>
      <p:sp>
        <p:nvSpPr>
          <p:cNvPr id="161801" name="TextBox 7"/>
          <p:cNvSpPr txBox="1">
            <a:spLocks noChangeArrowheads="1"/>
          </p:cNvSpPr>
          <p:nvPr/>
        </p:nvSpPr>
        <p:spPr bwMode="auto">
          <a:xfrm rot="-5400000">
            <a:off x="-530224" y="5770562"/>
            <a:ext cx="23050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999999"/>
                </a:solidFill>
                <a:latin typeface="Charter" charset="0"/>
              </a:rPr>
              <a:t>(Morganti et al. 98)</a:t>
            </a:r>
            <a:endParaRPr lang="en-US" sz="1600"/>
          </a:p>
        </p:txBody>
      </p:sp>
      <p:sp>
        <p:nvSpPr>
          <p:cNvPr id="161802" name="TextBox 5"/>
          <p:cNvSpPr txBox="1">
            <a:spLocks noChangeArrowheads="1"/>
          </p:cNvSpPr>
          <p:nvPr/>
        </p:nvSpPr>
        <p:spPr bwMode="auto">
          <a:xfrm>
            <a:off x="1516063" y="5407025"/>
            <a:ext cx="4286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tx1"/>
                </a:solidFill>
                <a:latin typeface="Zapf Dingbats" charset="0"/>
                <a:cs typeface="Zapf Dingbats" charset="0"/>
                <a:sym typeface="Zapf Dingbats" charset="0"/>
              </a:rPr>
              <a:t>✕</a:t>
            </a:r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Text Box 1"/>
          <p:cNvSpPr txBox="1">
            <a:spLocks noChangeArrowheads="1"/>
          </p:cNvSpPr>
          <p:nvPr/>
        </p:nvSpPr>
        <p:spPr bwMode="auto">
          <a:xfrm>
            <a:off x="677863" y="282575"/>
            <a:ext cx="860742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Radio Galaxies: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Outflows</a:t>
            </a:r>
            <a:endParaRPr lang="en-GB" sz="2000">
              <a:solidFill>
                <a:srgbClr val="999999"/>
              </a:solidFill>
              <a:latin typeface="Charter" charset="0"/>
            </a:endParaRPr>
          </a:p>
        </p:txBody>
      </p:sp>
      <p:sp>
        <p:nvSpPr>
          <p:cNvPr id="163842" name="Text Box 3"/>
          <p:cNvSpPr txBox="1">
            <a:spLocks noChangeArrowheads="1"/>
          </p:cNvSpPr>
          <p:nvPr/>
        </p:nvSpPr>
        <p:spPr bwMode="auto">
          <a:xfrm>
            <a:off x="144463" y="1333500"/>
            <a:ext cx="2297112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NGC1266: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</a:p>
        </p:txBody>
      </p:sp>
      <p:sp>
        <p:nvSpPr>
          <p:cNvPr id="65540" name="Text Box 2"/>
          <p:cNvSpPr txBox="1">
            <a:spLocks noChangeArrowheads="1"/>
          </p:cNvSpPr>
          <p:nvPr/>
        </p:nvSpPr>
        <p:spPr bwMode="auto">
          <a:xfrm>
            <a:off x="5761038" y="1357313"/>
            <a:ext cx="4202112" cy="587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825"/>
              </a:spcAft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Outflows: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Cold gas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Charter" charset="0"/>
                <a:cs typeface="StarSymbol" charset="0"/>
              </a:rPr>
              <a:t>(HI and molecular</a:t>
            </a: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>
                <a:solidFill>
                  <a:schemeClr val="bg1">
                    <a:lumMod val="85000"/>
                  </a:schemeClr>
                </a:solidFill>
                <a:latin typeface="Charter" charset="0"/>
                <a:cs typeface="StarSymbol" charset="0"/>
              </a:rPr>
              <a:t>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Charter" charset="0"/>
                <a:cs typeface="StarSymbol" charset="0"/>
              </a:rPr>
              <a:t>    gas) </a:t>
            </a: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outflows. Dominant?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 err="1" smtClean="0">
                <a:solidFill>
                  <a:srgbClr val="F7FF99"/>
                </a:solidFill>
                <a:latin typeface="Charter" charset="0"/>
                <a:cs typeface="StarSymbol" charset="0"/>
              </a:rPr>
              <a:t>dM</a:t>
            </a: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 / </a:t>
            </a:r>
            <a:r>
              <a:rPr lang="en-GB" dirty="0" err="1" smtClean="0">
                <a:solidFill>
                  <a:srgbClr val="F7FF99"/>
                </a:solidFill>
                <a:latin typeface="Charter" charset="0"/>
                <a:cs typeface="StarSymbol" charset="0"/>
              </a:rPr>
              <a:t>dt</a:t>
            </a: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 similar to weak starburst winds</a:t>
            </a: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>
                <a:solidFill>
                  <a:srgbClr val="F7FF99"/>
                </a:solidFill>
                <a:latin typeface="Charter" charset="0"/>
                <a:cs typeface="StarSymbol" charset="0"/>
              </a:rPr>
              <a:t> </a:t>
            </a: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    </a:t>
            </a:r>
            <a:r>
              <a:rPr lang="en-GB" dirty="0" smtClean="0">
                <a:solidFill>
                  <a:srgbClr val="F2F2F2"/>
                </a:solidFill>
                <a:latin typeface="Charter" charset="0"/>
                <a:cs typeface="StarSymbol" charset="0"/>
              </a:rPr>
              <a:t>(10-50 M</a:t>
            </a:r>
            <a:r>
              <a:rPr lang="en-GB" baseline="-25000" dirty="0">
                <a:solidFill>
                  <a:srgbClr val="F2F2F2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GB" dirty="0">
                <a:solidFill>
                  <a:srgbClr val="F2F2F2"/>
                </a:solidFill>
                <a:latin typeface="Charter" charset="0"/>
                <a:cs typeface="StarSymbol" charset="0"/>
                <a:sym typeface="Wingdings"/>
              </a:rPr>
              <a:t> yr</a:t>
            </a:r>
            <a:r>
              <a:rPr lang="en-GB" baseline="30000" dirty="0">
                <a:solidFill>
                  <a:srgbClr val="F2F2F2"/>
                </a:solidFill>
                <a:latin typeface="Charter" charset="0"/>
                <a:cs typeface="StarSymbol" charset="0"/>
                <a:sym typeface="Wingdings"/>
              </a:rPr>
              <a:t>-</a:t>
            </a:r>
            <a:r>
              <a:rPr lang="en-GB" baseline="30000" dirty="0" smtClean="0">
                <a:solidFill>
                  <a:srgbClr val="F2F2F2"/>
                </a:solidFill>
                <a:latin typeface="Charter" charset="0"/>
                <a:cs typeface="StarSymbol" charset="0"/>
                <a:sym typeface="Wingdings"/>
              </a:rPr>
              <a:t>1</a:t>
            </a:r>
            <a:r>
              <a:rPr lang="en-GB" dirty="0" smtClean="0">
                <a:solidFill>
                  <a:srgbClr val="F2F2F2"/>
                </a:solidFill>
                <a:latin typeface="Charter" charset="0"/>
                <a:cs typeface="StarSymbol" charset="0"/>
                <a:sym typeface="Wingdings"/>
              </a:rPr>
              <a:t>)</a:t>
            </a:r>
            <a:r>
              <a:rPr lang="en-GB" dirty="0" smtClean="0">
                <a:solidFill>
                  <a:srgbClr val="F2F2F2"/>
                </a:solidFill>
                <a:latin typeface="Charter" charset="0"/>
                <a:cs typeface="StarSymbol" charset="0"/>
              </a:rPr>
              <a:t> 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Outflow coincident with bright radio features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Predominantly </a:t>
            </a:r>
            <a:r>
              <a:rPr lang="en-GB" dirty="0">
                <a:solidFill>
                  <a:srgbClr val="F7FF99"/>
                </a:solidFill>
                <a:latin typeface="Charter" charset="0"/>
                <a:cs typeface="StarSymbol" charset="0"/>
              </a:rPr>
              <a:t>in young / rejuvenated radio sources</a:t>
            </a: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>
                <a:solidFill>
                  <a:srgbClr val="F7FF99"/>
                </a:solidFill>
                <a:latin typeface="Charter" charset="0"/>
                <a:cs typeface="StarSymbol" charset="0"/>
              </a:rPr>
              <a:t>    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  <a:latin typeface="Charter" charset="0"/>
                <a:cs typeface="StarSymbol" charset="0"/>
              </a:rPr>
              <a:t> (</a:t>
            </a:r>
            <a:r>
              <a:rPr lang="en-GB" dirty="0" smtClean="0">
                <a:solidFill>
                  <a:schemeClr val="bg1">
                    <a:lumMod val="95000"/>
                  </a:schemeClr>
                </a:solidFill>
                <a:latin typeface="Charter" charset="0"/>
                <a:cs typeface="StarSymbol" charset="0"/>
              </a:rPr>
              <a:t>evolutionary 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  <a:latin typeface="Charter" charset="0"/>
                <a:cs typeface="StarSymbol" charset="0"/>
              </a:rPr>
              <a:t>stage?</a:t>
            </a:r>
            <a:r>
              <a:rPr lang="en-GB" dirty="0" smtClean="0">
                <a:solidFill>
                  <a:schemeClr val="bg1">
                    <a:lumMod val="95000"/>
                  </a:schemeClr>
                </a:solidFill>
                <a:latin typeface="Charter" charset="0"/>
                <a:cs typeface="StarSymbol" charset="0"/>
              </a:rPr>
              <a:t>)</a:t>
            </a:r>
            <a:endParaRPr lang="en-GB" dirty="0" smtClean="0">
              <a:solidFill>
                <a:srgbClr val="F7FF99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 err="1" smtClean="0">
                <a:solidFill>
                  <a:srgbClr val="F7FF99"/>
                </a:solidFill>
                <a:latin typeface="Charter" charset="0"/>
                <a:cs typeface="StarSymbol" charset="0"/>
              </a:rPr>
              <a:t>Ė</a:t>
            </a:r>
            <a:r>
              <a:rPr lang="en-GB" baseline="-25000" dirty="0" err="1" smtClean="0">
                <a:solidFill>
                  <a:srgbClr val="F7FF99"/>
                </a:solidFill>
                <a:latin typeface="Charter" charset="0"/>
                <a:cs typeface="StarSymbol" charset="0"/>
              </a:rPr>
              <a:t>out</a:t>
            </a: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 </a:t>
            </a:r>
            <a:r>
              <a:rPr lang="en-GB" dirty="0">
                <a:solidFill>
                  <a:srgbClr val="F7FF99"/>
                </a:solidFill>
                <a:latin typeface="Charter" charset="0"/>
                <a:cs typeface="StarSymbol" charset="0"/>
              </a:rPr>
              <a:t>/ </a:t>
            </a:r>
            <a:r>
              <a:rPr lang="en-GB" dirty="0" err="1" smtClean="0">
                <a:solidFill>
                  <a:srgbClr val="F7FF99"/>
                </a:solidFill>
                <a:latin typeface="Charter" charset="0"/>
                <a:cs typeface="StarSymbol" charset="0"/>
              </a:rPr>
              <a:t>L</a:t>
            </a:r>
            <a:r>
              <a:rPr lang="en-GB" baseline="-25000" dirty="0" err="1" smtClean="0">
                <a:solidFill>
                  <a:srgbClr val="F7FF99"/>
                </a:solidFill>
                <a:latin typeface="Charter" charset="0"/>
                <a:cs typeface="StarSymbol" charset="0"/>
              </a:rPr>
              <a:t>Edd</a:t>
            </a: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 </a:t>
            </a:r>
            <a:r>
              <a:rPr lang="en-GB" dirty="0">
                <a:solidFill>
                  <a:srgbClr val="F7FF99"/>
                </a:solidFill>
                <a:latin typeface="Charter" charset="0"/>
                <a:cs typeface="StarSymbol" charset="0"/>
              </a:rPr>
              <a:t>≈ 10</a:t>
            </a:r>
            <a:r>
              <a:rPr lang="en-GB" baseline="30000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-3 </a:t>
            </a:r>
            <a:r>
              <a:rPr lang="en-GB" dirty="0">
                <a:solidFill>
                  <a:srgbClr val="F7FF99"/>
                </a:solidFill>
                <a:latin typeface="Charter" charset="0"/>
                <a:cs typeface="StarSymbol" charset="0"/>
              </a:rPr>
              <a:t>– 10</a:t>
            </a:r>
            <a:r>
              <a:rPr lang="en-GB" baseline="30000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-</a:t>
            </a:r>
            <a:r>
              <a:rPr lang="en-GB" baseline="30000" dirty="0">
                <a:solidFill>
                  <a:srgbClr val="F7FF99"/>
                </a:solidFill>
                <a:latin typeface="Charter" charset="0"/>
                <a:cs typeface="StarSymbol" charset="0"/>
              </a:rPr>
              <a:t>4</a:t>
            </a:r>
            <a:endParaRPr lang="en-GB" baseline="30000" dirty="0" smtClean="0">
              <a:solidFill>
                <a:srgbClr val="F7FF99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9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endParaRPr lang="en-GB" sz="2000" dirty="0" smtClean="0">
              <a:solidFill>
                <a:srgbClr val="A6A6A6"/>
              </a:solidFill>
              <a:latin typeface="Charter" charset="0"/>
              <a:cs typeface="Standard Symbols L" charset="0"/>
            </a:endParaRPr>
          </a:p>
          <a:p>
            <a:pPr eaLnBrk="1">
              <a:lnSpc>
                <a:spcPct val="109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Wingdings" charset="0"/>
              <a:buChar char="²"/>
              <a:defRPr/>
            </a:pPr>
            <a:r>
              <a:rPr lang="en-GB" dirty="0" smtClean="0">
                <a:solidFill>
                  <a:srgbClr val="E6E6E6"/>
                </a:solidFill>
                <a:latin typeface="Charter" charset="0"/>
              </a:rPr>
              <a:t>No systematic search !</a:t>
            </a:r>
            <a:endParaRPr lang="en-GB" dirty="0" smtClean="0">
              <a:solidFill>
                <a:srgbClr val="A6A6A6"/>
              </a:solidFill>
              <a:latin typeface="Charter" charset="0"/>
              <a:cs typeface="Standard Symbols L" charset="0"/>
            </a:endParaRPr>
          </a:p>
        </p:txBody>
      </p:sp>
      <p:sp>
        <p:nvSpPr>
          <p:cNvPr id="163844" name="TextBox 7"/>
          <p:cNvSpPr txBox="1">
            <a:spLocks noChangeArrowheads="1"/>
          </p:cNvSpPr>
          <p:nvPr/>
        </p:nvSpPr>
        <p:spPr bwMode="auto">
          <a:xfrm rot="-5400000">
            <a:off x="24607" y="6058694"/>
            <a:ext cx="18732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999999"/>
                </a:solidFill>
                <a:latin typeface="Charter" charset="0"/>
              </a:rPr>
              <a:t>(Alatalo et al. 11)</a:t>
            </a:r>
            <a:endParaRPr lang="en-US" sz="1600"/>
          </a:p>
        </p:txBody>
      </p:sp>
      <p:pic>
        <p:nvPicPr>
          <p:cNvPr id="163845" name="Picture 5" descr="NGC1266_HI-CO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188" y="1908175"/>
            <a:ext cx="3395662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41" name="Rectangle 2"/>
          <p:cNvSpPr>
            <a:spLocks noGrp="1" noChangeArrowheads="1"/>
          </p:cNvSpPr>
          <p:nvPr>
            <p:ph type="body"/>
          </p:nvPr>
        </p:nvSpPr>
        <p:spPr>
          <a:xfrm>
            <a:off x="168275" y="1646238"/>
            <a:ext cx="9912350" cy="5410200"/>
          </a:xfrm>
        </p:spPr>
        <p:txBody>
          <a:bodyPr lIns="89991" tIns="46795" rIns="89991" bIns="46795" anchor="t"/>
          <a:lstStyle/>
          <a:p>
            <a:pPr marL="430213" indent="-322263" algn="l"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</a:pPr>
            <a:r>
              <a:rPr lang="en-GB" sz="2400" dirty="0">
                <a:latin typeface="Times" charset="0"/>
                <a:cs typeface="Arial Unicode MS" charset="0"/>
              </a:rPr>
              <a:t>Complete, volume-limited sample:</a:t>
            </a:r>
          </a:p>
          <a:p>
            <a:pPr marL="430213" indent="-322263" algn="l"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  <a:buFontTx/>
              <a:buChar char="•"/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</a:pPr>
            <a:r>
              <a:rPr lang="en-GB" sz="2400" dirty="0">
                <a:solidFill>
                  <a:srgbClr val="FFFF66"/>
                </a:solidFill>
                <a:latin typeface="Times" charset="0"/>
                <a:cs typeface="Arial Unicode MS" charset="0"/>
              </a:rPr>
              <a:t>260 E/S0s (no spiral structure), M</a:t>
            </a:r>
            <a:r>
              <a:rPr lang="en-GB" sz="2400" baseline="-25000" dirty="0">
                <a:solidFill>
                  <a:srgbClr val="FFFF66"/>
                </a:solidFill>
                <a:latin typeface="Times" charset="0"/>
                <a:cs typeface="Arial Unicode MS" charset="0"/>
              </a:rPr>
              <a:t>K</a:t>
            </a:r>
            <a:r>
              <a:rPr lang="en-GB" sz="2400" dirty="0">
                <a:solidFill>
                  <a:srgbClr val="FFFF66"/>
                </a:solidFill>
                <a:latin typeface="Times" charset="0"/>
                <a:cs typeface="Arial Unicode MS" charset="0"/>
              </a:rPr>
              <a:t> &lt; -21.5, D &lt; 41 </a:t>
            </a:r>
            <a:r>
              <a:rPr lang="en-GB" sz="2400" dirty="0" err="1">
                <a:solidFill>
                  <a:srgbClr val="FFFF66"/>
                </a:solidFill>
                <a:latin typeface="Times" charset="0"/>
                <a:cs typeface="Arial Unicode MS" charset="0"/>
              </a:rPr>
              <a:t>Mpc</a:t>
            </a:r>
            <a:endParaRPr lang="en-GB" sz="2400" dirty="0">
              <a:solidFill>
                <a:srgbClr val="FFFF66"/>
              </a:solidFill>
              <a:latin typeface="Times" charset="0"/>
              <a:cs typeface="Arial Unicode MS" charset="0"/>
            </a:endParaRPr>
          </a:p>
          <a:p>
            <a:pPr marL="430213" indent="-322263" algn="l"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  <a:buFontTx/>
              <a:buChar char="•"/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</a:pPr>
            <a:r>
              <a:rPr lang="en-GB" sz="2400" dirty="0">
                <a:solidFill>
                  <a:srgbClr val="FFFF66"/>
                </a:solidFill>
                <a:latin typeface="Times" charset="0"/>
                <a:cs typeface="Arial Unicode MS" charset="0"/>
              </a:rPr>
              <a:t>Low-z census; fast/slow rotators; wet/dry mergers; SF + feedback</a:t>
            </a:r>
          </a:p>
          <a:p>
            <a:pPr marL="430213" indent="-322263" algn="l"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  <a:buFontTx/>
              <a:buChar char="•"/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</a:pPr>
            <a:endParaRPr lang="en-GB" sz="1600" dirty="0">
              <a:solidFill>
                <a:srgbClr val="FFFF66"/>
              </a:solidFill>
              <a:latin typeface="Times" charset="0"/>
              <a:cs typeface="Arial Unicode MS" charset="0"/>
            </a:endParaRPr>
          </a:p>
          <a:p>
            <a:pPr marL="430213" indent="-322263" algn="l"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</a:pPr>
            <a:r>
              <a:rPr lang="en-GB" sz="2400" dirty="0">
                <a:latin typeface="Times" charset="0"/>
                <a:cs typeface="Arial Unicode MS" charset="0"/>
              </a:rPr>
              <a:t>Datasets:</a:t>
            </a:r>
          </a:p>
          <a:p>
            <a:pPr marL="430213" indent="-322263" algn="l"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  <a:buFont typeface="Arial" charset="0"/>
              <a:buChar char="•"/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</a:pPr>
            <a:r>
              <a:rPr lang="en-GB" sz="2400" dirty="0">
                <a:solidFill>
                  <a:srgbClr val="7F7F7F"/>
                </a:solidFill>
                <a:latin typeface="Times" charset="0"/>
                <a:cs typeface="Arial Unicode MS" charset="0"/>
              </a:rPr>
              <a:t>Optical integral-field spectroscopy:  WHT/SAURON (38 nights)</a:t>
            </a:r>
          </a:p>
          <a:p>
            <a:pPr marL="430213" indent="-322263" algn="l"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  <a:buFont typeface="Arial" charset="0"/>
              <a:buChar char="•"/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</a:pPr>
            <a:r>
              <a:rPr lang="en-GB" sz="2400" dirty="0">
                <a:solidFill>
                  <a:srgbClr val="7F7F7F"/>
                </a:solidFill>
                <a:latin typeface="Times" charset="0"/>
                <a:cs typeface="Arial Unicode MS" charset="0"/>
              </a:rPr>
              <a:t>Optical photometry:  Multi-bands (SDSS, INT), deep (CHFT)</a:t>
            </a:r>
          </a:p>
          <a:p>
            <a:pPr marL="430213" indent="-322263" algn="l"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  <a:buFont typeface="Arial" charset="0"/>
              <a:buChar char="•"/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</a:pPr>
            <a:r>
              <a:rPr lang="en-GB" sz="2400" dirty="0">
                <a:solidFill>
                  <a:srgbClr val="FFFF66"/>
                </a:solidFill>
                <a:latin typeface="Times" charset="0"/>
                <a:cs typeface="Arial Unicode MS" charset="0"/>
              </a:rPr>
              <a:t>Single-dish CO:  </a:t>
            </a:r>
            <a:r>
              <a:rPr lang="en-GB" sz="2400" dirty="0">
                <a:solidFill>
                  <a:srgbClr val="D9D9D9"/>
                </a:solidFill>
                <a:latin typeface="Times" charset="0"/>
                <a:cs typeface="Arial Unicode MS" charset="0"/>
              </a:rPr>
              <a:t>IRAM 30m </a:t>
            </a:r>
            <a:r>
              <a:rPr lang="en-GB" sz="2400" dirty="0">
                <a:solidFill>
                  <a:srgbClr val="B3B3B3"/>
                </a:solidFill>
                <a:latin typeface="Times" charset="0"/>
                <a:cs typeface="Arial Unicode MS" charset="0"/>
              </a:rPr>
              <a:t>(</a:t>
            </a:r>
            <a:r>
              <a:rPr lang="en-GB" sz="2400" baseline="30000" dirty="0">
                <a:solidFill>
                  <a:srgbClr val="B3B3B3"/>
                </a:solidFill>
                <a:latin typeface="Times" charset="0"/>
                <a:cs typeface="Arial Unicode MS" charset="0"/>
              </a:rPr>
              <a:t>12</a:t>
            </a:r>
            <a:r>
              <a:rPr lang="en-GB" sz="2400" dirty="0">
                <a:solidFill>
                  <a:srgbClr val="B3B3B3"/>
                </a:solidFill>
                <a:latin typeface="Times" charset="0"/>
                <a:cs typeface="Arial Unicode MS" charset="0"/>
              </a:rPr>
              <a:t>CO(1-0) + (2-1))</a:t>
            </a:r>
          </a:p>
          <a:p>
            <a:pPr marL="430213" indent="-322263" algn="l"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  <a:buFont typeface="Arial" charset="0"/>
              <a:buChar char="•"/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</a:pPr>
            <a:r>
              <a:rPr lang="en-GB" sz="2400" dirty="0">
                <a:solidFill>
                  <a:srgbClr val="FFFF66"/>
                </a:solidFill>
                <a:latin typeface="Times" charset="0"/>
                <a:cs typeface="Arial Unicode MS" charset="0"/>
              </a:rPr>
              <a:t>CO interferometry:  </a:t>
            </a:r>
            <a:r>
              <a:rPr lang="en-GB" sz="2400" dirty="0">
                <a:solidFill>
                  <a:srgbClr val="D9D9D9"/>
                </a:solidFill>
                <a:latin typeface="Times" charset="0"/>
                <a:cs typeface="Arial Unicode MS" charset="0"/>
              </a:rPr>
              <a:t>CARMA</a:t>
            </a:r>
            <a:r>
              <a:rPr lang="en-GB" sz="2400" dirty="0">
                <a:solidFill>
                  <a:srgbClr val="BFBFBF"/>
                </a:solidFill>
                <a:latin typeface="Times" charset="0"/>
                <a:cs typeface="Arial Unicode MS" charset="0"/>
              </a:rPr>
              <a:t> </a:t>
            </a:r>
            <a:r>
              <a:rPr lang="en-GB" sz="2400" dirty="0">
                <a:solidFill>
                  <a:srgbClr val="B3B3B3"/>
                </a:solidFill>
                <a:latin typeface="Times" charset="0"/>
                <a:cs typeface="Arial Unicode MS" charset="0"/>
              </a:rPr>
              <a:t>(</a:t>
            </a:r>
            <a:r>
              <a:rPr lang="en-GB" sz="2400" baseline="30000" dirty="0">
                <a:solidFill>
                  <a:srgbClr val="B3B3B3"/>
                </a:solidFill>
                <a:latin typeface="Times" charset="0"/>
                <a:cs typeface="Arial Unicode MS" charset="0"/>
              </a:rPr>
              <a:t>12</a:t>
            </a:r>
            <a:r>
              <a:rPr lang="en-GB" sz="2400" dirty="0">
                <a:solidFill>
                  <a:srgbClr val="B3B3B3"/>
                </a:solidFill>
                <a:latin typeface="Times" charset="0"/>
                <a:cs typeface="Arial Unicode MS" charset="0"/>
              </a:rPr>
              <a:t>CO detections only; 40+ galaxies)</a:t>
            </a:r>
          </a:p>
          <a:p>
            <a:pPr marL="430213" indent="-322263" algn="l"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  <a:buFont typeface="Arial" charset="0"/>
              <a:buChar char="•"/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</a:pPr>
            <a:r>
              <a:rPr lang="en-GB" sz="2400" dirty="0">
                <a:solidFill>
                  <a:srgbClr val="7F7F7F"/>
                </a:solidFill>
                <a:latin typeface="Times" charset="0"/>
                <a:cs typeface="Arial Unicode MS" charset="0"/>
              </a:rPr>
              <a:t>HI interferometry:  WSRT (~150 galaxies excl. Virgo), ALFALFA</a:t>
            </a:r>
          </a:p>
          <a:p>
            <a:pPr marL="430213" indent="-322263" algn="l"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  <a:buFont typeface="Arial" charset="0"/>
              <a:buChar char="•"/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</a:pPr>
            <a:r>
              <a:rPr lang="en-GB" sz="2400" dirty="0">
                <a:solidFill>
                  <a:srgbClr val="7F7F7F"/>
                </a:solidFill>
                <a:latin typeface="Times" charset="0"/>
                <a:cs typeface="Arial Unicode MS" charset="0"/>
              </a:rPr>
              <a:t>Archival data:  Chandra, XMM, GALEX, HST, Spitzer, 2MASS, </a:t>
            </a:r>
            <a:r>
              <a:rPr lang="en-US" sz="2400" dirty="0">
                <a:solidFill>
                  <a:srgbClr val="7F7F7F"/>
                </a:solidFill>
                <a:latin typeface="Times" charset="0"/>
                <a:cs typeface="Arial Unicode MS" charset="0"/>
              </a:rPr>
              <a:t>…</a:t>
            </a:r>
          </a:p>
          <a:p>
            <a:pPr marL="430213" indent="-322263" algn="l"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</a:pPr>
            <a:endParaRPr lang="en-GB" sz="1600" dirty="0">
              <a:latin typeface="Times" charset="0"/>
              <a:cs typeface="Arial Unicode MS" charset="0"/>
            </a:endParaRPr>
          </a:p>
          <a:p>
            <a:pPr marL="430213" indent="-322263" algn="l"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</a:pPr>
            <a:r>
              <a:rPr lang="en-GB" sz="2400" dirty="0">
                <a:latin typeface="Times" charset="0"/>
                <a:cs typeface="Arial Unicode MS" charset="0"/>
              </a:rPr>
              <a:t>Simulations:</a:t>
            </a:r>
          </a:p>
          <a:p>
            <a:pPr marL="430213" indent="-322263" algn="l" eaLnBrk="1" hangingPunct="1">
              <a:lnSpc>
                <a:spcPct val="83000"/>
              </a:lnSpc>
              <a:spcBef>
                <a:spcPts val="700"/>
              </a:spcBef>
              <a:buClr>
                <a:srgbClr val="FFFF00"/>
              </a:buClr>
              <a:buSzPct val="75000"/>
              <a:buFont typeface="Arial" charset="0"/>
              <a:buChar char="•"/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</a:pPr>
            <a:r>
              <a:rPr lang="en-GB" sz="2400" dirty="0">
                <a:solidFill>
                  <a:srgbClr val="7F7F7F"/>
                </a:solidFill>
                <a:latin typeface="Times" charset="0"/>
                <a:cs typeface="Arial Unicode MS" charset="0"/>
              </a:rPr>
              <a:t>Cosmological, individual galaxies/binary mergers, SAMs</a:t>
            </a:r>
            <a:endParaRPr lang="en-GB" sz="2800" dirty="0">
              <a:solidFill>
                <a:srgbClr val="7F7F7F"/>
              </a:solidFill>
              <a:latin typeface="Times" charset="0"/>
              <a:cs typeface="Arial Unicode MS" charset="0"/>
            </a:endParaRPr>
          </a:p>
        </p:txBody>
      </p:sp>
      <p:pic>
        <p:nvPicPr>
          <p:cNvPr id="266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122238"/>
            <a:ext cx="12192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66244" name="AutoShape 35"/>
          <p:cNvSpPr>
            <a:spLocks noChangeArrowheads="1"/>
          </p:cNvSpPr>
          <p:nvPr/>
        </p:nvSpPr>
        <p:spPr bwMode="auto">
          <a:xfrm>
            <a:off x="239713" y="4237038"/>
            <a:ext cx="9525000" cy="914400"/>
          </a:xfrm>
          <a:prstGeom prst="roundRect">
            <a:avLst>
              <a:gd name="adj" fmla="val 28"/>
            </a:avLst>
          </a:prstGeom>
          <a:noFill/>
          <a:ln w="5472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Rectangle 11"/>
          <p:cNvSpPr txBox="1">
            <a:spLocks noChangeArrowheads="1"/>
          </p:cNvSpPr>
          <p:nvPr/>
        </p:nvSpPr>
        <p:spPr bwMode="auto">
          <a:xfrm>
            <a:off x="1924050" y="92075"/>
            <a:ext cx="7002463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100794" tIns="50397" rIns="100794" bIns="50397" numCol="1" anchor="ctr" anchorCtr="0" compatLnSpc="1">
            <a:prstTxWarp prst="textNoShape">
              <a:avLst/>
            </a:prstTxWarp>
          </a:bodyPr>
          <a:lstStyle>
            <a:lvl1pPr marL="503238" indent="-431800" algn="l" defTabSz="457200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Char char="5"/>
              <a:defRPr sz="3200">
                <a:solidFill>
                  <a:srgbClr val="E6E6E6"/>
                </a:solidFill>
                <a:latin typeface="+mn-lt"/>
                <a:ea typeface="ＭＳ Ｐゴシック" charset="0"/>
                <a:cs typeface="+mn-cs"/>
              </a:defRPr>
            </a:lvl1pPr>
            <a:lvl2pPr marL="790575" indent="-431800" algn="l" defTabSz="457200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ts val="1138"/>
              </a:spcAft>
              <a:buClr>
                <a:srgbClr val="FFFF99"/>
              </a:buClr>
              <a:buSzPct val="75000"/>
              <a:buFont typeface="StarSymbol" charset="0"/>
              <a:buChar char="5"/>
              <a:defRPr sz="2800">
                <a:solidFill>
                  <a:srgbClr val="E6E6E6"/>
                </a:solidFill>
                <a:latin typeface="+mn-lt"/>
                <a:ea typeface="+mn-ea"/>
                <a:cs typeface="+mn-cs"/>
              </a:defRPr>
            </a:lvl2pPr>
            <a:lvl3pPr marL="1079500" indent="-431800" algn="l" defTabSz="457200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ts val="850"/>
              </a:spcAft>
              <a:buClr>
                <a:srgbClr val="FFFF99"/>
              </a:buClr>
              <a:buSzPct val="65000"/>
              <a:buFont typeface="StarSymbol" charset="0"/>
              <a:buChar char="&quot;"/>
              <a:defRPr sz="2400">
                <a:solidFill>
                  <a:srgbClr val="E6E6E6"/>
                </a:solidFill>
                <a:latin typeface="+mn-lt"/>
                <a:ea typeface="+mn-ea"/>
                <a:cs typeface="+mn-cs"/>
              </a:defRPr>
            </a:lvl3pPr>
            <a:lvl4pPr marL="1366838" indent="-431800" algn="l" defTabSz="457200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ts val="575"/>
              </a:spcAft>
              <a:buClr>
                <a:srgbClr val="FFFF99"/>
              </a:buClr>
              <a:buSzPct val="65000"/>
              <a:buFont typeface="StarSymbol" charset="0"/>
              <a:buChar char="&quot;"/>
              <a:defRPr sz="2000">
                <a:solidFill>
                  <a:srgbClr val="E6E6E6"/>
                </a:solidFill>
                <a:latin typeface="+mn-lt"/>
                <a:ea typeface="+mn-ea"/>
                <a:cs typeface="+mn-cs"/>
              </a:defRPr>
            </a:lvl4pPr>
            <a:lvl5pPr marL="1655763" indent="-431800" algn="l" defTabSz="457200" rtl="0" eaLnBrk="0" fontAlgn="base" hangingPunct="0">
              <a:lnSpc>
                <a:spcPct val="87000"/>
              </a:lnSpc>
              <a:spcBef>
                <a:spcPct val="0"/>
              </a:spcBef>
              <a:spcAft>
                <a:spcPts val="288"/>
              </a:spcAft>
              <a:buClr>
                <a:srgbClr val="FFFF99"/>
              </a:buClr>
              <a:buSzPct val="65000"/>
              <a:buFont typeface="StarSymbol" charset="0"/>
              <a:buChar char="&quot;"/>
              <a:defRPr sz="2000">
                <a:solidFill>
                  <a:srgbClr val="E6E6E6"/>
                </a:solidFill>
                <a:latin typeface="+mn-lt"/>
                <a:ea typeface="+mn-ea"/>
                <a:cs typeface="+mn-cs"/>
              </a:defRPr>
            </a:lvl5pPr>
            <a:lvl6pPr marL="2112963" indent="-431800" algn="l" defTabSz="457200" rtl="0" fontAlgn="base" hangingPunct="0">
              <a:lnSpc>
                <a:spcPct val="87000"/>
              </a:lnSpc>
              <a:spcBef>
                <a:spcPct val="0"/>
              </a:spcBef>
              <a:spcAft>
                <a:spcPts val="288"/>
              </a:spcAft>
              <a:buClr>
                <a:srgbClr val="FFFF99"/>
              </a:buClr>
              <a:buSzPct val="65000"/>
              <a:buFont typeface="StarSymbol" charset="0"/>
              <a:buChar char="&quot;"/>
              <a:defRPr sz="2000">
                <a:solidFill>
                  <a:srgbClr val="E6E6E6"/>
                </a:solidFill>
                <a:latin typeface="+mn-lt"/>
                <a:ea typeface="+mn-ea"/>
                <a:cs typeface="+mn-cs"/>
              </a:defRPr>
            </a:lvl6pPr>
            <a:lvl7pPr marL="2570163" indent="-431800" algn="l" defTabSz="457200" rtl="0" fontAlgn="base" hangingPunct="0">
              <a:lnSpc>
                <a:spcPct val="87000"/>
              </a:lnSpc>
              <a:spcBef>
                <a:spcPct val="0"/>
              </a:spcBef>
              <a:spcAft>
                <a:spcPts val="288"/>
              </a:spcAft>
              <a:buClr>
                <a:srgbClr val="FFFF99"/>
              </a:buClr>
              <a:buSzPct val="65000"/>
              <a:buFont typeface="StarSymbol" charset="0"/>
              <a:buChar char="&quot;"/>
              <a:defRPr sz="2000">
                <a:solidFill>
                  <a:srgbClr val="E6E6E6"/>
                </a:solidFill>
                <a:latin typeface="+mn-lt"/>
                <a:ea typeface="+mn-ea"/>
                <a:cs typeface="+mn-cs"/>
              </a:defRPr>
            </a:lvl7pPr>
            <a:lvl8pPr marL="3027363" indent="-431800" algn="l" defTabSz="457200" rtl="0" fontAlgn="base" hangingPunct="0">
              <a:lnSpc>
                <a:spcPct val="87000"/>
              </a:lnSpc>
              <a:spcBef>
                <a:spcPct val="0"/>
              </a:spcBef>
              <a:spcAft>
                <a:spcPts val="288"/>
              </a:spcAft>
              <a:buClr>
                <a:srgbClr val="FFFF99"/>
              </a:buClr>
              <a:buSzPct val="65000"/>
              <a:buFont typeface="StarSymbol" charset="0"/>
              <a:buChar char="&quot;"/>
              <a:defRPr sz="2000">
                <a:solidFill>
                  <a:srgbClr val="E6E6E6"/>
                </a:solidFill>
                <a:latin typeface="+mn-lt"/>
                <a:ea typeface="+mn-ea"/>
                <a:cs typeface="+mn-cs"/>
              </a:defRPr>
            </a:lvl8pPr>
            <a:lvl9pPr marL="3484563" indent="-431800" algn="l" defTabSz="457200" rtl="0" fontAlgn="base" hangingPunct="0">
              <a:lnSpc>
                <a:spcPct val="87000"/>
              </a:lnSpc>
              <a:spcBef>
                <a:spcPct val="0"/>
              </a:spcBef>
              <a:spcAft>
                <a:spcPts val="288"/>
              </a:spcAft>
              <a:buClr>
                <a:srgbClr val="FFFF99"/>
              </a:buClr>
              <a:buSzPct val="65000"/>
              <a:buFont typeface="StarSymbol" charset="0"/>
              <a:buChar char="&quot;"/>
              <a:defRPr sz="2000">
                <a:solidFill>
                  <a:srgbClr val="E6E6E6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eaLnBrk="1" hangingPunct="1">
              <a:buClr>
                <a:srgbClr val="000000"/>
              </a:buClr>
              <a:buFont typeface="StarSymbol" charset="0"/>
              <a:buNone/>
              <a:tabLst>
                <a:tab pos="722313" algn="l"/>
                <a:tab pos="1446213" algn="l"/>
                <a:tab pos="2168525" algn="l"/>
                <a:tab pos="2894013" algn="l"/>
                <a:tab pos="3617913" algn="l"/>
                <a:tab pos="4340225" algn="l"/>
                <a:tab pos="5065713" algn="l"/>
                <a:tab pos="5789613" algn="l"/>
                <a:tab pos="6511925" algn="l"/>
                <a:tab pos="7237413" algn="l"/>
                <a:tab pos="7961313" algn="l"/>
                <a:tab pos="8683625" algn="l"/>
              </a:tabLst>
            </a:pPr>
            <a:r>
              <a:rPr lang="en-GB" sz="4400" smtClean="0">
                <a:solidFill>
                  <a:srgbClr val="FFFF00"/>
                </a:solidFill>
                <a:latin typeface="Charter" charset="0"/>
                <a:cs typeface="Arial Unicode MS" charset="0"/>
              </a:rPr>
              <a:t>Complete Survey of ETGs</a:t>
            </a:r>
            <a:br>
              <a:rPr lang="en-GB" sz="4400" smtClean="0">
                <a:solidFill>
                  <a:srgbClr val="FFFF00"/>
                </a:solidFill>
                <a:latin typeface="Charter" charset="0"/>
                <a:cs typeface="Arial Unicode MS" charset="0"/>
              </a:rPr>
            </a:br>
            <a:r>
              <a:rPr lang="en-GB" sz="2400" smtClean="0">
                <a:solidFill>
                  <a:srgbClr val="999999"/>
                </a:solidFill>
                <a:latin typeface="Charter" charset="0"/>
                <a:cs typeface="Arial Unicode MS" charset="0"/>
              </a:rPr>
              <a:t>(Cappellari et al. 2011)</a:t>
            </a:r>
            <a:endParaRPr lang="en-GB" sz="2400" dirty="0">
              <a:solidFill>
                <a:srgbClr val="FFFF00"/>
              </a:solidFill>
              <a:latin typeface="Times" charset="0"/>
              <a:cs typeface="Arial Unicode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993266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89" name="Text Box 1"/>
          <p:cNvSpPr txBox="1">
            <a:spLocks noChangeArrowheads="1"/>
          </p:cNvSpPr>
          <p:nvPr/>
        </p:nvSpPr>
        <p:spPr bwMode="auto">
          <a:xfrm>
            <a:off x="677863" y="282575"/>
            <a:ext cx="860742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Radio Galaxies: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Outflows</a:t>
            </a:r>
            <a:endParaRPr lang="en-GB" sz="2000">
              <a:solidFill>
                <a:srgbClr val="999999"/>
              </a:solidFill>
              <a:latin typeface="Charter" charset="0"/>
            </a:endParaRPr>
          </a:p>
        </p:txBody>
      </p:sp>
      <p:sp>
        <p:nvSpPr>
          <p:cNvPr id="165890" name="Text Box 3"/>
          <p:cNvSpPr txBox="1">
            <a:spLocks noChangeArrowheads="1"/>
          </p:cNvSpPr>
          <p:nvPr/>
        </p:nvSpPr>
        <p:spPr bwMode="auto">
          <a:xfrm>
            <a:off x="503238" y="1333500"/>
            <a:ext cx="2808287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H</a:t>
            </a:r>
            <a:r>
              <a:rPr lang="en-GB" sz="3200" u="sng" baseline="-25000">
                <a:solidFill>
                  <a:srgbClr val="FFFF00"/>
                </a:solidFill>
                <a:latin typeface="Charter" charset="0"/>
              </a:rPr>
              <a:t>2</a:t>
            </a:r>
            <a:r>
              <a:rPr lang="en-GB" sz="3200" u="sng">
                <a:solidFill>
                  <a:srgbClr val="FFFF00"/>
                </a:solidFill>
                <a:latin typeface="Charter" charset="0"/>
              </a:rPr>
              <a:t> distribution: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</a:p>
        </p:txBody>
      </p:sp>
      <p:sp>
        <p:nvSpPr>
          <p:cNvPr id="65540" name="Text Box 2"/>
          <p:cNvSpPr txBox="1">
            <a:spLocks noChangeArrowheads="1"/>
          </p:cNvSpPr>
          <p:nvPr/>
        </p:nvSpPr>
        <p:spPr bwMode="auto">
          <a:xfrm>
            <a:off x="5327650" y="1320800"/>
            <a:ext cx="4635500" cy="598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indent="-432000" eaLnBrk="1">
              <a:lnSpc>
                <a:spcPct val="102000"/>
              </a:lnSpc>
              <a:spcAft>
                <a:spcPts val="825"/>
              </a:spcAft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3C326N: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 err="1">
                <a:solidFill>
                  <a:srgbClr val="F7FF99"/>
                </a:solidFill>
                <a:latin typeface="Charter" charset="0"/>
                <a:cs typeface="StarSymbol" charset="0"/>
              </a:rPr>
              <a:t>P</a:t>
            </a:r>
            <a:r>
              <a:rPr lang="en-GB" baseline="-25000" dirty="0" err="1">
                <a:solidFill>
                  <a:srgbClr val="F7FF99"/>
                </a:solidFill>
                <a:latin typeface="Charter" charset="0"/>
                <a:cs typeface="StarSymbol" charset="0"/>
              </a:rPr>
              <a:t>jet</a:t>
            </a:r>
            <a:r>
              <a:rPr lang="en-GB" dirty="0">
                <a:solidFill>
                  <a:srgbClr val="F7FF99"/>
                </a:solidFill>
                <a:latin typeface="Charter" charset="0"/>
                <a:cs typeface="StarSymbol" charset="0"/>
              </a:rPr>
              <a:t> ≈ 10</a:t>
            </a:r>
            <a:r>
              <a:rPr lang="en-GB" baseline="30000" dirty="0">
                <a:solidFill>
                  <a:srgbClr val="F7FF99"/>
                </a:solidFill>
                <a:latin typeface="Charter" charset="0"/>
                <a:cs typeface="StarSymbol" charset="0"/>
              </a:rPr>
              <a:t>44 – 45 </a:t>
            </a:r>
            <a:r>
              <a:rPr lang="en-GB" dirty="0">
                <a:solidFill>
                  <a:srgbClr val="F7FF99"/>
                </a:solidFill>
                <a:latin typeface="Charter" charset="0"/>
                <a:cs typeface="StarSymbol" charset="0"/>
              </a:rPr>
              <a:t>erg s</a:t>
            </a:r>
            <a:r>
              <a:rPr lang="en-GB" baseline="30000" dirty="0">
                <a:solidFill>
                  <a:srgbClr val="F7FF99"/>
                </a:solidFill>
                <a:latin typeface="Charter" charset="0"/>
                <a:cs typeface="StarSymbol" charset="0"/>
              </a:rPr>
              <a:t>-1</a:t>
            </a:r>
            <a:endParaRPr lang="en-GB" baseline="30000" dirty="0">
              <a:solidFill>
                <a:schemeClr val="bg1">
                  <a:lumMod val="50000"/>
                </a:schemeClr>
              </a:solidFill>
              <a:latin typeface="Charter" charset="0"/>
              <a:cs typeface="StarSymbol" charset="0"/>
            </a:endParaRP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>
                <a:solidFill>
                  <a:srgbClr val="F7FF99"/>
                </a:solidFill>
                <a:latin typeface="Charter" charset="0"/>
                <a:cs typeface="StarSymbol" charset="0"/>
              </a:rPr>
              <a:t>     </a:t>
            </a:r>
            <a:r>
              <a:rPr lang="en-GB" dirty="0" err="1">
                <a:solidFill>
                  <a:srgbClr val="F7FF99"/>
                </a:solidFill>
                <a:latin typeface="Charter" charset="0"/>
                <a:cs typeface="StarSymbol" charset="0"/>
              </a:rPr>
              <a:t>Age</a:t>
            </a:r>
            <a:r>
              <a:rPr lang="en-GB" baseline="-25000" dirty="0" err="1">
                <a:solidFill>
                  <a:srgbClr val="F7FF99"/>
                </a:solidFill>
                <a:latin typeface="Charter" charset="0"/>
                <a:cs typeface="StarSymbol" charset="0"/>
              </a:rPr>
              <a:t>jet</a:t>
            </a:r>
            <a:r>
              <a:rPr lang="en-GB" dirty="0">
                <a:solidFill>
                  <a:srgbClr val="F7FF99"/>
                </a:solidFill>
                <a:latin typeface="Charter" charset="0"/>
                <a:cs typeface="StarSymbol" charset="0"/>
              </a:rPr>
              <a:t> ≈ 2 x 10</a:t>
            </a:r>
            <a:r>
              <a:rPr lang="en-GB" baseline="30000" dirty="0">
                <a:solidFill>
                  <a:srgbClr val="F7FF99"/>
                </a:solidFill>
                <a:latin typeface="Charter" charset="0"/>
                <a:cs typeface="StarSymbol" charset="0"/>
              </a:rPr>
              <a:t>8</a:t>
            </a:r>
            <a:r>
              <a:rPr lang="en-GB" dirty="0">
                <a:solidFill>
                  <a:srgbClr val="F7FF99"/>
                </a:solidFill>
                <a:latin typeface="Charter" charset="0"/>
                <a:cs typeface="StarSymbol" charset="0"/>
              </a:rPr>
              <a:t> </a:t>
            </a:r>
            <a:r>
              <a:rPr lang="en-GB" dirty="0" err="1">
                <a:solidFill>
                  <a:srgbClr val="F7FF99"/>
                </a:solidFill>
                <a:latin typeface="Charter" charset="0"/>
                <a:cs typeface="StarSymbol" charset="0"/>
              </a:rPr>
              <a:t>yr</a:t>
            </a:r>
            <a:endParaRPr lang="en-GB" dirty="0">
              <a:solidFill>
                <a:srgbClr val="F7FF99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SF </a:t>
            </a:r>
            <a:r>
              <a:rPr lang="en-GB" dirty="0">
                <a:solidFill>
                  <a:srgbClr val="F7FF99"/>
                </a:solidFill>
                <a:latin typeface="Charter" charset="0"/>
                <a:cs typeface="StarSymbol" charset="0"/>
              </a:rPr>
              <a:t>&lt; 0.07 M</a:t>
            </a:r>
            <a:r>
              <a:rPr lang="en-GB" baseline="-25000" dirty="0">
                <a:solidFill>
                  <a:srgbClr val="F7FF99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GB" dirty="0">
                <a:solidFill>
                  <a:srgbClr val="F7FF99"/>
                </a:solidFill>
                <a:latin typeface="Charter" charset="0"/>
                <a:cs typeface="StarSymbol" charset="0"/>
                <a:sym typeface="Wingdings"/>
              </a:rPr>
              <a:t> yr</a:t>
            </a:r>
            <a:r>
              <a:rPr lang="en-GB" baseline="30000" dirty="0">
                <a:solidFill>
                  <a:srgbClr val="F7FF99"/>
                </a:solidFill>
                <a:latin typeface="Charter" charset="0"/>
                <a:cs typeface="StarSymbol" charset="0"/>
                <a:sym typeface="Wingdings"/>
              </a:rPr>
              <a:t>-</a:t>
            </a:r>
            <a:r>
              <a:rPr lang="en-GB" baseline="30000" dirty="0" smtClean="0">
                <a:solidFill>
                  <a:srgbClr val="F7FF99"/>
                </a:solidFill>
                <a:latin typeface="Charter" charset="0"/>
                <a:cs typeface="StarSymbol" charset="0"/>
                <a:sym typeface="Wingdings"/>
              </a:rPr>
              <a:t>1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>
                <a:solidFill>
                  <a:srgbClr val="F7FF99"/>
                </a:solidFill>
                <a:latin typeface="Charter" charset="0"/>
                <a:cs typeface="StarSymbol" charset="0"/>
              </a:rPr>
              <a:t>M</a:t>
            </a:r>
            <a:r>
              <a:rPr lang="en-GB" baseline="-25000" dirty="0">
                <a:solidFill>
                  <a:srgbClr val="F7FF99"/>
                </a:solidFill>
                <a:latin typeface="Charter" charset="0"/>
                <a:cs typeface="StarSymbol" charset="0"/>
              </a:rPr>
              <a:t>H2</a:t>
            </a:r>
            <a:r>
              <a:rPr lang="en-GB" baseline="-25000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,warm </a:t>
            </a:r>
            <a:r>
              <a:rPr lang="en-GB" dirty="0">
                <a:solidFill>
                  <a:srgbClr val="F7FF99"/>
                </a:solidFill>
                <a:latin typeface="Charter" charset="0"/>
                <a:cs typeface="StarSymbol" charset="0"/>
              </a:rPr>
              <a:t>≈ M</a:t>
            </a:r>
            <a:r>
              <a:rPr lang="en-GB" baseline="-25000" dirty="0">
                <a:solidFill>
                  <a:srgbClr val="F7FF99"/>
                </a:solidFill>
                <a:latin typeface="Charter" charset="0"/>
                <a:cs typeface="StarSymbol" charset="0"/>
              </a:rPr>
              <a:t>H2</a:t>
            </a:r>
            <a:r>
              <a:rPr lang="en-GB" baseline="-25000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,cold </a:t>
            </a:r>
            <a:r>
              <a:rPr lang="en-GB" dirty="0">
                <a:solidFill>
                  <a:srgbClr val="F7FF99"/>
                </a:solidFill>
                <a:latin typeface="Charter" charset="0"/>
                <a:cs typeface="StarSymbol" charset="0"/>
              </a:rPr>
              <a:t>≈ 2 x 10</a:t>
            </a:r>
            <a:r>
              <a:rPr lang="en-GB" baseline="30000" dirty="0">
                <a:solidFill>
                  <a:srgbClr val="F7FF99"/>
                </a:solidFill>
                <a:latin typeface="Charter" charset="0"/>
                <a:cs typeface="StarSymbol" charset="0"/>
              </a:rPr>
              <a:t>9</a:t>
            </a:r>
            <a:r>
              <a:rPr lang="en-GB" dirty="0">
                <a:solidFill>
                  <a:srgbClr val="F7FF99"/>
                </a:solidFill>
                <a:latin typeface="Charter" charset="0"/>
                <a:cs typeface="StarSymbol" charset="0"/>
              </a:rPr>
              <a:t> M</a:t>
            </a:r>
            <a:r>
              <a:rPr lang="en-GB" baseline="-25000" dirty="0" smtClean="0">
                <a:solidFill>
                  <a:srgbClr val="F7FF99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 smtClean="0">
                <a:solidFill>
                  <a:srgbClr val="F7FF99"/>
                </a:solidFill>
                <a:latin typeface="+mn-lt"/>
                <a:ea typeface="Wingdings"/>
                <a:cs typeface="Wingdings"/>
                <a:sym typeface="Wingdings"/>
              </a:rPr>
              <a:t>     L</a:t>
            </a:r>
            <a:r>
              <a:rPr lang="en-GB" baseline="-25000" dirty="0" smtClean="0">
                <a:solidFill>
                  <a:srgbClr val="F7FF99"/>
                </a:solidFill>
                <a:latin typeface="+mn-lt"/>
                <a:ea typeface="Wingdings"/>
                <a:cs typeface="Wingdings"/>
                <a:sym typeface="Wingdings"/>
              </a:rPr>
              <a:t>H2</a:t>
            </a:r>
            <a:r>
              <a:rPr lang="en-GB" dirty="0" smtClean="0">
                <a:solidFill>
                  <a:srgbClr val="F7FF99"/>
                </a:solidFill>
                <a:latin typeface="+mn-lt"/>
                <a:ea typeface="Wingdings"/>
                <a:cs typeface="Wingdings"/>
                <a:sym typeface="Wingdings"/>
              </a:rPr>
              <a:t> </a:t>
            </a:r>
            <a:r>
              <a:rPr lang="en-GB" dirty="0" smtClean="0">
                <a:solidFill>
                  <a:srgbClr val="F7FF99"/>
                </a:solidFill>
                <a:latin typeface="+mn-lt"/>
                <a:cs typeface="StarSymbol" charset="0"/>
              </a:rPr>
              <a:t>≈ 100 L</a:t>
            </a:r>
            <a:r>
              <a:rPr lang="en-GB" baseline="-25000" dirty="0" smtClean="0">
                <a:solidFill>
                  <a:srgbClr val="F7FF99"/>
                </a:solidFill>
                <a:latin typeface="+mn-lt"/>
                <a:cs typeface="StarSymbol" charset="0"/>
              </a:rPr>
              <a:t>X</a:t>
            </a: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endParaRPr lang="en-GB" sz="800" dirty="0" smtClean="0">
              <a:solidFill>
                <a:srgbClr val="F7FF99"/>
              </a:solidFill>
              <a:latin typeface="+mn-lt"/>
              <a:cs typeface="StarSymbol" charset="0"/>
            </a:endParaRP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 dirty="0">
                <a:solidFill>
                  <a:srgbClr val="FFFF00"/>
                </a:solidFill>
                <a:latin typeface="Charter" charset="0"/>
                <a:cs typeface="Standard Symbols L" charset="0"/>
              </a:rPr>
              <a:t>  </a:t>
            </a:r>
            <a:r>
              <a:rPr lang="en-GB" dirty="0" smtClean="0">
                <a:solidFill>
                  <a:srgbClr val="FFFF00"/>
                </a:solidFill>
                <a:latin typeface="Charter" charset="0"/>
                <a:cs typeface="Standard Symbols L" charset="0"/>
              </a:rPr>
              <a:t>Wind without starburst or</a:t>
            </a: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>
                <a:solidFill>
                  <a:srgbClr val="FFFF00"/>
                </a:solidFill>
                <a:latin typeface="Charter" charset="0"/>
                <a:cs typeface="Standard Symbols L" charset="0"/>
              </a:rPr>
              <a:t> </a:t>
            </a:r>
            <a:r>
              <a:rPr lang="en-GB" dirty="0" smtClean="0">
                <a:solidFill>
                  <a:srgbClr val="FFFF00"/>
                </a:solidFill>
                <a:latin typeface="Charter" charset="0"/>
                <a:cs typeface="Standard Symbols L" charset="0"/>
              </a:rPr>
              <a:t>     X-ray AGN</a:t>
            </a: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 dirty="0" smtClean="0">
                <a:solidFill>
                  <a:srgbClr val="FFFF00"/>
                </a:solidFill>
                <a:latin typeface="Charter" charset="0"/>
                <a:cs typeface="Standard Symbols L" charset="0"/>
              </a:rPr>
              <a:t>  Turbulence key to SF</a:t>
            </a: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>
                <a:solidFill>
                  <a:srgbClr val="FFFF00"/>
                </a:solidFill>
                <a:latin typeface="Charter" charset="0"/>
                <a:cs typeface="Standard Symbols L" charset="0"/>
              </a:rPr>
              <a:t> </a:t>
            </a:r>
            <a:r>
              <a:rPr lang="en-GB" dirty="0" smtClean="0">
                <a:solidFill>
                  <a:srgbClr val="FFFF00"/>
                </a:solidFill>
                <a:latin typeface="Charter" charset="0"/>
                <a:cs typeface="Standard Symbols L" charset="0"/>
              </a:rPr>
              <a:t>     absence ?</a:t>
            </a:r>
            <a:endParaRPr lang="en-GB" sz="800" dirty="0">
              <a:solidFill>
                <a:srgbClr val="FFFF00"/>
              </a:solidFill>
              <a:latin typeface="Charter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spcAft>
                <a:spcPts val="825"/>
              </a:spcAft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7F7F7F"/>
                </a:solidFill>
                <a:latin typeface="Charter" charset="0"/>
              </a:rPr>
              <a:t>Radio Galaxies SFE:</a:t>
            </a:r>
            <a:endParaRPr lang="en-GB" sz="3200" u="sng" dirty="0">
              <a:solidFill>
                <a:srgbClr val="7F7F7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 smtClean="0">
                <a:solidFill>
                  <a:srgbClr val="7F7F7F"/>
                </a:solidFill>
                <a:latin typeface="Charter" charset="0"/>
                <a:cs typeface="StarSymbol" charset="0"/>
              </a:rPr>
              <a:t>Radio galaxies systematically offset (low SFE)</a:t>
            </a:r>
            <a:endParaRPr lang="en-GB" dirty="0">
              <a:solidFill>
                <a:srgbClr val="7F7F7F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Wingdings" charset="2"/>
              <a:buChar char=""/>
              <a:defRPr/>
            </a:pPr>
            <a:r>
              <a:rPr lang="en-GB" dirty="0" smtClean="0">
                <a:solidFill>
                  <a:srgbClr val="7F7F7F"/>
                </a:solidFill>
                <a:latin typeface="Charter" charset="0"/>
                <a:cs typeface="StarSymbol" charset="0"/>
              </a:rPr>
              <a:t>SFR indicators reliable ?</a:t>
            </a:r>
            <a:endParaRPr lang="en-GB" dirty="0" smtClean="0">
              <a:solidFill>
                <a:srgbClr val="7F7F7F"/>
              </a:solidFill>
              <a:latin typeface="Charter" charset="0"/>
              <a:cs typeface="Standard Symbols L" charset="0"/>
            </a:endParaRPr>
          </a:p>
        </p:txBody>
      </p:sp>
      <p:sp>
        <p:nvSpPr>
          <p:cNvPr id="165892" name="TextBox 7"/>
          <p:cNvSpPr txBox="1">
            <a:spLocks noChangeArrowheads="1"/>
          </p:cNvSpPr>
          <p:nvPr/>
        </p:nvSpPr>
        <p:spPr bwMode="auto">
          <a:xfrm rot="-5400000">
            <a:off x="-731043" y="5806281"/>
            <a:ext cx="20891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999999"/>
                </a:solidFill>
                <a:latin typeface="Charter" charset="0"/>
              </a:rPr>
              <a:t>(Nesvadba et al. 11)</a:t>
            </a:r>
            <a:endParaRPr lang="en-US" sz="1600"/>
          </a:p>
        </p:txBody>
      </p:sp>
      <p:pic>
        <p:nvPicPr>
          <p:cNvPr id="165893" name="Picture 3" descr="nesvadba_3C326N_radio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952625"/>
            <a:ext cx="2881312" cy="233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4" name="Text Box 15"/>
          <p:cNvSpPr txBox="1">
            <a:spLocks noChangeArrowheads="1"/>
          </p:cNvSpPr>
          <p:nvPr/>
        </p:nvSpPr>
        <p:spPr bwMode="auto">
          <a:xfrm>
            <a:off x="503238" y="1965325"/>
            <a:ext cx="792162" cy="374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US">
              <a:solidFill>
                <a:schemeClr val="tx1"/>
              </a:solidFill>
              <a:latin typeface="Charter" charset="0"/>
            </a:endParaRPr>
          </a:p>
        </p:txBody>
      </p:sp>
      <p:pic>
        <p:nvPicPr>
          <p:cNvPr id="165895" name="Picture 4" descr="nesvadba_3C326N_kinematics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5133975"/>
            <a:ext cx="4392612" cy="181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6" name="TextBox 7"/>
          <p:cNvSpPr txBox="1">
            <a:spLocks noChangeArrowheads="1"/>
          </p:cNvSpPr>
          <p:nvPr/>
        </p:nvSpPr>
        <p:spPr bwMode="auto">
          <a:xfrm rot="-5400000">
            <a:off x="-730249" y="3143250"/>
            <a:ext cx="20875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999999"/>
                </a:solidFill>
                <a:latin typeface="Charter" charset="0"/>
              </a:rPr>
              <a:t>(Nesvadba et al. 10)</a:t>
            </a:r>
            <a:endParaRPr lang="en-US" sz="160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7" name="Picture 1" descr="nesvadba_K-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752725"/>
            <a:ext cx="4752975" cy="354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38" name="Text Box 1"/>
          <p:cNvSpPr txBox="1">
            <a:spLocks noChangeArrowheads="1"/>
          </p:cNvSpPr>
          <p:nvPr/>
        </p:nvSpPr>
        <p:spPr bwMode="auto">
          <a:xfrm>
            <a:off x="677863" y="282575"/>
            <a:ext cx="860742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Radio Galaxies: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Outflows</a:t>
            </a:r>
            <a:endParaRPr lang="en-GB" sz="2000">
              <a:solidFill>
                <a:srgbClr val="999999"/>
              </a:solidFill>
              <a:latin typeface="Charter" charset="0"/>
            </a:endParaRPr>
          </a:p>
        </p:txBody>
      </p:sp>
      <p:sp>
        <p:nvSpPr>
          <p:cNvPr id="167939" name="Text Box 3"/>
          <p:cNvSpPr txBox="1">
            <a:spLocks noChangeArrowheads="1"/>
          </p:cNvSpPr>
          <p:nvPr/>
        </p:nvSpPr>
        <p:spPr bwMode="auto">
          <a:xfrm>
            <a:off x="215900" y="2125663"/>
            <a:ext cx="2808288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H</a:t>
            </a:r>
            <a:r>
              <a:rPr lang="en-GB" sz="3200" u="sng" baseline="-25000">
                <a:solidFill>
                  <a:srgbClr val="FFFF00"/>
                </a:solidFill>
                <a:latin typeface="Charter" charset="0"/>
              </a:rPr>
              <a:t>2</a:t>
            </a:r>
            <a:r>
              <a:rPr lang="en-GB" sz="3200" u="sng">
                <a:solidFill>
                  <a:srgbClr val="FFFF00"/>
                </a:solidFill>
                <a:latin typeface="Charter" charset="0"/>
              </a:rPr>
              <a:t> SFE: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</a:p>
        </p:txBody>
      </p:sp>
      <p:sp>
        <p:nvSpPr>
          <p:cNvPr id="65540" name="Text Box 2"/>
          <p:cNvSpPr txBox="1">
            <a:spLocks noChangeArrowheads="1"/>
          </p:cNvSpPr>
          <p:nvPr/>
        </p:nvSpPr>
        <p:spPr bwMode="auto">
          <a:xfrm>
            <a:off x="5327650" y="1320800"/>
            <a:ext cx="4635500" cy="598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indent="-432000" eaLnBrk="1">
              <a:lnSpc>
                <a:spcPct val="102000"/>
              </a:lnSpc>
              <a:spcAft>
                <a:spcPts val="825"/>
              </a:spcAft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7F7F7F"/>
                </a:solidFill>
                <a:latin typeface="Charter" charset="0"/>
              </a:rPr>
              <a:t>3C326N: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 err="1">
                <a:solidFill>
                  <a:srgbClr val="7F7F7F"/>
                </a:solidFill>
                <a:latin typeface="Charter" charset="0"/>
                <a:cs typeface="StarSymbol" charset="0"/>
              </a:rPr>
              <a:t>P</a:t>
            </a:r>
            <a:r>
              <a:rPr lang="en-GB" baseline="-25000" dirty="0" err="1">
                <a:solidFill>
                  <a:srgbClr val="7F7F7F"/>
                </a:solidFill>
                <a:latin typeface="Charter" charset="0"/>
                <a:cs typeface="StarSymbol" charset="0"/>
              </a:rPr>
              <a:t>jet</a:t>
            </a:r>
            <a:r>
              <a:rPr lang="en-GB" dirty="0">
                <a:solidFill>
                  <a:srgbClr val="7F7F7F"/>
                </a:solidFill>
                <a:latin typeface="Charter" charset="0"/>
                <a:cs typeface="StarSymbol" charset="0"/>
              </a:rPr>
              <a:t> ≈ 10</a:t>
            </a:r>
            <a:r>
              <a:rPr lang="en-GB" baseline="30000" dirty="0">
                <a:solidFill>
                  <a:srgbClr val="7F7F7F"/>
                </a:solidFill>
                <a:latin typeface="Charter" charset="0"/>
                <a:cs typeface="StarSymbol" charset="0"/>
              </a:rPr>
              <a:t>44 – 45 </a:t>
            </a:r>
            <a:r>
              <a:rPr lang="en-GB" dirty="0">
                <a:solidFill>
                  <a:srgbClr val="7F7F7F"/>
                </a:solidFill>
                <a:latin typeface="Charter" charset="0"/>
                <a:cs typeface="StarSymbol" charset="0"/>
              </a:rPr>
              <a:t>erg s</a:t>
            </a:r>
            <a:r>
              <a:rPr lang="en-GB" baseline="30000" dirty="0">
                <a:solidFill>
                  <a:srgbClr val="7F7F7F"/>
                </a:solidFill>
                <a:latin typeface="Charter" charset="0"/>
                <a:cs typeface="StarSymbol" charset="0"/>
              </a:rPr>
              <a:t>-1</a:t>
            </a: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>
                <a:solidFill>
                  <a:srgbClr val="7F7F7F"/>
                </a:solidFill>
                <a:latin typeface="Charter" charset="0"/>
                <a:cs typeface="StarSymbol" charset="0"/>
              </a:rPr>
              <a:t>     </a:t>
            </a:r>
            <a:r>
              <a:rPr lang="en-GB" dirty="0" err="1">
                <a:solidFill>
                  <a:srgbClr val="7F7F7F"/>
                </a:solidFill>
                <a:latin typeface="Charter" charset="0"/>
                <a:cs typeface="StarSymbol" charset="0"/>
              </a:rPr>
              <a:t>Age</a:t>
            </a:r>
            <a:r>
              <a:rPr lang="en-GB" baseline="-25000" dirty="0" err="1">
                <a:solidFill>
                  <a:srgbClr val="7F7F7F"/>
                </a:solidFill>
                <a:latin typeface="Charter" charset="0"/>
                <a:cs typeface="StarSymbol" charset="0"/>
              </a:rPr>
              <a:t>jet</a:t>
            </a:r>
            <a:r>
              <a:rPr lang="en-GB" dirty="0">
                <a:solidFill>
                  <a:srgbClr val="7F7F7F"/>
                </a:solidFill>
                <a:latin typeface="Charter" charset="0"/>
                <a:cs typeface="StarSymbol" charset="0"/>
              </a:rPr>
              <a:t> ≈ 2 x 10</a:t>
            </a:r>
            <a:r>
              <a:rPr lang="en-GB" baseline="30000" dirty="0">
                <a:solidFill>
                  <a:srgbClr val="7F7F7F"/>
                </a:solidFill>
                <a:latin typeface="Charter" charset="0"/>
                <a:cs typeface="StarSymbol" charset="0"/>
              </a:rPr>
              <a:t>8</a:t>
            </a:r>
            <a:r>
              <a:rPr lang="en-GB" dirty="0">
                <a:solidFill>
                  <a:srgbClr val="7F7F7F"/>
                </a:solidFill>
                <a:latin typeface="Charter" charset="0"/>
                <a:cs typeface="StarSymbol" charset="0"/>
              </a:rPr>
              <a:t> </a:t>
            </a:r>
            <a:r>
              <a:rPr lang="en-GB" dirty="0" err="1">
                <a:solidFill>
                  <a:srgbClr val="7F7F7F"/>
                </a:solidFill>
                <a:latin typeface="Charter" charset="0"/>
                <a:cs typeface="StarSymbol" charset="0"/>
              </a:rPr>
              <a:t>yr</a:t>
            </a:r>
            <a:endParaRPr lang="en-GB" dirty="0">
              <a:solidFill>
                <a:srgbClr val="7F7F7F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 smtClean="0">
                <a:solidFill>
                  <a:srgbClr val="7F7F7F"/>
                </a:solidFill>
                <a:latin typeface="Charter" charset="0"/>
                <a:cs typeface="StarSymbol" charset="0"/>
              </a:rPr>
              <a:t>SF </a:t>
            </a:r>
            <a:r>
              <a:rPr lang="en-GB" dirty="0">
                <a:solidFill>
                  <a:srgbClr val="7F7F7F"/>
                </a:solidFill>
                <a:latin typeface="Charter" charset="0"/>
                <a:cs typeface="StarSymbol" charset="0"/>
              </a:rPr>
              <a:t>&lt; 0.07 M</a:t>
            </a:r>
            <a:r>
              <a:rPr lang="en-GB" baseline="-25000" dirty="0">
                <a:solidFill>
                  <a:srgbClr val="7F7F7F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GB" dirty="0">
                <a:solidFill>
                  <a:srgbClr val="7F7F7F"/>
                </a:solidFill>
                <a:latin typeface="Charter" charset="0"/>
                <a:cs typeface="StarSymbol" charset="0"/>
                <a:sym typeface="Wingdings"/>
              </a:rPr>
              <a:t> yr</a:t>
            </a:r>
            <a:r>
              <a:rPr lang="en-GB" baseline="30000" dirty="0">
                <a:solidFill>
                  <a:srgbClr val="7F7F7F"/>
                </a:solidFill>
                <a:latin typeface="Charter" charset="0"/>
                <a:cs typeface="StarSymbol" charset="0"/>
                <a:sym typeface="Wingdings"/>
              </a:rPr>
              <a:t>-</a:t>
            </a:r>
            <a:r>
              <a:rPr lang="en-GB" baseline="30000" dirty="0" smtClean="0">
                <a:solidFill>
                  <a:srgbClr val="7F7F7F"/>
                </a:solidFill>
                <a:latin typeface="Charter" charset="0"/>
                <a:cs typeface="StarSymbol" charset="0"/>
                <a:sym typeface="Wingdings"/>
              </a:rPr>
              <a:t>1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harter" charset="0"/>
                <a:cs typeface="StarSymbol" charset="0"/>
              </a:rPr>
              <a:t>M</a:t>
            </a:r>
            <a:r>
              <a:rPr lang="en-GB" baseline="-25000" dirty="0">
                <a:solidFill>
                  <a:schemeClr val="bg1">
                    <a:lumMod val="50000"/>
                  </a:schemeClr>
                </a:solidFill>
                <a:latin typeface="Charter" charset="0"/>
                <a:cs typeface="StarSymbol" charset="0"/>
              </a:rPr>
              <a:t>H2</a:t>
            </a:r>
            <a:r>
              <a:rPr lang="en-GB" baseline="-25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  <a:cs typeface="StarSymbol" charset="0"/>
              </a:rPr>
              <a:t>,warm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harter" charset="0"/>
                <a:cs typeface="StarSymbol" charset="0"/>
              </a:rPr>
              <a:t>≈ M</a:t>
            </a:r>
            <a:r>
              <a:rPr lang="en-GB" baseline="-25000" dirty="0">
                <a:solidFill>
                  <a:schemeClr val="bg1">
                    <a:lumMod val="50000"/>
                  </a:schemeClr>
                </a:solidFill>
                <a:latin typeface="Charter" charset="0"/>
                <a:cs typeface="StarSymbol" charset="0"/>
              </a:rPr>
              <a:t>H2</a:t>
            </a:r>
            <a:r>
              <a:rPr lang="en-GB" baseline="-25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  <a:cs typeface="StarSymbol" charset="0"/>
              </a:rPr>
              <a:t>,cold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harter" charset="0"/>
                <a:cs typeface="StarSymbol" charset="0"/>
              </a:rPr>
              <a:t>≈ 2 x 10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  <a:latin typeface="Charter" charset="0"/>
                <a:cs typeface="StarSymbol" charset="0"/>
              </a:rPr>
              <a:t>9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harter" charset="0"/>
                <a:cs typeface="StarSymbol" charset="0"/>
              </a:rPr>
              <a:t> M</a:t>
            </a:r>
            <a:r>
              <a:rPr lang="en-GB" baseline="-25000" dirty="0" smtClean="0">
                <a:solidFill>
                  <a:schemeClr val="bg1">
                    <a:lumMod val="50000"/>
                  </a:schemeClr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Wingdings"/>
                <a:cs typeface="Wingdings"/>
                <a:sym typeface="Wingdings"/>
              </a:rPr>
              <a:t>     L</a:t>
            </a:r>
            <a:r>
              <a:rPr lang="en-GB" baseline="-25000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Wingdings"/>
                <a:cs typeface="Wingdings"/>
                <a:sym typeface="Wingdings"/>
              </a:rPr>
              <a:t>H2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  <a:ea typeface="Wingdings"/>
                <a:cs typeface="Wingdings"/>
                <a:sym typeface="Wingdings"/>
              </a:rPr>
              <a:t>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StarSymbol" charset="0"/>
              </a:rPr>
              <a:t>≈ 100 L</a:t>
            </a:r>
            <a:r>
              <a:rPr lang="en-GB" baseline="-25000" dirty="0" smtClean="0">
                <a:solidFill>
                  <a:schemeClr val="bg1">
                    <a:lumMod val="50000"/>
                  </a:schemeClr>
                </a:solidFill>
                <a:latin typeface="+mn-lt"/>
                <a:cs typeface="StarSymbol" charset="0"/>
              </a:rPr>
              <a:t>X</a:t>
            </a: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endParaRPr lang="en-GB" sz="800" dirty="0" smtClean="0">
              <a:solidFill>
                <a:schemeClr val="bg1">
                  <a:lumMod val="50000"/>
                </a:schemeClr>
              </a:solidFill>
              <a:latin typeface="+mn-lt"/>
              <a:cs typeface="StarSymbol" charset="0"/>
            </a:endParaRP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harter" charset="0"/>
                <a:cs typeface="Standard Symbols L" charset="0"/>
              </a:rPr>
              <a:t> 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  <a:cs typeface="Standard Symbols L" charset="0"/>
              </a:rPr>
              <a:t>Wind without starburst or</a:t>
            </a: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harter" charset="0"/>
                <a:cs typeface="Standard Symbols L" charset="0"/>
              </a:rPr>
              <a:t>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  <a:cs typeface="Standard Symbols L" charset="0"/>
              </a:rPr>
              <a:t>     X-ray AGN</a:t>
            </a: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  <a:cs typeface="Standard Symbols L" charset="0"/>
              </a:rPr>
              <a:t>  Turbulence key to SF</a:t>
            </a: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harter" charset="0"/>
                <a:cs typeface="Standard Symbols L" charset="0"/>
              </a:rPr>
              <a:t>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  <a:cs typeface="Standard Symbols L" charset="0"/>
              </a:rPr>
              <a:t>     absence ?</a:t>
            </a:r>
            <a:endParaRPr lang="en-GB" sz="800" dirty="0">
              <a:solidFill>
                <a:srgbClr val="FFFF00"/>
              </a:solidFill>
              <a:latin typeface="Charter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spcAft>
                <a:spcPts val="825"/>
              </a:spcAft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Radio Galaxies SFE:</a:t>
            </a:r>
            <a:endParaRPr lang="en-GB" sz="3200" u="sng" dirty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Radio galaxies systematically offset </a:t>
            </a:r>
            <a:r>
              <a:rPr lang="en-GB" dirty="0" smtClean="0">
                <a:solidFill>
                  <a:schemeClr val="bg1">
                    <a:lumMod val="95000"/>
                  </a:schemeClr>
                </a:solidFill>
                <a:latin typeface="Charter" charset="0"/>
                <a:cs typeface="StarSymbol" charset="0"/>
              </a:rPr>
              <a:t>(low SFE)</a:t>
            </a:r>
            <a:endParaRPr lang="en-GB" dirty="0">
              <a:solidFill>
                <a:srgbClr val="F7FF99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Wingdings" charset="2"/>
              <a:buChar char="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SFR indicators reliable ?</a:t>
            </a:r>
            <a:endParaRPr lang="en-GB" dirty="0" smtClean="0">
              <a:solidFill>
                <a:srgbClr val="A6A6A6"/>
              </a:solidFill>
              <a:latin typeface="Charter" charset="0"/>
              <a:cs typeface="Standard Symbols L" charset="0"/>
            </a:endParaRPr>
          </a:p>
        </p:txBody>
      </p:sp>
      <p:sp>
        <p:nvSpPr>
          <p:cNvPr id="167941" name="TextBox 7"/>
          <p:cNvSpPr txBox="1">
            <a:spLocks noChangeArrowheads="1"/>
          </p:cNvSpPr>
          <p:nvPr/>
        </p:nvSpPr>
        <p:spPr bwMode="auto">
          <a:xfrm>
            <a:off x="144463" y="6249988"/>
            <a:ext cx="2087562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999999"/>
                </a:solidFill>
                <a:latin typeface="Charter" charset="0"/>
              </a:rPr>
              <a:t>(Nesvadba et al. 10)</a:t>
            </a:r>
            <a:endParaRPr lang="en-US" sz="160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Text Box 1"/>
          <p:cNvSpPr txBox="1">
            <a:spLocks noChangeArrowheads="1"/>
          </p:cNvSpPr>
          <p:nvPr/>
        </p:nvSpPr>
        <p:spPr bwMode="auto">
          <a:xfrm>
            <a:off x="677863" y="282575"/>
            <a:ext cx="860742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Radio Galaxies: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Outflows</a:t>
            </a:r>
            <a:endParaRPr lang="en-GB" sz="2000">
              <a:solidFill>
                <a:srgbClr val="999999"/>
              </a:solidFill>
              <a:latin typeface="Charter" charset="0"/>
            </a:endParaRPr>
          </a:p>
        </p:txBody>
      </p:sp>
      <p:sp>
        <p:nvSpPr>
          <p:cNvPr id="169986" name="Text Box 3"/>
          <p:cNvSpPr txBox="1">
            <a:spLocks noChangeArrowheads="1"/>
          </p:cNvSpPr>
          <p:nvPr/>
        </p:nvSpPr>
        <p:spPr bwMode="auto">
          <a:xfrm>
            <a:off x="503238" y="1333500"/>
            <a:ext cx="388937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H</a:t>
            </a:r>
            <a:r>
              <a:rPr lang="en-GB" sz="3200" u="sng" baseline="-25000">
                <a:solidFill>
                  <a:srgbClr val="FFFF00"/>
                </a:solidFill>
                <a:latin typeface="Charter" charset="0"/>
              </a:rPr>
              <a:t>2</a:t>
            </a:r>
            <a:r>
              <a:rPr lang="en-GB" sz="3200" u="sng">
                <a:solidFill>
                  <a:srgbClr val="FFFF00"/>
                </a:solidFill>
                <a:latin typeface="Charter" charset="0"/>
              </a:rPr>
              <a:t> constraints: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</a:p>
        </p:txBody>
      </p:sp>
      <p:sp>
        <p:nvSpPr>
          <p:cNvPr id="65540" name="Text Box 2"/>
          <p:cNvSpPr txBox="1">
            <a:spLocks noChangeArrowheads="1"/>
          </p:cNvSpPr>
          <p:nvPr/>
        </p:nvSpPr>
        <p:spPr bwMode="auto">
          <a:xfrm>
            <a:off x="5327650" y="1336675"/>
            <a:ext cx="4635500" cy="582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825"/>
              </a:spcAft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H</a:t>
            </a:r>
            <a:r>
              <a:rPr lang="en-GB" sz="3200" u="sng" baseline="-25000" dirty="0" smtClean="0">
                <a:solidFill>
                  <a:srgbClr val="FFFF00"/>
                </a:solidFill>
                <a:latin typeface="Charter" charset="0"/>
              </a:rPr>
              <a:t>2</a:t>
            </a: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 excitation: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CO: </a:t>
            </a:r>
            <a:r>
              <a:rPr lang="en-GB" dirty="0" smtClean="0">
                <a:solidFill>
                  <a:srgbClr val="F2F2F2"/>
                </a:solidFill>
                <a:latin typeface="Charter" charset="0"/>
                <a:cs typeface="StarSymbol" charset="0"/>
              </a:rPr>
              <a:t>10 K</a:t>
            </a: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  <a:cs typeface="StarSymbol" charset="0"/>
              </a:rPr>
              <a:t>(mm/sub-mm)</a:t>
            </a: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     H</a:t>
            </a:r>
            <a:r>
              <a:rPr lang="en-GB" baseline="-25000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2</a:t>
            </a: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 rot. lines: </a:t>
            </a:r>
            <a:r>
              <a:rPr lang="en-GB" dirty="0" smtClean="0">
                <a:solidFill>
                  <a:schemeClr val="bg1">
                    <a:lumMod val="95000"/>
                  </a:schemeClr>
                </a:solidFill>
                <a:latin typeface="Charter" charset="0"/>
                <a:cs typeface="StarSymbol" charset="0"/>
              </a:rPr>
              <a:t>100 K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  <a:cs typeface="StarSymbol" charset="0"/>
              </a:rPr>
              <a:t>(MIR)</a:t>
            </a: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     H</a:t>
            </a:r>
            <a:r>
              <a:rPr lang="en-GB" baseline="-25000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2</a:t>
            </a: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 rot-</a:t>
            </a:r>
            <a:r>
              <a:rPr lang="en-GB" dirty="0" err="1" smtClean="0">
                <a:solidFill>
                  <a:srgbClr val="F7FF99"/>
                </a:solidFill>
                <a:latin typeface="Charter" charset="0"/>
                <a:cs typeface="StarSymbol" charset="0"/>
              </a:rPr>
              <a:t>vib</a:t>
            </a: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. </a:t>
            </a:r>
            <a:r>
              <a:rPr lang="en-GB" dirty="0">
                <a:solidFill>
                  <a:srgbClr val="F7FF99"/>
                </a:solidFill>
                <a:latin typeface="Charter" charset="0"/>
                <a:cs typeface="StarSymbol" charset="0"/>
              </a:rPr>
              <a:t>lines: </a:t>
            </a:r>
            <a:r>
              <a:rPr lang="en-GB" dirty="0" smtClean="0">
                <a:solidFill>
                  <a:schemeClr val="bg1">
                    <a:lumMod val="95000"/>
                  </a:schemeClr>
                </a:solidFill>
                <a:latin typeface="Charter" charset="0"/>
                <a:cs typeface="StarSymbol" charset="0"/>
              </a:rPr>
              <a:t>1000 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  <a:latin typeface="Charter" charset="0"/>
                <a:cs typeface="StarSymbol" charset="0"/>
              </a:rPr>
              <a:t>K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  <a:cs typeface="StarSymbol" charset="0"/>
              </a:rPr>
              <a:t>(NIR</a:t>
            </a: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endParaRPr lang="en-GB" dirty="0">
              <a:solidFill>
                <a:schemeClr val="bg1">
                  <a:lumMod val="50000"/>
                </a:schemeClr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spcAft>
                <a:spcPts val="825"/>
              </a:spcAft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>
                <a:solidFill>
                  <a:srgbClr val="FFFF00"/>
                </a:solidFill>
                <a:latin typeface="Charter" charset="0"/>
              </a:rPr>
              <a:t>H</a:t>
            </a:r>
            <a:r>
              <a:rPr lang="en-GB" sz="3200" u="sng" baseline="-25000" dirty="0">
                <a:solidFill>
                  <a:srgbClr val="FFFF00"/>
                </a:solidFill>
                <a:latin typeface="Charter" charset="0"/>
              </a:rPr>
              <a:t>2</a:t>
            </a:r>
            <a:r>
              <a:rPr lang="en-GB" sz="3200" u="sng" dirty="0">
                <a:solidFill>
                  <a:srgbClr val="FFFF00"/>
                </a:solidFill>
                <a:latin typeface="Charter" charset="0"/>
              </a:rPr>
              <a:t> </a:t>
            </a: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diagnostics:</a:t>
            </a:r>
            <a:endParaRPr lang="en-GB" sz="3200" u="sng" dirty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Line ratios: </a:t>
            </a:r>
            <a:r>
              <a:rPr lang="en-GB" dirty="0" smtClean="0">
                <a:solidFill>
                  <a:srgbClr val="F2F2F2"/>
                </a:solidFill>
                <a:latin typeface="Charter" charset="0"/>
                <a:cs typeface="StarSymbol" charset="0"/>
              </a:rPr>
              <a:t>PDR models fail, shocks fit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Energy (SF, AGN): </a:t>
            </a:r>
            <a:r>
              <a:rPr lang="en-GB" dirty="0" err="1" smtClean="0">
                <a:solidFill>
                  <a:srgbClr val="F2F2F2"/>
                </a:solidFill>
                <a:latin typeface="Charter" charset="0"/>
                <a:cs typeface="StarSymbol" charset="0"/>
              </a:rPr>
              <a:t>dE</a:t>
            </a:r>
            <a:r>
              <a:rPr lang="en-GB" dirty="0" smtClean="0">
                <a:solidFill>
                  <a:srgbClr val="F2F2F2"/>
                </a:solidFill>
                <a:latin typeface="Charter" charset="0"/>
                <a:cs typeface="StarSymbol" charset="0"/>
              </a:rPr>
              <a:t>/</a:t>
            </a:r>
            <a:r>
              <a:rPr lang="en-GB" dirty="0" err="1" smtClean="0">
                <a:solidFill>
                  <a:srgbClr val="F2F2F2"/>
                </a:solidFill>
                <a:latin typeface="Charter" charset="0"/>
                <a:cs typeface="StarSymbol" charset="0"/>
              </a:rPr>
              <a:t>dt</a:t>
            </a:r>
            <a:r>
              <a:rPr lang="en-GB" dirty="0" smtClean="0">
                <a:solidFill>
                  <a:srgbClr val="F2F2F2"/>
                </a:solidFill>
                <a:latin typeface="Charter" charset="0"/>
                <a:cs typeface="StarSymbol" charset="0"/>
              </a:rPr>
              <a:t> &lt; L</a:t>
            </a:r>
            <a:r>
              <a:rPr lang="en-GB" baseline="-25000" dirty="0" smtClean="0">
                <a:solidFill>
                  <a:srgbClr val="F2F2F2"/>
                </a:solidFill>
                <a:latin typeface="Charter" charset="0"/>
                <a:cs typeface="StarSymbol" charset="0"/>
              </a:rPr>
              <a:t>H2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Geometry: </a:t>
            </a:r>
            <a:r>
              <a:rPr lang="en-GB" dirty="0" smtClean="0">
                <a:solidFill>
                  <a:schemeClr val="bg1">
                    <a:lumMod val="95000"/>
                  </a:schemeClr>
                </a:solidFill>
                <a:latin typeface="Charter" charset="0"/>
                <a:cs typeface="StarSymbol" charset="0"/>
              </a:rPr>
              <a:t>Offset SF – gas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endParaRPr lang="en-GB" dirty="0" smtClean="0">
              <a:solidFill>
                <a:schemeClr val="bg1">
                  <a:lumMod val="95000"/>
                </a:schemeClr>
              </a:solidFill>
              <a:latin typeface="Charter" charset="0"/>
              <a:cs typeface="StarSymbol" charset="0"/>
            </a:endParaRP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 dirty="0">
                <a:solidFill>
                  <a:srgbClr val="FFFF00"/>
                </a:solidFill>
                <a:latin typeface="Charter" charset="0"/>
                <a:cs typeface="Standard Symbols L" charset="0"/>
              </a:rPr>
              <a:t>  </a:t>
            </a:r>
            <a:r>
              <a:rPr lang="en-GB" dirty="0" smtClean="0">
                <a:solidFill>
                  <a:srgbClr val="FFFF00"/>
                </a:solidFill>
                <a:latin typeface="Charter" charset="0"/>
                <a:cs typeface="Standard Symbols L" charset="0"/>
              </a:rPr>
              <a:t>H2 likely shock excited</a:t>
            </a:r>
            <a:endParaRPr lang="en-GB" sz="2000" dirty="0" smtClean="0">
              <a:solidFill>
                <a:srgbClr val="FFFF00"/>
              </a:solidFill>
              <a:latin typeface="Charter" charset="0"/>
              <a:cs typeface="Standard Symbols L" charset="0"/>
            </a:endParaRP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sz="2000" dirty="0">
                <a:solidFill>
                  <a:srgbClr val="FFFF00"/>
                </a:solidFill>
                <a:latin typeface="Charter" charset="0"/>
                <a:cs typeface="Standard Symbols L" charset="0"/>
              </a:rPr>
              <a:t> </a:t>
            </a:r>
            <a:r>
              <a:rPr lang="en-GB" sz="2000" dirty="0" smtClean="0">
                <a:solidFill>
                  <a:srgbClr val="FFFF00"/>
                </a:solidFill>
                <a:latin typeface="Charter" charset="0"/>
                <a:cs typeface="Standard Symbols L" charset="0"/>
              </a:rPr>
              <a:t> 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Charter" charset="0"/>
                <a:cs typeface="Standard Symbols L" charset="0"/>
              </a:rPr>
              <a:t>    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Charter" charset="0"/>
                <a:cs typeface="Standard Symbols L" charset="0"/>
              </a:rPr>
              <a:t>(4 - 40 km s</a:t>
            </a:r>
            <a:r>
              <a:rPr lang="en-GB" sz="2000" baseline="30000" dirty="0">
                <a:solidFill>
                  <a:schemeClr val="bg1">
                    <a:lumMod val="95000"/>
                  </a:schemeClr>
                </a:solidFill>
                <a:latin typeface="Charter" charset="0"/>
                <a:cs typeface="Standard Symbols L" charset="0"/>
              </a:rPr>
              <a:t>-1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Charter" charset="0"/>
                <a:cs typeface="Standard Symbols L" charset="0"/>
              </a:rPr>
              <a:t>, 10</a:t>
            </a:r>
            <a:r>
              <a:rPr lang="en-GB" sz="2000" baseline="30000" dirty="0">
                <a:solidFill>
                  <a:schemeClr val="bg1">
                    <a:lumMod val="95000"/>
                  </a:schemeClr>
                </a:solidFill>
                <a:latin typeface="Charter" charset="0"/>
                <a:cs typeface="Standard Symbols L" charset="0"/>
              </a:rPr>
              <a:t>3 - 4 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Charter" charset="0"/>
                <a:cs typeface="Standard Symbols L" charset="0"/>
              </a:rPr>
              <a:t>cm</a:t>
            </a:r>
            <a:r>
              <a:rPr lang="en-GB" sz="2000" baseline="30000" dirty="0">
                <a:solidFill>
                  <a:schemeClr val="bg1">
                    <a:lumMod val="95000"/>
                  </a:schemeClr>
                </a:solidFill>
                <a:latin typeface="Charter" charset="0"/>
                <a:cs typeface="Standard Symbols L" charset="0"/>
              </a:rPr>
              <a:t>-3</a:t>
            </a: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Charter" charset="0"/>
                <a:cs typeface="Standard Symbols L" charset="0"/>
              </a:rPr>
              <a:t>)</a:t>
            </a:r>
            <a:endParaRPr lang="en-GB" sz="2000" dirty="0">
              <a:solidFill>
                <a:srgbClr val="A6A6A6"/>
              </a:solidFill>
              <a:latin typeface="Charter" charset="0"/>
              <a:cs typeface="Standard Symbols L" charset="0"/>
            </a:endParaRP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sz="2000" dirty="0">
                <a:solidFill>
                  <a:schemeClr val="bg1">
                    <a:lumMod val="95000"/>
                  </a:schemeClr>
                </a:solidFill>
                <a:latin typeface="Charter" charset="0"/>
                <a:cs typeface="Standard Symbols L" charset="0"/>
              </a:rPr>
              <a:t> </a:t>
            </a:r>
            <a:r>
              <a:rPr lang="en-GB" sz="2000" dirty="0" smtClean="0">
                <a:solidFill>
                  <a:schemeClr val="bg1">
                    <a:lumMod val="95000"/>
                  </a:schemeClr>
                </a:solidFill>
                <a:latin typeface="Charter" charset="0"/>
                <a:cs typeface="Standard Symbols L" charset="0"/>
              </a:rPr>
              <a:t>      (mechanical energy, turbulence)</a:t>
            </a:r>
          </a:p>
        </p:txBody>
      </p:sp>
      <p:sp>
        <p:nvSpPr>
          <p:cNvPr id="169988" name="TextBox 7"/>
          <p:cNvSpPr txBox="1">
            <a:spLocks noChangeArrowheads="1"/>
          </p:cNvSpPr>
          <p:nvPr/>
        </p:nvSpPr>
        <p:spPr bwMode="auto">
          <a:xfrm rot="-5400000">
            <a:off x="-731043" y="3213894"/>
            <a:ext cx="20891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999999"/>
                </a:solidFill>
                <a:latin typeface="Charter" charset="0"/>
              </a:rPr>
              <a:t>(Nesvadba et al. 10)</a:t>
            </a:r>
            <a:endParaRPr lang="en-US" sz="1600"/>
          </a:p>
        </p:txBody>
      </p:sp>
      <p:pic>
        <p:nvPicPr>
          <p:cNvPr id="169989" name="Picture 1" descr="nesvadba_H2_PDR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38" y="1979613"/>
            <a:ext cx="345757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9990" name="Picture 2" descr="nesvadba_H2_shocks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4500563"/>
            <a:ext cx="345122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9991" name="Text Box 15"/>
          <p:cNvSpPr txBox="1">
            <a:spLocks noChangeArrowheads="1"/>
          </p:cNvSpPr>
          <p:nvPr/>
        </p:nvSpPr>
        <p:spPr bwMode="auto">
          <a:xfrm>
            <a:off x="2725738" y="5421313"/>
            <a:ext cx="1090612" cy="374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Shocks</a:t>
            </a:r>
          </a:p>
        </p:txBody>
      </p:sp>
      <p:sp>
        <p:nvSpPr>
          <p:cNvPr id="169992" name="Text Box 15"/>
          <p:cNvSpPr txBox="1">
            <a:spLocks noChangeArrowheads="1"/>
          </p:cNvSpPr>
          <p:nvPr/>
        </p:nvSpPr>
        <p:spPr bwMode="auto">
          <a:xfrm>
            <a:off x="2879725" y="3549650"/>
            <a:ext cx="792163" cy="3746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PDRs</a:t>
            </a:r>
          </a:p>
        </p:txBody>
      </p:sp>
      <p:sp>
        <p:nvSpPr>
          <p:cNvPr id="169993" name="TextBox 7"/>
          <p:cNvSpPr txBox="1">
            <a:spLocks noChangeArrowheads="1"/>
          </p:cNvSpPr>
          <p:nvPr/>
        </p:nvSpPr>
        <p:spPr bwMode="auto">
          <a:xfrm rot="-5400000">
            <a:off x="-731043" y="5950744"/>
            <a:ext cx="208915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999999"/>
                </a:solidFill>
                <a:latin typeface="Charter" charset="0"/>
              </a:rPr>
              <a:t>(Nesvadba et al. 10)</a:t>
            </a:r>
            <a:endParaRPr lang="en-US" sz="160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3" name="Text Box 1"/>
          <p:cNvSpPr txBox="1">
            <a:spLocks noChangeArrowheads="1"/>
          </p:cNvSpPr>
          <p:nvPr/>
        </p:nvSpPr>
        <p:spPr bwMode="auto">
          <a:xfrm>
            <a:off x="677863" y="282575"/>
            <a:ext cx="860742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BCGs: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Feedback</a:t>
            </a:r>
            <a:endParaRPr lang="en-GB" sz="2000">
              <a:solidFill>
                <a:srgbClr val="999999"/>
              </a:solidFill>
              <a:latin typeface="Charter" charset="0"/>
            </a:endParaRPr>
          </a:p>
        </p:txBody>
      </p:sp>
      <p:sp>
        <p:nvSpPr>
          <p:cNvPr id="65540" name="Text Box 2"/>
          <p:cNvSpPr txBox="1">
            <a:spLocks noChangeArrowheads="1"/>
          </p:cNvSpPr>
          <p:nvPr/>
        </p:nvSpPr>
        <p:spPr bwMode="auto">
          <a:xfrm>
            <a:off x="5327650" y="1309688"/>
            <a:ext cx="4752975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825"/>
              </a:spcAft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BCGs: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Hot ICM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  <a:cs typeface="StarSymbol" charset="0"/>
              </a:rPr>
              <a:t>(10</a:t>
            </a:r>
            <a:r>
              <a:rPr lang="en-GB" baseline="30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  <a:cs typeface="StarSymbol" charset="0"/>
              </a:rPr>
              <a:t>7-8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  <a:cs typeface="StarSymbol" charset="0"/>
              </a:rPr>
              <a:t>K) </a:t>
            </a: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short cooling time in cores </a:t>
            </a:r>
            <a:r>
              <a:rPr lang="en-GB" dirty="0" smtClean="0">
                <a:solidFill>
                  <a:srgbClr val="7F7F7F"/>
                </a:solidFill>
                <a:latin typeface="Charter" charset="0"/>
                <a:cs typeface="StarSymbol" charset="0"/>
              </a:rPr>
              <a:t>(few 10</a:t>
            </a:r>
            <a:r>
              <a:rPr lang="en-GB" baseline="30000" dirty="0" smtClean="0">
                <a:solidFill>
                  <a:srgbClr val="7F7F7F"/>
                </a:solidFill>
                <a:latin typeface="Charter" charset="0"/>
                <a:cs typeface="StarSymbol" charset="0"/>
              </a:rPr>
              <a:t>8</a:t>
            </a:r>
            <a:r>
              <a:rPr lang="en-GB" dirty="0" smtClean="0">
                <a:solidFill>
                  <a:srgbClr val="7F7F7F"/>
                </a:solidFill>
                <a:latin typeface="Charter" charset="0"/>
                <a:cs typeface="StarSymbol" charset="0"/>
              </a:rPr>
              <a:t> </a:t>
            </a:r>
            <a:r>
              <a:rPr lang="en-GB" dirty="0" err="1" smtClean="0">
                <a:solidFill>
                  <a:srgbClr val="7F7F7F"/>
                </a:solidFill>
                <a:latin typeface="Charter" charset="0"/>
                <a:cs typeface="StarSymbol" charset="0"/>
              </a:rPr>
              <a:t>yr</a:t>
            </a:r>
            <a:r>
              <a:rPr lang="en-GB" dirty="0" smtClean="0">
                <a:solidFill>
                  <a:srgbClr val="7F7F7F"/>
                </a:solidFill>
                <a:latin typeface="Charter" charset="0"/>
                <a:cs typeface="StarSymbol" charset="0"/>
              </a:rPr>
              <a:t>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Cooling flows: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Charter" charset="0"/>
                <a:cs typeface="StarSymbol" charset="0"/>
              </a:rPr>
              <a:t>Gas accretion, galaxy formation</a:t>
            </a:r>
            <a:endParaRPr lang="en-GB" dirty="0" smtClean="0">
              <a:solidFill>
                <a:schemeClr val="bg1">
                  <a:lumMod val="85000"/>
                </a:schemeClr>
              </a:solidFill>
              <a:latin typeface="Charter" charset="0"/>
            </a:endParaRP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     AGN feedback: </a:t>
            </a:r>
            <a:r>
              <a:rPr lang="en-GB" dirty="0" smtClean="0">
                <a:solidFill>
                  <a:srgbClr val="E6E6E6"/>
                </a:solidFill>
                <a:latin typeface="Charter" charset="0"/>
              </a:rPr>
              <a:t>SF regulation/</a:t>
            </a: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 dirty="0" smtClean="0">
                <a:solidFill>
                  <a:srgbClr val="E6E6E6"/>
                </a:solidFill>
                <a:latin typeface="Charter" charset="0"/>
              </a:rPr>
              <a:t>    quenching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 err="1" smtClean="0">
                <a:solidFill>
                  <a:srgbClr val="F7FF99"/>
                </a:solidFill>
                <a:latin typeface="Charter" charset="0"/>
              </a:rPr>
              <a:t>dM</a:t>
            </a: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/</a:t>
            </a:r>
            <a:r>
              <a:rPr lang="en-GB" dirty="0" err="1" smtClean="0">
                <a:solidFill>
                  <a:srgbClr val="F7FF99"/>
                </a:solidFill>
                <a:latin typeface="Charter" charset="0"/>
              </a:rPr>
              <a:t>dt</a:t>
            </a: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 ≈ 10</a:t>
            </a:r>
            <a:r>
              <a:rPr lang="en-GB" baseline="30000" dirty="0" smtClean="0">
                <a:solidFill>
                  <a:srgbClr val="F7FF99"/>
                </a:solidFill>
                <a:latin typeface="Charter" charset="0"/>
              </a:rPr>
              <a:t>2-3 </a:t>
            </a:r>
            <a:r>
              <a:rPr lang="en-GB" dirty="0" smtClean="0">
                <a:solidFill>
                  <a:srgbClr val="F7FF99"/>
                </a:solidFill>
                <a:latin typeface="Standard Symbols L" charset="0"/>
                <a:cs typeface="Standard Symbols L" charset="0"/>
              </a:rPr>
              <a:t>⇒ </a:t>
            </a: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10</a:t>
            </a:r>
            <a:r>
              <a:rPr lang="en-GB" baseline="30000" dirty="0" smtClean="0">
                <a:solidFill>
                  <a:srgbClr val="F7FF99"/>
                </a:solidFill>
                <a:latin typeface="Charter" charset="0"/>
              </a:rPr>
              <a:t>1-2 </a:t>
            </a:r>
            <a:r>
              <a:rPr lang="en-GB" dirty="0">
                <a:solidFill>
                  <a:srgbClr val="F7FF99"/>
                </a:solidFill>
                <a:latin typeface="Charter" charset="0"/>
                <a:cs typeface="StarSymbol" charset="0"/>
              </a:rPr>
              <a:t>M</a:t>
            </a:r>
            <a:r>
              <a:rPr lang="en-GB" baseline="-25000" dirty="0">
                <a:solidFill>
                  <a:srgbClr val="F7FF99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GB" dirty="0">
                <a:solidFill>
                  <a:srgbClr val="F7FF99"/>
                </a:solidFill>
                <a:latin typeface="Charter" charset="0"/>
                <a:cs typeface="StarSymbol" charset="0"/>
                <a:sym typeface="Wingdings"/>
              </a:rPr>
              <a:t> yr</a:t>
            </a:r>
            <a:r>
              <a:rPr lang="en-GB" baseline="30000" dirty="0">
                <a:solidFill>
                  <a:srgbClr val="F7FF99"/>
                </a:solidFill>
                <a:latin typeface="Charter" charset="0"/>
                <a:cs typeface="StarSymbol" charset="0"/>
                <a:sym typeface="Wingdings"/>
              </a:rPr>
              <a:t>-</a:t>
            </a:r>
            <a:r>
              <a:rPr lang="en-GB" baseline="30000" dirty="0" smtClean="0">
                <a:solidFill>
                  <a:srgbClr val="F7FF99"/>
                </a:solidFill>
                <a:latin typeface="Charter" charset="0"/>
                <a:cs typeface="StarSymbol" charset="0"/>
                <a:sym typeface="Wingdings"/>
              </a:rPr>
              <a:t>1</a:t>
            </a:r>
            <a:endParaRPr lang="en-GB" dirty="0" smtClean="0">
              <a:solidFill>
                <a:srgbClr val="F7FF99"/>
              </a:solidFill>
              <a:latin typeface="Charter" charset="0"/>
              <a:cs typeface="StarSymbol" charset="0"/>
              <a:sym typeface="Wingdings"/>
            </a:endParaRP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  <a:sym typeface="Wingdings"/>
              </a:rPr>
              <a:t>     SFR ≈ 1 – 50 </a:t>
            </a:r>
            <a:r>
              <a:rPr lang="en-GB" dirty="0">
                <a:solidFill>
                  <a:srgbClr val="F7FF99"/>
                </a:solidFill>
                <a:latin typeface="Charter" charset="0"/>
                <a:cs typeface="StarSymbol" charset="0"/>
              </a:rPr>
              <a:t>M</a:t>
            </a:r>
            <a:r>
              <a:rPr lang="en-GB" baseline="-25000" dirty="0">
                <a:solidFill>
                  <a:srgbClr val="F7FF99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GB" dirty="0">
                <a:solidFill>
                  <a:srgbClr val="F7FF99"/>
                </a:solidFill>
                <a:latin typeface="Charter" charset="0"/>
                <a:cs typeface="StarSymbol" charset="0"/>
                <a:sym typeface="Wingdings"/>
              </a:rPr>
              <a:t> yr</a:t>
            </a:r>
            <a:r>
              <a:rPr lang="en-GB" baseline="30000" dirty="0" smtClean="0">
                <a:solidFill>
                  <a:srgbClr val="F7FF99"/>
                </a:solidFill>
                <a:latin typeface="Charter" charset="0"/>
                <a:cs typeface="StarSymbol" charset="0"/>
                <a:sym typeface="Wingdings"/>
              </a:rPr>
              <a:t>-1</a:t>
            </a:r>
            <a:endParaRPr lang="en-GB" dirty="0" smtClean="0">
              <a:solidFill>
                <a:srgbClr val="F7FF99"/>
              </a:solidFill>
              <a:latin typeface="Charter" charset="0"/>
              <a:cs typeface="StarSymbol" charset="0"/>
              <a:sym typeface="Wingdings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  <a:sym typeface="Wingdings"/>
              </a:rPr>
              <a:t>≈ 40 CO single-dish detections </a:t>
            </a:r>
            <a:endParaRPr lang="en-GB" sz="2000" dirty="0" smtClean="0">
              <a:solidFill>
                <a:schemeClr val="bg1">
                  <a:lumMod val="50000"/>
                </a:schemeClr>
              </a:solidFill>
              <a:latin typeface="Charter" charset="0"/>
              <a:cs typeface="StarSymbol" charset="0"/>
              <a:sym typeface="Wingdings"/>
            </a:endParaRP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  <a:cs typeface="StarSymbol" charset="0"/>
                <a:sym typeface="Wingdings"/>
              </a:rPr>
              <a:t>      (Salome, Edge, REFLEX, MACS)</a:t>
            </a:r>
            <a:endParaRPr lang="en-GB" sz="2000" dirty="0" smtClean="0">
              <a:solidFill>
                <a:schemeClr val="bg1">
                  <a:lumMod val="50000"/>
                </a:schemeClr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endParaRPr lang="en-GB" sz="800" dirty="0" smtClean="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endParaRPr lang="en-GB" sz="800" dirty="0" smtClean="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70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 dirty="0" smtClean="0">
                <a:solidFill>
                  <a:srgbClr val="FFFF00"/>
                </a:solidFill>
                <a:latin typeface="Charter" charset="0"/>
                <a:cs typeface="Standard Symbols L" charset="0"/>
              </a:rPr>
              <a:t>  M</a:t>
            </a:r>
            <a:r>
              <a:rPr lang="en-GB" baseline="-25000" dirty="0" smtClean="0">
                <a:solidFill>
                  <a:srgbClr val="FFFF00"/>
                </a:solidFill>
                <a:latin typeface="Charter" charset="0"/>
                <a:cs typeface="Standard Symbols L" charset="0"/>
              </a:rPr>
              <a:t>H2</a:t>
            </a:r>
            <a:r>
              <a:rPr lang="en-GB" dirty="0" smtClean="0">
                <a:solidFill>
                  <a:srgbClr val="FFFF00"/>
                </a:solidFill>
                <a:latin typeface="Charter" charset="0"/>
                <a:cs typeface="Standard Symbols L" charset="0"/>
              </a:rPr>
              <a:t> ≈ 10</a:t>
            </a:r>
            <a:r>
              <a:rPr lang="en-GB" baseline="30000" dirty="0" smtClean="0">
                <a:solidFill>
                  <a:srgbClr val="FFFF00"/>
                </a:solidFill>
                <a:latin typeface="Charter" charset="0"/>
                <a:cs typeface="Standard Symbols L" charset="0"/>
              </a:rPr>
              <a:t>10-11.5 </a:t>
            </a:r>
            <a:r>
              <a:rPr lang="en-GB" dirty="0" smtClean="0">
                <a:solidFill>
                  <a:srgbClr val="FFFF00"/>
                </a:solidFill>
                <a:latin typeface="Charter" charset="0"/>
                <a:cs typeface="Standard Symbols L" charset="0"/>
              </a:rPr>
              <a:t>M</a:t>
            </a:r>
            <a:r>
              <a:rPr lang="en-GB" baseline="-25000" dirty="0" smtClean="0">
                <a:solidFill>
                  <a:srgbClr val="FFFF00"/>
                </a:solidFill>
                <a:latin typeface="Wingdings" charset="0"/>
                <a:cs typeface="Wingdings" charset="0"/>
              </a:rPr>
              <a:t></a:t>
            </a:r>
            <a:r>
              <a:rPr lang="en-GB" dirty="0" smtClean="0">
                <a:solidFill>
                  <a:srgbClr val="FFFF00"/>
                </a:solidFill>
                <a:latin typeface="+mn-lt"/>
                <a:cs typeface="Wingdings" charset="0"/>
              </a:rPr>
              <a:t> at R&lt; 50 </a:t>
            </a:r>
            <a:r>
              <a:rPr lang="en-GB" dirty="0" err="1" smtClean="0">
                <a:solidFill>
                  <a:srgbClr val="FFFF00"/>
                </a:solidFill>
                <a:latin typeface="+mn-lt"/>
                <a:cs typeface="Wingdings" charset="0"/>
              </a:rPr>
              <a:t>kpc</a:t>
            </a:r>
            <a:endParaRPr lang="en-GB" sz="800" dirty="0" smtClean="0">
              <a:solidFill>
                <a:srgbClr val="A6A6A6"/>
              </a:solidFill>
              <a:latin typeface="Charter" charset="0"/>
              <a:cs typeface="Standard Symbols L" charset="0"/>
            </a:endParaRPr>
          </a:p>
          <a:p>
            <a:pPr eaLnBrk="1">
              <a:lnSpc>
                <a:spcPct val="109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Wingdings" charset="0"/>
              <a:buChar char="²"/>
              <a:defRPr/>
            </a:pPr>
            <a:r>
              <a:rPr lang="en-GB" dirty="0" smtClean="0">
                <a:solidFill>
                  <a:srgbClr val="E6E6E6"/>
                </a:solidFill>
                <a:latin typeface="Charter" charset="0"/>
              </a:rPr>
              <a:t>H</a:t>
            </a:r>
            <a:r>
              <a:rPr lang="en-GB" baseline="-25000" dirty="0" smtClean="0">
                <a:solidFill>
                  <a:srgbClr val="E6E6E6"/>
                </a:solidFill>
                <a:latin typeface="Charter" charset="0"/>
              </a:rPr>
              <a:t>2</a:t>
            </a:r>
            <a:r>
              <a:rPr lang="en-GB" dirty="0" smtClean="0">
                <a:solidFill>
                  <a:srgbClr val="E6E6E6"/>
                </a:solidFill>
                <a:latin typeface="Charter" charset="0"/>
              </a:rPr>
              <a:t> and atomic lines also detected </a:t>
            </a:r>
            <a:r>
              <a:rPr lang="en-GB" sz="2000" dirty="0" smtClean="0">
                <a:solidFill>
                  <a:srgbClr val="7F7F7F"/>
                </a:solidFill>
                <a:latin typeface="Charter" charset="0"/>
              </a:rPr>
              <a:t>(</a:t>
            </a: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H</a:t>
            </a:r>
            <a:r>
              <a:rPr lang="en-GB" sz="2000" dirty="0" smtClean="0">
                <a:solidFill>
                  <a:srgbClr val="7F7F7F"/>
                </a:solidFill>
                <a:latin typeface="Charter" charset="0"/>
              </a:rPr>
              <a:t>erschel)</a:t>
            </a:r>
            <a:endParaRPr lang="en-GB" sz="2000" dirty="0" smtClean="0">
              <a:solidFill>
                <a:srgbClr val="7F7F7F"/>
              </a:solidFill>
              <a:latin typeface="Charter" charset="0"/>
              <a:cs typeface="Standard Symbols L" charset="0"/>
            </a:endParaRPr>
          </a:p>
        </p:txBody>
      </p:sp>
      <p:sp>
        <p:nvSpPr>
          <p:cNvPr id="172035" name="TextBox 7"/>
          <p:cNvSpPr txBox="1">
            <a:spLocks noChangeArrowheads="1"/>
          </p:cNvSpPr>
          <p:nvPr/>
        </p:nvSpPr>
        <p:spPr bwMode="auto">
          <a:xfrm>
            <a:off x="288925" y="6321425"/>
            <a:ext cx="23749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999999"/>
                </a:solidFill>
                <a:latin typeface="Charter" charset="0"/>
              </a:rPr>
              <a:t>(L.P. David, J.M. Vrtilek)</a:t>
            </a:r>
            <a:endParaRPr lang="en-US" sz="1600"/>
          </a:p>
        </p:txBody>
      </p:sp>
      <p:pic>
        <p:nvPicPr>
          <p:cNvPr id="172036" name="Picture 1" descr="IH_issue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1851025"/>
            <a:ext cx="4608512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7" name="Picture 2" descr="IH_issue2_text1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2901950"/>
            <a:ext cx="4608512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2038" name="Picture 4" descr="IH_issue2_text2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38" y="4878388"/>
            <a:ext cx="4608512" cy="1493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39" name="TextBox 1"/>
          <p:cNvSpPr txBox="1">
            <a:spLocks noChangeArrowheads="1"/>
          </p:cNvSpPr>
          <p:nvPr/>
        </p:nvSpPr>
        <p:spPr bwMode="auto">
          <a:xfrm>
            <a:off x="431800" y="3419475"/>
            <a:ext cx="4321175" cy="504825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72040" name="TextBox 8"/>
          <p:cNvSpPr txBox="1">
            <a:spLocks noChangeArrowheads="1"/>
          </p:cNvSpPr>
          <p:nvPr/>
        </p:nvSpPr>
        <p:spPr bwMode="auto">
          <a:xfrm>
            <a:off x="431800" y="3924300"/>
            <a:ext cx="1800225" cy="215900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72041" name="TextBox 9"/>
          <p:cNvSpPr txBox="1">
            <a:spLocks noChangeArrowheads="1"/>
          </p:cNvSpPr>
          <p:nvPr/>
        </p:nvSpPr>
        <p:spPr bwMode="auto">
          <a:xfrm>
            <a:off x="431800" y="4643438"/>
            <a:ext cx="4321175" cy="720725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72042" name="TextBox 10"/>
          <p:cNvSpPr txBox="1">
            <a:spLocks noChangeArrowheads="1"/>
          </p:cNvSpPr>
          <p:nvPr/>
        </p:nvSpPr>
        <p:spPr bwMode="auto">
          <a:xfrm>
            <a:off x="431800" y="5364163"/>
            <a:ext cx="1655763" cy="215900"/>
          </a:xfrm>
          <a:prstGeom prst="rect">
            <a:avLst/>
          </a:prstGeom>
          <a:solidFill>
            <a:srgbClr val="FF0000">
              <a:alpha val="3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1" name="Text Box 1"/>
          <p:cNvSpPr txBox="1">
            <a:spLocks noChangeArrowheads="1"/>
          </p:cNvSpPr>
          <p:nvPr/>
        </p:nvSpPr>
        <p:spPr bwMode="auto">
          <a:xfrm>
            <a:off x="677863" y="282575"/>
            <a:ext cx="860742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BCGs: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Feedback</a:t>
            </a:r>
            <a:endParaRPr lang="en-GB" sz="2000">
              <a:solidFill>
                <a:srgbClr val="999999"/>
              </a:solidFill>
              <a:latin typeface="Charter" charset="0"/>
            </a:endParaRPr>
          </a:p>
        </p:txBody>
      </p:sp>
      <p:sp>
        <p:nvSpPr>
          <p:cNvPr id="174082" name="Text Box 3"/>
          <p:cNvSpPr txBox="1">
            <a:spLocks noChangeArrowheads="1"/>
          </p:cNvSpPr>
          <p:nvPr/>
        </p:nvSpPr>
        <p:spPr bwMode="auto">
          <a:xfrm>
            <a:off x="144463" y="1333500"/>
            <a:ext cx="439102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Radio - Xray overlays: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</a:p>
        </p:txBody>
      </p:sp>
      <p:sp>
        <p:nvSpPr>
          <p:cNvPr id="65540" name="Text Box 2"/>
          <p:cNvSpPr txBox="1">
            <a:spLocks noChangeArrowheads="1"/>
          </p:cNvSpPr>
          <p:nvPr/>
        </p:nvSpPr>
        <p:spPr bwMode="auto">
          <a:xfrm>
            <a:off x="5327650" y="1309688"/>
            <a:ext cx="4752975" cy="580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825"/>
              </a:spcAft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BCGs: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Hot ICM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  <a:cs typeface="StarSymbol" charset="0"/>
              </a:rPr>
              <a:t>(10</a:t>
            </a:r>
            <a:r>
              <a:rPr lang="en-GB" baseline="30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  <a:cs typeface="StarSymbol" charset="0"/>
              </a:rPr>
              <a:t>7-8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  <a:cs typeface="StarSymbol" charset="0"/>
              </a:rPr>
              <a:t>K) </a:t>
            </a: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short cooling time in cores </a:t>
            </a:r>
            <a:r>
              <a:rPr lang="en-GB" dirty="0" smtClean="0">
                <a:solidFill>
                  <a:srgbClr val="7F7F7F"/>
                </a:solidFill>
                <a:latin typeface="Charter" charset="0"/>
                <a:cs typeface="StarSymbol" charset="0"/>
              </a:rPr>
              <a:t>(few 10</a:t>
            </a:r>
            <a:r>
              <a:rPr lang="en-GB" baseline="30000" dirty="0" smtClean="0">
                <a:solidFill>
                  <a:srgbClr val="7F7F7F"/>
                </a:solidFill>
                <a:latin typeface="Charter" charset="0"/>
                <a:cs typeface="StarSymbol" charset="0"/>
              </a:rPr>
              <a:t>8</a:t>
            </a:r>
            <a:r>
              <a:rPr lang="en-GB" dirty="0" smtClean="0">
                <a:solidFill>
                  <a:srgbClr val="7F7F7F"/>
                </a:solidFill>
                <a:latin typeface="Charter" charset="0"/>
                <a:cs typeface="StarSymbol" charset="0"/>
              </a:rPr>
              <a:t> </a:t>
            </a:r>
            <a:r>
              <a:rPr lang="en-GB" dirty="0" err="1" smtClean="0">
                <a:solidFill>
                  <a:srgbClr val="7F7F7F"/>
                </a:solidFill>
                <a:latin typeface="Charter" charset="0"/>
                <a:cs typeface="StarSymbol" charset="0"/>
              </a:rPr>
              <a:t>yr</a:t>
            </a:r>
            <a:r>
              <a:rPr lang="en-GB" dirty="0" smtClean="0">
                <a:solidFill>
                  <a:srgbClr val="7F7F7F"/>
                </a:solidFill>
                <a:latin typeface="Charter" charset="0"/>
                <a:cs typeface="StarSymbol" charset="0"/>
              </a:rPr>
              <a:t>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Cooling flows: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Charter" charset="0"/>
                <a:cs typeface="StarSymbol" charset="0"/>
              </a:rPr>
              <a:t>Gas accretion, galaxy formation</a:t>
            </a:r>
            <a:endParaRPr lang="en-GB" dirty="0" smtClean="0">
              <a:solidFill>
                <a:schemeClr val="bg1">
                  <a:lumMod val="85000"/>
                </a:schemeClr>
              </a:solidFill>
              <a:latin typeface="Charter" charset="0"/>
            </a:endParaRP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     AGN feedback: </a:t>
            </a:r>
            <a:r>
              <a:rPr lang="en-GB" dirty="0" smtClean="0">
                <a:solidFill>
                  <a:srgbClr val="E6E6E6"/>
                </a:solidFill>
                <a:latin typeface="Charter" charset="0"/>
              </a:rPr>
              <a:t>SF regulation/</a:t>
            </a: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 dirty="0" smtClean="0">
                <a:solidFill>
                  <a:srgbClr val="E6E6E6"/>
                </a:solidFill>
                <a:latin typeface="Charter" charset="0"/>
              </a:rPr>
              <a:t>    quenching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 err="1" smtClean="0">
                <a:solidFill>
                  <a:srgbClr val="F7FF99"/>
                </a:solidFill>
                <a:latin typeface="Charter" charset="0"/>
              </a:rPr>
              <a:t>dM</a:t>
            </a: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/</a:t>
            </a:r>
            <a:r>
              <a:rPr lang="en-GB" dirty="0" err="1" smtClean="0">
                <a:solidFill>
                  <a:srgbClr val="F7FF99"/>
                </a:solidFill>
                <a:latin typeface="Charter" charset="0"/>
              </a:rPr>
              <a:t>dt</a:t>
            </a: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 ≈ 10</a:t>
            </a:r>
            <a:r>
              <a:rPr lang="en-GB" baseline="30000" dirty="0" smtClean="0">
                <a:solidFill>
                  <a:srgbClr val="F7FF99"/>
                </a:solidFill>
                <a:latin typeface="Charter" charset="0"/>
              </a:rPr>
              <a:t>2-3 </a:t>
            </a:r>
            <a:r>
              <a:rPr lang="en-GB" dirty="0" smtClean="0">
                <a:solidFill>
                  <a:srgbClr val="F7FF99"/>
                </a:solidFill>
                <a:latin typeface="Standard Symbols L" charset="0"/>
                <a:cs typeface="Standard Symbols L" charset="0"/>
              </a:rPr>
              <a:t>⇒ </a:t>
            </a:r>
            <a:r>
              <a:rPr lang="en-GB" dirty="0" smtClean="0">
                <a:solidFill>
                  <a:srgbClr val="F7FF99"/>
                </a:solidFill>
                <a:latin typeface="Charter" charset="0"/>
              </a:rPr>
              <a:t>10</a:t>
            </a:r>
            <a:r>
              <a:rPr lang="en-GB" baseline="30000" dirty="0" smtClean="0">
                <a:solidFill>
                  <a:srgbClr val="F7FF99"/>
                </a:solidFill>
                <a:latin typeface="Charter" charset="0"/>
              </a:rPr>
              <a:t>1-2 </a:t>
            </a:r>
            <a:r>
              <a:rPr lang="en-GB" dirty="0">
                <a:solidFill>
                  <a:srgbClr val="F7FF99"/>
                </a:solidFill>
                <a:latin typeface="Charter" charset="0"/>
                <a:cs typeface="StarSymbol" charset="0"/>
              </a:rPr>
              <a:t>M</a:t>
            </a:r>
            <a:r>
              <a:rPr lang="en-GB" baseline="-25000" dirty="0">
                <a:solidFill>
                  <a:srgbClr val="F7FF99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GB" dirty="0">
                <a:solidFill>
                  <a:srgbClr val="F7FF99"/>
                </a:solidFill>
                <a:latin typeface="Charter" charset="0"/>
                <a:cs typeface="StarSymbol" charset="0"/>
                <a:sym typeface="Wingdings"/>
              </a:rPr>
              <a:t> yr</a:t>
            </a:r>
            <a:r>
              <a:rPr lang="en-GB" baseline="30000" dirty="0">
                <a:solidFill>
                  <a:srgbClr val="F7FF99"/>
                </a:solidFill>
                <a:latin typeface="Charter" charset="0"/>
                <a:cs typeface="StarSymbol" charset="0"/>
                <a:sym typeface="Wingdings"/>
              </a:rPr>
              <a:t>-</a:t>
            </a:r>
            <a:r>
              <a:rPr lang="en-GB" baseline="30000" dirty="0" smtClean="0">
                <a:solidFill>
                  <a:srgbClr val="F7FF99"/>
                </a:solidFill>
                <a:latin typeface="Charter" charset="0"/>
                <a:cs typeface="StarSymbol" charset="0"/>
                <a:sym typeface="Wingdings"/>
              </a:rPr>
              <a:t>1</a:t>
            </a:r>
            <a:endParaRPr lang="en-GB" dirty="0" smtClean="0">
              <a:solidFill>
                <a:srgbClr val="F7FF99"/>
              </a:solidFill>
              <a:latin typeface="Charter" charset="0"/>
              <a:cs typeface="StarSymbol" charset="0"/>
              <a:sym typeface="Wingdings"/>
            </a:endParaRP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  <a:sym typeface="Wingdings"/>
              </a:rPr>
              <a:t>     SFR ≈ 1 – 50 </a:t>
            </a:r>
            <a:r>
              <a:rPr lang="en-GB" dirty="0">
                <a:solidFill>
                  <a:srgbClr val="F7FF99"/>
                </a:solidFill>
                <a:latin typeface="Charter" charset="0"/>
                <a:cs typeface="StarSymbol" charset="0"/>
              </a:rPr>
              <a:t>M</a:t>
            </a:r>
            <a:r>
              <a:rPr lang="en-GB" baseline="-25000" dirty="0">
                <a:solidFill>
                  <a:srgbClr val="F7FF99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GB" dirty="0">
                <a:solidFill>
                  <a:srgbClr val="F7FF99"/>
                </a:solidFill>
                <a:latin typeface="Charter" charset="0"/>
                <a:cs typeface="StarSymbol" charset="0"/>
                <a:sym typeface="Wingdings"/>
              </a:rPr>
              <a:t> yr</a:t>
            </a:r>
            <a:r>
              <a:rPr lang="en-GB" baseline="30000" dirty="0" smtClean="0">
                <a:solidFill>
                  <a:srgbClr val="F7FF99"/>
                </a:solidFill>
                <a:latin typeface="Charter" charset="0"/>
                <a:cs typeface="StarSymbol" charset="0"/>
                <a:sym typeface="Wingdings"/>
              </a:rPr>
              <a:t>-1</a:t>
            </a:r>
            <a:endParaRPr lang="en-GB" dirty="0" smtClean="0">
              <a:solidFill>
                <a:srgbClr val="F7FF99"/>
              </a:solidFill>
              <a:latin typeface="Charter" charset="0"/>
              <a:cs typeface="StarSymbol" charset="0"/>
              <a:sym typeface="Wingdings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  <a:sym typeface="Wingdings"/>
              </a:rPr>
              <a:t>≈ 40 CO single-dish detections </a:t>
            </a:r>
            <a:endParaRPr lang="en-GB" sz="2000" dirty="0" smtClean="0">
              <a:solidFill>
                <a:schemeClr val="bg1">
                  <a:lumMod val="50000"/>
                </a:schemeClr>
              </a:solidFill>
              <a:latin typeface="Charter" charset="0"/>
              <a:cs typeface="StarSymbol" charset="0"/>
              <a:sym typeface="Wingdings"/>
            </a:endParaRP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Charter" charset="0"/>
                <a:cs typeface="StarSymbol" charset="0"/>
                <a:sym typeface="Wingdings"/>
              </a:rPr>
              <a:t>      (Salome, Edge, REFLEX, MACS)</a:t>
            </a:r>
            <a:endParaRPr lang="en-GB" sz="2000" dirty="0" smtClean="0">
              <a:solidFill>
                <a:schemeClr val="bg1">
                  <a:lumMod val="50000"/>
                </a:schemeClr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endParaRPr lang="en-GB" sz="800" dirty="0" smtClean="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endParaRPr lang="en-GB" sz="800" dirty="0" smtClean="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70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 dirty="0" smtClean="0">
                <a:solidFill>
                  <a:srgbClr val="FFFF00"/>
                </a:solidFill>
                <a:latin typeface="Charter" charset="0"/>
                <a:cs typeface="Standard Symbols L" charset="0"/>
              </a:rPr>
              <a:t>  M</a:t>
            </a:r>
            <a:r>
              <a:rPr lang="en-GB" baseline="-25000" dirty="0" smtClean="0">
                <a:solidFill>
                  <a:srgbClr val="FFFF00"/>
                </a:solidFill>
                <a:latin typeface="Charter" charset="0"/>
                <a:cs typeface="Standard Symbols L" charset="0"/>
              </a:rPr>
              <a:t>H2</a:t>
            </a:r>
            <a:r>
              <a:rPr lang="en-GB" dirty="0" smtClean="0">
                <a:solidFill>
                  <a:srgbClr val="FFFF00"/>
                </a:solidFill>
                <a:latin typeface="Charter" charset="0"/>
                <a:cs typeface="Standard Symbols L" charset="0"/>
              </a:rPr>
              <a:t> ≈ 10</a:t>
            </a:r>
            <a:r>
              <a:rPr lang="en-GB" baseline="30000" dirty="0" smtClean="0">
                <a:solidFill>
                  <a:srgbClr val="FFFF00"/>
                </a:solidFill>
                <a:latin typeface="Charter" charset="0"/>
                <a:cs typeface="Standard Symbols L" charset="0"/>
              </a:rPr>
              <a:t>10-11.5 </a:t>
            </a:r>
            <a:r>
              <a:rPr lang="en-GB" dirty="0" smtClean="0">
                <a:solidFill>
                  <a:srgbClr val="FFFF00"/>
                </a:solidFill>
                <a:latin typeface="Charter" charset="0"/>
                <a:cs typeface="Standard Symbols L" charset="0"/>
              </a:rPr>
              <a:t>M</a:t>
            </a:r>
            <a:r>
              <a:rPr lang="en-GB" baseline="-25000" dirty="0" smtClean="0">
                <a:solidFill>
                  <a:srgbClr val="FFFF00"/>
                </a:solidFill>
                <a:latin typeface="Wingdings" charset="0"/>
                <a:cs typeface="Wingdings" charset="0"/>
              </a:rPr>
              <a:t></a:t>
            </a:r>
            <a:r>
              <a:rPr lang="en-GB" dirty="0" smtClean="0">
                <a:solidFill>
                  <a:srgbClr val="FFFF00"/>
                </a:solidFill>
                <a:latin typeface="+mn-lt"/>
                <a:cs typeface="Wingdings" charset="0"/>
              </a:rPr>
              <a:t> at R&lt; 50 </a:t>
            </a:r>
            <a:r>
              <a:rPr lang="en-GB" dirty="0" err="1" smtClean="0">
                <a:solidFill>
                  <a:srgbClr val="FFFF00"/>
                </a:solidFill>
                <a:latin typeface="+mn-lt"/>
                <a:cs typeface="Wingdings" charset="0"/>
              </a:rPr>
              <a:t>kpc</a:t>
            </a:r>
            <a:endParaRPr lang="en-GB" sz="800" dirty="0" smtClean="0">
              <a:solidFill>
                <a:srgbClr val="A6A6A6"/>
              </a:solidFill>
              <a:latin typeface="Charter" charset="0"/>
              <a:cs typeface="Standard Symbols L" charset="0"/>
            </a:endParaRPr>
          </a:p>
          <a:p>
            <a:pPr eaLnBrk="1">
              <a:lnSpc>
                <a:spcPct val="109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Wingdings" charset="0"/>
              <a:buChar char="²"/>
              <a:defRPr/>
            </a:pPr>
            <a:r>
              <a:rPr lang="en-GB" dirty="0" smtClean="0">
                <a:solidFill>
                  <a:srgbClr val="E6E6E6"/>
                </a:solidFill>
                <a:latin typeface="Charter" charset="0"/>
              </a:rPr>
              <a:t>H</a:t>
            </a:r>
            <a:r>
              <a:rPr lang="en-GB" baseline="-25000" dirty="0" smtClean="0">
                <a:solidFill>
                  <a:srgbClr val="E6E6E6"/>
                </a:solidFill>
                <a:latin typeface="Charter" charset="0"/>
              </a:rPr>
              <a:t>2</a:t>
            </a:r>
            <a:r>
              <a:rPr lang="en-GB" dirty="0" smtClean="0">
                <a:solidFill>
                  <a:srgbClr val="E6E6E6"/>
                </a:solidFill>
                <a:latin typeface="Charter" charset="0"/>
              </a:rPr>
              <a:t> and atomic lines also detected </a:t>
            </a:r>
            <a:r>
              <a:rPr lang="en-GB" sz="2000" dirty="0" smtClean="0">
                <a:solidFill>
                  <a:srgbClr val="7F7F7F"/>
                </a:solidFill>
                <a:latin typeface="Charter" charset="0"/>
              </a:rPr>
              <a:t>(</a:t>
            </a:r>
            <a:r>
              <a:rPr lang="en-GB" sz="2000" dirty="0">
                <a:solidFill>
                  <a:srgbClr val="7F7F7F"/>
                </a:solidFill>
                <a:latin typeface="Charter" charset="0"/>
              </a:rPr>
              <a:t>H</a:t>
            </a:r>
            <a:r>
              <a:rPr lang="en-GB" sz="2000" dirty="0" smtClean="0">
                <a:solidFill>
                  <a:srgbClr val="7F7F7F"/>
                </a:solidFill>
                <a:latin typeface="Charter" charset="0"/>
              </a:rPr>
              <a:t>erschel)</a:t>
            </a:r>
            <a:endParaRPr lang="en-GB" sz="2000" dirty="0" smtClean="0">
              <a:solidFill>
                <a:srgbClr val="7F7F7F"/>
              </a:solidFill>
              <a:latin typeface="Charter" charset="0"/>
              <a:cs typeface="Standard Symbols L" charset="0"/>
            </a:endParaRPr>
          </a:p>
        </p:txBody>
      </p:sp>
      <p:pic>
        <p:nvPicPr>
          <p:cNvPr id="174084" name="Picture 1" descr="BCG1_salom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981200"/>
            <a:ext cx="2276475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5" name="Picture 2" descr="BCG2_salome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350" y="3419475"/>
            <a:ext cx="2278063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086" name="Picture 3" descr="BCG3_NGC1275_salome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4811713"/>
            <a:ext cx="2232025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7" name="TextBox 7"/>
          <p:cNvSpPr txBox="1">
            <a:spLocks noChangeArrowheads="1"/>
          </p:cNvSpPr>
          <p:nvPr/>
        </p:nvSpPr>
        <p:spPr bwMode="auto">
          <a:xfrm>
            <a:off x="2520950" y="5529263"/>
            <a:ext cx="23749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999999"/>
                </a:solidFill>
                <a:latin typeface="Charter" charset="0"/>
              </a:rPr>
              <a:t>(Chandra X-ray Center)</a:t>
            </a:r>
            <a:endParaRPr lang="en-US" sz="1600"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29" name="Text Box 1"/>
          <p:cNvSpPr txBox="1">
            <a:spLocks noChangeArrowheads="1"/>
          </p:cNvSpPr>
          <p:nvPr/>
        </p:nvSpPr>
        <p:spPr bwMode="auto">
          <a:xfrm>
            <a:off x="677863" y="282575"/>
            <a:ext cx="860742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BCGs: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Feedback</a:t>
            </a:r>
            <a:endParaRPr lang="en-GB" sz="2000">
              <a:solidFill>
                <a:srgbClr val="999999"/>
              </a:solidFill>
              <a:latin typeface="Charter" charset="0"/>
            </a:endParaRPr>
          </a:p>
        </p:txBody>
      </p:sp>
      <p:sp>
        <p:nvSpPr>
          <p:cNvPr id="176130" name="Text Box 3"/>
          <p:cNvSpPr txBox="1">
            <a:spLocks noChangeArrowheads="1"/>
          </p:cNvSpPr>
          <p:nvPr/>
        </p:nvSpPr>
        <p:spPr bwMode="auto">
          <a:xfrm>
            <a:off x="144463" y="1333500"/>
            <a:ext cx="439102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NGC1275: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</a:p>
        </p:txBody>
      </p:sp>
      <p:sp>
        <p:nvSpPr>
          <p:cNvPr id="65540" name="Text Box 2"/>
          <p:cNvSpPr txBox="1">
            <a:spLocks noChangeArrowheads="1"/>
          </p:cNvSpPr>
          <p:nvPr/>
        </p:nvSpPr>
        <p:spPr bwMode="auto">
          <a:xfrm>
            <a:off x="6119813" y="1323975"/>
            <a:ext cx="3889375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Molecular Gas: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Evidence of </a:t>
            </a:r>
            <a:r>
              <a:rPr lang="en-GB" i="1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positive</a:t>
            </a:r>
            <a:endParaRPr lang="en-GB" dirty="0">
              <a:solidFill>
                <a:srgbClr val="F7FF99"/>
              </a:solidFill>
              <a:latin typeface="Charter" charset="0"/>
              <a:cs typeface="StarSymbol" charset="0"/>
            </a:endParaRP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     feedback: </a:t>
            </a:r>
            <a:r>
              <a:rPr lang="en-GB" dirty="0" smtClean="0">
                <a:solidFill>
                  <a:schemeClr val="bg1">
                    <a:lumMod val="95000"/>
                  </a:schemeClr>
                </a:solidFill>
                <a:latin typeface="Charter" charset="0"/>
                <a:cs typeface="StarSymbol" charset="0"/>
              </a:rPr>
              <a:t>filaments</a:t>
            </a: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endParaRPr lang="en-GB" sz="1600" dirty="0" smtClean="0">
              <a:solidFill>
                <a:schemeClr val="bg1">
                  <a:lumMod val="95000"/>
                </a:schemeClr>
              </a:solidFill>
              <a:latin typeface="Charter" charset="0"/>
              <a:cs typeface="StarSymbol" charset="0"/>
            </a:endParaRP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</a:t>
            </a:r>
            <a:r>
              <a:rPr lang="en-GB" dirty="0" smtClean="0">
                <a:solidFill>
                  <a:srgbClr val="FFFF00"/>
                </a:solidFill>
                <a:latin typeface="Charter" charset="0"/>
                <a:cs typeface="StarSymbol" charset="0"/>
              </a:rPr>
              <a:t>Most molecular gas in</a:t>
            </a: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>
                <a:solidFill>
                  <a:srgbClr val="FFFF00"/>
                </a:solidFill>
                <a:latin typeface="Charter" charset="0"/>
                <a:cs typeface="StarSymbol" charset="0"/>
              </a:rPr>
              <a:t> </a:t>
            </a:r>
            <a:r>
              <a:rPr lang="en-GB" dirty="0" smtClean="0">
                <a:solidFill>
                  <a:srgbClr val="FFFF00"/>
                </a:solidFill>
                <a:latin typeface="Charter" charset="0"/>
                <a:cs typeface="StarSymbol" charset="0"/>
              </a:rPr>
              <a:t>    central disk</a:t>
            </a: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</a:t>
            </a:r>
            <a:r>
              <a:rPr lang="en-GB" dirty="0" smtClean="0">
                <a:solidFill>
                  <a:srgbClr val="FFFF00"/>
                </a:solidFill>
                <a:latin typeface="Charter" charset="0"/>
                <a:cs typeface="StarSymbol" charset="0"/>
              </a:rPr>
              <a:t>Rotating ?</a:t>
            </a: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endParaRPr lang="en-GB" dirty="0">
              <a:solidFill>
                <a:srgbClr val="FFFF00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Mid-IR and warm H</a:t>
            </a:r>
            <a:r>
              <a:rPr lang="en-GB" baseline="-25000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2</a:t>
            </a: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 gas</a:t>
            </a:r>
            <a:endParaRPr lang="en-GB" dirty="0">
              <a:solidFill>
                <a:schemeClr val="bg1">
                  <a:lumMod val="95000"/>
                </a:schemeClr>
              </a:solidFill>
              <a:latin typeface="Charter" charset="0"/>
              <a:cs typeface="StarSymbol" charset="0"/>
            </a:endParaRP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endParaRPr lang="en-GB" sz="1600" dirty="0">
              <a:solidFill>
                <a:schemeClr val="bg1">
                  <a:lumMod val="95000"/>
                </a:schemeClr>
              </a:solidFill>
              <a:latin typeface="Charter" charset="0"/>
              <a:cs typeface="StarSymbol" charset="0"/>
            </a:endParaRP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</a:t>
            </a: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Shock, cosmic-ray, X-ray</a:t>
            </a: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 </a:t>
            </a: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    heating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Standard Symbols L" charset="0"/>
                <a:cs typeface="Standard Symbols L" charset="0"/>
              </a:rPr>
              <a:t>(in addition to</a:t>
            </a: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>
                <a:solidFill>
                  <a:schemeClr val="bg1">
                    <a:lumMod val="85000"/>
                  </a:schemeClr>
                </a:solidFill>
                <a:latin typeface="Standard Symbols L" charset="0"/>
                <a:cs typeface="Standard Symbols L" charset="0"/>
              </a:rPr>
              <a:t>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Standard Symbols L" charset="0"/>
                <a:cs typeface="Standard Symbols L" charset="0"/>
              </a:rPr>
              <a:t>    UV from SF)</a:t>
            </a: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endParaRPr lang="en-GB" dirty="0">
              <a:solidFill>
                <a:schemeClr val="bg1">
                  <a:lumMod val="85000"/>
                </a:schemeClr>
              </a:solidFill>
              <a:latin typeface="Standard Symbols L" charset="0"/>
              <a:cs typeface="Standard Symbols L" charset="0"/>
            </a:endParaRPr>
          </a:p>
          <a:p>
            <a:pPr marL="71438" indent="0" algn="ctr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  <a:latin typeface="Standard Symbols L" charset="0"/>
                <a:cs typeface="Standard Symbols L" charset="0"/>
              </a:rPr>
              <a:t>(see Salome, Lim, Edge, …)</a:t>
            </a:r>
            <a:endParaRPr lang="en-GB" sz="2000" dirty="0" smtClean="0">
              <a:solidFill>
                <a:schemeClr val="bg1">
                  <a:lumMod val="85000"/>
                </a:schemeClr>
              </a:solidFill>
              <a:latin typeface="Charter" charset="0"/>
              <a:cs typeface="Standard Symbols L" charset="0"/>
            </a:endParaRPr>
          </a:p>
        </p:txBody>
      </p:sp>
      <p:pic>
        <p:nvPicPr>
          <p:cNvPr id="176132" name="Picture 5" descr="NGC1275_Conselice_etal0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25" y="1906588"/>
            <a:ext cx="2092325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3" name="TextBox 7"/>
          <p:cNvSpPr txBox="1">
            <a:spLocks noChangeArrowheads="1"/>
          </p:cNvSpPr>
          <p:nvPr/>
        </p:nvSpPr>
        <p:spPr bwMode="auto">
          <a:xfrm>
            <a:off x="71438" y="3873500"/>
            <a:ext cx="18002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999999"/>
                </a:solidFill>
                <a:latin typeface="Charter" charset="0"/>
              </a:rPr>
              <a:t>(Fabian et al. 03)</a:t>
            </a:r>
            <a:endParaRPr lang="en-US" sz="1600"/>
          </a:p>
        </p:txBody>
      </p:sp>
      <p:sp>
        <p:nvSpPr>
          <p:cNvPr id="176134" name="TextBox 7"/>
          <p:cNvSpPr txBox="1">
            <a:spLocks noChangeArrowheads="1"/>
          </p:cNvSpPr>
          <p:nvPr/>
        </p:nvSpPr>
        <p:spPr bwMode="auto">
          <a:xfrm>
            <a:off x="2520950" y="3873500"/>
            <a:ext cx="2159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999999"/>
                </a:solidFill>
                <a:latin typeface="Charter" charset="0"/>
              </a:rPr>
              <a:t>(Conselice et al. 01)</a:t>
            </a:r>
            <a:endParaRPr lang="en-US" sz="1600"/>
          </a:p>
        </p:txBody>
      </p:sp>
      <p:pic>
        <p:nvPicPr>
          <p:cNvPr id="176135" name="Picture 6" descr="NGC1275_filaments_Salome_etal11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4322763"/>
            <a:ext cx="3097213" cy="277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6136" name="TextBox 7"/>
          <p:cNvSpPr txBox="1">
            <a:spLocks noChangeArrowheads="1"/>
          </p:cNvSpPr>
          <p:nvPr/>
        </p:nvSpPr>
        <p:spPr bwMode="auto">
          <a:xfrm rot="5400000">
            <a:off x="3458369" y="6107907"/>
            <a:ext cx="17748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999999"/>
                </a:solidFill>
                <a:latin typeface="Charter" charset="0"/>
              </a:rPr>
              <a:t>(Salome et al. 11)</a:t>
            </a:r>
            <a:endParaRPr lang="en-US" sz="1600"/>
          </a:p>
        </p:txBody>
      </p:sp>
      <p:pic>
        <p:nvPicPr>
          <p:cNvPr id="176137" name="Picture 4" descr="NGC1275_Fabian_etal03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906588"/>
            <a:ext cx="2016125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177" name="Picture 5" descr="NGC1275_Conselice_etal0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625" y="1906588"/>
            <a:ext cx="2092325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78" name="Text Box 1"/>
          <p:cNvSpPr txBox="1">
            <a:spLocks noChangeArrowheads="1"/>
          </p:cNvSpPr>
          <p:nvPr/>
        </p:nvSpPr>
        <p:spPr bwMode="auto">
          <a:xfrm>
            <a:off x="677863" y="282575"/>
            <a:ext cx="8607425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BCGs: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Feedback</a:t>
            </a:r>
            <a:endParaRPr lang="en-GB" sz="2000">
              <a:solidFill>
                <a:srgbClr val="999999"/>
              </a:solidFill>
              <a:latin typeface="Charter" charset="0"/>
            </a:endParaRPr>
          </a:p>
        </p:txBody>
      </p:sp>
      <p:sp>
        <p:nvSpPr>
          <p:cNvPr id="178179" name="Text Box 3"/>
          <p:cNvSpPr txBox="1">
            <a:spLocks noChangeArrowheads="1"/>
          </p:cNvSpPr>
          <p:nvPr/>
        </p:nvSpPr>
        <p:spPr bwMode="auto">
          <a:xfrm>
            <a:off x="144463" y="1333500"/>
            <a:ext cx="4391025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NGC1275: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</a:p>
        </p:txBody>
      </p:sp>
      <p:sp>
        <p:nvSpPr>
          <p:cNvPr id="178180" name="TextBox 7"/>
          <p:cNvSpPr txBox="1">
            <a:spLocks noChangeArrowheads="1"/>
          </p:cNvSpPr>
          <p:nvPr/>
        </p:nvSpPr>
        <p:spPr bwMode="auto">
          <a:xfrm>
            <a:off x="71438" y="3873500"/>
            <a:ext cx="18002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999999"/>
                </a:solidFill>
                <a:latin typeface="Charter" charset="0"/>
              </a:rPr>
              <a:t>(Fabian et al. 03)</a:t>
            </a:r>
            <a:endParaRPr lang="en-US" sz="1600"/>
          </a:p>
        </p:txBody>
      </p:sp>
      <p:sp>
        <p:nvSpPr>
          <p:cNvPr id="178181" name="TextBox 7"/>
          <p:cNvSpPr txBox="1">
            <a:spLocks noChangeArrowheads="1"/>
          </p:cNvSpPr>
          <p:nvPr/>
        </p:nvSpPr>
        <p:spPr bwMode="auto">
          <a:xfrm>
            <a:off x="2520950" y="3873500"/>
            <a:ext cx="215900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999999"/>
                </a:solidFill>
                <a:latin typeface="Charter" charset="0"/>
              </a:rPr>
              <a:t>(Conselice et al. 01)</a:t>
            </a:r>
            <a:endParaRPr lang="en-US" sz="1600"/>
          </a:p>
        </p:txBody>
      </p:sp>
      <p:sp>
        <p:nvSpPr>
          <p:cNvPr id="178182" name="TextBox 7"/>
          <p:cNvSpPr txBox="1">
            <a:spLocks noChangeArrowheads="1"/>
          </p:cNvSpPr>
          <p:nvPr/>
        </p:nvSpPr>
        <p:spPr bwMode="auto">
          <a:xfrm rot="5400000">
            <a:off x="4344987" y="6059488"/>
            <a:ext cx="187166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999999"/>
                </a:solidFill>
                <a:latin typeface="Charter" charset="0"/>
              </a:rPr>
              <a:t>(Salome et al. 06)</a:t>
            </a:r>
            <a:endParaRPr lang="en-US" sz="1600"/>
          </a:p>
        </p:txBody>
      </p:sp>
      <p:pic>
        <p:nvPicPr>
          <p:cNvPr id="178183" name="Picture 1" descr="NGC1275_Salome_etal06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450" y="4211638"/>
            <a:ext cx="18923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8184" name="Straight Arrow Connector 24"/>
          <p:cNvCxnSpPr>
            <a:cxnSpLocks noChangeShapeType="1"/>
          </p:cNvCxnSpPr>
          <p:nvPr/>
        </p:nvCxnSpPr>
        <p:spPr bwMode="auto">
          <a:xfrm>
            <a:off x="3168650" y="3203575"/>
            <a:ext cx="71438" cy="1081088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8185" name="Straight Arrow Connector 24"/>
          <p:cNvCxnSpPr>
            <a:cxnSpLocks noChangeShapeType="1"/>
          </p:cNvCxnSpPr>
          <p:nvPr/>
        </p:nvCxnSpPr>
        <p:spPr bwMode="auto">
          <a:xfrm>
            <a:off x="4032250" y="3276600"/>
            <a:ext cx="1008063" cy="935038"/>
          </a:xfrm>
          <a:prstGeom prst="straightConnector1">
            <a:avLst/>
          </a:prstGeom>
          <a:noFill/>
          <a:ln w="28575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78186" name="Picture 8" descr="NGC1275_Lim_etal08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4427538"/>
            <a:ext cx="2943225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8187" name="Straight Arrow Connector 24"/>
          <p:cNvCxnSpPr>
            <a:cxnSpLocks noChangeShapeType="1"/>
          </p:cNvCxnSpPr>
          <p:nvPr/>
        </p:nvCxnSpPr>
        <p:spPr bwMode="auto">
          <a:xfrm flipH="1" flipV="1">
            <a:off x="1511300" y="4572000"/>
            <a:ext cx="2736850" cy="1008063"/>
          </a:xfrm>
          <a:prstGeom prst="straightConnector1">
            <a:avLst/>
          </a:prstGeom>
          <a:noFill/>
          <a:ln w="28575">
            <a:solidFill>
              <a:srgbClr val="6EE4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78188" name="Straight Arrow Connector 24"/>
          <p:cNvCxnSpPr>
            <a:cxnSpLocks noChangeShapeType="1"/>
          </p:cNvCxnSpPr>
          <p:nvPr/>
        </p:nvCxnSpPr>
        <p:spPr bwMode="auto">
          <a:xfrm flipH="1" flipV="1">
            <a:off x="1584325" y="6372225"/>
            <a:ext cx="2663825" cy="215900"/>
          </a:xfrm>
          <a:prstGeom prst="straightConnector1">
            <a:avLst/>
          </a:prstGeom>
          <a:noFill/>
          <a:ln w="28575">
            <a:solidFill>
              <a:srgbClr val="6EE4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78189" name="TextBox 7"/>
          <p:cNvSpPr txBox="1">
            <a:spLocks noChangeArrowheads="1"/>
          </p:cNvSpPr>
          <p:nvPr/>
        </p:nvSpPr>
        <p:spPr bwMode="auto">
          <a:xfrm>
            <a:off x="71438" y="6753225"/>
            <a:ext cx="18002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1600">
                <a:solidFill>
                  <a:srgbClr val="999999"/>
                </a:solidFill>
                <a:latin typeface="Charter" charset="0"/>
              </a:rPr>
              <a:t>(Lim et al. 08)</a:t>
            </a:r>
            <a:endParaRPr lang="en-US" sz="1600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6119813" y="1323975"/>
            <a:ext cx="3889375" cy="576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Molecular Gas: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Evidence of </a:t>
            </a:r>
            <a:r>
              <a:rPr lang="en-GB" i="1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positive</a:t>
            </a:r>
            <a:endParaRPr lang="en-GB" dirty="0">
              <a:solidFill>
                <a:srgbClr val="F7FF99"/>
              </a:solidFill>
              <a:latin typeface="Charter" charset="0"/>
              <a:cs typeface="StarSymbol" charset="0"/>
            </a:endParaRP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     feedback: </a:t>
            </a:r>
            <a:r>
              <a:rPr lang="en-GB" dirty="0" smtClean="0">
                <a:solidFill>
                  <a:schemeClr val="bg1">
                    <a:lumMod val="95000"/>
                  </a:schemeClr>
                </a:solidFill>
                <a:latin typeface="Charter" charset="0"/>
                <a:cs typeface="StarSymbol" charset="0"/>
              </a:rPr>
              <a:t>filaments</a:t>
            </a: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endParaRPr lang="en-GB" sz="1600" dirty="0" smtClean="0">
              <a:solidFill>
                <a:schemeClr val="bg1">
                  <a:lumMod val="95000"/>
                </a:schemeClr>
              </a:solidFill>
              <a:latin typeface="Charter" charset="0"/>
              <a:cs typeface="StarSymbol" charset="0"/>
            </a:endParaRP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</a:t>
            </a:r>
            <a:r>
              <a:rPr lang="en-GB" dirty="0" smtClean="0">
                <a:solidFill>
                  <a:srgbClr val="FFFF00"/>
                </a:solidFill>
                <a:latin typeface="Charter" charset="0"/>
                <a:cs typeface="StarSymbol" charset="0"/>
              </a:rPr>
              <a:t>Most molecular gas in</a:t>
            </a: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>
                <a:solidFill>
                  <a:srgbClr val="FFFF00"/>
                </a:solidFill>
                <a:latin typeface="Charter" charset="0"/>
                <a:cs typeface="StarSymbol" charset="0"/>
              </a:rPr>
              <a:t> </a:t>
            </a:r>
            <a:r>
              <a:rPr lang="en-GB" dirty="0" smtClean="0">
                <a:solidFill>
                  <a:srgbClr val="FFFF00"/>
                </a:solidFill>
                <a:latin typeface="Charter" charset="0"/>
                <a:cs typeface="StarSymbol" charset="0"/>
              </a:rPr>
              <a:t>    central disk</a:t>
            </a: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</a:t>
            </a:r>
            <a:r>
              <a:rPr lang="en-GB" dirty="0" smtClean="0">
                <a:solidFill>
                  <a:srgbClr val="FFFF00"/>
                </a:solidFill>
                <a:latin typeface="Charter" charset="0"/>
                <a:cs typeface="StarSymbol" charset="0"/>
              </a:rPr>
              <a:t>Rotating ?</a:t>
            </a: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endParaRPr lang="en-GB" dirty="0">
              <a:solidFill>
                <a:srgbClr val="FFFF00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  <a:defRPr/>
            </a:pP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Mid-IR and warm H</a:t>
            </a:r>
            <a:r>
              <a:rPr lang="en-GB" baseline="-25000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2</a:t>
            </a:r>
            <a:r>
              <a:rPr lang="en-GB" dirty="0" smtClean="0">
                <a:solidFill>
                  <a:srgbClr val="F7FF99"/>
                </a:solidFill>
                <a:latin typeface="Charter" charset="0"/>
                <a:cs typeface="StarSymbol" charset="0"/>
              </a:rPr>
              <a:t> gas</a:t>
            </a:r>
            <a:endParaRPr lang="en-GB" dirty="0">
              <a:solidFill>
                <a:schemeClr val="bg1">
                  <a:lumMod val="95000"/>
                </a:schemeClr>
              </a:solidFill>
              <a:latin typeface="Charter" charset="0"/>
              <a:cs typeface="StarSymbol" charset="0"/>
            </a:endParaRP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endParaRPr lang="en-GB" sz="1600" dirty="0">
              <a:solidFill>
                <a:schemeClr val="bg1">
                  <a:lumMod val="95000"/>
                </a:schemeClr>
              </a:solidFill>
              <a:latin typeface="Charter" charset="0"/>
              <a:cs typeface="StarSymbol" charset="0"/>
            </a:endParaRP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 </a:t>
            </a: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Shock, cosmic-ray, X-ray</a:t>
            </a: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 </a:t>
            </a:r>
            <a:r>
              <a:rPr lang="en-GB" dirty="0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    heating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Standard Symbols L" charset="0"/>
                <a:cs typeface="Standard Symbols L" charset="0"/>
              </a:rPr>
              <a:t>(in addition to</a:t>
            </a: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dirty="0">
                <a:solidFill>
                  <a:schemeClr val="bg1">
                    <a:lumMod val="85000"/>
                  </a:schemeClr>
                </a:solidFill>
                <a:latin typeface="Standard Symbols L" charset="0"/>
                <a:cs typeface="Standard Symbols L" charset="0"/>
              </a:rPr>
              <a:t> </a:t>
            </a:r>
            <a:r>
              <a:rPr lang="en-GB" dirty="0" smtClean="0">
                <a:solidFill>
                  <a:schemeClr val="bg1">
                    <a:lumMod val="85000"/>
                  </a:schemeClr>
                </a:solidFill>
                <a:latin typeface="Standard Symbols L" charset="0"/>
                <a:cs typeface="Standard Symbols L" charset="0"/>
              </a:rPr>
              <a:t>    UV from SF)</a:t>
            </a:r>
          </a:p>
          <a:p>
            <a:pPr marL="71438" indent="0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endParaRPr lang="en-GB" dirty="0">
              <a:solidFill>
                <a:schemeClr val="bg1">
                  <a:lumMod val="85000"/>
                </a:schemeClr>
              </a:solidFill>
              <a:latin typeface="Standard Symbols L" charset="0"/>
              <a:cs typeface="Standard Symbols L" charset="0"/>
            </a:endParaRPr>
          </a:p>
          <a:p>
            <a:pPr marL="71438" indent="0" algn="ctr"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  <a:latin typeface="Standard Symbols L" charset="0"/>
                <a:cs typeface="Standard Symbols L" charset="0"/>
              </a:rPr>
              <a:t>(see Salome, Lim, Edge, …)</a:t>
            </a:r>
            <a:endParaRPr lang="en-GB" sz="2000" dirty="0" smtClean="0">
              <a:solidFill>
                <a:schemeClr val="bg1">
                  <a:lumMod val="85000"/>
                </a:schemeClr>
              </a:solidFill>
              <a:latin typeface="Charter" charset="0"/>
              <a:cs typeface="Standard Symbols L" charset="0"/>
            </a:endParaRPr>
          </a:p>
        </p:txBody>
      </p:sp>
      <p:pic>
        <p:nvPicPr>
          <p:cNvPr id="178191" name="Picture 4" descr="NGC1275_Fabian_etal03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1906588"/>
            <a:ext cx="2016125" cy="2017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5" name="Text Box 1"/>
          <p:cNvSpPr txBox="1">
            <a:spLocks noChangeArrowheads="1"/>
          </p:cNvSpPr>
          <p:nvPr/>
        </p:nvSpPr>
        <p:spPr bwMode="auto">
          <a:xfrm>
            <a:off x="661988" y="33338"/>
            <a:ext cx="8607425" cy="13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Extras...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3" name="Text Box 1"/>
          <p:cNvSpPr txBox="1">
            <a:spLocks noChangeArrowheads="1"/>
          </p:cNvSpPr>
          <p:nvPr/>
        </p:nvSpPr>
        <p:spPr bwMode="auto">
          <a:xfrm>
            <a:off x="677863" y="185738"/>
            <a:ext cx="860742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NGC1266: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CO profile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 sz="200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(Alatalo et al. 10)     </a:t>
            </a:r>
          </a:p>
        </p:txBody>
      </p:sp>
      <p:sp>
        <p:nvSpPr>
          <p:cNvPr id="182274" name="Text Box 3"/>
          <p:cNvSpPr txBox="1">
            <a:spLocks noChangeArrowheads="1"/>
          </p:cNvSpPr>
          <p:nvPr/>
        </p:nvSpPr>
        <p:spPr bwMode="auto">
          <a:xfrm>
            <a:off x="71438" y="1450975"/>
            <a:ext cx="5681662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DSS: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>
            <a:lum bright="20000" contrast="20000"/>
          </a:blip>
          <a:srcRect/>
          <a:stretch>
            <a:fillRect/>
          </a:stretch>
        </p:blipFill>
        <p:spPr bwMode="auto">
          <a:xfrm>
            <a:off x="519113" y="2103438"/>
            <a:ext cx="4826000" cy="4765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76200"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182276" name="Text Box 2"/>
          <p:cNvSpPr txBox="1">
            <a:spLocks noChangeArrowheads="1"/>
          </p:cNvSpPr>
          <p:nvPr/>
        </p:nvSpPr>
        <p:spPr bwMode="auto">
          <a:xfrm>
            <a:off x="5878513" y="1493838"/>
            <a:ext cx="4202112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NGC1266: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Ordinary looking S0</a:t>
            </a:r>
            <a:endParaRPr lang="en-GB">
              <a:solidFill>
                <a:srgbClr val="E6E6E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A6A6A6"/>
                </a:solidFill>
                <a:latin typeface="Charter" charset="0"/>
              </a:rPr>
              <a:t>Highest CO flux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A6A6A6"/>
                </a:solidFill>
                <a:latin typeface="Charter" charset="0"/>
              </a:rPr>
              <a:t>Broad wings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r>
              <a:rPr lang="en-GB">
                <a:solidFill>
                  <a:srgbClr val="A6A6A6"/>
                </a:solidFill>
                <a:latin typeface="Charter" charset="0"/>
              </a:rPr>
              <a:t>     (± 500 km s</a:t>
            </a:r>
            <a:r>
              <a:rPr lang="en-GB" baseline="30000">
                <a:solidFill>
                  <a:srgbClr val="A6A6A6"/>
                </a:solidFill>
                <a:latin typeface="Charter" charset="0"/>
              </a:rPr>
              <a:t>-1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; &gt; V</a:t>
            </a:r>
            <a:r>
              <a:rPr lang="en-GB" baseline="-25000">
                <a:solidFill>
                  <a:srgbClr val="A6A6A6"/>
                </a:solidFill>
                <a:latin typeface="Charter" charset="0"/>
              </a:rPr>
              <a:t>escape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A6A6A6"/>
                </a:solidFill>
                <a:latin typeface="Charter" charset="0"/>
              </a:rPr>
              <a:t>Double Gaussian profile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2000">
              <a:solidFill>
                <a:srgbClr val="A6A6A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2000">
              <a:solidFill>
                <a:srgbClr val="A6A6A6"/>
              </a:solidFill>
              <a:latin typeface="Charter" charset="0"/>
            </a:endParaRPr>
          </a:p>
          <a:p>
            <a:pPr eaLnBrk="1">
              <a:lnSpc>
                <a:spcPct val="109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A6A6A6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A6A6A6"/>
                </a:solidFill>
                <a:latin typeface="Charter" charset="0"/>
                <a:cs typeface="Standard Symbols L" charset="0"/>
              </a:rPr>
              <a:t>  M</a:t>
            </a:r>
            <a:r>
              <a:rPr lang="en-GB" baseline="-25000">
                <a:solidFill>
                  <a:srgbClr val="A6A6A6"/>
                </a:solidFill>
                <a:latin typeface="Charter" charset="0"/>
                <a:cs typeface="Standard Symbols L" charset="0"/>
              </a:rPr>
              <a:t>H2</a:t>
            </a:r>
            <a:r>
              <a:rPr lang="en-GB">
                <a:solidFill>
                  <a:srgbClr val="A6A6A6"/>
                </a:solidFill>
                <a:latin typeface="Charter" charset="0"/>
                <a:cs typeface="Standard Symbols L" charset="0"/>
              </a:rPr>
              <a:t> ≈ 2x10</a:t>
            </a:r>
            <a:r>
              <a:rPr lang="en-GB" baseline="30000">
                <a:solidFill>
                  <a:srgbClr val="A6A6A6"/>
                </a:solidFill>
                <a:latin typeface="Charter" charset="0"/>
                <a:cs typeface="Standard Symbols L" charset="0"/>
              </a:rPr>
              <a:t>9</a:t>
            </a:r>
            <a:r>
              <a:rPr lang="en-GB">
                <a:solidFill>
                  <a:srgbClr val="A6A6A6"/>
                </a:solidFill>
                <a:latin typeface="Charter" charset="0"/>
                <a:cs typeface="Standard Symbols L" charset="0"/>
              </a:rPr>
              <a:t> M</a:t>
            </a:r>
            <a:r>
              <a:rPr lang="en-GB" baseline="-25000">
                <a:solidFill>
                  <a:srgbClr val="A6A6A6"/>
                </a:solidFill>
                <a:latin typeface="Wingdings" charset="0"/>
                <a:cs typeface="Wingdings" charset="0"/>
              </a:rPr>
              <a:t></a:t>
            </a:r>
            <a:r>
              <a:rPr lang="en-GB">
                <a:solidFill>
                  <a:srgbClr val="A6A6A6"/>
                </a:solidFill>
                <a:latin typeface="Wingdings" charset="0"/>
                <a:cs typeface="Wingdings" charset="0"/>
              </a:rPr>
              <a:t> </a:t>
            </a:r>
            <a:r>
              <a:rPr lang="en-GB" sz="2000">
                <a:solidFill>
                  <a:srgbClr val="A6A6A6"/>
                </a:solidFill>
                <a:latin typeface="Charter" charset="0"/>
                <a:cs typeface="Standard Symbols L" charset="0"/>
              </a:rPr>
              <a:t>      (roughly 50%/50%)</a:t>
            </a:r>
            <a:endParaRPr lang="en-GB" sz="2000" baseline="-25000">
              <a:solidFill>
                <a:srgbClr val="A6A6A6"/>
              </a:solidFill>
              <a:latin typeface="Charter" charset="0"/>
              <a:cs typeface="Standard Symbols L" charset="0"/>
            </a:endParaRPr>
          </a:p>
          <a:p>
            <a:pPr eaLnBrk="1">
              <a:lnSpc>
                <a:spcPct val="109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A6A6A6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A6A6A6"/>
                </a:solidFill>
                <a:latin typeface="Charter" charset="0"/>
                <a:cs typeface="Standard Symbols L" charset="0"/>
              </a:rPr>
              <a:t> Evidence of outflow</a:t>
            </a:r>
            <a:r>
              <a:rPr lang="en-GB" sz="2000">
                <a:solidFill>
                  <a:srgbClr val="A6A6A6"/>
                </a:solidFill>
                <a:latin typeface="Charter" charset="0"/>
                <a:cs typeface="Standard Symbols L" charset="0"/>
              </a:rPr>
              <a:t>  (analogy with stellar outflows)</a:t>
            </a:r>
            <a:endParaRPr lang="en-GB" sz="800">
              <a:solidFill>
                <a:srgbClr val="A6A6A6"/>
              </a:solidFill>
              <a:latin typeface="Charter" charset="0"/>
              <a:cs typeface="Standard Symbols L" charset="0"/>
            </a:endParaRPr>
          </a:p>
          <a:p>
            <a:pPr eaLnBrk="1">
              <a:lnSpc>
                <a:spcPct val="109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Wingdings" charset="0"/>
              <a:buChar char="²"/>
            </a:pPr>
            <a:r>
              <a:rPr lang="en-GB">
                <a:solidFill>
                  <a:srgbClr val="A6A6A6"/>
                </a:solidFill>
                <a:latin typeface="Charter" charset="0"/>
              </a:rPr>
              <a:t>Large-scale or nuclear ?</a:t>
            </a:r>
            <a:endParaRPr lang="en-GB">
              <a:solidFill>
                <a:srgbClr val="A6A6A6"/>
              </a:solidFill>
              <a:latin typeface="Charter" charset="0"/>
              <a:cs typeface="Standard Symbols L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1" name="Text Box 1"/>
          <p:cNvSpPr txBox="1">
            <a:spLocks noChangeArrowheads="1"/>
          </p:cNvSpPr>
          <p:nvPr/>
        </p:nvSpPr>
        <p:spPr bwMode="auto">
          <a:xfrm>
            <a:off x="677863" y="185738"/>
            <a:ext cx="860742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NGC1266: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CO profile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 sz="200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(Alatalo et al. 10)     </a:t>
            </a:r>
          </a:p>
        </p:txBody>
      </p:sp>
      <p:sp>
        <p:nvSpPr>
          <p:cNvPr id="184322" name="Text Box 3"/>
          <p:cNvSpPr txBox="1">
            <a:spLocks noChangeArrowheads="1"/>
          </p:cNvSpPr>
          <p:nvPr/>
        </p:nvSpPr>
        <p:spPr bwMode="auto">
          <a:xfrm>
            <a:off x="71438" y="1450975"/>
            <a:ext cx="5681662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IRAM 30m: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</a:p>
        </p:txBody>
      </p:sp>
      <p:pic>
        <p:nvPicPr>
          <p:cNvPr id="184323" name="Picture 6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2713038"/>
            <a:ext cx="52546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24" name="Text Box 2"/>
          <p:cNvSpPr txBox="1">
            <a:spLocks noChangeArrowheads="1"/>
          </p:cNvSpPr>
          <p:nvPr/>
        </p:nvSpPr>
        <p:spPr bwMode="auto">
          <a:xfrm>
            <a:off x="5878513" y="1493838"/>
            <a:ext cx="4202112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NGC1266: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A6A6A6"/>
                </a:solidFill>
                <a:latin typeface="Charter" charset="0"/>
                <a:cs typeface="StarSymbol" charset="0"/>
              </a:rPr>
              <a:t>Ordinary looking S0</a:t>
            </a:r>
            <a:endParaRPr lang="en-GB">
              <a:solidFill>
                <a:srgbClr val="A6A6A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Highest CO flux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Broad wings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(± 500 km s</a:t>
            </a:r>
            <a:r>
              <a:rPr lang="en-GB" baseline="30000">
                <a:solidFill>
                  <a:srgbClr val="A6A6A6"/>
                </a:solidFill>
                <a:latin typeface="Charter" charset="0"/>
              </a:rPr>
              <a:t>-1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; &gt; V</a:t>
            </a:r>
            <a:r>
              <a:rPr lang="en-GB" baseline="-25000">
                <a:solidFill>
                  <a:srgbClr val="A6A6A6"/>
                </a:solidFill>
                <a:latin typeface="Charter" charset="0"/>
              </a:rPr>
              <a:t>escape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Double Gaussian profile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200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200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9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 M</a:t>
            </a:r>
            <a:r>
              <a:rPr lang="en-GB" baseline="-25000">
                <a:solidFill>
                  <a:srgbClr val="FFFF00"/>
                </a:solidFill>
                <a:latin typeface="Charter" charset="0"/>
                <a:cs typeface="Standard Symbols L" charset="0"/>
              </a:rPr>
              <a:t>H2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≈ 2x10</a:t>
            </a:r>
            <a:r>
              <a:rPr lang="en-GB" baseline="30000">
                <a:solidFill>
                  <a:srgbClr val="FFFF00"/>
                </a:solidFill>
                <a:latin typeface="Charter" charset="0"/>
                <a:cs typeface="Standard Symbols L" charset="0"/>
              </a:rPr>
              <a:t>9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M</a:t>
            </a:r>
            <a:r>
              <a:rPr lang="en-GB" baseline="-25000">
                <a:solidFill>
                  <a:srgbClr val="FFFF00"/>
                </a:solidFill>
                <a:latin typeface="Wingdings" charset="0"/>
                <a:cs typeface="Wingdings" charset="0"/>
              </a:rPr>
              <a:t></a:t>
            </a:r>
            <a:r>
              <a:rPr lang="en-GB">
                <a:solidFill>
                  <a:srgbClr val="FFFF00"/>
                </a:solidFill>
                <a:latin typeface="Wingdings" charset="0"/>
                <a:cs typeface="Wingdings" charset="0"/>
              </a:rPr>
              <a:t> </a:t>
            </a:r>
            <a:r>
              <a:rPr lang="en-GB" sz="2000">
                <a:solidFill>
                  <a:srgbClr val="FFFF00"/>
                </a:solidFill>
                <a:latin typeface="Charter" charset="0"/>
                <a:cs typeface="Standard Symbols L" charset="0"/>
              </a:rPr>
              <a:t>      </a:t>
            </a:r>
            <a:r>
              <a:rPr lang="en-GB" sz="2000">
                <a:solidFill>
                  <a:srgbClr val="A6A6A6"/>
                </a:solidFill>
                <a:latin typeface="Charter" charset="0"/>
                <a:cs typeface="Standard Symbols L" charset="0"/>
              </a:rPr>
              <a:t>(roughly 50%/50%)</a:t>
            </a:r>
            <a:endParaRPr lang="en-GB" sz="2000" baseline="-25000">
              <a:solidFill>
                <a:srgbClr val="FFFF00"/>
              </a:solidFill>
              <a:latin typeface="Charter" charset="0"/>
              <a:cs typeface="Standard Symbols L" charset="0"/>
            </a:endParaRPr>
          </a:p>
          <a:p>
            <a:pPr eaLnBrk="1">
              <a:lnSpc>
                <a:spcPct val="109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Evidence of outflow</a:t>
            </a:r>
            <a:r>
              <a:rPr lang="en-GB" sz="2000">
                <a:solidFill>
                  <a:srgbClr val="FFFF00"/>
                </a:solidFill>
                <a:latin typeface="Charter" charset="0"/>
                <a:cs typeface="Standard Symbols L" charset="0"/>
              </a:rPr>
              <a:t>  </a:t>
            </a:r>
            <a:r>
              <a:rPr lang="en-GB" sz="2000">
                <a:solidFill>
                  <a:srgbClr val="A6A6A6"/>
                </a:solidFill>
                <a:latin typeface="Charter" charset="0"/>
                <a:cs typeface="Standard Symbols L" charset="0"/>
              </a:rPr>
              <a:t>(analogy with stellar outflows)</a:t>
            </a:r>
            <a:endParaRPr lang="en-GB" sz="800">
              <a:solidFill>
                <a:srgbClr val="A6A6A6"/>
              </a:solidFill>
              <a:latin typeface="Charter" charset="0"/>
              <a:cs typeface="Standard Symbols L" charset="0"/>
            </a:endParaRPr>
          </a:p>
          <a:p>
            <a:pPr eaLnBrk="1">
              <a:lnSpc>
                <a:spcPct val="109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Wingdings" charset="0"/>
              <a:buChar char="²"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Large-scale or nuclear ?</a:t>
            </a:r>
            <a:endParaRPr lang="en-GB">
              <a:solidFill>
                <a:srgbClr val="A6A6A6"/>
              </a:solidFill>
              <a:latin typeface="Charter" charset="0"/>
              <a:cs typeface="Standard Symbols L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409" name="Text Box 1"/>
          <p:cNvSpPr txBox="1">
            <a:spLocks noChangeArrowheads="1"/>
          </p:cNvSpPr>
          <p:nvPr/>
        </p:nvSpPr>
        <p:spPr bwMode="auto">
          <a:xfrm>
            <a:off x="730250" y="77788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 dirty="0">
                <a:solidFill>
                  <a:srgbClr val="FFFF00"/>
                </a:solidFill>
                <a:latin typeface="Charter" charset="0"/>
              </a:rPr>
              <a:t>CO: </a:t>
            </a:r>
            <a:r>
              <a:rPr lang="en-GB" sz="4400" dirty="0">
                <a:solidFill>
                  <a:srgbClr val="FFFF66"/>
                </a:solidFill>
                <a:latin typeface="Charter" charset="0"/>
              </a:rPr>
              <a:t>Single-Dish Survey</a:t>
            </a:r>
            <a:br>
              <a:rPr lang="en-GB" sz="4400" dirty="0">
                <a:solidFill>
                  <a:srgbClr val="FFFF66"/>
                </a:solidFill>
                <a:latin typeface="Charter" charset="0"/>
              </a:rPr>
            </a:br>
            <a:r>
              <a:rPr lang="en-GB" dirty="0">
                <a:solidFill>
                  <a:srgbClr val="999999"/>
                </a:solidFill>
                <a:latin typeface="Charter" charset="0"/>
              </a:rPr>
              <a:t>(</a:t>
            </a:r>
            <a:r>
              <a:rPr lang="en-GB" dirty="0" err="1">
                <a:solidFill>
                  <a:srgbClr val="999999"/>
                </a:solidFill>
                <a:latin typeface="Charter" charset="0"/>
              </a:rPr>
              <a:t>Combes</a:t>
            </a:r>
            <a:r>
              <a:rPr lang="en-GB" dirty="0">
                <a:solidFill>
                  <a:srgbClr val="999999"/>
                </a:solidFill>
                <a:latin typeface="Charter" charset="0"/>
              </a:rPr>
              <a:t>, Young &amp; Bureau 07; Young et al. </a:t>
            </a:r>
            <a:r>
              <a:rPr lang="en-GB" dirty="0" smtClean="0">
                <a:solidFill>
                  <a:srgbClr val="999999"/>
                </a:solidFill>
                <a:latin typeface="Charter" charset="0"/>
              </a:rPr>
              <a:t>11, 13)</a:t>
            </a:r>
            <a:endParaRPr lang="en-GB" dirty="0">
              <a:solidFill>
                <a:srgbClr val="999999"/>
              </a:solidFill>
              <a:latin typeface="Charter" charset="0"/>
            </a:endParaRPr>
          </a:p>
        </p:txBody>
      </p:sp>
      <p:sp>
        <p:nvSpPr>
          <p:cNvPr id="401410" name="Text Box 2"/>
          <p:cNvSpPr txBox="1">
            <a:spLocks noChangeArrowheads="1"/>
          </p:cNvSpPr>
          <p:nvPr/>
        </p:nvSpPr>
        <p:spPr bwMode="auto">
          <a:xfrm>
            <a:off x="5486400" y="1371454"/>
            <a:ext cx="4430713" cy="583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 dirty="0">
                <a:solidFill>
                  <a:srgbClr val="FFFF00"/>
                </a:solidFill>
                <a:latin typeface="Charter" charset="0"/>
              </a:rPr>
              <a:t>IRAM 30m Survey:</a:t>
            </a:r>
            <a:endParaRPr lang="en-GB" sz="800" u="sng" dirty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dirty="0">
                <a:solidFill>
                  <a:srgbClr val="FFFF99"/>
                </a:solidFill>
                <a:latin typeface="Charter" charset="0"/>
              </a:rPr>
              <a:t>CO(1-0</a:t>
            </a: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, 2</a:t>
            </a:r>
            <a:r>
              <a:rPr lang="en-GB" dirty="0">
                <a:solidFill>
                  <a:srgbClr val="FFFF99"/>
                </a:solidFill>
                <a:latin typeface="Charter" charset="0"/>
              </a:rPr>
              <a:t>-1), </a:t>
            </a:r>
            <a:r>
              <a:rPr lang="en-GB" dirty="0">
                <a:solidFill>
                  <a:srgbClr val="999999"/>
                </a:solidFill>
                <a:latin typeface="Charter" charset="0"/>
              </a:rPr>
              <a:t>23/12</a:t>
            </a:r>
            <a:r>
              <a:rPr lang="ja-JP" altLang="en-GB" dirty="0">
                <a:solidFill>
                  <a:srgbClr val="999999"/>
                </a:solidFill>
                <a:latin typeface="Charter" charset="0"/>
              </a:rPr>
              <a:t>”</a:t>
            </a:r>
            <a:r>
              <a:rPr lang="en-GB" altLang="ja-JP" dirty="0">
                <a:solidFill>
                  <a:srgbClr val="999999"/>
                </a:solidFill>
                <a:latin typeface="Charter" charset="0"/>
              </a:rPr>
              <a:t> FWHM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Sensitivity</a:t>
            </a:r>
            <a:r>
              <a:rPr lang="en-GB" dirty="0">
                <a:solidFill>
                  <a:srgbClr val="FFFF99"/>
                </a:solidFill>
                <a:latin typeface="Charter" charset="0"/>
              </a:rPr>
              <a:t>: 3 </a:t>
            </a:r>
            <a:r>
              <a:rPr lang="en-GB" dirty="0" err="1">
                <a:solidFill>
                  <a:srgbClr val="FFFF99"/>
                </a:solidFill>
                <a:latin typeface="Charter" charset="0"/>
              </a:rPr>
              <a:t>mK</a:t>
            </a:r>
            <a:r>
              <a:rPr lang="en-GB" dirty="0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 dirty="0">
                <a:solidFill>
                  <a:srgbClr val="999999"/>
                </a:solidFill>
                <a:latin typeface="Charter" charset="0"/>
              </a:rPr>
              <a:t>(30 km s</a:t>
            </a:r>
            <a:r>
              <a:rPr lang="en-GB" baseline="33000" dirty="0">
                <a:solidFill>
                  <a:srgbClr val="999999"/>
                </a:solidFill>
                <a:latin typeface="Charter" charset="0"/>
              </a:rPr>
              <a:t>-1</a:t>
            </a:r>
            <a:r>
              <a:rPr lang="en-GB" dirty="0">
                <a:solidFill>
                  <a:srgbClr val="999999"/>
                </a:solidFill>
                <a:latin typeface="Charter" charset="0"/>
              </a:rPr>
              <a:t>)</a:t>
            </a:r>
            <a:r>
              <a:rPr lang="en-GB" dirty="0">
                <a:solidFill>
                  <a:srgbClr val="FFFF66"/>
                </a:solidFill>
                <a:latin typeface="Charter" charset="0"/>
              </a:rPr>
              <a:t> 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dirty="0">
                <a:solidFill>
                  <a:srgbClr val="FFFF99"/>
                </a:solidFill>
                <a:latin typeface="Charter" charset="0"/>
              </a:rPr>
              <a:t>                </a:t>
            </a:r>
            <a:r>
              <a:rPr lang="en-GB" sz="800" dirty="0">
                <a:solidFill>
                  <a:srgbClr val="FFFF99"/>
                </a:solidFill>
                <a:latin typeface="Charter" charset="0"/>
              </a:rPr>
              <a:t> </a:t>
            </a:r>
            <a:r>
              <a:rPr lang="en-GB" dirty="0">
                <a:solidFill>
                  <a:srgbClr val="FFFF99"/>
                </a:solidFill>
                <a:latin typeface="Charter" charset="0"/>
              </a:rPr>
              <a:t>       3 x 10</a:t>
            </a:r>
            <a:r>
              <a:rPr lang="en-GB" baseline="33000" dirty="0">
                <a:solidFill>
                  <a:srgbClr val="FFFF99"/>
                </a:solidFill>
                <a:latin typeface="Charter" charset="0"/>
              </a:rPr>
              <a:t>7</a:t>
            </a:r>
            <a:r>
              <a:rPr lang="en-GB" dirty="0">
                <a:solidFill>
                  <a:srgbClr val="FFFF99"/>
                </a:solidFill>
                <a:latin typeface="Charter" charset="0"/>
              </a:rPr>
              <a:t> M</a:t>
            </a:r>
            <a:r>
              <a:rPr lang="en-GB" baseline="-33000" dirty="0">
                <a:solidFill>
                  <a:srgbClr val="FFFF99"/>
                </a:solidFill>
                <a:latin typeface="StarSymbol" charset="0"/>
                <a:cs typeface="StarSymbol" charset="0"/>
              </a:rPr>
              <a:t>⊙</a:t>
            </a:r>
            <a:r>
              <a:rPr lang="en-GB" dirty="0">
                <a:solidFill>
                  <a:srgbClr val="FFFF99"/>
                </a:solidFill>
                <a:latin typeface="Charter" charset="0"/>
                <a:cs typeface="StarSymbol" charset="0"/>
              </a:rPr>
              <a:t> </a:t>
            </a:r>
            <a:endParaRPr lang="en-GB" sz="800" dirty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 dirty="0">
                <a:solidFill>
                  <a:srgbClr val="FFFF00"/>
                </a:solidFill>
                <a:latin typeface="Charter" charset="0"/>
              </a:rPr>
              <a:t>Results:</a:t>
            </a:r>
            <a:endParaRPr lang="en-GB" sz="800" u="sng" dirty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dirty="0">
                <a:solidFill>
                  <a:srgbClr val="FFFF99"/>
                </a:solidFill>
                <a:latin typeface="Charter" charset="0"/>
              </a:rPr>
              <a:t>22% detection rate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dirty="0">
                <a:solidFill>
                  <a:srgbClr val="FFFF99"/>
                </a:solidFill>
                <a:latin typeface="Charter" charset="0"/>
              </a:rPr>
              <a:t>M</a:t>
            </a:r>
            <a:r>
              <a:rPr lang="en-GB" baseline="-25000" dirty="0">
                <a:solidFill>
                  <a:srgbClr val="FFFF99"/>
                </a:solidFill>
                <a:latin typeface="Charter" charset="0"/>
              </a:rPr>
              <a:t>H2</a:t>
            </a:r>
            <a:r>
              <a:rPr lang="en-GB" dirty="0">
                <a:solidFill>
                  <a:srgbClr val="FFFF99"/>
                </a:solidFill>
                <a:latin typeface="Charter" charset="0"/>
              </a:rPr>
              <a:t> = 10</a:t>
            </a:r>
            <a:r>
              <a:rPr lang="en-GB" baseline="30000" dirty="0">
                <a:solidFill>
                  <a:srgbClr val="FFFF99"/>
                </a:solidFill>
                <a:latin typeface="Charter" charset="0"/>
              </a:rPr>
              <a:t>7.1-9.3</a:t>
            </a:r>
            <a:r>
              <a:rPr lang="en-GB" dirty="0">
                <a:solidFill>
                  <a:srgbClr val="FFFF99"/>
                </a:solidFill>
                <a:latin typeface="Charter" charset="0"/>
              </a:rPr>
              <a:t> M</a:t>
            </a:r>
            <a:r>
              <a:rPr lang="en-GB" baseline="-33000" dirty="0">
                <a:solidFill>
                  <a:srgbClr val="FFFF99"/>
                </a:solidFill>
                <a:latin typeface="StarSymbol" charset="0"/>
                <a:cs typeface="StarSymbol" charset="0"/>
              </a:rPr>
              <a:t>⊙</a:t>
            </a:r>
            <a:endParaRPr lang="en-GB" baseline="30000" dirty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 dirty="0">
                <a:solidFill>
                  <a:srgbClr val="FFFF99"/>
                </a:solidFill>
                <a:latin typeface="Charter" charset="0"/>
              </a:rPr>
              <a:t>CO(2-1)/CO(1-0) </a:t>
            </a:r>
            <a:r>
              <a:rPr lang="en-GB" dirty="0">
                <a:solidFill>
                  <a:srgbClr val="FFFF99"/>
                </a:solidFill>
                <a:latin typeface="Standard Symbols L" charset="0"/>
                <a:cs typeface="Standard Symbols L" charset="0"/>
              </a:rPr>
              <a:t>≈</a:t>
            </a:r>
            <a:r>
              <a:rPr lang="en-GB" dirty="0">
                <a:solidFill>
                  <a:srgbClr val="FFFF99"/>
                </a:solidFill>
                <a:latin typeface="Charter" charset="0"/>
                <a:cs typeface="Standard Symbols L" charset="0"/>
              </a:rPr>
              <a:t> 1 – 2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</a:pPr>
            <a:endParaRPr lang="en-GB" sz="800" dirty="0">
              <a:solidFill>
                <a:srgbClr val="FFFF99"/>
              </a:solidFill>
              <a:latin typeface="Charter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</a:pPr>
            <a:r>
              <a:rPr lang="en-GB" dirty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 dirty="0">
                <a:solidFill>
                  <a:srgbClr val="FFFF00"/>
                </a:solidFill>
                <a:latin typeface="Charter" charset="0"/>
              </a:rPr>
              <a:t> Independent of </a:t>
            </a:r>
            <a:r>
              <a:rPr lang="en-GB" dirty="0" smtClean="0">
                <a:solidFill>
                  <a:srgbClr val="FFFF00"/>
                </a:solidFill>
                <a:latin typeface="Charter" charset="0"/>
              </a:rPr>
              <a:t>structure, dynamics, environment… but not SF</a:t>
            </a:r>
          </a:p>
          <a:p>
            <a:pPr marL="414338" indent="-342900"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Wingdings" charset="2"/>
              <a:buChar char="²"/>
              <a:defRPr/>
            </a:pPr>
            <a:r>
              <a:rPr lang="en-GB" sz="2000" dirty="0">
                <a:solidFill>
                  <a:srgbClr val="A6A6A6"/>
                </a:solidFill>
                <a:latin typeface="Charter" charset="0"/>
              </a:rPr>
              <a:t>Consistent with </a:t>
            </a:r>
            <a:r>
              <a:rPr lang="en-GB" sz="2000" dirty="0" smtClean="0">
                <a:solidFill>
                  <a:srgbClr val="A6A6A6"/>
                </a:solidFill>
                <a:latin typeface="Charter" charset="0"/>
              </a:rPr>
              <a:t>COLDGASS threshold (</a:t>
            </a:r>
            <a:r>
              <a:rPr lang="en-GB" sz="2000" dirty="0" err="1" smtClean="0">
                <a:solidFill>
                  <a:srgbClr val="A6A6A6"/>
                </a:solidFill>
                <a:latin typeface="Charter" charset="0"/>
              </a:rPr>
              <a:t>Saintonge</a:t>
            </a:r>
            <a:r>
              <a:rPr lang="en-GB" sz="2000" dirty="0" smtClean="0">
                <a:solidFill>
                  <a:srgbClr val="A6A6A6"/>
                </a:solidFill>
                <a:latin typeface="Charter" charset="0"/>
              </a:rPr>
              <a:t> </a:t>
            </a:r>
            <a:r>
              <a:rPr lang="en-GB" sz="2000" dirty="0">
                <a:solidFill>
                  <a:srgbClr val="A6A6A6"/>
                </a:solidFill>
                <a:latin typeface="Charter" charset="0"/>
              </a:rPr>
              <a:t>et al. 11, </a:t>
            </a:r>
            <a:r>
              <a:rPr lang="en-GB" sz="2000" dirty="0" smtClean="0">
                <a:solidFill>
                  <a:srgbClr val="A6A6A6"/>
                </a:solidFill>
                <a:latin typeface="Charter" charset="0"/>
              </a:rPr>
              <a:t>12; see also Crocker </a:t>
            </a:r>
            <a:r>
              <a:rPr lang="en-GB" sz="2000" dirty="0">
                <a:solidFill>
                  <a:srgbClr val="A6A6A6"/>
                </a:solidFill>
                <a:latin typeface="Charter" charset="0"/>
              </a:rPr>
              <a:t>et al. 11</a:t>
            </a:r>
            <a:r>
              <a:rPr lang="en-GB" sz="2000" dirty="0" smtClean="0">
                <a:solidFill>
                  <a:srgbClr val="A6A6A6"/>
                </a:solidFill>
                <a:latin typeface="Charter" charset="0"/>
              </a:rPr>
              <a:t>)</a:t>
            </a:r>
            <a:endParaRPr lang="en-GB" sz="2000" dirty="0">
              <a:solidFill>
                <a:srgbClr val="A6A6A6"/>
              </a:solidFill>
              <a:latin typeface="Charter" charset="0"/>
            </a:endParaRPr>
          </a:p>
        </p:txBody>
      </p:sp>
      <p:sp>
        <p:nvSpPr>
          <p:cNvPr id="401411" name="Text Box 5"/>
          <p:cNvSpPr txBox="1">
            <a:spLocks noChangeArrowheads="1"/>
          </p:cNvSpPr>
          <p:nvPr/>
        </p:nvSpPr>
        <p:spPr bwMode="auto">
          <a:xfrm>
            <a:off x="184150" y="1390785"/>
            <a:ext cx="2722563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 dirty="0">
                <a:solidFill>
                  <a:srgbClr val="FFFF99"/>
                </a:solidFill>
                <a:latin typeface="Charter" charset="0"/>
              </a:rPr>
              <a:t>Optical CMD + CO</a:t>
            </a:r>
          </a:p>
        </p:txBody>
      </p:sp>
      <p:pic>
        <p:nvPicPr>
          <p:cNvPr id="401412" name="Picture 7" descr="CMD+CO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78" y="1897912"/>
            <a:ext cx="4728482" cy="4290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790303" y="6267737"/>
            <a:ext cx="35295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/>
            <a:r>
              <a:rPr lang="en-GB" sz="2000" dirty="0">
                <a:solidFill>
                  <a:srgbClr val="999999"/>
                </a:solidFill>
                <a:latin typeface="Charter" charset="0"/>
              </a:rPr>
              <a:t>(Previously: Welsh, Sage, …)</a:t>
            </a:r>
            <a:endParaRPr lang="en-GB" sz="800" dirty="0">
              <a:solidFill>
                <a:srgbClr val="999999"/>
              </a:solidFill>
              <a:latin typeface="Charter" charset="0"/>
            </a:endParaRPr>
          </a:p>
          <a:p>
            <a:pPr algn="ctr"/>
            <a:r>
              <a:rPr lang="en-GB" sz="2000" dirty="0">
                <a:solidFill>
                  <a:srgbClr val="999999"/>
                </a:solidFill>
                <a:latin typeface="Charter" charset="0"/>
              </a:rPr>
              <a:t>(Assumption: X</a:t>
            </a:r>
            <a:r>
              <a:rPr lang="en-GB" sz="2000" baseline="-25000" dirty="0">
                <a:solidFill>
                  <a:srgbClr val="999999"/>
                </a:solidFill>
                <a:latin typeface="Charter" charset="0"/>
              </a:rPr>
              <a:t>CO</a:t>
            </a:r>
            <a:r>
              <a:rPr lang="en-GB" sz="2000" dirty="0">
                <a:solidFill>
                  <a:srgbClr val="999999"/>
                </a:solidFill>
                <a:latin typeface="Charter" charset="0"/>
              </a:rPr>
              <a:t>…)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01824950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69" name="Text Box 1"/>
          <p:cNvSpPr txBox="1">
            <a:spLocks noChangeArrowheads="1"/>
          </p:cNvSpPr>
          <p:nvPr/>
        </p:nvSpPr>
        <p:spPr bwMode="auto">
          <a:xfrm>
            <a:off x="677863" y="185738"/>
            <a:ext cx="860742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NGC1266: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CO profile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 sz="200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(Alatalo et al. 10)     </a:t>
            </a:r>
          </a:p>
        </p:txBody>
      </p:sp>
      <p:sp>
        <p:nvSpPr>
          <p:cNvPr id="186370" name="Text Box 3"/>
          <p:cNvSpPr txBox="1">
            <a:spLocks noChangeArrowheads="1"/>
          </p:cNvSpPr>
          <p:nvPr/>
        </p:nvSpPr>
        <p:spPr bwMode="auto">
          <a:xfrm>
            <a:off x="71438" y="1450975"/>
            <a:ext cx="5681662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IRAM 30m: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</a:p>
        </p:txBody>
      </p:sp>
      <p:pic>
        <p:nvPicPr>
          <p:cNvPr id="186371" name="Picture 7" descr="NGC1266_30m_CO2-1_Gaussians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" y="2408238"/>
            <a:ext cx="5208588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2" name="Text Box 2"/>
          <p:cNvSpPr txBox="1">
            <a:spLocks noChangeArrowheads="1"/>
          </p:cNvSpPr>
          <p:nvPr/>
        </p:nvSpPr>
        <p:spPr bwMode="auto">
          <a:xfrm>
            <a:off x="5878513" y="1493838"/>
            <a:ext cx="4202112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NGC1266: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A6A6A6"/>
                </a:solidFill>
                <a:latin typeface="Charter" charset="0"/>
                <a:cs typeface="StarSymbol" charset="0"/>
              </a:rPr>
              <a:t>Ordinary looking S0</a:t>
            </a:r>
            <a:endParaRPr lang="en-GB">
              <a:solidFill>
                <a:srgbClr val="A6A6A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Highest CO flux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Broad wings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(± 500 km s</a:t>
            </a:r>
            <a:r>
              <a:rPr lang="en-GB" baseline="30000">
                <a:solidFill>
                  <a:srgbClr val="A6A6A6"/>
                </a:solidFill>
                <a:latin typeface="Charter" charset="0"/>
              </a:rPr>
              <a:t>-1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; &gt; V</a:t>
            </a:r>
            <a:r>
              <a:rPr lang="en-GB" baseline="-25000">
                <a:solidFill>
                  <a:srgbClr val="A6A6A6"/>
                </a:solidFill>
                <a:latin typeface="Charter" charset="0"/>
              </a:rPr>
              <a:t>escape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Double Gaussian profile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200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200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9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 M</a:t>
            </a:r>
            <a:r>
              <a:rPr lang="en-GB" baseline="-25000">
                <a:solidFill>
                  <a:srgbClr val="FFFF00"/>
                </a:solidFill>
                <a:latin typeface="Charter" charset="0"/>
                <a:cs typeface="Standard Symbols L" charset="0"/>
              </a:rPr>
              <a:t>H2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≈ 2x10</a:t>
            </a:r>
            <a:r>
              <a:rPr lang="en-GB" baseline="30000">
                <a:solidFill>
                  <a:srgbClr val="FFFF00"/>
                </a:solidFill>
                <a:latin typeface="Charter" charset="0"/>
                <a:cs typeface="Standard Symbols L" charset="0"/>
              </a:rPr>
              <a:t>9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M</a:t>
            </a:r>
            <a:r>
              <a:rPr lang="en-GB" baseline="-25000">
                <a:solidFill>
                  <a:srgbClr val="FFFF00"/>
                </a:solidFill>
                <a:latin typeface="Wingdings" charset="0"/>
                <a:cs typeface="Wingdings" charset="0"/>
              </a:rPr>
              <a:t></a:t>
            </a:r>
            <a:r>
              <a:rPr lang="en-GB">
                <a:solidFill>
                  <a:srgbClr val="FFFF00"/>
                </a:solidFill>
                <a:latin typeface="Wingdings" charset="0"/>
                <a:cs typeface="Wingdings" charset="0"/>
              </a:rPr>
              <a:t> </a:t>
            </a:r>
            <a:r>
              <a:rPr lang="en-GB" sz="2000">
                <a:solidFill>
                  <a:srgbClr val="FFFF00"/>
                </a:solidFill>
                <a:latin typeface="Charter" charset="0"/>
                <a:cs typeface="Standard Symbols L" charset="0"/>
              </a:rPr>
              <a:t>      </a:t>
            </a:r>
            <a:r>
              <a:rPr lang="en-GB" sz="2000">
                <a:solidFill>
                  <a:srgbClr val="A6A6A6"/>
                </a:solidFill>
                <a:latin typeface="Charter" charset="0"/>
                <a:cs typeface="Standard Symbols L" charset="0"/>
              </a:rPr>
              <a:t>(roughly 50%/50%)</a:t>
            </a:r>
            <a:endParaRPr lang="en-GB" sz="2000" baseline="-25000">
              <a:solidFill>
                <a:srgbClr val="FFFF00"/>
              </a:solidFill>
              <a:latin typeface="Charter" charset="0"/>
              <a:cs typeface="Standard Symbols L" charset="0"/>
            </a:endParaRPr>
          </a:p>
          <a:p>
            <a:pPr eaLnBrk="1">
              <a:lnSpc>
                <a:spcPct val="109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Evidence of outflow</a:t>
            </a:r>
            <a:r>
              <a:rPr lang="en-GB" sz="2000">
                <a:solidFill>
                  <a:srgbClr val="FFFF00"/>
                </a:solidFill>
                <a:latin typeface="Charter" charset="0"/>
                <a:cs typeface="Standard Symbols L" charset="0"/>
              </a:rPr>
              <a:t>  </a:t>
            </a:r>
            <a:r>
              <a:rPr lang="en-GB" sz="2000">
                <a:solidFill>
                  <a:srgbClr val="A6A6A6"/>
                </a:solidFill>
                <a:latin typeface="Charter" charset="0"/>
                <a:cs typeface="Standard Symbols L" charset="0"/>
              </a:rPr>
              <a:t>(analogy with stellar outflows)</a:t>
            </a:r>
            <a:endParaRPr lang="en-GB" sz="800">
              <a:solidFill>
                <a:srgbClr val="A6A6A6"/>
              </a:solidFill>
              <a:latin typeface="Charter" charset="0"/>
              <a:cs typeface="Standard Symbols L" charset="0"/>
            </a:endParaRPr>
          </a:p>
          <a:p>
            <a:pPr eaLnBrk="1">
              <a:lnSpc>
                <a:spcPct val="109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Wingdings" charset="0"/>
              <a:buChar char="²"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Large-scale or nuclear ?</a:t>
            </a:r>
            <a:endParaRPr lang="en-GB">
              <a:solidFill>
                <a:srgbClr val="A6A6A6"/>
              </a:solidFill>
              <a:latin typeface="Charter" charset="0"/>
              <a:cs typeface="Standard Symbols L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7" name="Text Box 1"/>
          <p:cNvSpPr txBox="1">
            <a:spLocks noChangeArrowheads="1"/>
          </p:cNvSpPr>
          <p:nvPr/>
        </p:nvSpPr>
        <p:spPr bwMode="auto">
          <a:xfrm>
            <a:off x="677863" y="185738"/>
            <a:ext cx="860742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NGC1266: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CO profile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 sz="200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(Alatalo et al. 10)     </a:t>
            </a:r>
          </a:p>
        </p:txBody>
      </p:sp>
      <p:sp>
        <p:nvSpPr>
          <p:cNvPr id="188418" name="Text Box 2"/>
          <p:cNvSpPr txBox="1">
            <a:spLocks noChangeArrowheads="1"/>
          </p:cNvSpPr>
          <p:nvPr/>
        </p:nvSpPr>
        <p:spPr bwMode="auto">
          <a:xfrm>
            <a:off x="5878513" y="1493838"/>
            <a:ext cx="4202112" cy="542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NGC1266: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A6A6A6"/>
                </a:solidFill>
                <a:latin typeface="Charter" charset="0"/>
                <a:cs typeface="StarSymbol" charset="0"/>
              </a:rPr>
              <a:t>Ordinary looking S0</a:t>
            </a:r>
            <a:endParaRPr lang="en-GB">
              <a:solidFill>
                <a:srgbClr val="A6A6A6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Highest CO flux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Broad wings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(± 500 km s</a:t>
            </a:r>
            <a:r>
              <a:rPr lang="en-GB" baseline="30000">
                <a:solidFill>
                  <a:srgbClr val="A6A6A6"/>
                </a:solidFill>
                <a:latin typeface="Charter" charset="0"/>
              </a:rPr>
              <a:t>-1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; &gt; V</a:t>
            </a:r>
            <a:r>
              <a:rPr lang="en-GB" baseline="-25000">
                <a:solidFill>
                  <a:srgbClr val="A6A6A6"/>
                </a:solidFill>
                <a:latin typeface="Charter" charset="0"/>
              </a:rPr>
              <a:t>escape</a:t>
            </a:r>
            <a:r>
              <a:rPr lang="en-GB">
                <a:solidFill>
                  <a:srgbClr val="A6A6A6"/>
                </a:solidFill>
                <a:latin typeface="Charter" charset="0"/>
              </a:rPr>
              <a:t>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Double Gaussian profile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200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2000">
              <a:solidFill>
                <a:srgbClr val="999999"/>
              </a:solidFill>
              <a:latin typeface="Charter" charset="0"/>
            </a:endParaRPr>
          </a:p>
          <a:p>
            <a:pPr eaLnBrk="1">
              <a:lnSpc>
                <a:spcPct val="109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 M</a:t>
            </a:r>
            <a:r>
              <a:rPr lang="en-GB" baseline="-25000">
                <a:solidFill>
                  <a:srgbClr val="FFFF00"/>
                </a:solidFill>
                <a:latin typeface="Charter" charset="0"/>
                <a:cs typeface="Standard Symbols L" charset="0"/>
              </a:rPr>
              <a:t>H2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≈ 2x10</a:t>
            </a:r>
            <a:r>
              <a:rPr lang="en-GB" baseline="30000">
                <a:solidFill>
                  <a:srgbClr val="FFFF00"/>
                </a:solidFill>
                <a:latin typeface="Charter" charset="0"/>
                <a:cs typeface="Standard Symbols L" charset="0"/>
              </a:rPr>
              <a:t>9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M</a:t>
            </a:r>
            <a:r>
              <a:rPr lang="en-GB" baseline="-25000">
                <a:solidFill>
                  <a:srgbClr val="FFFF00"/>
                </a:solidFill>
                <a:latin typeface="Wingdings" charset="0"/>
                <a:cs typeface="Wingdings" charset="0"/>
              </a:rPr>
              <a:t></a:t>
            </a:r>
            <a:r>
              <a:rPr lang="en-GB">
                <a:solidFill>
                  <a:srgbClr val="FFFF00"/>
                </a:solidFill>
                <a:latin typeface="Wingdings" charset="0"/>
                <a:cs typeface="Wingdings" charset="0"/>
              </a:rPr>
              <a:t> </a:t>
            </a:r>
            <a:r>
              <a:rPr lang="en-GB" sz="2000">
                <a:solidFill>
                  <a:srgbClr val="FFFF00"/>
                </a:solidFill>
                <a:latin typeface="Charter" charset="0"/>
                <a:cs typeface="Standard Symbols L" charset="0"/>
              </a:rPr>
              <a:t>      </a:t>
            </a:r>
            <a:r>
              <a:rPr lang="en-GB" sz="2000">
                <a:solidFill>
                  <a:srgbClr val="A6A6A6"/>
                </a:solidFill>
                <a:latin typeface="Charter" charset="0"/>
                <a:cs typeface="Standard Symbols L" charset="0"/>
              </a:rPr>
              <a:t>(roughly 50%/50%)</a:t>
            </a:r>
            <a:endParaRPr lang="en-GB" sz="2000" baseline="-25000">
              <a:solidFill>
                <a:srgbClr val="FFFF00"/>
              </a:solidFill>
              <a:latin typeface="Charter" charset="0"/>
              <a:cs typeface="Standard Symbols L" charset="0"/>
            </a:endParaRPr>
          </a:p>
          <a:p>
            <a:pPr eaLnBrk="1">
              <a:lnSpc>
                <a:spcPct val="109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Evidence of outflow</a:t>
            </a:r>
            <a:r>
              <a:rPr lang="en-GB" sz="2000">
                <a:solidFill>
                  <a:srgbClr val="FFFF00"/>
                </a:solidFill>
                <a:latin typeface="Charter" charset="0"/>
                <a:cs typeface="Standard Symbols L" charset="0"/>
              </a:rPr>
              <a:t>  </a:t>
            </a:r>
            <a:r>
              <a:rPr lang="en-GB" sz="2000">
                <a:solidFill>
                  <a:srgbClr val="A6A6A6"/>
                </a:solidFill>
                <a:latin typeface="Charter" charset="0"/>
                <a:cs typeface="Standard Symbols L" charset="0"/>
              </a:rPr>
              <a:t>(analogy with stellar outflows)</a:t>
            </a:r>
            <a:endParaRPr lang="en-GB" sz="800">
              <a:solidFill>
                <a:srgbClr val="A6A6A6"/>
              </a:solidFill>
              <a:latin typeface="Charter" charset="0"/>
              <a:cs typeface="Standard Symbols L" charset="0"/>
            </a:endParaRPr>
          </a:p>
          <a:p>
            <a:pPr eaLnBrk="1">
              <a:lnSpc>
                <a:spcPct val="109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Wingdings" charset="0"/>
              <a:buChar char="²"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Large-scale or nuclear ?</a:t>
            </a:r>
            <a:endParaRPr lang="en-GB">
              <a:solidFill>
                <a:srgbClr val="A6A6A6"/>
              </a:solidFill>
              <a:latin typeface="Charter" charset="0"/>
              <a:cs typeface="Standard Symbols L" charset="0"/>
            </a:endParaRPr>
          </a:p>
        </p:txBody>
      </p:sp>
      <p:sp>
        <p:nvSpPr>
          <p:cNvPr id="188419" name="Text Box 3"/>
          <p:cNvSpPr txBox="1">
            <a:spLocks noChangeArrowheads="1"/>
          </p:cNvSpPr>
          <p:nvPr/>
        </p:nvSpPr>
        <p:spPr bwMode="auto">
          <a:xfrm>
            <a:off x="71438" y="1450975"/>
            <a:ext cx="5681662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Stellar Outflow: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  </a:t>
            </a: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>
            <a:lum bright="-30000" contrast="24000"/>
          </a:blip>
          <a:srcRect/>
          <a:stretch>
            <a:fillRect/>
          </a:stretch>
        </p:blipFill>
        <p:spPr bwMode="auto">
          <a:xfrm rot="5400000">
            <a:off x="477838" y="2493963"/>
            <a:ext cx="4648200" cy="3867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>
            <a:outerShdw blurRad="76200" dist="63499" dir="5400000" algn="ctr" rotWithShape="0">
              <a:schemeClr val="bg2">
                <a:alpha val="45000"/>
              </a:schemeClr>
            </a:outerShdw>
          </a:effectLst>
        </p:spPr>
      </p:pic>
      <p:sp>
        <p:nvSpPr>
          <p:cNvPr id="188421" name="Text Box 5"/>
          <p:cNvSpPr txBox="1">
            <a:spLocks noChangeArrowheads="1"/>
          </p:cNvSpPr>
          <p:nvPr/>
        </p:nvSpPr>
        <p:spPr bwMode="auto">
          <a:xfrm>
            <a:off x="849313" y="6805613"/>
            <a:ext cx="18288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(Bally &amp; Lada 1983)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Text Box 1"/>
          <p:cNvSpPr txBox="1">
            <a:spLocks noChangeArrowheads="1"/>
          </p:cNvSpPr>
          <p:nvPr/>
        </p:nvSpPr>
        <p:spPr bwMode="auto">
          <a:xfrm>
            <a:off x="677863" y="185738"/>
            <a:ext cx="860742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NGC1266: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Molecular extent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 sz="200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(Alatalo et al. 10)     </a:t>
            </a:r>
          </a:p>
        </p:txBody>
      </p:sp>
      <p:sp>
        <p:nvSpPr>
          <p:cNvPr id="102404" name="Text Box 3"/>
          <p:cNvSpPr txBox="1">
            <a:spLocks noChangeArrowheads="1"/>
          </p:cNvSpPr>
          <p:nvPr/>
        </p:nvSpPr>
        <p:spPr bwMode="auto">
          <a:xfrm>
            <a:off x="196850" y="1450975"/>
            <a:ext cx="568166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3200" u="sng" dirty="0">
                <a:solidFill>
                  <a:srgbClr val="FFFF00"/>
                </a:solidFill>
                <a:latin typeface="Charter" charset="0"/>
                <a:ea typeface="+mn-ea"/>
                <a:cs typeface="+mn-cs"/>
              </a:rPr>
              <a:t>CARMA:</a:t>
            </a:r>
            <a:r>
              <a:rPr lang="en-GB" sz="3200" dirty="0">
                <a:solidFill>
                  <a:srgbClr val="FFFF00"/>
                </a:solidFill>
                <a:latin typeface="Charter" charset="0"/>
                <a:ea typeface="+mn-ea"/>
                <a:cs typeface="+mn-cs"/>
              </a:rPr>
              <a:t>  </a:t>
            </a:r>
            <a:r>
              <a:rPr lang="en-GB" sz="3200" dirty="0">
                <a:solidFill>
                  <a:schemeClr val="bg1">
                    <a:lumMod val="85000"/>
                  </a:schemeClr>
                </a:solidFill>
                <a:latin typeface="Charter" charset="0"/>
                <a:ea typeface="+mn-ea"/>
                <a:cs typeface="+mn-cs"/>
              </a:rPr>
              <a:t>CO, 5”  </a:t>
            </a:r>
          </a:p>
        </p:txBody>
      </p:sp>
      <p:pic>
        <p:nvPicPr>
          <p:cNvPr id="190467" name="Picture 9" descr="NGC1266_CARMA_5_Vf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2403475"/>
            <a:ext cx="5240337" cy="389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0468" name="Text Box 2"/>
          <p:cNvSpPr txBox="1">
            <a:spLocks noChangeArrowheads="1"/>
          </p:cNvSpPr>
          <p:nvPr/>
        </p:nvSpPr>
        <p:spPr bwMode="auto">
          <a:xfrm>
            <a:off x="5878513" y="1493838"/>
            <a:ext cx="4202112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NGC1266: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Central peak </a:t>
            </a:r>
            <a:r>
              <a:rPr lang="en-GB">
                <a:solidFill>
                  <a:srgbClr val="A6A6A6"/>
                </a:solidFill>
                <a:latin typeface="Charter" charset="0"/>
                <a:cs typeface="StarSymbol" charset="0"/>
              </a:rPr>
              <a:t>(still) </a:t>
            </a: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essentially unresolved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     </a:t>
            </a:r>
            <a:r>
              <a:rPr lang="en-GB">
                <a:solidFill>
                  <a:srgbClr val="A6A6A6"/>
                </a:solidFill>
                <a:latin typeface="Charter" charset="0"/>
                <a:cs typeface="StarSymbol" charset="0"/>
              </a:rPr>
              <a:t>(≈1</a:t>
            </a:r>
            <a:r>
              <a:rPr lang="ja-JP" altLang="en-GB">
                <a:solidFill>
                  <a:srgbClr val="A6A6A6"/>
                </a:solidFill>
                <a:latin typeface="Charter" charset="0"/>
                <a:cs typeface="StarSymbol" charset="0"/>
              </a:rPr>
              <a:t>”</a:t>
            </a:r>
            <a:r>
              <a:rPr lang="en-GB" altLang="ja-JP">
                <a:solidFill>
                  <a:srgbClr val="A6A6A6"/>
                </a:solidFill>
                <a:latin typeface="Charter" charset="0"/>
                <a:cs typeface="StarSymbol" charset="0"/>
              </a:rPr>
              <a:t> = 150 pc)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endParaRPr lang="en-GB">
              <a:solidFill>
                <a:srgbClr val="E6E6E6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Wings clearly </a:t>
            </a:r>
            <a:r>
              <a:rPr lang="en-GB">
                <a:solidFill>
                  <a:srgbClr val="A6A6A6"/>
                </a:solidFill>
                <a:latin typeface="Charter" charset="0"/>
                <a:cs typeface="StarSymbol" charset="0"/>
              </a:rPr>
              <a:t>(slightly)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     extended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endParaRPr lang="en-GB">
              <a:solidFill>
                <a:srgbClr val="A6A6A6"/>
              </a:solidFill>
              <a:latin typeface="Charter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 Need firm evidence for AGN </a:t>
            </a:r>
            <a:r>
              <a:rPr lang="en-GB">
                <a:solidFill>
                  <a:srgbClr val="D9D9D9"/>
                </a:solidFill>
                <a:latin typeface="Charter" charset="0"/>
                <a:cs typeface="Standard Symbols L" charset="0"/>
              </a:rPr>
              <a:t>(jet-driven) 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outflow !</a:t>
            </a:r>
            <a:endParaRPr lang="en-GB">
              <a:solidFill>
                <a:srgbClr val="A6A6A6"/>
              </a:solidFill>
              <a:latin typeface="Charter" charset="0"/>
              <a:cs typeface="Standard Symbols L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3" name="Text Box 1"/>
          <p:cNvSpPr txBox="1">
            <a:spLocks noChangeArrowheads="1"/>
          </p:cNvSpPr>
          <p:nvPr/>
        </p:nvSpPr>
        <p:spPr bwMode="auto">
          <a:xfrm>
            <a:off x="677863" y="185738"/>
            <a:ext cx="860742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NGC1266: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Molecular extent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 sz="200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(Alatalo et al. 10)     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92113" y="1493838"/>
            <a:ext cx="1828800" cy="3317875"/>
          </a:xfrm>
          <a:prstGeom prst="rect">
            <a:avLst/>
          </a:prstGeom>
          <a:noFill/>
          <a:ln w="28575" cap="flat" cmpd="sng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 Unicode MS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smtClean="0">
                <a:solidFill>
                  <a:srgbClr val="FFFF00"/>
                </a:solidFill>
                <a:latin typeface="Charter" charset="0"/>
              </a:rPr>
              <a:t>CARMA: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smtClean="0">
                <a:solidFill>
                  <a:srgbClr val="E6E6E6"/>
                </a:solidFill>
                <a:latin typeface="Charter" charset="0"/>
                <a:cs typeface="StarSymbol" charset="0"/>
              </a:rPr>
              <a:t>CO(1-0)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smtClean="0">
                <a:solidFill>
                  <a:srgbClr val="E6E6E6"/>
                </a:solidFill>
                <a:latin typeface="Charter" charset="0"/>
                <a:cs typeface="StarSymbol" charset="0"/>
              </a:rPr>
              <a:t>13CO(1-0)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smtClean="0">
                <a:solidFill>
                  <a:srgbClr val="E6E6E6"/>
                </a:solidFill>
                <a:latin typeface="Charter" charset="0"/>
                <a:cs typeface="StarSymbol" charset="0"/>
              </a:rPr>
              <a:t>HCN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smtClean="0">
                <a:solidFill>
                  <a:srgbClr val="E6E6E6"/>
                </a:solidFill>
                <a:latin typeface="Charter" charset="0"/>
                <a:cs typeface="StarSymbol" charset="0"/>
              </a:rPr>
              <a:t>CS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smtClean="0">
                <a:solidFill>
                  <a:srgbClr val="E6E6E6"/>
                </a:solidFill>
                <a:latin typeface="Charter" charset="0"/>
                <a:cs typeface="StarSymbol" charset="0"/>
              </a:rPr>
              <a:t>SiO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smtClean="0">
                <a:solidFill>
                  <a:srgbClr val="E6E6E6"/>
                </a:solidFill>
                <a:latin typeface="Charter" charset="0"/>
                <a:cs typeface="StarSymbol" charset="0"/>
              </a:rPr>
              <a:t>HNC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endParaRPr lang="en-GB" smtClean="0">
              <a:solidFill>
                <a:srgbClr val="A6A6A6"/>
              </a:solidFill>
              <a:latin typeface="Charter" charset="0"/>
              <a:cs typeface="Standard Symbols L" charset="0"/>
            </a:endParaRPr>
          </a:p>
        </p:txBody>
      </p:sp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678113" y="1493838"/>
            <a:ext cx="1828800" cy="3317875"/>
          </a:xfrm>
          <a:prstGeom prst="rect">
            <a:avLst/>
          </a:prstGeom>
          <a:noFill/>
          <a:ln w="28575" cap="flat" cmpd="sng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 Unicode MS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smtClean="0">
                <a:solidFill>
                  <a:srgbClr val="FFFF00"/>
                </a:solidFill>
                <a:latin typeface="Charter" charset="0"/>
              </a:rPr>
              <a:t>SMA: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smtClean="0">
                <a:solidFill>
                  <a:srgbClr val="E6E6E6"/>
                </a:solidFill>
                <a:latin typeface="Charter" charset="0"/>
                <a:cs typeface="StarSymbol" charset="0"/>
              </a:rPr>
              <a:t>CO(3-2)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smtClean="0">
                <a:solidFill>
                  <a:srgbClr val="E6E6E6"/>
                </a:solidFill>
                <a:latin typeface="Charter" charset="0"/>
                <a:cs typeface="StarSymbol" charset="0"/>
              </a:rPr>
              <a:t>CO(2-1)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baseline="30000" smtClean="0">
                <a:solidFill>
                  <a:srgbClr val="E6E6E6"/>
                </a:solidFill>
                <a:latin typeface="Charter" charset="0"/>
                <a:cs typeface="StarSymbol" charset="0"/>
              </a:rPr>
              <a:t>13</a:t>
            </a:r>
            <a:r>
              <a:rPr lang="en-GB" smtClean="0">
                <a:solidFill>
                  <a:srgbClr val="E6E6E6"/>
                </a:solidFill>
                <a:latin typeface="Charter" charset="0"/>
                <a:cs typeface="StarSymbol" charset="0"/>
              </a:rPr>
              <a:t>CO(2-1)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smtClean="0">
                <a:solidFill>
                  <a:srgbClr val="E6E6E6"/>
                </a:solidFill>
                <a:latin typeface="Charter" charset="0"/>
                <a:cs typeface="StarSymbol" charset="0"/>
              </a:rPr>
              <a:t>HCO</a:t>
            </a:r>
            <a:r>
              <a:rPr lang="en-GB" baseline="30000" smtClean="0">
                <a:solidFill>
                  <a:srgbClr val="E6E6E6"/>
                </a:solidFill>
                <a:latin typeface="Charter" charset="0"/>
                <a:cs typeface="StarSymbol" charset="0"/>
              </a:rPr>
              <a:t>+</a:t>
            </a:r>
            <a:r>
              <a:rPr lang="en-GB" smtClean="0">
                <a:solidFill>
                  <a:srgbClr val="E6E6E6"/>
                </a:solidFill>
                <a:latin typeface="Charter" charset="0"/>
                <a:cs typeface="StarSymbol" charset="0"/>
              </a:rPr>
              <a:t>(3-2)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endParaRPr lang="en-GB" smtClean="0">
              <a:solidFill>
                <a:srgbClr val="E6E6E6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endParaRPr lang="en-GB" smtClean="0">
              <a:solidFill>
                <a:srgbClr val="E6E6E6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endParaRPr lang="en-GB" smtClean="0">
              <a:solidFill>
                <a:srgbClr val="A6A6A6"/>
              </a:solidFill>
              <a:latin typeface="Charter" charset="0"/>
              <a:cs typeface="Standard Symbols L" charset="0"/>
            </a:endParaRPr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392113" y="5380038"/>
            <a:ext cx="4114800" cy="1184275"/>
          </a:xfrm>
          <a:prstGeom prst="rect">
            <a:avLst/>
          </a:prstGeom>
          <a:noFill/>
          <a:ln w="28575" cap="flat" cmpd="sng">
            <a:solidFill>
              <a:schemeClr val="bg1">
                <a:lumMod val="85000"/>
              </a:schemeClr>
            </a:solidFill>
            <a:miter lim="800000"/>
            <a:headEnd/>
            <a:tailEnd/>
          </a:ln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Arial Unicode MS" charset="0"/>
              </a:defRPr>
            </a:lvl1pPr>
            <a:lvl2pPr marL="37931725" indent="-374745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Arial Unicode MS" charset="0"/>
                <a:cs typeface="Arial Unicode MS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smtClean="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3200" u="sng" smtClean="0">
                <a:solidFill>
                  <a:srgbClr val="FFFF00"/>
                </a:solidFill>
                <a:latin typeface="Charter" charset="0"/>
              </a:rPr>
              <a:t>Spatial Resolution: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r>
              <a:rPr lang="en-GB" smtClean="0">
                <a:solidFill>
                  <a:srgbClr val="E6E6E6"/>
                </a:solidFill>
                <a:latin typeface="Charter" charset="0"/>
                <a:cs typeface="StarSymbol" charset="0"/>
              </a:rPr>
              <a:t>   5</a:t>
            </a:r>
            <a:r>
              <a:rPr lang="ja-JP" altLang="en-GB" smtClean="0">
                <a:solidFill>
                  <a:srgbClr val="E6E6E6"/>
                </a:solidFill>
                <a:latin typeface="Charter" charset="0"/>
                <a:cs typeface="StarSymbol" charset="0"/>
              </a:rPr>
              <a:t>”</a:t>
            </a:r>
            <a:r>
              <a:rPr lang="en-GB" smtClean="0">
                <a:solidFill>
                  <a:srgbClr val="E6E6E6"/>
                </a:solidFill>
                <a:latin typeface="Charter" charset="0"/>
                <a:cs typeface="StarSymbol" charset="0"/>
              </a:rPr>
              <a:t> – 0.3</a:t>
            </a:r>
            <a:r>
              <a:rPr lang="ja-JP" altLang="en-GB" smtClean="0">
                <a:solidFill>
                  <a:srgbClr val="E6E6E6"/>
                </a:solidFill>
                <a:latin typeface="Charter" charset="0"/>
                <a:cs typeface="StarSymbol" charset="0"/>
              </a:rPr>
              <a:t>”</a:t>
            </a:r>
            <a:r>
              <a:rPr lang="en-GB" smtClean="0">
                <a:solidFill>
                  <a:srgbClr val="E6E6E6"/>
                </a:solidFill>
                <a:latin typeface="Charter" charset="0"/>
                <a:cs typeface="StarSymbol" charset="0"/>
              </a:rPr>
              <a:t> </a:t>
            </a:r>
            <a:r>
              <a:rPr lang="en-GB" smtClean="0">
                <a:solidFill>
                  <a:srgbClr val="D9D9D9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 smtClean="0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 </a:t>
            </a:r>
            <a:r>
              <a:rPr lang="en-GB" smtClean="0">
                <a:solidFill>
                  <a:srgbClr val="E6E6E6"/>
                </a:solidFill>
                <a:latin typeface="Charter" charset="0"/>
                <a:cs typeface="StarSymbol" charset="0"/>
              </a:rPr>
              <a:t>750 – 50 pc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defRPr/>
            </a:pPr>
            <a:endParaRPr lang="en-GB" sz="800" smtClean="0">
              <a:solidFill>
                <a:srgbClr val="A6A6A6"/>
              </a:solidFill>
              <a:latin typeface="Charter" charset="0"/>
              <a:cs typeface="Standard Symbols L" charset="0"/>
            </a:endParaRPr>
          </a:p>
        </p:txBody>
      </p:sp>
      <p:sp>
        <p:nvSpPr>
          <p:cNvPr id="192517" name="Text Box 2"/>
          <p:cNvSpPr txBox="1">
            <a:spLocks noChangeArrowheads="1"/>
          </p:cNvSpPr>
          <p:nvPr/>
        </p:nvSpPr>
        <p:spPr bwMode="auto">
          <a:xfrm>
            <a:off x="5878513" y="1493838"/>
            <a:ext cx="4202112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NGC1266: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Central peak </a:t>
            </a:r>
            <a:r>
              <a:rPr lang="en-GB">
                <a:solidFill>
                  <a:srgbClr val="A6A6A6"/>
                </a:solidFill>
                <a:latin typeface="Charter" charset="0"/>
                <a:cs typeface="StarSymbol" charset="0"/>
              </a:rPr>
              <a:t>(still) </a:t>
            </a: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essentially unresolved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     </a:t>
            </a:r>
            <a:r>
              <a:rPr lang="en-GB">
                <a:solidFill>
                  <a:srgbClr val="A6A6A6"/>
                </a:solidFill>
                <a:latin typeface="Charter" charset="0"/>
                <a:cs typeface="StarSymbol" charset="0"/>
              </a:rPr>
              <a:t>(≈1</a:t>
            </a:r>
            <a:r>
              <a:rPr lang="ja-JP" altLang="en-GB">
                <a:solidFill>
                  <a:srgbClr val="A6A6A6"/>
                </a:solidFill>
                <a:latin typeface="Charter" charset="0"/>
                <a:cs typeface="StarSymbol" charset="0"/>
              </a:rPr>
              <a:t>”</a:t>
            </a:r>
            <a:r>
              <a:rPr lang="en-GB" altLang="ja-JP">
                <a:solidFill>
                  <a:srgbClr val="A6A6A6"/>
                </a:solidFill>
                <a:latin typeface="Charter" charset="0"/>
                <a:cs typeface="StarSymbol" charset="0"/>
              </a:rPr>
              <a:t> = 150 pc)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endParaRPr lang="en-GB">
              <a:solidFill>
                <a:srgbClr val="E6E6E6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Wings clearly </a:t>
            </a:r>
            <a:r>
              <a:rPr lang="en-GB">
                <a:solidFill>
                  <a:srgbClr val="A6A6A6"/>
                </a:solidFill>
                <a:latin typeface="Charter" charset="0"/>
                <a:cs typeface="StarSymbol" charset="0"/>
              </a:rPr>
              <a:t>(slightly)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     extended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endParaRPr lang="en-GB">
              <a:solidFill>
                <a:srgbClr val="A6A6A6"/>
              </a:solidFill>
              <a:latin typeface="Charter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 Need firm evidence for AGN </a:t>
            </a:r>
            <a:r>
              <a:rPr lang="en-GB">
                <a:solidFill>
                  <a:srgbClr val="D9D9D9"/>
                </a:solidFill>
                <a:latin typeface="Charter" charset="0"/>
                <a:cs typeface="Standard Symbols L" charset="0"/>
              </a:rPr>
              <a:t>(jet-driven) 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outflow !</a:t>
            </a:r>
            <a:endParaRPr lang="en-GB">
              <a:solidFill>
                <a:srgbClr val="A6A6A6"/>
              </a:solidFill>
              <a:latin typeface="Charter" charset="0"/>
              <a:cs typeface="Standard Symbols L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1" name="Text Box 1"/>
          <p:cNvSpPr txBox="1">
            <a:spLocks noChangeArrowheads="1"/>
          </p:cNvSpPr>
          <p:nvPr/>
        </p:nvSpPr>
        <p:spPr bwMode="auto">
          <a:xfrm>
            <a:off x="677863" y="185738"/>
            <a:ext cx="860742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NGC1266: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Molecular extent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 sz="200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(Alatalo et al. 10)     </a:t>
            </a:r>
          </a:p>
        </p:txBody>
      </p:sp>
      <p:sp>
        <p:nvSpPr>
          <p:cNvPr id="194562" name="Text Box 2"/>
          <p:cNvSpPr txBox="1">
            <a:spLocks noChangeArrowheads="1"/>
          </p:cNvSpPr>
          <p:nvPr/>
        </p:nvSpPr>
        <p:spPr bwMode="auto">
          <a:xfrm>
            <a:off x="5878513" y="1493838"/>
            <a:ext cx="4202112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NGC1266: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Central peak </a:t>
            </a:r>
            <a:r>
              <a:rPr lang="en-GB">
                <a:solidFill>
                  <a:srgbClr val="A6A6A6"/>
                </a:solidFill>
                <a:latin typeface="Charter" charset="0"/>
                <a:cs typeface="StarSymbol" charset="0"/>
              </a:rPr>
              <a:t>(still) </a:t>
            </a: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essentially unresolved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     </a:t>
            </a:r>
            <a:r>
              <a:rPr lang="en-GB">
                <a:solidFill>
                  <a:srgbClr val="A6A6A6"/>
                </a:solidFill>
                <a:latin typeface="Charter" charset="0"/>
                <a:cs typeface="StarSymbol" charset="0"/>
              </a:rPr>
              <a:t>(≈1</a:t>
            </a:r>
            <a:r>
              <a:rPr lang="ja-JP" altLang="en-GB">
                <a:solidFill>
                  <a:srgbClr val="A6A6A6"/>
                </a:solidFill>
                <a:latin typeface="Charter" charset="0"/>
                <a:cs typeface="StarSymbol" charset="0"/>
              </a:rPr>
              <a:t>”</a:t>
            </a:r>
            <a:r>
              <a:rPr lang="en-GB" altLang="ja-JP">
                <a:solidFill>
                  <a:srgbClr val="A6A6A6"/>
                </a:solidFill>
                <a:latin typeface="Charter" charset="0"/>
                <a:cs typeface="StarSymbol" charset="0"/>
              </a:rPr>
              <a:t> = 150 pc)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endParaRPr lang="en-GB">
              <a:solidFill>
                <a:srgbClr val="E6E6E6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Wings clearly </a:t>
            </a:r>
            <a:r>
              <a:rPr lang="en-GB">
                <a:solidFill>
                  <a:srgbClr val="A6A6A6"/>
                </a:solidFill>
                <a:latin typeface="Charter" charset="0"/>
                <a:cs typeface="StarSymbol" charset="0"/>
              </a:rPr>
              <a:t>(slightly)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     extended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endParaRPr lang="en-GB">
              <a:solidFill>
                <a:srgbClr val="A6A6A6"/>
              </a:solidFill>
              <a:latin typeface="Charter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 Need firm evidence for AGN </a:t>
            </a:r>
            <a:r>
              <a:rPr lang="en-GB">
                <a:solidFill>
                  <a:srgbClr val="D9D9D9"/>
                </a:solidFill>
                <a:latin typeface="Charter" charset="0"/>
                <a:cs typeface="Standard Symbols L" charset="0"/>
              </a:rPr>
              <a:t>(jet-driven) 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outflow !</a:t>
            </a:r>
            <a:endParaRPr lang="en-GB">
              <a:solidFill>
                <a:srgbClr val="A6A6A6"/>
              </a:solidFill>
              <a:latin typeface="Charter" charset="0"/>
              <a:cs typeface="Standard Symbols L" charset="0"/>
            </a:endParaRP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96850" y="1450975"/>
            <a:ext cx="568166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3200" u="sng" dirty="0">
                <a:solidFill>
                  <a:srgbClr val="FFFF00"/>
                </a:solidFill>
                <a:latin typeface="Charter" charset="0"/>
                <a:ea typeface="+mn-ea"/>
                <a:cs typeface="+mn-cs"/>
              </a:rPr>
              <a:t>SMA:</a:t>
            </a:r>
            <a:r>
              <a:rPr lang="en-GB" sz="3200" dirty="0">
                <a:solidFill>
                  <a:srgbClr val="FFFF00"/>
                </a:solidFill>
                <a:latin typeface="Charter" charset="0"/>
                <a:ea typeface="+mn-ea"/>
                <a:cs typeface="+mn-cs"/>
              </a:rPr>
              <a:t>  </a:t>
            </a:r>
            <a:r>
              <a:rPr lang="en-GB" sz="3200" dirty="0">
                <a:solidFill>
                  <a:schemeClr val="bg1">
                    <a:lumMod val="85000"/>
                  </a:schemeClr>
                </a:solidFill>
                <a:latin typeface="Charter" charset="0"/>
                <a:ea typeface="+mn-ea"/>
                <a:cs typeface="+mn-cs"/>
              </a:rPr>
              <a:t>CO, 5”  </a:t>
            </a:r>
          </a:p>
        </p:txBody>
      </p:sp>
      <p:pic>
        <p:nvPicPr>
          <p:cNvPr id="194564" name="Picture 11" descr="NGC1266_SMA_CO3-2_core.tiff"/>
          <p:cNvPicPr>
            <a:picLocks noChangeAspect="1"/>
          </p:cNvPicPr>
          <p:nvPr/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2217738"/>
            <a:ext cx="518160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09" name="Text Box 1"/>
          <p:cNvSpPr txBox="1">
            <a:spLocks noChangeArrowheads="1"/>
          </p:cNvSpPr>
          <p:nvPr/>
        </p:nvSpPr>
        <p:spPr bwMode="auto">
          <a:xfrm>
            <a:off x="677863" y="185738"/>
            <a:ext cx="860742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NGC1266: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Molecular extent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 sz="200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(Alatalo et al. 10)     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96850" y="1450975"/>
            <a:ext cx="568166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3200" u="sng" dirty="0">
                <a:solidFill>
                  <a:srgbClr val="FFFF00"/>
                </a:solidFill>
                <a:latin typeface="Charter" charset="0"/>
                <a:ea typeface="+mn-ea"/>
                <a:cs typeface="+mn-cs"/>
              </a:rPr>
              <a:t>SMA:</a:t>
            </a:r>
            <a:r>
              <a:rPr lang="en-GB" sz="3200" dirty="0">
                <a:solidFill>
                  <a:srgbClr val="FFFF00"/>
                </a:solidFill>
                <a:latin typeface="Charter" charset="0"/>
                <a:ea typeface="+mn-ea"/>
                <a:cs typeface="+mn-cs"/>
              </a:rPr>
              <a:t>  </a:t>
            </a:r>
            <a:r>
              <a:rPr lang="en-GB" sz="3200" dirty="0">
                <a:solidFill>
                  <a:schemeClr val="bg1">
                    <a:lumMod val="85000"/>
                  </a:schemeClr>
                </a:solidFill>
                <a:latin typeface="Charter" charset="0"/>
                <a:ea typeface="+mn-ea"/>
                <a:cs typeface="+mn-cs"/>
              </a:rPr>
              <a:t>CO(3-2)  </a:t>
            </a:r>
          </a:p>
        </p:txBody>
      </p:sp>
      <p:pic>
        <p:nvPicPr>
          <p:cNvPr id="196611" name="Picture 5" descr="NGC1266_SMA_CO3-2_wings.tiff"/>
          <p:cNvPicPr>
            <a:picLocks noChangeAspect="1"/>
          </p:cNvPicPr>
          <p:nvPr/>
        </p:nvPicPr>
        <p:blipFill>
          <a:blip r:embed="rId3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2332038"/>
            <a:ext cx="5218112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6612" name="Text Box 2"/>
          <p:cNvSpPr txBox="1">
            <a:spLocks noChangeArrowheads="1"/>
          </p:cNvSpPr>
          <p:nvPr/>
        </p:nvSpPr>
        <p:spPr bwMode="auto">
          <a:xfrm>
            <a:off x="5878513" y="1493838"/>
            <a:ext cx="4202112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NGC1266: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Central peak </a:t>
            </a:r>
            <a:r>
              <a:rPr lang="en-GB">
                <a:solidFill>
                  <a:srgbClr val="A6A6A6"/>
                </a:solidFill>
                <a:latin typeface="Charter" charset="0"/>
                <a:cs typeface="StarSymbol" charset="0"/>
              </a:rPr>
              <a:t>(still) </a:t>
            </a: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essentially unresolved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     </a:t>
            </a:r>
            <a:r>
              <a:rPr lang="en-GB">
                <a:solidFill>
                  <a:srgbClr val="A6A6A6"/>
                </a:solidFill>
                <a:latin typeface="Charter" charset="0"/>
                <a:cs typeface="StarSymbol" charset="0"/>
              </a:rPr>
              <a:t>(≈1</a:t>
            </a:r>
            <a:r>
              <a:rPr lang="ja-JP" altLang="en-GB">
                <a:solidFill>
                  <a:srgbClr val="A6A6A6"/>
                </a:solidFill>
                <a:latin typeface="Charter" charset="0"/>
                <a:cs typeface="StarSymbol" charset="0"/>
              </a:rPr>
              <a:t>”</a:t>
            </a:r>
            <a:r>
              <a:rPr lang="en-GB" altLang="ja-JP">
                <a:solidFill>
                  <a:srgbClr val="A6A6A6"/>
                </a:solidFill>
                <a:latin typeface="Charter" charset="0"/>
                <a:cs typeface="StarSymbol" charset="0"/>
              </a:rPr>
              <a:t> = 150 pc)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endParaRPr lang="en-GB">
              <a:solidFill>
                <a:srgbClr val="E6E6E6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Wings clearly </a:t>
            </a:r>
            <a:r>
              <a:rPr lang="en-GB">
                <a:solidFill>
                  <a:srgbClr val="A6A6A6"/>
                </a:solidFill>
                <a:latin typeface="Charter" charset="0"/>
                <a:cs typeface="StarSymbol" charset="0"/>
              </a:rPr>
              <a:t>(slightly)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     extended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endParaRPr lang="en-GB">
              <a:solidFill>
                <a:srgbClr val="A6A6A6"/>
              </a:solidFill>
              <a:latin typeface="Charter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 Need firm evidence for AGN </a:t>
            </a:r>
            <a:r>
              <a:rPr lang="en-GB">
                <a:solidFill>
                  <a:srgbClr val="D9D9D9"/>
                </a:solidFill>
                <a:latin typeface="Charter" charset="0"/>
                <a:cs typeface="Standard Symbols L" charset="0"/>
              </a:rPr>
              <a:t>(jet-driven) 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outflow !</a:t>
            </a:r>
            <a:endParaRPr lang="en-GB">
              <a:solidFill>
                <a:srgbClr val="A6A6A6"/>
              </a:solidFill>
              <a:latin typeface="Charter" charset="0"/>
              <a:cs typeface="Standard Symbols L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Text Box 1"/>
          <p:cNvSpPr txBox="1">
            <a:spLocks noChangeArrowheads="1"/>
          </p:cNvSpPr>
          <p:nvPr/>
        </p:nvSpPr>
        <p:spPr bwMode="auto">
          <a:xfrm>
            <a:off x="677863" y="185738"/>
            <a:ext cx="860742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NGC1266: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Molecular extent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 sz="200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(Alatalo et al. 10)     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96850" y="1450975"/>
            <a:ext cx="568166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3200" u="sng" dirty="0">
                <a:solidFill>
                  <a:srgbClr val="FFFF00"/>
                </a:solidFill>
                <a:latin typeface="Charter" charset="0"/>
                <a:ea typeface="+mn-ea"/>
                <a:cs typeface="+mn-cs"/>
              </a:rPr>
              <a:t>CARMA:</a:t>
            </a:r>
            <a:r>
              <a:rPr lang="en-GB" sz="3200" dirty="0">
                <a:solidFill>
                  <a:srgbClr val="FFFF00"/>
                </a:solidFill>
                <a:latin typeface="Charter" charset="0"/>
                <a:ea typeface="+mn-ea"/>
                <a:cs typeface="+mn-cs"/>
              </a:rPr>
              <a:t>  </a:t>
            </a:r>
            <a:r>
              <a:rPr lang="en-GB" sz="2000" dirty="0">
                <a:solidFill>
                  <a:schemeClr val="bg1">
                    <a:lumMod val="85000"/>
                  </a:schemeClr>
                </a:solidFill>
                <a:latin typeface="Charter" charset="0"/>
                <a:ea typeface="+mn-ea"/>
                <a:cs typeface="+mn-cs"/>
              </a:rPr>
              <a:t>CO(2-1), A+B arrays (0.3”-0.5”)  </a:t>
            </a:r>
          </a:p>
        </p:txBody>
      </p:sp>
      <p:pic>
        <p:nvPicPr>
          <p:cNvPr id="198659" name="Picture 7" descr="NGC1266_CARMA_CO2-1_channels.tiff"/>
          <p:cNvPicPr>
            <a:picLocks noChangeAspect="1"/>
          </p:cNvPicPr>
          <p:nvPr/>
        </p:nvPicPr>
        <p:blipFill>
          <a:blip r:embed="rId3">
            <a:lum brigh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2179638"/>
            <a:ext cx="5334000" cy="431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0" name="Text Box 2"/>
          <p:cNvSpPr txBox="1">
            <a:spLocks noChangeArrowheads="1"/>
          </p:cNvSpPr>
          <p:nvPr/>
        </p:nvSpPr>
        <p:spPr bwMode="auto">
          <a:xfrm>
            <a:off x="5878513" y="1493838"/>
            <a:ext cx="4202112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NGC1266: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Central peak </a:t>
            </a:r>
            <a:r>
              <a:rPr lang="en-GB">
                <a:solidFill>
                  <a:srgbClr val="A6A6A6"/>
                </a:solidFill>
                <a:latin typeface="Charter" charset="0"/>
                <a:cs typeface="StarSymbol" charset="0"/>
              </a:rPr>
              <a:t>(still) </a:t>
            </a: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essentially unresolved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     </a:t>
            </a:r>
            <a:r>
              <a:rPr lang="en-GB">
                <a:solidFill>
                  <a:srgbClr val="A6A6A6"/>
                </a:solidFill>
                <a:latin typeface="Charter" charset="0"/>
                <a:cs typeface="StarSymbol" charset="0"/>
              </a:rPr>
              <a:t>(≈1</a:t>
            </a:r>
            <a:r>
              <a:rPr lang="ja-JP" altLang="en-GB">
                <a:solidFill>
                  <a:srgbClr val="A6A6A6"/>
                </a:solidFill>
                <a:latin typeface="Charter" charset="0"/>
                <a:cs typeface="StarSymbol" charset="0"/>
              </a:rPr>
              <a:t>”</a:t>
            </a:r>
            <a:r>
              <a:rPr lang="en-GB" altLang="ja-JP">
                <a:solidFill>
                  <a:srgbClr val="A6A6A6"/>
                </a:solidFill>
                <a:latin typeface="Charter" charset="0"/>
                <a:cs typeface="StarSymbol" charset="0"/>
              </a:rPr>
              <a:t> = 150 pc)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endParaRPr lang="en-GB">
              <a:solidFill>
                <a:srgbClr val="E6E6E6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Wings clearly </a:t>
            </a:r>
            <a:r>
              <a:rPr lang="en-GB">
                <a:solidFill>
                  <a:srgbClr val="A6A6A6"/>
                </a:solidFill>
                <a:latin typeface="Charter" charset="0"/>
                <a:cs typeface="StarSymbol" charset="0"/>
              </a:rPr>
              <a:t>(slightly)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     extended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endParaRPr lang="en-GB">
              <a:solidFill>
                <a:srgbClr val="A6A6A6"/>
              </a:solidFill>
              <a:latin typeface="Charter" charset="0"/>
              <a:cs typeface="Standard Symbols 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 Need firm evidence for AGN </a:t>
            </a:r>
            <a:r>
              <a:rPr lang="en-GB">
                <a:solidFill>
                  <a:srgbClr val="D9D9D9"/>
                </a:solidFill>
                <a:latin typeface="Charter" charset="0"/>
                <a:cs typeface="Standard Symbols L" charset="0"/>
              </a:rPr>
              <a:t>(jet-driven) 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outflow !</a:t>
            </a:r>
            <a:endParaRPr lang="en-GB">
              <a:solidFill>
                <a:srgbClr val="A6A6A6"/>
              </a:solidFill>
              <a:latin typeface="Charter" charset="0"/>
              <a:cs typeface="Standard Symbols L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5" name="Text Box 1"/>
          <p:cNvSpPr txBox="1">
            <a:spLocks noChangeArrowheads="1"/>
          </p:cNvSpPr>
          <p:nvPr/>
        </p:nvSpPr>
        <p:spPr bwMode="auto">
          <a:xfrm>
            <a:off x="677863" y="185738"/>
            <a:ext cx="860742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NGC1266: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AGN feedback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 sz="200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(Alatalo et al. 10)     </a:t>
            </a:r>
          </a:p>
        </p:txBody>
      </p:sp>
      <p:sp>
        <p:nvSpPr>
          <p:cNvPr id="200706" name="Text Box 2"/>
          <p:cNvSpPr txBox="1">
            <a:spLocks noChangeArrowheads="1"/>
          </p:cNvSpPr>
          <p:nvPr/>
        </p:nvSpPr>
        <p:spPr bwMode="auto">
          <a:xfrm>
            <a:off x="5802313" y="1493838"/>
            <a:ext cx="4191000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NGC1266: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Ionised gas </a:t>
            </a:r>
            <a:r>
              <a:rPr lang="en-GB">
                <a:solidFill>
                  <a:srgbClr val="A6A6A6"/>
                </a:solidFill>
                <a:latin typeface="Charter" charset="0"/>
                <a:cs typeface="StarSymbol" charset="0"/>
              </a:rPr>
              <a:t>(H</a:t>
            </a:r>
            <a:r>
              <a:rPr lang="en-GB">
                <a:solidFill>
                  <a:srgbClr val="A6A6A6"/>
                </a:solidFill>
                <a:latin typeface="Symbol Proportional BT" charset="0"/>
                <a:cs typeface="StarSymbol" charset="0"/>
              </a:rPr>
              <a:t>a</a:t>
            </a:r>
            <a:r>
              <a:rPr lang="en-GB">
                <a:solidFill>
                  <a:srgbClr val="A6A6A6"/>
                </a:solidFill>
                <a:latin typeface="Charter" charset="0"/>
                <a:cs typeface="StarSymbol" charset="0"/>
              </a:rPr>
              <a:t>)</a:t>
            </a: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 outflow,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     bi-polar/bi-conical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    </a:t>
            </a:r>
            <a:r>
              <a:rPr lang="en-GB">
                <a:solidFill>
                  <a:srgbClr val="A6A6A6"/>
                </a:solidFill>
                <a:latin typeface="Charter" charset="0"/>
                <a:cs typeface="StarSymbol" charset="0"/>
              </a:rPr>
              <a:t>(aligned with CO outflow)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endParaRPr lang="en-GB">
              <a:solidFill>
                <a:srgbClr val="E6E6E6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A6A6A6"/>
                </a:solidFill>
                <a:latin typeface="Charter" charset="0"/>
                <a:cs typeface="StarSymbol" charset="0"/>
              </a:rPr>
              <a:t>Clear shock signature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r>
              <a:rPr lang="en-GB">
                <a:solidFill>
                  <a:srgbClr val="A6A6A6"/>
                </a:solidFill>
                <a:latin typeface="Charter" charset="0"/>
                <a:cs typeface="StarSymbol" charset="0"/>
              </a:rPr>
              <a:t>     (SiO)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endParaRPr lang="en-GB">
              <a:solidFill>
                <a:srgbClr val="A6A6A6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A6A6A6"/>
                </a:solidFill>
                <a:latin typeface="Charter" charset="0"/>
                <a:cs typeface="StarSymbol" charset="0"/>
              </a:rPr>
              <a:t>Clear alignment of radio continuum jet  (1.4 GHz)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endParaRPr lang="en-GB">
              <a:solidFill>
                <a:srgbClr val="A6A6A6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 Clear effect/feedback of AGN </a:t>
            </a:r>
            <a:r>
              <a:rPr lang="en-GB">
                <a:solidFill>
                  <a:srgbClr val="D9D9D9"/>
                </a:solidFill>
                <a:latin typeface="Charter" charset="0"/>
                <a:cs typeface="Standard Symbols L" charset="0"/>
              </a:rPr>
              <a:t>(via jet) 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on molecular gas </a:t>
            </a:r>
            <a:r>
              <a:rPr lang="en-GB">
                <a:solidFill>
                  <a:srgbClr val="D9D9D9"/>
                </a:solidFill>
                <a:latin typeface="Charter" charset="0"/>
                <a:cs typeface="Standard Symbols L" charset="0"/>
              </a:rPr>
              <a:t>(fuel for star formation)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196850" y="1450975"/>
            <a:ext cx="5681663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3200" u="sng" dirty="0">
                <a:solidFill>
                  <a:srgbClr val="FFFF00"/>
                </a:solidFill>
                <a:latin typeface="Charter" charset="0"/>
                <a:ea typeface="+mn-ea"/>
                <a:cs typeface="+mn-cs"/>
              </a:rPr>
              <a:t>SINGS:</a:t>
            </a:r>
            <a:r>
              <a:rPr lang="en-GB" sz="3200" dirty="0">
                <a:solidFill>
                  <a:srgbClr val="FFFF00"/>
                </a:solidFill>
                <a:latin typeface="Charter" charset="0"/>
                <a:ea typeface="+mn-ea"/>
                <a:cs typeface="+mn-cs"/>
              </a:rPr>
              <a:t>  </a:t>
            </a:r>
            <a:r>
              <a:rPr lang="en-GB" sz="3200" dirty="0">
                <a:solidFill>
                  <a:schemeClr val="bg1">
                    <a:lumMod val="85000"/>
                  </a:schemeClr>
                </a:solidFill>
                <a:latin typeface="Charter" charset="0"/>
                <a:ea typeface="+mn-ea"/>
                <a:cs typeface="+mn-cs"/>
              </a:rPr>
              <a:t>H</a:t>
            </a:r>
            <a:r>
              <a:rPr lang="en-GB" sz="3200" dirty="0">
                <a:solidFill>
                  <a:schemeClr val="bg1">
                    <a:lumMod val="85000"/>
                  </a:schemeClr>
                </a:solidFill>
                <a:latin typeface="Symbol Proportional BT" charset="2"/>
                <a:ea typeface="+mn-ea"/>
                <a:cs typeface="Symbol Proportional BT" charset="2"/>
              </a:rPr>
              <a:t>a</a:t>
            </a:r>
            <a:r>
              <a:rPr lang="en-GB" sz="3200" dirty="0">
                <a:solidFill>
                  <a:schemeClr val="bg1">
                    <a:lumMod val="85000"/>
                  </a:schemeClr>
                </a:solidFill>
                <a:latin typeface="Charter" charset="0"/>
                <a:ea typeface="+mn-ea"/>
                <a:cs typeface="+mn-cs"/>
              </a:rPr>
              <a:t>  </a:t>
            </a:r>
          </a:p>
        </p:txBody>
      </p:sp>
      <p:pic>
        <p:nvPicPr>
          <p:cNvPr id="200708" name="Picture 5" descr="NGC1266_SINGS_Halph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13" y="2332038"/>
            <a:ext cx="4953000" cy="407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3" name="Text Box 1"/>
          <p:cNvSpPr txBox="1">
            <a:spLocks noChangeArrowheads="1"/>
          </p:cNvSpPr>
          <p:nvPr/>
        </p:nvSpPr>
        <p:spPr bwMode="auto">
          <a:xfrm>
            <a:off x="677863" y="185738"/>
            <a:ext cx="860742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NGC1266: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AGN feedback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 sz="200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(Alatalo et al. 10)     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71438" y="1450975"/>
            <a:ext cx="568166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3200" u="sng" dirty="0">
                <a:solidFill>
                  <a:srgbClr val="FFFF00"/>
                </a:solidFill>
                <a:latin typeface="Charter" charset="0"/>
                <a:ea typeface="+mn-ea"/>
                <a:cs typeface="+mn-cs"/>
              </a:rPr>
              <a:t>SINGS + CARMA:</a:t>
            </a:r>
            <a:r>
              <a:rPr lang="en-GB" sz="3200" dirty="0">
                <a:solidFill>
                  <a:srgbClr val="FFFF00"/>
                </a:solidFill>
                <a:latin typeface="Charter" charset="0"/>
                <a:ea typeface="+mn-ea"/>
                <a:cs typeface="+mn-cs"/>
              </a:rPr>
              <a:t>  </a:t>
            </a:r>
            <a:r>
              <a:rPr lang="en-GB" sz="3200" dirty="0">
                <a:solidFill>
                  <a:schemeClr val="bg1">
                    <a:lumMod val="85000"/>
                  </a:schemeClr>
                </a:solidFill>
                <a:latin typeface="Charter" charset="0"/>
                <a:ea typeface="+mn-ea"/>
                <a:cs typeface="+mn-cs"/>
              </a:rPr>
              <a:t>H</a:t>
            </a:r>
            <a:r>
              <a:rPr lang="en-GB" sz="3200" dirty="0">
                <a:solidFill>
                  <a:schemeClr val="bg1">
                    <a:lumMod val="85000"/>
                  </a:schemeClr>
                </a:solidFill>
                <a:latin typeface="Symbol Proportional BT" charset="2"/>
                <a:ea typeface="+mn-ea"/>
                <a:cs typeface="Symbol Proportional BT" charset="2"/>
              </a:rPr>
              <a:t>a </a:t>
            </a:r>
            <a:r>
              <a:rPr lang="en-GB" sz="3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ymbol Proportional BT" charset="2"/>
              </a:rPr>
              <a:t>+ CO</a:t>
            </a:r>
            <a:r>
              <a:rPr lang="en-GB" sz="3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  </a:t>
            </a:r>
          </a:p>
        </p:txBody>
      </p:sp>
      <p:pic>
        <p:nvPicPr>
          <p:cNvPr id="202755" name="Picture 7" descr="NGC1266_Halpha-CO.tiff"/>
          <p:cNvPicPr>
            <a:picLocks noChangeAspect="1"/>
          </p:cNvPicPr>
          <p:nvPr/>
        </p:nvPicPr>
        <p:blipFill>
          <a:blip r:embed="rId3">
            <a:lum bright="-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38" y="2103438"/>
            <a:ext cx="4460875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6" name="Text Box 2"/>
          <p:cNvSpPr txBox="1">
            <a:spLocks noChangeArrowheads="1"/>
          </p:cNvSpPr>
          <p:nvPr/>
        </p:nvSpPr>
        <p:spPr bwMode="auto">
          <a:xfrm>
            <a:off x="5802313" y="1493838"/>
            <a:ext cx="4191000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NGC1266: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Ionised gas </a:t>
            </a:r>
            <a:r>
              <a:rPr lang="en-GB">
                <a:solidFill>
                  <a:srgbClr val="A6A6A6"/>
                </a:solidFill>
                <a:latin typeface="Charter" charset="0"/>
                <a:cs typeface="StarSymbol" charset="0"/>
              </a:rPr>
              <a:t>(H</a:t>
            </a:r>
            <a:r>
              <a:rPr lang="en-GB">
                <a:solidFill>
                  <a:srgbClr val="A6A6A6"/>
                </a:solidFill>
                <a:latin typeface="Symbol Proportional BT" charset="0"/>
                <a:cs typeface="StarSymbol" charset="0"/>
              </a:rPr>
              <a:t>a</a:t>
            </a:r>
            <a:r>
              <a:rPr lang="en-GB">
                <a:solidFill>
                  <a:srgbClr val="A6A6A6"/>
                </a:solidFill>
                <a:latin typeface="Charter" charset="0"/>
                <a:cs typeface="StarSymbol" charset="0"/>
              </a:rPr>
              <a:t>)</a:t>
            </a: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 outflow,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     bi-polar/bi-conical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    </a:t>
            </a:r>
            <a:r>
              <a:rPr lang="en-GB">
                <a:solidFill>
                  <a:srgbClr val="A6A6A6"/>
                </a:solidFill>
                <a:latin typeface="Charter" charset="0"/>
                <a:cs typeface="StarSymbol" charset="0"/>
              </a:rPr>
              <a:t>(aligned with CO outflow)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endParaRPr lang="en-GB">
              <a:solidFill>
                <a:srgbClr val="E6E6E6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A6A6A6"/>
                </a:solidFill>
                <a:latin typeface="Charter" charset="0"/>
                <a:cs typeface="StarSymbol" charset="0"/>
              </a:rPr>
              <a:t>Clear shock signature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r>
              <a:rPr lang="en-GB">
                <a:solidFill>
                  <a:srgbClr val="A6A6A6"/>
                </a:solidFill>
                <a:latin typeface="Charter" charset="0"/>
                <a:cs typeface="StarSymbol" charset="0"/>
              </a:rPr>
              <a:t>     (SiO)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endParaRPr lang="en-GB">
              <a:solidFill>
                <a:srgbClr val="A6A6A6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A6A6A6"/>
                </a:solidFill>
                <a:latin typeface="Charter" charset="0"/>
                <a:cs typeface="StarSymbol" charset="0"/>
              </a:rPr>
              <a:t>Clear alignment of radio continuum jet  (1.4 GHz)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endParaRPr lang="en-GB">
              <a:solidFill>
                <a:srgbClr val="A6A6A6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 Clear effect/feedback of AGN </a:t>
            </a:r>
            <a:r>
              <a:rPr lang="en-GB">
                <a:solidFill>
                  <a:srgbClr val="D9D9D9"/>
                </a:solidFill>
                <a:latin typeface="Charter" charset="0"/>
                <a:cs typeface="Standard Symbols L" charset="0"/>
              </a:rPr>
              <a:t>(via jet) 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on molecular gas </a:t>
            </a:r>
            <a:r>
              <a:rPr lang="en-GB">
                <a:solidFill>
                  <a:srgbClr val="D9D9D9"/>
                </a:solidFill>
                <a:latin typeface="Charter" charset="0"/>
                <a:cs typeface="Standard Symbols L" charset="0"/>
              </a:rPr>
              <a:t>(fuel for star formation)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Text Box 1"/>
          <p:cNvSpPr txBox="1">
            <a:spLocks noChangeArrowheads="1"/>
          </p:cNvSpPr>
          <p:nvPr/>
        </p:nvSpPr>
        <p:spPr bwMode="auto">
          <a:xfrm>
            <a:off x="677863" y="185738"/>
            <a:ext cx="860742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NGC1266: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CO profile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 sz="200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(Alatalo et al. 10)     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71438" y="1450975"/>
            <a:ext cx="568166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3200" u="sng" dirty="0">
                <a:solidFill>
                  <a:srgbClr val="FFFF00"/>
                </a:solidFill>
                <a:latin typeface="Charter" charset="0"/>
                <a:ea typeface="+mn-ea"/>
                <a:cs typeface="+mn-cs"/>
              </a:rPr>
              <a:t>CARMA:</a:t>
            </a:r>
            <a:r>
              <a:rPr lang="en-GB" sz="3200" dirty="0">
                <a:solidFill>
                  <a:srgbClr val="FFFF00"/>
                </a:solidFill>
                <a:latin typeface="Charter" charset="0"/>
                <a:ea typeface="+mn-ea"/>
                <a:cs typeface="+mn-cs"/>
              </a:rPr>
              <a:t>  </a:t>
            </a:r>
            <a:r>
              <a:rPr lang="en-GB" sz="3200" dirty="0" err="1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ymbol Proportional BT" charset="2"/>
              </a:rPr>
              <a:t>SiO</a:t>
            </a:r>
            <a:r>
              <a:rPr lang="en-GB" sz="3200" dirty="0">
                <a:solidFill>
                  <a:schemeClr val="bg1">
                    <a:lumMod val="85000"/>
                  </a:schemeClr>
                </a:solidFill>
                <a:latin typeface="Charter" charset="0"/>
                <a:ea typeface="+mn-ea"/>
                <a:cs typeface="+mn-cs"/>
              </a:rPr>
              <a:t>  </a:t>
            </a:r>
          </a:p>
        </p:txBody>
      </p:sp>
      <p:sp>
        <p:nvSpPr>
          <p:cNvPr id="204803" name="Text Box 2"/>
          <p:cNvSpPr txBox="1">
            <a:spLocks noChangeArrowheads="1"/>
          </p:cNvSpPr>
          <p:nvPr/>
        </p:nvSpPr>
        <p:spPr bwMode="auto">
          <a:xfrm>
            <a:off x="5802313" y="1493838"/>
            <a:ext cx="4191000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NGC1266: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A6A6A6"/>
                </a:solidFill>
                <a:latin typeface="Charter" charset="0"/>
                <a:cs typeface="StarSymbol" charset="0"/>
              </a:rPr>
              <a:t>Ionised gas (H</a:t>
            </a:r>
            <a:r>
              <a:rPr lang="en-GB">
                <a:solidFill>
                  <a:srgbClr val="A6A6A6"/>
                </a:solidFill>
                <a:latin typeface="Symbol Proportional BT" charset="0"/>
                <a:cs typeface="StarSymbol" charset="0"/>
              </a:rPr>
              <a:t>a</a:t>
            </a:r>
            <a:r>
              <a:rPr lang="en-GB">
                <a:solidFill>
                  <a:srgbClr val="A6A6A6"/>
                </a:solidFill>
                <a:latin typeface="Charter" charset="0"/>
                <a:cs typeface="StarSymbol" charset="0"/>
              </a:rPr>
              <a:t>) outflow,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r>
              <a:rPr lang="en-GB">
                <a:solidFill>
                  <a:srgbClr val="A6A6A6"/>
                </a:solidFill>
                <a:latin typeface="Charter" charset="0"/>
                <a:cs typeface="StarSymbol" charset="0"/>
              </a:rPr>
              <a:t>     bi-polar/bi-conical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r>
              <a:rPr lang="en-GB">
                <a:solidFill>
                  <a:srgbClr val="A6A6A6"/>
                </a:solidFill>
                <a:latin typeface="Charter" charset="0"/>
                <a:cs typeface="StarSymbol" charset="0"/>
              </a:rPr>
              <a:t>    (aligned with CO outflow)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endParaRPr lang="en-GB">
              <a:solidFill>
                <a:srgbClr val="E6E6E6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Clear shock signature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     </a:t>
            </a:r>
            <a:r>
              <a:rPr lang="en-GB">
                <a:solidFill>
                  <a:srgbClr val="A6A6A6"/>
                </a:solidFill>
                <a:latin typeface="Charter" charset="0"/>
                <a:cs typeface="StarSymbol" charset="0"/>
              </a:rPr>
              <a:t>(SiO)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endParaRPr lang="en-GB">
              <a:solidFill>
                <a:srgbClr val="A6A6A6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A6A6A6"/>
                </a:solidFill>
                <a:latin typeface="Charter" charset="0"/>
                <a:cs typeface="StarSymbol" charset="0"/>
              </a:rPr>
              <a:t>Clear alignment of radio continuum jet  (1.4 GHz)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endParaRPr lang="en-GB">
              <a:solidFill>
                <a:srgbClr val="A6A6A6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 Clear effect/feedback of AGN </a:t>
            </a:r>
            <a:r>
              <a:rPr lang="en-GB">
                <a:solidFill>
                  <a:srgbClr val="D9D9D9"/>
                </a:solidFill>
                <a:latin typeface="Charter" charset="0"/>
                <a:cs typeface="Standard Symbols L" charset="0"/>
              </a:rPr>
              <a:t>(via jet) 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on molecular gas </a:t>
            </a:r>
            <a:r>
              <a:rPr lang="en-GB">
                <a:solidFill>
                  <a:srgbClr val="D9D9D9"/>
                </a:solidFill>
                <a:latin typeface="Charter" charset="0"/>
                <a:cs typeface="Standard Symbols L" charset="0"/>
              </a:rPr>
              <a:t>(fuel for star formation)</a:t>
            </a:r>
          </a:p>
        </p:txBody>
      </p:sp>
      <p:pic>
        <p:nvPicPr>
          <p:cNvPr id="204804" name="Picture 6" descr="NGC1266_SiO_spectrum.tiff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2414588"/>
            <a:ext cx="5105400" cy="372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1"/>
          <p:cNvSpPr txBox="1">
            <a:spLocks noChangeArrowheads="1"/>
          </p:cNvSpPr>
          <p:nvPr/>
        </p:nvSpPr>
        <p:spPr bwMode="auto">
          <a:xfrm>
            <a:off x="730250" y="120650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CO: 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Morphology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(Alatalo et al. 2012; Davis et al. 2012)</a:t>
            </a:r>
          </a:p>
        </p:txBody>
      </p:sp>
      <p:sp>
        <p:nvSpPr>
          <p:cNvPr id="36866" name="Text Box 2"/>
          <p:cNvSpPr txBox="1">
            <a:spLocks noChangeArrowheads="1"/>
          </p:cNvSpPr>
          <p:nvPr/>
        </p:nvSpPr>
        <p:spPr bwMode="auto">
          <a:xfrm>
            <a:off x="5802313" y="1403350"/>
            <a:ext cx="4191000" cy="559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Atlas</a:t>
            </a:r>
            <a:r>
              <a:rPr lang="en-GB" sz="3200" u="sng" baseline="30000" dirty="0" smtClean="0">
                <a:solidFill>
                  <a:srgbClr val="FFFF00"/>
                </a:solidFill>
                <a:latin typeface="Charter" charset="0"/>
              </a:rPr>
              <a:t>3D</a:t>
            </a:r>
            <a:r>
              <a:rPr lang="en-GB" sz="3200" u="sng" dirty="0" smtClean="0">
                <a:solidFill>
                  <a:srgbClr val="FFFF00"/>
                </a:solidFill>
                <a:latin typeface="Charter" charset="0"/>
              </a:rPr>
              <a:t> (CARMA):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None/>
              <a:defRPr/>
            </a:pPr>
            <a:endParaRPr lang="en-GB" sz="800" u="sng" dirty="0" smtClean="0">
              <a:solidFill>
                <a:srgbClr val="FFFF00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Wingdings" charset="0"/>
              <a:buChar char="²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&gt; 40 objects so far 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 dirty="0" smtClean="0">
                <a:solidFill>
                  <a:srgbClr val="B3B3B3"/>
                </a:solidFill>
                <a:latin typeface="Charter" charset="0"/>
              </a:rPr>
              <a:t>(CARMA, </a:t>
            </a:r>
            <a:r>
              <a:rPr lang="en-GB" dirty="0" err="1" smtClean="0">
                <a:solidFill>
                  <a:srgbClr val="B3B3B3"/>
                </a:solidFill>
                <a:latin typeface="Charter" charset="0"/>
              </a:rPr>
              <a:t>PdBI</a:t>
            </a:r>
            <a:r>
              <a:rPr lang="en-GB" dirty="0" smtClean="0">
                <a:solidFill>
                  <a:srgbClr val="B3B3B3"/>
                </a:solidFill>
                <a:latin typeface="Charter" charset="0"/>
              </a:rPr>
              <a:t>, BIMA)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dirty="0" smtClean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endParaRPr lang="en-GB" dirty="0" smtClean="0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rgbClr val="FFFF99"/>
                </a:solidFill>
                <a:latin typeface="Charter" charset="0"/>
              </a:rPr>
              <a:t>Centrally-concentrated H</a:t>
            </a:r>
            <a:r>
              <a:rPr lang="en-GB" baseline="-25000" dirty="0" smtClean="0">
                <a:solidFill>
                  <a:srgbClr val="FFFF99"/>
                </a:solidFill>
                <a:latin typeface="Charter" charset="0"/>
              </a:rPr>
              <a:t>2 </a:t>
            </a:r>
            <a:r>
              <a:rPr lang="en-GB" dirty="0" smtClean="0">
                <a:solidFill>
                  <a:srgbClr val="B3B3B3"/>
                </a:solidFill>
                <a:latin typeface="Charter" charset="0"/>
              </a:rPr>
              <a:t>(physical size</a:t>
            </a:r>
            <a:r>
              <a:rPr lang="en-US" dirty="0" smtClean="0">
                <a:solidFill>
                  <a:srgbClr val="B3B3B3"/>
                </a:solidFill>
                <a:latin typeface="Charter" charset="0"/>
              </a:rPr>
              <a:t>)</a:t>
            </a:r>
            <a:endParaRPr lang="en-GB" dirty="0" smtClean="0">
              <a:solidFill>
                <a:srgbClr val="B3B3B3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>
                <a:solidFill>
                  <a:srgbClr val="FFFF99"/>
                </a:solidFill>
                <a:latin typeface="Charter" charset="0"/>
              </a:rPr>
              <a:t>Diverse morphologies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>
                <a:solidFill>
                  <a:srgbClr val="FFFF99"/>
                </a:solidFill>
                <a:latin typeface="Charter" charset="0"/>
              </a:rPr>
              <a:t>    </a:t>
            </a:r>
            <a:r>
              <a:rPr lang="en-GB" dirty="0">
                <a:solidFill>
                  <a:srgbClr val="A6A6A6"/>
                </a:solidFill>
                <a:latin typeface="Charter" charset="0"/>
              </a:rPr>
              <a:t> </a:t>
            </a:r>
            <a:r>
              <a:rPr lang="en-GB" dirty="0">
                <a:solidFill>
                  <a:srgbClr val="B3B3B3"/>
                </a:solidFill>
                <a:latin typeface="Charter" charset="0"/>
              </a:rPr>
              <a:t>(disks, rings, bars, …</a:t>
            </a:r>
            <a:r>
              <a:rPr lang="en-GB" dirty="0" smtClean="0">
                <a:solidFill>
                  <a:srgbClr val="B3B3B3"/>
                </a:solidFill>
                <a:latin typeface="Charter" charset="0"/>
              </a:rPr>
              <a:t>)</a:t>
            </a:r>
            <a:endParaRPr lang="en-GB" dirty="0" smtClean="0">
              <a:solidFill>
                <a:schemeClr val="bg1">
                  <a:lumMod val="50000"/>
                </a:schemeClr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   </a:t>
            </a:r>
            <a:r>
              <a:rPr lang="en-GB" dirty="0" smtClean="0">
                <a:solidFill>
                  <a:schemeClr val="bg1">
                    <a:lumMod val="65000"/>
                  </a:schemeClr>
                </a:solidFill>
                <a:latin typeface="Charter" charset="0"/>
              </a:rPr>
              <a:t>(origin, accretion time)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buFont typeface="StarSymbol" charset="0"/>
              <a:buChar char="•"/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Regular kinematics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    (CO best </a:t>
            </a:r>
            <a:r>
              <a:rPr lang="en-GB" dirty="0" err="1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V</a:t>
            </a:r>
            <a:r>
              <a:rPr lang="en-GB" baseline="-25000" dirty="0" err="1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c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tracer)</a:t>
            </a:r>
          </a:p>
          <a:p>
            <a:pPr eaLnBrk="1">
              <a:lnSpc>
                <a:spcPct val="102000"/>
              </a:lnSpc>
              <a:spcBef>
                <a:spcPts val="288"/>
              </a:spcBef>
              <a:buClr>
                <a:srgbClr val="FFFF99"/>
              </a:buClr>
              <a:buSzPct val="75000"/>
              <a:defRPr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Charter" charset="0"/>
              </a:rPr>
              <a:t>     (T-F, M/L, BH mass, …)</a:t>
            </a:r>
            <a:endParaRPr lang="en-GB" dirty="0">
              <a:solidFill>
                <a:schemeClr val="bg1">
                  <a:lumMod val="50000"/>
                </a:schemeClr>
              </a:solidFill>
              <a:latin typeface="Charter" charset="0"/>
            </a:endParaRPr>
          </a:p>
        </p:txBody>
      </p:sp>
      <p:pic>
        <p:nvPicPr>
          <p:cNvPr id="40963" name="Picture 5" descr="all_CARMA_110307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3" y="1493838"/>
            <a:ext cx="5099050" cy="552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49" name="Text Box 1"/>
          <p:cNvSpPr txBox="1">
            <a:spLocks noChangeArrowheads="1"/>
          </p:cNvSpPr>
          <p:nvPr/>
        </p:nvSpPr>
        <p:spPr bwMode="auto">
          <a:xfrm>
            <a:off x="677863" y="185738"/>
            <a:ext cx="860742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NGC1266: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CO profile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 sz="200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(Alatalo et al. 10)     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71438" y="1450975"/>
            <a:ext cx="5681662" cy="50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sz="3200" u="sng" dirty="0">
                <a:solidFill>
                  <a:srgbClr val="FFFF00"/>
                </a:solidFill>
                <a:latin typeface="Charter" charset="0"/>
                <a:ea typeface="+mn-ea"/>
                <a:cs typeface="+mn-cs"/>
              </a:rPr>
              <a:t>CARMA:</a:t>
            </a:r>
            <a:r>
              <a:rPr lang="en-GB" sz="3200" dirty="0">
                <a:solidFill>
                  <a:srgbClr val="FFFF00"/>
                </a:solidFill>
                <a:latin typeface="Charter" charset="0"/>
                <a:ea typeface="+mn-ea"/>
                <a:cs typeface="+mn-cs"/>
              </a:rPr>
              <a:t>  </a:t>
            </a:r>
            <a:r>
              <a:rPr lang="en-GB" sz="3200" dirty="0" err="1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Symbol Proportional BT" charset="2"/>
              </a:rPr>
              <a:t>SiO</a:t>
            </a:r>
            <a:r>
              <a:rPr lang="en-GB" sz="3200" dirty="0">
                <a:solidFill>
                  <a:schemeClr val="bg1">
                    <a:lumMod val="85000"/>
                  </a:schemeClr>
                </a:solidFill>
                <a:latin typeface="Charter" charset="0"/>
                <a:ea typeface="+mn-ea"/>
                <a:cs typeface="+mn-cs"/>
              </a:rPr>
              <a:t>  </a:t>
            </a:r>
          </a:p>
        </p:txBody>
      </p:sp>
      <p:sp>
        <p:nvSpPr>
          <p:cNvPr id="206851" name="Text Box 2"/>
          <p:cNvSpPr txBox="1">
            <a:spLocks noChangeArrowheads="1"/>
          </p:cNvSpPr>
          <p:nvPr/>
        </p:nvSpPr>
        <p:spPr bwMode="auto">
          <a:xfrm>
            <a:off x="5802313" y="1493838"/>
            <a:ext cx="4191000" cy="557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NGC1266: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A6A6A6"/>
                </a:solidFill>
                <a:latin typeface="Charter" charset="0"/>
                <a:cs typeface="StarSymbol" charset="0"/>
              </a:rPr>
              <a:t>Ionised gas (H</a:t>
            </a:r>
            <a:r>
              <a:rPr lang="en-GB">
                <a:solidFill>
                  <a:srgbClr val="A6A6A6"/>
                </a:solidFill>
                <a:latin typeface="Symbol Proportional BT" charset="0"/>
                <a:cs typeface="StarSymbol" charset="0"/>
              </a:rPr>
              <a:t>a</a:t>
            </a:r>
            <a:r>
              <a:rPr lang="en-GB">
                <a:solidFill>
                  <a:srgbClr val="A6A6A6"/>
                </a:solidFill>
                <a:latin typeface="Charter" charset="0"/>
                <a:cs typeface="StarSymbol" charset="0"/>
              </a:rPr>
              <a:t>) outflow,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r>
              <a:rPr lang="en-GB">
                <a:solidFill>
                  <a:srgbClr val="A6A6A6"/>
                </a:solidFill>
                <a:latin typeface="Charter" charset="0"/>
                <a:cs typeface="StarSymbol" charset="0"/>
              </a:rPr>
              <a:t>     bi-polar/bi-conical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r>
              <a:rPr lang="en-GB">
                <a:solidFill>
                  <a:srgbClr val="A6A6A6"/>
                </a:solidFill>
                <a:latin typeface="Charter" charset="0"/>
                <a:cs typeface="StarSymbol" charset="0"/>
              </a:rPr>
              <a:t>    (aligned with CO outflow)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endParaRPr lang="en-GB">
              <a:solidFill>
                <a:srgbClr val="A6A6A6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A6A6A6"/>
                </a:solidFill>
                <a:latin typeface="Charter" charset="0"/>
                <a:cs typeface="StarSymbol" charset="0"/>
              </a:rPr>
              <a:t>Clear shock signature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r>
              <a:rPr lang="en-GB">
                <a:solidFill>
                  <a:srgbClr val="A6A6A6"/>
                </a:solidFill>
                <a:latin typeface="Charter" charset="0"/>
                <a:cs typeface="StarSymbol" charset="0"/>
              </a:rPr>
              <a:t>     (SiO)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endParaRPr lang="en-GB">
              <a:solidFill>
                <a:srgbClr val="A6A6A6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E6E6E6"/>
                </a:solidFill>
                <a:latin typeface="Charter" charset="0"/>
                <a:cs typeface="StarSymbol" charset="0"/>
              </a:rPr>
              <a:t>Clear alignment of radio continuum jet  </a:t>
            </a:r>
            <a:r>
              <a:rPr lang="en-GB">
                <a:solidFill>
                  <a:srgbClr val="A6A6A6"/>
                </a:solidFill>
                <a:latin typeface="Charter" charset="0"/>
                <a:cs typeface="StarSymbol" charset="0"/>
              </a:rPr>
              <a:t>(1.4 GHz)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endParaRPr lang="en-GB">
              <a:solidFill>
                <a:srgbClr val="A6A6A6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 Clear effect/feedback of AGN </a:t>
            </a:r>
            <a:r>
              <a:rPr lang="en-GB">
                <a:solidFill>
                  <a:srgbClr val="D9D9D9"/>
                </a:solidFill>
                <a:latin typeface="Charter" charset="0"/>
                <a:cs typeface="Standard Symbols L" charset="0"/>
              </a:rPr>
              <a:t>(via jet) 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on molecular gas </a:t>
            </a:r>
            <a:r>
              <a:rPr lang="en-GB">
                <a:solidFill>
                  <a:srgbClr val="D9D9D9"/>
                </a:solidFill>
                <a:latin typeface="Charter" charset="0"/>
                <a:cs typeface="Standard Symbols L" charset="0"/>
              </a:rPr>
              <a:t>(fuel for star formation)</a:t>
            </a:r>
          </a:p>
        </p:txBody>
      </p:sp>
      <p:pic>
        <p:nvPicPr>
          <p:cNvPr id="206852" name="Picture 7" descr="NGC1266_CO_RC_Halpha_smal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2865438"/>
            <a:ext cx="326866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853" name="TextBox 18"/>
          <p:cNvSpPr txBox="1">
            <a:spLocks noChangeArrowheads="1"/>
          </p:cNvSpPr>
          <p:nvPr/>
        </p:nvSpPr>
        <p:spPr bwMode="auto">
          <a:xfrm>
            <a:off x="228600" y="2027238"/>
            <a:ext cx="32877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>
                <a:solidFill>
                  <a:srgbClr val="85FFE0"/>
                </a:solidFill>
                <a:latin typeface="Charter" charset="0"/>
              </a:rPr>
              <a:t>M</a:t>
            </a:r>
            <a:r>
              <a:rPr lang="en-GB" sz="2000" baseline="-25000">
                <a:solidFill>
                  <a:srgbClr val="85FFE0"/>
                </a:solidFill>
                <a:latin typeface="Charter" charset="0"/>
              </a:rPr>
              <a:t>H2</a:t>
            </a:r>
            <a:r>
              <a:rPr lang="en-GB" sz="2000">
                <a:solidFill>
                  <a:srgbClr val="85FFE0"/>
                </a:solidFill>
                <a:latin typeface="Charter" charset="0"/>
              </a:rPr>
              <a:t> ≈ 1x10</a:t>
            </a:r>
            <a:r>
              <a:rPr lang="en-GB" sz="2000" baseline="30000">
                <a:solidFill>
                  <a:srgbClr val="85FFE0"/>
                </a:solidFill>
                <a:latin typeface="Charter" charset="0"/>
              </a:rPr>
              <a:t>9 </a:t>
            </a:r>
            <a:r>
              <a:rPr lang="en-GB" sz="2000">
                <a:solidFill>
                  <a:srgbClr val="85FFE0"/>
                </a:solidFill>
                <a:latin typeface="Charter" charset="0"/>
              </a:rPr>
              <a:t>M</a:t>
            </a:r>
            <a:r>
              <a:rPr lang="en-GB" sz="2000" baseline="-25000">
                <a:solidFill>
                  <a:srgbClr val="85FFE0"/>
                </a:solidFill>
                <a:latin typeface="StarSymbol" charset="0"/>
                <a:cs typeface="StarSymbol" charset="0"/>
              </a:rPr>
              <a:t>⊙ </a:t>
            </a:r>
            <a:r>
              <a:rPr lang="en-GB" sz="2000">
                <a:solidFill>
                  <a:srgbClr val="85FFE0"/>
                </a:solidFill>
                <a:latin typeface="StarSymbol" charset="0"/>
                <a:cs typeface="StarSymbol" charset="0"/>
              </a:rPr>
              <a:t>at V</a:t>
            </a:r>
            <a:r>
              <a:rPr lang="en-GB" sz="2000" baseline="-25000">
                <a:solidFill>
                  <a:srgbClr val="85FFE0"/>
                </a:solidFill>
                <a:latin typeface="Charter" charset="0"/>
              </a:rPr>
              <a:t>systemic</a:t>
            </a:r>
            <a:r>
              <a:rPr lang="en-GB" sz="2000">
                <a:solidFill>
                  <a:srgbClr val="85FFE0"/>
                </a:solidFill>
                <a:latin typeface="Charter" charset="0"/>
              </a:rPr>
              <a:t> ,</a:t>
            </a:r>
          </a:p>
          <a:p>
            <a:r>
              <a:rPr lang="en-GB" sz="2000">
                <a:solidFill>
                  <a:srgbClr val="85FFE0"/>
                </a:solidFill>
                <a:latin typeface="Charter" charset="0"/>
              </a:rPr>
              <a:t>within R = 150 pc</a:t>
            </a:r>
            <a:endParaRPr lang="en-US" sz="2000">
              <a:solidFill>
                <a:srgbClr val="85FFE0"/>
              </a:solidFill>
            </a:endParaRPr>
          </a:p>
          <a:p>
            <a:endParaRPr lang="en-GB" sz="2000">
              <a:solidFill>
                <a:srgbClr val="85FFE0"/>
              </a:solidFill>
              <a:latin typeface="Charter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rot="10800000">
            <a:off x="696913" y="2789238"/>
            <a:ext cx="1981200" cy="19050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6855" name="TextBox 31"/>
          <p:cNvSpPr txBox="1">
            <a:spLocks noChangeArrowheads="1"/>
          </p:cNvSpPr>
          <p:nvPr/>
        </p:nvSpPr>
        <p:spPr bwMode="auto">
          <a:xfrm>
            <a:off x="0" y="4084638"/>
            <a:ext cx="11541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>
                <a:solidFill>
                  <a:srgbClr val="7F7F7F"/>
                </a:solidFill>
                <a:latin typeface="Charter" charset="0"/>
              </a:rPr>
              <a:t>Narrow-</a:t>
            </a:r>
          </a:p>
          <a:p>
            <a:r>
              <a:rPr lang="en-GB" sz="2000">
                <a:solidFill>
                  <a:srgbClr val="7F7F7F"/>
                </a:solidFill>
                <a:latin typeface="Charter" charset="0"/>
              </a:rPr>
              <a:t>band</a:t>
            </a:r>
          </a:p>
          <a:p>
            <a:r>
              <a:rPr lang="en-GB" sz="2000">
                <a:solidFill>
                  <a:srgbClr val="7F7F7F"/>
                </a:solidFill>
                <a:latin typeface="Charter" charset="0"/>
              </a:rPr>
              <a:t>H</a:t>
            </a:r>
            <a:r>
              <a:rPr lang="en-GB" sz="2000">
                <a:solidFill>
                  <a:srgbClr val="7F7F7F"/>
                </a:solidFill>
                <a:latin typeface="Symbol Proportional BT" charset="0"/>
                <a:cs typeface="Symbol Proportional BT" charset="0"/>
              </a:rPr>
              <a:t>a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 rot="10800000">
            <a:off x="773113" y="4618038"/>
            <a:ext cx="1828800" cy="7620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6857" name="TextBox 23"/>
          <p:cNvSpPr txBox="1">
            <a:spLocks noChangeArrowheads="1"/>
          </p:cNvSpPr>
          <p:nvPr/>
        </p:nvSpPr>
        <p:spPr bwMode="auto">
          <a:xfrm>
            <a:off x="163513" y="6424613"/>
            <a:ext cx="1905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>
                <a:solidFill>
                  <a:schemeClr val="tx1"/>
                </a:solidFill>
                <a:latin typeface="Charter" charset="0"/>
              </a:rPr>
              <a:t>1.4 GHz radio</a:t>
            </a:r>
          </a:p>
          <a:p>
            <a:r>
              <a:rPr lang="en-GB" sz="2000">
                <a:solidFill>
                  <a:schemeClr val="tx1"/>
                </a:solidFill>
                <a:latin typeface="Charter" charset="0"/>
              </a:rPr>
              <a:t>continuum</a:t>
            </a:r>
          </a:p>
        </p:txBody>
      </p:sp>
      <p:cxnSp>
        <p:nvCxnSpPr>
          <p:cNvPr id="206858" name="Straight Arrow Connector 20"/>
          <p:cNvCxnSpPr>
            <a:cxnSpLocks noChangeShapeType="1"/>
          </p:cNvCxnSpPr>
          <p:nvPr/>
        </p:nvCxnSpPr>
        <p:spPr bwMode="auto">
          <a:xfrm rot="10800000" flipV="1">
            <a:off x="1611313" y="5684838"/>
            <a:ext cx="1524000" cy="12954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6859" name="TextBox 9"/>
          <p:cNvSpPr txBox="1">
            <a:spLocks noChangeArrowheads="1"/>
          </p:cNvSpPr>
          <p:nvPr/>
        </p:nvSpPr>
        <p:spPr bwMode="auto">
          <a:xfrm>
            <a:off x="4354513" y="2789238"/>
            <a:ext cx="1447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GB" sz="2000">
                <a:solidFill>
                  <a:srgbClr val="FF0000"/>
                </a:solidFill>
                <a:latin typeface="Charter" charset="0"/>
              </a:rPr>
              <a:t>Highly</a:t>
            </a:r>
          </a:p>
          <a:p>
            <a:pPr algn="r"/>
            <a:r>
              <a:rPr lang="en-GB" sz="2000">
                <a:solidFill>
                  <a:srgbClr val="FF0000"/>
                </a:solidFill>
                <a:latin typeface="Charter" charset="0"/>
              </a:rPr>
              <a:t>red-shifted</a:t>
            </a:r>
          </a:p>
          <a:p>
            <a:pPr algn="r"/>
            <a:r>
              <a:rPr lang="en-GB" sz="2000">
                <a:solidFill>
                  <a:srgbClr val="FF0000"/>
                </a:solidFill>
                <a:latin typeface="Charter" charset="0"/>
              </a:rPr>
              <a:t>H</a:t>
            </a:r>
            <a:r>
              <a:rPr lang="en-GB" sz="2000" baseline="-25000">
                <a:solidFill>
                  <a:srgbClr val="FF0000"/>
                </a:solidFill>
                <a:latin typeface="Charter" charset="0"/>
              </a:rPr>
              <a:t>2</a:t>
            </a:r>
            <a:endParaRPr lang="en-US" sz="2000" baseline="-25000">
              <a:solidFill>
                <a:srgbClr val="FF0000"/>
              </a:solidFill>
            </a:endParaRPr>
          </a:p>
        </p:txBody>
      </p:sp>
      <p:cxnSp>
        <p:nvCxnSpPr>
          <p:cNvPr id="206860" name="Straight Arrow Connector 7"/>
          <p:cNvCxnSpPr>
            <a:cxnSpLocks noChangeShapeType="1"/>
          </p:cNvCxnSpPr>
          <p:nvPr/>
        </p:nvCxnSpPr>
        <p:spPr bwMode="auto">
          <a:xfrm flipV="1">
            <a:off x="2601913" y="3551238"/>
            <a:ext cx="2438400" cy="6096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6861" name="TextBox 13"/>
          <p:cNvSpPr txBox="1">
            <a:spLocks noChangeArrowheads="1"/>
          </p:cNvSpPr>
          <p:nvPr/>
        </p:nvSpPr>
        <p:spPr bwMode="auto">
          <a:xfrm>
            <a:off x="4202113" y="5049838"/>
            <a:ext cx="16002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GB" sz="2000">
                <a:solidFill>
                  <a:srgbClr val="0000FF"/>
                </a:solidFill>
                <a:latin typeface="Charter" charset="0"/>
              </a:rPr>
              <a:t>Highly </a:t>
            </a:r>
          </a:p>
          <a:p>
            <a:pPr algn="r"/>
            <a:r>
              <a:rPr lang="en-GB" sz="2000">
                <a:solidFill>
                  <a:srgbClr val="0000FF"/>
                </a:solidFill>
                <a:latin typeface="Charter" charset="0"/>
              </a:rPr>
              <a:t>blue-shifted</a:t>
            </a:r>
          </a:p>
          <a:p>
            <a:pPr algn="r"/>
            <a:r>
              <a:rPr lang="en-GB" sz="2000">
                <a:solidFill>
                  <a:srgbClr val="0000FF"/>
                </a:solidFill>
                <a:latin typeface="Charter" charset="0"/>
              </a:rPr>
              <a:t>H</a:t>
            </a:r>
            <a:r>
              <a:rPr lang="en-GB" sz="2000" baseline="-25000">
                <a:solidFill>
                  <a:srgbClr val="0000FF"/>
                </a:solidFill>
                <a:latin typeface="Charter" charset="0"/>
              </a:rPr>
              <a:t>2</a:t>
            </a:r>
            <a:endParaRPr lang="en-US" sz="2000" baseline="-25000">
              <a:solidFill>
                <a:srgbClr val="0000FF"/>
              </a:solidFill>
            </a:endParaRPr>
          </a:p>
        </p:txBody>
      </p:sp>
      <p:cxnSp>
        <p:nvCxnSpPr>
          <p:cNvPr id="206862" name="Straight Arrow Connector 10"/>
          <p:cNvCxnSpPr>
            <a:cxnSpLocks noChangeShapeType="1"/>
          </p:cNvCxnSpPr>
          <p:nvPr/>
        </p:nvCxnSpPr>
        <p:spPr bwMode="auto">
          <a:xfrm>
            <a:off x="2906713" y="5075238"/>
            <a:ext cx="1828800" cy="22860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7" name="Text Box 1"/>
          <p:cNvSpPr txBox="1">
            <a:spLocks noChangeArrowheads="1"/>
          </p:cNvSpPr>
          <p:nvPr/>
        </p:nvSpPr>
        <p:spPr bwMode="auto">
          <a:xfrm>
            <a:off x="677863" y="185738"/>
            <a:ext cx="8607425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NGC1266: </a:t>
            </a:r>
            <a:r>
              <a:rPr lang="en-GB" sz="4400">
                <a:solidFill>
                  <a:srgbClr val="FFFF66"/>
                </a:solidFill>
                <a:latin typeface="Charter" charset="0"/>
              </a:rPr>
              <a:t>AGN-driven outflow ?</a:t>
            </a:r>
            <a:r>
              <a:rPr lang="en-GB" sz="4400">
                <a:solidFill>
                  <a:srgbClr val="FFFF00"/>
                </a:solidFill>
                <a:latin typeface="Charter" charset="0"/>
              </a:rPr>
              <a:t/>
            </a:r>
            <a:br>
              <a:rPr lang="en-GB" sz="4400">
                <a:solidFill>
                  <a:srgbClr val="FFFF00"/>
                </a:solidFill>
                <a:latin typeface="Charter" charset="0"/>
              </a:rPr>
            </a:br>
            <a:r>
              <a:rPr lang="en-GB" sz="2000">
                <a:solidFill>
                  <a:srgbClr val="FFFF00"/>
                </a:solidFill>
                <a:latin typeface="Charter" charset="0"/>
              </a:rPr>
              <a:t>  </a:t>
            </a:r>
            <a:r>
              <a:rPr lang="en-GB" sz="2000">
                <a:solidFill>
                  <a:srgbClr val="999999"/>
                </a:solidFill>
                <a:latin typeface="Charter" charset="0"/>
              </a:rPr>
              <a:t>(Alatalo et al. 11)     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71438" y="1450975"/>
            <a:ext cx="5681662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/>
            </a:pPr>
            <a:r>
              <a:rPr lang="en-GB" u="sng" dirty="0">
                <a:solidFill>
                  <a:srgbClr val="FFFF00"/>
                </a:solidFill>
                <a:latin typeface="Charter" charset="0"/>
                <a:ea typeface="+mn-ea"/>
                <a:cs typeface="+mn-cs"/>
              </a:rPr>
              <a:t>CARMA + SMA:</a:t>
            </a:r>
            <a:r>
              <a:rPr lang="en-GB" dirty="0">
                <a:solidFill>
                  <a:schemeClr val="bg1">
                    <a:lumMod val="85000"/>
                  </a:schemeClr>
                </a:solidFill>
                <a:latin typeface="Charter" charset="0"/>
                <a:ea typeface="+mn-ea"/>
                <a:cs typeface="+mn-cs"/>
              </a:rPr>
              <a:t>  </a:t>
            </a:r>
          </a:p>
        </p:txBody>
      </p:sp>
      <p:sp>
        <p:nvSpPr>
          <p:cNvPr id="208899" name="Text Box 2"/>
          <p:cNvSpPr txBox="1">
            <a:spLocks noChangeArrowheads="1"/>
          </p:cNvSpPr>
          <p:nvPr/>
        </p:nvSpPr>
        <p:spPr bwMode="auto">
          <a:xfrm>
            <a:off x="6107113" y="1493838"/>
            <a:ext cx="3973512" cy="545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spcAft>
                <a:spcPts val="1425"/>
              </a:spcAft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NGC1266: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7FF99"/>
                </a:solidFill>
                <a:latin typeface="Charter" charset="0"/>
                <a:cs typeface="StarSymbol" charset="0"/>
              </a:rPr>
              <a:t>CO and ionised gas </a:t>
            </a:r>
            <a:r>
              <a:rPr lang="en-GB">
                <a:solidFill>
                  <a:srgbClr val="D9D9D9"/>
                </a:solidFill>
                <a:latin typeface="Charter" charset="0"/>
                <a:cs typeface="Standard Symbols L" charset="0"/>
              </a:rPr>
              <a:t>(Hα) </a:t>
            </a:r>
            <a:endParaRPr lang="en-GB">
              <a:solidFill>
                <a:srgbClr val="F7FF99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r>
              <a:rPr lang="en-GB">
                <a:solidFill>
                  <a:srgbClr val="F7FF99"/>
                </a:solidFill>
                <a:latin typeface="Charter" charset="0"/>
                <a:cs typeface="StarSymbol" charset="0"/>
              </a:rPr>
              <a:t>     bi-polar/bi-conical outflow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endParaRPr lang="en-GB" sz="800">
              <a:solidFill>
                <a:srgbClr val="F7FF99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7FF99"/>
                </a:solidFill>
                <a:latin typeface="Charter" charset="0"/>
                <a:cs typeface="StarSymbol" charset="0"/>
              </a:rPr>
              <a:t>Alignment with radio continuum and X-rays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endParaRPr lang="en-GB" sz="800">
              <a:solidFill>
                <a:srgbClr val="F7FF99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7FF99"/>
                </a:solidFill>
                <a:latin typeface="Charter" charset="0"/>
                <a:cs typeface="StarSymbol" charset="0"/>
              </a:rPr>
              <a:t>Clear shock signature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r>
              <a:rPr lang="en-GB">
                <a:solidFill>
                  <a:srgbClr val="F7FF99"/>
                </a:solidFill>
                <a:latin typeface="Charter" charset="0"/>
                <a:cs typeface="StarSymbol" charset="0"/>
              </a:rPr>
              <a:t>     </a:t>
            </a:r>
            <a:r>
              <a:rPr lang="en-GB">
                <a:solidFill>
                  <a:srgbClr val="D9D9D9"/>
                </a:solidFill>
                <a:latin typeface="Charter" charset="0"/>
                <a:cs typeface="Standard Symbols L" charset="0"/>
              </a:rPr>
              <a:t>(SiO) </a:t>
            </a:r>
            <a:endParaRPr lang="en-GB">
              <a:solidFill>
                <a:srgbClr val="F7FF99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endParaRPr lang="en-GB" sz="800">
              <a:solidFill>
                <a:srgbClr val="F7FF99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  <a:buFont typeface="StarSymbol" charset="0"/>
              <a:buChar char="●"/>
            </a:pPr>
            <a:r>
              <a:rPr lang="en-GB">
                <a:solidFill>
                  <a:srgbClr val="F7FF99"/>
                </a:solidFill>
                <a:latin typeface="Charter" charset="0"/>
                <a:cs typeface="StarSymbol" charset="0"/>
              </a:rPr>
              <a:t>Mass outflow rate &gt; SFR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endParaRPr lang="en-GB" sz="4000">
              <a:solidFill>
                <a:srgbClr val="A6A6A6"/>
              </a:solidFill>
              <a:latin typeface="Charter" charset="0"/>
              <a:cs typeface="StarSymbol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45000"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  Clear evidence for AGN feedback </a:t>
            </a:r>
            <a:r>
              <a:rPr lang="en-GB">
                <a:solidFill>
                  <a:srgbClr val="D9D9D9"/>
                </a:solidFill>
                <a:latin typeface="Charter" charset="0"/>
                <a:cs typeface="Standard Symbols L" charset="0"/>
              </a:rPr>
              <a:t>(via jet) </a:t>
            </a:r>
            <a:r>
              <a:rPr lang="en-GB">
                <a:solidFill>
                  <a:srgbClr val="FFFF00"/>
                </a:solidFill>
                <a:latin typeface="Charter" charset="0"/>
                <a:cs typeface="Standard Symbols L" charset="0"/>
              </a:rPr>
              <a:t>on molecular gas</a:t>
            </a:r>
            <a:endParaRPr lang="en-GB">
              <a:solidFill>
                <a:srgbClr val="D9D9D9"/>
              </a:solidFill>
              <a:latin typeface="Charter" charset="0"/>
              <a:cs typeface="Standard Symbols L" charset="0"/>
            </a:endParaRPr>
          </a:p>
        </p:txBody>
      </p:sp>
      <p:pic>
        <p:nvPicPr>
          <p:cNvPr id="208900" name="Picture 7" descr="NGC1266_CO_RC_Halpha_small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150" y="2713038"/>
            <a:ext cx="3268663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8901" name="TextBox 18"/>
          <p:cNvSpPr txBox="1">
            <a:spLocks noChangeArrowheads="1"/>
          </p:cNvSpPr>
          <p:nvPr/>
        </p:nvSpPr>
        <p:spPr bwMode="auto">
          <a:xfrm>
            <a:off x="228600" y="2008188"/>
            <a:ext cx="49641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>
                <a:solidFill>
                  <a:srgbClr val="85FFE0"/>
                </a:solidFill>
                <a:latin typeface="Charter" charset="0"/>
              </a:rPr>
              <a:t>M</a:t>
            </a:r>
            <a:r>
              <a:rPr lang="en-GB" sz="2000" baseline="-25000">
                <a:solidFill>
                  <a:srgbClr val="85FFE0"/>
                </a:solidFill>
                <a:latin typeface="Charter" charset="0"/>
              </a:rPr>
              <a:t>H2, nucleus</a:t>
            </a:r>
            <a:r>
              <a:rPr lang="en-GB" sz="2000">
                <a:solidFill>
                  <a:srgbClr val="85FFE0"/>
                </a:solidFill>
                <a:latin typeface="Charter" charset="0"/>
              </a:rPr>
              <a:t> ≈ 4x10</a:t>
            </a:r>
            <a:r>
              <a:rPr lang="en-GB" sz="2000" baseline="30000">
                <a:solidFill>
                  <a:srgbClr val="85FFE0"/>
                </a:solidFill>
                <a:latin typeface="Charter" charset="0"/>
              </a:rPr>
              <a:t>8 </a:t>
            </a:r>
            <a:r>
              <a:rPr lang="en-GB" sz="2000">
                <a:solidFill>
                  <a:srgbClr val="85FFE0"/>
                </a:solidFill>
                <a:latin typeface="Charter" charset="0"/>
              </a:rPr>
              <a:t>M</a:t>
            </a:r>
            <a:r>
              <a:rPr lang="en-GB" sz="2000" baseline="-25000">
                <a:solidFill>
                  <a:srgbClr val="85FFE0"/>
                </a:solidFill>
                <a:latin typeface="StarSymbol" charset="0"/>
                <a:cs typeface="StarSymbol" charset="0"/>
              </a:rPr>
              <a:t>⊙ </a:t>
            </a:r>
            <a:r>
              <a:rPr lang="en-GB" sz="2000">
                <a:solidFill>
                  <a:srgbClr val="85FFE0"/>
                </a:solidFill>
                <a:latin typeface="StarSymbol" charset="0"/>
                <a:cs typeface="StarSymbol" charset="0"/>
              </a:rPr>
              <a:t>(</a:t>
            </a:r>
            <a:r>
              <a:rPr lang="en-GB" sz="2000">
                <a:solidFill>
                  <a:srgbClr val="85FFE0"/>
                </a:solidFill>
                <a:latin typeface="Charter" charset="0"/>
              </a:rPr>
              <a:t>R ≤ 60 pc)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 rot="16200000" flipV="1">
            <a:off x="1154113" y="2941638"/>
            <a:ext cx="1981200" cy="10668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8903" name="TextBox 31"/>
          <p:cNvSpPr txBox="1">
            <a:spLocks noChangeArrowheads="1"/>
          </p:cNvSpPr>
          <p:nvPr/>
        </p:nvSpPr>
        <p:spPr bwMode="auto">
          <a:xfrm>
            <a:off x="0" y="3627438"/>
            <a:ext cx="11541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>
                <a:solidFill>
                  <a:srgbClr val="7F7F7F"/>
                </a:solidFill>
                <a:latin typeface="Charter" charset="0"/>
              </a:rPr>
              <a:t>Narrow-</a:t>
            </a:r>
          </a:p>
          <a:p>
            <a:r>
              <a:rPr lang="en-GB" sz="2000">
                <a:solidFill>
                  <a:srgbClr val="7F7F7F"/>
                </a:solidFill>
                <a:latin typeface="Charter" charset="0"/>
              </a:rPr>
              <a:t>band</a:t>
            </a:r>
          </a:p>
          <a:p>
            <a:r>
              <a:rPr lang="en-GB" sz="2000">
                <a:solidFill>
                  <a:srgbClr val="7F7F7F"/>
                </a:solidFill>
                <a:latin typeface="Charter" charset="0"/>
              </a:rPr>
              <a:t>H</a:t>
            </a:r>
            <a:r>
              <a:rPr lang="en-GB" sz="2000">
                <a:solidFill>
                  <a:srgbClr val="7F7F7F"/>
                </a:solidFill>
                <a:latin typeface="Symbol Proportional BT" charset="0"/>
                <a:cs typeface="Symbol Proportional BT" charset="0"/>
              </a:rPr>
              <a:t>a</a:t>
            </a:r>
          </a:p>
        </p:txBody>
      </p:sp>
      <p:cxnSp>
        <p:nvCxnSpPr>
          <p:cNvPr id="15" name="Straight Arrow Connector 14"/>
          <p:cNvCxnSpPr/>
          <p:nvPr/>
        </p:nvCxnSpPr>
        <p:spPr bwMode="auto">
          <a:xfrm rot="10800000">
            <a:off x="773113" y="4313238"/>
            <a:ext cx="1828800" cy="8382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8905" name="TextBox 23"/>
          <p:cNvSpPr txBox="1">
            <a:spLocks noChangeArrowheads="1"/>
          </p:cNvSpPr>
          <p:nvPr/>
        </p:nvSpPr>
        <p:spPr bwMode="auto">
          <a:xfrm>
            <a:off x="0" y="5151438"/>
            <a:ext cx="115411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>
                <a:solidFill>
                  <a:schemeClr val="tx1"/>
                </a:solidFill>
                <a:latin typeface="Charter" charset="0"/>
              </a:rPr>
              <a:t>1.4 GHz radio</a:t>
            </a:r>
          </a:p>
          <a:p>
            <a:r>
              <a:rPr lang="en-GB" sz="2000">
                <a:solidFill>
                  <a:schemeClr val="tx1"/>
                </a:solidFill>
                <a:latin typeface="Charter" charset="0"/>
              </a:rPr>
              <a:t>cont.</a:t>
            </a:r>
          </a:p>
        </p:txBody>
      </p:sp>
      <p:cxnSp>
        <p:nvCxnSpPr>
          <p:cNvPr id="208906" name="Straight Arrow Connector 20"/>
          <p:cNvCxnSpPr>
            <a:cxnSpLocks noChangeShapeType="1"/>
          </p:cNvCxnSpPr>
          <p:nvPr/>
        </p:nvCxnSpPr>
        <p:spPr bwMode="auto">
          <a:xfrm rot="10800000" flipV="1">
            <a:off x="849313" y="5456238"/>
            <a:ext cx="1295400" cy="2286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8907" name="TextBox 9"/>
          <p:cNvSpPr txBox="1">
            <a:spLocks noChangeArrowheads="1"/>
          </p:cNvSpPr>
          <p:nvPr/>
        </p:nvSpPr>
        <p:spPr bwMode="auto">
          <a:xfrm>
            <a:off x="4278313" y="2636838"/>
            <a:ext cx="16002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r>
              <a:rPr lang="en-GB" sz="2000">
                <a:solidFill>
                  <a:srgbClr val="FF0000"/>
                </a:solidFill>
                <a:latin typeface="Charter" charset="0"/>
              </a:rPr>
              <a:t>Highly</a:t>
            </a:r>
          </a:p>
          <a:p>
            <a:pPr algn="r"/>
            <a:r>
              <a:rPr lang="en-GB" sz="2000">
                <a:solidFill>
                  <a:srgbClr val="FF0000"/>
                </a:solidFill>
                <a:latin typeface="Charter" charset="0"/>
              </a:rPr>
              <a:t>red-shifted</a:t>
            </a:r>
          </a:p>
          <a:p>
            <a:pPr algn="r"/>
            <a:r>
              <a:rPr lang="en-GB" sz="2000">
                <a:solidFill>
                  <a:srgbClr val="FF0000"/>
                </a:solidFill>
                <a:latin typeface="Charter" charset="0"/>
              </a:rPr>
              <a:t>H</a:t>
            </a:r>
            <a:r>
              <a:rPr lang="en-GB" sz="2000" baseline="-25000">
                <a:solidFill>
                  <a:srgbClr val="FF0000"/>
                </a:solidFill>
                <a:latin typeface="Charter" charset="0"/>
              </a:rPr>
              <a:t>2</a:t>
            </a:r>
          </a:p>
          <a:p>
            <a:pPr algn="r"/>
            <a:endParaRPr lang="en-GB" sz="2000" baseline="-25000">
              <a:solidFill>
                <a:srgbClr val="FF0000"/>
              </a:solidFill>
              <a:latin typeface="Charter" charset="0"/>
            </a:endParaRPr>
          </a:p>
          <a:p>
            <a:pPr algn="r"/>
            <a:endParaRPr lang="en-GB" sz="2000" baseline="-25000">
              <a:solidFill>
                <a:srgbClr val="FF0000"/>
              </a:solidFill>
              <a:latin typeface="Charter" charset="0"/>
            </a:endParaRPr>
          </a:p>
          <a:p>
            <a:pPr algn="r"/>
            <a:endParaRPr lang="en-GB" sz="2000" baseline="-25000">
              <a:solidFill>
                <a:srgbClr val="FF0000"/>
              </a:solidFill>
              <a:latin typeface="Charter" charset="0"/>
            </a:endParaRPr>
          </a:p>
          <a:p>
            <a:pPr algn="r"/>
            <a:r>
              <a:rPr lang="en-GB" sz="2000">
                <a:solidFill>
                  <a:srgbClr val="FFFFFF"/>
                </a:solidFill>
                <a:latin typeface="Charter" charset="0"/>
              </a:rPr>
              <a:t>M</a:t>
            </a:r>
            <a:r>
              <a:rPr lang="en-GB" sz="2000" baseline="-25000">
                <a:solidFill>
                  <a:srgbClr val="FFFFFF"/>
                </a:solidFill>
                <a:latin typeface="Charter" charset="0"/>
              </a:rPr>
              <a:t>H2, outflow </a:t>
            </a:r>
          </a:p>
          <a:p>
            <a:pPr algn="r"/>
            <a:r>
              <a:rPr lang="en-GB" sz="2000">
                <a:solidFill>
                  <a:srgbClr val="FFFFFF"/>
                </a:solidFill>
                <a:latin typeface="Charter" charset="0"/>
              </a:rPr>
              <a:t>≈ 2x10</a:t>
            </a:r>
            <a:r>
              <a:rPr lang="en-GB" sz="2000" baseline="30000">
                <a:solidFill>
                  <a:srgbClr val="FFFFFF"/>
                </a:solidFill>
                <a:latin typeface="Charter" charset="0"/>
              </a:rPr>
              <a:t>7 </a:t>
            </a:r>
            <a:r>
              <a:rPr lang="en-GB" sz="2000">
                <a:solidFill>
                  <a:srgbClr val="FFFFFF"/>
                </a:solidFill>
                <a:latin typeface="Charter" charset="0"/>
              </a:rPr>
              <a:t>M</a:t>
            </a:r>
            <a:r>
              <a:rPr lang="en-GB" sz="2000" baseline="-25000">
                <a:solidFill>
                  <a:srgbClr val="FFFFFF"/>
                </a:solidFill>
                <a:latin typeface="StarSymbol" charset="0"/>
                <a:cs typeface="StarSymbol" charset="0"/>
              </a:rPr>
              <a:t>⊙</a:t>
            </a:r>
            <a:r>
              <a:rPr lang="en-GB" sz="2000">
                <a:solidFill>
                  <a:srgbClr val="FFFFFF"/>
                </a:solidFill>
                <a:latin typeface="Charter" charset="0"/>
              </a:rPr>
              <a:t> </a:t>
            </a:r>
          </a:p>
          <a:p>
            <a:pPr algn="r"/>
            <a:r>
              <a:rPr lang="en-GB" sz="2000">
                <a:solidFill>
                  <a:srgbClr val="FFFFFF"/>
                </a:solidFill>
                <a:latin typeface="Charter" charset="0"/>
              </a:rPr>
              <a:t>(R ≤ 500 pc)</a:t>
            </a:r>
            <a:endParaRPr lang="en-US" sz="2000">
              <a:solidFill>
                <a:srgbClr val="FFFFFF"/>
              </a:solidFill>
            </a:endParaRPr>
          </a:p>
        </p:txBody>
      </p:sp>
      <p:cxnSp>
        <p:nvCxnSpPr>
          <p:cNvPr id="208908" name="Straight Arrow Connector 7"/>
          <p:cNvCxnSpPr>
            <a:cxnSpLocks noChangeShapeType="1"/>
          </p:cNvCxnSpPr>
          <p:nvPr/>
        </p:nvCxnSpPr>
        <p:spPr bwMode="auto">
          <a:xfrm flipV="1">
            <a:off x="2906713" y="3475038"/>
            <a:ext cx="2209800" cy="6096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8909" name="TextBox 13"/>
          <p:cNvSpPr txBox="1">
            <a:spLocks noChangeArrowheads="1"/>
          </p:cNvSpPr>
          <p:nvPr/>
        </p:nvSpPr>
        <p:spPr bwMode="auto">
          <a:xfrm>
            <a:off x="4202113" y="5303838"/>
            <a:ext cx="16002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/>
            <a:endParaRPr lang="en-GB" sz="2000">
              <a:solidFill>
                <a:srgbClr val="0000FF"/>
              </a:solidFill>
              <a:latin typeface="Charter" charset="0"/>
            </a:endParaRPr>
          </a:p>
          <a:p>
            <a:pPr algn="r"/>
            <a:r>
              <a:rPr lang="en-GB" sz="2000">
                <a:solidFill>
                  <a:srgbClr val="0000FF"/>
                </a:solidFill>
                <a:latin typeface="Charter" charset="0"/>
              </a:rPr>
              <a:t>Highly </a:t>
            </a:r>
          </a:p>
          <a:p>
            <a:pPr algn="r"/>
            <a:r>
              <a:rPr lang="en-GB" sz="2000">
                <a:solidFill>
                  <a:srgbClr val="0000FF"/>
                </a:solidFill>
                <a:latin typeface="Charter" charset="0"/>
              </a:rPr>
              <a:t>blue-shifted</a:t>
            </a:r>
          </a:p>
          <a:p>
            <a:pPr algn="r"/>
            <a:r>
              <a:rPr lang="en-GB" sz="2000">
                <a:solidFill>
                  <a:srgbClr val="0000FF"/>
                </a:solidFill>
                <a:latin typeface="Charter" charset="0"/>
              </a:rPr>
              <a:t>H</a:t>
            </a:r>
            <a:r>
              <a:rPr lang="en-GB" sz="2000" baseline="-25000">
                <a:solidFill>
                  <a:srgbClr val="0000FF"/>
                </a:solidFill>
                <a:latin typeface="Charter" charset="0"/>
              </a:rPr>
              <a:t>2</a:t>
            </a:r>
            <a:endParaRPr lang="en-US" sz="2000" baseline="-25000">
              <a:solidFill>
                <a:srgbClr val="0000FF"/>
              </a:solidFill>
            </a:endParaRPr>
          </a:p>
        </p:txBody>
      </p:sp>
      <p:cxnSp>
        <p:nvCxnSpPr>
          <p:cNvPr id="208910" name="Straight Arrow Connector 10"/>
          <p:cNvCxnSpPr>
            <a:cxnSpLocks noChangeShapeType="1"/>
          </p:cNvCxnSpPr>
          <p:nvPr/>
        </p:nvCxnSpPr>
        <p:spPr bwMode="auto">
          <a:xfrm>
            <a:off x="2906713" y="4846638"/>
            <a:ext cx="1905000" cy="106680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8911" name="Rectangle 19"/>
          <p:cNvSpPr>
            <a:spLocks noChangeArrowheads="1"/>
          </p:cNvSpPr>
          <p:nvPr/>
        </p:nvSpPr>
        <p:spPr bwMode="auto">
          <a:xfrm>
            <a:off x="1304925" y="6446838"/>
            <a:ext cx="2897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>
                <a:latin typeface="Charter" charset="0"/>
              </a:rPr>
              <a:t>M</a:t>
            </a:r>
            <a:r>
              <a:rPr lang="en-GB" baseline="-25000">
                <a:latin typeface="Charter" charset="0"/>
              </a:rPr>
              <a:t>H2, total</a:t>
            </a:r>
            <a:r>
              <a:rPr lang="en-GB">
                <a:latin typeface="Charter" charset="0"/>
              </a:rPr>
              <a:t> ≈ 1x10</a:t>
            </a:r>
            <a:r>
              <a:rPr lang="en-GB" baseline="30000">
                <a:latin typeface="Charter" charset="0"/>
              </a:rPr>
              <a:t>9 </a:t>
            </a:r>
            <a:r>
              <a:rPr lang="en-GB">
                <a:latin typeface="Charter" charset="0"/>
              </a:rPr>
              <a:t>M</a:t>
            </a:r>
            <a:r>
              <a:rPr lang="en-GB" baseline="-25000">
                <a:latin typeface="StarSymbol" charset="0"/>
                <a:cs typeface="StarSymbol" charset="0"/>
              </a:rPr>
              <a:t>⊙</a:t>
            </a:r>
            <a:endParaRPr lang="en-GB">
              <a:latin typeface="Charter" charset="0"/>
            </a:endParaRP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5" name="Text Box 1"/>
          <p:cNvSpPr txBox="1">
            <a:spLocks noChangeArrowheads="1"/>
          </p:cNvSpPr>
          <p:nvPr/>
        </p:nvSpPr>
        <p:spPr bwMode="auto">
          <a:xfrm>
            <a:off x="661988" y="122238"/>
            <a:ext cx="860742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Molecular AGN-Driven Outflows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A6A6A6"/>
                </a:solidFill>
                <a:latin typeface="Charter" charset="0"/>
              </a:rPr>
              <a:t>(Alatalo et al., in prep)</a:t>
            </a:r>
          </a:p>
        </p:txBody>
      </p:sp>
      <p:pic>
        <p:nvPicPr>
          <p:cNvPr id="210946" name="Picture 2" descr="ha_co2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13" y="1493838"/>
            <a:ext cx="5600700" cy="55308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0947" name="Rectangle 4"/>
          <p:cNvSpPr>
            <a:spLocks noChangeArrowheads="1"/>
          </p:cNvSpPr>
          <p:nvPr/>
        </p:nvSpPr>
        <p:spPr bwMode="auto">
          <a:xfrm>
            <a:off x="2525713" y="1570038"/>
            <a:ext cx="685800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10948" name="Rectangle 5"/>
          <p:cNvSpPr>
            <a:spLocks noChangeArrowheads="1"/>
          </p:cNvSpPr>
          <p:nvPr/>
        </p:nvSpPr>
        <p:spPr bwMode="auto">
          <a:xfrm>
            <a:off x="2830513" y="6396038"/>
            <a:ext cx="838200" cy="279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cxnSp>
        <p:nvCxnSpPr>
          <p:cNvPr id="210949" name="Straight Arrow Connector 7"/>
          <p:cNvCxnSpPr>
            <a:cxnSpLocks noChangeShapeType="1"/>
          </p:cNvCxnSpPr>
          <p:nvPr/>
        </p:nvCxnSpPr>
        <p:spPr bwMode="auto">
          <a:xfrm flipV="1">
            <a:off x="5421313" y="2332038"/>
            <a:ext cx="2819400" cy="12954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0950" name="TextBox 9"/>
          <p:cNvSpPr txBox="1">
            <a:spLocks noChangeArrowheads="1"/>
          </p:cNvSpPr>
          <p:nvPr/>
        </p:nvSpPr>
        <p:spPr bwMode="auto">
          <a:xfrm>
            <a:off x="8316913" y="1798638"/>
            <a:ext cx="16764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>
                <a:solidFill>
                  <a:srgbClr val="FF0000"/>
                </a:solidFill>
                <a:latin typeface="Charter" charset="0"/>
              </a:rPr>
              <a:t>Highly</a:t>
            </a:r>
          </a:p>
          <a:p>
            <a:r>
              <a:rPr lang="en-GB" sz="2000">
                <a:solidFill>
                  <a:srgbClr val="FF0000"/>
                </a:solidFill>
                <a:latin typeface="Charter" charset="0"/>
              </a:rPr>
              <a:t>red-shifted</a:t>
            </a:r>
          </a:p>
          <a:p>
            <a:r>
              <a:rPr lang="en-GB" sz="2000">
                <a:solidFill>
                  <a:srgbClr val="FF0000"/>
                </a:solidFill>
                <a:latin typeface="Charter" charset="0"/>
              </a:rPr>
              <a:t>H</a:t>
            </a:r>
            <a:r>
              <a:rPr lang="en-GB" sz="2000" baseline="-25000">
                <a:solidFill>
                  <a:srgbClr val="FF0000"/>
                </a:solidFill>
                <a:latin typeface="Charter" charset="0"/>
              </a:rPr>
              <a:t>2</a:t>
            </a:r>
            <a:endParaRPr lang="en-US" sz="2000" baseline="-25000">
              <a:solidFill>
                <a:srgbClr val="FF0000"/>
              </a:solidFill>
            </a:endParaRPr>
          </a:p>
        </p:txBody>
      </p:sp>
      <p:cxnSp>
        <p:nvCxnSpPr>
          <p:cNvPr id="210951" name="Straight Arrow Connector 10"/>
          <p:cNvCxnSpPr>
            <a:cxnSpLocks noChangeShapeType="1"/>
          </p:cNvCxnSpPr>
          <p:nvPr/>
        </p:nvCxnSpPr>
        <p:spPr bwMode="auto">
          <a:xfrm>
            <a:off x="5573713" y="4770438"/>
            <a:ext cx="2667000" cy="762000"/>
          </a:xfrm>
          <a:prstGeom prst="straightConnector1">
            <a:avLst/>
          </a:prstGeom>
          <a:noFill/>
          <a:ln w="38100">
            <a:solidFill>
              <a:srgbClr val="0000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0952" name="TextBox 13"/>
          <p:cNvSpPr txBox="1">
            <a:spLocks noChangeArrowheads="1"/>
          </p:cNvSpPr>
          <p:nvPr/>
        </p:nvSpPr>
        <p:spPr bwMode="auto">
          <a:xfrm>
            <a:off x="8240713" y="4941888"/>
            <a:ext cx="183991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>
                <a:solidFill>
                  <a:srgbClr val="0000FF"/>
                </a:solidFill>
                <a:latin typeface="Charter" charset="0"/>
              </a:rPr>
              <a:t>Highly </a:t>
            </a:r>
          </a:p>
          <a:p>
            <a:r>
              <a:rPr lang="en-GB" sz="2000">
                <a:solidFill>
                  <a:srgbClr val="0000FF"/>
                </a:solidFill>
                <a:latin typeface="Charter" charset="0"/>
              </a:rPr>
              <a:t>blue-shifted</a:t>
            </a:r>
          </a:p>
          <a:p>
            <a:r>
              <a:rPr lang="en-GB" sz="2000">
                <a:solidFill>
                  <a:srgbClr val="0000FF"/>
                </a:solidFill>
                <a:latin typeface="Charter" charset="0"/>
              </a:rPr>
              <a:t>H</a:t>
            </a:r>
            <a:r>
              <a:rPr lang="en-GB" sz="2000" baseline="-25000">
                <a:solidFill>
                  <a:srgbClr val="0000FF"/>
                </a:solidFill>
                <a:latin typeface="Charter" charset="0"/>
              </a:rPr>
              <a:t>2</a:t>
            </a:r>
            <a:endParaRPr lang="en-US" sz="2000" baseline="-25000">
              <a:solidFill>
                <a:srgbClr val="0000FF"/>
              </a:solidFill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rot="10800000">
            <a:off x="2068513" y="2408238"/>
            <a:ext cx="3276600" cy="19050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0954" name="TextBox 18"/>
          <p:cNvSpPr txBox="1">
            <a:spLocks noChangeArrowheads="1"/>
          </p:cNvSpPr>
          <p:nvPr/>
        </p:nvSpPr>
        <p:spPr bwMode="auto">
          <a:xfrm>
            <a:off x="76200" y="1874838"/>
            <a:ext cx="214471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>
                <a:solidFill>
                  <a:srgbClr val="85FFE0"/>
                </a:solidFill>
                <a:latin typeface="Charter" charset="0"/>
              </a:rPr>
              <a:t>M</a:t>
            </a:r>
            <a:r>
              <a:rPr lang="en-GB" sz="2000" baseline="-25000">
                <a:solidFill>
                  <a:srgbClr val="85FFE0"/>
                </a:solidFill>
                <a:latin typeface="Charter" charset="0"/>
              </a:rPr>
              <a:t>H2</a:t>
            </a:r>
            <a:r>
              <a:rPr lang="en-GB" sz="2000">
                <a:solidFill>
                  <a:srgbClr val="85FFE0"/>
                </a:solidFill>
                <a:latin typeface="Charter" charset="0"/>
              </a:rPr>
              <a:t> = 2x10</a:t>
            </a:r>
            <a:r>
              <a:rPr lang="en-GB" sz="2000" baseline="30000">
                <a:solidFill>
                  <a:srgbClr val="85FFE0"/>
                </a:solidFill>
                <a:latin typeface="Charter" charset="0"/>
              </a:rPr>
              <a:t>9 </a:t>
            </a:r>
            <a:r>
              <a:rPr lang="en-GB" sz="2000">
                <a:solidFill>
                  <a:srgbClr val="85FFE0"/>
                </a:solidFill>
                <a:latin typeface="Charter" charset="0"/>
              </a:rPr>
              <a:t>M</a:t>
            </a:r>
            <a:r>
              <a:rPr lang="en-GB" sz="2000" baseline="-25000">
                <a:solidFill>
                  <a:srgbClr val="85FFE0"/>
                </a:solidFill>
                <a:latin typeface="StarSymbol" charset="0"/>
                <a:cs typeface="StarSymbol" charset="0"/>
              </a:rPr>
              <a:t>⊙</a:t>
            </a:r>
          </a:p>
          <a:p>
            <a:r>
              <a:rPr lang="en-GB" sz="2000">
                <a:solidFill>
                  <a:srgbClr val="85FFE0"/>
                </a:solidFill>
                <a:latin typeface="StarSymbol" charset="0"/>
                <a:cs typeface="StarSymbol" charset="0"/>
              </a:rPr>
              <a:t>at V</a:t>
            </a:r>
            <a:r>
              <a:rPr lang="en-GB" sz="2000" baseline="-25000">
                <a:solidFill>
                  <a:srgbClr val="85FFE0"/>
                </a:solidFill>
                <a:latin typeface="Charter" charset="0"/>
              </a:rPr>
              <a:t>systemic</a:t>
            </a:r>
            <a:r>
              <a:rPr lang="en-GB" sz="2000">
                <a:solidFill>
                  <a:srgbClr val="85FFE0"/>
                </a:solidFill>
                <a:latin typeface="Charter" charset="0"/>
              </a:rPr>
              <a:t> ,</a:t>
            </a:r>
          </a:p>
          <a:p>
            <a:r>
              <a:rPr lang="en-GB" sz="2000">
                <a:solidFill>
                  <a:srgbClr val="85FFE0"/>
                </a:solidFill>
                <a:latin typeface="Charter" charset="0"/>
              </a:rPr>
              <a:t>within R = 150 pc</a:t>
            </a:r>
            <a:endParaRPr lang="en-US" sz="2000">
              <a:solidFill>
                <a:srgbClr val="85FFE0"/>
              </a:solidFill>
            </a:endParaRPr>
          </a:p>
          <a:p>
            <a:endParaRPr lang="en-GB" sz="2000">
              <a:solidFill>
                <a:srgbClr val="85FFE0"/>
              </a:solidFill>
              <a:latin typeface="Charter" charset="0"/>
            </a:endParaRPr>
          </a:p>
        </p:txBody>
      </p:sp>
      <p:cxnSp>
        <p:nvCxnSpPr>
          <p:cNvPr id="210955" name="Straight Arrow Connector 20"/>
          <p:cNvCxnSpPr>
            <a:cxnSpLocks noChangeShapeType="1"/>
          </p:cNvCxnSpPr>
          <p:nvPr/>
        </p:nvCxnSpPr>
        <p:spPr bwMode="auto">
          <a:xfrm rot="10800000" flipV="1">
            <a:off x="1839913" y="5532438"/>
            <a:ext cx="2819400" cy="838200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0956" name="TextBox 23"/>
          <p:cNvSpPr txBox="1">
            <a:spLocks noChangeArrowheads="1"/>
          </p:cNvSpPr>
          <p:nvPr/>
        </p:nvSpPr>
        <p:spPr bwMode="auto">
          <a:xfrm>
            <a:off x="87313" y="5989638"/>
            <a:ext cx="1905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>
                <a:solidFill>
                  <a:schemeClr val="tx1"/>
                </a:solidFill>
                <a:latin typeface="Charter" charset="0"/>
              </a:rPr>
              <a:t>1.4 GHz radio</a:t>
            </a:r>
          </a:p>
          <a:p>
            <a:r>
              <a:rPr lang="en-GB" sz="2000">
                <a:solidFill>
                  <a:schemeClr val="tx1"/>
                </a:solidFill>
                <a:latin typeface="Charter" charset="0"/>
              </a:rPr>
              <a:t>continuum</a:t>
            </a:r>
          </a:p>
        </p:txBody>
      </p:sp>
      <p:cxnSp>
        <p:nvCxnSpPr>
          <p:cNvPr id="27" name="Straight Arrow Connector 26"/>
          <p:cNvCxnSpPr/>
          <p:nvPr/>
        </p:nvCxnSpPr>
        <p:spPr bwMode="auto">
          <a:xfrm rot="10800000">
            <a:off x="1839913" y="4237038"/>
            <a:ext cx="3352800" cy="1066800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10958" name="TextBox 31"/>
          <p:cNvSpPr txBox="1">
            <a:spLocks noChangeArrowheads="1"/>
          </p:cNvSpPr>
          <p:nvPr/>
        </p:nvSpPr>
        <p:spPr bwMode="auto">
          <a:xfrm>
            <a:off x="87313" y="3932238"/>
            <a:ext cx="1905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r>
              <a:rPr lang="en-GB" sz="2000">
                <a:solidFill>
                  <a:srgbClr val="7F7F7F"/>
                </a:solidFill>
                <a:latin typeface="Charter" charset="0"/>
              </a:rPr>
              <a:t>Narrow-band</a:t>
            </a:r>
          </a:p>
          <a:p>
            <a:r>
              <a:rPr lang="en-GB" sz="2000">
                <a:solidFill>
                  <a:srgbClr val="7F7F7F"/>
                </a:solidFill>
                <a:latin typeface="Charter" charset="0"/>
              </a:rPr>
              <a:t>H</a:t>
            </a:r>
            <a:r>
              <a:rPr lang="en-GB" sz="2000">
                <a:solidFill>
                  <a:srgbClr val="7F7F7F"/>
                </a:solidFill>
                <a:latin typeface="Symbol Proportional BT" charset="0"/>
                <a:cs typeface="Symbol Proportional BT" charset="0"/>
              </a:rPr>
              <a:t>a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3" name="Text Box 1"/>
          <p:cNvSpPr txBox="1">
            <a:spLocks noChangeArrowheads="1"/>
          </p:cNvSpPr>
          <p:nvPr/>
        </p:nvSpPr>
        <p:spPr bwMode="auto">
          <a:xfrm>
            <a:off x="661988" y="33338"/>
            <a:ext cx="8607425" cy="133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Extras...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1" name="Text Box 1"/>
          <p:cNvSpPr txBox="1">
            <a:spLocks noChangeArrowheads="1"/>
          </p:cNvSpPr>
          <p:nvPr/>
        </p:nvSpPr>
        <p:spPr bwMode="auto">
          <a:xfrm>
            <a:off x="661988" y="136525"/>
            <a:ext cx="8607425" cy="112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358775" indent="-35877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600">
                <a:solidFill>
                  <a:srgbClr val="FFFF00"/>
                </a:solidFill>
                <a:latin typeface="Charter" charset="0"/>
              </a:rPr>
              <a:t>Molecular Gas, Star, and Disk Formation in Local Early</a:t>
            </a:r>
            <a:r>
              <a:rPr lang="en-US" sz="3600">
                <a:solidFill>
                  <a:srgbClr val="FFFF00"/>
                </a:solidFill>
                <a:latin typeface="Charter" charset="0"/>
              </a:rPr>
              <a:t>-</a:t>
            </a:r>
            <a:r>
              <a:rPr lang="en-GB" sz="3600">
                <a:solidFill>
                  <a:srgbClr val="FFFF00"/>
                </a:solidFill>
                <a:latin typeface="Charter" charset="0"/>
              </a:rPr>
              <a:t>Type Galaxies</a:t>
            </a:r>
          </a:p>
        </p:txBody>
      </p:sp>
      <p:sp>
        <p:nvSpPr>
          <p:cNvPr id="215042" name="Text Box 2"/>
          <p:cNvSpPr txBox="1">
            <a:spLocks noChangeArrowheads="1"/>
          </p:cNvSpPr>
          <p:nvPr/>
        </p:nvSpPr>
        <p:spPr bwMode="auto">
          <a:xfrm>
            <a:off x="2033588" y="1584325"/>
            <a:ext cx="59817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>
                <a:solidFill>
                  <a:srgbClr val="FFFF66"/>
                </a:solidFill>
                <a:latin typeface="Charter" charset="0"/>
              </a:rPr>
              <a:t> </a:t>
            </a:r>
            <a:r>
              <a:rPr lang="en-GB" sz="3600">
                <a:solidFill>
                  <a:srgbClr val="FFFF66"/>
                </a:solidFill>
                <a:latin typeface="Charter" charset="0"/>
              </a:rPr>
              <a:t>Martin Bureau,</a:t>
            </a:r>
            <a:r>
              <a:rPr lang="en-GB">
                <a:solidFill>
                  <a:schemeClr val="tx1"/>
                </a:solidFill>
                <a:latin typeface="Charter" charset="0"/>
              </a:rPr>
              <a:t> </a:t>
            </a:r>
            <a:r>
              <a:rPr lang="en-GB" sz="2800">
                <a:solidFill>
                  <a:srgbClr val="E6E6E6"/>
                </a:solidFill>
                <a:latin typeface="Charter" charset="0"/>
              </a:rPr>
              <a:t>Oxford University</a:t>
            </a:r>
          </a:p>
        </p:txBody>
      </p:sp>
      <p:sp>
        <p:nvSpPr>
          <p:cNvPr id="215043" name="Text Box 3"/>
          <p:cNvSpPr txBox="1">
            <a:spLocks noChangeArrowheads="1"/>
          </p:cNvSpPr>
          <p:nvPr/>
        </p:nvSpPr>
        <p:spPr bwMode="auto">
          <a:xfrm>
            <a:off x="1344613" y="2312988"/>
            <a:ext cx="73596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7F7F7F"/>
                </a:solidFill>
                <a:latin typeface="Charter" charset="0"/>
              </a:rPr>
              <a:t>CO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7F7F7F"/>
                </a:solidFill>
                <a:latin typeface="Charter" charset="0"/>
              </a:rPr>
              <a:t>(L.M. Young, L. Blitz, F. Combes)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7F7F7F"/>
                </a:solidFill>
                <a:latin typeface="Charter" charset="0"/>
              </a:rPr>
              <a:t>(Alison Crocker, Timothy Davis, Katey Alatalo)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800">
              <a:solidFill>
                <a:srgbClr val="7F7F7F"/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7F7F7F"/>
                </a:solidFill>
                <a:latin typeface="Charter" charset="0"/>
              </a:rPr>
              <a:t>GALEX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7F7F7F"/>
                </a:solidFill>
                <a:latin typeface="Charter" charset="0"/>
              </a:rPr>
              <a:t>(Hyunjin Jeong, S. Yi)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800">
              <a:solidFill>
                <a:srgbClr val="7F7F7F"/>
              </a:solidFill>
              <a:latin typeface="Charter" charset="0"/>
            </a:endParaRP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7F7F7F"/>
                </a:solidFill>
                <a:latin typeface="Charter" charset="0"/>
              </a:rPr>
              <a:t>Optical</a:t>
            </a:r>
          </a:p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7F7F7F"/>
                </a:solidFill>
                <a:latin typeface="Charter" charset="0"/>
              </a:rPr>
              <a:t>(SAURON + Atlas3D teams)</a:t>
            </a:r>
          </a:p>
        </p:txBody>
      </p:sp>
      <p:sp>
        <p:nvSpPr>
          <p:cNvPr id="215044" name="Text Box 4"/>
          <p:cNvSpPr txBox="1">
            <a:spLocks noChangeArrowheads="1"/>
          </p:cNvSpPr>
          <p:nvPr/>
        </p:nvSpPr>
        <p:spPr bwMode="auto">
          <a:xfrm>
            <a:off x="315913" y="4976813"/>
            <a:ext cx="9612312" cy="200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Plans: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  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Optical/SAURON, UV/GALEX:  Stellar populations in E/S0s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          CO/30m:  H</a:t>
            </a:r>
            <a:r>
              <a:rPr lang="en-GB" baseline="-25000">
                <a:solidFill>
                  <a:srgbClr val="7F7F7F"/>
                </a:solidFill>
                <a:latin typeface="Charter" charset="0"/>
              </a:rPr>
              <a:t>2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 census (L, dynamics, environment)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          CO/BIMA+PdBI+CARMA:  H</a:t>
            </a:r>
            <a:r>
              <a:rPr lang="en-GB" baseline="-25000">
                <a:solidFill>
                  <a:srgbClr val="7F7F7F"/>
                </a:solidFill>
                <a:latin typeface="Charter" charset="0"/>
              </a:rPr>
              <a:t>2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 origin, star formation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7F7F7F"/>
                </a:solidFill>
                <a:latin typeface="Charter" charset="0"/>
              </a:rPr>
              <a:t>                UV/GALEX, HI:  Star formation, H</a:t>
            </a:r>
            <a:r>
              <a:rPr lang="en-GB" baseline="-25000">
                <a:solidFill>
                  <a:srgbClr val="7F7F7F"/>
                </a:solidFill>
                <a:latin typeface="Charter" charset="0"/>
              </a:rPr>
              <a:t>2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 </a:t>
            </a:r>
            <a:r>
              <a:rPr lang="en-US">
                <a:solidFill>
                  <a:srgbClr val="7F7F7F"/>
                </a:solidFill>
                <a:latin typeface="Charter" charset="0"/>
              </a:rPr>
              <a:t>–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 H</a:t>
            </a:r>
            <a:r>
              <a:rPr lang="en-GB" sz="2000">
                <a:solidFill>
                  <a:srgbClr val="7F7F7F"/>
                </a:solidFill>
                <a:latin typeface="Charter" charset="0"/>
              </a:rPr>
              <a:t>I</a:t>
            </a:r>
            <a:r>
              <a:rPr lang="en-GB">
                <a:solidFill>
                  <a:srgbClr val="7F7F7F"/>
                </a:solidFill>
                <a:latin typeface="Charter" charset="0"/>
              </a:rPr>
              <a:t> relation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               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Summary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8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Text Box 1"/>
          <p:cNvSpPr txBox="1">
            <a:spLocks noChangeArrowheads="1"/>
          </p:cNvSpPr>
          <p:nvPr/>
        </p:nvSpPr>
        <p:spPr bwMode="auto">
          <a:xfrm>
            <a:off x="719138" y="0"/>
            <a:ext cx="8610600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    SAURON: </a:t>
            </a:r>
            <a:r>
              <a:rPr lang="en-GB" sz="3600">
                <a:solidFill>
                  <a:srgbClr val="FFFFCC"/>
                </a:solidFill>
                <a:latin typeface="Charter" charset="0"/>
              </a:rPr>
              <a:t> Dynamics and Stellar Populations of Early-Type Galaxies in 3D</a:t>
            </a:r>
          </a:p>
        </p:txBody>
      </p:sp>
      <p:sp>
        <p:nvSpPr>
          <p:cNvPr id="217091" name="Text Box 2"/>
          <p:cNvSpPr txBox="1">
            <a:spLocks noChangeArrowheads="1"/>
          </p:cNvSpPr>
          <p:nvPr/>
        </p:nvSpPr>
        <p:spPr bwMode="auto">
          <a:xfrm>
            <a:off x="2271713" y="1754188"/>
            <a:ext cx="5578475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87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800">
                <a:solidFill>
                  <a:srgbClr val="FFFF66"/>
                </a:solidFill>
              </a:rPr>
              <a:t>                                 </a:t>
            </a:r>
            <a:r>
              <a:rPr lang="en-GB" sz="3200">
                <a:solidFill>
                  <a:srgbClr val="FFFF00"/>
                </a:solidFill>
                <a:latin typeface="Charter" charset="0"/>
              </a:rPr>
              <a:t>Martin Bureau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FF"/>
                </a:solidFill>
                <a:latin typeface="Charter" charset="0"/>
              </a:rPr>
              <a:t>                                  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(Oxford University)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>
              <a:solidFill>
                <a:srgbClr val="E6E6F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endParaRPr lang="en-GB" sz="1200">
              <a:solidFill>
                <a:srgbClr val="E6E6FF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FF"/>
                </a:solidFill>
                <a:latin typeface="Charter" charset="0"/>
              </a:rPr>
              <a:t>                             	      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        </a:t>
            </a:r>
            <a:r>
              <a:rPr lang="en-GB" sz="2800">
                <a:solidFill>
                  <a:srgbClr val="FFFF99"/>
                </a:solidFill>
                <a:latin typeface="Charter" charset="0"/>
              </a:rPr>
              <a:t>Team</a:t>
            </a:r>
          </a:p>
        </p:txBody>
      </p:sp>
      <p:sp>
        <p:nvSpPr>
          <p:cNvPr id="217092" name="Text Box 3"/>
          <p:cNvSpPr txBox="1">
            <a:spLocks noChangeArrowheads="1"/>
          </p:cNvSpPr>
          <p:nvPr/>
        </p:nvSpPr>
        <p:spPr bwMode="auto">
          <a:xfrm>
            <a:off x="577850" y="3976688"/>
            <a:ext cx="91471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Plan:</a:t>
            </a:r>
            <a:r>
              <a:rPr lang="en-GB">
                <a:solidFill>
                  <a:srgbClr val="FFFF66"/>
                </a:solidFill>
                <a:latin typeface="Charter" charset="0"/>
              </a:rPr>
              <a:t>  </a:t>
            </a:r>
            <a:r>
              <a:rPr lang="en-GB">
                <a:solidFill>
                  <a:srgbClr val="FFFF99"/>
                </a:solidFill>
                <a:latin typeface="Charter" charset="0"/>
              </a:rPr>
              <a:t>Introduction: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Team, Goals, Instrument, Sample, Data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           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Tools: Pixel fitting, Binning, Kinemetry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66"/>
                </a:solidFill>
                <a:latin typeface="Charter" charset="0"/>
              </a:rPr>
              <a:t>           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Stellar Kinematics: Examples, KDCs, Slow/Fast Rotators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        Gas Kinematics: Examples, Bars, Interactions, Line Ratios, ...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        Linestrengths: Examples, Line Indices, KDCs Dichotomy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        Dynamical Modeling: Schwarzschild, Examples, Dark Matter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        Conclusions: Summary, Future</a:t>
            </a:r>
          </a:p>
        </p:txBody>
      </p:sp>
      <p:pic>
        <p:nvPicPr>
          <p:cNvPr id="21709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138" y="746125"/>
            <a:ext cx="4725987" cy="472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3" descr="HST_HDF_zoo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13" y="1493838"/>
            <a:ext cx="1981200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744538" y="274638"/>
            <a:ext cx="86106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Broad Aims</a:t>
            </a:r>
            <a:endParaRPr lang="en-GB" sz="4400">
              <a:solidFill>
                <a:srgbClr val="FFFF99"/>
              </a:solidFill>
              <a:latin typeface="Charter" charset="0"/>
            </a:endParaRPr>
          </a:p>
        </p:txBody>
      </p:sp>
      <p:sp>
        <p:nvSpPr>
          <p:cNvPr id="10243" name="Text Box 2"/>
          <p:cNvSpPr txBox="1">
            <a:spLocks noChangeArrowheads="1"/>
          </p:cNvSpPr>
          <p:nvPr/>
        </p:nvSpPr>
        <p:spPr bwMode="auto">
          <a:xfrm>
            <a:off x="5283200" y="1441450"/>
            <a:ext cx="4797425" cy="551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Goals: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Mass assembly history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(gas, stars, dark matter)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Chemical enrichment history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(SFH, age, metallicity)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>
              <a:solidFill>
                <a:srgbClr val="FFFF99"/>
              </a:solidFill>
              <a:latin typeface="Charter" charset="0"/>
            </a:endParaRP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Context:</a:t>
            </a:r>
          </a:p>
          <a:p>
            <a:pPr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Hierarchical structure formation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(merging, harassment, ...)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Internal dynamical evolution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(BH/triaxiality-driven, ...)</a:t>
            </a:r>
            <a:endParaRPr lang="en-GB">
              <a:solidFill>
                <a:srgbClr val="606060"/>
              </a:solidFill>
              <a:latin typeface="Charter" charset="0"/>
            </a:endParaRP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600">
              <a:solidFill>
                <a:srgbClr val="666666"/>
              </a:solidFill>
              <a:latin typeface="Charter" charset="0"/>
            </a:endParaRP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600">
              <a:solidFill>
                <a:srgbClr val="666666"/>
              </a:solidFill>
              <a:latin typeface="Charter" charset="0"/>
            </a:endParaRPr>
          </a:p>
          <a:p>
            <a:pPr algn="just" eaLnBrk="1">
              <a:lnSpc>
                <a:spcPct val="109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 Exploit "fossil record"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     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(near-field cosmology)</a:t>
            </a: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0" y="5268913"/>
            <a:ext cx="2166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pic>
        <p:nvPicPr>
          <p:cNvPr id="10245" name="Picture 9" descr="Hubblesequence_mosaic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50" y="5303838"/>
            <a:ext cx="3598863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Down Arrow 10"/>
          <p:cNvSpPr>
            <a:spLocks noChangeArrowheads="1"/>
          </p:cNvSpPr>
          <p:nvPr/>
        </p:nvSpPr>
        <p:spPr bwMode="auto">
          <a:xfrm rot="-2203590">
            <a:off x="500063" y="4406900"/>
            <a:ext cx="484187" cy="520700"/>
          </a:xfrm>
          <a:prstGeom prst="downArrow">
            <a:avLst>
              <a:gd name="adj1" fmla="val 50000"/>
              <a:gd name="adj2" fmla="val 49997"/>
            </a:avLst>
          </a:pr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247" name="Picture 14" descr="SINS_larg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113" y="3246438"/>
            <a:ext cx="2779712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8" name="Down Arrow 15"/>
          <p:cNvSpPr>
            <a:spLocks noChangeArrowheads="1"/>
          </p:cNvSpPr>
          <p:nvPr/>
        </p:nvSpPr>
        <p:spPr bwMode="auto">
          <a:xfrm rot="-2203590">
            <a:off x="866775" y="5854700"/>
            <a:ext cx="484188" cy="520700"/>
          </a:xfrm>
          <a:prstGeom prst="downArrow">
            <a:avLst>
              <a:gd name="adj1" fmla="val 50000"/>
              <a:gd name="adj2" fmla="val 49997"/>
            </a:avLst>
          </a:pr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9" name="Down Arrow 16"/>
          <p:cNvSpPr>
            <a:spLocks noChangeArrowheads="1"/>
          </p:cNvSpPr>
          <p:nvPr/>
        </p:nvSpPr>
        <p:spPr bwMode="auto">
          <a:xfrm rot="-2203590">
            <a:off x="2314575" y="2654300"/>
            <a:ext cx="484188" cy="520700"/>
          </a:xfrm>
          <a:prstGeom prst="downArrow">
            <a:avLst>
              <a:gd name="adj1" fmla="val 50000"/>
              <a:gd name="adj2" fmla="val 49997"/>
            </a:avLst>
          </a:pr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0" name="Down Arrow 17"/>
          <p:cNvSpPr>
            <a:spLocks noChangeArrowheads="1"/>
          </p:cNvSpPr>
          <p:nvPr/>
        </p:nvSpPr>
        <p:spPr bwMode="auto">
          <a:xfrm rot="-2203590">
            <a:off x="4157663" y="4537075"/>
            <a:ext cx="484187" cy="520700"/>
          </a:xfrm>
          <a:prstGeom prst="downArrow">
            <a:avLst>
              <a:gd name="adj1" fmla="val 50000"/>
              <a:gd name="adj2" fmla="val 49997"/>
            </a:avLst>
          </a:prstGeom>
          <a:solidFill>
            <a:srgbClr val="00B8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51" name="Text Box 5"/>
          <p:cNvSpPr txBox="1">
            <a:spLocks noChangeArrowheads="1"/>
          </p:cNvSpPr>
          <p:nvPr/>
        </p:nvSpPr>
        <p:spPr bwMode="auto">
          <a:xfrm rot="5400000">
            <a:off x="1558926" y="2179637"/>
            <a:ext cx="153035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(HST HDF)</a:t>
            </a:r>
          </a:p>
        </p:txBody>
      </p:sp>
      <p:sp>
        <p:nvSpPr>
          <p:cNvPr id="10252" name="Text Box 5"/>
          <p:cNvSpPr txBox="1">
            <a:spLocks noChangeArrowheads="1"/>
          </p:cNvSpPr>
          <p:nvPr/>
        </p:nvSpPr>
        <p:spPr bwMode="auto">
          <a:xfrm rot="5400000">
            <a:off x="3333751" y="3956050"/>
            <a:ext cx="153035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(SINS)</a:t>
            </a:r>
          </a:p>
        </p:txBody>
      </p:sp>
      <p:pic>
        <p:nvPicPr>
          <p:cNvPr id="10253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122238"/>
            <a:ext cx="1219200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874462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3"/>
          <p:cNvSpPr txBox="1">
            <a:spLocks noChangeArrowheads="1"/>
          </p:cNvSpPr>
          <p:nvPr/>
        </p:nvSpPr>
        <p:spPr bwMode="auto">
          <a:xfrm>
            <a:off x="185738" y="1473200"/>
            <a:ext cx="4926012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 dirty="0">
                <a:solidFill>
                  <a:srgbClr val="FFFF00"/>
                </a:solidFill>
                <a:latin typeface="Charter" charset="0"/>
              </a:rPr>
              <a:t>Colour-magnitude diagram:</a:t>
            </a:r>
            <a:r>
              <a:rPr lang="en-GB" dirty="0">
                <a:solidFill>
                  <a:srgbClr val="999999"/>
                </a:solidFill>
                <a:latin typeface="Charter" charset="0"/>
              </a:rPr>
              <a:t> </a:t>
            </a:r>
          </a:p>
        </p:txBody>
      </p:sp>
      <p:pic>
        <p:nvPicPr>
          <p:cNvPr id="24578" name="Picture 1" descr="galaxy_CM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2071688"/>
            <a:ext cx="4160838" cy="401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 Box 1"/>
          <p:cNvSpPr txBox="1">
            <a:spLocks noChangeArrowheads="1"/>
          </p:cNvSpPr>
          <p:nvPr/>
        </p:nvSpPr>
        <p:spPr bwMode="auto">
          <a:xfrm>
            <a:off x="673100" y="328613"/>
            <a:ext cx="8610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Gas</a:t>
            </a:r>
            <a:r>
              <a:rPr lang="en-GB" sz="4400">
                <a:solidFill>
                  <a:srgbClr val="F7FF99"/>
                </a:solidFill>
                <a:latin typeface="Charter" charset="0"/>
              </a:rPr>
              <a:t>trophysics</a:t>
            </a:r>
            <a:br>
              <a:rPr lang="en-GB" sz="4400">
                <a:solidFill>
                  <a:srgbClr val="F7FF99"/>
                </a:solidFill>
                <a:latin typeface="Charter" charset="0"/>
              </a:rPr>
            </a:br>
            <a:endParaRPr lang="en-GB">
              <a:solidFill>
                <a:srgbClr val="999999"/>
              </a:solidFill>
              <a:latin typeface="Charter" charset="0"/>
            </a:endParaRPr>
          </a:p>
        </p:txBody>
      </p:sp>
      <p:sp>
        <p:nvSpPr>
          <p:cNvPr id="24580" name="Text Box 3"/>
          <p:cNvSpPr txBox="1">
            <a:spLocks noChangeArrowheads="1"/>
          </p:cNvSpPr>
          <p:nvPr/>
        </p:nvSpPr>
        <p:spPr bwMode="auto">
          <a:xfrm>
            <a:off x="4940300" y="2332038"/>
            <a:ext cx="4926013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u="sng" dirty="0">
                <a:solidFill>
                  <a:srgbClr val="FFFF00"/>
                </a:solidFill>
                <a:latin typeface="Charter" charset="0"/>
              </a:rPr>
              <a:t>Mass / luminosity function:</a:t>
            </a:r>
            <a:r>
              <a:rPr lang="en-GB" dirty="0">
                <a:solidFill>
                  <a:srgbClr val="999999"/>
                </a:solidFill>
                <a:latin typeface="Charter" charset="0"/>
              </a:rPr>
              <a:t> </a:t>
            </a:r>
          </a:p>
        </p:txBody>
      </p:sp>
      <p:pic>
        <p:nvPicPr>
          <p:cNvPr id="24581" name="Picture 2" descr="gasphysics_feedback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38" y="2897188"/>
            <a:ext cx="4903787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2259947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728663" y="0"/>
            <a:ext cx="8518525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Hubble Sequence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3457575"/>
            <a:ext cx="12033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738" y="3457575"/>
            <a:ext cx="12033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288" y="3446463"/>
            <a:ext cx="12033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2538" y="3446463"/>
            <a:ext cx="1249362" cy="119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775" y="2200275"/>
            <a:ext cx="1192213" cy="117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5" y="2198688"/>
            <a:ext cx="11811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763" y="2187575"/>
            <a:ext cx="11811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788" y="2189163"/>
            <a:ext cx="1179512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550" y="4659313"/>
            <a:ext cx="1216025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1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7213" y="4648200"/>
            <a:ext cx="1216025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1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5" y="4637088"/>
            <a:ext cx="123825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163" y="4637088"/>
            <a:ext cx="1227137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14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9513" y="3390900"/>
            <a:ext cx="1203325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3" name="Text Box 15"/>
          <p:cNvSpPr txBox="1">
            <a:spLocks noChangeArrowheads="1"/>
          </p:cNvSpPr>
          <p:nvPr/>
        </p:nvSpPr>
        <p:spPr bwMode="auto">
          <a:xfrm>
            <a:off x="6340475" y="3878263"/>
            <a:ext cx="14224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(Astronomy 01)</a:t>
            </a:r>
          </a:p>
        </p:txBody>
      </p:sp>
      <p:sp>
        <p:nvSpPr>
          <p:cNvPr id="12304" name="Text Box 16"/>
          <p:cNvSpPr txBox="1">
            <a:spLocks noChangeArrowheads="1"/>
          </p:cNvSpPr>
          <p:nvPr/>
        </p:nvSpPr>
        <p:spPr bwMode="auto">
          <a:xfrm>
            <a:off x="560388" y="4705350"/>
            <a:ext cx="441325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000">
                <a:solidFill>
                  <a:srgbClr val="E6E6E6"/>
                </a:solidFill>
                <a:latin typeface="Charter" charset="0"/>
              </a:rPr>
              <a:t>E1</a:t>
            </a:r>
          </a:p>
        </p:txBody>
      </p:sp>
      <p:sp>
        <p:nvSpPr>
          <p:cNvPr id="12305" name="Text Box 17"/>
          <p:cNvSpPr txBox="1">
            <a:spLocks noChangeArrowheads="1"/>
          </p:cNvSpPr>
          <p:nvPr/>
        </p:nvSpPr>
        <p:spPr bwMode="auto">
          <a:xfrm>
            <a:off x="1792288" y="4694238"/>
            <a:ext cx="50482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E3</a:t>
            </a:r>
          </a:p>
        </p:txBody>
      </p:sp>
      <p:sp>
        <p:nvSpPr>
          <p:cNvPr id="12306" name="Text Box 18"/>
          <p:cNvSpPr txBox="1">
            <a:spLocks noChangeArrowheads="1"/>
          </p:cNvSpPr>
          <p:nvPr/>
        </p:nvSpPr>
        <p:spPr bwMode="auto">
          <a:xfrm>
            <a:off x="3046413" y="4705350"/>
            <a:ext cx="5461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E7</a:t>
            </a:r>
          </a:p>
        </p:txBody>
      </p:sp>
      <p:sp>
        <p:nvSpPr>
          <p:cNvPr id="12307" name="Text Box 19"/>
          <p:cNvSpPr txBox="1">
            <a:spLocks noChangeArrowheads="1"/>
          </p:cNvSpPr>
          <p:nvPr/>
        </p:nvSpPr>
        <p:spPr bwMode="auto">
          <a:xfrm>
            <a:off x="5187950" y="3867150"/>
            <a:ext cx="461963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S0</a:t>
            </a:r>
          </a:p>
        </p:txBody>
      </p:sp>
      <p:sp>
        <p:nvSpPr>
          <p:cNvPr id="12308" name="Text Box 20"/>
          <p:cNvSpPr txBox="1">
            <a:spLocks noChangeArrowheads="1"/>
          </p:cNvSpPr>
          <p:nvPr/>
        </p:nvSpPr>
        <p:spPr bwMode="auto">
          <a:xfrm>
            <a:off x="4821238" y="1798638"/>
            <a:ext cx="67627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S</a:t>
            </a:r>
            <a:r>
              <a:rPr lang="en-GB" sz="600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Aa</a:t>
            </a:r>
          </a:p>
        </p:txBody>
      </p:sp>
      <p:sp>
        <p:nvSpPr>
          <p:cNvPr id="12309" name="Text Box 21"/>
          <p:cNvSpPr txBox="1">
            <a:spLocks noChangeArrowheads="1"/>
          </p:cNvSpPr>
          <p:nvPr/>
        </p:nvSpPr>
        <p:spPr bwMode="auto">
          <a:xfrm>
            <a:off x="6096000" y="1798638"/>
            <a:ext cx="696913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S</a:t>
            </a:r>
            <a:r>
              <a:rPr lang="en-GB" sz="600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Ab</a:t>
            </a:r>
          </a:p>
        </p:txBody>
      </p:sp>
      <p:sp>
        <p:nvSpPr>
          <p:cNvPr id="12310" name="Text Box 22"/>
          <p:cNvSpPr txBox="1">
            <a:spLocks noChangeArrowheads="1"/>
          </p:cNvSpPr>
          <p:nvPr/>
        </p:nvSpPr>
        <p:spPr bwMode="auto">
          <a:xfrm>
            <a:off x="7299325" y="1798638"/>
            <a:ext cx="636588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S</a:t>
            </a:r>
            <a:r>
              <a:rPr lang="en-GB" sz="600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Ac</a:t>
            </a:r>
          </a:p>
        </p:txBody>
      </p:sp>
      <p:sp>
        <p:nvSpPr>
          <p:cNvPr id="12311" name="Text Box 23"/>
          <p:cNvSpPr txBox="1">
            <a:spLocks noChangeArrowheads="1"/>
          </p:cNvSpPr>
          <p:nvPr/>
        </p:nvSpPr>
        <p:spPr bwMode="auto">
          <a:xfrm>
            <a:off x="8537575" y="1798638"/>
            <a:ext cx="693738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S</a:t>
            </a:r>
            <a:r>
              <a:rPr lang="en-GB" sz="600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Ad</a:t>
            </a:r>
          </a:p>
        </p:txBody>
      </p:sp>
      <p:sp>
        <p:nvSpPr>
          <p:cNvPr id="12312" name="Text Box 24"/>
          <p:cNvSpPr txBox="1">
            <a:spLocks noChangeArrowheads="1"/>
          </p:cNvSpPr>
          <p:nvPr/>
        </p:nvSpPr>
        <p:spPr bwMode="auto">
          <a:xfrm>
            <a:off x="4902200" y="5884863"/>
            <a:ext cx="671513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S</a:t>
            </a:r>
            <a:r>
              <a:rPr lang="en-GB" sz="600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Ba</a:t>
            </a:r>
          </a:p>
        </p:txBody>
      </p:sp>
      <p:sp>
        <p:nvSpPr>
          <p:cNvPr id="12313" name="Text Box 25"/>
          <p:cNvSpPr txBox="1">
            <a:spLocks noChangeArrowheads="1"/>
          </p:cNvSpPr>
          <p:nvPr/>
        </p:nvSpPr>
        <p:spPr bwMode="auto">
          <a:xfrm>
            <a:off x="6091238" y="5907088"/>
            <a:ext cx="70167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S</a:t>
            </a:r>
            <a:r>
              <a:rPr lang="en-GB" sz="600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Bb</a:t>
            </a:r>
          </a:p>
        </p:txBody>
      </p:sp>
      <p:sp>
        <p:nvSpPr>
          <p:cNvPr id="12314" name="Text Box 26"/>
          <p:cNvSpPr txBox="1">
            <a:spLocks noChangeArrowheads="1"/>
          </p:cNvSpPr>
          <p:nvPr/>
        </p:nvSpPr>
        <p:spPr bwMode="auto">
          <a:xfrm>
            <a:off x="7364413" y="5873750"/>
            <a:ext cx="647700" cy="376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S</a:t>
            </a:r>
            <a:r>
              <a:rPr lang="en-GB" sz="600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Bc</a:t>
            </a:r>
          </a:p>
        </p:txBody>
      </p:sp>
      <p:sp>
        <p:nvSpPr>
          <p:cNvPr id="12315" name="Text Box 27"/>
          <p:cNvSpPr txBox="1">
            <a:spLocks noChangeArrowheads="1"/>
          </p:cNvSpPr>
          <p:nvPr/>
        </p:nvSpPr>
        <p:spPr bwMode="auto">
          <a:xfrm>
            <a:off x="8583613" y="5907088"/>
            <a:ext cx="647700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S</a:t>
            </a:r>
            <a:r>
              <a:rPr lang="en-GB" sz="600">
                <a:solidFill>
                  <a:srgbClr val="E6E6E6"/>
                </a:solidFill>
                <a:latin typeface="Charter" charset="0"/>
              </a:rPr>
              <a:t> </a:t>
            </a:r>
            <a:r>
              <a:rPr lang="en-GB">
                <a:solidFill>
                  <a:srgbClr val="E6E6E6"/>
                </a:solidFill>
                <a:latin typeface="Charter" charset="0"/>
              </a:rPr>
              <a:t>Bd</a:t>
            </a:r>
          </a:p>
        </p:txBody>
      </p:sp>
      <p:sp>
        <p:nvSpPr>
          <p:cNvPr id="12316" name="Text Box 28"/>
          <p:cNvSpPr txBox="1">
            <a:spLocks noChangeArrowheads="1"/>
          </p:cNvSpPr>
          <p:nvPr/>
        </p:nvSpPr>
        <p:spPr bwMode="auto">
          <a:xfrm>
            <a:off x="8461375" y="3821113"/>
            <a:ext cx="333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Irr</a:t>
            </a:r>
          </a:p>
        </p:txBody>
      </p:sp>
      <p:sp>
        <p:nvSpPr>
          <p:cNvPr id="12317" name="Line 29"/>
          <p:cNvSpPr>
            <a:spLocks noChangeShapeType="1"/>
          </p:cNvSpPr>
          <p:nvPr/>
        </p:nvSpPr>
        <p:spPr bwMode="auto">
          <a:xfrm flipH="1">
            <a:off x="696913" y="2211388"/>
            <a:ext cx="3524250" cy="1587"/>
          </a:xfrm>
          <a:prstGeom prst="line">
            <a:avLst/>
          </a:prstGeom>
          <a:noFill/>
          <a:ln w="36720">
            <a:solidFill>
              <a:srgbClr val="FFFF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8" name="Line 30"/>
          <p:cNvSpPr>
            <a:spLocks noChangeShapeType="1"/>
          </p:cNvSpPr>
          <p:nvPr/>
        </p:nvSpPr>
        <p:spPr bwMode="auto">
          <a:xfrm>
            <a:off x="627063" y="5761038"/>
            <a:ext cx="3521075" cy="1587"/>
          </a:xfrm>
          <a:prstGeom prst="line">
            <a:avLst/>
          </a:prstGeom>
          <a:noFill/>
          <a:ln w="36720">
            <a:solidFill>
              <a:srgbClr val="FFFF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19" name="Text Box 31"/>
          <p:cNvSpPr txBox="1">
            <a:spLocks noChangeArrowheads="1"/>
          </p:cNvSpPr>
          <p:nvPr/>
        </p:nvSpPr>
        <p:spPr bwMode="auto">
          <a:xfrm>
            <a:off x="620713" y="2484438"/>
            <a:ext cx="3613150" cy="75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Mass, velocity dispersion,</a:t>
            </a:r>
          </a:p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L-weighted age, density</a:t>
            </a:r>
          </a:p>
        </p:txBody>
      </p:sp>
      <p:sp>
        <p:nvSpPr>
          <p:cNvPr id="12320" name="Text Box 32"/>
          <p:cNvSpPr txBox="1">
            <a:spLocks noChangeArrowheads="1"/>
          </p:cNvSpPr>
          <p:nvPr/>
        </p:nvSpPr>
        <p:spPr bwMode="auto">
          <a:xfrm>
            <a:off x="696913" y="5151438"/>
            <a:ext cx="3482975" cy="37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Gas fraction, rotation, SF</a:t>
            </a:r>
          </a:p>
        </p:txBody>
      </p:sp>
      <p:sp>
        <p:nvSpPr>
          <p:cNvPr id="12321" name="Text Box 33"/>
          <p:cNvSpPr txBox="1">
            <a:spLocks noChangeArrowheads="1"/>
          </p:cNvSpPr>
          <p:nvPr/>
        </p:nvSpPr>
        <p:spPr bwMode="auto">
          <a:xfrm>
            <a:off x="1704975" y="1722438"/>
            <a:ext cx="1404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(spheroid)</a:t>
            </a:r>
          </a:p>
        </p:txBody>
      </p:sp>
      <p:sp>
        <p:nvSpPr>
          <p:cNvPr id="12322" name="Text Box 34"/>
          <p:cNvSpPr txBox="1">
            <a:spLocks noChangeArrowheads="1"/>
          </p:cNvSpPr>
          <p:nvPr/>
        </p:nvSpPr>
        <p:spPr bwMode="auto">
          <a:xfrm>
            <a:off x="2033588" y="5884863"/>
            <a:ext cx="7921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rgbClr val="E6E6E6"/>
                </a:solidFill>
                <a:latin typeface="Charter" charset="0"/>
              </a:rPr>
              <a:t>(disk)</a:t>
            </a:r>
          </a:p>
        </p:txBody>
      </p:sp>
      <p:sp>
        <p:nvSpPr>
          <p:cNvPr id="12323" name="AutoShape 35"/>
          <p:cNvSpPr>
            <a:spLocks noChangeArrowheads="1"/>
          </p:cNvSpPr>
          <p:nvPr/>
        </p:nvSpPr>
        <p:spPr bwMode="auto">
          <a:xfrm>
            <a:off x="93663" y="1544638"/>
            <a:ext cx="5022850" cy="4902200"/>
          </a:xfrm>
          <a:prstGeom prst="roundRect">
            <a:avLst>
              <a:gd name="adj" fmla="val 28"/>
            </a:avLst>
          </a:prstGeom>
          <a:noFill/>
          <a:ln w="5472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24" name="Text Box 36"/>
          <p:cNvSpPr txBox="1">
            <a:spLocks noChangeArrowheads="1"/>
          </p:cNvSpPr>
          <p:nvPr/>
        </p:nvSpPr>
        <p:spPr bwMode="auto">
          <a:xfrm>
            <a:off x="1230313" y="6556375"/>
            <a:ext cx="3352800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3200" b="1">
                <a:solidFill>
                  <a:srgbClr val="FF0000"/>
                </a:solidFill>
                <a:latin typeface="Charter" charset="0"/>
              </a:rPr>
              <a:t>Sauron + Atlas</a:t>
            </a:r>
            <a:r>
              <a:rPr lang="en-GB" sz="3200" b="1" baseline="30000">
                <a:solidFill>
                  <a:srgbClr val="FF0000"/>
                </a:solidFill>
                <a:latin typeface="Charter" charset="0"/>
              </a:rPr>
              <a:t>3D</a:t>
            </a:r>
          </a:p>
        </p:txBody>
      </p:sp>
    </p:spTree>
    <p:extLst>
      <p:ext uri="{BB962C8B-B14F-4D97-AF65-F5344CB8AC3E}">
        <p14:creationId xmlns:p14="http://schemas.microsoft.com/office/powerpoint/2010/main" val="562683432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744538" y="323850"/>
            <a:ext cx="8610600" cy="68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marL="215900" indent="-2159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4400">
                <a:solidFill>
                  <a:srgbClr val="FFFF00"/>
                </a:solidFill>
                <a:latin typeface="Charter" charset="0"/>
              </a:rPr>
              <a:t>Hierarchical Context</a:t>
            </a:r>
            <a:endParaRPr lang="en-GB" sz="4400">
              <a:solidFill>
                <a:srgbClr val="FFFF99"/>
              </a:solidFill>
              <a:latin typeface="Charter" charset="0"/>
            </a:endParaRPr>
          </a:p>
        </p:txBody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5283200" y="1441450"/>
            <a:ext cx="4557713" cy="543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03238" indent="-4318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 sz="3200" u="sng">
                <a:solidFill>
                  <a:srgbClr val="FFFF00"/>
                </a:solidFill>
                <a:latin typeface="Charter" charset="0"/>
              </a:rPr>
              <a:t>Downsizing: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Star formation history 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anti-hierarchical …</a:t>
            </a:r>
            <a:endParaRPr lang="en-GB">
              <a:solidFill>
                <a:srgbClr val="999999"/>
              </a:solidFill>
              <a:latin typeface="Charter" charset="0"/>
            </a:endParaRP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More massive galaxies form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their stars earlier and faster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999999"/>
                </a:solidFill>
                <a:latin typeface="Charter" charset="0"/>
              </a:rPr>
              <a:t>     (age, metallicity, </a:t>
            </a:r>
            <a:r>
              <a:rPr lang="en-GB">
                <a:solidFill>
                  <a:srgbClr val="999999"/>
                </a:solidFill>
                <a:latin typeface="Symbol Proportional BT" charset="0"/>
                <a:cs typeface="Symbol Proportional BT" charset="0"/>
              </a:rPr>
              <a:t>a</a:t>
            </a:r>
            <a:r>
              <a:rPr lang="en-GB">
                <a:solidFill>
                  <a:srgbClr val="999999"/>
                </a:solidFill>
                <a:latin typeface="Charter" charset="0"/>
              </a:rPr>
              <a:t>-elements)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Arial" charset="0"/>
              <a:buChar char="•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Star formation earlier overall</a:t>
            </a: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</a:pPr>
            <a:r>
              <a:rPr lang="en-GB">
                <a:solidFill>
                  <a:srgbClr val="FFFF99"/>
                </a:solidFill>
                <a:latin typeface="Charter" charset="0"/>
              </a:rPr>
              <a:t>     in denser environments</a:t>
            </a:r>
            <a:endParaRPr lang="en-GB">
              <a:solidFill>
                <a:srgbClr val="999999"/>
              </a:solidFill>
              <a:latin typeface="Charter" charset="0"/>
            </a:endParaRP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1600">
              <a:solidFill>
                <a:srgbClr val="666666"/>
              </a:solidFill>
              <a:latin typeface="Charter" charset="0"/>
            </a:endParaRPr>
          </a:p>
          <a:p>
            <a:pPr algn="just" eaLnBrk="1">
              <a:lnSpc>
                <a:spcPct val="102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endParaRPr lang="en-GB" sz="2000">
              <a:solidFill>
                <a:srgbClr val="666666"/>
              </a:solidFill>
              <a:latin typeface="Charter" charset="0"/>
            </a:endParaRPr>
          </a:p>
          <a:p>
            <a:pPr algn="just" eaLnBrk="1">
              <a:lnSpc>
                <a:spcPct val="109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Standard Symbols L" charset="0"/>
                <a:cs typeface="Standard Symbols L" charset="0"/>
              </a:rPr>
              <a:t>⇒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  Are the star formation and</a:t>
            </a:r>
          </a:p>
          <a:p>
            <a:pPr algn="just" eaLnBrk="1">
              <a:lnSpc>
                <a:spcPct val="109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     mass assembly histories of</a:t>
            </a:r>
          </a:p>
          <a:p>
            <a:pPr algn="just" eaLnBrk="1">
              <a:lnSpc>
                <a:spcPct val="109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     early-type galaxies truly</a:t>
            </a:r>
          </a:p>
          <a:p>
            <a:pPr algn="just" eaLnBrk="1">
              <a:lnSpc>
                <a:spcPct val="109000"/>
              </a:lnSpc>
              <a:buClr>
                <a:srgbClr val="FFFF99"/>
              </a:buClr>
              <a:buSzPct val="75000"/>
              <a:buFont typeface="StarSymbol" charset="0"/>
              <a:buNone/>
            </a:pPr>
            <a:r>
              <a:rPr lang="en-GB">
                <a:solidFill>
                  <a:srgbClr val="FFFF00"/>
                </a:solidFill>
                <a:latin typeface="Charter" charset="0"/>
              </a:rPr>
              <a:t>     over at </a:t>
            </a:r>
            <a:r>
              <a:rPr lang="en-GB" i="1">
                <a:solidFill>
                  <a:srgbClr val="FFFF00"/>
                </a:solidFill>
                <a:latin typeface="Charter" charset="0"/>
              </a:rPr>
              <a:t>z </a:t>
            </a:r>
            <a:r>
              <a:rPr lang="en-GB">
                <a:solidFill>
                  <a:srgbClr val="FFFF00"/>
                </a:solidFill>
                <a:latin typeface="Charter" charset="0"/>
              </a:rPr>
              <a:t>= 0 ?</a:t>
            </a:r>
            <a:endParaRPr lang="en-GB">
              <a:solidFill>
                <a:srgbClr val="999999"/>
              </a:solidFill>
              <a:latin typeface="Charter" charset="0"/>
            </a:endParaRP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0" y="5268913"/>
            <a:ext cx="216693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endParaRPr lang="en-US"/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339725" y="6443663"/>
            <a:ext cx="1676400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1600">
                <a:solidFill>
                  <a:srgbClr val="999999"/>
                </a:solidFill>
                <a:latin typeface="Charter" charset="0"/>
              </a:rPr>
              <a:t>(Thomas et al. 05)</a:t>
            </a:r>
          </a:p>
        </p:txBody>
      </p:sp>
      <p:pic>
        <p:nvPicPr>
          <p:cNvPr id="14341" name="Picture 11" descr="thomas_downsizing.jpeg"/>
          <p:cNvPicPr>
            <a:picLocks noChangeAspect="1"/>
          </p:cNvPicPr>
          <p:nvPr/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13" y="1905000"/>
            <a:ext cx="4505325" cy="454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2" name="Text Box 14"/>
          <p:cNvSpPr txBox="1">
            <a:spLocks noChangeArrowheads="1"/>
          </p:cNvSpPr>
          <p:nvPr/>
        </p:nvSpPr>
        <p:spPr bwMode="auto">
          <a:xfrm rot="-5400000">
            <a:off x="-334168" y="3972719"/>
            <a:ext cx="1524000" cy="376237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2pPr>
            <a:lvl3pPr marL="11430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3pPr>
            <a:lvl4pPr marL="16002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4pPr>
            <a:lvl5pPr marL="2057400" indent="-228600"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102000"/>
              </a:lnSpc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>
                <a:solidFill>
                  <a:schemeClr val="tx1"/>
                </a:solidFill>
                <a:latin typeface="Charter" charset="0"/>
              </a:rPr>
              <a:t>    SSFR</a:t>
            </a:r>
          </a:p>
        </p:txBody>
      </p:sp>
    </p:spTree>
    <p:extLst>
      <p:ext uri="{BB962C8B-B14F-4D97-AF65-F5344CB8AC3E}">
        <p14:creationId xmlns:p14="http://schemas.microsoft.com/office/powerpoint/2010/main" val="1647633940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harter"/>
        <a:ea typeface="Arial Unicode MS"/>
        <a:cs typeface="Arial Unicode MS"/>
      </a:majorFont>
      <a:minorFont>
        <a:latin typeface="Charter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Times"/>
        <a:ea typeface="Arial Unicode MS"/>
        <a:cs typeface="Arial Unicode MS"/>
      </a:majorFont>
      <a:minorFont>
        <a:latin typeface="Times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00B8FF">
            <a:alpha val="67058"/>
          </a:srgbClr>
        </a:solidFill>
        <a:ln w="9525">
          <a:solidFill>
            <a:schemeClr val="tx1"/>
          </a:solidFill>
          <a:round/>
          <a:headEnd/>
          <a:tailEnd/>
        </a:ln>
      </a:spPr>
      <a:bodyPr>
        <a:prstTxWarp prst="textNoShape">
          <a:avLst/>
        </a:prstTxWarp>
      </a:bodyPr>
      <a:lstStyle>
        <a:defPPr>
          <a:defRPr/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>
            <a:ln>
              <a:noFill/>
            </a:ln>
            <a:solidFill>
              <a:schemeClr val="bg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27059</TotalTime>
  <Words>25527</Words>
  <Application>Microsoft Macintosh PowerPoint</Application>
  <PresentationFormat>Custom</PresentationFormat>
  <Paragraphs>4635</Paragraphs>
  <Slides>362</Slides>
  <Notes>362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362</vt:i4>
      </vt:variant>
    </vt:vector>
  </HeadingPairs>
  <TitlesOfParts>
    <vt:vector size="364" baseType="lpstr"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 1:  Currently Star-Forming (Crocker et al. 11)</vt:lpstr>
      <vt:lpstr>Type 2:  Recently Star-Forming ? (Crocker et al. 11)</vt:lpstr>
      <vt:lpstr>Type 3:  Not Star-Forming ? (Crocker et al. 11)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Complete Survey of ETGs (Cappellari et al. 2011)</vt:lpstr>
      <vt:lpstr>PowerPoint Presentation</vt:lpstr>
      <vt:lpstr>Complete Survey of Early-Type Galaxies</vt:lpstr>
      <vt:lpstr>Multi-l Approach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Type 1:  Currently Star Forming (Crocker et al. 09)</vt:lpstr>
      <vt:lpstr>Type 2:  Recently Star Forming ? (Crocker et al. 09)</vt:lpstr>
      <vt:lpstr>Type 3:  Not Star Forming ? (Crocker et al. 09)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cp:lastModifiedBy>Martin Bureau</cp:lastModifiedBy>
  <cp:revision>437</cp:revision>
  <dcterms:created xsi:type="dcterms:W3CDTF">2012-01-23T21:37:12Z</dcterms:created>
  <dcterms:modified xsi:type="dcterms:W3CDTF">2014-03-10T13:04:30Z</dcterms:modified>
</cp:coreProperties>
</file>