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m4v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7" r:id="rId3"/>
    <p:sldId id="299" r:id="rId4"/>
    <p:sldId id="268" r:id="rId5"/>
    <p:sldId id="307" r:id="rId6"/>
    <p:sldId id="267" r:id="rId7"/>
    <p:sldId id="258" r:id="rId8"/>
    <p:sldId id="290" r:id="rId9"/>
    <p:sldId id="293" r:id="rId10"/>
    <p:sldId id="294" r:id="rId11"/>
    <p:sldId id="302" r:id="rId12"/>
    <p:sldId id="303" r:id="rId13"/>
    <p:sldId id="308" r:id="rId14"/>
    <p:sldId id="301" r:id="rId15"/>
    <p:sldId id="306" r:id="rId16"/>
    <p:sldId id="309" r:id="rId17"/>
    <p:sldId id="305" r:id="rId18"/>
    <p:sldId id="26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F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77" autoAdjust="0"/>
  </p:normalViewPr>
  <p:slideViewPr>
    <p:cSldViewPr snapToGrid="0" snapToObjects="1">
      <p:cViewPr>
        <p:scale>
          <a:sx n="100" d="100"/>
          <a:sy n="100" d="100"/>
        </p:scale>
        <p:origin x="-134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854F2-29CB-184B-913E-BDADCF6DACFF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0D94E-9A11-4D45-B4AA-9F80E5750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02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5FC9-6FA9-D442-A33E-927A17AA657B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36164-C6B6-F943-ACD8-97546D25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D7E"/>
                </a:solidFill>
              </a:rPr>
              <a:t>Important for galaxy formation + evolution</a:t>
            </a:r>
          </a:p>
          <a:p>
            <a:pPr lvl="1"/>
            <a:r>
              <a:rPr lang="en-US" dirty="0" smtClean="0">
                <a:solidFill>
                  <a:srgbClr val="FFFD7E"/>
                </a:solidFill>
              </a:rPr>
              <a:t>Simulations require feedback processes to quench star formation in galaxies so we end up with red and dead </a:t>
            </a:r>
            <a:r>
              <a:rPr lang="en-US" dirty="0" err="1" smtClean="0">
                <a:solidFill>
                  <a:srgbClr val="FFFD7E"/>
                </a:solidFill>
              </a:rPr>
              <a:t>ellipticals</a:t>
            </a:r>
            <a:r>
              <a:rPr lang="en-US" dirty="0" smtClean="0">
                <a:solidFill>
                  <a:srgbClr val="FFFD7E"/>
                </a:solidFill>
              </a:rPr>
              <a:t> at z=0</a:t>
            </a:r>
          </a:p>
          <a:p>
            <a:r>
              <a:rPr lang="en-US" dirty="0" smtClean="0">
                <a:solidFill>
                  <a:srgbClr val="FFFD7E"/>
                </a:solidFill>
              </a:rPr>
              <a:t>We are focused on feedback processes within the host galaxy – i.e. interaction between the radio jets and the ISM of the galaxy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6164-C6B6-F943-ACD8-97546D25D5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52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Optical depth = 0.006</a:t>
            </a:r>
          </a:p>
          <a:p>
            <a:r>
              <a:rPr lang="en-US" dirty="0" err="1" smtClean="0"/>
              <a:t>Nh</a:t>
            </a:r>
            <a:r>
              <a:rPr lang="en-US" dirty="0" smtClean="0"/>
              <a:t>=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6.6x10^21 (using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Tspin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=1000K)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SFR in this galaxy is only about 4Mo/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yr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although Hopkins &amp; Elvis (2010) only needs 0.5%.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Most simulations need 5-10% of </a:t>
            </a:r>
            <a:r>
              <a:rPr lang="en-US" dirty="0" err="1" smtClean="0">
                <a:solidFill>
                  <a:schemeClr val="bg1"/>
                </a:solidFill>
              </a:rPr>
              <a:t>L</a:t>
            </a:r>
            <a:r>
              <a:rPr lang="en-US" baseline="-25000" dirty="0" err="1" smtClean="0">
                <a:solidFill>
                  <a:schemeClr val="bg1"/>
                </a:solidFill>
              </a:rPr>
              <a:t>bol</a:t>
            </a:r>
            <a:r>
              <a:rPr lang="en-US" dirty="0" smtClean="0">
                <a:solidFill>
                  <a:schemeClr val="bg1"/>
                </a:solidFill>
              </a:rPr>
              <a:t> in outflows.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6164-C6B6-F943-ACD8-97546D25D5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Many observational examples</a:t>
            </a:r>
            <a:r>
              <a:rPr lang="en-US" baseline="0" dirty="0" smtClean="0">
                <a:solidFill>
                  <a:schemeClr val="bg1"/>
                </a:solidFill>
              </a:rPr>
              <a:t> of feedback – etc. driven by SF, QSO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today I’m going to focus on the radio driven outflows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6164-C6B6-F943-ACD8-97546D25D5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3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z=0.045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</a:t>
            </a:r>
            <a:r>
              <a:rPr lang="en-US" sz="1200" baseline="-25000" dirty="0" smtClean="0">
                <a:solidFill>
                  <a:schemeClr val="bg1"/>
                </a:solidFill>
              </a:rPr>
              <a:t>BH</a:t>
            </a:r>
            <a:r>
              <a:rPr lang="en-US" sz="1200" dirty="0" smtClean="0">
                <a:solidFill>
                  <a:schemeClr val="bg1"/>
                </a:solidFill>
              </a:rPr>
              <a:t>=10</a:t>
            </a:r>
            <a:r>
              <a:rPr lang="en-US" sz="1200" baseline="30000" dirty="0" smtClean="0">
                <a:solidFill>
                  <a:schemeClr val="bg1"/>
                </a:solidFill>
              </a:rPr>
              <a:t>8 </a:t>
            </a:r>
            <a:r>
              <a:rPr lang="en-US" sz="1200" dirty="0" smtClean="0">
                <a:solidFill>
                  <a:schemeClr val="bg1"/>
                </a:solidFill>
              </a:rPr>
              <a:t>M</a:t>
            </a:r>
            <a:r>
              <a:rPr lang="en-US" sz="1200" baseline="-250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200" dirty="0" smtClean="0">
                <a:solidFill>
                  <a:schemeClr val="bg1"/>
                </a:solidFill>
              </a:rPr>
              <a:t> (Wu 2009)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Eddington</a:t>
            </a:r>
            <a:r>
              <a:rPr lang="en-US" sz="1200" dirty="0" smtClean="0">
                <a:solidFill>
                  <a:schemeClr val="bg1"/>
                </a:solidFill>
              </a:rPr>
              <a:t> ratio -  0.017 (Wu 2009)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P(1.4 GHz)=2x10</a:t>
            </a:r>
            <a:r>
              <a:rPr lang="en-US" sz="1200" baseline="30000" dirty="0" smtClean="0">
                <a:solidFill>
                  <a:schemeClr val="bg1"/>
                </a:solidFill>
              </a:rPr>
              <a:t>25</a:t>
            </a:r>
            <a:r>
              <a:rPr lang="en-US" sz="1200" dirty="0" smtClean="0">
                <a:solidFill>
                  <a:schemeClr val="bg1"/>
                </a:solidFill>
              </a:rPr>
              <a:t> W/Hz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Restarted radio galaxy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6164-C6B6-F943-ACD8-97546D25D5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z=0.045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</a:t>
            </a:r>
            <a:r>
              <a:rPr lang="en-US" sz="1200" baseline="-25000" dirty="0" smtClean="0">
                <a:solidFill>
                  <a:schemeClr val="bg1"/>
                </a:solidFill>
              </a:rPr>
              <a:t>BH</a:t>
            </a:r>
            <a:r>
              <a:rPr lang="en-US" sz="1200" dirty="0" smtClean="0">
                <a:solidFill>
                  <a:schemeClr val="bg1"/>
                </a:solidFill>
              </a:rPr>
              <a:t>=10</a:t>
            </a:r>
            <a:r>
              <a:rPr lang="en-US" sz="1200" baseline="30000" dirty="0" smtClean="0">
                <a:solidFill>
                  <a:schemeClr val="bg1"/>
                </a:solidFill>
              </a:rPr>
              <a:t>8 </a:t>
            </a:r>
            <a:r>
              <a:rPr lang="en-US" sz="1200" dirty="0" smtClean="0">
                <a:solidFill>
                  <a:schemeClr val="bg1"/>
                </a:solidFill>
              </a:rPr>
              <a:t>M</a:t>
            </a:r>
            <a:r>
              <a:rPr lang="en-US" sz="1200" baseline="-250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1200" dirty="0" smtClean="0">
                <a:solidFill>
                  <a:schemeClr val="bg1"/>
                </a:solidFill>
              </a:rPr>
              <a:t> (Wu 2009)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Eddington</a:t>
            </a:r>
            <a:r>
              <a:rPr lang="en-US" sz="1200" dirty="0" smtClean="0">
                <a:solidFill>
                  <a:schemeClr val="bg1"/>
                </a:solidFill>
              </a:rPr>
              <a:t> ratio -  0.017 (Wu 2009)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P(1.4 GHz)=2x10</a:t>
            </a:r>
            <a:r>
              <a:rPr lang="en-US" sz="1200" baseline="30000" dirty="0" smtClean="0">
                <a:solidFill>
                  <a:schemeClr val="bg1"/>
                </a:solidFill>
              </a:rPr>
              <a:t>25</a:t>
            </a:r>
            <a:r>
              <a:rPr lang="en-US" sz="1200" dirty="0" smtClean="0">
                <a:solidFill>
                  <a:schemeClr val="bg1"/>
                </a:solidFill>
              </a:rPr>
              <a:t> W/Hz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Restarted radio galaxy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6164-C6B6-F943-ACD8-97546D25D5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Spatial resolution – 1arcsec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Spectral resolution- 14 km/s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6164-C6B6-F943-ACD8-97546D25D5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4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resolve the core from western jet – but the optical depth would be very high if in front of the core.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1AA44-6DAD-404F-8758-024E0353C3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1AA44-6DAD-404F-8758-024E0353C3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6164-C6B6-F943-ACD8-97546D25D5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93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Shocks would most likely </a:t>
            </a:r>
            <a:r>
              <a:rPr lang="en-US" dirty="0" err="1" smtClean="0">
                <a:solidFill>
                  <a:schemeClr val="bg1"/>
                </a:solidFill>
              </a:rPr>
              <a:t>ionise</a:t>
            </a:r>
            <a:r>
              <a:rPr lang="en-US" dirty="0" smtClean="0">
                <a:solidFill>
                  <a:schemeClr val="bg1"/>
                </a:solidFill>
              </a:rPr>
              <a:t> the medium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FIX VIDEO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6164-C6B6-F943-ACD8-97546D25D5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6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627-A214-834D-AF99-C46D3C55ED97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E8B-F61A-1C4E-A0FE-1D9F5085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627-A214-834D-AF99-C46D3C55ED97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E8B-F61A-1C4E-A0FE-1D9F5085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627-A214-834D-AF99-C46D3C55ED97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E8B-F61A-1C4E-A0FE-1D9F5085579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4875" y="1508144"/>
            <a:ext cx="879285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69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627-A214-834D-AF99-C46D3C55ED97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E8B-F61A-1C4E-A0FE-1D9F5085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3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627-A214-834D-AF99-C46D3C55ED97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E8B-F61A-1C4E-A0FE-1D9F5085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627-A214-834D-AF99-C46D3C55ED97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E8B-F61A-1C4E-A0FE-1D9F5085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627-A214-834D-AF99-C46D3C55ED97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E8B-F61A-1C4E-A0FE-1D9F5085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627-A214-834D-AF99-C46D3C55ED97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E8B-F61A-1C4E-A0FE-1D9F5085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9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627-A214-834D-AF99-C46D3C55ED97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E8B-F61A-1C4E-A0FE-1D9F5085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2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627-A214-834D-AF99-C46D3C55ED97}" type="datetimeFigureOut">
              <a:rPr lang="en-US" smtClean="0"/>
              <a:t>21-02-14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E5E8B-F61A-1C4E-A0FE-1D9F5085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6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36627-A214-834D-AF99-C46D3C55ED97}" type="datetimeFigureOut">
              <a:rPr lang="en-US" smtClean="0"/>
              <a:t>21-02-14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5E8B-F61A-1C4E-A0FE-1D9F50855796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0" y="3778468"/>
            <a:ext cx="9990682" cy="4699905"/>
            <a:chOff x="-1397886" y="22794911"/>
            <a:chExt cx="26345449" cy="11360152"/>
          </a:xfrm>
        </p:grpSpPr>
        <p:pic>
          <p:nvPicPr>
            <p:cNvPr id="28" name="Picture 7" descr="Picture poster template BLACK.jp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1397886" y="22794911"/>
              <a:ext cx="22585166" cy="7485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046663" y="27457400"/>
              <a:ext cx="10985500" cy="284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" descr="Picture poster template WSRT.pn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728576" y="23091775"/>
              <a:ext cx="12218987" cy="11063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9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97826" y="28727198"/>
              <a:ext cx="5362574" cy="113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0565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em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C293_overlay3.jpg"/>
          <p:cNvPicPr>
            <a:picLocks noChangeAspect="1"/>
          </p:cNvPicPr>
          <p:nvPr/>
        </p:nvPicPr>
        <p:blipFill rotWithShape="1"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1451" r="1418" b="2444"/>
          <a:stretch/>
        </p:blipFill>
        <p:spPr>
          <a:xfrm>
            <a:off x="-1078355" y="-2341464"/>
            <a:ext cx="9020112" cy="8689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61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D7E"/>
                </a:solidFill>
              </a:rPr>
              <a:t>Evidence for jet-driven </a:t>
            </a:r>
            <a:r>
              <a:rPr lang="en-US" dirty="0" smtClean="0">
                <a:solidFill>
                  <a:srgbClr val="FFFD7E"/>
                </a:solidFill>
              </a:rPr>
              <a:t>outflows</a:t>
            </a:r>
            <a:r>
              <a:rPr lang="en-US" dirty="0" smtClean="0">
                <a:solidFill>
                  <a:srgbClr val="FFFD7E"/>
                </a:solidFill>
                <a:cs typeface="BlairMdITC TT-Medium"/>
              </a:rPr>
              <a:t>: </a:t>
            </a:r>
            <a:r>
              <a:rPr lang="en-US" dirty="0" smtClean="0">
                <a:solidFill>
                  <a:srgbClr val="FFFD7E"/>
                </a:solidFill>
                <a:cs typeface="BlairMdITC TT-Medium"/>
              </a:rPr>
              <a:t>3C293 in 3D</a:t>
            </a:r>
            <a:r>
              <a:rPr lang="en-US" dirty="0" smtClean="0">
                <a:solidFill>
                  <a:srgbClr val="FFFD7E"/>
                </a:solidFill>
                <a:cs typeface="BlairMdITC TT-Medium"/>
              </a:rPr>
              <a:t/>
            </a:r>
            <a:br>
              <a:rPr lang="en-US" dirty="0" smtClean="0">
                <a:solidFill>
                  <a:srgbClr val="FFFD7E"/>
                </a:solidFill>
                <a:cs typeface="BlairMdITC TT-Medium"/>
              </a:rPr>
            </a:br>
            <a:endParaRPr lang="en-US" dirty="0">
              <a:solidFill>
                <a:srgbClr val="FFFD7E"/>
              </a:solidFill>
              <a:cs typeface="BlairMdITC TT-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4018" y="4385714"/>
            <a:ext cx="6911716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>
                <a:solidFill>
                  <a:schemeClr val="bg1"/>
                </a:solidFill>
              </a:rPr>
              <a:t>Elizabeth </a:t>
            </a:r>
            <a:r>
              <a:rPr lang="en-US" sz="3800" dirty="0" smtClean="0">
                <a:solidFill>
                  <a:schemeClr val="bg1"/>
                </a:solidFill>
              </a:rPr>
              <a:t>Mahony </a:t>
            </a:r>
            <a:r>
              <a:rPr lang="en-US" sz="3800" dirty="0">
                <a:solidFill>
                  <a:schemeClr val="bg1"/>
                </a:solidFill>
              </a:rPr>
              <a:t>(ASTRON, the Netherlands Institute for Radio Astronomy)</a:t>
            </a:r>
            <a:endParaRPr lang="en-US" sz="38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Raffaella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Morganti</a:t>
            </a:r>
            <a:r>
              <a:rPr lang="en-US" sz="2400" dirty="0" smtClean="0">
                <a:solidFill>
                  <a:schemeClr val="bg1"/>
                </a:solidFill>
              </a:rPr>
              <a:t> (ASTRON, Univ. of Groningen)</a:t>
            </a:r>
            <a:r>
              <a:rPr lang="en-US" sz="2400" dirty="0">
                <a:solidFill>
                  <a:schemeClr val="bg1"/>
                </a:solidFill>
              </a:rPr>
              <a:t>, Raymond </a:t>
            </a:r>
            <a:r>
              <a:rPr lang="en-US" sz="2400" dirty="0" err="1">
                <a:solidFill>
                  <a:schemeClr val="bg1"/>
                </a:solidFill>
              </a:rPr>
              <a:t>Oonk</a:t>
            </a:r>
            <a:r>
              <a:rPr lang="en-US" sz="2400" dirty="0">
                <a:solidFill>
                  <a:schemeClr val="bg1"/>
                </a:solidFill>
              </a:rPr>
              <a:t> (ASTRON)</a:t>
            </a:r>
            <a:r>
              <a:rPr lang="en-US" sz="2400" dirty="0" smtClean="0">
                <a:solidFill>
                  <a:schemeClr val="bg1"/>
                </a:solidFill>
              </a:rPr>
              <a:t>, Tom </a:t>
            </a:r>
            <a:r>
              <a:rPr lang="en-US" sz="2400" dirty="0" err="1" smtClean="0">
                <a:solidFill>
                  <a:schemeClr val="bg1"/>
                </a:solidFill>
              </a:rPr>
              <a:t>Oosterloo</a:t>
            </a:r>
            <a:r>
              <a:rPr lang="en-US" sz="2400" dirty="0" smtClean="0">
                <a:solidFill>
                  <a:schemeClr val="bg1"/>
                </a:solidFill>
              </a:rPr>
              <a:t> (ASTRON, Univ. of Groningen), Bjorn </a:t>
            </a:r>
            <a:r>
              <a:rPr lang="en-US" sz="2400" dirty="0" err="1" smtClean="0">
                <a:solidFill>
                  <a:schemeClr val="bg1"/>
                </a:solidFill>
              </a:rPr>
              <a:t>Emonts</a:t>
            </a:r>
            <a:r>
              <a:rPr lang="en-US" sz="2400" dirty="0" smtClean="0">
                <a:solidFill>
                  <a:schemeClr val="bg1"/>
                </a:solidFill>
              </a:rPr>
              <a:t> (CAB, Madrid)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+ Clive </a:t>
            </a:r>
            <a:r>
              <a:rPr lang="en-US" sz="2400" dirty="0" err="1" smtClean="0">
                <a:solidFill>
                  <a:schemeClr val="bg1"/>
                </a:solidFill>
              </a:rPr>
              <a:t>Tadhunter</a:t>
            </a:r>
            <a:r>
              <a:rPr lang="en-US" sz="2400" dirty="0" smtClean="0">
                <a:solidFill>
                  <a:schemeClr val="bg1"/>
                </a:solidFill>
              </a:rPr>
              <a:t> (Sheffield)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0" lvl="1"/>
            <a:endParaRPr lang="en-US" dirty="0">
              <a:solidFill>
                <a:srgbClr val="FFFD7E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4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ontsub661_2d_overla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609725"/>
            <a:ext cx="3753464" cy="3746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300" y="160338"/>
            <a:ext cx="25781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D7E"/>
                </a:solidFill>
              </a:rPr>
              <a:t>Ha/[NII] lines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22837" y="3343275"/>
            <a:ext cx="279400" cy="2730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14900" y="3292475"/>
            <a:ext cx="279400" cy="2730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40337" y="2644775"/>
            <a:ext cx="279400" cy="2730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gaussfit_HaNII_narr_north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14301"/>
            <a:ext cx="4152081" cy="2076041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775200" y="4044950"/>
            <a:ext cx="279400" cy="2730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8" idx="0"/>
          </p:cNvCxnSpPr>
          <p:nvPr/>
        </p:nvCxnSpPr>
        <p:spPr>
          <a:xfrm flipV="1">
            <a:off x="4980037" y="1866900"/>
            <a:ext cx="2317" cy="777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gaussfit_HaNII_narr_eas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2438400"/>
            <a:ext cx="4121150" cy="206057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6" idx="2"/>
          </p:cNvCxnSpPr>
          <p:nvPr/>
        </p:nvCxnSpPr>
        <p:spPr>
          <a:xfrm flipH="1">
            <a:off x="3225801" y="3479800"/>
            <a:ext cx="12970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gaussfit_HaNII_narr_west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438400"/>
            <a:ext cx="4146550" cy="2073275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7" idx="6"/>
          </p:cNvCxnSpPr>
          <p:nvPr/>
        </p:nvCxnSpPr>
        <p:spPr>
          <a:xfrm>
            <a:off x="5194300" y="3429000"/>
            <a:ext cx="1282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gaussfit_HaNII_narr_south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4708525"/>
            <a:ext cx="4121150" cy="206057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9" idx="4"/>
          </p:cNvCxnSpPr>
          <p:nvPr/>
        </p:nvCxnSpPr>
        <p:spPr>
          <a:xfrm>
            <a:off x="4914900" y="4318000"/>
            <a:ext cx="0" cy="8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07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41300" y="160338"/>
            <a:ext cx="2590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D7E"/>
                </a:solidFill>
              </a:rPr>
              <a:t>[SII] lines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-165100" y="114300"/>
            <a:ext cx="10036600" cy="6654800"/>
            <a:chOff x="-165100" y="114300"/>
            <a:chExt cx="10036600" cy="6654800"/>
          </a:xfrm>
        </p:grpSpPr>
        <p:pic>
          <p:nvPicPr>
            <p:cNvPr id="45" name="Picture 44" descr="contsub735_2d_overlay.2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558" y="1638300"/>
              <a:ext cx="3796544" cy="3789500"/>
            </a:xfrm>
            <a:prstGeom prst="rect">
              <a:avLst/>
            </a:prstGeom>
          </p:spPr>
        </p:pic>
        <p:pic>
          <p:nvPicPr>
            <p:cNvPr id="12" name="Picture 11" descr="gaussfit_SII_narr_west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0" y="2438400"/>
              <a:ext cx="4118400" cy="2059200"/>
            </a:xfrm>
            <a:prstGeom prst="rect">
              <a:avLst/>
            </a:prstGeom>
          </p:spPr>
        </p:pic>
        <p:pic>
          <p:nvPicPr>
            <p:cNvPr id="14" name="Picture 13" descr="gaussfit_SII_narr_east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5100" y="2438400"/>
              <a:ext cx="4114800" cy="2057400"/>
            </a:xfrm>
            <a:prstGeom prst="rect">
              <a:avLst/>
            </a:prstGeom>
          </p:spPr>
        </p:pic>
        <p:pic>
          <p:nvPicPr>
            <p:cNvPr id="15" name="Picture 14" descr="gaussfit_SII_narr_south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100" y="4711700"/>
              <a:ext cx="4114800" cy="2057400"/>
            </a:xfrm>
            <a:prstGeom prst="rect">
              <a:avLst/>
            </a:prstGeom>
          </p:spPr>
        </p:pic>
        <p:pic>
          <p:nvPicPr>
            <p:cNvPr id="16" name="Picture 15" descr="gaussfit_SII_narr_north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100" y="114300"/>
              <a:ext cx="4114800" cy="20574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>
              <a:stCxn id="33" idx="2"/>
            </p:cNvCxnSpPr>
            <p:nvPr/>
          </p:nvCxnSpPr>
          <p:spPr>
            <a:xfrm flipH="1">
              <a:off x="3225801" y="3479800"/>
              <a:ext cx="129703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5" idx="6"/>
            </p:cNvCxnSpPr>
            <p:nvPr/>
          </p:nvCxnSpPr>
          <p:spPr>
            <a:xfrm>
              <a:off x="5194300" y="3429000"/>
              <a:ext cx="12827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36" idx="0"/>
            </p:cNvCxnSpPr>
            <p:nvPr/>
          </p:nvCxnSpPr>
          <p:spPr>
            <a:xfrm flipV="1">
              <a:off x="4980037" y="1866900"/>
              <a:ext cx="2317" cy="7778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37" idx="4"/>
            </p:cNvCxnSpPr>
            <p:nvPr/>
          </p:nvCxnSpPr>
          <p:spPr>
            <a:xfrm>
              <a:off x="4914900" y="4318000"/>
              <a:ext cx="0" cy="8001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4522837" y="3343275"/>
              <a:ext cx="279400" cy="2730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914900" y="3292475"/>
              <a:ext cx="279400" cy="2730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840337" y="2644775"/>
              <a:ext cx="279400" cy="2730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775200" y="4044950"/>
              <a:ext cx="279400" cy="2730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58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D7E"/>
                </a:solidFill>
                <a:latin typeface="+mn-lt"/>
                <a:cs typeface="Noteworthy Light"/>
              </a:rPr>
              <a:t>How does the </a:t>
            </a:r>
            <a:r>
              <a:rPr lang="en-US" dirty="0" err="1" smtClean="0">
                <a:solidFill>
                  <a:srgbClr val="FFFD7E"/>
                </a:solidFill>
                <a:latin typeface="+mn-lt"/>
                <a:cs typeface="Noteworthy Light"/>
              </a:rPr>
              <a:t>ionised</a:t>
            </a:r>
            <a:r>
              <a:rPr lang="en-US" dirty="0" smtClean="0">
                <a:solidFill>
                  <a:srgbClr val="FFFD7E"/>
                </a:solidFill>
                <a:latin typeface="+mn-lt"/>
                <a:cs typeface="Noteworthy Light"/>
              </a:rPr>
              <a:t> </a:t>
            </a:r>
            <a:r>
              <a:rPr lang="en-US" dirty="0" smtClean="0">
                <a:solidFill>
                  <a:srgbClr val="FFFD7E"/>
                </a:solidFill>
                <a:latin typeface="+mn-lt"/>
                <a:cs typeface="Noteworthy Light"/>
              </a:rPr>
              <a:t>gas compare </a:t>
            </a:r>
            <a:r>
              <a:rPr lang="en-US" dirty="0" smtClean="0">
                <a:solidFill>
                  <a:srgbClr val="FFFD7E"/>
                </a:solidFill>
                <a:latin typeface="+mn-lt"/>
                <a:cs typeface="Noteworthy Light"/>
              </a:rPr>
              <a:t>with the HI?</a:t>
            </a:r>
            <a:r>
              <a:rPr lang="en-US" dirty="0" smtClean="0">
                <a:solidFill>
                  <a:srgbClr val="FFFD7E"/>
                </a:solidFill>
                <a:latin typeface="+mn-lt"/>
                <a:cs typeface="Noteworthy Light"/>
              </a:rPr>
              <a:t>	</a:t>
            </a:r>
            <a:endParaRPr lang="en-US" dirty="0">
              <a:solidFill>
                <a:srgbClr val="FFFD7E"/>
              </a:solidFill>
              <a:latin typeface="+mn-lt"/>
              <a:cs typeface="Noteworthy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902" y="1808916"/>
            <a:ext cx="2809098" cy="3309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 descr="3c293_OI+H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720016"/>
            <a:ext cx="5829300" cy="4371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6000" y="1808916"/>
            <a:ext cx="142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</a:t>
            </a:r>
            <a:r>
              <a:rPr lang="en-US" dirty="0" smtClean="0">
                <a:solidFill>
                  <a:srgbClr val="FF0000"/>
                </a:solidFill>
              </a:rPr>
              <a:t>1500 </a:t>
            </a:r>
            <a:r>
              <a:rPr lang="en-US" dirty="0" smtClean="0">
                <a:solidFill>
                  <a:srgbClr val="FF0000"/>
                </a:solidFill>
              </a:rPr>
              <a:t>km/s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19328" y="2289799"/>
            <a:ext cx="2140072" cy="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2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D7E"/>
                </a:solidFill>
                <a:latin typeface="+mn-lt"/>
                <a:cs typeface="Noteworthy Light"/>
              </a:rPr>
              <a:t>How are these outflows generated?</a:t>
            </a:r>
            <a:endParaRPr lang="en-US" dirty="0">
              <a:solidFill>
                <a:srgbClr val="FFFD7E"/>
              </a:solidFill>
              <a:latin typeface="+mn-lt"/>
              <a:cs typeface="Noteworthy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84311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ntrainment of material by the jet</a:t>
            </a:r>
            <a:r>
              <a:rPr lang="en-US" dirty="0">
                <a:solidFill>
                  <a:schemeClr val="bg1"/>
                </a:solidFill>
              </a:rPr>
              <a:t>?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D7E"/>
              </a:solidFill>
            </a:endParaRPr>
          </a:p>
          <a:p>
            <a:endParaRPr lang="en-US" dirty="0">
              <a:solidFill>
                <a:srgbClr val="FFFD7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4811" y="5631280"/>
            <a:ext cx="2004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Wagner et al., 2011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jetsim_3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2779" y="1625600"/>
            <a:ext cx="5314950" cy="47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3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D7E"/>
                </a:solidFill>
                <a:latin typeface="+mn-lt"/>
                <a:cs typeface="Noteworthy Light"/>
              </a:rPr>
              <a:t>Conclusions</a:t>
            </a:r>
            <a:endParaRPr lang="en-US" dirty="0">
              <a:solidFill>
                <a:srgbClr val="FFFD7E"/>
              </a:solidFill>
              <a:latin typeface="+mn-lt"/>
              <a:cs typeface="Noteworthy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Fast outflows of neutral hydrogen are detected coming from the western inner radio lobe of the nearby galaxy 3C293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Suggestive of jet-ISM interaction on scales of 0.5 </a:t>
            </a:r>
            <a:r>
              <a:rPr lang="en-US" dirty="0" err="1" smtClean="0">
                <a:solidFill>
                  <a:srgbClr val="FFFFFF"/>
                </a:solidFill>
              </a:rPr>
              <a:t>kpc</a:t>
            </a:r>
            <a:r>
              <a:rPr lang="en-US" dirty="0" smtClean="0">
                <a:solidFill>
                  <a:srgbClr val="FFFFFF"/>
                </a:solidFill>
              </a:rPr>
              <a:t> from the core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Outflow rate ~ 8 - 50 M</a:t>
            </a:r>
            <a:r>
              <a:rPr lang="en-US" baseline="-2500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err="1" smtClean="0">
                <a:solidFill>
                  <a:srgbClr val="FFFFFF"/>
                </a:solidFill>
              </a:rPr>
              <a:t>yr</a:t>
            </a:r>
            <a:r>
              <a:rPr lang="en-US" dirty="0" smtClean="0">
                <a:solidFill>
                  <a:srgbClr val="FFFFFF"/>
                </a:solidFill>
              </a:rPr>
              <a:t> = 0.01-0.08% of </a:t>
            </a:r>
            <a:r>
              <a:rPr lang="en-US" dirty="0" err="1" smtClean="0">
                <a:solidFill>
                  <a:srgbClr val="FFFFFF"/>
                </a:solidFill>
              </a:rPr>
              <a:t>L</a:t>
            </a:r>
            <a:r>
              <a:rPr lang="en-US" baseline="-25000" dirty="0" err="1" smtClean="0">
                <a:solidFill>
                  <a:srgbClr val="FFFFFF"/>
                </a:solidFill>
              </a:rPr>
              <a:t>edd</a:t>
            </a:r>
            <a:endParaRPr lang="en-US" baseline="-25000" dirty="0" smtClean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Fast outflows of </a:t>
            </a:r>
            <a:r>
              <a:rPr lang="en-US" dirty="0" err="1" smtClean="0">
                <a:solidFill>
                  <a:srgbClr val="FFFFFF"/>
                </a:solidFill>
              </a:rPr>
              <a:t>ionised</a:t>
            </a:r>
            <a:r>
              <a:rPr lang="en-US" dirty="0" smtClean="0">
                <a:solidFill>
                  <a:srgbClr val="FFFFFF"/>
                </a:solidFill>
              </a:rPr>
              <a:t> gas detected along the radio jet axis (both east and western) 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9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21 at 16.3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" y="0"/>
            <a:ext cx="8178800" cy="707660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7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D7E"/>
                </a:solidFill>
                <a:cs typeface="Noteworthy Light"/>
              </a:rPr>
              <a:t>How are these outflows generated?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94913" y="1600200"/>
            <a:ext cx="2791887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 perhaps HI cloud kicked by the jet?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bicknell_ce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" y="1541112"/>
            <a:ext cx="4944533" cy="5316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4912" y="5883030"/>
            <a:ext cx="1928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Bicknell et al., 2013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5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D7E"/>
                </a:solidFill>
                <a:latin typeface="+mn-lt"/>
                <a:cs typeface="Noteworthy Light"/>
              </a:rPr>
              <a:t>3C293 Outflow rates</a:t>
            </a:r>
            <a:endParaRPr lang="en-US" dirty="0">
              <a:solidFill>
                <a:srgbClr val="FFFD7E"/>
              </a:solidFill>
              <a:latin typeface="+mn-lt"/>
              <a:cs typeface="Noteworthy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25600"/>
            <a:ext cx="8415867" cy="436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Outflow rate of HI in 3C293: </a:t>
            </a:r>
            <a:r>
              <a:rPr lang="en-US" sz="2800" dirty="0" err="1" smtClean="0">
                <a:solidFill>
                  <a:srgbClr val="FFFD7E"/>
                </a:solidFill>
              </a:rPr>
              <a:t>M</a:t>
            </a:r>
            <a:r>
              <a:rPr lang="en-US" sz="2800" baseline="-25000" dirty="0" err="1" smtClean="0">
                <a:solidFill>
                  <a:srgbClr val="FFFD7E"/>
                </a:solidFill>
              </a:rPr>
              <a:t>dot</a:t>
            </a:r>
            <a:r>
              <a:rPr lang="en-US" sz="2800" dirty="0" smtClean="0">
                <a:solidFill>
                  <a:srgbClr val="FFFD7E"/>
                </a:solidFill>
              </a:rPr>
              <a:t>~ 8 - 50 M</a:t>
            </a:r>
            <a:r>
              <a:rPr lang="en-US" sz="2800" baseline="-25000" dirty="0" smtClean="0">
                <a:solidFill>
                  <a:srgbClr val="FFFD7E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800" dirty="0" smtClean="0">
                <a:solidFill>
                  <a:srgbClr val="FFFD7E"/>
                </a:solidFill>
              </a:rPr>
              <a:t>/</a:t>
            </a:r>
            <a:r>
              <a:rPr lang="en-US" sz="2800" dirty="0" err="1" smtClean="0">
                <a:solidFill>
                  <a:srgbClr val="FFFD7E"/>
                </a:solidFill>
              </a:rPr>
              <a:t>yr</a:t>
            </a:r>
            <a:endParaRPr lang="en-US" sz="2800" dirty="0" smtClean="0">
              <a:solidFill>
                <a:srgbClr val="FFFD7E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For comparison, </a:t>
            </a:r>
            <a:r>
              <a:rPr lang="en-US" dirty="0" smtClean="0">
                <a:solidFill>
                  <a:srgbClr val="FFFD7E"/>
                </a:solidFill>
              </a:rPr>
              <a:t>SFR is ~ </a:t>
            </a:r>
            <a:r>
              <a:rPr lang="en-US" dirty="0">
                <a:solidFill>
                  <a:srgbClr val="FFFD7E"/>
                </a:solidFill>
              </a:rPr>
              <a:t>4</a:t>
            </a:r>
            <a:r>
              <a:rPr lang="en-US" dirty="0" smtClean="0">
                <a:solidFill>
                  <a:srgbClr val="FFFD7E"/>
                </a:solidFill>
              </a:rPr>
              <a:t> M</a:t>
            </a:r>
            <a:r>
              <a:rPr lang="en-US" baseline="-25000" dirty="0" smtClean="0">
                <a:solidFill>
                  <a:srgbClr val="FFFD7E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>
                <a:solidFill>
                  <a:srgbClr val="FFFD7E"/>
                </a:solidFill>
              </a:rPr>
              <a:t>/</a:t>
            </a:r>
            <a:r>
              <a:rPr lang="en-US" dirty="0" err="1" smtClean="0">
                <a:solidFill>
                  <a:srgbClr val="FFFD7E"/>
                </a:solidFill>
              </a:rPr>
              <a:t>yr</a:t>
            </a:r>
            <a:r>
              <a:rPr lang="en-US" dirty="0" smtClean="0">
                <a:solidFill>
                  <a:srgbClr val="FFFD7E"/>
                </a:solidFill>
              </a:rPr>
              <a:t> (Papadopoulos+ 2010)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Energy loss rate: </a:t>
            </a:r>
            <a:r>
              <a:rPr lang="en-US" sz="2800" dirty="0" err="1" smtClean="0">
                <a:solidFill>
                  <a:srgbClr val="FFFFFF"/>
                </a:solidFill>
              </a:rPr>
              <a:t>E</a:t>
            </a:r>
            <a:r>
              <a:rPr lang="en-US" sz="2800" baseline="-25000" dirty="0" err="1" smtClean="0">
                <a:solidFill>
                  <a:srgbClr val="FFFFFF"/>
                </a:solidFill>
              </a:rPr>
              <a:t>dot</a:t>
            </a:r>
            <a:r>
              <a:rPr lang="en-US" sz="2800" dirty="0" smtClean="0">
                <a:solidFill>
                  <a:srgbClr val="FFFFFF"/>
                </a:solidFill>
              </a:rPr>
              <a:t>=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1.38 × 10</a:t>
            </a:r>
            <a:r>
              <a:rPr lang="en-US" sz="2800" baseline="30000" dirty="0">
                <a:solidFill>
                  <a:schemeClr val="bg1"/>
                </a:solidFill>
              </a:rPr>
              <a:t>42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- 1 </a:t>
            </a:r>
            <a:r>
              <a:rPr lang="en-US" sz="2800" dirty="0">
                <a:solidFill>
                  <a:schemeClr val="bg1"/>
                </a:solidFill>
              </a:rPr>
              <a:t>× </a:t>
            </a:r>
            <a:r>
              <a:rPr lang="en-US" sz="2800" dirty="0" smtClean="0">
                <a:solidFill>
                  <a:schemeClr val="bg1"/>
                </a:solidFill>
              </a:rPr>
              <a:t>10</a:t>
            </a:r>
            <a:r>
              <a:rPr lang="en-US" sz="2800" baseline="30000" dirty="0" smtClean="0">
                <a:solidFill>
                  <a:schemeClr val="bg1"/>
                </a:solidFill>
              </a:rPr>
              <a:t>43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erg/s</a:t>
            </a:r>
            <a:r>
              <a:rPr lang="en-US" sz="2800" dirty="0" smtClean="0">
                <a:solidFill>
                  <a:srgbClr val="FFFD7E"/>
                </a:solidFill>
              </a:rPr>
              <a:t>					             ~ 0.01 – 0.08% </a:t>
            </a:r>
            <a:r>
              <a:rPr lang="en-US" sz="2800" dirty="0">
                <a:solidFill>
                  <a:srgbClr val="FFFD7E"/>
                </a:solidFill>
              </a:rPr>
              <a:t>of </a:t>
            </a:r>
            <a:r>
              <a:rPr lang="en-US" sz="2800" dirty="0" err="1" smtClean="0">
                <a:solidFill>
                  <a:srgbClr val="FFFD7E"/>
                </a:solidFill>
              </a:rPr>
              <a:t>L</a:t>
            </a:r>
            <a:r>
              <a:rPr lang="en-US" sz="2800" baseline="-25000" dirty="0" err="1" smtClean="0">
                <a:solidFill>
                  <a:srgbClr val="FFFD7E"/>
                </a:solidFill>
              </a:rPr>
              <a:t>edd</a:t>
            </a:r>
            <a:endParaRPr lang="en-US" sz="2800" baseline="-25000" dirty="0" smtClean="0">
              <a:solidFill>
                <a:srgbClr val="FFFD7E"/>
              </a:solidFill>
            </a:endParaRPr>
          </a:p>
          <a:p>
            <a:endParaRPr lang="en-US" sz="2800" baseline="-25000" dirty="0" smtClean="0">
              <a:solidFill>
                <a:srgbClr val="FFFD7E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2-phase model of </a:t>
            </a:r>
            <a:r>
              <a:rPr lang="en-US" sz="2800" dirty="0" err="1" smtClean="0">
                <a:solidFill>
                  <a:srgbClr val="FFFFFF"/>
                </a:solidFill>
              </a:rPr>
              <a:t>Hopkins+Elvis</a:t>
            </a:r>
            <a:r>
              <a:rPr lang="en-US" sz="2800" dirty="0" smtClean="0">
                <a:solidFill>
                  <a:srgbClr val="FFFFFF"/>
                </a:solidFill>
              </a:rPr>
              <a:t> (2010) needs about 0.5% </a:t>
            </a:r>
            <a:r>
              <a:rPr lang="en-US" sz="2800" dirty="0" err="1" smtClean="0">
                <a:solidFill>
                  <a:srgbClr val="FFFFFF"/>
                </a:solidFill>
              </a:rPr>
              <a:t>L</a:t>
            </a:r>
            <a:r>
              <a:rPr lang="en-US" sz="2800" baseline="-25000" dirty="0" err="1" smtClean="0">
                <a:solidFill>
                  <a:srgbClr val="FFFFFF"/>
                </a:solidFill>
              </a:rPr>
              <a:t>edd</a:t>
            </a:r>
            <a:r>
              <a:rPr lang="en-US" sz="2800" dirty="0" smtClean="0">
                <a:solidFill>
                  <a:srgbClr val="FFFFFF"/>
                </a:solidFill>
              </a:rPr>
              <a:t> driven out in outflows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D7E"/>
              </a:solidFill>
            </a:endParaRPr>
          </a:p>
        </p:txBody>
      </p:sp>
      <p:pic>
        <p:nvPicPr>
          <p:cNvPr id="7" name="Picture 6" descr="outflowrateeq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111995"/>
            <a:ext cx="83820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D7E"/>
                </a:solidFill>
                <a:cs typeface="Noteworthy Light"/>
              </a:rPr>
              <a:t>Outflows of </a:t>
            </a:r>
            <a:r>
              <a:rPr lang="en-US" dirty="0" err="1">
                <a:solidFill>
                  <a:srgbClr val="FFFD7E"/>
                </a:solidFill>
                <a:cs typeface="Noteworthy Light"/>
              </a:rPr>
              <a:t>ionised</a:t>
            </a:r>
            <a:r>
              <a:rPr lang="en-US" dirty="0">
                <a:solidFill>
                  <a:srgbClr val="FFFD7E"/>
                </a:solidFill>
                <a:cs typeface="Noteworthy Light"/>
              </a:rPr>
              <a:t> gas in 3C293	</a:t>
            </a:r>
            <a:endParaRPr lang="en-US" dirty="0"/>
          </a:p>
        </p:txBody>
      </p:sp>
      <p:pic>
        <p:nvPicPr>
          <p:cNvPr id="5" name="Picture 4" descr="emonts05_fi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6" y="1229102"/>
            <a:ext cx="7171267" cy="5595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5463" y="654713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Emonts</a:t>
            </a:r>
            <a:r>
              <a:rPr lang="en-US" sz="1200" dirty="0" smtClean="0"/>
              <a:t> et al.,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811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D7E"/>
                </a:solidFill>
                <a:cs typeface="Noteworthy Light"/>
              </a:rPr>
              <a:t>Motivation: </a:t>
            </a:r>
            <a:r>
              <a:rPr lang="en-US" dirty="0" smtClean="0">
                <a:solidFill>
                  <a:srgbClr val="FFFD7E"/>
                </a:solidFill>
                <a:cs typeface="Noteworthy Light"/>
              </a:rPr>
              <a:t>feedback</a:t>
            </a:r>
            <a:endParaRPr lang="en-US" dirty="0">
              <a:solidFill>
                <a:srgbClr val="FFFD7E"/>
              </a:solidFill>
              <a:cs typeface="Noteworthy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4741333"/>
            <a:ext cx="8229600" cy="1336147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Important </a:t>
            </a:r>
            <a:r>
              <a:rPr lang="en-US" dirty="0">
                <a:solidFill>
                  <a:schemeClr val="bg1"/>
                </a:solidFill>
              </a:rPr>
              <a:t>for galaxy formation + evolution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Need to get rid of the gas to stop stars forming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Simulations can do this, only by introducing </a:t>
            </a:r>
            <a:r>
              <a:rPr lang="en-US" dirty="0" smtClean="0">
                <a:solidFill>
                  <a:schemeClr val="bg1"/>
                </a:solidFill>
              </a:rPr>
              <a:t>feedback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m8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/>
          <a:stretch/>
        </p:blipFill>
        <p:spPr>
          <a:xfrm>
            <a:off x="5571067" y="1611985"/>
            <a:ext cx="2882899" cy="2868190"/>
          </a:xfrm>
          <a:prstGeom prst="rect">
            <a:avLst/>
          </a:prstGeom>
        </p:spPr>
      </p:pic>
      <p:pic>
        <p:nvPicPr>
          <p:cNvPr id="5" name="Picture 4" descr="merging_ngc62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1" y="1691218"/>
            <a:ext cx="3702342" cy="279828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50267" y="2794004"/>
            <a:ext cx="762000" cy="3048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D7E"/>
                </a:solidFill>
              </a:rPr>
              <a:t>Motivation: feedback</a:t>
            </a:r>
            <a:endParaRPr lang="en-US" dirty="0">
              <a:solidFill>
                <a:srgbClr val="FFFD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047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Gas outflows driven by: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Starburst driven wind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Accretion disc wind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Radio jets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m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600200"/>
            <a:ext cx="2315297" cy="1803400"/>
          </a:xfrm>
          <a:prstGeom prst="rect">
            <a:avLst/>
          </a:prstGeom>
        </p:spPr>
      </p:pic>
      <p:pic>
        <p:nvPicPr>
          <p:cNvPr id="8" name="Picture 7" descr="qsowind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3403600"/>
            <a:ext cx="2230968" cy="1727986"/>
          </a:xfrm>
          <a:prstGeom prst="rect">
            <a:avLst/>
          </a:prstGeom>
        </p:spPr>
      </p:pic>
      <p:pic>
        <p:nvPicPr>
          <p:cNvPr id="5" name="Picture 4" descr="HydraA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5" t="27820" r="28247" b="28919"/>
          <a:stretch/>
        </p:blipFill>
        <p:spPr>
          <a:xfrm>
            <a:off x="3035300" y="4267200"/>
            <a:ext cx="2166938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8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761" y="202110"/>
            <a:ext cx="6503736" cy="6675438"/>
            <a:chOff x="-841311" y="0"/>
            <a:chExt cx="7573551" cy="6237312"/>
          </a:xfrm>
        </p:grpSpPr>
        <p:sp>
          <p:nvSpPr>
            <p:cNvPr id="5" name="Rectangle 4"/>
            <p:cNvSpPr/>
            <p:nvPr/>
          </p:nvSpPr>
          <p:spPr bwMode="white">
            <a:xfrm>
              <a:off x="-828600" y="0"/>
              <a:ext cx="7560840" cy="62373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3C293_overlay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" t="1451" r="1418" b="2444"/>
            <a:stretch/>
          </p:blipFill>
          <p:spPr>
            <a:xfrm>
              <a:off x="-841311" y="0"/>
              <a:ext cx="5979504" cy="5760043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2101132" y="2939939"/>
              <a:ext cx="1301883" cy="231683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107704" y="2807729"/>
              <a:ext cx="236620" cy="148031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344324" y="2807729"/>
              <a:ext cx="4089118" cy="15950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4"/>
            <a:srcRect t="-21" r="2763" b="8394"/>
            <a:stretch/>
          </p:blipFill>
          <p:spPr>
            <a:xfrm>
              <a:off x="3324140" y="4402808"/>
              <a:ext cx="3312427" cy="100541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883982" y="4163059"/>
              <a:ext cx="752971" cy="352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core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401215" y="4494534"/>
              <a:ext cx="323230" cy="30446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36569" y="5584927"/>
              <a:ext cx="9381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69184" y="5804128"/>
              <a:ext cx="8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D7E"/>
                </a:solidFill>
                <a:cs typeface="Noteworthy Light"/>
              </a:rPr>
              <a:t>Introducing 3C293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341620" y="1653776"/>
            <a:ext cx="3802380" cy="304111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z=0.045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en-US" sz="2400" baseline="-25000" dirty="0" smtClean="0">
                <a:solidFill>
                  <a:schemeClr val="bg1"/>
                </a:solidFill>
              </a:rPr>
              <a:t>BH</a:t>
            </a:r>
            <a:r>
              <a:rPr lang="en-US" sz="2400" dirty="0" smtClean="0">
                <a:solidFill>
                  <a:schemeClr val="bg1"/>
                </a:solidFill>
              </a:rPr>
              <a:t>=10</a:t>
            </a:r>
            <a:r>
              <a:rPr lang="en-US" sz="2400" baseline="30000" dirty="0" smtClean="0">
                <a:solidFill>
                  <a:schemeClr val="bg1"/>
                </a:solidFill>
              </a:rPr>
              <a:t>8 </a:t>
            </a: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baseline="-250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>
                <a:solidFill>
                  <a:schemeClr val="bg1"/>
                </a:solidFill>
              </a:rPr>
              <a:t> (Wu 2009)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Eddington</a:t>
            </a:r>
            <a:r>
              <a:rPr lang="en-US" sz="2400" dirty="0" smtClean="0">
                <a:solidFill>
                  <a:schemeClr val="bg1"/>
                </a:solidFill>
              </a:rPr>
              <a:t> ratio -  0.017 (Wu 2009)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P(1.4 GHz)=2x10</a:t>
            </a:r>
            <a:r>
              <a:rPr lang="en-US" sz="2400" baseline="30000" dirty="0" smtClean="0">
                <a:solidFill>
                  <a:schemeClr val="bg1"/>
                </a:solidFill>
              </a:rPr>
              <a:t>25</a:t>
            </a:r>
            <a:r>
              <a:rPr lang="en-US" sz="2400" dirty="0" smtClean="0">
                <a:solidFill>
                  <a:schemeClr val="bg1"/>
                </a:solidFill>
              </a:rPr>
              <a:t> W/Hz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Restarted radio galaxy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761" y="202110"/>
            <a:ext cx="6503736" cy="6675438"/>
            <a:chOff x="-841311" y="0"/>
            <a:chExt cx="7573551" cy="6237312"/>
          </a:xfrm>
        </p:grpSpPr>
        <p:sp>
          <p:nvSpPr>
            <p:cNvPr id="5" name="Rectangle 4"/>
            <p:cNvSpPr/>
            <p:nvPr/>
          </p:nvSpPr>
          <p:spPr bwMode="white">
            <a:xfrm>
              <a:off x="-828600" y="0"/>
              <a:ext cx="7560840" cy="62373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3C293_overlay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" t="1451" r="1418" b="2444"/>
            <a:stretch/>
          </p:blipFill>
          <p:spPr>
            <a:xfrm>
              <a:off x="-841311" y="0"/>
              <a:ext cx="5979504" cy="5760043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2101132" y="2939939"/>
              <a:ext cx="1301883" cy="231683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107704" y="2807729"/>
              <a:ext cx="236620" cy="148031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344324" y="2807729"/>
              <a:ext cx="4089118" cy="15950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4"/>
            <a:srcRect t="-21" r="2763" b="8394"/>
            <a:stretch/>
          </p:blipFill>
          <p:spPr>
            <a:xfrm>
              <a:off x="3324140" y="4402808"/>
              <a:ext cx="3312427" cy="100541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883982" y="4163059"/>
              <a:ext cx="752971" cy="352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core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401215" y="4494534"/>
              <a:ext cx="323230" cy="30446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36569" y="5584927"/>
              <a:ext cx="9381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69184" y="5804128"/>
              <a:ext cx="8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D7E"/>
                </a:solidFill>
                <a:cs typeface="Noteworthy Light"/>
              </a:rPr>
              <a:t>Introducing 3C293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9659620" y="1827999"/>
            <a:ext cx="3802380" cy="304111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z=0.045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en-US" sz="2400" baseline="-25000" dirty="0" smtClean="0">
                <a:solidFill>
                  <a:schemeClr val="bg1"/>
                </a:solidFill>
              </a:rPr>
              <a:t>BH</a:t>
            </a:r>
            <a:r>
              <a:rPr lang="en-US" sz="2400" dirty="0" smtClean="0">
                <a:solidFill>
                  <a:schemeClr val="bg1"/>
                </a:solidFill>
              </a:rPr>
              <a:t>=10</a:t>
            </a:r>
            <a:r>
              <a:rPr lang="en-US" sz="2400" baseline="30000" dirty="0" smtClean="0">
                <a:solidFill>
                  <a:schemeClr val="bg1"/>
                </a:solidFill>
              </a:rPr>
              <a:t>8 </a:t>
            </a: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baseline="-2500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dirty="0" smtClean="0">
                <a:solidFill>
                  <a:schemeClr val="bg1"/>
                </a:solidFill>
              </a:rPr>
              <a:t> (Wu 2009)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Eddington</a:t>
            </a:r>
            <a:r>
              <a:rPr lang="en-US" sz="2400" dirty="0" smtClean="0">
                <a:solidFill>
                  <a:schemeClr val="bg1"/>
                </a:solidFill>
              </a:rPr>
              <a:t> ratio -  0.017 (Wu 2009)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P(1.4 GHz)=2x10</a:t>
            </a:r>
            <a:r>
              <a:rPr lang="en-US" sz="2400" baseline="30000" dirty="0" smtClean="0">
                <a:solidFill>
                  <a:schemeClr val="bg1"/>
                </a:solidFill>
              </a:rPr>
              <a:t>25</a:t>
            </a:r>
            <a:r>
              <a:rPr lang="en-US" sz="2400" dirty="0" smtClean="0">
                <a:solidFill>
                  <a:schemeClr val="bg1"/>
                </a:solidFill>
              </a:rPr>
              <a:t> W/Hz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Restarted radio galaxy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 descr="3c293_morganti_profil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88" y="1379015"/>
            <a:ext cx="3436489" cy="29309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50287" y="4519094"/>
            <a:ext cx="20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Morganti</a:t>
            </a:r>
            <a:r>
              <a:rPr lang="en-US" sz="1600" dirty="0" smtClean="0">
                <a:solidFill>
                  <a:srgbClr val="FFFFFF"/>
                </a:solidFill>
              </a:rPr>
              <a:t> et al., 2003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34" y="295276"/>
            <a:ext cx="486253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D7E"/>
                </a:solidFill>
                <a:cs typeface="Noteworthy Light"/>
              </a:rPr>
              <a:t>3C293 - </a:t>
            </a:r>
            <a:r>
              <a:rPr lang="en-US" dirty="0" smtClean="0">
                <a:solidFill>
                  <a:srgbClr val="FFFD7E"/>
                </a:solidFill>
                <a:cs typeface="Noteworthy Light"/>
              </a:rPr>
              <a:t>observations</a:t>
            </a:r>
            <a:endParaRPr lang="en-US" dirty="0"/>
          </a:p>
        </p:txBody>
      </p:sp>
      <p:pic>
        <p:nvPicPr>
          <p:cNvPr id="5" name="Picture 4" descr="3c293_fig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5" t="15742" r="17642" b="2632"/>
          <a:stretch/>
        </p:blipFill>
        <p:spPr>
          <a:xfrm>
            <a:off x="4876800" y="286470"/>
            <a:ext cx="3938692" cy="65715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9967" y="1625599"/>
            <a:ext cx="4110566" cy="465666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JVLA </a:t>
            </a:r>
            <a:r>
              <a:rPr lang="en-US" dirty="0" smtClean="0">
                <a:solidFill>
                  <a:schemeClr val="bg1"/>
                </a:solidFill>
              </a:rPr>
              <a:t>A-array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Wide bandwidth allows us to detect very broad features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Fast </a:t>
            </a:r>
            <a:r>
              <a:rPr lang="en-US" dirty="0">
                <a:solidFill>
                  <a:srgbClr val="FFFFFF"/>
                </a:solidFill>
              </a:rPr>
              <a:t>outflows (~1200 km/s) of neutral hydrogen are detected coming from </a:t>
            </a:r>
            <a:r>
              <a:rPr lang="en-US" dirty="0" smtClean="0">
                <a:solidFill>
                  <a:srgbClr val="FFFFFF"/>
                </a:solidFill>
              </a:rPr>
              <a:t>the western </a:t>
            </a:r>
            <a:r>
              <a:rPr lang="en-US" dirty="0">
                <a:solidFill>
                  <a:srgbClr val="FFFFFF"/>
                </a:solidFill>
              </a:rPr>
              <a:t>inner </a:t>
            </a:r>
            <a:r>
              <a:rPr lang="en-US" dirty="0" smtClean="0">
                <a:solidFill>
                  <a:srgbClr val="FFFFFF"/>
                </a:solidFill>
              </a:rPr>
              <a:t>lobe</a:t>
            </a:r>
          </a:p>
          <a:p>
            <a:pPr marL="342900" lvl="1" indent="-342900">
              <a:buFont typeface="Arial"/>
              <a:buChar char="•"/>
            </a:pPr>
            <a:endParaRPr lang="en-US" dirty="0">
              <a:solidFill>
                <a:srgbClr val="FFFD7E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15767" y="5253550"/>
            <a:ext cx="5229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13763" y="4979473"/>
            <a:ext cx="962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~0.5 </a:t>
            </a:r>
            <a:r>
              <a:rPr lang="en-US" sz="1200" dirty="0" err="1" smtClean="0"/>
              <a:t>kpc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667500" y="-32523"/>
            <a:ext cx="2147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Mahony </a:t>
            </a:r>
            <a:r>
              <a:rPr lang="en-US" sz="1600" dirty="0" smtClean="0">
                <a:solidFill>
                  <a:srgbClr val="FFFFFF"/>
                </a:solidFill>
              </a:rPr>
              <a:t>et al., </a:t>
            </a:r>
            <a:r>
              <a:rPr lang="en-US" sz="1600" dirty="0" smtClean="0">
                <a:solidFill>
                  <a:srgbClr val="FFFFFF"/>
                </a:solidFill>
              </a:rPr>
              <a:t>2013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5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49273" y="4603095"/>
            <a:ext cx="2641077" cy="1885096"/>
            <a:chOff x="13887998" y="22446709"/>
            <a:chExt cx="7828929" cy="58174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87998" y="22446709"/>
              <a:ext cx="7828929" cy="581743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837883" y="25948678"/>
              <a:ext cx="5447361" cy="448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EVLA continuum image</a:t>
              </a:r>
            </a:p>
          </p:txBody>
        </p:sp>
      </p:grpSp>
      <p:pic>
        <p:nvPicPr>
          <p:cNvPr id="10" name="Picture 9" descr="3c293profile_av2_ea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1" y="1323137"/>
            <a:ext cx="4136192" cy="3102144"/>
          </a:xfrm>
          <a:prstGeom prst="rect">
            <a:avLst/>
          </a:prstGeom>
        </p:spPr>
      </p:pic>
      <p:pic>
        <p:nvPicPr>
          <p:cNvPr id="12" name="Picture 11" descr="3c293profile_av2_we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83" y="1316854"/>
            <a:ext cx="4144569" cy="31084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0800000" flipV="1">
            <a:off x="33866" y="260408"/>
            <a:ext cx="907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D7E"/>
                </a:solidFill>
                <a:latin typeface="+mj-lt"/>
                <a:cs typeface="Noteworthy Light"/>
              </a:rPr>
              <a:t>3C293 - observations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955303" y="3671402"/>
            <a:ext cx="826348" cy="17320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674533" y="3671402"/>
            <a:ext cx="988004" cy="173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28192" y="1638643"/>
            <a:ext cx="120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~1200 km/s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292728" y="1932999"/>
            <a:ext cx="120935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6619" y="4668057"/>
            <a:ext cx="3012654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Outflow </a:t>
            </a:r>
            <a:r>
              <a:rPr lang="en-US" sz="2800" dirty="0" smtClean="0">
                <a:solidFill>
                  <a:srgbClr val="FFFFFF"/>
                </a:solidFill>
              </a:rPr>
              <a:t>rate: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D7E"/>
                </a:solidFill>
              </a:rPr>
              <a:t>Ṁ</a:t>
            </a:r>
            <a:r>
              <a:rPr lang="en-US" sz="2800" dirty="0" smtClean="0">
                <a:solidFill>
                  <a:srgbClr val="FFFD7E"/>
                </a:solidFill>
              </a:rPr>
              <a:t> ~ </a:t>
            </a:r>
            <a:r>
              <a:rPr lang="en-US" sz="2800" dirty="0" smtClean="0">
                <a:solidFill>
                  <a:srgbClr val="FFFD7E"/>
                </a:solidFill>
              </a:rPr>
              <a:t>8 </a:t>
            </a:r>
            <a:r>
              <a:rPr lang="en-US" sz="2800" dirty="0">
                <a:solidFill>
                  <a:srgbClr val="FFFD7E"/>
                </a:solidFill>
              </a:rPr>
              <a:t>- 50 M</a:t>
            </a:r>
            <a:r>
              <a:rPr lang="en-US" sz="2800" baseline="-25000" dirty="0">
                <a:solidFill>
                  <a:srgbClr val="FFFD7E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800" dirty="0">
                <a:solidFill>
                  <a:srgbClr val="FFFD7E"/>
                </a:solidFill>
              </a:rPr>
              <a:t>/</a:t>
            </a:r>
            <a:r>
              <a:rPr lang="en-US" sz="2800" dirty="0" err="1" smtClean="0">
                <a:solidFill>
                  <a:srgbClr val="FFFD7E"/>
                </a:solidFill>
              </a:rPr>
              <a:t>yr</a:t>
            </a:r>
            <a:endParaRPr lang="en-US" sz="2800" dirty="0" smtClean="0">
              <a:solidFill>
                <a:srgbClr val="FFFD7E"/>
              </a:solidFill>
            </a:endParaRPr>
          </a:p>
          <a:p>
            <a:r>
              <a:rPr lang="en-US" sz="2800" dirty="0" smtClean="0">
                <a:solidFill>
                  <a:srgbClr val="FFFD7E"/>
                </a:solidFill>
              </a:rPr>
              <a:t>-&gt; </a:t>
            </a:r>
            <a:r>
              <a:rPr lang="en-US" sz="2800" dirty="0">
                <a:solidFill>
                  <a:srgbClr val="FFFD7E"/>
                </a:solidFill>
              </a:rPr>
              <a:t>0.01 – 0.08</a:t>
            </a:r>
            <a:r>
              <a:rPr lang="en-US" sz="2800" dirty="0" smtClean="0">
                <a:solidFill>
                  <a:srgbClr val="FFFD7E"/>
                </a:solidFill>
              </a:rPr>
              <a:t>% </a:t>
            </a:r>
            <a:r>
              <a:rPr lang="en-US" sz="2800" dirty="0" err="1">
                <a:solidFill>
                  <a:srgbClr val="FFFD7E"/>
                </a:solidFill>
              </a:rPr>
              <a:t>L</a:t>
            </a:r>
            <a:r>
              <a:rPr lang="en-US" sz="2800" baseline="-25000" dirty="0" err="1">
                <a:solidFill>
                  <a:srgbClr val="FFFD7E"/>
                </a:solidFill>
              </a:rPr>
              <a:t>edd</a:t>
            </a:r>
            <a:endParaRPr lang="en-US" sz="2800" baseline="-25000" dirty="0">
              <a:solidFill>
                <a:srgbClr val="FFFD7E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sz="2800" baseline="-25000" dirty="0">
              <a:solidFill>
                <a:srgbClr val="FFF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2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49273" y="4603095"/>
            <a:ext cx="2641077" cy="1885096"/>
            <a:chOff x="13887998" y="22446709"/>
            <a:chExt cx="7828929" cy="58174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87998" y="22446709"/>
              <a:ext cx="7828929" cy="581743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837883" y="25948678"/>
              <a:ext cx="5447361" cy="448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EVLA continuum image</a:t>
              </a:r>
            </a:p>
          </p:txBody>
        </p:sp>
      </p:grpSp>
      <p:pic>
        <p:nvPicPr>
          <p:cNvPr id="10" name="Picture 9" descr="3c293profile_av2_ea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1" y="1323137"/>
            <a:ext cx="4136192" cy="3102144"/>
          </a:xfrm>
          <a:prstGeom prst="rect">
            <a:avLst/>
          </a:prstGeom>
        </p:spPr>
      </p:pic>
      <p:pic>
        <p:nvPicPr>
          <p:cNvPr id="12" name="Picture 11" descr="3c293profile_av2_we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83" y="1316854"/>
            <a:ext cx="4144569" cy="31084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0800000" flipV="1">
            <a:off x="33866" y="260408"/>
            <a:ext cx="907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D7E"/>
                </a:solidFill>
                <a:latin typeface="+mj-lt"/>
                <a:cs typeface="Noteworthy Light"/>
              </a:rPr>
              <a:t>3C293 - observations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955303" y="3671402"/>
            <a:ext cx="826348" cy="17320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674533" y="3671402"/>
            <a:ext cx="988004" cy="173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28192" y="1638643"/>
            <a:ext cx="120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~1200 km/s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292728" y="1932999"/>
            <a:ext cx="120935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6619" y="4679447"/>
            <a:ext cx="3012654" cy="1518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Outflow </a:t>
            </a:r>
            <a:r>
              <a:rPr lang="en-US" sz="2800" dirty="0" smtClean="0">
                <a:solidFill>
                  <a:srgbClr val="FFFFFF"/>
                </a:solidFill>
              </a:rPr>
              <a:t>rate: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D7E"/>
                </a:solidFill>
              </a:rPr>
              <a:t>Ṁ</a:t>
            </a:r>
            <a:r>
              <a:rPr lang="en-US" sz="2800" dirty="0" smtClean="0">
                <a:solidFill>
                  <a:srgbClr val="FFFD7E"/>
                </a:solidFill>
              </a:rPr>
              <a:t> </a:t>
            </a:r>
            <a:r>
              <a:rPr lang="en-US" sz="2800" dirty="0" smtClean="0">
                <a:solidFill>
                  <a:srgbClr val="FFFD7E"/>
                </a:solidFill>
              </a:rPr>
              <a:t>~ </a:t>
            </a:r>
            <a:r>
              <a:rPr lang="en-US" sz="2800" dirty="0" smtClean="0">
                <a:solidFill>
                  <a:srgbClr val="FFFD7E"/>
                </a:solidFill>
              </a:rPr>
              <a:t>8 </a:t>
            </a:r>
            <a:r>
              <a:rPr lang="en-US" sz="2800" dirty="0">
                <a:solidFill>
                  <a:srgbClr val="FFFD7E"/>
                </a:solidFill>
              </a:rPr>
              <a:t>- 50 M</a:t>
            </a:r>
            <a:r>
              <a:rPr lang="en-US" sz="2800" baseline="-25000" dirty="0">
                <a:solidFill>
                  <a:srgbClr val="FFFD7E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800" dirty="0">
                <a:solidFill>
                  <a:srgbClr val="FFFD7E"/>
                </a:solidFill>
              </a:rPr>
              <a:t>/</a:t>
            </a:r>
            <a:r>
              <a:rPr lang="en-US" sz="2800" dirty="0" err="1" smtClean="0">
                <a:solidFill>
                  <a:srgbClr val="FFFD7E"/>
                </a:solidFill>
              </a:rPr>
              <a:t>yr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sz="2800" baseline="-25000" dirty="0">
              <a:solidFill>
                <a:srgbClr val="FFFD7E"/>
              </a:solidFill>
            </a:endParaRPr>
          </a:p>
        </p:txBody>
      </p:sp>
      <p:pic>
        <p:nvPicPr>
          <p:cNvPr id="3" name="Picture 2" descr="3c293profile_wsrtoverla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538" y="1164665"/>
            <a:ext cx="6710862" cy="50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2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D7E"/>
                </a:solidFill>
              </a:rPr>
              <a:t>What about other gas phases?</a:t>
            </a:r>
            <a:endParaRPr lang="en-US" dirty="0">
              <a:solidFill>
                <a:srgbClr val="FFFD7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Looked for evidence of outflows in </a:t>
            </a:r>
            <a:r>
              <a:rPr lang="en-US" dirty="0" err="1" smtClean="0">
                <a:solidFill>
                  <a:schemeClr val="bg1"/>
                </a:solidFill>
              </a:rPr>
              <a:t>ionised</a:t>
            </a:r>
            <a:r>
              <a:rPr lang="en-US" dirty="0" smtClean="0">
                <a:solidFill>
                  <a:schemeClr val="bg1"/>
                </a:solidFill>
              </a:rPr>
              <a:t> gas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OASIS IFU on WHT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1.5 </a:t>
            </a:r>
            <a:r>
              <a:rPr lang="en-US" dirty="0" err="1" smtClean="0">
                <a:solidFill>
                  <a:schemeClr val="bg1"/>
                </a:solidFill>
              </a:rPr>
              <a:t>hrs</a:t>
            </a:r>
            <a:r>
              <a:rPr lang="en-US" dirty="0" smtClean="0">
                <a:solidFill>
                  <a:schemeClr val="bg1"/>
                </a:solidFill>
              </a:rPr>
              <a:t> in 2 </a:t>
            </a:r>
            <a:r>
              <a:rPr lang="en-US" dirty="0" err="1" smtClean="0">
                <a:solidFill>
                  <a:schemeClr val="bg1"/>
                </a:solidFill>
              </a:rPr>
              <a:t>grisms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MR661 (</a:t>
            </a:r>
            <a:r>
              <a:rPr lang="en-US" dirty="0">
                <a:solidFill>
                  <a:srgbClr val="FFFFFF"/>
                </a:solidFill>
              </a:rPr>
              <a:t>6210 </a:t>
            </a:r>
            <a:r>
              <a:rPr lang="en-US" dirty="0" smtClean="0">
                <a:solidFill>
                  <a:srgbClr val="FFFFFF"/>
                </a:solidFill>
              </a:rPr>
              <a:t>– 7010 </a:t>
            </a:r>
            <a:r>
              <a:rPr lang="en-US" dirty="0" err="1" smtClean="0">
                <a:solidFill>
                  <a:schemeClr val="bg1"/>
                </a:solidFill>
              </a:rPr>
              <a:t>Å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Ha/[NII] lines (+ [OI])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MR735 (</a:t>
            </a:r>
            <a:r>
              <a:rPr lang="en-US" dirty="0">
                <a:solidFill>
                  <a:srgbClr val="FFFFFF"/>
                </a:solidFill>
              </a:rPr>
              <a:t>6940 </a:t>
            </a:r>
            <a:r>
              <a:rPr lang="en-US" dirty="0" smtClean="0">
                <a:solidFill>
                  <a:srgbClr val="FFFFFF"/>
                </a:solidFill>
              </a:rPr>
              <a:t>– 7760 </a:t>
            </a:r>
            <a:r>
              <a:rPr lang="en-US" dirty="0" err="1">
                <a:solidFill>
                  <a:schemeClr val="bg1"/>
                </a:solidFill>
              </a:rPr>
              <a:t>Å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[SII] lines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resolution 2.13/2.16 </a:t>
            </a:r>
            <a:r>
              <a:rPr lang="en-US" dirty="0" err="1" smtClean="0">
                <a:solidFill>
                  <a:schemeClr val="bg1"/>
                </a:solidFill>
              </a:rPr>
              <a:t>Å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3c293_wht_vla_overla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2459277"/>
            <a:ext cx="4406900" cy="439872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00800" y="5245100"/>
            <a:ext cx="40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40500" y="5245100"/>
            <a:ext cx="120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1”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6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59804</TotalTime>
  <Words>788</Words>
  <Application>Microsoft Macintosh PowerPoint</Application>
  <PresentationFormat>On-screen Show (4:3)</PresentationFormat>
  <Paragraphs>129</Paragraphs>
  <Slides>19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Evidence for jet-driven outflows: 3C293 in 3D </vt:lpstr>
      <vt:lpstr>Motivation: feedback</vt:lpstr>
      <vt:lpstr>Motivation: feedback</vt:lpstr>
      <vt:lpstr>Introducing 3C293</vt:lpstr>
      <vt:lpstr>Introducing 3C293</vt:lpstr>
      <vt:lpstr>3C293 - observations</vt:lpstr>
      <vt:lpstr>PowerPoint Presentation</vt:lpstr>
      <vt:lpstr>PowerPoint Presentation</vt:lpstr>
      <vt:lpstr>What about other gas phases?</vt:lpstr>
      <vt:lpstr>Ha/[NII] lines</vt:lpstr>
      <vt:lpstr>[SII] lines</vt:lpstr>
      <vt:lpstr>How does the ionised gas compare with the HI? </vt:lpstr>
      <vt:lpstr>How are these outflows generated?</vt:lpstr>
      <vt:lpstr>Conclusions</vt:lpstr>
      <vt:lpstr>PowerPoint Presentation</vt:lpstr>
      <vt:lpstr>PowerPoint Presentation</vt:lpstr>
      <vt:lpstr>How are these outflows generated?</vt:lpstr>
      <vt:lpstr>3C293 Outflow rates</vt:lpstr>
      <vt:lpstr>Outflows of ionised gas in 3C293 </vt:lpstr>
    </vt:vector>
  </TitlesOfParts>
  <Company>ASTRON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Elizabeth Mahony</dc:creator>
  <cp:lastModifiedBy>Elizabeth Mahony</cp:lastModifiedBy>
  <cp:revision>161</cp:revision>
  <cp:lastPrinted>2012-09-04T15:16:00Z</cp:lastPrinted>
  <dcterms:created xsi:type="dcterms:W3CDTF">2012-09-03T10:16:23Z</dcterms:created>
  <dcterms:modified xsi:type="dcterms:W3CDTF">2014-03-12T14:23:46Z</dcterms:modified>
</cp:coreProperties>
</file>