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24"/>
  </p:notesMasterIdLst>
  <p:sldIdLst>
    <p:sldId id="360" r:id="rId2"/>
    <p:sldId id="726" r:id="rId3"/>
    <p:sldId id="722" r:id="rId4"/>
    <p:sldId id="723" r:id="rId5"/>
    <p:sldId id="724" r:id="rId6"/>
    <p:sldId id="725" r:id="rId7"/>
    <p:sldId id="718" r:id="rId8"/>
    <p:sldId id="714" r:id="rId9"/>
    <p:sldId id="715" r:id="rId10"/>
    <p:sldId id="716" r:id="rId11"/>
    <p:sldId id="692" r:id="rId12"/>
    <p:sldId id="712" r:id="rId13"/>
    <p:sldId id="717" r:id="rId14"/>
    <p:sldId id="719" r:id="rId15"/>
    <p:sldId id="728" r:id="rId16"/>
    <p:sldId id="727" r:id="rId17"/>
    <p:sldId id="729" r:id="rId18"/>
    <p:sldId id="730" r:id="rId19"/>
    <p:sldId id="720" r:id="rId20"/>
    <p:sldId id="731" r:id="rId21"/>
    <p:sldId id="721" r:id="rId22"/>
    <p:sldId id="711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FF"/>
    <a:srgbClr val="CB00FF"/>
    <a:srgbClr val="B400E1"/>
    <a:srgbClr val="970000"/>
    <a:srgbClr val="370037"/>
    <a:srgbClr val="327DAA"/>
    <a:srgbClr val="00CC00"/>
    <a:srgbClr val="990099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714" autoAdjust="0"/>
  </p:normalViewPr>
  <p:slideViewPr>
    <p:cSldViewPr>
      <p:cViewPr varScale="1">
        <p:scale>
          <a:sx n="132" d="100"/>
          <a:sy n="132" d="100"/>
        </p:scale>
        <p:origin x="-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31C1B0-7DF6-41CD-9544-230EAAA298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95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14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15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16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17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18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19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20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21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22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2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7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8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9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10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11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12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FFCD0-EF08-4DDE-80E8-0DEE53BF477F}" type="slidenum">
              <a:rPr lang="en-GB"/>
              <a:pPr/>
              <a:t>13</a:t>
            </a:fld>
            <a:endParaRPr lang="en-GB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C74EB-18EE-4986-860F-734E812E33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82952-E259-4C2D-B906-FF6CA3902F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B9A-A473-47C0-AD0C-AB785075BF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BAA76-443C-4564-ADA4-D8586364D3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4152-BF9E-4BF9-BB34-065F8ABDDE9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6A20-70FA-4AFC-96F9-00AA7B2F23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8EE6-7DBB-4183-B53A-5C1AFA78CA9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A7B47-77A1-45F1-9B24-40386583E7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E9900-55B8-44F8-9F5D-6D22A737092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11667-ACD7-4721-9F41-FBAECAE8556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B8D1475-11B3-485D-BE3B-AA24682C096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GB" smtClean="0"/>
              <a:t>G &amp; C : 21st Feb 2008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86EE43-83B8-4131-B76B-0B96651F9D3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692696"/>
            <a:ext cx="8858312" cy="54486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GB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Dissecting ram-pressure stripping through integral-field spectroscopy of cluster spirals</a:t>
            </a:r>
            <a: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Chris Haines </a:t>
            </a:r>
            <a:r>
              <a:rPr lang="en-GB" sz="2400" dirty="0" smtClean="0">
                <a:solidFill>
                  <a:srgbClr val="009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(Universidad de Chile)</a:t>
            </a:r>
            <a:br>
              <a:rPr lang="en-GB" sz="2400" dirty="0" smtClean="0">
                <a:solidFill>
                  <a:srgbClr val="009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Paula </a:t>
            </a:r>
            <a:r>
              <a:rPr lang="en-GB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Merluzzi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Gianni </a:t>
            </a:r>
            <a:r>
              <a:rPr lang="en-GB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Busarello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Amata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Mercurio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9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(Naples)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Nobuhiro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Okabe </a:t>
            </a:r>
            <a:r>
              <a:rPr lang="en-GB" sz="2400" dirty="0" smtClean="0">
                <a:solidFill>
                  <a:srgbClr val="009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(IPMU)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Luis </a:t>
            </a:r>
            <a:r>
              <a:rPr lang="en-GB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Campusano</a:t>
            </a:r>
            <a:r>
              <a:rPr lang="en-GB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9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solidFill>
                  <a:srgbClr val="009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U.Chile</a:t>
            </a:r>
            <a:r>
              <a:rPr lang="en-GB" sz="2400" dirty="0" smtClean="0">
                <a:solidFill>
                  <a:srgbClr val="009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GB" sz="2200" b="1" dirty="0">
              <a:solidFill>
                <a:srgbClr val="009A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03848" y="6381328"/>
            <a:ext cx="5616624" cy="28803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ESO: Dissecting Galaxies Near and Far, 26th March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leShapleySuperclu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5174020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8892480" cy="910430"/>
          </a:xfrm>
        </p:spPr>
        <p:txBody>
          <a:bodyPr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Arial"/>
                <a:cs typeface="Arial"/>
              </a:rPr>
              <a:t>The Shapley </a:t>
            </a:r>
            <a:r>
              <a:rPr lang="en-GB" sz="3200" dirty="0" err="1" smtClean="0">
                <a:solidFill>
                  <a:schemeClr val="tx1"/>
                </a:solidFill>
                <a:latin typeface="Arial"/>
                <a:cs typeface="Arial"/>
              </a:rPr>
              <a:t>supercluster</a:t>
            </a:r>
            <a:r>
              <a:rPr lang="en-GB" sz="3200" dirty="0" smtClean="0">
                <a:solidFill>
                  <a:schemeClr val="tx1"/>
                </a:solidFill>
                <a:latin typeface="Arial"/>
                <a:cs typeface="Arial"/>
              </a:rPr>
              <a:t> core</a:t>
            </a:r>
            <a:endParaRPr lang="en-GB" sz="2000" baseline="30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5805264"/>
            <a:ext cx="8712968" cy="936104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supercluster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core contains multiple cluster-mergers and galaxies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infalling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at ~2000 km/s (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Reisenegger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et al. 2000), an environment where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infalling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spirals will encounter extremely strong ram pressures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995936" y="2060848"/>
            <a:ext cx="334864" cy="39601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168040" y="184482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A3559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28080" y="90872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A1736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4320000" y="1196752"/>
            <a:ext cx="252000" cy="2520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20168" y="2636912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A3558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004048" y="3140968"/>
            <a:ext cx="216024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44008" y="285293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A3556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499992" y="2924944"/>
            <a:ext cx="216024" cy="43204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5112256" y="306896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A3552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400000" y="3356992"/>
            <a:ext cx="108104" cy="1062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43904" y="90872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A3577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051720" y="1196752"/>
            <a:ext cx="360040" cy="540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843808" y="256490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A3562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3563888" y="2852936"/>
            <a:ext cx="432048" cy="540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880008" y="389880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707904" y="4077072"/>
            <a:ext cx="36004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5004048" y="450912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27992" y="4221088"/>
            <a:ext cx="108104" cy="3600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723840" y="3789040"/>
            <a:ext cx="288320" cy="7200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5940152" y="357301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AS0724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760000" y="4077072"/>
            <a:ext cx="288320" cy="21602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6012160" y="386104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AS0726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6300192" y="256490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A3532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128000" y="2757600"/>
            <a:ext cx="288320" cy="7200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7956376" y="256490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A3530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7596048" y="2780928"/>
            <a:ext cx="504344" cy="3427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08304" y="1988840"/>
            <a:ext cx="360328" cy="21602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6480408" y="177281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A3528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2735992" y="357301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SC1329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3635896" y="3429000"/>
            <a:ext cx="576064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392176" y="364502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SC1327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392000" y="3356992"/>
            <a:ext cx="216024" cy="3600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5508104" y="494116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AS0729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5148064" y="5157192"/>
            <a:ext cx="432048" cy="7200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200000" y="4330800"/>
            <a:ext cx="216024" cy="3600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7344504" y="458112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AS0718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H="1" flipV="1">
            <a:off x="3888000" y="4968008"/>
            <a:ext cx="323960" cy="11717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4032136" y="494116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A3564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2699792" y="4797152"/>
            <a:ext cx="792088" cy="3332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871896" y="458112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A3566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2555776" y="4293096"/>
            <a:ext cx="756312" cy="14401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2"/>
          <p:cNvSpPr txBox="1">
            <a:spLocks noChangeArrowheads="1"/>
          </p:cNvSpPr>
          <p:nvPr/>
        </p:nvSpPr>
        <p:spPr>
          <a:xfrm>
            <a:off x="1727880" y="4077072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A3568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4572000" y="4698304"/>
            <a:ext cx="323960" cy="268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2"/>
          <p:cNvSpPr txBox="1">
            <a:spLocks noChangeArrowheads="1"/>
          </p:cNvSpPr>
          <p:nvPr/>
        </p:nvSpPr>
        <p:spPr>
          <a:xfrm>
            <a:off x="3744104" y="458112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AS731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6444208" y="4618800"/>
            <a:ext cx="432048" cy="39437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6732240" y="486916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A3542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2195736" y="3789040"/>
            <a:ext cx="468280" cy="21602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2"/>
          <p:cNvSpPr txBox="1">
            <a:spLocks noChangeArrowheads="1"/>
          </p:cNvSpPr>
          <p:nvPr/>
        </p:nvSpPr>
        <p:spPr>
          <a:xfrm>
            <a:off x="1367840" y="357301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A3572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7884368" y="3247248"/>
            <a:ext cx="71720" cy="39777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2"/>
          <p:cNvSpPr txBox="1">
            <a:spLocks noChangeArrowheads="1"/>
          </p:cNvSpPr>
          <p:nvPr/>
        </p:nvSpPr>
        <p:spPr>
          <a:xfrm>
            <a:off x="7344504" y="364502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RX J1252</a:t>
            </a:r>
          </a:p>
        </p:txBody>
      </p:sp>
      <p:sp>
        <p:nvSpPr>
          <p:cNvPr id="2" name="Oval 1"/>
          <p:cNvSpPr/>
          <p:nvPr/>
        </p:nvSpPr>
        <p:spPr>
          <a:xfrm>
            <a:off x="3419872" y="2780928"/>
            <a:ext cx="1944216" cy="1152128"/>
          </a:xfrm>
          <a:prstGeom prst="ellipse">
            <a:avLst/>
          </a:prstGeom>
          <a:noFill/>
          <a:ln w="508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X-ray view of the Shapley </a:t>
            </a:r>
            <a:r>
              <a:rPr lang="en-GB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GB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upercluster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core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869160"/>
            <a:ext cx="2016224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Abell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3562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692696"/>
            <a:ext cx="3240360" cy="50405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Mosaic of 12 XMM images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55776" y="5589240"/>
            <a:ext cx="2016224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 1329-313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948264" y="4581128"/>
            <a:ext cx="2016224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Abell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3558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76056" y="5373216"/>
            <a:ext cx="2016224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 1327-312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31640" y="3212976"/>
            <a:ext cx="936104" cy="1584176"/>
          </a:xfrm>
          <a:prstGeom prst="straightConnector1">
            <a:avLst/>
          </a:prstGeom>
          <a:ln w="31750" cap="rnd" cmpd="sng">
            <a:solidFill>
              <a:srgbClr val="FF0000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488000" y="2492896"/>
            <a:ext cx="432048" cy="2016224"/>
          </a:xfrm>
          <a:prstGeom prst="straightConnector1">
            <a:avLst/>
          </a:prstGeom>
          <a:ln w="31750" cap="rnd" cmpd="sng">
            <a:solidFill>
              <a:srgbClr val="FF0000"/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51920" y="3898800"/>
            <a:ext cx="406984" cy="1618432"/>
          </a:xfrm>
          <a:prstGeom prst="straightConnector1">
            <a:avLst/>
          </a:prstGeom>
          <a:ln w="31750" cap="rnd" cmpd="sng">
            <a:solidFill>
              <a:srgbClr val="FF66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814000" y="2924944"/>
            <a:ext cx="288032" cy="2376264"/>
          </a:xfrm>
          <a:prstGeom prst="straightConnector1">
            <a:avLst/>
          </a:prstGeom>
          <a:ln w="31750" cap="rnd" cmpd="sng">
            <a:solidFill>
              <a:srgbClr val="FF66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63888" y="1988840"/>
            <a:ext cx="1215752" cy="0"/>
          </a:xfrm>
          <a:prstGeom prst="straightConnector1">
            <a:avLst/>
          </a:prstGeom>
          <a:ln w="31750" cap="flat" cmpd="sng">
            <a:solidFill>
              <a:schemeClr val="tx1"/>
            </a:solidFill>
            <a:round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563888" y="1628800"/>
            <a:ext cx="1224136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Mpc</a:t>
            </a:r>
            <a:endParaRPr lang="en-GB" sz="20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0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9144000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Three spiral galaxies interacting with the SSC environment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692696"/>
            <a:ext cx="7272808" cy="50405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Detailed IFU and Hα imaging study of ~L* spirals in SSC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63888" y="1988840"/>
            <a:ext cx="1215752" cy="0"/>
          </a:xfrm>
          <a:prstGeom prst="straightConnector1">
            <a:avLst/>
          </a:prstGeom>
          <a:ln w="31750" cap="flat" cmpd="sng">
            <a:solidFill>
              <a:schemeClr val="tx1"/>
            </a:solidFill>
            <a:round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563888" y="1628800"/>
            <a:ext cx="1224136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Mpc</a:t>
            </a:r>
            <a:endParaRPr lang="en-GB" sz="20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99592" y="3862800"/>
            <a:ext cx="2826000" cy="90000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19872" y="3880800"/>
            <a:ext cx="468032" cy="91800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OS61086_gr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5592"/>
            <a:ext cx="2520280" cy="197577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4" name="Picture 13" descr="SOS90630_gr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54156" y="4235293"/>
            <a:ext cx="1970722" cy="3041430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16" name="Picture 15" descr="SOS114372small.jp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3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9" r="848"/>
          <a:stretch/>
        </p:blipFill>
        <p:spPr>
          <a:xfrm rot="16200000">
            <a:off x="5875104" y="4228920"/>
            <a:ext cx="3513600" cy="1511296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6181200" y="3068960"/>
            <a:ext cx="486000" cy="167400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618000" y="3085200"/>
            <a:ext cx="2394000" cy="166680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876256" y="2060848"/>
            <a:ext cx="1529904" cy="1152128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388424" y="2060848"/>
            <a:ext cx="170136" cy="1152128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1043608" y="6237312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3707904" y="5877272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05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Extra-planar Hα emission from ram-pressure stripped gas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980728"/>
            <a:ext cx="8208912" cy="3600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Hα imaging using MMTF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tunable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filter on 6.5m Magellan telescope</a:t>
            </a:r>
          </a:p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reveals several “jellyfish” galaxies!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63888" y="1988840"/>
            <a:ext cx="1215752" cy="0"/>
          </a:xfrm>
          <a:prstGeom prst="straightConnector1">
            <a:avLst/>
          </a:prstGeom>
          <a:ln w="31750" cap="flat" cmpd="sng">
            <a:solidFill>
              <a:schemeClr val="tx1"/>
            </a:solidFill>
            <a:round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3563888" y="1628800"/>
            <a:ext cx="1224136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Mpc</a:t>
            </a:r>
            <a:endParaRPr lang="en-GB" sz="20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43808" y="3826800"/>
            <a:ext cx="954096" cy="3600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843808" y="4023168"/>
            <a:ext cx="1044096" cy="2646192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181200" y="3068960"/>
            <a:ext cx="479032" cy="108012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024000" y="3085200"/>
            <a:ext cx="3024176" cy="10638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804248" y="2060848"/>
            <a:ext cx="1601912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58560" y="2060848"/>
            <a:ext cx="117896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1043608" y="6237312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3707904" y="5877272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SOS61086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35928"/>
            <a:ext cx="2592288" cy="2833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9" name="Picture 8" descr="SOS90630_Halph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67" y="4149081"/>
            <a:ext cx="3659182" cy="2520280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18" name="Picture 17" descr="SOS114372_Halph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869176" cy="3888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32" name="Straight Arrow Connector 31"/>
          <p:cNvCxnSpPr/>
          <p:nvPr/>
        </p:nvCxnSpPr>
        <p:spPr>
          <a:xfrm flipV="1">
            <a:off x="3635896" y="4077072"/>
            <a:ext cx="2592288" cy="129614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>
          <a:xfrm rot="20040000">
            <a:off x="3716288" y="4626452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 </a:t>
            </a:r>
            <a:r>
              <a:rPr lang="en-GB" sz="2000" b="1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kpc</a:t>
            </a:r>
            <a:endParaRPr lang="en-GB" sz="2000" b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539552" y="5589240"/>
            <a:ext cx="368424" cy="87248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747192" y="5373216"/>
            <a:ext cx="368424" cy="87248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963216" y="5148808"/>
            <a:ext cx="368424" cy="87248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804248" y="471676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48000" y="4932784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2000" y="514800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1944364">
            <a:off x="3287394" y="5320328"/>
            <a:ext cx="1056035" cy="1135655"/>
          </a:xfrm>
          <a:prstGeom prst="arc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2987824" y="6309320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740352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7236296" y="4581128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</p:spTree>
    <p:extLst>
      <p:ext uri="{BB962C8B-B14F-4D97-AF65-F5344CB8AC3E}">
        <p14:creationId xmlns:p14="http://schemas.microsoft.com/office/powerpoint/2010/main" val="86125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IFU spectroscopy with </a:t>
            </a:r>
            <a:r>
              <a:rPr lang="en-GB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WiFeS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 2.3m ANU telescope</a:t>
            </a: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04248" y="2060848"/>
            <a:ext cx="1601912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58560" y="2060848"/>
            <a:ext cx="117896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17" descr="SOS114372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869176" cy="3888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47" name="Straight Arrow Connector 46"/>
          <p:cNvCxnSpPr/>
          <p:nvPr/>
        </p:nvCxnSpPr>
        <p:spPr>
          <a:xfrm flipV="1">
            <a:off x="6804248" y="471676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48000" y="4932784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2000" y="514800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740352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7236296" y="4581128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620688"/>
            <a:ext cx="5472608" cy="108012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Wi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ld </a:t>
            </a: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pectrograph: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25’’x38’’ IFU, 25 slices, 1”x1” pixels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3600-9000Å,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σ</a:t>
            </a:r>
            <a:r>
              <a:rPr lang="en-GB" sz="2000" b="1" baseline="-250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inst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=40 km/s,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lang="en-GB" sz="2000" b="1" baseline="-250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exp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=4.5 hours</a:t>
            </a:r>
            <a:endParaRPr lang="en-GB" sz="20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30252" y="2065104"/>
            <a:ext cx="3657972" cy="4172208"/>
            <a:chOff x="35496" y="2425144"/>
            <a:chExt cx="3657972" cy="4172208"/>
          </a:xfrm>
        </p:grpSpPr>
        <p:pic>
          <p:nvPicPr>
            <p:cNvPr id="8" name="Picture 7" descr="SOS114372_HaonHa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2425144"/>
              <a:ext cx="3657972" cy="4172208"/>
            </a:xfrm>
            <a:prstGeom prst="rect">
              <a:avLst/>
            </a:prstGeom>
            <a:ln w="19050" cmpd="sng">
              <a:solidFill>
                <a:srgbClr val="FF0000"/>
              </a:solidFill>
            </a:ln>
          </p:spPr>
        </p:pic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1547664" y="2564904"/>
              <a:ext cx="2007840" cy="360040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txBody>
            <a:bodyPr vert="horz" lIns="0" tIns="0" rIns="18288" bIns="0" anchor="b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schemeClr val="accent3"/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Hα emission</a:t>
              </a:r>
              <a:endParaRPr lang="en-GB" sz="2000" b="1" dirty="0" smtClean="0">
                <a:solidFill>
                  <a:schemeClr val="accent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475928" y="4437112"/>
            <a:ext cx="3520008" cy="1080120"/>
          </a:xfrm>
          <a:prstGeom prst="rect">
            <a:avLst/>
          </a:prstGeom>
          <a:solidFill>
            <a:schemeClr val="bg1">
              <a:alpha val="93000"/>
            </a:schemeClr>
          </a:solidFill>
          <a:ln w="19050" cmpd="sng">
            <a:solidFill>
              <a:srgbClr val="FF0000"/>
            </a:solidFill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One-sided extra-planar ionized gas along full extent of disk, out to 13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kpc</a:t>
            </a:r>
            <a:endParaRPr lang="en-GB" sz="20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5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Stellar kinematics</a:t>
            </a: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04248" y="2060848"/>
            <a:ext cx="1601912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58560" y="2060848"/>
            <a:ext cx="117896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17" descr="SOS114372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869176" cy="3888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47" name="Straight Arrow Connector 46"/>
          <p:cNvCxnSpPr/>
          <p:nvPr/>
        </p:nvCxnSpPr>
        <p:spPr>
          <a:xfrm flipV="1">
            <a:off x="6804248" y="471676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48000" y="4932784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2000" y="514800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740352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7236296" y="4581128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620688"/>
            <a:ext cx="5472608" cy="108012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Wi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de </a:t>
            </a: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ld </a:t>
            </a:r>
            <a:r>
              <a:rPr lang="en-GB" sz="2000" b="1" dirty="0" smtClean="0">
                <a:solidFill>
                  <a:srgbClr val="FF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pectrograph: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25’’x38’’ IFU, 25 slices, 1”x1” pixels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3600-9000Å,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σ</a:t>
            </a:r>
            <a:r>
              <a:rPr lang="en-GB" sz="2000" b="1" baseline="-250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inst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=40 km/s,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lang="en-GB" sz="2000" b="1" baseline="-250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exp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=4.5 hours</a:t>
            </a:r>
            <a:endParaRPr lang="en-GB" sz="20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Stellar_velfiel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427724" cy="4509119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3788296" y="2060848"/>
            <a:ext cx="4312096" cy="1512168"/>
          </a:xfrm>
          <a:prstGeom prst="rect">
            <a:avLst/>
          </a:prstGeom>
          <a:solidFill>
            <a:schemeClr val="bg1">
              <a:alpha val="93000"/>
            </a:schemeClr>
          </a:solidFill>
          <a:ln w="19050" cmpd="sng">
            <a:solidFill>
              <a:srgbClr val="FF0000"/>
            </a:solidFill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Stellar velocity map is regular and symmetric, with some twisting indicative of a bar. No signs of perturbation from tidal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2402914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Gas kinematics</a:t>
            </a: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04248" y="2060848"/>
            <a:ext cx="1601912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58560" y="2060848"/>
            <a:ext cx="117896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17" descr="SOS114372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869176" cy="3888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47" name="Straight Arrow Connector 46"/>
          <p:cNvCxnSpPr/>
          <p:nvPr/>
        </p:nvCxnSpPr>
        <p:spPr>
          <a:xfrm flipV="1">
            <a:off x="6804248" y="471676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48000" y="4932784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2000" y="514800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740352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7236296" y="4581128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pic>
        <p:nvPicPr>
          <p:cNvPr id="2" name="Picture 1" descr="SOS114372_kinematic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9796"/>
            <a:ext cx="6466355" cy="3209404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grpSp>
        <p:nvGrpSpPr>
          <p:cNvPr id="33" name="Group 32"/>
          <p:cNvGrpSpPr/>
          <p:nvPr/>
        </p:nvGrpSpPr>
        <p:grpSpPr>
          <a:xfrm>
            <a:off x="179512" y="620688"/>
            <a:ext cx="5688632" cy="3168352"/>
            <a:chOff x="179512" y="620688"/>
            <a:chExt cx="5688632" cy="3168352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179512" y="620688"/>
              <a:ext cx="5688632" cy="1080120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txBody>
            <a:bodyPr vert="horz" lIns="0" tIns="0" rIns="18288" bIns="0" anchor="b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Highest velocity dispersions seen in extra-planar gas suggesting turbulent flow, while within galaxy gas appears as rotating disk</a:t>
              </a:r>
              <a:endPara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3995936" y="1772816"/>
              <a:ext cx="216024" cy="1008112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148064" y="1772816"/>
              <a:ext cx="504056" cy="2016224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572000" y="1772816"/>
              <a:ext cx="360040" cy="1512168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331912" y="4437112"/>
            <a:ext cx="5688632" cy="1728192"/>
            <a:chOff x="331912" y="4437112"/>
            <a:chExt cx="5688632" cy="172819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331912" y="5445224"/>
              <a:ext cx="5688632" cy="720080"/>
            </a:xfrm>
            <a:prstGeom prst="rect">
              <a:avLst/>
            </a:prstGeom>
            <a:solidFill>
              <a:schemeClr val="bg1">
                <a:alpha val="93000"/>
              </a:schemeClr>
            </a:solidFill>
            <a:ln>
              <a:noFill/>
            </a:ln>
          </p:spPr>
          <p:txBody>
            <a:bodyPr vert="horz" lIns="0" tIns="0" rIns="18288" bIns="0" anchor="b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I</a:t>
              </a:r>
              <a:r>
                <a:rPr lang="en-GB" sz="2000" b="1" dirty="0" smtClean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s the gas being compressed </a:t>
              </a:r>
              <a:r>
                <a:rPr lang="en-GB" sz="2000" b="1" dirty="0" smtClean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on leading edge by ram </a:t>
              </a:r>
              <a:r>
                <a:rPr lang="en-GB" sz="2000" b="1" dirty="0" smtClean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pressure</a:t>
              </a:r>
              <a:r>
                <a:rPr lang="en-GB" sz="2000" b="1" dirty="0"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?</a:t>
              </a:r>
              <a:endPara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4067944" y="4437112"/>
              <a:ext cx="864096" cy="1008112"/>
            </a:xfrm>
            <a:prstGeom prst="straightConnector1">
              <a:avLst/>
            </a:prstGeom>
            <a:ln w="31750" cap="flat" cmpd="sng">
              <a:solidFill>
                <a:srgbClr val="FF0000"/>
              </a:solidFill>
              <a:round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983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Shock excited or </a:t>
            </a:r>
            <a:r>
              <a:rPr lang="en-GB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photoionized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gas</a:t>
            </a: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04248" y="2060848"/>
            <a:ext cx="1601912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58560" y="2060848"/>
            <a:ext cx="117896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17" descr="SOS114372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869176" cy="3888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47" name="Straight Arrow Connector 46"/>
          <p:cNvCxnSpPr/>
          <p:nvPr/>
        </p:nvCxnSpPr>
        <p:spPr>
          <a:xfrm flipV="1">
            <a:off x="6804248" y="471676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48000" y="4932784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2000" y="514800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740352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7236296" y="4581128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3788296" y="2060848"/>
            <a:ext cx="4312096" cy="1512168"/>
          </a:xfrm>
          <a:prstGeom prst="rect">
            <a:avLst/>
          </a:prstGeom>
          <a:solidFill>
            <a:schemeClr val="bg1">
              <a:alpha val="93000"/>
            </a:schemeClr>
          </a:solidFill>
          <a:ln w="19050" cmpd="sng">
            <a:solidFill>
              <a:srgbClr val="FF0000"/>
            </a:solidFill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Stellar velocity map is regular and symmetric, with some twisting indicative of a bar. No signs of perturbation from tidal interactions</a:t>
            </a:r>
          </a:p>
        </p:txBody>
      </p:sp>
      <p:pic>
        <p:nvPicPr>
          <p:cNvPr id="2" name="Picture 1" descr="BPTdiagra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5260"/>
            <a:ext cx="8240610" cy="299177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4" name="Picture 3" descr="WVTregio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6" y="3717032"/>
            <a:ext cx="3757180" cy="2839966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91880" y="836712"/>
            <a:ext cx="2520280" cy="57606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Fraction of Hα from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100-200 km/s shocks</a:t>
            </a:r>
            <a:endParaRPr lang="en-GB" sz="1600" b="1" dirty="0" smtClean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971600" y="836712"/>
            <a:ext cx="2520280" cy="57606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Kewley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et al. model  limits for HII regions</a:t>
            </a:r>
            <a:endParaRPr lang="en-GB" sz="16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683568" y="5733256"/>
            <a:ext cx="1512168" cy="57606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Colour coding for points</a:t>
            </a:r>
            <a:endParaRPr lang="en-GB" sz="16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3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Shock excited or </a:t>
            </a:r>
            <a:r>
              <a:rPr lang="en-GB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photoionized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gas</a:t>
            </a: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04248" y="2060848"/>
            <a:ext cx="1601912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58560" y="2060848"/>
            <a:ext cx="117896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17" descr="SOS114372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869176" cy="3888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47" name="Straight Arrow Connector 46"/>
          <p:cNvCxnSpPr/>
          <p:nvPr/>
        </p:nvCxnSpPr>
        <p:spPr>
          <a:xfrm flipV="1">
            <a:off x="6804248" y="471676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48000" y="4932784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2000" y="514800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740352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7236296" y="4581128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3788296" y="2060848"/>
            <a:ext cx="4312096" cy="1512168"/>
          </a:xfrm>
          <a:prstGeom prst="rect">
            <a:avLst/>
          </a:prstGeom>
          <a:solidFill>
            <a:schemeClr val="bg1">
              <a:alpha val="93000"/>
            </a:schemeClr>
          </a:solidFill>
          <a:ln w="19050" cmpd="sng">
            <a:solidFill>
              <a:srgbClr val="FF0000"/>
            </a:solidFill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Stellar velocity map is regular and symmetric, with some twisting indicative of a bar. No signs of perturbation from tidal interactions</a:t>
            </a:r>
          </a:p>
        </p:txBody>
      </p:sp>
      <p:pic>
        <p:nvPicPr>
          <p:cNvPr id="2" name="Picture 1" descr="BPTdiagra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5260"/>
            <a:ext cx="8240610" cy="299177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91880" y="836712"/>
            <a:ext cx="2520280" cy="57606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Fraction of Hα from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100-200 km/s shocks</a:t>
            </a:r>
            <a:endParaRPr lang="en-GB" sz="1600" b="1" dirty="0" smtClean="0"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971600" y="836712"/>
            <a:ext cx="2520280" cy="57606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err="1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Kewley</a:t>
            </a:r>
            <a:r>
              <a:rPr lang="en-GB" sz="16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et al. model  limits for HII regions</a:t>
            </a:r>
            <a:endParaRPr lang="en-GB" sz="1600" b="1" dirty="0" smtClean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395536" y="4149080"/>
            <a:ext cx="4680520" cy="2376264"/>
          </a:xfrm>
          <a:prstGeom prst="rect">
            <a:avLst/>
          </a:prstGeom>
          <a:solidFill>
            <a:schemeClr val="bg1">
              <a:alpha val="50000"/>
            </a:schemeClr>
          </a:solidFill>
          <a:ln w="19050" cmpd="sng">
            <a:solidFill>
              <a:srgbClr val="FF0000"/>
            </a:solidFill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Regions of galaxy where &gt;50% of Hα emission is due to shock-ionized gas also have higher velocity dispersions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Ram-pressure compresses and strips gas, forming tail of turbulent, shock-ionized gas and dust  </a:t>
            </a:r>
            <a:endParaRPr lang="en-GB" sz="20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shock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12168"/>
            <a:ext cx="3705559" cy="4293096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9250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Star formation and quenching</a:t>
            </a: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04248" y="2060848"/>
            <a:ext cx="1601912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58560" y="2060848"/>
            <a:ext cx="117896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17" descr="SOS114372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869176" cy="3888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47" name="Straight Arrow Connector 46"/>
          <p:cNvCxnSpPr/>
          <p:nvPr/>
        </p:nvCxnSpPr>
        <p:spPr>
          <a:xfrm flipV="1">
            <a:off x="6804248" y="471676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48000" y="4932784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2000" y="514800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740352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7236296" y="4581128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764704"/>
            <a:ext cx="6552728" cy="1368152"/>
          </a:xfrm>
          <a:prstGeom prst="rect">
            <a:avLst/>
          </a:prstGeom>
          <a:solidFill>
            <a:schemeClr val="bg1">
              <a:alpha val="93000"/>
            </a:schemeClr>
          </a:solidFill>
          <a:ln w="19050" cmpd="sng">
            <a:solidFill>
              <a:srgbClr val="FF0000"/>
            </a:solidFill>
          </a:ln>
        </p:spPr>
        <p:txBody>
          <a:bodyPr vert="horz" lIns="0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Localized star bursts in the nucleus and the leading edge of the galaxy, triggered as gas compressed by ram pressure. 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Glob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al SFR~8 M</a:t>
            </a:r>
            <a:r>
              <a:rPr lang="en-GB" sz="2000" b="1" baseline="-25000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yr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-1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, galaxy lies on the main star-formation sequence</a:t>
            </a:r>
            <a:endParaRPr lang="en-GB" sz="2000" b="1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starformationm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533808" cy="4176464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68395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358" y="200064"/>
            <a:ext cx="8501122" cy="1428736"/>
          </a:xfrm>
        </p:spPr>
        <p:txBody>
          <a:bodyPr/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Introduction: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SF-density relation</a:t>
            </a:r>
            <a:r>
              <a:rPr lang="en-GB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en-GB" sz="2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Picture 3" descr="Lewis_etal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" b="840"/>
          <a:stretch/>
        </p:blipFill>
        <p:spPr>
          <a:xfrm>
            <a:off x="35496" y="908720"/>
            <a:ext cx="5465811" cy="4145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1097449"/>
            <a:ext cx="3528392" cy="1323439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The ability of galaxies to continue forming stars is well known to strongly depend on their local environment</a:t>
            </a:r>
            <a:endParaRPr lang="en-US" sz="2000" baseline="-25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733888"/>
            <a:ext cx="3528392" cy="1631216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While isolated field galaxies are mostly star-forming, almost all galaxies in the cores of rich clusters are now passively-evolving</a:t>
            </a:r>
            <a:endParaRPr lang="en-US" sz="2000" baseline="-25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077633"/>
            <a:ext cx="8424936" cy="1015663"/>
          </a:xfrm>
          <a:prstGeom prst="rect">
            <a:avLst/>
          </a:prstGeom>
          <a:solidFill>
            <a:schemeClr val="bg1">
              <a:alpha val="82000"/>
            </a:schemeClr>
          </a:solidFill>
          <a:ln w="15875" cap="flat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Mechanisms such as ram-pressure stripping, starvation, harassment, tidal interactions, pre-processing have been proposed to remove gas and quench star formation in cluster galaxies (e.g. </a:t>
            </a:r>
            <a:r>
              <a:rPr lang="en-US" sz="2000" dirty="0" err="1" smtClean="0">
                <a:latin typeface="Arial"/>
                <a:cs typeface="Arial"/>
              </a:rPr>
              <a:t>Boselli</a:t>
            </a:r>
            <a:r>
              <a:rPr lang="en-US" sz="2000" dirty="0" smtClean="0">
                <a:latin typeface="Arial"/>
                <a:cs typeface="Arial"/>
              </a:rPr>
              <a:t> &amp; </a:t>
            </a:r>
            <a:r>
              <a:rPr lang="en-US" sz="2000" dirty="0" err="1" smtClean="0">
                <a:latin typeface="Arial"/>
                <a:cs typeface="Arial"/>
              </a:rPr>
              <a:t>Gavazzi</a:t>
            </a:r>
            <a:r>
              <a:rPr lang="en-US" sz="2000" dirty="0" smtClean="0">
                <a:latin typeface="Arial"/>
                <a:cs typeface="Arial"/>
              </a:rPr>
              <a:t> 2006)</a:t>
            </a:r>
            <a:endParaRPr lang="en-US" sz="2000" baseline="-25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4789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Star formation and quenching</a:t>
            </a: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804248" y="2060848"/>
            <a:ext cx="1601912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8558560" y="2060848"/>
            <a:ext cx="117896" cy="72008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164288" y="414908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x10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10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Picture 17" descr="SOS114372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1869176" cy="3888432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47" name="Straight Arrow Connector 46"/>
          <p:cNvCxnSpPr/>
          <p:nvPr/>
        </p:nvCxnSpPr>
        <p:spPr>
          <a:xfrm flipV="1">
            <a:off x="6804248" y="471676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6948000" y="4932784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092000" y="5148000"/>
            <a:ext cx="432048" cy="368424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740352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7236296" y="4581128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620688"/>
            <a:ext cx="5832648" cy="108012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Post-starburst signatures in integrated spectrum from trailing edge of galaxy. Star formation is being quenched as gas is removed</a:t>
            </a:r>
          </a:p>
        </p:txBody>
      </p:sp>
      <p:pic>
        <p:nvPicPr>
          <p:cNvPr id="27" name="Picture 26" descr="starformationmap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533808" cy="4176464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pic>
        <p:nvPicPr>
          <p:cNvPr id="58" name="Picture 57" descr="SOS114372_quench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4824536" cy="2773959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53" name="Straight Arrow Connector 52"/>
          <p:cNvCxnSpPr/>
          <p:nvPr/>
        </p:nvCxnSpPr>
        <p:spPr>
          <a:xfrm flipH="1">
            <a:off x="1979712" y="1844824"/>
            <a:ext cx="288032" cy="1512168"/>
          </a:xfrm>
          <a:prstGeom prst="straightConnector1">
            <a:avLst/>
          </a:prstGeom>
          <a:ln w="31750" cap="flat" cmpd="sng">
            <a:solidFill>
              <a:srgbClr val="FF0000"/>
            </a:solidFill>
            <a:round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77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ley_X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4607812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44624"/>
            <a:ext cx="8893652" cy="910430"/>
          </a:xfr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IFU spectroscopy of a jellyfish galaxy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GB" sz="2000" b="1" baseline="30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32000" y="2275200"/>
            <a:ext cx="1872208" cy="1872208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8028384" y="1124744"/>
            <a:ext cx="648072" cy="28803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</a:t>
            </a:r>
            <a:r>
              <a:rPr lang="en-GB" sz="2000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500</a:t>
            </a:r>
          </a:p>
        </p:txBody>
      </p:sp>
      <p:sp>
        <p:nvSpPr>
          <p:cNvPr id="22" name="Oval 21"/>
          <p:cNvSpPr/>
          <p:nvPr/>
        </p:nvSpPr>
        <p:spPr>
          <a:xfrm>
            <a:off x="6264000" y="1267200"/>
            <a:ext cx="2448272" cy="2448272"/>
          </a:xfrm>
          <a:prstGeom prst="ellipse">
            <a:avLst/>
          </a:prstGeom>
          <a:noFill/>
          <a:ln w="4445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707904" y="38610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2160" y="3068960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88424" y="2060848"/>
            <a:ext cx="180000" cy="180000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181200" y="3068960"/>
            <a:ext cx="2962800" cy="2016224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940152" y="3085200"/>
            <a:ext cx="108024" cy="343800"/>
          </a:xfrm>
          <a:prstGeom prst="straightConnector1">
            <a:avLst/>
          </a:prstGeom>
          <a:ln w="19050" cap="rnd" cmpd="sng">
            <a:solidFill>
              <a:srgbClr val="FF0000"/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OS90630_Halph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9766">
            <a:off x="5161290" y="4149081"/>
            <a:ext cx="3659182" cy="2520280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5796136" y="4869160"/>
            <a:ext cx="288032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6084168" y="4509120"/>
            <a:ext cx="122413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50 </a:t>
            </a:r>
            <a:r>
              <a:rPr lang="en-GB" sz="2000" b="1" dirty="0" err="1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kpc</a:t>
            </a:r>
            <a:endParaRPr lang="en-GB" sz="2000" b="1" dirty="0" smtClean="0">
              <a:solidFill>
                <a:srgbClr val="FFFF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9" name="Arc 38"/>
          <p:cNvSpPr/>
          <p:nvPr/>
        </p:nvSpPr>
        <p:spPr>
          <a:xfrm rot="13743570">
            <a:off x="5285278" y="4826533"/>
            <a:ext cx="1056035" cy="1135655"/>
          </a:xfrm>
          <a:prstGeom prst="arc">
            <a:avLst/>
          </a:prstGeom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4716016" y="5445224"/>
            <a:ext cx="576064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SB</a:t>
            </a:r>
          </a:p>
        </p:txBody>
      </p:sp>
      <p:pic>
        <p:nvPicPr>
          <p:cNvPr id="7" name="Picture 6" descr="SOS90630_kinematic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8164" y="1775219"/>
            <a:ext cx="5827841" cy="4104456"/>
          </a:xfrm>
          <a:prstGeom prst="rect">
            <a:avLst/>
          </a:prstGeom>
          <a:ln w="19050" cmpd="sng">
            <a:solidFill>
              <a:srgbClr val="FF0000"/>
            </a:solidFill>
          </a:ln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11560" y="1556792"/>
            <a:ext cx="338437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Velocity dispersion (km/s)</a:t>
            </a: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611560" y="4509120"/>
            <a:ext cx="3384376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Radial velocity (km/s)</a:t>
            </a:r>
          </a:p>
        </p:txBody>
      </p:sp>
    </p:spTree>
    <p:extLst>
      <p:ext uri="{BB962C8B-B14F-4D97-AF65-F5344CB8AC3E}">
        <p14:creationId xmlns:p14="http://schemas.microsoft.com/office/powerpoint/2010/main" val="23099878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1358" y="200064"/>
            <a:ext cx="8501122" cy="1428736"/>
          </a:xfrm>
        </p:spPr>
        <p:txBody>
          <a:bodyPr/>
          <a:lstStyle/>
          <a:p>
            <a:pPr lvl="0" algn="l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GB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</a:t>
            </a:r>
            <a:r>
              <a:rPr lang="en-GB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en-GB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88640"/>
            <a:ext cx="9144000" cy="49685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252000">
              <a:lnSpc>
                <a:spcPct val="120000"/>
              </a:lnSpc>
            </a:pPr>
            <a:endParaRPr 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52000">
              <a:lnSpc>
                <a:spcPct val="110000"/>
              </a:lnSpc>
              <a:buClr>
                <a:schemeClr val="accent1"/>
              </a:buClr>
            </a:pP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52000">
              <a:lnSpc>
                <a:spcPct val="110000"/>
              </a:lnSpc>
              <a:buClr>
                <a:schemeClr val="accent1"/>
              </a:buClr>
            </a:pP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52000">
              <a:lnSpc>
                <a:spcPct val="11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Hα imaging and IFU spectroscopy can identify “jellyfish” galaxies with trails of gas being removed by ram-pressure stripping, provide details of the gas properties (e.g. shock-heating), while at the same time characterise the impact on star formation in the galaxies, revealing both starbursts and quenching (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Merluzzi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et al. 2013, MNRAS, 429, 1747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252000">
              <a:lnSpc>
                <a:spcPct val="110000"/>
              </a:lnSpc>
              <a:buClr>
                <a:schemeClr val="accent1"/>
              </a:buClr>
              <a:buFont typeface="Arial" pitchFamily="34" charset="0"/>
              <a:buChar char="•"/>
            </a:pP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52000">
              <a:lnSpc>
                <a:spcPct val="11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Ram pressure can be effective at removing gas from the most massive spirals even out at r</a:t>
            </a:r>
            <a:r>
              <a:rPr lang="en-GB" sz="20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(1Mpc from cluster cores)</a:t>
            </a: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52000">
              <a:lnSpc>
                <a:spcPct val="110000"/>
              </a:lnSpc>
              <a:buClr>
                <a:schemeClr val="accent1"/>
              </a:buClr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52000">
              <a:lnSpc>
                <a:spcPct val="110000"/>
              </a:lnSpc>
              <a:buClr>
                <a:schemeClr val="accent1"/>
              </a:buClr>
              <a:buFont typeface="Arial" pitchFamily="34" charset="0"/>
              <a:buChar char="•"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MUSE can provide much higher resolution IFU spectroscopy, allowing ram-pressure stripped galaxies to be studied at z~0.2-0.5.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GB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52000">
              <a:lnSpc>
                <a:spcPct val="110000"/>
              </a:lnSpc>
              <a:buClr>
                <a:schemeClr val="accent1"/>
              </a:buClr>
            </a:pPr>
            <a:endParaRPr lang="en-GB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78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819448" y="-1476000"/>
            <a:ext cx="11548800" cy="12477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749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50800" y="-1000800"/>
            <a:ext cx="10720800" cy="11649600"/>
          </a:xfrm>
          <a:prstGeom prst="ellipse">
            <a:avLst/>
          </a:prstGeom>
          <a:solidFill>
            <a:srgbClr val="660066">
              <a:alpha val="52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57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082"/>
            <a:ext cx="7268203" cy="103534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cs typeface="Arial"/>
              </a:rPr>
              <a:t>Impact as the galaxy is accreted into a massive cluster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96" y="3212976"/>
            <a:ext cx="2952328" cy="2952328"/>
            <a:chOff x="539552" y="3212976"/>
            <a:chExt cx="2952328" cy="2952328"/>
          </a:xfrm>
        </p:grpSpPr>
        <p:sp>
          <p:nvSpPr>
            <p:cNvPr id="4" name="Oval 3"/>
            <p:cNvSpPr/>
            <p:nvPr/>
          </p:nvSpPr>
          <p:spPr>
            <a:xfrm>
              <a:off x="539552" y="3212976"/>
              <a:ext cx="2952328" cy="2952328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2461" y="3497195"/>
              <a:ext cx="2334462" cy="2362654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429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566339">
              <a:off x="865273" y="4429799"/>
              <a:ext cx="2248527" cy="51064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3366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143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/>
            <p:nvPr/>
          </p:nvCxnSpPr>
          <p:spPr>
            <a:xfrm rot="20220000">
              <a:off x="1530017" y="4221968"/>
              <a:ext cx="900000" cy="900000"/>
            </a:xfrm>
            <a:prstGeom prst="curvedConnector3">
              <a:avLst/>
            </a:prstGeom>
            <a:ln w="571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755499" y="4473167"/>
              <a:ext cx="410862" cy="429573"/>
            </a:xfrm>
            <a:prstGeom prst="ellipse">
              <a:avLst/>
            </a:prstGeom>
            <a:solidFill>
              <a:schemeClr val="accent2"/>
            </a:solidFill>
            <a:ln w="3492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27784" y="4081911"/>
            <a:ext cx="3274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GALAXY FALLS INTO CLUSTER </a:t>
            </a:r>
          </a:p>
          <a:p>
            <a:endParaRPr lang="en-US" sz="20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AND PASSES THROUGH ICM</a:t>
            </a:r>
            <a:endParaRPr lang="en-US" sz="20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3801" y="1667596"/>
            <a:ext cx="4405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  <a:latin typeface="Calibri"/>
                <a:cs typeface="Calibri"/>
              </a:rPr>
              <a:t>Hot intra-cluster medium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54770" y="3954484"/>
            <a:ext cx="3717430" cy="1279432"/>
            <a:chOff x="2670215" y="3954484"/>
            <a:chExt cx="3717430" cy="12794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670599" y="4594568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79764" y="5233916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70215" y="3954484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228184" y="3212976"/>
            <a:ext cx="2952328" cy="2952328"/>
            <a:chOff x="539552" y="3212976"/>
            <a:chExt cx="2952328" cy="2952328"/>
          </a:xfrm>
        </p:grpSpPr>
        <p:sp>
          <p:nvSpPr>
            <p:cNvPr id="17" name="Oval 16"/>
            <p:cNvSpPr/>
            <p:nvPr/>
          </p:nvSpPr>
          <p:spPr>
            <a:xfrm>
              <a:off x="539552" y="3212976"/>
              <a:ext cx="2952328" cy="2952328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52461" y="3497195"/>
              <a:ext cx="2334462" cy="2362654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429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566339">
              <a:off x="865273" y="4429799"/>
              <a:ext cx="2248527" cy="51064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3366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143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/>
            <p:nvPr/>
          </p:nvCxnSpPr>
          <p:spPr>
            <a:xfrm rot="20220000">
              <a:off x="1530017" y="4221968"/>
              <a:ext cx="900000" cy="900000"/>
            </a:xfrm>
            <a:prstGeom prst="curvedConnector3">
              <a:avLst/>
            </a:prstGeom>
            <a:ln w="571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755499" y="4473167"/>
              <a:ext cx="410862" cy="429573"/>
            </a:xfrm>
            <a:prstGeom prst="ellipse">
              <a:avLst/>
            </a:prstGeom>
            <a:solidFill>
              <a:schemeClr val="accent2"/>
            </a:solidFill>
            <a:ln w="3492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61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819448" y="-1476000"/>
            <a:ext cx="11548800" cy="12477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749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50800" y="-1000800"/>
            <a:ext cx="10720800" cy="11649600"/>
          </a:xfrm>
          <a:prstGeom prst="ellipse">
            <a:avLst/>
          </a:prstGeom>
          <a:solidFill>
            <a:srgbClr val="660066">
              <a:alpha val="52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57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082"/>
            <a:ext cx="7268203" cy="103534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cs typeface="Arial"/>
              </a:rPr>
              <a:t>Impact as the galaxy is accreted into a massive cluster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96" y="3212976"/>
            <a:ext cx="2952328" cy="2952328"/>
            <a:chOff x="539552" y="3212976"/>
            <a:chExt cx="2952328" cy="2952328"/>
          </a:xfrm>
        </p:grpSpPr>
        <p:sp>
          <p:nvSpPr>
            <p:cNvPr id="4" name="Oval 3"/>
            <p:cNvSpPr/>
            <p:nvPr/>
          </p:nvSpPr>
          <p:spPr>
            <a:xfrm>
              <a:off x="539552" y="3212976"/>
              <a:ext cx="2952328" cy="2952328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2461" y="3497195"/>
              <a:ext cx="2334462" cy="2362654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429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566339">
              <a:off x="865273" y="4429799"/>
              <a:ext cx="2248527" cy="51064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3366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143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/>
            <p:nvPr/>
          </p:nvCxnSpPr>
          <p:spPr>
            <a:xfrm rot="20220000">
              <a:off x="1530017" y="4221968"/>
              <a:ext cx="900000" cy="900000"/>
            </a:xfrm>
            <a:prstGeom prst="curvedConnector3">
              <a:avLst/>
            </a:prstGeom>
            <a:ln w="571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755499" y="4473167"/>
              <a:ext cx="410862" cy="429573"/>
            </a:xfrm>
            <a:prstGeom prst="ellipse">
              <a:avLst/>
            </a:prstGeom>
            <a:solidFill>
              <a:schemeClr val="accent2"/>
            </a:solidFill>
            <a:ln w="3492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27784" y="4081911"/>
            <a:ext cx="3274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GALAXY FALLS INTO CLUSTER </a:t>
            </a:r>
          </a:p>
          <a:p>
            <a:endParaRPr lang="en-US" sz="20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AND PASSES THROUGH ICM</a:t>
            </a:r>
            <a:endParaRPr lang="en-US" sz="20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3801" y="1667596"/>
            <a:ext cx="4405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  <a:latin typeface="Calibri"/>
                <a:cs typeface="Calibri"/>
              </a:rPr>
              <a:t>Hot intra-cluster medium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54770" y="3954484"/>
            <a:ext cx="3717430" cy="1279432"/>
            <a:chOff x="2670215" y="3954484"/>
            <a:chExt cx="3717430" cy="12794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670599" y="4594568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79764" y="5233916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70215" y="3954484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6228184" y="3212976"/>
            <a:ext cx="2952328" cy="2952328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41093" y="3497195"/>
            <a:ext cx="2334462" cy="2362654"/>
          </a:xfrm>
          <a:prstGeom prst="ellipse">
            <a:avLst/>
          </a:prstGeom>
          <a:solidFill>
            <a:srgbClr val="FF0000">
              <a:alpha val="47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429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566339">
            <a:off x="6553905" y="4429799"/>
            <a:ext cx="2248527" cy="510645"/>
          </a:xfrm>
          <a:prstGeom prst="ellipse">
            <a:avLst/>
          </a:prstGeom>
          <a:solidFill>
            <a:schemeClr val="accent2"/>
          </a:solidFill>
          <a:ln>
            <a:solidFill>
              <a:srgbClr val="3366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rot="20220000">
            <a:off x="7218649" y="4221968"/>
            <a:ext cx="900000" cy="900000"/>
          </a:xfrm>
          <a:prstGeom prst="curvedConnector3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444131" y="4473167"/>
            <a:ext cx="410862" cy="429573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923928" y="2317991"/>
            <a:ext cx="4986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Loosely bound hot gas halo may be easily stripped, preventing cold gas disk from being replenished - 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STARVATION</a:t>
            </a:r>
            <a:endParaRPr lang="en-US" sz="20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04248" y="3284984"/>
            <a:ext cx="792088" cy="792088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89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819448" y="-1476000"/>
            <a:ext cx="11548800" cy="12477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749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50800" y="-1000800"/>
            <a:ext cx="10720800" cy="11649600"/>
          </a:xfrm>
          <a:prstGeom prst="ellipse">
            <a:avLst/>
          </a:prstGeom>
          <a:solidFill>
            <a:srgbClr val="660066">
              <a:alpha val="52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57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082"/>
            <a:ext cx="7268203" cy="103534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cs typeface="Arial"/>
              </a:rPr>
              <a:t>Impact as the galaxy is accreted into a massive cluster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96" y="3212976"/>
            <a:ext cx="2952328" cy="2952328"/>
            <a:chOff x="539552" y="3212976"/>
            <a:chExt cx="2952328" cy="2952328"/>
          </a:xfrm>
        </p:grpSpPr>
        <p:sp>
          <p:nvSpPr>
            <p:cNvPr id="4" name="Oval 3"/>
            <p:cNvSpPr/>
            <p:nvPr/>
          </p:nvSpPr>
          <p:spPr>
            <a:xfrm>
              <a:off x="539552" y="3212976"/>
              <a:ext cx="2952328" cy="2952328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2461" y="3497195"/>
              <a:ext cx="2334462" cy="2362654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429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566339">
              <a:off x="865273" y="4429799"/>
              <a:ext cx="2248527" cy="51064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3366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143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/>
            <p:nvPr/>
          </p:nvCxnSpPr>
          <p:spPr>
            <a:xfrm rot="20220000">
              <a:off x="1530017" y="4221968"/>
              <a:ext cx="900000" cy="900000"/>
            </a:xfrm>
            <a:prstGeom prst="curvedConnector3">
              <a:avLst/>
            </a:prstGeom>
            <a:ln w="571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755499" y="4473167"/>
              <a:ext cx="410862" cy="429573"/>
            </a:xfrm>
            <a:prstGeom prst="ellipse">
              <a:avLst/>
            </a:prstGeom>
            <a:solidFill>
              <a:schemeClr val="accent2"/>
            </a:solidFill>
            <a:ln w="3492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27784" y="4081911"/>
            <a:ext cx="3274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GALAXY FALLS INTO CLUSTER </a:t>
            </a:r>
          </a:p>
          <a:p>
            <a:endParaRPr lang="en-US" sz="20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AND PASSES THROUGH ICM</a:t>
            </a:r>
            <a:endParaRPr lang="en-US" sz="20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3801" y="1667596"/>
            <a:ext cx="4405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  <a:latin typeface="Calibri"/>
                <a:cs typeface="Calibri"/>
              </a:rPr>
              <a:t>Hot intra-cluster medium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54770" y="3954484"/>
            <a:ext cx="3717430" cy="1279432"/>
            <a:chOff x="2670215" y="3954484"/>
            <a:chExt cx="3717430" cy="12794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670599" y="4594568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79764" y="5233916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70215" y="3954484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6228184" y="3212976"/>
            <a:ext cx="2952328" cy="2952328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566339">
            <a:off x="6553905" y="4429799"/>
            <a:ext cx="2248527" cy="510645"/>
          </a:xfrm>
          <a:prstGeom prst="ellipse">
            <a:avLst/>
          </a:prstGeom>
          <a:solidFill>
            <a:schemeClr val="accent2"/>
          </a:solidFill>
          <a:ln>
            <a:solidFill>
              <a:srgbClr val="3366FF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14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rot="20220000">
            <a:off x="7218649" y="4221968"/>
            <a:ext cx="900000" cy="900000"/>
          </a:xfrm>
          <a:prstGeom prst="curvedConnector3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444131" y="4473167"/>
            <a:ext cx="410862" cy="429573"/>
          </a:xfrm>
          <a:prstGeom prst="ellipse">
            <a:avLst/>
          </a:prstGeom>
          <a:solidFill>
            <a:schemeClr val="accent2"/>
          </a:solidFill>
          <a:ln w="34925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5856" y="2276872"/>
            <a:ext cx="563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Calibri"/>
                <a:cs typeface="Calibri"/>
              </a:rPr>
              <a:t>Cold gas reservoir is progressively stripped from the outside-in by ram-pressure produced by passage of the galaxy through the ICM</a:t>
            </a:r>
            <a:endParaRPr lang="en-US" sz="20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876256" y="3212976"/>
            <a:ext cx="216024" cy="1080120"/>
          </a:xfrm>
          <a:prstGeom prst="straightConnector1">
            <a:avLst/>
          </a:prstGeom>
          <a:ln w="38100" cmpd="sng">
            <a:solidFill>
              <a:srgbClr val="3366FF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932040" y="5949280"/>
            <a:ext cx="4136931" cy="50405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lvl="0"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GB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P</a:t>
            </a:r>
            <a:r>
              <a:rPr lang="en-GB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ram</a:t>
            </a:r>
            <a:r>
              <a:rPr lang="en-GB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=</a:t>
            </a:r>
            <a:r>
              <a:rPr lang="en-GB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ρ</a:t>
            </a:r>
            <a:r>
              <a:rPr lang="en-GB" b="1" baseline="-250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ICM</a:t>
            </a:r>
            <a:r>
              <a:rPr lang="en-GB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 v</a:t>
            </a:r>
            <a:r>
              <a:rPr lang="en-GB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2</a:t>
            </a:r>
            <a:r>
              <a:rPr lang="en-GB" b="1" baseline="-25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ICM</a:t>
            </a:r>
            <a:r>
              <a:rPr lang="en-GB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 </a:t>
            </a:r>
            <a:r>
              <a:rPr lang="en-GB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&gt; </a:t>
            </a:r>
            <a:r>
              <a:rPr lang="en-GB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2π</a:t>
            </a:r>
            <a:r>
              <a:rPr lang="en-GB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GΣ</a:t>
            </a:r>
            <a:r>
              <a:rPr lang="en-GB" b="1" baseline="-250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star</a:t>
            </a:r>
            <a:r>
              <a:rPr lang="en-GB" b="1" dirty="0" err="1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Σ</a:t>
            </a:r>
            <a:r>
              <a:rPr lang="en-GB" b="1" baseline="-250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Calibri"/>
              </a:rPr>
              <a:t>gas</a:t>
            </a:r>
            <a:endParaRPr lang="en-GB" sz="1600" b="1" baseline="-25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41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819448" y="-1476000"/>
            <a:ext cx="11548800" cy="124776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749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50800" y="-1000800"/>
            <a:ext cx="10720800" cy="11649600"/>
          </a:xfrm>
          <a:prstGeom prst="ellipse">
            <a:avLst/>
          </a:prstGeom>
          <a:solidFill>
            <a:srgbClr val="660066">
              <a:alpha val="52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573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082"/>
            <a:ext cx="7268203" cy="103534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cs typeface="Arial"/>
              </a:rPr>
              <a:t>Impact as the galaxy is accreted into a massive cluster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496" y="3212976"/>
            <a:ext cx="2952328" cy="2952328"/>
            <a:chOff x="539552" y="3212976"/>
            <a:chExt cx="2952328" cy="2952328"/>
          </a:xfrm>
        </p:grpSpPr>
        <p:sp>
          <p:nvSpPr>
            <p:cNvPr id="4" name="Oval 3"/>
            <p:cNvSpPr/>
            <p:nvPr/>
          </p:nvSpPr>
          <p:spPr>
            <a:xfrm>
              <a:off x="539552" y="3212976"/>
              <a:ext cx="2952328" cy="2952328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52461" y="3497195"/>
              <a:ext cx="2334462" cy="2362654"/>
            </a:xfrm>
            <a:prstGeom prst="ellipse">
              <a:avLst/>
            </a:prstGeom>
            <a:solidFill>
              <a:srgbClr val="FF0000">
                <a:alpha val="47000"/>
              </a:srgbClr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3429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566339">
              <a:off x="865273" y="4429799"/>
              <a:ext cx="2248527" cy="51064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3366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143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Curved Connector 7"/>
            <p:cNvCxnSpPr/>
            <p:nvPr/>
          </p:nvCxnSpPr>
          <p:spPr>
            <a:xfrm rot="20220000">
              <a:off x="1530017" y="4221968"/>
              <a:ext cx="900000" cy="900000"/>
            </a:xfrm>
            <a:prstGeom prst="curvedConnector3">
              <a:avLst/>
            </a:prstGeom>
            <a:ln w="5715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1755499" y="4473167"/>
              <a:ext cx="410862" cy="429573"/>
            </a:xfrm>
            <a:prstGeom prst="ellipse">
              <a:avLst/>
            </a:prstGeom>
            <a:solidFill>
              <a:schemeClr val="accent2"/>
            </a:solidFill>
            <a:ln w="34925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27784" y="4081911"/>
            <a:ext cx="3274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GALAXY FALLS INTO CLUSTER </a:t>
            </a:r>
          </a:p>
          <a:p>
            <a:endParaRPr lang="en-US" sz="20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  <a:latin typeface="Calibri"/>
                <a:cs typeface="Calibri"/>
              </a:rPr>
              <a:t>AND PASSES THROUGH ICM</a:t>
            </a:r>
            <a:endParaRPr lang="en-US" sz="2000" dirty="0">
              <a:solidFill>
                <a:schemeClr val="tx2">
                  <a:lumMod val="9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3801" y="1667596"/>
            <a:ext cx="4405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  <a:latin typeface="Calibri"/>
                <a:cs typeface="Calibri"/>
              </a:rPr>
              <a:t>Hot intra-cluster medium</a:t>
            </a:r>
            <a:endParaRPr lang="en-US" sz="32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54770" y="3954484"/>
            <a:ext cx="3717430" cy="1279432"/>
            <a:chOff x="2670215" y="3954484"/>
            <a:chExt cx="3717430" cy="12794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670599" y="4594568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679764" y="5233916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670215" y="3954484"/>
              <a:ext cx="3707881" cy="0"/>
            </a:xfrm>
            <a:prstGeom prst="straightConnector1">
              <a:avLst/>
            </a:prstGeom>
            <a:ln w="38100" cmpd="sng">
              <a:solidFill>
                <a:schemeClr val="tx2">
                  <a:lumMod val="90000"/>
                </a:schemeClr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/>
          <p:cNvSpPr/>
          <p:nvPr/>
        </p:nvSpPr>
        <p:spPr>
          <a:xfrm>
            <a:off x="6228184" y="3212976"/>
            <a:ext cx="2952328" cy="2952328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90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/>
          <p:nvPr/>
        </p:nvCxnSpPr>
        <p:spPr>
          <a:xfrm rot="20220000">
            <a:off x="7218649" y="4221968"/>
            <a:ext cx="900000" cy="900000"/>
          </a:xfrm>
          <a:prstGeom prst="curvedConnector3">
            <a:avLst/>
          </a:prstGeom>
          <a:ln w="5715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444131" y="4473167"/>
            <a:ext cx="410862" cy="429573"/>
          </a:xfrm>
          <a:prstGeom prst="ellipse">
            <a:avLst/>
          </a:prstGeom>
          <a:solidFill>
            <a:srgbClr val="FF6600"/>
          </a:solidFill>
          <a:ln w="3492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5856" y="2492896"/>
            <a:ext cx="5635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Star-formation is quenched, leaving a </a:t>
            </a:r>
          </a:p>
          <a:p>
            <a:pPr algn="ctr"/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passively-evolving cluster galaxy</a:t>
            </a:r>
            <a:endParaRPr lang="en-US" sz="2000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588224" y="3212976"/>
            <a:ext cx="720080" cy="1080120"/>
          </a:xfrm>
          <a:prstGeom prst="straightConnector1">
            <a:avLst/>
          </a:prstGeom>
          <a:ln w="38100" cmpd="sng">
            <a:solidFill>
              <a:srgbClr val="FF66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01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8892480" cy="910430"/>
          </a:xfrm>
        </p:spPr>
        <p:txBody>
          <a:bodyPr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dirty="0" smtClean="0">
                <a:solidFill>
                  <a:schemeClr val="tx1"/>
                </a:solidFill>
                <a:latin typeface="Arial"/>
                <a:cs typeface="Arial"/>
              </a:rPr>
              <a:t>The Shapley </a:t>
            </a:r>
            <a:r>
              <a:rPr lang="en-GB" sz="4000" dirty="0" err="1" smtClean="0">
                <a:solidFill>
                  <a:schemeClr val="tx1"/>
                </a:solidFill>
                <a:latin typeface="Arial"/>
                <a:cs typeface="Arial"/>
              </a:rPr>
              <a:t>supercluster</a:t>
            </a:r>
            <a:endParaRPr lang="en-GB" sz="4000" baseline="30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5589240"/>
            <a:ext cx="8784976" cy="86409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Shapley </a:t>
            </a:r>
            <a:r>
              <a:rPr lang="en-GB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supercluster</a:t>
            </a:r>
            <a:r>
              <a:rPr lang="en-GB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at z=0.048 is the most massive concentration of matter in the local Universe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76" y="764704"/>
            <a:ext cx="7703840" cy="46481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32040" y="1484784"/>
            <a:ext cx="4068256" cy="1296144"/>
            <a:chOff x="4932040" y="1484784"/>
            <a:chExt cx="4068256" cy="129614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932040" y="2132928"/>
              <a:ext cx="648000" cy="648000"/>
            </a:xfrm>
            <a:prstGeom prst="ellipse">
              <a:avLst/>
            </a:prstGeom>
            <a:noFill/>
            <a:ln w="5715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5508104" y="1700808"/>
              <a:ext cx="792088" cy="576064"/>
            </a:xfrm>
            <a:prstGeom prst="line">
              <a:avLst/>
            </a:pr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6300192" y="1484784"/>
              <a:ext cx="270010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0" tIns="0" rIns="18288" bIns="0" anchor="b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bevelT w="38100" h="38100"/>
                <a:contourClr>
                  <a:schemeClr val="tx2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000" b="1" dirty="0" smtClean="0">
                  <a:solidFill>
                    <a:srgbClr val="FFFF00"/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Shapley </a:t>
              </a:r>
              <a:r>
                <a:rPr lang="en-GB" sz="2000" b="1" dirty="0" err="1" smtClean="0">
                  <a:solidFill>
                    <a:srgbClr val="FFFF00"/>
                  </a:solidFill>
                  <a:effectLst>
                    <a:outerShdw blurRad="38100" dist="25400" dir="54000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supercluster</a:t>
              </a:r>
              <a:endParaRPr lang="en-GB" sz="2000" b="1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118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leShapleySuperclu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5174020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8892480" cy="910430"/>
          </a:xfrm>
        </p:spPr>
        <p:txBody>
          <a:bodyPr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Arial"/>
                <a:cs typeface="Arial"/>
              </a:rPr>
              <a:t>The full extent of the Shapley </a:t>
            </a:r>
            <a:r>
              <a:rPr lang="en-GB" sz="3200" dirty="0" err="1" smtClean="0">
                <a:solidFill>
                  <a:schemeClr val="tx1"/>
                </a:solidFill>
                <a:latin typeface="Arial"/>
                <a:cs typeface="Arial"/>
              </a:rPr>
              <a:t>supercluster</a:t>
            </a:r>
            <a:endParaRPr lang="en-GB" sz="2000" baseline="30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9512" y="5805264"/>
            <a:ext cx="8784976" cy="64807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K-band luminosity density of 0.04&lt;z&lt;0.06 galaxies with redshifts from 6dFGRS, Quintana et al. 2000, Drinkwater et al. 2004, Proust et al. 2006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20168" y="2636912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A3558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499992" y="2924944"/>
            <a:ext cx="216024" cy="43204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7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oleShapleySuperclu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04856" cy="5174020"/>
          </a:xfrm>
          <a:prstGeom prst="rect">
            <a:avLst/>
          </a:prstGeom>
        </p:spPr>
      </p:pic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624"/>
            <a:ext cx="8892480" cy="910430"/>
          </a:xfrm>
        </p:spPr>
        <p:txBody>
          <a:bodyPr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GB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Arial"/>
                <a:cs typeface="Arial"/>
              </a:rPr>
              <a:t>The full extent of the Shapley </a:t>
            </a:r>
            <a:r>
              <a:rPr lang="en-GB" sz="3200" dirty="0" err="1" smtClean="0">
                <a:solidFill>
                  <a:schemeClr val="tx1"/>
                </a:solidFill>
                <a:latin typeface="Arial"/>
                <a:cs typeface="Arial"/>
              </a:rPr>
              <a:t>supercluster</a:t>
            </a:r>
            <a:endParaRPr lang="en-GB" sz="2000" baseline="30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75656" y="5805264"/>
            <a:ext cx="6984776" cy="64807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25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Abell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clusters at z~0.05 over a 15x10 deg</a:t>
            </a:r>
            <a:r>
              <a:rPr lang="en-GB" sz="2000" b="1" baseline="300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en-GB" sz="2000" b="1" dirty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region,  centred on </a:t>
            </a:r>
            <a:r>
              <a:rPr lang="en-GB" sz="2000" b="1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Abell</a:t>
            </a:r>
            <a:r>
              <a:rPr lang="en-GB" sz="20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3558 (z=0.048, richness class 4)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995936" y="2060848"/>
            <a:ext cx="334864" cy="39601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168040" y="184482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A3559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528080" y="90872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A1736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4320000" y="1196752"/>
            <a:ext cx="252000" cy="2520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320168" y="2636912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A3558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004048" y="3140968"/>
            <a:ext cx="216024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644008" y="285293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A3556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499992" y="2924944"/>
            <a:ext cx="216024" cy="43204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5112256" y="306896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A3552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400000" y="3356992"/>
            <a:ext cx="108104" cy="1062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43904" y="90872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A3577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051720" y="1196752"/>
            <a:ext cx="360040" cy="540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2843808" y="256490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A3562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3563888" y="2852936"/>
            <a:ext cx="432048" cy="540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2880008" y="389880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A3560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707904" y="4077072"/>
            <a:ext cx="36004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5004048" y="450912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A3554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327992" y="4221088"/>
            <a:ext cx="108104" cy="3600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723840" y="3789040"/>
            <a:ext cx="288320" cy="7200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5940152" y="357301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AS0724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760000" y="4077072"/>
            <a:ext cx="288320" cy="21602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6012160" y="386104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AS0726</a:t>
            </a: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>
          <a:xfrm>
            <a:off x="6300192" y="256490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A3532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128000" y="2757600"/>
            <a:ext cx="288320" cy="7200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7956376" y="256490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A3530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7596048" y="2780928"/>
            <a:ext cx="504344" cy="3427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308304" y="1988840"/>
            <a:ext cx="360328" cy="21602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6480408" y="177281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A3528</a:t>
            </a: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2735992" y="357301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SC1329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3635896" y="3429000"/>
            <a:ext cx="576064" cy="28803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4392176" y="364502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SC1327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392000" y="3356992"/>
            <a:ext cx="216024" cy="3600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2"/>
          <p:cNvSpPr txBox="1">
            <a:spLocks noChangeArrowheads="1"/>
          </p:cNvSpPr>
          <p:nvPr/>
        </p:nvSpPr>
        <p:spPr>
          <a:xfrm>
            <a:off x="5508104" y="494116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AS0729</a:t>
            </a: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5148064" y="5157192"/>
            <a:ext cx="432048" cy="7200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200000" y="4330800"/>
            <a:ext cx="216024" cy="3600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2"/>
          <p:cNvSpPr txBox="1">
            <a:spLocks noChangeArrowheads="1"/>
          </p:cNvSpPr>
          <p:nvPr/>
        </p:nvSpPr>
        <p:spPr>
          <a:xfrm>
            <a:off x="7344504" y="458112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AS0718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H="1" flipV="1">
            <a:off x="3888000" y="4968008"/>
            <a:ext cx="323960" cy="11717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4032136" y="494116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A3564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2699792" y="4797152"/>
            <a:ext cx="792088" cy="33320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871896" y="458112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A3566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H="1" flipV="1">
            <a:off x="2555776" y="4293096"/>
            <a:ext cx="756312" cy="14401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2"/>
          <p:cNvSpPr txBox="1">
            <a:spLocks noChangeArrowheads="1"/>
          </p:cNvSpPr>
          <p:nvPr/>
        </p:nvSpPr>
        <p:spPr>
          <a:xfrm>
            <a:off x="1727880" y="4077072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A3568</a:t>
            </a:r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4572000" y="4698304"/>
            <a:ext cx="323960" cy="2684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Rectangle 2"/>
          <p:cNvSpPr txBox="1">
            <a:spLocks noChangeArrowheads="1"/>
          </p:cNvSpPr>
          <p:nvPr/>
        </p:nvSpPr>
        <p:spPr>
          <a:xfrm>
            <a:off x="3744104" y="4581128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AS731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6444208" y="4618800"/>
            <a:ext cx="432048" cy="39437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6732240" y="4869160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A3542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2195736" y="3789040"/>
            <a:ext cx="468280" cy="21602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2"/>
          <p:cNvSpPr txBox="1">
            <a:spLocks noChangeArrowheads="1"/>
          </p:cNvSpPr>
          <p:nvPr/>
        </p:nvSpPr>
        <p:spPr>
          <a:xfrm>
            <a:off x="1367840" y="3573016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A3572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H="1">
            <a:off x="7884368" y="3247248"/>
            <a:ext cx="71720" cy="39777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2"/>
          <p:cNvSpPr txBox="1">
            <a:spLocks noChangeArrowheads="1"/>
          </p:cNvSpPr>
          <p:nvPr/>
        </p:nvSpPr>
        <p:spPr>
          <a:xfrm>
            <a:off x="7344504" y="3645024"/>
            <a:ext cx="971912" cy="2880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RX J1252</a:t>
            </a:r>
          </a:p>
        </p:txBody>
      </p:sp>
    </p:spTree>
    <p:extLst>
      <p:ext uri="{BB962C8B-B14F-4D97-AF65-F5344CB8AC3E}">
        <p14:creationId xmlns:p14="http://schemas.microsoft.com/office/powerpoint/2010/main" val="35252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28172</TotalTime>
  <Words>1132</Words>
  <Application>Microsoft Macintosh PowerPoint</Application>
  <PresentationFormat>On-screen Show (4:3)</PresentationFormat>
  <Paragraphs>211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 Dissecting ram-pressure stripping through integral-field spectroscopy of cluster spirals     Chris Haines (Universidad de Chile)  Paula Merluzzi, Gianni Busarello, Amata Mercurio (Naples), Nobuhiro Okabe (IPMU), Luis Campusano (U.Chile)</vt:lpstr>
      <vt:lpstr>     Introduction: The SF-density relation </vt:lpstr>
      <vt:lpstr>Impact as the galaxy is accreted into a massive cluster</vt:lpstr>
      <vt:lpstr>Impact as the galaxy is accreted into a massive cluster</vt:lpstr>
      <vt:lpstr>Impact as the galaxy is accreted into a massive cluster</vt:lpstr>
      <vt:lpstr>Impact as the galaxy is accreted into a massive cluster</vt:lpstr>
      <vt:lpstr> The Shapley supercluster</vt:lpstr>
      <vt:lpstr> The full extent of the Shapley supercluster</vt:lpstr>
      <vt:lpstr> The full extent of the Shapley supercluster</vt:lpstr>
      <vt:lpstr> The Shapley supercluster core</vt:lpstr>
      <vt:lpstr> X-ray view of the Shapley supercluster core </vt:lpstr>
      <vt:lpstr>  Three spiral galaxies interacting with the SSC environment </vt:lpstr>
      <vt:lpstr> Extra-planar Hα emission from ram-pressure stripped gas </vt:lpstr>
      <vt:lpstr> IFU spectroscopy with WiFeS on 2.3m ANU telescope</vt:lpstr>
      <vt:lpstr> Stellar kinematics</vt:lpstr>
      <vt:lpstr> Gas kinematics</vt:lpstr>
      <vt:lpstr> Shock excited or photoionized gas</vt:lpstr>
      <vt:lpstr> Shock excited or photoionized gas</vt:lpstr>
      <vt:lpstr> Star formation and quenching</vt:lpstr>
      <vt:lpstr> Star formation and quenching</vt:lpstr>
      <vt:lpstr> IFU spectroscopy of a jellyfish galaxy </vt:lpstr>
      <vt:lpstr>     Summary  </vt:lpstr>
    </vt:vector>
  </TitlesOfParts>
  <Company>Osservatorio Astronomico di Capodimonte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ASTROMEETING</dc:title>
  <dc:creator>Chris Haines</dc:creator>
  <cp:lastModifiedBy>Christopher Haines</cp:lastModifiedBy>
  <cp:revision>1457</cp:revision>
  <dcterms:created xsi:type="dcterms:W3CDTF">2004-06-21T09:33:41Z</dcterms:created>
  <dcterms:modified xsi:type="dcterms:W3CDTF">2015-03-26T17:21:31Z</dcterms:modified>
</cp:coreProperties>
</file>