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96" r:id="rId2"/>
    <p:sldId id="258" r:id="rId3"/>
    <p:sldId id="299" r:id="rId4"/>
    <p:sldId id="257" r:id="rId5"/>
    <p:sldId id="303" r:id="rId6"/>
    <p:sldId id="300" r:id="rId7"/>
    <p:sldId id="301" r:id="rId8"/>
    <p:sldId id="297" r:id="rId9"/>
    <p:sldId id="285" r:id="rId10"/>
    <p:sldId id="288" r:id="rId11"/>
    <p:sldId id="289" r:id="rId12"/>
    <p:sldId id="291" r:id="rId13"/>
    <p:sldId id="292" r:id="rId14"/>
    <p:sldId id="293" r:id="rId15"/>
    <p:sldId id="294" r:id="rId16"/>
    <p:sldId id="295" r:id="rId17"/>
    <p:sldId id="259" r:id="rId18"/>
    <p:sldId id="260" r:id="rId19"/>
    <p:sldId id="261" r:id="rId20"/>
    <p:sldId id="262" r:id="rId21"/>
    <p:sldId id="263" r:id="rId22"/>
    <p:sldId id="264" r:id="rId23"/>
    <p:sldId id="266" r:id="rId24"/>
    <p:sldId id="268" r:id="rId25"/>
    <p:sldId id="269" r:id="rId26"/>
    <p:sldId id="265" r:id="rId27"/>
    <p:sldId id="298" r:id="rId28"/>
    <p:sldId id="278" r:id="rId29"/>
    <p:sldId id="279" r:id="rId30"/>
    <p:sldId id="280" r:id="rId31"/>
    <p:sldId id="281" r:id="rId32"/>
    <p:sldId id="282" r:id="rId33"/>
    <p:sldId id="284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 autoAdjust="0"/>
    <p:restoredTop sz="94681" autoAdjust="0"/>
  </p:normalViewPr>
  <p:slideViewPr>
    <p:cSldViewPr snapToGrid="0" snapToObjects="1" showGuides="1">
      <p:cViewPr varScale="1">
        <p:scale>
          <a:sx n="94" d="100"/>
          <a:sy n="94" d="100"/>
        </p:scale>
        <p:origin x="-944" y="-104"/>
      </p:cViewPr>
      <p:guideLst>
        <p:guide orient="horz" pos="3927"/>
        <p:guide pos="56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E158A-E5FE-4A47-BAD9-121541921CF7}" type="datetimeFigureOut">
              <a:rPr lang="en-US" smtClean="0"/>
              <a:t>3/26/15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D41CE-A055-0548-B7F9-E9C87726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62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err="1">
                <a:latin typeface="Calibri"/>
                <a:ea typeface="ＭＳ Ｐゴシック" charset="0"/>
                <a:cs typeface="ＭＳ Ｐゴシック" charset="0"/>
              </a:rPr>
              <a:t>Rps</a:t>
            </a:r>
            <a:r>
              <a:rPr lang="en-US" dirty="0">
                <a:latin typeface="Calibri"/>
                <a:ea typeface="ＭＳ Ｐゴシック" charset="0"/>
                <a:cs typeface="ＭＳ Ｐゴシック" charset="0"/>
              </a:rPr>
              <a:t> is major driver of galaxy evolution &amp; transformation.</a:t>
            </a:r>
          </a:p>
          <a:p>
            <a:r>
              <a:rPr lang="en-US" dirty="0">
                <a:latin typeface="Calibri"/>
                <a:ea typeface="ＭＳ Ｐゴシック" charset="0"/>
                <a:cs typeface="ＭＳ Ｐゴシック" charset="0"/>
              </a:rPr>
              <a:t>I will talk about 2 galaxies today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7229F74-F731-884C-A7F7-D1238CA1C300}" type="slidenum">
              <a:rPr lang="en-US" sz="1200">
                <a:latin typeface="Calibri"/>
              </a:rPr>
              <a:pPr/>
              <a:t>2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55BDFFF-774C-324B-9174-F65B40E58784}" type="slidenum">
              <a:rPr lang="en-US" sz="1200">
                <a:latin typeface="Arial" charset="0"/>
              </a:rPr>
              <a:pPr eaLnBrk="1" hangingPunct="1"/>
              <a:t>3</a:t>
            </a:fld>
            <a:endParaRPr lang="en-US" sz="1200">
              <a:latin typeface="Arial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fld id="{BA8F7E46-C8DD-F24A-8704-56938B40634B}" type="slidenum">
              <a:rPr lang="en-US" sz="1200">
                <a:latin typeface="Arial" charset="0"/>
              </a:rPr>
              <a:pPr eaLnBrk="1" hangingPunct="1"/>
              <a:t>4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Calibri"/>
                <a:ea typeface="ＭＳ Ｐゴシック" charset="0"/>
                <a:cs typeface="ＭＳ Ｐゴシック" charset="0"/>
              </a:rPr>
              <a:t>I wasn’t looking for magnetic fields. I didn’t want magnetic fields. I’m not a magnetic field denier, but I have been a magnetic field avoider … like most of you. But I don’t see how to avoid them in this case.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BA88D0D-C0FC-F14C-95F3-98CBD716C067}" type="slidenum">
              <a:rPr lang="en-US" sz="1200">
                <a:latin typeface="Calibri"/>
              </a:rPr>
              <a:pPr/>
              <a:t>22</a:t>
            </a:fld>
            <a:endParaRPr lang="en-US" sz="1200" dirty="0"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9102-B737-1E4D-86F6-BB05F7A01E6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A9B6-6541-2243-8053-2DA3F8C3C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6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9102-B737-1E4D-86F6-BB05F7A01E6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A9B6-6541-2243-8053-2DA3F8C3C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58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9102-B737-1E4D-86F6-BB05F7A01E6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A9B6-6541-2243-8053-2DA3F8C3C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548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92108-454A-7649-B828-7209C0101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6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8D44D-5D2D-644A-A78C-2308880CB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77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ACA68-74A7-EB46-9404-1934EC5E8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9102-B737-1E4D-86F6-BB05F7A01E6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A9B6-6541-2243-8053-2DA3F8C3C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8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9102-B737-1E4D-86F6-BB05F7A01E6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A9B6-6541-2243-8053-2DA3F8C3C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0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9102-B737-1E4D-86F6-BB05F7A01E6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A9B6-6541-2243-8053-2DA3F8C3C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1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9102-B737-1E4D-86F6-BB05F7A01E6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A9B6-6541-2243-8053-2DA3F8C3C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54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9102-B737-1E4D-86F6-BB05F7A01E6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A9B6-6541-2243-8053-2DA3F8C3C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43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9102-B737-1E4D-86F6-BB05F7A01E6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A9B6-6541-2243-8053-2DA3F8C3C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6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9102-B737-1E4D-86F6-BB05F7A01E6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A9B6-6541-2243-8053-2DA3F8C3C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9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9102-B737-1E4D-86F6-BB05F7A01E6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8A9B6-6541-2243-8053-2DA3F8C3C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09102-B737-1E4D-86F6-BB05F7A01E6E}" type="datetimeFigureOut">
              <a:rPr lang="en-US" smtClean="0"/>
              <a:t>3/26/15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8A9B6-6541-2243-8053-2DA3F8C3C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7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jpe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jpeg"/><Relationship Id="rId6" Type="http://schemas.openxmlformats.org/officeDocument/2006/relationships/image" Target="../media/image8.pn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gc4921_colombari_rotated-smal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3" b="19763"/>
          <a:stretch/>
        </p:blipFill>
        <p:spPr>
          <a:xfrm>
            <a:off x="-14429" y="0"/>
            <a:ext cx="918831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00" y="68149"/>
            <a:ext cx="8596183" cy="205977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S</a:t>
            </a:r>
            <a:r>
              <a:rPr lang="en-US" sz="3200" dirty="0" smtClean="0">
                <a:solidFill>
                  <a:srgbClr val="FFFFFF"/>
                </a:solidFill>
              </a:rPr>
              <a:t>trong ram pressure stripping in the Coma cluster galaxy NGC 4921 : </a:t>
            </a:r>
            <a:br>
              <a:rPr lang="en-US" sz="3200" dirty="0" smtClean="0">
                <a:solidFill>
                  <a:srgbClr val="FFFFFF"/>
                </a:solidFill>
              </a:rPr>
            </a:br>
            <a:r>
              <a:rPr lang="en-US" sz="3200" i="1" dirty="0" smtClean="0">
                <a:solidFill>
                  <a:srgbClr val="FFFFFF"/>
                </a:solidFill>
              </a:rPr>
              <a:t>dense cloud decoupling &amp; evidence for magnetic binding in the ISM</a:t>
            </a:r>
            <a:endParaRPr lang="en-US" sz="3200" i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19" y="4600979"/>
            <a:ext cx="2611406" cy="1974184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Jeff Kenney (Yale)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Anne Abramson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Hector Bravo-Alfaro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Jacqueline van </a:t>
            </a:r>
            <a:r>
              <a:rPr lang="en-US" dirty="0" err="1" smtClean="0">
                <a:solidFill>
                  <a:schemeClr val="bg1"/>
                </a:solidFill>
              </a:rPr>
              <a:t>Gorkom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4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xfrm>
            <a:off x="6630988" y="120650"/>
            <a:ext cx="2360612" cy="2109788"/>
          </a:xfrm>
        </p:spPr>
        <p:txBody>
          <a:bodyPr/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Stripping the most massive Coma spiral</a:t>
            </a:r>
          </a:p>
        </p:txBody>
      </p:sp>
      <p:pic>
        <p:nvPicPr>
          <p:cNvPr id="74754" name="Content Placeholder 3" descr="ngc4921_colombari_rotated-sm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5" b="-1445"/>
          <a:stretch>
            <a:fillRect/>
          </a:stretch>
        </p:blipFill>
        <p:spPr>
          <a:xfrm>
            <a:off x="276225" y="311150"/>
            <a:ext cx="6243638" cy="6211888"/>
          </a:xfrm>
        </p:spPr>
      </p:pic>
      <p:sp>
        <p:nvSpPr>
          <p:cNvPr id="74755" name="TextBox 2"/>
          <p:cNvSpPr txBox="1">
            <a:spLocks noChangeArrowheads="1"/>
          </p:cNvSpPr>
          <p:nvPr/>
        </p:nvSpPr>
        <p:spPr bwMode="auto">
          <a:xfrm>
            <a:off x="123825" y="6448425"/>
            <a:ext cx="8866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Arial" charset="0"/>
              </a:rPr>
              <a:t>HST data obtained by  K. Cook for Cepheid program  Image by Roberto Colombari</a:t>
            </a:r>
          </a:p>
        </p:txBody>
      </p:sp>
      <p:sp>
        <p:nvSpPr>
          <p:cNvPr id="74756" name="TextBox 4"/>
          <p:cNvSpPr txBox="1">
            <a:spLocks noChangeArrowheads="1"/>
          </p:cNvSpPr>
          <p:nvPr/>
        </p:nvSpPr>
        <p:spPr bwMode="auto">
          <a:xfrm>
            <a:off x="457200" y="392113"/>
            <a:ext cx="11223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chemeClr val="bg1"/>
                </a:solidFill>
                <a:latin typeface="Tahoma" charset="0"/>
              </a:rPr>
              <a:t>NGC 4921</a:t>
            </a:r>
          </a:p>
          <a:p>
            <a:pPr eaLnBrk="1" hangingPunct="1"/>
            <a:r>
              <a:rPr lang="en-US" sz="2000">
                <a:solidFill>
                  <a:schemeClr val="bg1"/>
                </a:solidFill>
                <a:latin typeface="Tahoma" charset="0"/>
              </a:rPr>
              <a:t>HST VI</a:t>
            </a:r>
          </a:p>
        </p:txBody>
      </p:sp>
      <p:sp>
        <p:nvSpPr>
          <p:cNvPr id="74757" name="TextBox 5"/>
          <p:cNvSpPr txBox="1">
            <a:spLocks noChangeArrowheads="1"/>
          </p:cNvSpPr>
          <p:nvPr/>
        </p:nvSpPr>
        <p:spPr bwMode="auto">
          <a:xfrm>
            <a:off x="6645275" y="2195513"/>
            <a:ext cx="24812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latin typeface="Tahoma" charset="0"/>
              </a:rPr>
              <a:t>Clearest view of 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latin typeface="Tahoma" charset="0"/>
              </a:rPr>
              <a:t>effects of strong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latin typeface="Tahoma" charset="0"/>
              </a:rPr>
              <a:t>ram pressure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latin typeface="Tahoma" charset="0"/>
              </a:rPr>
              <a:t>on dense ISM 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latin typeface="Tahoma" charset="0"/>
              </a:rPr>
              <a:t>in spiral disk</a:t>
            </a:r>
          </a:p>
        </p:txBody>
      </p:sp>
      <p:sp>
        <p:nvSpPr>
          <p:cNvPr id="74758" name="TextBox 6"/>
          <p:cNvSpPr txBox="1">
            <a:spLocks noChangeArrowheads="1"/>
          </p:cNvSpPr>
          <p:nvPr/>
        </p:nvSpPr>
        <p:spPr bwMode="auto">
          <a:xfrm>
            <a:off x="6726238" y="4340225"/>
            <a:ext cx="2335212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Tahoma" charset="0"/>
              </a:rPr>
              <a:t>HST resolution</a:t>
            </a:r>
          </a:p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Tahoma" charset="0"/>
              </a:rPr>
              <a:t>0.05” = 30 pc at</a:t>
            </a:r>
          </a:p>
          <a:p>
            <a:pPr eaLnBrk="1" hangingPunct="1"/>
            <a:r>
              <a:rPr lang="en-US" sz="1800" dirty="0">
                <a:solidFill>
                  <a:srgbClr val="FF0000"/>
                </a:solidFill>
                <a:latin typeface="Tahoma" charset="0"/>
              </a:rPr>
              <a:t>Coma (D=100 </a:t>
            </a:r>
            <a:r>
              <a:rPr lang="en-US" sz="1800" dirty="0" err="1">
                <a:solidFill>
                  <a:srgbClr val="FF0000"/>
                </a:solidFill>
                <a:latin typeface="Tahoma" charset="0"/>
              </a:rPr>
              <a:t>Mpc</a:t>
            </a:r>
            <a:r>
              <a:rPr lang="en-US" sz="1800" dirty="0">
                <a:solidFill>
                  <a:srgbClr val="FF0000"/>
                </a:solidFill>
                <a:latin typeface="Tahoma" charset="0"/>
              </a:rPr>
              <a:t>)</a:t>
            </a:r>
          </a:p>
          <a:p>
            <a:pPr eaLnBrk="1" hangingPunct="1"/>
            <a:endParaRPr lang="en-US" sz="1800" dirty="0">
              <a:latin typeface="Tahoma" charset="0"/>
            </a:endParaRPr>
          </a:p>
          <a:p>
            <a:pPr eaLnBrk="1" hangingPunct="1"/>
            <a:r>
              <a:rPr lang="en-US" sz="1800" dirty="0">
                <a:latin typeface="Tahoma" charset="0"/>
              </a:rPr>
              <a:t>Deep image (17 </a:t>
            </a:r>
            <a:r>
              <a:rPr lang="en-US" sz="1800" dirty="0" err="1">
                <a:latin typeface="Tahoma" charset="0"/>
              </a:rPr>
              <a:t>hrs</a:t>
            </a:r>
            <a:r>
              <a:rPr lang="en-US" sz="1800" dirty="0">
                <a:latin typeface="Tahoma" charset="0"/>
              </a:rPr>
              <a:t>)</a:t>
            </a:r>
          </a:p>
          <a:p>
            <a:pPr eaLnBrk="1" hangingPunct="1"/>
            <a:r>
              <a:rPr lang="en-US" sz="1800" dirty="0">
                <a:latin typeface="Tahoma" charset="0"/>
              </a:rPr>
              <a:t>V (F606W) 62 </a:t>
            </a:r>
            <a:r>
              <a:rPr lang="en-US" sz="1800" dirty="0" err="1">
                <a:latin typeface="Tahoma" charset="0"/>
              </a:rPr>
              <a:t>ksec</a:t>
            </a:r>
            <a:endParaRPr lang="en-US" sz="1800" dirty="0">
              <a:latin typeface="Tahoma" charset="0"/>
            </a:endParaRPr>
          </a:p>
          <a:p>
            <a:pPr eaLnBrk="1" hangingPunct="1"/>
            <a:r>
              <a:rPr lang="en-US" sz="1800" dirty="0">
                <a:latin typeface="Tahoma" charset="0"/>
              </a:rPr>
              <a:t>I (F814W) 37 </a:t>
            </a:r>
            <a:r>
              <a:rPr lang="en-US" sz="1800" dirty="0" err="1">
                <a:latin typeface="Tahoma" charset="0"/>
              </a:rPr>
              <a:t>ksec</a:t>
            </a:r>
            <a:endParaRPr lang="en-US" sz="18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733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>
          <a:xfrm>
            <a:off x="6629400" y="381000"/>
            <a:ext cx="2286000" cy="1371600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HI gas (VLA)on HST image of NGC 4921</a:t>
            </a:r>
            <a:endParaRPr lang="en-US" sz="2800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75778" name="Content Placeholder 3" descr="ngc4921-color-hi-march6-sm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7" b="-1480"/>
          <a:stretch>
            <a:fillRect/>
          </a:stretch>
        </p:blipFill>
        <p:spPr>
          <a:xfrm>
            <a:off x="228600" y="228600"/>
            <a:ext cx="6172200" cy="6102350"/>
          </a:xfrm>
        </p:spPr>
      </p:pic>
      <p:sp>
        <p:nvSpPr>
          <p:cNvPr id="75779" name="TextBox 4"/>
          <p:cNvSpPr txBox="1">
            <a:spLocks noChangeArrowheads="1"/>
          </p:cNvSpPr>
          <p:nvPr/>
        </p:nvSpPr>
        <p:spPr bwMode="auto">
          <a:xfrm>
            <a:off x="415925" y="6316663"/>
            <a:ext cx="811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rgbClr val="0000FF"/>
                </a:solidFill>
                <a:latin typeface="Tahoma" charset="0"/>
              </a:rPr>
              <a:t>HI disk is truncated &amp; asymmetric; compressed in NW, extended in SE</a:t>
            </a:r>
          </a:p>
        </p:txBody>
      </p:sp>
      <p:sp>
        <p:nvSpPr>
          <p:cNvPr id="75780" name="TextBox 5"/>
          <p:cNvSpPr txBox="1">
            <a:spLocks noChangeArrowheads="1"/>
          </p:cNvSpPr>
          <p:nvPr/>
        </p:nvSpPr>
        <p:spPr bwMode="auto">
          <a:xfrm>
            <a:off x="6477000" y="5791200"/>
            <a:ext cx="22322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solidFill>
                  <a:srgbClr val="000090"/>
                </a:solidFill>
                <a:latin typeface="Arial" charset="0"/>
                <a:cs typeface="Arial" charset="0"/>
              </a:rPr>
              <a:t>Kenney+</a:t>
            </a:r>
            <a:r>
              <a:rPr lang="en-US" sz="1600" dirty="0" smtClean="0">
                <a:solidFill>
                  <a:srgbClr val="000090"/>
                </a:solidFill>
                <a:latin typeface="Arial" charset="0"/>
                <a:cs typeface="Arial" charset="0"/>
              </a:rPr>
              <a:t>15, submitted</a:t>
            </a:r>
            <a:endParaRPr lang="en-US" sz="1600" dirty="0">
              <a:solidFill>
                <a:srgbClr val="000090"/>
              </a:solidFill>
              <a:latin typeface="Arial" charset="0"/>
              <a:cs typeface="Arial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621119" y="932188"/>
            <a:ext cx="351302" cy="7528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881615" y="1057568"/>
            <a:ext cx="351302" cy="7528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128599" y="1169438"/>
            <a:ext cx="351302" cy="7528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389095" y="1281308"/>
            <a:ext cx="351302" cy="75286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26885" y="1337580"/>
            <a:ext cx="1536185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projected</a:t>
            </a:r>
          </a:p>
          <a:p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ind direction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13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Content Placeholder 3" descr="ngc4921-fig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0" b="285"/>
          <a:stretch>
            <a:fillRect/>
          </a:stretch>
        </p:blipFill>
        <p:spPr>
          <a:xfrm>
            <a:off x="330200" y="306388"/>
            <a:ext cx="6070600" cy="5561012"/>
          </a:xfrm>
        </p:spPr>
      </p:pic>
      <p:sp>
        <p:nvSpPr>
          <p:cNvPr id="77826" name="TextBox 1"/>
          <p:cNvSpPr txBox="1">
            <a:spLocks noChangeArrowheads="1"/>
          </p:cNvSpPr>
          <p:nvPr/>
        </p:nvSpPr>
        <p:spPr bwMode="auto">
          <a:xfrm>
            <a:off x="250825" y="5867400"/>
            <a:ext cx="8901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“Dust front” = Swept-up gas and dust along leading edge of ram pressure interaction</a:t>
            </a:r>
          </a:p>
        </p:txBody>
      </p:sp>
      <p:sp>
        <p:nvSpPr>
          <p:cNvPr id="77827" name="Title 1"/>
          <p:cNvSpPr>
            <a:spLocks noGrp="1"/>
          </p:cNvSpPr>
          <p:nvPr>
            <p:ph type="title"/>
          </p:nvPr>
        </p:nvSpPr>
        <p:spPr>
          <a:xfrm>
            <a:off x="6477000" y="228600"/>
            <a:ext cx="2514600" cy="15240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“Dust front” in Coma spiral NGC 4921</a:t>
            </a:r>
          </a:p>
        </p:txBody>
      </p:sp>
      <p:sp>
        <p:nvSpPr>
          <p:cNvPr id="77828" name="TextBox 1"/>
          <p:cNvSpPr txBox="1">
            <a:spLocks noChangeArrowheads="1"/>
          </p:cNvSpPr>
          <p:nvPr/>
        </p:nvSpPr>
        <p:spPr bwMode="auto">
          <a:xfrm>
            <a:off x="6543675" y="5486400"/>
            <a:ext cx="1457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90"/>
                </a:solidFill>
                <a:latin typeface="Arial" charset="0"/>
                <a:cs typeface="Arial" charset="0"/>
              </a:rPr>
              <a:t>Kenney+2015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46373" y="2568594"/>
            <a:ext cx="2125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Extends 90 </a:t>
            </a:r>
            <a:r>
              <a:rPr lang="en-US" sz="2400" dirty="0" err="1" smtClean="0"/>
              <a:t>deg</a:t>
            </a:r>
            <a:r>
              <a:rPr lang="en-US" sz="2400" dirty="0" smtClean="0"/>
              <a:t>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= 20 </a:t>
            </a:r>
            <a:r>
              <a:rPr lang="en-US" sz="2400" dirty="0" err="1" smtClean="0"/>
              <a:t>kpc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42343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>
                <a:latin typeface="Arial" charset="0"/>
              </a:rPr>
              <a:t>V</a:t>
            </a:r>
            <a:r>
              <a:rPr lang="en-US" sz="3200" dirty="0">
                <a:latin typeface="Arial" charset="0"/>
              </a:rPr>
              <a:t>-shaped </a:t>
            </a:r>
            <a:r>
              <a:rPr lang="en-US" sz="3200" dirty="0" smtClean="0">
                <a:latin typeface="Arial" charset="0"/>
              </a:rPr>
              <a:t>&amp; ~Linear head</a:t>
            </a:r>
            <a:r>
              <a:rPr lang="en-US" sz="3200" dirty="0">
                <a:latin typeface="Arial" charset="0"/>
              </a:rPr>
              <a:t>-tail filaments protruding from dust front</a:t>
            </a:r>
          </a:p>
        </p:txBody>
      </p:sp>
      <p:pic>
        <p:nvPicPr>
          <p:cNvPr id="78850" name="Content Placeholder 3" descr="ngc4921-fig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 r="-325"/>
          <a:stretch>
            <a:fillRect/>
          </a:stretch>
        </p:blipFill>
        <p:spPr>
          <a:xfrm>
            <a:off x="149225" y="1371600"/>
            <a:ext cx="8918575" cy="3025775"/>
          </a:xfrm>
        </p:spPr>
      </p:pic>
      <p:sp>
        <p:nvSpPr>
          <p:cNvPr id="78851" name="TextBox 1"/>
          <p:cNvSpPr txBox="1">
            <a:spLocks noChangeArrowheads="1"/>
          </p:cNvSpPr>
          <p:nvPr/>
        </p:nvSpPr>
        <p:spPr bwMode="auto">
          <a:xfrm>
            <a:off x="228600" y="5045075"/>
            <a:ext cx="8051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young star complexes at heads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Arial" charset="0"/>
              </a:rPr>
              <a:t>Dense gas clouds too dense to strip are </a:t>
            </a:r>
            <a:r>
              <a:rPr lang="en-US" b="1" i="1">
                <a:solidFill>
                  <a:srgbClr val="FF0000"/>
                </a:solidFill>
                <a:latin typeface="Arial" charset="0"/>
              </a:rPr>
              <a:t>decoupling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 from </a:t>
            </a:r>
          </a:p>
          <a:p>
            <a:pPr eaLnBrk="1" hangingPunct="1"/>
            <a:r>
              <a:rPr lang="en-US">
                <a:solidFill>
                  <a:srgbClr val="FF0000"/>
                </a:solidFill>
                <a:latin typeface="Arial" charset="0"/>
              </a:rPr>
              <a:t>lower density gas which is accelerated downstream by rp</a:t>
            </a:r>
          </a:p>
          <a:p>
            <a:pPr eaLnBrk="1" hangingPunct="1"/>
            <a:r>
              <a:rPr lang="en-US" b="1" i="1">
                <a:latin typeface="Arial" charset="0"/>
              </a:rPr>
              <a:t>BUT decoupling inhibited by magnetic(?) binding</a:t>
            </a:r>
          </a:p>
        </p:txBody>
      </p:sp>
      <p:sp>
        <p:nvSpPr>
          <p:cNvPr id="78852" name="TextBox 1"/>
          <p:cNvSpPr txBox="1">
            <a:spLocks noChangeArrowheads="1"/>
          </p:cNvSpPr>
          <p:nvPr/>
        </p:nvSpPr>
        <p:spPr bwMode="auto">
          <a:xfrm>
            <a:off x="555379" y="4440173"/>
            <a:ext cx="82081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Tahoma" charset="0"/>
              </a:rPr>
              <a:t>Proposed evolutionary sequence of dense cloud decoupling</a:t>
            </a:r>
          </a:p>
        </p:txBody>
      </p:sp>
    </p:spTree>
    <p:extLst>
      <p:ext uri="{BB962C8B-B14F-4D97-AF65-F5344CB8AC3E}">
        <p14:creationId xmlns:p14="http://schemas.microsoft.com/office/powerpoint/2010/main" val="172709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latin typeface="Arial" charset="0"/>
              </a:rPr>
              <a:t>C-shaped filaments along dust </a:t>
            </a:r>
            <a:r>
              <a:rPr lang="en-US" sz="4000" dirty="0" smtClean="0">
                <a:latin typeface="Arial" charset="0"/>
              </a:rPr>
              <a:t>front &amp; elsewhere in galaxy</a:t>
            </a:r>
            <a:endParaRPr lang="en-US" sz="4000" dirty="0">
              <a:latin typeface="Arial" charset="0"/>
            </a:endParaRPr>
          </a:p>
        </p:txBody>
      </p:sp>
      <p:pic>
        <p:nvPicPr>
          <p:cNvPr id="79874" name="Content Placeholder 3" descr="ngc4921-fig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3" r="-740"/>
          <a:stretch>
            <a:fillRect/>
          </a:stretch>
        </p:blipFill>
        <p:spPr>
          <a:xfrm>
            <a:off x="609600" y="1676400"/>
            <a:ext cx="7924800" cy="2667000"/>
          </a:xfrm>
        </p:spPr>
      </p:pic>
      <p:sp>
        <p:nvSpPr>
          <p:cNvPr id="79875" name="TextBox 1"/>
          <p:cNvSpPr txBox="1">
            <a:spLocks noChangeArrowheads="1"/>
          </p:cNvSpPr>
          <p:nvPr/>
        </p:nvSpPr>
        <p:spPr bwMode="auto">
          <a:xfrm>
            <a:off x="293688" y="5553075"/>
            <a:ext cx="8693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Arial" charset="0"/>
              </a:rPr>
              <a:t>Lower density gas pushed by ram pressure remains connected by magnetic fields(?) to decoupling higher density gas clouds</a:t>
            </a:r>
          </a:p>
        </p:txBody>
      </p:sp>
      <p:sp>
        <p:nvSpPr>
          <p:cNvPr id="79876" name="TextBox 1"/>
          <p:cNvSpPr txBox="1">
            <a:spLocks noChangeArrowheads="1"/>
          </p:cNvSpPr>
          <p:nvPr/>
        </p:nvSpPr>
        <p:spPr bwMode="auto">
          <a:xfrm>
            <a:off x="5889625" y="4419600"/>
            <a:ext cx="1457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90"/>
                </a:solidFill>
                <a:latin typeface="Arial" charset="0"/>
                <a:cs typeface="Arial" charset="0"/>
              </a:rPr>
              <a:t>Kenney+2015</a:t>
            </a:r>
          </a:p>
        </p:txBody>
      </p:sp>
      <p:sp>
        <p:nvSpPr>
          <p:cNvPr id="79877" name="TextBox 1"/>
          <p:cNvSpPr txBox="1">
            <a:spLocks noChangeArrowheads="1"/>
          </p:cNvSpPr>
          <p:nvPr/>
        </p:nvSpPr>
        <p:spPr bwMode="auto">
          <a:xfrm>
            <a:off x="685800" y="4757738"/>
            <a:ext cx="6318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Tahoma" charset="0"/>
              </a:rPr>
              <a:t>~semi-circular features anchored one both sides by dense clouds;</a:t>
            </a:r>
          </a:p>
          <a:p>
            <a:pPr eaLnBrk="1" hangingPunct="1"/>
            <a:r>
              <a:rPr lang="en-US" sz="2000">
                <a:latin typeface="Tahoma" charset="0"/>
              </a:rPr>
              <a:t>similar PA throughout galaxy</a:t>
            </a:r>
          </a:p>
        </p:txBody>
      </p:sp>
    </p:spTree>
    <p:extLst>
      <p:ext uri="{BB962C8B-B14F-4D97-AF65-F5344CB8AC3E}">
        <p14:creationId xmlns:p14="http://schemas.microsoft.com/office/powerpoint/2010/main" val="1176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-Point Star 9"/>
          <p:cNvSpPr>
            <a:spLocks noChangeAspect="1"/>
          </p:cNvSpPr>
          <p:nvPr/>
        </p:nvSpPr>
        <p:spPr>
          <a:xfrm>
            <a:off x="2447925" y="2757488"/>
            <a:ext cx="182563" cy="182562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5-Point Star 10"/>
          <p:cNvSpPr>
            <a:spLocks noChangeAspect="1"/>
          </p:cNvSpPr>
          <p:nvPr/>
        </p:nvSpPr>
        <p:spPr>
          <a:xfrm>
            <a:off x="2614613" y="2646363"/>
            <a:ext cx="182562" cy="182562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5-Point Star 11"/>
          <p:cNvSpPr>
            <a:spLocks noChangeAspect="1"/>
          </p:cNvSpPr>
          <p:nvPr/>
        </p:nvSpPr>
        <p:spPr>
          <a:xfrm>
            <a:off x="2690813" y="2814638"/>
            <a:ext cx="182562" cy="182562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5-Point Star 12"/>
          <p:cNvSpPr>
            <a:spLocks noChangeAspect="1"/>
          </p:cNvSpPr>
          <p:nvPr/>
        </p:nvSpPr>
        <p:spPr>
          <a:xfrm>
            <a:off x="6667500" y="2733675"/>
            <a:ext cx="182563" cy="182563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5-Point Star 13"/>
          <p:cNvSpPr>
            <a:spLocks noChangeAspect="1"/>
          </p:cNvSpPr>
          <p:nvPr/>
        </p:nvSpPr>
        <p:spPr>
          <a:xfrm>
            <a:off x="6665913" y="2933700"/>
            <a:ext cx="182562" cy="182563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5-Point Star 14"/>
          <p:cNvSpPr>
            <a:spLocks noChangeAspect="1"/>
          </p:cNvSpPr>
          <p:nvPr/>
        </p:nvSpPr>
        <p:spPr>
          <a:xfrm>
            <a:off x="6864350" y="2836863"/>
            <a:ext cx="182563" cy="184150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5-Point Star 18"/>
          <p:cNvSpPr>
            <a:spLocks noChangeAspect="1"/>
          </p:cNvSpPr>
          <p:nvPr/>
        </p:nvSpPr>
        <p:spPr>
          <a:xfrm>
            <a:off x="2517775" y="2951163"/>
            <a:ext cx="182563" cy="182562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5-Point Star 19"/>
          <p:cNvSpPr>
            <a:spLocks noChangeAspect="1"/>
          </p:cNvSpPr>
          <p:nvPr/>
        </p:nvSpPr>
        <p:spPr>
          <a:xfrm>
            <a:off x="2732088" y="3025775"/>
            <a:ext cx="182562" cy="182563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31750" y="2292350"/>
            <a:ext cx="9121775" cy="866775"/>
          </a:xfrm>
          <a:custGeom>
            <a:avLst/>
            <a:gdLst>
              <a:gd name="connsiteX0" fmla="*/ 0 w 9122703"/>
              <a:gd name="connsiteY0" fmla="*/ 464687 h 867415"/>
              <a:gd name="connsiteX1" fmla="*/ 0 w 9122703"/>
              <a:gd name="connsiteY1" fmla="*/ 464687 h 867415"/>
              <a:gd name="connsiteX2" fmla="*/ 635027 w 9122703"/>
              <a:gd name="connsiteY2" fmla="*/ 495666 h 867415"/>
              <a:gd name="connsiteX3" fmla="*/ 712469 w 9122703"/>
              <a:gd name="connsiteY3" fmla="*/ 511155 h 867415"/>
              <a:gd name="connsiteX4" fmla="*/ 789911 w 9122703"/>
              <a:gd name="connsiteY4" fmla="*/ 542134 h 867415"/>
              <a:gd name="connsiteX5" fmla="*/ 1099681 w 9122703"/>
              <a:gd name="connsiteY5" fmla="*/ 495666 h 867415"/>
              <a:gd name="connsiteX6" fmla="*/ 1130658 w 9122703"/>
              <a:gd name="connsiteY6" fmla="*/ 433707 h 867415"/>
              <a:gd name="connsiteX7" fmla="*/ 1239077 w 9122703"/>
              <a:gd name="connsiteY7" fmla="*/ 371749 h 867415"/>
              <a:gd name="connsiteX8" fmla="*/ 1332008 w 9122703"/>
              <a:gd name="connsiteY8" fmla="*/ 325281 h 867415"/>
              <a:gd name="connsiteX9" fmla="*/ 1440427 w 9122703"/>
              <a:gd name="connsiteY9" fmla="*/ 263322 h 867415"/>
              <a:gd name="connsiteX10" fmla="*/ 1905081 w 9122703"/>
              <a:gd name="connsiteY10" fmla="*/ 216854 h 867415"/>
              <a:gd name="connsiteX11" fmla="*/ 2059965 w 9122703"/>
              <a:gd name="connsiteY11" fmla="*/ 170385 h 867415"/>
              <a:gd name="connsiteX12" fmla="*/ 2106431 w 9122703"/>
              <a:gd name="connsiteY12" fmla="*/ 154896 h 867415"/>
              <a:gd name="connsiteX13" fmla="*/ 2183873 w 9122703"/>
              <a:gd name="connsiteY13" fmla="*/ 139406 h 867415"/>
              <a:gd name="connsiteX14" fmla="*/ 2307781 w 9122703"/>
              <a:gd name="connsiteY14" fmla="*/ 77448 h 867415"/>
              <a:gd name="connsiteX15" fmla="*/ 2369734 w 9122703"/>
              <a:gd name="connsiteY15" fmla="*/ 46469 h 867415"/>
              <a:gd name="connsiteX16" fmla="*/ 2431688 w 9122703"/>
              <a:gd name="connsiteY16" fmla="*/ 30979 h 867415"/>
              <a:gd name="connsiteX17" fmla="*/ 2648527 w 9122703"/>
              <a:gd name="connsiteY17" fmla="*/ 0 h 867415"/>
              <a:gd name="connsiteX18" fmla="*/ 3314531 w 9122703"/>
              <a:gd name="connsiteY18" fmla="*/ 30979 h 867415"/>
              <a:gd name="connsiteX19" fmla="*/ 3376484 w 9122703"/>
              <a:gd name="connsiteY19" fmla="*/ 46469 h 867415"/>
              <a:gd name="connsiteX20" fmla="*/ 3438438 w 9122703"/>
              <a:gd name="connsiteY20" fmla="*/ 154896 h 867415"/>
              <a:gd name="connsiteX21" fmla="*/ 3453927 w 9122703"/>
              <a:gd name="connsiteY21" fmla="*/ 201364 h 867415"/>
              <a:gd name="connsiteX22" fmla="*/ 3515881 w 9122703"/>
              <a:gd name="connsiteY22" fmla="*/ 294302 h 867415"/>
              <a:gd name="connsiteX23" fmla="*/ 3577834 w 9122703"/>
              <a:gd name="connsiteY23" fmla="*/ 371749 h 867415"/>
              <a:gd name="connsiteX24" fmla="*/ 3624300 w 9122703"/>
              <a:gd name="connsiteY24" fmla="*/ 418218 h 867415"/>
              <a:gd name="connsiteX25" fmla="*/ 3670765 w 9122703"/>
              <a:gd name="connsiteY25" fmla="*/ 449197 h 867415"/>
              <a:gd name="connsiteX26" fmla="*/ 3779184 w 9122703"/>
              <a:gd name="connsiteY26" fmla="*/ 495666 h 867415"/>
              <a:gd name="connsiteX27" fmla="*/ 3872115 w 9122703"/>
              <a:gd name="connsiteY27" fmla="*/ 511155 h 867415"/>
              <a:gd name="connsiteX28" fmla="*/ 3934069 w 9122703"/>
              <a:gd name="connsiteY28" fmla="*/ 542134 h 867415"/>
              <a:gd name="connsiteX29" fmla="*/ 3980534 w 9122703"/>
              <a:gd name="connsiteY29" fmla="*/ 573113 h 867415"/>
              <a:gd name="connsiteX30" fmla="*/ 4027000 w 9122703"/>
              <a:gd name="connsiteY30" fmla="*/ 588603 h 867415"/>
              <a:gd name="connsiteX31" fmla="*/ 4135419 w 9122703"/>
              <a:gd name="connsiteY31" fmla="*/ 635072 h 867415"/>
              <a:gd name="connsiteX32" fmla="*/ 4290304 w 9122703"/>
              <a:gd name="connsiteY32" fmla="*/ 728009 h 867415"/>
              <a:gd name="connsiteX33" fmla="*/ 4723980 w 9122703"/>
              <a:gd name="connsiteY33" fmla="*/ 758988 h 867415"/>
              <a:gd name="connsiteX34" fmla="*/ 4832400 w 9122703"/>
              <a:gd name="connsiteY34" fmla="*/ 789967 h 867415"/>
              <a:gd name="connsiteX35" fmla="*/ 4863377 w 9122703"/>
              <a:gd name="connsiteY35" fmla="*/ 836436 h 867415"/>
              <a:gd name="connsiteX36" fmla="*/ 4925330 w 9122703"/>
              <a:gd name="connsiteY36" fmla="*/ 867415 h 867415"/>
              <a:gd name="connsiteX37" fmla="*/ 5498403 w 9122703"/>
              <a:gd name="connsiteY37" fmla="*/ 851925 h 867415"/>
              <a:gd name="connsiteX38" fmla="*/ 5606823 w 9122703"/>
              <a:gd name="connsiteY38" fmla="*/ 728009 h 867415"/>
              <a:gd name="connsiteX39" fmla="*/ 5653288 w 9122703"/>
              <a:gd name="connsiteY39" fmla="*/ 697030 h 867415"/>
              <a:gd name="connsiteX40" fmla="*/ 5715242 w 9122703"/>
              <a:gd name="connsiteY40" fmla="*/ 635072 h 867415"/>
              <a:gd name="connsiteX41" fmla="*/ 5823661 w 9122703"/>
              <a:gd name="connsiteY41" fmla="*/ 588603 h 867415"/>
              <a:gd name="connsiteX42" fmla="*/ 5870127 w 9122703"/>
              <a:gd name="connsiteY42" fmla="*/ 542134 h 867415"/>
              <a:gd name="connsiteX43" fmla="*/ 5916592 w 9122703"/>
              <a:gd name="connsiteY43" fmla="*/ 526645 h 867415"/>
              <a:gd name="connsiteX44" fmla="*/ 6055988 w 9122703"/>
              <a:gd name="connsiteY44" fmla="*/ 418218 h 867415"/>
              <a:gd name="connsiteX45" fmla="*/ 6117942 w 9122703"/>
              <a:gd name="connsiteY45" fmla="*/ 278812 h 867415"/>
              <a:gd name="connsiteX46" fmla="*/ 6164407 w 9122703"/>
              <a:gd name="connsiteY46" fmla="*/ 201364 h 867415"/>
              <a:gd name="connsiteX47" fmla="*/ 6179896 w 9122703"/>
              <a:gd name="connsiteY47" fmla="*/ 139406 h 867415"/>
              <a:gd name="connsiteX48" fmla="*/ 6319292 w 9122703"/>
              <a:gd name="connsiteY48" fmla="*/ 92937 h 867415"/>
              <a:gd name="connsiteX49" fmla="*/ 6365757 w 9122703"/>
              <a:gd name="connsiteY49" fmla="*/ 61958 h 867415"/>
              <a:gd name="connsiteX50" fmla="*/ 6443200 w 9122703"/>
              <a:gd name="connsiteY50" fmla="*/ 46469 h 867415"/>
              <a:gd name="connsiteX51" fmla="*/ 6489665 w 9122703"/>
              <a:gd name="connsiteY51" fmla="*/ 30979 h 867415"/>
              <a:gd name="connsiteX52" fmla="*/ 6706503 w 9122703"/>
              <a:gd name="connsiteY52" fmla="*/ 15490 h 867415"/>
              <a:gd name="connsiteX53" fmla="*/ 7000784 w 9122703"/>
              <a:gd name="connsiteY53" fmla="*/ 46469 h 867415"/>
              <a:gd name="connsiteX54" fmla="*/ 7062738 w 9122703"/>
              <a:gd name="connsiteY54" fmla="*/ 77448 h 867415"/>
              <a:gd name="connsiteX55" fmla="*/ 7186646 w 9122703"/>
              <a:gd name="connsiteY55" fmla="*/ 170385 h 867415"/>
              <a:gd name="connsiteX56" fmla="*/ 7310553 w 9122703"/>
              <a:gd name="connsiteY56" fmla="*/ 278812 h 867415"/>
              <a:gd name="connsiteX57" fmla="*/ 7403484 w 9122703"/>
              <a:gd name="connsiteY57" fmla="*/ 309791 h 867415"/>
              <a:gd name="connsiteX58" fmla="*/ 7449950 w 9122703"/>
              <a:gd name="connsiteY58" fmla="*/ 340770 h 867415"/>
              <a:gd name="connsiteX59" fmla="*/ 7542880 w 9122703"/>
              <a:gd name="connsiteY59" fmla="*/ 371749 h 867415"/>
              <a:gd name="connsiteX60" fmla="*/ 7604834 w 9122703"/>
              <a:gd name="connsiteY60" fmla="*/ 402728 h 867415"/>
              <a:gd name="connsiteX61" fmla="*/ 7635811 w 9122703"/>
              <a:gd name="connsiteY61" fmla="*/ 449197 h 867415"/>
              <a:gd name="connsiteX62" fmla="*/ 7744230 w 9122703"/>
              <a:gd name="connsiteY62" fmla="*/ 495666 h 867415"/>
              <a:gd name="connsiteX63" fmla="*/ 7806184 w 9122703"/>
              <a:gd name="connsiteY63" fmla="*/ 542134 h 867415"/>
              <a:gd name="connsiteX64" fmla="*/ 7899115 w 9122703"/>
              <a:gd name="connsiteY64" fmla="*/ 573113 h 867415"/>
              <a:gd name="connsiteX65" fmla="*/ 8286326 w 9122703"/>
              <a:gd name="connsiteY65" fmla="*/ 619582 h 867415"/>
              <a:gd name="connsiteX66" fmla="*/ 8379257 w 9122703"/>
              <a:gd name="connsiteY66" fmla="*/ 650561 h 867415"/>
              <a:gd name="connsiteX67" fmla="*/ 8425723 w 9122703"/>
              <a:gd name="connsiteY67" fmla="*/ 666051 h 867415"/>
              <a:gd name="connsiteX68" fmla="*/ 9122703 w 9122703"/>
              <a:gd name="connsiteY68" fmla="*/ 681540 h 86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122703" h="867415">
                <a:moveTo>
                  <a:pt x="0" y="464687"/>
                </a:moveTo>
                <a:lnTo>
                  <a:pt x="0" y="464687"/>
                </a:lnTo>
                <a:cubicBezTo>
                  <a:pt x="237000" y="472094"/>
                  <a:pt x="417720" y="464620"/>
                  <a:pt x="635027" y="495666"/>
                </a:cubicBezTo>
                <a:cubicBezTo>
                  <a:pt x="661088" y="499389"/>
                  <a:pt x="686655" y="505992"/>
                  <a:pt x="712469" y="511155"/>
                </a:cubicBezTo>
                <a:cubicBezTo>
                  <a:pt x="738283" y="521481"/>
                  <a:pt x="762137" y="540871"/>
                  <a:pt x="789911" y="542134"/>
                </a:cubicBezTo>
                <a:cubicBezTo>
                  <a:pt x="1030520" y="553072"/>
                  <a:pt x="988802" y="569589"/>
                  <a:pt x="1099681" y="495666"/>
                </a:cubicBezTo>
                <a:cubicBezTo>
                  <a:pt x="1110007" y="475013"/>
                  <a:pt x="1115877" y="451446"/>
                  <a:pt x="1130658" y="433707"/>
                </a:cubicBezTo>
                <a:cubicBezTo>
                  <a:pt x="1147811" y="413122"/>
                  <a:pt x="1220659" y="382274"/>
                  <a:pt x="1239077" y="371749"/>
                </a:cubicBezTo>
                <a:cubicBezTo>
                  <a:pt x="1323145" y="323707"/>
                  <a:pt x="1246816" y="353679"/>
                  <a:pt x="1332008" y="325281"/>
                </a:cubicBezTo>
                <a:cubicBezTo>
                  <a:pt x="1373917" y="297339"/>
                  <a:pt x="1391303" y="282973"/>
                  <a:pt x="1440427" y="263322"/>
                </a:cubicBezTo>
                <a:cubicBezTo>
                  <a:pt x="1611827" y="194756"/>
                  <a:pt x="1649542" y="227502"/>
                  <a:pt x="1905081" y="216854"/>
                </a:cubicBezTo>
                <a:cubicBezTo>
                  <a:pt x="1989840" y="160344"/>
                  <a:pt x="1917587" y="198862"/>
                  <a:pt x="2059965" y="170385"/>
                </a:cubicBezTo>
                <a:cubicBezTo>
                  <a:pt x="2075974" y="167183"/>
                  <a:pt x="2090592" y="158856"/>
                  <a:pt x="2106431" y="154896"/>
                </a:cubicBezTo>
                <a:cubicBezTo>
                  <a:pt x="2131970" y="148511"/>
                  <a:pt x="2158059" y="144569"/>
                  <a:pt x="2183873" y="139406"/>
                </a:cubicBezTo>
                <a:cubicBezTo>
                  <a:pt x="2266156" y="84546"/>
                  <a:pt x="2194108" y="127973"/>
                  <a:pt x="2307781" y="77448"/>
                </a:cubicBezTo>
                <a:cubicBezTo>
                  <a:pt x="2328880" y="68070"/>
                  <a:pt x="2348115" y="54577"/>
                  <a:pt x="2369734" y="46469"/>
                </a:cubicBezTo>
                <a:cubicBezTo>
                  <a:pt x="2389665" y="38994"/>
                  <a:pt x="2410814" y="35154"/>
                  <a:pt x="2431688" y="30979"/>
                </a:cubicBezTo>
                <a:cubicBezTo>
                  <a:pt x="2506113" y="16093"/>
                  <a:pt x="2572404" y="9516"/>
                  <a:pt x="2648527" y="0"/>
                </a:cubicBezTo>
                <a:cubicBezTo>
                  <a:pt x="2922922" y="7417"/>
                  <a:pt x="3087350" y="-14460"/>
                  <a:pt x="3314531" y="30979"/>
                </a:cubicBezTo>
                <a:cubicBezTo>
                  <a:pt x="3335404" y="35154"/>
                  <a:pt x="3355833" y="41306"/>
                  <a:pt x="3376484" y="46469"/>
                </a:cubicBezTo>
                <a:cubicBezTo>
                  <a:pt x="3407597" y="93140"/>
                  <a:pt x="3414855" y="99865"/>
                  <a:pt x="3438438" y="154896"/>
                </a:cubicBezTo>
                <a:cubicBezTo>
                  <a:pt x="3444869" y="169903"/>
                  <a:pt x="3445998" y="187091"/>
                  <a:pt x="3453927" y="201364"/>
                </a:cubicBezTo>
                <a:cubicBezTo>
                  <a:pt x="3472007" y="233911"/>
                  <a:pt x="3515881" y="294302"/>
                  <a:pt x="3515881" y="294302"/>
                </a:cubicBezTo>
                <a:cubicBezTo>
                  <a:pt x="3541306" y="370585"/>
                  <a:pt x="3513165" y="317855"/>
                  <a:pt x="3577834" y="371749"/>
                </a:cubicBezTo>
                <a:cubicBezTo>
                  <a:pt x="3594661" y="385773"/>
                  <a:pt x="3607473" y="404194"/>
                  <a:pt x="3624300" y="418218"/>
                </a:cubicBezTo>
                <a:cubicBezTo>
                  <a:pt x="3638600" y="430136"/>
                  <a:pt x="3654603" y="439961"/>
                  <a:pt x="3670765" y="449197"/>
                </a:cubicBezTo>
                <a:cubicBezTo>
                  <a:pt x="3700893" y="466414"/>
                  <a:pt x="3743644" y="487768"/>
                  <a:pt x="3779184" y="495666"/>
                </a:cubicBezTo>
                <a:cubicBezTo>
                  <a:pt x="3809840" y="502479"/>
                  <a:pt x="3841138" y="505992"/>
                  <a:pt x="3872115" y="511155"/>
                </a:cubicBezTo>
                <a:cubicBezTo>
                  <a:pt x="3892766" y="521481"/>
                  <a:pt x="3914022" y="530678"/>
                  <a:pt x="3934069" y="542134"/>
                </a:cubicBezTo>
                <a:cubicBezTo>
                  <a:pt x="3950231" y="551370"/>
                  <a:pt x="3963884" y="564788"/>
                  <a:pt x="3980534" y="573113"/>
                </a:cubicBezTo>
                <a:cubicBezTo>
                  <a:pt x="3995137" y="580415"/>
                  <a:pt x="4012397" y="581301"/>
                  <a:pt x="4027000" y="588603"/>
                </a:cubicBezTo>
                <a:cubicBezTo>
                  <a:pt x="4133962" y="642088"/>
                  <a:pt x="4006479" y="602834"/>
                  <a:pt x="4135419" y="635072"/>
                </a:cubicBezTo>
                <a:cubicBezTo>
                  <a:pt x="4141228" y="638945"/>
                  <a:pt x="4260995" y="724345"/>
                  <a:pt x="4290304" y="728009"/>
                </a:cubicBezTo>
                <a:cubicBezTo>
                  <a:pt x="4434112" y="745986"/>
                  <a:pt x="4723980" y="758988"/>
                  <a:pt x="4723980" y="758988"/>
                </a:cubicBezTo>
                <a:cubicBezTo>
                  <a:pt x="4760120" y="769314"/>
                  <a:pt x="4799544" y="771713"/>
                  <a:pt x="4832400" y="789967"/>
                </a:cubicBezTo>
                <a:cubicBezTo>
                  <a:pt x="4848673" y="799008"/>
                  <a:pt x="4849076" y="824518"/>
                  <a:pt x="4863377" y="836436"/>
                </a:cubicBezTo>
                <a:cubicBezTo>
                  <a:pt x="4881114" y="851218"/>
                  <a:pt x="4904679" y="857089"/>
                  <a:pt x="4925330" y="867415"/>
                </a:cubicBezTo>
                <a:lnTo>
                  <a:pt x="5498403" y="851925"/>
                </a:lnTo>
                <a:cubicBezTo>
                  <a:pt x="5557008" y="843552"/>
                  <a:pt x="5571914" y="762921"/>
                  <a:pt x="5606823" y="728009"/>
                </a:cubicBezTo>
                <a:cubicBezTo>
                  <a:pt x="5619985" y="714846"/>
                  <a:pt x="5639155" y="709145"/>
                  <a:pt x="5653288" y="697030"/>
                </a:cubicBezTo>
                <a:cubicBezTo>
                  <a:pt x="5675462" y="678022"/>
                  <a:pt x="5691877" y="652597"/>
                  <a:pt x="5715242" y="635072"/>
                </a:cubicBezTo>
                <a:cubicBezTo>
                  <a:pt x="5745863" y="612105"/>
                  <a:pt x="5787773" y="600567"/>
                  <a:pt x="5823661" y="588603"/>
                </a:cubicBezTo>
                <a:cubicBezTo>
                  <a:pt x="5839150" y="573113"/>
                  <a:pt x="5851901" y="554285"/>
                  <a:pt x="5870127" y="542134"/>
                </a:cubicBezTo>
                <a:cubicBezTo>
                  <a:pt x="5883711" y="533077"/>
                  <a:pt x="5901990" y="533947"/>
                  <a:pt x="5916592" y="526645"/>
                </a:cubicBezTo>
                <a:cubicBezTo>
                  <a:pt x="5972458" y="498710"/>
                  <a:pt x="6017976" y="468904"/>
                  <a:pt x="6055988" y="418218"/>
                </a:cubicBezTo>
                <a:cubicBezTo>
                  <a:pt x="6080623" y="385370"/>
                  <a:pt x="6101000" y="312699"/>
                  <a:pt x="6117942" y="278812"/>
                </a:cubicBezTo>
                <a:cubicBezTo>
                  <a:pt x="6131405" y="251884"/>
                  <a:pt x="6148919" y="227180"/>
                  <a:pt x="6164407" y="201364"/>
                </a:cubicBezTo>
                <a:cubicBezTo>
                  <a:pt x="6169570" y="180711"/>
                  <a:pt x="6166268" y="155760"/>
                  <a:pt x="6179896" y="139406"/>
                </a:cubicBezTo>
                <a:cubicBezTo>
                  <a:pt x="6205546" y="108625"/>
                  <a:pt x="6287448" y="99306"/>
                  <a:pt x="6319292" y="92937"/>
                </a:cubicBezTo>
                <a:cubicBezTo>
                  <a:pt x="6334780" y="82611"/>
                  <a:pt x="6348327" y="68495"/>
                  <a:pt x="6365757" y="61958"/>
                </a:cubicBezTo>
                <a:cubicBezTo>
                  <a:pt x="6390406" y="52714"/>
                  <a:pt x="6417661" y="52854"/>
                  <a:pt x="6443200" y="46469"/>
                </a:cubicBezTo>
                <a:cubicBezTo>
                  <a:pt x="6459039" y="42509"/>
                  <a:pt x="6473451" y="32887"/>
                  <a:pt x="6489665" y="30979"/>
                </a:cubicBezTo>
                <a:cubicBezTo>
                  <a:pt x="6561632" y="22512"/>
                  <a:pt x="6634224" y="20653"/>
                  <a:pt x="6706503" y="15490"/>
                </a:cubicBezTo>
                <a:cubicBezTo>
                  <a:pt x="6757205" y="18870"/>
                  <a:pt x="6919173" y="15862"/>
                  <a:pt x="7000784" y="46469"/>
                </a:cubicBezTo>
                <a:cubicBezTo>
                  <a:pt x="7022403" y="54577"/>
                  <a:pt x="7042087" y="67122"/>
                  <a:pt x="7062738" y="77448"/>
                </a:cubicBezTo>
                <a:cubicBezTo>
                  <a:pt x="7151724" y="166441"/>
                  <a:pt x="7105546" y="143351"/>
                  <a:pt x="7186646" y="170385"/>
                </a:cubicBezTo>
                <a:cubicBezTo>
                  <a:pt x="7222784" y="224597"/>
                  <a:pt x="7233111" y="252996"/>
                  <a:pt x="7310553" y="278812"/>
                </a:cubicBezTo>
                <a:lnTo>
                  <a:pt x="7403484" y="309791"/>
                </a:lnTo>
                <a:cubicBezTo>
                  <a:pt x="7418973" y="320117"/>
                  <a:pt x="7432939" y="333209"/>
                  <a:pt x="7449950" y="340770"/>
                </a:cubicBezTo>
                <a:cubicBezTo>
                  <a:pt x="7479788" y="354032"/>
                  <a:pt x="7513675" y="357146"/>
                  <a:pt x="7542880" y="371749"/>
                </a:cubicBezTo>
                <a:lnTo>
                  <a:pt x="7604834" y="402728"/>
                </a:lnTo>
                <a:cubicBezTo>
                  <a:pt x="7615160" y="418218"/>
                  <a:pt x="7621510" y="437279"/>
                  <a:pt x="7635811" y="449197"/>
                </a:cubicBezTo>
                <a:cubicBezTo>
                  <a:pt x="7661328" y="470463"/>
                  <a:pt x="7711951" y="484905"/>
                  <a:pt x="7744230" y="495666"/>
                </a:cubicBezTo>
                <a:cubicBezTo>
                  <a:pt x="7764881" y="511155"/>
                  <a:pt x="7783095" y="530589"/>
                  <a:pt x="7806184" y="542134"/>
                </a:cubicBezTo>
                <a:cubicBezTo>
                  <a:pt x="7835389" y="556737"/>
                  <a:pt x="7899115" y="573113"/>
                  <a:pt x="7899115" y="573113"/>
                </a:cubicBezTo>
                <a:cubicBezTo>
                  <a:pt x="8046666" y="671491"/>
                  <a:pt x="7887368" y="576834"/>
                  <a:pt x="8286326" y="619582"/>
                </a:cubicBezTo>
                <a:cubicBezTo>
                  <a:pt x="8318793" y="623061"/>
                  <a:pt x="8348280" y="640235"/>
                  <a:pt x="8379257" y="650561"/>
                </a:cubicBezTo>
                <a:cubicBezTo>
                  <a:pt x="8394746" y="655724"/>
                  <a:pt x="8409402" y="665632"/>
                  <a:pt x="8425723" y="666051"/>
                </a:cubicBezTo>
                <a:cubicBezTo>
                  <a:pt x="9060739" y="682334"/>
                  <a:pt x="8828357" y="681540"/>
                  <a:pt x="9122703" y="681540"/>
                </a:cubicBezTo>
              </a:path>
            </a:pathLst>
          </a:cu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-15875" y="3284538"/>
            <a:ext cx="9169400" cy="649287"/>
          </a:xfrm>
          <a:custGeom>
            <a:avLst/>
            <a:gdLst>
              <a:gd name="connsiteX0" fmla="*/ 0 w 9169168"/>
              <a:gd name="connsiteY0" fmla="*/ 46469 h 650562"/>
              <a:gd name="connsiteX1" fmla="*/ 0 w 9169168"/>
              <a:gd name="connsiteY1" fmla="*/ 46469 h 650562"/>
              <a:gd name="connsiteX2" fmla="*/ 526607 w 9169168"/>
              <a:gd name="connsiteY2" fmla="*/ 77448 h 650562"/>
              <a:gd name="connsiteX3" fmla="*/ 666003 w 9169168"/>
              <a:gd name="connsiteY3" fmla="*/ 123917 h 650562"/>
              <a:gd name="connsiteX4" fmla="*/ 820888 w 9169168"/>
              <a:gd name="connsiteY4" fmla="*/ 154896 h 650562"/>
              <a:gd name="connsiteX5" fmla="*/ 898330 w 9169168"/>
              <a:gd name="connsiteY5" fmla="*/ 123917 h 650562"/>
              <a:gd name="connsiteX6" fmla="*/ 944796 w 9169168"/>
              <a:gd name="connsiteY6" fmla="*/ 108427 h 650562"/>
              <a:gd name="connsiteX7" fmla="*/ 1037726 w 9169168"/>
              <a:gd name="connsiteY7" fmla="*/ 46469 h 650562"/>
              <a:gd name="connsiteX8" fmla="*/ 1192611 w 9169168"/>
              <a:gd name="connsiteY8" fmla="*/ 0 h 650562"/>
              <a:gd name="connsiteX9" fmla="*/ 1517869 w 9169168"/>
              <a:gd name="connsiteY9" fmla="*/ 15490 h 650562"/>
              <a:gd name="connsiteX10" fmla="*/ 1610799 w 9169168"/>
              <a:gd name="connsiteY10" fmla="*/ 92938 h 650562"/>
              <a:gd name="connsiteX11" fmla="*/ 1657265 w 9169168"/>
              <a:gd name="connsiteY11" fmla="*/ 108427 h 650562"/>
              <a:gd name="connsiteX12" fmla="*/ 1703730 w 9169168"/>
              <a:gd name="connsiteY12" fmla="*/ 154896 h 650562"/>
              <a:gd name="connsiteX13" fmla="*/ 1796661 w 9169168"/>
              <a:gd name="connsiteY13" fmla="*/ 216854 h 650562"/>
              <a:gd name="connsiteX14" fmla="*/ 1843126 w 9169168"/>
              <a:gd name="connsiteY14" fmla="*/ 247833 h 650562"/>
              <a:gd name="connsiteX15" fmla="*/ 1905080 w 9169168"/>
              <a:gd name="connsiteY15" fmla="*/ 309792 h 650562"/>
              <a:gd name="connsiteX16" fmla="*/ 1951546 w 9169168"/>
              <a:gd name="connsiteY16" fmla="*/ 325281 h 650562"/>
              <a:gd name="connsiteX17" fmla="*/ 2013499 w 9169168"/>
              <a:gd name="connsiteY17" fmla="*/ 356260 h 650562"/>
              <a:gd name="connsiteX18" fmla="*/ 2059965 w 9169168"/>
              <a:gd name="connsiteY18" fmla="*/ 387239 h 650562"/>
              <a:gd name="connsiteX19" fmla="*/ 2121919 w 9169168"/>
              <a:gd name="connsiteY19" fmla="*/ 402729 h 650562"/>
              <a:gd name="connsiteX20" fmla="*/ 2245826 w 9169168"/>
              <a:gd name="connsiteY20" fmla="*/ 433708 h 650562"/>
              <a:gd name="connsiteX21" fmla="*/ 2385222 w 9169168"/>
              <a:gd name="connsiteY21" fmla="*/ 449197 h 650562"/>
              <a:gd name="connsiteX22" fmla="*/ 2602061 w 9169168"/>
              <a:gd name="connsiteY22" fmla="*/ 495666 h 650562"/>
              <a:gd name="connsiteX23" fmla="*/ 2694992 w 9169168"/>
              <a:gd name="connsiteY23" fmla="*/ 526645 h 650562"/>
              <a:gd name="connsiteX24" fmla="*/ 3175134 w 9169168"/>
              <a:gd name="connsiteY24" fmla="*/ 511156 h 650562"/>
              <a:gd name="connsiteX25" fmla="*/ 3268065 w 9169168"/>
              <a:gd name="connsiteY25" fmla="*/ 480177 h 650562"/>
              <a:gd name="connsiteX26" fmla="*/ 3314530 w 9169168"/>
              <a:gd name="connsiteY26" fmla="*/ 449197 h 650562"/>
              <a:gd name="connsiteX27" fmla="*/ 3360996 w 9169168"/>
              <a:gd name="connsiteY27" fmla="*/ 433708 h 650562"/>
              <a:gd name="connsiteX28" fmla="*/ 3515880 w 9169168"/>
              <a:gd name="connsiteY28" fmla="*/ 402729 h 650562"/>
              <a:gd name="connsiteX29" fmla="*/ 3608811 w 9169168"/>
              <a:gd name="connsiteY29" fmla="*/ 325281 h 650562"/>
              <a:gd name="connsiteX30" fmla="*/ 3655276 w 9169168"/>
              <a:gd name="connsiteY30" fmla="*/ 309792 h 650562"/>
              <a:gd name="connsiteX31" fmla="*/ 3686253 w 9169168"/>
              <a:gd name="connsiteY31" fmla="*/ 263323 h 650562"/>
              <a:gd name="connsiteX32" fmla="*/ 3748207 w 9169168"/>
              <a:gd name="connsiteY32" fmla="*/ 247833 h 650562"/>
              <a:gd name="connsiteX33" fmla="*/ 3872115 w 9169168"/>
              <a:gd name="connsiteY33" fmla="*/ 232344 h 650562"/>
              <a:gd name="connsiteX34" fmla="*/ 3934069 w 9169168"/>
              <a:gd name="connsiteY34" fmla="*/ 201365 h 650562"/>
              <a:gd name="connsiteX35" fmla="*/ 3980534 w 9169168"/>
              <a:gd name="connsiteY35" fmla="*/ 185875 h 650562"/>
              <a:gd name="connsiteX36" fmla="*/ 4026999 w 9169168"/>
              <a:gd name="connsiteY36" fmla="*/ 154896 h 650562"/>
              <a:gd name="connsiteX37" fmla="*/ 4119930 w 9169168"/>
              <a:gd name="connsiteY37" fmla="*/ 123917 h 650562"/>
              <a:gd name="connsiteX38" fmla="*/ 4228349 w 9169168"/>
              <a:gd name="connsiteY38" fmla="*/ 92938 h 650562"/>
              <a:gd name="connsiteX39" fmla="*/ 4847888 w 9169168"/>
              <a:gd name="connsiteY39" fmla="*/ 108427 h 650562"/>
              <a:gd name="connsiteX40" fmla="*/ 5049238 w 9169168"/>
              <a:gd name="connsiteY40" fmla="*/ 139406 h 650562"/>
              <a:gd name="connsiteX41" fmla="*/ 5157657 w 9169168"/>
              <a:gd name="connsiteY41" fmla="*/ 216854 h 650562"/>
              <a:gd name="connsiteX42" fmla="*/ 5188634 w 9169168"/>
              <a:gd name="connsiteY42" fmla="*/ 263323 h 650562"/>
              <a:gd name="connsiteX43" fmla="*/ 5235099 w 9169168"/>
              <a:gd name="connsiteY43" fmla="*/ 278812 h 650562"/>
              <a:gd name="connsiteX44" fmla="*/ 5312542 w 9169168"/>
              <a:gd name="connsiteY44" fmla="*/ 294302 h 650562"/>
              <a:gd name="connsiteX45" fmla="*/ 5405472 w 9169168"/>
              <a:gd name="connsiteY45" fmla="*/ 309792 h 650562"/>
              <a:gd name="connsiteX46" fmla="*/ 5622311 w 9169168"/>
              <a:gd name="connsiteY46" fmla="*/ 371750 h 650562"/>
              <a:gd name="connsiteX47" fmla="*/ 5808172 w 9169168"/>
              <a:gd name="connsiteY47" fmla="*/ 402729 h 650562"/>
              <a:gd name="connsiteX48" fmla="*/ 5978545 w 9169168"/>
              <a:gd name="connsiteY48" fmla="*/ 449197 h 650562"/>
              <a:gd name="connsiteX49" fmla="*/ 6040499 w 9169168"/>
              <a:gd name="connsiteY49" fmla="*/ 464687 h 650562"/>
              <a:gd name="connsiteX50" fmla="*/ 6133430 w 9169168"/>
              <a:gd name="connsiteY50" fmla="*/ 495666 h 650562"/>
              <a:gd name="connsiteX51" fmla="*/ 6179895 w 9169168"/>
              <a:gd name="connsiteY51" fmla="*/ 526645 h 650562"/>
              <a:gd name="connsiteX52" fmla="*/ 6226361 w 9169168"/>
              <a:gd name="connsiteY52" fmla="*/ 619583 h 650562"/>
              <a:gd name="connsiteX53" fmla="*/ 6381245 w 9169168"/>
              <a:gd name="connsiteY53" fmla="*/ 650562 h 650562"/>
              <a:gd name="connsiteX54" fmla="*/ 6783945 w 9169168"/>
              <a:gd name="connsiteY54" fmla="*/ 619583 h 650562"/>
              <a:gd name="connsiteX55" fmla="*/ 6845899 w 9169168"/>
              <a:gd name="connsiteY55" fmla="*/ 604093 h 650562"/>
              <a:gd name="connsiteX56" fmla="*/ 6969807 w 9169168"/>
              <a:gd name="connsiteY56" fmla="*/ 542135 h 650562"/>
              <a:gd name="connsiteX57" fmla="*/ 7016272 w 9169168"/>
              <a:gd name="connsiteY57" fmla="*/ 511156 h 650562"/>
              <a:gd name="connsiteX58" fmla="*/ 7062738 w 9169168"/>
              <a:gd name="connsiteY58" fmla="*/ 495666 h 650562"/>
              <a:gd name="connsiteX59" fmla="*/ 7140180 w 9169168"/>
              <a:gd name="connsiteY59" fmla="*/ 433708 h 650562"/>
              <a:gd name="connsiteX60" fmla="*/ 7387995 w 9169168"/>
              <a:gd name="connsiteY60" fmla="*/ 278812 h 650562"/>
              <a:gd name="connsiteX61" fmla="*/ 7496415 w 9169168"/>
              <a:gd name="connsiteY61" fmla="*/ 263323 h 650562"/>
              <a:gd name="connsiteX62" fmla="*/ 7542880 w 9169168"/>
              <a:gd name="connsiteY62" fmla="*/ 247833 h 650562"/>
              <a:gd name="connsiteX63" fmla="*/ 7558368 w 9169168"/>
              <a:gd name="connsiteY63" fmla="*/ 201365 h 650562"/>
              <a:gd name="connsiteX64" fmla="*/ 7620322 w 9169168"/>
              <a:gd name="connsiteY64" fmla="*/ 185875 h 650562"/>
              <a:gd name="connsiteX65" fmla="*/ 7635811 w 9169168"/>
              <a:gd name="connsiteY65" fmla="*/ 139406 h 650562"/>
              <a:gd name="connsiteX66" fmla="*/ 7682276 w 9169168"/>
              <a:gd name="connsiteY66" fmla="*/ 123917 h 650562"/>
              <a:gd name="connsiteX67" fmla="*/ 7728741 w 9169168"/>
              <a:gd name="connsiteY67" fmla="*/ 92938 h 650562"/>
              <a:gd name="connsiteX68" fmla="*/ 7821672 w 9169168"/>
              <a:gd name="connsiteY68" fmla="*/ 61959 h 650562"/>
              <a:gd name="connsiteX69" fmla="*/ 7868138 w 9169168"/>
              <a:gd name="connsiteY69" fmla="*/ 46469 h 650562"/>
              <a:gd name="connsiteX70" fmla="*/ 7914603 w 9169168"/>
              <a:gd name="connsiteY70" fmla="*/ 30980 h 650562"/>
              <a:gd name="connsiteX71" fmla="*/ 7961068 w 9169168"/>
              <a:gd name="connsiteY71" fmla="*/ 15490 h 650562"/>
              <a:gd name="connsiteX72" fmla="*/ 8193395 w 9169168"/>
              <a:gd name="connsiteY72" fmla="*/ 30980 h 650562"/>
              <a:gd name="connsiteX73" fmla="*/ 8239861 w 9169168"/>
              <a:gd name="connsiteY73" fmla="*/ 61959 h 650562"/>
              <a:gd name="connsiteX74" fmla="*/ 8286326 w 9169168"/>
              <a:gd name="connsiteY74" fmla="*/ 77448 h 650562"/>
              <a:gd name="connsiteX75" fmla="*/ 8332791 w 9169168"/>
              <a:gd name="connsiteY75" fmla="*/ 123917 h 650562"/>
              <a:gd name="connsiteX76" fmla="*/ 8379257 w 9169168"/>
              <a:gd name="connsiteY76" fmla="*/ 139406 h 650562"/>
              <a:gd name="connsiteX77" fmla="*/ 8503164 w 9169168"/>
              <a:gd name="connsiteY77" fmla="*/ 170386 h 650562"/>
              <a:gd name="connsiteX78" fmla="*/ 8565118 w 9169168"/>
              <a:gd name="connsiteY78" fmla="*/ 185875 h 650562"/>
              <a:gd name="connsiteX79" fmla="*/ 8658049 w 9169168"/>
              <a:gd name="connsiteY79" fmla="*/ 216854 h 650562"/>
              <a:gd name="connsiteX80" fmla="*/ 8890376 w 9169168"/>
              <a:gd name="connsiteY80" fmla="*/ 201365 h 650562"/>
              <a:gd name="connsiteX81" fmla="*/ 8952330 w 9169168"/>
              <a:gd name="connsiteY81" fmla="*/ 154896 h 650562"/>
              <a:gd name="connsiteX82" fmla="*/ 9045261 w 9169168"/>
              <a:gd name="connsiteY82" fmla="*/ 123917 h 650562"/>
              <a:gd name="connsiteX83" fmla="*/ 9153680 w 9169168"/>
              <a:gd name="connsiteY83" fmla="*/ 92938 h 650562"/>
              <a:gd name="connsiteX84" fmla="*/ 9169168 w 9169168"/>
              <a:gd name="connsiteY84" fmla="*/ 92938 h 65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169168" h="650562">
                <a:moveTo>
                  <a:pt x="0" y="46469"/>
                </a:moveTo>
                <a:lnTo>
                  <a:pt x="0" y="46469"/>
                </a:lnTo>
                <a:cubicBezTo>
                  <a:pt x="175536" y="56795"/>
                  <a:pt x="351641" y="59950"/>
                  <a:pt x="526607" y="77448"/>
                </a:cubicBezTo>
                <a:cubicBezTo>
                  <a:pt x="588583" y="83646"/>
                  <a:pt x="611783" y="113072"/>
                  <a:pt x="666003" y="123917"/>
                </a:cubicBezTo>
                <a:lnTo>
                  <a:pt x="820888" y="154896"/>
                </a:lnTo>
                <a:cubicBezTo>
                  <a:pt x="846702" y="144570"/>
                  <a:pt x="872298" y="133680"/>
                  <a:pt x="898330" y="123917"/>
                </a:cubicBezTo>
                <a:cubicBezTo>
                  <a:pt x="913617" y="118184"/>
                  <a:pt x="930524" y="116356"/>
                  <a:pt x="944796" y="108427"/>
                </a:cubicBezTo>
                <a:cubicBezTo>
                  <a:pt x="977340" y="90345"/>
                  <a:pt x="1002407" y="58243"/>
                  <a:pt x="1037726" y="46469"/>
                </a:cubicBezTo>
                <a:cubicBezTo>
                  <a:pt x="1150852" y="8758"/>
                  <a:pt x="1098979" y="23410"/>
                  <a:pt x="1192611" y="0"/>
                </a:cubicBezTo>
                <a:cubicBezTo>
                  <a:pt x="1301030" y="5163"/>
                  <a:pt x="1410165" y="2026"/>
                  <a:pt x="1517869" y="15490"/>
                </a:cubicBezTo>
                <a:cubicBezTo>
                  <a:pt x="1549053" y="19388"/>
                  <a:pt x="1590599" y="79471"/>
                  <a:pt x="1610799" y="92938"/>
                </a:cubicBezTo>
                <a:cubicBezTo>
                  <a:pt x="1624383" y="101995"/>
                  <a:pt x="1641776" y="103264"/>
                  <a:pt x="1657265" y="108427"/>
                </a:cubicBezTo>
                <a:cubicBezTo>
                  <a:pt x="1672753" y="123917"/>
                  <a:pt x="1686440" y="141447"/>
                  <a:pt x="1703730" y="154896"/>
                </a:cubicBezTo>
                <a:cubicBezTo>
                  <a:pt x="1733117" y="177754"/>
                  <a:pt x="1765684" y="196201"/>
                  <a:pt x="1796661" y="216854"/>
                </a:cubicBezTo>
                <a:cubicBezTo>
                  <a:pt x="1812149" y="227180"/>
                  <a:pt x="1829964" y="234670"/>
                  <a:pt x="1843126" y="247833"/>
                </a:cubicBezTo>
                <a:cubicBezTo>
                  <a:pt x="1863777" y="268486"/>
                  <a:pt x="1881314" y="292815"/>
                  <a:pt x="1905080" y="309792"/>
                </a:cubicBezTo>
                <a:cubicBezTo>
                  <a:pt x="1918365" y="319282"/>
                  <a:pt x="1936540" y="318849"/>
                  <a:pt x="1951546" y="325281"/>
                </a:cubicBezTo>
                <a:cubicBezTo>
                  <a:pt x="1972768" y="334377"/>
                  <a:pt x="1993453" y="344804"/>
                  <a:pt x="2013499" y="356260"/>
                </a:cubicBezTo>
                <a:cubicBezTo>
                  <a:pt x="2029661" y="365496"/>
                  <a:pt x="2042855" y="379906"/>
                  <a:pt x="2059965" y="387239"/>
                </a:cubicBezTo>
                <a:cubicBezTo>
                  <a:pt x="2079531" y="395625"/>
                  <a:pt x="2101451" y="396881"/>
                  <a:pt x="2121919" y="402729"/>
                </a:cubicBezTo>
                <a:cubicBezTo>
                  <a:pt x="2193982" y="423320"/>
                  <a:pt x="2151369" y="420213"/>
                  <a:pt x="2245826" y="433708"/>
                </a:cubicBezTo>
                <a:cubicBezTo>
                  <a:pt x="2292107" y="440320"/>
                  <a:pt x="2339043" y="441905"/>
                  <a:pt x="2385222" y="449197"/>
                </a:cubicBezTo>
                <a:cubicBezTo>
                  <a:pt x="2410514" y="453191"/>
                  <a:pt x="2549862" y="480005"/>
                  <a:pt x="2602061" y="495666"/>
                </a:cubicBezTo>
                <a:cubicBezTo>
                  <a:pt x="2633337" y="505049"/>
                  <a:pt x="2694992" y="526645"/>
                  <a:pt x="2694992" y="526645"/>
                </a:cubicBezTo>
                <a:cubicBezTo>
                  <a:pt x="2855039" y="521482"/>
                  <a:pt x="3015527" y="524098"/>
                  <a:pt x="3175134" y="511156"/>
                </a:cubicBezTo>
                <a:cubicBezTo>
                  <a:pt x="3207680" y="508517"/>
                  <a:pt x="3268065" y="480177"/>
                  <a:pt x="3268065" y="480177"/>
                </a:cubicBezTo>
                <a:cubicBezTo>
                  <a:pt x="3283553" y="469850"/>
                  <a:pt x="3297880" y="457523"/>
                  <a:pt x="3314530" y="449197"/>
                </a:cubicBezTo>
                <a:cubicBezTo>
                  <a:pt x="3329133" y="441895"/>
                  <a:pt x="3345298" y="438194"/>
                  <a:pt x="3360996" y="433708"/>
                </a:cubicBezTo>
                <a:cubicBezTo>
                  <a:pt x="3425700" y="415220"/>
                  <a:pt x="3442841" y="414903"/>
                  <a:pt x="3515880" y="402729"/>
                </a:cubicBezTo>
                <a:cubicBezTo>
                  <a:pt x="3550133" y="368474"/>
                  <a:pt x="3565685" y="346845"/>
                  <a:pt x="3608811" y="325281"/>
                </a:cubicBezTo>
                <a:cubicBezTo>
                  <a:pt x="3623413" y="317979"/>
                  <a:pt x="3639788" y="314955"/>
                  <a:pt x="3655276" y="309792"/>
                </a:cubicBezTo>
                <a:cubicBezTo>
                  <a:pt x="3665602" y="294302"/>
                  <a:pt x="3670764" y="273650"/>
                  <a:pt x="3686253" y="263323"/>
                </a:cubicBezTo>
                <a:cubicBezTo>
                  <a:pt x="3703964" y="251514"/>
                  <a:pt x="3727210" y="251333"/>
                  <a:pt x="3748207" y="247833"/>
                </a:cubicBezTo>
                <a:cubicBezTo>
                  <a:pt x="3789265" y="240990"/>
                  <a:pt x="3830812" y="237507"/>
                  <a:pt x="3872115" y="232344"/>
                </a:cubicBezTo>
                <a:cubicBezTo>
                  <a:pt x="3892766" y="222018"/>
                  <a:pt x="3912847" y="210461"/>
                  <a:pt x="3934069" y="201365"/>
                </a:cubicBezTo>
                <a:cubicBezTo>
                  <a:pt x="3949075" y="194933"/>
                  <a:pt x="3965932" y="193177"/>
                  <a:pt x="3980534" y="185875"/>
                </a:cubicBezTo>
                <a:cubicBezTo>
                  <a:pt x="3997184" y="177550"/>
                  <a:pt x="4009989" y="162457"/>
                  <a:pt x="4026999" y="154896"/>
                </a:cubicBezTo>
                <a:cubicBezTo>
                  <a:pt x="4056837" y="141634"/>
                  <a:pt x="4088953" y="134243"/>
                  <a:pt x="4119930" y="123917"/>
                </a:cubicBezTo>
                <a:cubicBezTo>
                  <a:pt x="4186597" y="101693"/>
                  <a:pt x="4150546" y="112389"/>
                  <a:pt x="4228349" y="92938"/>
                </a:cubicBezTo>
                <a:lnTo>
                  <a:pt x="4847888" y="108427"/>
                </a:lnTo>
                <a:cubicBezTo>
                  <a:pt x="4984010" y="113872"/>
                  <a:pt x="4964565" y="111181"/>
                  <a:pt x="5049238" y="139406"/>
                </a:cubicBezTo>
                <a:cubicBezTo>
                  <a:pt x="5121007" y="247067"/>
                  <a:pt x="5025040" y="122120"/>
                  <a:pt x="5157657" y="216854"/>
                </a:cubicBezTo>
                <a:cubicBezTo>
                  <a:pt x="5172805" y="227675"/>
                  <a:pt x="5174098" y="251693"/>
                  <a:pt x="5188634" y="263323"/>
                </a:cubicBezTo>
                <a:cubicBezTo>
                  <a:pt x="5201382" y="273522"/>
                  <a:pt x="5219260" y="274852"/>
                  <a:pt x="5235099" y="278812"/>
                </a:cubicBezTo>
                <a:cubicBezTo>
                  <a:pt x="5260639" y="285197"/>
                  <a:pt x="5286641" y="289592"/>
                  <a:pt x="5312542" y="294302"/>
                </a:cubicBezTo>
                <a:cubicBezTo>
                  <a:pt x="5343439" y="299920"/>
                  <a:pt x="5375006" y="302175"/>
                  <a:pt x="5405472" y="309792"/>
                </a:cubicBezTo>
                <a:cubicBezTo>
                  <a:pt x="5552777" y="346621"/>
                  <a:pt x="5448491" y="342778"/>
                  <a:pt x="5622311" y="371750"/>
                </a:cubicBezTo>
                <a:lnTo>
                  <a:pt x="5808172" y="402729"/>
                </a:lnTo>
                <a:cubicBezTo>
                  <a:pt x="5990333" y="434877"/>
                  <a:pt x="5770469" y="397173"/>
                  <a:pt x="5978545" y="449197"/>
                </a:cubicBezTo>
                <a:cubicBezTo>
                  <a:pt x="5999196" y="454360"/>
                  <a:pt x="6020110" y="458570"/>
                  <a:pt x="6040499" y="464687"/>
                </a:cubicBezTo>
                <a:cubicBezTo>
                  <a:pt x="6071775" y="474070"/>
                  <a:pt x="6133430" y="495666"/>
                  <a:pt x="6133430" y="495666"/>
                </a:cubicBezTo>
                <a:cubicBezTo>
                  <a:pt x="6148918" y="505992"/>
                  <a:pt x="6169570" y="511156"/>
                  <a:pt x="6179895" y="526645"/>
                </a:cubicBezTo>
                <a:cubicBezTo>
                  <a:pt x="6201360" y="558844"/>
                  <a:pt x="6178662" y="603682"/>
                  <a:pt x="6226361" y="619583"/>
                </a:cubicBezTo>
                <a:cubicBezTo>
                  <a:pt x="6276309" y="636234"/>
                  <a:pt x="6329617" y="640236"/>
                  <a:pt x="6381245" y="650562"/>
                </a:cubicBezTo>
                <a:cubicBezTo>
                  <a:pt x="6515478" y="640236"/>
                  <a:pt x="6649983" y="632980"/>
                  <a:pt x="6783945" y="619583"/>
                </a:cubicBezTo>
                <a:cubicBezTo>
                  <a:pt x="6805126" y="617465"/>
                  <a:pt x="6826860" y="613613"/>
                  <a:pt x="6845899" y="604093"/>
                </a:cubicBezTo>
                <a:cubicBezTo>
                  <a:pt x="7003860" y="525106"/>
                  <a:pt x="6817684" y="580167"/>
                  <a:pt x="6969807" y="542135"/>
                </a:cubicBezTo>
                <a:cubicBezTo>
                  <a:pt x="6985295" y="531809"/>
                  <a:pt x="6999622" y="519481"/>
                  <a:pt x="7016272" y="511156"/>
                </a:cubicBezTo>
                <a:cubicBezTo>
                  <a:pt x="7030875" y="503854"/>
                  <a:pt x="7051194" y="507211"/>
                  <a:pt x="7062738" y="495666"/>
                </a:cubicBezTo>
                <a:cubicBezTo>
                  <a:pt x="7144209" y="414189"/>
                  <a:pt x="6985136" y="472470"/>
                  <a:pt x="7140180" y="433708"/>
                </a:cubicBezTo>
                <a:cubicBezTo>
                  <a:pt x="7189164" y="396967"/>
                  <a:pt x="7317964" y="288817"/>
                  <a:pt x="7387995" y="278812"/>
                </a:cubicBezTo>
                <a:lnTo>
                  <a:pt x="7496415" y="263323"/>
                </a:lnTo>
                <a:cubicBezTo>
                  <a:pt x="7511903" y="258160"/>
                  <a:pt x="7531336" y="259378"/>
                  <a:pt x="7542880" y="247833"/>
                </a:cubicBezTo>
                <a:cubicBezTo>
                  <a:pt x="7554425" y="236288"/>
                  <a:pt x="7545619" y="211565"/>
                  <a:pt x="7558368" y="201365"/>
                </a:cubicBezTo>
                <a:cubicBezTo>
                  <a:pt x="7574990" y="188067"/>
                  <a:pt x="7599671" y="191038"/>
                  <a:pt x="7620322" y="185875"/>
                </a:cubicBezTo>
                <a:cubicBezTo>
                  <a:pt x="7625485" y="170385"/>
                  <a:pt x="7624266" y="150952"/>
                  <a:pt x="7635811" y="139406"/>
                </a:cubicBezTo>
                <a:cubicBezTo>
                  <a:pt x="7647355" y="127861"/>
                  <a:pt x="7667674" y="131219"/>
                  <a:pt x="7682276" y="123917"/>
                </a:cubicBezTo>
                <a:cubicBezTo>
                  <a:pt x="7698926" y="115592"/>
                  <a:pt x="7711731" y="100499"/>
                  <a:pt x="7728741" y="92938"/>
                </a:cubicBezTo>
                <a:cubicBezTo>
                  <a:pt x="7758579" y="79676"/>
                  <a:pt x="7790695" y="72285"/>
                  <a:pt x="7821672" y="61959"/>
                </a:cubicBezTo>
                <a:lnTo>
                  <a:pt x="7868138" y="46469"/>
                </a:lnTo>
                <a:lnTo>
                  <a:pt x="7914603" y="30980"/>
                </a:lnTo>
                <a:lnTo>
                  <a:pt x="7961068" y="15490"/>
                </a:lnTo>
                <a:cubicBezTo>
                  <a:pt x="8038510" y="20653"/>
                  <a:pt x="8116837" y="18219"/>
                  <a:pt x="8193395" y="30980"/>
                </a:cubicBezTo>
                <a:cubicBezTo>
                  <a:pt x="8211757" y="34041"/>
                  <a:pt x="8223211" y="53634"/>
                  <a:pt x="8239861" y="61959"/>
                </a:cubicBezTo>
                <a:cubicBezTo>
                  <a:pt x="8254463" y="69261"/>
                  <a:pt x="8270838" y="72285"/>
                  <a:pt x="8286326" y="77448"/>
                </a:cubicBezTo>
                <a:cubicBezTo>
                  <a:pt x="8301814" y="92938"/>
                  <a:pt x="8314566" y="111766"/>
                  <a:pt x="8332791" y="123917"/>
                </a:cubicBezTo>
                <a:cubicBezTo>
                  <a:pt x="8346375" y="132974"/>
                  <a:pt x="8363506" y="135110"/>
                  <a:pt x="8379257" y="139406"/>
                </a:cubicBezTo>
                <a:cubicBezTo>
                  <a:pt x="8420330" y="150609"/>
                  <a:pt x="8461862" y="160060"/>
                  <a:pt x="8503164" y="170386"/>
                </a:cubicBezTo>
                <a:cubicBezTo>
                  <a:pt x="8523815" y="175549"/>
                  <a:pt x="8544924" y="179143"/>
                  <a:pt x="8565118" y="185875"/>
                </a:cubicBezTo>
                <a:lnTo>
                  <a:pt x="8658049" y="216854"/>
                </a:lnTo>
                <a:cubicBezTo>
                  <a:pt x="8735491" y="211691"/>
                  <a:pt x="8814427" y="217355"/>
                  <a:pt x="8890376" y="201365"/>
                </a:cubicBezTo>
                <a:cubicBezTo>
                  <a:pt x="8915637" y="196047"/>
                  <a:pt x="8929241" y="166441"/>
                  <a:pt x="8952330" y="154896"/>
                </a:cubicBezTo>
                <a:cubicBezTo>
                  <a:pt x="8981535" y="140292"/>
                  <a:pt x="9014284" y="134243"/>
                  <a:pt x="9045261" y="123917"/>
                </a:cubicBezTo>
                <a:cubicBezTo>
                  <a:pt x="9089554" y="109151"/>
                  <a:pt x="9105049" y="102665"/>
                  <a:pt x="9153680" y="92938"/>
                </a:cubicBezTo>
                <a:cubicBezTo>
                  <a:pt x="9158742" y="91925"/>
                  <a:pt x="9164005" y="92938"/>
                  <a:pt x="9169168" y="92938"/>
                </a:cubicBezTo>
              </a:path>
            </a:pathLst>
          </a:cu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468438" y="1533525"/>
            <a:ext cx="1087437" cy="573088"/>
          </a:xfrm>
          <a:custGeom>
            <a:avLst/>
            <a:gdLst>
              <a:gd name="connsiteX0" fmla="*/ 64807 w 1087165"/>
              <a:gd name="connsiteY0" fmla="*/ 77448 h 573113"/>
              <a:gd name="connsiteX1" fmla="*/ 64807 w 1087165"/>
              <a:gd name="connsiteY1" fmla="*/ 77448 h 573113"/>
              <a:gd name="connsiteX2" fmla="*/ 2853 w 1087165"/>
              <a:gd name="connsiteY2" fmla="*/ 201364 h 573113"/>
              <a:gd name="connsiteX3" fmla="*/ 18341 w 1087165"/>
              <a:gd name="connsiteY3" fmla="*/ 402728 h 573113"/>
              <a:gd name="connsiteX4" fmla="*/ 33830 w 1087165"/>
              <a:gd name="connsiteY4" fmla="*/ 449197 h 573113"/>
              <a:gd name="connsiteX5" fmla="*/ 80295 w 1087165"/>
              <a:gd name="connsiteY5" fmla="*/ 464686 h 573113"/>
              <a:gd name="connsiteX6" fmla="*/ 235180 w 1087165"/>
              <a:gd name="connsiteY6" fmla="*/ 511155 h 573113"/>
              <a:gd name="connsiteX7" fmla="*/ 297134 w 1087165"/>
              <a:gd name="connsiteY7" fmla="*/ 542134 h 573113"/>
              <a:gd name="connsiteX8" fmla="*/ 359087 w 1087165"/>
              <a:gd name="connsiteY8" fmla="*/ 557624 h 573113"/>
              <a:gd name="connsiteX9" fmla="*/ 405553 w 1087165"/>
              <a:gd name="connsiteY9" fmla="*/ 573113 h 573113"/>
              <a:gd name="connsiteX10" fmla="*/ 746299 w 1087165"/>
              <a:gd name="connsiteY10" fmla="*/ 557624 h 573113"/>
              <a:gd name="connsiteX11" fmla="*/ 823741 w 1087165"/>
              <a:gd name="connsiteY11" fmla="*/ 526645 h 573113"/>
              <a:gd name="connsiteX12" fmla="*/ 947649 w 1087165"/>
              <a:gd name="connsiteY12" fmla="*/ 511155 h 573113"/>
              <a:gd name="connsiteX13" fmla="*/ 994114 w 1087165"/>
              <a:gd name="connsiteY13" fmla="*/ 495666 h 573113"/>
              <a:gd name="connsiteX14" fmla="*/ 1071557 w 1087165"/>
              <a:gd name="connsiteY14" fmla="*/ 418218 h 573113"/>
              <a:gd name="connsiteX15" fmla="*/ 1087045 w 1087165"/>
              <a:gd name="connsiteY15" fmla="*/ 371749 h 573113"/>
              <a:gd name="connsiteX16" fmla="*/ 1071557 w 1087165"/>
              <a:gd name="connsiteY16" fmla="*/ 278812 h 573113"/>
              <a:gd name="connsiteX17" fmla="*/ 761787 w 1087165"/>
              <a:gd name="connsiteY17" fmla="*/ 185874 h 573113"/>
              <a:gd name="connsiteX18" fmla="*/ 684345 w 1087165"/>
              <a:gd name="connsiteY18" fmla="*/ 154895 h 573113"/>
              <a:gd name="connsiteX19" fmla="*/ 637880 w 1087165"/>
              <a:gd name="connsiteY19" fmla="*/ 123916 h 573113"/>
              <a:gd name="connsiteX20" fmla="*/ 529460 w 1087165"/>
              <a:gd name="connsiteY20" fmla="*/ 92937 h 573113"/>
              <a:gd name="connsiteX21" fmla="*/ 482995 w 1087165"/>
              <a:gd name="connsiteY21" fmla="*/ 77448 h 573113"/>
              <a:gd name="connsiteX22" fmla="*/ 405553 w 1087165"/>
              <a:gd name="connsiteY22" fmla="*/ 61958 h 573113"/>
              <a:gd name="connsiteX23" fmla="*/ 266157 w 1087165"/>
              <a:gd name="connsiteY23" fmla="*/ 15489 h 573113"/>
              <a:gd name="connsiteX24" fmla="*/ 219691 w 1087165"/>
              <a:gd name="connsiteY24" fmla="*/ 0 h 573113"/>
              <a:gd name="connsiteX25" fmla="*/ 173226 w 1087165"/>
              <a:gd name="connsiteY25" fmla="*/ 15489 h 573113"/>
              <a:gd name="connsiteX26" fmla="*/ 142249 w 1087165"/>
              <a:gd name="connsiteY26" fmla="*/ 46469 h 573113"/>
              <a:gd name="connsiteX27" fmla="*/ 64807 w 1087165"/>
              <a:gd name="connsiteY27" fmla="*/ 77448 h 57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87165" h="573113">
                <a:moveTo>
                  <a:pt x="64807" y="77448"/>
                </a:moveTo>
                <a:lnTo>
                  <a:pt x="64807" y="77448"/>
                </a:lnTo>
                <a:cubicBezTo>
                  <a:pt x="44156" y="118753"/>
                  <a:pt x="9384" y="155648"/>
                  <a:pt x="2853" y="201364"/>
                </a:cubicBezTo>
                <a:cubicBezTo>
                  <a:pt x="-6667" y="268007"/>
                  <a:pt x="9992" y="335928"/>
                  <a:pt x="18341" y="402728"/>
                </a:cubicBezTo>
                <a:cubicBezTo>
                  <a:pt x="20366" y="418929"/>
                  <a:pt x="22285" y="437651"/>
                  <a:pt x="33830" y="449197"/>
                </a:cubicBezTo>
                <a:cubicBezTo>
                  <a:pt x="45374" y="460742"/>
                  <a:pt x="65008" y="458953"/>
                  <a:pt x="80295" y="464686"/>
                </a:cubicBezTo>
                <a:cubicBezTo>
                  <a:pt x="196738" y="508356"/>
                  <a:pt x="116689" y="487456"/>
                  <a:pt x="235180" y="511155"/>
                </a:cubicBezTo>
                <a:cubicBezTo>
                  <a:pt x="255831" y="521481"/>
                  <a:pt x="275515" y="534026"/>
                  <a:pt x="297134" y="542134"/>
                </a:cubicBezTo>
                <a:cubicBezTo>
                  <a:pt x="317065" y="549609"/>
                  <a:pt x="338619" y="551776"/>
                  <a:pt x="359087" y="557624"/>
                </a:cubicBezTo>
                <a:cubicBezTo>
                  <a:pt x="374785" y="562110"/>
                  <a:pt x="390064" y="567950"/>
                  <a:pt x="405553" y="573113"/>
                </a:cubicBezTo>
                <a:cubicBezTo>
                  <a:pt x="519135" y="567950"/>
                  <a:pt x="633295" y="570181"/>
                  <a:pt x="746299" y="557624"/>
                </a:cubicBezTo>
                <a:cubicBezTo>
                  <a:pt x="773932" y="554554"/>
                  <a:pt x="796650" y="532897"/>
                  <a:pt x="823741" y="526645"/>
                </a:cubicBezTo>
                <a:cubicBezTo>
                  <a:pt x="864299" y="517285"/>
                  <a:pt x="906346" y="516318"/>
                  <a:pt x="947649" y="511155"/>
                </a:cubicBezTo>
                <a:cubicBezTo>
                  <a:pt x="963137" y="505992"/>
                  <a:pt x="981053" y="505462"/>
                  <a:pt x="994114" y="495666"/>
                </a:cubicBezTo>
                <a:cubicBezTo>
                  <a:pt x="1023320" y="473760"/>
                  <a:pt x="1071557" y="418218"/>
                  <a:pt x="1071557" y="418218"/>
                </a:cubicBezTo>
                <a:cubicBezTo>
                  <a:pt x="1076720" y="402728"/>
                  <a:pt x="1087045" y="388076"/>
                  <a:pt x="1087045" y="371749"/>
                </a:cubicBezTo>
                <a:cubicBezTo>
                  <a:pt x="1087045" y="340343"/>
                  <a:pt x="1089566" y="304542"/>
                  <a:pt x="1071557" y="278812"/>
                </a:cubicBezTo>
                <a:cubicBezTo>
                  <a:pt x="1008947" y="189363"/>
                  <a:pt x="836881" y="196603"/>
                  <a:pt x="761787" y="185874"/>
                </a:cubicBezTo>
                <a:cubicBezTo>
                  <a:pt x="735973" y="175548"/>
                  <a:pt x="709212" y="167330"/>
                  <a:pt x="684345" y="154895"/>
                </a:cubicBezTo>
                <a:cubicBezTo>
                  <a:pt x="667695" y="146570"/>
                  <a:pt x="655164" y="130830"/>
                  <a:pt x="637880" y="123916"/>
                </a:cubicBezTo>
                <a:cubicBezTo>
                  <a:pt x="602982" y="109956"/>
                  <a:pt x="565461" y="103738"/>
                  <a:pt x="529460" y="92937"/>
                </a:cubicBezTo>
                <a:cubicBezTo>
                  <a:pt x="513822" y="88245"/>
                  <a:pt x="498834" y="81408"/>
                  <a:pt x="482995" y="77448"/>
                </a:cubicBezTo>
                <a:cubicBezTo>
                  <a:pt x="457456" y="71063"/>
                  <a:pt x="430951" y="68885"/>
                  <a:pt x="405553" y="61958"/>
                </a:cubicBezTo>
                <a:cubicBezTo>
                  <a:pt x="405516" y="61948"/>
                  <a:pt x="289408" y="23240"/>
                  <a:pt x="266157" y="15489"/>
                </a:cubicBezTo>
                <a:lnTo>
                  <a:pt x="219691" y="0"/>
                </a:lnTo>
                <a:cubicBezTo>
                  <a:pt x="204203" y="5163"/>
                  <a:pt x="187225" y="7089"/>
                  <a:pt x="173226" y="15489"/>
                </a:cubicBezTo>
                <a:cubicBezTo>
                  <a:pt x="160704" y="23003"/>
                  <a:pt x="153652" y="37346"/>
                  <a:pt x="142249" y="46469"/>
                </a:cubicBezTo>
                <a:cubicBezTo>
                  <a:pt x="99949" y="80312"/>
                  <a:pt x="77714" y="72285"/>
                  <a:pt x="64807" y="77448"/>
                </a:cubicBez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226050" y="3903663"/>
            <a:ext cx="876300" cy="465137"/>
          </a:xfrm>
          <a:custGeom>
            <a:avLst/>
            <a:gdLst>
              <a:gd name="connsiteX0" fmla="*/ 164398 w 876868"/>
              <a:gd name="connsiteY0" fmla="*/ 154895 h 464686"/>
              <a:gd name="connsiteX1" fmla="*/ 164398 w 876868"/>
              <a:gd name="connsiteY1" fmla="*/ 154895 h 464686"/>
              <a:gd name="connsiteX2" fmla="*/ 9514 w 876868"/>
              <a:gd name="connsiteY2" fmla="*/ 170385 h 464686"/>
              <a:gd name="connsiteX3" fmla="*/ 25002 w 876868"/>
              <a:gd name="connsiteY3" fmla="*/ 263322 h 464686"/>
              <a:gd name="connsiteX4" fmla="*/ 102444 w 876868"/>
              <a:gd name="connsiteY4" fmla="*/ 356259 h 464686"/>
              <a:gd name="connsiteX5" fmla="*/ 179887 w 876868"/>
              <a:gd name="connsiteY5" fmla="*/ 449197 h 464686"/>
              <a:gd name="connsiteX6" fmla="*/ 257329 w 876868"/>
              <a:gd name="connsiteY6" fmla="*/ 464686 h 464686"/>
              <a:gd name="connsiteX7" fmla="*/ 412214 w 876868"/>
              <a:gd name="connsiteY7" fmla="*/ 449197 h 464686"/>
              <a:gd name="connsiteX8" fmla="*/ 458679 w 876868"/>
              <a:gd name="connsiteY8" fmla="*/ 433707 h 464686"/>
              <a:gd name="connsiteX9" fmla="*/ 551610 w 876868"/>
              <a:gd name="connsiteY9" fmla="*/ 418218 h 464686"/>
              <a:gd name="connsiteX10" fmla="*/ 768448 w 876868"/>
              <a:gd name="connsiteY10" fmla="*/ 371749 h 464686"/>
              <a:gd name="connsiteX11" fmla="*/ 830402 w 876868"/>
              <a:gd name="connsiteY11" fmla="*/ 340770 h 464686"/>
              <a:gd name="connsiteX12" fmla="*/ 876868 w 876868"/>
              <a:gd name="connsiteY12" fmla="*/ 309791 h 464686"/>
              <a:gd name="connsiteX13" fmla="*/ 768448 w 876868"/>
              <a:gd name="connsiteY13" fmla="*/ 247832 h 464686"/>
              <a:gd name="connsiteX14" fmla="*/ 675518 w 876868"/>
              <a:gd name="connsiteY14" fmla="*/ 170385 h 464686"/>
              <a:gd name="connsiteX15" fmla="*/ 582587 w 876868"/>
              <a:gd name="connsiteY15" fmla="*/ 108426 h 464686"/>
              <a:gd name="connsiteX16" fmla="*/ 536121 w 876868"/>
              <a:gd name="connsiteY16" fmla="*/ 77447 h 464686"/>
              <a:gd name="connsiteX17" fmla="*/ 474168 w 876868"/>
              <a:gd name="connsiteY17" fmla="*/ 46468 h 464686"/>
              <a:gd name="connsiteX18" fmla="*/ 381237 w 876868"/>
              <a:gd name="connsiteY18" fmla="*/ 0 h 464686"/>
              <a:gd name="connsiteX19" fmla="*/ 241841 w 876868"/>
              <a:gd name="connsiteY19" fmla="*/ 15489 h 464686"/>
              <a:gd name="connsiteX20" fmla="*/ 164398 w 876868"/>
              <a:gd name="connsiteY20" fmla="*/ 108426 h 464686"/>
              <a:gd name="connsiteX21" fmla="*/ 164398 w 876868"/>
              <a:gd name="connsiteY21" fmla="*/ 154895 h 46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76868" h="464686">
                <a:moveTo>
                  <a:pt x="164398" y="154895"/>
                </a:moveTo>
                <a:lnTo>
                  <a:pt x="164398" y="154895"/>
                </a:lnTo>
                <a:cubicBezTo>
                  <a:pt x="112770" y="160058"/>
                  <a:pt x="50469" y="138529"/>
                  <a:pt x="9514" y="170385"/>
                </a:cubicBezTo>
                <a:cubicBezTo>
                  <a:pt x="-15276" y="189667"/>
                  <a:pt x="15071" y="233527"/>
                  <a:pt x="25002" y="263322"/>
                </a:cubicBezTo>
                <a:cubicBezTo>
                  <a:pt x="37821" y="301781"/>
                  <a:pt x="78479" y="327498"/>
                  <a:pt x="102444" y="356259"/>
                </a:cubicBezTo>
                <a:cubicBezTo>
                  <a:pt x="127858" y="386758"/>
                  <a:pt x="141101" y="429803"/>
                  <a:pt x="179887" y="449197"/>
                </a:cubicBezTo>
                <a:cubicBezTo>
                  <a:pt x="203433" y="460971"/>
                  <a:pt x="231515" y="459523"/>
                  <a:pt x="257329" y="464686"/>
                </a:cubicBezTo>
                <a:cubicBezTo>
                  <a:pt x="308957" y="459523"/>
                  <a:pt x="360932" y="457087"/>
                  <a:pt x="412214" y="449197"/>
                </a:cubicBezTo>
                <a:cubicBezTo>
                  <a:pt x="428350" y="446714"/>
                  <a:pt x="442742" y="437249"/>
                  <a:pt x="458679" y="433707"/>
                </a:cubicBezTo>
                <a:cubicBezTo>
                  <a:pt x="489335" y="426894"/>
                  <a:pt x="520744" y="424006"/>
                  <a:pt x="551610" y="418218"/>
                </a:cubicBezTo>
                <a:cubicBezTo>
                  <a:pt x="692196" y="391856"/>
                  <a:pt x="669636" y="396453"/>
                  <a:pt x="768448" y="371749"/>
                </a:cubicBezTo>
                <a:cubicBezTo>
                  <a:pt x="789099" y="361423"/>
                  <a:pt x="810355" y="352226"/>
                  <a:pt x="830402" y="340770"/>
                </a:cubicBezTo>
                <a:cubicBezTo>
                  <a:pt x="846564" y="331534"/>
                  <a:pt x="876868" y="328406"/>
                  <a:pt x="876868" y="309791"/>
                </a:cubicBezTo>
                <a:cubicBezTo>
                  <a:pt x="876868" y="263650"/>
                  <a:pt x="791871" y="253688"/>
                  <a:pt x="768448" y="247832"/>
                </a:cubicBezTo>
                <a:cubicBezTo>
                  <a:pt x="602414" y="137134"/>
                  <a:pt x="854398" y="309524"/>
                  <a:pt x="675518" y="170385"/>
                </a:cubicBezTo>
                <a:cubicBezTo>
                  <a:pt x="646131" y="147527"/>
                  <a:pt x="613564" y="129079"/>
                  <a:pt x="582587" y="108426"/>
                </a:cubicBezTo>
                <a:cubicBezTo>
                  <a:pt x="567098" y="98100"/>
                  <a:pt x="552771" y="85773"/>
                  <a:pt x="536121" y="77447"/>
                </a:cubicBezTo>
                <a:cubicBezTo>
                  <a:pt x="515470" y="67121"/>
                  <a:pt x="494214" y="57924"/>
                  <a:pt x="474168" y="46468"/>
                </a:cubicBezTo>
                <a:cubicBezTo>
                  <a:pt x="390101" y="-1573"/>
                  <a:pt x="466425" y="28397"/>
                  <a:pt x="381237" y="0"/>
                </a:cubicBezTo>
                <a:cubicBezTo>
                  <a:pt x="334772" y="5163"/>
                  <a:pt x="286193" y="704"/>
                  <a:pt x="241841" y="15489"/>
                </a:cubicBezTo>
                <a:cubicBezTo>
                  <a:pt x="216286" y="24008"/>
                  <a:pt x="178568" y="87170"/>
                  <a:pt x="164398" y="108426"/>
                </a:cubicBezTo>
                <a:lnTo>
                  <a:pt x="164398" y="154895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062788" y="1533525"/>
            <a:ext cx="898525" cy="650875"/>
          </a:xfrm>
          <a:custGeom>
            <a:avLst/>
            <a:gdLst>
              <a:gd name="connsiteX0" fmla="*/ 216839 w 898331"/>
              <a:gd name="connsiteY0" fmla="*/ 170385 h 650561"/>
              <a:gd name="connsiteX1" fmla="*/ 216839 w 898331"/>
              <a:gd name="connsiteY1" fmla="*/ 170385 h 650561"/>
              <a:gd name="connsiteX2" fmla="*/ 30977 w 898331"/>
              <a:gd name="connsiteY2" fmla="*/ 232343 h 650561"/>
              <a:gd name="connsiteX3" fmla="*/ 0 w 898331"/>
              <a:gd name="connsiteY3" fmla="*/ 278812 h 650561"/>
              <a:gd name="connsiteX4" fmla="*/ 15489 w 898331"/>
              <a:gd name="connsiteY4" fmla="*/ 526645 h 650561"/>
              <a:gd name="connsiteX5" fmla="*/ 46465 w 898331"/>
              <a:gd name="connsiteY5" fmla="*/ 573113 h 650561"/>
              <a:gd name="connsiteX6" fmla="*/ 92931 w 898331"/>
              <a:gd name="connsiteY6" fmla="*/ 619582 h 650561"/>
              <a:gd name="connsiteX7" fmla="*/ 201350 w 898331"/>
              <a:gd name="connsiteY7" fmla="*/ 650561 h 650561"/>
              <a:gd name="connsiteX8" fmla="*/ 588562 w 898331"/>
              <a:gd name="connsiteY8" fmla="*/ 635072 h 650561"/>
              <a:gd name="connsiteX9" fmla="*/ 743446 w 898331"/>
              <a:gd name="connsiteY9" fmla="*/ 604092 h 650561"/>
              <a:gd name="connsiteX10" fmla="*/ 789912 w 898331"/>
              <a:gd name="connsiteY10" fmla="*/ 573113 h 650561"/>
              <a:gd name="connsiteX11" fmla="*/ 820889 w 898331"/>
              <a:gd name="connsiteY11" fmla="*/ 526645 h 650561"/>
              <a:gd name="connsiteX12" fmla="*/ 867354 w 898331"/>
              <a:gd name="connsiteY12" fmla="*/ 495666 h 650561"/>
              <a:gd name="connsiteX13" fmla="*/ 898331 w 898331"/>
              <a:gd name="connsiteY13" fmla="*/ 402728 h 650561"/>
              <a:gd name="connsiteX14" fmla="*/ 882842 w 898331"/>
              <a:gd name="connsiteY14" fmla="*/ 216854 h 650561"/>
              <a:gd name="connsiteX15" fmla="*/ 867354 w 898331"/>
              <a:gd name="connsiteY15" fmla="*/ 170385 h 650561"/>
              <a:gd name="connsiteX16" fmla="*/ 820889 w 898331"/>
              <a:gd name="connsiteY16" fmla="*/ 154895 h 650561"/>
              <a:gd name="connsiteX17" fmla="*/ 727958 w 898331"/>
              <a:gd name="connsiteY17" fmla="*/ 139406 h 650561"/>
              <a:gd name="connsiteX18" fmla="*/ 619539 w 898331"/>
              <a:gd name="connsiteY18" fmla="*/ 108427 h 650561"/>
              <a:gd name="connsiteX19" fmla="*/ 526608 w 898331"/>
              <a:gd name="connsiteY19" fmla="*/ 46469 h 650561"/>
              <a:gd name="connsiteX20" fmla="*/ 495631 w 898331"/>
              <a:gd name="connsiteY20" fmla="*/ 15489 h 650561"/>
              <a:gd name="connsiteX21" fmla="*/ 449165 w 898331"/>
              <a:gd name="connsiteY21" fmla="*/ 0 h 650561"/>
              <a:gd name="connsiteX22" fmla="*/ 356235 w 898331"/>
              <a:gd name="connsiteY22" fmla="*/ 30979 h 650561"/>
              <a:gd name="connsiteX23" fmla="*/ 263304 w 898331"/>
              <a:gd name="connsiteY23" fmla="*/ 77448 h 650561"/>
              <a:gd name="connsiteX24" fmla="*/ 216839 w 898331"/>
              <a:gd name="connsiteY24" fmla="*/ 170385 h 65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98331" h="650561">
                <a:moveTo>
                  <a:pt x="216839" y="170385"/>
                </a:moveTo>
                <a:lnTo>
                  <a:pt x="216839" y="170385"/>
                </a:lnTo>
                <a:cubicBezTo>
                  <a:pt x="-31122" y="192928"/>
                  <a:pt x="82055" y="130178"/>
                  <a:pt x="30977" y="232343"/>
                </a:cubicBezTo>
                <a:cubicBezTo>
                  <a:pt x="22652" y="248994"/>
                  <a:pt x="10326" y="263322"/>
                  <a:pt x="0" y="278812"/>
                </a:cubicBezTo>
                <a:cubicBezTo>
                  <a:pt x="5163" y="361423"/>
                  <a:pt x="2581" y="444886"/>
                  <a:pt x="15489" y="526645"/>
                </a:cubicBezTo>
                <a:cubicBezTo>
                  <a:pt x="18392" y="545033"/>
                  <a:pt x="34548" y="558812"/>
                  <a:pt x="46465" y="573113"/>
                </a:cubicBezTo>
                <a:cubicBezTo>
                  <a:pt x="60488" y="589941"/>
                  <a:pt x="74705" y="607431"/>
                  <a:pt x="92931" y="619582"/>
                </a:cubicBezTo>
                <a:cubicBezTo>
                  <a:pt x="106266" y="628473"/>
                  <a:pt x="193084" y="648494"/>
                  <a:pt x="201350" y="650561"/>
                </a:cubicBezTo>
                <a:cubicBezTo>
                  <a:pt x="330421" y="645398"/>
                  <a:pt x="459640" y="643130"/>
                  <a:pt x="588562" y="635072"/>
                </a:cubicBezTo>
                <a:cubicBezTo>
                  <a:pt x="621182" y="633033"/>
                  <a:pt x="703474" y="624079"/>
                  <a:pt x="743446" y="604092"/>
                </a:cubicBezTo>
                <a:cubicBezTo>
                  <a:pt x="760096" y="595766"/>
                  <a:pt x="774423" y="583439"/>
                  <a:pt x="789912" y="573113"/>
                </a:cubicBezTo>
                <a:cubicBezTo>
                  <a:pt x="800238" y="557624"/>
                  <a:pt x="807726" y="539809"/>
                  <a:pt x="820889" y="526645"/>
                </a:cubicBezTo>
                <a:cubicBezTo>
                  <a:pt x="834051" y="513482"/>
                  <a:pt x="857489" y="511452"/>
                  <a:pt x="867354" y="495666"/>
                </a:cubicBezTo>
                <a:cubicBezTo>
                  <a:pt x="884660" y="467974"/>
                  <a:pt x="898331" y="402728"/>
                  <a:pt x="898331" y="402728"/>
                </a:cubicBezTo>
                <a:cubicBezTo>
                  <a:pt x="893168" y="340770"/>
                  <a:pt x="891058" y="278481"/>
                  <a:pt x="882842" y="216854"/>
                </a:cubicBezTo>
                <a:cubicBezTo>
                  <a:pt x="880684" y="200670"/>
                  <a:pt x="878899" y="181931"/>
                  <a:pt x="867354" y="170385"/>
                </a:cubicBezTo>
                <a:cubicBezTo>
                  <a:pt x="855810" y="158840"/>
                  <a:pt x="836826" y="158437"/>
                  <a:pt x="820889" y="154895"/>
                </a:cubicBezTo>
                <a:cubicBezTo>
                  <a:pt x="790233" y="148082"/>
                  <a:pt x="758558" y="146468"/>
                  <a:pt x="727958" y="139406"/>
                </a:cubicBezTo>
                <a:cubicBezTo>
                  <a:pt x="691335" y="130954"/>
                  <a:pt x="655679" y="118753"/>
                  <a:pt x="619539" y="108427"/>
                </a:cubicBezTo>
                <a:cubicBezTo>
                  <a:pt x="588562" y="87774"/>
                  <a:pt x="552933" y="72796"/>
                  <a:pt x="526608" y="46469"/>
                </a:cubicBezTo>
                <a:cubicBezTo>
                  <a:pt x="516282" y="36142"/>
                  <a:pt x="508153" y="23003"/>
                  <a:pt x="495631" y="15489"/>
                </a:cubicBezTo>
                <a:cubicBezTo>
                  <a:pt x="481631" y="7089"/>
                  <a:pt x="464654" y="5163"/>
                  <a:pt x="449165" y="0"/>
                </a:cubicBezTo>
                <a:cubicBezTo>
                  <a:pt x="418188" y="10326"/>
                  <a:pt x="383403" y="12866"/>
                  <a:pt x="356235" y="30979"/>
                </a:cubicBezTo>
                <a:cubicBezTo>
                  <a:pt x="296185" y="71015"/>
                  <a:pt x="327429" y="56071"/>
                  <a:pt x="263304" y="77448"/>
                </a:cubicBezTo>
                <a:cubicBezTo>
                  <a:pt x="224227" y="136067"/>
                  <a:pt x="224583" y="154896"/>
                  <a:pt x="216839" y="170385"/>
                </a:cubicBez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0910" name="TextBox 7"/>
          <p:cNvSpPr txBox="1">
            <a:spLocks noChangeArrowheads="1"/>
          </p:cNvSpPr>
          <p:nvPr/>
        </p:nvSpPr>
        <p:spPr bwMode="auto">
          <a:xfrm>
            <a:off x="457200" y="5791200"/>
            <a:ext cx="3114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Tahoma" charset="0"/>
              </a:rPr>
              <a:t>No magnetic fields</a:t>
            </a:r>
          </a:p>
        </p:txBody>
      </p:sp>
      <p:sp>
        <p:nvSpPr>
          <p:cNvPr id="80911" name="TextBox 17"/>
          <p:cNvSpPr txBox="1">
            <a:spLocks noChangeArrowheads="1"/>
          </p:cNvSpPr>
          <p:nvPr/>
        </p:nvSpPr>
        <p:spPr bwMode="auto">
          <a:xfrm>
            <a:off x="2852738" y="1295400"/>
            <a:ext cx="8048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latin typeface="Tahoma" charset="0"/>
              </a:rPr>
              <a:t>gas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667000" y="1600200"/>
            <a:ext cx="2286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124200" y="1757363"/>
            <a:ext cx="55563" cy="4524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914" name="TextBox 24"/>
          <p:cNvSpPr txBox="1">
            <a:spLocks noChangeArrowheads="1"/>
          </p:cNvSpPr>
          <p:nvPr/>
        </p:nvSpPr>
        <p:spPr bwMode="auto">
          <a:xfrm>
            <a:off x="1066800" y="3962400"/>
            <a:ext cx="149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FF"/>
                </a:solidFill>
                <a:latin typeface="Tahoma" charset="0"/>
              </a:rPr>
              <a:t>young stars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981200" y="3276600"/>
            <a:ext cx="533400" cy="6096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230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 descr="decoup-cloud-nom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533400" y="6153150"/>
            <a:ext cx="269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No magnetic fields</a:t>
            </a:r>
          </a:p>
        </p:txBody>
      </p:sp>
    </p:spTree>
    <p:extLst>
      <p:ext uri="{BB962C8B-B14F-4D97-AF65-F5344CB8AC3E}">
        <p14:creationId xmlns:p14="http://schemas.microsoft.com/office/powerpoint/2010/main" val="279776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Content Placeholder 2" descr="cooper2009-fractal-cloud-init-density-apj290801f1_l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7" r="50545"/>
          <a:stretch>
            <a:fillRect/>
          </a:stretch>
        </p:blipFill>
        <p:spPr bwMode="auto">
          <a:xfrm>
            <a:off x="218213" y="1421566"/>
            <a:ext cx="3444875" cy="316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4" descr="cooper2009-fractal-cloud-vs-time-rf384-apj290801f4_l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23"/>
          <a:stretch>
            <a:fillRect/>
          </a:stretch>
        </p:blipFill>
        <p:spPr bwMode="auto">
          <a:xfrm>
            <a:off x="3581400" y="1370013"/>
            <a:ext cx="5322888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TextBox 5"/>
          <p:cNvSpPr txBox="1">
            <a:spLocks noChangeArrowheads="1"/>
          </p:cNvSpPr>
          <p:nvPr/>
        </p:nvSpPr>
        <p:spPr bwMode="auto">
          <a:xfrm>
            <a:off x="609600" y="228405"/>
            <a:ext cx="78165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3200" dirty="0">
                <a:latin typeface="Calibri"/>
              </a:rPr>
              <a:t>Wind impacting a fractal (multi-density) cloud </a:t>
            </a:r>
          </a:p>
          <a:p>
            <a:r>
              <a:rPr lang="en-US" sz="3200" dirty="0">
                <a:latin typeface="Calibri"/>
              </a:rPr>
              <a:t>without magnetic fields</a:t>
            </a:r>
          </a:p>
        </p:txBody>
      </p:sp>
      <p:sp>
        <p:nvSpPr>
          <p:cNvPr id="82948" name="TextBox 6"/>
          <p:cNvSpPr txBox="1">
            <a:spLocks noChangeArrowheads="1"/>
          </p:cNvSpPr>
          <p:nvPr/>
        </p:nvSpPr>
        <p:spPr bwMode="auto">
          <a:xfrm>
            <a:off x="1670050" y="4629150"/>
            <a:ext cx="15914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000090"/>
                </a:solidFill>
                <a:latin typeface="Calibri"/>
              </a:rPr>
              <a:t>Cooper+2009</a:t>
            </a:r>
          </a:p>
        </p:txBody>
      </p:sp>
      <p:sp>
        <p:nvSpPr>
          <p:cNvPr id="82949" name="TextBox 7"/>
          <p:cNvSpPr txBox="1">
            <a:spLocks noChangeArrowheads="1"/>
          </p:cNvSpPr>
          <p:nvPr/>
        </p:nvSpPr>
        <p:spPr bwMode="auto">
          <a:xfrm>
            <a:off x="211873" y="5630700"/>
            <a:ext cx="337336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800" dirty="0">
                <a:latin typeface="Calibri"/>
              </a:rPr>
              <a:t>Leading edge of cloud</a:t>
            </a:r>
          </a:p>
          <a:p>
            <a:r>
              <a:rPr lang="en-US" sz="2800" dirty="0">
                <a:latin typeface="Calibri"/>
              </a:rPr>
              <a:t>has irregular shape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8637" y="1471901"/>
            <a:ext cx="820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Fractal </a:t>
            </a:r>
          </a:p>
          <a:p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loud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before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4836" y="1443038"/>
            <a:ext cx="19766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0.13 </a:t>
            </a:r>
            <a:r>
              <a:rPr lang="en-US" sz="2400" dirty="0" err="1" smtClean="0">
                <a:solidFill>
                  <a:srgbClr val="FFFFFF"/>
                </a:solidFill>
              </a:rPr>
              <a:t>Myr</a:t>
            </a:r>
            <a:r>
              <a:rPr lang="en-US" sz="2400" dirty="0" smtClean="0">
                <a:solidFill>
                  <a:srgbClr val="FFFFFF"/>
                </a:solidFill>
              </a:rPr>
              <a:t> after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start of wind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18662" y="3053820"/>
            <a:ext cx="1309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0.33 </a:t>
            </a:r>
            <a:r>
              <a:rPr lang="en-US" sz="2400" dirty="0" err="1" smtClean="0">
                <a:solidFill>
                  <a:srgbClr val="FFFFFF"/>
                </a:solidFill>
              </a:rPr>
              <a:t>Myr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518681" y="4654020"/>
            <a:ext cx="1309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0.53 </a:t>
            </a:r>
            <a:r>
              <a:rPr lang="en-US" sz="2400" dirty="0" err="1" smtClean="0">
                <a:solidFill>
                  <a:srgbClr val="FFFFFF"/>
                </a:solidFill>
              </a:rPr>
              <a:t>Myr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97983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-Point Star 9"/>
          <p:cNvSpPr>
            <a:spLocks noChangeAspect="1"/>
          </p:cNvSpPr>
          <p:nvPr/>
        </p:nvSpPr>
        <p:spPr>
          <a:xfrm>
            <a:off x="2447925" y="2757488"/>
            <a:ext cx="182563" cy="182562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5-Point Star 10"/>
          <p:cNvSpPr>
            <a:spLocks noChangeAspect="1"/>
          </p:cNvSpPr>
          <p:nvPr/>
        </p:nvSpPr>
        <p:spPr>
          <a:xfrm>
            <a:off x="2614613" y="2646363"/>
            <a:ext cx="182562" cy="182562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5-Point Star 11"/>
          <p:cNvSpPr>
            <a:spLocks noChangeAspect="1"/>
          </p:cNvSpPr>
          <p:nvPr/>
        </p:nvSpPr>
        <p:spPr>
          <a:xfrm>
            <a:off x="2690813" y="2814638"/>
            <a:ext cx="182562" cy="182562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5-Point Star 12"/>
          <p:cNvSpPr>
            <a:spLocks noChangeAspect="1"/>
          </p:cNvSpPr>
          <p:nvPr/>
        </p:nvSpPr>
        <p:spPr>
          <a:xfrm>
            <a:off x="6667500" y="2733675"/>
            <a:ext cx="182563" cy="182563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5-Point Star 13"/>
          <p:cNvSpPr>
            <a:spLocks noChangeAspect="1"/>
          </p:cNvSpPr>
          <p:nvPr/>
        </p:nvSpPr>
        <p:spPr>
          <a:xfrm>
            <a:off x="6665913" y="2933700"/>
            <a:ext cx="182562" cy="182563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5-Point Star 14"/>
          <p:cNvSpPr>
            <a:spLocks noChangeAspect="1"/>
          </p:cNvSpPr>
          <p:nvPr/>
        </p:nvSpPr>
        <p:spPr>
          <a:xfrm>
            <a:off x="6864350" y="2836863"/>
            <a:ext cx="182563" cy="184150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5-Point Star 18"/>
          <p:cNvSpPr>
            <a:spLocks noChangeAspect="1"/>
          </p:cNvSpPr>
          <p:nvPr/>
        </p:nvSpPr>
        <p:spPr>
          <a:xfrm>
            <a:off x="2517775" y="2951163"/>
            <a:ext cx="182563" cy="182562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5-Point Star 19"/>
          <p:cNvSpPr>
            <a:spLocks noChangeAspect="1"/>
          </p:cNvSpPr>
          <p:nvPr/>
        </p:nvSpPr>
        <p:spPr>
          <a:xfrm>
            <a:off x="2732088" y="3025775"/>
            <a:ext cx="182562" cy="182563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Freeform 1"/>
          <p:cNvSpPr/>
          <p:nvPr/>
        </p:nvSpPr>
        <p:spPr>
          <a:xfrm>
            <a:off x="31750" y="2292350"/>
            <a:ext cx="9121775" cy="866775"/>
          </a:xfrm>
          <a:custGeom>
            <a:avLst/>
            <a:gdLst>
              <a:gd name="connsiteX0" fmla="*/ 0 w 9122703"/>
              <a:gd name="connsiteY0" fmla="*/ 464687 h 867415"/>
              <a:gd name="connsiteX1" fmla="*/ 0 w 9122703"/>
              <a:gd name="connsiteY1" fmla="*/ 464687 h 867415"/>
              <a:gd name="connsiteX2" fmla="*/ 635027 w 9122703"/>
              <a:gd name="connsiteY2" fmla="*/ 495666 h 867415"/>
              <a:gd name="connsiteX3" fmla="*/ 712469 w 9122703"/>
              <a:gd name="connsiteY3" fmla="*/ 511155 h 867415"/>
              <a:gd name="connsiteX4" fmla="*/ 789911 w 9122703"/>
              <a:gd name="connsiteY4" fmla="*/ 542134 h 867415"/>
              <a:gd name="connsiteX5" fmla="*/ 1099681 w 9122703"/>
              <a:gd name="connsiteY5" fmla="*/ 495666 h 867415"/>
              <a:gd name="connsiteX6" fmla="*/ 1130658 w 9122703"/>
              <a:gd name="connsiteY6" fmla="*/ 433707 h 867415"/>
              <a:gd name="connsiteX7" fmla="*/ 1239077 w 9122703"/>
              <a:gd name="connsiteY7" fmla="*/ 371749 h 867415"/>
              <a:gd name="connsiteX8" fmla="*/ 1332008 w 9122703"/>
              <a:gd name="connsiteY8" fmla="*/ 325281 h 867415"/>
              <a:gd name="connsiteX9" fmla="*/ 1440427 w 9122703"/>
              <a:gd name="connsiteY9" fmla="*/ 263322 h 867415"/>
              <a:gd name="connsiteX10" fmla="*/ 1905081 w 9122703"/>
              <a:gd name="connsiteY10" fmla="*/ 216854 h 867415"/>
              <a:gd name="connsiteX11" fmla="*/ 2059965 w 9122703"/>
              <a:gd name="connsiteY11" fmla="*/ 170385 h 867415"/>
              <a:gd name="connsiteX12" fmla="*/ 2106431 w 9122703"/>
              <a:gd name="connsiteY12" fmla="*/ 154896 h 867415"/>
              <a:gd name="connsiteX13" fmla="*/ 2183873 w 9122703"/>
              <a:gd name="connsiteY13" fmla="*/ 139406 h 867415"/>
              <a:gd name="connsiteX14" fmla="*/ 2307781 w 9122703"/>
              <a:gd name="connsiteY14" fmla="*/ 77448 h 867415"/>
              <a:gd name="connsiteX15" fmla="*/ 2369734 w 9122703"/>
              <a:gd name="connsiteY15" fmla="*/ 46469 h 867415"/>
              <a:gd name="connsiteX16" fmla="*/ 2431688 w 9122703"/>
              <a:gd name="connsiteY16" fmla="*/ 30979 h 867415"/>
              <a:gd name="connsiteX17" fmla="*/ 2648527 w 9122703"/>
              <a:gd name="connsiteY17" fmla="*/ 0 h 867415"/>
              <a:gd name="connsiteX18" fmla="*/ 3314531 w 9122703"/>
              <a:gd name="connsiteY18" fmla="*/ 30979 h 867415"/>
              <a:gd name="connsiteX19" fmla="*/ 3376484 w 9122703"/>
              <a:gd name="connsiteY19" fmla="*/ 46469 h 867415"/>
              <a:gd name="connsiteX20" fmla="*/ 3438438 w 9122703"/>
              <a:gd name="connsiteY20" fmla="*/ 154896 h 867415"/>
              <a:gd name="connsiteX21" fmla="*/ 3453927 w 9122703"/>
              <a:gd name="connsiteY21" fmla="*/ 201364 h 867415"/>
              <a:gd name="connsiteX22" fmla="*/ 3515881 w 9122703"/>
              <a:gd name="connsiteY22" fmla="*/ 294302 h 867415"/>
              <a:gd name="connsiteX23" fmla="*/ 3577834 w 9122703"/>
              <a:gd name="connsiteY23" fmla="*/ 371749 h 867415"/>
              <a:gd name="connsiteX24" fmla="*/ 3624300 w 9122703"/>
              <a:gd name="connsiteY24" fmla="*/ 418218 h 867415"/>
              <a:gd name="connsiteX25" fmla="*/ 3670765 w 9122703"/>
              <a:gd name="connsiteY25" fmla="*/ 449197 h 867415"/>
              <a:gd name="connsiteX26" fmla="*/ 3779184 w 9122703"/>
              <a:gd name="connsiteY26" fmla="*/ 495666 h 867415"/>
              <a:gd name="connsiteX27" fmla="*/ 3872115 w 9122703"/>
              <a:gd name="connsiteY27" fmla="*/ 511155 h 867415"/>
              <a:gd name="connsiteX28" fmla="*/ 3934069 w 9122703"/>
              <a:gd name="connsiteY28" fmla="*/ 542134 h 867415"/>
              <a:gd name="connsiteX29" fmla="*/ 3980534 w 9122703"/>
              <a:gd name="connsiteY29" fmla="*/ 573113 h 867415"/>
              <a:gd name="connsiteX30" fmla="*/ 4027000 w 9122703"/>
              <a:gd name="connsiteY30" fmla="*/ 588603 h 867415"/>
              <a:gd name="connsiteX31" fmla="*/ 4135419 w 9122703"/>
              <a:gd name="connsiteY31" fmla="*/ 635072 h 867415"/>
              <a:gd name="connsiteX32" fmla="*/ 4290304 w 9122703"/>
              <a:gd name="connsiteY32" fmla="*/ 728009 h 867415"/>
              <a:gd name="connsiteX33" fmla="*/ 4723980 w 9122703"/>
              <a:gd name="connsiteY33" fmla="*/ 758988 h 867415"/>
              <a:gd name="connsiteX34" fmla="*/ 4832400 w 9122703"/>
              <a:gd name="connsiteY34" fmla="*/ 789967 h 867415"/>
              <a:gd name="connsiteX35" fmla="*/ 4863377 w 9122703"/>
              <a:gd name="connsiteY35" fmla="*/ 836436 h 867415"/>
              <a:gd name="connsiteX36" fmla="*/ 4925330 w 9122703"/>
              <a:gd name="connsiteY36" fmla="*/ 867415 h 867415"/>
              <a:gd name="connsiteX37" fmla="*/ 5498403 w 9122703"/>
              <a:gd name="connsiteY37" fmla="*/ 851925 h 867415"/>
              <a:gd name="connsiteX38" fmla="*/ 5606823 w 9122703"/>
              <a:gd name="connsiteY38" fmla="*/ 728009 h 867415"/>
              <a:gd name="connsiteX39" fmla="*/ 5653288 w 9122703"/>
              <a:gd name="connsiteY39" fmla="*/ 697030 h 867415"/>
              <a:gd name="connsiteX40" fmla="*/ 5715242 w 9122703"/>
              <a:gd name="connsiteY40" fmla="*/ 635072 h 867415"/>
              <a:gd name="connsiteX41" fmla="*/ 5823661 w 9122703"/>
              <a:gd name="connsiteY41" fmla="*/ 588603 h 867415"/>
              <a:gd name="connsiteX42" fmla="*/ 5870127 w 9122703"/>
              <a:gd name="connsiteY42" fmla="*/ 542134 h 867415"/>
              <a:gd name="connsiteX43" fmla="*/ 5916592 w 9122703"/>
              <a:gd name="connsiteY43" fmla="*/ 526645 h 867415"/>
              <a:gd name="connsiteX44" fmla="*/ 6055988 w 9122703"/>
              <a:gd name="connsiteY44" fmla="*/ 418218 h 867415"/>
              <a:gd name="connsiteX45" fmla="*/ 6117942 w 9122703"/>
              <a:gd name="connsiteY45" fmla="*/ 278812 h 867415"/>
              <a:gd name="connsiteX46" fmla="*/ 6164407 w 9122703"/>
              <a:gd name="connsiteY46" fmla="*/ 201364 h 867415"/>
              <a:gd name="connsiteX47" fmla="*/ 6179896 w 9122703"/>
              <a:gd name="connsiteY47" fmla="*/ 139406 h 867415"/>
              <a:gd name="connsiteX48" fmla="*/ 6319292 w 9122703"/>
              <a:gd name="connsiteY48" fmla="*/ 92937 h 867415"/>
              <a:gd name="connsiteX49" fmla="*/ 6365757 w 9122703"/>
              <a:gd name="connsiteY49" fmla="*/ 61958 h 867415"/>
              <a:gd name="connsiteX50" fmla="*/ 6443200 w 9122703"/>
              <a:gd name="connsiteY50" fmla="*/ 46469 h 867415"/>
              <a:gd name="connsiteX51" fmla="*/ 6489665 w 9122703"/>
              <a:gd name="connsiteY51" fmla="*/ 30979 h 867415"/>
              <a:gd name="connsiteX52" fmla="*/ 6706503 w 9122703"/>
              <a:gd name="connsiteY52" fmla="*/ 15490 h 867415"/>
              <a:gd name="connsiteX53" fmla="*/ 7000784 w 9122703"/>
              <a:gd name="connsiteY53" fmla="*/ 46469 h 867415"/>
              <a:gd name="connsiteX54" fmla="*/ 7062738 w 9122703"/>
              <a:gd name="connsiteY54" fmla="*/ 77448 h 867415"/>
              <a:gd name="connsiteX55" fmla="*/ 7186646 w 9122703"/>
              <a:gd name="connsiteY55" fmla="*/ 170385 h 867415"/>
              <a:gd name="connsiteX56" fmla="*/ 7310553 w 9122703"/>
              <a:gd name="connsiteY56" fmla="*/ 278812 h 867415"/>
              <a:gd name="connsiteX57" fmla="*/ 7403484 w 9122703"/>
              <a:gd name="connsiteY57" fmla="*/ 309791 h 867415"/>
              <a:gd name="connsiteX58" fmla="*/ 7449950 w 9122703"/>
              <a:gd name="connsiteY58" fmla="*/ 340770 h 867415"/>
              <a:gd name="connsiteX59" fmla="*/ 7542880 w 9122703"/>
              <a:gd name="connsiteY59" fmla="*/ 371749 h 867415"/>
              <a:gd name="connsiteX60" fmla="*/ 7604834 w 9122703"/>
              <a:gd name="connsiteY60" fmla="*/ 402728 h 867415"/>
              <a:gd name="connsiteX61" fmla="*/ 7635811 w 9122703"/>
              <a:gd name="connsiteY61" fmla="*/ 449197 h 867415"/>
              <a:gd name="connsiteX62" fmla="*/ 7744230 w 9122703"/>
              <a:gd name="connsiteY62" fmla="*/ 495666 h 867415"/>
              <a:gd name="connsiteX63" fmla="*/ 7806184 w 9122703"/>
              <a:gd name="connsiteY63" fmla="*/ 542134 h 867415"/>
              <a:gd name="connsiteX64" fmla="*/ 7899115 w 9122703"/>
              <a:gd name="connsiteY64" fmla="*/ 573113 h 867415"/>
              <a:gd name="connsiteX65" fmla="*/ 8286326 w 9122703"/>
              <a:gd name="connsiteY65" fmla="*/ 619582 h 867415"/>
              <a:gd name="connsiteX66" fmla="*/ 8379257 w 9122703"/>
              <a:gd name="connsiteY66" fmla="*/ 650561 h 867415"/>
              <a:gd name="connsiteX67" fmla="*/ 8425723 w 9122703"/>
              <a:gd name="connsiteY67" fmla="*/ 666051 h 867415"/>
              <a:gd name="connsiteX68" fmla="*/ 9122703 w 9122703"/>
              <a:gd name="connsiteY68" fmla="*/ 681540 h 86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9122703" h="867415">
                <a:moveTo>
                  <a:pt x="0" y="464687"/>
                </a:moveTo>
                <a:lnTo>
                  <a:pt x="0" y="464687"/>
                </a:lnTo>
                <a:cubicBezTo>
                  <a:pt x="237000" y="472094"/>
                  <a:pt x="417720" y="464620"/>
                  <a:pt x="635027" y="495666"/>
                </a:cubicBezTo>
                <a:cubicBezTo>
                  <a:pt x="661088" y="499389"/>
                  <a:pt x="686655" y="505992"/>
                  <a:pt x="712469" y="511155"/>
                </a:cubicBezTo>
                <a:cubicBezTo>
                  <a:pt x="738283" y="521481"/>
                  <a:pt x="762137" y="540871"/>
                  <a:pt x="789911" y="542134"/>
                </a:cubicBezTo>
                <a:cubicBezTo>
                  <a:pt x="1030520" y="553072"/>
                  <a:pt x="988802" y="569589"/>
                  <a:pt x="1099681" y="495666"/>
                </a:cubicBezTo>
                <a:cubicBezTo>
                  <a:pt x="1110007" y="475013"/>
                  <a:pt x="1115877" y="451446"/>
                  <a:pt x="1130658" y="433707"/>
                </a:cubicBezTo>
                <a:cubicBezTo>
                  <a:pt x="1147811" y="413122"/>
                  <a:pt x="1220659" y="382274"/>
                  <a:pt x="1239077" y="371749"/>
                </a:cubicBezTo>
                <a:cubicBezTo>
                  <a:pt x="1323145" y="323707"/>
                  <a:pt x="1246816" y="353679"/>
                  <a:pt x="1332008" y="325281"/>
                </a:cubicBezTo>
                <a:cubicBezTo>
                  <a:pt x="1373917" y="297339"/>
                  <a:pt x="1391303" y="282973"/>
                  <a:pt x="1440427" y="263322"/>
                </a:cubicBezTo>
                <a:cubicBezTo>
                  <a:pt x="1611827" y="194756"/>
                  <a:pt x="1649542" y="227502"/>
                  <a:pt x="1905081" y="216854"/>
                </a:cubicBezTo>
                <a:cubicBezTo>
                  <a:pt x="1989840" y="160344"/>
                  <a:pt x="1917587" y="198862"/>
                  <a:pt x="2059965" y="170385"/>
                </a:cubicBezTo>
                <a:cubicBezTo>
                  <a:pt x="2075974" y="167183"/>
                  <a:pt x="2090592" y="158856"/>
                  <a:pt x="2106431" y="154896"/>
                </a:cubicBezTo>
                <a:cubicBezTo>
                  <a:pt x="2131970" y="148511"/>
                  <a:pt x="2158059" y="144569"/>
                  <a:pt x="2183873" y="139406"/>
                </a:cubicBezTo>
                <a:cubicBezTo>
                  <a:pt x="2266156" y="84546"/>
                  <a:pt x="2194108" y="127973"/>
                  <a:pt x="2307781" y="77448"/>
                </a:cubicBezTo>
                <a:cubicBezTo>
                  <a:pt x="2328880" y="68070"/>
                  <a:pt x="2348115" y="54577"/>
                  <a:pt x="2369734" y="46469"/>
                </a:cubicBezTo>
                <a:cubicBezTo>
                  <a:pt x="2389665" y="38994"/>
                  <a:pt x="2410814" y="35154"/>
                  <a:pt x="2431688" y="30979"/>
                </a:cubicBezTo>
                <a:cubicBezTo>
                  <a:pt x="2506113" y="16093"/>
                  <a:pt x="2572404" y="9516"/>
                  <a:pt x="2648527" y="0"/>
                </a:cubicBezTo>
                <a:cubicBezTo>
                  <a:pt x="2922922" y="7417"/>
                  <a:pt x="3087350" y="-14460"/>
                  <a:pt x="3314531" y="30979"/>
                </a:cubicBezTo>
                <a:cubicBezTo>
                  <a:pt x="3335404" y="35154"/>
                  <a:pt x="3355833" y="41306"/>
                  <a:pt x="3376484" y="46469"/>
                </a:cubicBezTo>
                <a:cubicBezTo>
                  <a:pt x="3407597" y="93140"/>
                  <a:pt x="3414855" y="99865"/>
                  <a:pt x="3438438" y="154896"/>
                </a:cubicBezTo>
                <a:cubicBezTo>
                  <a:pt x="3444869" y="169903"/>
                  <a:pt x="3445998" y="187091"/>
                  <a:pt x="3453927" y="201364"/>
                </a:cubicBezTo>
                <a:cubicBezTo>
                  <a:pt x="3472007" y="233911"/>
                  <a:pt x="3515881" y="294302"/>
                  <a:pt x="3515881" y="294302"/>
                </a:cubicBezTo>
                <a:cubicBezTo>
                  <a:pt x="3541306" y="370585"/>
                  <a:pt x="3513165" y="317855"/>
                  <a:pt x="3577834" y="371749"/>
                </a:cubicBezTo>
                <a:cubicBezTo>
                  <a:pt x="3594661" y="385773"/>
                  <a:pt x="3607473" y="404194"/>
                  <a:pt x="3624300" y="418218"/>
                </a:cubicBezTo>
                <a:cubicBezTo>
                  <a:pt x="3638600" y="430136"/>
                  <a:pt x="3654603" y="439961"/>
                  <a:pt x="3670765" y="449197"/>
                </a:cubicBezTo>
                <a:cubicBezTo>
                  <a:pt x="3700893" y="466414"/>
                  <a:pt x="3743644" y="487768"/>
                  <a:pt x="3779184" y="495666"/>
                </a:cubicBezTo>
                <a:cubicBezTo>
                  <a:pt x="3809840" y="502479"/>
                  <a:pt x="3841138" y="505992"/>
                  <a:pt x="3872115" y="511155"/>
                </a:cubicBezTo>
                <a:cubicBezTo>
                  <a:pt x="3892766" y="521481"/>
                  <a:pt x="3914022" y="530678"/>
                  <a:pt x="3934069" y="542134"/>
                </a:cubicBezTo>
                <a:cubicBezTo>
                  <a:pt x="3950231" y="551370"/>
                  <a:pt x="3963884" y="564788"/>
                  <a:pt x="3980534" y="573113"/>
                </a:cubicBezTo>
                <a:cubicBezTo>
                  <a:pt x="3995137" y="580415"/>
                  <a:pt x="4012397" y="581301"/>
                  <a:pt x="4027000" y="588603"/>
                </a:cubicBezTo>
                <a:cubicBezTo>
                  <a:pt x="4133962" y="642088"/>
                  <a:pt x="4006479" y="602834"/>
                  <a:pt x="4135419" y="635072"/>
                </a:cubicBezTo>
                <a:cubicBezTo>
                  <a:pt x="4141228" y="638945"/>
                  <a:pt x="4260995" y="724345"/>
                  <a:pt x="4290304" y="728009"/>
                </a:cubicBezTo>
                <a:cubicBezTo>
                  <a:pt x="4434112" y="745986"/>
                  <a:pt x="4723980" y="758988"/>
                  <a:pt x="4723980" y="758988"/>
                </a:cubicBezTo>
                <a:cubicBezTo>
                  <a:pt x="4760120" y="769314"/>
                  <a:pt x="4799544" y="771713"/>
                  <a:pt x="4832400" y="789967"/>
                </a:cubicBezTo>
                <a:cubicBezTo>
                  <a:pt x="4848673" y="799008"/>
                  <a:pt x="4849076" y="824518"/>
                  <a:pt x="4863377" y="836436"/>
                </a:cubicBezTo>
                <a:cubicBezTo>
                  <a:pt x="4881114" y="851218"/>
                  <a:pt x="4904679" y="857089"/>
                  <a:pt x="4925330" y="867415"/>
                </a:cubicBezTo>
                <a:lnTo>
                  <a:pt x="5498403" y="851925"/>
                </a:lnTo>
                <a:cubicBezTo>
                  <a:pt x="5557008" y="843552"/>
                  <a:pt x="5571914" y="762921"/>
                  <a:pt x="5606823" y="728009"/>
                </a:cubicBezTo>
                <a:cubicBezTo>
                  <a:pt x="5619985" y="714846"/>
                  <a:pt x="5639155" y="709145"/>
                  <a:pt x="5653288" y="697030"/>
                </a:cubicBezTo>
                <a:cubicBezTo>
                  <a:pt x="5675462" y="678022"/>
                  <a:pt x="5691877" y="652597"/>
                  <a:pt x="5715242" y="635072"/>
                </a:cubicBezTo>
                <a:cubicBezTo>
                  <a:pt x="5745863" y="612105"/>
                  <a:pt x="5787773" y="600567"/>
                  <a:pt x="5823661" y="588603"/>
                </a:cubicBezTo>
                <a:cubicBezTo>
                  <a:pt x="5839150" y="573113"/>
                  <a:pt x="5851901" y="554285"/>
                  <a:pt x="5870127" y="542134"/>
                </a:cubicBezTo>
                <a:cubicBezTo>
                  <a:pt x="5883711" y="533077"/>
                  <a:pt x="5901990" y="533947"/>
                  <a:pt x="5916592" y="526645"/>
                </a:cubicBezTo>
                <a:cubicBezTo>
                  <a:pt x="5972458" y="498710"/>
                  <a:pt x="6017976" y="468904"/>
                  <a:pt x="6055988" y="418218"/>
                </a:cubicBezTo>
                <a:cubicBezTo>
                  <a:pt x="6080623" y="385370"/>
                  <a:pt x="6101000" y="312699"/>
                  <a:pt x="6117942" y="278812"/>
                </a:cubicBezTo>
                <a:cubicBezTo>
                  <a:pt x="6131405" y="251884"/>
                  <a:pt x="6148919" y="227180"/>
                  <a:pt x="6164407" y="201364"/>
                </a:cubicBezTo>
                <a:cubicBezTo>
                  <a:pt x="6169570" y="180711"/>
                  <a:pt x="6166268" y="155760"/>
                  <a:pt x="6179896" y="139406"/>
                </a:cubicBezTo>
                <a:cubicBezTo>
                  <a:pt x="6205546" y="108625"/>
                  <a:pt x="6287448" y="99306"/>
                  <a:pt x="6319292" y="92937"/>
                </a:cubicBezTo>
                <a:cubicBezTo>
                  <a:pt x="6334780" y="82611"/>
                  <a:pt x="6348327" y="68495"/>
                  <a:pt x="6365757" y="61958"/>
                </a:cubicBezTo>
                <a:cubicBezTo>
                  <a:pt x="6390406" y="52714"/>
                  <a:pt x="6417661" y="52854"/>
                  <a:pt x="6443200" y="46469"/>
                </a:cubicBezTo>
                <a:cubicBezTo>
                  <a:pt x="6459039" y="42509"/>
                  <a:pt x="6473451" y="32887"/>
                  <a:pt x="6489665" y="30979"/>
                </a:cubicBezTo>
                <a:cubicBezTo>
                  <a:pt x="6561632" y="22512"/>
                  <a:pt x="6634224" y="20653"/>
                  <a:pt x="6706503" y="15490"/>
                </a:cubicBezTo>
                <a:cubicBezTo>
                  <a:pt x="6757205" y="18870"/>
                  <a:pt x="6919173" y="15862"/>
                  <a:pt x="7000784" y="46469"/>
                </a:cubicBezTo>
                <a:cubicBezTo>
                  <a:pt x="7022403" y="54577"/>
                  <a:pt x="7042087" y="67122"/>
                  <a:pt x="7062738" y="77448"/>
                </a:cubicBezTo>
                <a:cubicBezTo>
                  <a:pt x="7151724" y="166441"/>
                  <a:pt x="7105546" y="143351"/>
                  <a:pt x="7186646" y="170385"/>
                </a:cubicBezTo>
                <a:cubicBezTo>
                  <a:pt x="7222784" y="224597"/>
                  <a:pt x="7233111" y="252996"/>
                  <a:pt x="7310553" y="278812"/>
                </a:cubicBezTo>
                <a:lnTo>
                  <a:pt x="7403484" y="309791"/>
                </a:lnTo>
                <a:cubicBezTo>
                  <a:pt x="7418973" y="320117"/>
                  <a:pt x="7432939" y="333209"/>
                  <a:pt x="7449950" y="340770"/>
                </a:cubicBezTo>
                <a:cubicBezTo>
                  <a:pt x="7479788" y="354032"/>
                  <a:pt x="7513675" y="357146"/>
                  <a:pt x="7542880" y="371749"/>
                </a:cubicBezTo>
                <a:lnTo>
                  <a:pt x="7604834" y="402728"/>
                </a:lnTo>
                <a:cubicBezTo>
                  <a:pt x="7615160" y="418218"/>
                  <a:pt x="7621510" y="437279"/>
                  <a:pt x="7635811" y="449197"/>
                </a:cubicBezTo>
                <a:cubicBezTo>
                  <a:pt x="7661328" y="470463"/>
                  <a:pt x="7711951" y="484905"/>
                  <a:pt x="7744230" y="495666"/>
                </a:cubicBezTo>
                <a:cubicBezTo>
                  <a:pt x="7764881" y="511155"/>
                  <a:pt x="7783095" y="530589"/>
                  <a:pt x="7806184" y="542134"/>
                </a:cubicBezTo>
                <a:cubicBezTo>
                  <a:pt x="7835389" y="556737"/>
                  <a:pt x="7899115" y="573113"/>
                  <a:pt x="7899115" y="573113"/>
                </a:cubicBezTo>
                <a:cubicBezTo>
                  <a:pt x="8046666" y="671491"/>
                  <a:pt x="7887368" y="576834"/>
                  <a:pt x="8286326" y="619582"/>
                </a:cubicBezTo>
                <a:cubicBezTo>
                  <a:pt x="8318793" y="623061"/>
                  <a:pt x="8348280" y="640235"/>
                  <a:pt x="8379257" y="650561"/>
                </a:cubicBezTo>
                <a:cubicBezTo>
                  <a:pt x="8394746" y="655724"/>
                  <a:pt x="8409402" y="665632"/>
                  <a:pt x="8425723" y="666051"/>
                </a:cubicBezTo>
                <a:cubicBezTo>
                  <a:pt x="9060739" y="682334"/>
                  <a:pt x="8828357" y="681540"/>
                  <a:pt x="9122703" y="681540"/>
                </a:cubicBezTo>
              </a:path>
            </a:pathLst>
          </a:cu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-15875" y="3284538"/>
            <a:ext cx="9169400" cy="649287"/>
          </a:xfrm>
          <a:custGeom>
            <a:avLst/>
            <a:gdLst>
              <a:gd name="connsiteX0" fmla="*/ 0 w 9169168"/>
              <a:gd name="connsiteY0" fmla="*/ 46469 h 650562"/>
              <a:gd name="connsiteX1" fmla="*/ 0 w 9169168"/>
              <a:gd name="connsiteY1" fmla="*/ 46469 h 650562"/>
              <a:gd name="connsiteX2" fmla="*/ 526607 w 9169168"/>
              <a:gd name="connsiteY2" fmla="*/ 77448 h 650562"/>
              <a:gd name="connsiteX3" fmla="*/ 666003 w 9169168"/>
              <a:gd name="connsiteY3" fmla="*/ 123917 h 650562"/>
              <a:gd name="connsiteX4" fmla="*/ 820888 w 9169168"/>
              <a:gd name="connsiteY4" fmla="*/ 154896 h 650562"/>
              <a:gd name="connsiteX5" fmla="*/ 898330 w 9169168"/>
              <a:gd name="connsiteY5" fmla="*/ 123917 h 650562"/>
              <a:gd name="connsiteX6" fmla="*/ 944796 w 9169168"/>
              <a:gd name="connsiteY6" fmla="*/ 108427 h 650562"/>
              <a:gd name="connsiteX7" fmla="*/ 1037726 w 9169168"/>
              <a:gd name="connsiteY7" fmla="*/ 46469 h 650562"/>
              <a:gd name="connsiteX8" fmla="*/ 1192611 w 9169168"/>
              <a:gd name="connsiteY8" fmla="*/ 0 h 650562"/>
              <a:gd name="connsiteX9" fmla="*/ 1517869 w 9169168"/>
              <a:gd name="connsiteY9" fmla="*/ 15490 h 650562"/>
              <a:gd name="connsiteX10" fmla="*/ 1610799 w 9169168"/>
              <a:gd name="connsiteY10" fmla="*/ 92938 h 650562"/>
              <a:gd name="connsiteX11" fmla="*/ 1657265 w 9169168"/>
              <a:gd name="connsiteY11" fmla="*/ 108427 h 650562"/>
              <a:gd name="connsiteX12" fmla="*/ 1703730 w 9169168"/>
              <a:gd name="connsiteY12" fmla="*/ 154896 h 650562"/>
              <a:gd name="connsiteX13" fmla="*/ 1796661 w 9169168"/>
              <a:gd name="connsiteY13" fmla="*/ 216854 h 650562"/>
              <a:gd name="connsiteX14" fmla="*/ 1843126 w 9169168"/>
              <a:gd name="connsiteY14" fmla="*/ 247833 h 650562"/>
              <a:gd name="connsiteX15" fmla="*/ 1905080 w 9169168"/>
              <a:gd name="connsiteY15" fmla="*/ 309792 h 650562"/>
              <a:gd name="connsiteX16" fmla="*/ 1951546 w 9169168"/>
              <a:gd name="connsiteY16" fmla="*/ 325281 h 650562"/>
              <a:gd name="connsiteX17" fmla="*/ 2013499 w 9169168"/>
              <a:gd name="connsiteY17" fmla="*/ 356260 h 650562"/>
              <a:gd name="connsiteX18" fmla="*/ 2059965 w 9169168"/>
              <a:gd name="connsiteY18" fmla="*/ 387239 h 650562"/>
              <a:gd name="connsiteX19" fmla="*/ 2121919 w 9169168"/>
              <a:gd name="connsiteY19" fmla="*/ 402729 h 650562"/>
              <a:gd name="connsiteX20" fmla="*/ 2245826 w 9169168"/>
              <a:gd name="connsiteY20" fmla="*/ 433708 h 650562"/>
              <a:gd name="connsiteX21" fmla="*/ 2385222 w 9169168"/>
              <a:gd name="connsiteY21" fmla="*/ 449197 h 650562"/>
              <a:gd name="connsiteX22" fmla="*/ 2602061 w 9169168"/>
              <a:gd name="connsiteY22" fmla="*/ 495666 h 650562"/>
              <a:gd name="connsiteX23" fmla="*/ 2694992 w 9169168"/>
              <a:gd name="connsiteY23" fmla="*/ 526645 h 650562"/>
              <a:gd name="connsiteX24" fmla="*/ 3175134 w 9169168"/>
              <a:gd name="connsiteY24" fmla="*/ 511156 h 650562"/>
              <a:gd name="connsiteX25" fmla="*/ 3268065 w 9169168"/>
              <a:gd name="connsiteY25" fmla="*/ 480177 h 650562"/>
              <a:gd name="connsiteX26" fmla="*/ 3314530 w 9169168"/>
              <a:gd name="connsiteY26" fmla="*/ 449197 h 650562"/>
              <a:gd name="connsiteX27" fmla="*/ 3360996 w 9169168"/>
              <a:gd name="connsiteY27" fmla="*/ 433708 h 650562"/>
              <a:gd name="connsiteX28" fmla="*/ 3515880 w 9169168"/>
              <a:gd name="connsiteY28" fmla="*/ 402729 h 650562"/>
              <a:gd name="connsiteX29" fmla="*/ 3608811 w 9169168"/>
              <a:gd name="connsiteY29" fmla="*/ 325281 h 650562"/>
              <a:gd name="connsiteX30" fmla="*/ 3655276 w 9169168"/>
              <a:gd name="connsiteY30" fmla="*/ 309792 h 650562"/>
              <a:gd name="connsiteX31" fmla="*/ 3686253 w 9169168"/>
              <a:gd name="connsiteY31" fmla="*/ 263323 h 650562"/>
              <a:gd name="connsiteX32" fmla="*/ 3748207 w 9169168"/>
              <a:gd name="connsiteY32" fmla="*/ 247833 h 650562"/>
              <a:gd name="connsiteX33" fmla="*/ 3872115 w 9169168"/>
              <a:gd name="connsiteY33" fmla="*/ 232344 h 650562"/>
              <a:gd name="connsiteX34" fmla="*/ 3934069 w 9169168"/>
              <a:gd name="connsiteY34" fmla="*/ 201365 h 650562"/>
              <a:gd name="connsiteX35" fmla="*/ 3980534 w 9169168"/>
              <a:gd name="connsiteY35" fmla="*/ 185875 h 650562"/>
              <a:gd name="connsiteX36" fmla="*/ 4026999 w 9169168"/>
              <a:gd name="connsiteY36" fmla="*/ 154896 h 650562"/>
              <a:gd name="connsiteX37" fmla="*/ 4119930 w 9169168"/>
              <a:gd name="connsiteY37" fmla="*/ 123917 h 650562"/>
              <a:gd name="connsiteX38" fmla="*/ 4228349 w 9169168"/>
              <a:gd name="connsiteY38" fmla="*/ 92938 h 650562"/>
              <a:gd name="connsiteX39" fmla="*/ 4847888 w 9169168"/>
              <a:gd name="connsiteY39" fmla="*/ 108427 h 650562"/>
              <a:gd name="connsiteX40" fmla="*/ 5049238 w 9169168"/>
              <a:gd name="connsiteY40" fmla="*/ 139406 h 650562"/>
              <a:gd name="connsiteX41" fmla="*/ 5157657 w 9169168"/>
              <a:gd name="connsiteY41" fmla="*/ 216854 h 650562"/>
              <a:gd name="connsiteX42" fmla="*/ 5188634 w 9169168"/>
              <a:gd name="connsiteY42" fmla="*/ 263323 h 650562"/>
              <a:gd name="connsiteX43" fmla="*/ 5235099 w 9169168"/>
              <a:gd name="connsiteY43" fmla="*/ 278812 h 650562"/>
              <a:gd name="connsiteX44" fmla="*/ 5312542 w 9169168"/>
              <a:gd name="connsiteY44" fmla="*/ 294302 h 650562"/>
              <a:gd name="connsiteX45" fmla="*/ 5405472 w 9169168"/>
              <a:gd name="connsiteY45" fmla="*/ 309792 h 650562"/>
              <a:gd name="connsiteX46" fmla="*/ 5622311 w 9169168"/>
              <a:gd name="connsiteY46" fmla="*/ 371750 h 650562"/>
              <a:gd name="connsiteX47" fmla="*/ 5808172 w 9169168"/>
              <a:gd name="connsiteY47" fmla="*/ 402729 h 650562"/>
              <a:gd name="connsiteX48" fmla="*/ 5978545 w 9169168"/>
              <a:gd name="connsiteY48" fmla="*/ 449197 h 650562"/>
              <a:gd name="connsiteX49" fmla="*/ 6040499 w 9169168"/>
              <a:gd name="connsiteY49" fmla="*/ 464687 h 650562"/>
              <a:gd name="connsiteX50" fmla="*/ 6133430 w 9169168"/>
              <a:gd name="connsiteY50" fmla="*/ 495666 h 650562"/>
              <a:gd name="connsiteX51" fmla="*/ 6179895 w 9169168"/>
              <a:gd name="connsiteY51" fmla="*/ 526645 h 650562"/>
              <a:gd name="connsiteX52" fmla="*/ 6226361 w 9169168"/>
              <a:gd name="connsiteY52" fmla="*/ 619583 h 650562"/>
              <a:gd name="connsiteX53" fmla="*/ 6381245 w 9169168"/>
              <a:gd name="connsiteY53" fmla="*/ 650562 h 650562"/>
              <a:gd name="connsiteX54" fmla="*/ 6783945 w 9169168"/>
              <a:gd name="connsiteY54" fmla="*/ 619583 h 650562"/>
              <a:gd name="connsiteX55" fmla="*/ 6845899 w 9169168"/>
              <a:gd name="connsiteY55" fmla="*/ 604093 h 650562"/>
              <a:gd name="connsiteX56" fmla="*/ 6969807 w 9169168"/>
              <a:gd name="connsiteY56" fmla="*/ 542135 h 650562"/>
              <a:gd name="connsiteX57" fmla="*/ 7016272 w 9169168"/>
              <a:gd name="connsiteY57" fmla="*/ 511156 h 650562"/>
              <a:gd name="connsiteX58" fmla="*/ 7062738 w 9169168"/>
              <a:gd name="connsiteY58" fmla="*/ 495666 h 650562"/>
              <a:gd name="connsiteX59" fmla="*/ 7140180 w 9169168"/>
              <a:gd name="connsiteY59" fmla="*/ 433708 h 650562"/>
              <a:gd name="connsiteX60" fmla="*/ 7387995 w 9169168"/>
              <a:gd name="connsiteY60" fmla="*/ 278812 h 650562"/>
              <a:gd name="connsiteX61" fmla="*/ 7496415 w 9169168"/>
              <a:gd name="connsiteY61" fmla="*/ 263323 h 650562"/>
              <a:gd name="connsiteX62" fmla="*/ 7542880 w 9169168"/>
              <a:gd name="connsiteY62" fmla="*/ 247833 h 650562"/>
              <a:gd name="connsiteX63" fmla="*/ 7558368 w 9169168"/>
              <a:gd name="connsiteY63" fmla="*/ 201365 h 650562"/>
              <a:gd name="connsiteX64" fmla="*/ 7620322 w 9169168"/>
              <a:gd name="connsiteY64" fmla="*/ 185875 h 650562"/>
              <a:gd name="connsiteX65" fmla="*/ 7635811 w 9169168"/>
              <a:gd name="connsiteY65" fmla="*/ 139406 h 650562"/>
              <a:gd name="connsiteX66" fmla="*/ 7682276 w 9169168"/>
              <a:gd name="connsiteY66" fmla="*/ 123917 h 650562"/>
              <a:gd name="connsiteX67" fmla="*/ 7728741 w 9169168"/>
              <a:gd name="connsiteY67" fmla="*/ 92938 h 650562"/>
              <a:gd name="connsiteX68" fmla="*/ 7821672 w 9169168"/>
              <a:gd name="connsiteY68" fmla="*/ 61959 h 650562"/>
              <a:gd name="connsiteX69" fmla="*/ 7868138 w 9169168"/>
              <a:gd name="connsiteY69" fmla="*/ 46469 h 650562"/>
              <a:gd name="connsiteX70" fmla="*/ 7914603 w 9169168"/>
              <a:gd name="connsiteY70" fmla="*/ 30980 h 650562"/>
              <a:gd name="connsiteX71" fmla="*/ 7961068 w 9169168"/>
              <a:gd name="connsiteY71" fmla="*/ 15490 h 650562"/>
              <a:gd name="connsiteX72" fmla="*/ 8193395 w 9169168"/>
              <a:gd name="connsiteY72" fmla="*/ 30980 h 650562"/>
              <a:gd name="connsiteX73" fmla="*/ 8239861 w 9169168"/>
              <a:gd name="connsiteY73" fmla="*/ 61959 h 650562"/>
              <a:gd name="connsiteX74" fmla="*/ 8286326 w 9169168"/>
              <a:gd name="connsiteY74" fmla="*/ 77448 h 650562"/>
              <a:gd name="connsiteX75" fmla="*/ 8332791 w 9169168"/>
              <a:gd name="connsiteY75" fmla="*/ 123917 h 650562"/>
              <a:gd name="connsiteX76" fmla="*/ 8379257 w 9169168"/>
              <a:gd name="connsiteY76" fmla="*/ 139406 h 650562"/>
              <a:gd name="connsiteX77" fmla="*/ 8503164 w 9169168"/>
              <a:gd name="connsiteY77" fmla="*/ 170386 h 650562"/>
              <a:gd name="connsiteX78" fmla="*/ 8565118 w 9169168"/>
              <a:gd name="connsiteY78" fmla="*/ 185875 h 650562"/>
              <a:gd name="connsiteX79" fmla="*/ 8658049 w 9169168"/>
              <a:gd name="connsiteY79" fmla="*/ 216854 h 650562"/>
              <a:gd name="connsiteX80" fmla="*/ 8890376 w 9169168"/>
              <a:gd name="connsiteY80" fmla="*/ 201365 h 650562"/>
              <a:gd name="connsiteX81" fmla="*/ 8952330 w 9169168"/>
              <a:gd name="connsiteY81" fmla="*/ 154896 h 650562"/>
              <a:gd name="connsiteX82" fmla="*/ 9045261 w 9169168"/>
              <a:gd name="connsiteY82" fmla="*/ 123917 h 650562"/>
              <a:gd name="connsiteX83" fmla="*/ 9153680 w 9169168"/>
              <a:gd name="connsiteY83" fmla="*/ 92938 h 650562"/>
              <a:gd name="connsiteX84" fmla="*/ 9169168 w 9169168"/>
              <a:gd name="connsiteY84" fmla="*/ 92938 h 65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9169168" h="650562">
                <a:moveTo>
                  <a:pt x="0" y="46469"/>
                </a:moveTo>
                <a:lnTo>
                  <a:pt x="0" y="46469"/>
                </a:lnTo>
                <a:cubicBezTo>
                  <a:pt x="175536" y="56795"/>
                  <a:pt x="351641" y="59950"/>
                  <a:pt x="526607" y="77448"/>
                </a:cubicBezTo>
                <a:cubicBezTo>
                  <a:pt x="588583" y="83646"/>
                  <a:pt x="611783" y="113072"/>
                  <a:pt x="666003" y="123917"/>
                </a:cubicBezTo>
                <a:lnTo>
                  <a:pt x="820888" y="154896"/>
                </a:lnTo>
                <a:cubicBezTo>
                  <a:pt x="846702" y="144570"/>
                  <a:pt x="872298" y="133680"/>
                  <a:pt x="898330" y="123917"/>
                </a:cubicBezTo>
                <a:cubicBezTo>
                  <a:pt x="913617" y="118184"/>
                  <a:pt x="930524" y="116356"/>
                  <a:pt x="944796" y="108427"/>
                </a:cubicBezTo>
                <a:cubicBezTo>
                  <a:pt x="977340" y="90345"/>
                  <a:pt x="1002407" y="58243"/>
                  <a:pt x="1037726" y="46469"/>
                </a:cubicBezTo>
                <a:cubicBezTo>
                  <a:pt x="1150852" y="8758"/>
                  <a:pt x="1098979" y="23410"/>
                  <a:pt x="1192611" y="0"/>
                </a:cubicBezTo>
                <a:cubicBezTo>
                  <a:pt x="1301030" y="5163"/>
                  <a:pt x="1410165" y="2026"/>
                  <a:pt x="1517869" y="15490"/>
                </a:cubicBezTo>
                <a:cubicBezTo>
                  <a:pt x="1549053" y="19388"/>
                  <a:pt x="1590599" y="79471"/>
                  <a:pt x="1610799" y="92938"/>
                </a:cubicBezTo>
                <a:cubicBezTo>
                  <a:pt x="1624383" y="101995"/>
                  <a:pt x="1641776" y="103264"/>
                  <a:pt x="1657265" y="108427"/>
                </a:cubicBezTo>
                <a:cubicBezTo>
                  <a:pt x="1672753" y="123917"/>
                  <a:pt x="1686440" y="141447"/>
                  <a:pt x="1703730" y="154896"/>
                </a:cubicBezTo>
                <a:cubicBezTo>
                  <a:pt x="1733117" y="177754"/>
                  <a:pt x="1765684" y="196201"/>
                  <a:pt x="1796661" y="216854"/>
                </a:cubicBezTo>
                <a:cubicBezTo>
                  <a:pt x="1812149" y="227180"/>
                  <a:pt x="1829964" y="234670"/>
                  <a:pt x="1843126" y="247833"/>
                </a:cubicBezTo>
                <a:cubicBezTo>
                  <a:pt x="1863777" y="268486"/>
                  <a:pt x="1881314" y="292815"/>
                  <a:pt x="1905080" y="309792"/>
                </a:cubicBezTo>
                <a:cubicBezTo>
                  <a:pt x="1918365" y="319282"/>
                  <a:pt x="1936540" y="318849"/>
                  <a:pt x="1951546" y="325281"/>
                </a:cubicBezTo>
                <a:cubicBezTo>
                  <a:pt x="1972768" y="334377"/>
                  <a:pt x="1993453" y="344804"/>
                  <a:pt x="2013499" y="356260"/>
                </a:cubicBezTo>
                <a:cubicBezTo>
                  <a:pt x="2029661" y="365496"/>
                  <a:pt x="2042855" y="379906"/>
                  <a:pt x="2059965" y="387239"/>
                </a:cubicBezTo>
                <a:cubicBezTo>
                  <a:pt x="2079531" y="395625"/>
                  <a:pt x="2101451" y="396881"/>
                  <a:pt x="2121919" y="402729"/>
                </a:cubicBezTo>
                <a:cubicBezTo>
                  <a:pt x="2193982" y="423320"/>
                  <a:pt x="2151369" y="420213"/>
                  <a:pt x="2245826" y="433708"/>
                </a:cubicBezTo>
                <a:cubicBezTo>
                  <a:pt x="2292107" y="440320"/>
                  <a:pt x="2339043" y="441905"/>
                  <a:pt x="2385222" y="449197"/>
                </a:cubicBezTo>
                <a:cubicBezTo>
                  <a:pt x="2410514" y="453191"/>
                  <a:pt x="2549862" y="480005"/>
                  <a:pt x="2602061" y="495666"/>
                </a:cubicBezTo>
                <a:cubicBezTo>
                  <a:pt x="2633337" y="505049"/>
                  <a:pt x="2694992" y="526645"/>
                  <a:pt x="2694992" y="526645"/>
                </a:cubicBezTo>
                <a:cubicBezTo>
                  <a:pt x="2855039" y="521482"/>
                  <a:pt x="3015527" y="524098"/>
                  <a:pt x="3175134" y="511156"/>
                </a:cubicBezTo>
                <a:cubicBezTo>
                  <a:pt x="3207680" y="508517"/>
                  <a:pt x="3268065" y="480177"/>
                  <a:pt x="3268065" y="480177"/>
                </a:cubicBezTo>
                <a:cubicBezTo>
                  <a:pt x="3283553" y="469850"/>
                  <a:pt x="3297880" y="457523"/>
                  <a:pt x="3314530" y="449197"/>
                </a:cubicBezTo>
                <a:cubicBezTo>
                  <a:pt x="3329133" y="441895"/>
                  <a:pt x="3345298" y="438194"/>
                  <a:pt x="3360996" y="433708"/>
                </a:cubicBezTo>
                <a:cubicBezTo>
                  <a:pt x="3425700" y="415220"/>
                  <a:pt x="3442841" y="414903"/>
                  <a:pt x="3515880" y="402729"/>
                </a:cubicBezTo>
                <a:cubicBezTo>
                  <a:pt x="3550133" y="368474"/>
                  <a:pt x="3565685" y="346845"/>
                  <a:pt x="3608811" y="325281"/>
                </a:cubicBezTo>
                <a:cubicBezTo>
                  <a:pt x="3623413" y="317979"/>
                  <a:pt x="3639788" y="314955"/>
                  <a:pt x="3655276" y="309792"/>
                </a:cubicBezTo>
                <a:cubicBezTo>
                  <a:pt x="3665602" y="294302"/>
                  <a:pt x="3670764" y="273650"/>
                  <a:pt x="3686253" y="263323"/>
                </a:cubicBezTo>
                <a:cubicBezTo>
                  <a:pt x="3703964" y="251514"/>
                  <a:pt x="3727210" y="251333"/>
                  <a:pt x="3748207" y="247833"/>
                </a:cubicBezTo>
                <a:cubicBezTo>
                  <a:pt x="3789265" y="240990"/>
                  <a:pt x="3830812" y="237507"/>
                  <a:pt x="3872115" y="232344"/>
                </a:cubicBezTo>
                <a:cubicBezTo>
                  <a:pt x="3892766" y="222018"/>
                  <a:pt x="3912847" y="210461"/>
                  <a:pt x="3934069" y="201365"/>
                </a:cubicBezTo>
                <a:cubicBezTo>
                  <a:pt x="3949075" y="194933"/>
                  <a:pt x="3965932" y="193177"/>
                  <a:pt x="3980534" y="185875"/>
                </a:cubicBezTo>
                <a:cubicBezTo>
                  <a:pt x="3997184" y="177550"/>
                  <a:pt x="4009989" y="162457"/>
                  <a:pt x="4026999" y="154896"/>
                </a:cubicBezTo>
                <a:cubicBezTo>
                  <a:pt x="4056837" y="141634"/>
                  <a:pt x="4088953" y="134243"/>
                  <a:pt x="4119930" y="123917"/>
                </a:cubicBezTo>
                <a:cubicBezTo>
                  <a:pt x="4186597" y="101693"/>
                  <a:pt x="4150546" y="112389"/>
                  <a:pt x="4228349" y="92938"/>
                </a:cubicBezTo>
                <a:lnTo>
                  <a:pt x="4847888" y="108427"/>
                </a:lnTo>
                <a:cubicBezTo>
                  <a:pt x="4984010" y="113872"/>
                  <a:pt x="4964565" y="111181"/>
                  <a:pt x="5049238" y="139406"/>
                </a:cubicBezTo>
                <a:cubicBezTo>
                  <a:pt x="5121007" y="247067"/>
                  <a:pt x="5025040" y="122120"/>
                  <a:pt x="5157657" y="216854"/>
                </a:cubicBezTo>
                <a:cubicBezTo>
                  <a:pt x="5172805" y="227675"/>
                  <a:pt x="5174098" y="251693"/>
                  <a:pt x="5188634" y="263323"/>
                </a:cubicBezTo>
                <a:cubicBezTo>
                  <a:pt x="5201382" y="273522"/>
                  <a:pt x="5219260" y="274852"/>
                  <a:pt x="5235099" y="278812"/>
                </a:cubicBezTo>
                <a:cubicBezTo>
                  <a:pt x="5260639" y="285197"/>
                  <a:pt x="5286641" y="289592"/>
                  <a:pt x="5312542" y="294302"/>
                </a:cubicBezTo>
                <a:cubicBezTo>
                  <a:pt x="5343439" y="299920"/>
                  <a:pt x="5375006" y="302175"/>
                  <a:pt x="5405472" y="309792"/>
                </a:cubicBezTo>
                <a:cubicBezTo>
                  <a:pt x="5552777" y="346621"/>
                  <a:pt x="5448491" y="342778"/>
                  <a:pt x="5622311" y="371750"/>
                </a:cubicBezTo>
                <a:lnTo>
                  <a:pt x="5808172" y="402729"/>
                </a:lnTo>
                <a:cubicBezTo>
                  <a:pt x="5990333" y="434877"/>
                  <a:pt x="5770469" y="397173"/>
                  <a:pt x="5978545" y="449197"/>
                </a:cubicBezTo>
                <a:cubicBezTo>
                  <a:pt x="5999196" y="454360"/>
                  <a:pt x="6020110" y="458570"/>
                  <a:pt x="6040499" y="464687"/>
                </a:cubicBezTo>
                <a:cubicBezTo>
                  <a:pt x="6071775" y="474070"/>
                  <a:pt x="6133430" y="495666"/>
                  <a:pt x="6133430" y="495666"/>
                </a:cubicBezTo>
                <a:cubicBezTo>
                  <a:pt x="6148918" y="505992"/>
                  <a:pt x="6169570" y="511156"/>
                  <a:pt x="6179895" y="526645"/>
                </a:cubicBezTo>
                <a:cubicBezTo>
                  <a:pt x="6201360" y="558844"/>
                  <a:pt x="6178662" y="603682"/>
                  <a:pt x="6226361" y="619583"/>
                </a:cubicBezTo>
                <a:cubicBezTo>
                  <a:pt x="6276309" y="636234"/>
                  <a:pt x="6329617" y="640236"/>
                  <a:pt x="6381245" y="650562"/>
                </a:cubicBezTo>
                <a:cubicBezTo>
                  <a:pt x="6515478" y="640236"/>
                  <a:pt x="6649983" y="632980"/>
                  <a:pt x="6783945" y="619583"/>
                </a:cubicBezTo>
                <a:cubicBezTo>
                  <a:pt x="6805126" y="617465"/>
                  <a:pt x="6826860" y="613613"/>
                  <a:pt x="6845899" y="604093"/>
                </a:cubicBezTo>
                <a:cubicBezTo>
                  <a:pt x="7003860" y="525106"/>
                  <a:pt x="6817684" y="580167"/>
                  <a:pt x="6969807" y="542135"/>
                </a:cubicBezTo>
                <a:cubicBezTo>
                  <a:pt x="6985295" y="531809"/>
                  <a:pt x="6999622" y="519481"/>
                  <a:pt x="7016272" y="511156"/>
                </a:cubicBezTo>
                <a:cubicBezTo>
                  <a:pt x="7030875" y="503854"/>
                  <a:pt x="7051194" y="507211"/>
                  <a:pt x="7062738" y="495666"/>
                </a:cubicBezTo>
                <a:cubicBezTo>
                  <a:pt x="7144209" y="414189"/>
                  <a:pt x="6985136" y="472470"/>
                  <a:pt x="7140180" y="433708"/>
                </a:cubicBezTo>
                <a:cubicBezTo>
                  <a:pt x="7189164" y="396967"/>
                  <a:pt x="7317964" y="288817"/>
                  <a:pt x="7387995" y="278812"/>
                </a:cubicBezTo>
                <a:lnTo>
                  <a:pt x="7496415" y="263323"/>
                </a:lnTo>
                <a:cubicBezTo>
                  <a:pt x="7511903" y="258160"/>
                  <a:pt x="7531336" y="259378"/>
                  <a:pt x="7542880" y="247833"/>
                </a:cubicBezTo>
                <a:cubicBezTo>
                  <a:pt x="7554425" y="236288"/>
                  <a:pt x="7545619" y="211565"/>
                  <a:pt x="7558368" y="201365"/>
                </a:cubicBezTo>
                <a:cubicBezTo>
                  <a:pt x="7574990" y="188067"/>
                  <a:pt x="7599671" y="191038"/>
                  <a:pt x="7620322" y="185875"/>
                </a:cubicBezTo>
                <a:cubicBezTo>
                  <a:pt x="7625485" y="170385"/>
                  <a:pt x="7624266" y="150952"/>
                  <a:pt x="7635811" y="139406"/>
                </a:cubicBezTo>
                <a:cubicBezTo>
                  <a:pt x="7647355" y="127861"/>
                  <a:pt x="7667674" y="131219"/>
                  <a:pt x="7682276" y="123917"/>
                </a:cubicBezTo>
                <a:cubicBezTo>
                  <a:pt x="7698926" y="115592"/>
                  <a:pt x="7711731" y="100499"/>
                  <a:pt x="7728741" y="92938"/>
                </a:cubicBezTo>
                <a:cubicBezTo>
                  <a:pt x="7758579" y="79676"/>
                  <a:pt x="7790695" y="72285"/>
                  <a:pt x="7821672" y="61959"/>
                </a:cubicBezTo>
                <a:lnTo>
                  <a:pt x="7868138" y="46469"/>
                </a:lnTo>
                <a:lnTo>
                  <a:pt x="7914603" y="30980"/>
                </a:lnTo>
                <a:lnTo>
                  <a:pt x="7961068" y="15490"/>
                </a:lnTo>
                <a:cubicBezTo>
                  <a:pt x="8038510" y="20653"/>
                  <a:pt x="8116837" y="18219"/>
                  <a:pt x="8193395" y="30980"/>
                </a:cubicBezTo>
                <a:cubicBezTo>
                  <a:pt x="8211757" y="34041"/>
                  <a:pt x="8223211" y="53634"/>
                  <a:pt x="8239861" y="61959"/>
                </a:cubicBezTo>
                <a:cubicBezTo>
                  <a:pt x="8254463" y="69261"/>
                  <a:pt x="8270838" y="72285"/>
                  <a:pt x="8286326" y="77448"/>
                </a:cubicBezTo>
                <a:cubicBezTo>
                  <a:pt x="8301814" y="92938"/>
                  <a:pt x="8314566" y="111766"/>
                  <a:pt x="8332791" y="123917"/>
                </a:cubicBezTo>
                <a:cubicBezTo>
                  <a:pt x="8346375" y="132974"/>
                  <a:pt x="8363506" y="135110"/>
                  <a:pt x="8379257" y="139406"/>
                </a:cubicBezTo>
                <a:cubicBezTo>
                  <a:pt x="8420330" y="150609"/>
                  <a:pt x="8461862" y="160060"/>
                  <a:pt x="8503164" y="170386"/>
                </a:cubicBezTo>
                <a:cubicBezTo>
                  <a:pt x="8523815" y="175549"/>
                  <a:pt x="8544924" y="179143"/>
                  <a:pt x="8565118" y="185875"/>
                </a:cubicBezTo>
                <a:lnTo>
                  <a:pt x="8658049" y="216854"/>
                </a:lnTo>
                <a:cubicBezTo>
                  <a:pt x="8735491" y="211691"/>
                  <a:pt x="8814427" y="217355"/>
                  <a:pt x="8890376" y="201365"/>
                </a:cubicBezTo>
                <a:cubicBezTo>
                  <a:pt x="8915637" y="196047"/>
                  <a:pt x="8929241" y="166441"/>
                  <a:pt x="8952330" y="154896"/>
                </a:cubicBezTo>
                <a:cubicBezTo>
                  <a:pt x="8981535" y="140292"/>
                  <a:pt x="9014284" y="134243"/>
                  <a:pt x="9045261" y="123917"/>
                </a:cubicBezTo>
                <a:cubicBezTo>
                  <a:pt x="9089554" y="109151"/>
                  <a:pt x="9105049" y="102665"/>
                  <a:pt x="9153680" y="92938"/>
                </a:cubicBezTo>
                <a:cubicBezTo>
                  <a:pt x="9158742" y="91925"/>
                  <a:pt x="9164005" y="92938"/>
                  <a:pt x="9169168" y="92938"/>
                </a:cubicBezTo>
              </a:path>
            </a:pathLst>
          </a:cu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468438" y="1533525"/>
            <a:ext cx="1087437" cy="573088"/>
          </a:xfrm>
          <a:custGeom>
            <a:avLst/>
            <a:gdLst>
              <a:gd name="connsiteX0" fmla="*/ 64807 w 1087165"/>
              <a:gd name="connsiteY0" fmla="*/ 77448 h 573113"/>
              <a:gd name="connsiteX1" fmla="*/ 64807 w 1087165"/>
              <a:gd name="connsiteY1" fmla="*/ 77448 h 573113"/>
              <a:gd name="connsiteX2" fmla="*/ 2853 w 1087165"/>
              <a:gd name="connsiteY2" fmla="*/ 201364 h 573113"/>
              <a:gd name="connsiteX3" fmla="*/ 18341 w 1087165"/>
              <a:gd name="connsiteY3" fmla="*/ 402728 h 573113"/>
              <a:gd name="connsiteX4" fmla="*/ 33830 w 1087165"/>
              <a:gd name="connsiteY4" fmla="*/ 449197 h 573113"/>
              <a:gd name="connsiteX5" fmla="*/ 80295 w 1087165"/>
              <a:gd name="connsiteY5" fmla="*/ 464686 h 573113"/>
              <a:gd name="connsiteX6" fmla="*/ 235180 w 1087165"/>
              <a:gd name="connsiteY6" fmla="*/ 511155 h 573113"/>
              <a:gd name="connsiteX7" fmla="*/ 297134 w 1087165"/>
              <a:gd name="connsiteY7" fmla="*/ 542134 h 573113"/>
              <a:gd name="connsiteX8" fmla="*/ 359087 w 1087165"/>
              <a:gd name="connsiteY8" fmla="*/ 557624 h 573113"/>
              <a:gd name="connsiteX9" fmla="*/ 405553 w 1087165"/>
              <a:gd name="connsiteY9" fmla="*/ 573113 h 573113"/>
              <a:gd name="connsiteX10" fmla="*/ 746299 w 1087165"/>
              <a:gd name="connsiteY10" fmla="*/ 557624 h 573113"/>
              <a:gd name="connsiteX11" fmla="*/ 823741 w 1087165"/>
              <a:gd name="connsiteY11" fmla="*/ 526645 h 573113"/>
              <a:gd name="connsiteX12" fmla="*/ 947649 w 1087165"/>
              <a:gd name="connsiteY12" fmla="*/ 511155 h 573113"/>
              <a:gd name="connsiteX13" fmla="*/ 994114 w 1087165"/>
              <a:gd name="connsiteY13" fmla="*/ 495666 h 573113"/>
              <a:gd name="connsiteX14" fmla="*/ 1071557 w 1087165"/>
              <a:gd name="connsiteY14" fmla="*/ 418218 h 573113"/>
              <a:gd name="connsiteX15" fmla="*/ 1087045 w 1087165"/>
              <a:gd name="connsiteY15" fmla="*/ 371749 h 573113"/>
              <a:gd name="connsiteX16" fmla="*/ 1071557 w 1087165"/>
              <a:gd name="connsiteY16" fmla="*/ 278812 h 573113"/>
              <a:gd name="connsiteX17" fmla="*/ 761787 w 1087165"/>
              <a:gd name="connsiteY17" fmla="*/ 185874 h 573113"/>
              <a:gd name="connsiteX18" fmla="*/ 684345 w 1087165"/>
              <a:gd name="connsiteY18" fmla="*/ 154895 h 573113"/>
              <a:gd name="connsiteX19" fmla="*/ 637880 w 1087165"/>
              <a:gd name="connsiteY19" fmla="*/ 123916 h 573113"/>
              <a:gd name="connsiteX20" fmla="*/ 529460 w 1087165"/>
              <a:gd name="connsiteY20" fmla="*/ 92937 h 573113"/>
              <a:gd name="connsiteX21" fmla="*/ 482995 w 1087165"/>
              <a:gd name="connsiteY21" fmla="*/ 77448 h 573113"/>
              <a:gd name="connsiteX22" fmla="*/ 405553 w 1087165"/>
              <a:gd name="connsiteY22" fmla="*/ 61958 h 573113"/>
              <a:gd name="connsiteX23" fmla="*/ 266157 w 1087165"/>
              <a:gd name="connsiteY23" fmla="*/ 15489 h 573113"/>
              <a:gd name="connsiteX24" fmla="*/ 219691 w 1087165"/>
              <a:gd name="connsiteY24" fmla="*/ 0 h 573113"/>
              <a:gd name="connsiteX25" fmla="*/ 173226 w 1087165"/>
              <a:gd name="connsiteY25" fmla="*/ 15489 h 573113"/>
              <a:gd name="connsiteX26" fmla="*/ 142249 w 1087165"/>
              <a:gd name="connsiteY26" fmla="*/ 46469 h 573113"/>
              <a:gd name="connsiteX27" fmla="*/ 64807 w 1087165"/>
              <a:gd name="connsiteY27" fmla="*/ 77448 h 573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87165" h="573113">
                <a:moveTo>
                  <a:pt x="64807" y="77448"/>
                </a:moveTo>
                <a:lnTo>
                  <a:pt x="64807" y="77448"/>
                </a:lnTo>
                <a:cubicBezTo>
                  <a:pt x="44156" y="118753"/>
                  <a:pt x="9384" y="155648"/>
                  <a:pt x="2853" y="201364"/>
                </a:cubicBezTo>
                <a:cubicBezTo>
                  <a:pt x="-6667" y="268007"/>
                  <a:pt x="9992" y="335928"/>
                  <a:pt x="18341" y="402728"/>
                </a:cubicBezTo>
                <a:cubicBezTo>
                  <a:pt x="20366" y="418929"/>
                  <a:pt x="22285" y="437651"/>
                  <a:pt x="33830" y="449197"/>
                </a:cubicBezTo>
                <a:cubicBezTo>
                  <a:pt x="45374" y="460742"/>
                  <a:pt x="65008" y="458953"/>
                  <a:pt x="80295" y="464686"/>
                </a:cubicBezTo>
                <a:cubicBezTo>
                  <a:pt x="196738" y="508356"/>
                  <a:pt x="116689" y="487456"/>
                  <a:pt x="235180" y="511155"/>
                </a:cubicBezTo>
                <a:cubicBezTo>
                  <a:pt x="255831" y="521481"/>
                  <a:pt x="275515" y="534026"/>
                  <a:pt x="297134" y="542134"/>
                </a:cubicBezTo>
                <a:cubicBezTo>
                  <a:pt x="317065" y="549609"/>
                  <a:pt x="338619" y="551776"/>
                  <a:pt x="359087" y="557624"/>
                </a:cubicBezTo>
                <a:cubicBezTo>
                  <a:pt x="374785" y="562110"/>
                  <a:pt x="390064" y="567950"/>
                  <a:pt x="405553" y="573113"/>
                </a:cubicBezTo>
                <a:cubicBezTo>
                  <a:pt x="519135" y="567950"/>
                  <a:pt x="633295" y="570181"/>
                  <a:pt x="746299" y="557624"/>
                </a:cubicBezTo>
                <a:cubicBezTo>
                  <a:pt x="773932" y="554554"/>
                  <a:pt x="796650" y="532897"/>
                  <a:pt x="823741" y="526645"/>
                </a:cubicBezTo>
                <a:cubicBezTo>
                  <a:pt x="864299" y="517285"/>
                  <a:pt x="906346" y="516318"/>
                  <a:pt x="947649" y="511155"/>
                </a:cubicBezTo>
                <a:cubicBezTo>
                  <a:pt x="963137" y="505992"/>
                  <a:pt x="981053" y="505462"/>
                  <a:pt x="994114" y="495666"/>
                </a:cubicBezTo>
                <a:cubicBezTo>
                  <a:pt x="1023320" y="473760"/>
                  <a:pt x="1071557" y="418218"/>
                  <a:pt x="1071557" y="418218"/>
                </a:cubicBezTo>
                <a:cubicBezTo>
                  <a:pt x="1076720" y="402728"/>
                  <a:pt x="1087045" y="388076"/>
                  <a:pt x="1087045" y="371749"/>
                </a:cubicBezTo>
                <a:cubicBezTo>
                  <a:pt x="1087045" y="340343"/>
                  <a:pt x="1089566" y="304542"/>
                  <a:pt x="1071557" y="278812"/>
                </a:cubicBezTo>
                <a:cubicBezTo>
                  <a:pt x="1008947" y="189363"/>
                  <a:pt x="836881" y="196603"/>
                  <a:pt x="761787" y="185874"/>
                </a:cubicBezTo>
                <a:cubicBezTo>
                  <a:pt x="735973" y="175548"/>
                  <a:pt x="709212" y="167330"/>
                  <a:pt x="684345" y="154895"/>
                </a:cubicBezTo>
                <a:cubicBezTo>
                  <a:pt x="667695" y="146570"/>
                  <a:pt x="655164" y="130830"/>
                  <a:pt x="637880" y="123916"/>
                </a:cubicBezTo>
                <a:cubicBezTo>
                  <a:pt x="602982" y="109956"/>
                  <a:pt x="565461" y="103738"/>
                  <a:pt x="529460" y="92937"/>
                </a:cubicBezTo>
                <a:cubicBezTo>
                  <a:pt x="513822" y="88245"/>
                  <a:pt x="498834" y="81408"/>
                  <a:pt x="482995" y="77448"/>
                </a:cubicBezTo>
                <a:cubicBezTo>
                  <a:pt x="457456" y="71063"/>
                  <a:pt x="430951" y="68885"/>
                  <a:pt x="405553" y="61958"/>
                </a:cubicBezTo>
                <a:cubicBezTo>
                  <a:pt x="405516" y="61948"/>
                  <a:pt x="289408" y="23240"/>
                  <a:pt x="266157" y="15489"/>
                </a:cubicBezTo>
                <a:lnTo>
                  <a:pt x="219691" y="0"/>
                </a:lnTo>
                <a:cubicBezTo>
                  <a:pt x="204203" y="5163"/>
                  <a:pt x="187225" y="7089"/>
                  <a:pt x="173226" y="15489"/>
                </a:cubicBezTo>
                <a:cubicBezTo>
                  <a:pt x="160704" y="23003"/>
                  <a:pt x="153652" y="37346"/>
                  <a:pt x="142249" y="46469"/>
                </a:cubicBezTo>
                <a:cubicBezTo>
                  <a:pt x="99949" y="80312"/>
                  <a:pt x="77714" y="72285"/>
                  <a:pt x="64807" y="77448"/>
                </a:cubicBez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226050" y="3903663"/>
            <a:ext cx="876300" cy="465137"/>
          </a:xfrm>
          <a:custGeom>
            <a:avLst/>
            <a:gdLst>
              <a:gd name="connsiteX0" fmla="*/ 164398 w 876868"/>
              <a:gd name="connsiteY0" fmla="*/ 154895 h 464686"/>
              <a:gd name="connsiteX1" fmla="*/ 164398 w 876868"/>
              <a:gd name="connsiteY1" fmla="*/ 154895 h 464686"/>
              <a:gd name="connsiteX2" fmla="*/ 9514 w 876868"/>
              <a:gd name="connsiteY2" fmla="*/ 170385 h 464686"/>
              <a:gd name="connsiteX3" fmla="*/ 25002 w 876868"/>
              <a:gd name="connsiteY3" fmla="*/ 263322 h 464686"/>
              <a:gd name="connsiteX4" fmla="*/ 102444 w 876868"/>
              <a:gd name="connsiteY4" fmla="*/ 356259 h 464686"/>
              <a:gd name="connsiteX5" fmla="*/ 179887 w 876868"/>
              <a:gd name="connsiteY5" fmla="*/ 449197 h 464686"/>
              <a:gd name="connsiteX6" fmla="*/ 257329 w 876868"/>
              <a:gd name="connsiteY6" fmla="*/ 464686 h 464686"/>
              <a:gd name="connsiteX7" fmla="*/ 412214 w 876868"/>
              <a:gd name="connsiteY7" fmla="*/ 449197 h 464686"/>
              <a:gd name="connsiteX8" fmla="*/ 458679 w 876868"/>
              <a:gd name="connsiteY8" fmla="*/ 433707 h 464686"/>
              <a:gd name="connsiteX9" fmla="*/ 551610 w 876868"/>
              <a:gd name="connsiteY9" fmla="*/ 418218 h 464686"/>
              <a:gd name="connsiteX10" fmla="*/ 768448 w 876868"/>
              <a:gd name="connsiteY10" fmla="*/ 371749 h 464686"/>
              <a:gd name="connsiteX11" fmla="*/ 830402 w 876868"/>
              <a:gd name="connsiteY11" fmla="*/ 340770 h 464686"/>
              <a:gd name="connsiteX12" fmla="*/ 876868 w 876868"/>
              <a:gd name="connsiteY12" fmla="*/ 309791 h 464686"/>
              <a:gd name="connsiteX13" fmla="*/ 768448 w 876868"/>
              <a:gd name="connsiteY13" fmla="*/ 247832 h 464686"/>
              <a:gd name="connsiteX14" fmla="*/ 675518 w 876868"/>
              <a:gd name="connsiteY14" fmla="*/ 170385 h 464686"/>
              <a:gd name="connsiteX15" fmla="*/ 582587 w 876868"/>
              <a:gd name="connsiteY15" fmla="*/ 108426 h 464686"/>
              <a:gd name="connsiteX16" fmla="*/ 536121 w 876868"/>
              <a:gd name="connsiteY16" fmla="*/ 77447 h 464686"/>
              <a:gd name="connsiteX17" fmla="*/ 474168 w 876868"/>
              <a:gd name="connsiteY17" fmla="*/ 46468 h 464686"/>
              <a:gd name="connsiteX18" fmla="*/ 381237 w 876868"/>
              <a:gd name="connsiteY18" fmla="*/ 0 h 464686"/>
              <a:gd name="connsiteX19" fmla="*/ 241841 w 876868"/>
              <a:gd name="connsiteY19" fmla="*/ 15489 h 464686"/>
              <a:gd name="connsiteX20" fmla="*/ 164398 w 876868"/>
              <a:gd name="connsiteY20" fmla="*/ 108426 h 464686"/>
              <a:gd name="connsiteX21" fmla="*/ 164398 w 876868"/>
              <a:gd name="connsiteY21" fmla="*/ 154895 h 464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76868" h="464686">
                <a:moveTo>
                  <a:pt x="164398" y="154895"/>
                </a:moveTo>
                <a:lnTo>
                  <a:pt x="164398" y="154895"/>
                </a:lnTo>
                <a:cubicBezTo>
                  <a:pt x="112770" y="160058"/>
                  <a:pt x="50469" y="138529"/>
                  <a:pt x="9514" y="170385"/>
                </a:cubicBezTo>
                <a:cubicBezTo>
                  <a:pt x="-15276" y="189667"/>
                  <a:pt x="15071" y="233527"/>
                  <a:pt x="25002" y="263322"/>
                </a:cubicBezTo>
                <a:cubicBezTo>
                  <a:pt x="37821" y="301781"/>
                  <a:pt x="78479" y="327498"/>
                  <a:pt x="102444" y="356259"/>
                </a:cubicBezTo>
                <a:cubicBezTo>
                  <a:pt x="127858" y="386758"/>
                  <a:pt x="141101" y="429803"/>
                  <a:pt x="179887" y="449197"/>
                </a:cubicBezTo>
                <a:cubicBezTo>
                  <a:pt x="203433" y="460971"/>
                  <a:pt x="231515" y="459523"/>
                  <a:pt x="257329" y="464686"/>
                </a:cubicBezTo>
                <a:cubicBezTo>
                  <a:pt x="308957" y="459523"/>
                  <a:pt x="360932" y="457087"/>
                  <a:pt x="412214" y="449197"/>
                </a:cubicBezTo>
                <a:cubicBezTo>
                  <a:pt x="428350" y="446714"/>
                  <a:pt x="442742" y="437249"/>
                  <a:pt x="458679" y="433707"/>
                </a:cubicBezTo>
                <a:cubicBezTo>
                  <a:pt x="489335" y="426894"/>
                  <a:pt x="520744" y="424006"/>
                  <a:pt x="551610" y="418218"/>
                </a:cubicBezTo>
                <a:cubicBezTo>
                  <a:pt x="692196" y="391856"/>
                  <a:pt x="669636" y="396453"/>
                  <a:pt x="768448" y="371749"/>
                </a:cubicBezTo>
                <a:cubicBezTo>
                  <a:pt x="789099" y="361423"/>
                  <a:pt x="810355" y="352226"/>
                  <a:pt x="830402" y="340770"/>
                </a:cubicBezTo>
                <a:cubicBezTo>
                  <a:pt x="846564" y="331534"/>
                  <a:pt x="876868" y="328406"/>
                  <a:pt x="876868" y="309791"/>
                </a:cubicBezTo>
                <a:cubicBezTo>
                  <a:pt x="876868" y="263650"/>
                  <a:pt x="791871" y="253688"/>
                  <a:pt x="768448" y="247832"/>
                </a:cubicBezTo>
                <a:cubicBezTo>
                  <a:pt x="602414" y="137134"/>
                  <a:pt x="854398" y="309524"/>
                  <a:pt x="675518" y="170385"/>
                </a:cubicBezTo>
                <a:cubicBezTo>
                  <a:pt x="646131" y="147527"/>
                  <a:pt x="613564" y="129079"/>
                  <a:pt x="582587" y="108426"/>
                </a:cubicBezTo>
                <a:cubicBezTo>
                  <a:pt x="567098" y="98100"/>
                  <a:pt x="552771" y="85773"/>
                  <a:pt x="536121" y="77447"/>
                </a:cubicBezTo>
                <a:cubicBezTo>
                  <a:pt x="515470" y="67121"/>
                  <a:pt x="494214" y="57924"/>
                  <a:pt x="474168" y="46468"/>
                </a:cubicBezTo>
                <a:cubicBezTo>
                  <a:pt x="390101" y="-1573"/>
                  <a:pt x="466425" y="28397"/>
                  <a:pt x="381237" y="0"/>
                </a:cubicBezTo>
                <a:cubicBezTo>
                  <a:pt x="334772" y="5163"/>
                  <a:pt x="286193" y="704"/>
                  <a:pt x="241841" y="15489"/>
                </a:cubicBezTo>
                <a:cubicBezTo>
                  <a:pt x="216286" y="24008"/>
                  <a:pt x="178568" y="87170"/>
                  <a:pt x="164398" y="108426"/>
                </a:cubicBezTo>
                <a:lnTo>
                  <a:pt x="164398" y="154895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7062788" y="1533525"/>
            <a:ext cx="898525" cy="650875"/>
          </a:xfrm>
          <a:custGeom>
            <a:avLst/>
            <a:gdLst>
              <a:gd name="connsiteX0" fmla="*/ 216839 w 898331"/>
              <a:gd name="connsiteY0" fmla="*/ 170385 h 650561"/>
              <a:gd name="connsiteX1" fmla="*/ 216839 w 898331"/>
              <a:gd name="connsiteY1" fmla="*/ 170385 h 650561"/>
              <a:gd name="connsiteX2" fmla="*/ 30977 w 898331"/>
              <a:gd name="connsiteY2" fmla="*/ 232343 h 650561"/>
              <a:gd name="connsiteX3" fmla="*/ 0 w 898331"/>
              <a:gd name="connsiteY3" fmla="*/ 278812 h 650561"/>
              <a:gd name="connsiteX4" fmla="*/ 15489 w 898331"/>
              <a:gd name="connsiteY4" fmla="*/ 526645 h 650561"/>
              <a:gd name="connsiteX5" fmla="*/ 46465 w 898331"/>
              <a:gd name="connsiteY5" fmla="*/ 573113 h 650561"/>
              <a:gd name="connsiteX6" fmla="*/ 92931 w 898331"/>
              <a:gd name="connsiteY6" fmla="*/ 619582 h 650561"/>
              <a:gd name="connsiteX7" fmla="*/ 201350 w 898331"/>
              <a:gd name="connsiteY7" fmla="*/ 650561 h 650561"/>
              <a:gd name="connsiteX8" fmla="*/ 588562 w 898331"/>
              <a:gd name="connsiteY8" fmla="*/ 635072 h 650561"/>
              <a:gd name="connsiteX9" fmla="*/ 743446 w 898331"/>
              <a:gd name="connsiteY9" fmla="*/ 604092 h 650561"/>
              <a:gd name="connsiteX10" fmla="*/ 789912 w 898331"/>
              <a:gd name="connsiteY10" fmla="*/ 573113 h 650561"/>
              <a:gd name="connsiteX11" fmla="*/ 820889 w 898331"/>
              <a:gd name="connsiteY11" fmla="*/ 526645 h 650561"/>
              <a:gd name="connsiteX12" fmla="*/ 867354 w 898331"/>
              <a:gd name="connsiteY12" fmla="*/ 495666 h 650561"/>
              <a:gd name="connsiteX13" fmla="*/ 898331 w 898331"/>
              <a:gd name="connsiteY13" fmla="*/ 402728 h 650561"/>
              <a:gd name="connsiteX14" fmla="*/ 882842 w 898331"/>
              <a:gd name="connsiteY14" fmla="*/ 216854 h 650561"/>
              <a:gd name="connsiteX15" fmla="*/ 867354 w 898331"/>
              <a:gd name="connsiteY15" fmla="*/ 170385 h 650561"/>
              <a:gd name="connsiteX16" fmla="*/ 820889 w 898331"/>
              <a:gd name="connsiteY16" fmla="*/ 154895 h 650561"/>
              <a:gd name="connsiteX17" fmla="*/ 727958 w 898331"/>
              <a:gd name="connsiteY17" fmla="*/ 139406 h 650561"/>
              <a:gd name="connsiteX18" fmla="*/ 619539 w 898331"/>
              <a:gd name="connsiteY18" fmla="*/ 108427 h 650561"/>
              <a:gd name="connsiteX19" fmla="*/ 526608 w 898331"/>
              <a:gd name="connsiteY19" fmla="*/ 46469 h 650561"/>
              <a:gd name="connsiteX20" fmla="*/ 495631 w 898331"/>
              <a:gd name="connsiteY20" fmla="*/ 15489 h 650561"/>
              <a:gd name="connsiteX21" fmla="*/ 449165 w 898331"/>
              <a:gd name="connsiteY21" fmla="*/ 0 h 650561"/>
              <a:gd name="connsiteX22" fmla="*/ 356235 w 898331"/>
              <a:gd name="connsiteY22" fmla="*/ 30979 h 650561"/>
              <a:gd name="connsiteX23" fmla="*/ 263304 w 898331"/>
              <a:gd name="connsiteY23" fmla="*/ 77448 h 650561"/>
              <a:gd name="connsiteX24" fmla="*/ 216839 w 898331"/>
              <a:gd name="connsiteY24" fmla="*/ 170385 h 650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98331" h="650561">
                <a:moveTo>
                  <a:pt x="216839" y="170385"/>
                </a:moveTo>
                <a:lnTo>
                  <a:pt x="216839" y="170385"/>
                </a:lnTo>
                <a:cubicBezTo>
                  <a:pt x="-31122" y="192928"/>
                  <a:pt x="82055" y="130178"/>
                  <a:pt x="30977" y="232343"/>
                </a:cubicBezTo>
                <a:cubicBezTo>
                  <a:pt x="22652" y="248994"/>
                  <a:pt x="10326" y="263322"/>
                  <a:pt x="0" y="278812"/>
                </a:cubicBezTo>
                <a:cubicBezTo>
                  <a:pt x="5163" y="361423"/>
                  <a:pt x="2581" y="444886"/>
                  <a:pt x="15489" y="526645"/>
                </a:cubicBezTo>
                <a:cubicBezTo>
                  <a:pt x="18392" y="545033"/>
                  <a:pt x="34548" y="558812"/>
                  <a:pt x="46465" y="573113"/>
                </a:cubicBezTo>
                <a:cubicBezTo>
                  <a:pt x="60488" y="589941"/>
                  <a:pt x="74705" y="607431"/>
                  <a:pt x="92931" y="619582"/>
                </a:cubicBezTo>
                <a:cubicBezTo>
                  <a:pt x="106266" y="628473"/>
                  <a:pt x="193084" y="648494"/>
                  <a:pt x="201350" y="650561"/>
                </a:cubicBezTo>
                <a:cubicBezTo>
                  <a:pt x="330421" y="645398"/>
                  <a:pt x="459640" y="643130"/>
                  <a:pt x="588562" y="635072"/>
                </a:cubicBezTo>
                <a:cubicBezTo>
                  <a:pt x="621182" y="633033"/>
                  <a:pt x="703474" y="624079"/>
                  <a:pt x="743446" y="604092"/>
                </a:cubicBezTo>
                <a:cubicBezTo>
                  <a:pt x="760096" y="595766"/>
                  <a:pt x="774423" y="583439"/>
                  <a:pt x="789912" y="573113"/>
                </a:cubicBezTo>
                <a:cubicBezTo>
                  <a:pt x="800238" y="557624"/>
                  <a:pt x="807726" y="539809"/>
                  <a:pt x="820889" y="526645"/>
                </a:cubicBezTo>
                <a:cubicBezTo>
                  <a:pt x="834051" y="513482"/>
                  <a:pt x="857489" y="511452"/>
                  <a:pt x="867354" y="495666"/>
                </a:cubicBezTo>
                <a:cubicBezTo>
                  <a:pt x="884660" y="467974"/>
                  <a:pt x="898331" y="402728"/>
                  <a:pt x="898331" y="402728"/>
                </a:cubicBezTo>
                <a:cubicBezTo>
                  <a:pt x="893168" y="340770"/>
                  <a:pt x="891058" y="278481"/>
                  <a:pt x="882842" y="216854"/>
                </a:cubicBezTo>
                <a:cubicBezTo>
                  <a:pt x="880684" y="200670"/>
                  <a:pt x="878899" y="181931"/>
                  <a:pt x="867354" y="170385"/>
                </a:cubicBezTo>
                <a:cubicBezTo>
                  <a:pt x="855810" y="158840"/>
                  <a:pt x="836826" y="158437"/>
                  <a:pt x="820889" y="154895"/>
                </a:cubicBezTo>
                <a:cubicBezTo>
                  <a:pt x="790233" y="148082"/>
                  <a:pt x="758558" y="146468"/>
                  <a:pt x="727958" y="139406"/>
                </a:cubicBezTo>
                <a:cubicBezTo>
                  <a:pt x="691335" y="130954"/>
                  <a:pt x="655679" y="118753"/>
                  <a:pt x="619539" y="108427"/>
                </a:cubicBezTo>
                <a:cubicBezTo>
                  <a:pt x="588562" y="87774"/>
                  <a:pt x="552933" y="72796"/>
                  <a:pt x="526608" y="46469"/>
                </a:cubicBezTo>
                <a:cubicBezTo>
                  <a:pt x="516282" y="36142"/>
                  <a:pt x="508153" y="23003"/>
                  <a:pt x="495631" y="15489"/>
                </a:cubicBezTo>
                <a:cubicBezTo>
                  <a:pt x="481631" y="7089"/>
                  <a:pt x="464654" y="5163"/>
                  <a:pt x="449165" y="0"/>
                </a:cubicBezTo>
                <a:cubicBezTo>
                  <a:pt x="418188" y="10326"/>
                  <a:pt x="383403" y="12866"/>
                  <a:pt x="356235" y="30979"/>
                </a:cubicBezTo>
                <a:cubicBezTo>
                  <a:pt x="296185" y="71015"/>
                  <a:pt x="327429" y="56071"/>
                  <a:pt x="263304" y="77448"/>
                </a:cubicBezTo>
                <a:cubicBezTo>
                  <a:pt x="224227" y="136067"/>
                  <a:pt x="224583" y="154896"/>
                  <a:pt x="216839" y="170385"/>
                </a:cubicBez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6038" y="2427288"/>
            <a:ext cx="9091612" cy="873125"/>
          </a:xfrm>
          <a:custGeom>
            <a:avLst/>
            <a:gdLst>
              <a:gd name="connsiteX0" fmla="*/ 0 w 9091727"/>
              <a:gd name="connsiteY0" fmla="*/ 546898 h 873630"/>
              <a:gd name="connsiteX1" fmla="*/ 309770 w 9091727"/>
              <a:gd name="connsiteY1" fmla="*/ 515919 h 873630"/>
              <a:gd name="connsiteX2" fmla="*/ 356235 w 9091727"/>
              <a:gd name="connsiteY2" fmla="*/ 484940 h 873630"/>
              <a:gd name="connsiteX3" fmla="*/ 418189 w 9091727"/>
              <a:gd name="connsiteY3" fmla="*/ 500430 h 873630"/>
              <a:gd name="connsiteX4" fmla="*/ 449166 w 9091727"/>
              <a:gd name="connsiteY4" fmla="*/ 593367 h 873630"/>
              <a:gd name="connsiteX5" fmla="*/ 464654 w 9091727"/>
              <a:gd name="connsiteY5" fmla="*/ 639836 h 873630"/>
              <a:gd name="connsiteX6" fmla="*/ 511120 w 9091727"/>
              <a:gd name="connsiteY6" fmla="*/ 670815 h 873630"/>
              <a:gd name="connsiteX7" fmla="*/ 696981 w 9091727"/>
              <a:gd name="connsiteY7" fmla="*/ 655325 h 873630"/>
              <a:gd name="connsiteX8" fmla="*/ 758935 w 9091727"/>
              <a:gd name="connsiteY8" fmla="*/ 639836 h 873630"/>
              <a:gd name="connsiteX9" fmla="*/ 836377 w 9091727"/>
              <a:gd name="connsiteY9" fmla="*/ 624346 h 873630"/>
              <a:gd name="connsiteX10" fmla="*/ 929308 w 9091727"/>
              <a:gd name="connsiteY10" fmla="*/ 655325 h 873630"/>
              <a:gd name="connsiteX11" fmla="*/ 975773 w 9091727"/>
              <a:gd name="connsiteY11" fmla="*/ 670815 h 873630"/>
              <a:gd name="connsiteX12" fmla="*/ 1099681 w 9091727"/>
              <a:gd name="connsiteY12" fmla="*/ 655325 h 873630"/>
              <a:gd name="connsiteX13" fmla="*/ 1130658 w 9091727"/>
              <a:gd name="connsiteY13" fmla="*/ 608857 h 873630"/>
              <a:gd name="connsiteX14" fmla="*/ 1146146 w 9091727"/>
              <a:gd name="connsiteY14" fmla="*/ 546898 h 873630"/>
              <a:gd name="connsiteX15" fmla="*/ 1223589 w 9091727"/>
              <a:gd name="connsiteY15" fmla="*/ 469451 h 873630"/>
              <a:gd name="connsiteX16" fmla="*/ 1502381 w 9091727"/>
              <a:gd name="connsiteY16" fmla="*/ 453961 h 873630"/>
              <a:gd name="connsiteX17" fmla="*/ 1548846 w 9091727"/>
              <a:gd name="connsiteY17" fmla="*/ 422982 h 873630"/>
              <a:gd name="connsiteX18" fmla="*/ 1672754 w 9091727"/>
              <a:gd name="connsiteY18" fmla="*/ 546898 h 873630"/>
              <a:gd name="connsiteX19" fmla="*/ 1719220 w 9091727"/>
              <a:gd name="connsiteY19" fmla="*/ 577877 h 873630"/>
              <a:gd name="connsiteX20" fmla="*/ 1998012 w 9091727"/>
              <a:gd name="connsiteY20" fmla="*/ 562388 h 873630"/>
              <a:gd name="connsiteX21" fmla="*/ 2044477 w 9091727"/>
              <a:gd name="connsiteY21" fmla="*/ 546898 h 873630"/>
              <a:gd name="connsiteX22" fmla="*/ 2168385 w 9091727"/>
              <a:gd name="connsiteY22" fmla="*/ 531409 h 873630"/>
              <a:gd name="connsiteX23" fmla="*/ 2214850 w 9091727"/>
              <a:gd name="connsiteY23" fmla="*/ 438471 h 873630"/>
              <a:gd name="connsiteX24" fmla="*/ 2245827 w 9091727"/>
              <a:gd name="connsiteY24" fmla="*/ 268086 h 873630"/>
              <a:gd name="connsiteX25" fmla="*/ 2478154 w 9091727"/>
              <a:gd name="connsiteY25" fmla="*/ 283576 h 873630"/>
              <a:gd name="connsiteX26" fmla="*/ 2540108 w 9091727"/>
              <a:gd name="connsiteY26" fmla="*/ 299065 h 873630"/>
              <a:gd name="connsiteX27" fmla="*/ 2633039 w 9091727"/>
              <a:gd name="connsiteY27" fmla="*/ 330045 h 873630"/>
              <a:gd name="connsiteX28" fmla="*/ 2741458 w 9091727"/>
              <a:gd name="connsiteY28" fmla="*/ 283576 h 873630"/>
              <a:gd name="connsiteX29" fmla="*/ 2880854 w 9091727"/>
              <a:gd name="connsiteY29" fmla="*/ 175149 h 873630"/>
              <a:gd name="connsiteX30" fmla="*/ 2989273 w 9091727"/>
              <a:gd name="connsiteY30" fmla="*/ 144170 h 873630"/>
              <a:gd name="connsiteX31" fmla="*/ 3035739 w 9091727"/>
              <a:gd name="connsiteY31" fmla="*/ 113191 h 873630"/>
              <a:gd name="connsiteX32" fmla="*/ 3190623 w 9091727"/>
              <a:gd name="connsiteY32" fmla="*/ 128680 h 873630"/>
              <a:gd name="connsiteX33" fmla="*/ 3252577 w 9091727"/>
              <a:gd name="connsiteY33" fmla="*/ 221618 h 873630"/>
              <a:gd name="connsiteX34" fmla="*/ 3299043 w 9091727"/>
              <a:gd name="connsiteY34" fmla="*/ 314555 h 873630"/>
              <a:gd name="connsiteX35" fmla="*/ 3314531 w 9091727"/>
              <a:gd name="connsiteY35" fmla="*/ 407492 h 873630"/>
              <a:gd name="connsiteX36" fmla="*/ 3360996 w 9091727"/>
              <a:gd name="connsiteY36" fmla="*/ 422982 h 873630"/>
              <a:gd name="connsiteX37" fmla="*/ 3453927 w 9091727"/>
              <a:gd name="connsiteY37" fmla="*/ 484940 h 873630"/>
              <a:gd name="connsiteX38" fmla="*/ 3546858 w 9091727"/>
              <a:gd name="connsiteY38" fmla="*/ 546898 h 873630"/>
              <a:gd name="connsiteX39" fmla="*/ 3577835 w 9091727"/>
              <a:gd name="connsiteY39" fmla="*/ 593367 h 873630"/>
              <a:gd name="connsiteX40" fmla="*/ 3670766 w 9091727"/>
              <a:gd name="connsiteY40" fmla="*/ 686304 h 873630"/>
              <a:gd name="connsiteX41" fmla="*/ 4367746 w 9091727"/>
              <a:gd name="connsiteY41" fmla="*/ 670815 h 873630"/>
              <a:gd name="connsiteX42" fmla="*/ 4414212 w 9091727"/>
              <a:gd name="connsiteY42" fmla="*/ 686304 h 873630"/>
              <a:gd name="connsiteX43" fmla="*/ 4445189 w 9091727"/>
              <a:gd name="connsiteY43" fmla="*/ 732773 h 873630"/>
              <a:gd name="connsiteX44" fmla="*/ 4522631 w 9091727"/>
              <a:gd name="connsiteY44" fmla="*/ 748263 h 873630"/>
              <a:gd name="connsiteX45" fmla="*/ 4584585 w 9091727"/>
              <a:gd name="connsiteY45" fmla="*/ 763752 h 873630"/>
              <a:gd name="connsiteX46" fmla="*/ 4878866 w 9091727"/>
              <a:gd name="connsiteY46" fmla="*/ 810221 h 873630"/>
              <a:gd name="connsiteX47" fmla="*/ 5064727 w 9091727"/>
              <a:gd name="connsiteY47" fmla="*/ 825710 h 873630"/>
              <a:gd name="connsiteX48" fmla="*/ 5250589 w 9091727"/>
              <a:gd name="connsiteY48" fmla="*/ 856689 h 873630"/>
              <a:gd name="connsiteX49" fmla="*/ 5591335 w 9091727"/>
              <a:gd name="connsiteY49" fmla="*/ 872179 h 873630"/>
              <a:gd name="connsiteX50" fmla="*/ 5823662 w 9091727"/>
              <a:gd name="connsiteY50" fmla="*/ 856689 h 873630"/>
              <a:gd name="connsiteX51" fmla="*/ 5854639 w 9091727"/>
              <a:gd name="connsiteY51" fmla="*/ 763752 h 873630"/>
              <a:gd name="connsiteX52" fmla="*/ 5932081 w 9091727"/>
              <a:gd name="connsiteY52" fmla="*/ 686304 h 873630"/>
              <a:gd name="connsiteX53" fmla="*/ 5947569 w 9091727"/>
              <a:gd name="connsiteY53" fmla="*/ 639836 h 873630"/>
              <a:gd name="connsiteX54" fmla="*/ 5994035 w 9091727"/>
              <a:gd name="connsiteY54" fmla="*/ 608857 h 873630"/>
              <a:gd name="connsiteX55" fmla="*/ 6025012 w 9091727"/>
              <a:gd name="connsiteY55" fmla="*/ 577877 h 873630"/>
              <a:gd name="connsiteX56" fmla="*/ 6055989 w 9091727"/>
              <a:gd name="connsiteY56" fmla="*/ 531409 h 873630"/>
              <a:gd name="connsiteX57" fmla="*/ 6117942 w 9091727"/>
              <a:gd name="connsiteY57" fmla="*/ 515919 h 873630"/>
              <a:gd name="connsiteX58" fmla="*/ 6164408 w 9091727"/>
              <a:gd name="connsiteY58" fmla="*/ 500430 h 873630"/>
              <a:gd name="connsiteX59" fmla="*/ 6257339 w 9091727"/>
              <a:gd name="connsiteY59" fmla="*/ 515919 h 873630"/>
              <a:gd name="connsiteX60" fmla="*/ 6303804 w 9091727"/>
              <a:gd name="connsiteY60" fmla="*/ 562388 h 873630"/>
              <a:gd name="connsiteX61" fmla="*/ 6365758 w 9091727"/>
              <a:gd name="connsiteY61" fmla="*/ 593367 h 873630"/>
              <a:gd name="connsiteX62" fmla="*/ 6474177 w 9091727"/>
              <a:gd name="connsiteY62" fmla="*/ 670815 h 873630"/>
              <a:gd name="connsiteX63" fmla="*/ 6520642 w 9091727"/>
              <a:gd name="connsiteY63" fmla="*/ 639836 h 873630"/>
              <a:gd name="connsiteX64" fmla="*/ 6520642 w 9091727"/>
              <a:gd name="connsiteY64" fmla="*/ 500430 h 873630"/>
              <a:gd name="connsiteX65" fmla="*/ 6489665 w 9091727"/>
              <a:gd name="connsiteY65" fmla="*/ 407492 h 873630"/>
              <a:gd name="connsiteX66" fmla="*/ 6474177 w 9091727"/>
              <a:gd name="connsiteY66" fmla="*/ 361024 h 873630"/>
              <a:gd name="connsiteX67" fmla="*/ 6458689 w 9091727"/>
              <a:gd name="connsiteY67" fmla="*/ 314555 h 873630"/>
              <a:gd name="connsiteX68" fmla="*/ 6381246 w 9091727"/>
              <a:gd name="connsiteY68" fmla="*/ 206128 h 873630"/>
              <a:gd name="connsiteX69" fmla="*/ 6396735 w 9091727"/>
              <a:gd name="connsiteY69" fmla="*/ 144170 h 873630"/>
              <a:gd name="connsiteX70" fmla="*/ 6458689 w 9091727"/>
              <a:gd name="connsiteY70" fmla="*/ 128680 h 873630"/>
              <a:gd name="connsiteX71" fmla="*/ 6520642 w 9091727"/>
              <a:gd name="connsiteY71" fmla="*/ 82212 h 873630"/>
              <a:gd name="connsiteX72" fmla="*/ 6567108 w 9091727"/>
              <a:gd name="connsiteY72" fmla="*/ 51233 h 873630"/>
              <a:gd name="connsiteX73" fmla="*/ 6598085 w 9091727"/>
              <a:gd name="connsiteY73" fmla="*/ 4764 h 873630"/>
              <a:gd name="connsiteX74" fmla="*/ 6752969 w 9091727"/>
              <a:gd name="connsiteY74" fmla="*/ 51233 h 873630"/>
              <a:gd name="connsiteX75" fmla="*/ 6799435 w 9091727"/>
              <a:gd name="connsiteY75" fmla="*/ 144170 h 873630"/>
              <a:gd name="connsiteX76" fmla="*/ 6814923 w 9091727"/>
              <a:gd name="connsiteY76" fmla="*/ 206128 h 873630"/>
              <a:gd name="connsiteX77" fmla="*/ 6938831 w 9091727"/>
              <a:gd name="connsiteY77" fmla="*/ 252597 h 873630"/>
              <a:gd name="connsiteX78" fmla="*/ 6985296 w 9091727"/>
              <a:gd name="connsiteY78" fmla="*/ 268086 h 873630"/>
              <a:gd name="connsiteX79" fmla="*/ 7031762 w 9091727"/>
              <a:gd name="connsiteY79" fmla="*/ 299065 h 873630"/>
              <a:gd name="connsiteX80" fmla="*/ 7295065 w 9091727"/>
              <a:gd name="connsiteY80" fmla="*/ 376513 h 873630"/>
              <a:gd name="connsiteX81" fmla="*/ 7403485 w 9091727"/>
              <a:gd name="connsiteY81" fmla="*/ 314555 h 873630"/>
              <a:gd name="connsiteX82" fmla="*/ 7449950 w 9091727"/>
              <a:gd name="connsiteY82" fmla="*/ 345534 h 873630"/>
              <a:gd name="connsiteX83" fmla="*/ 7480927 w 9091727"/>
              <a:gd name="connsiteY83" fmla="*/ 438471 h 873630"/>
              <a:gd name="connsiteX84" fmla="*/ 7589346 w 9091727"/>
              <a:gd name="connsiteY84" fmla="*/ 500430 h 873630"/>
              <a:gd name="connsiteX85" fmla="*/ 7635812 w 9091727"/>
              <a:gd name="connsiteY85" fmla="*/ 531409 h 873630"/>
              <a:gd name="connsiteX86" fmla="*/ 7759719 w 9091727"/>
              <a:gd name="connsiteY86" fmla="*/ 562388 h 873630"/>
              <a:gd name="connsiteX87" fmla="*/ 7806185 w 9091727"/>
              <a:gd name="connsiteY87" fmla="*/ 577877 h 873630"/>
              <a:gd name="connsiteX88" fmla="*/ 7883627 w 9091727"/>
              <a:gd name="connsiteY88" fmla="*/ 593367 h 873630"/>
              <a:gd name="connsiteX89" fmla="*/ 7976558 w 9091727"/>
              <a:gd name="connsiteY89" fmla="*/ 624346 h 873630"/>
              <a:gd name="connsiteX90" fmla="*/ 8023023 w 9091727"/>
              <a:gd name="connsiteY90" fmla="*/ 639836 h 873630"/>
              <a:gd name="connsiteX91" fmla="*/ 8100465 w 9091727"/>
              <a:gd name="connsiteY91" fmla="*/ 655325 h 873630"/>
              <a:gd name="connsiteX92" fmla="*/ 8518654 w 9091727"/>
              <a:gd name="connsiteY92" fmla="*/ 670815 h 873630"/>
              <a:gd name="connsiteX93" fmla="*/ 8580608 w 9091727"/>
              <a:gd name="connsiteY93" fmla="*/ 686304 h 873630"/>
              <a:gd name="connsiteX94" fmla="*/ 8627073 w 9091727"/>
              <a:gd name="connsiteY94" fmla="*/ 779242 h 873630"/>
              <a:gd name="connsiteX95" fmla="*/ 8673538 w 9091727"/>
              <a:gd name="connsiteY95" fmla="*/ 794731 h 873630"/>
              <a:gd name="connsiteX96" fmla="*/ 8921354 w 9091727"/>
              <a:gd name="connsiteY96" fmla="*/ 763752 h 873630"/>
              <a:gd name="connsiteX97" fmla="*/ 9014285 w 9091727"/>
              <a:gd name="connsiteY97" fmla="*/ 701794 h 873630"/>
              <a:gd name="connsiteX98" fmla="*/ 9091727 w 9091727"/>
              <a:gd name="connsiteY98" fmla="*/ 655325 h 87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9091727" h="873630">
                <a:moveTo>
                  <a:pt x="0" y="546898"/>
                </a:moveTo>
                <a:cubicBezTo>
                  <a:pt x="10373" y="546100"/>
                  <a:pt x="258025" y="531444"/>
                  <a:pt x="309770" y="515919"/>
                </a:cubicBezTo>
                <a:cubicBezTo>
                  <a:pt x="327600" y="510570"/>
                  <a:pt x="340747" y="495266"/>
                  <a:pt x="356235" y="484940"/>
                </a:cubicBezTo>
                <a:cubicBezTo>
                  <a:pt x="376886" y="490103"/>
                  <a:pt x="404336" y="484267"/>
                  <a:pt x="418189" y="500430"/>
                </a:cubicBezTo>
                <a:cubicBezTo>
                  <a:pt x="439439" y="525224"/>
                  <a:pt x="438840" y="562388"/>
                  <a:pt x="449166" y="593367"/>
                </a:cubicBezTo>
                <a:cubicBezTo>
                  <a:pt x="454329" y="608857"/>
                  <a:pt x="451069" y="630779"/>
                  <a:pt x="464654" y="639836"/>
                </a:cubicBezTo>
                <a:lnTo>
                  <a:pt x="511120" y="670815"/>
                </a:lnTo>
                <a:cubicBezTo>
                  <a:pt x="573074" y="665652"/>
                  <a:pt x="635293" y="663037"/>
                  <a:pt x="696981" y="655325"/>
                </a:cubicBezTo>
                <a:cubicBezTo>
                  <a:pt x="718104" y="652685"/>
                  <a:pt x="738155" y="644454"/>
                  <a:pt x="758935" y="639836"/>
                </a:cubicBezTo>
                <a:cubicBezTo>
                  <a:pt x="784633" y="634125"/>
                  <a:pt x="810563" y="629509"/>
                  <a:pt x="836377" y="624346"/>
                </a:cubicBezTo>
                <a:lnTo>
                  <a:pt x="929308" y="655325"/>
                </a:lnTo>
                <a:lnTo>
                  <a:pt x="975773" y="670815"/>
                </a:lnTo>
                <a:cubicBezTo>
                  <a:pt x="1017076" y="665652"/>
                  <a:pt x="1061034" y="670785"/>
                  <a:pt x="1099681" y="655325"/>
                </a:cubicBezTo>
                <a:cubicBezTo>
                  <a:pt x="1116965" y="648411"/>
                  <a:pt x="1123325" y="625968"/>
                  <a:pt x="1130658" y="608857"/>
                </a:cubicBezTo>
                <a:cubicBezTo>
                  <a:pt x="1139043" y="589290"/>
                  <a:pt x="1137761" y="566465"/>
                  <a:pt x="1146146" y="546898"/>
                </a:cubicBezTo>
                <a:cubicBezTo>
                  <a:pt x="1156920" y="521757"/>
                  <a:pt x="1192162" y="473941"/>
                  <a:pt x="1223589" y="469451"/>
                </a:cubicBezTo>
                <a:cubicBezTo>
                  <a:pt x="1315727" y="456287"/>
                  <a:pt x="1409450" y="459124"/>
                  <a:pt x="1502381" y="453961"/>
                </a:cubicBezTo>
                <a:cubicBezTo>
                  <a:pt x="1517869" y="443635"/>
                  <a:pt x="1530323" y="424834"/>
                  <a:pt x="1548846" y="422982"/>
                </a:cubicBezTo>
                <a:cubicBezTo>
                  <a:pt x="1720208" y="405844"/>
                  <a:pt x="1625302" y="440123"/>
                  <a:pt x="1672754" y="546898"/>
                </a:cubicBezTo>
                <a:cubicBezTo>
                  <a:pt x="1680314" y="563909"/>
                  <a:pt x="1703731" y="567551"/>
                  <a:pt x="1719220" y="577877"/>
                </a:cubicBezTo>
                <a:cubicBezTo>
                  <a:pt x="1812151" y="572714"/>
                  <a:pt x="1905357" y="571213"/>
                  <a:pt x="1998012" y="562388"/>
                </a:cubicBezTo>
                <a:cubicBezTo>
                  <a:pt x="2014265" y="560840"/>
                  <a:pt x="2028414" y="549819"/>
                  <a:pt x="2044477" y="546898"/>
                </a:cubicBezTo>
                <a:cubicBezTo>
                  <a:pt x="2085430" y="539452"/>
                  <a:pt x="2127082" y="536572"/>
                  <a:pt x="2168385" y="531409"/>
                </a:cubicBezTo>
                <a:cubicBezTo>
                  <a:pt x="2193188" y="494202"/>
                  <a:pt x="2206834" y="482562"/>
                  <a:pt x="2214850" y="438471"/>
                </a:cubicBezTo>
                <a:cubicBezTo>
                  <a:pt x="2249877" y="245809"/>
                  <a:pt x="2210308" y="374656"/>
                  <a:pt x="2245827" y="268086"/>
                </a:cubicBezTo>
                <a:cubicBezTo>
                  <a:pt x="2323269" y="273249"/>
                  <a:pt x="2400966" y="275450"/>
                  <a:pt x="2478154" y="283576"/>
                </a:cubicBezTo>
                <a:cubicBezTo>
                  <a:pt x="2499324" y="285805"/>
                  <a:pt x="2519719" y="292948"/>
                  <a:pt x="2540108" y="299065"/>
                </a:cubicBezTo>
                <a:cubicBezTo>
                  <a:pt x="2571384" y="308448"/>
                  <a:pt x="2633039" y="330045"/>
                  <a:pt x="2633039" y="330045"/>
                </a:cubicBezTo>
                <a:cubicBezTo>
                  <a:pt x="2669179" y="314555"/>
                  <a:pt x="2707743" y="303807"/>
                  <a:pt x="2741458" y="283576"/>
                </a:cubicBezTo>
                <a:cubicBezTo>
                  <a:pt x="2819580" y="236699"/>
                  <a:pt x="2760635" y="205205"/>
                  <a:pt x="2880854" y="175149"/>
                </a:cubicBezTo>
                <a:cubicBezTo>
                  <a:pt x="2900711" y="170185"/>
                  <a:pt x="2967048" y="155283"/>
                  <a:pt x="2989273" y="144170"/>
                </a:cubicBezTo>
                <a:cubicBezTo>
                  <a:pt x="3005923" y="135844"/>
                  <a:pt x="3020250" y="123517"/>
                  <a:pt x="3035739" y="113191"/>
                </a:cubicBezTo>
                <a:cubicBezTo>
                  <a:pt x="3087367" y="118354"/>
                  <a:pt x="3144216" y="105475"/>
                  <a:pt x="3190623" y="128680"/>
                </a:cubicBezTo>
                <a:cubicBezTo>
                  <a:pt x="3223924" y="145331"/>
                  <a:pt x="3231926" y="190639"/>
                  <a:pt x="3252577" y="221618"/>
                </a:cubicBezTo>
                <a:cubicBezTo>
                  <a:pt x="3292611" y="281673"/>
                  <a:pt x="3277667" y="250424"/>
                  <a:pt x="3299043" y="314555"/>
                </a:cubicBezTo>
                <a:cubicBezTo>
                  <a:pt x="3304206" y="345534"/>
                  <a:pt x="3298950" y="380223"/>
                  <a:pt x="3314531" y="407492"/>
                </a:cubicBezTo>
                <a:cubicBezTo>
                  <a:pt x="3322631" y="421668"/>
                  <a:pt x="3346724" y="415053"/>
                  <a:pt x="3360996" y="422982"/>
                </a:cubicBezTo>
                <a:cubicBezTo>
                  <a:pt x="3393541" y="441064"/>
                  <a:pt x="3453927" y="484940"/>
                  <a:pt x="3453927" y="484940"/>
                </a:cubicBezTo>
                <a:cubicBezTo>
                  <a:pt x="3531698" y="601605"/>
                  <a:pt x="3426837" y="466879"/>
                  <a:pt x="3546858" y="546898"/>
                </a:cubicBezTo>
                <a:cubicBezTo>
                  <a:pt x="3562347" y="557225"/>
                  <a:pt x="3567015" y="578218"/>
                  <a:pt x="3577835" y="593367"/>
                </a:cubicBezTo>
                <a:cubicBezTo>
                  <a:pt x="3630229" y="666725"/>
                  <a:pt x="3606599" y="643524"/>
                  <a:pt x="3670766" y="686304"/>
                </a:cubicBezTo>
                <a:cubicBezTo>
                  <a:pt x="4181774" y="648449"/>
                  <a:pt x="3949391" y="647571"/>
                  <a:pt x="4367746" y="670815"/>
                </a:cubicBezTo>
                <a:cubicBezTo>
                  <a:pt x="4383235" y="675978"/>
                  <a:pt x="4401463" y="676105"/>
                  <a:pt x="4414212" y="686304"/>
                </a:cubicBezTo>
                <a:cubicBezTo>
                  <a:pt x="4428748" y="697934"/>
                  <a:pt x="4429026" y="723536"/>
                  <a:pt x="4445189" y="732773"/>
                </a:cubicBezTo>
                <a:cubicBezTo>
                  <a:pt x="4468045" y="745835"/>
                  <a:pt x="4496933" y="742552"/>
                  <a:pt x="4522631" y="748263"/>
                </a:cubicBezTo>
                <a:cubicBezTo>
                  <a:pt x="4543411" y="752881"/>
                  <a:pt x="4563934" y="758589"/>
                  <a:pt x="4584585" y="763752"/>
                </a:cubicBezTo>
                <a:cubicBezTo>
                  <a:pt x="4700813" y="841243"/>
                  <a:pt x="4608476" y="790906"/>
                  <a:pt x="4878866" y="810221"/>
                </a:cubicBezTo>
                <a:cubicBezTo>
                  <a:pt x="4940876" y="814651"/>
                  <a:pt x="5002773" y="820547"/>
                  <a:pt x="5064727" y="825710"/>
                </a:cubicBezTo>
                <a:cubicBezTo>
                  <a:pt x="5146125" y="852846"/>
                  <a:pt x="5121937" y="848388"/>
                  <a:pt x="5250589" y="856689"/>
                </a:cubicBezTo>
                <a:cubicBezTo>
                  <a:pt x="5364052" y="864010"/>
                  <a:pt x="5477753" y="867016"/>
                  <a:pt x="5591335" y="872179"/>
                </a:cubicBezTo>
                <a:cubicBezTo>
                  <a:pt x="5668777" y="867016"/>
                  <a:pt x="5751895" y="886242"/>
                  <a:pt x="5823662" y="856689"/>
                </a:cubicBezTo>
                <a:cubicBezTo>
                  <a:pt x="5853857" y="844255"/>
                  <a:pt x="5836527" y="790923"/>
                  <a:pt x="5854639" y="763752"/>
                </a:cubicBezTo>
                <a:cubicBezTo>
                  <a:pt x="5895940" y="701794"/>
                  <a:pt x="5870126" y="727609"/>
                  <a:pt x="5932081" y="686304"/>
                </a:cubicBezTo>
                <a:cubicBezTo>
                  <a:pt x="5937244" y="670815"/>
                  <a:pt x="5937370" y="652586"/>
                  <a:pt x="5947569" y="639836"/>
                </a:cubicBezTo>
                <a:cubicBezTo>
                  <a:pt x="5959198" y="625300"/>
                  <a:pt x="5979499" y="620486"/>
                  <a:pt x="5994035" y="608857"/>
                </a:cubicBezTo>
                <a:cubicBezTo>
                  <a:pt x="6005438" y="599734"/>
                  <a:pt x="6015890" y="589281"/>
                  <a:pt x="6025012" y="577877"/>
                </a:cubicBezTo>
                <a:cubicBezTo>
                  <a:pt x="6036641" y="563340"/>
                  <a:pt x="6040500" y="541736"/>
                  <a:pt x="6055989" y="531409"/>
                </a:cubicBezTo>
                <a:cubicBezTo>
                  <a:pt x="6073700" y="519601"/>
                  <a:pt x="6097474" y="521767"/>
                  <a:pt x="6117942" y="515919"/>
                </a:cubicBezTo>
                <a:cubicBezTo>
                  <a:pt x="6133640" y="511433"/>
                  <a:pt x="6148919" y="505593"/>
                  <a:pt x="6164408" y="500430"/>
                </a:cubicBezTo>
                <a:cubicBezTo>
                  <a:pt x="6195385" y="505593"/>
                  <a:pt x="6228642" y="503164"/>
                  <a:pt x="6257339" y="515919"/>
                </a:cubicBezTo>
                <a:cubicBezTo>
                  <a:pt x="6277356" y="524816"/>
                  <a:pt x="6285980" y="549655"/>
                  <a:pt x="6303804" y="562388"/>
                </a:cubicBezTo>
                <a:cubicBezTo>
                  <a:pt x="6322592" y="575809"/>
                  <a:pt x="6345711" y="581911"/>
                  <a:pt x="6365758" y="593367"/>
                </a:cubicBezTo>
                <a:cubicBezTo>
                  <a:pt x="6397464" y="611486"/>
                  <a:pt x="6447584" y="650869"/>
                  <a:pt x="6474177" y="670815"/>
                </a:cubicBezTo>
                <a:cubicBezTo>
                  <a:pt x="6489665" y="660489"/>
                  <a:pt x="6509014" y="654372"/>
                  <a:pt x="6520642" y="639836"/>
                </a:cubicBezTo>
                <a:cubicBezTo>
                  <a:pt x="6550936" y="601965"/>
                  <a:pt x="6529440" y="535622"/>
                  <a:pt x="6520642" y="500430"/>
                </a:cubicBezTo>
                <a:cubicBezTo>
                  <a:pt x="6512722" y="468750"/>
                  <a:pt x="6499991" y="438471"/>
                  <a:pt x="6489665" y="407492"/>
                </a:cubicBezTo>
                <a:lnTo>
                  <a:pt x="6474177" y="361024"/>
                </a:lnTo>
                <a:cubicBezTo>
                  <a:pt x="6469014" y="345534"/>
                  <a:pt x="6468485" y="327617"/>
                  <a:pt x="6458689" y="314555"/>
                </a:cubicBezTo>
                <a:cubicBezTo>
                  <a:pt x="6401054" y="237704"/>
                  <a:pt x="6426542" y="274077"/>
                  <a:pt x="6381246" y="206128"/>
                </a:cubicBezTo>
                <a:cubicBezTo>
                  <a:pt x="6386409" y="185475"/>
                  <a:pt x="6381682" y="159224"/>
                  <a:pt x="6396735" y="144170"/>
                </a:cubicBezTo>
                <a:cubicBezTo>
                  <a:pt x="6411787" y="129117"/>
                  <a:pt x="6439650" y="138200"/>
                  <a:pt x="6458689" y="128680"/>
                </a:cubicBezTo>
                <a:cubicBezTo>
                  <a:pt x="6481778" y="117135"/>
                  <a:pt x="6499636" y="97217"/>
                  <a:pt x="6520642" y="82212"/>
                </a:cubicBezTo>
                <a:cubicBezTo>
                  <a:pt x="6535790" y="71392"/>
                  <a:pt x="6551619" y="61559"/>
                  <a:pt x="6567108" y="51233"/>
                </a:cubicBezTo>
                <a:cubicBezTo>
                  <a:pt x="6577434" y="35743"/>
                  <a:pt x="6579913" y="8803"/>
                  <a:pt x="6598085" y="4764"/>
                </a:cubicBezTo>
                <a:cubicBezTo>
                  <a:pt x="6672834" y="-11848"/>
                  <a:pt x="6702695" y="17714"/>
                  <a:pt x="6752969" y="51233"/>
                </a:cubicBezTo>
                <a:cubicBezTo>
                  <a:pt x="6786909" y="102146"/>
                  <a:pt x="6783404" y="88058"/>
                  <a:pt x="6799435" y="144170"/>
                </a:cubicBezTo>
                <a:cubicBezTo>
                  <a:pt x="6805283" y="164639"/>
                  <a:pt x="6803115" y="188415"/>
                  <a:pt x="6814923" y="206128"/>
                </a:cubicBezTo>
                <a:cubicBezTo>
                  <a:pt x="6840419" y="244375"/>
                  <a:pt x="6903766" y="243830"/>
                  <a:pt x="6938831" y="252597"/>
                </a:cubicBezTo>
                <a:cubicBezTo>
                  <a:pt x="6954670" y="256557"/>
                  <a:pt x="6969808" y="262923"/>
                  <a:pt x="6985296" y="268086"/>
                </a:cubicBezTo>
                <a:cubicBezTo>
                  <a:pt x="7000785" y="278412"/>
                  <a:pt x="7023437" y="282415"/>
                  <a:pt x="7031762" y="299065"/>
                </a:cubicBezTo>
                <a:cubicBezTo>
                  <a:pt x="7117281" y="470116"/>
                  <a:pt x="6867204" y="403257"/>
                  <a:pt x="7295065" y="376513"/>
                </a:cubicBezTo>
                <a:cubicBezTo>
                  <a:pt x="7313212" y="364415"/>
                  <a:pt x="7383835" y="314555"/>
                  <a:pt x="7403485" y="314555"/>
                </a:cubicBezTo>
                <a:cubicBezTo>
                  <a:pt x="7422100" y="314555"/>
                  <a:pt x="7434462" y="335208"/>
                  <a:pt x="7449950" y="345534"/>
                </a:cubicBezTo>
                <a:lnTo>
                  <a:pt x="7480927" y="438471"/>
                </a:lnTo>
                <a:cubicBezTo>
                  <a:pt x="7506346" y="514733"/>
                  <a:pt x="7480308" y="482255"/>
                  <a:pt x="7589346" y="500430"/>
                </a:cubicBezTo>
                <a:cubicBezTo>
                  <a:pt x="7604835" y="510756"/>
                  <a:pt x="7619162" y="523084"/>
                  <a:pt x="7635812" y="531409"/>
                </a:cubicBezTo>
                <a:cubicBezTo>
                  <a:pt x="7671213" y="549111"/>
                  <a:pt x="7724378" y="553552"/>
                  <a:pt x="7759719" y="562388"/>
                </a:cubicBezTo>
                <a:cubicBezTo>
                  <a:pt x="7775558" y="566348"/>
                  <a:pt x="7790346" y="573917"/>
                  <a:pt x="7806185" y="577877"/>
                </a:cubicBezTo>
                <a:cubicBezTo>
                  <a:pt x="7831724" y="584262"/>
                  <a:pt x="7858229" y="586440"/>
                  <a:pt x="7883627" y="593367"/>
                </a:cubicBezTo>
                <a:cubicBezTo>
                  <a:pt x="7915129" y="601959"/>
                  <a:pt x="7945581" y="614020"/>
                  <a:pt x="7976558" y="624346"/>
                </a:cubicBezTo>
                <a:cubicBezTo>
                  <a:pt x="7992046" y="629509"/>
                  <a:pt x="8007014" y="636634"/>
                  <a:pt x="8023023" y="639836"/>
                </a:cubicBezTo>
                <a:cubicBezTo>
                  <a:pt x="8048837" y="644999"/>
                  <a:pt x="8074191" y="653683"/>
                  <a:pt x="8100465" y="655325"/>
                </a:cubicBezTo>
                <a:cubicBezTo>
                  <a:pt x="8239685" y="664027"/>
                  <a:pt x="8379258" y="665652"/>
                  <a:pt x="8518654" y="670815"/>
                </a:cubicBezTo>
                <a:cubicBezTo>
                  <a:pt x="8539305" y="675978"/>
                  <a:pt x="8562897" y="674496"/>
                  <a:pt x="8580608" y="686304"/>
                </a:cubicBezTo>
                <a:cubicBezTo>
                  <a:pt x="8666783" y="743758"/>
                  <a:pt x="8565229" y="717393"/>
                  <a:pt x="8627073" y="779242"/>
                </a:cubicBezTo>
                <a:cubicBezTo>
                  <a:pt x="8638617" y="790787"/>
                  <a:pt x="8658050" y="789568"/>
                  <a:pt x="8673538" y="794731"/>
                </a:cubicBezTo>
                <a:cubicBezTo>
                  <a:pt x="8756143" y="784405"/>
                  <a:pt x="8841039" y="785657"/>
                  <a:pt x="8921354" y="763752"/>
                </a:cubicBezTo>
                <a:cubicBezTo>
                  <a:pt x="8957272" y="753955"/>
                  <a:pt x="8983308" y="722447"/>
                  <a:pt x="9014285" y="701794"/>
                </a:cubicBezTo>
                <a:cubicBezTo>
                  <a:pt x="9070357" y="664410"/>
                  <a:pt x="9044099" y="679141"/>
                  <a:pt x="9091727" y="655325"/>
                </a:cubicBezTo>
              </a:path>
            </a:pathLst>
          </a:cu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5875" y="3052763"/>
            <a:ext cx="9121775" cy="1128712"/>
          </a:xfrm>
          <a:custGeom>
            <a:avLst/>
            <a:gdLst>
              <a:gd name="connsiteX0" fmla="*/ 0 w 9122704"/>
              <a:gd name="connsiteY0" fmla="*/ 169390 h 1129743"/>
              <a:gd name="connsiteX1" fmla="*/ 139397 w 9122704"/>
              <a:gd name="connsiteY1" fmla="*/ 138411 h 1129743"/>
              <a:gd name="connsiteX2" fmla="*/ 216839 w 9122704"/>
              <a:gd name="connsiteY2" fmla="*/ 76453 h 1129743"/>
              <a:gd name="connsiteX3" fmla="*/ 325258 w 9122704"/>
              <a:gd name="connsiteY3" fmla="*/ 91942 h 1129743"/>
              <a:gd name="connsiteX4" fmla="*/ 356235 w 9122704"/>
              <a:gd name="connsiteY4" fmla="*/ 122922 h 1129743"/>
              <a:gd name="connsiteX5" fmla="*/ 402700 w 9122704"/>
              <a:gd name="connsiteY5" fmla="*/ 138411 h 1129743"/>
              <a:gd name="connsiteX6" fmla="*/ 464654 w 9122704"/>
              <a:gd name="connsiteY6" fmla="*/ 153901 h 1129743"/>
              <a:gd name="connsiteX7" fmla="*/ 511120 w 9122704"/>
              <a:gd name="connsiteY7" fmla="*/ 169390 h 1129743"/>
              <a:gd name="connsiteX8" fmla="*/ 588562 w 9122704"/>
              <a:gd name="connsiteY8" fmla="*/ 184880 h 1129743"/>
              <a:gd name="connsiteX9" fmla="*/ 696981 w 9122704"/>
              <a:gd name="connsiteY9" fmla="*/ 215859 h 1129743"/>
              <a:gd name="connsiteX10" fmla="*/ 774423 w 9122704"/>
              <a:gd name="connsiteY10" fmla="*/ 200369 h 1129743"/>
              <a:gd name="connsiteX11" fmla="*/ 805400 w 9122704"/>
              <a:gd name="connsiteY11" fmla="*/ 107432 h 1129743"/>
              <a:gd name="connsiteX12" fmla="*/ 851866 w 9122704"/>
              <a:gd name="connsiteY12" fmla="*/ 138411 h 1129743"/>
              <a:gd name="connsiteX13" fmla="*/ 975773 w 9122704"/>
              <a:gd name="connsiteY13" fmla="*/ 169390 h 1129743"/>
              <a:gd name="connsiteX14" fmla="*/ 1115170 w 9122704"/>
              <a:gd name="connsiteY14" fmla="*/ 138411 h 1129743"/>
              <a:gd name="connsiteX15" fmla="*/ 1161635 w 9122704"/>
              <a:gd name="connsiteY15" fmla="*/ 107432 h 1129743"/>
              <a:gd name="connsiteX16" fmla="*/ 1208100 w 9122704"/>
              <a:gd name="connsiteY16" fmla="*/ 91942 h 1129743"/>
              <a:gd name="connsiteX17" fmla="*/ 1332008 w 9122704"/>
              <a:gd name="connsiteY17" fmla="*/ 45474 h 1129743"/>
              <a:gd name="connsiteX18" fmla="*/ 1548847 w 9122704"/>
              <a:gd name="connsiteY18" fmla="*/ 29984 h 1129743"/>
              <a:gd name="connsiteX19" fmla="*/ 1579823 w 9122704"/>
              <a:gd name="connsiteY19" fmla="*/ 122922 h 1129743"/>
              <a:gd name="connsiteX20" fmla="*/ 1610800 w 9122704"/>
              <a:gd name="connsiteY20" fmla="*/ 169390 h 1129743"/>
              <a:gd name="connsiteX21" fmla="*/ 1703731 w 9122704"/>
              <a:gd name="connsiteY21" fmla="*/ 215859 h 1129743"/>
              <a:gd name="connsiteX22" fmla="*/ 1750197 w 9122704"/>
              <a:gd name="connsiteY22" fmla="*/ 246838 h 1129743"/>
              <a:gd name="connsiteX23" fmla="*/ 1843127 w 9122704"/>
              <a:gd name="connsiteY23" fmla="*/ 200369 h 1129743"/>
              <a:gd name="connsiteX24" fmla="*/ 1858616 w 9122704"/>
              <a:gd name="connsiteY24" fmla="*/ 153901 h 1129743"/>
              <a:gd name="connsiteX25" fmla="*/ 1889593 w 9122704"/>
              <a:gd name="connsiteY25" fmla="*/ 107432 h 1129743"/>
              <a:gd name="connsiteX26" fmla="*/ 1967035 w 9122704"/>
              <a:gd name="connsiteY26" fmla="*/ 122922 h 1129743"/>
              <a:gd name="connsiteX27" fmla="*/ 1982523 w 9122704"/>
              <a:gd name="connsiteY27" fmla="*/ 169390 h 1129743"/>
              <a:gd name="connsiteX28" fmla="*/ 2013500 w 9122704"/>
              <a:gd name="connsiteY28" fmla="*/ 215859 h 1129743"/>
              <a:gd name="connsiteX29" fmla="*/ 2028989 w 9122704"/>
              <a:gd name="connsiteY29" fmla="*/ 386244 h 1129743"/>
              <a:gd name="connsiteX30" fmla="*/ 2044477 w 9122704"/>
              <a:gd name="connsiteY30" fmla="*/ 448202 h 1129743"/>
              <a:gd name="connsiteX31" fmla="*/ 2090943 w 9122704"/>
              <a:gd name="connsiteY31" fmla="*/ 463692 h 1129743"/>
              <a:gd name="connsiteX32" fmla="*/ 2183873 w 9122704"/>
              <a:gd name="connsiteY32" fmla="*/ 525650 h 1129743"/>
              <a:gd name="connsiteX33" fmla="*/ 2292293 w 9122704"/>
              <a:gd name="connsiteY33" fmla="*/ 510160 h 1129743"/>
              <a:gd name="connsiteX34" fmla="*/ 2338758 w 9122704"/>
              <a:gd name="connsiteY34" fmla="*/ 463692 h 1129743"/>
              <a:gd name="connsiteX35" fmla="*/ 2385223 w 9122704"/>
              <a:gd name="connsiteY35" fmla="*/ 432713 h 1129743"/>
              <a:gd name="connsiteX36" fmla="*/ 2416200 w 9122704"/>
              <a:gd name="connsiteY36" fmla="*/ 386244 h 1129743"/>
              <a:gd name="connsiteX37" fmla="*/ 2493643 w 9122704"/>
              <a:gd name="connsiteY37" fmla="*/ 246838 h 1129743"/>
              <a:gd name="connsiteX38" fmla="*/ 2540108 w 9122704"/>
              <a:gd name="connsiteY38" fmla="*/ 231348 h 1129743"/>
              <a:gd name="connsiteX39" fmla="*/ 2725970 w 9122704"/>
              <a:gd name="connsiteY39" fmla="*/ 262328 h 1129743"/>
              <a:gd name="connsiteX40" fmla="*/ 2787923 w 9122704"/>
              <a:gd name="connsiteY40" fmla="*/ 308796 h 1129743"/>
              <a:gd name="connsiteX41" fmla="*/ 2834389 w 9122704"/>
              <a:gd name="connsiteY41" fmla="*/ 324286 h 1129743"/>
              <a:gd name="connsiteX42" fmla="*/ 2927320 w 9122704"/>
              <a:gd name="connsiteY42" fmla="*/ 386244 h 1129743"/>
              <a:gd name="connsiteX43" fmla="*/ 2973785 w 9122704"/>
              <a:gd name="connsiteY43" fmla="*/ 355265 h 1129743"/>
              <a:gd name="connsiteX44" fmla="*/ 3035739 w 9122704"/>
              <a:gd name="connsiteY44" fmla="*/ 246838 h 1129743"/>
              <a:gd name="connsiteX45" fmla="*/ 3097693 w 9122704"/>
              <a:gd name="connsiteY45" fmla="*/ 153901 h 1129743"/>
              <a:gd name="connsiteX46" fmla="*/ 3175135 w 9122704"/>
              <a:gd name="connsiteY46" fmla="*/ 138411 h 1129743"/>
              <a:gd name="connsiteX47" fmla="*/ 3314531 w 9122704"/>
              <a:gd name="connsiteY47" fmla="*/ 153901 h 1129743"/>
              <a:gd name="connsiteX48" fmla="*/ 3345508 w 9122704"/>
              <a:gd name="connsiteY48" fmla="*/ 200369 h 1129743"/>
              <a:gd name="connsiteX49" fmla="*/ 3407462 w 9122704"/>
              <a:gd name="connsiteY49" fmla="*/ 231348 h 1129743"/>
              <a:gd name="connsiteX50" fmla="*/ 3500393 w 9122704"/>
              <a:gd name="connsiteY50" fmla="*/ 262328 h 1129743"/>
              <a:gd name="connsiteX51" fmla="*/ 3546858 w 9122704"/>
              <a:gd name="connsiteY51" fmla="*/ 277817 h 1129743"/>
              <a:gd name="connsiteX52" fmla="*/ 3562346 w 9122704"/>
              <a:gd name="connsiteY52" fmla="*/ 324286 h 1129743"/>
              <a:gd name="connsiteX53" fmla="*/ 3763696 w 9122704"/>
              <a:gd name="connsiteY53" fmla="*/ 308796 h 1129743"/>
              <a:gd name="connsiteX54" fmla="*/ 3810162 w 9122704"/>
              <a:gd name="connsiteY54" fmla="*/ 277817 h 1129743"/>
              <a:gd name="connsiteX55" fmla="*/ 3872116 w 9122704"/>
              <a:gd name="connsiteY55" fmla="*/ 246838 h 1129743"/>
              <a:gd name="connsiteX56" fmla="*/ 3934069 w 9122704"/>
              <a:gd name="connsiteY56" fmla="*/ 231348 h 1129743"/>
              <a:gd name="connsiteX57" fmla="*/ 3980535 w 9122704"/>
              <a:gd name="connsiteY57" fmla="*/ 215859 h 1129743"/>
              <a:gd name="connsiteX58" fmla="*/ 4352258 w 9122704"/>
              <a:gd name="connsiteY58" fmla="*/ 246838 h 1129743"/>
              <a:gd name="connsiteX59" fmla="*/ 4398723 w 9122704"/>
              <a:gd name="connsiteY59" fmla="*/ 262328 h 1129743"/>
              <a:gd name="connsiteX60" fmla="*/ 4940819 w 9122704"/>
              <a:gd name="connsiteY60" fmla="*/ 277817 h 1129743"/>
              <a:gd name="connsiteX61" fmla="*/ 4987285 w 9122704"/>
              <a:gd name="connsiteY61" fmla="*/ 293307 h 1129743"/>
              <a:gd name="connsiteX62" fmla="*/ 5049239 w 9122704"/>
              <a:gd name="connsiteY62" fmla="*/ 324286 h 1129743"/>
              <a:gd name="connsiteX63" fmla="*/ 5188635 w 9122704"/>
              <a:gd name="connsiteY63" fmla="*/ 355265 h 1129743"/>
              <a:gd name="connsiteX64" fmla="*/ 5513892 w 9122704"/>
              <a:gd name="connsiteY64" fmla="*/ 339775 h 1129743"/>
              <a:gd name="connsiteX65" fmla="*/ 5637800 w 9122704"/>
              <a:gd name="connsiteY65" fmla="*/ 339775 h 1129743"/>
              <a:gd name="connsiteX66" fmla="*/ 5699754 w 9122704"/>
              <a:gd name="connsiteY66" fmla="*/ 401734 h 1129743"/>
              <a:gd name="connsiteX67" fmla="*/ 5730731 w 9122704"/>
              <a:gd name="connsiteY67" fmla="*/ 448202 h 1129743"/>
              <a:gd name="connsiteX68" fmla="*/ 5699754 w 9122704"/>
              <a:gd name="connsiteY68" fmla="*/ 680545 h 1129743"/>
              <a:gd name="connsiteX69" fmla="*/ 5668777 w 9122704"/>
              <a:gd name="connsiteY69" fmla="*/ 773483 h 1129743"/>
              <a:gd name="connsiteX70" fmla="*/ 5622312 w 9122704"/>
              <a:gd name="connsiteY70" fmla="*/ 819951 h 1129743"/>
              <a:gd name="connsiteX71" fmla="*/ 5591335 w 9122704"/>
              <a:gd name="connsiteY71" fmla="*/ 912889 h 1129743"/>
              <a:gd name="connsiteX72" fmla="*/ 5529381 w 9122704"/>
              <a:gd name="connsiteY72" fmla="*/ 990337 h 1129743"/>
              <a:gd name="connsiteX73" fmla="*/ 5451939 w 9122704"/>
              <a:gd name="connsiteY73" fmla="*/ 1083274 h 1129743"/>
              <a:gd name="connsiteX74" fmla="*/ 5591335 w 9122704"/>
              <a:gd name="connsiteY74" fmla="*/ 1114253 h 1129743"/>
              <a:gd name="connsiteX75" fmla="*/ 5637800 w 9122704"/>
              <a:gd name="connsiteY75" fmla="*/ 1129743 h 1129743"/>
              <a:gd name="connsiteX76" fmla="*/ 5761708 w 9122704"/>
              <a:gd name="connsiteY76" fmla="*/ 1114253 h 1129743"/>
              <a:gd name="connsiteX77" fmla="*/ 5808173 w 9122704"/>
              <a:gd name="connsiteY77" fmla="*/ 1098763 h 1129743"/>
              <a:gd name="connsiteX78" fmla="*/ 5870127 w 9122704"/>
              <a:gd name="connsiteY78" fmla="*/ 1005826 h 1129743"/>
              <a:gd name="connsiteX79" fmla="*/ 5916592 w 9122704"/>
              <a:gd name="connsiteY79" fmla="*/ 912889 h 1129743"/>
              <a:gd name="connsiteX80" fmla="*/ 5947569 w 9122704"/>
              <a:gd name="connsiteY80" fmla="*/ 819951 h 1129743"/>
              <a:gd name="connsiteX81" fmla="*/ 5963058 w 9122704"/>
              <a:gd name="connsiteY81" fmla="*/ 649566 h 1129743"/>
              <a:gd name="connsiteX82" fmla="*/ 5994035 w 9122704"/>
              <a:gd name="connsiteY82" fmla="*/ 603098 h 1129743"/>
              <a:gd name="connsiteX83" fmla="*/ 6025012 w 9122704"/>
              <a:gd name="connsiteY83" fmla="*/ 510160 h 1129743"/>
              <a:gd name="connsiteX84" fmla="*/ 6040500 w 9122704"/>
              <a:gd name="connsiteY84" fmla="*/ 463692 h 1129743"/>
              <a:gd name="connsiteX85" fmla="*/ 6071477 w 9122704"/>
              <a:gd name="connsiteY85" fmla="*/ 417223 h 1129743"/>
              <a:gd name="connsiteX86" fmla="*/ 6117942 w 9122704"/>
              <a:gd name="connsiteY86" fmla="*/ 308796 h 1129743"/>
              <a:gd name="connsiteX87" fmla="*/ 6179896 w 9122704"/>
              <a:gd name="connsiteY87" fmla="*/ 231348 h 1129743"/>
              <a:gd name="connsiteX88" fmla="*/ 6195385 w 9122704"/>
              <a:gd name="connsiteY88" fmla="*/ 184880 h 1129743"/>
              <a:gd name="connsiteX89" fmla="*/ 6458689 w 9122704"/>
              <a:gd name="connsiteY89" fmla="*/ 169390 h 1129743"/>
              <a:gd name="connsiteX90" fmla="*/ 6551619 w 9122704"/>
              <a:gd name="connsiteY90" fmla="*/ 215859 h 1129743"/>
              <a:gd name="connsiteX91" fmla="*/ 6598085 w 9122704"/>
              <a:gd name="connsiteY91" fmla="*/ 231348 h 1129743"/>
              <a:gd name="connsiteX92" fmla="*/ 6629062 w 9122704"/>
              <a:gd name="connsiteY92" fmla="*/ 262328 h 1129743"/>
              <a:gd name="connsiteX93" fmla="*/ 6706504 w 9122704"/>
              <a:gd name="connsiteY93" fmla="*/ 277817 h 1129743"/>
              <a:gd name="connsiteX94" fmla="*/ 6783946 w 9122704"/>
              <a:gd name="connsiteY94" fmla="*/ 355265 h 1129743"/>
              <a:gd name="connsiteX95" fmla="*/ 6892365 w 9122704"/>
              <a:gd name="connsiteY95" fmla="*/ 339775 h 1129743"/>
              <a:gd name="connsiteX96" fmla="*/ 6938831 w 9122704"/>
              <a:gd name="connsiteY96" fmla="*/ 293307 h 1129743"/>
              <a:gd name="connsiteX97" fmla="*/ 7047250 w 9122704"/>
              <a:gd name="connsiteY97" fmla="*/ 215859 h 1129743"/>
              <a:gd name="connsiteX98" fmla="*/ 7078227 w 9122704"/>
              <a:gd name="connsiteY98" fmla="*/ 122922 h 1129743"/>
              <a:gd name="connsiteX99" fmla="*/ 7171158 w 9122704"/>
              <a:gd name="connsiteY99" fmla="*/ 60963 h 1129743"/>
              <a:gd name="connsiteX100" fmla="*/ 7264089 w 9122704"/>
              <a:gd name="connsiteY100" fmla="*/ 76453 h 1129743"/>
              <a:gd name="connsiteX101" fmla="*/ 7449950 w 9122704"/>
              <a:gd name="connsiteY101" fmla="*/ 91942 h 1129743"/>
              <a:gd name="connsiteX102" fmla="*/ 7480927 w 9122704"/>
              <a:gd name="connsiteY102" fmla="*/ 184880 h 1129743"/>
              <a:gd name="connsiteX103" fmla="*/ 7527392 w 9122704"/>
              <a:gd name="connsiteY103" fmla="*/ 215859 h 1129743"/>
              <a:gd name="connsiteX104" fmla="*/ 7651300 w 9122704"/>
              <a:gd name="connsiteY104" fmla="*/ 200369 h 1129743"/>
              <a:gd name="connsiteX105" fmla="*/ 7713254 w 9122704"/>
              <a:gd name="connsiteY105" fmla="*/ 169390 h 1129743"/>
              <a:gd name="connsiteX106" fmla="*/ 7759719 w 9122704"/>
              <a:gd name="connsiteY106" fmla="*/ 153901 h 1129743"/>
              <a:gd name="connsiteX107" fmla="*/ 7806185 w 9122704"/>
              <a:gd name="connsiteY107" fmla="*/ 107432 h 1129743"/>
              <a:gd name="connsiteX108" fmla="*/ 7899115 w 9122704"/>
              <a:gd name="connsiteY108" fmla="*/ 76453 h 1129743"/>
              <a:gd name="connsiteX109" fmla="*/ 7961069 w 9122704"/>
              <a:gd name="connsiteY109" fmla="*/ 91942 h 1129743"/>
              <a:gd name="connsiteX110" fmla="*/ 8115954 w 9122704"/>
              <a:gd name="connsiteY110" fmla="*/ 138411 h 1129743"/>
              <a:gd name="connsiteX111" fmla="*/ 8363769 w 9122704"/>
              <a:gd name="connsiteY111" fmla="*/ 153901 h 1129743"/>
              <a:gd name="connsiteX112" fmla="*/ 8394746 w 9122704"/>
              <a:gd name="connsiteY112" fmla="*/ 200369 h 1129743"/>
              <a:gd name="connsiteX113" fmla="*/ 8534142 w 9122704"/>
              <a:gd name="connsiteY113" fmla="*/ 262328 h 1129743"/>
              <a:gd name="connsiteX114" fmla="*/ 8689027 w 9122704"/>
              <a:gd name="connsiteY114" fmla="*/ 293307 h 1129743"/>
              <a:gd name="connsiteX115" fmla="*/ 8735492 w 9122704"/>
              <a:gd name="connsiteY115" fmla="*/ 324286 h 1129743"/>
              <a:gd name="connsiteX116" fmla="*/ 8998796 w 9122704"/>
              <a:gd name="connsiteY116" fmla="*/ 293307 h 1129743"/>
              <a:gd name="connsiteX117" fmla="*/ 9060750 w 9122704"/>
              <a:gd name="connsiteY117" fmla="*/ 200369 h 1129743"/>
              <a:gd name="connsiteX118" fmla="*/ 9122704 w 9122704"/>
              <a:gd name="connsiteY118" fmla="*/ 138411 h 112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</a:cxnLst>
            <a:rect l="l" t="t" r="r" b="b"/>
            <a:pathLst>
              <a:path w="9122704" h="1129743">
                <a:moveTo>
                  <a:pt x="0" y="169390"/>
                </a:moveTo>
                <a:cubicBezTo>
                  <a:pt x="955" y="169231"/>
                  <a:pt x="119328" y="154467"/>
                  <a:pt x="139397" y="138411"/>
                </a:cubicBezTo>
                <a:cubicBezTo>
                  <a:pt x="239477" y="58341"/>
                  <a:pt x="100051" y="115384"/>
                  <a:pt x="216839" y="76453"/>
                </a:cubicBezTo>
                <a:cubicBezTo>
                  <a:pt x="252979" y="81616"/>
                  <a:pt x="290625" y="80397"/>
                  <a:pt x="325258" y="91942"/>
                </a:cubicBezTo>
                <a:cubicBezTo>
                  <a:pt x="339112" y="96560"/>
                  <a:pt x="343713" y="115408"/>
                  <a:pt x="356235" y="122922"/>
                </a:cubicBezTo>
                <a:cubicBezTo>
                  <a:pt x="370234" y="131322"/>
                  <a:pt x="387002" y="133926"/>
                  <a:pt x="402700" y="138411"/>
                </a:cubicBezTo>
                <a:cubicBezTo>
                  <a:pt x="423168" y="144259"/>
                  <a:pt x="444186" y="148053"/>
                  <a:pt x="464654" y="153901"/>
                </a:cubicBezTo>
                <a:cubicBezTo>
                  <a:pt x="480352" y="158386"/>
                  <a:pt x="495281" y="165430"/>
                  <a:pt x="511120" y="169390"/>
                </a:cubicBezTo>
                <a:cubicBezTo>
                  <a:pt x="536659" y="175775"/>
                  <a:pt x="562864" y="179169"/>
                  <a:pt x="588562" y="184880"/>
                </a:cubicBezTo>
                <a:cubicBezTo>
                  <a:pt x="646915" y="197848"/>
                  <a:pt x="645231" y="198607"/>
                  <a:pt x="696981" y="215859"/>
                </a:cubicBezTo>
                <a:cubicBezTo>
                  <a:pt x="722795" y="210696"/>
                  <a:pt x="755809" y="218985"/>
                  <a:pt x="774423" y="200369"/>
                </a:cubicBezTo>
                <a:cubicBezTo>
                  <a:pt x="797512" y="177278"/>
                  <a:pt x="805400" y="107432"/>
                  <a:pt x="805400" y="107432"/>
                </a:cubicBezTo>
                <a:cubicBezTo>
                  <a:pt x="820889" y="117758"/>
                  <a:pt x="835216" y="130085"/>
                  <a:pt x="851866" y="138411"/>
                </a:cubicBezTo>
                <a:cubicBezTo>
                  <a:pt x="883620" y="154289"/>
                  <a:pt x="946311" y="163497"/>
                  <a:pt x="975773" y="169390"/>
                </a:cubicBezTo>
                <a:cubicBezTo>
                  <a:pt x="1022239" y="159064"/>
                  <a:pt x="1070014" y="153464"/>
                  <a:pt x="1115170" y="138411"/>
                </a:cubicBezTo>
                <a:cubicBezTo>
                  <a:pt x="1132830" y="132524"/>
                  <a:pt x="1144985" y="115757"/>
                  <a:pt x="1161635" y="107432"/>
                </a:cubicBezTo>
                <a:cubicBezTo>
                  <a:pt x="1176237" y="100130"/>
                  <a:pt x="1193498" y="99244"/>
                  <a:pt x="1208100" y="91942"/>
                </a:cubicBezTo>
                <a:cubicBezTo>
                  <a:pt x="1314448" y="38764"/>
                  <a:pt x="1182604" y="75356"/>
                  <a:pt x="1332008" y="45474"/>
                </a:cubicBezTo>
                <a:cubicBezTo>
                  <a:pt x="1405057" y="8947"/>
                  <a:pt x="1450341" y="-27482"/>
                  <a:pt x="1548847" y="29984"/>
                </a:cubicBezTo>
                <a:cubicBezTo>
                  <a:pt x="1577053" y="46439"/>
                  <a:pt x="1561710" y="95751"/>
                  <a:pt x="1579823" y="122922"/>
                </a:cubicBezTo>
                <a:cubicBezTo>
                  <a:pt x="1590149" y="138411"/>
                  <a:pt x="1597637" y="156226"/>
                  <a:pt x="1610800" y="169390"/>
                </a:cubicBezTo>
                <a:cubicBezTo>
                  <a:pt x="1655187" y="213780"/>
                  <a:pt x="1653343" y="190663"/>
                  <a:pt x="1703731" y="215859"/>
                </a:cubicBezTo>
                <a:cubicBezTo>
                  <a:pt x="1720381" y="224185"/>
                  <a:pt x="1734708" y="236512"/>
                  <a:pt x="1750197" y="246838"/>
                </a:cubicBezTo>
                <a:cubicBezTo>
                  <a:pt x="1780807" y="236634"/>
                  <a:pt x="1821291" y="227666"/>
                  <a:pt x="1843127" y="200369"/>
                </a:cubicBezTo>
                <a:cubicBezTo>
                  <a:pt x="1853326" y="187619"/>
                  <a:pt x="1851315" y="168505"/>
                  <a:pt x="1858616" y="153901"/>
                </a:cubicBezTo>
                <a:cubicBezTo>
                  <a:pt x="1866941" y="137250"/>
                  <a:pt x="1879267" y="122922"/>
                  <a:pt x="1889593" y="107432"/>
                </a:cubicBezTo>
                <a:cubicBezTo>
                  <a:pt x="1915407" y="112595"/>
                  <a:pt x="1945132" y="108319"/>
                  <a:pt x="1967035" y="122922"/>
                </a:cubicBezTo>
                <a:cubicBezTo>
                  <a:pt x="1980620" y="131979"/>
                  <a:pt x="1975222" y="154786"/>
                  <a:pt x="1982523" y="169390"/>
                </a:cubicBezTo>
                <a:cubicBezTo>
                  <a:pt x="1990848" y="186041"/>
                  <a:pt x="2003174" y="200369"/>
                  <a:pt x="2013500" y="215859"/>
                </a:cubicBezTo>
                <a:cubicBezTo>
                  <a:pt x="2018663" y="272654"/>
                  <a:pt x="2021452" y="329715"/>
                  <a:pt x="2028989" y="386244"/>
                </a:cubicBezTo>
                <a:cubicBezTo>
                  <a:pt x="2031802" y="407345"/>
                  <a:pt x="2031179" y="431578"/>
                  <a:pt x="2044477" y="448202"/>
                </a:cubicBezTo>
                <a:cubicBezTo>
                  <a:pt x="2054676" y="460951"/>
                  <a:pt x="2076671" y="455763"/>
                  <a:pt x="2090943" y="463692"/>
                </a:cubicBezTo>
                <a:cubicBezTo>
                  <a:pt x="2123487" y="481774"/>
                  <a:pt x="2183873" y="525650"/>
                  <a:pt x="2183873" y="525650"/>
                </a:cubicBezTo>
                <a:cubicBezTo>
                  <a:pt x="2220013" y="520487"/>
                  <a:pt x="2258397" y="523719"/>
                  <a:pt x="2292293" y="510160"/>
                </a:cubicBezTo>
                <a:cubicBezTo>
                  <a:pt x="2312631" y="502024"/>
                  <a:pt x="2321931" y="477716"/>
                  <a:pt x="2338758" y="463692"/>
                </a:cubicBezTo>
                <a:cubicBezTo>
                  <a:pt x="2353058" y="451774"/>
                  <a:pt x="2369735" y="443039"/>
                  <a:pt x="2385223" y="432713"/>
                </a:cubicBezTo>
                <a:cubicBezTo>
                  <a:pt x="2395549" y="417223"/>
                  <a:pt x="2408640" y="403256"/>
                  <a:pt x="2416200" y="386244"/>
                </a:cubicBezTo>
                <a:cubicBezTo>
                  <a:pt x="2450229" y="309673"/>
                  <a:pt x="2426686" y="291479"/>
                  <a:pt x="2493643" y="246838"/>
                </a:cubicBezTo>
                <a:cubicBezTo>
                  <a:pt x="2507227" y="237781"/>
                  <a:pt x="2524620" y="236511"/>
                  <a:pt x="2540108" y="231348"/>
                </a:cubicBezTo>
                <a:cubicBezTo>
                  <a:pt x="2561221" y="233694"/>
                  <a:pt x="2682126" y="237273"/>
                  <a:pt x="2725970" y="262328"/>
                </a:cubicBezTo>
                <a:cubicBezTo>
                  <a:pt x="2748383" y="275136"/>
                  <a:pt x="2765510" y="295988"/>
                  <a:pt x="2787923" y="308796"/>
                </a:cubicBezTo>
                <a:cubicBezTo>
                  <a:pt x="2802098" y="316897"/>
                  <a:pt x="2820117" y="316357"/>
                  <a:pt x="2834389" y="324286"/>
                </a:cubicBezTo>
                <a:cubicBezTo>
                  <a:pt x="2866934" y="342368"/>
                  <a:pt x="2927320" y="386244"/>
                  <a:pt x="2927320" y="386244"/>
                </a:cubicBezTo>
                <a:cubicBezTo>
                  <a:pt x="2942808" y="375918"/>
                  <a:pt x="2960623" y="368428"/>
                  <a:pt x="2973785" y="355265"/>
                </a:cubicBezTo>
                <a:cubicBezTo>
                  <a:pt x="3000574" y="328474"/>
                  <a:pt x="3017518" y="277209"/>
                  <a:pt x="3035739" y="246838"/>
                </a:cubicBezTo>
                <a:cubicBezTo>
                  <a:pt x="3054893" y="214912"/>
                  <a:pt x="3061185" y="161203"/>
                  <a:pt x="3097693" y="153901"/>
                </a:cubicBezTo>
                <a:lnTo>
                  <a:pt x="3175135" y="138411"/>
                </a:lnTo>
                <a:cubicBezTo>
                  <a:pt x="3221600" y="143574"/>
                  <a:pt x="3270595" y="137923"/>
                  <a:pt x="3314531" y="153901"/>
                </a:cubicBezTo>
                <a:cubicBezTo>
                  <a:pt x="3332026" y="160263"/>
                  <a:pt x="3331207" y="188451"/>
                  <a:pt x="3345508" y="200369"/>
                </a:cubicBezTo>
                <a:cubicBezTo>
                  <a:pt x="3363245" y="215151"/>
                  <a:pt x="3386024" y="222772"/>
                  <a:pt x="3407462" y="231348"/>
                </a:cubicBezTo>
                <a:cubicBezTo>
                  <a:pt x="3437779" y="243476"/>
                  <a:pt x="3469416" y="252001"/>
                  <a:pt x="3500393" y="262328"/>
                </a:cubicBezTo>
                <a:lnTo>
                  <a:pt x="3546858" y="277817"/>
                </a:lnTo>
                <a:cubicBezTo>
                  <a:pt x="3552021" y="293307"/>
                  <a:pt x="3546183" y="321977"/>
                  <a:pt x="3562346" y="324286"/>
                </a:cubicBezTo>
                <a:cubicBezTo>
                  <a:pt x="3628984" y="333806"/>
                  <a:pt x="3697534" y="321202"/>
                  <a:pt x="3763696" y="308796"/>
                </a:cubicBezTo>
                <a:cubicBezTo>
                  <a:pt x="3781992" y="305365"/>
                  <a:pt x="3794000" y="287053"/>
                  <a:pt x="3810162" y="277817"/>
                </a:cubicBezTo>
                <a:cubicBezTo>
                  <a:pt x="3830209" y="266361"/>
                  <a:pt x="3850497" y="254946"/>
                  <a:pt x="3872116" y="246838"/>
                </a:cubicBezTo>
                <a:cubicBezTo>
                  <a:pt x="3892047" y="239363"/>
                  <a:pt x="3913601" y="237196"/>
                  <a:pt x="3934069" y="231348"/>
                </a:cubicBezTo>
                <a:cubicBezTo>
                  <a:pt x="3949767" y="226862"/>
                  <a:pt x="3965046" y="221022"/>
                  <a:pt x="3980535" y="215859"/>
                </a:cubicBezTo>
                <a:cubicBezTo>
                  <a:pt x="4042023" y="220251"/>
                  <a:pt x="4273561" y="234730"/>
                  <a:pt x="4352258" y="246838"/>
                </a:cubicBezTo>
                <a:cubicBezTo>
                  <a:pt x="4368394" y="249321"/>
                  <a:pt x="4382419" y="261470"/>
                  <a:pt x="4398723" y="262328"/>
                </a:cubicBezTo>
                <a:cubicBezTo>
                  <a:pt x="4579246" y="271830"/>
                  <a:pt x="4760120" y="272654"/>
                  <a:pt x="4940819" y="277817"/>
                </a:cubicBezTo>
                <a:cubicBezTo>
                  <a:pt x="4956308" y="282980"/>
                  <a:pt x="4972279" y="286875"/>
                  <a:pt x="4987285" y="293307"/>
                </a:cubicBezTo>
                <a:cubicBezTo>
                  <a:pt x="5008507" y="302403"/>
                  <a:pt x="5027620" y="316178"/>
                  <a:pt x="5049239" y="324286"/>
                </a:cubicBezTo>
                <a:cubicBezTo>
                  <a:pt x="5074233" y="333659"/>
                  <a:pt x="5167612" y="351060"/>
                  <a:pt x="5188635" y="355265"/>
                </a:cubicBezTo>
                <a:cubicBezTo>
                  <a:pt x="5297054" y="350102"/>
                  <a:pt x="5405696" y="348431"/>
                  <a:pt x="5513892" y="339775"/>
                </a:cubicBezTo>
                <a:cubicBezTo>
                  <a:pt x="5639050" y="329762"/>
                  <a:pt x="5512642" y="308484"/>
                  <a:pt x="5637800" y="339775"/>
                </a:cubicBezTo>
                <a:cubicBezTo>
                  <a:pt x="5671595" y="441163"/>
                  <a:pt x="5624658" y="341653"/>
                  <a:pt x="5699754" y="401734"/>
                </a:cubicBezTo>
                <a:cubicBezTo>
                  <a:pt x="5714290" y="413364"/>
                  <a:pt x="5720405" y="432713"/>
                  <a:pt x="5730731" y="448202"/>
                </a:cubicBezTo>
                <a:cubicBezTo>
                  <a:pt x="5723272" y="522790"/>
                  <a:pt x="5720014" y="606252"/>
                  <a:pt x="5699754" y="680545"/>
                </a:cubicBezTo>
                <a:cubicBezTo>
                  <a:pt x="5691163" y="712049"/>
                  <a:pt x="5691867" y="750392"/>
                  <a:pt x="5668777" y="773483"/>
                </a:cubicBezTo>
                <a:lnTo>
                  <a:pt x="5622312" y="819951"/>
                </a:lnTo>
                <a:cubicBezTo>
                  <a:pt x="5611986" y="850930"/>
                  <a:pt x="5609448" y="885718"/>
                  <a:pt x="5591335" y="912889"/>
                </a:cubicBezTo>
                <a:cubicBezTo>
                  <a:pt x="5495991" y="1055912"/>
                  <a:pt x="5617660" y="879980"/>
                  <a:pt x="5529381" y="990337"/>
                </a:cubicBezTo>
                <a:cubicBezTo>
                  <a:pt x="5443129" y="1098160"/>
                  <a:pt x="5562312" y="972892"/>
                  <a:pt x="5451939" y="1083274"/>
                </a:cubicBezTo>
                <a:cubicBezTo>
                  <a:pt x="5556544" y="1118144"/>
                  <a:pt x="5427772" y="1077902"/>
                  <a:pt x="5591335" y="1114253"/>
                </a:cubicBezTo>
                <a:cubicBezTo>
                  <a:pt x="5607272" y="1117795"/>
                  <a:pt x="5622312" y="1124580"/>
                  <a:pt x="5637800" y="1129743"/>
                </a:cubicBezTo>
                <a:cubicBezTo>
                  <a:pt x="5679103" y="1124580"/>
                  <a:pt x="5720755" y="1121700"/>
                  <a:pt x="5761708" y="1114253"/>
                </a:cubicBezTo>
                <a:cubicBezTo>
                  <a:pt x="5777771" y="1111332"/>
                  <a:pt x="5796629" y="1110308"/>
                  <a:pt x="5808173" y="1098763"/>
                </a:cubicBezTo>
                <a:cubicBezTo>
                  <a:pt x="5834499" y="1072435"/>
                  <a:pt x="5858354" y="1041147"/>
                  <a:pt x="5870127" y="1005826"/>
                </a:cubicBezTo>
                <a:cubicBezTo>
                  <a:pt x="5926620" y="836339"/>
                  <a:pt x="5836521" y="1093064"/>
                  <a:pt x="5916592" y="912889"/>
                </a:cubicBezTo>
                <a:cubicBezTo>
                  <a:pt x="5929853" y="883048"/>
                  <a:pt x="5947569" y="819951"/>
                  <a:pt x="5947569" y="819951"/>
                </a:cubicBezTo>
                <a:cubicBezTo>
                  <a:pt x="5952732" y="763156"/>
                  <a:pt x="5951109" y="705329"/>
                  <a:pt x="5963058" y="649566"/>
                </a:cubicBezTo>
                <a:cubicBezTo>
                  <a:pt x="5966958" y="631364"/>
                  <a:pt x="5986475" y="620109"/>
                  <a:pt x="5994035" y="603098"/>
                </a:cubicBezTo>
                <a:cubicBezTo>
                  <a:pt x="6007297" y="573257"/>
                  <a:pt x="6014686" y="541139"/>
                  <a:pt x="6025012" y="510160"/>
                </a:cubicBezTo>
                <a:cubicBezTo>
                  <a:pt x="6030175" y="494671"/>
                  <a:pt x="6031444" y="477277"/>
                  <a:pt x="6040500" y="463692"/>
                </a:cubicBezTo>
                <a:cubicBezTo>
                  <a:pt x="6050826" y="448202"/>
                  <a:pt x="6063152" y="433874"/>
                  <a:pt x="6071477" y="417223"/>
                </a:cubicBezTo>
                <a:cubicBezTo>
                  <a:pt x="6158357" y="243453"/>
                  <a:pt x="5989031" y="534407"/>
                  <a:pt x="6117942" y="308796"/>
                </a:cubicBezTo>
                <a:cubicBezTo>
                  <a:pt x="6143991" y="263206"/>
                  <a:pt x="6145976" y="265271"/>
                  <a:pt x="6179896" y="231348"/>
                </a:cubicBezTo>
                <a:cubicBezTo>
                  <a:pt x="6185059" y="215859"/>
                  <a:pt x="6185186" y="197630"/>
                  <a:pt x="6195385" y="184880"/>
                </a:cubicBezTo>
                <a:cubicBezTo>
                  <a:pt x="6255016" y="110337"/>
                  <a:pt x="6406732" y="165679"/>
                  <a:pt x="6458689" y="169390"/>
                </a:cubicBezTo>
                <a:cubicBezTo>
                  <a:pt x="6575490" y="208328"/>
                  <a:pt x="6431509" y="155801"/>
                  <a:pt x="6551619" y="215859"/>
                </a:cubicBezTo>
                <a:cubicBezTo>
                  <a:pt x="6566222" y="223161"/>
                  <a:pt x="6582596" y="226185"/>
                  <a:pt x="6598085" y="231348"/>
                </a:cubicBezTo>
                <a:cubicBezTo>
                  <a:pt x="6608411" y="241675"/>
                  <a:pt x="6615640" y="256575"/>
                  <a:pt x="6629062" y="262328"/>
                </a:cubicBezTo>
                <a:cubicBezTo>
                  <a:pt x="6653258" y="272699"/>
                  <a:pt x="6685083" y="262515"/>
                  <a:pt x="6706504" y="277817"/>
                </a:cubicBezTo>
                <a:cubicBezTo>
                  <a:pt x="6873976" y="397447"/>
                  <a:pt x="6624227" y="302020"/>
                  <a:pt x="6783946" y="355265"/>
                </a:cubicBezTo>
                <a:cubicBezTo>
                  <a:pt x="6820086" y="350102"/>
                  <a:pt x="6858470" y="353334"/>
                  <a:pt x="6892365" y="339775"/>
                </a:cubicBezTo>
                <a:cubicBezTo>
                  <a:pt x="6912703" y="331639"/>
                  <a:pt x="6922200" y="307563"/>
                  <a:pt x="6938831" y="293307"/>
                </a:cubicBezTo>
                <a:cubicBezTo>
                  <a:pt x="6972453" y="264486"/>
                  <a:pt x="7010475" y="240378"/>
                  <a:pt x="7047250" y="215859"/>
                </a:cubicBezTo>
                <a:cubicBezTo>
                  <a:pt x="7057576" y="184880"/>
                  <a:pt x="7051057" y="141036"/>
                  <a:pt x="7078227" y="122922"/>
                </a:cubicBezTo>
                <a:lnTo>
                  <a:pt x="7171158" y="60963"/>
                </a:lnTo>
                <a:cubicBezTo>
                  <a:pt x="7202135" y="66126"/>
                  <a:pt x="7232877" y="72985"/>
                  <a:pt x="7264089" y="76453"/>
                </a:cubicBezTo>
                <a:cubicBezTo>
                  <a:pt x="7325877" y="83319"/>
                  <a:pt x="7394346" y="64138"/>
                  <a:pt x="7449950" y="91942"/>
                </a:cubicBezTo>
                <a:cubicBezTo>
                  <a:pt x="7479157" y="106547"/>
                  <a:pt x="7453757" y="166765"/>
                  <a:pt x="7480927" y="184880"/>
                </a:cubicBezTo>
                <a:lnTo>
                  <a:pt x="7527392" y="215859"/>
                </a:lnTo>
                <a:cubicBezTo>
                  <a:pt x="7568695" y="210696"/>
                  <a:pt x="7610919" y="210465"/>
                  <a:pt x="7651300" y="200369"/>
                </a:cubicBezTo>
                <a:cubicBezTo>
                  <a:pt x="7673700" y="194769"/>
                  <a:pt x="7692032" y="178486"/>
                  <a:pt x="7713254" y="169390"/>
                </a:cubicBezTo>
                <a:cubicBezTo>
                  <a:pt x="7728260" y="162958"/>
                  <a:pt x="7744231" y="159064"/>
                  <a:pt x="7759719" y="153901"/>
                </a:cubicBezTo>
                <a:cubicBezTo>
                  <a:pt x="7775208" y="138411"/>
                  <a:pt x="7787037" y="118071"/>
                  <a:pt x="7806185" y="107432"/>
                </a:cubicBezTo>
                <a:cubicBezTo>
                  <a:pt x="7834728" y="91574"/>
                  <a:pt x="7899115" y="76453"/>
                  <a:pt x="7899115" y="76453"/>
                </a:cubicBezTo>
                <a:cubicBezTo>
                  <a:pt x="7919766" y="81616"/>
                  <a:pt x="7940680" y="85825"/>
                  <a:pt x="7961069" y="91942"/>
                </a:cubicBezTo>
                <a:cubicBezTo>
                  <a:pt x="7985341" y="99224"/>
                  <a:pt x="8080247" y="134840"/>
                  <a:pt x="8115954" y="138411"/>
                </a:cubicBezTo>
                <a:cubicBezTo>
                  <a:pt x="8198309" y="146647"/>
                  <a:pt x="8281164" y="148738"/>
                  <a:pt x="8363769" y="153901"/>
                </a:cubicBezTo>
                <a:cubicBezTo>
                  <a:pt x="8374095" y="169390"/>
                  <a:pt x="8381583" y="187205"/>
                  <a:pt x="8394746" y="200369"/>
                </a:cubicBezTo>
                <a:cubicBezTo>
                  <a:pt x="8431562" y="237187"/>
                  <a:pt x="8488134" y="246991"/>
                  <a:pt x="8534142" y="262328"/>
                </a:cubicBezTo>
                <a:cubicBezTo>
                  <a:pt x="8615233" y="289360"/>
                  <a:pt x="8564464" y="275510"/>
                  <a:pt x="8689027" y="293307"/>
                </a:cubicBezTo>
                <a:cubicBezTo>
                  <a:pt x="8704515" y="303633"/>
                  <a:pt x="8716909" y="323193"/>
                  <a:pt x="8735492" y="324286"/>
                </a:cubicBezTo>
                <a:cubicBezTo>
                  <a:pt x="8891183" y="333445"/>
                  <a:pt x="8901032" y="325897"/>
                  <a:pt x="8998796" y="293307"/>
                </a:cubicBezTo>
                <a:cubicBezTo>
                  <a:pt x="9026016" y="211644"/>
                  <a:pt x="8996295" y="277721"/>
                  <a:pt x="9060750" y="200369"/>
                </a:cubicBezTo>
                <a:cubicBezTo>
                  <a:pt x="9114150" y="136285"/>
                  <a:pt x="9065143" y="167194"/>
                  <a:pt x="9122704" y="138411"/>
                </a:cubicBezTo>
              </a:path>
            </a:pathLst>
          </a:cu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1641475" y="1689100"/>
            <a:ext cx="623888" cy="296863"/>
          </a:xfrm>
          <a:custGeom>
            <a:avLst/>
            <a:gdLst>
              <a:gd name="connsiteX0" fmla="*/ 170595 w 624408"/>
              <a:gd name="connsiteY0" fmla="*/ 0 h 297300"/>
              <a:gd name="connsiteX1" fmla="*/ 46687 w 624408"/>
              <a:gd name="connsiteY1" fmla="*/ 46469 h 297300"/>
              <a:gd name="connsiteX2" fmla="*/ 15710 w 624408"/>
              <a:gd name="connsiteY2" fmla="*/ 92938 h 297300"/>
              <a:gd name="connsiteX3" fmla="*/ 222 w 624408"/>
              <a:gd name="connsiteY3" fmla="*/ 139406 h 297300"/>
              <a:gd name="connsiteX4" fmla="*/ 31199 w 624408"/>
              <a:gd name="connsiteY4" fmla="*/ 216854 h 297300"/>
              <a:gd name="connsiteX5" fmla="*/ 77664 w 624408"/>
              <a:gd name="connsiteY5" fmla="*/ 247833 h 297300"/>
              <a:gd name="connsiteX6" fmla="*/ 573295 w 624408"/>
              <a:gd name="connsiteY6" fmla="*/ 263323 h 297300"/>
              <a:gd name="connsiteX7" fmla="*/ 619760 w 624408"/>
              <a:gd name="connsiteY7" fmla="*/ 294302 h 297300"/>
              <a:gd name="connsiteX8" fmla="*/ 604272 w 624408"/>
              <a:gd name="connsiteY8" fmla="*/ 232344 h 297300"/>
              <a:gd name="connsiteX9" fmla="*/ 588783 w 624408"/>
              <a:gd name="connsiteY9" fmla="*/ 154896 h 297300"/>
              <a:gd name="connsiteX10" fmla="*/ 542318 w 624408"/>
              <a:gd name="connsiteY10" fmla="*/ 123917 h 297300"/>
              <a:gd name="connsiteX11" fmla="*/ 449387 w 624408"/>
              <a:gd name="connsiteY11" fmla="*/ 108427 h 297300"/>
              <a:gd name="connsiteX12" fmla="*/ 402922 w 624408"/>
              <a:gd name="connsiteY12" fmla="*/ 92938 h 297300"/>
              <a:gd name="connsiteX13" fmla="*/ 263526 w 624408"/>
              <a:gd name="connsiteY13" fmla="*/ 77448 h 297300"/>
              <a:gd name="connsiteX14" fmla="*/ 170595 w 624408"/>
              <a:gd name="connsiteY14" fmla="*/ 46469 h 297300"/>
              <a:gd name="connsiteX15" fmla="*/ 108641 w 624408"/>
              <a:gd name="connsiteY15" fmla="*/ 15490 h 2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24408" h="297300">
                <a:moveTo>
                  <a:pt x="170595" y="0"/>
                </a:moveTo>
                <a:cubicBezTo>
                  <a:pt x="115186" y="11083"/>
                  <a:pt x="86568" y="6585"/>
                  <a:pt x="46687" y="46469"/>
                </a:cubicBezTo>
                <a:cubicBezTo>
                  <a:pt x="33524" y="59633"/>
                  <a:pt x="26036" y="77448"/>
                  <a:pt x="15710" y="92938"/>
                </a:cubicBezTo>
                <a:cubicBezTo>
                  <a:pt x="10547" y="108427"/>
                  <a:pt x="-1803" y="123205"/>
                  <a:pt x="222" y="139406"/>
                </a:cubicBezTo>
                <a:cubicBezTo>
                  <a:pt x="3671" y="166996"/>
                  <a:pt x="15039" y="194228"/>
                  <a:pt x="31199" y="216854"/>
                </a:cubicBezTo>
                <a:cubicBezTo>
                  <a:pt x="42018" y="232002"/>
                  <a:pt x="59117" y="246243"/>
                  <a:pt x="77664" y="247833"/>
                </a:cubicBezTo>
                <a:cubicBezTo>
                  <a:pt x="242351" y="261950"/>
                  <a:pt x="408085" y="258160"/>
                  <a:pt x="573295" y="263323"/>
                </a:cubicBezTo>
                <a:cubicBezTo>
                  <a:pt x="588783" y="273649"/>
                  <a:pt x="606598" y="307465"/>
                  <a:pt x="619760" y="294302"/>
                </a:cubicBezTo>
                <a:cubicBezTo>
                  <a:pt x="634813" y="279249"/>
                  <a:pt x="608890" y="253125"/>
                  <a:pt x="604272" y="232344"/>
                </a:cubicBezTo>
                <a:cubicBezTo>
                  <a:pt x="598561" y="206644"/>
                  <a:pt x="601844" y="177755"/>
                  <a:pt x="588783" y="154896"/>
                </a:cubicBezTo>
                <a:cubicBezTo>
                  <a:pt x="579548" y="138733"/>
                  <a:pt x="559978" y="129804"/>
                  <a:pt x="542318" y="123917"/>
                </a:cubicBezTo>
                <a:cubicBezTo>
                  <a:pt x="512525" y="113985"/>
                  <a:pt x="480043" y="115240"/>
                  <a:pt x="449387" y="108427"/>
                </a:cubicBezTo>
                <a:cubicBezTo>
                  <a:pt x="433450" y="104885"/>
                  <a:pt x="419026" y="95622"/>
                  <a:pt x="402922" y="92938"/>
                </a:cubicBezTo>
                <a:cubicBezTo>
                  <a:pt x="356807" y="85252"/>
                  <a:pt x="309991" y="82611"/>
                  <a:pt x="263526" y="77448"/>
                </a:cubicBezTo>
                <a:lnTo>
                  <a:pt x="170595" y="46469"/>
                </a:lnTo>
                <a:cubicBezTo>
                  <a:pt x="117204" y="28671"/>
                  <a:pt x="135674" y="42523"/>
                  <a:pt x="108641" y="15490"/>
                </a:cubicBezTo>
              </a:path>
            </a:pathLst>
          </a:cu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170738" y="1703388"/>
            <a:ext cx="604837" cy="357187"/>
          </a:xfrm>
          <a:custGeom>
            <a:avLst/>
            <a:gdLst>
              <a:gd name="connsiteX0" fmla="*/ 94141 w 605260"/>
              <a:gd name="connsiteY0" fmla="*/ 263322 h 356260"/>
              <a:gd name="connsiteX1" fmla="*/ 109630 w 605260"/>
              <a:gd name="connsiteY1" fmla="*/ 340770 h 356260"/>
              <a:gd name="connsiteX2" fmla="*/ 156095 w 605260"/>
              <a:gd name="connsiteY2" fmla="*/ 356260 h 356260"/>
              <a:gd name="connsiteX3" fmla="*/ 419399 w 605260"/>
              <a:gd name="connsiteY3" fmla="*/ 340770 h 356260"/>
              <a:gd name="connsiteX4" fmla="*/ 558795 w 605260"/>
              <a:gd name="connsiteY4" fmla="*/ 294301 h 356260"/>
              <a:gd name="connsiteX5" fmla="*/ 605260 w 605260"/>
              <a:gd name="connsiteY5" fmla="*/ 278812 h 356260"/>
              <a:gd name="connsiteX6" fmla="*/ 496841 w 605260"/>
              <a:gd name="connsiteY6" fmla="*/ 185875 h 356260"/>
              <a:gd name="connsiteX7" fmla="*/ 450376 w 605260"/>
              <a:gd name="connsiteY7" fmla="*/ 170385 h 356260"/>
              <a:gd name="connsiteX8" fmla="*/ 372933 w 605260"/>
              <a:gd name="connsiteY8" fmla="*/ 30979 h 356260"/>
              <a:gd name="connsiteX9" fmla="*/ 326468 w 605260"/>
              <a:gd name="connsiteY9" fmla="*/ 0 h 356260"/>
              <a:gd name="connsiteX10" fmla="*/ 280003 w 605260"/>
              <a:gd name="connsiteY10" fmla="*/ 15489 h 356260"/>
              <a:gd name="connsiteX11" fmla="*/ 264514 w 605260"/>
              <a:gd name="connsiteY11" fmla="*/ 61958 h 356260"/>
              <a:gd name="connsiteX12" fmla="*/ 233537 w 605260"/>
              <a:gd name="connsiteY12" fmla="*/ 108427 h 356260"/>
              <a:gd name="connsiteX13" fmla="*/ 218049 w 605260"/>
              <a:gd name="connsiteY13" fmla="*/ 247833 h 356260"/>
              <a:gd name="connsiteX14" fmla="*/ 109630 w 605260"/>
              <a:gd name="connsiteY14" fmla="*/ 185875 h 356260"/>
              <a:gd name="connsiteX15" fmla="*/ 16699 w 605260"/>
              <a:gd name="connsiteY15" fmla="*/ 154895 h 356260"/>
              <a:gd name="connsiteX16" fmla="*/ 16699 w 605260"/>
              <a:gd name="connsiteY16" fmla="*/ 278812 h 356260"/>
              <a:gd name="connsiteX17" fmla="*/ 78653 w 605260"/>
              <a:gd name="connsiteY17" fmla="*/ 294301 h 356260"/>
              <a:gd name="connsiteX18" fmla="*/ 94141 w 605260"/>
              <a:gd name="connsiteY18" fmla="*/ 263322 h 356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5260" h="356260">
                <a:moveTo>
                  <a:pt x="94141" y="263322"/>
                </a:moveTo>
                <a:cubicBezTo>
                  <a:pt x="99304" y="271067"/>
                  <a:pt x="95027" y="318864"/>
                  <a:pt x="109630" y="340770"/>
                </a:cubicBezTo>
                <a:cubicBezTo>
                  <a:pt x="118686" y="354355"/>
                  <a:pt x="139769" y="356260"/>
                  <a:pt x="156095" y="356260"/>
                </a:cubicBezTo>
                <a:cubicBezTo>
                  <a:pt x="244015" y="356260"/>
                  <a:pt x="331631" y="345933"/>
                  <a:pt x="419399" y="340770"/>
                </a:cubicBezTo>
                <a:lnTo>
                  <a:pt x="558795" y="294301"/>
                </a:lnTo>
                <a:lnTo>
                  <a:pt x="605260" y="278812"/>
                </a:lnTo>
                <a:cubicBezTo>
                  <a:pt x="581853" y="185176"/>
                  <a:pt x="609968" y="223587"/>
                  <a:pt x="496841" y="185875"/>
                </a:cubicBezTo>
                <a:lnTo>
                  <a:pt x="450376" y="170385"/>
                </a:lnTo>
                <a:cubicBezTo>
                  <a:pt x="434236" y="121963"/>
                  <a:pt x="418582" y="61414"/>
                  <a:pt x="372933" y="30979"/>
                </a:cubicBezTo>
                <a:lnTo>
                  <a:pt x="326468" y="0"/>
                </a:lnTo>
                <a:cubicBezTo>
                  <a:pt x="310980" y="5163"/>
                  <a:pt x="291547" y="3944"/>
                  <a:pt x="280003" y="15489"/>
                </a:cubicBezTo>
                <a:cubicBezTo>
                  <a:pt x="268458" y="27035"/>
                  <a:pt x="271815" y="47354"/>
                  <a:pt x="264514" y="61958"/>
                </a:cubicBezTo>
                <a:cubicBezTo>
                  <a:pt x="256189" y="78609"/>
                  <a:pt x="243863" y="92937"/>
                  <a:pt x="233537" y="108427"/>
                </a:cubicBezTo>
                <a:cubicBezTo>
                  <a:pt x="228374" y="154896"/>
                  <a:pt x="246101" y="210428"/>
                  <a:pt x="218049" y="247833"/>
                </a:cubicBezTo>
                <a:cubicBezTo>
                  <a:pt x="168481" y="313928"/>
                  <a:pt x="122590" y="193975"/>
                  <a:pt x="109630" y="185875"/>
                </a:cubicBezTo>
                <a:cubicBezTo>
                  <a:pt x="81941" y="168568"/>
                  <a:pt x="16699" y="154895"/>
                  <a:pt x="16699" y="154895"/>
                </a:cubicBezTo>
                <a:cubicBezTo>
                  <a:pt x="8438" y="187940"/>
                  <a:pt x="-16344" y="245767"/>
                  <a:pt x="16699" y="278812"/>
                </a:cubicBezTo>
                <a:cubicBezTo>
                  <a:pt x="31751" y="293865"/>
                  <a:pt x="58459" y="287569"/>
                  <a:pt x="78653" y="294301"/>
                </a:cubicBezTo>
                <a:cubicBezTo>
                  <a:pt x="89605" y="297952"/>
                  <a:pt x="88978" y="255577"/>
                  <a:pt x="94141" y="263322"/>
                </a:cubicBezTo>
                <a:close/>
              </a:path>
            </a:pathLst>
          </a:cu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986" name="TextBox 17"/>
          <p:cNvSpPr txBox="1">
            <a:spLocks noChangeArrowheads="1"/>
          </p:cNvSpPr>
          <p:nvPr/>
        </p:nvSpPr>
        <p:spPr bwMode="auto">
          <a:xfrm>
            <a:off x="990600" y="4267200"/>
            <a:ext cx="18700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0000"/>
                </a:solidFill>
                <a:latin typeface="Tahoma" charset="0"/>
              </a:rPr>
              <a:t>Magnetic fields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752600" y="3514725"/>
            <a:ext cx="292100" cy="7524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348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/>
        </p:nvSpPr>
        <p:spPr>
          <a:xfrm>
            <a:off x="742950" y="2528888"/>
            <a:ext cx="7923213" cy="1993900"/>
          </a:xfrm>
          <a:custGeom>
            <a:avLst/>
            <a:gdLst>
              <a:gd name="connsiteX0" fmla="*/ 0 w 7000784"/>
              <a:gd name="connsiteY0" fmla="*/ 1234832 h 1436197"/>
              <a:gd name="connsiteX1" fmla="*/ 805400 w 7000784"/>
              <a:gd name="connsiteY1" fmla="*/ 987000 h 1436197"/>
              <a:gd name="connsiteX2" fmla="*/ 1502381 w 7000784"/>
              <a:gd name="connsiteY2" fmla="*/ 119585 h 1436197"/>
              <a:gd name="connsiteX3" fmla="*/ 1889592 w 7000784"/>
              <a:gd name="connsiteY3" fmla="*/ 88605 h 1436197"/>
              <a:gd name="connsiteX4" fmla="*/ 2292292 w 7000784"/>
              <a:gd name="connsiteY4" fmla="*/ 878573 h 1436197"/>
              <a:gd name="connsiteX5" fmla="*/ 2787923 w 7000784"/>
              <a:gd name="connsiteY5" fmla="*/ 1234832 h 1436197"/>
              <a:gd name="connsiteX6" fmla="*/ 3841138 w 7000784"/>
              <a:gd name="connsiteY6" fmla="*/ 1312280 h 1436197"/>
              <a:gd name="connsiteX7" fmla="*/ 4662026 w 7000784"/>
              <a:gd name="connsiteY7" fmla="*/ 909552 h 1436197"/>
              <a:gd name="connsiteX8" fmla="*/ 5157657 w 7000784"/>
              <a:gd name="connsiteY8" fmla="*/ 150564 h 1436197"/>
              <a:gd name="connsiteX9" fmla="*/ 5544869 w 7000784"/>
              <a:gd name="connsiteY9" fmla="*/ 104095 h 1436197"/>
              <a:gd name="connsiteX10" fmla="*/ 5978546 w 7000784"/>
              <a:gd name="connsiteY10" fmla="*/ 1033468 h 1436197"/>
              <a:gd name="connsiteX11" fmla="*/ 7000784 w 7000784"/>
              <a:gd name="connsiteY11" fmla="*/ 1436197 h 143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000784" h="1436197">
                <a:moveTo>
                  <a:pt x="0" y="1234832"/>
                </a:moveTo>
                <a:cubicBezTo>
                  <a:pt x="277501" y="1203853"/>
                  <a:pt x="555003" y="1172874"/>
                  <a:pt x="805400" y="987000"/>
                </a:cubicBezTo>
                <a:cubicBezTo>
                  <a:pt x="1055797" y="801126"/>
                  <a:pt x="1321682" y="269317"/>
                  <a:pt x="1502381" y="119585"/>
                </a:cubicBezTo>
                <a:cubicBezTo>
                  <a:pt x="1683080" y="-30147"/>
                  <a:pt x="1757940" y="-37893"/>
                  <a:pt x="1889592" y="88605"/>
                </a:cubicBezTo>
                <a:cubicBezTo>
                  <a:pt x="2021244" y="215103"/>
                  <a:pt x="2142570" y="687535"/>
                  <a:pt x="2292292" y="878573"/>
                </a:cubicBezTo>
                <a:cubicBezTo>
                  <a:pt x="2442014" y="1069611"/>
                  <a:pt x="2529782" y="1162548"/>
                  <a:pt x="2787923" y="1234832"/>
                </a:cubicBezTo>
                <a:cubicBezTo>
                  <a:pt x="3046064" y="1307116"/>
                  <a:pt x="3528787" y="1366493"/>
                  <a:pt x="3841138" y="1312280"/>
                </a:cubicBezTo>
                <a:cubicBezTo>
                  <a:pt x="4153489" y="1258067"/>
                  <a:pt x="4442606" y="1103171"/>
                  <a:pt x="4662026" y="909552"/>
                </a:cubicBezTo>
                <a:cubicBezTo>
                  <a:pt x="4881446" y="715933"/>
                  <a:pt x="5010517" y="284807"/>
                  <a:pt x="5157657" y="150564"/>
                </a:cubicBezTo>
                <a:cubicBezTo>
                  <a:pt x="5304797" y="16321"/>
                  <a:pt x="5408054" y="-43055"/>
                  <a:pt x="5544869" y="104095"/>
                </a:cubicBezTo>
                <a:cubicBezTo>
                  <a:pt x="5681684" y="251245"/>
                  <a:pt x="5735894" y="811451"/>
                  <a:pt x="5978546" y="1033468"/>
                </a:cubicBezTo>
                <a:cubicBezTo>
                  <a:pt x="6221198" y="1255485"/>
                  <a:pt x="6820085" y="1369076"/>
                  <a:pt x="7000784" y="1436197"/>
                </a:cubicBezTo>
              </a:path>
            </a:pathLst>
          </a:cu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n>
                <a:solidFill>
                  <a:srgbClr val="FF6600"/>
                </a:solidFill>
              </a:ln>
              <a:noFill/>
            </a:endParaRPr>
          </a:p>
        </p:txBody>
      </p:sp>
      <p:sp>
        <p:nvSpPr>
          <p:cNvPr id="10" name="5-Point Star 9"/>
          <p:cNvSpPr>
            <a:spLocks noChangeAspect="1"/>
          </p:cNvSpPr>
          <p:nvPr/>
        </p:nvSpPr>
        <p:spPr>
          <a:xfrm>
            <a:off x="2447925" y="2757488"/>
            <a:ext cx="182563" cy="182562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5-Point Star 10"/>
          <p:cNvSpPr>
            <a:spLocks noChangeAspect="1"/>
          </p:cNvSpPr>
          <p:nvPr/>
        </p:nvSpPr>
        <p:spPr>
          <a:xfrm>
            <a:off x="2614613" y="2646363"/>
            <a:ext cx="182562" cy="182562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5-Point Star 11"/>
          <p:cNvSpPr>
            <a:spLocks noChangeAspect="1"/>
          </p:cNvSpPr>
          <p:nvPr/>
        </p:nvSpPr>
        <p:spPr>
          <a:xfrm>
            <a:off x="2690813" y="2814638"/>
            <a:ext cx="182562" cy="182562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5-Point Star 12"/>
          <p:cNvSpPr>
            <a:spLocks noChangeAspect="1"/>
          </p:cNvSpPr>
          <p:nvPr/>
        </p:nvSpPr>
        <p:spPr>
          <a:xfrm>
            <a:off x="6667500" y="2733675"/>
            <a:ext cx="182563" cy="182563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5-Point Star 13"/>
          <p:cNvSpPr>
            <a:spLocks noChangeAspect="1"/>
          </p:cNvSpPr>
          <p:nvPr/>
        </p:nvSpPr>
        <p:spPr>
          <a:xfrm>
            <a:off x="6665913" y="2933700"/>
            <a:ext cx="182562" cy="182563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5-Point Star 14"/>
          <p:cNvSpPr>
            <a:spLocks noChangeAspect="1"/>
          </p:cNvSpPr>
          <p:nvPr/>
        </p:nvSpPr>
        <p:spPr>
          <a:xfrm>
            <a:off x="6864350" y="2836863"/>
            <a:ext cx="182563" cy="184150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5-Point Star 18"/>
          <p:cNvSpPr>
            <a:spLocks noChangeAspect="1"/>
          </p:cNvSpPr>
          <p:nvPr/>
        </p:nvSpPr>
        <p:spPr>
          <a:xfrm>
            <a:off x="2517775" y="2951163"/>
            <a:ext cx="182563" cy="182562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5-Point Star 19"/>
          <p:cNvSpPr>
            <a:spLocks noChangeAspect="1"/>
          </p:cNvSpPr>
          <p:nvPr/>
        </p:nvSpPr>
        <p:spPr>
          <a:xfrm>
            <a:off x="2732088" y="3025775"/>
            <a:ext cx="182562" cy="182563"/>
          </a:xfrm>
          <a:prstGeom prst="star5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511175" y="2773363"/>
            <a:ext cx="8023225" cy="1889125"/>
          </a:xfrm>
          <a:custGeom>
            <a:avLst/>
            <a:gdLst>
              <a:gd name="connsiteX0" fmla="*/ 0 w 8023023"/>
              <a:gd name="connsiteY0" fmla="*/ 1703851 h 1889767"/>
              <a:gd name="connsiteX1" fmla="*/ 170373 w 8023023"/>
              <a:gd name="connsiteY1" fmla="*/ 1688362 h 1889767"/>
              <a:gd name="connsiteX2" fmla="*/ 263304 w 8023023"/>
              <a:gd name="connsiteY2" fmla="*/ 1657382 h 1889767"/>
              <a:gd name="connsiteX3" fmla="*/ 309769 w 8023023"/>
              <a:gd name="connsiteY3" fmla="*/ 1641893 h 1889767"/>
              <a:gd name="connsiteX4" fmla="*/ 619539 w 8023023"/>
              <a:gd name="connsiteY4" fmla="*/ 1579935 h 1889767"/>
              <a:gd name="connsiteX5" fmla="*/ 712469 w 8023023"/>
              <a:gd name="connsiteY5" fmla="*/ 1548956 h 1889767"/>
              <a:gd name="connsiteX6" fmla="*/ 851866 w 8023023"/>
              <a:gd name="connsiteY6" fmla="*/ 1533466 h 1889767"/>
              <a:gd name="connsiteX7" fmla="*/ 898331 w 8023023"/>
              <a:gd name="connsiteY7" fmla="*/ 1517976 h 1889767"/>
              <a:gd name="connsiteX8" fmla="*/ 960285 w 8023023"/>
              <a:gd name="connsiteY8" fmla="*/ 1425039 h 1889767"/>
              <a:gd name="connsiteX9" fmla="*/ 1022239 w 8023023"/>
              <a:gd name="connsiteY9" fmla="*/ 1409550 h 1889767"/>
              <a:gd name="connsiteX10" fmla="*/ 1099681 w 8023023"/>
              <a:gd name="connsiteY10" fmla="*/ 1347591 h 1889767"/>
              <a:gd name="connsiteX11" fmla="*/ 1270054 w 8023023"/>
              <a:gd name="connsiteY11" fmla="*/ 1301123 h 1889767"/>
              <a:gd name="connsiteX12" fmla="*/ 1378473 w 8023023"/>
              <a:gd name="connsiteY12" fmla="*/ 1316612 h 1889767"/>
              <a:gd name="connsiteX13" fmla="*/ 1409450 w 8023023"/>
              <a:gd name="connsiteY13" fmla="*/ 1363081 h 1889767"/>
              <a:gd name="connsiteX14" fmla="*/ 1517869 w 8023023"/>
              <a:gd name="connsiteY14" fmla="*/ 1347591 h 1889767"/>
              <a:gd name="connsiteX15" fmla="*/ 1548846 w 8023023"/>
              <a:gd name="connsiteY15" fmla="*/ 898394 h 1889767"/>
              <a:gd name="connsiteX16" fmla="*/ 1595312 w 8023023"/>
              <a:gd name="connsiteY16" fmla="*/ 851926 h 1889767"/>
              <a:gd name="connsiteX17" fmla="*/ 1688242 w 8023023"/>
              <a:gd name="connsiteY17" fmla="*/ 805457 h 1889767"/>
              <a:gd name="connsiteX18" fmla="*/ 1719219 w 8023023"/>
              <a:gd name="connsiteY18" fmla="*/ 573114 h 1889767"/>
              <a:gd name="connsiteX19" fmla="*/ 1734708 w 8023023"/>
              <a:gd name="connsiteY19" fmla="*/ 511155 h 1889767"/>
              <a:gd name="connsiteX20" fmla="*/ 1812150 w 8023023"/>
              <a:gd name="connsiteY20" fmla="*/ 418218 h 1889767"/>
              <a:gd name="connsiteX21" fmla="*/ 1858615 w 8023023"/>
              <a:gd name="connsiteY21" fmla="*/ 309791 h 1889767"/>
              <a:gd name="connsiteX22" fmla="*/ 1967035 w 8023023"/>
              <a:gd name="connsiteY22" fmla="*/ 185875 h 1889767"/>
              <a:gd name="connsiteX23" fmla="*/ 1998012 w 8023023"/>
              <a:gd name="connsiteY23" fmla="*/ 139406 h 1889767"/>
              <a:gd name="connsiteX24" fmla="*/ 2013500 w 8023023"/>
              <a:gd name="connsiteY24" fmla="*/ 92937 h 1889767"/>
              <a:gd name="connsiteX25" fmla="*/ 2090942 w 8023023"/>
              <a:gd name="connsiteY25" fmla="*/ 0 h 1889767"/>
              <a:gd name="connsiteX26" fmla="*/ 2183873 w 8023023"/>
              <a:gd name="connsiteY26" fmla="*/ 15490 h 1889767"/>
              <a:gd name="connsiteX27" fmla="*/ 2230339 w 8023023"/>
              <a:gd name="connsiteY27" fmla="*/ 30979 h 1889767"/>
              <a:gd name="connsiteX28" fmla="*/ 2292292 w 8023023"/>
              <a:gd name="connsiteY28" fmla="*/ 46469 h 1889767"/>
              <a:gd name="connsiteX29" fmla="*/ 2369735 w 8023023"/>
              <a:gd name="connsiteY29" fmla="*/ 185875 h 1889767"/>
              <a:gd name="connsiteX30" fmla="*/ 2385223 w 8023023"/>
              <a:gd name="connsiteY30" fmla="*/ 232343 h 1889767"/>
              <a:gd name="connsiteX31" fmla="*/ 2431689 w 8023023"/>
              <a:gd name="connsiteY31" fmla="*/ 433708 h 1889767"/>
              <a:gd name="connsiteX32" fmla="*/ 2462665 w 8023023"/>
              <a:gd name="connsiteY32" fmla="*/ 480176 h 1889767"/>
              <a:gd name="connsiteX33" fmla="*/ 2493642 w 8023023"/>
              <a:gd name="connsiteY33" fmla="*/ 573114 h 1889767"/>
              <a:gd name="connsiteX34" fmla="*/ 2509131 w 8023023"/>
              <a:gd name="connsiteY34" fmla="*/ 619582 h 1889767"/>
              <a:gd name="connsiteX35" fmla="*/ 2540108 w 8023023"/>
              <a:gd name="connsiteY35" fmla="*/ 758988 h 1889767"/>
              <a:gd name="connsiteX36" fmla="*/ 2555596 w 8023023"/>
              <a:gd name="connsiteY36" fmla="*/ 805457 h 1889767"/>
              <a:gd name="connsiteX37" fmla="*/ 2571085 w 8023023"/>
              <a:gd name="connsiteY37" fmla="*/ 867415 h 1889767"/>
              <a:gd name="connsiteX38" fmla="*/ 2648527 w 8023023"/>
              <a:gd name="connsiteY38" fmla="*/ 991332 h 1889767"/>
              <a:gd name="connsiteX39" fmla="*/ 2694992 w 8023023"/>
              <a:gd name="connsiteY39" fmla="*/ 1099758 h 1889767"/>
              <a:gd name="connsiteX40" fmla="*/ 2756946 w 8023023"/>
              <a:gd name="connsiteY40" fmla="*/ 1192696 h 1889767"/>
              <a:gd name="connsiteX41" fmla="*/ 2803412 w 8023023"/>
              <a:gd name="connsiteY41" fmla="*/ 1270144 h 1889767"/>
              <a:gd name="connsiteX42" fmla="*/ 2818900 w 8023023"/>
              <a:gd name="connsiteY42" fmla="*/ 1332102 h 1889767"/>
              <a:gd name="connsiteX43" fmla="*/ 2880854 w 8023023"/>
              <a:gd name="connsiteY43" fmla="*/ 1425039 h 1889767"/>
              <a:gd name="connsiteX44" fmla="*/ 2911831 w 8023023"/>
              <a:gd name="connsiteY44" fmla="*/ 1471508 h 1889767"/>
              <a:gd name="connsiteX45" fmla="*/ 2942808 w 8023023"/>
              <a:gd name="connsiteY45" fmla="*/ 1517976 h 1889767"/>
              <a:gd name="connsiteX46" fmla="*/ 3066715 w 8023023"/>
              <a:gd name="connsiteY46" fmla="*/ 1548956 h 1889767"/>
              <a:gd name="connsiteX47" fmla="*/ 3113181 w 8023023"/>
              <a:gd name="connsiteY47" fmla="*/ 1564445 h 1889767"/>
              <a:gd name="connsiteX48" fmla="*/ 3283554 w 8023023"/>
              <a:gd name="connsiteY48" fmla="*/ 1595424 h 1889767"/>
              <a:gd name="connsiteX49" fmla="*/ 3330019 w 8023023"/>
              <a:gd name="connsiteY49" fmla="*/ 1610914 h 1889767"/>
              <a:gd name="connsiteX50" fmla="*/ 3422950 w 8023023"/>
              <a:gd name="connsiteY50" fmla="*/ 1688362 h 1889767"/>
              <a:gd name="connsiteX51" fmla="*/ 3438438 w 8023023"/>
              <a:gd name="connsiteY51" fmla="*/ 1734830 h 1889767"/>
              <a:gd name="connsiteX52" fmla="*/ 3515881 w 8023023"/>
              <a:gd name="connsiteY52" fmla="*/ 1812278 h 1889767"/>
              <a:gd name="connsiteX53" fmla="*/ 3577835 w 8023023"/>
              <a:gd name="connsiteY53" fmla="*/ 1827768 h 1889767"/>
              <a:gd name="connsiteX54" fmla="*/ 4290304 w 8023023"/>
              <a:gd name="connsiteY54" fmla="*/ 1812278 h 1889767"/>
              <a:gd name="connsiteX55" fmla="*/ 4336769 w 8023023"/>
              <a:gd name="connsiteY55" fmla="*/ 1796788 h 1889767"/>
              <a:gd name="connsiteX56" fmla="*/ 4383235 w 8023023"/>
              <a:gd name="connsiteY56" fmla="*/ 1765809 h 1889767"/>
              <a:gd name="connsiteX57" fmla="*/ 4476165 w 8023023"/>
              <a:gd name="connsiteY57" fmla="*/ 1734830 h 1889767"/>
              <a:gd name="connsiteX58" fmla="*/ 4832400 w 8023023"/>
              <a:gd name="connsiteY58" fmla="*/ 1703851 h 1889767"/>
              <a:gd name="connsiteX59" fmla="*/ 4925331 w 8023023"/>
              <a:gd name="connsiteY59" fmla="*/ 1672872 h 1889767"/>
              <a:gd name="connsiteX60" fmla="*/ 4971796 w 8023023"/>
              <a:gd name="connsiteY60" fmla="*/ 1641893 h 1889767"/>
              <a:gd name="connsiteX61" fmla="*/ 5033750 w 8023023"/>
              <a:gd name="connsiteY61" fmla="*/ 1595424 h 1889767"/>
              <a:gd name="connsiteX62" fmla="*/ 5126681 w 8023023"/>
              <a:gd name="connsiteY62" fmla="*/ 1564445 h 1889767"/>
              <a:gd name="connsiteX63" fmla="*/ 5204123 w 8023023"/>
              <a:gd name="connsiteY63" fmla="*/ 1517976 h 1889767"/>
              <a:gd name="connsiteX64" fmla="*/ 5297054 w 8023023"/>
              <a:gd name="connsiteY64" fmla="*/ 1471508 h 1889767"/>
              <a:gd name="connsiteX65" fmla="*/ 5389985 w 8023023"/>
              <a:gd name="connsiteY65" fmla="*/ 1440529 h 1889767"/>
              <a:gd name="connsiteX66" fmla="*/ 5498404 w 8023023"/>
              <a:gd name="connsiteY66" fmla="*/ 1378570 h 1889767"/>
              <a:gd name="connsiteX67" fmla="*/ 5606823 w 8023023"/>
              <a:gd name="connsiteY67" fmla="*/ 1347591 h 1889767"/>
              <a:gd name="connsiteX68" fmla="*/ 5637800 w 8023023"/>
              <a:gd name="connsiteY68" fmla="*/ 1177206 h 1889767"/>
              <a:gd name="connsiteX69" fmla="*/ 5668777 w 8023023"/>
              <a:gd name="connsiteY69" fmla="*/ 1115248 h 1889767"/>
              <a:gd name="connsiteX70" fmla="*/ 5761708 w 8023023"/>
              <a:gd name="connsiteY70" fmla="*/ 1053290 h 1889767"/>
              <a:gd name="connsiteX71" fmla="*/ 5823661 w 8023023"/>
              <a:gd name="connsiteY71" fmla="*/ 944863 h 1889767"/>
              <a:gd name="connsiteX72" fmla="*/ 5870127 w 8023023"/>
              <a:gd name="connsiteY72" fmla="*/ 789967 h 1889767"/>
              <a:gd name="connsiteX73" fmla="*/ 5885615 w 8023023"/>
              <a:gd name="connsiteY73" fmla="*/ 743499 h 1889767"/>
              <a:gd name="connsiteX74" fmla="*/ 5947569 w 8023023"/>
              <a:gd name="connsiteY74" fmla="*/ 635072 h 1889767"/>
              <a:gd name="connsiteX75" fmla="*/ 5994035 w 8023023"/>
              <a:gd name="connsiteY75" fmla="*/ 542135 h 1889767"/>
              <a:gd name="connsiteX76" fmla="*/ 6040500 w 8023023"/>
              <a:gd name="connsiteY76" fmla="*/ 387239 h 1889767"/>
              <a:gd name="connsiteX77" fmla="*/ 6086965 w 8023023"/>
              <a:gd name="connsiteY77" fmla="*/ 371749 h 1889767"/>
              <a:gd name="connsiteX78" fmla="*/ 6164408 w 8023023"/>
              <a:gd name="connsiteY78" fmla="*/ 247833 h 1889767"/>
              <a:gd name="connsiteX79" fmla="*/ 6226361 w 8023023"/>
              <a:gd name="connsiteY79" fmla="*/ 154896 h 1889767"/>
              <a:gd name="connsiteX80" fmla="*/ 6257338 w 8023023"/>
              <a:gd name="connsiteY80" fmla="*/ 108427 h 1889767"/>
              <a:gd name="connsiteX81" fmla="*/ 6303804 w 8023023"/>
              <a:gd name="connsiteY81" fmla="*/ 15490 h 1889767"/>
              <a:gd name="connsiteX82" fmla="*/ 6350269 w 8023023"/>
              <a:gd name="connsiteY82" fmla="*/ 0 h 1889767"/>
              <a:gd name="connsiteX83" fmla="*/ 6396734 w 8023023"/>
              <a:gd name="connsiteY83" fmla="*/ 15490 h 1889767"/>
              <a:gd name="connsiteX84" fmla="*/ 6427711 w 8023023"/>
              <a:gd name="connsiteY84" fmla="*/ 61958 h 1889767"/>
              <a:gd name="connsiteX85" fmla="*/ 6474177 w 8023023"/>
              <a:gd name="connsiteY85" fmla="*/ 92937 h 1889767"/>
              <a:gd name="connsiteX86" fmla="*/ 6505154 w 8023023"/>
              <a:gd name="connsiteY86" fmla="*/ 185875 h 1889767"/>
              <a:gd name="connsiteX87" fmla="*/ 6520642 w 8023023"/>
              <a:gd name="connsiteY87" fmla="*/ 232343 h 1889767"/>
              <a:gd name="connsiteX88" fmla="*/ 6536131 w 8023023"/>
              <a:gd name="connsiteY88" fmla="*/ 573114 h 1889767"/>
              <a:gd name="connsiteX89" fmla="*/ 6551619 w 8023023"/>
              <a:gd name="connsiteY89" fmla="*/ 619582 h 1889767"/>
              <a:gd name="connsiteX90" fmla="*/ 6567108 w 8023023"/>
              <a:gd name="connsiteY90" fmla="*/ 681541 h 1889767"/>
              <a:gd name="connsiteX91" fmla="*/ 6582596 w 8023023"/>
              <a:gd name="connsiteY91" fmla="*/ 867415 h 1889767"/>
              <a:gd name="connsiteX92" fmla="*/ 6629061 w 8023023"/>
              <a:gd name="connsiteY92" fmla="*/ 1006821 h 1889767"/>
              <a:gd name="connsiteX93" fmla="*/ 6644550 w 8023023"/>
              <a:gd name="connsiteY93" fmla="*/ 1068779 h 1889767"/>
              <a:gd name="connsiteX94" fmla="*/ 6691015 w 8023023"/>
              <a:gd name="connsiteY94" fmla="*/ 1099758 h 1889767"/>
              <a:gd name="connsiteX95" fmla="*/ 6721992 w 8023023"/>
              <a:gd name="connsiteY95" fmla="*/ 1192696 h 1889767"/>
              <a:gd name="connsiteX96" fmla="*/ 6737481 w 8023023"/>
              <a:gd name="connsiteY96" fmla="*/ 1239164 h 1889767"/>
              <a:gd name="connsiteX97" fmla="*/ 6799434 w 8023023"/>
              <a:gd name="connsiteY97" fmla="*/ 1254654 h 1889767"/>
              <a:gd name="connsiteX98" fmla="*/ 6892365 w 8023023"/>
              <a:gd name="connsiteY98" fmla="*/ 1316612 h 1889767"/>
              <a:gd name="connsiteX99" fmla="*/ 6938831 w 8023023"/>
              <a:gd name="connsiteY99" fmla="*/ 1347591 h 1889767"/>
              <a:gd name="connsiteX100" fmla="*/ 6969808 w 8023023"/>
              <a:gd name="connsiteY100" fmla="*/ 1394060 h 1889767"/>
              <a:gd name="connsiteX101" fmla="*/ 7031761 w 8023023"/>
              <a:gd name="connsiteY101" fmla="*/ 1533466 h 1889767"/>
              <a:gd name="connsiteX102" fmla="*/ 7124692 w 8023023"/>
              <a:gd name="connsiteY102" fmla="*/ 1564445 h 1889767"/>
              <a:gd name="connsiteX103" fmla="*/ 7217623 w 8023023"/>
              <a:gd name="connsiteY103" fmla="*/ 1641893 h 1889767"/>
              <a:gd name="connsiteX104" fmla="*/ 7310554 w 8023023"/>
              <a:gd name="connsiteY104" fmla="*/ 1734830 h 1889767"/>
              <a:gd name="connsiteX105" fmla="*/ 7372508 w 8023023"/>
              <a:gd name="connsiteY105" fmla="*/ 1750320 h 1889767"/>
              <a:gd name="connsiteX106" fmla="*/ 7465438 w 8023023"/>
              <a:gd name="connsiteY106" fmla="*/ 1781299 h 1889767"/>
              <a:gd name="connsiteX107" fmla="*/ 7775207 w 8023023"/>
              <a:gd name="connsiteY107" fmla="*/ 1796788 h 1889767"/>
              <a:gd name="connsiteX108" fmla="*/ 7821673 w 8023023"/>
              <a:gd name="connsiteY108" fmla="*/ 1812278 h 1889767"/>
              <a:gd name="connsiteX109" fmla="*/ 7868138 w 8023023"/>
              <a:gd name="connsiteY109" fmla="*/ 1843257 h 1889767"/>
              <a:gd name="connsiteX110" fmla="*/ 7961069 w 8023023"/>
              <a:gd name="connsiteY110" fmla="*/ 1874236 h 1889767"/>
              <a:gd name="connsiteX111" fmla="*/ 8023023 w 8023023"/>
              <a:gd name="connsiteY111" fmla="*/ 1889726 h 1889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8023023" h="1889767">
                <a:moveTo>
                  <a:pt x="0" y="1703851"/>
                </a:moveTo>
                <a:cubicBezTo>
                  <a:pt x="56791" y="1698688"/>
                  <a:pt x="114216" y="1698273"/>
                  <a:pt x="170373" y="1688362"/>
                </a:cubicBezTo>
                <a:cubicBezTo>
                  <a:pt x="202529" y="1682687"/>
                  <a:pt x="232327" y="1667709"/>
                  <a:pt x="263304" y="1657382"/>
                </a:cubicBezTo>
                <a:lnTo>
                  <a:pt x="309769" y="1641893"/>
                </a:lnTo>
                <a:cubicBezTo>
                  <a:pt x="424253" y="1527402"/>
                  <a:pt x="310883" y="1620197"/>
                  <a:pt x="619539" y="1579935"/>
                </a:cubicBezTo>
                <a:cubicBezTo>
                  <a:pt x="651917" y="1575712"/>
                  <a:pt x="681492" y="1559282"/>
                  <a:pt x="712469" y="1548956"/>
                </a:cubicBezTo>
                <a:cubicBezTo>
                  <a:pt x="756821" y="1534171"/>
                  <a:pt x="805400" y="1538629"/>
                  <a:pt x="851866" y="1533466"/>
                </a:cubicBezTo>
                <a:cubicBezTo>
                  <a:pt x="867354" y="1528303"/>
                  <a:pt x="886787" y="1529521"/>
                  <a:pt x="898331" y="1517976"/>
                </a:cubicBezTo>
                <a:cubicBezTo>
                  <a:pt x="924657" y="1491648"/>
                  <a:pt x="924165" y="1434069"/>
                  <a:pt x="960285" y="1425039"/>
                </a:cubicBezTo>
                <a:lnTo>
                  <a:pt x="1022239" y="1409550"/>
                </a:lnTo>
                <a:cubicBezTo>
                  <a:pt x="1047985" y="1383801"/>
                  <a:pt x="1064511" y="1363223"/>
                  <a:pt x="1099681" y="1347591"/>
                </a:cubicBezTo>
                <a:cubicBezTo>
                  <a:pt x="1163994" y="1319006"/>
                  <a:pt x="1203801" y="1314374"/>
                  <a:pt x="1270054" y="1301123"/>
                </a:cubicBezTo>
                <a:cubicBezTo>
                  <a:pt x="1306194" y="1306286"/>
                  <a:pt x="1345113" y="1301784"/>
                  <a:pt x="1378473" y="1316612"/>
                </a:cubicBezTo>
                <a:cubicBezTo>
                  <a:pt x="1395484" y="1324173"/>
                  <a:pt x="1391278" y="1359042"/>
                  <a:pt x="1409450" y="1363081"/>
                </a:cubicBezTo>
                <a:cubicBezTo>
                  <a:pt x="1445087" y="1371001"/>
                  <a:pt x="1481729" y="1352754"/>
                  <a:pt x="1517869" y="1347591"/>
                </a:cubicBezTo>
                <a:cubicBezTo>
                  <a:pt x="1584481" y="1147751"/>
                  <a:pt x="1461632" y="1530738"/>
                  <a:pt x="1548846" y="898394"/>
                </a:cubicBezTo>
                <a:cubicBezTo>
                  <a:pt x="1551839" y="876695"/>
                  <a:pt x="1578485" y="865950"/>
                  <a:pt x="1595312" y="851926"/>
                </a:cubicBezTo>
                <a:cubicBezTo>
                  <a:pt x="1635345" y="818563"/>
                  <a:pt x="1641672" y="820982"/>
                  <a:pt x="1688242" y="805457"/>
                </a:cubicBezTo>
                <a:cubicBezTo>
                  <a:pt x="1712959" y="508838"/>
                  <a:pt x="1682004" y="703374"/>
                  <a:pt x="1719219" y="573114"/>
                </a:cubicBezTo>
                <a:cubicBezTo>
                  <a:pt x="1725067" y="552644"/>
                  <a:pt x="1726322" y="530722"/>
                  <a:pt x="1734708" y="511155"/>
                </a:cubicBezTo>
                <a:cubicBezTo>
                  <a:pt x="1761045" y="449698"/>
                  <a:pt x="1772279" y="474042"/>
                  <a:pt x="1812150" y="418218"/>
                </a:cubicBezTo>
                <a:cubicBezTo>
                  <a:pt x="1865870" y="343004"/>
                  <a:pt x="1824907" y="377212"/>
                  <a:pt x="1858615" y="309791"/>
                </a:cubicBezTo>
                <a:cubicBezTo>
                  <a:pt x="1904813" y="217389"/>
                  <a:pt x="1886293" y="306997"/>
                  <a:pt x="1967035" y="185875"/>
                </a:cubicBezTo>
                <a:lnTo>
                  <a:pt x="1998012" y="139406"/>
                </a:lnTo>
                <a:cubicBezTo>
                  <a:pt x="2003175" y="123916"/>
                  <a:pt x="2006199" y="107541"/>
                  <a:pt x="2013500" y="92937"/>
                </a:cubicBezTo>
                <a:cubicBezTo>
                  <a:pt x="2035062" y="49810"/>
                  <a:pt x="2056690" y="34255"/>
                  <a:pt x="2090942" y="0"/>
                </a:cubicBezTo>
                <a:cubicBezTo>
                  <a:pt x="2121919" y="5163"/>
                  <a:pt x="2153217" y="8677"/>
                  <a:pt x="2183873" y="15490"/>
                </a:cubicBezTo>
                <a:cubicBezTo>
                  <a:pt x="2199811" y="19032"/>
                  <a:pt x="2214641" y="26493"/>
                  <a:pt x="2230339" y="30979"/>
                </a:cubicBezTo>
                <a:cubicBezTo>
                  <a:pt x="2250807" y="36827"/>
                  <a:pt x="2271641" y="41306"/>
                  <a:pt x="2292292" y="46469"/>
                </a:cubicBezTo>
                <a:cubicBezTo>
                  <a:pt x="2361848" y="116028"/>
                  <a:pt x="2331832" y="72156"/>
                  <a:pt x="2369735" y="185875"/>
                </a:cubicBezTo>
                <a:lnTo>
                  <a:pt x="2385223" y="232343"/>
                </a:lnTo>
                <a:cubicBezTo>
                  <a:pt x="2392364" y="282331"/>
                  <a:pt x="2400765" y="387318"/>
                  <a:pt x="2431689" y="433708"/>
                </a:cubicBezTo>
                <a:cubicBezTo>
                  <a:pt x="2442014" y="449197"/>
                  <a:pt x="2455105" y="463165"/>
                  <a:pt x="2462665" y="480176"/>
                </a:cubicBezTo>
                <a:cubicBezTo>
                  <a:pt x="2475926" y="510017"/>
                  <a:pt x="2483316" y="542135"/>
                  <a:pt x="2493642" y="573114"/>
                </a:cubicBezTo>
                <a:cubicBezTo>
                  <a:pt x="2498805" y="588603"/>
                  <a:pt x="2505589" y="603644"/>
                  <a:pt x="2509131" y="619582"/>
                </a:cubicBezTo>
                <a:cubicBezTo>
                  <a:pt x="2519457" y="666051"/>
                  <a:pt x="2528564" y="712807"/>
                  <a:pt x="2540108" y="758988"/>
                </a:cubicBezTo>
                <a:cubicBezTo>
                  <a:pt x="2544068" y="774828"/>
                  <a:pt x="2551111" y="789758"/>
                  <a:pt x="2555596" y="805457"/>
                </a:cubicBezTo>
                <a:cubicBezTo>
                  <a:pt x="2561444" y="825926"/>
                  <a:pt x="2563611" y="847482"/>
                  <a:pt x="2571085" y="867415"/>
                </a:cubicBezTo>
                <a:cubicBezTo>
                  <a:pt x="2592346" y="924113"/>
                  <a:pt x="2611979" y="942597"/>
                  <a:pt x="2648527" y="991332"/>
                </a:cubicBezTo>
                <a:cubicBezTo>
                  <a:pt x="2664550" y="1039405"/>
                  <a:pt x="2666283" y="1051906"/>
                  <a:pt x="2694992" y="1099758"/>
                </a:cubicBezTo>
                <a:cubicBezTo>
                  <a:pt x="2714147" y="1131684"/>
                  <a:pt x="2745173" y="1157375"/>
                  <a:pt x="2756946" y="1192696"/>
                </a:cubicBezTo>
                <a:cubicBezTo>
                  <a:pt x="2777053" y="1253018"/>
                  <a:pt x="2760891" y="1227618"/>
                  <a:pt x="2803412" y="1270144"/>
                </a:cubicBezTo>
                <a:cubicBezTo>
                  <a:pt x="2808575" y="1290797"/>
                  <a:pt x="2809380" y="1313061"/>
                  <a:pt x="2818900" y="1332102"/>
                </a:cubicBezTo>
                <a:cubicBezTo>
                  <a:pt x="2835549" y="1365403"/>
                  <a:pt x="2860203" y="1394060"/>
                  <a:pt x="2880854" y="1425039"/>
                </a:cubicBezTo>
                <a:lnTo>
                  <a:pt x="2911831" y="1471508"/>
                </a:lnTo>
                <a:cubicBezTo>
                  <a:pt x="2922157" y="1486997"/>
                  <a:pt x="2924748" y="1513461"/>
                  <a:pt x="2942808" y="1517976"/>
                </a:cubicBezTo>
                <a:cubicBezTo>
                  <a:pt x="2984110" y="1528303"/>
                  <a:pt x="3026326" y="1535493"/>
                  <a:pt x="3066715" y="1548956"/>
                </a:cubicBezTo>
                <a:cubicBezTo>
                  <a:pt x="3082204" y="1554119"/>
                  <a:pt x="3097342" y="1560485"/>
                  <a:pt x="3113181" y="1564445"/>
                </a:cubicBezTo>
                <a:cubicBezTo>
                  <a:pt x="3156490" y="1575273"/>
                  <a:pt x="3242110" y="1588516"/>
                  <a:pt x="3283554" y="1595424"/>
                </a:cubicBezTo>
                <a:cubicBezTo>
                  <a:pt x="3299042" y="1600587"/>
                  <a:pt x="3315417" y="1603612"/>
                  <a:pt x="3330019" y="1610914"/>
                </a:cubicBezTo>
                <a:cubicBezTo>
                  <a:pt x="3373149" y="1632481"/>
                  <a:pt x="3388694" y="1654103"/>
                  <a:pt x="3422950" y="1688362"/>
                </a:cubicBezTo>
                <a:cubicBezTo>
                  <a:pt x="3428113" y="1703851"/>
                  <a:pt x="3431137" y="1720226"/>
                  <a:pt x="3438438" y="1734830"/>
                </a:cubicBezTo>
                <a:cubicBezTo>
                  <a:pt x="3457212" y="1772381"/>
                  <a:pt x="3476454" y="1795379"/>
                  <a:pt x="3515881" y="1812278"/>
                </a:cubicBezTo>
                <a:cubicBezTo>
                  <a:pt x="3535447" y="1820664"/>
                  <a:pt x="3557184" y="1822605"/>
                  <a:pt x="3577835" y="1827768"/>
                </a:cubicBezTo>
                <a:lnTo>
                  <a:pt x="4290304" y="1812278"/>
                </a:lnTo>
                <a:cubicBezTo>
                  <a:pt x="4306617" y="1811612"/>
                  <a:pt x="4322167" y="1804090"/>
                  <a:pt x="4336769" y="1796788"/>
                </a:cubicBezTo>
                <a:cubicBezTo>
                  <a:pt x="4353419" y="1788462"/>
                  <a:pt x="4366224" y="1773370"/>
                  <a:pt x="4383235" y="1765809"/>
                </a:cubicBezTo>
                <a:cubicBezTo>
                  <a:pt x="4413073" y="1752547"/>
                  <a:pt x="4443635" y="1737659"/>
                  <a:pt x="4476165" y="1734830"/>
                </a:cubicBezTo>
                <a:lnTo>
                  <a:pt x="4832400" y="1703851"/>
                </a:lnTo>
                <a:cubicBezTo>
                  <a:pt x="4863377" y="1693525"/>
                  <a:pt x="4898163" y="1690985"/>
                  <a:pt x="4925331" y="1672872"/>
                </a:cubicBezTo>
                <a:cubicBezTo>
                  <a:pt x="4940819" y="1662546"/>
                  <a:pt x="4956649" y="1652713"/>
                  <a:pt x="4971796" y="1641893"/>
                </a:cubicBezTo>
                <a:cubicBezTo>
                  <a:pt x="4992802" y="1626888"/>
                  <a:pt x="5010661" y="1606969"/>
                  <a:pt x="5033750" y="1595424"/>
                </a:cubicBezTo>
                <a:cubicBezTo>
                  <a:pt x="5062955" y="1580820"/>
                  <a:pt x="5098682" y="1581246"/>
                  <a:pt x="5126681" y="1564445"/>
                </a:cubicBezTo>
                <a:cubicBezTo>
                  <a:pt x="5152495" y="1548955"/>
                  <a:pt x="5177695" y="1532392"/>
                  <a:pt x="5204123" y="1517976"/>
                </a:cubicBezTo>
                <a:cubicBezTo>
                  <a:pt x="5234527" y="1501391"/>
                  <a:pt x="5265085" y="1484829"/>
                  <a:pt x="5297054" y="1471508"/>
                </a:cubicBezTo>
                <a:cubicBezTo>
                  <a:pt x="5327195" y="1458949"/>
                  <a:pt x="5389985" y="1440529"/>
                  <a:pt x="5389985" y="1440529"/>
                </a:cubicBezTo>
                <a:cubicBezTo>
                  <a:pt x="5436647" y="1409419"/>
                  <a:pt x="5443385" y="1402152"/>
                  <a:pt x="5498404" y="1378570"/>
                </a:cubicBezTo>
                <a:cubicBezTo>
                  <a:pt x="5529506" y="1365239"/>
                  <a:pt x="5575392" y="1355450"/>
                  <a:pt x="5606823" y="1347591"/>
                </a:cubicBezTo>
                <a:cubicBezTo>
                  <a:pt x="5609425" y="1331979"/>
                  <a:pt x="5630582" y="1198861"/>
                  <a:pt x="5637800" y="1177206"/>
                </a:cubicBezTo>
                <a:cubicBezTo>
                  <a:pt x="5645101" y="1155301"/>
                  <a:pt x="5652450" y="1131576"/>
                  <a:pt x="5668777" y="1115248"/>
                </a:cubicBezTo>
                <a:cubicBezTo>
                  <a:pt x="5695102" y="1088921"/>
                  <a:pt x="5761708" y="1053290"/>
                  <a:pt x="5761708" y="1053290"/>
                </a:cubicBezTo>
                <a:cubicBezTo>
                  <a:pt x="5809078" y="911164"/>
                  <a:pt x="5729897" y="1132404"/>
                  <a:pt x="5823661" y="944863"/>
                </a:cubicBezTo>
                <a:cubicBezTo>
                  <a:pt x="5848198" y="895786"/>
                  <a:pt x="5855306" y="841845"/>
                  <a:pt x="5870127" y="789967"/>
                </a:cubicBezTo>
                <a:cubicBezTo>
                  <a:pt x="5874612" y="774268"/>
                  <a:pt x="5879184" y="758506"/>
                  <a:pt x="5885615" y="743499"/>
                </a:cubicBezTo>
                <a:cubicBezTo>
                  <a:pt x="5967071" y="553422"/>
                  <a:pt x="5869799" y="790622"/>
                  <a:pt x="5947569" y="635072"/>
                </a:cubicBezTo>
                <a:cubicBezTo>
                  <a:pt x="6011691" y="506819"/>
                  <a:pt x="5905264" y="675298"/>
                  <a:pt x="5994035" y="542135"/>
                </a:cubicBezTo>
                <a:cubicBezTo>
                  <a:pt x="6000813" y="494685"/>
                  <a:pt x="5995056" y="423597"/>
                  <a:pt x="6040500" y="387239"/>
                </a:cubicBezTo>
                <a:cubicBezTo>
                  <a:pt x="6053248" y="377039"/>
                  <a:pt x="6071477" y="376912"/>
                  <a:pt x="6086965" y="371749"/>
                </a:cubicBezTo>
                <a:cubicBezTo>
                  <a:pt x="6123828" y="261152"/>
                  <a:pt x="6090772" y="296926"/>
                  <a:pt x="6164408" y="247833"/>
                </a:cubicBezTo>
                <a:lnTo>
                  <a:pt x="6226361" y="154896"/>
                </a:lnTo>
                <a:cubicBezTo>
                  <a:pt x="6236687" y="139406"/>
                  <a:pt x="6251451" y="126088"/>
                  <a:pt x="6257338" y="108427"/>
                </a:cubicBezTo>
                <a:cubicBezTo>
                  <a:pt x="6267541" y="77816"/>
                  <a:pt x="6276508" y="37328"/>
                  <a:pt x="6303804" y="15490"/>
                </a:cubicBezTo>
                <a:cubicBezTo>
                  <a:pt x="6316552" y="5291"/>
                  <a:pt x="6334781" y="5163"/>
                  <a:pt x="6350269" y="0"/>
                </a:cubicBezTo>
                <a:cubicBezTo>
                  <a:pt x="6365757" y="5163"/>
                  <a:pt x="6383986" y="5291"/>
                  <a:pt x="6396734" y="15490"/>
                </a:cubicBezTo>
                <a:cubicBezTo>
                  <a:pt x="6411270" y="27120"/>
                  <a:pt x="6414548" y="48794"/>
                  <a:pt x="6427711" y="61958"/>
                </a:cubicBezTo>
                <a:cubicBezTo>
                  <a:pt x="6440874" y="75121"/>
                  <a:pt x="6458688" y="82611"/>
                  <a:pt x="6474177" y="92937"/>
                </a:cubicBezTo>
                <a:lnTo>
                  <a:pt x="6505154" y="185875"/>
                </a:lnTo>
                <a:lnTo>
                  <a:pt x="6520642" y="232343"/>
                </a:lnTo>
                <a:cubicBezTo>
                  <a:pt x="6525805" y="345933"/>
                  <a:pt x="6527064" y="459768"/>
                  <a:pt x="6536131" y="573114"/>
                </a:cubicBezTo>
                <a:cubicBezTo>
                  <a:pt x="6537433" y="589389"/>
                  <a:pt x="6547134" y="603883"/>
                  <a:pt x="6551619" y="619582"/>
                </a:cubicBezTo>
                <a:cubicBezTo>
                  <a:pt x="6557467" y="640052"/>
                  <a:pt x="6561945" y="660888"/>
                  <a:pt x="6567108" y="681541"/>
                </a:cubicBezTo>
                <a:cubicBezTo>
                  <a:pt x="6572271" y="743499"/>
                  <a:pt x="6572376" y="806088"/>
                  <a:pt x="6582596" y="867415"/>
                </a:cubicBezTo>
                <a:cubicBezTo>
                  <a:pt x="6590334" y="913847"/>
                  <a:pt x="6617449" y="960370"/>
                  <a:pt x="6629061" y="1006821"/>
                </a:cubicBezTo>
                <a:cubicBezTo>
                  <a:pt x="6634224" y="1027474"/>
                  <a:pt x="6632742" y="1051066"/>
                  <a:pt x="6644550" y="1068779"/>
                </a:cubicBezTo>
                <a:cubicBezTo>
                  <a:pt x="6654875" y="1084268"/>
                  <a:pt x="6675527" y="1089432"/>
                  <a:pt x="6691015" y="1099758"/>
                </a:cubicBezTo>
                <a:lnTo>
                  <a:pt x="6721992" y="1192696"/>
                </a:lnTo>
                <a:cubicBezTo>
                  <a:pt x="6727155" y="1208185"/>
                  <a:pt x="6721641" y="1235204"/>
                  <a:pt x="6737481" y="1239164"/>
                </a:cubicBezTo>
                <a:lnTo>
                  <a:pt x="6799434" y="1254654"/>
                </a:lnTo>
                <a:lnTo>
                  <a:pt x="6892365" y="1316612"/>
                </a:lnTo>
                <a:lnTo>
                  <a:pt x="6938831" y="1347591"/>
                </a:lnTo>
                <a:cubicBezTo>
                  <a:pt x="6949157" y="1363081"/>
                  <a:pt x="6962248" y="1377048"/>
                  <a:pt x="6969808" y="1394060"/>
                </a:cubicBezTo>
                <a:cubicBezTo>
                  <a:pt x="6977319" y="1410960"/>
                  <a:pt x="6999405" y="1513242"/>
                  <a:pt x="7031761" y="1533466"/>
                </a:cubicBezTo>
                <a:cubicBezTo>
                  <a:pt x="7059450" y="1550773"/>
                  <a:pt x="7124692" y="1564445"/>
                  <a:pt x="7124692" y="1564445"/>
                </a:cubicBezTo>
                <a:cubicBezTo>
                  <a:pt x="7336569" y="1776336"/>
                  <a:pt x="7023550" y="1469372"/>
                  <a:pt x="7217623" y="1641893"/>
                </a:cubicBezTo>
                <a:cubicBezTo>
                  <a:pt x="7250366" y="1671000"/>
                  <a:pt x="7268053" y="1724204"/>
                  <a:pt x="7310554" y="1734830"/>
                </a:cubicBezTo>
                <a:cubicBezTo>
                  <a:pt x="7331205" y="1739993"/>
                  <a:pt x="7352119" y="1744203"/>
                  <a:pt x="7372508" y="1750320"/>
                </a:cubicBezTo>
                <a:cubicBezTo>
                  <a:pt x="7403783" y="1759703"/>
                  <a:pt x="7432826" y="1779668"/>
                  <a:pt x="7465438" y="1781299"/>
                </a:cubicBezTo>
                <a:lnTo>
                  <a:pt x="7775207" y="1796788"/>
                </a:lnTo>
                <a:cubicBezTo>
                  <a:pt x="7790696" y="1801951"/>
                  <a:pt x="7807070" y="1804976"/>
                  <a:pt x="7821673" y="1812278"/>
                </a:cubicBezTo>
                <a:cubicBezTo>
                  <a:pt x="7838323" y="1820603"/>
                  <a:pt x="7851128" y="1835696"/>
                  <a:pt x="7868138" y="1843257"/>
                </a:cubicBezTo>
                <a:cubicBezTo>
                  <a:pt x="7897976" y="1856519"/>
                  <a:pt x="7930092" y="1863910"/>
                  <a:pt x="7961069" y="1874236"/>
                </a:cubicBezTo>
                <a:cubicBezTo>
                  <a:pt x="8012433" y="1891359"/>
                  <a:pt x="7991207" y="1889726"/>
                  <a:pt x="8023023" y="1889726"/>
                </a:cubicBezTo>
              </a:path>
            </a:pathLst>
          </a:cu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27050" y="3067050"/>
            <a:ext cx="7697788" cy="1690688"/>
          </a:xfrm>
          <a:custGeom>
            <a:avLst/>
            <a:gdLst>
              <a:gd name="connsiteX0" fmla="*/ 0 w 7697765"/>
              <a:gd name="connsiteY0" fmla="*/ 1626403 h 1690290"/>
              <a:gd name="connsiteX1" fmla="*/ 185861 w 7697765"/>
              <a:gd name="connsiteY1" fmla="*/ 1610913 h 1690290"/>
              <a:gd name="connsiteX2" fmla="*/ 278792 w 7697765"/>
              <a:gd name="connsiteY2" fmla="*/ 1595424 h 1690290"/>
              <a:gd name="connsiteX3" fmla="*/ 309769 w 7697765"/>
              <a:gd name="connsiteY3" fmla="*/ 1548955 h 1690290"/>
              <a:gd name="connsiteX4" fmla="*/ 356234 w 7697765"/>
              <a:gd name="connsiteY4" fmla="*/ 1533466 h 1690290"/>
              <a:gd name="connsiteX5" fmla="*/ 418188 w 7697765"/>
              <a:gd name="connsiteY5" fmla="*/ 1486997 h 1690290"/>
              <a:gd name="connsiteX6" fmla="*/ 789911 w 7697765"/>
              <a:gd name="connsiteY6" fmla="*/ 1425039 h 1690290"/>
              <a:gd name="connsiteX7" fmla="*/ 836377 w 7697765"/>
              <a:gd name="connsiteY7" fmla="*/ 1409549 h 1690290"/>
              <a:gd name="connsiteX8" fmla="*/ 929307 w 7697765"/>
              <a:gd name="connsiteY8" fmla="*/ 1347591 h 1690290"/>
              <a:gd name="connsiteX9" fmla="*/ 991261 w 7697765"/>
              <a:gd name="connsiteY9" fmla="*/ 1332101 h 1690290"/>
              <a:gd name="connsiteX10" fmla="*/ 1037727 w 7697765"/>
              <a:gd name="connsiteY10" fmla="*/ 1301122 h 1690290"/>
              <a:gd name="connsiteX11" fmla="*/ 1146146 w 7697765"/>
              <a:gd name="connsiteY11" fmla="*/ 1270143 h 1690290"/>
              <a:gd name="connsiteX12" fmla="*/ 1239077 w 7697765"/>
              <a:gd name="connsiteY12" fmla="*/ 1239164 h 1690290"/>
              <a:gd name="connsiteX13" fmla="*/ 1548846 w 7697765"/>
              <a:gd name="connsiteY13" fmla="*/ 1208185 h 1690290"/>
              <a:gd name="connsiteX14" fmla="*/ 1595311 w 7697765"/>
              <a:gd name="connsiteY14" fmla="*/ 1161716 h 1690290"/>
              <a:gd name="connsiteX15" fmla="*/ 1626288 w 7697765"/>
              <a:gd name="connsiteY15" fmla="*/ 1068779 h 1690290"/>
              <a:gd name="connsiteX16" fmla="*/ 1657265 w 7697765"/>
              <a:gd name="connsiteY16" fmla="*/ 1022310 h 1690290"/>
              <a:gd name="connsiteX17" fmla="*/ 1672753 w 7697765"/>
              <a:gd name="connsiteY17" fmla="*/ 975842 h 1690290"/>
              <a:gd name="connsiteX18" fmla="*/ 1688242 w 7697765"/>
              <a:gd name="connsiteY18" fmla="*/ 882904 h 1690290"/>
              <a:gd name="connsiteX19" fmla="*/ 1719219 w 7697765"/>
              <a:gd name="connsiteY19" fmla="*/ 836436 h 1690290"/>
              <a:gd name="connsiteX20" fmla="*/ 1765684 w 7697765"/>
              <a:gd name="connsiteY20" fmla="*/ 743498 h 1690290"/>
              <a:gd name="connsiteX21" fmla="*/ 1812150 w 7697765"/>
              <a:gd name="connsiteY21" fmla="*/ 712519 h 1690290"/>
              <a:gd name="connsiteX22" fmla="*/ 1827638 w 7697765"/>
              <a:gd name="connsiteY22" fmla="*/ 650561 h 1690290"/>
              <a:gd name="connsiteX23" fmla="*/ 1843126 w 7697765"/>
              <a:gd name="connsiteY23" fmla="*/ 573113 h 1690290"/>
              <a:gd name="connsiteX24" fmla="*/ 1858615 w 7697765"/>
              <a:gd name="connsiteY24" fmla="*/ 526645 h 1690290"/>
              <a:gd name="connsiteX25" fmla="*/ 1889592 w 7697765"/>
              <a:gd name="connsiteY25" fmla="*/ 402728 h 1690290"/>
              <a:gd name="connsiteX26" fmla="*/ 1951546 w 7697765"/>
              <a:gd name="connsiteY26" fmla="*/ 294301 h 1690290"/>
              <a:gd name="connsiteX27" fmla="*/ 1998011 w 7697765"/>
              <a:gd name="connsiteY27" fmla="*/ 61958 h 1690290"/>
              <a:gd name="connsiteX28" fmla="*/ 2013500 w 7697765"/>
              <a:gd name="connsiteY28" fmla="*/ 15489 h 1690290"/>
              <a:gd name="connsiteX29" fmla="*/ 2059965 w 7697765"/>
              <a:gd name="connsiteY29" fmla="*/ 0 h 1690290"/>
              <a:gd name="connsiteX30" fmla="*/ 2230338 w 7697765"/>
              <a:gd name="connsiteY30" fmla="*/ 30979 h 1690290"/>
              <a:gd name="connsiteX31" fmla="*/ 2276803 w 7697765"/>
              <a:gd name="connsiteY31" fmla="*/ 123916 h 1690290"/>
              <a:gd name="connsiteX32" fmla="*/ 2323269 w 7697765"/>
              <a:gd name="connsiteY32" fmla="*/ 154895 h 1690290"/>
              <a:gd name="connsiteX33" fmla="*/ 2354246 w 7697765"/>
              <a:gd name="connsiteY33" fmla="*/ 216853 h 1690290"/>
              <a:gd name="connsiteX34" fmla="*/ 2369734 w 7697765"/>
              <a:gd name="connsiteY34" fmla="*/ 263322 h 1690290"/>
              <a:gd name="connsiteX35" fmla="*/ 2400711 w 7697765"/>
              <a:gd name="connsiteY35" fmla="*/ 371749 h 1690290"/>
              <a:gd name="connsiteX36" fmla="*/ 2416200 w 7697765"/>
              <a:gd name="connsiteY36" fmla="*/ 418218 h 1690290"/>
              <a:gd name="connsiteX37" fmla="*/ 2431688 w 7697765"/>
              <a:gd name="connsiteY37" fmla="*/ 480176 h 1690290"/>
              <a:gd name="connsiteX38" fmla="*/ 2478153 w 7697765"/>
              <a:gd name="connsiteY38" fmla="*/ 619582 h 1690290"/>
              <a:gd name="connsiteX39" fmla="*/ 2493642 w 7697765"/>
              <a:gd name="connsiteY39" fmla="*/ 728009 h 1690290"/>
              <a:gd name="connsiteX40" fmla="*/ 2509130 w 7697765"/>
              <a:gd name="connsiteY40" fmla="*/ 851925 h 1690290"/>
              <a:gd name="connsiteX41" fmla="*/ 2555596 w 7697765"/>
              <a:gd name="connsiteY41" fmla="*/ 975842 h 1690290"/>
              <a:gd name="connsiteX42" fmla="*/ 2586573 w 7697765"/>
              <a:gd name="connsiteY42" fmla="*/ 1130737 h 1690290"/>
              <a:gd name="connsiteX43" fmla="*/ 2725969 w 7697765"/>
              <a:gd name="connsiteY43" fmla="*/ 1285633 h 1690290"/>
              <a:gd name="connsiteX44" fmla="*/ 2772434 w 7697765"/>
              <a:gd name="connsiteY44" fmla="*/ 1301122 h 1690290"/>
              <a:gd name="connsiteX45" fmla="*/ 2911830 w 7697765"/>
              <a:gd name="connsiteY45" fmla="*/ 1378570 h 1690290"/>
              <a:gd name="connsiteX46" fmla="*/ 3020250 w 7697765"/>
              <a:gd name="connsiteY46" fmla="*/ 1394060 h 1690290"/>
              <a:gd name="connsiteX47" fmla="*/ 3144157 w 7697765"/>
              <a:gd name="connsiteY47" fmla="*/ 1425039 h 1690290"/>
              <a:gd name="connsiteX48" fmla="*/ 3252576 w 7697765"/>
              <a:gd name="connsiteY48" fmla="*/ 1456018 h 1690290"/>
              <a:gd name="connsiteX49" fmla="*/ 3345507 w 7697765"/>
              <a:gd name="connsiteY49" fmla="*/ 1471507 h 1690290"/>
              <a:gd name="connsiteX50" fmla="*/ 3531369 w 7697765"/>
              <a:gd name="connsiteY50" fmla="*/ 1533466 h 1690290"/>
              <a:gd name="connsiteX51" fmla="*/ 3655276 w 7697765"/>
              <a:gd name="connsiteY51" fmla="*/ 1564445 h 1690290"/>
              <a:gd name="connsiteX52" fmla="*/ 3701742 w 7697765"/>
              <a:gd name="connsiteY52" fmla="*/ 1595424 h 1690290"/>
              <a:gd name="connsiteX53" fmla="*/ 3748207 w 7697765"/>
              <a:gd name="connsiteY53" fmla="*/ 1641892 h 1690290"/>
              <a:gd name="connsiteX54" fmla="*/ 3841138 w 7697765"/>
              <a:gd name="connsiteY54" fmla="*/ 1672872 h 1690290"/>
              <a:gd name="connsiteX55" fmla="*/ 4321280 w 7697765"/>
              <a:gd name="connsiteY55" fmla="*/ 1657382 h 1690290"/>
              <a:gd name="connsiteX56" fmla="*/ 4460676 w 7697765"/>
              <a:gd name="connsiteY56" fmla="*/ 1610913 h 1690290"/>
              <a:gd name="connsiteX57" fmla="*/ 4615561 w 7697765"/>
              <a:gd name="connsiteY57" fmla="*/ 1579934 h 1690290"/>
              <a:gd name="connsiteX58" fmla="*/ 4832399 w 7697765"/>
              <a:gd name="connsiteY58" fmla="*/ 1517976 h 1690290"/>
              <a:gd name="connsiteX59" fmla="*/ 4909842 w 7697765"/>
              <a:gd name="connsiteY59" fmla="*/ 1502486 h 1690290"/>
              <a:gd name="connsiteX60" fmla="*/ 5033749 w 7697765"/>
              <a:gd name="connsiteY60" fmla="*/ 1471507 h 1690290"/>
              <a:gd name="connsiteX61" fmla="*/ 5250588 w 7697765"/>
              <a:gd name="connsiteY61" fmla="*/ 1456018 h 1690290"/>
              <a:gd name="connsiteX62" fmla="*/ 5312542 w 7697765"/>
              <a:gd name="connsiteY62" fmla="*/ 1440528 h 1690290"/>
              <a:gd name="connsiteX63" fmla="*/ 5405472 w 7697765"/>
              <a:gd name="connsiteY63" fmla="*/ 1378570 h 1690290"/>
              <a:gd name="connsiteX64" fmla="*/ 5513892 w 7697765"/>
              <a:gd name="connsiteY64" fmla="*/ 1347591 h 1690290"/>
              <a:gd name="connsiteX65" fmla="*/ 5653288 w 7697765"/>
              <a:gd name="connsiteY65" fmla="*/ 1270143 h 1690290"/>
              <a:gd name="connsiteX66" fmla="*/ 5699753 w 7697765"/>
              <a:gd name="connsiteY66" fmla="*/ 1239164 h 1690290"/>
              <a:gd name="connsiteX67" fmla="*/ 5792684 w 7697765"/>
              <a:gd name="connsiteY67" fmla="*/ 1208185 h 1690290"/>
              <a:gd name="connsiteX68" fmla="*/ 5823661 w 7697765"/>
              <a:gd name="connsiteY68" fmla="*/ 1146227 h 1690290"/>
              <a:gd name="connsiteX69" fmla="*/ 5839149 w 7697765"/>
              <a:gd name="connsiteY69" fmla="*/ 1099758 h 1690290"/>
              <a:gd name="connsiteX70" fmla="*/ 5870126 w 7697765"/>
              <a:gd name="connsiteY70" fmla="*/ 1053289 h 1690290"/>
              <a:gd name="connsiteX71" fmla="*/ 5901103 w 7697765"/>
              <a:gd name="connsiteY71" fmla="*/ 991331 h 1690290"/>
              <a:gd name="connsiteX72" fmla="*/ 5947569 w 7697765"/>
              <a:gd name="connsiteY72" fmla="*/ 960352 h 1690290"/>
              <a:gd name="connsiteX73" fmla="*/ 6009522 w 7697765"/>
              <a:gd name="connsiteY73" fmla="*/ 975842 h 1690290"/>
              <a:gd name="connsiteX74" fmla="*/ 6086965 w 7697765"/>
              <a:gd name="connsiteY74" fmla="*/ 1037800 h 1690290"/>
              <a:gd name="connsiteX75" fmla="*/ 6117942 w 7697765"/>
              <a:gd name="connsiteY75" fmla="*/ 991331 h 1690290"/>
              <a:gd name="connsiteX76" fmla="*/ 6102453 w 7697765"/>
              <a:gd name="connsiteY76" fmla="*/ 882904 h 1690290"/>
              <a:gd name="connsiteX77" fmla="*/ 6055988 w 7697765"/>
              <a:gd name="connsiteY77" fmla="*/ 836436 h 1690290"/>
              <a:gd name="connsiteX78" fmla="*/ 6025011 w 7697765"/>
              <a:gd name="connsiteY78" fmla="*/ 789967 h 1690290"/>
              <a:gd name="connsiteX79" fmla="*/ 6040499 w 7697765"/>
              <a:gd name="connsiteY79" fmla="*/ 495665 h 1690290"/>
              <a:gd name="connsiteX80" fmla="*/ 6055988 w 7697765"/>
              <a:gd name="connsiteY80" fmla="*/ 449197 h 1690290"/>
              <a:gd name="connsiteX81" fmla="*/ 6102453 w 7697765"/>
              <a:gd name="connsiteY81" fmla="*/ 418218 h 1690290"/>
              <a:gd name="connsiteX82" fmla="*/ 6226361 w 7697765"/>
              <a:gd name="connsiteY82" fmla="*/ 247833 h 1690290"/>
              <a:gd name="connsiteX83" fmla="*/ 6257338 w 7697765"/>
              <a:gd name="connsiteY83" fmla="*/ 216853 h 1690290"/>
              <a:gd name="connsiteX84" fmla="*/ 6272826 w 7697765"/>
              <a:gd name="connsiteY84" fmla="*/ 170385 h 1690290"/>
              <a:gd name="connsiteX85" fmla="*/ 6288315 w 7697765"/>
              <a:gd name="connsiteY85" fmla="*/ 108427 h 1690290"/>
              <a:gd name="connsiteX86" fmla="*/ 6319292 w 7697765"/>
              <a:gd name="connsiteY86" fmla="*/ 154895 h 1690290"/>
              <a:gd name="connsiteX87" fmla="*/ 6334780 w 7697765"/>
              <a:gd name="connsiteY87" fmla="*/ 371749 h 1690290"/>
              <a:gd name="connsiteX88" fmla="*/ 6365757 w 7697765"/>
              <a:gd name="connsiteY88" fmla="*/ 588603 h 1690290"/>
              <a:gd name="connsiteX89" fmla="*/ 6396734 w 7697765"/>
              <a:gd name="connsiteY89" fmla="*/ 635071 h 1690290"/>
              <a:gd name="connsiteX90" fmla="*/ 6443199 w 7697765"/>
              <a:gd name="connsiteY90" fmla="*/ 712519 h 1690290"/>
              <a:gd name="connsiteX91" fmla="*/ 6505153 w 7697765"/>
              <a:gd name="connsiteY91" fmla="*/ 913883 h 1690290"/>
              <a:gd name="connsiteX92" fmla="*/ 6551619 w 7697765"/>
              <a:gd name="connsiteY92" fmla="*/ 1053289 h 1690290"/>
              <a:gd name="connsiteX93" fmla="*/ 6644549 w 7697765"/>
              <a:gd name="connsiteY93" fmla="*/ 1084268 h 1690290"/>
              <a:gd name="connsiteX94" fmla="*/ 6691015 w 7697765"/>
              <a:gd name="connsiteY94" fmla="*/ 1115248 h 1690290"/>
              <a:gd name="connsiteX95" fmla="*/ 6737480 w 7697765"/>
              <a:gd name="connsiteY95" fmla="*/ 1192695 h 1690290"/>
              <a:gd name="connsiteX96" fmla="*/ 6783945 w 7697765"/>
              <a:gd name="connsiteY96" fmla="*/ 1254654 h 1690290"/>
              <a:gd name="connsiteX97" fmla="*/ 6799434 w 7697765"/>
              <a:gd name="connsiteY97" fmla="*/ 1301122 h 1690290"/>
              <a:gd name="connsiteX98" fmla="*/ 6861388 w 7697765"/>
              <a:gd name="connsiteY98" fmla="*/ 1394060 h 1690290"/>
              <a:gd name="connsiteX99" fmla="*/ 7000784 w 7697765"/>
              <a:gd name="connsiteY99" fmla="*/ 1471507 h 1690290"/>
              <a:gd name="connsiteX100" fmla="*/ 7109203 w 7697765"/>
              <a:gd name="connsiteY100" fmla="*/ 1533466 h 1690290"/>
              <a:gd name="connsiteX101" fmla="*/ 7155669 w 7697765"/>
              <a:gd name="connsiteY101" fmla="*/ 1564445 h 1690290"/>
              <a:gd name="connsiteX102" fmla="*/ 7217622 w 7697765"/>
              <a:gd name="connsiteY102" fmla="*/ 1595424 h 1690290"/>
              <a:gd name="connsiteX103" fmla="*/ 7264088 w 7697765"/>
              <a:gd name="connsiteY103" fmla="*/ 1641892 h 1690290"/>
              <a:gd name="connsiteX104" fmla="*/ 7403484 w 7697765"/>
              <a:gd name="connsiteY104" fmla="*/ 1672872 h 1690290"/>
              <a:gd name="connsiteX105" fmla="*/ 7449949 w 7697765"/>
              <a:gd name="connsiteY105" fmla="*/ 1688361 h 1690290"/>
              <a:gd name="connsiteX106" fmla="*/ 7697765 w 7697765"/>
              <a:gd name="connsiteY106" fmla="*/ 1688361 h 1690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7697765" h="1690290">
                <a:moveTo>
                  <a:pt x="0" y="1626403"/>
                </a:moveTo>
                <a:cubicBezTo>
                  <a:pt x="61954" y="1621240"/>
                  <a:pt x="124073" y="1617779"/>
                  <a:pt x="185861" y="1610913"/>
                </a:cubicBezTo>
                <a:cubicBezTo>
                  <a:pt x="217073" y="1607445"/>
                  <a:pt x="250703" y="1609469"/>
                  <a:pt x="278792" y="1595424"/>
                </a:cubicBezTo>
                <a:cubicBezTo>
                  <a:pt x="295442" y="1587098"/>
                  <a:pt x="295233" y="1560585"/>
                  <a:pt x="309769" y="1548955"/>
                </a:cubicBezTo>
                <a:cubicBezTo>
                  <a:pt x="322517" y="1538756"/>
                  <a:pt x="340746" y="1538629"/>
                  <a:pt x="356234" y="1533466"/>
                </a:cubicBezTo>
                <a:cubicBezTo>
                  <a:pt x="376885" y="1517976"/>
                  <a:pt x="394749" y="1497816"/>
                  <a:pt x="418188" y="1486997"/>
                </a:cubicBezTo>
                <a:cubicBezTo>
                  <a:pt x="562051" y="1420594"/>
                  <a:pt x="618313" y="1436479"/>
                  <a:pt x="789911" y="1425039"/>
                </a:cubicBezTo>
                <a:cubicBezTo>
                  <a:pt x="805400" y="1419876"/>
                  <a:pt x="822105" y="1417478"/>
                  <a:pt x="836377" y="1409549"/>
                </a:cubicBezTo>
                <a:cubicBezTo>
                  <a:pt x="868921" y="1391467"/>
                  <a:pt x="893189" y="1356621"/>
                  <a:pt x="929307" y="1347591"/>
                </a:cubicBezTo>
                <a:lnTo>
                  <a:pt x="991261" y="1332101"/>
                </a:lnTo>
                <a:cubicBezTo>
                  <a:pt x="1006750" y="1321775"/>
                  <a:pt x="1021077" y="1309447"/>
                  <a:pt x="1037727" y="1301122"/>
                </a:cubicBezTo>
                <a:cubicBezTo>
                  <a:pt x="1063749" y="1288110"/>
                  <a:pt x="1121339" y="1277586"/>
                  <a:pt x="1146146" y="1270143"/>
                </a:cubicBezTo>
                <a:cubicBezTo>
                  <a:pt x="1177422" y="1260760"/>
                  <a:pt x="1206752" y="1243782"/>
                  <a:pt x="1239077" y="1239164"/>
                </a:cubicBezTo>
                <a:cubicBezTo>
                  <a:pt x="1414134" y="1214153"/>
                  <a:pt x="1311097" y="1226474"/>
                  <a:pt x="1548846" y="1208185"/>
                </a:cubicBezTo>
                <a:cubicBezTo>
                  <a:pt x="1564334" y="1192695"/>
                  <a:pt x="1584674" y="1180865"/>
                  <a:pt x="1595311" y="1161716"/>
                </a:cubicBezTo>
                <a:cubicBezTo>
                  <a:pt x="1611169" y="1133170"/>
                  <a:pt x="1608175" y="1095950"/>
                  <a:pt x="1626288" y="1068779"/>
                </a:cubicBezTo>
                <a:lnTo>
                  <a:pt x="1657265" y="1022310"/>
                </a:lnTo>
                <a:cubicBezTo>
                  <a:pt x="1662428" y="1006821"/>
                  <a:pt x="1669211" y="991780"/>
                  <a:pt x="1672753" y="975842"/>
                </a:cubicBezTo>
                <a:cubicBezTo>
                  <a:pt x="1679566" y="945183"/>
                  <a:pt x="1678311" y="912699"/>
                  <a:pt x="1688242" y="882904"/>
                </a:cubicBezTo>
                <a:cubicBezTo>
                  <a:pt x="1694128" y="865244"/>
                  <a:pt x="1708893" y="851925"/>
                  <a:pt x="1719219" y="836436"/>
                </a:cubicBezTo>
                <a:cubicBezTo>
                  <a:pt x="1731816" y="798642"/>
                  <a:pt x="1735659" y="773525"/>
                  <a:pt x="1765684" y="743498"/>
                </a:cubicBezTo>
                <a:cubicBezTo>
                  <a:pt x="1778847" y="730335"/>
                  <a:pt x="1796661" y="722845"/>
                  <a:pt x="1812150" y="712519"/>
                </a:cubicBezTo>
                <a:cubicBezTo>
                  <a:pt x="1817313" y="691866"/>
                  <a:pt x="1823020" y="671342"/>
                  <a:pt x="1827638" y="650561"/>
                </a:cubicBezTo>
                <a:cubicBezTo>
                  <a:pt x="1833349" y="624861"/>
                  <a:pt x="1836741" y="598654"/>
                  <a:pt x="1843126" y="573113"/>
                </a:cubicBezTo>
                <a:cubicBezTo>
                  <a:pt x="1847086" y="557273"/>
                  <a:pt x="1854655" y="542485"/>
                  <a:pt x="1858615" y="526645"/>
                </a:cubicBezTo>
                <a:cubicBezTo>
                  <a:pt x="1873162" y="468451"/>
                  <a:pt x="1868347" y="452303"/>
                  <a:pt x="1889592" y="402728"/>
                </a:cubicBezTo>
                <a:cubicBezTo>
                  <a:pt x="1913173" y="347702"/>
                  <a:pt x="1920436" y="340970"/>
                  <a:pt x="1951546" y="294301"/>
                </a:cubicBezTo>
                <a:cubicBezTo>
                  <a:pt x="1979511" y="-41306"/>
                  <a:pt x="1929276" y="199437"/>
                  <a:pt x="1998011" y="61958"/>
                </a:cubicBezTo>
                <a:cubicBezTo>
                  <a:pt x="2005312" y="47354"/>
                  <a:pt x="2001955" y="27035"/>
                  <a:pt x="2013500" y="15489"/>
                </a:cubicBezTo>
                <a:cubicBezTo>
                  <a:pt x="2025044" y="3944"/>
                  <a:pt x="2044477" y="5163"/>
                  <a:pt x="2059965" y="0"/>
                </a:cubicBezTo>
                <a:cubicBezTo>
                  <a:pt x="2116756" y="10326"/>
                  <a:pt x="2176464" y="10257"/>
                  <a:pt x="2230338" y="30979"/>
                </a:cubicBezTo>
                <a:cubicBezTo>
                  <a:pt x="2268058" y="45487"/>
                  <a:pt x="2257458" y="99733"/>
                  <a:pt x="2276803" y="123916"/>
                </a:cubicBezTo>
                <a:cubicBezTo>
                  <a:pt x="2288431" y="138453"/>
                  <a:pt x="2307780" y="144569"/>
                  <a:pt x="2323269" y="154895"/>
                </a:cubicBezTo>
                <a:cubicBezTo>
                  <a:pt x="2333595" y="175548"/>
                  <a:pt x="2345151" y="195630"/>
                  <a:pt x="2354246" y="216853"/>
                </a:cubicBezTo>
                <a:cubicBezTo>
                  <a:pt x="2360677" y="231860"/>
                  <a:pt x="2365043" y="247683"/>
                  <a:pt x="2369734" y="263322"/>
                </a:cubicBezTo>
                <a:cubicBezTo>
                  <a:pt x="2380534" y="299325"/>
                  <a:pt x="2389911" y="335746"/>
                  <a:pt x="2400711" y="371749"/>
                </a:cubicBezTo>
                <a:cubicBezTo>
                  <a:pt x="2405402" y="387388"/>
                  <a:pt x="2411715" y="402519"/>
                  <a:pt x="2416200" y="418218"/>
                </a:cubicBezTo>
                <a:cubicBezTo>
                  <a:pt x="2422048" y="438687"/>
                  <a:pt x="2425428" y="459829"/>
                  <a:pt x="2431688" y="480176"/>
                </a:cubicBezTo>
                <a:cubicBezTo>
                  <a:pt x="2446092" y="526992"/>
                  <a:pt x="2478153" y="619582"/>
                  <a:pt x="2478153" y="619582"/>
                </a:cubicBezTo>
                <a:cubicBezTo>
                  <a:pt x="2483316" y="655724"/>
                  <a:pt x="2488817" y="691820"/>
                  <a:pt x="2493642" y="728009"/>
                </a:cubicBezTo>
                <a:cubicBezTo>
                  <a:pt x="2499143" y="769271"/>
                  <a:pt x="2501684" y="810970"/>
                  <a:pt x="2509130" y="851925"/>
                </a:cubicBezTo>
                <a:cubicBezTo>
                  <a:pt x="2513176" y="874181"/>
                  <a:pt x="2553014" y="969387"/>
                  <a:pt x="2555596" y="975842"/>
                </a:cubicBezTo>
                <a:cubicBezTo>
                  <a:pt x="2559445" y="1002785"/>
                  <a:pt x="2565777" y="1093302"/>
                  <a:pt x="2586573" y="1130737"/>
                </a:cubicBezTo>
                <a:cubicBezTo>
                  <a:pt x="2620714" y="1192195"/>
                  <a:pt x="2661175" y="1253234"/>
                  <a:pt x="2725969" y="1285633"/>
                </a:cubicBezTo>
                <a:cubicBezTo>
                  <a:pt x="2740571" y="1292935"/>
                  <a:pt x="2756946" y="1295959"/>
                  <a:pt x="2772434" y="1301122"/>
                </a:cubicBezTo>
                <a:cubicBezTo>
                  <a:pt x="2825659" y="1336608"/>
                  <a:pt x="2853414" y="1366886"/>
                  <a:pt x="2911830" y="1378570"/>
                </a:cubicBezTo>
                <a:cubicBezTo>
                  <a:pt x="2947628" y="1385730"/>
                  <a:pt x="2984110" y="1388897"/>
                  <a:pt x="3020250" y="1394060"/>
                </a:cubicBezTo>
                <a:cubicBezTo>
                  <a:pt x="3126460" y="1429465"/>
                  <a:pt x="2994639" y="1387657"/>
                  <a:pt x="3144157" y="1425039"/>
                </a:cubicBezTo>
                <a:cubicBezTo>
                  <a:pt x="3262222" y="1454557"/>
                  <a:pt x="3107762" y="1427053"/>
                  <a:pt x="3252576" y="1456018"/>
                </a:cubicBezTo>
                <a:cubicBezTo>
                  <a:pt x="3283370" y="1462177"/>
                  <a:pt x="3314530" y="1466344"/>
                  <a:pt x="3345507" y="1471507"/>
                </a:cubicBezTo>
                <a:cubicBezTo>
                  <a:pt x="3445539" y="1521526"/>
                  <a:pt x="3385063" y="1496886"/>
                  <a:pt x="3531369" y="1533466"/>
                </a:cubicBezTo>
                <a:lnTo>
                  <a:pt x="3655276" y="1564445"/>
                </a:lnTo>
                <a:cubicBezTo>
                  <a:pt x="3670765" y="1574771"/>
                  <a:pt x="3687442" y="1583506"/>
                  <a:pt x="3701742" y="1595424"/>
                </a:cubicBezTo>
                <a:cubicBezTo>
                  <a:pt x="3718569" y="1609447"/>
                  <a:pt x="3729059" y="1631254"/>
                  <a:pt x="3748207" y="1641892"/>
                </a:cubicBezTo>
                <a:cubicBezTo>
                  <a:pt x="3776750" y="1657751"/>
                  <a:pt x="3841138" y="1672872"/>
                  <a:pt x="3841138" y="1672872"/>
                </a:cubicBezTo>
                <a:cubicBezTo>
                  <a:pt x="4001185" y="1667709"/>
                  <a:pt x="4161673" y="1670324"/>
                  <a:pt x="4321280" y="1657382"/>
                </a:cubicBezTo>
                <a:cubicBezTo>
                  <a:pt x="4321289" y="1657381"/>
                  <a:pt x="4437439" y="1618659"/>
                  <a:pt x="4460676" y="1610913"/>
                </a:cubicBezTo>
                <a:cubicBezTo>
                  <a:pt x="4541769" y="1583880"/>
                  <a:pt x="4490993" y="1597731"/>
                  <a:pt x="4615561" y="1579934"/>
                </a:cubicBezTo>
                <a:cubicBezTo>
                  <a:pt x="4704133" y="1550408"/>
                  <a:pt x="4735157" y="1537426"/>
                  <a:pt x="4832399" y="1517976"/>
                </a:cubicBezTo>
                <a:cubicBezTo>
                  <a:pt x="4858213" y="1512813"/>
                  <a:pt x="4884302" y="1508871"/>
                  <a:pt x="4909842" y="1502486"/>
                </a:cubicBezTo>
                <a:cubicBezTo>
                  <a:pt x="4984472" y="1483827"/>
                  <a:pt x="4935153" y="1481886"/>
                  <a:pt x="5033749" y="1471507"/>
                </a:cubicBezTo>
                <a:cubicBezTo>
                  <a:pt x="5105815" y="1463921"/>
                  <a:pt x="5178308" y="1461181"/>
                  <a:pt x="5250588" y="1456018"/>
                </a:cubicBezTo>
                <a:cubicBezTo>
                  <a:pt x="5271239" y="1450855"/>
                  <a:pt x="5293503" y="1450048"/>
                  <a:pt x="5312542" y="1440528"/>
                </a:cubicBezTo>
                <a:cubicBezTo>
                  <a:pt x="5345841" y="1423877"/>
                  <a:pt x="5369354" y="1387600"/>
                  <a:pt x="5405472" y="1378570"/>
                </a:cubicBezTo>
                <a:cubicBezTo>
                  <a:pt x="5483265" y="1359120"/>
                  <a:pt x="5447231" y="1369812"/>
                  <a:pt x="5513892" y="1347591"/>
                </a:cubicBezTo>
                <a:cubicBezTo>
                  <a:pt x="5659725" y="1201745"/>
                  <a:pt x="5425867" y="1421768"/>
                  <a:pt x="5653288" y="1270143"/>
                </a:cubicBezTo>
                <a:cubicBezTo>
                  <a:pt x="5668776" y="1259817"/>
                  <a:pt x="5682743" y="1246725"/>
                  <a:pt x="5699753" y="1239164"/>
                </a:cubicBezTo>
                <a:cubicBezTo>
                  <a:pt x="5729591" y="1225902"/>
                  <a:pt x="5792684" y="1208185"/>
                  <a:pt x="5792684" y="1208185"/>
                </a:cubicBezTo>
                <a:cubicBezTo>
                  <a:pt x="5803010" y="1187532"/>
                  <a:pt x="5814566" y="1167450"/>
                  <a:pt x="5823661" y="1146227"/>
                </a:cubicBezTo>
                <a:cubicBezTo>
                  <a:pt x="5830092" y="1131220"/>
                  <a:pt x="5831848" y="1114362"/>
                  <a:pt x="5839149" y="1099758"/>
                </a:cubicBezTo>
                <a:cubicBezTo>
                  <a:pt x="5847474" y="1083107"/>
                  <a:pt x="5860890" y="1069452"/>
                  <a:pt x="5870126" y="1053289"/>
                </a:cubicBezTo>
                <a:cubicBezTo>
                  <a:pt x="5881581" y="1033241"/>
                  <a:pt x="5886322" y="1009070"/>
                  <a:pt x="5901103" y="991331"/>
                </a:cubicBezTo>
                <a:cubicBezTo>
                  <a:pt x="5913020" y="977030"/>
                  <a:pt x="5932080" y="970678"/>
                  <a:pt x="5947569" y="960352"/>
                </a:cubicBezTo>
                <a:cubicBezTo>
                  <a:pt x="5968220" y="965515"/>
                  <a:pt x="5994471" y="960789"/>
                  <a:pt x="6009522" y="975842"/>
                </a:cubicBezTo>
                <a:cubicBezTo>
                  <a:pt x="6088232" y="1054558"/>
                  <a:pt x="5989653" y="1070238"/>
                  <a:pt x="6086965" y="1037800"/>
                </a:cubicBezTo>
                <a:cubicBezTo>
                  <a:pt x="6097291" y="1022310"/>
                  <a:pt x="6116090" y="1009854"/>
                  <a:pt x="6117942" y="991331"/>
                </a:cubicBezTo>
                <a:cubicBezTo>
                  <a:pt x="6121574" y="955003"/>
                  <a:pt x="6116011" y="916802"/>
                  <a:pt x="6102453" y="882904"/>
                </a:cubicBezTo>
                <a:cubicBezTo>
                  <a:pt x="6094318" y="862566"/>
                  <a:pt x="6070010" y="853264"/>
                  <a:pt x="6055988" y="836436"/>
                </a:cubicBezTo>
                <a:cubicBezTo>
                  <a:pt x="6044071" y="822135"/>
                  <a:pt x="6035337" y="805457"/>
                  <a:pt x="6025011" y="789967"/>
                </a:cubicBezTo>
                <a:cubicBezTo>
                  <a:pt x="6030174" y="691866"/>
                  <a:pt x="6031606" y="593498"/>
                  <a:pt x="6040499" y="495665"/>
                </a:cubicBezTo>
                <a:cubicBezTo>
                  <a:pt x="6041977" y="479405"/>
                  <a:pt x="6045789" y="461947"/>
                  <a:pt x="6055988" y="449197"/>
                </a:cubicBezTo>
                <a:cubicBezTo>
                  <a:pt x="6067616" y="434661"/>
                  <a:pt x="6086965" y="428544"/>
                  <a:pt x="6102453" y="418218"/>
                </a:cubicBezTo>
                <a:cubicBezTo>
                  <a:pt x="6158757" y="333755"/>
                  <a:pt x="6162448" y="322403"/>
                  <a:pt x="6226361" y="247833"/>
                </a:cubicBezTo>
                <a:cubicBezTo>
                  <a:pt x="6235864" y="236745"/>
                  <a:pt x="6247012" y="227180"/>
                  <a:pt x="6257338" y="216853"/>
                </a:cubicBezTo>
                <a:cubicBezTo>
                  <a:pt x="6262501" y="201364"/>
                  <a:pt x="6268341" y="186084"/>
                  <a:pt x="6272826" y="170385"/>
                </a:cubicBezTo>
                <a:cubicBezTo>
                  <a:pt x="6278674" y="149916"/>
                  <a:pt x="6268119" y="115159"/>
                  <a:pt x="6288315" y="108427"/>
                </a:cubicBezTo>
                <a:cubicBezTo>
                  <a:pt x="6305975" y="102540"/>
                  <a:pt x="6308966" y="139406"/>
                  <a:pt x="6319292" y="154895"/>
                </a:cubicBezTo>
                <a:cubicBezTo>
                  <a:pt x="6324455" y="227180"/>
                  <a:pt x="6329001" y="299511"/>
                  <a:pt x="6334780" y="371749"/>
                </a:cubicBezTo>
                <a:cubicBezTo>
                  <a:pt x="6338171" y="414137"/>
                  <a:pt x="6336123" y="529331"/>
                  <a:pt x="6365757" y="588603"/>
                </a:cubicBezTo>
                <a:cubicBezTo>
                  <a:pt x="6374082" y="605254"/>
                  <a:pt x="6386868" y="619285"/>
                  <a:pt x="6396734" y="635071"/>
                </a:cubicBezTo>
                <a:cubicBezTo>
                  <a:pt x="6412689" y="660601"/>
                  <a:pt x="6427711" y="686703"/>
                  <a:pt x="6443199" y="712519"/>
                </a:cubicBezTo>
                <a:cubicBezTo>
                  <a:pt x="6480919" y="863410"/>
                  <a:pt x="6458364" y="796904"/>
                  <a:pt x="6505153" y="913883"/>
                </a:cubicBezTo>
                <a:cubicBezTo>
                  <a:pt x="6510410" y="945426"/>
                  <a:pt x="6511100" y="1027963"/>
                  <a:pt x="6551619" y="1053289"/>
                </a:cubicBezTo>
                <a:cubicBezTo>
                  <a:pt x="6579308" y="1070596"/>
                  <a:pt x="6644549" y="1084268"/>
                  <a:pt x="6644549" y="1084268"/>
                </a:cubicBezTo>
                <a:cubicBezTo>
                  <a:pt x="6660038" y="1094595"/>
                  <a:pt x="6678901" y="1101114"/>
                  <a:pt x="6691015" y="1115248"/>
                </a:cubicBezTo>
                <a:cubicBezTo>
                  <a:pt x="6710607" y="1138106"/>
                  <a:pt x="6720781" y="1167645"/>
                  <a:pt x="6737480" y="1192695"/>
                </a:cubicBezTo>
                <a:cubicBezTo>
                  <a:pt x="6751799" y="1214175"/>
                  <a:pt x="6768457" y="1234001"/>
                  <a:pt x="6783945" y="1254654"/>
                </a:cubicBezTo>
                <a:cubicBezTo>
                  <a:pt x="6789108" y="1270143"/>
                  <a:pt x="6791505" y="1286849"/>
                  <a:pt x="6799434" y="1301122"/>
                </a:cubicBezTo>
                <a:cubicBezTo>
                  <a:pt x="6817514" y="1333669"/>
                  <a:pt x="6830410" y="1373407"/>
                  <a:pt x="6861388" y="1394060"/>
                </a:cubicBezTo>
                <a:cubicBezTo>
                  <a:pt x="6967903" y="1465075"/>
                  <a:pt x="6918999" y="1444244"/>
                  <a:pt x="7000784" y="1471507"/>
                </a:cubicBezTo>
                <a:cubicBezTo>
                  <a:pt x="7056889" y="1555671"/>
                  <a:pt x="6998621" y="1491995"/>
                  <a:pt x="7109203" y="1533466"/>
                </a:cubicBezTo>
                <a:cubicBezTo>
                  <a:pt x="7126633" y="1540003"/>
                  <a:pt x="7139507" y="1555209"/>
                  <a:pt x="7155669" y="1564445"/>
                </a:cubicBezTo>
                <a:cubicBezTo>
                  <a:pt x="7175715" y="1575901"/>
                  <a:pt x="7198834" y="1582003"/>
                  <a:pt x="7217622" y="1595424"/>
                </a:cubicBezTo>
                <a:cubicBezTo>
                  <a:pt x="7235446" y="1608156"/>
                  <a:pt x="7245863" y="1629741"/>
                  <a:pt x="7264088" y="1641892"/>
                </a:cubicBezTo>
                <a:cubicBezTo>
                  <a:pt x="7290240" y="1659328"/>
                  <a:pt x="7390829" y="1670060"/>
                  <a:pt x="7403484" y="1672872"/>
                </a:cubicBezTo>
                <a:cubicBezTo>
                  <a:pt x="7419421" y="1676414"/>
                  <a:pt x="7433645" y="1687503"/>
                  <a:pt x="7449949" y="1688361"/>
                </a:cubicBezTo>
                <a:cubicBezTo>
                  <a:pt x="7532440" y="1692703"/>
                  <a:pt x="7615160" y="1688361"/>
                  <a:pt x="7697765" y="1688361"/>
                </a:cubicBezTo>
              </a:path>
            </a:pathLst>
          </a:custGeom>
          <a:ln w="127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004" name="TextBox 22"/>
          <p:cNvSpPr txBox="1">
            <a:spLocks noChangeArrowheads="1"/>
          </p:cNvSpPr>
          <p:nvPr/>
        </p:nvSpPr>
        <p:spPr bwMode="auto">
          <a:xfrm>
            <a:off x="8115300" y="3857625"/>
            <a:ext cx="869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latin typeface="Tahoma" charset="0"/>
              </a:rPr>
              <a:t>GAS</a:t>
            </a:r>
            <a:endParaRPr lang="en-US" sz="2800">
              <a:latin typeface="Tahoma" charset="0"/>
            </a:endParaRPr>
          </a:p>
        </p:txBody>
      </p:sp>
      <p:sp>
        <p:nvSpPr>
          <p:cNvPr id="85005" name="TextBox 23"/>
          <p:cNvSpPr txBox="1">
            <a:spLocks noChangeArrowheads="1"/>
          </p:cNvSpPr>
          <p:nvPr/>
        </p:nvSpPr>
        <p:spPr bwMode="auto">
          <a:xfrm>
            <a:off x="8208963" y="4568825"/>
            <a:ext cx="4079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  <a:latin typeface="Tahoma" charset="0"/>
              </a:rPr>
              <a:t>B</a:t>
            </a:r>
            <a:endParaRPr lang="en-US">
              <a:solidFill>
                <a:srgbClr val="FF0000"/>
              </a:solidFill>
              <a:latin typeface="Tahoma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928688" y="588963"/>
            <a:ext cx="0" cy="911225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825625" y="585788"/>
            <a:ext cx="0" cy="911225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2736850" y="584200"/>
            <a:ext cx="0" cy="911225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48075" y="581025"/>
            <a:ext cx="0" cy="911225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543425" y="577850"/>
            <a:ext cx="0" cy="911225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454650" y="592138"/>
            <a:ext cx="0" cy="911225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350000" y="573088"/>
            <a:ext cx="0" cy="911225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251700" y="573088"/>
            <a:ext cx="0" cy="911225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8158163" y="573088"/>
            <a:ext cx="0" cy="911225"/>
          </a:xfrm>
          <a:prstGeom prst="straightConnector1">
            <a:avLst/>
          </a:prstGeom>
          <a:ln>
            <a:solidFill>
              <a:srgbClr val="008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015" name="TextBox 35"/>
          <p:cNvSpPr txBox="1">
            <a:spLocks noChangeArrowheads="1"/>
          </p:cNvSpPr>
          <p:nvPr/>
        </p:nvSpPr>
        <p:spPr bwMode="auto">
          <a:xfrm>
            <a:off x="7248525" y="650875"/>
            <a:ext cx="947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008000"/>
                </a:solidFill>
                <a:latin typeface="Tahoma" charset="0"/>
              </a:rPr>
              <a:t>V</a:t>
            </a:r>
            <a:r>
              <a:rPr lang="en-US" sz="3600" baseline="-25000">
                <a:solidFill>
                  <a:srgbClr val="008000"/>
                </a:solidFill>
                <a:latin typeface="Tahoma" charset="0"/>
              </a:rPr>
              <a:t>ram</a:t>
            </a:r>
          </a:p>
        </p:txBody>
      </p:sp>
    </p:spTree>
    <p:extLst>
      <p:ext uri="{BB962C8B-B14F-4D97-AF65-F5344CB8AC3E}">
        <p14:creationId xmlns:p14="http://schemas.microsoft.com/office/powerpoint/2010/main" val="115825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5"/>
          <p:cNvSpPr txBox="1">
            <a:spLocks noChangeArrowheads="1"/>
          </p:cNvSpPr>
          <p:nvPr/>
        </p:nvSpPr>
        <p:spPr bwMode="auto">
          <a:xfrm>
            <a:off x="298457" y="867537"/>
            <a:ext cx="7133636" cy="6001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rgbClr val="660066"/>
                </a:solidFill>
                <a:latin typeface="Arial" charset="0"/>
              </a:rPr>
              <a:t>partially </a:t>
            </a:r>
            <a:r>
              <a:rPr lang="en-US" dirty="0">
                <a:solidFill>
                  <a:srgbClr val="660066"/>
                </a:solidFill>
                <a:latin typeface="Arial" charset="0"/>
              </a:rPr>
              <a:t>strips large spirals in Virgo-like </a:t>
            </a:r>
            <a:r>
              <a:rPr lang="en-US" dirty="0" smtClean="0">
                <a:solidFill>
                  <a:srgbClr val="660066"/>
                </a:solidFill>
                <a:latin typeface="Arial" charset="0"/>
              </a:rPr>
              <a:t>clusters (M~10</a:t>
            </a:r>
            <a:r>
              <a:rPr lang="en-US" baseline="30000" dirty="0" smtClean="0">
                <a:solidFill>
                  <a:srgbClr val="660066"/>
                </a:solidFill>
                <a:latin typeface="Arial" charset="0"/>
              </a:rPr>
              <a:t>14</a:t>
            </a:r>
            <a:r>
              <a:rPr lang="en-US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Arial" charset="0"/>
              </a:rPr>
              <a:t>M</a:t>
            </a:r>
            <a:r>
              <a:rPr lang="en-US" baseline="-25000" dirty="0" err="1" smtClean="0">
                <a:solidFill>
                  <a:srgbClr val="660066"/>
                </a:solidFill>
                <a:latin typeface="Arial" charset="0"/>
              </a:rPr>
              <a:t>sun</a:t>
            </a:r>
            <a:r>
              <a:rPr lang="en-US" dirty="0" smtClean="0">
                <a:solidFill>
                  <a:srgbClr val="660066"/>
                </a:solidFill>
                <a:latin typeface="Arial" charset="0"/>
              </a:rPr>
              <a:t>)</a:t>
            </a:r>
            <a:endParaRPr lang="en-US" dirty="0">
              <a:solidFill>
                <a:srgbClr val="660066"/>
              </a:solidFill>
              <a:latin typeface="Arial" charset="0"/>
            </a:endParaRPr>
          </a:p>
          <a:p>
            <a:endParaRPr lang="en-US" dirty="0" smtClean="0">
              <a:solidFill>
                <a:srgbClr val="800080"/>
              </a:solidFill>
              <a:latin typeface="Arial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~completely strips dwarf galaxies in Virgo-like clusters</a:t>
            </a:r>
          </a:p>
          <a:p>
            <a:endParaRPr lang="en-US" dirty="0">
              <a:solidFill>
                <a:srgbClr val="800080"/>
              </a:solidFill>
              <a:latin typeface="Arial" charset="0"/>
            </a:endParaRPr>
          </a:p>
          <a:p>
            <a:r>
              <a:rPr lang="en-US" dirty="0">
                <a:solidFill>
                  <a:srgbClr val="800080"/>
                </a:solidFill>
                <a:latin typeface="Arial" charset="0"/>
              </a:rPr>
              <a:t>~completely strips massive galaxies i</a:t>
            </a:r>
            <a:r>
              <a:rPr lang="en-US" dirty="0" smtClean="0">
                <a:solidFill>
                  <a:srgbClr val="800080"/>
                </a:solidFill>
                <a:latin typeface="Arial" charset="0"/>
              </a:rPr>
              <a:t>n </a:t>
            </a:r>
            <a:r>
              <a:rPr lang="en-US" dirty="0">
                <a:solidFill>
                  <a:srgbClr val="660066"/>
                </a:solidFill>
                <a:latin typeface="Arial" charset="0"/>
              </a:rPr>
              <a:t>Coma-like  </a:t>
            </a:r>
            <a:r>
              <a:rPr lang="en-US" dirty="0" smtClean="0">
                <a:solidFill>
                  <a:srgbClr val="660066"/>
                </a:solidFill>
                <a:latin typeface="Arial" charset="0"/>
              </a:rPr>
              <a:t>clusters (M~10</a:t>
            </a:r>
            <a:r>
              <a:rPr lang="en-US" baseline="30000" dirty="0" smtClean="0">
                <a:solidFill>
                  <a:srgbClr val="660066"/>
                </a:solidFill>
                <a:latin typeface="Arial" charset="0"/>
              </a:rPr>
              <a:t>15</a:t>
            </a:r>
            <a:r>
              <a:rPr lang="en-US" dirty="0" smtClean="0">
                <a:solidFill>
                  <a:srgbClr val="660066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Arial" charset="0"/>
              </a:rPr>
              <a:t>M</a:t>
            </a:r>
            <a:r>
              <a:rPr lang="en-US" baseline="-25000" dirty="0" err="1" smtClean="0">
                <a:solidFill>
                  <a:srgbClr val="660066"/>
                </a:solidFill>
                <a:latin typeface="Arial" charset="0"/>
              </a:rPr>
              <a:t>sun</a:t>
            </a:r>
            <a:r>
              <a:rPr lang="en-US" dirty="0" smtClean="0">
                <a:solidFill>
                  <a:srgbClr val="660066"/>
                </a:solidFill>
                <a:latin typeface="Arial" charset="0"/>
              </a:rPr>
              <a:t>) </a:t>
            </a:r>
            <a:endParaRPr lang="en-US" dirty="0">
              <a:solidFill>
                <a:srgbClr val="660066"/>
              </a:solidFill>
              <a:latin typeface="Arial" charset="0"/>
            </a:endParaRPr>
          </a:p>
          <a:p>
            <a:endParaRPr lang="en-US" dirty="0">
              <a:solidFill>
                <a:srgbClr val="800080"/>
              </a:solidFill>
              <a:latin typeface="Arial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Arial" charset="0"/>
              </a:rPr>
              <a:t>~completely strips (small) dwarf satellite galaxies close enough to their (large) host galaxy</a:t>
            </a:r>
          </a:p>
          <a:p>
            <a:endParaRPr lang="en-US" dirty="0">
              <a:solidFill>
                <a:srgbClr val="800080"/>
              </a:solidFill>
              <a:latin typeface="Arial" charset="0"/>
            </a:endParaRPr>
          </a:p>
          <a:p>
            <a:r>
              <a:rPr lang="en-US" dirty="0">
                <a:solidFill>
                  <a:srgbClr val="660066"/>
                </a:solidFill>
                <a:latin typeface="Arial" charset="0"/>
              </a:rPr>
              <a:t>must be </a:t>
            </a:r>
            <a:r>
              <a:rPr lang="en-US" b="1" i="1" dirty="0">
                <a:solidFill>
                  <a:srgbClr val="660066"/>
                </a:solidFill>
                <a:latin typeface="Arial" charset="0"/>
              </a:rPr>
              <a:t>important starvation mechanism </a:t>
            </a:r>
            <a:r>
              <a:rPr lang="en-US" dirty="0">
                <a:solidFill>
                  <a:srgbClr val="660066"/>
                </a:solidFill>
                <a:latin typeface="Arial" charset="0"/>
              </a:rPr>
              <a:t>in high and medium density environments-- gas removed from outer galaxy or halo by </a:t>
            </a:r>
            <a:r>
              <a:rPr lang="en-US" dirty="0" err="1">
                <a:solidFill>
                  <a:srgbClr val="660066"/>
                </a:solidFill>
                <a:latin typeface="Arial" charset="0"/>
              </a:rPr>
              <a:t>r.p.</a:t>
            </a:r>
            <a:r>
              <a:rPr lang="en-US" dirty="0">
                <a:solidFill>
                  <a:srgbClr val="660066"/>
                </a:solidFill>
                <a:latin typeface="Arial" charset="0"/>
              </a:rPr>
              <a:t> will not settle to inner disk &amp; form stars</a:t>
            </a:r>
          </a:p>
        </p:txBody>
      </p:sp>
      <p:sp>
        <p:nvSpPr>
          <p:cNvPr id="19458" name="Text Box 7"/>
          <p:cNvSpPr>
            <a:spLocks noGrp="1" noChangeArrowheads="1"/>
          </p:cNvSpPr>
          <p:nvPr>
            <p:ph type="title"/>
          </p:nvPr>
        </p:nvSpPr>
        <p:spPr>
          <a:xfrm>
            <a:off x="496448" y="181260"/>
            <a:ext cx="7339718" cy="609600"/>
          </a:xfrm>
          <a:noFill/>
        </p:spPr>
        <p:txBody>
          <a:bodyPr/>
          <a:lstStyle/>
          <a:p>
            <a:pPr algn="l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28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Ram </a:t>
            </a:r>
            <a:r>
              <a:rPr lang="en-US" sz="28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Pressure Stripping does these things:</a:t>
            </a:r>
          </a:p>
        </p:txBody>
      </p:sp>
      <p:pic>
        <p:nvPicPr>
          <p:cNvPr id="4" name="Picture 4" descr="n4330-hion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969" y="777204"/>
            <a:ext cx="2054225" cy="99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C_3418_UV+op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17" y="1875034"/>
            <a:ext cx="1140059" cy="114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yagi2010-comatails-f4.gi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8" t="43903" r="32407" b="37317"/>
          <a:stretch/>
        </p:blipFill>
        <p:spPr bwMode="auto">
          <a:xfrm>
            <a:off x="7432093" y="3231570"/>
            <a:ext cx="1327092" cy="9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grcevich09-HI-vs-dist-LGdwarfs-apj300728f3_hr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80" y="4271369"/>
            <a:ext cx="1430731" cy="106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32093" y="4213651"/>
            <a:ext cx="897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HI in local </a:t>
            </a:r>
          </a:p>
          <a:p>
            <a:r>
              <a:rPr lang="en-US" sz="1400" dirty="0" smtClean="0"/>
              <a:t>group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8153656" y="5166053"/>
            <a:ext cx="547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-&gt;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566209" y="4617701"/>
            <a:ext cx="1288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M(HI)/M(tot)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48329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1" descr="decoup-cloud-mag-stag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834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1" descr="decoup-cloud-mag-stag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31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charset="0"/>
                <a:ea typeface="ＭＳ Ｐゴシック" charset="0"/>
                <a:cs typeface="ＭＳ Ｐゴシック" charset="0"/>
              </a:rPr>
              <a:t>Virgo spiral NGC 4501</a:t>
            </a:r>
          </a:p>
        </p:txBody>
      </p:sp>
      <p:pic>
        <p:nvPicPr>
          <p:cNvPr id="88066" name="Content Placeholder 3" descr="n4501-radio-pol-contours+vectors-HI-vollmer2008-img25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5" b="-1350"/>
          <a:stretch>
            <a:fillRect/>
          </a:stretch>
        </p:blipFill>
        <p:spPr>
          <a:xfrm>
            <a:off x="3048000" y="762000"/>
            <a:ext cx="5076825" cy="4953000"/>
          </a:xfrm>
        </p:spPr>
      </p:pic>
      <p:pic>
        <p:nvPicPr>
          <p:cNvPr id="88067" name="Picture 1" descr="n450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3" t="29378" r="29861" b="28687"/>
          <a:stretch>
            <a:fillRect/>
          </a:stretch>
        </p:blipFill>
        <p:spPr bwMode="auto">
          <a:xfrm>
            <a:off x="363538" y="3276600"/>
            <a:ext cx="2303462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2" descr="n4501_30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7930" r="12389" b="10645"/>
          <a:stretch>
            <a:fillRect/>
          </a:stretch>
        </p:blipFill>
        <p:spPr bwMode="auto">
          <a:xfrm>
            <a:off x="407988" y="762000"/>
            <a:ext cx="2212975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TextBox 3"/>
          <p:cNvSpPr txBox="1">
            <a:spLocks noChangeArrowheads="1"/>
          </p:cNvSpPr>
          <p:nvPr/>
        </p:nvSpPr>
        <p:spPr bwMode="auto">
          <a:xfrm rot="5400000">
            <a:off x="7817644" y="4233069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90"/>
                </a:solidFill>
                <a:latin typeface="Arial" charset="0"/>
              </a:rPr>
              <a:t>Vollmer+2009</a:t>
            </a:r>
          </a:p>
        </p:txBody>
      </p:sp>
      <p:sp>
        <p:nvSpPr>
          <p:cNvPr id="88070" name="TextBox 4"/>
          <p:cNvSpPr txBox="1">
            <a:spLocks noChangeArrowheads="1"/>
          </p:cNvSpPr>
          <p:nvPr/>
        </p:nvSpPr>
        <p:spPr bwMode="auto">
          <a:xfrm>
            <a:off x="533400" y="5638800"/>
            <a:ext cx="68913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</a:rPr>
              <a:t>Ridge of strong radio polarization at leading edge</a:t>
            </a:r>
          </a:p>
          <a:p>
            <a:r>
              <a:rPr lang="en-US" dirty="0">
                <a:latin typeface="Arial" charset="0"/>
              </a:rPr>
              <a:t>magnetic fields aligned with edge</a:t>
            </a:r>
          </a:p>
          <a:p>
            <a:r>
              <a:rPr lang="en-US" i="1" dirty="0" err="1">
                <a:latin typeface="Arial" charset="0"/>
              </a:rPr>
              <a:t>r.p.</a:t>
            </a:r>
            <a:r>
              <a:rPr lang="en-US" i="1" dirty="0">
                <a:latin typeface="Arial" charset="0"/>
              </a:rPr>
              <a:t> compresses gas &amp; magnetic fields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5514" y="375191"/>
            <a:ext cx="136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Chung+2009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7988" y="750379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 on opt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557" y="3232391"/>
            <a:ext cx="1377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8um on 3um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7575" y="903261"/>
            <a:ext cx="26589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Polarized radio 6cm </a:t>
            </a:r>
          </a:p>
          <a:p>
            <a:r>
              <a:rPr lang="en-US" sz="2400" dirty="0" smtClean="0"/>
              <a:t>on HI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8816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3200">
                <a:latin typeface="Arial" charset="0"/>
                <a:ea typeface="ＭＳ Ｐゴシック" charset="0"/>
                <a:cs typeface="ＭＳ Ｐゴシック" charset="0"/>
              </a:rPr>
              <a:t>Decoupling dense clouds during rps</a:t>
            </a:r>
          </a:p>
        </p:txBody>
      </p:sp>
      <p:pic>
        <p:nvPicPr>
          <p:cNvPr id="91138" name="Content Placeholder 4" descr="n4402-hst-full-nolabel-color-smaller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3" t="27069" r="1926" b="20065"/>
          <a:stretch>
            <a:fillRect/>
          </a:stretch>
        </p:blipFill>
        <p:spPr>
          <a:xfrm>
            <a:off x="381000" y="762000"/>
            <a:ext cx="8458200" cy="3049588"/>
          </a:xfrm>
        </p:spPr>
      </p:pic>
      <p:sp>
        <p:nvSpPr>
          <p:cNvPr id="91139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5867400"/>
            <a:ext cx="8610600" cy="838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Filament morphology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not consistent with ablation or shadowing 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but is </a:t>
            </a:r>
            <a:r>
              <a:rPr lang="en-US" sz="24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consistent with magnetic binding</a:t>
            </a:r>
          </a:p>
        </p:txBody>
      </p:sp>
      <p:pic>
        <p:nvPicPr>
          <p:cNvPr id="91140" name="Picture 5" descr="n4402-hst-west-filam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76600"/>
            <a:ext cx="26670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6" descr="n4402-hst-east-filamen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06763"/>
            <a:ext cx="3048000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2" name="TextBox 7"/>
          <p:cNvSpPr txBox="1">
            <a:spLocks noChangeArrowheads="1"/>
          </p:cNvSpPr>
          <p:nvPr/>
        </p:nvSpPr>
        <p:spPr bwMode="auto">
          <a:xfrm>
            <a:off x="381000" y="762000"/>
            <a:ext cx="800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  <a:latin typeface="Arial" charset="0"/>
              </a:rPr>
              <a:t>HST</a:t>
            </a:r>
          </a:p>
        </p:txBody>
      </p:sp>
      <p:sp>
        <p:nvSpPr>
          <p:cNvPr id="91143" name="TextBox 8"/>
          <p:cNvSpPr txBox="1">
            <a:spLocks noChangeArrowheads="1"/>
          </p:cNvSpPr>
          <p:nvPr/>
        </p:nvSpPr>
        <p:spPr bwMode="auto">
          <a:xfrm>
            <a:off x="5284788" y="838200"/>
            <a:ext cx="3259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FFFFFF"/>
                </a:solidFill>
                <a:latin typeface="Arial" charset="0"/>
              </a:rPr>
              <a:t>Virgo spiral NGC 4402</a:t>
            </a:r>
          </a:p>
        </p:txBody>
      </p:sp>
      <p:sp>
        <p:nvSpPr>
          <p:cNvPr id="91144" name="TextBox 9"/>
          <p:cNvSpPr txBox="1">
            <a:spLocks noChangeArrowheads="1"/>
          </p:cNvSpPr>
          <p:nvPr/>
        </p:nvSpPr>
        <p:spPr bwMode="auto">
          <a:xfrm>
            <a:off x="3352800" y="4198938"/>
            <a:ext cx="2660650" cy="121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990099"/>
                </a:solidFill>
                <a:latin typeface="Arial" charset="0"/>
              </a:rPr>
              <a:t>Head-tail dust filaments:</a:t>
            </a:r>
          </a:p>
          <a:p>
            <a:pPr eaLnBrk="1" hangingPunct="1"/>
            <a:r>
              <a:rPr lang="en-US" sz="1800">
                <a:latin typeface="Arial" charset="0"/>
              </a:rPr>
              <a:t>     Length ~ 1000 pc</a:t>
            </a:r>
          </a:p>
          <a:p>
            <a:pPr eaLnBrk="1" hangingPunct="1"/>
            <a:r>
              <a:rPr lang="en-US" sz="1800">
                <a:latin typeface="Arial" charset="0"/>
              </a:rPr>
              <a:t>     Width ~ 100 pc</a:t>
            </a:r>
          </a:p>
          <a:p>
            <a:pPr eaLnBrk="1" hangingPunct="1"/>
            <a:r>
              <a:rPr lang="en-US" sz="1800">
                <a:latin typeface="Arial" charset="0"/>
              </a:rPr>
              <a:t>     M</a:t>
            </a:r>
            <a:r>
              <a:rPr lang="en-US" sz="2800" baseline="-25000">
                <a:latin typeface="Arial" charset="0"/>
              </a:rPr>
              <a:t>gas</a:t>
            </a:r>
            <a:r>
              <a:rPr lang="en-US" sz="1800">
                <a:latin typeface="Arial" charset="0"/>
              </a:rPr>
              <a:t> ~ 10</a:t>
            </a:r>
            <a:r>
              <a:rPr lang="en-US" sz="1800" baseline="30000">
                <a:latin typeface="Arial" charset="0"/>
              </a:rPr>
              <a:t>7 </a:t>
            </a:r>
            <a:r>
              <a:rPr lang="en-US" sz="1800">
                <a:latin typeface="Arial" charset="0"/>
              </a:rPr>
              <a:t>M</a:t>
            </a:r>
            <a:r>
              <a:rPr lang="en-US" sz="2800" baseline="-25000">
                <a:latin typeface="Arial" charset="0"/>
              </a:rPr>
              <a:t>sun</a:t>
            </a:r>
            <a:endParaRPr lang="en-US">
              <a:latin typeface="Arial" charset="0"/>
            </a:endParaRPr>
          </a:p>
        </p:txBody>
      </p:sp>
      <p:sp>
        <p:nvSpPr>
          <p:cNvPr id="91145" name="TextBox 10"/>
          <p:cNvSpPr txBox="1">
            <a:spLocks noChangeArrowheads="1"/>
          </p:cNvSpPr>
          <p:nvPr/>
        </p:nvSpPr>
        <p:spPr bwMode="auto">
          <a:xfrm>
            <a:off x="6400800" y="5562600"/>
            <a:ext cx="2595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000090"/>
                </a:solidFill>
                <a:latin typeface="Arial" charset="0"/>
              </a:rPr>
              <a:t>Abramson &amp; Kenney 2014</a:t>
            </a:r>
          </a:p>
        </p:txBody>
      </p:sp>
    </p:spTree>
    <p:extLst>
      <p:ext uri="{BB962C8B-B14F-4D97-AF65-F5344CB8AC3E}">
        <p14:creationId xmlns:p14="http://schemas.microsoft.com/office/powerpoint/2010/main" val="2422691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/>
                <a:ea typeface="ＭＳ Ｐゴシック" charset="0"/>
                <a:cs typeface="ＭＳ Ｐゴシック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553420"/>
            <a:ext cx="8229600" cy="44317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800" dirty="0" smtClean="0"/>
              <a:t>The HST image of dust in the Coma spiral NGC 4921 clearly shows several effects of ram pressure on the disk ISM: dense cloud decoupling moderated by magnetic binding, far-side shielding, galaxy rotation, spiral arm resistance.</a:t>
            </a:r>
          </a:p>
          <a:p>
            <a:pPr marL="0" indent="0">
              <a:buFontTx/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Successfully modeling these details will allow us to estimate the efficiency of </a:t>
            </a:r>
            <a:r>
              <a:rPr lang="en-US" sz="2800" dirty="0" err="1" smtClean="0"/>
              <a:t>r.p.s</a:t>
            </a:r>
            <a:r>
              <a:rPr lang="en-US" sz="2800" dirty="0" smtClean="0"/>
              <a:t>. and therefore its importance as a quenching mechanism throughout the universe.</a:t>
            </a:r>
            <a:endParaRPr lang="en-US" sz="2800" dirty="0"/>
          </a:p>
        </p:txBody>
      </p:sp>
      <p:pic>
        <p:nvPicPr>
          <p:cNvPr id="4" name="Content Placeholder 3" descr="ngc4921-fig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 r="-325"/>
          <a:stretch>
            <a:fillRect/>
          </a:stretch>
        </p:blipFill>
        <p:spPr bwMode="auto">
          <a:xfrm>
            <a:off x="209188" y="5147301"/>
            <a:ext cx="4359820" cy="147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5" name="Content Placeholder 3" descr="ngc4921-fig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3" r="-740"/>
          <a:stretch>
            <a:fillRect/>
          </a:stretch>
        </p:blipFill>
        <p:spPr bwMode="auto">
          <a:xfrm>
            <a:off x="4621176" y="5133790"/>
            <a:ext cx="4396662" cy="1479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3188615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9421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94211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0289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901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3600" b="1" i="1" dirty="0">
                <a:latin typeface="Calibri"/>
                <a:ea typeface="ＭＳ Ｐゴシック" charset="0"/>
                <a:cs typeface="ＭＳ Ｐゴシック" charset="0"/>
              </a:rPr>
              <a:t>A magnetic web links the ISM. </a:t>
            </a:r>
          </a:p>
          <a:p>
            <a:pPr marL="0" indent="0">
              <a:buFontTx/>
              <a:buNone/>
            </a:pPr>
            <a:endParaRPr lang="en-US" sz="3600" b="1" i="1" dirty="0">
              <a:latin typeface="Calibri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3600" b="1" i="1" dirty="0">
                <a:latin typeface="Calibri"/>
                <a:ea typeface="ＭＳ Ｐゴシック" charset="0"/>
                <a:cs typeface="ＭＳ Ｐゴシック" charset="0"/>
              </a:rPr>
              <a:t>Normally we don't see it but a strong disturbance can reveal it.</a:t>
            </a:r>
          </a:p>
          <a:p>
            <a:pPr marL="0" indent="0">
              <a:buFontTx/>
              <a:buNone/>
            </a:pPr>
            <a:endParaRPr lang="en-US" b="1" i="1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90115" name="Content Placeholder 3" descr="ngc4921-fig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3" r="-325"/>
          <a:stretch>
            <a:fillRect/>
          </a:stretch>
        </p:blipFill>
        <p:spPr bwMode="auto">
          <a:xfrm>
            <a:off x="457200" y="4899025"/>
            <a:ext cx="3976688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90116" name="Content Placeholder 3" descr="ngc4921-fig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3" r="-740"/>
          <a:stretch>
            <a:fillRect/>
          </a:stretch>
        </p:blipFill>
        <p:spPr bwMode="auto">
          <a:xfrm>
            <a:off x="4648200" y="4889500"/>
            <a:ext cx="40386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540135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gc4921-color-hi-mom1-corrected-small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" t="3239" r="4016" b="2073"/>
          <a:stretch/>
        </p:blipFill>
        <p:spPr>
          <a:xfrm>
            <a:off x="162140" y="212612"/>
            <a:ext cx="6647725" cy="6504777"/>
          </a:xfrm>
        </p:spPr>
      </p:pic>
      <p:sp>
        <p:nvSpPr>
          <p:cNvPr id="5" name="TextBox 4"/>
          <p:cNvSpPr txBox="1"/>
          <p:nvPr/>
        </p:nvSpPr>
        <p:spPr>
          <a:xfrm>
            <a:off x="6850397" y="3161334"/>
            <a:ext cx="21154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Disturbed HI </a:t>
            </a:r>
          </a:p>
          <a:p>
            <a:r>
              <a:rPr lang="en-US" sz="2400" dirty="0" smtClean="0"/>
              <a:t>Kinematics in 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1514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6083300" y="381000"/>
            <a:ext cx="3060700" cy="4579938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Combined effects of </a:t>
            </a:r>
            <a:r>
              <a:rPr lang="en-US" sz="28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ram pressure (with far side shielding) 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plus </a:t>
            </a:r>
            <a:r>
              <a:rPr lang="en-US" sz="2800" b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rotation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 create large azimuthal variations in ISM morphology</a:t>
            </a:r>
          </a:p>
        </p:txBody>
      </p:sp>
      <p:pic>
        <p:nvPicPr>
          <p:cNvPr id="104450" name="Content Placeholder 2" descr="n4921-hst-columbari-rotated+labels-sm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6" b="-897"/>
          <a:stretch>
            <a:fillRect/>
          </a:stretch>
        </p:blipFill>
        <p:spPr>
          <a:xfrm>
            <a:off x="279400" y="460375"/>
            <a:ext cx="5818188" cy="5746750"/>
          </a:xfrm>
        </p:spPr>
      </p:pic>
    </p:spTree>
    <p:extLst>
      <p:ext uri="{BB962C8B-B14F-4D97-AF65-F5344CB8AC3E}">
        <p14:creationId xmlns:p14="http://schemas.microsoft.com/office/powerpoint/2010/main" val="3761147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105474" name="Content Placeholder 3" descr="ngc4921_colombari_rotated-sm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5" b="-1445"/>
          <a:stretch>
            <a:fillRect/>
          </a:stretch>
        </p:blipFill>
        <p:spPr>
          <a:xfrm>
            <a:off x="1185863" y="60325"/>
            <a:ext cx="6832600" cy="6797675"/>
          </a:xfrm>
        </p:spPr>
      </p:pic>
      <p:cxnSp>
        <p:nvCxnSpPr>
          <p:cNvPr id="5" name="Straight Connector 4"/>
          <p:cNvCxnSpPr/>
          <p:nvPr/>
        </p:nvCxnSpPr>
        <p:spPr>
          <a:xfrm flipV="1">
            <a:off x="4586288" y="655638"/>
            <a:ext cx="0" cy="58340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58950" y="3586163"/>
            <a:ext cx="56372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477" name="TextBox 9"/>
          <p:cNvSpPr txBox="1">
            <a:spLocks noChangeArrowheads="1"/>
          </p:cNvSpPr>
          <p:nvPr/>
        </p:nvSpPr>
        <p:spPr bwMode="auto">
          <a:xfrm>
            <a:off x="5095875" y="376238"/>
            <a:ext cx="2727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Leading side (S)</a:t>
            </a:r>
          </a:p>
          <a:p>
            <a:r>
              <a:rPr lang="en-US" sz="1600" dirty="0">
                <a:solidFill>
                  <a:schemeClr val="bg1"/>
                </a:solidFill>
                <a:latin typeface="Calibri"/>
              </a:rPr>
              <a:t>Strong impact from </a:t>
            </a:r>
            <a:r>
              <a:rPr lang="en-US" sz="1600" dirty="0" err="1">
                <a:solidFill>
                  <a:schemeClr val="bg1"/>
                </a:solidFill>
                <a:latin typeface="Calibri"/>
              </a:rPr>
              <a:t>r.p.</a:t>
            </a:r>
            <a:endParaRPr lang="en-US" sz="1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05478" name="TextBox 10"/>
          <p:cNvSpPr txBox="1">
            <a:spLocks noChangeArrowheads="1"/>
          </p:cNvSpPr>
          <p:nvPr/>
        </p:nvSpPr>
        <p:spPr bwMode="auto">
          <a:xfrm>
            <a:off x="4564063" y="5149850"/>
            <a:ext cx="32162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FFFF"/>
                </a:solidFill>
                <a:latin typeface="Calibri"/>
              </a:rPr>
              <a:t>Decreasing pressure side (W)</a:t>
            </a:r>
          </a:p>
          <a:p>
            <a:r>
              <a:rPr lang="en-US" sz="1600" dirty="0">
                <a:solidFill>
                  <a:srgbClr val="FFFFFF"/>
                </a:solidFill>
                <a:latin typeface="Calibri"/>
              </a:rPr>
              <a:t>Weak and decreasing  </a:t>
            </a:r>
            <a:r>
              <a:rPr lang="en-US" sz="1600" dirty="0" err="1">
                <a:solidFill>
                  <a:srgbClr val="FFFFFF"/>
                </a:solidFill>
                <a:latin typeface="Calibri"/>
              </a:rPr>
              <a:t>r.p.</a:t>
            </a:r>
            <a:r>
              <a:rPr lang="en-US" sz="1600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r>
              <a:rPr lang="en-US" sz="1600" dirty="0">
                <a:solidFill>
                  <a:srgbClr val="FFFFFF"/>
                </a:solidFill>
                <a:latin typeface="Calibri"/>
              </a:rPr>
              <a:t>due to rotation</a:t>
            </a:r>
          </a:p>
        </p:txBody>
      </p:sp>
      <p:sp>
        <p:nvSpPr>
          <p:cNvPr id="105479" name="TextBox 11"/>
          <p:cNvSpPr txBox="1">
            <a:spLocks noChangeArrowheads="1"/>
          </p:cNvSpPr>
          <p:nvPr/>
        </p:nvSpPr>
        <p:spPr bwMode="auto">
          <a:xfrm>
            <a:off x="1423988" y="4864100"/>
            <a:ext cx="275498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FFFF"/>
                </a:solidFill>
                <a:latin typeface="Calibri"/>
              </a:rPr>
              <a:t>Trailing side (W)</a:t>
            </a:r>
          </a:p>
          <a:p>
            <a:r>
              <a:rPr lang="en-US" sz="1600" dirty="0">
                <a:solidFill>
                  <a:srgbClr val="FFFFFF"/>
                </a:solidFill>
                <a:latin typeface="Calibri"/>
              </a:rPr>
              <a:t>Less impact from ram pressure</a:t>
            </a:r>
          </a:p>
          <a:p>
            <a:r>
              <a:rPr lang="en-US" sz="1600" dirty="0">
                <a:solidFill>
                  <a:srgbClr val="FFFFFF"/>
                </a:solidFill>
                <a:latin typeface="Calibri"/>
              </a:rPr>
              <a:t>due to shielding</a:t>
            </a:r>
          </a:p>
        </p:txBody>
      </p:sp>
      <p:sp>
        <p:nvSpPr>
          <p:cNvPr id="105480" name="TextBox 12"/>
          <p:cNvSpPr txBox="1">
            <a:spLocks noChangeArrowheads="1"/>
          </p:cNvSpPr>
          <p:nvPr/>
        </p:nvSpPr>
        <p:spPr bwMode="auto">
          <a:xfrm>
            <a:off x="1423988" y="430213"/>
            <a:ext cx="302010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Increasing pressure side (S)</a:t>
            </a:r>
          </a:p>
          <a:p>
            <a:r>
              <a:rPr lang="en-US" sz="1600" dirty="0">
                <a:solidFill>
                  <a:srgbClr val="FFFFFF"/>
                </a:solidFill>
                <a:latin typeface="Calibri"/>
              </a:rPr>
              <a:t>Strong &amp; increasing ram pressure </a:t>
            </a:r>
          </a:p>
          <a:p>
            <a:r>
              <a:rPr lang="en-US" sz="1600" dirty="0">
                <a:solidFill>
                  <a:srgbClr val="FFFFFF"/>
                </a:solidFill>
                <a:latin typeface="Calibri"/>
              </a:rPr>
              <a:t>due to rotation</a:t>
            </a:r>
          </a:p>
        </p:txBody>
      </p:sp>
      <p:pic>
        <p:nvPicPr>
          <p:cNvPr id="105481" name="Picture 2" descr="arrow25_red_tl_sm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300" y="2224088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2" name="Picture 5" descr="arrow25_red_bl_sm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4451350"/>
            <a:ext cx="5492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3" name="Picture 7" descr="arrow25_red_br_sm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4514850"/>
            <a:ext cx="54927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4" name="Picture 8" descr="arrow25_red_tr_sm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2335213"/>
            <a:ext cx="549275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>
            <a:off x="6521450" y="1762125"/>
            <a:ext cx="706438" cy="746125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486" name="TextBox 15"/>
          <p:cNvSpPr txBox="1">
            <a:spLocks noChangeArrowheads="1"/>
          </p:cNvSpPr>
          <p:nvPr/>
        </p:nvSpPr>
        <p:spPr bwMode="auto">
          <a:xfrm>
            <a:off x="6945313" y="1817688"/>
            <a:ext cx="81498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3200" dirty="0" err="1">
                <a:solidFill>
                  <a:srgbClr val="FF0000"/>
                </a:solidFill>
                <a:latin typeface="Calibri"/>
              </a:rPr>
              <a:t>v</a:t>
            </a:r>
            <a:r>
              <a:rPr lang="en-US" sz="3200" baseline="-25000" dirty="0" err="1">
                <a:solidFill>
                  <a:srgbClr val="FF0000"/>
                </a:solidFill>
                <a:latin typeface="Calibri"/>
              </a:rPr>
              <a:t>ram</a:t>
            </a:r>
            <a:endParaRPr lang="en-US" sz="3200" baseline="-250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5487" name="TextBox 16"/>
          <p:cNvSpPr txBox="1">
            <a:spLocks noChangeArrowheads="1"/>
          </p:cNvSpPr>
          <p:nvPr/>
        </p:nvSpPr>
        <p:spPr bwMode="auto">
          <a:xfrm>
            <a:off x="5578475" y="1817688"/>
            <a:ext cx="7013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3200" dirty="0" err="1">
                <a:solidFill>
                  <a:srgbClr val="FF0000"/>
                </a:solidFill>
                <a:latin typeface="Calibri"/>
              </a:rPr>
              <a:t>v</a:t>
            </a:r>
            <a:r>
              <a:rPr lang="en-US" sz="3200" baseline="-25000" dirty="0" err="1">
                <a:solidFill>
                  <a:srgbClr val="FF0000"/>
                </a:solidFill>
                <a:latin typeface="Calibri"/>
              </a:rPr>
              <a:t>rot</a:t>
            </a:r>
            <a:endParaRPr lang="en-US" sz="3200" baseline="-25000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1635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281544" y="283711"/>
            <a:ext cx="8473994" cy="513378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RPS partially 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strips large spirals in 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Virgo (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M~10</a:t>
            </a:r>
            <a:r>
              <a:rPr lang="en-US" sz="2800" baseline="30000" dirty="0">
                <a:solidFill>
                  <a:srgbClr val="0000FF"/>
                </a:solidFill>
                <a:latin typeface="Arial" charset="0"/>
              </a:rPr>
              <a:t>14</a:t>
            </a:r>
            <a:r>
              <a:rPr lang="en-US" sz="28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charset="0"/>
              </a:rPr>
              <a:t>M</a:t>
            </a:r>
            <a:r>
              <a:rPr lang="en-US" sz="2800" baseline="-25000" dirty="0" err="1">
                <a:solidFill>
                  <a:srgbClr val="0000FF"/>
                </a:solidFill>
                <a:latin typeface="Arial" charset="0"/>
              </a:rPr>
              <a:t>sun</a:t>
            </a:r>
            <a:r>
              <a:rPr lang="en-US" sz="2800" dirty="0" smtClean="0">
                <a:solidFill>
                  <a:srgbClr val="0000FF"/>
                </a:solidFill>
                <a:latin typeface="Arial" charset="0"/>
              </a:rPr>
              <a:t>)</a:t>
            </a:r>
            <a:endParaRPr lang="en-US" sz="3200" dirty="0">
              <a:solidFill>
                <a:srgbClr val="0000FF"/>
              </a:solidFill>
              <a:latin typeface="Comic Sans MS" charset="0"/>
            </a:endParaRPr>
          </a:p>
        </p:txBody>
      </p:sp>
      <p:sp>
        <p:nvSpPr>
          <p:cNvPr id="51202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540461" y="5437516"/>
            <a:ext cx="7742083" cy="996234"/>
          </a:xfrm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None/>
            </a:pPr>
            <a:r>
              <a:rPr lang="en-US" sz="2800" dirty="0" smtClean="0">
                <a:solidFill>
                  <a:srgbClr val="660066"/>
                </a:solidFill>
                <a:latin typeface="Arial" charset="0"/>
              </a:rPr>
              <a:t>RPS is dominant SF quenching mechanism for large spirals in Virgo but large spirals not completely stripped</a:t>
            </a:r>
            <a:endParaRPr lang="en-US" sz="2800" dirty="0">
              <a:solidFill>
                <a:srgbClr val="660066"/>
              </a:solidFill>
              <a:latin typeface="Arial" charset="0"/>
            </a:endParaRPr>
          </a:p>
        </p:txBody>
      </p:sp>
      <p:pic>
        <p:nvPicPr>
          <p:cNvPr id="51204" name="Picture 7" descr="n4330-hion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076030"/>
            <a:ext cx="6423995" cy="3118567"/>
          </a:xfrm>
        </p:spPr>
      </p:pic>
      <p:sp>
        <p:nvSpPr>
          <p:cNvPr id="51207" name="Text Box 10"/>
          <p:cNvSpPr txBox="1">
            <a:spLocks noChangeArrowheads="1"/>
          </p:cNvSpPr>
          <p:nvPr/>
        </p:nvSpPr>
        <p:spPr bwMode="auto">
          <a:xfrm>
            <a:off x="943933" y="1340630"/>
            <a:ext cx="1309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00"/>
                </a:solidFill>
              </a:rPr>
              <a:t>NGC 4330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83119" y="4464796"/>
            <a:ext cx="7975081" cy="81760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300" dirty="0">
                <a:latin typeface="Arial" charset="0"/>
                <a:ea typeface="ＭＳ Ｐゴシック" charset="0"/>
                <a:cs typeface="ＭＳ Ｐゴシック" charset="0"/>
              </a:rPr>
              <a:t>Truncated gas disks with normal stellar </a:t>
            </a:r>
            <a:r>
              <a:rPr lang="en-US" sz="3300" dirty="0" smtClean="0">
                <a:latin typeface="Arial" charset="0"/>
                <a:ea typeface="ＭＳ Ｐゴシック" charset="0"/>
                <a:cs typeface="ＭＳ Ｐゴシック" charset="0"/>
              </a:rPr>
              <a:t>disks;</a:t>
            </a:r>
            <a:endParaRPr lang="en-US" sz="33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buNone/>
            </a:pPr>
            <a:r>
              <a:rPr lang="en-US" sz="3300" dirty="0" smtClean="0">
                <a:latin typeface="Arial" charset="0"/>
                <a:ea typeface="ＭＳ Ｐゴシック" charset="0"/>
                <a:cs typeface="ＭＳ Ｐゴシック" charset="0"/>
              </a:rPr>
              <a:t>one</a:t>
            </a:r>
            <a:r>
              <a:rPr lang="en-US" sz="3300" dirty="0">
                <a:latin typeface="Arial" charset="0"/>
                <a:ea typeface="ＭＳ Ｐゴシック" charset="0"/>
                <a:cs typeface="ＭＳ Ｐゴシック" charset="0"/>
              </a:rPr>
              <a:t>-sided </a:t>
            </a:r>
            <a:r>
              <a:rPr lang="en-US" sz="3300" dirty="0" err="1">
                <a:latin typeface="Arial" charset="0"/>
                <a:ea typeface="ＭＳ Ｐゴシック" charset="0"/>
                <a:cs typeface="ＭＳ Ｐゴシック" charset="0"/>
              </a:rPr>
              <a:t>extraplanar</a:t>
            </a:r>
            <a:r>
              <a:rPr lang="en-US" sz="3300" dirty="0">
                <a:latin typeface="Arial" charset="0"/>
                <a:ea typeface="ＭＳ Ｐゴシック" charset="0"/>
                <a:cs typeface="ＭＳ Ｐゴシック" charset="0"/>
              </a:rPr>
              <a:t> gas features</a:t>
            </a:r>
            <a:r>
              <a:rPr lang="en-US" sz="3300" dirty="0" smtClean="0">
                <a:latin typeface="Arial" charset="0"/>
                <a:ea typeface="ＭＳ Ｐゴシック" charset="0"/>
                <a:cs typeface="ＭＳ Ｐゴシック" charset="0"/>
              </a:rPr>
              <a:t>; outside</a:t>
            </a:r>
            <a:r>
              <a:rPr lang="en-US" sz="3300" dirty="0">
                <a:latin typeface="Arial" charset="0"/>
                <a:ea typeface="ＭＳ Ｐゴシック" charset="0"/>
                <a:cs typeface="ＭＳ Ｐゴシック" charset="0"/>
              </a:rPr>
              <a:t>-in gas removal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90935" y="3499083"/>
            <a:ext cx="1497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Abramson+11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4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Title 1"/>
          <p:cNvSpPr>
            <a:spLocks noGrp="1"/>
          </p:cNvSpPr>
          <p:nvPr>
            <p:ph type="title"/>
          </p:nvPr>
        </p:nvSpPr>
        <p:spPr>
          <a:xfrm>
            <a:off x="7697788" y="274638"/>
            <a:ext cx="989012" cy="1560512"/>
          </a:xfrm>
        </p:spPr>
        <p:txBody>
          <a:bodyPr/>
          <a:lstStyle/>
          <a:p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106498" name="Content Placeholder 3" descr="ngc4921_colombari_rotated-sm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5" t="31697" r="26115" b="47134"/>
          <a:stretch>
            <a:fillRect/>
          </a:stretch>
        </p:blipFill>
        <p:spPr>
          <a:xfrm>
            <a:off x="4170363" y="201613"/>
            <a:ext cx="4672012" cy="4351337"/>
          </a:xfrm>
        </p:spPr>
      </p:pic>
      <p:pic>
        <p:nvPicPr>
          <p:cNvPr id="106499" name="Picture 4" descr="ngc4921_colombari_rotated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9" t="51215" r="49208" b="20435"/>
          <a:stretch>
            <a:fillRect/>
          </a:stretch>
        </p:blipFill>
        <p:spPr bwMode="auto">
          <a:xfrm>
            <a:off x="298450" y="2312988"/>
            <a:ext cx="4013200" cy="43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5"/>
          <p:cNvSpPr txBox="1">
            <a:spLocks noChangeArrowheads="1"/>
          </p:cNvSpPr>
          <p:nvPr/>
        </p:nvSpPr>
        <p:spPr bwMode="auto">
          <a:xfrm>
            <a:off x="5269543" y="4530725"/>
            <a:ext cx="370795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libri"/>
              </a:rPr>
              <a:t>Leading side (Strong)</a:t>
            </a: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Strong impact from RP </a:t>
            </a:r>
          </a:p>
          <a:p>
            <a:r>
              <a:rPr lang="en-US" dirty="0">
                <a:latin typeface="Calibri"/>
              </a:rPr>
              <a:t>Continuous dust front </a:t>
            </a:r>
            <a:r>
              <a:rPr lang="en-US" dirty="0" err="1">
                <a:latin typeface="Calibri"/>
              </a:rPr>
              <a:t>wIth</a:t>
            </a:r>
            <a:r>
              <a:rPr lang="en-US" dirty="0">
                <a:latin typeface="Calibri"/>
              </a:rPr>
              <a:t> filamentary substructure </a:t>
            </a:r>
          </a:p>
          <a:p>
            <a:r>
              <a:rPr lang="en-US" dirty="0">
                <a:latin typeface="Calibri"/>
              </a:rPr>
              <a:t>ICM wind </a:t>
            </a:r>
            <a:r>
              <a:rPr lang="en-US" dirty="0" err="1">
                <a:latin typeface="Calibri"/>
              </a:rPr>
              <a:t>perp</a:t>
            </a:r>
            <a:r>
              <a:rPr lang="en-US" dirty="0">
                <a:latin typeface="Calibri"/>
              </a:rPr>
              <a:t> to spiral </a:t>
            </a:r>
            <a:r>
              <a:rPr lang="en-US" dirty="0" smtClean="0">
                <a:latin typeface="Calibri"/>
              </a:rPr>
              <a:t>arm</a:t>
            </a:r>
            <a:endParaRPr lang="en-US" dirty="0"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964" y="18205"/>
            <a:ext cx="45520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</a:rPr>
              <a:t>Trailing side (Weak) 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Less impact from RP due to </a:t>
            </a:r>
            <a:r>
              <a:rPr lang="en-US" sz="2400" b="1" i="1" dirty="0">
                <a:solidFill>
                  <a:srgbClr val="000000"/>
                </a:solidFill>
              </a:rPr>
              <a:t>shielding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sym typeface="Wingdings"/>
              </a:rPr>
              <a:t>Most </a:t>
            </a:r>
            <a:r>
              <a:rPr lang="en-US" sz="2400" dirty="0" err="1">
                <a:solidFill>
                  <a:srgbClr val="000000"/>
                </a:solidFill>
                <a:sym typeface="Wingdings"/>
              </a:rPr>
              <a:t>interarm</a:t>
            </a:r>
            <a:r>
              <a:rPr lang="en-US" sz="2400" dirty="0">
                <a:solidFill>
                  <a:srgbClr val="000000"/>
                </a:solidFill>
                <a:sym typeface="Wingdings"/>
              </a:rPr>
              <a:t> gas unaffected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Some </a:t>
            </a:r>
            <a:r>
              <a:rPr lang="en-US" sz="2400" dirty="0" err="1">
                <a:solidFill>
                  <a:srgbClr val="000000"/>
                </a:solidFill>
              </a:rPr>
              <a:t>r.p.</a:t>
            </a:r>
            <a:r>
              <a:rPr lang="en-US" sz="2400" dirty="0">
                <a:solidFill>
                  <a:srgbClr val="000000"/>
                </a:solidFill>
              </a:rPr>
              <a:t> formations</a:t>
            </a:r>
          </a:p>
          <a:p>
            <a:pPr marL="285750" indent="-285750">
              <a:buFont typeface="Wingdings" charset="0"/>
              <a:buChar char="à"/>
              <a:defRPr/>
            </a:pPr>
            <a:r>
              <a:rPr lang="en-US" sz="2400" dirty="0">
                <a:solidFill>
                  <a:srgbClr val="000000"/>
                </a:solidFill>
                <a:sym typeface="Wingdings"/>
              </a:rPr>
              <a:t>Stripping through holes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5580306" y="4255642"/>
            <a:ext cx="0" cy="3378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634630" y="2175106"/>
            <a:ext cx="13512" cy="32423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775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4623" y="240523"/>
            <a:ext cx="4576762" cy="18589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700" dirty="0">
                <a:solidFill>
                  <a:srgbClr val="FF0000"/>
                </a:solidFill>
              </a:rPr>
              <a:t>Increasing pressure side (</a:t>
            </a:r>
            <a:r>
              <a:rPr lang="en-US" sz="2700" dirty="0" smtClean="0">
                <a:solidFill>
                  <a:srgbClr val="FF0000"/>
                </a:solidFill>
              </a:rPr>
              <a:t>Strong)</a:t>
            </a:r>
            <a:r>
              <a:rPr lang="en-US" sz="2700" dirty="0">
                <a:solidFill>
                  <a:srgbClr val="FF0000"/>
                </a:solidFill>
              </a:rPr>
              <a:t/>
            </a:r>
            <a:br>
              <a:rPr lang="en-US" sz="2700" dirty="0">
                <a:solidFill>
                  <a:srgbClr val="FF0000"/>
                </a:solidFill>
              </a:rPr>
            </a:br>
            <a:r>
              <a:rPr lang="en-US" sz="2200" dirty="0"/>
              <a:t>Strong &amp; increasing ram pressure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due </a:t>
            </a:r>
            <a:r>
              <a:rPr lang="en-US" sz="2200" dirty="0"/>
              <a:t>to rotation</a:t>
            </a:r>
            <a:br>
              <a:rPr lang="en-US" sz="2200" dirty="0"/>
            </a:br>
            <a:r>
              <a:rPr lang="en-US" sz="2200" dirty="0" err="1"/>
              <a:t>Interarm</a:t>
            </a:r>
            <a:r>
              <a:rPr lang="en-US" sz="2200" dirty="0"/>
              <a:t> regions stripped</a:t>
            </a:r>
            <a:br>
              <a:rPr lang="en-US" sz="2200" dirty="0"/>
            </a:br>
            <a:r>
              <a:rPr lang="en-US" sz="2200" dirty="0">
                <a:sym typeface="Wingdings"/>
              </a:rPr>
              <a:t> Stripping through holes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ICM wind ~par to spiral arm</a:t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107522" name="Content Placeholder 3" descr="ngc4921_colombari_rotated-sm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2" t="27580" r="48976" b="46153"/>
          <a:stretch>
            <a:fillRect/>
          </a:stretch>
        </p:blipFill>
        <p:spPr>
          <a:xfrm>
            <a:off x="93663" y="63500"/>
            <a:ext cx="4562475" cy="4244975"/>
          </a:xfrm>
        </p:spPr>
      </p:pic>
      <p:pic>
        <p:nvPicPr>
          <p:cNvPr id="107523" name="Picture 4" descr="ngc4921_colombari_rotated-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7" t="50529" r="25211" b="22951"/>
          <a:stretch>
            <a:fillRect/>
          </a:stretch>
        </p:blipFill>
        <p:spPr bwMode="auto">
          <a:xfrm>
            <a:off x="4656138" y="2486025"/>
            <a:ext cx="431165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TextBox 6"/>
          <p:cNvSpPr txBox="1">
            <a:spLocks noChangeArrowheads="1"/>
          </p:cNvSpPr>
          <p:nvPr/>
        </p:nvSpPr>
        <p:spPr bwMode="auto">
          <a:xfrm>
            <a:off x="48665" y="4962233"/>
            <a:ext cx="4607473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Calibri"/>
              </a:rPr>
              <a:t>Decreasing pressure side (Weak)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/>
              </a:rPr>
              <a:t>Weak and decreasing 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r.p.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due to rotation</a:t>
            </a:r>
          </a:p>
          <a:p>
            <a:r>
              <a:rPr lang="en-US" sz="2000" dirty="0" err="1">
                <a:solidFill>
                  <a:srgbClr val="000000"/>
                </a:solidFill>
                <a:latin typeface="Calibri"/>
              </a:rPr>
              <a:t>Interarm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gas pushed but not stripped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/>
              </a:rPr>
              <a:t>C-shaped filaments in </a:t>
            </a:r>
            <a:r>
              <a:rPr lang="en-US" sz="2000" dirty="0" err="1">
                <a:solidFill>
                  <a:srgbClr val="000000"/>
                </a:solidFill>
                <a:latin typeface="Calibri"/>
              </a:rPr>
              <a:t>Interarm</a:t>
            </a:r>
            <a:r>
              <a:rPr lang="en-US" sz="2000" dirty="0">
                <a:solidFill>
                  <a:srgbClr val="000000"/>
                </a:solidFill>
                <a:latin typeface="Calibri"/>
              </a:rPr>
              <a:t> regions</a:t>
            </a:r>
          </a:p>
          <a:p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345363" y="310728"/>
            <a:ext cx="383701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345363" y="5228360"/>
            <a:ext cx="491803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966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108546" name="Content Placeholder 8" descr="NGC_4921_by_HST-sm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10" t="30470" r="21111" b="31396"/>
          <a:stretch>
            <a:fillRect/>
          </a:stretch>
        </p:blipFill>
        <p:spPr>
          <a:xfrm>
            <a:off x="873125" y="58738"/>
            <a:ext cx="7550150" cy="6756400"/>
          </a:xfrm>
        </p:spPr>
      </p:pic>
      <p:pic>
        <p:nvPicPr>
          <p:cNvPr id="108547" name="Picture 2" descr="ngc4921-hst-leading-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3" t="9970" r="67957" b="67606"/>
          <a:stretch>
            <a:fillRect/>
          </a:stretch>
        </p:blipFill>
        <p:spPr bwMode="auto">
          <a:xfrm>
            <a:off x="7061200" y="133350"/>
            <a:ext cx="1951038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8" name="Picture 4" descr="n4921-hst-E-dustfront+filame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4243388"/>
            <a:ext cx="172085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28863" y="4243388"/>
            <a:ext cx="709612" cy="8509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00775" y="1552575"/>
            <a:ext cx="709613" cy="852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038475" y="2405063"/>
            <a:ext cx="3162300" cy="1838325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190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111125" y="34925"/>
            <a:ext cx="8959850" cy="612775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Peak ram pressure ~100x stronger in Coma than Virgo</a:t>
            </a:r>
          </a:p>
        </p:txBody>
      </p:sp>
      <p:pic>
        <p:nvPicPr>
          <p:cNvPr id="69634" name="Picture 8" descr="yagi2010-comatails-f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03" r="32407" b="37317"/>
          <a:stretch>
            <a:fillRect/>
          </a:stretch>
        </p:blipFill>
        <p:spPr bwMode="auto">
          <a:xfrm>
            <a:off x="285750" y="4573588"/>
            <a:ext cx="43434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10" descr="yagi2010-comatails-f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2" b="45982"/>
          <a:stretch>
            <a:fillRect/>
          </a:stretch>
        </p:blipFill>
        <p:spPr bwMode="auto">
          <a:xfrm>
            <a:off x="285750" y="3040063"/>
            <a:ext cx="4343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11" descr="yagi2010-coma-tail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12" b="2315"/>
          <a:stretch>
            <a:fillRect/>
          </a:stretch>
        </p:blipFill>
        <p:spPr bwMode="auto">
          <a:xfrm>
            <a:off x="285750" y="1211263"/>
            <a:ext cx="43434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Box 17"/>
          <p:cNvSpPr txBox="1">
            <a:spLocks noChangeArrowheads="1"/>
          </p:cNvSpPr>
          <p:nvPr/>
        </p:nvSpPr>
        <p:spPr bwMode="auto">
          <a:xfrm>
            <a:off x="7620000" y="33956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9638" name="TextBox 18"/>
          <p:cNvSpPr txBox="1">
            <a:spLocks noChangeArrowheads="1"/>
          </p:cNvSpPr>
          <p:nvPr/>
        </p:nvSpPr>
        <p:spPr bwMode="auto">
          <a:xfrm>
            <a:off x="263525" y="1358900"/>
            <a:ext cx="154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CCFFCC"/>
                </a:solidFill>
                <a:latin typeface="Arial" charset="0"/>
              </a:rPr>
              <a:t>H</a:t>
            </a:r>
            <a:r>
              <a:rPr lang="en-US" sz="1800">
                <a:solidFill>
                  <a:srgbClr val="CCFFCC"/>
                </a:solidFill>
                <a:latin typeface="Symbol" charset="0"/>
              </a:rPr>
              <a:t>a</a:t>
            </a:r>
            <a:r>
              <a:rPr lang="en-US" sz="1800">
                <a:solidFill>
                  <a:srgbClr val="CCFFCC"/>
                </a:solidFill>
                <a:latin typeface="Arial" charset="0"/>
              </a:rPr>
              <a:t> on optical </a:t>
            </a:r>
          </a:p>
        </p:txBody>
      </p:sp>
      <p:sp>
        <p:nvSpPr>
          <p:cNvPr id="69639" name="Text Placeholder 4"/>
          <p:cNvSpPr>
            <a:spLocks noGrp="1"/>
          </p:cNvSpPr>
          <p:nvPr>
            <p:ph type="body" sz="half" idx="3"/>
          </p:nvPr>
        </p:nvSpPr>
        <p:spPr>
          <a:xfrm>
            <a:off x="3552825" y="1379538"/>
            <a:ext cx="1066800" cy="4572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Yagi+10</a:t>
            </a:r>
          </a:p>
        </p:txBody>
      </p:sp>
      <p:sp>
        <p:nvSpPr>
          <p:cNvPr id="69640" name="TextBox 1"/>
          <p:cNvSpPr txBox="1">
            <a:spLocks noChangeArrowheads="1"/>
          </p:cNvSpPr>
          <p:nvPr/>
        </p:nvSpPr>
        <p:spPr bwMode="auto">
          <a:xfrm>
            <a:off x="2484438" y="1350963"/>
            <a:ext cx="496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CCFFCC"/>
                </a:solidFill>
                <a:latin typeface="Arial" charset="0"/>
              </a:rPr>
              <a:t>H</a:t>
            </a:r>
            <a:r>
              <a:rPr lang="en-US" sz="2000">
                <a:solidFill>
                  <a:srgbClr val="CCFFCC"/>
                </a:solidFill>
                <a:latin typeface="Symbol" charset="0"/>
              </a:rPr>
              <a:t>a</a:t>
            </a:r>
            <a:endParaRPr lang="en-US" sz="2000">
              <a:latin typeface="Tahoma" charset="0"/>
            </a:endParaRPr>
          </a:p>
        </p:txBody>
      </p:sp>
      <p:pic>
        <p:nvPicPr>
          <p:cNvPr id="69641" name="Picture 4" descr="n4330-hion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166813"/>
            <a:ext cx="403701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1" descr="n4402_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41663"/>
            <a:ext cx="1760538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2" descr="n4654_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3117850"/>
            <a:ext cx="1743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Picture 7" descr="n4569_3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954588"/>
            <a:ext cx="174466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5" name="Picture 6" descr="n4501_3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4921250"/>
            <a:ext cx="177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6" name="TextBox 4"/>
          <p:cNvSpPr txBox="1">
            <a:spLocks noChangeArrowheads="1"/>
          </p:cNvSpPr>
          <p:nvPr/>
        </p:nvSpPr>
        <p:spPr bwMode="auto">
          <a:xfrm>
            <a:off x="5330825" y="1231900"/>
            <a:ext cx="1481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FF"/>
                </a:solidFill>
                <a:latin typeface="Arial" charset="0"/>
              </a:rPr>
              <a:t>H</a:t>
            </a:r>
            <a:r>
              <a:rPr lang="en-US" sz="2000">
                <a:solidFill>
                  <a:srgbClr val="0000FF"/>
                </a:solidFill>
                <a:latin typeface="Symbol" charset="0"/>
              </a:rPr>
              <a:t>I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on optical </a:t>
            </a:r>
          </a:p>
        </p:txBody>
      </p:sp>
      <p:sp>
        <p:nvSpPr>
          <p:cNvPr id="69647" name="TextBox 5"/>
          <p:cNvSpPr txBox="1">
            <a:spLocks noChangeArrowheads="1"/>
          </p:cNvSpPr>
          <p:nvPr/>
        </p:nvSpPr>
        <p:spPr bwMode="auto">
          <a:xfrm>
            <a:off x="1827213" y="695325"/>
            <a:ext cx="1023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Tahoma" charset="0"/>
              </a:rPr>
              <a:t>Coma</a:t>
            </a:r>
            <a:endParaRPr lang="en-US" sz="2000">
              <a:solidFill>
                <a:srgbClr val="0000FF"/>
              </a:solidFill>
              <a:latin typeface="Tahoma" charset="0"/>
            </a:endParaRPr>
          </a:p>
        </p:txBody>
      </p:sp>
      <p:sp>
        <p:nvSpPr>
          <p:cNvPr id="69648" name="TextBox 6"/>
          <p:cNvSpPr txBox="1">
            <a:spLocks noChangeArrowheads="1"/>
          </p:cNvSpPr>
          <p:nvPr/>
        </p:nvSpPr>
        <p:spPr bwMode="auto">
          <a:xfrm>
            <a:off x="6489700" y="646113"/>
            <a:ext cx="954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  <a:latin typeface="Tahoma" charset="0"/>
              </a:rPr>
              <a:t>Virgo</a:t>
            </a:r>
          </a:p>
        </p:txBody>
      </p:sp>
      <p:sp>
        <p:nvSpPr>
          <p:cNvPr id="69649" name="TextBox 7"/>
          <p:cNvSpPr txBox="1">
            <a:spLocks noChangeArrowheads="1"/>
          </p:cNvSpPr>
          <p:nvPr/>
        </p:nvSpPr>
        <p:spPr bwMode="auto">
          <a:xfrm>
            <a:off x="7239000" y="1219200"/>
            <a:ext cx="1497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6600"/>
                </a:solidFill>
                <a:latin typeface="Tahoma" charset="0"/>
              </a:rPr>
              <a:t>Abramson+11</a:t>
            </a:r>
          </a:p>
        </p:txBody>
      </p:sp>
      <p:sp>
        <p:nvSpPr>
          <p:cNvPr id="69650" name="TextBox 8"/>
          <p:cNvSpPr txBox="1">
            <a:spLocks noChangeArrowheads="1"/>
          </p:cNvSpPr>
          <p:nvPr/>
        </p:nvSpPr>
        <p:spPr bwMode="auto">
          <a:xfrm>
            <a:off x="7467600" y="4540250"/>
            <a:ext cx="1128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6600"/>
                </a:solidFill>
                <a:latin typeface="Tahoma" charset="0"/>
              </a:rPr>
              <a:t>Chung+09</a:t>
            </a:r>
          </a:p>
        </p:txBody>
      </p:sp>
      <p:sp>
        <p:nvSpPr>
          <p:cNvPr id="69651" name="TextBox 2"/>
          <p:cNvSpPr txBox="1">
            <a:spLocks noChangeArrowheads="1"/>
          </p:cNvSpPr>
          <p:nvPr/>
        </p:nvSpPr>
        <p:spPr bwMode="auto">
          <a:xfrm>
            <a:off x="76200" y="6096000"/>
            <a:ext cx="497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</a:rPr>
              <a:t>Truncated gas disks &amp; normal stellar disks</a:t>
            </a:r>
          </a:p>
          <a:p>
            <a:pPr eaLnBrk="1" hangingPunct="1"/>
            <a:r>
              <a:rPr lang="en-US" sz="2000">
                <a:latin typeface="Arial" charset="0"/>
              </a:rPr>
              <a:t> &amp; one-sided extraplanar gas features</a:t>
            </a:r>
          </a:p>
        </p:txBody>
      </p:sp>
    </p:spTree>
    <p:extLst>
      <p:ext uri="{BB962C8B-B14F-4D97-AF65-F5344CB8AC3E}">
        <p14:creationId xmlns:p14="http://schemas.microsoft.com/office/powerpoint/2010/main" val="179062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6629400" y="381000"/>
            <a:ext cx="2514600" cy="1447800"/>
          </a:xfrm>
        </p:spPr>
        <p:txBody>
          <a:bodyPr/>
          <a:lstStyle/>
          <a:p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Stripping the most massive Coma spiral</a:t>
            </a:r>
          </a:p>
        </p:txBody>
      </p:sp>
      <p:pic>
        <p:nvPicPr>
          <p:cNvPr id="76802" name="Content Placeholder 2" descr="ngc4921-fig1-smal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" b="-316"/>
          <a:stretch>
            <a:fillRect/>
          </a:stretch>
        </p:blipFill>
        <p:spPr>
          <a:xfrm>
            <a:off x="228600" y="304800"/>
            <a:ext cx="6400800" cy="6234113"/>
          </a:xfrm>
        </p:spPr>
      </p:pic>
      <p:sp>
        <p:nvSpPr>
          <p:cNvPr id="76803" name="TextBox 3"/>
          <p:cNvSpPr txBox="1">
            <a:spLocks noChangeArrowheads="1"/>
          </p:cNvSpPr>
          <p:nvPr/>
        </p:nvSpPr>
        <p:spPr bwMode="auto">
          <a:xfrm>
            <a:off x="6629400" y="5486400"/>
            <a:ext cx="24511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latin typeface="Arial" charset="0"/>
              </a:rPr>
              <a:t>Hubble Space Telescope</a:t>
            </a:r>
          </a:p>
          <a:p>
            <a:r>
              <a:rPr lang="en-US" sz="1600">
                <a:latin typeface="Arial" charset="0"/>
              </a:rPr>
              <a:t>Image obtained </a:t>
            </a:r>
          </a:p>
          <a:p>
            <a:r>
              <a:rPr lang="en-US" sz="1600">
                <a:latin typeface="Arial" charset="0"/>
              </a:rPr>
              <a:t>by K. Cook for </a:t>
            </a:r>
          </a:p>
          <a:p>
            <a:r>
              <a:rPr lang="en-US" sz="1600">
                <a:latin typeface="Arial" charset="0"/>
              </a:rPr>
              <a:t>Cepheid program</a:t>
            </a:r>
          </a:p>
        </p:txBody>
      </p:sp>
      <p:sp>
        <p:nvSpPr>
          <p:cNvPr id="76804" name="TextBox 1"/>
          <p:cNvSpPr txBox="1">
            <a:spLocks noChangeArrowheads="1"/>
          </p:cNvSpPr>
          <p:nvPr/>
        </p:nvSpPr>
        <p:spPr bwMode="auto">
          <a:xfrm>
            <a:off x="6705600" y="2540000"/>
            <a:ext cx="22193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latin typeface="Tahoma" charset="0"/>
              </a:rPr>
              <a:t>Clearest view of 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latin typeface="Tahoma" charset="0"/>
              </a:rPr>
              <a:t>effects of strong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latin typeface="Tahoma" charset="0"/>
              </a:rPr>
              <a:t>ram pressure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latin typeface="Tahoma" charset="0"/>
              </a:rPr>
              <a:t>on dense ISM 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latin typeface="Tahoma" charset="0"/>
              </a:rPr>
              <a:t>in spiral disk</a:t>
            </a:r>
          </a:p>
        </p:txBody>
      </p:sp>
    </p:spTree>
    <p:extLst>
      <p:ext uri="{BB962C8B-B14F-4D97-AF65-F5344CB8AC3E}">
        <p14:creationId xmlns:p14="http://schemas.microsoft.com/office/powerpoint/2010/main" val="143622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IC_3418_UV+o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84" y="1843556"/>
            <a:ext cx="4550443" cy="455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222" y="235015"/>
            <a:ext cx="8256064" cy="47677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0000FF"/>
                </a:solidFill>
                <a:latin typeface="Arial" charset="0"/>
              </a:rPr>
              <a:t>RPS completely 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strips dwarf galaxies in </a:t>
            </a:r>
            <a:r>
              <a:rPr lang="en-US" sz="2400" dirty="0" smtClean="0">
                <a:solidFill>
                  <a:srgbClr val="0000FF"/>
                </a:solidFill>
                <a:latin typeface="Arial" charset="0"/>
              </a:rPr>
              <a:t>Virgo 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(M~10</a:t>
            </a:r>
            <a:r>
              <a:rPr lang="en-US" sz="2400" baseline="30000" dirty="0">
                <a:solidFill>
                  <a:srgbClr val="0000FF"/>
                </a:solidFill>
                <a:latin typeface="Arial" charset="0"/>
              </a:rPr>
              <a:t>14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</a:rPr>
              <a:t>M</a:t>
            </a:r>
            <a:r>
              <a:rPr lang="en-US" sz="2400" baseline="-25000" dirty="0" err="1">
                <a:solidFill>
                  <a:srgbClr val="0000FF"/>
                </a:solidFill>
                <a:latin typeface="Arial" charset="0"/>
              </a:rPr>
              <a:t>sun</a:t>
            </a:r>
            <a:r>
              <a:rPr lang="en-US" sz="2400" dirty="0">
                <a:solidFill>
                  <a:srgbClr val="0000FF"/>
                </a:solidFill>
                <a:latin typeface="Arial" charset="0"/>
              </a:rPr>
              <a:t>)</a:t>
            </a:r>
            <a:endParaRPr lang="en-US" sz="2400" dirty="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45345" y="4686895"/>
            <a:ext cx="3423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Calibri"/>
                <a:ea typeface="ＭＳ Ｐゴシック" charset="0"/>
                <a:cs typeface="ＭＳ Ｐゴシック" charset="0"/>
              </a:rPr>
              <a:t>1-sided tail of </a:t>
            </a:r>
          </a:p>
          <a:p>
            <a:r>
              <a:rPr lang="en-US" sz="2400" dirty="0" smtClean="0">
                <a:solidFill>
                  <a:schemeClr val="accent2"/>
                </a:solidFill>
                <a:latin typeface="Calibri"/>
                <a:ea typeface="ＭＳ Ｐゴシック" charset="0"/>
                <a:cs typeface="ＭＳ Ｐゴシック" charset="0"/>
              </a:rPr>
              <a:t>gas (HI, H</a:t>
            </a:r>
            <a:r>
              <a:rPr lang="en-US" sz="2400" dirty="0" smtClean="0">
                <a:solidFill>
                  <a:schemeClr val="accent2"/>
                </a:solidFill>
                <a:latin typeface="Symbol" charset="2"/>
                <a:ea typeface="ＭＳ Ｐゴシック" charset="0"/>
                <a:cs typeface="Symbol" charset="2"/>
              </a:rPr>
              <a:t>a</a:t>
            </a:r>
            <a:r>
              <a:rPr lang="en-US" sz="2400" dirty="0" smtClean="0">
                <a:solidFill>
                  <a:schemeClr val="accent2"/>
                </a:solidFill>
                <a:latin typeface="Calibri"/>
                <a:ea typeface="ＭＳ Ｐゴシック" charset="0"/>
                <a:cs typeface="ＭＳ Ｐゴシック" charset="0"/>
              </a:rPr>
              <a:t>) &amp; young stars</a:t>
            </a:r>
          </a:p>
          <a:p>
            <a:r>
              <a:rPr lang="en-US" sz="2400" dirty="0">
                <a:solidFill>
                  <a:schemeClr val="accent2"/>
                </a:solidFill>
                <a:latin typeface="Calibri"/>
                <a:ea typeface="ＭＳ Ｐゴシック" charset="0"/>
                <a:cs typeface="ＭＳ Ｐゴシック" charset="0"/>
              </a:rPr>
              <a:t>w</a:t>
            </a:r>
            <a:r>
              <a:rPr lang="en-US" sz="2400" dirty="0" smtClean="0">
                <a:solidFill>
                  <a:schemeClr val="accent2"/>
                </a:solidFill>
                <a:latin typeface="Calibri"/>
                <a:ea typeface="ＭＳ Ｐゴシック" charset="0"/>
                <a:cs typeface="ＭＳ Ｐゴシック" charset="0"/>
              </a:rPr>
              <a:t>ith “fireball” </a:t>
            </a:r>
          </a:p>
          <a:p>
            <a:r>
              <a:rPr lang="en-US" sz="2400" dirty="0" smtClean="0">
                <a:solidFill>
                  <a:schemeClr val="accent2"/>
                </a:solidFill>
                <a:latin typeface="Calibri"/>
                <a:ea typeface="ＭＳ Ｐゴシック" charset="0"/>
                <a:cs typeface="ＭＳ Ｐゴシック" charset="0"/>
              </a:rPr>
              <a:t>morphology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51769" y="2052796"/>
            <a:ext cx="13846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IC 3418</a:t>
            </a:r>
          </a:p>
          <a:p>
            <a:r>
              <a:rPr lang="en-US" sz="2000" dirty="0" smtClean="0">
                <a:solidFill>
                  <a:srgbClr val="3366FF"/>
                </a:solidFill>
              </a:rPr>
              <a:t>UV (GALEX)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+ OPTICAL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8414" y="1267089"/>
            <a:ext cx="1359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  <a:latin typeface="Arial"/>
                <a:ea typeface="ＭＳ Ｐゴシック" charset="0"/>
                <a:cs typeface="Arial"/>
              </a:rPr>
              <a:t>Kenney+14</a:t>
            </a:r>
            <a:endParaRPr lang="en-US" dirty="0">
              <a:solidFill>
                <a:srgbClr val="00009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8857" y="3173457"/>
            <a:ext cx="342308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 gas or star formation </a:t>
            </a:r>
          </a:p>
          <a:p>
            <a:r>
              <a:rPr lang="en-US" sz="2400" dirty="0" smtClean="0"/>
              <a:t>in main body: </a:t>
            </a:r>
          </a:p>
          <a:p>
            <a:r>
              <a:rPr lang="en-US" sz="2400" dirty="0" smtClean="0"/>
              <a:t>SF quenched 300 </a:t>
            </a:r>
            <a:r>
              <a:rPr lang="en-US" sz="2400" dirty="0" err="1" smtClean="0"/>
              <a:t>Myr</a:t>
            </a:r>
            <a:r>
              <a:rPr lang="en-US" sz="2400" dirty="0" smtClean="0"/>
              <a:t> ago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65870" y="6450349"/>
            <a:ext cx="478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90"/>
                </a:solidFill>
              </a:rPr>
              <a:t>Chung+09; Hester+10</a:t>
            </a:r>
            <a:r>
              <a:rPr lang="en-US" dirty="0" smtClean="0">
                <a:solidFill>
                  <a:srgbClr val="000090"/>
                </a:solidFill>
              </a:rPr>
              <a:t>;  </a:t>
            </a:r>
            <a:r>
              <a:rPr lang="en-US" dirty="0">
                <a:solidFill>
                  <a:srgbClr val="000090"/>
                </a:solidFill>
              </a:rPr>
              <a:t>Fumagalli+11; Kenney+</a:t>
            </a:r>
            <a:r>
              <a:rPr lang="en-US" dirty="0" smtClean="0">
                <a:solidFill>
                  <a:srgbClr val="000090"/>
                </a:solidFill>
              </a:rPr>
              <a:t>14</a:t>
            </a:r>
            <a:endParaRPr lang="en-US" sz="2800" dirty="0" smtClean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878" y="823450"/>
            <a:ext cx="7230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Virgo Dwarf IC3418</a:t>
            </a:r>
            <a:r>
              <a:rPr lang="en-US" sz="2400" dirty="0" smtClean="0"/>
              <a:t>: “</a:t>
            </a:r>
            <a:r>
              <a:rPr lang="en-US" sz="2400" dirty="0"/>
              <a:t>Smoking Gun” example of </a:t>
            </a:r>
            <a:endParaRPr lang="en-US" sz="2400" dirty="0" smtClean="0"/>
          </a:p>
          <a:p>
            <a:r>
              <a:rPr lang="en-US" sz="2400" dirty="0" err="1" smtClean="0"/>
              <a:t>dI</a:t>
            </a:r>
            <a:r>
              <a:rPr lang="en-US" sz="2400" dirty="0" smtClean="0"/>
              <a:t> </a:t>
            </a:r>
            <a:r>
              <a:rPr lang="en-US" sz="2400" dirty="0"/>
              <a:t>-&gt; </a:t>
            </a:r>
            <a:r>
              <a:rPr lang="en-US" sz="2400" dirty="0" err="1"/>
              <a:t>dE</a:t>
            </a:r>
            <a:r>
              <a:rPr lang="en-US" sz="2400" dirty="0"/>
              <a:t> Transformation </a:t>
            </a:r>
            <a:r>
              <a:rPr lang="en-US" sz="2400" dirty="0" smtClean="0"/>
              <a:t>by </a:t>
            </a:r>
            <a:r>
              <a:rPr lang="en-US" sz="2400" dirty="0"/>
              <a:t>Ram Pressure Stripping</a:t>
            </a:r>
          </a:p>
        </p:txBody>
      </p:sp>
    </p:spTree>
    <p:extLst>
      <p:ext uri="{BB962C8B-B14F-4D97-AF65-F5344CB8AC3E}">
        <p14:creationId xmlns:p14="http://schemas.microsoft.com/office/powerpoint/2010/main" val="256388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111125" y="129495"/>
            <a:ext cx="8959850" cy="612775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solidFill>
                  <a:srgbClr val="0000FF"/>
                </a:solidFill>
                <a:latin typeface="Arial" charset="0"/>
              </a:rPr>
              <a:t>RPS completely strips </a:t>
            </a:r>
            <a:r>
              <a:rPr lang="en-US" sz="2700" dirty="0" smtClean="0">
                <a:solidFill>
                  <a:srgbClr val="0000FF"/>
                </a:solidFill>
                <a:latin typeface="Arial" charset="0"/>
              </a:rPr>
              <a:t>massive </a:t>
            </a:r>
            <a:r>
              <a:rPr lang="en-US" sz="2700" dirty="0">
                <a:solidFill>
                  <a:srgbClr val="0000FF"/>
                </a:solidFill>
                <a:latin typeface="Arial" charset="0"/>
              </a:rPr>
              <a:t>galaxies in </a:t>
            </a:r>
            <a:r>
              <a:rPr lang="en-US" sz="2700" dirty="0" smtClean="0">
                <a:solidFill>
                  <a:srgbClr val="0000FF"/>
                </a:solidFill>
                <a:latin typeface="Arial" charset="0"/>
              </a:rPr>
              <a:t>Coma (</a:t>
            </a:r>
            <a:r>
              <a:rPr lang="en-US" sz="2700" dirty="0">
                <a:solidFill>
                  <a:srgbClr val="0000FF"/>
                </a:solidFill>
                <a:latin typeface="Arial" charset="0"/>
              </a:rPr>
              <a:t>M~</a:t>
            </a:r>
            <a:r>
              <a:rPr lang="en-US" sz="2700" dirty="0" smtClean="0">
                <a:solidFill>
                  <a:srgbClr val="0000FF"/>
                </a:solidFill>
                <a:latin typeface="Arial" charset="0"/>
              </a:rPr>
              <a:t>10</a:t>
            </a:r>
            <a:r>
              <a:rPr lang="en-US" sz="2700" baseline="30000" dirty="0" smtClean="0">
                <a:solidFill>
                  <a:srgbClr val="0000FF"/>
                </a:solidFill>
                <a:latin typeface="Arial" charset="0"/>
              </a:rPr>
              <a:t>15</a:t>
            </a:r>
            <a:r>
              <a:rPr lang="en-US" sz="2700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700" dirty="0" err="1" smtClean="0">
                <a:solidFill>
                  <a:srgbClr val="0000FF"/>
                </a:solidFill>
                <a:latin typeface="Arial" charset="0"/>
              </a:rPr>
              <a:t>M</a:t>
            </a:r>
            <a:r>
              <a:rPr lang="en-US" sz="2700" baseline="-25000" dirty="0" err="1" smtClean="0">
                <a:solidFill>
                  <a:srgbClr val="0000FF"/>
                </a:solidFill>
                <a:latin typeface="Arial" charset="0"/>
              </a:rPr>
              <a:t>sun</a:t>
            </a:r>
            <a:r>
              <a:rPr lang="en-US" sz="2700" dirty="0" smtClean="0">
                <a:solidFill>
                  <a:srgbClr val="0000FF"/>
                </a:solidFill>
                <a:latin typeface="Arial" charset="0"/>
              </a:rPr>
              <a:t>)</a:t>
            </a:r>
            <a:br>
              <a:rPr lang="en-US" sz="2700" dirty="0" smtClean="0">
                <a:solidFill>
                  <a:srgbClr val="0000FF"/>
                </a:solidFill>
                <a:latin typeface="Arial" charset="0"/>
              </a:rPr>
            </a:br>
            <a:r>
              <a:rPr lang="en-US" sz="2200" dirty="0" smtClean="0">
                <a:latin typeface="Arial" charset="0"/>
                <a:ea typeface="ＭＳ Ｐゴシック" charset="0"/>
                <a:cs typeface="ＭＳ Ｐゴシック" charset="0"/>
              </a:rPr>
              <a:t>Peak </a:t>
            </a:r>
            <a:r>
              <a:rPr lang="en-US" sz="2200" dirty="0">
                <a:latin typeface="Arial" charset="0"/>
                <a:ea typeface="ＭＳ Ｐゴシック" charset="0"/>
                <a:cs typeface="ＭＳ Ｐゴシック" charset="0"/>
              </a:rPr>
              <a:t>ram pressure ~100x stronger in Coma than Virgo</a:t>
            </a:r>
          </a:p>
        </p:txBody>
      </p:sp>
      <p:pic>
        <p:nvPicPr>
          <p:cNvPr id="69634" name="Picture 8" descr="yagi2010-comatails-f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03" r="32407" b="37317"/>
          <a:stretch>
            <a:fillRect/>
          </a:stretch>
        </p:blipFill>
        <p:spPr bwMode="auto">
          <a:xfrm>
            <a:off x="285750" y="4573588"/>
            <a:ext cx="43434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10" descr="yagi2010-comatails-f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32" b="45982"/>
          <a:stretch>
            <a:fillRect/>
          </a:stretch>
        </p:blipFill>
        <p:spPr bwMode="auto">
          <a:xfrm>
            <a:off x="285750" y="3040063"/>
            <a:ext cx="43434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11" descr="yagi2010-coma-tail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12" b="2315"/>
          <a:stretch>
            <a:fillRect/>
          </a:stretch>
        </p:blipFill>
        <p:spPr bwMode="auto">
          <a:xfrm>
            <a:off x="285750" y="1211263"/>
            <a:ext cx="43434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TextBox 17"/>
          <p:cNvSpPr txBox="1">
            <a:spLocks noChangeArrowheads="1"/>
          </p:cNvSpPr>
          <p:nvPr/>
        </p:nvSpPr>
        <p:spPr bwMode="auto">
          <a:xfrm>
            <a:off x="7620000" y="3395663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endParaRPr lang="en-US" sz="200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69638" name="TextBox 18"/>
          <p:cNvSpPr txBox="1">
            <a:spLocks noChangeArrowheads="1"/>
          </p:cNvSpPr>
          <p:nvPr/>
        </p:nvSpPr>
        <p:spPr bwMode="auto">
          <a:xfrm>
            <a:off x="263525" y="1264330"/>
            <a:ext cx="154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CFFCC"/>
                </a:solidFill>
                <a:latin typeface="Arial" charset="0"/>
              </a:rPr>
              <a:t>H</a:t>
            </a:r>
            <a:r>
              <a:rPr lang="en-US" sz="1800" dirty="0">
                <a:solidFill>
                  <a:srgbClr val="CCFFCC"/>
                </a:solidFill>
                <a:latin typeface="Symbol" charset="0"/>
              </a:rPr>
              <a:t>a</a:t>
            </a:r>
            <a:r>
              <a:rPr lang="en-US" sz="1800" dirty="0">
                <a:solidFill>
                  <a:srgbClr val="CCFFCC"/>
                </a:solidFill>
                <a:latin typeface="Arial" charset="0"/>
              </a:rPr>
              <a:t> on optical </a:t>
            </a:r>
          </a:p>
        </p:txBody>
      </p:sp>
      <p:sp>
        <p:nvSpPr>
          <p:cNvPr id="69639" name="Text Placeholder 4"/>
          <p:cNvSpPr>
            <a:spLocks noGrp="1"/>
          </p:cNvSpPr>
          <p:nvPr>
            <p:ph type="body" sz="half" idx="3"/>
          </p:nvPr>
        </p:nvSpPr>
        <p:spPr>
          <a:xfrm>
            <a:off x="3552825" y="1284968"/>
            <a:ext cx="1066800" cy="457200"/>
          </a:xfrm>
        </p:spPr>
        <p:txBody>
          <a:bodyPr/>
          <a:lstStyle/>
          <a:p>
            <a:pPr>
              <a:buFontTx/>
              <a:buNone/>
            </a:pPr>
            <a:r>
              <a:rPr lang="en-US" sz="1800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Yagi+10</a:t>
            </a:r>
          </a:p>
        </p:txBody>
      </p:sp>
      <p:sp>
        <p:nvSpPr>
          <p:cNvPr id="69640" name="TextBox 1"/>
          <p:cNvSpPr txBox="1">
            <a:spLocks noChangeArrowheads="1"/>
          </p:cNvSpPr>
          <p:nvPr/>
        </p:nvSpPr>
        <p:spPr bwMode="auto">
          <a:xfrm>
            <a:off x="2484438" y="1269903"/>
            <a:ext cx="496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CCFFCC"/>
                </a:solidFill>
                <a:latin typeface="Arial" charset="0"/>
              </a:rPr>
              <a:t>H</a:t>
            </a:r>
            <a:r>
              <a:rPr lang="en-US" sz="2000" dirty="0">
                <a:solidFill>
                  <a:srgbClr val="CCFFCC"/>
                </a:solidFill>
                <a:latin typeface="Symbol" charset="0"/>
              </a:rPr>
              <a:t>a</a:t>
            </a:r>
            <a:endParaRPr lang="en-US" sz="2000" dirty="0">
              <a:latin typeface="Tahoma" charset="0"/>
            </a:endParaRPr>
          </a:p>
        </p:txBody>
      </p:sp>
      <p:pic>
        <p:nvPicPr>
          <p:cNvPr id="69641" name="Picture 4" descr="n4330-hion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1166813"/>
            <a:ext cx="4037013" cy="195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1" descr="n4402_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128153"/>
            <a:ext cx="1760538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Picture 12" descr="n4654_3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3117850"/>
            <a:ext cx="17430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Picture 7" descr="n4569_3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4954588"/>
            <a:ext cx="1744663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5" name="Picture 6" descr="n4501_3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4921250"/>
            <a:ext cx="177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6" name="TextBox 4"/>
          <p:cNvSpPr txBox="1">
            <a:spLocks noChangeArrowheads="1"/>
          </p:cNvSpPr>
          <p:nvPr/>
        </p:nvSpPr>
        <p:spPr bwMode="auto">
          <a:xfrm>
            <a:off x="5330825" y="1231900"/>
            <a:ext cx="1481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FF"/>
                </a:solidFill>
                <a:latin typeface="Arial" charset="0"/>
              </a:rPr>
              <a:t>H</a:t>
            </a:r>
            <a:r>
              <a:rPr lang="en-US" sz="2000">
                <a:solidFill>
                  <a:srgbClr val="0000FF"/>
                </a:solidFill>
                <a:latin typeface="Symbol" charset="0"/>
              </a:rPr>
              <a:t>I</a:t>
            </a:r>
            <a:r>
              <a:rPr lang="en-US" sz="2000">
                <a:solidFill>
                  <a:srgbClr val="0000FF"/>
                </a:solidFill>
                <a:latin typeface="Arial" charset="0"/>
              </a:rPr>
              <a:t> on optical </a:t>
            </a:r>
          </a:p>
        </p:txBody>
      </p:sp>
      <p:sp>
        <p:nvSpPr>
          <p:cNvPr id="69647" name="TextBox 5"/>
          <p:cNvSpPr txBox="1">
            <a:spLocks noChangeArrowheads="1"/>
          </p:cNvSpPr>
          <p:nvPr/>
        </p:nvSpPr>
        <p:spPr bwMode="auto">
          <a:xfrm>
            <a:off x="1827213" y="803405"/>
            <a:ext cx="956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</a:rPr>
              <a:t>Coma</a:t>
            </a:r>
            <a:endParaRPr lang="en-US" sz="1800" dirty="0">
              <a:solidFill>
                <a:srgbClr val="0000FF"/>
              </a:solidFill>
              <a:latin typeface="Tahoma" charset="0"/>
            </a:endParaRPr>
          </a:p>
        </p:txBody>
      </p:sp>
      <p:sp>
        <p:nvSpPr>
          <p:cNvPr id="69648" name="TextBox 6"/>
          <p:cNvSpPr txBox="1">
            <a:spLocks noChangeArrowheads="1"/>
          </p:cNvSpPr>
          <p:nvPr/>
        </p:nvSpPr>
        <p:spPr bwMode="auto">
          <a:xfrm>
            <a:off x="6584284" y="727173"/>
            <a:ext cx="885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FF"/>
                </a:solidFill>
                <a:latin typeface="Tahoma" charset="0"/>
              </a:rPr>
              <a:t>Virgo</a:t>
            </a:r>
          </a:p>
        </p:txBody>
      </p:sp>
      <p:sp>
        <p:nvSpPr>
          <p:cNvPr id="69649" name="TextBox 7"/>
          <p:cNvSpPr txBox="1">
            <a:spLocks noChangeArrowheads="1"/>
          </p:cNvSpPr>
          <p:nvPr/>
        </p:nvSpPr>
        <p:spPr bwMode="auto">
          <a:xfrm>
            <a:off x="7239000" y="1219200"/>
            <a:ext cx="14970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6600"/>
                </a:solidFill>
                <a:latin typeface="Tahoma" charset="0"/>
              </a:rPr>
              <a:t>Abramson+11</a:t>
            </a:r>
          </a:p>
        </p:txBody>
      </p:sp>
      <p:sp>
        <p:nvSpPr>
          <p:cNvPr id="69650" name="TextBox 8"/>
          <p:cNvSpPr txBox="1">
            <a:spLocks noChangeArrowheads="1"/>
          </p:cNvSpPr>
          <p:nvPr/>
        </p:nvSpPr>
        <p:spPr bwMode="auto">
          <a:xfrm>
            <a:off x="7494624" y="4486210"/>
            <a:ext cx="1128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6600"/>
                </a:solidFill>
                <a:latin typeface="Tahoma" charset="0"/>
              </a:rPr>
              <a:t>Chung+09</a:t>
            </a:r>
          </a:p>
        </p:txBody>
      </p:sp>
      <p:sp>
        <p:nvSpPr>
          <p:cNvPr id="69651" name="TextBox 2"/>
          <p:cNvSpPr txBox="1">
            <a:spLocks noChangeArrowheads="1"/>
          </p:cNvSpPr>
          <p:nvPr/>
        </p:nvSpPr>
        <p:spPr bwMode="auto">
          <a:xfrm>
            <a:off x="76200" y="6096000"/>
            <a:ext cx="497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latin typeface="Arial" charset="0"/>
              </a:rPr>
              <a:t>Truncated gas disks &amp; normal stellar disks</a:t>
            </a:r>
          </a:p>
          <a:p>
            <a:pPr eaLnBrk="1" hangingPunct="1"/>
            <a:r>
              <a:rPr lang="en-US" sz="2000">
                <a:latin typeface="Arial" charset="0"/>
              </a:rPr>
              <a:t> &amp; one-sided extraplanar gas features</a:t>
            </a:r>
          </a:p>
        </p:txBody>
      </p:sp>
    </p:spTree>
    <p:extLst>
      <p:ext uri="{BB962C8B-B14F-4D97-AF65-F5344CB8AC3E}">
        <p14:creationId xmlns:p14="http://schemas.microsoft.com/office/powerpoint/2010/main" val="3835076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068"/>
            <a:ext cx="8229600" cy="468411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CO in Stripped Gas Tail of ESO137-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001 </a:t>
            </a:r>
            <a:b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700" dirty="0" smtClean="0">
                <a:latin typeface="Arial" charset="0"/>
                <a:ea typeface="ＭＳ Ｐゴシック" charset="0"/>
                <a:cs typeface="ＭＳ Ｐゴシック" charset="0"/>
              </a:rPr>
              <a:t>(Norma Cluster </a:t>
            </a:r>
            <a:r>
              <a:rPr lang="en-US" sz="2700" dirty="0" smtClean="0">
                <a:latin typeface="Arial" charset="0"/>
              </a:rPr>
              <a:t>M</a:t>
            </a:r>
            <a:r>
              <a:rPr lang="en-US" sz="2700" dirty="0">
                <a:latin typeface="Arial" charset="0"/>
              </a:rPr>
              <a:t>~</a:t>
            </a:r>
            <a:r>
              <a:rPr lang="en-US" sz="2700" dirty="0" smtClean="0">
                <a:latin typeface="Arial" charset="0"/>
              </a:rPr>
              <a:t>10</a:t>
            </a:r>
            <a:r>
              <a:rPr lang="en-US" sz="2700" baseline="30000" dirty="0" smtClean="0">
                <a:latin typeface="Arial" charset="0"/>
              </a:rPr>
              <a:t>15</a:t>
            </a:r>
            <a:r>
              <a:rPr lang="en-US" sz="2700" dirty="0" smtClean="0">
                <a:latin typeface="Arial" charset="0"/>
              </a:rPr>
              <a:t> </a:t>
            </a:r>
            <a:r>
              <a:rPr lang="en-US" sz="2700" dirty="0" err="1">
                <a:latin typeface="Arial" charset="0"/>
              </a:rPr>
              <a:t>M</a:t>
            </a:r>
            <a:r>
              <a:rPr lang="en-US" sz="2700" baseline="-25000" dirty="0" err="1">
                <a:latin typeface="Arial" charset="0"/>
              </a:rPr>
              <a:t>sun</a:t>
            </a:r>
            <a:r>
              <a:rPr lang="en-US" sz="2700" dirty="0">
                <a:latin typeface="Arial" charset="0"/>
              </a:rPr>
              <a:t>)</a:t>
            </a:r>
            <a:r>
              <a:rPr lang="en-US" sz="2700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endParaRPr lang="en-US" sz="2700" dirty="0"/>
          </a:p>
        </p:txBody>
      </p:sp>
      <p:pic>
        <p:nvPicPr>
          <p:cNvPr id="4" name="Content Placeholder 3" descr="ESO-137-hst+chandra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6" b="-1861"/>
          <a:stretch/>
        </p:blipFill>
        <p:spPr>
          <a:xfrm rot="16200000">
            <a:off x="4102362" y="1029615"/>
            <a:ext cx="4641505" cy="4716540"/>
          </a:xfrm>
        </p:spPr>
      </p:pic>
      <p:pic>
        <p:nvPicPr>
          <p:cNvPr id="5" name="Picture 4" descr="eso137-001-COspectra-jachym2014-fig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60" y="891650"/>
            <a:ext cx="3267165" cy="18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8024" y="2810073"/>
            <a:ext cx="28363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Arial" charset="0"/>
              </a:rPr>
              <a:t>Tail has:</a:t>
            </a:r>
          </a:p>
          <a:p>
            <a:r>
              <a:rPr lang="en-US" dirty="0">
                <a:latin typeface="Arial" charset="0"/>
              </a:rPr>
              <a:t>~10</a:t>
            </a:r>
            <a:r>
              <a:rPr lang="en-US" baseline="30000" dirty="0">
                <a:latin typeface="Arial" charset="0"/>
              </a:rPr>
              <a:t>9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</a:t>
            </a:r>
            <a:r>
              <a:rPr lang="en-US" baseline="-25000" dirty="0" err="1">
                <a:latin typeface="Arial" charset="0"/>
              </a:rPr>
              <a:t>sun</a:t>
            </a:r>
            <a:r>
              <a:rPr lang="en-US" baseline="-25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hot gas (X-Ray)</a:t>
            </a:r>
          </a:p>
          <a:p>
            <a:r>
              <a:rPr lang="en-US" dirty="0">
                <a:latin typeface="Arial" charset="0"/>
              </a:rPr>
              <a:t>~10</a:t>
            </a:r>
            <a:r>
              <a:rPr lang="en-US" baseline="30000" dirty="0">
                <a:latin typeface="Arial" charset="0"/>
              </a:rPr>
              <a:t>9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M</a:t>
            </a:r>
            <a:r>
              <a:rPr lang="en-US" baseline="-25000" dirty="0" err="1">
                <a:latin typeface="Arial" charset="0"/>
              </a:rPr>
              <a:t>sun</a:t>
            </a:r>
            <a:r>
              <a:rPr lang="en-US" baseline="-25000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cold gas (CO</a:t>
            </a:r>
            <a:r>
              <a:rPr lang="en-US" dirty="0" smtClean="0">
                <a:latin typeface="Arial" charset="0"/>
              </a:rPr>
              <a:t>)</a:t>
            </a:r>
          </a:p>
          <a:p>
            <a:r>
              <a:rPr lang="en-US" dirty="0" smtClean="0">
                <a:latin typeface="Arial" charset="0"/>
              </a:rPr>
              <a:t>Low SFE</a:t>
            </a:r>
            <a:endParaRPr lang="en-US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96743" y="5768766"/>
            <a:ext cx="4281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rgbClr val="800000"/>
                </a:solidFill>
                <a:latin typeface="Arial"/>
              </a:rPr>
              <a:t>Color: HST optical   </a:t>
            </a:r>
          </a:p>
          <a:p>
            <a:pPr>
              <a:defRPr/>
            </a:pPr>
            <a:r>
              <a:rPr lang="en-US" dirty="0" smtClean="0">
                <a:solidFill>
                  <a:srgbClr val="0000FF"/>
                </a:solidFill>
                <a:latin typeface="Arial"/>
              </a:rPr>
              <a:t>Blue: Chandra </a:t>
            </a:r>
            <a:r>
              <a:rPr lang="en-US" dirty="0">
                <a:solidFill>
                  <a:srgbClr val="0000FF"/>
                </a:solidFill>
                <a:latin typeface="Arial"/>
              </a:rPr>
              <a:t>X-</a:t>
            </a:r>
            <a:r>
              <a:rPr lang="en-US" dirty="0" smtClean="0">
                <a:solidFill>
                  <a:srgbClr val="0000FF"/>
                </a:solidFill>
                <a:latin typeface="Arial"/>
              </a:rPr>
              <a:t>Ray       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Symbol" charset="2"/>
              </a:rPr>
              <a:t>(</a:t>
            </a:r>
            <a:r>
              <a:rPr lang="en-US" dirty="0">
                <a:solidFill>
                  <a:srgbClr val="000090"/>
                </a:solidFill>
                <a:latin typeface="Arial"/>
                <a:cs typeface="Symbol" charset="2"/>
              </a:rPr>
              <a:t>Sun+10</a:t>
            </a:r>
            <a:r>
              <a:rPr lang="en-US" dirty="0" smtClean="0">
                <a:solidFill>
                  <a:srgbClr val="000090"/>
                </a:solidFill>
                <a:latin typeface="Arial"/>
                <a:cs typeface="Symbol" charset="2"/>
              </a:rPr>
              <a:t>)</a:t>
            </a:r>
            <a:endParaRPr lang="en-US" dirty="0">
              <a:solidFill>
                <a:srgbClr val="000090"/>
              </a:solidFill>
              <a:latin typeface="Arial"/>
              <a:cs typeface="Symbol" charset="2"/>
            </a:endParaRPr>
          </a:p>
          <a:p>
            <a:pPr>
              <a:defRPr/>
            </a:pPr>
            <a:r>
              <a:rPr lang="en-US" dirty="0">
                <a:latin typeface="Arial"/>
                <a:cs typeface="Symbol" charset="2"/>
              </a:rPr>
              <a:t>Circles: APEX CO(2-1) </a:t>
            </a:r>
            <a:r>
              <a:rPr lang="en-US" dirty="0" smtClean="0">
                <a:latin typeface="Arial"/>
                <a:cs typeface="Symbol" charset="2"/>
              </a:rPr>
              <a:t>   (</a:t>
            </a:r>
            <a:r>
              <a:rPr lang="en-US" dirty="0">
                <a:latin typeface="Arial"/>
                <a:cs typeface="Symbol" charset="2"/>
              </a:rPr>
              <a:t>Jachym+14</a:t>
            </a:r>
            <a:r>
              <a:rPr lang="en-US" dirty="0" smtClean="0">
                <a:latin typeface="Arial"/>
                <a:cs typeface="Symbol" charset="2"/>
              </a:rPr>
              <a:t>)</a:t>
            </a:r>
            <a:endParaRPr lang="en-US" dirty="0">
              <a:latin typeface="Arial"/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664" y="4633921"/>
            <a:ext cx="1846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7736" y="932188"/>
            <a:ext cx="7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CO(2-1)</a:t>
            </a:r>
            <a:endParaRPr lang="en-US" sz="1400" dirty="0"/>
          </a:p>
        </p:txBody>
      </p:sp>
      <p:pic>
        <p:nvPicPr>
          <p:cNvPr id="10" name="Content Placeholder 3" descr="eso137-001-SFE-jachym2014-fig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" b="496"/>
          <a:stretch>
            <a:fillRect/>
          </a:stretch>
        </p:blipFill>
        <p:spPr>
          <a:xfrm>
            <a:off x="416664" y="4039903"/>
            <a:ext cx="2947735" cy="271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7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charset="0"/>
              </a:rPr>
              <a:t>RPS ~</a:t>
            </a:r>
            <a:r>
              <a:rPr lang="en-US" sz="3200" dirty="0">
                <a:solidFill>
                  <a:srgbClr val="0000FF"/>
                </a:solidFill>
                <a:latin typeface="Arial" charset="0"/>
              </a:rPr>
              <a:t>completely strips (small) dwarf satellite galaxies close enough to their (large) host </a:t>
            </a:r>
            <a:r>
              <a:rPr lang="en-US" sz="3200" dirty="0" smtClean="0">
                <a:solidFill>
                  <a:srgbClr val="0000FF"/>
                </a:solidFill>
                <a:latin typeface="Arial" charset="0"/>
              </a:rPr>
              <a:t>galaxy</a:t>
            </a:r>
            <a:br>
              <a:rPr lang="en-US" sz="3200" dirty="0" smtClean="0">
                <a:solidFill>
                  <a:srgbClr val="0000FF"/>
                </a:solidFill>
                <a:latin typeface="Arial" charset="0"/>
              </a:rPr>
            </a:br>
            <a:r>
              <a:rPr lang="en-US" sz="2700" dirty="0" smtClean="0">
                <a:latin typeface="Arial" charset="0"/>
                <a:ea typeface="ＭＳ Ｐゴシック" charset="0"/>
                <a:cs typeface="ＭＳ Ｐゴシック" charset="0"/>
              </a:rPr>
              <a:t>Local </a:t>
            </a:r>
            <a:r>
              <a:rPr lang="en-US" sz="2700" dirty="0">
                <a:latin typeface="Arial" charset="0"/>
                <a:ea typeface="ＭＳ Ｐゴシック" charset="0"/>
                <a:cs typeface="ＭＳ Ｐゴシック" charset="0"/>
              </a:rPr>
              <a:t>Group Dwarfs: HI content vs. distance from MW or M31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2770" name="Picture 4" descr="grcevich09-HI-vs-dist-LGdwarfs-apj300728f3_h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344580"/>
            <a:ext cx="5079017" cy="377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Content Placeholder 5"/>
          <p:cNvSpPr>
            <a:spLocks noGrp="1"/>
          </p:cNvSpPr>
          <p:nvPr>
            <p:ph idx="1"/>
          </p:nvPr>
        </p:nvSpPr>
        <p:spPr>
          <a:xfrm>
            <a:off x="5879808" y="1671540"/>
            <a:ext cx="2971800" cy="1584363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~</a:t>
            </a:r>
            <a:r>
              <a:rPr lang="en-US" sz="2400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All dwarfs D&gt;300 </a:t>
            </a:r>
            <a:r>
              <a:rPr lang="en-US" sz="2400" dirty="0" err="1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kpc</a:t>
            </a:r>
            <a:r>
              <a:rPr lang="en-US" sz="2400" dirty="0">
                <a:solidFill>
                  <a:srgbClr val="660066"/>
                </a:solidFill>
                <a:latin typeface="Arial" charset="0"/>
                <a:ea typeface="ＭＳ Ｐゴシック" charset="0"/>
                <a:cs typeface="ＭＳ Ｐゴシック" charset="0"/>
              </a:rPr>
              <a:t> are gas-rich</a:t>
            </a:r>
          </a:p>
          <a:p>
            <a:pPr>
              <a:buFontTx/>
              <a:buNone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~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All dwarfs D&lt;300 </a:t>
            </a:r>
            <a:r>
              <a:rPr lang="en-US" sz="24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kpc</a:t>
            </a:r>
            <a:r>
              <a:rPr lang="en-US" sz="24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are gas-poor</a:t>
            </a:r>
          </a:p>
        </p:txBody>
      </p:sp>
      <p:sp>
        <p:nvSpPr>
          <p:cNvPr id="32772" name="TextBox 6"/>
          <p:cNvSpPr txBox="1">
            <a:spLocks noChangeArrowheads="1"/>
          </p:cNvSpPr>
          <p:nvPr/>
        </p:nvSpPr>
        <p:spPr bwMode="auto">
          <a:xfrm>
            <a:off x="353201" y="5374010"/>
            <a:ext cx="8548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Arial" charset="0"/>
              </a:rPr>
              <a:t>Dwarfs </a:t>
            </a:r>
            <a:r>
              <a:rPr lang="en-US" sz="2000" dirty="0" smtClean="0">
                <a:latin typeface="Arial" charset="0"/>
              </a:rPr>
              <a:t>get </a:t>
            </a:r>
            <a:r>
              <a:rPr lang="en-US" sz="2000" dirty="0">
                <a:latin typeface="Arial" charset="0"/>
              </a:rPr>
              <a:t>their gas </a:t>
            </a:r>
            <a:r>
              <a:rPr lang="en-US" sz="2000" dirty="0" err="1">
                <a:latin typeface="Arial" charset="0"/>
              </a:rPr>
              <a:t>r.p.stripped</a:t>
            </a:r>
            <a:r>
              <a:rPr lang="en-US" sz="2000" dirty="0">
                <a:latin typeface="Arial" charset="0"/>
              </a:rPr>
              <a:t> by the gaseous halo of their host galaxy </a:t>
            </a:r>
            <a:r>
              <a:rPr lang="en-US" sz="2000" dirty="0" smtClean="0">
                <a:latin typeface="Arial" charset="0"/>
              </a:rPr>
              <a:t>just </a:t>
            </a:r>
            <a:r>
              <a:rPr lang="en-US" sz="2000" dirty="0">
                <a:latin typeface="Arial" charset="0"/>
              </a:rPr>
              <a:t>as spirals get their gas </a:t>
            </a:r>
            <a:r>
              <a:rPr lang="en-US" sz="2000" dirty="0" err="1">
                <a:latin typeface="Arial" charset="0"/>
              </a:rPr>
              <a:t>r.p.stripped</a:t>
            </a:r>
            <a:r>
              <a:rPr lang="en-US" sz="2000" dirty="0">
                <a:latin typeface="Arial" charset="0"/>
              </a:rPr>
              <a:t> by the </a:t>
            </a:r>
            <a:r>
              <a:rPr lang="en-US" sz="2000" dirty="0" smtClean="0">
                <a:latin typeface="Arial" charset="0"/>
              </a:rPr>
              <a:t>gaseous </a:t>
            </a:r>
            <a:r>
              <a:rPr lang="en-US" sz="2000" dirty="0">
                <a:latin typeface="Arial" charset="0"/>
              </a:rPr>
              <a:t>halo of their host cluster  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3836805" y="4305590"/>
            <a:ext cx="1666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accent2"/>
                </a:solidFill>
                <a:latin typeface="Arial" charset="0"/>
              </a:rPr>
              <a:t>Grcevich+09</a:t>
            </a:r>
          </a:p>
        </p:txBody>
      </p:sp>
      <p:sp>
        <p:nvSpPr>
          <p:cNvPr id="32774" name="TextBox 1"/>
          <p:cNvSpPr txBox="1">
            <a:spLocks noChangeArrowheads="1"/>
          </p:cNvSpPr>
          <p:nvPr/>
        </p:nvSpPr>
        <p:spPr bwMode="auto">
          <a:xfrm rot="-5400000">
            <a:off x="-721518" y="2827028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log M</a:t>
            </a:r>
            <a:r>
              <a:rPr lang="en-US" baseline="-25000" dirty="0">
                <a:latin typeface="Arial" charset="0"/>
                <a:cs typeface="Arial" charset="0"/>
              </a:rPr>
              <a:t>HI</a:t>
            </a:r>
            <a:r>
              <a:rPr lang="en-US" dirty="0">
                <a:latin typeface="Arial" charset="0"/>
                <a:cs typeface="Arial" charset="0"/>
              </a:rPr>
              <a:t>/</a:t>
            </a:r>
            <a:r>
              <a:rPr lang="en-US" dirty="0" err="1">
                <a:latin typeface="Arial" charset="0"/>
                <a:cs typeface="Arial" charset="0"/>
              </a:rPr>
              <a:t>M</a:t>
            </a:r>
            <a:r>
              <a:rPr lang="en-US" baseline="-25000" dirty="0" err="1">
                <a:latin typeface="Arial" charset="0"/>
                <a:cs typeface="Arial" charset="0"/>
              </a:rPr>
              <a:t>tot</a:t>
            </a:r>
            <a:endParaRPr lang="en-US" baseline="-25000" dirty="0">
              <a:latin typeface="Arial" charset="0"/>
              <a:cs typeface="Arial" charset="0"/>
            </a:endParaRPr>
          </a:p>
        </p:txBody>
      </p:sp>
      <p:sp>
        <p:nvSpPr>
          <p:cNvPr id="32775" name="TextBox 2"/>
          <p:cNvSpPr txBox="1">
            <a:spLocks noChangeArrowheads="1"/>
          </p:cNvSpPr>
          <p:nvPr/>
        </p:nvSpPr>
        <p:spPr bwMode="auto">
          <a:xfrm>
            <a:off x="3863975" y="4893030"/>
            <a:ext cx="1622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  <a:cs typeface="Arial" charset="0"/>
              </a:rPr>
              <a:t>log D(</a:t>
            </a:r>
            <a:r>
              <a:rPr lang="en-US" dirty="0" err="1">
                <a:latin typeface="Arial" charset="0"/>
                <a:cs typeface="Arial" charset="0"/>
              </a:rPr>
              <a:t>kpc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3739" y="3445043"/>
            <a:ext cx="26533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Similar effect seen in SDSS</a:t>
            </a:r>
          </a:p>
          <a:p>
            <a:r>
              <a:rPr lang="en-US" dirty="0"/>
              <a:t>d</a:t>
            </a:r>
            <a:r>
              <a:rPr lang="en-US" dirty="0" smtClean="0"/>
              <a:t>warf satellites: </a:t>
            </a:r>
            <a:endParaRPr lang="en-US" dirty="0"/>
          </a:p>
          <a:p>
            <a:r>
              <a:rPr lang="en-US" dirty="0" smtClean="0"/>
              <a:t>Quenched dwarfs are only </a:t>
            </a:r>
          </a:p>
          <a:p>
            <a:r>
              <a:rPr lang="en-US" dirty="0" smtClean="0"/>
              <a:t>near massive host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Geha</a:t>
            </a:r>
            <a:r>
              <a:rPr lang="en-US" dirty="0" smtClean="0"/>
              <a:t> 2012)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45049" y="6376707"/>
            <a:ext cx="7817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BUT: is ram pressure strong enough to do this? </a:t>
            </a:r>
            <a:r>
              <a:rPr lang="en-US" dirty="0" smtClean="0"/>
              <a:t>(Nichols &amp; Bland-Hawthorn 2011)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2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685800"/>
          </a:xfrm>
        </p:spPr>
        <p:txBody>
          <a:bodyPr/>
          <a:lstStyle/>
          <a:p>
            <a:r>
              <a:rPr lang="en-US" sz="3600">
                <a:solidFill>
                  <a:srgbClr val="660066"/>
                </a:solidFill>
                <a:latin typeface="Arial" charset="0"/>
                <a:ea typeface="ＭＳ Ｐゴシック" charset="0"/>
                <a:cs typeface="Arial" charset="0"/>
              </a:rPr>
              <a:t>Gunn &amp; Gott (1972) criterion for rps</a:t>
            </a:r>
          </a:p>
        </p:txBody>
      </p:sp>
      <p:sp>
        <p:nvSpPr>
          <p:cNvPr id="92162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089330"/>
            <a:ext cx="8153400" cy="114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ram pressure which will push the ISM gas if: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dirty="0">
                <a:latin typeface="Symbol" charset="0"/>
                <a:ea typeface="ＭＳ Ｐゴシック" charset="0"/>
                <a:cs typeface="Symbol" charset="0"/>
              </a:rPr>
              <a:t>  r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</a:rPr>
              <a:t>ICM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v</a:t>
            </a:r>
            <a:r>
              <a:rPr lang="en-US" baseline="30000" dirty="0">
                <a:latin typeface="Arial" charset="0"/>
                <a:ea typeface="ＭＳ Ｐゴシック" charset="0"/>
                <a:cs typeface="ＭＳ Ｐゴシック" charset="0"/>
              </a:rPr>
              <a:t>2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&gt; </a:t>
            </a:r>
            <a:r>
              <a:rPr lang="en-US" dirty="0">
                <a:latin typeface="Symbol" charset="0"/>
                <a:ea typeface="ＭＳ Ｐゴシック" charset="0"/>
                <a:cs typeface="Symbol" charset="0"/>
              </a:rPr>
              <a:t>S</a:t>
            </a:r>
            <a:r>
              <a:rPr lang="en-US" baseline="-25000" dirty="0">
                <a:latin typeface="Arial" charset="0"/>
                <a:ea typeface="ＭＳ Ｐゴシック" charset="0"/>
                <a:cs typeface="ＭＳ Ｐゴシック" charset="0"/>
              </a:rPr>
              <a:t>ISM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</a:t>
            </a:r>
            <a:r>
              <a:rPr lang="en-US" dirty="0" err="1">
                <a:latin typeface="Symbol" charset="0"/>
                <a:ea typeface="ＭＳ Ｐゴシック" charset="0"/>
                <a:cs typeface="Symbol" charset="0"/>
              </a:rPr>
              <a:t>F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dz</a:t>
            </a:r>
            <a:endParaRPr lang="en-US" baseline="30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2163" name="Picture 9" descr="rampress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747410"/>
            <a:ext cx="2957624" cy="1756368"/>
          </a:xfrm>
          <a:noFill/>
        </p:spPr>
      </p:pic>
      <p:sp>
        <p:nvSpPr>
          <p:cNvPr id="92164" name="TextBox 1"/>
          <p:cNvSpPr txBox="1">
            <a:spLocks noChangeArrowheads="1"/>
          </p:cNvSpPr>
          <p:nvPr/>
        </p:nvSpPr>
        <p:spPr bwMode="auto">
          <a:xfrm>
            <a:off x="876300" y="2438400"/>
            <a:ext cx="163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FF"/>
                </a:solidFill>
                <a:latin typeface="Arial" charset="0"/>
              </a:rPr>
              <a:t>Ram pressure</a:t>
            </a:r>
          </a:p>
        </p:txBody>
      </p:sp>
      <p:sp>
        <p:nvSpPr>
          <p:cNvPr id="92165" name="TextBox 2"/>
          <p:cNvSpPr txBox="1">
            <a:spLocks noChangeArrowheads="1"/>
          </p:cNvSpPr>
          <p:nvPr/>
        </p:nvSpPr>
        <p:spPr bwMode="auto">
          <a:xfrm>
            <a:off x="2822575" y="2362200"/>
            <a:ext cx="1749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0000FF"/>
                </a:solidFill>
                <a:latin typeface="Arial" charset="0"/>
              </a:rPr>
              <a:t>Gravitational</a:t>
            </a:r>
          </a:p>
          <a:p>
            <a:r>
              <a:rPr lang="en-US" sz="1800">
                <a:solidFill>
                  <a:srgbClr val="0000FF"/>
                </a:solidFill>
                <a:latin typeface="Arial" charset="0"/>
              </a:rPr>
              <a:t>Restoring force</a:t>
            </a:r>
          </a:p>
          <a:p>
            <a:r>
              <a:rPr lang="en-US" sz="1800">
                <a:solidFill>
                  <a:srgbClr val="0000FF"/>
                </a:solidFill>
                <a:latin typeface="Arial" charset="0"/>
              </a:rPr>
              <a:t>(per area)</a:t>
            </a:r>
          </a:p>
        </p:txBody>
      </p:sp>
      <p:sp>
        <p:nvSpPr>
          <p:cNvPr id="92166" name="TextBox 1"/>
          <p:cNvSpPr txBox="1">
            <a:spLocks noChangeArrowheads="1"/>
          </p:cNvSpPr>
          <p:nvPr/>
        </p:nvSpPr>
        <p:spPr bwMode="auto">
          <a:xfrm>
            <a:off x="3810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sz="1800">
              <a:latin typeface="Arial" charset="0"/>
            </a:endParaRPr>
          </a:p>
        </p:txBody>
      </p:sp>
      <p:sp>
        <p:nvSpPr>
          <p:cNvPr id="92167" name="TextBox 1"/>
          <p:cNvSpPr txBox="1">
            <a:spLocks noChangeArrowheads="1"/>
          </p:cNvSpPr>
          <p:nvPr/>
        </p:nvSpPr>
        <p:spPr bwMode="auto">
          <a:xfrm>
            <a:off x="609600" y="3652838"/>
            <a:ext cx="69402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b="1" i="1" dirty="0">
                <a:solidFill>
                  <a:srgbClr val="660066"/>
                </a:solidFill>
                <a:latin typeface="Arial" charset="0"/>
              </a:rPr>
              <a:t>Efficiency of </a:t>
            </a:r>
            <a:r>
              <a:rPr lang="en-US" b="1" i="1" dirty="0" err="1">
                <a:solidFill>
                  <a:srgbClr val="660066"/>
                </a:solidFill>
                <a:latin typeface="Arial" charset="0"/>
              </a:rPr>
              <a:t>rps</a:t>
            </a:r>
            <a:r>
              <a:rPr lang="en-US" b="1" i="1" dirty="0">
                <a:solidFill>
                  <a:srgbClr val="660066"/>
                </a:solidFill>
                <a:latin typeface="Arial" charset="0"/>
              </a:rPr>
              <a:t> relative to GG72 depends on:</a:t>
            </a:r>
            <a:endParaRPr lang="en-US" b="1" i="1" dirty="0">
              <a:solidFill>
                <a:srgbClr val="660066"/>
              </a:solidFill>
              <a:latin typeface="Calibri"/>
            </a:endParaRPr>
          </a:p>
        </p:txBody>
      </p:sp>
      <p:sp>
        <p:nvSpPr>
          <p:cNvPr id="92168" name="TextBox 2"/>
          <p:cNvSpPr txBox="1">
            <a:spLocks noChangeArrowheads="1"/>
          </p:cNvSpPr>
          <p:nvPr/>
        </p:nvSpPr>
        <p:spPr bwMode="auto">
          <a:xfrm>
            <a:off x="616710" y="4092575"/>
            <a:ext cx="50339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charset="0"/>
              </a:rPr>
              <a:t>Duration of ram pressure</a:t>
            </a:r>
          </a:p>
          <a:p>
            <a:r>
              <a:rPr lang="en-US" dirty="0">
                <a:latin typeface="Arial" charset="0"/>
              </a:rPr>
              <a:t>Disk-wind angle</a:t>
            </a:r>
          </a:p>
          <a:p>
            <a:r>
              <a:rPr lang="en-US" i="1" dirty="0">
                <a:solidFill>
                  <a:srgbClr val="FF0000"/>
                </a:solidFill>
                <a:latin typeface="Arial" charset="0"/>
              </a:rPr>
              <a:t>Galaxy rotation</a:t>
            </a:r>
          </a:p>
          <a:p>
            <a:r>
              <a:rPr lang="en-US" i="1" dirty="0">
                <a:solidFill>
                  <a:srgbClr val="FF0000"/>
                </a:solidFill>
                <a:latin typeface="Arial" charset="0"/>
              </a:rPr>
              <a:t>Shielding of disk gas from halo gas</a:t>
            </a:r>
          </a:p>
          <a:p>
            <a:r>
              <a:rPr lang="en-US" i="1" dirty="0">
                <a:solidFill>
                  <a:srgbClr val="FF0000"/>
                </a:solidFill>
                <a:latin typeface="Arial" charset="0"/>
              </a:rPr>
              <a:t>ISM substructure</a:t>
            </a:r>
          </a:p>
          <a:p>
            <a:r>
              <a:rPr lang="en-US" i="1" dirty="0">
                <a:solidFill>
                  <a:srgbClr val="FF0000"/>
                </a:solidFill>
                <a:latin typeface="Arial" charset="0"/>
              </a:rPr>
              <a:t>Magnetic fields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16538" y="4206556"/>
            <a:ext cx="2978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Explored by several papers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855739" y="5294569"/>
            <a:ext cx="3095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</a:rPr>
              <a:t>Not well understood but</a:t>
            </a:r>
          </a:p>
          <a:p>
            <a:r>
              <a:rPr lang="en-US" sz="2000" i="1" dirty="0">
                <a:solidFill>
                  <a:srgbClr val="FF0000"/>
                </a:solidFill>
              </a:rPr>
              <a:t>c</a:t>
            </a:r>
            <a:r>
              <a:rPr lang="en-US" sz="2000" i="1" dirty="0" smtClean="0">
                <a:solidFill>
                  <a:srgbClr val="FF0000"/>
                </a:solidFill>
              </a:rPr>
              <a:t>an be studied in NGC 4921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5724503" y="5080283"/>
            <a:ext cx="92035" cy="123479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5650672" y="4253256"/>
            <a:ext cx="104783" cy="398742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20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>Center of Coma cluster</a:t>
            </a:r>
            <a:endParaRPr lang="en-US" sz="3200" dirty="0"/>
          </a:p>
        </p:txBody>
      </p:sp>
      <p:pic>
        <p:nvPicPr>
          <p:cNvPr id="70658" name="Content Placeholder 3" descr="coma-cluster-color-n4921+n491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" b="-885"/>
          <a:stretch>
            <a:fillRect/>
          </a:stretch>
        </p:blipFill>
        <p:spPr>
          <a:xfrm>
            <a:off x="111125" y="685800"/>
            <a:ext cx="8864600" cy="5862638"/>
          </a:xfrm>
        </p:spPr>
      </p:pic>
      <p:sp>
        <p:nvSpPr>
          <p:cNvPr id="70659" name="TextBox 4"/>
          <p:cNvSpPr txBox="1">
            <a:spLocks noChangeArrowheads="1"/>
          </p:cNvSpPr>
          <p:nvPr/>
        </p:nvSpPr>
        <p:spPr bwMode="auto">
          <a:xfrm>
            <a:off x="6096000" y="6477000"/>
            <a:ext cx="2917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ahoma" charset="0"/>
              </a:rPr>
              <a:t>Optical Image: Dean Rowe</a:t>
            </a:r>
          </a:p>
        </p:txBody>
      </p:sp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1141825" y="4025190"/>
            <a:ext cx="1227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FF00"/>
                </a:solidFill>
                <a:latin typeface="Tahoma" charset="0"/>
              </a:rPr>
              <a:t>NGC 4921</a:t>
            </a:r>
          </a:p>
        </p:txBody>
      </p:sp>
      <p:sp>
        <p:nvSpPr>
          <p:cNvPr id="70661" name="TextBox 5"/>
          <p:cNvSpPr txBox="1">
            <a:spLocks noChangeArrowheads="1"/>
          </p:cNvSpPr>
          <p:nvPr/>
        </p:nvSpPr>
        <p:spPr bwMode="auto">
          <a:xfrm>
            <a:off x="2414588" y="5562600"/>
            <a:ext cx="112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FFFF"/>
                </a:solidFill>
                <a:latin typeface="Tahoma" charset="0"/>
              </a:rPr>
              <a:t>NGC 4911</a:t>
            </a:r>
          </a:p>
        </p:txBody>
      </p:sp>
      <p:sp>
        <p:nvSpPr>
          <p:cNvPr id="70662" name="TextBox 6"/>
          <p:cNvSpPr txBox="1">
            <a:spLocks noChangeArrowheads="1"/>
          </p:cNvSpPr>
          <p:nvPr/>
        </p:nvSpPr>
        <p:spPr bwMode="auto">
          <a:xfrm>
            <a:off x="6259091" y="3150618"/>
            <a:ext cx="23006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Tahoma" charset="0"/>
              </a:rPr>
              <a:t>       NGC 4874</a:t>
            </a:r>
          </a:p>
          <a:p>
            <a:pPr eaLnBrk="1" hangingPunct="1"/>
            <a:r>
              <a:rPr lang="en-US" sz="2000" dirty="0" smtClean="0">
                <a:solidFill>
                  <a:srgbClr val="FF6600"/>
                </a:solidFill>
                <a:latin typeface="Tahoma" charset="0"/>
              </a:rPr>
              <a:t>  Center </a:t>
            </a:r>
            <a:r>
              <a:rPr lang="en-US" sz="2000" dirty="0">
                <a:solidFill>
                  <a:srgbClr val="FF6600"/>
                </a:solidFill>
                <a:latin typeface="Tahoma" charset="0"/>
              </a:rPr>
              <a:t>of cluster</a:t>
            </a:r>
          </a:p>
        </p:txBody>
      </p:sp>
      <p:sp>
        <p:nvSpPr>
          <p:cNvPr id="70663" name="TextBox 7"/>
          <p:cNvSpPr txBox="1">
            <a:spLocks noChangeArrowheads="1"/>
          </p:cNvSpPr>
          <p:nvPr/>
        </p:nvSpPr>
        <p:spPr bwMode="auto">
          <a:xfrm>
            <a:off x="4993414" y="2798640"/>
            <a:ext cx="1122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FFFFFF"/>
                </a:solidFill>
                <a:latin typeface="Tahoma" charset="0"/>
              </a:rPr>
              <a:t>NGC 4889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304" y="2020245"/>
            <a:ext cx="42754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6600"/>
                </a:solidFill>
                <a:latin typeface="Arial"/>
                <a:cs typeface="Arial"/>
              </a:rPr>
              <a:t>Most massive spiral galaxy in Coma</a:t>
            </a:r>
          </a:p>
          <a:p>
            <a:r>
              <a:rPr lang="en-US" sz="2000" dirty="0" smtClean="0">
                <a:solidFill>
                  <a:srgbClr val="FF6600"/>
                </a:solidFill>
                <a:latin typeface="Arial"/>
                <a:cs typeface="Arial"/>
              </a:rPr>
              <a:t>M</a:t>
            </a:r>
            <a:r>
              <a:rPr lang="en-US" sz="2000" baseline="-25000" dirty="0" smtClean="0">
                <a:solidFill>
                  <a:srgbClr val="FF6600"/>
                </a:solidFill>
                <a:latin typeface="Arial"/>
                <a:cs typeface="Arial"/>
              </a:rPr>
              <a:t>V</a:t>
            </a:r>
            <a:r>
              <a:rPr lang="en-US" sz="2000" dirty="0" smtClean="0">
                <a:solidFill>
                  <a:srgbClr val="FF6600"/>
                </a:solidFill>
                <a:latin typeface="Arial"/>
                <a:cs typeface="Arial"/>
              </a:rPr>
              <a:t> = -22 </a:t>
            </a:r>
          </a:p>
          <a:p>
            <a:r>
              <a:rPr lang="en-US" sz="2000" dirty="0" smtClean="0">
                <a:solidFill>
                  <a:srgbClr val="FF6600"/>
                </a:solidFill>
                <a:latin typeface="Arial"/>
                <a:cs typeface="Arial"/>
              </a:rPr>
              <a:t>at R = 0.35R</a:t>
            </a:r>
            <a:r>
              <a:rPr lang="en-US" sz="2000" baseline="-25000" dirty="0" smtClean="0">
                <a:solidFill>
                  <a:srgbClr val="FF6600"/>
                </a:solidFill>
                <a:latin typeface="Arial"/>
                <a:cs typeface="Arial"/>
              </a:rPr>
              <a:t>vir</a:t>
            </a:r>
            <a:r>
              <a:rPr lang="en-US" sz="2000" dirty="0" smtClean="0">
                <a:solidFill>
                  <a:srgbClr val="FF6600"/>
                </a:solidFill>
                <a:latin typeface="Arial"/>
                <a:cs typeface="Arial"/>
              </a:rPr>
              <a:t> = 700 </a:t>
            </a:r>
            <a:r>
              <a:rPr lang="en-US" sz="2000" dirty="0" err="1" smtClean="0">
                <a:solidFill>
                  <a:srgbClr val="FF6600"/>
                </a:solidFill>
                <a:latin typeface="Arial"/>
                <a:cs typeface="Arial"/>
              </a:rPr>
              <a:t>kpc</a:t>
            </a:r>
            <a:endParaRPr lang="en-US" sz="2000" dirty="0" smtClean="0">
              <a:solidFill>
                <a:srgbClr val="FF6600"/>
              </a:solidFill>
              <a:latin typeface="Arial"/>
              <a:cs typeface="Arial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507193" y="3094548"/>
            <a:ext cx="166687" cy="347662"/>
          </a:xfrm>
          <a:prstGeom prst="straightConnector1">
            <a:avLst/>
          </a:prstGeom>
          <a:ln>
            <a:solidFill>
              <a:srgbClr val="BBE0E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6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1205</TotalTime>
  <Words>1411</Words>
  <Application>Microsoft Macintosh PowerPoint</Application>
  <PresentationFormat>On-screen Show (4:3)</PresentationFormat>
  <Paragraphs>243</Paragraphs>
  <Slides>34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Strong ram pressure stripping in the Coma cluster galaxy NGC 4921 :  dense cloud decoupling &amp; evidence for magnetic binding in the ISM</vt:lpstr>
      <vt:lpstr>Ram Pressure Stripping does these things:</vt:lpstr>
      <vt:lpstr>RPS partially strips large spirals in Virgo (M~1014 Msun)</vt:lpstr>
      <vt:lpstr>RPS completely strips dwarf galaxies in Virgo (M~1014 Msun)</vt:lpstr>
      <vt:lpstr>RPS completely strips massive galaxies in Coma (M~1015 Msun) Peak ram pressure ~100x stronger in Coma than Virgo</vt:lpstr>
      <vt:lpstr>CO in Stripped Gas Tail of ESO137-001  (Norma Cluster M~1015 Msun) </vt:lpstr>
      <vt:lpstr>RPS ~completely strips (small) dwarf satellite galaxies close enough to their (large) host galaxy Local Group Dwarfs: HI content vs. distance from MW or M31</vt:lpstr>
      <vt:lpstr>Gunn &amp; Gott (1972) criterion for rps</vt:lpstr>
      <vt:lpstr>Center of Coma cluster</vt:lpstr>
      <vt:lpstr>Stripping the most massive Coma spiral</vt:lpstr>
      <vt:lpstr>HI gas (VLA)on HST image of NGC 4921</vt:lpstr>
      <vt:lpstr>“Dust front” in Coma spiral NGC 4921</vt:lpstr>
      <vt:lpstr>V-shaped &amp; ~Linear head-tail filaments protruding from dust front</vt:lpstr>
      <vt:lpstr>C-shaped filaments along dust front &amp; elsewhere in galaxy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Virgo spiral NGC 4501</vt:lpstr>
      <vt:lpstr>Decoupling dense clouds during rps</vt:lpstr>
      <vt:lpstr>summary</vt:lpstr>
      <vt:lpstr>PowerPoint Presentation</vt:lpstr>
      <vt:lpstr>PowerPoint Presentation</vt:lpstr>
      <vt:lpstr>PowerPoint Presentation</vt:lpstr>
      <vt:lpstr>Combined effects of ram pressure (with far side shielding) plus rotation create large azimuthal variations in ISM morphology</vt:lpstr>
      <vt:lpstr>PowerPoint Presentation</vt:lpstr>
      <vt:lpstr>PowerPoint Presentation</vt:lpstr>
      <vt:lpstr>Increasing pressure side (Strong) Strong &amp; increasing ram pressure  due to rotation Interarm regions stripped  Stripping through holes ICM wind ~par to spiral arm </vt:lpstr>
      <vt:lpstr>PowerPoint Presentation</vt:lpstr>
      <vt:lpstr>Peak ram pressure ~100x stronger in Coma than Virgo</vt:lpstr>
      <vt:lpstr>Stripping the most massive Coma spiral</vt:lpstr>
    </vt:vector>
  </TitlesOfParts>
  <Company>yale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jeffrey kenney</dc:creator>
  <cp:lastModifiedBy>jeffrey kenney</cp:lastModifiedBy>
  <cp:revision>83</cp:revision>
  <dcterms:created xsi:type="dcterms:W3CDTF">2015-03-22T18:50:22Z</dcterms:created>
  <dcterms:modified xsi:type="dcterms:W3CDTF">2015-03-26T17:53:03Z</dcterms:modified>
</cp:coreProperties>
</file>