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70" r:id="rId13"/>
    <p:sldId id="268" r:id="rId14"/>
    <p:sldId id="269" r:id="rId15"/>
    <p:sldId id="272" r:id="rId16"/>
    <p:sldId id="282" r:id="rId17"/>
    <p:sldId id="284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06" autoAdjust="0"/>
  </p:normalViewPr>
  <p:slideViewPr>
    <p:cSldViewPr snapToGrid="0" snapToObjects="1">
      <p:cViewPr varScale="1">
        <p:scale>
          <a:sx n="116" d="100"/>
          <a:sy n="116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DDB9D-DDCE-0E4F-B14C-6C5EFE03E5A5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7AD06-19F9-3F4F-911B-782298C6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8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AD06-19F9-3F4F-911B-782298C6B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</a:t>
            </a:r>
            <a:r>
              <a:rPr lang="en-US" baseline="0" dirty="0" smtClean="0"/>
              <a:t> limitations versus technical 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7AD06-19F9-3F4F-911B-782298C6B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DCA0-97D2-EC4D-BB74-CCD0E580F9CD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7835-2911-DC42-B258-DC0E7D682D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57" y="77952"/>
            <a:ext cx="8534599" cy="90743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IZI: INFERRING METALLICITIES AND IONIZATION PARAMETERS WITH BAYESIAN STATISTICS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6649" y="5691181"/>
            <a:ext cx="6510816" cy="11637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Guillermo A. Blanc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Universidad de Chile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034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7EED6"/>
                </a:solidFill>
              </a:rPr>
              <a:t>IZI: THE BAYESIAN APPROACH</a:t>
            </a:r>
            <a:endParaRPr lang="en-US" dirty="0">
              <a:solidFill>
                <a:srgbClr val="E7EE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Calculate joint PDF for the </a:t>
            </a:r>
            <a:r>
              <a:rPr lang="en-US" dirty="0" err="1" smtClean="0"/>
              <a:t>metallicity</a:t>
            </a:r>
            <a:r>
              <a:rPr lang="en-US" dirty="0" smtClean="0"/>
              <a:t> (Z) and the ionization parameter (q) given an arbitrary set of observed emission lines and a model of how line fluxes depend on Z and q.</a:t>
            </a:r>
          </a:p>
          <a:p>
            <a:r>
              <a:rPr lang="en-US" dirty="0" smtClean="0"/>
              <a:t>We use photo-ionization models, but could also use an empirical model based on grids of direct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abundance measurements (c.f. </a:t>
            </a:r>
            <a:r>
              <a:rPr lang="en-US" dirty="0" err="1" smtClean="0"/>
              <a:t>Pilyuguin</a:t>
            </a:r>
            <a:r>
              <a:rPr lang="en-US" dirty="0" smtClean="0"/>
              <a:t> et al. 2012).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0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7EED6"/>
                </a:solidFill>
              </a:rPr>
              <a:t>IZI: THE BAYESIAN APPROACH</a:t>
            </a:r>
            <a:endParaRPr lang="en-US" dirty="0">
              <a:solidFill>
                <a:srgbClr val="E7EE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Remove the arbitrary choice of a particular SEL diagnostic (i.e. method choice does not depend on available data).</a:t>
            </a:r>
          </a:p>
          <a:p>
            <a:pPr lvl="1"/>
            <a:r>
              <a:rPr lang="en-US" dirty="0" smtClean="0"/>
              <a:t>Use all information available, including upper limits on line fluxes.</a:t>
            </a:r>
          </a:p>
          <a:p>
            <a:pPr lvl="1"/>
            <a:r>
              <a:rPr lang="en-US" dirty="0" smtClean="0"/>
              <a:t>Not married to a particular photo-ionization model. The user provides the input model (IZI comes with a few default choices).</a:t>
            </a:r>
          </a:p>
          <a:p>
            <a:pPr lvl="1"/>
            <a:r>
              <a:rPr lang="en-US" dirty="0" smtClean="0"/>
              <a:t>Full knowledge of the PDF allows the identification of degenerate solutions and the estimation of realistic errors.</a:t>
            </a:r>
          </a:p>
          <a:p>
            <a:pPr lvl="1"/>
            <a:r>
              <a:rPr lang="en-US" dirty="0" smtClean="0"/>
              <a:t>Can input prior information. IZI assumes </a:t>
            </a:r>
            <a:r>
              <a:rPr lang="en-US" dirty="0" err="1" smtClean="0"/>
              <a:t>Jeffreys</a:t>
            </a:r>
            <a:r>
              <a:rPr lang="en-US" dirty="0" smtClean="0"/>
              <a:t> maximum ignorance.</a:t>
            </a:r>
          </a:p>
          <a:p>
            <a:pPr lvl="1"/>
            <a:r>
              <a:rPr lang="en-US" dirty="0" smtClean="0"/>
              <a:t>User friendly IDL implementation:</a:t>
            </a:r>
          </a:p>
          <a:p>
            <a:pPr marL="457200" lvl="1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IDL&gt; output=IZI(flux, error, id, </a:t>
            </a:r>
            <a:r>
              <a:rPr lang="en-US" b="1" dirty="0" smtClean="0">
                <a:solidFill>
                  <a:srgbClr val="FFFF00"/>
                </a:solidFill>
              </a:rPr>
              <a:t>GRIDFILE=‘</a:t>
            </a:r>
            <a:r>
              <a:rPr lang="en-US" b="1" dirty="0" err="1" smtClean="0">
                <a:solidFill>
                  <a:srgbClr val="FFFF00"/>
                </a:solidFill>
              </a:rPr>
              <a:t>mygrid.fits</a:t>
            </a:r>
            <a:r>
              <a:rPr lang="en-US" b="1" dirty="0" smtClean="0">
                <a:solidFill>
                  <a:srgbClr val="FFFF00"/>
                </a:solidFill>
              </a:rPr>
              <a:t>’, /</a:t>
            </a:r>
            <a:r>
              <a:rPr lang="en-US" b="1" dirty="0">
                <a:solidFill>
                  <a:srgbClr val="FFFF00"/>
                </a:solidFill>
              </a:rPr>
              <a:t>PLOT)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336" y="6143556"/>
            <a:ext cx="704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c.f. </a:t>
            </a:r>
            <a:r>
              <a:rPr lang="en-US" dirty="0" err="1" smtClean="0"/>
              <a:t>Tremonti</a:t>
            </a:r>
            <a:r>
              <a:rPr lang="en-US" dirty="0" smtClean="0"/>
              <a:t> et al. 2004, Perez-Montero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4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7EED6"/>
                </a:solidFill>
              </a:rPr>
              <a:t>IZI: THE BAYESIAN APPROACH</a:t>
            </a:r>
            <a:endParaRPr lang="en-US" dirty="0">
              <a:solidFill>
                <a:srgbClr val="E7EED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3324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64" y="1355648"/>
            <a:ext cx="84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HII region in van Zee et al. 1998 catalog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72499"/>
            <a:ext cx="830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All Lines:</a:t>
            </a:r>
            <a:r>
              <a:rPr lang="en-US" dirty="0" smtClean="0"/>
              <a:t> [OII]3727, Hβ, [OIII]4959,5007, Hα, [NII]6548,6583, [SII]6717,6731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MAPPINGS-IV, SB99, n=10 cm</a:t>
            </a:r>
            <a:r>
              <a:rPr lang="en-US" baseline="30000" dirty="0" smtClean="0"/>
              <a:t>-3</a:t>
            </a:r>
            <a:r>
              <a:rPr lang="en-US" dirty="0" smtClean="0"/>
              <a:t>, </a:t>
            </a:r>
            <a:r>
              <a:rPr lang="en-US" dirty="0" err="1" smtClean="0"/>
              <a:t>κ</a:t>
            </a:r>
            <a:r>
              <a:rPr lang="en-US" dirty="0" smtClean="0"/>
              <a:t>=20 (</a:t>
            </a:r>
            <a:r>
              <a:rPr lang="en-US" dirty="0" err="1" smtClean="0"/>
              <a:t>Dopita</a:t>
            </a:r>
            <a:r>
              <a:rPr lang="en-US" dirty="0" smtClean="0"/>
              <a:t> et al. 2013)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9127" y="1721504"/>
            <a:ext cx="212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Blanc</a:t>
            </a:r>
            <a:r>
              <a:rPr lang="en-US" dirty="0" smtClean="0">
                <a:solidFill>
                  <a:schemeClr val="bg1"/>
                </a:solidFill>
              </a:rPr>
              <a:t> et al.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1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7EED6"/>
                </a:solidFill>
              </a:rPr>
              <a:t>IZI: THE BAYESIAN APPROACH</a:t>
            </a:r>
            <a:endParaRPr lang="en-US" dirty="0">
              <a:solidFill>
                <a:srgbClr val="E7EED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64" y="1355648"/>
            <a:ext cx="84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HII region in van Zee et al. 1998 catalog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72499"/>
            <a:ext cx="830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R23:</a:t>
            </a:r>
            <a:r>
              <a:rPr lang="en-US" dirty="0" smtClean="0"/>
              <a:t> [OII]3727, Hβ, [OIII]4959,5007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MAPPINGS-IV, SB99, n=10 cm</a:t>
            </a:r>
            <a:r>
              <a:rPr lang="en-US" baseline="30000" dirty="0" smtClean="0"/>
              <a:t>-3</a:t>
            </a:r>
            <a:r>
              <a:rPr lang="en-US" dirty="0" smtClean="0"/>
              <a:t>, </a:t>
            </a:r>
            <a:r>
              <a:rPr lang="en-US" dirty="0" err="1" smtClean="0"/>
              <a:t>κ</a:t>
            </a:r>
            <a:r>
              <a:rPr lang="en-US" dirty="0" smtClean="0"/>
              <a:t>=20 (</a:t>
            </a:r>
            <a:r>
              <a:rPr lang="en-US" dirty="0" err="1" smtClean="0"/>
              <a:t>Dopita</a:t>
            </a:r>
            <a:r>
              <a:rPr lang="en-US" dirty="0" smtClean="0"/>
              <a:t> et al. 2013)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44000" cy="3370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9127" y="1721504"/>
            <a:ext cx="212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Blanc</a:t>
            </a:r>
            <a:r>
              <a:rPr lang="en-US" dirty="0" smtClean="0">
                <a:solidFill>
                  <a:schemeClr val="bg1"/>
                </a:solidFill>
              </a:rPr>
              <a:t> et al.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2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7EED6"/>
                </a:solidFill>
              </a:rPr>
              <a:t>IZI: THE BAYESIAN APPROACH</a:t>
            </a:r>
            <a:endParaRPr lang="en-US" dirty="0">
              <a:solidFill>
                <a:srgbClr val="E7EED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64" y="1355648"/>
            <a:ext cx="84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HII region in van Zee et al. 1998 catalog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72499"/>
            <a:ext cx="8301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N2O2:</a:t>
            </a:r>
            <a:r>
              <a:rPr lang="en-US" dirty="0" smtClean="0"/>
              <a:t> [OII]3727, [NII]6548,6583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MAPPINGS-IV, SB99, n=10 cm</a:t>
            </a:r>
            <a:r>
              <a:rPr lang="en-US" baseline="30000" dirty="0" smtClean="0"/>
              <a:t>-3</a:t>
            </a:r>
            <a:r>
              <a:rPr lang="en-US" dirty="0" smtClean="0"/>
              <a:t>, </a:t>
            </a:r>
            <a:r>
              <a:rPr lang="en-US" dirty="0" err="1" smtClean="0"/>
              <a:t>κ</a:t>
            </a:r>
            <a:r>
              <a:rPr lang="en-US" dirty="0" smtClean="0"/>
              <a:t>=20 (</a:t>
            </a:r>
            <a:r>
              <a:rPr lang="en-US" dirty="0" err="1" smtClean="0"/>
              <a:t>Dopita</a:t>
            </a:r>
            <a:r>
              <a:rPr lang="en-US" dirty="0" smtClean="0"/>
              <a:t> et al. 2013)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44000" cy="3360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9127" y="1721504"/>
            <a:ext cx="212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Blanc</a:t>
            </a:r>
            <a:r>
              <a:rPr lang="en-US" dirty="0" smtClean="0">
                <a:solidFill>
                  <a:schemeClr val="bg1"/>
                </a:solidFill>
              </a:rPr>
              <a:t> et al.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2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E7EED6"/>
                </a:solidFill>
              </a:rPr>
              <a:t>IZI: THE BAYESIAN APPROACH</a:t>
            </a:r>
            <a:endParaRPr lang="en-US" dirty="0">
              <a:solidFill>
                <a:srgbClr val="E7EED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33" y="1259966"/>
            <a:ext cx="7742802" cy="519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4991" y="6098005"/>
            <a:ext cx="212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Blanc</a:t>
            </a:r>
            <a:r>
              <a:rPr lang="en-US" sz="1600" dirty="0" smtClean="0">
                <a:solidFill>
                  <a:schemeClr val="bg1"/>
                </a:solidFill>
              </a:rPr>
              <a:t> et al. 2015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4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4" y="1035777"/>
            <a:ext cx="4396639" cy="39980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83" y="1035778"/>
            <a:ext cx="4421943" cy="3998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97" y="55970"/>
            <a:ext cx="877864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7EED6"/>
                </a:solidFill>
              </a:rPr>
              <a:t>THE ABUNDANCE SCALE DISCREPANCY</a:t>
            </a:r>
            <a:endParaRPr lang="en-US" sz="3200" dirty="0">
              <a:solidFill>
                <a:srgbClr val="E7E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07" y="5481132"/>
            <a:ext cx="880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Using compilation of 22 HII regions with RL measurements (Lopez-Sanchez et al. 2012)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Direct method </a:t>
            </a:r>
            <a:r>
              <a:rPr lang="en-US" dirty="0" smtClean="0">
                <a:solidFill>
                  <a:srgbClr val="FF0000"/>
                </a:solidFill>
              </a:rPr>
              <a:t>(RED)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abundances are  ~0.2 </a:t>
            </a:r>
            <a:r>
              <a:rPr lang="en-US" dirty="0" err="1" smtClean="0"/>
              <a:t>dex</a:t>
            </a:r>
            <a:r>
              <a:rPr lang="en-US" dirty="0" smtClean="0"/>
              <a:t> below RL abundances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Photo-ionization models </a:t>
            </a:r>
            <a:r>
              <a:rPr lang="en-US" dirty="0" smtClean="0">
                <a:solidFill>
                  <a:srgbClr val="3366FF"/>
                </a:solidFill>
              </a:rPr>
              <a:t>(BLUE)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show 0.2 </a:t>
            </a:r>
            <a:r>
              <a:rPr lang="en-US" dirty="0" err="1" smtClean="0"/>
              <a:t>dex</a:t>
            </a:r>
            <a:r>
              <a:rPr lang="en-US" dirty="0" smtClean="0"/>
              <a:t> scatter among them in abundance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Levesque et al. 2010 models show </a:t>
            </a:r>
            <a:r>
              <a:rPr lang="en-US" dirty="0" smtClean="0">
                <a:solidFill>
                  <a:srgbClr val="FFFF00"/>
                </a:solidFill>
              </a:rPr>
              <a:t>best agreement with RL abundances (&lt;0.1 </a:t>
            </a:r>
            <a:r>
              <a:rPr lang="en-US" dirty="0" err="1" smtClean="0">
                <a:solidFill>
                  <a:srgbClr val="FFFF00"/>
                </a:solidFill>
              </a:rPr>
              <a:t>dex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820" y="5003196"/>
            <a:ext cx="153252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FF"/>
                </a:solidFill>
              </a:rPr>
              <a:t>Dopita</a:t>
            </a:r>
            <a:r>
              <a:rPr lang="en-US" sz="1600" dirty="0" smtClean="0">
                <a:solidFill>
                  <a:srgbClr val="0000FF"/>
                </a:solidFill>
              </a:rPr>
              <a:t> 2013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841" y="5003196"/>
            <a:ext cx="153252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Levesque 2010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1841" y="747604"/>
            <a:ext cx="153252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FF"/>
                </a:solidFill>
              </a:rPr>
              <a:t>Kewley</a:t>
            </a:r>
            <a:r>
              <a:rPr lang="en-US" sz="1600" dirty="0" smtClean="0">
                <a:solidFill>
                  <a:srgbClr val="0000FF"/>
                </a:solidFill>
              </a:rPr>
              <a:t> 2001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4423" y="747604"/>
            <a:ext cx="153252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P-method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649" y="775580"/>
            <a:ext cx="1532522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Direct method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6870" y="4961100"/>
            <a:ext cx="212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Blanc</a:t>
            </a:r>
            <a:r>
              <a:rPr lang="en-US" dirty="0" smtClean="0"/>
              <a:t> et al.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6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7EED6"/>
                </a:solidFill>
              </a:rPr>
              <a:t>THE ABUNDANCE SCALE DISCREPANCY</a:t>
            </a:r>
            <a:endParaRPr lang="en-US" sz="3200" dirty="0">
              <a:solidFill>
                <a:srgbClr val="E7EED6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01075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Temperature fluctuations explain direct method abundances being 0.2 </a:t>
            </a:r>
            <a:r>
              <a:rPr lang="en-US" sz="1600" dirty="0" err="1" smtClean="0"/>
              <a:t>dex</a:t>
            </a:r>
            <a:r>
              <a:rPr lang="en-US" sz="1600" dirty="0"/>
              <a:t> </a:t>
            </a:r>
            <a:r>
              <a:rPr lang="en-US" sz="1600" dirty="0" smtClean="0"/>
              <a:t>low. </a:t>
            </a:r>
          </a:p>
          <a:p>
            <a:r>
              <a:rPr lang="en-US" sz="1600" dirty="0" smtClean="0"/>
              <a:t>Direct method abundances are shifted up by ~0.2 </a:t>
            </a:r>
            <a:r>
              <a:rPr lang="en-US" sz="1600" dirty="0" err="1" smtClean="0"/>
              <a:t>dex</a:t>
            </a:r>
            <a:r>
              <a:rPr lang="en-US" sz="1600" dirty="0" smtClean="0"/>
              <a:t> when including temperature </a:t>
            </a:r>
            <a:r>
              <a:rPr lang="en-US" sz="1600" dirty="0" err="1" smtClean="0"/>
              <a:t>r.m.s</a:t>
            </a:r>
            <a:r>
              <a:rPr lang="en-US" sz="1600" dirty="0" smtClean="0"/>
              <a:t>. corrections (t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(e.g. </a:t>
            </a:r>
            <a:r>
              <a:rPr lang="en-US" sz="1600" dirty="0"/>
              <a:t>Esteban et al. 2004, Lopez-Sanchez et al. </a:t>
            </a:r>
            <a:r>
              <a:rPr lang="en-US" sz="1600" dirty="0" smtClean="0"/>
              <a:t>2007)</a:t>
            </a:r>
          </a:p>
          <a:p>
            <a:r>
              <a:rPr lang="en-US" sz="1600" dirty="0" smtClean="0"/>
              <a:t>It is not as simple as photo-ionization models being higher then the RL and direct methods.</a:t>
            </a:r>
          </a:p>
          <a:p>
            <a:r>
              <a:rPr lang="en-US" sz="1600" dirty="0" smtClean="0"/>
              <a:t>There are a lot of systematics in the photo-ionization models:</a:t>
            </a:r>
            <a:endParaRPr lang="en-US" sz="800" dirty="0" smtClean="0"/>
          </a:p>
          <a:p>
            <a:pPr lvl="1"/>
            <a:r>
              <a:rPr lang="en-US" sz="1400" dirty="0" smtClean="0"/>
              <a:t>Stellar atmosphere models.</a:t>
            </a:r>
          </a:p>
          <a:p>
            <a:pPr lvl="1"/>
            <a:r>
              <a:rPr lang="en-US" sz="1400" dirty="0" smtClean="0"/>
              <a:t>Abundance patterns. N/O dependence with O/H, M</a:t>
            </a:r>
            <a:r>
              <a:rPr lang="en-US" sz="1400" baseline="-25000" dirty="0" smtClean="0"/>
              <a:t>*</a:t>
            </a:r>
            <a:r>
              <a:rPr lang="en-US" sz="1400" dirty="0" smtClean="0"/>
              <a:t>, SFH, accretion history, etc.    </a:t>
            </a:r>
          </a:p>
          <a:p>
            <a:pPr lvl="1"/>
            <a:r>
              <a:rPr lang="en-US" sz="1400" dirty="0" smtClean="0"/>
              <a:t>They model HII regions, not galaxies!!!  What about the WIM and shocks??</a:t>
            </a:r>
          </a:p>
          <a:p>
            <a:pPr lvl="1"/>
            <a:r>
              <a:rPr lang="en-US" sz="1400" dirty="0" smtClean="0"/>
              <a:t>Redshift dependences</a:t>
            </a:r>
          </a:p>
          <a:p>
            <a:r>
              <a:rPr lang="en-US" sz="1600" dirty="0" smtClean="0"/>
              <a:t>IZI </a:t>
            </a:r>
            <a:r>
              <a:rPr lang="en-US" sz="1600" dirty="0"/>
              <a:t>is an improvement over classical diagnostics but there is a LOT of room for improvement.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851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49" y="975305"/>
            <a:ext cx="8676193" cy="5741567"/>
          </a:xfrm>
        </p:spPr>
        <p:txBody>
          <a:bodyPr>
            <a:normAutofit/>
          </a:bodyPr>
          <a:lstStyle/>
          <a:p>
            <a:pPr>
              <a:spcBef>
                <a:spcPts val="960"/>
              </a:spcBef>
            </a:pPr>
            <a:r>
              <a:rPr lang="en-US" sz="2000" dirty="0" smtClean="0"/>
              <a:t>IZI’s Bayesian formalism to measure SEL </a:t>
            </a:r>
            <a:r>
              <a:rPr lang="en-US" sz="2000" dirty="0" err="1" smtClean="0"/>
              <a:t>metallicities</a:t>
            </a:r>
            <a:r>
              <a:rPr lang="en-US" sz="2000" dirty="0" smtClean="0"/>
              <a:t> removes the need of choosing particular line ratio diagnostics and allows the user to take advantage of all the </a:t>
            </a:r>
            <a:r>
              <a:rPr lang="en-US" sz="2000" dirty="0"/>
              <a:t>a</a:t>
            </a:r>
            <a:r>
              <a:rPr lang="en-US" sz="2000" dirty="0" smtClean="0"/>
              <a:t>vailable information.</a:t>
            </a:r>
          </a:p>
          <a:p>
            <a:pPr>
              <a:spcBef>
                <a:spcPts val="960"/>
              </a:spcBef>
            </a:pPr>
            <a:r>
              <a:rPr lang="en-US" sz="2000" dirty="0" smtClean="0"/>
              <a:t>Uncorrected direct method abundances are lower then RL abundances by 0.2 </a:t>
            </a:r>
            <a:r>
              <a:rPr lang="en-US" sz="2000" dirty="0" err="1" smtClean="0"/>
              <a:t>dex</a:t>
            </a:r>
            <a:r>
              <a:rPr lang="en-US" sz="2000" dirty="0" smtClean="0"/>
              <a:t>, while Bayesian inference using photo-ionization models of Levesque et al. 2010 match RL abundances to 0.1 </a:t>
            </a:r>
            <a:r>
              <a:rPr lang="en-US" sz="2000" dirty="0" err="1" smtClean="0"/>
              <a:t>dex</a:t>
            </a:r>
            <a:r>
              <a:rPr lang="en-US" sz="2000" dirty="0" smtClean="0"/>
              <a:t>.</a:t>
            </a:r>
          </a:p>
          <a:p>
            <a:pPr>
              <a:spcBef>
                <a:spcPts val="960"/>
              </a:spcBef>
            </a:pPr>
            <a:r>
              <a:rPr lang="en-US" sz="2000" dirty="0" smtClean="0"/>
              <a:t>IZI is publicly available </a:t>
            </a:r>
            <a:r>
              <a:rPr lang="en-US" sz="2000" dirty="0"/>
              <a:t>at: </a:t>
            </a:r>
            <a:r>
              <a:rPr lang="en-US" sz="2000" dirty="0">
                <a:solidFill>
                  <a:srgbClr val="FFFF00"/>
                </a:solidFill>
              </a:rPr>
              <a:t>http://users.obs.carnegiescience.edu/gblancm/</a:t>
            </a:r>
            <a:r>
              <a:rPr lang="en-US" sz="2000" dirty="0" smtClean="0">
                <a:solidFill>
                  <a:srgbClr val="FFFF00"/>
                </a:solidFill>
              </a:rPr>
              <a:t>izi</a:t>
            </a:r>
            <a:endParaRPr lang="en-US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18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51" y="1550301"/>
            <a:ext cx="8178649" cy="3832777"/>
          </a:xfrm>
        </p:spPr>
        <p:txBody>
          <a:bodyPr anchor="t"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MEASURING ABUNDANCES IN IONIZED GAS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SEL METHOD SYSTEMATICS AND CHALLENGES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IZI: THE BAYESIAN APPROACH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ABUNDANCE SCALE DISCREPANCY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6117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67" y="2043141"/>
            <a:ext cx="1438392" cy="1656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86" y="2043140"/>
            <a:ext cx="1506170" cy="1656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028" y="2043140"/>
            <a:ext cx="2510283" cy="16567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7404" y="3726951"/>
            <a:ext cx="187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Liza </a:t>
            </a:r>
            <a:r>
              <a:rPr lang="en-US" dirty="0" err="1" smtClean="0"/>
              <a:t>Kewley</a:t>
            </a:r>
            <a:endParaRPr lang="en-US" dirty="0" smtClean="0"/>
          </a:p>
          <a:p>
            <a:pPr algn="ctr"/>
            <a:r>
              <a:rPr lang="en-US" dirty="0" smtClean="0"/>
              <a:t>ANU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0725" y="3726951"/>
            <a:ext cx="187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Frederic Vogt</a:t>
            </a:r>
          </a:p>
          <a:p>
            <a:pPr algn="ctr"/>
            <a:r>
              <a:rPr lang="en-US" dirty="0" smtClean="0"/>
              <a:t>ANU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9433" y="3726951"/>
            <a:ext cx="187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Mike </a:t>
            </a:r>
            <a:r>
              <a:rPr lang="en-US" dirty="0" err="1" smtClean="0"/>
              <a:t>Dopita</a:t>
            </a:r>
            <a:endParaRPr lang="en-US" dirty="0" smtClean="0"/>
          </a:p>
          <a:p>
            <a:pPr algn="ctr"/>
            <a:r>
              <a:rPr lang="en-US" dirty="0" smtClean="0"/>
              <a:t>ANU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7177"/>
            <a:ext cx="8229600" cy="7517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collaboration with:</a:t>
            </a:r>
            <a:endParaRPr lang="en-US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016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7EED6"/>
                </a:solidFill>
              </a:rPr>
              <a:t>MEASURING ABUNDANCES IN IONIZED GAS</a:t>
            </a:r>
            <a:endParaRPr lang="en-US" sz="3200" dirty="0">
              <a:solidFill>
                <a:srgbClr val="E7EE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571" y="1625182"/>
            <a:ext cx="686349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Direct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Recombination Lines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Strong Emission Lines Method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5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7EED6"/>
                </a:solidFill>
              </a:rPr>
              <a:t>MEASURING ABUNDANCES IN IONIZED GAS</a:t>
            </a:r>
            <a:endParaRPr lang="en-US" sz="3200" dirty="0">
              <a:solidFill>
                <a:srgbClr val="E7EE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17" y="1108940"/>
            <a:ext cx="8686801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Direct Method:</a:t>
            </a:r>
            <a:endParaRPr lang="en-US" sz="1800" dirty="0" smtClean="0"/>
          </a:p>
          <a:p>
            <a:pPr lvl="1"/>
            <a:r>
              <a:rPr lang="en-US" sz="1800" dirty="0" err="1" smtClean="0"/>
              <a:t>Collisionally</a:t>
            </a:r>
            <a:r>
              <a:rPr lang="en-US" sz="1800" dirty="0" smtClean="0"/>
              <a:t> excited line emissivity depends strongly on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endParaRPr lang="en-US" sz="1800" dirty="0" smtClean="0"/>
          </a:p>
          <a:p>
            <a:pPr lvl="1"/>
            <a:r>
              <a:rPr lang="en-US" sz="1800" dirty="0" smtClean="0"/>
              <a:t>Measure 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and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from density/temperature sensitive line ratios</a:t>
            </a:r>
          </a:p>
          <a:p>
            <a:pPr lvl="1"/>
            <a:r>
              <a:rPr lang="en-US" sz="1800" dirty="0" smtClean="0"/>
              <a:t>Solve for ionic abundance using directly measured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/>
              <a:t> </a:t>
            </a:r>
            <a:r>
              <a:rPr lang="en-US" sz="1800" dirty="0" smtClean="0"/>
              <a:t>and n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to calculate </a:t>
            </a:r>
            <a:r>
              <a:rPr lang="en-US" sz="1800" dirty="0" err="1" smtClean="0"/>
              <a:t>collisionally</a:t>
            </a:r>
            <a:r>
              <a:rPr lang="en-US" sz="1800" dirty="0" smtClean="0"/>
              <a:t> excited line </a:t>
            </a:r>
            <a:r>
              <a:rPr lang="en-US" sz="1800" dirty="0" err="1" smtClean="0"/>
              <a:t>emissivities</a:t>
            </a:r>
            <a:endParaRPr lang="en-US" sz="1800" dirty="0"/>
          </a:p>
          <a:p>
            <a:pPr lvl="1"/>
            <a:r>
              <a:rPr lang="en-US" sz="1800" dirty="0" smtClean="0"/>
              <a:t>Apply ionization correction factors (ICF) to get elemental abundances</a:t>
            </a:r>
          </a:p>
          <a:p>
            <a:pPr lvl="1"/>
            <a:r>
              <a:rPr lang="en-US" sz="1800" dirty="0" smtClean="0"/>
              <a:t>Temperature sensitive lines are faint </a:t>
            </a:r>
            <a:r>
              <a:rPr lang="en-US" sz="1800" dirty="0"/>
              <a:t>(10</a:t>
            </a:r>
            <a:r>
              <a:rPr lang="en-US" sz="1800" baseline="30000" dirty="0"/>
              <a:t>1-2</a:t>
            </a:r>
            <a:r>
              <a:rPr lang="en-US" sz="1800" dirty="0"/>
              <a:t> </a:t>
            </a:r>
            <a:r>
              <a:rPr lang="en-US" sz="1800" dirty="0" smtClean="0"/>
              <a:t>fainter then Hβ). Hard to observe in distant and high </a:t>
            </a:r>
            <a:r>
              <a:rPr lang="en-US" sz="1800" dirty="0" err="1" smtClean="0"/>
              <a:t>metallicity</a:t>
            </a:r>
            <a:r>
              <a:rPr lang="en-US" sz="1800" dirty="0" smtClean="0"/>
              <a:t> (i.e. low temperature) objects.</a:t>
            </a:r>
          </a:p>
          <a:p>
            <a:pPr lvl="1"/>
            <a:r>
              <a:rPr lang="en-US" sz="1800" dirty="0" smtClean="0"/>
              <a:t>Systematic uncertainties associated with temperature </a:t>
            </a:r>
            <a:r>
              <a:rPr lang="en-US" sz="1800" dirty="0" err="1" smtClean="0"/>
              <a:t>inhomogeneities</a:t>
            </a:r>
            <a:r>
              <a:rPr lang="en-US" sz="18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31" y="6143556"/>
            <a:ext cx="704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c.f. </a:t>
            </a:r>
            <a:r>
              <a:rPr lang="en-US" dirty="0" err="1" smtClean="0"/>
              <a:t>Aller</a:t>
            </a:r>
            <a:r>
              <a:rPr lang="en-US" dirty="0" smtClean="0"/>
              <a:t> 1954, </a:t>
            </a:r>
            <a:r>
              <a:rPr lang="en-US" dirty="0" err="1" smtClean="0"/>
              <a:t>Peimbert</a:t>
            </a:r>
            <a:r>
              <a:rPr lang="en-US" dirty="0" smtClean="0"/>
              <a:t> 1967, </a:t>
            </a:r>
            <a:r>
              <a:rPr lang="en-US" dirty="0" err="1" smtClean="0"/>
              <a:t>Stasinska</a:t>
            </a:r>
            <a:r>
              <a:rPr lang="en-US" dirty="0" smtClean="0"/>
              <a:t> 2004, </a:t>
            </a:r>
            <a:r>
              <a:rPr lang="en-US" dirty="0" err="1" smtClean="0"/>
              <a:t>Osterbrock</a:t>
            </a:r>
            <a:r>
              <a:rPr lang="en-US" dirty="0" smtClean="0"/>
              <a:t> &amp; </a:t>
            </a:r>
            <a:r>
              <a:rPr lang="en-US" dirty="0" err="1" smtClean="0"/>
              <a:t>Ferland</a:t>
            </a:r>
            <a:r>
              <a:rPr lang="en-US" dirty="0" smtClean="0"/>
              <a:t>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1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7EED6"/>
                </a:solidFill>
              </a:rPr>
              <a:t>MEASURING ABUNDANCES IN IONIZED GAS</a:t>
            </a:r>
            <a:endParaRPr lang="en-US" sz="3200" dirty="0">
              <a:solidFill>
                <a:srgbClr val="E7EE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67" y="1095680"/>
            <a:ext cx="858349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Recombination Lines (RL) Method:</a:t>
            </a:r>
          </a:p>
          <a:p>
            <a:pPr lvl="1"/>
            <a:r>
              <a:rPr lang="en-US" sz="1800" dirty="0" smtClean="0"/>
              <a:t>RL intensities scale primarily with ionic abundance </a:t>
            </a:r>
          </a:p>
          <a:p>
            <a:pPr lvl="1"/>
            <a:r>
              <a:rPr lang="en-US" sz="1800" dirty="0" smtClean="0"/>
              <a:t>They only have a mild dependence on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/>
              <a:t> </a:t>
            </a:r>
            <a:r>
              <a:rPr lang="en-US" sz="1800" dirty="0" smtClean="0"/>
              <a:t>and n</a:t>
            </a:r>
            <a:r>
              <a:rPr lang="en-US" sz="1800" baseline="-25000" dirty="0" smtClean="0"/>
              <a:t>e</a:t>
            </a:r>
            <a:endParaRPr lang="en-US" sz="1800" dirty="0" smtClean="0"/>
          </a:p>
          <a:p>
            <a:pPr lvl="1"/>
            <a:r>
              <a:rPr lang="en-US" sz="1800" dirty="0" smtClean="0"/>
              <a:t>Also need ICF to go from ionic abundances to elemental abundances</a:t>
            </a:r>
          </a:p>
          <a:p>
            <a:pPr lvl="1"/>
            <a:r>
              <a:rPr lang="en-US" sz="1800" dirty="0"/>
              <a:t>V</a:t>
            </a:r>
            <a:r>
              <a:rPr lang="en-US" sz="1800" dirty="0" smtClean="0"/>
              <a:t>ery </a:t>
            </a:r>
            <a:r>
              <a:rPr lang="en-US" sz="1800" dirty="0"/>
              <a:t>faint </a:t>
            </a:r>
            <a:r>
              <a:rPr lang="en-US" sz="1800" dirty="0" smtClean="0"/>
              <a:t>RL </a:t>
            </a:r>
            <a:r>
              <a:rPr lang="en-US" sz="1800" dirty="0"/>
              <a:t>for elements heavier then He  </a:t>
            </a:r>
            <a:r>
              <a:rPr lang="en-US" sz="1800" dirty="0" smtClean="0"/>
              <a:t>(~10</a:t>
            </a:r>
            <a:r>
              <a:rPr lang="en-US" sz="1800" baseline="30000" dirty="0" smtClean="0"/>
              <a:t>-4</a:t>
            </a:r>
            <a:r>
              <a:rPr lang="en-US" sz="1800" dirty="0" smtClean="0"/>
              <a:t> fainter </a:t>
            </a:r>
            <a:r>
              <a:rPr lang="en-US" sz="1800" dirty="0"/>
              <a:t>then Hβ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Only measured for C and O in ~20 HII regions in the MW and the Local Group</a:t>
            </a:r>
          </a:p>
          <a:p>
            <a:pPr lvl="1"/>
            <a:r>
              <a:rPr lang="en-US" sz="1800" dirty="0" smtClean="0"/>
              <a:t>Good agreement with OB stellar abundances (e.g. </a:t>
            </a:r>
            <a:r>
              <a:rPr lang="en-US" sz="1800" dirty="0" err="1" smtClean="0"/>
              <a:t>Bresolin</a:t>
            </a:r>
            <a:r>
              <a:rPr lang="en-US" sz="1800" dirty="0" smtClean="0"/>
              <a:t> et al. 2009)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31" y="6119598"/>
            <a:ext cx="704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c.f. </a:t>
            </a:r>
            <a:r>
              <a:rPr lang="en-US" dirty="0" err="1" smtClean="0"/>
              <a:t>Peimbert</a:t>
            </a:r>
            <a:r>
              <a:rPr lang="en-US" dirty="0" smtClean="0"/>
              <a:t> et al. 1993, Esteban et al. 2004, Lopez-Sanchez et al.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1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7EED6"/>
                </a:solidFill>
              </a:rPr>
              <a:t>MEASURING ABUNDANCES IN IONIZED GAS</a:t>
            </a:r>
            <a:endParaRPr lang="en-US" sz="3200" dirty="0">
              <a:solidFill>
                <a:srgbClr val="E7EE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Strong Emission Lines (SEL) Method (e.g. R23, N2O2, N2, etc</a:t>
            </a:r>
            <a:r>
              <a:rPr lang="en-US" sz="2000" dirty="0"/>
              <a:t>.</a:t>
            </a:r>
            <a:r>
              <a:rPr lang="en-US" sz="2000" dirty="0" smtClean="0"/>
              <a:t>):</a:t>
            </a:r>
          </a:p>
          <a:p>
            <a:pPr lvl="1"/>
            <a:r>
              <a:rPr lang="en-US" sz="1800" dirty="0" err="1" smtClean="0"/>
              <a:t>Collisionally</a:t>
            </a:r>
            <a:r>
              <a:rPr lang="en-US" sz="1800" dirty="0" smtClean="0"/>
              <a:t> excited lines are strong but sensitive to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, n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, abundances, and ionization state of the gas.</a:t>
            </a:r>
          </a:p>
          <a:p>
            <a:pPr lvl="1"/>
            <a:r>
              <a:rPr lang="en-US" sz="1800" dirty="0" smtClean="0"/>
              <a:t>Correlations between 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, ionization parameter (q), and abundance ratios (N/O) with </a:t>
            </a:r>
            <a:r>
              <a:rPr lang="en-US" sz="1800" dirty="0" err="1" smtClean="0"/>
              <a:t>metallicity</a:t>
            </a:r>
            <a:r>
              <a:rPr lang="en-US" sz="1800" dirty="0" smtClean="0"/>
              <a:t> make certain SEL ratios particularly sensitive to </a:t>
            </a:r>
            <a:r>
              <a:rPr lang="en-US" sz="1800" dirty="0" err="1" smtClean="0"/>
              <a:t>metallicity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dirty="0" smtClean="0"/>
              <a:t>SEL ratios can be calibrated as abundance diagnostics:</a:t>
            </a:r>
          </a:p>
          <a:p>
            <a:pPr lvl="2"/>
            <a:r>
              <a:rPr lang="en-US" sz="1600" dirty="0" smtClean="0">
                <a:solidFill>
                  <a:srgbClr val="FFFF00"/>
                </a:solidFill>
              </a:rPr>
              <a:t>Empirical calibrations </a:t>
            </a:r>
            <a:r>
              <a:rPr lang="en-US" sz="1600" dirty="0" smtClean="0"/>
              <a:t>against local samples of HII regions with direct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>
                <a:solidFill>
                  <a:srgbClr val="FFFF00"/>
                </a:solidFill>
              </a:rPr>
              <a:t>Theoretical calibrations </a:t>
            </a:r>
            <a:r>
              <a:rPr lang="en-US" sz="1600" dirty="0" smtClean="0"/>
              <a:t>against photo-ionization models</a:t>
            </a:r>
            <a:endParaRPr lang="en-US" sz="2000" dirty="0" smtClean="0"/>
          </a:p>
          <a:p>
            <a:pPr lvl="1"/>
            <a:r>
              <a:rPr lang="en-US" sz="1800" dirty="0" smtClean="0"/>
              <a:t>Only method applicable for individual objects beyond the Local Group.</a:t>
            </a:r>
          </a:p>
          <a:p>
            <a:pPr lvl="1"/>
            <a:r>
              <a:rPr lang="en-US" sz="1800" dirty="0" smtClean="0"/>
              <a:t>Large discrepancies seen between different calibrations.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0630" y="5819592"/>
            <a:ext cx="906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    Shields &amp; Searle 1978, </a:t>
            </a:r>
            <a:r>
              <a:rPr lang="en-US" dirty="0" err="1" smtClean="0"/>
              <a:t>Pagel</a:t>
            </a:r>
            <a:r>
              <a:rPr lang="en-US" dirty="0" smtClean="0"/>
              <a:t> et al. 1979, </a:t>
            </a:r>
            <a:r>
              <a:rPr lang="en-US" dirty="0" err="1" smtClean="0"/>
              <a:t>Alloin</a:t>
            </a:r>
            <a:r>
              <a:rPr lang="en-US" dirty="0" smtClean="0"/>
              <a:t> et al. 1979, </a:t>
            </a:r>
            <a:r>
              <a:rPr lang="en-US" dirty="0" err="1" smtClean="0"/>
              <a:t>McAll</a:t>
            </a:r>
            <a:r>
              <a:rPr lang="en-US" dirty="0" smtClean="0"/>
              <a:t> et al. 1985,          </a:t>
            </a:r>
            <a:r>
              <a:rPr lang="en-US" dirty="0" err="1" smtClean="0"/>
              <a:t>McGaugh</a:t>
            </a:r>
            <a:r>
              <a:rPr lang="en-US" dirty="0" smtClean="0"/>
              <a:t> 1991, </a:t>
            </a:r>
            <a:r>
              <a:rPr lang="en-US" dirty="0" err="1" smtClean="0"/>
              <a:t>Kewley</a:t>
            </a:r>
            <a:r>
              <a:rPr lang="en-US" dirty="0" smtClean="0"/>
              <a:t> &amp; </a:t>
            </a:r>
            <a:r>
              <a:rPr lang="en-US" dirty="0" err="1" smtClean="0"/>
              <a:t>Dopita</a:t>
            </a:r>
            <a:r>
              <a:rPr lang="en-US" dirty="0" smtClean="0"/>
              <a:t> 2002, </a:t>
            </a:r>
            <a:r>
              <a:rPr lang="en-US" dirty="0" err="1" smtClean="0"/>
              <a:t>Kobulnicky</a:t>
            </a:r>
            <a:r>
              <a:rPr lang="en-US" dirty="0" smtClean="0"/>
              <a:t> &amp; </a:t>
            </a:r>
            <a:r>
              <a:rPr lang="en-US" dirty="0" err="1" smtClean="0"/>
              <a:t>Kewley</a:t>
            </a:r>
            <a:r>
              <a:rPr lang="en-US" dirty="0" smtClean="0"/>
              <a:t> 2004, </a:t>
            </a:r>
            <a:r>
              <a:rPr lang="en-US" dirty="0" err="1" smtClean="0"/>
              <a:t>Pettini</a:t>
            </a:r>
            <a:r>
              <a:rPr lang="en-US" dirty="0" smtClean="0"/>
              <a:t> &amp; </a:t>
            </a:r>
            <a:r>
              <a:rPr lang="en-US" dirty="0" err="1" smtClean="0"/>
              <a:t>Pagel</a:t>
            </a:r>
            <a:r>
              <a:rPr lang="en-US" dirty="0" smtClean="0"/>
              <a:t> 2004, </a:t>
            </a:r>
            <a:r>
              <a:rPr lang="en-US" dirty="0" err="1" smtClean="0"/>
              <a:t>Pilyugin</a:t>
            </a:r>
            <a:r>
              <a:rPr lang="en-US" dirty="0" smtClean="0"/>
              <a:t> et al. 2012, </a:t>
            </a:r>
            <a:r>
              <a:rPr lang="en-US" dirty="0" err="1" smtClean="0"/>
              <a:t>Dopita</a:t>
            </a:r>
            <a:r>
              <a:rPr lang="en-US" dirty="0" smtClean="0"/>
              <a:t> et al. 2013, Perez-Montero et al. 2014, Blanc et al.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1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E7EED6"/>
                </a:solidFill>
              </a:rPr>
              <a:t>SEL METHOD SYSTEMATIC UNCERTAINTIES AND CHALLENGES</a:t>
            </a:r>
            <a:endParaRPr lang="en-US" sz="3200" dirty="0">
              <a:solidFill>
                <a:srgbClr val="E7EED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4" y="1243720"/>
            <a:ext cx="5220823" cy="49415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/>
              <a:t>Large differences between SEL calibrations are seen of up to 0.6 </a:t>
            </a:r>
            <a:r>
              <a:rPr lang="en-US" sz="2000" dirty="0" err="1" smtClean="0"/>
              <a:t>dex</a:t>
            </a:r>
            <a:endParaRPr lang="en-US" sz="2000" dirty="0" smtClean="0"/>
          </a:p>
          <a:p>
            <a:pPr>
              <a:lnSpc>
                <a:spcPct val="170000"/>
              </a:lnSpc>
            </a:pPr>
            <a:r>
              <a:rPr lang="en-US" sz="2000" dirty="0"/>
              <a:t>E</a:t>
            </a:r>
            <a:r>
              <a:rPr lang="en-US" sz="2000" dirty="0" smtClean="0"/>
              <a:t>mpirical calibrations give abundances ~0.3 </a:t>
            </a:r>
            <a:r>
              <a:rPr lang="en-US" sz="2000" dirty="0" err="1" smtClean="0"/>
              <a:t>dex</a:t>
            </a:r>
            <a:r>
              <a:rPr lang="en-US" sz="2000" dirty="0" smtClean="0"/>
              <a:t> lower then theoretical calibrations.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Empirical calibrations suffer from underestimations in the abundances due to temperature fluctuations.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Theoretical calibrations are subject to all systematic affecting photo-ionization models (abundance patterns, geometry, stellar population models, etc.).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900" y="1515606"/>
            <a:ext cx="3271412" cy="459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5793" y="6111963"/>
            <a:ext cx="295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Kewley</a:t>
            </a:r>
            <a:r>
              <a:rPr lang="en-US" sz="1400" dirty="0" smtClean="0"/>
              <a:t> &amp; Ellison 2008</a:t>
            </a:r>
          </a:p>
          <a:p>
            <a:pPr algn="ctr"/>
            <a:r>
              <a:rPr lang="en-US" sz="1400" dirty="0" smtClean="0"/>
              <a:t>see also Lopez-Sanchez et al.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183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4" y="1343980"/>
            <a:ext cx="5220823" cy="494154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/>
              <a:t>Calibrations using a single SEL ratio neglect dependences on ionization which contributes to non-</a:t>
            </a:r>
            <a:r>
              <a:rPr lang="en-US" sz="2000" dirty="0" err="1" smtClean="0"/>
              <a:t>linearities</a:t>
            </a:r>
            <a:r>
              <a:rPr lang="en-US" sz="2000" dirty="0" smtClean="0"/>
              <a:t> and non-Gaussian scatter.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Two SEL ratios are sometimes used to simultaneously constrain abundance and ionization (</a:t>
            </a:r>
            <a:r>
              <a:rPr lang="en-US" sz="2000" dirty="0" err="1" smtClean="0"/>
              <a:t>Kobulnicky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Kewley</a:t>
            </a:r>
            <a:r>
              <a:rPr lang="en-US" sz="2000" dirty="0" smtClean="0"/>
              <a:t> 2004, </a:t>
            </a:r>
            <a:r>
              <a:rPr lang="en-US" sz="2000" dirty="0" err="1" smtClean="0"/>
              <a:t>Pilguyin</a:t>
            </a:r>
            <a:r>
              <a:rPr lang="en-US" sz="2000" dirty="0" smtClean="0"/>
              <a:t> et al. 2012, </a:t>
            </a:r>
            <a:r>
              <a:rPr lang="en-US" sz="2000" dirty="0" err="1" smtClean="0"/>
              <a:t>Dopita</a:t>
            </a:r>
            <a:r>
              <a:rPr lang="en-US" sz="2000" dirty="0" smtClean="0"/>
              <a:t> et al. 2013).</a:t>
            </a:r>
          </a:p>
          <a:p>
            <a:pPr>
              <a:lnSpc>
                <a:spcPct val="170000"/>
              </a:lnSpc>
            </a:pPr>
            <a:r>
              <a:rPr lang="en-US" sz="2000" dirty="0" smtClean="0"/>
              <a:t>Differently calibrated diagnostics are accessible at different redshifts 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900" y="1515606"/>
            <a:ext cx="3271412" cy="4597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793" y="6111963"/>
            <a:ext cx="295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Kewley</a:t>
            </a:r>
            <a:r>
              <a:rPr lang="en-US" sz="1400" dirty="0" smtClean="0"/>
              <a:t> &amp; Ellison 2008</a:t>
            </a:r>
          </a:p>
          <a:p>
            <a:pPr algn="ctr"/>
            <a:r>
              <a:rPr lang="en-US" sz="1400" dirty="0" smtClean="0"/>
              <a:t>see also Lopez-Sanchez et al. 2012</a:t>
            </a:r>
            <a:endParaRPr lang="en-US" sz="1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3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smtClean="0">
                <a:solidFill>
                  <a:srgbClr val="E7EED6"/>
                </a:solidFill>
              </a:rPr>
              <a:t>SEL METHOD SYSTEMATIC UNCERTAINTIES AND CHALLENGES</a:t>
            </a:r>
            <a:endParaRPr lang="en-US" sz="3200" dirty="0">
              <a:solidFill>
                <a:srgbClr val="E7E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8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12426</TotalTime>
  <Words>1352</Words>
  <Application>Microsoft Macintosh PowerPoint</Application>
  <PresentationFormat>On-screen Show (4:3)</PresentationFormat>
  <Paragraphs>122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Twilight</vt:lpstr>
      <vt:lpstr>IZI: INFERRING METALLICITIES AND IONIZATION PARAMETERS WITH BAYESIAN STATISTICS</vt:lpstr>
      <vt:lpstr>OUTLINE</vt:lpstr>
      <vt:lpstr>In collaboration with:</vt:lpstr>
      <vt:lpstr>MEASURING ABUNDANCES IN IONIZED GAS</vt:lpstr>
      <vt:lpstr>MEASURING ABUNDANCES IN IONIZED GAS</vt:lpstr>
      <vt:lpstr>MEASURING ABUNDANCES IN IONIZED GAS</vt:lpstr>
      <vt:lpstr>MEASURING ABUNDANCES IN IONIZED GAS</vt:lpstr>
      <vt:lpstr>SEL METHOD SYSTEMATIC UNCERTAINTIES AND CHALLENGES</vt:lpstr>
      <vt:lpstr>PowerPoint Presentation</vt:lpstr>
      <vt:lpstr>IZI: THE BAYESIAN APPROACH</vt:lpstr>
      <vt:lpstr>IZI: THE BAYESIAN APPROACH</vt:lpstr>
      <vt:lpstr>IZI: THE BAYESIAN APPROACH</vt:lpstr>
      <vt:lpstr>IZI: THE BAYESIAN APPROACH</vt:lpstr>
      <vt:lpstr>IZI: THE BAYESIAN APPROACH</vt:lpstr>
      <vt:lpstr>IZI: THE BAYESIAN APPROACH</vt:lpstr>
      <vt:lpstr>THE ABUNDANCE SCALE DISCREPANCY</vt:lpstr>
      <vt:lpstr>THE ABUNDANCE SCALE DISCREPANCY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IZI: INFERRING METALLICITIES (Z) AND IONIZATION PARAMETRES</dc:title>
  <dc:creator>Guillermo Blanc</dc:creator>
  <cp:lastModifiedBy>Guillermo Blanc</cp:lastModifiedBy>
  <cp:revision>91</cp:revision>
  <dcterms:created xsi:type="dcterms:W3CDTF">2014-05-23T18:39:32Z</dcterms:created>
  <dcterms:modified xsi:type="dcterms:W3CDTF">2015-03-24T12:57:47Z</dcterms:modified>
</cp:coreProperties>
</file>