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91" r:id="rId2"/>
    <p:sldId id="323" r:id="rId3"/>
    <p:sldId id="372" r:id="rId4"/>
    <p:sldId id="373" r:id="rId5"/>
    <p:sldId id="390" r:id="rId6"/>
    <p:sldId id="393" r:id="rId7"/>
    <p:sldId id="398" r:id="rId8"/>
    <p:sldId id="259" r:id="rId9"/>
    <p:sldId id="341" r:id="rId10"/>
    <p:sldId id="356" r:id="rId11"/>
    <p:sldId id="402" r:id="rId12"/>
    <p:sldId id="342" r:id="rId13"/>
    <p:sldId id="343" r:id="rId14"/>
    <p:sldId id="369" r:id="rId15"/>
    <p:sldId id="370" r:id="rId16"/>
    <p:sldId id="332" r:id="rId17"/>
    <p:sldId id="334" r:id="rId18"/>
    <p:sldId id="305" r:id="rId19"/>
    <p:sldId id="399" r:id="rId20"/>
    <p:sldId id="310" r:id="rId21"/>
    <p:sldId id="313" r:id="rId22"/>
    <p:sldId id="351" r:id="rId23"/>
    <p:sldId id="361" r:id="rId24"/>
    <p:sldId id="352" r:id="rId25"/>
    <p:sldId id="353" r:id="rId26"/>
    <p:sldId id="362" r:id="rId27"/>
    <p:sldId id="404" r:id="rId28"/>
    <p:sldId id="405" r:id="rId29"/>
    <p:sldId id="376" r:id="rId30"/>
    <p:sldId id="377" r:id="rId31"/>
    <p:sldId id="378" r:id="rId32"/>
    <p:sldId id="380" r:id="rId33"/>
    <p:sldId id="381" r:id="rId34"/>
    <p:sldId id="384" r:id="rId35"/>
    <p:sldId id="385" r:id="rId36"/>
    <p:sldId id="386" r:id="rId37"/>
    <p:sldId id="387" r:id="rId38"/>
    <p:sldId id="391" r:id="rId39"/>
    <p:sldId id="344" r:id="rId40"/>
    <p:sldId id="345" r:id="rId41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39" autoAdjust="0"/>
  </p:normalViewPr>
  <p:slideViewPr>
    <p:cSldViewPr snapToGrid="0" snapToObjects="1">
      <p:cViewPr>
        <p:scale>
          <a:sx n="112" d="100"/>
          <a:sy n="112" d="100"/>
        </p:scale>
        <p:origin x="-41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FE1EF-B31F-4A47-BEF8-C4DC8905F4BF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6FDE5-2B49-774D-82EC-2BAE94A004A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18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69820-AA95-B543-8AFF-38E2BD54ABD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326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286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789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354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Rubrik och fyra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sz="quarter"/>
          </p:nvPr>
        </p:nvSpPr>
        <p:spPr>
          <a:xfrm>
            <a:off x="266700" y="838200"/>
            <a:ext cx="8610600" cy="762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21717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21717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685800" y="4305300"/>
            <a:ext cx="3810000" cy="21717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8200" y="4305300"/>
            <a:ext cx="3810000" cy="21717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477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217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264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52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346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481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005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954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870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9FAE-9E92-2041-B853-D2A52121D2CC}" type="datetimeFigureOut">
              <a:rPr lang="sv-SE" smtClean="0"/>
              <a:t>2015-03-25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3CCA4-EFAF-9E46-8F55-BF318080D7D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551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gif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8340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r>
              <a:rPr lang="sv-SE" dirty="0" smtClean="0"/>
              <a:t> and </a:t>
            </a:r>
            <a:r>
              <a:rPr lang="sv-SE" dirty="0" err="1" smtClean="0"/>
              <a:t>chemistry</a:t>
            </a:r>
            <a:r>
              <a:rPr lang="sv-SE" dirty="0" smtClean="0"/>
              <a:t>  -”hot </a:t>
            </a:r>
            <a:r>
              <a:rPr lang="sv-SE" dirty="0" err="1" smtClean="0"/>
              <a:t>cores</a:t>
            </a:r>
            <a:r>
              <a:rPr lang="sv-SE" dirty="0" smtClean="0"/>
              <a:t>” and </a:t>
            </a:r>
            <a:r>
              <a:rPr lang="sv-SE" dirty="0" err="1" smtClean="0"/>
              <a:t>cold</a:t>
            </a:r>
            <a:r>
              <a:rPr lang="sv-SE" dirty="0" smtClean="0"/>
              <a:t> </a:t>
            </a:r>
            <a:r>
              <a:rPr lang="sv-SE" dirty="0" err="1" smtClean="0"/>
              <a:t>outflows</a:t>
            </a: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760010"/>
            <a:ext cx="6400800" cy="1752600"/>
          </a:xfrm>
        </p:spPr>
        <p:txBody>
          <a:bodyPr/>
          <a:lstStyle/>
          <a:p>
            <a:r>
              <a:rPr lang="sv-SE" dirty="0" smtClean="0"/>
              <a:t>Susanne Aalto</a:t>
            </a:r>
          </a:p>
          <a:p>
            <a:r>
              <a:rPr lang="sv-SE" dirty="0" err="1" smtClean="0"/>
              <a:t>Department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Earth and Space Sciences, Chalmers</a:t>
            </a:r>
            <a:endParaRPr lang="sv-SE" dirty="0"/>
          </a:p>
        </p:txBody>
      </p:sp>
      <p:pic>
        <p:nvPicPr>
          <p:cNvPr id="5" name="Bildobjekt 2" descr="potw1217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r="25776"/>
          <a:stretch/>
        </p:blipFill>
        <p:spPr bwMode="auto">
          <a:xfrm>
            <a:off x="6753600" y="-19489"/>
            <a:ext cx="2390400" cy="121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5595" t="2551" r="5426" b="-2551"/>
          <a:stretch/>
        </p:blipFill>
        <p:spPr>
          <a:xfrm>
            <a:off x="2746809" y="0"/>
            <a:ext cx="3364966" cy="1291238"/>
          </a:xfrm>
          <a:prstGeom prst="rect">
            <a:avLst/>
          </a:prstGeom>
        </p:spPr>
      </p:pic>
      <p:pic>
        <p:nvPicPr>
          <p:cNvPr id="7" name="Bildobjekt 6" descr="AvancezCHALMERS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6" y="5313800"/>
            <a:ext cx="1193800" cy="135890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6560193" y="5643142"/>
            <a:ext cx="2424413" cy="1029558"/>
            <a:chOff x="0" y="0"/>
            <a:chExt cx="3351" cy="1423"/>
          </a:xfrm>
        </p:grpSpPr>
        <p:sp>
          <p:nvSpPr>
            <p:cNvPr id="9" name="AutoShape 6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3351" cy="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57" cy="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latshållare för innehåll 3" descr="n1377_overla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r="3557"/>
          <a:stretch>
            <a:fillRect/>
          </a:stretch>
        </p:blipFill>
        <p:spPr>
          <a:xfrm>
            <a:off x="0" y="0"/>
            <a:ext cx="1658136" cy="185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4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Kohno-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108" y="1476563"/>
            <a:ext cx="5887701" cy="414567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ktangel 5"/>
          <p:cNvSpPr/>
          <p:nvPr/>
        </p:nvSpPr>
        <p:spPr>
          <a:xfrm>
            <a:off x="796853" y="6014600"/>
            <a:ext cx="7889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HCN/HCO</a:t>
            </a:r>
            <a:r>
              <a:rPr lang="sv-SE" baseline="30000" dirty="0"/>
              <a:t>+</a:t>
            </a:r>
            <a:r>
              <a:rPr lang="sv-SE" dirty="0"/>
              <a:t> </a:t>
            </a:r>
            <a:r>
              <a:rPr lang="sv-SE" dirty="0" err="1"/>
              <a:t>plot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Kohno</a:t>
            </a:r>
            <a:r>
              <a:rPr lang="sv-SE" dirty="0"/>
              <a:t> et al </a:t>
            </a:r>
            <a:r>
              <a:rPr lang="sv-SE" dirty="0" smtClean="0"/>
              <a:t>(2001) – </a:t>
            </a:r>
            <a:r>
              <a:rPr lang="sv-SE" dirty="0"/>
              <a:t>is it an AGN </a:t>
            </a:r>
            <a:r>
              <a:rPr lang="sv-SE" dirty="0" err="1"/>
              <a:t>tracer</a:t>
            </a:r>
            <a:r>
              <a:rPr lang="sv-SE" dirty="0" smtClean="0"/>
              <a:t>?</a:t>
            </a:r>
          </a:p>
          <a:p>
            <a:r>
              <a:rPr lang="sv-SE" dirty="0" err="1" smtClean="0"/>
              <a:t>Many</a:t>
            </a:r>
            <a:r>
              <a:rPr lang="sv-SE" dirty="0" smtClean="0"/>
              <a:t> studies </a:t>
            </a:r>
            <a:r>
              <a:rPr lang="sv-SE" dirty="0" err="1" smtClean="0"/>
              <a:t>underway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explore</a:t>
            </a:r>
            <a:r>
              <a:rPr lang="sv-SE" dirty="0" smtClean="0"/>
              <a:t> the diagram and </a:t>
            </a:r>
            <a:r>
              <a:rPr lang="sv-SE" dirty="0" err="1" smtClean="0"/>
              <a:t>expand</a:t>
            </a:r>
            <a:r>
              <a:rPr lang="sv-SE" dirty="0" smtClean="0"/>
              <a:t> it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molecules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Hunting</a:t>
            </a:r>
            <a:r>
              <a:rPr lang="sv-SE" dirty="0" smtClean="0"/>
              <a:t> for the AGN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9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HCN/HCO</a:t>
            </a:r>
            <a:r>
              <a:rPr lang="sv-SE" baseline="30000" dirty="0" smtClean="0"/>
              <a:t>+</a:t>
            </a:r>
            <a:r>
              <a:rPr lang="sv-SE" dirty="0" smtClean="0"/>
              <a:t> </a:t>
            </a:r>
            <a:r>
              <a:rPr lang="sv-SE" dirty="0" smtClean="0"/>
              <a:t>observations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LIRGs</a:t>
            </a:r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7745" b="7745"/>
          <a:stretch>
            <a:fillRect/>
          </a:stretch>
        </p:blipFill>
        <p:spPr>
          <a:xfrm>
            <a:off x="4787155" y="3850372"/>
            <a:ext cx="1743075" cy="1952625"/>
          </a:xfrm>
        </p:spPr>
      </p:pic>
      <p:sp>
        <p:nvSpPr>
          <p:cNvPr id="3" name="Platshållare för innehåll 2"/>
          <p:cNvSpPr>
            <a:spLocks noGrp="1"/>
          </p:cNvSpPr>
          <p:nvPr>
            <p:ph sz="half" idx="4294967295"/>
          </p:nvPr>
        </p:nvSpPr>
        <p:spPr>
          <a:xfrm>
            <a:off x="346388" y="1600200"/>
            <a:ext cx="4038600" cy="4525963"/>
          </a:xfrm>
        </p:spPr>
        <p:txBody>
          <a:bodyPr>
            <a:normAutofit/>
          </a:bodyPr>
          <a:lstStyle/>
          <a:p>
            <a:r>
              <a:rPr lang="sv-SE" sz="2000" dirty="0" err="1" smtClean="0"/>
              <a:t>Surveys</a:t>
            </a:r>
            <a:r>
              <a:rPr lang="sv-SE" sz="2000" dirty="0" smtClean="0"/>
              <a:t> show </a:t>
            </a:r>
            <a:r>
              <a:rPr lang="sv-SE" sz="2000" dirty="0" err="1" smtClean="0"/>
              <a:t>elevated</a:t>
            </a:r>
            <a:r>
              <a:rPr lang="sv-SE" sz="2000" dirty="0" smtClean="0"/>
              <a:t> </a:t>
            </a:r>
            <a:r>
              <a:rPr lang="sv-SE" sz="2000" dirty="0" err="1" smtClean="0"/>
              <a:t>ratios</a:t>
            </a:r>
            <a:r>
              <a:rPr lang="sv-SE" sz="2000" dirty="0" smtClean="0"/>
              <a:t> in </a:t>
            </a:r>
            <a:r>
              <a:rPr lang="sv-SE" sz="2000" dirty="0" err="1" smtClean="0"/>
              <a:t>ULIRGs</a:t>
            </a:r>
            <a:r>
              <a:rPr lang="sv-SE" sz="2000" dirty="0" smtClean="0"/>
              <a:t> (</a:t>
            </a:r>
            <a:r>
              <a:rPr lang="sv-SE" sz="2000" dirty="0" err="1" smtClean="0"/>
              <a:t>e.g</a:t>
            </a:r>
            <a:r>
              <a:rPr lang="sv-SE" sz="2000" dirty="0" smtClean="0"/>
              <a:t>. </a:t>
            </a:r>
            <a:r>
              <a:rPr lang="sv-SE" sz="2000" dirty="0" err="1" smtClean="0"/>
              <a:t>Gracia-Carpio</a:t>
            </a:r>
            <a:r>
              <a:rPr lang="sv-SE" sz="2000" dirty="0" smtClean="0"/>
              <a:t> +08, </a:t>
            </a:r>
            <a:r>
              <a:rPr lang="sv-SE" sz="2000" dirty="0" err="1" smtClean="0"/>
              <a:t>Krips</a:t>
            </a:r>
            <a:r>
              <a:rPr lang="sv-SE" sz="2000" dirty="0" smtClean="0"/>
              <a:t> +o8,Costagliola+11.</a:t>
            </a:r>
          </a:p>
          <a:p>
            <a:r>
              <a:rPr lang="sv-SE" sz="2000" dirty="0" err="1" smtClean="0"/>
              <a:t>Privon</a:t>
            </a:r>
            <a:r>
              <a:rPr lang="sv-SE" sz="2000" dirty="0" smtClean="0"/>
              <a:t> </a:t>
            </a:r>
            <a:r>
              <a:rPr lang="sv-SE" sz="2000" dirty="0"/>
              <a:t>+15 </a:t>
            </a:r>
            <a:r>
              <a:rPr lang="sv-SE" sz="2000" dirty="0" err="1"/>
              <a:t>find</a:t>
            </a:r>
            <a:r>
              <a:rPr lang="sv-SE" sz="2000" dirty="0"/>
              <a:t> </a:t>
            </a:r>
            <a:r>
              <a:rPr lang="sv-SE" sz="2000" dirty="0" err="1"/>
              <a:t>elevated</a:t>
            </a:r>
            <a:r>
              <a:rPr lang="sv-SE" sz="2000" dirty="0"/>
              <a:t> HCN/HCO+ in </a:t>
            </a:r>
            <a:r>
              <a:rPr lang="sv-SE" sz="2000" dirty="0" err="1"/>
              <a:t>both</a:t>
            </a:r>
            <a:r>
              <a:rPr lang="sv-SE" sz="2000" dirty="0"/>
              <a:t> </a:t>
            </a:r>
            <a:r>
              <a:rPr lang="sv-SE" sz="2000" dirty="0" err="1"/>
              <a:t>starburst</a:t>
            </a:r>
            <a:r>
              <a:rPr lang="sv-SE" sz="2000" dirty="0"/>
              <a:t> and AGN </a:t>
            </a:r>
            <a:r>
              <a:rPr lang="sv-SE" sz="2000" dirty="0" err="1" smtClean="0"/>
              <a:t>ULIRGs</a:t>
            </a:r>
            <a:endParaRPr lang="sv-SE" sz="2000" dirty="0" smtClean="0"/>
          </a:p>
          <a:p>
            <a:r>
              <a:rPr lang="sv-SE" sz="2000" dirty="0"/>
              <a:t>ALMA observations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six</a:t>
            </a:r>
            <a:r>
              <a:rPr lang="sv-SE" sz="2000" dirty="0"/>
              <a:t> (U)</a:t>
            </a:r>
            <a:r>
              <a:rPr lang="sv-SE" sz="2000" dirty="0" err="1"/>
              <a:t>LIRGs</a:t>
            </a:r>
            <a:r>
              <a:rPr lang="sv-SE" sz="2000" dirty="0"/>
              <a:t> </a:t>
            </a:r>
            <a:r>
              <a:rPr lang="sv-SE" sz="2000" dirty="0" err="1"/>
              <a:t>suggest</a:t>
            </a:r>
            <a:r>
              <a:rPr lang="sv-SE" sz="2000" dirty="0"/>
              <a:t> </a:t>
            </a:r>
            <a:r>
              <a:rPr lang="sv-SE" sz="2000" dirty="0" err="1"/>
              <a:t>that</a:t>
            </a:r>
            <a:r>
              <a:rPr lang="sv-SE" sz="2000" dirty="0"/>
              <a:t> HCN/HCO+ 4-3 </a:t>
            </a:r>
            <a:r>
              <a:rPr lang="sv-SE" sz="2000" dirty="0" err="1"/>
              <a:t>ratio</a:t>
            </a:r>
            <a:r>
              <a:rPr lang="sv-SE" sz="2000" dirty="0"/>
              <a:t> </a:t>
            </a:r>
            <a:r>
              <a:rPr lang="sv-SE" sz="2000" dirty="0" err="1"/>
              <a:t>greater</a:t>
            </a:r>
            <a:r>
              <a:rPr lang="sv-SE" sz="2000" dirty="0"/>
              <a:t> in </a:t>
            </a:r>
            <a:r>
              <a:rPr lang="sv-SE" sz="2000" dirty="0" smtClean="0"/>
              <a:t>AGN –</a:t>
            </a:r>
            <a:r>
              <a:rPr lang="sv-SE" sz="2000" dirty="0" err="1" smtClean="0"/>
              <a:t>dominated</a:t>
            </a:r>
            <a:r>
              <a:rPr lang="sv-SE" sz="2000" dirty="0" smtClean="0"/>
              <a:t> </a:t>
            </a:r>
            <a:r>
              <a:rPr lang="sv-SE" sz="2000" dirty="0" err="1" smtClean="0"/>
              <a:t>sources</a:t>
            </a:r>
            <a:r>
              <a:rPr lang="sv-SE" sz="2000" dirty="0"/>
              <a:t>. (</a:t>
            </a:r>
            <a:r>
              <a:rPr lang="sv-SE" sz="2000" dirty="0" err="1"/>
              <a:t>Imanishi</a:t>
            </a:r>
            <a:r>
              <a:rPr lang="sv-SE" sz="2000" dirty="0"/>
              <a:t> +</a:t>
            </a:r>
            <a:r>
              <a:rPr lang="sv-SE" sz="2000" dirty="0" smtClean="0"/>
              <a:t>14</a:t>
            </a:r>
            <a:r>
              <a:rPr lang="sv-SE" sz="2800" dirty="0"/>
              <a:t>)</a:t>
            </a:r>
          </a:p>
          <a:p>
            <a:endParaRPr lang="en-US" sz="20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21" y="3695984"/>
            <a:ext cx="1741846" cy="2309839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724048" y="6070667"/>
            <a:ext cx="7831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</a:rPr>
              <a:t>Need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high</a:t>
            </a:r>
            <a:r>
              <a:rPr lang="sv-SE" dirty="0" smtClean="0">
                <a:solidFill>
                  <a:srgbClr val="FF0000"/>
                </a:solidFill>
              </a:rPr>
              <a:t> spatial resolution </a:t>
            </a:r>
            <a:r>
              <a:rPr lang="sv-SE" dirty="0" err="1" smtClean="0">
                <a:solidFill>
                  <a:srgbClr val="FF0000"/>
                </a:solidFill>
              </a:rPr>
              <a:t>to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understand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smtClean="0">
                <a:solidFill>
                  <a:srgbClr val="FF0000"/>
                </a:solidFill>
              </a:rPr>
              <a:t>the </a:t>
            </a:r>
            <a:r>
              <a:rPr lang="sv-SE" dirty="0" err="1" smtClean="0">
                <a:solidFill>
                  <a:srgbClr val="FF0000"/>
                </a:solidFill>
              </a:rPr>
              <a:t>meaning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of</a:t>
            </a:r>
            <a:r>
              <a:rPr lang="sv-SE" dirty="0" smtClean="0">
                <a:solidFill>
                  <a:srgbClr val="FF0000"/>
                </a:solidFill>
              </a:rPr>
              <a:t> the HCN/HCO+ </a:t>
            </a:r>
            <a:r>
              <a:rPr lang="sv-SE" dirty="0" err="1" smtClean="0">
                <a:solidFill>
                  <a:srgbClr val="FF0000"/>
                </a:solidFill>
              </a:rPr>
              <a:t>tracer</a:t>
            </a: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45" y="1428303"/>
            <a:ext cx="2959646" cy="226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5057478" y="1462434"/>
            <a:ext cx="155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Costagliola+11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6440914" y="3747381"/>
            <a:ext cx="284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Imanishi</a:t>
            </a:r>
            <a:r>
              <a:rPr lang="sv-SE" dirty="0" smtClean="0"/>
              <a:t> and </a:t>
            </a:r>
            <a:r>
              <a:rPr lang="sv-SE" dirty="0" err="1" smtClean="0"/>
              <a:t>Nakanishi</a:t>
            </a:r>
            <a:r>
              <a:rPr lang="sv-SE" dirty="0" smtClean="0"/>
              <a:t> 2013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381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High</a:t>
            </a:r>
            <a:r>
              <a:rPr lang="sv-SE" dirty="0" smtClean="0"/>
              <a:t> resolution ALMA observations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Seyfert</a:t>
            </a:r>
            <a:r>
              <a:rPr lang="sv-SE" dirty="0" smtClean="0"/>
              <a:t> </a:t>
            </a:r>
            <a:r>
              <a:rPr lang="sv-SE" dirty="0" err="1" smtClean="0"/>
              <a:t>galaxy</a:t>
            </a:r>
            <a:r>
              <a:rPr lang="sv-SE" dirty="0" smtClean="0"/>
              <a:t> NGC1068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24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07900" y="5729302"/>
            <a:ext cx="8582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Garcia-</a:t>
            </a:r>
            <a:r>
              <a:rPr lang="sv-SE" dirty="0" err="1" smtClean="0"/>
              <a:t>Burillo</a:t>
            </a:r>
            <a:r>
              <a:rPr lang="sv-SE" dirty="0" smtClean="0"/>
              <a:t> et al 2014, </a:t>
            </a:r>
            <a:r>
              <a:rPr lang="sv-SE" dirty="0" err="1" smtClean="0"/>
              <a:t>Viti</a:t>
            </a:r>
            <a:r>
              <a:rPr lang="sv-SE" dirty="0" smtClean="0"/>
              <a:t> et al 2014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50142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The HCN/HCO</a:t>
            </a:r>
            <a:r>
              <a:rPr lang="sv-SE" baseline="30000" dirty="0" smtClean="0"/>
              <a:t>+</a:t>
            </a:r>
            <a:r>
              <a:rPr lang="sv-SE" dirty="0" smtClean="0"/>
              <a:t> 4-3 </a:t>
            </a:r>
            <a:r>
              <a:rPr lang="sv-SE" dirty="0" err="1" smtClean="0"/>
              <a:t>ratio</a:t>
            </a:r>
            <a:r>
              <a:rPr lang="sv-SE" dirty="0" smtClean="0"/>
              <a:t> in</a:t>
            </a:r>
            <a:br>
              <a:rPr lang="sv-SE" dirty="0" smtClean="0"/>
            </a:br>
            <a:r>
              <a:rPr lang="sv-SE" dirty="0" smtClean="0"/>
              <a:t>the CND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568029"/>
            <a:ext cx="7289800" cy="43434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693333" y="5980668"/>
            <a:ext cx="584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HCN/HCO</a:t>
            </a:r>
            <a:r>
              <a:rPr lang="sv-SE" baseline="30000" dirty="0" smtClean="0"/>
              <a:t>+</a:t>
            </a:r>
            <a:r>
              <a:rPr lang="sv-SE" dirty="0" smtClean="0"/>
              <a:t> </a:t>
            </a:r>
            <a:r>
              <a:rPr lang="sv-SE" dirty="0" err="1" smtClean="0"/>
              <a:t>ratio</a:t>
            </a:r>
            <a:r>
              <a:rPr lang="sv-SE" dirty="0" smtClean="0"/>
              <a:t> </a:t>
            </a:r>
            <a:r>
              <a:rPr lang="sv-SE" dirty="0" err="1" smtClean="0"/>
              <a:t>high</a:t>
            </a:r>
            <a:r>
              <a:rPr lang="sv-SE" dirty="0" smtClean="0"/>
              <a:t> in CND – </a:t>
            </a:r>
            <a:r>
              <a:rPr lang="sv-SE" dirty="0" err="1" smtClean="0"/>
              <a:t>drops</a:t>
            </a:r>
            <a:r>
              <a:rPr lang="sv-SE" dirty="0" smtClean="0"/>
              <a:t> </a:t>
            </a:r>
            <a:r>
              <a:rPr lang="sv-SE" dirty="0" err="1" smtClean="0"/>
              <a:t>again</a:t>
            </a:r>
            <a:r>
              <a:rPr lang="sv-SE" dirty="0" smtClean="0"/>
              <a:t> at the </a:t>
            </a:r>
            <a:r>
              <a:rPr lang="sv-SE" dirty="0" err="1" smtClean="0"/>
              <a:t>actual</a:t>
            </a:r>
            <a:r>
              <a:rPr lang="sv-SE" dirty="0" smtClean="0"/>
              <a:t> </a:t>
            </a:r>
            <a:r>
              <a:rPr lang="sv-SE" dirty="0" smtClean="0"/>
              <a:t>AGN</a:t>
            </a:r>
          </a:p>
        </p:txBody>
      </p:sp>
    </p:spTree>
    <p:extLst>
      <p:ext uri="{BB962C8B-B14F-4D97-AF65-F5344CB8AC3E}">
        <p14:creationId xmlns:p14="http://schemas.microsoft.com/office/powerpoint/2010/main" val="153245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コンテンツ プレースホルダ 11" descr="mom0-8map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9167813" cy="4608512"/>
          </a:xfrm>
        </p:spPr>
      </p:pic>
      <p:sp>
        <p:nvSpPr>
          <p:cNvPr id="16386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>
                <a:latin typeface="Calibri" charset="0"/>
                <a:ea typeface="ＭＳ Ｐゴシック" charset="0"/>
              </a:rPr>
              <a:t>ALMA Multi</a:t>
            </a:r>
            <a:r>
              <a:rPr lang="en-US" altLang="ja-JP" dirty="0">
                <a:latin typeface="Calibri" charset="0"/>
                <a:ea typeface="ＭＳ Ｐゴシック" charset="0"/>
              </a:rPr>
              <a:t>-molecular view of 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the </a:t>
            </a:r>
            <a:r>
              <a:rPr lang="en-US" altLang="ja-JP" dirty="0" err="1" smtClean="0">
                <a:latin typeface="Calibri" charset="0"/>
                <a:ea typeface="ＭＳ Ｐゴシック" charset="0"/>
              </a:rPr>
              <a:t>Seyfert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 NGC 1097 (Martin et al 2014)</a:t>
            </a: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6387" name="テキスト ボックス 4"/>
          <p:cNvSpPr txBox="1">
            <a:spLocks noChangeArrowheads="1"/>
          </p:cNvSpPr>
          <p:nvPr/>
        </p:nvSpPr>
        <p:spPr bwMode="auto">
          <a:xfrm>
            <a:off x="1042988" y="1331913"/>
            <a:ext cx="1320800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HCO</a:t>
            </a:r>
            <a:r>
              <a:rPr lang="en-US" altLang="ja-JP" sz="1800" baseline="30000">
                <a:solidFill>
                  <a:schemeClr val="bg1"/>
                </a:solidFill>
              </a:rPr>
              <a:t>+</a:t>
            </a:r>
            <a:r>
              <a:rPr lang="en-US" altLang="ja-JP" sz="1800">
                <a:solidFill>
                  <a:schemeClr val="bg1"/>
                </a:solidFill>
              </a:rPr>
              <a:t>(1-0)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6388" name="テキスト ボックス 5"/>
          <p:cNvSpPr txBox="1">
            <a:spLocks noChangeArrowheads="1"/>
          </p:cNvSpPr>
          <p:nvPr/>
        </p:nvSpPr>
        <p:spPr bwMode="auto">
          <a:xfrm>
            <a:off x="3348038" y="1341438"/>
            <a:ext cx="1171575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HCN(1-0)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6389" name="テキスト ボックス 6"/>
          <p:cNvSpPr txBox="1">
            <a:spLocks noChangeArrowheads="1"/>
          </p:cNvSpPr>
          <p:nvPr/>
        </p:nvSpPr>
        <p:spPr bwMode="auto">
          <a:xfrm>
            <a:off x="5651500" y="1331913"/>
            <a:ext cx="1185863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  HNCO   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6390" name="テキスト ボックス 7"/>
          <p:cNvSpPr txBox="1">
            <a:spLocks noChangeArrowheads="1"/>
          </p:cNvSpPr>
          <p:nvPr/>
        </p:nvSpPr>
        <p:spPr bwMode="auto">
          <a:xfrm>
            <a:off x="8010525" y="1331913"/>
            <a:ext cx="1133475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C</a:t>
            </a:r>
            <a:r>
              <a:rPr lang="en-US" altLang="ja-JP" sz="1800" baseline="-25000">
                <a:solidFill>
                  <a:schemeClr val="bg1"/>
                </a:solidFill>
              </a:rPr>
              <a:t>2</a:t>
            </a:r>
            <a:r>
              <a:rPr lang="en-US" altLang="ja-JP" sz="1800">
                <a:solidFill>
                  <a:schemeClr val="bg1"/>
                </a:solidFill>
              </a:rPr>
              <a:t>H(1-0)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6391" name="テキスト ボックス 8"/>
          <p:cNvSpPr txBox="1">
            <a:spLocks noChangeArrowheads="1"/>
          </p:cNvSpPr>
          <p:nvPr/>
        </p:nvSpPr>
        <p:spPr bwMode="auto">
          <a:xfrm>
            <a:off x="1116013" y="3644900"/>
            <a:ext cx="1341437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H</a:t>
            </a:r>
            <a:r>
              <a:rPr lang="en-US" altLang="ja-JP" sz="1800" baseline="30000">
                <a:solidFill>
                  <a:schemeClr val="bg1"/>
                </a:solidFill>
              </a:rPr>
              <a:t>13</a:t>
            </a:r>
            <a:r>
              <a:rPr lang="en-US" altLang="ja-JP" sz="1800">
                <a:solidFill>
                  <a:schemeClr val="bg1"/>
                </a:solidFill>
              </a:rPr>
              <a:t>CN(1-0)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6392" name="テキスト ボックス 9"/>
          <p:cNvSpPr txBox="1">
            <a:spLocks noChangeArrowheads="1"/>
          </p:cNvSpPr>
          <p:nvPr/>
        </p:nvSpPr>
        <p:spPr bwMode="auto">
          <a:xfrm>
            <a:off x="3443288" y="3635375"/>
            <a:ext cx="105727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SiO(2-1)</a:t>
            </a:r>
            <a:endParaRPr lang="ja-JP" altLang="en-US" sz="1800" baseline="30000">
              <a:solidFill>
                <a:schemeClr val="bg1"/>
              </a:solidFill>
            </a:endParaRPr>
          </a:p>
        </p:txBody>
      </p:sp>
      <p:sp>
        <p:nvSpPr>
          <p:cNvPr id="16393" name="テキスト ボックス 12"/>
          <p:cNvSpPr txBox="1">
            <a:spLocks noChangeArrowheads="1"/>
          </p:cNvSpPr>
          <p:nvPr/>
        </p:nvSpPr>
        <p:spPr bwMode="auto">
          <a:xfrm>
            <a:off x="5603875" y="3635375"/>
            <a:ext cx="112077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 CS(2-1) </a:t>
            </a:r>
            <a:endParaRPr lang="ja-JP" altLang="en-US" sz="1800" baseline="30000">
              <a:solidFill>
                <a:schemeClr val="bg1"/>
              </a:solidFill>
            </a:endParaRPr>
          </a:p>
        </p:txBody>
      </p:sp>
      <p:sp>
        <p:nvSpPr>
          <p:cNvPr id="16394" name="テキスト ボックス 13"/>
          <p:cNvSpPr txBox="1">
            <a:spLocks noChangeArrowheads="1"/>
          </p:cNvSpPr>
          <p:nvPr/>
        </p:nvSpPr>
        <p:spPr bwMode="auto">
          <a:xfrm>
            <a:off x="7740650" y="3635375"/>
            <a:ext cx="149542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HC</a:t>
            </a:r>
            <a:r>
              <a:rPr lang="en-US" altLang="ja-JP" sz="1800" baseline="-25000">
                <a:solidFill>
                  <a:schemeClr val="bg1"/>
                </a:solidFill>
              </a:rPr>
              <a:t>3</a:t>
            </a:r>
            <a:r>
              <a:rPr lang="en-US" altLang="ja-JP" sz="1800">
                <a:solidFill>
                  <a:schemeClr val="bg1"/>
                </a:solidFill>
              </a:rPr>
              <a:t>N(11-10)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6395" name="テキスト ボックス 11"/>
          <p:cNvSpPr txBox="1">
            <a:spLocks noChangeArrowheads="1"/>
          </p:cNvSpPr>
          <p:nvPr/>
        </p:nvSpPr>
        <p:spPr bwMode="auto">
          <a:xfrm>
            <a:off x="250825" y="5910263"/>
            <a:ext cx="8137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/>
              <a:t>Starburst ring is detected in HCN, HCO</a:t>
            </a:r>
            <a:r>
              <a:rPr lang="en-US" altLang="ja-JP" baseline="30000" dirty="0"/>
              <a:t>+</a:t>
            </a:r>
            <a:r>
              <a:rPr lang="en-US" altLang="ja-JP" dirty="0"/>
              <a:t>, C</a:t>
            </a:r>
            <a:r>
              <a:rPr lang="en-US" altLang="ja-JP" baseline="-25000" dirty="0"/>
              <a:t>2</a:t>
            </a:r>
            <a:r>
              <a:rPr lang="en-US" altLang="ja-JP" dirty="0"/>
              <a:t>H, CS, and partly in HNCO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581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コンテンツ プレースホルダ 17" descr="mom0-8maps-zoo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9167813" cy="4608512"/>
          </a:xfrm>
        </p:spPr>
      </p:pic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en-US" altLang="ja-JP">
                <a:latin typeface="Calibri" charset="0"/>
                <a:ea typeface="ＭＳ Ｐゴシック" charset="0"/>
              </a:rPr>
              <a:t>Nuclear emission</a:t>
            </a:r>
            <a:endParaRPr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17411" name="テキスト ボックス 10"/>
          <p:cNvSpPr txBox="1">
            <a:spLocks noChangeArrowheads="1"/>
          </p:cNvSpPr>
          <p:nvPr/>
        </p:nvSpPr>
        <p:spPr bwMode="auto">
          <a:xfrm>
            <a:off x="828675" y="2946400"/>
            <a:ext cx="1511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</a:rPr>
              <a:t>2.42 Jy/b km/s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17412" name="テキスト ボックス 11"/>
          <p:cNvSpPr txBox="1">
            <a:spLocks noChangeArrowheads="1"/>
          </p:cNvSpPr>
          <p:nvPr/>
        </p:nvSpPr>
        <p:spPr bwMode="auto">
          <a:xfrm>
            <a:off x="3132138" y="2946400"/>
            <a:ext cx="1509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</a:rPr>
              <a:t>3.78 Jy/b km/s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17413" name="テキスト ボックス 12"/>
          <p:cNvSpPr txBox="1">
            <a:spLocks noChangeArrowheads="1"/>
          </p:cNvSpPr>
          <p:nvPr/>
        </p:nvSpPr>
        <p:spPr bwMode="auto">
          <a:xfrm>
            <a:off x="5364163" y="2924175"/>
            <a:ext cx="1509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</a:rPr>
              <a:t>0.58 Jy/b km/s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17414" name="テキスト ボックス 13"/>
          <p:cNvSpPr txBox="1">
            <a:spLocks noChangeArrowheads="1"/>
          </p:cNvSpPr>
          <p:nvPr/>
        </p:nvSpPr>
        <p:spPr bwMode="auto">
          <a:xfrm>
            <a:off x="7634288" y="2924175"/>
            <a:ext cx="1509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</a:rPr>
              <a:t>1.22 Jy/b km/s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17415" name="テキスト ボックス 14"/>
          <p:cNvSpPr txBox="1">
            <a:spLocks noChangeArrowheads="1"/>
          </p:cNvSpPr>
          <p:nvPr/>
        </p:nvSpPr>
        <p:spPr bwMode="auto">
          <a:xfrm>
            <a:off x="755650" y="5229225"/>
            <a:ext cx="1509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</a:rPr>
              <a:t>0.36 Jy/b km/s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17416" name="テキスト ボックス 15"/>
          <p:cNvSpPr txBox="1">
            <a:spLocks noChangeArrowheads="1"/>
          </p:cNvSpPr>
          <p:nvPr/>
        </p:nvSpPr>
        <p:spPr bwMode="auto">
          <a:xfrm>
            <a:off x="2987675" y="5229225"/>
            <a:ext cx="1509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</a:rPr>
              <a:t>0.37 Jy/b km/s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17417" name="テキスト ボックス 18"/>
          <p:cNvSpPr txBox="1">
            <a:spLocks noChangeArrowheads="1"/>
          </p:cNvSpPr>
          <p:nvPr/>
        </p:nvSpPr>
        <p:spPr bwMode="auto">
          <a:xfrm>
            <a:off x="1042988" y="1331913"/>
            <a:ext cx="1320800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HCO</a:t>
            </a:r>
            <a:r>
              <a:rPr lang="en-US" altLang="ja-JP" sz="1800" baseline="30000">
                <a:solidFill>
                  <a:schemeClr val="bg1"/>
                </a:solidFill>
              </a:rPr>
              <a:t>+</a:t>
            </a:r>
            <a:r>
              <a:rPr lang="en-US" altLang="ja-JP" sz="1800">
                <a:solidFill>
                  <a:schemeClr val="bg1"/>
                </a:solidFill>
              </a:rPr>
              <a:t>(1-0)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7418" name="テキスト ボックス 19"/>
          <p:cNvSpPr txBox="1">
            <a:spLocks noChangeArrowheads="1"/>
          </p:cNvSpPr>
          <p:nvPr/>
        </p:nvSpPr>
        <p:spPr bwMode="auto">
          <a:xfrm>
            <a:off x="3348038" y="1341438"/>
            <a:ext cx="1171575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HCN(1-0)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7419" name="テキスト ボックス 20"/>
          <p:cNvSpPr txBox="1">
            <a:spLocks noChangeArrowheads="1"/>
          </p:cNvSpPr>
          <p:nvPr/>
        </p:nvSpPr>
        <p:spPr bwMode="auto">
          <a:xfrm>
            <a:off x="5651500" y="1331913"/>
            <a:ext cx="1185863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  HNCO   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7420" name="テキスト ボックス 21"/>
          <p:cNvSpPr txBox="1">
            <a:spLocks noChangeArrowheads="1"/>
          </p:cNvSpPr>
          <p:nvPr/>
        </p:nvSpPr>
        <p:spPr bwMode="auto">
          <a:xfrm>
            <a:off x="8010525" y="1331913"/>
            <a:ext cx="1133475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C</a:t>
            </a:r>
            <a:r>
              <a:rPr lang="en-US" altLang="ja-JP" sz="1800" baseline="-25000">
                <a:solidFill>
                  <a:schemeClr val="bg1"/>
                </a:solidFill>
              </a:rPr>
              <a:t>2</a:t>
            </a:r>
            <a:r>
              <a:rPr lang="en-US" altLang="ja-JP" sz="1800">
                <a:solidFill>
                  <a:schemeClr val="bg1"/>
                </a:solidFill>
              </a:rPr>
              <a:t>H(1-0)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7421" name="テキスト ボックス 22"/>
          <p:cNvSpPr txBox="1">
            <a:spLocks noChangeArrowheads="1"/>
          </p:cNvSpPr>
          <p:nvPr/>
        </p:nvSpPr>
        <p:spPr bwMode="auto">
          <a:xfrm>
            <a:off x="1116013" y="3644900"/>
            <a:ext cx="1341437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H</a:t>
            </a:r>
            <a:r>
              <a:rPr lang="en-US" altLang="ja-JP" sz="1800" baseline="30000">
                <a:solidFill>
                  <a:schemeClr val="bg1"/>
                </a:solidFill>
              </a:rPr>
              <a:t>13</a:t>
            </a:r>
            <a:r>
              <a:rPr lang="en-US" altLang="ja-JP" sz="1800">
                <a:solidFill>
                  <a:schemeClr val="bg1"/>
                </a:solidFill>
              </a:rPr>
              <a:t>CN(1-0)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7422" name="テキスト ボックス 23"/>
          <p:cNvSpPr txBox="1">
            <a:spLocks noChangeArrowheads="1"/>
          </p:cNvSpPr>
          <p:nvPr/>
        </p:nvSpPr>
        <p:spPr bwMode="auto">
          <a:xfrm>
            <a:off x="3443288" y="3635375"/>
            <a:ext cx="105727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SiO(2-1)</a:t>
            </a:r>
            <a:endParaRPr lang="ja-JP" altLang="en-US" sz="1800" baseline="30000">
              <a:solidFill>
                <a:schemeClr val="bg1"/>
              </a:solidFill>
            </a:endParaRPr>
          </a:p>
        </p:txBody>
      </p:sp>
      <p:sp>
        <p:nvSpPr>
          <p:cNvPr id="17423" name="テキスト ボックス 24"/>
          <p:cNvSpPr txBox="1">
            <a:spLocks noChangeArrowheads="1"/>
          </p:cNvSpPr>
          <p:nvPr/>
        </p:nvSpPr>
        <p:spPr bwMode="auto">
          <a:xfrm>
            <a:off x="5603875" y="3635375"/>
            <a:ext cx="112077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 CS(2-1) </a:t>
            </a:r>
            <a:endParaRPr lang="ja-JP" altLang="en-US" sz="1800" baseline="30000">
              <a:solidFill>
                <a:schemeClr val="bg1"/>
              </a:solidFill>
            </a:endParaRPr>
          </a:p>
        </p:txBody>
      </p:sp>
      <p:sp>
        <p:nvSpPr>
          <p:cNvPr id="17424" name="テキスト ボックス 25"/>
          <p:cNvSpPr txBox="1">
            <a:spLocks noChangeArrowheads="1"/>
          </p:cNvSpPr>
          <p:nvPr/>
        </p:nvSpPr>
        <p:spPr bwMode="auto">
          <a:xfrm>
            <a:off x="7740650" y="3635375"/>
            <a:ext cx="149542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bg1"/>
                </a:solidFill>
              </a:rPr>
              <a:t>HC</a:t>
            </a:r>
            <a:r>
              <a:rPr lang="en-US" altLang="ja-JP" sz="1800" baseline="-25000">
                <a:solidFill>
                  <a:schemeClr val="bg1"/>
                </a:solidFill>
              </a:rPr>
              <a:t>3</a:t>
            </a:r>
            <a:r>
              <a:rPr lang="en-US" altLang="ja-JP" sz="1800">
                <a:solidFill>
                  <a:schemeClr val="bg1"/>
                </a:solidFill>
              </a:rPr>
              <a:t>N(11-10)</a:t>
            </a:r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7425" name="テキスト ボックス 26"/>
          <p:cNvSpPr txBox="1">
            <a:spLocks noChangeArrowheads="1"/>
          </p:cNvSpPr>
          <p:nvPr/>
        </p:nvSpPr>
        <p:spPr bwMode="auto">
          <a:xfrm>
            <a:off x="5365750" y="5300663"/>
            <a:ext cx="15097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</a:rPr>
              <a:t>0.99 Jy/b km/s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17426" name="テキスト ボックス 27"/>
          <p:cNvSpPr txBox="1">
            <a:spLocks noChangeArrowheads="1"/>
          </p:cNvSpPr>
          <p:nvPr/>
        </p:nvSpPr>
        <p:spPr bwMode="auto">
          <a:xfrm>
            <a:off x="7670800" y="5251450"/>
            <a:ext cx="1509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</a:rPr>
              <a:t>0.40 Jy/b km/s</a:t>
            </a:r>
            <a:endParaRPr lang="ja-JP" altLang="en-US" sz="1600">
              <a:solidFill>
                <a:schemeClr val="bg1"/>
              </a:solidFill>
            </a:endParaRPr>
          </a:p>
        </p:txBody>
      </p:sp>
      <p:sp>
        <p:nvSpPr>
          <p:cNvPr id="17427" name="テキスト ボックス 19"/>
          <p:cNvSpPr txBox="1">
            <a:spLocks noChangeArrowheads="1"/>
          </p:cNvSpPr>
          <p:nvPr/>
        </p:nvSpPr>
        <p:spPr bwMode="auto">
          <a:xfrm>
            <a:off x="539750" y="6021388"/>
            <a:ext cx="612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Comparison of 3mm line survey data in starburst galaxies </a:t>
            </a:r>
          </a:p>
          <a:p>
            <a:r>
              <a:rPr lang="en-US" altLang="ja-JP" sz="1800" dirty="0">
                <a:sym typeface="Wingdings" charset="0"/>
              </a:rPr>
              <a:t> striking HCN enhancement w. r. t. CS !?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9544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Compact</a:t>
            </a:r>
            <a:r>
              <a:rPr lang="sv-SE" dirty="0" smtClean="0"/>
              <a:t> </a:t>
            </a:r>
            <a:r>
              <a:rPr lang="sv-SE" dirty="0" err="1" smtClean="0"/>
              <a:t>Obscured</a:t>
            </a:r>
            <a:r>
              <a:rPr lang="sv-SE" dirty="0" smtClean="0"/>
              <a:t> </a:t>
            </a:r>
            <a:r>
              <a:rPr lang="sv-SE" dirty="0" err="1" smtClean="0"/>
              <a:t>Nuclei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 </a:t>
            </a:r>
            <a:r>
              <a:rPr lang="sv-SE" dirty="0" err="1" smtClean="0"/>
              <a:t>hidden</a:t>
            </a:r>
            <a:r>
              <a:rPr lang="sv-SE" dirty="0" smtClean="0"/>
              <a:t> AGN population – or extreme </a:t>
            </a:r>
            <a:r>
              <a:rPr lang="sv-SE" dirty="0" err="1" smtClean="0"/>
              <a:t>starbursts</a:t>
            </a:r>
            <a:r>
              <a:rPr lang="sv-SE" dirty="0" smtClean="0"/>
              <a:t>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374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4294967295"/>
          </p:nvPr>
        </p:nvSpPr>
        <p:spPr>
          <a:xfrm>
            <a:off x="455021" y="300808"/>
            <a:ext cx="8084333" cy="229635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sv-SE" sz="3800" dirty="0" err="1" smtClean="0"/>
              <a:t>Some</a:t>
            </a:r>
            <a:r>
              <a:rPr lang="sv-SE" sz="3800" dirty="0" smtClean="0"/>
              <a:t> (U)</a:t>
            </a:r>
            <a:r>
              <a:rPr lang="sv-SE" sz="3800" dirty="0" err="1" smtClean="0"/>
              <a:t>LIRGs</a:t>
            </a:r>
            <a:r>
              <a:rPr lang="sv-SE" sz="3800" dirty="0" smtClean="0"/>
              <a:t> </a:t>
            </a:r>
            <a:r>
              <a:rPr lang="sv-SE" sz="3800" dirty="0" err="1" smtClean="0"/>
              <a:t>harbour</a:t>
            </a:r>
            <a:r>
              <a:rPr lang="sv-SE" sz="3800" dirty="0" smtClean="0"/>
              <a:t> </a:t>
            </a:r>
            <a:r>
              <a:rPr lang="sv-SE" sz="3800" dirty="0" err="1" smtClean="0"/>
              <a:t>compact</a:t>
            </a:r>
            <a:r>
              <a:rPr lang="sv-SE" sz="3800" dirty="0" smtClean="0"/>
              <a:t> </a:t>
            </a:r>
            <a:r>
              <a:rPr lang="sv-SE" sz="3800" dirty="0" err="1" smtClean="0"/>
              <a:t>obscured</a:t>
            </a:r>
            <a:r>
              <a:rPr lang="sv-SE" sz="3800" dirty="0" smtClean="0"/>
              <a:t> </a:t>
            </a:r>
            <a:r>
              <a:rPr lang="sv-SE" sz="3800" dirty="0" err="1" smtClean="0"/>
              <a:t>nuclei</a:t>
            </a:r>
            <a:r>
              <a:rPr lang="sv-SE" sz="3800" dirty="0" smtClean="0"/>
              <a:t> (</a:t>
            </a:r>
            <a:r>
              <a:rPr lang="sv-SE" sz="3800" dirty="0" err="1" smtClean="0"/>
              <a:t>CONs</a:t>
            </a:r>
            <a:r>
              <a:rPr lang="sv-SE" sz="3800" dirty="0" smtClean="0"/>
              <a:t>) </a:t>
            </a:r>
            <a:r>
              <a:rPr lang="sv-SE" sz="3800" dirty="0" err="1" smtClean="0"/>
              <a:t>of</a:t>
            </a:r>
            <a:r>
              <a:rPr lang="sv-SE" sz="3800" dirty="0" smtClean="0"/>
              <a:t> N(H</a:t>
            </a:r>
            <a:r>
              <a:rPr lang="sv-SE" sz="3800" baseline="-25000" dirty="0" smtClean="0"/>
              <a:t>2</a:t>
            </a:r>
            <a:r>
              <a:rPr lang="sv-SE" sz="3800" dirty="0" smtClean="0"/>
              <a:t>)&gt;10</a:t>
            </a:r>
            <a:r>
              <a:rPr lang="sv-SE" sz="3800" baseline="30000" dirty="0" smtClean="0"/>
              <a:t>24</a:t>
            </a:r>
            <a:r>
              <a:rPr lang="sv-SE" sz="3800" dirty="0" smtClean="0"/>
              <a:t> cm</a:t>
            </a:r>
            <a:r>
              <a:rPr lang="sv-SE" sz="3800" baseline="30000" dirty="0" smtClean="0"/>
              <a:t>-2</a:t>
            </a:r>
            <a:r>
              <a:rPr lang="sv-SE" sz="3800" dirty="0" smtClean="0"/>
              <a:t>, and gas </a:t>
            </a:r>
            <a:r>
              <a:rPr lang="sv-SE" sz="3800" dirty="0" err="1" smtClean="0"/>
              <a:t>surface</a:t>
            </a:r>
            <a:r>
              <a:rPr lang="sv-SE" sz="3800" dirty="0" smtClean="0"/>
              <a:t> </a:t>
            </a:r>
            <a:r>
              <a:rPr lang="sv-SE" sz="3800" dirty="0" err="1" smtClean="0"/>
              <a:t>densities</a:t>
            </a:r>
            <a:r>
              <a:rPr lang="sv-SE" sz="3800" dirty="0" smtClean="0"/>
              <a:t> &gt;10</a:t>
            </a:r>
            <a:r>
              <a:rPr lang="sv-SE" sz="3800" baseline="30000" dirty="0" smtClean="0"/>
              <a:t>4</a:t>
            </a:r>
            <a:r>
              <a:rPr lang="sv-SE" sz="3800" dirty="0" smtClean="0"/>
              <a:t> </a:t>
            </a:r>
            <a:r>
              <a:rPr lang="sv-SE" sz="3800" dirty="0" err="1" smtClean="0"/>
              <a:t>M</a:t>
            </a:r>
            <a:r>
              <a:rPr lang="sv-SE" sz="3800" baseline="-25000" dirty="0" err="1" smtClean="0"/>
              <a:t>sun</a:t>
            </a:r>
            <a:r>
              <a:rPr lang="sv-SE" sz="3800" dirty="0" smtClean="0"/>
              <a:t> pc</a:t>
            </a:r>
            <a:r>
              <a:rPr lang="sv-SE" sz="3800" baseline="30000" dirty="0" smtClean="0"/>
              <a:t>-2</a:t>
            </a:r>
            <a:endParaRPr lang="sv-SE" sz="3800" dirty="0" smtClean="0"/>
          </a:p>
          <a:p>
            <a:pPr lvl="1"/>
            <a:r>
              <a:rPr lang="sv-SE" sz="3300" dirty="0" smtClean="0"/>
              <a:t>Still </a:t>
            </a:r>
            <a:r>
              <a:rPr lang="sv-SE" sz="3300" dirty="0" err="1" smtClean="0"/>
              <a:t>unknown</a:t>
            </a:r>
            <a:r>
              <a:rPr lang="sv-SE" sz="3300" dirty="0" smtClean="0"/>
              <a:t> </a:t>
            </a:r>
            <a:r>
              <a:rPr lang="sv-SE" sz="3300" dirty="0" err="1" smtClean="0"/>
              <a:t>how</a:t>
            </a:r>
            <a:r>
              <a:rPr lang="sv-SE" sz="3300" dirty="0" smtClean="0"/>
              <a:t> common </a:t>
            </a:r>
            <a:r>
              <a:rPr lang="sv-SE" sz="3300" dirty="0" err="1" smtClean="0"/>
              <a:t>they</a:t>
            </a:r>
            <a:r>
              <a:rPr lang="sv-SE" sz="3300" dirty="0" smtClean="0"/>
              <a:t> </a:t>
            </a:r>
            <a:r>
              <a:rPr lang="sv-SE" sz="3300" dirty="0" err="1" smtClean="0"/>
              <a:t>are</a:t>
            </a:r>
            <a:endParaRPr lang="sv-SE" sz="3300" dirty="0" smtClean="0"/>
          </a:p>
          <a:p>
            <a:pPr lvl="1"/>
            <a:r>
              <a:rPr lang="sv-SE" sz="3300" dirty="0" err="1" smtClean="0"/>
              <a:t>Extremely</a:t>
            </a:r>
            <a:r>
              <a:rPr lang="sv-SE" sz="3300" dirty="0" smtClean="0"/>
              <a:t> </a:t>
            </a:r>
            <a:r>
              <a:rPr lang="sv-SE" sz="3300" dirty="0" err="1" smtClean="0"/>
              <a:t>important</a:t>
            </a:r>
            <a:r>
              <a:rPr lang="sv-SE" sz="3300" dirty="0" smtClean="0"/>
              <a:t> </a:t>
            </a:r>
            <a:r>
              <a:rPr lang="sv-SE" sz="3300" dirty="0" err="1" smtClean="0"/>
              <a:t>to</a:t>
            </a:r>
            <a:r>
              <a:rPr lang="sv-SE" sz="3300" dirty="0" smtClean="0"/>
              <a:t> </a:t>
            </a:r>
            <a:r>
              <a:rPr lang="sv-SE" sz="3300" dirty="0" err="1" smtClean="0"/>
              <a:t>understand</a:t>
            </a:r>
            <a:r>
              <a:rPr lang="sv-SE" sz="3300" dirty="0" smtClean="0"/>
              <a:t> </a:t>
            </a:r>
            <a:r>
              <a:rPr lang="sv-SE" sz="3300" dirty="0" err="1" smtClean="0"/>
              <a:t>obscured</a:t>
            </a:r>
            <a:r>
              <a:rPr lang="sv-SE" sz="3300" dirty="0" smtClean="0"/>
              <a:t> </a:t>
            </a:r>
            <a:r>
              <a:rPr lang="sv-SE" sz="3300" dirty="0" err="1" smtClean="0"/>
              <a:t>phase</a:t>
            </a:r>
            <a:r>
              <a:rPr lang="sv-SE" sz="3300" dirty="0" smtClean="0"/>
              <a:t>: </a:t>
            </a:r>
            <a:endParaRPr lang="sv-SE" sz="3300" dirty="0" smtClean="0"/>
          </a:p>
          <a:p>
            <a:pPr lvl="2"/>
            <a:r>
              <a:rPr lang="sv-SE" sz="2900" dirty="0" smtClean="0"/>
              <a:t>AGN </a:t>
            </a:r>
            <a:r>
              <a:rPr lang="sv-SE" sz="2900" dirty="0" err="1" smtClean="0"/>
              <a:t>statistics</a:t>
            </a:r>
            <a:r>
              <a:rPr lang="sv-SE" sz="2900" dirty="0" smtClean="0"/>
              <a:t>  (</a:t>
            </a:r>
            <a:r>
              <a:rPr lang="sv-SE" sz="2900" dirty="0" err="1"/>
              <a:t>e.g</a:t>
            </a:r>
            <a:r>
              <a:rPr lang="sv-SE" sz="2900" dirty="0"/>
              <a:t>. </a:t>
            </a:r>
            <a:r>
              <a:rPr lang="sv-SE" sz="2900" dirty="0" err="1"/>
              <a:t>Lusso</a:t>
            </a:r>
            <a:r>
              <a:rPr lang="sv-SE" sz="2900" dirty="0"/>
              <a:t> et al 2013</a:t>
            </a:r>
            <a:r>
              <a:rPr lang="sv-SE" sz="2900" dirty="0" smtClean="0"/>
              <a:t>). </a:t>
            </a:r>
            <a:endParaRPr lang="sv-SE" sz="2900" dirty="0" smtClean="0"/>
          </a:p>
          <a:p>
            <a:pPr lvl="2"/>
            <a:r>
              <a:rPr lang="sv-SE" sz="2900" dirty="0" err="1" smtClean="0"/>
              <a:t>Growth</a:t>
            </a:r>
            <a:r>
              <a:rPr lang="sv-SE" sz="2900" dirty="0" smtClean="0"/>
              <a:t> </a:t>
            </a:r>
            <a:r>
              <a:rPr lang="sv-SE" sz="2900" dirty="0" err="1" smtClean="0"/>
              <a:t>of</a:t>
            </a:r>
            <a:r>
              <a:rPr lang="sv-SE" sz="2900" dirty="0" smtClean="0"/>
              <a:t> stellar </a:t>
            </a:r>
            <a:r>
              <a:rPr lang="sv-SE" sz="2900" dirty="0" err="1" smtClean="0"/>
              <a:t>spheroid</a:t>
            </a:r>
            <a:r>
              <a:rPr lang="sv-SE" sz="2900" dirty="0" smtClean="0"/>
              <a:t>.</a:t>
            </a:r>
          </a:p>
          <a:p>
            <a:pPr lvl="1"/>
            <a:endParaRPr lang="sv-SE" sz="3300" dirty="0" smtClean="0"/>
          </a:p>
          <a:p>
            <a:pPr marL="0" indent="0">
              <a:buNone/>
            </a:pPr>
            <a:r>
              <a:rPr lang="sv-SE" sz="2600" dirty="0" smtClean="0"/>
              <a:t> </a:t>
            </a:r>
            <a:endParaRPr lang="sv-SE" sz="2100" dirty="0" smtClean="0"/>
          </a:p>
        </p:txBody>
      </p:sp>
      <p:sp>
        <p:nvSpPr>
          <p:cNvPr id="5" name="textruta 4"/>
          <p:cNvSpPr txBox="1"/>
          <p:nvPr/>
        </p:nvSpPr>
        <p:spPr>
          <a:xfrm>
            <a:off x="5013988" y="4140212"/>
            <a:ext cx="385977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 &lt;</a:t>
            </a:r>
            <a:r>
              <a:rPr lang="en-US" dirty="0"/>
              <a:t>0. “1 (&lt;20 pc) </a:t>
            </a:r>
            <a:r>
              <a:rPr lang="en-US" dirty="0" smtClean="0"/>
              <a:t>nuclear emission</a:t>
            </a: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Core luminosity: 10</a:t>
            </a:r>
            <a:r>
              <a:rPr lang="en-US" baseline="30000" dirty="0" smtClean="0"/>
              <a:t>11.0 </a:t>
            </a:r>
            <a:r>
              <a:rPr lang="en-US" dirty="0"/>
              <a:t>L</a:t>
            </a:r>
            <a:r>
              <a:rPr lang="en-US" baseline="-25000" dirty="0"/>
              <a:t>⊙</a:t>
            </a:r>
            <a:r>
              <a:rPr lang="en-US" dirty="0"/>
              <a:t> - </a:t>
            </a:r>
            <a:r>
              <a:rPr lang="en-US" dirty="0" smtClean="0"/>
              <a:t>bulk </a:t>
            </a:r>
            <a:r>
              <a:rPr lang="en-US" dirty="0"/>
              <a:t>of </a:t>
            </a:r>
            <a:r>
              <a:rPr lang="en-US" dirty="0" smtClean="0"/>
              <a:t>total FIR luminosity </a:t>
            </a:r>
            <a:r>
              <a:rPr lang="en-US" dirty="0"/>
              <a:t>of NGC4418.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baseline="-25000" dirty="0"/>
              <a:t>B</a:t>
            </a:r>
            <a:r>
              <a:rPr lang="en-US" dirty="0"/>
              <a:t>(860 </a:t>
            </a:r>
            <a:r>
              <a:rPr lang="en-US" dirty="0" err="1"/>
              <a:t>μm</a:t>
            </a:r>
            <a:r>
              <a:rPr lang="en-US" dirty="0"/>
              <a:t>)=120-210 K, </a:t>
            </a:r>
            <a:r>
              <a:rPr lang="en-US" dirty="0">
                <a:latin typeface="Symbol"/>
              </a:rPr>
              <a:t>t</a:t>
            </a:r>
            <a:r>
              <a:rPr lang="en-US" dirty="0"/>
              <a:t>(860 </a:t>
            </a:r>
            <a:r>
              <a:rPr lang="en-US" dirty="0" err="1"/>
              <a:t>μm</a:t>
            </a:r>
            <a:r>
              <a:rPr lang="en-US" dirty="0"/>
              <a:t>) = 1 (i.e., N</a:t>
            </a:r>
            <a:r>
              <a:rPr lang="en-US" baseline="-25000" dirty="0"/>
              <a:t>H</a:t>
            </a:r>
            <a:r>
              <a:rPr lang="en-US" dirty="0"/>
              <a:t>&gt;10</a:t>
            </a:r>
            <a:r>
              <a:rPr lang="en-US" baseline="30000" dirty="0"/>
              <a:t>25</a:t>
            </a:r>
            <a:r>
              <a:rPr lang="en-US" dirty="0"/>
              <a:t> cm</a:t>
            </a:r>
            <a:r>
              <a:rPr lang="en-US" baseline="30000" dirty="0"/>
              <a:t>−2</a:t>
            </a:r>
            <a:r>
              <a:rPr lang="en-US" dirty="0"/>
              <a:t>). </a:t>
            </a:r>
          </a:p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22" y="3756850"/>
            <a:ext cx="2122366" cy="2122366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0" y="4818033"/>
            <a:ext cx="13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NGC4418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2" name="Bildobjekt 1" descr="f08k.rg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04" y="4016215"/>
            <a:ext cx="1587500" cy="1638300"/>
          </a:xfrm>
          <a:prstGeom prst="rect">
            <a:avLst/>
          </a:prstGeom>
        </p:spPr>
      </p:pic>
      <p:cxnSp>
        <p:nvCxnSpPr>
          <p:cNvPr id="9" name="Rak pil 8"/>
          <p:cNvCxnSpPr/>
          <p:nvPr/>
        </p:nvCxnSpPr>
        <p:spPr>
          <a:xfrm flipV="1">
            <a:off x="1345305" y="4835365"/>
            <a:ext cx="2548800" cy="12329"/>
          </a:xfrm>
          <a:prstGeom prst="straightConnector1">
            <a:avLst/>
          </a:prstGeom>
          <a:ln w="12700">
            <a:solidFill>
              <a:srgbClr val="BC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ruta 9"/>
          <p:cNvSpPr txBox="1"/>
          <p:nvPr/>
        </p:nvSpPr>
        <p:spPr>
          <a:xfrm>
            <a:off x="3273315" y="3646883"/>
            <a:ext cx="2413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BC0000"/>
                </a:solidFill>
              </a:rPr>
              <a:t>mm/</a:t>
            </a:r>
            <a:r>
              <a:rPr lang="sv-SE" dirty="0" err="1" smtClean="0">
                <a:solidFill>
                  <a:srgbClr val="BC0000"/>
                </a:solidFill>
              </a:rPr>
              <a:t>submm</a:t>
            </a:r>
            <a:r>
              <a:rPr lang="sv-SE" dirty="0" smtClean="0">
                <a:solidFill>
                  <a:srgbClr val="BC0000"/>
                </a:solidFill>
              </a:rPr>
              <a:t> </a:t>
            </a:r>
            <a:r>
              <a:rPr lang="sv-SE" dirty="0" err="1" smtClean="0">
                <a:solidFill>
                  <a:srgbClr val="BC0000"/>
                </a:solidFill>
              </a:rPr>
              <a:t>continuum</a:t>
            </a:r>
            <a:r>
              <a:rPr lang="sv-SE" dirty="0" smtClean="0">
                <a:solidFill>
                  <a:srgbClr val="BC0000"/>
                </a:solidFill>
              </a:rPr>
              <a:t> </a:t>
            </a:r>
            <a:endParaRPr lang="sv-SE" sz="1400" dirty="0"/>
          </a:p>
        </p:txBody>
      </p:sp>
      <p:sp>
        <p:nvSpPr>
          <p:cNvPr id="4" name="Rektangel 3"/>
          <p:cNvSpPr/>
          <p:nvPr/>
        </p:nvSpPr>
        <p:spPr>
          <a:xfrm>
            <a:off x="455021" y="167116"/>
            <a:ext cx="8283786" cy="2172501"/>
          </a:xfrm>
          <a:prstGeom prst="rect">
            <a:avLst/>
          </a:prstGeom>
          <a:noFill/>
          <a:ln>
            <a:solidFill>
              <a:srgbClr val="B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334181" y="2597165"/>
            <a:ext cx="8539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 smtClean="0"/>
              <a:t>Example</a:t>
            </a:r>
            <a:r>
              <a:rPr lang="sv-SE" dirty="0" smtClean="0"/>
              <a:t>: </a:t>
            </a:r>
          </a:p>
          <a:p>
            <a:r>
              <a:rPr lang="sv-SE" dirty="0">
                <a:solidFill>
                  <a:srgbClr val="FF0000"/>
                </a:solidFill>
              </a:rPr>
              <a:t>	</a:t>
            </a:r>
            <a:r>
              <a:rPr lang="sv-SE" dirty="0" smtClean="0">
                <a:solidFill>
                  <a:srgbClr val="FF0000"/>
                </a:solidFill>
              </a:rPr>
              <a:t>NGC4418</a:t>
            </a:r>
            <a:r>
              <a:rPr lang="sv-SE" dirty="0" smtClean="0"/>
              <a:t> </a:t>
            </a:r>
            <a:r>
              <a:rPr lang="sv-SE" dirty="0"/>
              <a:t>(</a:t>
            </a:r>
            <a:r>
              <a:rPr lang="sv-SE" dirty="0" err="1"/>
              <a:t>e.g</a:t>
            </a:r>
            <a:r>
              <a:rPr lang="sv-SE" dirty="0"/>
              <a:t> Sakamoto et al </a:t>
            </a:r>
            <a:r>
              <a:rPr lang="sv-SE" dirty="0" smtClean="0"/>
              <a:t>+13</a:t>
            </a:r>
            <a:r>
              <a:rPr lang="sv-SE" dirty="0"/>
              <a:t>, </a:t>
            </a:r>
            <a:r>
              <a:rPr lang="sv-SE" dirty="0" err="1"/>
              <a:t>Costagliola</a:t>
            </a:r>
            <a:r>
              <a:rPr lang="sv-SE" dirty="0"/>
              <a:t> et al </a:t>
            </a:r>
            <a:r>
              <a:rPr lang="sv-SE" dirty="0" smtClean="0"/>
              <a:t>+13)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</a:p>
          <a:p>
            <a:r>
              <a:rPr lang="sv-SE" dirty="0">
                <a:solidFill>
                  <a:srgbClr val="FF0000"/>
                </a:solidFill>
              </a:rPr>
              <a:t>	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666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40" y="1751635"/>
            <a:ext cx="6432594" cy="440847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7028495" y="1292090"/>
            <a:ext cx="1988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 smtClean="0"/>
              <a:t>(</a:t>
            </a:r>
            <a:r>
              <a:rPr lang="sv-SE" sz="1200" dirty="0"/>
              <a:t>Martin et al. 2004, </a:t>
            </a:r>
            <a:r>
              <a:rPr lang="sv-SE" sz="1200" dirty="0" err="1"/>
              <a:t>ApJS</a:t>
            </a:r>
            <a:r>
              <a:rPr lang="sv-SE" sz="1200" dirty="0"/>
              <a:t>, 150, 239-262). 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20678" y="1170144"/>
            <a:ext cx="2263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Size</a:t>
            </a:r>
            <a:r>
              <a:rPr lang="sv-SE" dirty="0" smtClean="0"/>
              <a:t> </a:t>
            </a:r>
            <a:r>
              <a:rPr lang="sv-SE" dirty="0"/>
              <a:t> </a:t>
            </a:r>
            <a:r>
              <a:rPr lang="sv-SE" dirty="0" smtClean="0"/>
              <a:t>- 450 x 150 pc</a:t>
            </a:r>
          </a:p>
          <a:p>
            <a:r>
              <a:rPr lang="sv-SE" dirty="0" smtClean="0"/>
              <a:t>M(H</a:t>
            </a:r>
            <a:r>
              <a:rPr lang="sv-SE" baseline="-25000" dirty="0" smtClean="0"/>
              <a:t>2</a:t>
            </a:r>
            <a:r>
              <a:rPr lang="sv-SE" dirty="0" smtClean="0"/>
              <a:t>) - 5x10</a:t>
            </a:r>
            <a:r>
              <a:rPr lang="sv-SE" baseline="30000" dirty="0" smtClean="0"/>
              <a:t>7 </a:t>
            </a:r>
            <a:r>
              <a:rPr lang="sv-SE" dirty="0" err="1" smtClean="0"/>
              <a:t>M</a:t>
            </a:r>
            <a:r>
              <a:rPr lang="sv-SE" baseline="-25000" dirty="0" err="1" smtClean="0"/>
              <a:t>sun</a:t>
            </a:r>
            <a:endParaRPr lang="sv-SE" baseline="-25000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Central </a:t>
            </a:r>
            <a:r>
              <a:rPr lang="sv-SE" dirty="0" err="1" smtClean="0"/>
              <a:t>Molecular</a:t>
            </a:r>
            <a:r>
              <a:rPr lang="sv-SE" dirty="0" smtClean="0"/>
              <a:t> </a:t>
            </a:r>
            <a:r>
              <a:rPr lang="sv-SE" dirty="0" err="1" smtClean="0"/>
              <a:t>Zone</a:t>
            </a:r>
            <a:r>
              <a:rPr lang="sv-SE" dirty="0" smtClean="0"/>
              <a:t> (CMZ)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Milky</a:t>
            </a:r>
            <a:r>
              <a:rPr lang="sv-SE" dirty="0" smtClean="0"/>
              <a:t> Way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181954" y="4092456"/>
            <a:ext cx="221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In </a:t>
            </a:r>
            <a:r>
              <a:rPr lang="sv-SE" dirty="0" err="1" smtClean="0"/>
              <a:t>comparison</a:t>
            </a:r>
            <a:r>
              <a:rPr lang="sv-SE" dirty="0" smtClean="0"/>
              <a:t>:</a:t>
            </a:r>
          </a:p>
          <a:p>
            <a:r>
              <a:rPr lang="sv-SE" dirty="0" smtClean="0"/>
              <a:t>Extreme </a:t>
            </a:r>
            <a:r>
              <a:rPr lang="sv-SE" dirty="0" err="1" smtClean="0"/>
              <a:t>properties</a:t>
            </a:r>
            <a:endParaRPr lang="sv-SE" dirty="0" smtClean="0"/>
          </a:p>
          <a:p>
            <a:r>
              <a:rPr lang="sv-SE" dirty="0" err="1" smtClean="0"/>
              <a:t>of</a:t>
            </a:r>
            <a:r>
              <a:rPr lang="sv-SE" dirty="0" smtClean="0"/>
              <a:t> NGC4418 hot </a:t>
            </a:r>
            <a:r>
              <a:rPr lang="sv-SE" dirty="0" err="1" smtClean="0"/>
              <a:t>core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7" name="Ellips 6"/>
          <p:cNvSpPr/>
          <p:nvPr/>
        </p:nvSpPr>
        <p:spPr>
          <a:xfrm>
            <a:off x="1991064" y="5504698"/>
            <a:ext cx="235165" cy="221616"/>
          </a:xfrm>
          <a:prstGeom prst="ellipse">
            <a:avLst/>
          </a:prstGeom>
          <a:gradFill flip="none" rotWithShape="1">
            <a:gsLst>
              <a:gs pos="35000">
                <a:srgbClr val="FF0F09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pil 8"/>
          <p:cNvCxnSpPr/>
          <p:nvPr/>
        </p:nvCxnSpPr>
        <p:spPr>
          <a:xfrm>
            <a:off x="1771577" y="5015786"/>
            <a:ext cx="219487" cy="3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>
          <a:xfrm>
            <a:off x="6663009" y="6158010"/>
            <a:ext cx="166183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7164695" y="6304002"/>
            <a:ext cx="8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100 pc</a:t>
            </a:r>
            <a:endParaRPr lang="sv-SE" dirty="0"/>
          </a:p>
        </p:txBody>
      </p:sp>
      <p:cxnSp>
        <p:nvCxnSpPr>
          <p:cNvPr id="16" name="Rak pil 15"/>
          <p:cNvCxnSpPr/>
          <p:nvPr/>
        </p:nvCxnSpPr>
        <p:spPr>
          <a:xfrm>
            <a:off x="1991064" y="5924909"/>
            <a:ext cx="31355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ruta 16"/>
          <p:cNvSpPr txBox="1"/>
          <p:nvPr/>
        </p:nvSpPr>
        <p:spPr>
          <a:xfrm>
            <a:off x="1818610" y="5975441"/>
            <a:ext cx="68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20 pc</a:t>
            </a:r>
            <a:endParaRPr lang="sv-SE" dirty="0"/>
          </a:p>
        </p:txBody>
      </p:sp>
      <p:sp>
        <p:nvSpPr>
          <p:cNvPr id="18" name="Rektangel 17"/>
          <p:cNvSpPr/>
          <p:nvPr/>
        </p:nvSpPr>
        <p:spPr>
          <a:xfrm>
            <a:off x="92279" y="4108136"/>
            <a:ext cx="2212339" cy="9076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/>
          <p:cNvSpPr/>
          <p:nvPr/>
        </p:nvSpPr>
        <p:spPr>
          <a:xfrm>
            <a:off x="1040376" y="5504698"/>
            <a:ext cx="950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/>
              <a:t>10</a:t>
            </a:r>
            <a:r>
              <a:rPr lang="sv-SE" baseline="30000" dirty="0"/>
              <a:t>8</a:t>
            </a:r>
            <a:r>
              <a:rPr lang="sv-SE" baseline="30000" dirty="0" smtClean="0"/>
              <a:t> </a:t>
            </a:r>
            <a:r>
              <a:rPr lang="sv-SE" dirty="0" err="1"/>
              <a:t>M</a:t>
            </a:r>
            <a:r>
              <a:rPr lang="sv-SE" baseline="-25000" dirty="0" err="1"/>
              <a:t>sun</a:t>
            </a:r>
            <a:endParaRPr lang="sv-SE" baseline="-25000" dirty="0"/>
          </a:p>
        </p:txBody>
      </p:sp>
    </p:spTree>
    <p:extLst>
      <p:ext uri="{BB962C8B-B14F-4D97-AF65-F5344CB8AC3E}">
        <p14:creationId xmlns:p14="http://schemas.microsoft.com/office/powerpoint/2010/main" val="408085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AGNs</a:t>
            </a:r>
            <a:r>
              <a:rPr lang="sv-SE" dirty="0" smtClean="0"/>
              <a:t> or </a:t>
            </a:r>
            <a:r>
              <a:rPr lang="sv-SE" dirty="0" err="1" smtClean="0"/>
              <a:t>compact</a:t>
            </a:r>
            <a:r>
              <a:rPr lang="sv-SE" dirty="0" smtClean="0"/>
              <a:t> </a:t>
            </a:r>
            <a:r>
              <a:rPr lang="sv-SE" dirty="0" err="1" smtClean="0"/>
              <a:t>starbursts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lvl="1"/>
            <a:r>
              <a:rPr lang="sv-SE" dirty="0" smtClean="0"/>
              <a:t>mid-IR </a:t>
            </a:r>
            <a:r>
              <a:rPr lang="sv-SE" dirty="0" err="1" smtClean="0"/>
              <a:t>diagnostics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compromised</a:t>
            </a:r>
            <a:r>
              <a:rPr lang="sv-SE" dirty="0" smtClean="0"/>
              <a:t> by extreme dust </a:t>
            </a:r>
            <a:r>
              <a:rPr lang="sv-SE" dirty="0" err="1" smtClean="0"/>
              <a:t>obscuration</a:t>
            </a:r>
            <a:r>
              <a:rPr lang="sv-SE" dirty="0" smtClean="0"/>
              <a:t>. X-</a:t>
            </a:r>
            <a:r>
              <a:rPr lang="sv-SE" dirty="0" err="1" smtClean="0"/>
              <a:t>rays</a:t>
            </a:r>
            <a:r>
              <a:rPr lang="sv-SE" dirty="0" smtClean="0"/>
              <a:t> </a:t>
            </a:r>
            <a:r>
              <a:rPr lang="sv-SE" dirty="0" err="1" smtClean="0"/>
              <a:t>severely</a:t>
            </a:r>
            <a:r>
              <a:rPr lang="sv-SE" dirty="0" smtClean="0"/>
              <a:t> </a:t>
            </a:r>
            <a:r>
              <a:rPr lang="sv-SE" dirty="0" err="1" smtClean="0"/>
              <a:t>attenuated</a:t>
            </a:r>
            <a:r>
              <a:rPr lang="sv-SE" dirty="0" smtClean="0"/>
              <a:t> </a:t>
            </a:r>
            <a:r>
              <a:rPr lang="sv-SE" dirty="0" err="1" smtClean="0"/>
              <a:t>when</a:t>
            </a:r>
            <a:r>
              <a:rPr lang="sv-SE" dirty="0" smtClean="0"/>
              <a:t> N(H2)&gt;10</a:t>
            </a:r>
            <a:r>
              <a:rPr lang="sv-SE" baseline="30000" dirty="0" smtClean="0"/>
              <a:t>24</a:t>
            </a:r>
            <a:r>
              <a:rPr lang="sv-SE" dirty="0" smtClean="0"/>
              <a:t> -10</a:t>
            </a:r>
            <a:r>
              <a:rPr lang="sv-SE" baseline="30000" dirty="0" smtClean="0"/>
              <a:t>25</a:t>
            </a:r>
            <a:r>
              <a:rPr lang="sv-SE" dirty="0" smtClean="0"/>
              <a:t> cm</a:t>
            </a:r>
            <a:r>
              <a:rPr lang="sv-SE" baseline="30000" dirty="0" smtClean="0"/>
              <a:t>-2 </a:t>
            </a:r>
          </a:p>
          <a:p>
            <a:pPr lvl="1"/>
            <a:r>
              <a:rPr lang="sv-SE" dirty="0" err="1" smtClean="0"/>
              <a:t>Use</a:t>
            </a:r>
            <a:r>
              <a:rPr lang="sv-SE" dirty="0" smtClean="0"/>
              <a:t>: </a:t>
            </a:r>
          </a:p>
          <a:p>
            <a:pPr lvl="2"/>
            <a:r>
              <a:rPr lang="sv-SE" dirty="0" err="1" smtClean="0"/>
              <a:t>High</a:t>
            </a:r>
            <a:r>
              <a:rPr lang="sv-SE" dirty="0" smtClean="0"/>
              <a:t> resolution mm/</a:t>
            </a:r>
            <a:r>
              <a:rPr lang="sv-SE" dirty="0" err="1" smtClean="0"/>
              <a:t>submm</a:t>
            </a:r>
            <a:r>
              <a:rPr lang="sv-SE" dirty="0" smtClean="0"/>
              <a:t> </a:t>
            </a:r>
            <a:r>
              <a:rPr lang="sv-SE" dirty="0" err="1" smtClean="0"/>
              <a:t>continuum</a:t>
            </a:r>
            <a:r>
              <a:rPr lang="sv-SE" dirty="0" smtClean="0"/>
              <a:t> </a:t>
            </a:r>
            <a:r>
              <a:rPr lang="sv-SE" dirty="0" err="1" smtClean="0"/>
              <a:t>imaging</a:t>
            </a:r>
            <a:r>
              <a:rPr lang="sv-SE" dirty="0" smtClean="0"/>
              <a:t> –</a:t>
            </a:r>
          </a:p>
          <a:p>
            <a:pPr lvl="2"/>
            <a:r>
              <a:rPr lang="sv-SE" dirty="0" smtClean="0"/>
              <a:t>Maser </a:t>
            </a:r>
            <a:r>
              <a:rPr lang="sv-SE" dirty="0" err="1" smtClean="0"/>
              <a:t>lines</a:t>
            </a:r>
            <a:r>
              <a:rPr lang="sv-SE" dirty="0" smtClean="0"/>
              <a:t> </a:t>
            </a:r>
            <a:endParaRPr lang="sv-SE" dirty="0" smtClean="0"/>
          </a:p>
          <a:p>
            <a:pPr lvl="2"/>
            <a:r>
              <a:rPr lang="sv-SE" dirty="0" err="1" smtClean="0"/>
              <a:t>Spectral</a:t>
            </a:r>
            <a:r>
              <a:rPr lang="sv-SE" dirty="0" smtClean="0"/>
              <a:t> </a:t>
            </a:r>
            <a:r>
              <a:rPr lang="sv-SE" dirty="0" err="1" smtClean="0"/>
              <a:t>scans</a:t>
            </a:r>
            <a:r>
              <a:rPr lang="sv-SE" dirty="0" smtClean="0"/>
              <a:t>: </a:t>
            </a:r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r>
              <a:rPr lang="sv-SE" dirty="0" smtClean="0"/>
              <a:t> and </a:t>
            </a:r>
            <a:r>
              <a:rPr lang="sv-SE" dirty="0" err="1" smtClean="0"/>
              <a:t>astrochemistry</a:t>
            </a:r>
            <a:endParaRPr lang="sv-SE" dirty="0" smtClean="0"/>
          </a:p>
          <a:p>
            <a:pPr lvl="2"/>
            <a:r>
              <a:rPr lang="sv-SE" dirty="0" err="1" smtClean="0"/>
              <a:t>Recombination</a:t>
            </a:r>
            <a:r>
              <a:rPr lang="sv-SE" dirty="0" smtClean="0"/>
              <a:t> </a:t>
            </a:r>
            <a:r>
              <a:rPr lang="sv-SE" dirty="0" err="1" smtClean="0"/>
              <a:t>lines</a:t>
            </a:r>
            <a:r>
              <a:rPr lang="sv-SE" dirty="0" smtClean="0"/>
              <a:t> (</a:t>
            </a:r>
            <a:r>
              <a:rPr lang="sv-SE" dirty="0" err="1" smtClean="0"/>
              <a:t>Scoville&amp;Murchikova</a:t>
            </a:r>
            <a:r>
              <a:rPr lang="sv-SE" dirty="0" smtClean="0"/>
              <a:t> 2013)</a:t>
            </a:r>
          </a:p>
          <a:p>
            <a:pPr lvl="2"/>
            <a:r>
              <a:rPr lang="sv-SE" dirty="0">
                <a:solidFill>
                  <a:srgbClr val="FF0000"/>
                </a:solidFill>
              </a:rPr>
              <a:t>IR-</a:t>
            </a:r>
            <a:r>
              <a:rPr lang="sv-SE" dirty="0" err="1">
                <a:solidFill>
                  <a:srgbClr val="FF0000"/>
                </a:solidFill>
              </a:rPr>
              <a:t>excited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lines</a:t>
            </a:r>
            <a:r>
              <a:rPr lang="sv-SE" dirty="0">
                <a:solidFill>
                  <a:srgbClr val="FF0000"/>
                </a:solidFill>
              </a:rPr>
              <a:t> – </a:t>
            </a:r>
            <a:r>
              <a:rPr lang="sv-SE" dirty="0" err="1">
                <a:solidFill>
                  <a:srgbClr val="FF0000"/>
                </a:solidFill>
              </a:rPr>
              <a:t>probe</a:t>
            </a:r>
            <a:r>
              <a:rPr lang="sv-SE" dirty="0">
                <a:solidFill>
                  <a:srgbClr val="FF0000"/>
                </a:solidFill>
              </a:rPr>
              <a:t> inside </a:t>
            </a:r>
            <a:r>
              <a:rPr lang="sv-SE" dirty="0" err="1" smtClean="0">
                <a:solidFill>
                  <a:srgbClr val="FF0000"/>
                </a:solidFill>
              </a:rPr>
              <a:t>optically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thick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shell</a:t>
            </a:r>
            <a:r>
              <a:rPr lang="sv-SE" dirty="0">
                <a:solidFill>
                  <a:srgbClr val="FF0000"/>
                </a:solidFill>
              </a:rPr>
              <a:t> for </a:t>
            </a:r>
            <a:r>
              <a:rPr lang="sv-SE" dirty="0" err="1">
                <a:solidFill>
                  <a:srgbClr val="FF0000"/>
                </a:solidFill>
              </a:rPr>
              <a:t>dynamics</a:t>
            </a:r>
            <a:r>
              <a:rPr lang="sv-SE" dirty="0">
                <a:solidFill>
                  <a:srgbClr val="FF0000"/>
                </a:solidFill>
              </a:rPr>
              <a:t> and IR</a:t>
            </a:r>
            <a:r>
              <a:rPr lang="sv-SE" dirty="0" smtClean="0">
                <a:solidFill>
                  <a:srgbClr val="FF0000"/>
                </a:solidFill>
              </a:rPr>
              <a:t>-</a:t>
            </a:r>
            <a:r>
              <a:rPr lang="sv-SE" dirty="0" err="1" smtClean="0">
                <a:solidFill>
                  <a:srgbClr val="FF0000"/>
                </a:solidFill>
              </a:rPr>
              <a:t>field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mapping</a:t>
            </a:r>
            <a:endParaRPr lang="sv-SE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8" name="Platshållare för innehåll 7" descr="endiag.ep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50" b="-13850"/>
          <a:stretch>
            <a:fillRect/>
          </a:stretch>
        </p:blipFill>
        <p:spPr/>
      </p:pic>
      <p:cxnSp>
        <p:nvCxnSpPr>
          <p:cNvPr id="12" name="Rak pil 11"/>
          <p:cNvCxnSpPr/>
          <p:nvPr/>
        </p:nvCxnSpPr>
        <p:spPr>
          <a:xfrm>
            <a:off x="7496427" y="2811221"/>
            <a:ext cx="9513" cy="451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/>
          <p:cNvCxnSpPr/>
          <p:nvPr/>
        </p:nvCxnSpPr>
        <p:spPr>
          <a:xfrm>
            <a:off x="7643882" y="2173821"/>
            <a:ext cx="9513" cy="6802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pp 15"/>
          <p:cNvSpPr/>
          <p:nvPr/>
        </p:nvSpPr>
        <p:spPr>
          <a:xfrm>
            <a:off x="7020625" y="4388666"/>
            <a:ext cx="951603" cy="1304126"/>
          </a:xfrm>
          <a:prstGeom prst="up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/>
          <p:cNvSpPr txBox="1"/>
          <p:nvPr/>
        </p:nvSpPr>
        <p:spPr>
          <a:xfrm>
            <a:off x="6973877" y="6109158"/>
            <a:ext cx="153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14 </a:t>
            </a:r>
            <a:r>
              <a:rPr lang="sv-SE" dirty="0" smtClean="0">
                <a:latin typeface="Symbol" charset="2"/>
                <a:cs typeface="Symbol" charset="2"/>
              </a:rPr>
              <a:t>m</a:t>
            </a:r>
            <a:r>
              <a:rPr lang="sv-SE" dirty="0" smtClean="0"/>
              <a:t>m IR </a:t>
            </a:r>
            <a:r>
              <a:rPr lang="sv-SE" dirty="0" err="1" smtClean="0"/>
              <a:t>field</a:t>
            </a:r>
            <a:endParaRPr lang="sv-SE" dirty="0"/>
          </a:p>
        </p:txBody>
      </p:sp>
      <p:sp>
        <p:nvSpPr>
          <p:cNvPr id="18" name="textruta 17"/>
          <p:cNvSpPr txBox="1"/>
          <p:nvPr/>
        </p:nvSpPr>
        <p:spPr>
          <a:xfrm>
            <a:off x="5687538" y="1230868"/>
            <a:ext cx="257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Vibrationally</a:t>
            </a:r>
            <a:r>
              <a:rPr lang="sv-SE" dirty="0" smtClean="0"/>
              <a:t> </a:t>
            </a:r>
            <a:r>
              <a:rPr lang="sv-SE" dirty="0" err="1" smtClean="0"/>
              <a:t>excited</a:t>
            </a:r>
            <a:r>
              <a:rPr lang="sv-SE" dirty="0" smtClean="0"/>
              <a:t> HCN</a:t>
            </a:r>
            <a:endParaRPr lang="sv-SE" dirty="0"/>
          </a:p>
        </p:txBody>
      </p:sp>
      <p:sp>
        <p:nvSpPr>
          <p:cNvPr id="19" name="textruta 18"/>
          <p:cNvSpPr txBox="1"/>
          <p:nvPr/>
        </p:nvSpPr>
        <p:spPr>
          <a:xfrm>
            <a:off x="5195437" y="1661345"/>
            <a:ext cx="966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latin typeface="Symbol" charset="2"/>
                <a:cs typeface="Symbol" charset="2"/>
              </a:rPr>
              <a:t>n</a:t>
            </a:r>
            <a:r>
              <a:rPr lang="sv-SE" sz="1400" dirty="0" smtClean="0"/>
              <a:t>=0 </a:t>
            </a:r>
            <a:r>
              <a:rPr lang="sv-SE" sz="1400" dirty="0" err="1" smtClean="0"/>
              <a:t>ladder</a:t>
            </a:r>
            <a:endParaRPr lang="sv-SE" sz="1400" dirty="0"/>
          </a:p>
        </p:txBody>
      </p:sp>
      <p:sp>
        <p:nvSpPr>
          <p:cNvPr id="20" name="Rektangel 19"/>
          <p:cNvSpPr/>
          <p:nvPr/>
        </p:nvSpPr>
        <p:spPr>
          <a:xfrm>
            <a:off x="7440192" y="1674944"/>
            <a:ext cx="1056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smtClean="0">
                <a:latin typeface="Symbol" charset="2"/>
                <a:cs typeface="Symbol" charset="2"/>
              </a:rPr>
              <a:t>n</a:t>
            </a:r>
            <a:r>
              <a:rPr lang="sv-SE" sz="1400" baseline="-25000" dirty="0" smtClean="0">
                <a:latin typeface="Symbol" charset="2"/>
                <a:cs typeface="Symbol" charset="2"/>
              </a:rPr>
              <a:t>2</a:t>
            </a:r>
            <a:r>
              <a:rPr lang="sv-SE" sz="1400" dirty="0" smtClean="0"/>
              <a:t>=2 </a:t>
            </a:r>
            <a:r>
              <a:rPr lang="sv-SE" sz="1400" dirty="0" err="1"/>
              <a:t>ladder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424935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err="1" smtClean="0"/>
              <a:t>Tracers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chemistry</a:t>
            </a:r>
            <a:r>
              <a:rPr lang="sv-SE" dirty="0" smtClean="0"/>
              <a:t> and </a:t>
            </a:r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Nuclei</a:t>
            </a:r>
            <a:endParaRPr lang="sv-SE" dirty="0"/>
          </a:p>
          <a:p>
            <a:pPr lvl="1"/>
            <a:r>
              <a:rPr lang="sv-SE" dirty="0" smtClean="0"/>
              <a:t>AGN</a:t>
            </a:r>
          </a:p>
          <a:p>
            <a:pPr lvl="1"/>
            <a:r>
              <a:rPr lang="sv-SE" dirty="0" err="1" smtClean="0"/>
              <a:t>Obscured</a:t>
            </a:r>
            <a:r>
              <a:rPr lang="sv-SE" dirty="0" smtClean="0"/>
              <a:t> </a:t>
            </a:r>
            <a:r>
              <a:rPr lang="sv-SE" dirty="0" err="1" smtClean="0"/>
              <a:t>nuclei</a:t>
            </a:r>
            <a:endParaRPr lang="sv-SE" dirty="0" smtClean="0"/>
          </a:p>
          <a:p>
            <a:pPr lvl="2"/>
            <a:r>
              <a:rPr lang="sv-SE" dirty="0" smtClean="0"/>
              <a:t>Extreme </a:t>
            </a:r>
            <a:r>
              <a:rPr lang="sv-SE" dirty="0" err="1" smtClean="0"/>
              <a:t>nuclei</a:t>
            </a:r>
            <a:r>
              <a:rPr lang="sv-SE" dirty="0" smtClean="0"/>
              <a:t> </a:t>
            </a:r>
            <a:endParaRPr lang="sv-SE" dirty="0" smtClean="0"/>
          </a:p>
          <a:p>
            <a:r>
              <a:rPr lang="sv-SE" dirty="0" err="1" smtClean="0"/>
              <a:t>Molecular</a:t>
            </a:r>
            <a:r>
              <a:rPr lang="sv-SE" dirty="0" smtClean="0"/>
              <a:t> </a:t>
            </a:r>
            <a:r>
              <a:rPr lang="sv-SE" dirty="0" err="1" smtClean="0"/>
              <a:t>outflows</a:t>
            </a:r>
            <a:endParaRPr lang="sv-SE" dirty="0" smtClean="0"/>
          </a:p>
          <a:p>
            <a:pPr lvl="1"/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r>
              <a:rPr lang="sv-SE" dirty="0" smtClean="0"/>
              <a:t> and </a:t>
            </a:r>
            <a:r>
              <a:rPr lang="sv-SE" dirty="0" err="1" smtClean="0"/>
              <a:t>chemistry</a:t>
            </a:r>
            <a:r>
              <a:rPr lang="sv-SE" dirty="0" smtClean="0"/>
              <a:t> in </a:t>
            </a:r>
            <a:r>
              <a:rPr lang="sv-SE" dirty="0" err="1" smtClean="0"/>
              <a:t>outflows</a:t>
            </a:r>
            <a:endParaRPr lang="sv-SE" dirty="0" smtClean="0"/>
          </a:p>
          <a:p>
            <a:r>
              <a:rPr lang="sv-SE" dirty="0" smtClean="0"/>
              <a:t>(</a:t>
            </a:r>
            <a:r>
              <a:rPr lang="sv-SE" dirty="0" err="1" smtClean="0"/>
              <a:t>Mergers</a:t>
            </a:r>
            <a:r>
              <a:rPr lang="sv-SE" dirty="0" smtClean="0"/>
              <a:t>, </a:t>
            </a:r>
            <a:r>
              <a:rPr lang="sv-SE" dirty="0" err="1" smtClean="0"/>
              <a:t>interactions</a:t>
            </a:r>
            <a:r>
              <a:rPr lang="sv-SE" dirty="0" smtClean="0"/>
              <a:t> and </a:t>
            </a:r>
            <a:r>
              <a:rPr lang="sv-SE" dirty="0" err="1" smtClean="0"/>
              <a:t>extended</a:t>
            </a:r>
            <a:r>
              <a:rPr lang="sv-SE" dirty="0" smtClean="0"/>
              <a:t> star formation</a:t>
            </a:r>
          </a:p>
          <a:p>
            <a:pPr lvl="1"/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r>
              <a:rPr lang="sv-SE" dirty="0" smtClean="0"/>
              <a:t> – stellar </a:t>
            </a:r>
            <a:r>
              <a:rPr lang="sv-SE" dirty="0" err="1" smtClean="0"/>
              <a:t>nucleosynthesis</a:t>
            </a:r>
            <a:r>
              <a:rPr lang="sv-SE" dirty="0" smtClean="0"/>
              <a:t>)</a:t>
            </a:r>
            <a:endParaRPr lang="sv-SE" dirty="0" smtClean="0"/>
          </a:p>
          <a:p>
            <a:pPr lvl="1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44603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Radiative</a:t>
            </a:r>
            <a:r>
              <a:rPr lang="sv-SE" dirty="0" smtClean="0"/>
              <a:t> excitation and </a:t>
            </a:r>
            <a:r>
              <a:rPr lang="sv-SE" dirty="0" err="1" smtClean="0"/>
              <a:t>pumping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57200" y="1600200"/>
            <a:ext cx="3217045" cy="5020467"/>
          </a:xfrm>
        </p:spPr>
        <p:txBody>
          <a:bodyPr>
            <a:normAutofit fontScale="70000" lnSpcReduction="20000"/>
          </a:bodyPr>
          <a:lstStyle/>
          <a:p>
            <a:r>
              <a:rPr lang="sv-SE" dirty="0" err="1" smtClean="0"/>
              <a:t>Requires</a:t>
            </a:r>
            <a:endParaRPr lang="sv-SE" dirty="0" smtClean="0"/>
          </a:p>
          <a:p>
            <a:pPr lvl="1"/>
            <a:r>
              <a:rPr lang="sv-SE" dirty="0" smtClean="0"/>
              <a:t>T</a:t>
            </a:r>
            <a:r>
              <a:rPr lang="sv-SE" baseline="-25000" dirty="0" smtClean="0"/>
              <a:t>B</a:t>
            </a:r>
            <a:r>
              <a:rPr lang="sv-SE" dirty="0" smtClean="0"/>
              <a:t>(14 </a:t>
            </a:r>
            <a:r>
              <a:rPr lang="sv-SE" dirty="0" err="1" smtClean="0"/>
              <a:t>micron</a:t>
            </a:r>
            <a:r>
              <a:rPr lang="sv-SE" dirty="0" smtClean="0"/>
              <a:t>) &gt; 100 K for HCN</a:t>
            </a:r>
          </a:p>
          <a:p>
            <a:pPr lvl="1"/>
            <a:endParaRPr lang="sv-SE" dirty="0"/>
          </a:p>
          <a:p>
            <a:r>
              <a:rPr lang="sv-SE" dirty="0" err="1"/>
              <a:t>Combining</a:t>
            </a:r>
            <a:r>
              <a:rPr lang="sv-SE" dirty="0"/>
              <a:t> </a:t>
            </a:r>
            <a:r>
              <a:rPr lang="sv-SE" dirty="0" err="1"/>
              <a:t>vibrational</a:t>
            </a:r>
            <a:r>
              <a:rPr lang="sv-SE" dirty="0"/>
              <a:t> </a:t>
            </a:r>
            <a:r>
              <a:rPr lang="sv-SE" dirty="0" err="1"/>
              <a:t>lines</a:t>
            </a:r>
            <a:r>
              <a:rPr lang="sv-SE" dirty="0"/>
              <a:t> from IR-</a:t>
            </a:r>
            <a:r>
              <a:rPr lang="sv-SE" dirty="0" err="1"/>
              <a:t>pumped</a:t>
            </a:r>
            <a:r>
              <a:rPr lang="sv-SE" dirty="0"/>
              <a:t> species </a:t>
            </a:r>
            <a:r>
              <a:rPr lang="sv-SE" dirty="0" err="1"/>
              <a:t>let</a:t>
            </a:r>
            <a:r>
              <a:rPr lang="sv-SE" dirty="0"/>
              <a:t> </a:t>
            </a:r>
            <a:r>
              <a:rPr lang="sv-SE" dirty="0" err="1"/>
              <a:t>us</a:t>
            </a:r>
            <a:r>
              <a:rPr lang="sv-SE" dirty="0"/>
              <a:t> </a:t>
            </a:r>
            <a:r>
              <a:rPr lang="sv-SE" dirty="0" err="1"/>
              <a:t>probe</a:t>
            </a:r>
            <a:r>
              <a:rPr lang="sv-SE" dirty="0"/>
              <a:t> the inner regions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dusty</a:t>
            </a:r>
            <a:r>
              <a:rPr lang="sv-SE" dirty="0"/>
              <a:t> </a:t>
            </a:r>
            <a:r>
              <a:rPr lang="sv-SE" dirty="0" err="1"/>
              <a:t>active</a:t>
            </a:r>
            <a:r>
              <a:rPr lang="sv-SE" dirty="0"/>
              <a:t> </a:t>
            </a:r>
            <a:r>
              <a:rPr lang="sv-SE" dirty="0" err="1"/>
              <a:t>galaxies</a:t>
            </a:r>
            <a:r>
              <a:rPr lang="sv-SE" dirty="0"/>
              <a:t>:</a:t>
            </a:r>
          </a:p>
          <a:p>
            <a:pPr marL="685800" lvl="1"/>
            <a:r>
              <a:rPr lang="sv-SE" dirty="0"/>
              <a:t>The </a:t>
            </a:r>
            <a:r>
              <a:rPr lang="sv-SE" dirty="0" err="1"/>
              <a:t>size</a:t>
            </a:r>
            <a:r>
              <a:rPr lang="sv-SE" dirty="0"/>
              <a:t>, </a:t>
            </a:r>
            <a:r>
              <a:rPr lang="sv-SE" dirty="0" err="1"/>
              <a:t>temperature</a:t>
            </a:r>
            <a:r>
              <a:rPr lang="sv-SE" dirty="0"/>
              <a:t>, </a:t>
            </a:r>
            <a:r>
              <a:rPr lang="sv-SE" dirty="0" err="1"/>
              <a:t>optical</a:t>
            </a:r>
            <a:r>
              <a:rPr lang="sv-SE" dirty="0"/>
              <a:t> </a:t>
            </a:r>
            <a:r>
              <a:rPr lang="sv-SE" dirty="0" err="1"/>
              <a:t>depth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mid-IR </a:t>
            </a:r>
            <a:r>
              <a:rPr lang="sv-SE" dirty="0" err="1"/>
              <a:t>continuum</a:t>
            </a:r>
            <a:r>
              <a:rPr lang="sv-SE" dirty="0"/>
              <a:t> – </a:t>
            </a:r>
            <a:r>
              <a:rPr lang="sv-SE" dirty="0" err="1"/>
              <a:t>addressing</a:t>
            </a:r>
            <a:r>
              <a:rPr lang="sv-SE" dirty="0"/>
              <a:t> the </a:t>
            </a:r>
            <a:r>
              <a:rPr lang="sv-SE" dirty="0" err="1"/>
              <a:t>nature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buried</a:t>
            </a:r>
            <a:r>
              <a:rPr lang="sv-SE" dirty="0"/>
              <a:t> source</a:t>
            </a:r>
          </a:p>
          <a:p>
            <a:pPr marL="685800" lvl="1"/>
            <a:r>
              <a:rPr lang="sv-SE" dirty="0" smtClean="0"/>
              <a:t>Dynamics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buried</a:t>
            </a:r>
            <a:r>
              <a:rPr lang="sv-SE" dirty="0"/>
              <a:t> gas</a:t>
            </a:r>
          </a:p>
        </p:txBody>
      </p:sp>
      <p:pic>
        <p:nvPicPr>
          <p:cNvPr id="5" name="コンテンツ プレースホルダ 3" descr="Sakamoto2010-vibrationalHC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1" r="-4693"/>
          <a:stretch/>
        </p:blipFill>
        <p:spPr>
          <a:xfrm>
            <a:off x="3985527" y="1737548"/>
            <a:ext cx="2428946" cy="2006805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276638" y="1546244"/>
            <a:ext cx="1906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SMA: Sakamoto </a:t>
            </a:r>
            <a:r>
              <a:rPr lang="en-US" altLang="ja-JP" sz="1400" dirty="0"/>
              <a:t>et al. </a:t>
            </a:r>
            <a:r>
              <a:rPr lang="en-US" altLang="ja-JP" sz="1400" dirty="0" smtClean="0"/>
              <a:t>2010</a:t>
            </a:r>
            <a:endParaRPr lang="sv-SE" sz="1400" dirty="0"/>
          </a:p>
        </p:txBody>
      </p:sp>
      <p:pic>
        <p:nvPicPr>
          <p:cNvPr id="7" name="Bildobjekt 6" descr="gaus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97" y="4432240"/>
            <a:ext cx="2685329" cy="2029304"/>
          </a:xfrm>
          <a:prstGeom prst="rect">
            <a:avLst/>
          </a:prstGeom>
        </p:spPr>
      </p:pic>
      <p:sp>
        <p:nvSpPr>
          <p:cNvPr id="8" name="Ellips 7"/>
          <p:cNvSpPr/>
          <p:nvPr/>
        </p:nvSpPr>
        <p:spPr>
          <a:xfrm>
            <a:off x="5161904" y="2727874"/>
            <a:ext cx="305563" cy="45867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/>
          <a:srcRect l="45944" t="30483" r="-449" b="36446"/>
          <a:stretch/>
        </p:blipFill>
        <p:spPr>
          <a:xfrm>
            <a:off x="6330779" y="1543684"/>
            <a:ext cx="2445188" cy="2200669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5161904" y="2041186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NGC 4418</a:t>
            </a:r>
            <a:endParaRPr lang="sv-SE" sz="1400" dirty="0"/>
          </a:p>
        </p:txBody>
      </p:sp>
      <p:sp>
        <p:nvSpPr>
          <p:cNvPr id="12" name="Rektangel 11"/>
          <p:cNvSpPr/>
          <p:nvPr/>
        </p:nvSpPr>
        <p:spPr>
          <a:xfrm>
            <a:off x="6614362" y="1517966"/>
            <a:ext cx="2813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ALMA cycle 0: </a:t>
            </a:r>
            <a:r>
              <a:rPr lang="en-US" altLang="ja-JP" sz="1400" dirty="0" err="1" smtClean="0"/>
              <a:t>Imanishi</a:t>
            </a:r>
            <a:r>
              <a:rPr lang="en-US" altLang="ja-JP" sz="1400" dirty="0" smtClean="0"/>
              <a:t> and Nakanishi 2013</a:t>
            </a:r>
            <a:endParaRPr lang="sv-SE" sz="1400" dirty="0"/>
          </a:p>
        </p:txBody>
      </p:sp>
      <p:sp>
        <p:nvSpPr>
          <p:cNvPr id="13" name="Rektangel 12"/>
          <p:cNvSpPr/>
          <p:nvPr/>
        </p:nvSpPr>
        <p:spPr>
          <a:xfrm>
            <a:off x="5271697" y="4124463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/>
              <a:t>PdBI</a:t>
            </a:r>
            <a:r>
              <a:rPr lang="en-US" altLang="ja-JP" sz="1400" dirty="0" smtClean="0"/>
              <a:t>: Aalto </a:t>
            </a:r>
            <a:r>
              <a:rPr lang="en-US" altLang="ja-JP" sz="1400" dirty="0"/>
              <a:t>et al. </a:t>
            </a:r>
            <a:r>
              <a:rPr lang="en-US" altLang="ja-JP" sz="1400" dirty="0" smtClean="0"/>
              <a:t>2014</a:t>
            </a:r>
            <a:endParaRPr lang="sv-SE" sz="1400" dirty="0"/>
          </a:p>
        </p:txBody>
      </p:sp>
      <p:sp>
        <p:nvSpPr>
          <p:cNvPr id="14" name="textruta 13"/>
          <p:cNvSpPr txBox="1"/>
          <p:nvPr/>
        </p:nvSpPr>
        <p:spPr>
          <a:xfrm>
            <a:off x="7072190" y="4460208"/>
            <a:ext cx="79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Mrk</a:t>
            </a:r>
            <a:r>
              <a:rPr lang="sv-SE" sz="1400" dirty="0" smtClean="0"/>
              <a:t> 231</a:t>
            </a:r>
            <a:endParaRPr lang="sv-SE" sz="1400" dirty="0"/>
          </a:p>
        </p:txBody>
      </p:sp>
      <p:sp>
        <p:nvSpPr>
          <p:cNvPr id="15" name="Ellips 14"/>
          <p:cNvSpPr/>
          <p:nvPr/>
        </p:nvSpPr>
        <p:spPr>
          <a:xfrm>
            <a:off x="7998162" y="3172112"/>
            <a:ext cx="305563" cy="45867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>
            <a:off x="6977534" y="5766075"/>
            <a:ext cx="305563" cy="45867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762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Mrk231: HCN </a:t>
            </a:r>
            <a:r>
              <a:rPr lang="sv-SE" dirty="0" err="1"/>
              <a:t>v</a:t>
            </a:r>
            <a:r>
              <a:rPr lang="sv-SE" dirty="0" err="1" smtClean="0"/>
              <a:t>ibrational</a:t>
            </a:r>
            <a:r>
              <a:rPr lang="sv-SE" dirty="0" smtClean="0"/>
              <a:t> </a:t>
            </a:r>
            <a:r>
              <a:rPr lang="sv-SE" dirty="0" err="1" smtClean="0"/>
              <a:t>dynamics</a:t>
            </a:r>
            <a:r>
              <a:rPr lang="sv-SE" dirty="0" smtClean="0"/>
              <a:t> – </a:t>
            </a:r>
            <a:r>
              <a:rPr lang="sv-SE" dirty="0" err="1" smtClean="0"/>
              <a:t>tracing</a:t>
            </a:r>
            <a:r>
              <a:rPr lang="sv-SE" dirty="0" smtClean="0"/>
              <a:t> the </a:t>
            </a:r>
            <a:r>
              <a:rPr lang="sv-SE" dirty="0" err="1" smtClean="0"/>
              <a:t>nuclear</a:t>
            </a:r>
            <a:r>
              <a:rPr lang="sv-SE" dirty="0" smtClean="0"/>
              <a:t> </a:t>
            </a:r>
            <a:r>
              <a:rPr lang="sv-SE" dirty="0" err="1" smtClean="0"/>
              <a:t>warped</a:t>
            </a:r>
            <a:r>
              <a:rPr lang="sv-SE" dirty="0" smtClean="0"/>
              <a:t> disk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20149" y="1595661"/>
            <a:ext cx="134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HCN 3-2 v=0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7223990" y="1639829"/>
            <a:ext cx="1462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HCN 3-2 v</a:t>
            </a:r>
            <a:r>
              <a:rPr lang="sv-SE" baseline="-25000" dirty="0" smtClean="0"/>
              <a:t>2</a:t>
            </a:r>
            <a:r>
              <a:rPr lang="sv-SE" dirty="0" smtClean="0"/>
              <a:t>=1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95521" y="4147491"/>
            <a:ext cx="1591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Extended</a:t>
            </a:r>
            <a:r>
              <a:rPr lang="sv-SE" dirty="0" smtClean="0"/>
              <a:t> </a:t>
            </a:r>
            <a:r>
              <a:rPr lang="sv-SE" dirty="0" err="1" smtClean="0"/>
              <a:t>near</a:t>
            </a:r>
            <a:r>
              <a:rPr lang="sv-SE" dirty="0" smtClean="0"/>
              <a:t> face-on stellar and </a:t>
            </a:r>
            <a:r>
              <a:rPr lang="sv-SE" dirty="0" err="1" smtClean="0"/>
              <a:t>molecular</a:t>
            </a:r>
            <a:r>
              <a:rPr lang="sv-SE" dirty="0" smtClean="0"/>
              <a:t> disk</a:t>
            </a:r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6138280" y="4283371"/>
            <a:ext cx="3158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Tracing</a:t>
            </a:r>
            <a:r>
              <a:rPr lang="sv-SE" dirty="0" smtClean="0"/>
              <a:t> inner (0.”2 – 0.”3) </a:t>
            </a:r>
            <a:r>
              <a:rPr lang="sv-SE" dirty="0" err="1" smtClean="0"/>
              <a:t>warped</a:t>
            </a:r>
            <a:r>
              <a:rPr lang="sv-SE" dirty="0"/>
              <a:t> disk (</a:t>
            </a:r>
            <a:r>
              <a:rPr lang="sv-SE" dirty="0" err="1"/>
              <a:t>Klöckner</a:t>
            </a:r>
            <a:r>
              <a:rPr lang="sv-SE" dirty="0"/>
              <a:t> et al </a:t>
            </a:r>
            <a:r>
              <a:rPr lang="sv-SE" dirty="0" smtClean="0"/>
              <a:t>2003, Davies </a:t>
            </a:r>
            <a:r>
              <a:rPr lang="sv-SE" dirty="0"/>
              <a:t>et al 2004</a:t>
            </a:r>
            <a:r>
              <a:rPr lang="sv-SE" dirty="0" smtClean="0"/>
              <a:t>).</a:t>
            </a:r>
          </a:p>
          <a:p>
            <a:r>
              <a:rPr lang="sv-SE" dirty="0" smtClean="0"/>
              <a:t>HCN 3-2 v2=1 </a:t>
            </a:r>
            <a:r>
              <a:rPr lang="sv-SE" dirty="0" err="1" smtClean="0"/>
              <a:t>line</a:t>
            </a:r>
            <a:r>
              <a:rPr lang="sv-SE" dirty="0" smtClean="0"/>
              <a:t> </a:t>
            </a:r>
            <a:r>
              <a:rPr lang="sv-SE" dirty="0" err="1" smtClean="0"/>
              <a:t>emerging</a:t>
            </a:r>
            <a:r>
              <a:rPr lang="sv-SE" dirty="0" smtClean="0"/>
              <a:t> from inside r&lt; 75 pc.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87" y="1758486"/>
            <a:ext cx="2887032" cy="3237262"/>
          </a:xfrm>
          <a:prstGeom prst="rect">
            <a:avLst/>
          </a:prstGeom>
        </p:spPr>
      </p:pic>
      <p:pic>
        <p:nvPicPr>
          <p:cNvPr id="11" name="Bildobjekt 10" descr="vib_mom_mom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97" y="2009161"/>
            <a:ext cx="1783503" cy="1663878"/>
          </a:xfrm>
          <a:prstGeom prst="rect">
            <a:avLst/>
          </a:prstGeom>
        </p:spPr>
      </p:pic>
      <p:pic>
        <p:nvPicPr>
          <p:cNvPr id="13" name="Bildobjekt 12" descr="hcn_mom_core_mom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1" y="1946645"/>
            <a:ext cx="2025435" cy="1816534"/>
          </a:xfrm>
          <a:prstGeom prst="rect">
            <a:avLst/>
          </a:prstGeom>
        </p:spPr>
      </p:pic>
      <p:cxnSp>
        <p:nvCxnSpPr>
          <p:cNvPr id="17" name="Rak 16"/>
          <p:cNvCxnSpPr/>
          <p:nvPr/>
        </p:nvCxnSpPr>
        <p:spPr>
          <a:xfrm flipV="1">
            <a:off x="4703300" y="2446066"/>
            <a:ext cx="1973976" cy="925114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ak 18"/>
          <p:cNvCxnSpPr/>
          <p:nvPr/>
        </p:nvCxnSpPr>
        <p:spPr>
          <a:xfrm flipH="1" flipV="1">
            <a:off x="2241907" y="2900783"/>
            <a:ext cx="1583444" cy="61151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ruta 19"/>
          <p:cNvSpPr txBox="1"/>
          <p:nvPr/>
        </p:nvSpPr>
        <p:spPr>
          <a:xfrm>
            <a:off x="344909" y="6011517"/>
            <a:ext cx="8469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HCN v=0 and v</a:t>
            </a:r>
            <a:r>
              <a:rPr lang="sv-SE" baseline="-25000" dirty="0" smtClean="0"/>
              <a:t>2</a:t>
            </a:r>
            <a:r>
              <a:rPr lang="sv-SE" dirty="0" smtClean="0"/>
              <a:t>=1 </a:t>
            </a:r>
            <a:r>
              <a:rPr lang="sv-SE" dirty="0" err="1" smtClean="0"/>
              <a:t>appear</a:t>
            </a:r>
            <a:r>
              <a:rPr lang="sv-SE" dirty="0" smtClean="0"/>
              <a:t> not </a:t>
            </a:r>
            <a:r>
              <a:rPr lang="sv-SE" dirty="0" err="1" smtClean="0"/>
              <a:t>to</a:t>
            </a:r>
            <a:r>
              <a:rPr lang="sv-SE" dirty="0" smtClean="0"/>
              <a:t> be </a:t>
            </a:r>
            <a:r>
              <a:rPr lang="sv-SE" dirty="0" err="1" smtClean="0"/>
              <a:t>cospatial</a:t>
            </a:r>
            <a:r>
              <a:rPr lang="sv-SE" dirty="0" smtClean="0"/>
              <a:t> – v</a:t>
            </a:r>
            <a:r>
              <a:rPr lang="sv-SE" baseline="-25000" dirty="0" smtClean="0"/>
              <a:t>2</a:t>
            </a:r>
            <a:r>
              <a:rPr lang="sv-SE" dirty="0" smtClean="0"/>
              <a:t>=1 </a:t>
            </a:r>
            <a:r>
              <a:rPr lang="sv-SE" dirty="0" err="1" smtClean="0"/>
              <a:t>tracing</a:t>
            </a:r>
            <a:r>
              <a:rPr lang="sv-SE" dirty="0" smtClean="0"/>
              <a:t> </a:t>
            </a:r>
            <a:r>
              <a:rPr lang="sv-SE" dirty="0" err="1" smtClean="0"/>
              <a:t>nuclear</a:t>
            </a:r>
            <a:r>
              <a:rPr lang="sv-SE" dirty="0" smtClean="0"/>
              <a:t> </a:t>
            </a:r>
            <a:r>
              <a:rPr lang="sv-SE" dirty="0" err="1" smtClean="0"/>
              <a:t>optically</a:t>
            </a:r>
            <a:r>
              <a:rPr lang="sv-SE" dirty="0" smtClean="0"/>
              <a:t> </a:t>
            </a:r>
            <a:r>
              <a:rPr lang="sv-SE" dirty="0" err="1" smtClean="0"/>
              <a:t>thick</a:t>
            </a:r>
            <a:r>
              <a:rPr lang="sv-SE" dirty="0" smtClean="0"/>
              <a:t> mid-IR</a:t>
            </a:r>
          </a:p>
          <a:p>
            <a:r>
              <a:rPr lang="sv-SE" dirty="0" smtClean="0"/>
              <a:t>dust </a:t>
            </a:r>
            <a:r>
              <a:rPr lang="sv-SE" dirty="0" err="1" smtClean="0"/>
              <a:t>structure</a:t>
            </a:r>
            <a:r>
              <a:rPr lang="sv-SE" dirty="0"/>
              <a:t> </a:t>
            </a:r>
            <a:r>
              <a:rPr lang="sv-SE" dirty="0" smtClean="0"/>
              <a:t>- </a:t>
            </a:r>
            <a:r>
              <a:rPr lang="sv-SE" dirty="0" err="1" smtClean="0"/>
              <a:t>obscuring</a:t>
            </a:r>
            <a:r>
              <a:rPr lang="sv-SE" dirty="0" smtClean="0"/>
              <a:t> the AGN? (Aalto et al 2014)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716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plot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43" y="3402137"/>
            <a:ext cx="3045369" cy="2361221"/>
          </a:xfrm>
          <a:prstGeom prst="rect">
            <a:avLst/>
          </a:prstGeom>
        </p:spPr>
      </p:pic>
      <p:pic>
        <p:nvPicPr>
          <p:cNvPr id="6" name="Bildobjekt 5" descr="plot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41974"/>
            <a:ext cx="3147800" cy="242138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57200" y="1721265"/>
            <a:ext cx="8331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HCN and HCO</a:t>
            </a:r>
            <a:r>
              <a:rPr lang="sv-SE" baseline="30000" dirty="0" smtClean="0"/>
              <a:t>+</a:t>
            </a:r>
            <a:r>
              <a:rPr lang="sv-SE" dirty="0" smtClean="0"/>
              <a:t> </a:t>
            </a:r>
            <a:r>
              <a:rPr lang="sv-SE" b="1" i="1" dirty="0" err="1" smtClean="0"/>
              <a:t>strongly</a:t>
            </a:r>
            <a:r>
              <a:rPr lang="sv-SE" b="1" i="1" dirty="0" smtClean="0"/>
              <a:t> </a:t>
            </a:r>
            <a:r>
              <a:rPr lang="sv-SE" b="1" i="1" dirty="0" err="1" smtClean="0"/>
              <a:t>self</a:t>
            </a:r>
            <a:r>
              <a:rPr lang="sv-SE" b="1" i="1" dirty="0" smtClean="0"/>
              <a:t>- and </a:t>
            </a:r>
            <a:r>
              <a:rPr lang="sv-SE" b="1" i="1" dirty="0" err="1" smtClean="0"/>
              <a:t>continuum</a:t>
            </a:r>
            <a:r>
              <a:rPr lang="sv-SE" b="1" i="1" dirty="0" smtClean="0"/>
              <a:t> </a:t>
            </a:r>
            <a:r>
              <a:rPr lang="sv-SE" b="1" i="1" dirty="0" err="1" smtClean="0"/>
              <a:t>absorbed</a:t>
            </a:r>
            <a:r>
              <a:rPr lang="sv-SE" b="1" i="1" dirty="0" smtClean="0"/>
              <a:t> </a:t>
            </a:r>
            <a:r>
              <a:rPr lang="sv-SE" b="1" i="1" dirty="0" smtClean="0"/>
              <a:t>in </a:t>
            </a:r>
            <a:r>
              <a:rPr lang="sv-SE" b="1" i="1" dirty="0" err="1" smtClean="0"/>
              <a:t>nuclear</a:t>
            </a:r>
            <a:r>
              <a:rPr lang="sv-SE" b="1" i="1" dirty="0" smtClean="0"/>
              <a:t> region</a:t>
            </a:r>
            <a:r>
              <a:rPr lang="sv-SE" b="1" i="1" dirty="0"/>
              <a:t> </a:t>
            </a:r>
            <a:r>
              <a:rPr lang="sv-SE" b="1" i="1" dirty="0" smtClean="0"/>
              <a:t>- </a:t>
            </a:r>
            <a:r>
              <a:rPr lang="sv-SE" dirty="0" err="1" smtClean="0"/>
              <a:t>due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steep</a:t>
            </a:r>
            <a:r>
              <a:rPr lang="sv-SE" dirty="0" smtClean="0"/>
              <a:t> </a:t>
            </a:r>
            <a:r>
              <a:rPr lang="sv-SE" dirty="0" err="1" smtClean="0"/>
              <a:t>temperature</a:t>
            </a:r>
            <a:r>
              <a:rPr lang="sv-SE" dirty="0" smtClean="0"/>
              <a:t> gradient and </a:t>
            </a:r>
            <a:r>
              <a:rPr lang="sv-SE" dirty="0" err="1" smtClean="0"/>
              <a:t>large</a:t>
            </a:r>
            <a:r>
              <a:rPr lang="sv-SE" dirty="0" smtClean="0"/>
              <a:t> </a:t>
            </a:r>
            <a:r>
              <a:rPr lang="sv-SE" dirty="0" err="1" smtClean="0"/>
              <a:t>column</a:t>
            </a:r>
            <a:r>
              <a:rPr lang="sv-SE" dirty="0" smtClean="0"/>
              <a:t> </a:t>
            </a:r>
            <a:r>
              <a:rPr lang="sv-SE" dirty="0" err="1" smtClean="0"/>
              <a:t>densities</a:t>
            </a:r>
            <a:endParaRPr lang="sv-SE" dirty="0" smtClean="0"/>
          </a:p>
          <a:p>
            <a:pPr algn="ctr"/>
            <a:r>
              <a:rPr lang="sv-SE" b="1" dirty="0" err="1"/>
              <a:t>L</a:t>
            </a:r>
            <a:r>
              <a:rPr lang="sv-SE" b="1" dirty="0" err="1" smtClean="0"/>
              <a:t>uminous</a:t>
            </a:r>
            <a:r>
              <a:rPr lang="sv-SE" b="1" dirty="0" smtClean="0"/>
              <a:t> </a:t>
            </a:r>
            <a:r>
              <a:rPr lang="sv-SE" b="1" dirty="0" err="1"/>
              <a:t>vibrationally</a:t>
            </a:r>
            <a:r>
              <a:rPr lang="sv-SE" b="1" dirty="0"/>
              <a:t> </a:t>
            </a:r>
            <a:r>
              <a:rPr lang="sv-SE" b="1" dirty="0" err="1"/>
              <a:t>excited</a:t>
            </a:r>
            <a:r>
              <a:rPr lang="sv-SE" b="1" dirty="0"/>
              <a:t> HCN </a:t>
            </a:r>
            <a:r>
              <a:rPr lang="sv-SE" b="1" dirty="0" err="1"/>
              <a:t>line</a:t>
            </a:r>
            <a:r>
              <a:rPr lang="sv-SE" b="1" dirty="0"/>
              <a:t> emission </a:t>
            </a:r>
            <a:r>
              <a:rPr lang="sv-SE" b="1" dirty="0" err="1"/>
              <a:t>emerging</a:t>
            </a:r>
            <a:r>
              <a:rPr lang="sv-SE" b="1" dirty="0"/>
              <a:t> from </a:t>
            </a:r>
            <a:r>
              <a:rPr lang="sv-SE" b="1" dirty="0" err="1"/>
              <a:t>buried</a:t>
            </a:r>
            <a:r>
              <a:rPr lang="sv-SE" b="1" dirty="0"/>
              <a:t>, </a:t>
            </a:r>
            <a:r>
              <a:rPr lang="sv-SE" b="1" dirty="0" err="1"/>
              <a:t>compact</a:t>
            </a:r>
            <a:r>
              <a:rPr lang="sv-SE" b="1" dirty="0"/>
              <a:t> (r&lt;17-70 pc) </a:t>
            </a:r>
            <a:r>
              <a:rPr lang="sv-SE" b="1" dirty="0" err="1"/>
              <a:t>nuclei</a:t>
            </a:r>
            <a:r>
              <a:rPr lang="sv-SE" dirty="0"/>
              <a:t> </a:t>
            </a:r>
            <a:endParaRPr lang="sv-SE" dirty="0" smtClean="0"/>
          </a:p>
          <a:p>
            <a:pPr algn="ctr"/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927100" y="5939753"/>
            <a:ext cx="716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dirty="0" err="1" smtClean="0"/>
              <a:t>Reversed</a:t>
            </a:r>
            <a:r>
              <a:rPr lang="sv-SE" dirty="0" smtClean="0"/>
              <a:t> P-</a:t>
            </a:r>
            <a:r>
              <a:rPr lang="sv-SE" dirty="0" err="1" smtClean="0"/>
              <a:t>Cygni</a:t>
            </a:r>
            <a:r>
              <a:rPr lang="sv-SE" dirty="0" smtClean="0"/>
              <a:t> in HCO+ for IC860 – </a:t>
            </a:r>
            <a:r>
              <a:rPr lang="sv-SE" dirty="0" smtClean="0"/>
              <a:t>infall? </a:t>
            </a:r>
            <a:r>
              <a:rPr lang="sv-SE" dirty="0" smtClean="0"/>
              <a:t>– </a:t>
            </a:r>
            <a:r>
              <a:rPr lang="sv-SE" dirty="0" err="1" smtClean="0"/>
              <a:t>rapidly</a:t>
            </a:r>
            <a:r>
              <a:rPr lang="sv-SE" dirty="0" smtClean="0"/>
              <a:t> </a:t>
            </a:r>
            <a:r>
              <a:rPr lang="sv-SE" dirty="0" err="1" smtClean="0"/>
              <a:t>evolving</a:t>
            </a:r>
            <a:r>
              <a:rPr lang="sv-SE" dirty="0" smtClean="0"/>
              <a:t> </a:t>
            </a:r>
            <a:r>
              <a:rPr lang="sv-SE" dirty="0" err="1" smtClean="0"/>
              <a:t>nuclei</a:t>
            </a:r>
            <a:endParaRPr lang="sv-SE" dirty="0" smtClean="0"/>
          </a:p>
          <a:p>
            <a:pPr marL="285750" indent="-285750">
              <a:buFont typeface="Arial"/>
              <a:buChar char="•"/>
            </a:pPr>
            <a:r>
              <a:rPr lang="sv-SE" dirty="0" err="1" smtClean="0"/>
              <a:t>Rich</a:t>
            </a:r>
            <a:r>
              <a:rPr lang="sv-SE" dirty="0" smtClean="0"/>
              <a:t> </a:t>
            </a:r>
            <a:r>
              <a:rPr lang="sv-SE" dirty="0" err="1" smtClean="0"/>
              <a:t>chemistry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- for </a:t>
            </a:r>
            <a:r>
              <a:rPr lang="sv-SE" dirty="0" err="1" smtClean="0"/>
              <a:t>example</a:t>
            </a:r>
            <a:r>
              <a:rPr lang="sv-SE" dirty="0" smtClean="0"/>
              <a:t> -  HC</a:t>
            </a:r>
            <a:r>
              <a:rPr lang="sv-SE" baseline="-25000" dirty="0" smtClean="0"/>
              <a:t>3</a:t>
            </a:r>
            <a:r>
              <a:rPr lang="sv-SE" dirty="0" smtClean="0"/>
              <a:t>N, CH</a:t>
            </a:r>
            <a:r>
              <a:rPr lang="sv-SE" baseline="-25000" dirty="0" smtClean="0"/>
              <a:t>2</a:t>
            </a:r>
            <a:r>
              <a:rPr lang="sv-SE" dirty="0" smtClean="0"/>
              <a:t>NH, </a:t>
            </a:r>
            <a:r>
              <a:rPr lang="sv-SE" dirty="0" smtClean="0"/>
              <a:t>CH</a:t>
            </a:r>
            <a:r>
              <a:rPr lang="sv-SE" baseline="-25000" dirty="0" smtClean="0"/>
              <a:t>3</a:t>
            </a:r>
            <a:r>
              <a:rPr lang="sv-SE" dirty="0" smtClean="0"/>
              <a:t>OH, HOC+ 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4511181" y="97636"/>
            <a:ext cx="4632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S. Aalto, S. </a:t>
            </a:r>
            <a:r>
              <a:rPr lang="sv-SE" sz="1400" dirty="0" err="1"/>
              <a:t>Martín</a:t>
            </a:r>
            <a:r>
              <a:rPr lang="sv-SE" sz="1400" dirty="0"/>
              <a:t>, E. Gonzalez-Alfonso, S. Muller , F. </a:t>
            </a:r>
            <a:r>
              <a:rPr lang="sv-SE" sz="1400" dirty="0" err="1"/>
              <a:t>Costagliola</a:t>
            </a:r>
            <a:r>
              <a:rPr lang="sv-SE" sz="1400" dirty="0"/>
              <a:t>, K. Sakamoto, </a:t>
            </a:r>
          </a:p>
          <a:p>
            <a:pPr algn="ctr"/>
            <a:r>
              <a:rPr lang="sv-SE" sz="1400" dirty="0"/>
              <a:t>S. García-</a:t>
            </a:r>
            <a:r>
              <a:rPr lang="sv-SE" sz="1400" dirty="0" err="1"/>
              <a:t>Burillo</a:t>
            </a:r>
            <a:r>
              <a:rPr lang="sv-SE" sz="1400" dirty="0"/>
              <a:t>, P van </a:t>
            </a:r>
            <a:r>
              <a:rPr lang="sv-SE" sz="1400" dirty="0" err="1"/>
              <a:t>der</a:t>
            </a:r>
            <a:r>
              <a:rPr lang="sv-SE" sz="1400" dirty="0"/>
              <a:t> </a:t>
            </a:r>
            <a:r>
              <a:rPr lang="sv-SE" sz="1400" dirty="0" err="1"/>
              <a:t>Werf</a:t>
            </a:r>
            <a:r>
              <a:rPr lang="sv-SE" sz="1400" dirty="0"/>
              <a:t>,</a:t>
            </a:r>
          </a:p>
          <a:p>
            <a:pPr algn="ctr"/>
            <a:r>
              <a:rPr lang="sv-SE" sz="1400" dirty="0"/>
              <a:t> M. </a:t>
            </a:r>
            <a:r>
              <a:rPr lang="sv-SE" sz="1400" dirty="0" err="1"/>
              <a:t>Spaans</a:t>
            </a:r>
            <a:r>
              <a:rPr lang="sv-SE" sz="1400" dirty="0"/>
              <a:t>, F. </a:t>
            </a:r>
            <a:r>
              <a:rPr lang="sv-SE" sz="1400" dirty="0" err="1"/>
              <a:t>Combes</a:t>
            </a:r>
            <a:r>
              <a:rPr lang="sv-SE" sz="1400" dirty="0"/>
              <a:t>, S. </a:t>
            </a:r>
            <a:r>
              <a:rPr lang="sv-SE" sz="1400" dirty="0" err="1"/>
              <a:t>Viti</a:t>
            </a:r>
            <a:r>
              <a:rPr lang="sv-SE" sz="1400" dirty="0"/>
              <a:t>, G. Fuller, S. </a:t>
            </a:r>
            <a:r>
              <a:rPr lang="sv-SE" sz="1400" dirty="0" err="1"/>
              <a:t>Mühle</a:t>
            </a:r>
            <a:r>
              <a:rPr lang="sv-SE" sz="1400" dirty="0"/>
              <a:t>, L. </a:t>
            </a:r>
            <a:r>
              <a:rPr lang="sv-SE" sz="1400" dirty="0" err="1"/>
              <a:t>Armus</a:t>
            </a:r>
            <a:r>
              <a:rPr lang="sv-SE" sz="1400" dirty="0"/>
              <a:t>, A. Evans, E. </a:t>
            </a:r>
            <a:r>
              <a:rPr lang="sv-SE" sz="1400" dirty="0" err="1"/>
              <a:t>Sturm</a:t>
            </a:r>
            <a:r>
              <a:rPr lang="sv-SE" sz="1400" dirty="0"/>
              <a:t>, J. </a:t>
            </a:r>
            <a:r>
              <a:rPr lang="sv-SE" sz="1400" dirty="0" err="1"/>
              <a:t>Cernicharo</a:t>
            </a:r>
            <a:r>
              <a:rPr lang="sv-SE" sz="1400" dirty="0"/>
              <a:t>, </a:t>
            </a:r>
            <a:r>
              <a:rPr lang="sv-SE" sz="1400" dirty="0" smtClean="0"/>
              <a:t>, C. Henkel, T. Greve</a:t>
            </a:r>
            <a:endParaRPr lang="sv-SE" sz="1400" dirty="0" smtClean="0"/>
          </a:p>
          <a:p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116963" y="134072"/>
            <a:ext cx="4394218" cy="1410114"/>
          </a:xfrm>
          <a:prstGeom prst="rect">
            <a:avLst/>
          </a:prstGeom>
          <a:noFill/>
          <a:ln>
            <a:solidFill>
              <a:srgbClr val="B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/>
          <p:cNvSpPr txBox="1"/>
          <p:nvPr/>
        </p:nvSpPr>
        <p:spPr>
          <a:xfrm>
            <a:off x="457200" y="297219"/>
            <a:ext cx="3870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HCN, HCO+ and HCN-VIB 3-2, 4-3 in</a:t>
            </a:r>
          </a:p>
          <a:p>
            <a:r>
              <a:rPr lang="sv-SE" sz="2000" dirty="0"/>
              <a:t>t</a:t>
            </a:r>
            <a:r>
              <a:rPr lang="sv-SE" sz="2000" dirty="0" smtClean="0"/>
              <a:t>he (U)</a:t>
            </a:r>
            <a:r>
              <a:rPr lang="sv-SE" sz="2000" dirty="0" err="1" smtClean="0"/>
              <a:t>LIRGs</a:t>
            </a:r>
            <a:endParaRPr lang="sv-SE" sz="2000" dirty="0" smtClean="0"/>
          </a:p>
          <a:p>
            <a:r>
              <a:rPr lang="sv-SE" sz="2000" dirty="0" smtClean="0"/>
              <a:t>IC860, Zw049, Arp220, IRAS17208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68652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ALMA </a:t>
            </a:r>
            <a:r>
              <a:rPr lang="sv-SE" dirty="0" err="1" smtClean="0"/>
              <a:t>cycle</a:t>
            </a:r>
            <a:r>
              <a:rPr lang="sv-SE" dirty="0" smtClean="0"/>
              <a:t> 1: HCN, HCO</a:t>
            </a:r>
            <a:r>
              <a:rPr lang="sv-SE" baseline="30000" dirty="0" smtClean="0"/>
              <a:t>+</a:t>
            </a:r>
            <a:r>
              <a:rPr lang="sv-SE" dirty="0" smtClean="0"/>
              <a:t> HCN-VIB 4-3 in the </a:t>
            </a:r>
            <a:r>
              <a:rPr lang="sv-SE" dirty="0" err="1" smtClean="0"/>
              <a:t>ULIRGs</a:t>
            </a:r>
            <a:r>
              <a:rPr lang="sv-SE" dirty="0" smtClean="0"/>
              <a:t> Arp220 and IRAS17208</a:t>
            </a:r>
            <a:endParaRPr lang="sv-SE" dirty="0"/>
          </a:p>
        </p:txBody>
      </p:sp>
      <p:pic>
        <p:nvPicPr>
          <p:cNvPr id="3" name="Bildobjekt 2" descr="plot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1358"/>
            <a:ext cx="3465560" cy="2681683"/>
          </a:xfrm>
          <a:prstGeom prst="rect">
            <a:avLst/>
          </a:prstGeom>
        </p:spPr>
      </p:pic>
      <p:pic>
        <p:nvPicPr>
          <p:cNvPr id="4" name="Bildobjekt 3" descr="plot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52" y="2641358"/>
            <a:ext cx="3438055" cy="2681683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602697" y="1866700"/>
            <a:ext cx="828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Again</a:t>
            </a:r>
            <a:r>
              <a:rPr lang="sv-SE" dirty="0" smtClean="0"/>
              <a:t> – </a:t>
            </a:r>
            <a:r>
              <a:rPr lang="sv-SE" dirty="0" err="1" smtClean="0"/>
              <a:t>strongly</a:t>
            </a:r>
            <a:r>
              <a:rPr lang="sv-SE" dirty="0" smtClean="0"/>
              <a:t> </a:t>
            </a:r>
            <a:r>
              <a:rPr lang="sv-SE" dirty="0" err="1" smtClean="0"/>
              <a:t>self</a:t>
            </a:r>
            <a:r>
              <a:rPr lang="sv-SE" dirty="0" smtClean="0"/>
              <a:t>- and </a:t>
            </a:r>
            <a:r>
              <a:rPr lang="sv-SE" dirty="0" err="1" smtClean="0"/>
              <a:t>continuum</a:t>
            </a:r>
            <a:r>
              <a:rPr lang="sv-SE" dirty="0" smtClean="0"/>
              <a:t>  </a:t>
            </a:r>
            <a:r>
              <a:rPr lang="sv-SE" dirty="0" err="1" smtClean="0"/>
              <a:t>absorbed</a:t>
            </a:r>
            <a:r>
              <a:rPr lang="sv-SE" dirty="0" smtClean="0"/>
              <a:t> HCN and HCO</a:t>
            </a:r>
            <a:r>
              <a:rPr lang="sv-SE" baseline="30000" dirty="0" smtClean="0"/>
              <a:t>+</a:t>
            </a:r>
            <a:r>
              <a:rPr lang="sv-SE" dirty="0" smtClean="0"/>
              <a:t> </a:t>
            </a:r>
            <a:r>
              <a:rPr lang="sv-SE" dirty="0" err="1" smtClean="0"/>
              <a:t>toward</a:t>
            </a:r>
            <a:r>
              <a:rPr lang="sv-SE" dirty="0" smtClean="0"/>
              <a:t> </a:t>
            </a:r>
            <a:r>
              <a:rPr lang="sv-SE" dirty="0" err="1" smtClean="0"/>
              <a:t>compact</a:t>
            </a:r>
            <a:r>
              <a:rPr lang="sv-SE" dirty="0" smtClean="0"/>
              <a:t>  </a:t>
            </a:r>
            <a:r>
              <a:rPr lang="sv-SE" dirty="0" err="1" smtClean="0"/>
              <a:t>nuclei</a:t>
            </a:r>
            <a:r>
              <a:rPr lang="sv-SE" dirty="0" smtClean="0"/>
              <a:t>. </a:t>
            </a:r>
          </a:p>
        </p:txBody>
      </p:sp>
      <p:sp>
        <p:nvSpPr>
          <p:cNvPr id="6" name="Rektangel 5"/>
          <p:cNvSpPr/>
          <p:nvPr/>
        </p:nvSpPr>
        <p:spPr>
          <a:xfrm>
            <a:off x="756922" y="5715633"/>
            <a:ext cx="6878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 smtClean="0"/>
              <a:t>For </a:t>
            </a:r>
            <a:r>
              <a:rPr lang="sv-SE" dirty="0" err="1" smtClean="0"/>
              <a:t>LIRGs</a:t>
            </a:r>
            <a:r>
              <a:rPr lang="sv-SE" dirty="0" smtClean="0"/>
              <a:t> and </a:t>
            </a:r>
            <a:r>
              <a:rPr lang="sv-SE" dirty="0" err="1" smtClean="0"/>
              <a:t>ULIRGs</a:t>
            </a:r>
            <a:r>
              <a:rPr lang="sv-SE" dirty="0" smtClean="0"/>
              <a:t> </a:t>
            </a:r>
            <a:r>
              <a:rPr lang="sv-SE" dirty="0" err="1" smtClean="0"/>
              <a:t>alike</a:t>
            </a:r>
            <a:r>
              <a:rPr lang="sv-SE" dirty="0" smtClean="0"/>
              <a:t>: r(HCN-VIB)&lt;&lt;r(HCN) – HCN-VIB </a:t>
            </a:r>
            <a:r>
              <a:rPr lang="sv-SE" dirty="0" err="1" smtClean="0"/>
              <a:t>unresolved</a:t>
            </a:r>
            <a:r>
              <a:rPr lang="sv-SE" dirty="0" smtClean="0"/>
              <a:t> </a:t>
            </a:r>
            <a:r>
              <a:rPr lang="sv-SE" dirty="0" err="1" smtClean="0"/>
              <a:t>emerging</a:t>
            </a:r>
            <a:r>
              <a:rPr lang="sv-SE" dirty="0" smtClean="0"/>
              <a:t> from </a:t>
            </a:r>
            <a:r>
              <a:rPr lang="sv-SE" dirty="0" err="1" smtClean="0"/>
              <a:t>compact</a:t>
            </a:r>
            <a:r>
              <a:rPr lang="sv-SE" dirty="0" smtClean="0"/>
              <a:t> </a:t>
            </a:r>
            <a:r>
              <a:rPr lang="sv-SE" dirty="0" err="1" smtClean="0"/>
              <a:t>high</a:t>
            </a:r>
            <a:r>
              <a:rPr lang="sv-SE" dirty="0" smtClean="0"/>
              <a:t> IR-</a:t>
            </a:r>
            <a:r>
              <a:rPr lang="sv-SE" dirty="0" err="1" smtClean="0"/>
              <a:t>surface</a:t>
            </a:r>
            <a:r>
              <a:rPr lang="sv-SE" dirty="0" smtClean="0"/>
              <a:t> </a:t>
            </a:r>
            <a:r>
              <a:rPr lang="sv-SE" dirty="0" err="1" smtClean="0"/>
              <a:t>brightness</a:t>
            </a:r>
            <a:r>
              <a:rPr lang="sv-SE" dirty="0" smtClean="0"/>
              <a:t> </a:t>
            </a:r>
            <a:r>
              <a:rPr lang="sv-SE" dirty="0" err="1" smtClean="0"/>
              <a:t>cores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543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vib_s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7" y="2047283"/>
            <a:ext cx="5708712" cy="4008094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Buried</a:t>
            </a:r>
            <a:r>
              <a:rPr lang="sv-SE" dirty="0" smtClean="0"/>
              <a:t> </a:t>
            </a:r>
            <a:r>
              <a:rPr lang="sv-SE" dirty="0" err="1" smtClean="0"/>
              <a:t>nucleus</a:t>
            </a:r>
            <a:r>
              <a:rPr lang="sv-SE" dirty="0" smtClean="0"/>
              <a:t> - </a:t>
            </a:r>
            <a:r>
              <a:rPr lang="sv-SE" dirty="0" err="1" smtClean="0"/>
              <a:t>better</a:t>
            </a:r>
            <a:r>
              <a:rPr lang="sv-SE" dirty="0" smtClean="0"/>
              <a:t> </a:t>
            </a:r>
            <a:r>
              <a:rPr lang="sv-SE" dirty="0" err="1" smtClean="0"/>
              <a:t>traced</a:t>
            </a:r>
            <a:r>
              <a:rPr lang="sv-SE" dirty="0" smtClean="0"/>
              <a:t> by </a:t>
            </a:r>
            <a:r>
              <a:rPr lang="sv-SE" dirty="0" err="1" smtClean="0"/>
              <a:t>vibrationally</a:t>
            </a:r>
            <a:r>
              <a:rPr lang="sv-SE" dirty="0" smtClean="0"/>
              <a:t> </a:t>
            </a:r>
            <a:r>
              <a:rPr lang="sv-SE" dirty="0" err="1" smtClean="0"/>
              <a:t>excited</a:t>
            </a:r>
            <a:r>
              <a:rPr lang="sv-SE" dirty="0" smtClean="0"/>
              <a:t> </a:t>
            </a:r>
            <a:r>
              <a:rPr lang="sv-SE" dirty="0" smtClean="0"/>
              <a:t>HCN?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6533219" y="2047283"/>
            <a:ext cx="26107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VIB-HCN </a:t>
            </a:r>
            <a:r>
              <a:rPr lang="sv-SE" dirty="0" err="1" smtClean="0"/>
              <a:t>emerging</a:t>
            </a:r>
            <a:endParaRPr lang="sv-SE" dirty="0" smtClean="0"/>
          </a:p>
          <a:p>
            <a:r>
              <a:rPr lang="sv-SE" dirty="0"/>
              <a:t>f</a:t>
            </a:r>
            <a:r>
              <a:rPr lang="sv-SE" dirty="0" smtClean="0"/>
              <a:t>rom </a:t>
            </a:r>
            <a:r>
              <a:rPr lang="sv-SE" dirty="0" err="1" smtClean="0"/>
              <a:t>buried</a:t>
            </a:r>
            <a:r>
              <a:rPr lang="sv-SE" dirty="0" smtClean="0"/>
              <a:t> </a:t>
            </a:r>
            <a:r>
              <a:rPr lang="sv-SE" dirty="0" err="1" smtClean="0"/>
              <a:t>core</a:t>
            </a:r>
            <a:r>
              <a:rPr lang="sv-SE" dirty="0" smtClean="0"/>
              <a:t> </a:t>
            </a:r>
          </a:p>
          <a:p>
            <a:r>
              <a:rPr lang="sv-SE" i="1" dirty="0"/>
              <a:t>i</a:t>
            </a:r>
            <a:r>
              <a:rPr lang="sv-SE" i="1" dirty="0" smtClean="0"/>
              <a:t>nside HCN-HCO</a:t>
            </a:r>
            <a:r>
              <a:rPr lang="sv-SE" i="1" baseline="30000" dirty="0" smtClean="0"/>
              <a:t>+</a:t>
            </a:r>
          </a:p>
          <a:p>
            <a:r>
              <a:rPr lang="sv-SE" i="1" dirty="0" err="1"/>
              <a:t>s</a:t>
            </a:r>
            <a:r>
              <a:rPr lang="sv-SE" i="1" dirty="0" err="1" smtClean="0"/>
              <a:t>elf-absoprtion</a:t>
            </a:r>
            <a:r>
              <a:rPr lang="sv-SE" i="1" dirty="0" smtClean="0"/>
              <a:t>. 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 smtClean="0"/>
              <a:t>VIB-HCN </a:t>
            </a:r>
            <a:r>
              <a:rPr lang="sv-SE" dirty="0" err="1" smtClean="0"/>
              <a:t>pumped</a:t>
            </a:r>
            <a:r>
              <a:rPr lang="sv-SE" dirty="0" smtClean="0"/>
              <a:t> by</a:t>
            </a:r>
          </a:p>
          <a:p>
            <a:r>
              <a:rPr lang="sv-SE" dirty="0" err="1"/>
              <a:t>i</a:t>
            </a:r>
            <a:r>
              <a:rPr lang="sv-SE" dirty="0" err="1" smtClean="0"/>
              <a:t>ntense</a:t>
            </a:r>
            <a:r>
              <a:rPr lang="sv-SE" dirty="0" smtClean="0"/>
              <a:t> 14 </a:t>
            </a:r>
            <a:r>
              <a:rPr lang="sv-SE" dirty="0" smtClean="0">
                <a:latin typeface="Symbol" charset="2"/>
                <a:cs typeface="Symbol" charset="2"/>
              </a:rPr>
              <a:t>m</a:t>
            </a:r>
            <a:r>
              <a:rPr lang="sv-SE" dirty="0" smtClean="0"/>
              <a:t>m emission</a:t>
            </a:r>
          </a:p>
          <a:p>
            <a:endParaRPr lang="sv-SE" dirty="0" smtClean="0"/>
          </a:p>
          <a:p>
            <a:r>
              <a:rPr lang="sv-SE" dirty="0" smtClean="0"/>
              <a:t>VIB</a:t>
            </a:r>
            <a:r>
              <a:rPr lang="sv-SE" dirty="0" smtClean="0"/>
              <a:t>-HCN </a:t>
            </a:r>
            <a:r>
              <a:rPr lang="sv-SE" dirty="0" err="1" smtClean="0"/>
              <a:t>allows</a:t>
            </a:r>
            <a:endParaRPr lang="sv-SE" dirty="0" smtClean="0"/>
          </a:p>
          <a:p>
            <a:r>
              <a:rPr lang="sv-SE" dirty="0" err="1"/>
              <a:t>u</a:t>
            </a:r>
            <a:r>
              <a:rPr lang="sv-SE" dirty="0" err="1" smtClean="0"/>
              <a:t>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reconstruct</a:t>
            </a:r>
            <a:r>
              <a:rPr lang="sv-SE" dirty="0" smtClean="0"/>
              <a:t> SED</a:t>
            </a:r>
          </a:p>
          <a:p>
            <a:r>
              <a:rPr lang="sv-SE" dirty="0"/>
              <a:t>a</a:t>
            </a:r>
            <a:r>
              <a:rPr lang="sv-SE" dirty="0" smtClean="0"/>
              <a:t>nd </a:t>
            </a:r>
            <a:r>
              <a:rPr lang="sv-SE" dirty="0" err="1" smtClean="0"/>
              <a:t>reveal</a:t>
            </a:r>
            <a:r>
              <a:rPr lang="sv-SE" dirty="0" smtClean="0"/>
              <a:t> a </a:t>
            </a:r>
            <a:r>
              <a:rPr lang="sv-SE" dirty="0" err="1" smtClean="0"/>
              <a:t>buried</a:t>
            </a:r>
            <a:endParaRPr lang="sv-SE" dirty="0" smtClean="0"/>
          </a:p>
          <a:p>
            <a:r>
              <a:rPr lang="sv-SE" dirty="0"/>
              <a:t>h</a:t>
            </a:r>
            <a:r>
              <a:rPr lang="sv-SE" dirty="0" smtClean="0"/>
              <a:t>ot dust </a:t>
            </a:r>
            <a:r>
              <a:rPr lang="sv-SE" dirty="0" err="1" smtClean="0"/>
              <a:t>core</a:t>
            </a:r>
            <a:r>
              <a:rPr lang="sv-SE" dirty="0" smtClean="0"/>
              <a:t> – </a:t>
            </a:r>
            <a:r>
              <a:rPr lang="sv-SE" dirty="0" err="1" smtClean="0"/>
              <a:t>absorbed</a:t>
            </a:r>
            <a:endParaRPr lang="sv-SE" dirty="0" smtClean="0"/>
          </a:p>
          <a:p>
            <a:r>
              <a:rPr lang="sv-SE" dirty="0"/>
              <a:t>b</a:t>
            </a:r>
            <a:r>
              <a:rPr lang="sv-SE" dirty="0" smtClean="0"/>
              <a:t>y </a:t>
            </a:r>
            <a:r>
              <a:rPr lang="sv-SE" dirty="0" err="1" smtClean="0"/>
              <a:t>cooler</a:t>
            </a:r>
            <a:r>
              <a:rPr lang="sv-SE" dirty="0" smtClean="0"/>
              <a:t> dust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902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zwpv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68" y="2146904"/>
            <a:ext cx="2557391" cy="4342934"/>
          </a:xfrm>
          <a:prstGeom prst="rect">
            <a:avLst/>
          </a:prstGeom>
        </p:spPr>
      </p:pic>
      <p:pic>
        <p:nvPicPr>
          <p:cNvPr id="3" name="Bildobjekt 2" descr="icpv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5330"/>
            <a:ext cx="2545328" cy="4342934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Position-</a:t>
            </a:r>
            <a:r>
              <a:rPr lang="sv-SE" dirty="0" err="1" smtClean="0"/>
              <a:t>velocity</a:t>
            </a:r>
            <a:r>
              <a:rPr lang="sv-SE" dirty="0" smtClean="0"/>
              <a:t> diagrams: </a:t>
            </a:r>
            <a:r>
              <a:rPr lang="sv-SE" dirty="0" err="1" smtClean="0"/>
              <a:t>Vibrationally</a:t>
            </a:r>
            <a:r>
              <a:rPr lang="sv-SE" dirty="0" smtClean="0"/>
              <a:t> </a:t>
            </a:r>
            <a:r>
              <a:rPr lang="sv-SE" dirty="0" err="1" smtClean="0"/>
              <a:t>excited</a:t>
            </a:r>
            <a:r>
              <a:rPr lang="sv-SE" dirty="0" smtClean="0"/>
              <a:t> HCN </a:t>
            </a:r>
            <a:r>
              <a:rPr lang="sv-SE" dirty="0" err="1" smtClean="0"/>
              <a:t>reveal</a:t>
            </a:r>
            <a:r>
              <a:rPr lang="sv-SE" dirty="0" smtClean="0"/>
              <a:t> </a:t>
            </a:r>
            <a:r>
              <a:rPr lang="sv-SE" dirty="0" err="1" smtClean="0"/>
              <a:t>rotating</a:t>
            </a:r>
            <a:r>
              <a:rPr lang="sv-SE" dirty="0" smtClean="0"/>
              <a:t> </a:t>
            </a:r>
            <a:r>
              <a:rPr lang="sv-SE" dirty="0" err="1" smtClean="0"/>
              <a:t>torus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6215748" y="2180486"/>
            <a:ext cx="27778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Or </a:t>
            </a:r>
            <a:r>
              <a:rPr lang="sv-SE" sz="2400" dirty="0" err="1" smtClean="0"/>
              <a:t>are</a:t>
            </a:r>
            <a:r>
              <a:rPr lang="sv-SE" sz="2400" dirty="0" smtClean="0"/>
              <a:t> </a:t>
            </a:r>
            <a:r>
              <a:rPr lang="sv-SE" sz="2400" dirty="0" err="1" smtClean="0"/>
              <a:t>we</a:t>
            </a:r>
            <a:r>
              <a:rPr lang="sv-SE" sz="2400" dirty="0" smtClean="0"/>
              <a:t> </a:t>
            </a:r>
            <a:r>
              <a:rPr lang="sv-SE" sz="2400" dirty="0" err="1" smtClean="0"/>
              <a:t>seeing</a:t>
            </a:r>
            <a:endParaRPr lang="sv-SE" sz="2400" dirty="0" smtClean="0"/>
          </a:p>
          <a:p>
            <a:r>
              <a:rPr lang="sv-SE" sz="2400" dirty="0" err="1"/>
              <a:t>y</a:t>
            </a:r>
            <a:r>
              <a:rPr lang="sv-SE" sz="2400" dirty="0" err="1" smtClean="0"/>
              <a:t>et</a:t>
            </a:r>
            <a:r>
              <a:rPr lang="sv-SE" sz="2400" dirty="0" smtClean="0"/>
              <a:t> </a:t>
            </a:r>
            <a:r>
              <a:rPr lang="sv-SE" sz="2400" dirty="0" err="1" smtClean="0"/>
              <a:t>another</a:t>
            </a:r>
            <a:r>
              <a:rPr lang="sv-SE" sz="2400" dirty="0" smtClean="0"/>
              <a:t> </a:t>
            </a:r>
            <a:r>
              <a:rPr lang="sv-SE" sz="2400" dirty="0" err="1" smtClean="0"/>
              <a:t>layer</a:t>
            </a:r>
            <a:endParaRPr lang="sv-SE" sz="2400" dirty="0" smtClean="0"/>
          </a:p>
          <a:p>
            <a:r>
              <a:rPr lang="sv-SE" sz="2400" dirty="0" err="1"/>
              <a:t>o</a:t>
            </a:r>
            <a:r>
              <a:rPr lang="sv-SE" sz="2400" dirty="0" err="1" smtClean="0"/>
              <a:t>f</a:t>
            </a:r>
            <a:r>
              <a:rPr lang="sv-SE" sz="2400" dirty="0" smtClean="0"/>
              <a:t> </a:t>
            </a:r>
            <a:r>
              <a:rPr lang="sv-SE" sz="2400" dirty="0" err="1" smtClean="0"/>
              <a:t>self</a:t>
            </a:r>
            <a:r>
              <a:rPr lang="sv-SE" sz="2400" dirty="0" smtClean="0"/>
              <a:t>-absorption?</a:t>
            </a:r>
          </a:p>
          <a:p>
            <a:endParaRPr lang="sv-SE" dirty="0"/>
          </a:p>
          <a:p>
            <a:endParaRPr lang="sv-SE" sz="2400" dirty="0"/>
          </a:p>
        </p:txBody>
      </p:sp>
      <p:cxnSp>
        <p:nvCxnSpPr>
          <p:cNvPr id="9" name="Rak pil 8"/>
          <p:cNvCxnSpPr/>
          <p:nvPr/>
        </p:nvCxnSpPr>
        <p:spPr>
          <a:xfrm flipH="1">
            <a:off x="1971662" y="5665214"/>
            <a:ext cx="43777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>
          <a:xfrm flipH="1">
            <a:off x="4962574" y="5665214"/>
            <a:ext cx="13868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6349420" y="5488521"/>
            <a:ext cx="215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Vibrationally</a:t>
            </a:r>
            <a:r>
              <a:rPr lang="sv-SE" dirty="0" smtClean="0"/>
              <a:t> </a:t>
            </a:r>
            <a:r>
              <a:rPr lang="sv-SE" dirty="0" err="1" smtClean="0"/>
              <a:t>excited</a:t>
            </a:r>
            <a:endParaRPr lang="sv-SE" dirty="0" smtClean="0"/>
          </a:p>
          <a:p>
            <a:r>
              <a:rPr lang="sv-SE" dirty="0" smtClean="0"/>
              <a:t>HCN - inside HCN 3-2</a:t>
            </a:r>
            <a:endParaRPr lang="sv-SE" dirty="0"/>
          </a:p>
        </p:txBody>
      </p:sp>
      <p:cxnSp>
        <p:nvCxnSpPr>
          <p:cNvPr id="14" name="Rak pil 13"/>
          <p:cNvCxnSpPr/>
          <p:nvPr/>
        </p:nvCxnSpPr>
        <p:spPr>
          <a:xfrm flipH="1" flipV="1">
            <a:off x="2172170" y="3776809"/>
            <a:ext cx="4177250" cy="11530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pil 15"/>
          <p:cNvCxnSpPr/>
          <p:nvPr/>
        </p:nvCxnSpPr>
        <p:spPr>
          <a:xfrm flipH="1" flipV="1">
            <a:off x="4962573" y="3776809"/>
            <a:ext cx="1386847" cy="11530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ruta 16"/>
          <p:cNvSpPr txBox="1"/>
          <p:nvPr/>
        </p:nvSpPr>
        <p:spPr>
          <a:xfrm>
            <a:off x="6349420" y="4745240"/>
            <a:ext cx="9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HCN 3-2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659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is </a:t>
            </a:r>
            <a:r>
              <a:rPr lang="sv-SE" dirty="0" err="1" smtClean="0"/>
              <a:t>buried</a:t>
            </a:r>
            <a:r>
              <a:rPr lang="sv-SE" dirty="0" smtClean="0"/>
              <a:t> at the </a:t>
            </a:r>
            <a:r>
              <a:rPr lang="sv-SE" dirty="0" err="1" smtClean="0"/>
              <a:t>core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Starburst</a:t>
            </a:r>
            <a:r>
              <a:rPr lang="sv-SE" dirty="0" smtClean="0"/>
              <a:t>?</a:t>
            </a:r>
          </a:p>
          <a:p>
            <a:pPr lvl="1"/>
            <a:r>
              <a:rPr lang="sv-SE" dirty="0" err="1" smtClean="0"/>
              <a:t>This</a:t>
            </a:r>
            <a:r>
              <a:rPr lang="sv-SE" dirty="0" smtClean="0"/>
              <a:t> is </a:t>
            </a:r>
            <a:r>
              <a:rPr lang="sv-SE" dirty="0" err="1" smtClean="0"/>
              <a:t>possible</a:t>
            </a:r>
            <a:r>
              <a:rPr lang="sv-SE" dirty="0" smtClean="0"/>
              <a:t> – </a:t>
            </a:r>
            <a:r>
              <a:rPr lang="sv-SE" dirty="0" err="1" smtClean="0"/>
              <a:t>but</a:t>
            </a:r>
            <a:r>
              <a:rPr lang="sv-SE" dirty="0" smtClean="0"/>
              <a:t> the VIB-HCN </a:t>
            </a:r>
            <a:r>
              <a:rPr lang="sv-SE" dirty="0" err="1" smtClean="0"/>
              <a:t>requires</a:t>
            </a:r>
            <a:r>
              <a:rPr lang="sv-SE" dirty="0" smtClean="0"/>
              <a:t> a mid-IR </a:t>
            </a:r>
            <a:r>
              <a:rPr lang="sv-SE" dirty="0" err="1" smtClean="0"/>
              <a:t>surface</a:t>
            </a:r>
            <a:r>
              <a:rPr lang="sv-SE" dirty="0" smtClean="0"/>
              <a:t> </a:t>
            </a:r>
            <a:r>
              <a:rPr lang="sv-SE" dirty="0" err="1" smtClean="0"/>
              <a:t>brightness</a:t>
            </a:r>
            <a:r>
              <a:rPr lang="sv-SE" dirty="0" smtClean="0"/>
              <a:t> &gt; </a:t>
            </a:r>
            <a:r>
              <a:rPr lang="sv-SE" dirty="0" smtClean="0"/>
              <a:t>5x10</a:t>
            </a:r>
            <a:r>
              <a:rPr lang="sv-SE" baseline="30000" dirty="0" smtClean="0"/>
              <a:t>13</a:t>
            </a:r>
            <a:r>
              <a:rPr lang="sv-SE" dirty="0" smtClean="0"/>
              <a:t> </a:t>
            </a:r>
            <a:r>
              <a:rPr lang="sv-SE" dirty="0" err="1" smtClean="0"/>
              <a:t>L</a:t>
            </a:r>
            <a:r>
              <a:rPr lang="sv-SE" baseline="-25000" dirty="0" err="1" smtClean="0"/>
              <a:t>sun</a:t>
            </a:r>
            <a:r>
              <a:rPr lang="sv-SE" dirty="0" smtClean="0"/>
              <a:t>/pc</a:t>
            </a:r>
            <a:r>
              <a:rPr lang="sv-SE" baseline="30000" dirty="0" smtClean="0"/>
              <a:t>2</a:t>
            </a:r>
            <a:r>
              <a:rPr lang="sv-SE" dirty="0" smtClean="0"/>
              <a:t> - </a:t>
            </a:r>
            <a:r>
              <a:rPr lang="sv-SE" i="1" dirty="0" smtClean="0"/>
              <a:t>”Hot” </a:t>
            </a:r>
            <a:r>
              <a:rPr lang="sv-SE" i="1" dirty="0" smtClean="0"/>
              <a:t>, </a:t>
            </a:r>
            <a:r>
              <a:rPr lang="sv-SE" i="1" dirty="0" err="1" smtClean="0"/>
              <a:t>optically</a:t>
            </a:r>
            <a:r>
              <a:rPr lang="sv-SE" i="1" dirty="0" smtClean="0"/>
              <a:t> </a:t>
            </a:r>
            <a:r>
              <a:rPr lang="sv-SE" i="1" dirty="0" err="1" smtClean="0"/>
              <a:t>thick</a:t>
            </a:r>
            <a:r>
              <a:rPr lang="sv-SE" i="1" dirty="0" smtClean="0"/>
              <a:t> </a:t>
            </a:r>
            <a:r>
              <a:rPr lang="sv-SE" i="1" dirty="0" err="1" smtClean="0"/>
              <a:t>starburst</a:t>
            </a:r>
            <a:endParaRPr lang="sv-SE" i="1" dirty="0" smtClean="0"/>
          </a:p>
          <a:p>
            <a:pPr lvl="1"/>
            <a:r>
              <a:rPr lang="sv-SE" dirty="0" err="1" smtClean="0"/>
              <a:t>Buildup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stellar </a:t>
            </a:r>
            <a:r>
              <a:rPr lang="sv-SE" dirty="0" err="1" smtClean="0"/>
              <a:t>spheroid</a:t>
            </a:r>
            <a:r>
              <a:rPr lang="sv-SE" dirty="0" smtClean="0"/>
              <a:t>?</a:t>
            </a:r>
            <a:endParaRPr lang="sv-SE" dirty="0" smtClean="0"/>
          </a:p>
          <a:p>
            <a:r>
              <a:rPr lang="sv-SE" dirty="0" smtClean="0"/>
              <a:t>AGN?</a:t>
            </a:r>
          </a:p>
          <a:p>
            <a:pPr lvl="1"/>
            <a:r>
              <a:rPr lang="sv-SE" dirty="0" err="1" smtClean="0"/>
              <a:t>Results</a:t>
            </a:r>
            <a:r>
              <a:rPr lang="sv-SE" dirty="0" smtClean="0"/>
              <a:t> </a:t>
            </a:r>
            <a:r>
              <a:rPr lang="sv-SE" dirty="0" err="1" smtClean="0"/>
              <a:t>would</a:t>
            </a:r>
            <a:r>
              <a:rPr lang="sv-SE" dirty="0" smtClean="0"/>
              <a:t> be </a:t>
            </a:r>
            <a:r>
              <a:rPr lang="sv-SE" dirty="0" err="1" smtClean="0"/>
              <a:t>consistent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a SMBH </a:t>
            </a:r>
            <a:r>
              <a:rPr lang="sv-SE" dirty="0" err="1" smtClean="0"/>
              <a:t>accreting</a:t>
            </a:r>
            <a:r>
              <a:rPr lang="sv-SE" dirty="0" smtClean="0"/>
              <a:t> at </a:t>
            </a:r>
            <a:r>
              <a:rPr lang="sv-SE" dirty="0" err="1" smtClean="0"/>
              <a:t>near-Eddington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278663" y="5826791"/>
            <a:ext cx="8752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 err="1" smtClean="0">
                <a:solidFill>
                  <a:srgbClr val="BC0000"/>
                </a:solidFill>
              </a:rPr>
              <a:t>Need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high</a:t>
            </a:r>
            <a:r>
              <a:rPr lang="sv-SE" b="1" dirty="0" smtClean="0">
                <a:solidFill>
                  <a:srgbClr val="BC0000"/>
                </a:solidFill>
              </a:rPr>
              <a:t> resolution and </a:t>
            </a:r>
            <a:r>
              <a:rPr lang="sv-SE" b="1" dirty="0" err="1" smtClean="0">
                <a:solidFill>
                  <a:srgbClr val="BC0000"/>
                </a:solidFill>
              </a:rPr>
              <a:t>sensitivity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offered</a:t>
            </a:r>
            <a:r>
              <a:rPr lang="sv-SE" b="1" dirty="0" smtClean="0">
                <a:solidFill>
                  <a:srgbClr val="BC0000"/>
                </a:solidFill>
              </a:rPr>
              <a:t> by ALMA </a:t>
            </a:r>
            <a:r>
              <a:rPr lang="sv-SE" b="1" dirty="0" err="1" smtClean="0">
                <a:solidFill>
                  <a:srgbClr val="BC0000"/>
                </a:solidFill>
              </a:rPr>
              <a:t>to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probe</a:t>
            </a:r>
            <a:r>
              <a:rPr lang="sv-SE" b="1" dirty="0" smtClean="0">
                <a:solidFill>
                  <a:srgbClr val="BC0000"/>
                </a:solidFill>
              </a:rPr>
              <a:t> the </a:t>
            </a:r>
            <a:r>
              <a:rPr lang="sv-SE" b="1" dirty="0" err="1" smtClean="0">
                <a:solidFill>
                  <a:srgbClr val="BC0000"/>
                </a:solidFill>
              </a:rPr>
              <a:t>very</a:t>
            </a:r>
            <a:r>
              <a:rPr lang="sv-SE" b="1" dirty="0" smtClean="0">
                <a:solidFill>
                  <a:srgbClr val="BC0000"/>
                </a:solidFill>
              </a:rPr>
              <a:t> inner regions</a:t>
            </a:r>
          </a:p>
          <a:p>
            <a:pPr algn="ctr"/>
            <a:r>
              <a:rPr lang="sv-SE" b="1" dirty="0" err="1">
                <a:solidFill>
                  <a:srgbClr val="BC0000"/>
                </a:solidFill>
              </a:rPr>
              <a:t>o</a:t>
            </a:r>
            <a:r>
              <a:rPr lang="sv-SE" b="1" dirty="0" err="1" smtClean="0">
                <a:solidFill>
                  <a:srgbClr val="BC0000"/>
                </a:solidFill>
              </a:rPr>
              <a:t>f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ULIRGs</a:t>
            </a:r>
            <a:r>
              <a:rPr lang="sv-SE" b="1" dirty="0" smtClean="0">
                <a:solidFill>
                  <a:srgbClr val="BC0000"/>
                </a:solidFill>
              </a:rPr>
              <a:t> and </a:t>
            </a:r>
            <a:r>
              <a:rPr lang="sv-SE" b="1" dirty="0" err="1" smtClean="0">
                <a:solidFill>
                  <a:srgbClr val="BC0000"/>
                </a:solidFill>
              </a:rPr>
              <a:t>LIRGs</a:t>
            </a:r>
            <a:r>
              <a:rPr lang="sv-SE" b="1" dirty="0" smtClean="0">
                <a:solidFill>
                  <a:srgbClr val="BC0000"/>
                </a:solidFill>
              </a:rPr>
              <a:t> – </a:t>
            </a:r>
            <a:r>
              <a:rPr lang="sv-SE" b="1" dirty="0" err="1" smtClean="0">
                <a:solidFill>
                  <a:srgbClr val="BC0000"/>
                </a:solidFill>
              </a:rPr>
              <a:t>vibrationally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excited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lines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are</a:t>
            </a:r>
            <a:r>
              <a:rPr lang="sv-SE" b="1" dirty="0" smtClean="0">
                <a:solidFill>
                  <a:srgbClr val="BC0000"/>
                </a:solidFill>
              </a:rPr>
              <a:t> excellent </a:t>
            </a:r>
            <a:r>
              <a:rPr lang="sv-SE" b="1" dirty="0" err="1" smtClean="0">
                <a:solidFill>
                  <a:srgbClr val="BC0000"/>
                </a:solidFill>
              </a:rPr>
              <a:t>tools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to</a:t>
            </a:r>
            <a:r>
              <a:rPr lang="sv-SE" b="1" dirty="0" smtClean="0">
                <a:solidFill>
                  <a:srgbClr val="BC0000"/>
                </a:solidFill>
              </a:rPr>
              <a:t> </a:t>
            </a:r>
            <a:r>
              <a:rPr lang="sv-SE" b="1" dirty="0" err="1" smtClean="0">
                <a:solidFill>
                  <a:srgbClr val="BC0000"/>
                </a:solidFill>
              </a:rPr>
              <a:t>peek</a:t>
            </a:r>
            <a:r>
              <a:rPr lang="sv-SE" b="1" dirty="0" smtClean="0">
                <a:solidFill>
                  <a:srgbClr val="BC0000"/>
                </a:solidFill>
              </a:rPr>
              <a:t> inside the </a:t>
            </a:r>
            <a:r>
              <a:rPr lang="sv-SE" b="1" dirty="0" err="1" smtClean="0">
                <a:solidFill>
                  <a:srgbClr val="BC0000"/>
                </a:solidFill>
              </a:rPr>
              <a:t>veil</a:t>
            </a:r>
            <a:endParaRPr lang="sv-SE" b="1" dirty="0" smtClean="0">
              <a:solidFill>
                <a:srgbClr val="BC0000"/>
              </a:solidFill>
            </a:endParaRPr>
          </a:p>
          <a:p>
            <a:pPr algn="ctr"/>
            <a:r>
              <a:rPr lang="sv-SE" b="1" dirty="0" err="1" smtClean="0">
                <a:solidFill>
                  <a:srgbClr val="BC0000"/>
                </a:solidFill>
              </a:rPr>
              <a:t>of</a:t>
            </a:r>
            <a:r>
              <a:rPr lang="sv-SE" b="1" dirty="0" smtClean="0">
                <a:solidFill>
                  <a:srgbClr val="BC0000"/>
                </a:solidFill>
              </a:rPr>
              <a:t> dust</a:t>
            </a:r>
            <a:endParaRPr lang="sv-SE" b="1" dirty="0">
              <a:solidFill>
                <a:srgbClr val="B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Spectral</a:t>
            </a:r>
            <a:r>
              <a:rPr lang="sv-SE" dirty="0" smtClean="0"/>
              <a:t> </a:t>
            </a:r>
            <a:r>
              <a:rPr lang="sv-SE" dirty="0" err="1" smtClean="0"/>
              <a:t>scans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Classifying</a:t>
            </a:r>
            <a:r>
              <a:rPr lang="sv-SE" dirty="0" smtClean="0"/>
              <a:t> dominant </a:t>
            </a:r>
            <a:r>
              <a:rPr lang="sv-SE" dirty="0" err="1" smtClean="0"/>
              <a:t>chemistry</a:t>
            </a:r>
            <a:r>
              <a:rPr lang="sv-SE" dirty="0" smtClean="0"/>
              <a:t> – </a:t>
            </a:r>
            <a:r>
              <a:rPr lang="sv-SE" dirty="0" err="1" smtClean="0"/>
              <a:t>looking</a:t>
            </a:r>
            <a:r>
              <a:rPr lang="sv-SE" dirty="0" smtClean="0"/>
              <a:t> for </a:t>
            </a:r>
            <a:r>
              <a:rPr lang="sv-SE" dirty="0" err="1" smtClean="0"/>
              <a:t>fainter</a:t>
            </a:r>
            <a:r>
              <a:rPr lang="sv-SE" dirty="0" smtClean="0"/>
              <a:t> </a:t>
            </a:r>
            <a:r>
              <a:rPr lang="sv-SE" dirty="0" err="1" smtClean="0"/>
              <a:t>lines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69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ALMA </a:t>
            </a:r>
            <a:r>
              <a:rPr lang="sv-SE" dirty="0" err="1" smtClean="0"/>
              <a:t>spectral</a:t>
            </a:r>
            <a:r>
              <a:rPr lang="sv-SE" dirty="0" smtClean="0"/>
              <a:t> </a:t>
            </a:r>
            <a:r>
              <a:rPr lang="sv-SE" dirty="0" err="1" smtClean="0"/>
              <a:t>scans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VV114 – </a:t>
            </a:r>
            <a:r>
              <a:rPr lang="sv-SE" dirty="0" err="1" smtClean="0"/>
              <a:t>Saito</a:t>
            </a:r>
            <a:r>
              <a:rPr lang="sv-SE" dirty="0" smtClean="0"/>
              <a:t> et </a:t>
            </a:r>
            <a:r>
              <a:rPr lang="sv-SE" dirty="0" smtClean="0"/>
              <a:t>al</a:t>
            </a:r>
          </a:p>
          <a:p>
            <a:r>
              <a:rPr lang="sv-SE" dirty="0"/>
              <a:t>NGC 253- </a:t>
            </a:r>
            <a:r>
              <a:rPr lang="sv-SE" dirty="0" smtClean="0"/>
              <a:t>Meier </a:t>
            </a:r>
            <a:r>
              <a:rPr lang="sv-SE" dirty="0"/>
              <a:t>et </a:t>
            </a:r>
            <a:r>
              <a:rPr lang="sv-SE" dirty="0" smtClean="0"/>
              <a:t>al</a:t>
            </a:r>
            <a:endParaRPr lang="sv-SE" dirty="0" smtClean="0"/>
          </a:p>
          <a:p>
            <a:r>
              <a:rPr lang="sv-SE" dirty="0"/>
              <a:t>Arp220 – Martin et </a:t>
            </a:r>
            <a:r>
              <a:rPr lang="sv-SE" dirty="0" smtClean="0"/>
              <a:t>al</a:t>
            </a:r>
          </a:p>
          <a:p>
            <a:r>
              <a:rPr lang="sv-SE" dirty="0" smtClean="0"/>
              <a:t>NGC4418 –</a:t>
            </a:r>
            <a:r>
              <a:rPr lang="sv-SE" dirty="0" err="1" smtClean="0"/>
              <a:t>Costagliola</a:t>
            </a:r>
            <a:r>
              <a:rPr lang="sv-SE" dirty="0" smtClean="0"/>
              <a:t> et </a:t>
            </a:r>
            <a:r>
              <a:rPr lang="sv-SE" dirty="0" smtClean="0"/>
              <a:t>al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NGC4418:</a:t>
            </a:r>
            <a:endParaRPr lang="sv-SE" dirty="0"/>
          </a:p>
        </p:txBody>
      </p:sp>
      <p:pic>
        <p:nvPicPr>
          <p:cNvPr id="4" name="Bildobjekt 3" descr="B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6" y="4089091"/>
            <a:ext cx="3557032" cy="230703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737345" y="2152709"/>
            <a:ext cx="42331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317</a:t>
            </a:r>
            <a:r>
              <a:rPr lang="sv-SE" dirty="0" smtClean="0"/>
              <a:t> </a:t>
            </a:r>
            <a:r>
              <a:rPr lang="sv-SE" dirty="0"/>
              <a:t>emission </a:t>
            </a:r>
            <a:r>
              <a:rPr lang="sv-SE" dirty="0" err="1" smtClean="0"/>
              <a:t>lines</a:t>
            </a:r>
            <a:r>
              <a:rPr lang="sv-SE" dirty="0" smtClean="0"/>
              <a:t>;  </a:t>
            </a:r>
            <a:r>
              <a:rPr lang="sv-SE" dirty="0" smtClean="0">
                <a:solidFill>
                  <a:srgbClr val="FF0000"/>
                </a:solidFill>
              </a:rPr>
              <a:t>45</a:t>
            </a:r>
            <a:r>
              <a:rPr lang="sv-SE" dirty="0" smtClean="0"/>
              <a:t> </a:t>
            </a:r>
            <a:r>
              <a:rPr lang="sv-SE" dirty="0" err="1" smtClean="0"/>
              <a:t>molecular</a:t>
            </a:r>
            <a:r>
              <a:rPr lang="sv-SE" dirty="0"/>
              <a:t> </a:t>
            </a:r>
            <a:r>
              <a:rPr lang="sv-SE" dirty="0" smtClean="0"/>
              <a:t>species (15 </a:t>
            </a:r>
            <a:r>
              <a:rPr lang="sv-SE" dirty="0" err="1"/>
              <a:t>isotopic</a:t>
            </a:r>
            <a:r>
              <a:rPr lang="sv-SE" dirty="0"/>
              <a:t> </a:t>
            </a:r>
            <a:r>
              <a:rPr lang="sv-SE" dirty="0" smtClean="0"/>
              <a:t>substitutions) </a:t>
            </a:r>
            <a:r>
              <a:rPr lang="sv-SE" dirty="0"/>
              <a:t>and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 smtClean="0"/>
              <a:t>vibrationally</a:t>
            </a:r>
            <a:r>
              <a:rPr lang="sv-SE" dirty="0"/>
              <a:t> </a:t>
            </a:r>
            <a:r>
              <a:rPr lang="sv-SE" dirty="0" err="1" smtClean="0"/>
              <a:t>excited</a:t>
            </a:r>
            <a:r>
              <a:rPr lang="sv-SE" dirty="0" smtClean="0"/>
              <a:t> </a:t>
            </a:r>
            <a:r>
              <a:rPr lang="sv-SE" dirty="0"/>
              <a:t>variants. </a:t>
            </a:r>
            <a:endParaRPr lang="sv-SE" dirty="0" smtClean="0"/>
          </a:p>
          <a:p>
            <a:r>
              <a:rPr lang="sv-SE" dirty="0" err="1" smtClean="0">
                <a:solidFill>
                  <a:srgbClr val="FF0000"/>
                </a:solidFill>
              </a:rPr>
              <a:t>Tk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range</a:t>
            </a:r>
            <a:r>
              <a:rPr lang="sv-SE" dirty="0" smtClean="0">
                <a:solidFill>
                  <a:srgbClr val="FF0000"/>
                </a:solidFill>
              </a:rPr>
              <a:t> from 20 </a:t>
            </a:r>
            <a:r>
              <a:rPr lang="sv-SE" dirty="0" err="1">
                <a:solidFill>
                  <a:srgbClr val="FF0000"/>
                </a:solidFill>
              </a:rPr>
              <a:t>to</a:t>
            </a:r>
            <a:r>
              <a:rPr lang="sv-SE" dirty="0">
                <a:solidFill>
                  <a:srgbClr val="FF0000"/>
                </a:solidFill>
              </a:rPr>
              <a:t> 350 </a:t>
            </a:r>
            <a:r>
              <a:rPr lang="sv-SE" dirty="0" smtClean="0">
                <a:solidFill>
                  <a:srgbClr val="FF0000"/>
                </a:solidFill>
              </a:rPr>
              <a:t>K</a:t>
            </a:r>
          </a:p>
          <a:p>
            <a:r>
              <a:rPr lang="sv-SE" dirty="0" smtClean="0">
                <a:solidFill>
                  <a:srgbClr val="FF0000"/>
                </a:solidFill>
              </a:rPr>
              <a:t>n=10</a:t>
            </a:r>
            <a:r>
              <a:rPr lang="sv-SE" baseline="30000" dirty="0" smtClean="0">
                <a:solidFill>
                  <a:srgbClr val="FF0000"/>
                </a:solidFill>
              </a:rPr>
              <a:t>5</a:t>
            </a:r>
            <a:r>
              <a:rPr lang="sv-SE" dirty="0" smtClean="0">
                <a:solidFill>
                  <a:srgbClr val="FF0000"/>
                </a:solidFill>
              </a:rPr>
              <a:t> - </a:t>
            </a:r>
            <a:r>
              <a:rPr lang="sv-SE" dirty="0">
                <a:solidFill>
                  <a:srgbClr val="FF0000"/>
                </a:solidFill>
              </a:rPr>
              <a:t>10</a:t>
            </a:r>
            <a:r>
              <a:rPr lang="sv-SE" baseline="30000" dirty="0">
                <a:solidFill>
                  <a:srgbClr val="FF0000"/>
                </a:solidFill>
              </a:rPr>
              <a:t>7</a:t>
            </a:r>
            <a:r>
              <a:rPr lang="sv-SE" dirty="0">
                <a:solidFill>
                  <a:srgbClr val="FF0000"/>
                </a:solidFill>
              </a:rPr>
              <a:t> cm−3. </a:t>
            </a:r>
            <a:endParaRPr lang="sv-SE" dirty="0" smtClean="0">
              <a:solidFill>
                <a:srgbClr val="FF0000"/>
              </a:solidFill>
            </a:endParaRPr>
          </a:p>
          <a:p>
            <a:endParaRPr lang="sv-SE" dirty="0"/>
          </a:p>
          <a:p>
            <a:r>
              <a:rPr lang="sv-SE" dirty="0" smtClean="0"/>
              <a:t>The </a:t>
            </a:r>
            <a:r>
              <a:rPr lang="sv-SE" dirty="0" err="1" smtClean="0"/>
              <a:t>spectrum</a:t>
            </a:r>
            <a:r>
              <a:rPr lang="sv-SE" dirty="0"/>
              <a:t> </a:t>
            </a:r>
            <a:r>
              <a:rPr lang="sv-SE" dirty="0" smtClean="0"/>
              <a:t>is </a:t>
            </a:r>
            <a:r>
              <a:rPr lang="sv-SE" dirty="0" err="1"/>
              <a:t>dominated</a:t>
            </a:r>
            <a:r>
              <a:rPr lang="sv-SE" dirty="0"/>
              <a:t> by </a:t>
            </a:r>
            <a:r>
              <a:rPr lang="sv-SE" dirty="0" err="1"/>
              <a:t>vibrationally</a:t>
            </a:r>
            <a:r>
              <a:rPr lang="sv-SE" dirty="0"/>
              <a:t> </a:t>
            </a:r>
            <a:r>
              <a:rPr lang="sv-SE" dirty="0" err="1"/>
              <a:t>excited</a:t>
            </a:r>
            <a:r>
              <a:rPr lang="sv-SE" dirty="0"/>
              <a:t> HC</a:t>
            </a:r>
            <a:r>
              <a:rPr lang="sv-SE" baseline="-25000" dirty="0"/>
              <a:t>3</a:t>
            </a:r>
            <a:r>
              <a:rPr lang="sv-SE" dirty="0"/>
              <a:t>N, HCN, and HNC, </a:t>
            </a:r>
            <a:r>
              <a:rPr lang="sv-SE" dirty="0" err="1"/>
              <a:t>whith</a:t>
            </a:r>
            <a:r>
              <a:rPr lang="sv-SE" dirty="0"/>
              <a:t> </a:t>
            </a:r>
            <a:r>
              <a:rPr lang="sv-SE" dirty="0" err="1"/>
              <a:t>vibrational</a:t>
            </a:r>
            <a:r>
              <a:rPr lang="sv-SE" dirty="0"/>
              <a:t> </a:t>
            </a:r>
            <a:r>
              <a:rPr lang="sv-SE" dirty="0" err="1"/>
              <a:t>temperatures</a:t>
            </a:r>
            <a:r>
              <a:rPr lang="sv-SE" dirty="0"/>
              <a:t> from 300 </a:t>
            </a:r>
            <a:r>
              <a:rPr lang="sv-SE" dirty="0" err="1"/>
              <a:t>to</a:t>
            </a:r>
            <a:r>
              <a:rPr lang="sv-SE" dirty="0"/>
              <a:t> 450 K</a:t>
            </a:r>
            <a:r>
              <a:rPr lang="sv-SE" dirty="0" smtClean="0"/>
              <a:t>.</a:t>
            </a:r>
          </a:p>
          <a:p>
            <a:endParaRPr lang="sv-SE" dirty="0" smtClean="0"/>
          </a:p>
          <a:p>
            <a:r>
              <a:rPr lang="sv-SE" dirty="0" smtClean="0"/>
              <a:t>NGC </a:t>
            </a:r>
            <a:r>
              <a:rPr lang="sv-SE" dirty="0"/>
              <a:t>4418 and Arp </a:t>
            </a:r>
            <a:r>
              <a:rPr lang="sv-SE" dirty="0" smtClean="0"/>
              <a:t>220 </a:t>
            </a:r>
            <a:r>
              <a:rPr lang="sv-SE" dirty="0" err="1" smtClean="0"/>
              <a:t>seem</a:t>
            </a:r>
            <a:r>
              <a:rPr lang="sv-SE" dirty="0" smtClean="0"/>
              <a:t> </a:t>
            </a:r>
            <a:r>
              <a:rPr lang="sv-SE" dirty="0" err="1" smtClean="0"/>
              <a:t>very</a:t>
            </a:r>
            <a:r>
              <a:rPr lang="sv-SE" dirty="0" smtClean="0"/>
              <a:t> </a:t>
            </a:r>
            <a:r>
              <a:rPr lang="sv-SE" dirty="0" err="1" smtClean="0"/>
              <a:t>similar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269874" y="6142245"/>
            <a:ext cx="470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 err="1" smtClean="0">
                <a:solidFill>
                  <a:srgbClr val="FF0000"/>
                </a:solidFill>
              </a:rPr>
              <a:t>See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also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emerging</a:t>
            </a:r>
            <a:r>
              <a:rPr lang="sv-SE" i="1" dirty="0" smtClean="0">
                <a:solidFill>
                  <a:srgbClr val="FF0000"/>
                </a:solidFill>
              </a:rPr>
              <a:t> paper by </a:t>
            </a:r>
            <a:r>
              <a:rPr lang="sv-SE" i="1" dirty="0" err="1" smtClean="0">
                <a:solidFill>
                  <a:srgbClr val="FF0000"/>
                </a:solidFill>
              </a:rPr>
              <a:t>Aladro</a:t>
            </a:r>
            <a:r>
              <a:rPr lang="sv-SE" i="1" dirty="0" smtClean="0">
                <a:solidFill>
                  <a:srgbClr val="FF0000"/>
                </a:solidFill>
              </a:rPr>
              <a:t> on </a:t>
            </a:r>
            <a:r>
              <a:rPr lang="sv-SE" i="1" dirty="0" err="1" smtClean="0">
                <a:solidFill>
                  <a:srgbClr val="FF0000"/>
                </a:solidFill>
              </a:rPr>
              <a:t>single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dish</a:t>
            </a:r>
            <a:r>
              <a:rPr lang="sv-SE" i="1" dirty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spectral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scans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of</a:t>
            </a:r>
            <a:r>
              <a:rPr lang="sv-SE" i="1" dirty="0" smtClean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active</a:t>
            </a:r>
            <a:r>
              <a:rPr lang="sv-SE" i="1" dirty="0">
                <a:solidFill>
                  <a:srgbClr val="FF0000"/>
                </a:solidFill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</a:rPr>
              <a:t>galaxies</a:t>
            </a:r>
            <a:endParaRPr lang="sv-S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1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Molecular</a:t>
            </a:r>
            <a:r>
              <a:rPr lang="sv-SE" dirty="0" smtClean="0"/>
              <a:t> </a:t>
            </a:r>
            <a:r>
              <a:rPr lang="sv-SE" dirty="0" err="1" smtClean="0"/>
              <a:t>outflows</a:t>
            </a:r>
            <a:r>
              <a:rPr lang="sv-SE" dirty="0" smtClean="0"/>
              <a:t> and </a:t>
            </a:r>
            <a:r>
              <a:rPr lang="sv-SE" dirty="0" err="1" smtClean="0"/>
              <a:t>winds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76461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Driving the gas </a:t>
            </a:r>
            <a:r>
              <a:rPr lang="sv-SE" dirty="0" err="1" smtClean="0"/>
              <a:t>to</a:t>
            </a:r>
            <a:r>
              <a:rPr lang="sv-SE" dirty="0" smtClean="0"/>
              <a:t> the center…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4294967295"/>
          </p:nvPr>
        </p:nvSpPr>
        <p:spPr>
          <a:xfrm>
            <a:off x="551655" y="1468948"/>
            <a:ext cx="3066175" cy="2481262"/>
          </a:xfrm>
        </p:spPr>
        <p:txBody>
          <a:bodyPr>
            <a:normAutofit fontScale="40000" lnSpcReduction="20000"/>
          </a:bodyPr>
          <a:lstStyle/>
          <a:p>
            <a:r>
              <a:rPr lang="sv-SE" sz="4000" dirty="0" smtClean="0"/>
              <a:t>Spiral arms</a:t>
            </a:r>
          </a:p>
          <a:p>
            <a:pPr lvl="1"/>
            <a:r>
              <a:rPr lang="sv-SE" dirty="0" err="1" smtClean="0"/>
              <a:t>Flocculent</a:t>
            </a:r>
            <a:endParaRPr lang="sv-SE" dirty="0" smtClean="0"/>
          </a:p>
          <a:p>
            <a:pPr lvl="1"/>
            <a:r>
              <a:rPr lang="sv-SE" dirty="0" smtClean="0"/>
              <a:t>Grand design</a:t>
            </a:r>
          </a:p>
          <a:p>
            <a:r>
              <a:rPr lang="sv-SE" sz="4000" dirty="0" smtClean="0"/>
              <a:t>Bars</a:t>
            </a:r>
          </a:p>
          <a:p>
            <a:pPr lvl="1"/>
            <a:r>
              <a:rPr lang="sv-SE" dirty="0" smtClean="0"/>
              <a:t>Strong/</a:t>
            </a:r>
            <a:r>
              <a:rPr lang="sv-SE" dirty="0" err="1" smtClean="0"/>
              <a:t>weak</a:t>
            </a:r>
            <a:endParaRPr lang="sv-SE" dirty="0"/>
          </a:p>
          <a:p>
            <a:pPr lvl="1"/>
            <a:r>
              <a:rPr lang="sv-SE" dirty="0" err="1" smtClean="0"/>
              <a:t>Nested</a:t>
            </a:r>
            <a:endParaRPr lang="sv-SE" dirty="0" smtClean="0"/>
          </a:p>
          <a:p>
            <a:r>
              <a:rPr lang="sv-SE" sz="4000" dirty="0" err="1"/>
              <a:t>Interacting</a:t>
            </a:r>
            <a:r>
              <a:rPr lang="sv-SE" sz="4000" dirty="0"/>
              <a:t> </a:t>
            </a:r>
            <a:r>
              <a:rPr lang="sv-SE" sz="4000" dirty="0" err="1"/>
              <a:t>galaxies</a:t>
            </a:r>
            <a:endParaRPr lang="sv-SE" sz="4000" dirty="0"/>
          </a:p>
          <a:p>
            <a:pPr lvl="1"/>
            <a:r>
              <a:rPr lang="sv-SE" dirty="0"/>
              <a:t>Polar rings, dust </a:t>
            </a:r>
            <a:r>
              <a:rPr lang="sv-SE" dirty="0" err="1"/>
              <a:t>lanes</a:t>
            </a:r>
            <a:r>
              <a:rPr lang="sv-SE" dirty="0"/>
              <a:t> </a:t>
            </a:r>
            <a:r>
              <a:rPr lang="sv-SE" dirty="0" err="1" smtClean="0"/>
              <a:t>counterrotating</a:t>
            </a:r>
            <a:r>
              <a:rPr lang="sv-SE" dirty="0"/>
              <a:t> </a:t>
            </a:r>
            <a:r>
              <a:rPr lang="sv-SE" dirty="0" smtClean="0"/>
              <a:t>and </a:t>
            </a:r>
            <a:r>
              <a:rPr lang="sv-SE" dirty="0" err="1"/>
              <a:t>infalling</a:t>
            </a:r>
            <a:r>
              <a:rPr lang="sv-SE" dirty="0"/>
              <a:t> gas</a:t>
            </a:r>
          </a:p>
          <a:p>
            <a:pPr lvl="1"/>
            <a:r>
              <a:rPr lang="sv-SE" dirty="0" err="1"/>
              <a:t>Tidal</a:t>
            </a:r>
            <a:r>
              <a:rPr lang="sv-SE" dirty="0"/>
              <a:t> gas</a:t>
            </a:r>
          </a:p>
          <a:p>
            <a:pPr lvl="1"/>
            <a:r>
              <a:rPr lang="sv-SE" dirty="0"/>
              <a:t>”</a:t>
            </a:r>
            <a:r>
              <a:rPr lang="sv-SE" dirty="0" err="1"/>
              <a:t>Overlap</a:t>
            </a:r>
            <a:r>
              <a:rPr lang="sv-SE" dirty="0"/>
              <a:t> regions”</a:t>
            </a:r>
          </a:p>
          <a:p>
            <a:pPr marL="457200" lvl="1" indent="0">
              <a:buNone/>
            </a:pPr>
            <a:endParaRPr lang="sv-SE" dirty="0"/>
          </a:p>
          <a:p>
            <a:pPr lvl="1"/>
            <a:endParaRPr lang="sv-SE" dirty="0"/>
          </a:p>
          <a:p>
            <a:pPr lvl="1"/>
            <a:endParaRPr lang="sv-SE" dirty="0" smtClean="0"/>
          </a:p>
        </p:txBody>
      </p:sp>
      <p:sp>
        <p:nvSpPr>
          <p:cNvPr id="10" name="Rektangel 9"/>
          <p:cNvSpPr/>
          <p:nvPr/>
        </p:nvSpPr>
        <p:spPr>
          <a:xfrm>
            <a:off x="275001" y="3938558"/>
            <a:ext cx="40759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…</a:t>
            </a:r>
            <a:r>
              <a:rPr lang="sv-SE" dirty="0" err="1" smtClean="0"/>
              <a:t>where</a:t>
            </a:r>
            <a:r>
              <a:rPr lang="sv-SE" dirty="0" smtClean="0"/>
              <a:t> it </a:t>
            </a:r>
            <a:r>
              <a:rPr lang="sv-SE" dirty="0" err="1" smtClean="0"/>
              <a:t>collects</a:t>
            </a:r>
            <a:r>
              <a:rPr lang="sv-SE" dirty="0" smtClean="0"/>
              <a:t> in: disks, rings, mini-bars, </a:t>
            </a:r>
            <a:r>
              <a:rPr lang="sv-SE" dirty="0" err="1" smtClean="0"/>
              <a:t>compact</a:t>
            </a:r>
            <a:r>
              <a:rPr lang="sv-SE" dirty="0" smtClean="0"/>
              <a:t> </a:t>
            </a:r>
            <a:r>
              <a:rPr lang="sv-SE" dirty="0" err="1" smtClean="0"/>
              <a:t>obscured</a:t>
            </a:r>
            <a:r>
              <a:rPr lang="sv-SE" dirty="0" smtClean="0"/>
              <a:t> </a:t>
            </a:r>
            <a:r>
              <a:rPr lang="sv-SE" dirty="0" err="1" smtClean="0"/>
              <a:t>nuclei</a:t>
            </a:r>
            <a:endParaRPr lang="sv-SE" dirty="0" smtClean="0"/>
          </a:p>
          <a:p>
            <a:r>
              <a:rPr lang="sv-SE" dirty="0" smtClean="0">
                <a:solidFill>
                  <a:srgbClr val="FF0000"/>
                </a:solidFill>
              </a:rPr>
              <a:t>(</a:t>
            </a:r>
            <a:r>
              <a:rPr lang="sv-SE" dirty="0" err="1" smtClean="0">
                <a:solidFill>
                  <a:srgbClr val="FF0000"/>
                </a:solidFill>
              </a:rPr>
              <a:t>Santiago’s</a:t>
            </a:r>
            <a:r>
              <a:rPr lang="sv-SE" dirty="0" smtClean="0">
                <a:solidFill>
                  <a:srgbClr val="FF0000"/>
                </a:solidFill>
              </a:rPr>
              <a:t> talk)</a:t>
            </a:r>
            <a:endParaRPr lang="sv-SE" dirty="0" smtClean="0">
              <a:solidFill>
                <a:srgbClr val="FF0000"/>
              </a:solidFill>
            </a:endParaRPr>
          </a:p>
          <a:p>
            <a:endParaRPr lang="sv-SE" dirty="0" smtClean="0"/>
          </a:p>
          <a:p>
            <a:r>
              <a:rPr lang="sv-SE" dirty="0" smtClean="0"/>
              <a:t>…and </a:t>
            </a:r>
            <a:r>
              <a:rPr lang="sv-SE" dirty="0" err="1" smtClean="0"/>
              <a:t>feeds</a:t>
            </a:r>
            <a:r>
              <a:rPr lang="sv-SE" dirty="0" smtClean="0"/>
              <a:t> </a:t>
            </a:r>
            <a:r>
              <a:rPr lang="sv-SE" dirty="0" err="1" smtClean="0"/>
              <a:t>AGNs</a:t>
            </a:r>
            <a:r>
              <a:rPr lang="sv-SE" dirty="0"/>
              <a:t>, </a:t>
            </a:r>
            <a:r>
              <a:rPr lang="sv-SE" dirty="0" err="1" smtClean="0"/>
              <a:t>starbursts</a:t>
            </a:r>
            <a:r>
              <a:rPr lang="sv-SE" dirty="0" smtClean="0"/>
              <a:t>, </a:t>
            </a:r>
            <a:r>
              <a:rPr lang="sv-SE" dirty="0" err="1" smtClean="0"/>
              <a:t>driving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outflows</a:t>
            </a:r>
            <a:r>
              <a:rPr lang="sv-SE" dirty="0" smtClean="0"/>
              <a:t> and </a:t>
            </a:r>
            <a:r>
              <a:rPr lang="sv-SE" dirty="0" err="1" smtClean="0"/>
              <a:t>winds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1069" r="25031" b="14758"/>
          <a:stretch>
            <a:fillRect/>
          </a:stretch>
        </p:blipFill>
        <p:spPr bwMode="auto">
          <a:xfrm>
            <a:off x="7458108" y="5201590"/>
            <a:ext cx="1287156" cy="129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010" y="4754673"/>
            <a:ext cx="1992639" cy="1992639"/>
          </a:xfrm>
          <a:prstGeom prst="rect">
            <a:avLst/>
          </a:prstGeom>
        </p:spPr>
      </p:pic>
      <p:cxnSp>
        <p:nvCxnSpPr>
          <p:cNvPr id="25" name="Rak 24"/>
          <p:cNvCxnSpPr/>
          <p:nvPr/>
        </p:nvCxnSpPr>
        <p:spPr>
          <a:xfrm flipV="1">
            <a:off x="6292917" y="5825706"/>
            <a:ext cx="1876502" cy="3791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ak 26"/>
          <p:cNvCxnSpPr/>
          <p:nvPr/>
        </p:nvCxnSpPr>
        <p:spPr>
          <a:xfrm>
            <a:off x="6292917" y="5201590"/>
            <a:ext cx="1876502" cy="57356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ruta 27"/>
          <p:cNvSpPr txBox="1"/>
          <p:nvPr/>
        </p:nvSpPr>
        <p:spPr>
          <a:xfrm>
            <a:off x="6782708" y="4937417"/>
            <a:ext cx="243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Minor </a:t>
            </a:r>
            <a:r>
              <a:rPr lang="sv-SE" dirty="0" err="1" smtClean="0"/>
              <a:t>merger</a:t>
            </a:r>
            <a:r>
              <a:rPr lang="sv-SE" dirty="0" smtClean="0"/>
              <a:t> NGC1614</a:t>
            </a:r>
            <a:endParaRPr lang="sv-SE" dirty="0"/>
          </a:p>
        </p:txBody>
      </p:sp>
      <p:sp>
        <p:nvSpPr>
          <p:cNvPr id="29" name="textruta 28"/>
          <p:cNvSpPr txBox="1"/>
          <p:nvPr/>
        </p:nvSpPr>
        <p:spPr>
          <a:xfrm>
            <a:off x="7458108" y="6510861"/>
            <a:ext cx="179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Olsson et al 2010</a:t>
            </a:r>
            <a:endParaRPr lang="sv-SE" dirty="0"/>
          </a:p>
        </p:txBody>
      </p:sp>
      <p:sp>
        <p:nvSpPr>
          <p:cNvPr id="30" name="textruta 29"/>
          <p:cNvSpPr txBox="1"/>
          <p:nvPr/>
        </p:nvSpPr>
        <p:spPr>
          <a:xfrm>
            <a:off x="4746387" y="5512166"/>
            <a:ext cx="104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/>
              <a:t>600 pc</a:t>
            </a:r>
          </a:p>
          <a:p>
            <a:r>
              <a:rPr lang="sv-SE" sz="1000" dirty="0" err="1" smtClean="0"/>
              <a:t>starbursting</a:t>
            </a:r>
            <a:endParaRPr lang="sv-SE" sz="1000" dirty="0" smtClean="0"/>
          </a:p>
          <a:p>
            <a:r>
              <a:rPr lang="sv-SE" sz="1000" dirty="0" err="1" smtClean="0"/>
              <a:t>molecular</a:t>
            </a:r>
            <a:r>
              <a:rPr lang="sv-SE" sz="1000" dirty="0" smtClean="0"/>
              <a:t> ring</a:t>
            </a:r>
          </a:p>
          <a:p>
            <a:r>
              <a:rPr lang="sv-SE" sz="1000" dirty="0" smtClean="0"/>
              <a:t>(König et al 2013, Xu et al 2014)</a:t>
            </a:r>
            <a:endParaRPr lang="sv-SE" sz="1000" dirty="0"/>
          </a:p>
        </p:txBody>
      </p:sp>
      <p:pic>
        <p:nvPicPr>
          <p:cNvPr id="19" name="Bildobjekt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87" y="1366838"/>
            <a:ext cx="4192765" cy="1947820"/>
          </a:xfrm>
          <a:prstGeom prst="rect">
            <a:avLst/>
          </a:prstGeom>
        </p:spPr>
      </p:pic>
      <p:pic>
        <p:nvPicPr>
          <p:cNvPr id="20" name="Bildobjekt 19" descr="N3256_ALMA1yr-1 27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15062" r="-2090" b="13947"/>
          <a:stretch/>
        </p:blipFill>
        <p:spPr>
          <a:xfrm>
            <a:off x="6440055" y="3424033"/>
            <a:ext cx="2319481" cy="1391689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5208246" y="3537703"/>
            <a:ext cx="11587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Major </a:t>
            </a:r>
            <a:r>
              <a:rPr lang="sv-SE" dirty="0" err="1" smtClean="0"/>
              <a:t>merger</a:t>
            </a:r>
            <a:r>
              <a:rPr lang="sv-SE" dirty="0" smtClean="0"/>
              <a:t> NGC3256</a:t>
            </a:r>
          </a:p>
          <a:p>
            <a:r>
              <a:rPr lang="sv-SE" sz="1000" dirty="0" smtClean="0"/>
              <a:t>Sakamoto et al 2014</a:t>
            </a:r>
            <a:endParaRPr lang="sv-SE" sz="1000" dirty="0"/>
          </a:p>
        </p:txBody>
      </p:sp>
      <p:sp>
        <p:nvSpPr>
          <p:cNvPr id="12" name="textruta 11"/>
          <p:cNvSpPr txBox="1"/>
          <p:nvPr/>
        </p:nvSpPr>
        <p:spPr>
          <a:xfrm>
            <a:off x="5041869" y="1443293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NGC1068</a:t>
            </a:r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4107188" y="1468948"/>
            <a:ext cx="780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/>
              <a:t>Garcia-</a:t>
            </a:r>
            <a:r>
              <a:rPr lang="sv-SE" sz="1000" dirty="0" err="1" smtClean="0"/>
              <a:t>Burillo</a:t>
            </a:r>
            <a:r>
              <a:rPr lang="sv-SE" sz="1000" dirty="0" smtClean="0"/>
              <a:t> et al 2014</a:t>
            </a:r>
            <a:endParaRPr lang="sv-SE" sz="1000" dirty="0"/>
          </a:p>
        </p:txBody>
      </p:sp>
      <p:sp>
        <p:nvSpPr>
          <p:cNvPr id="4" name="Rektangel 3"/>
          <p:cNvSpPr/>
          <p:nvPr/>
        </p:nvSpPr>
        <p:spPr>
          <a:xfrm>
            <a:off x="174387" y="567781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000" dirty="0" err="1">
                <a:solidFill>
                  <a:srgbClr val="FF0000"/>
                </a:solidFill>
              </a:rPr>
              <a:t>Molecular</a:t>
            </a:r>
            <a:r>
              <a:rPr lang="sv-SE" sz="2000" dirty="0">
                <a:solidFill>
                  <a:srgbClr val="FF0000"/>
                </a:solidFill>
              </a:rPr>
              <a:t> gas </a:t>
            </a:r>
            <a:r>
              <a:rPr lang="sv-SE" sz="2000" dirty="0" err="1" smtClean="0">
                <a:solidFill>
                  <a:srgbClr val="FF0000"/>
                </a:solidFill>
              </a:rPr>
              <a:t>fundamentally</a:t>
            </a:r>
            <a:r>
              <a:rPr lang="sv-SE" sz="2000" dirty="0" smtClean="0">
                <a:solidFill>
                  <a:srgbClr val="FF0000"/>
                </a:solidFill>
              </a:rPr>
              <a:t> </a:t>
            </a:r>
            <a:r>
              <a:rPr lang="sv-SE" sz="2000" dirty="0" err="1" smtClean="0">
                <a:solidFill>
                  <a:srgbClr val="FF0000"/>
                </a:solidFill>
              </a:rPr>
              <a:t>important</a:t>
            </a:r>
            <a:r>
              <a:rPr lang="sv-SE" sz="2000" dirty="0" smtClean="0">
                <a:solidFill>
                  <a:srgbClr val="FF0000"/>
                </a:solidFill>
              </a:rPr>
              <a:t> </a:t>
            </a:r>
            <a:r>
              <a:rPr lang="sv-SE" sz="2000" dirty="0">
                <a:solidFill>
                  <a:srgbClr val="FF0000"/>
                </a:solidFill>
              </a:rPr>
              <a:t>parameter for </a:t>
            </a:r>
            <a:r>
              <a:rPr lang="sv-SE" sz="2000" dirty="0" err="1">
                <a:solidFill>
                  <a:srgbClr val="FF0000"/>
                </a:solidFill>
              </a:rPr>
              <a:t>galaxy</a:t>
            </a:r>
            <a:r>
              <a:rPr lang="sv-SE" sz="2000" dirty="0">
                <a:solidFill>
                  <a:srgbClr val="FF0000"/>
                </a:solidFill>
              </a:rPr>
              <a:t> evolution</a:t>
            </a:r>
          </a:p>
          <a:p>
            <a:pPr algn="ctr"/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1670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/>
              <a:t>A </a:t>
            </a:r>
            <a:r>
              <a:rPr lang="sv-SE" sz="3200" dirty="0" err="1" smtClean="0"/>
              <a:t>molecular</a:t>
            </a:r>
            <a:r>
              <a:rPr lang="sv-SE" sz="3200" dirty="0" smtClean="0"/>
              <a:t> </a:t>
            </a:r>
            <a:r>
              <a:rPr lang="sv-SE" sz="3200" dirty="0" err="1" smtClean="0"/>
              <a:t>outflow</a:t>
            </a:r>
            <a:r>
              <a:rPr lang="sv-SE" sz="3200" dirty="0" smtClean="0"/>
              <a:t> in the </a:t>
            </a:r>
            <a:r>
              <a:rPr lang="sv-SE" sz="3200" dirty="0" err="1" smtClean="0"/>
              <a:t>most</a:t>
            </a:r>
            <a:r>
              <a:rPr lang="sv-SE" sz="3200" dirty="0" smtClean="0"/>
              <a:t> extreme FIR-excess, radio-</a:t>
            </a:r>
            <a:r>
              <a:rPr lang="sv-SE" sz="3200" dirty="0" err="1" smtClean="0"/>
              <a:t>quiet</a:t>
            </a:r>
            <a:r>
              <a:rPr lang="sv-SE" sz="3200" dirty="0" smtClean="0"/>
              <a:t> </a:t>
            </a:r>
            <a:r>
              <a:rPr lang="sv-SE" sz="3200" dirty="0" err="1" smtClean="0"/>
              <a:t>galaxy</a:t>
            </a:r>
            <a:r>
              <a:rPr lang="sv-SE" sz="3200" dirty="0" smtClean="0"/>
              <a:t> NGC1377</a:t>
            </a:r>
            <a:endParaRPr lang="sv-SE" sz="3200" dirty="0"/>
          </a:p>
        </p:txBody>
      </p:sp>
      <p:pic>
        <p:nvPicPr>
          <p:cNvPr id="4" name="Platshållare för innehåll 3" descr="n1377_eso_B_im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47" r="-16047"/>
          <a:stretch>
            <a:fillRect/>
          </a:stretch>
        </p:blipFill>
        <p:spPr>
          <a:xfrm>
            <a:off x="-603379" y="1600200"/>
            <a:ext cx="8229600" cy="4525963"/>
          </a:xfrm>
        </p:spPr>
      </p:pic>
      <p:pic>
        <p:nvPicPr>
          <p:cNvPr id="5" name="Platshållare för innehåll 3" descr="n1377_fg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08" r="-25308"/>
          <a:stretch>
            <a:fillRect/>
          </a:stretch>
        </p:blipFill>
        <p:spPr>
          <a:xfrm>
            <a:off x="4844300" y="1600200"/>
            <a:ext cx="5236730" cy="2880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16404" y="1600200"/>
            <a:ext cx="378558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Small, lenticular galaxy </a:t>
            </a:r>
          </a:p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L</a:t>
            </a:r>
            <a:r>
              <a:rPr lang="en-US" baseline="-25000" dirty="0" smtClean="0">
                <a:solidFill>
                  <a:prstClr val="white"/>
                </a:solidFill>
                <a:latin typeface="Calibri"/>
              </a:rPr>
              <a:t>FIR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=5x10</a:t>
            </a:r>
            <a:r>
              <a:rPr lang="en-US" baseline="30000" dirty="0" smtClean="0">
                <a:solidFill>
                  <a:prstClr val="white"/>
                </a:solidFill>
                <a:latin typeface="Calibri"/>
              </a:rPr>
              <a:t>9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Lsun</a:t>
            </a: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Excess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FIR emission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with q&gt;3.9 </a:t>
            </a:r>
            <a:r>
              <a:rPr lang="sv-SE" dirty="0" smtClean="0">
                <a:solidFill>
                  <a:prstClr val="white"/>
                </a:solidFill>
                <a:latin typeface="Calibri"/>
              </a:rPr>
              <a:t>–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off</a:t>
            </a:r>
          </a:p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FIR-Radio correlation by factor &gt;37</a:t>
            </a:r>
          </a:p>
          <a:p>
            <a:pPr defTabSz="457200"/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defTabSz="457200"/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defTabSz="457200"/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 smtClean="0">
              <a:solidFill>
                <a:srgbClr val="FFFFFF"/>
              </a:solidFill>
              <a:latin typeface="Calibri"/>
            </a:endParaRPr>
          </a:p>
          <a:p>
            <a:pPr defTabSz="457200"/>
            <a:r>
              <a:rPr lang="sv-SE" dirty="0" smtClean="0">
                <a:solidFill>
                  <a:prstClr val="white"/>
                </a:solidFill>
                <a:latin typeface="Calibri"/>
              </a:rPr>
              <a:t>The </a:t>
            </a:r>
            <a:r>
              <a:rPr lang="sv-SE" dirty="0" err="1">
                <a:solidFill>
                  <a:prstClr val="white"/>
                </a:solidFill>
                <a:latin typeface="Calibri"/>
              </a:rPr>
              <a:t>most</a:t>
            </a:r>
            <a:r>
              <a:rPr lang="sv-SE" dirty="0">
                <a:solidFill>
                  <a:prstClr val="white"/>
                </a:solidFill>
                <a:latin typeface="Calibri"/>
              </a:rPr>
              <a:t> extreme </a:t>
            </a:r>
            <a:r>
              <a:rPr lang="sv-SE" dirty="0" err="1">
                <a:solidFill>
                  <a:prstClr val="white"/>
                </a:solidFill>
                <a:latin typeface="Calibri"/>
              </a:rPr>
              <a:t>silicate</a:t>
            </a:r>
            <a:r>
              <a:rPr lang="sv-SE" dirty="0">
                <a:solidFill>
                  <a:prstClr val="white"/>
                </a:solidFill>
                <a:latin typeface="Calibri"/>
              </a:rPr>
              <a:t> absorption </a:t>
            </a:r>
            <a:r>
              <a:rPr lang="sv-SE" dirty="0" err="1">
                <a:solidFill>
                  <a:prstClr val="white"/>
                </a:solidFill>
                <a:latin typeface="Calibri"/>
              </a:rPr>
              <a:t>galaxy</a:t>
            </a:r>
            <a:r>
              <a:rPr lang="sv-SE" dirty="0">
                <a:solidFill>
                  <a:prstClr val="white"/>
                </a:solidFill>
                <a:latin typeface="Calibri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alibri"/>
              </a:rPr>
              <a:t>to</a:t>
            </a:r>
            <a:r>
              <a:rPr lang="sv-SE" dirty="0">
                <a:solidFill>
                  <a:prstClr val="white"/>
                </a:solidFill>
                <a:latin typeface="Calibri"/>
              </a:rPr>
              <a:t> date (</a:t>
            </a:r>
            <a:r>
              <a:rPr lang="sv-SE" dirty="0" err="1">
                <a:solidFill>
                  <a:prstClr val="white"/>
                </a:solidFill>
                <a:latin typeface="Calibri"/>
              </a:rPr>
              <a:t>Spoon</a:t>
            </a:r>
            <a:r>
              <a:rPr lang="sv-SE" dirty="0">
                <a:solidFill>
                  <a:prstClr val="white"/>
                </a:solidFill>
                <a:latin typeface="Calibri"/>
              </a:rPr>
              <a:t> et al 2007</a:t>
            </a:r>
            <a:r>
              <a:rPr lang="sv-SE" dirty="0" smtClean="0">
                <a:solidFill>
                  <a:prstClr val="white"/>
                </a:solidFill>
                <a:latin typeface="Calibri"/>
              </a:rPr>
              <a:t>).</a:t>
            </a:r>
          </a:p>
          <a:p>
            <a:pPr defTabSz="457200"/>
            <a:r>
              <a:rPr lang="sv-SE" dirty="0">
                <a:solidFill>
                  <a:srgbClr val="FFFFFF"/>
                </a:solidFill>
                <a:latin typeface="Calibri"/>
              </a:rPr>
              <a:t>No </a:t>
            </a:r>
            <a:r>
              <a:rPr lang="sv-SE" dirty="0" smtClean="0">
                <a:solidFill>
                  <a:srgbClr val="FFFFFF"/>
                </a:solidFill>
                <a:latin typeface="Calibri"/>
              </a:rPr>
              <a:t>P</a:t>
            </a:r>
            <a:r>
              <a:rPr lang="sv-SE" dirty="0" smtClean="0">
                <a:solidFill>
                  <a:srgbClr val="FFFFFF"/>
                </a:solidFill>
                <a:latin typeface="Symbol"/>
              </a:rPr>
              <a:t>a</a:t>
            </a:r>
            <a:r>
              <a:rPr lang="sv-SE" dirty="0">
                <a:solidFill>
                  <a:srgbClr val="FFFFFF"/>
                </a:solidFill>
                <a:latin typeface="Calibri"/>
              </a:rPr>
              <a:t>, </a:t>
            </a:r>
            <a:r>
              <a:rPr lang="sv-SE" dirty="0" err="1">
                <a:solidFill>
                  <a:srgbClr val="FFFFFF"/>
                </a:solidFill>
                <a:latin typeface="Calibri"/>
              </a:rPr>
              <a:t>Br</a:t>
            </a:r>
            <a:r>
              <a:rPr lang="sv-SE" dirty="0">
                <a:solidFill>
                  <a:srgbClr val="FFFFFF"/>
                </a:solidFill>
                <a:latin typeface="Calibri"/>
              </a:rPr>
              <a:t> </a:t>
            </a:r>
            <a:r>
              <a:rPr lang="sv-SE" dirty="0">
                <a:solidFill>
                  <a:srgbClr val="FFFFFF"/>
                </a:solidFill>
                <a:latin typeface="Symbol"/>
              </a:rPr>
              <a:t>g - </a:t>
            </a:r>
            <a:r>
              <a:rPr lang="sv-SE" dirty="0" err="1">
                <a:solidFill>
                  <a:srgbClr val="FFFFFF"/>
                </a:solidFill>
                <a:latin typeface="Calibri"/>
              </a:rPr>
              <a:t>Faint</a:t>
            </a:r>
            <a:r>
              <a:rPr lang="sv-SE" dirty="0">
                <a:solidFill>
                  <a:srgbClr val="FFFFFF"/>
                </a:solidFill>
                <a:latin typeface="Calibri"/>
              </a:rPr>
              <a:t> H</a:t>
            </a:r>
            <a:r>
              <a:rPr lang="sv-SE" dirty="0">
                <a:solidFill>
                  <a:srgbClr val="FFFFFF"/>
                </a:solidFill>
                <a:latin typeface="Symbol"/>
              </a:rPr>
              <a:t>a</a:t>
            </a:r>
            <a:r>
              <a:rPr lang="sv-SE" dirty="0">
                <a:solidFill>
                  <a:srgbClr val="FFFFFF"/>
                </a:solidFill>
                <a:latin typeface="Calibri"/>
              </a:rPr>
              <a:t>, [N II] and [Ne II] </a:t>
            </a:r>
            <a:r>
              <a:rPr lang="sv-SE" dirty="0" err="1">
                <a:solidFill>
                  <a:srgbClr val="FFFFFF"/>
                </a:solidFill>
                <a:latin typeface="Calibri"/>
              </a:rPr>
              <a:t>lines</a:t>
            </a:r>
            <a:r>
              <a:rPr lang="sv-SE" dirty="0">
                <a:solidFill>
                  <a:srgbClr val="FFFFFF"/>
                </a:solidFill>
                <a:latin typeface="Calibri"/>
              </a:rPr>
              <a:t>, </a:t>
            </a:r>
            <a:r>
              <a:rPr lang="sv-SE" dirty="0" err="1">
                <a:solidFill>
                  <a:srgbClr val="FFFFFF"/>
                </a:solidFill>
                <a:latin typeface="Calibri"/>
              </a:rPr>
              <a:t>Faint</a:t>
            </a:r>
            <a:r>
              <a:rPr lang="sv-SE" dirty="0">
                <a:solidFill>
                  <a:srgbClr val="FFFFFF"/>
                </a:solidFill>
                <a:latin typeface="Calibri"/>
              </a:rPr>
              <a:t> </a:t>
            </a:r>
            <a:r>
              <a:rPr lang="sv-SE" dirty="0" smtClean="0">
                <a:solidFill>
                  <a:srgbClr val="FFFFFF"/>
                </a:solidFill>
                <a:latin typeface="Calibri"/>
              </a:rPr>
              <a:t>PAH (</a:t>
            </a:r>
            <a:r>
              <a:rPr lang="sv-SE" dirty="0" err="1" smtClean="0">
                <a:solidFill>
                  <a:srgbClr val="FFFFFF"/>
                </a:solidFill>
                <a:latin typeface="Calibri"/>
              </a:rPr>
              <a:t>Roussel</a:t>
            </a:r>
            <a:r>
              <a:rPr lang="sv-SE" dirty="0" smtClean="0">
                <a:solidFill>
                  <a:srgbClr val="FFFFFF"/>
                </a:solidFill>
                <a:latin typeface="Calibri"/>
              </a:rPr>
              <a:t> et al 2003),2006)</a:t>
            </a:r>
            <a:endParaRPr lang="sv-SE" dirty="0">
              <a:solidFill>
                <a:srgbClr val="FFFFFF"/>
              </a:solidFill>
              <a:latin typeface="Calibri"/>
            </a:endParaRPr>
          </a:p>
          <a:p>
            <a:pPr defTabSz="457200"/>
            <a:endParaRPr lang="sv-SE" dirty="0">
              <a:solidFill>
                <a:prstClr val="white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Calibri"/>
            </a:endParaRPr>
          </a:p>
          <a:p>
            <a:pPr defTabSz="457200"/>
            <a:endParaRPr lang="en-US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7024415" y="3778020"/>
            <a:ext cx="188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sv-SE" dirty="0" err="1" smtClean="0">
                <a:solidFill>
                  <a:srgbClr val="000000"/>
                </a:solidFill>
                <a:latin typeface="Calibri"/>
              </a:rPr>
              <a:t>Roussel</a:t>
            </a:r>
            <a:r>
              <a:rPr lang="sv-SE" dirty="0" smtClean="0">
                <a:solidFill>
                  <a:srgbClr val="000000"/>
                </a:solidFill>
                <a:latin typeface="Calibri"/>
              </a:rPr>
              <a:t> et al 2006</a:t>
            </a:r>
            <a:endParaRPr lang="sv-SE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779084" y="4638086"/>
            <a:ext cx="22666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sv-SE" sz="1600" dirty="0" smtClean="0">
                <a:solidFill>
                  <a:prstClr val="black"/>
                </a:solidFill>
                <a:latin typeface="Calibri"/>
              </a:rPr>
              <a:t>Featureless </a:t>
            </a:r>
            <a:r>
              <a:rPr lang="sv-SE" sz="1600" dirty="0" err="1" smtClean="0">
                <a:solidFill>
                  <a:prstClr val="black"/>
                </a:solidFill>
                <a:latin typeface="Calibri"/>
              </a:rPr>
              <a:t>morphology</a:t>
            </a:r>
            <a:endParaRPr lang="sv-SE" sz="1600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sv-SE" sz="1600" dirty="0">
                <a:solidFill>
                  <a:prstClr val="black"/>
                </a:solidFill>
                <a:latin typeface="Calibri"/>
              </a:rPr>
              <a:t>a</a:t>
            </a:r>
            <a:r>
              <a:rPr lang="sv-SE" sz="1600" dirty="0" smtClean="0">
                <a:solidFill>
                  <a:prstClr val="black"/>
                </a:solidFill>
                <a:latin typeface="Calibri"/>
              </a:rPr>
              <a:t>part from </a:t>
            </a:r>
            <a:r>
              <a:rPr lang="sv-SE" sz="1600" dirty="0" err="1" smtClean="0">
                <a:solidFill>
                  <a:prstClr val="black"/>
                </a:solidFill>
                <a:latin typeface="Calibri"/>
              </a:rPr>
              <a:t>southern</a:t>
            </a:r>
            <a:endParaRPr lang="sv-SE" sz="1600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sv-SE" sz="1600" dirty="0">
                <a:solidFill>
                  <a:prstClr val="black"/>
                </a:solidFill>
                <a:latin typeface="Calibri"/>
              </a:rPr>
              <a:t>m</a:t>
            </a:r>
            <a:r>
              <a:rPr lang="sv-SE" sz="1600" dirty="0" smtClean="0">
                <a:solidFill>
                  <a:prstClr val="black"/>
                </a:solidFill>
                <a:latin typeface="Calibri"/>
              </a:rPr>
              <a:t>inor </a:t>
            </a:r>
            <a:r>
              <a:rPr lang="sv-SE" sz="1600" dirty="0" err="1" smtClean="0">
                <a:solidFill>
                  <a:prstClr val="black"/>
                </a:solidFill>
                <a:latin typeface="Calibri"/>
              </a:rPr>
              <a:t>axis</a:t>
            </a:r>
            <a:r>
              <a:rPr lang="sv-SE" sz="1600" dirty="0" smtClean="0">
                <a:solidFill>
                  <a:prstClr val="black"/>
                </a:solidFill>
                <a:latin typeface="Calibri"/>
              </a:rPr>
              <a:t> dust </a:t>
            </a:r>
            <a:r>
              <a:rPr lang="sv-SE" sz="1600" dirty="0" err="1" smtClean="0">
                <a:solidFill>
                  <a:prstClr val="black"/>
                </a:solidFill>
                <a:latin typeface="Calibri"/>
              </a:rPr>
              <a:t>structure</a:t>
            </a:r>
            <a:endParaRPr lang="sv-SE" sz="1600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sv-SE" sz="1600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sv-SE" sz="1600" dirty="0" smtClean="0">
                <a:solidFill>
                  <a:prstClr val="black"/>
                </a:solidFill>
                <a:latin typeface="Calibri"/>
              </a:rPr>
              <a:t>Post </a:t>
            </a:r>
            <a:r>
              <a:rPr lang="sv-SE" sz="1600" dirty="0" err="1" smtClean="0">
                <a:solidFill>
                  <a:prstClr val="black"/>
                </a:solidFill>
                <a:latin typeface="Calibri"/>
              </a:rPr>
              <a:t>starburst</a:t>
            </a:r>
            <a:r>
              <a:rPr lang="sv-SE" sz="1600" dirty="0" smtClean="0">
                <a:solidFill>
                  <a:prstClr val="black"/>
                </a:solidFill>
                <a:latin typeface="Calibri"/>
              </a:rPr>
              <a:t>/LINER </a:t>
            </a:r>
          </a:p>
          <a:p>
            <a:pPr defTabSz="457200"/>
            <a:r>
              <a:rPr lang="sv-SE" sz="1600" dirty="0" err="1" smtClean="0">
                <a:solidFill>
                  <a:prstClr val="black"/>
                </a:solidFill>
                <a:latin typeface="Calibri"/>
              </a:rPr>
              <a:t>optical</a:t>
            </a:r>
            <a:r>
              <a:rPr lang="sv-SE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sv-SE" sz="1600" dirty="0" err="1" smtClean="0">
                <a:solidFill>
                  <a:prstClr val="black"/>
                </a:solidFill>
                <a:latin typeface="Calibri"/>
              </a:rPr>
              <a:t>characteristics</a:t>
            </a:r>
            <a:endParaRPr lang="sv-SE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57200" y="6355348"/>
            <a:ext cx="848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sv-SE" dirty="0" err="1">
                <a:solidFill>
                  <a:srgbClr val="FF6600"/>
                </a:solidFill>
                <a:latin typeface="Calibri"/>
              </a:rPr>
              <a:t>What</a:t>
            </a:r>
            <a:r>
              <a:rPr lang="sv-SE" dirty="0">
                <a:solidFill>
                  <a:srgbClr val="FF6600"/>
                </a:solidFill>
                <a:latin typeface="Calibri"/>
              </a:rPr>
              <a:t> is </a:t>
            </a:r>
            <a:r>
              <a:rPr lang="sv-SE" dirty="0" err="1">
                <a:solidFill>
                  <a:srgbClr val="FF6600"/>
                </a:solidFill>
                <a:latin typeface="Calibri"/>
              </a:rPr>
              <a:t>powering</a:t>
            </a:r>
            <a:r>
              <a:rPr lang="sv-SE" dirty="0">
                <a:solidFill>
                  <a:srgbClr val="FF6600"/>
                </a:solidFill>
                <a:latin typeface="Calibri"/>
              </a:rPr>
              <a:t> the </a:t>
            </a:r>
            <a:r>
              <a:rPr lang="sv-SE" dirty="0" err="1">
                <a:solidFill>
                  <a:srgbClr val="FF6600"/>
                </a:solidFill>
                <a:latin typeface="Calibri"/>
              </a:rPr>
              <a:t>compact</a:t>
            </a:r>
            <a:r>
              <a:rPr lang="sv-SE" dirty="0">
                <a:solidFill>
                  <a:srgbClr val="FF6600"/>
                </a:solidFill>
                <a:latin typeface="Calibri"/>
              </a:rPr>
              <a:t> IR </a:t>
            </a:r>
            <a:r>
              <a:rPr lang="sv-SE" dirty="0" err="1">
                <a:solidFill>
                  <a:srgbClr val="FF6600"/>
                </a:solidFill>
                <a:latin typeface="Calibri"/>
              </a:rPr>
              <a:t>luminosity</a:t>
            </a:r>
            <a:r>
              <a:rPr lang="sv-SE" dirty="0">
                <a:solidFill>
                  <a:srgbClr val="FF6600"/>
                </a:solidFill>
                <a:latin typeface="Calibri"/>
              </a:rPr>
              <a:t> - </a:t>
            </a:r>
            <a:r>
              <a:rPr lang="sv-SE" dirty="0" err="1">
                <a:solidFill>
                  <a:srgbClr val="FF6600"/>
                </a:solidFill>
                <a:latin typeface="Calibri"/>
              </a:rPr>
              <a:t>Obscured</a:t>
            </a:r>
            <a:r>
              <a:rPr lang="sv-SE" dirty="0">
                <a:solidFill>
                  <a:srgbClr val="FF6600"/>
                </a:solidFill>
                <a:latin typeface="Calibri"/>
              </a:rPr>
              <a:t> AGN or </a:t>
            </a:r>
            <a:r>
              <a:rPr lang="sv-SE" dirty="0" err="1" smtClean="0">
                <a:solidFill>
                  <a:srgbClr val="FF6600"/>
                </a:solidFill>
                <a:latin typeface="Calibri"/>
              </a:rPr>
              <a:t>nascent</a:t>
            </a:r>
            <a:r>
              <a:rPr lang="sv-SE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sv-SE" dirty="0" err="1" smtClean="0">
                <a:solidFill>
                  <a:srgbClr val="FF6600"/>
                </a:solidFill>
                <a:latin typeface="Calibri"/>
              </a:rPr>
              <a:t>starburst</a:t>
            </a:r>
            <a:r>
              <a:rPr lang="sv-SE" dirty="0" smtClean="0">
                <a:solidFill>
                  <a:srgbClr val="FF6600"/>
                </a:solidFill>
                <a:latin typeface="Calibri"/>
              </a:rPr>
              <a:t>?</a:t>
            </a:r>
            <a:endParaRPr lang="sv-SE" dirty="0">
              <a:solidFill>
                <a:srgbClr val="FF6600"/>
              </a:solidFill>
              <a:latin typeface="Calibri"/>
            </a:endParaRPr>
          </a:p>
          <a:p>
            <a:pPr defTabSz="457200"/>
            <a:endParaRPr lang="sv-S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94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SMA CO and </a:t>
            </a:r>
            <a:r>
              <a:rPr lang="sv-SE" sz="4000" baseline="30000" dirty="0" smtClean="0"/>
              <a:t>13</a:t>
            </a:r>
            <a:r>
              <a:rPr lang="sv-SE" sz="4000" dirty="0" smtClean="0"/>
              <a:t>CO 2-1 observations</a:t>
            </a:r>
            <a:br>
              <a:rPr lang="sv-SE" sz="4000" dirty="0" smtClean="0"/>
            </a:br>
            <a:r>
              <a:rPr lang="sv-SE" sz="1800" dirty="0"/>
              <a:t>(Aalto, Muller, Sakamoto, Gallagher, Martin, </a:t>
            </a:r>
            <a:r>
              <a:rPr lang="sv-SE" sz="1800" dirty="0" err="1"/>
              <a:t>Costagliola</a:t>
            </a:r>
            <a:r>
              <a:rPr lang="sv-SE" sz="1800" dirty="0"/>
              <a:t> </a:t>
            </a:r>
            <a:r>
              <a:rPr lang="sv-SE" sz="1800" i="1" dirty="0" smtClean="0"/>
              <a:t>2012b</a:t>
            </a:r>
            <a:r>
              <a:rPr lang="sv-SE" sz="1800" dirty="0" smtClean="0"/>
              <a:t>) </a:t>
            </a:r>
            <a:endParaRPr lang="sv-SE" sz="1800" dirty="0"/>
          </a:p>
        </p:txBody>
      </p:sp>
      <p:pic>
        <p:nvPicPr>
          <p:cNvPr id="7" name="Platshållare för innehåll 6" descr="spec_co_tco_c18o_fit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8" r="2890" b="8304"/>
          <a:stretch/>
        </p:blipFill>
        <p:spPr>
          <a:xfrm>
            <a:off x="307796" y="1805614"/>
            <a:ext cx="4038600" cy="4525963"/>
          </a:xfrm>
        </p:spPr>
      </p:pic>
      <p:pic>
        <p:nvPicPr>
          <p:cNvPr id="5" name="Platshållare för innehåll 7" descr="perpendicul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25" r="-37625"/>
          <a:stretch>
            <a:fillRect/>
          </a:stretch>
        </p:blipFill>
        <p:spPr>
          <a:xfrm>
            <a:off x="5516898" y="1805614"/>
            <a:ext cx="3627102" cy="4525963"/>
          </a:xfrm>
          <a:prstGeom prst="rect">
            <a:avLst/>
          </a:prstGeom>
        </p:spPr>
      </p:pic>
      <p:sp>
        <p:nvSpPr>
          <p:cNvPr id="6" name="Höger 5"/>
          <p:cNvSpPr/>
          <p:nvPr/>
        </p:nvSpPr>
        <p:spPr>
          <a:xfrm>
            <a:off x="5318460" y="3252531"/>
            <a:ext cx="396875" cy="6572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4708306" y="4253303"/>
            <a:ext cx="16171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Line </a:t>
            </a:r>
            <a:r>
              <a:rPr lang="sv-SE" dirty="0" err="1"/>
              <a:t>wings</a:t>
            </a:r>
            <a:r>
              <a:rPr lang="sv-SE" dirty="0"/>
              <a:t> (</a:t>
            </a:r>
            <a:r>
              <a:rPr lang="sv-SE" dirty="0" err="1"/>
              <a:t>top</a:t>
            </a:r>
            <a:r>
              <a:rPr lang="sv-SE" dirty="0"/>
              <a:t> panel) </a:t>
            </a:r>
          </a:p>
          <a:p>
            <a:r>
              <a:rPr lang="sv-SE" dirty="0"/>
              <a:t>and disk rotation (</a:t>
            </a:r>
            <a:r>
              <a:rPr lang="sv-SE" dirty="0" err="1"/>
              <a:t>lower</a:t>
            </a:r>
            <a:r>
              <a:rPr lang="sv-SE" dirty="0"/>
              <a:t> panel) </a:t>
            </a:r>
            <a:r>
              <a:rPr lang="sv-SE" dirty="0" err="1"/>
              <a:t>reveal</a:t>
            </a:r>
            <a:r>
              <a:rPr lang="sv-SE" dirty="0"/>
              <a:t> a disk-</a:t>
            </a:r>
            <a:r>
              <a:rPr lang="sv-SE" dirty="0" err="1"/>
              <a:t>outflow</a:t>
            </a:r>
            <a:r>
              <a:rPr lang="sv-SE" dirty="0"/>
              <a:t> system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2612861" y="4914473"/>
            <a:ext cx="1815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>
                <a:solidFill>
                  <a:srgbClr val="FF0000"/>
                </a:solidFill>
              </a:rPr>
              <a:t>Nondetection</a:t>
            </a:r>
            <a:r>
              <a:rPr lang="sv-SE" sz="1400" dirty="0" smtClean="0">
                <a:solidFill>
                  <a:srgbClr val="FF0000"/>
                </a:solidFill>
              </a:rPr>
              <a:t> </a:t>
            </a:r>
            <a:r>
              <a:rPr lang="sv-SE" sz="1400" dirty="0" err="1" smtClean="0">
                <a:solidFill>
                  <a:srgbClr val="FF0000"/>
                </a:solidFill>
              </a:rPr>
              <a:t>of</a:t>
            </a:r>
            <a:r>
              <a:rPr lang="sv-SE" sz="1400" dirty="0" smtClean="0">
                <a:solidFill>
                  <a:srgbClr val="FF0000"/>
                </a:solidFill>
              </a:rPr>
              <a:t> C</a:t>
            </a:r>
            <a:r>
              <a:rPr lang="sv-SE" sz="1400" baseline="30000" dirty="0" smtClean="0">
                <a:solidFill>
                  <a:srgbClr val="FF0000"/>
                </a:solidFill>
              </a:rPr>
              <a:t>18</a:t>
            </a:r>
            <a:r>
              <a:rPr lang="sv-SE" sz="14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sv-SE" sz="1400" dirty="0" err="1" smtClean="0">
                <a:solidFill>
                  <a:srgbClr val="FF0000"/>
                </a:solidFill>
              </a:rPr>
              <a:t>consistent</a:t>
            </a:r>
            <a:r>
              <a:rPr lang="sv-SE" sz="1400" dirty="0" smtClean="0">
                <a:solidFill>
                  <a:srgbClr val="FF0000"/>
                </a:solidFill>
              </a:rPr>
              <a:t> </a:t>
            </a:r>
            <a:r>
              <a:rPr lang="sv-SE" sz="1400" dirty="0" err="1" smtClean="0">
                <a:solidFill>
                  <a:srgbClr val="FF0000"/>
                </a:solidFill>
              </a:rPr>
              <a:t>with</a:t>
            </a:r>
            <a:r>
              <a:rPr lang="sv-SE" sz="1400" dirty="0" smtClean="0">
                <a:solidFill>
                  <a:srgbClr val="FF0000"/>
                </a:solidFill>
              </a:rPr>
              <a:t> lack </a:t>
            </a:r>
            <a:r>
              <a:rPr lang="sv-SE" sz="1400" dirty="0" err="1" smtClean="0">
                <a:solidFill>
                  <a:srgbClr val="FF0000"/>
                </a:solidFill>
              </a:rPr>
              <a:t>of</a:t>
            </a:r>
            <a:r>
              <a:rPr lang="sv-SE" sz="1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sv-SE" sz="1400" dirty="0" err="1" smtClean="0">
                <a:solidFill>
                  <a:srgbClr val="FF0000"/>
                </a:solidFill>
              </a:rPr>
              <a:t>processed</a:t>
            </a:r>
            <a:r>
              <a:rPr lang="sv-SE" sz="1400" dirty="0" smtClean="0">
                <a:solidFill>
                  <a:srgbClr val="FF0000"/>
                </a:solidFill>
              </a:rPr>
              <a:t> gas?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730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n1377_co32_w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26" y="3012485"/>
            <a:ext cx="9144000" cy="3499272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ALMA </a:t>
            </a:r>
            <a:r>
              <a:rPr lang="sv-SE" dirty="0" err="1" smtClean="0"/>
              <a:t>cycle</a:t>
            </a:r>
            <a:r>
              <a:rPr lang="sv-SE" dirty="0" smtClean="0"/>
              <a:t> 2 </a:t>
            </a:r>
            <a:r>
              <a:rPr lang="sv-SE" dirty="0" err="1" smtClean="0"/>
              <a:t>imaging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NGC1377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683280" y="1255709"/>
            <a:ext cx="558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CO 3-2, H</a:t>
            </a:r>
            <a:r>
              <a:rPr lang="sv-SE" baseline="30000" dirty="0" smtClean="0"/>
              <a:t>13</a:t>
            </a:r>
            <a:r>
              <a:rPr lang="sv-SE" dirty="0" smtClean="0"/>
              <a:t>CN, HCO</a:t>
            </a:r>
            <a:r>
              <a:rPr lang="sv-SE" baseline="30000" dirty="0" smtClean="0"/>
              <a:t>+, </a:t>
            </a:r>
            <a:r>
              <a:rPr lang="sv-SE" dirty="0" smtClean="0"/>
              <a:t>HCN v</a:t>
            </a:r>
            <a:r>
              <a:rPr lang="sv-SE" baseline="-25000" dirty="0" smtClean="0"/>
              <a:t>2</a:t>
            </a:r>
            <a:r>
              <a:rPr lang="sv-SE" dirty="0" smtClean="0"/>
              <a:t>=1f 4-3   - 0.”17 </a:t>
            </a:r>
            <a:r>
              <a:rPr lang="sv-SE" dirty="0" err="1" smtClean="0"/>
              <a:t>beam</a:t>
            </a:r>
            <a:r>
              <a:rPr lang="sv-SE" dirty="0" smtClean="0"/>
              <a:t> = 17 pc  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57200" y="3012485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Blue</a:t>
            </a:r>
            <a:r>
              <a:rPr lang="sv-SE" dirty="0" smtClean="0"/>
              <a:t> </a:t>
            </a:r>
            <a:r>
              <a:rPr lang="sv-SE" dirty="0" err="1" smtClean="0"/>
              <a:t>wing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6583346" y="3039900"/>
            <a:ext cx="10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Red </a:t>
            </a:r>
            <a:r>
              <a:rPr lang="sv-SE" dirty="0" err="1" smtClean="0"/>
              <a:t>wing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3572653" y="3039900"/>
            <a:ext cx="8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Center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77219" y="2982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</a:rPr>
              <a:t>Work</a:t>
            </a:r>
            <a:r>
              <a:rPr lang="sv-SE" dirty="0" smtClean="0">
                <a:solidFill>
                  <a:srgbClr val="FF0000"/>
                </a:solidFill>
              </a:rPr>
              <a:t> in progress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77219" y="1965682"/>
            <a:ext cx="9066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CO 3-2 </a:t>
            </a:r>
            <a:r>
              <a:rPr lang="sv-SE" dirty="0" err="1" smtClean="0"/>
              <a:t>imaging</a:t>
            </a:r>
            <a:r>
              <a:rPr lang="sv-SE" dirty="0" smtClean="0"/>
              <a:t> </a:t>
            </a:r>
            <a:r>
              <a:rPr lang="sv-SE" dirty="0" err="1" smtClean="0"/>
              <a:t>reveals</a:t>
            </a:r>
            <a:r>
              <a:rPr lang="sv-SE" dirty="0" smtClean="0"/>
              <a:t> jet-like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velocity</a:t>
            </a:r>
            <a:r>
              <a:rPr lang="sv-SE" dirty="0" smtClean="0"/>
              <a:t>, </a:t>
            </a:r>
            <a:r>
              <a:rPr lang="sv-SE" dirty="0" err="1" smtClean="0"/>
              <a:t>clumpy</a:t>
            </a:r>
            <a:r>
              <a:rPr lang="sv-SE" dirty="0" smtClean="0"/>
              <a:t> </a:t>
            </a:r>
            <a:r>
              <a:rPr lang="sv-SE" dirty="0" err="1" smtClean="0"/>
              <a:t>molecular</a:t>
            </a:r>
            <a:r>
              <a:rPr lang="sv-SE" dirty="0" smtClean="0"/>
              <a:t> gas. </a:t>
            </a:r>
            <a:r>
              <a:rPr lang="sv-SE" dirty="0" err="1" smtClean="0"/>
              <a:t>Extended</a:t>
            </a:r>
            <a:r>
              <a:rPr lang="sv-SE" dirty="0" smtClean="0"/>
              <a:t> </a:t>
            </a:r>
            <a:r>
              <a:rPr lang="sv-SE" dirty="0" err="1" smtClean="0"/>
              <a:t>systemic</a:t>
            </a:r>
            <a:endParaRPr lang="sv-SE" dirty="0" smtClean="0"/>
          </a:p>
          <a:p>
            <a:r>
              <a:rPr lang="sv-SE" dirty="0" err="1" smtClean="0"/>
              <a:t>velocity</a:t>
            </a:r>
            <a:r>
              <a:rPr lang="sv-SE" dirty="0" smtClean="0"/>
              <a:t> emission  - </a:t>
            </a:r>
            <a:r>
              <a:rPr lang="sv-SE" dirty="0" err="1" smtClean="0"/>
              <a:t>needs</a:t>
            </a:r>
            <a:r>
              <a:rPr lang="sv-SE" dirty="0" smtClean="0"/>
              <a:t> </a:t>
            </a:r>
            <a:r>
              <a:rPr lang="sv-SE" dirty="0" err="1" smtClean="0"/>
              <a:t>zero-spacing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2251386" y="71060"/>
            <a:ext cx="6622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Aalto, Muller, Sakamoto, Martin, Gallagher</a:t>
            </a:r>
            <a:r>
              <a:rPr lang="sv-SE" sz="1400" dirty="0" smtClean="0"/>
              <a:t>, </a:t>
            </a:r>
            <a:r>
              <a:rPr lang="sv-SE" sz="1400" dirty="0" err="1" smtClean="0"/>
              <a:t>Combes</a:t>
            </a:r>
            <a:r>
              <a:rPr lang="sv-SE" sz="1400" dirty="0" smtClean="0"/>
              <a:t>, Wada</a:t>
            </a:r>
            <a:r>
              <a:rPr lang="sv-SE" sz="1400" dirty="0" smtClean="0"/>
              <a:t>, Garcia-</a:t>
            </a:r>
            <a:r>
              <a:rPr lang="sv-SE" sz="1400" dirty="0" err="1" smtClean="0"/>
              <a:t>Burillo</a:t>
            </a:r>
            <a:r>
              <a:rPr lang="sv-SE" sz="1400" dirty="0" smtClean="0"/>
              <a:t>, van </a:t>
            </a:r>
            <a:r>
              <a:rPr lang="sv-SE" sz="1400" dirty="0" err="1" smtClean="0"/>
              <a:t>der</a:t>
            </a:r>
            <a:r>
              <a:rPr lang="sv-SE" sz="1400" dirty="0" smtClean="0"/>
              <a:t> </a:t>
            </a:r>
            <a:r>
              <a:rPr lang="sv-SE" sz="1400" dirty="0" err="1" smtClean="0"/>
              <a:t>Werf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74957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eadache-outflo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9" y="1459077"/>
            <a:ext cx="5300427" cy="5272713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The ALMA twist: A </a:t>
            </a:r>
            <a:r>
              <a:rPr lang="sv-SE" dirty="0" err="1" smtClean="0"/>
              <a:t>Precessing</a:t>
            </a:r>
            <a:r>
              <a:rPr lang="sv-SE" dirty="0" smtClean="0"/>
              <a:t> </a:t>
            </a:r>
            <a:r>
              <a:rPr lang="sv-SE" dirty="0" err="1" smtClean="0"/>
              <a:t>outflow</a:t>
            </a:r>
            <a:r>
              <a:rPr lang="sv-SE" dirty="0" smtClean="0"/>
              <a:t>?, </a:t>
            </a:r>
            <a:r>
              <a:rPr lang="sv-SE" dirty="0" err="1" smtClean="0"/>
              <a:t>deflection</a:t>
            </a:r>
            <a:r>
              <a:rPr lang="sv-SE" smtClean="0"/>
              <a:t>? infall</a:t>
            </a:r>
            <a:r>
              <a:rPr lang="sv-SE" dirty="0" smtClean="0"/>
              <a:t>? – or?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2482467" y="5580780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Grey </a:t>
            </a:r>
            <a:r>
              <a:rPr lang="sv-SE" dirty="0" err="1" smtClean="0">
                <a:solidFill>
                  <a:schemeClr val="bg1"/>
                </a:solidFill>
              </a:rPr>
              <a:t>scale</a:t>
            </a:r>
            <a:r>
              <a:rPr lang="sv-SE" dirty="0" smtClean="0">
                <a:solidFill>
                  <a:schemeClr val="bg1"/>
                </a:solidFill>
              </a:rPr>
              <a:t>: </a:t>
            </a:r>
            <a:r>
              <a:rPr lang="sv-SE" dirty="0" err="1">
                <a:solidFill>
                  <a:schemeClr val="bg1"/>
                </a:solidFill>
              </a:rPr>
              <a:t>S</a:t>
            </a:r>
            <a:r>
              <a:rPr lang="sv-SE" dirty="0" err="1" smtClean="0">
                <a:solidFill>
                  <a:schemeClr val="bg1"/>
                </a:solidFill>
              </a:rPr>
              <a:t>ystemic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r>
              <a:rPr lang="sv-SE" dirty="0" err="1" smtClean="0">
                <a:solidFill>
                  <a:schemeClr val="bg1"/>
                </a:solidFill>
              </a:rPr>
              <a:t>velocities</a:t>
            </a:r>
            <a:endParaRPr lang="sv-SE" dirty="0" smtClean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Red and </a:t>
            </a:r>
            <a:r>
              <a:rPr lang="sv-SE" dirty="0" err="1" smtClean="0">
                <a:solidFill>
                  <a:schemeClr val="bg1"/>
                </a:solidFill>
              </a:rPr>
              <a:t>blue</a:t>
            </a:r>
            <a:r>
              <a:rPr lang="sv-SE" dirty="0" smtClean="0">
                <a:solidFill>
                  <a:schemeClr val="bg1"/>
                </a:solidFill>
              </a:rPr>
              <a:t>: </a:t>
            </a:r>
            <a:r>
              <a:rPr lang="sv-SE" dirty="0" err="1" smtClean="0">
                <a:solidFill>
                  <a:schemeClr val="bg1"/>
                </a:solidFill>
              </a:rPr>
              <a:t>High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r>
              <a:rPr lang="sv-SE" dirty="0" err="1" smtClean="0">
                <a:solidFill>
                  <a:schemeClr val="bg1"/>
                </a:solidFill>
              </a:rPr>
              <a:t>velocity</a:t>
            </a:r>
            <a:r>
              <a:rPr lang="sv-SE" dirty="0" smtClean="0">
                <a:solidFill>
                  <a:schemeClr val="bg1"/>
                </a:solidFill>
              </a:rPr>
              <a:t> gas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2482467" y="3033059"/>
            <a:ext cx="1447062" cy="1583765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5824448" y="1821532"/>
            <a:ext cx="32686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New ALMA </a:t>
            </a:r>
            <a:r>
              <a:rPr lang="sv-SE" dirty="0" err="1" smtClean="0"/>
              <a:t>result</a:t>
            </a:r>
            <a:r>
              <a:rPr lang="sv-SE" dirty="0" smtClean="0"/>
              <a:t>:  </a:t>
            </a:r>
            <a:r>
              <a:rPr lang="sv-SE" dirty="0" err="1" smtClean="0"/>
              <a:t>Outflow</a:t>
            </a:r>
            <a:endParaRPr lang="sv-SE" dirty="0" smtClean="0"/>
          </a:p>
          <a:p>
            <a:r>
              <a:rPr lang="sv-SE" dirty="0" err="1"/>
              <a:t>a</a:t>
            </a:r>
            <a:r>
              <a:rPr lang="sv-SE" dirty="0" err="1" smtClean="0"/>
              <a:t>ppears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flip</a:t>
            </a:r>
            <a:r>
              <a:rPr lang="sv-SE" dirty="0" smtClean="0"/>
              <a:t> </a:t>
            </a:r>
            <a:r>
              <a:rPr lang="sv-SE" dirty="0" err="1" smtClean="0"/>
              <a:t>near</a:t>
            </a:r>
            <a:r>
              <a:rPr lang="sv-SE" dirty="0" smtClean="0"/>
              <a:t> the </a:t>
            </a:r>
            <a:r>
              <a:rPr lang="sv-SE" dirty="0" err="1" smtClean="0"/>
              <a:t>nucleus</a:t>
            </a:r>
            <a:r>
              <a:rPr lang="sv-SE" dirty="0" smtClean="0"/>
              <a:t>.</a:t>
            </a:r>
          </a:p>
          <a:p>
            <a:r>
              <a:rPr lang="sv-SE" dirty="0" err="1" smtClean="0"/>
              <a:t>Origin</a:t>
            </a:r>
            <a:r>
              <a:rPr lang="sv-SE" dirty="0" smtClean="0"/>
              <a:t> </a:t>
            </a:r>
            <a:r>
              <a:rPr lang="sv-SE" dirty="0" err="1" smtClean="0"/>
              <a:t>unclear</a:t>
            </a:r>
            <a:r>
              <a:rPr lang="sv-SE" dirty="0" smtClean="0"/>
              <a:t> –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velocity</a:t>
            </a:r>
            <a:r>
              <a:rPr lang="sv-SE" dirty="0" smtClean="0"/>
              <a:t> gas</a:t>
            </a:r>
          </a:p>
          <a:p>
            <a:r>
              <a:rPr lang="sv-SE" dirty="0" err="1"/>
              <a:t>e</a:t>
            </a:r>
            <a:r>
              <a:rPr lang="sv-SE" dirty="0" err="1" smtClean="0"/>
              <a:t>xtremely</a:t>
            </a:r>
            <a:r>
              <a:rPr lang="sv-SE" dirty="0" smtClean="0"/>
              <a:t> </a:t>
            </a:r>
            <a:r>
              <a:rPr lang="sv-SE" dirty="0" err="1" smtClean="0"/>
              <a:t>well</a:t>
            </a:r>
            <a:r>
              <a:rPr lang="sv-SE" dirty="0" smtClean="0"/>
              <a:t> </a:t>
            </a:r>
            <a:r>
              <a:rPr lang="sv-SE" dirty="0" err="1" smtClean="0"/>
              <a:t>aligned</a:t>
            </a:r>
            <a:r>
              <a:rPr lang="sv-SE" dirty="0" smtClean="0"/>
              <a:t> </a:t>
            </a:r>
            <a:r>
              <a:rPr lang="sv-SE" dirty="0" err="1" smtClean="0"/>
              <a:t>along</a:t>
            </a:r>
            <a:r>
              <a:rPr lang="sv-SE" dirty="0" smtClean="0"/>
              <a:t> </a:t>
            </a:r>
          </a:p>
          <a:p>
            <a:r>
              <a:rPr lang="sv-SE" dirty="0"/>
              <a:t>l</a:t>
            </a:r>
            <a:r>
              <a:rPr lang="sv-SE" dirty="0" smtClean="0"/>
              <a:t>ine-</a:t>
            </a:r>
            <a:r>
              <a:rPr lang="sv-SE" dirty="0" err="1" smtClean="0"/>
              <a:t>of</a:t>
            </a:r>
            <a:r>
              <a:rPr lang="sv-SE" dirty="0" smtClean="0"/>
              <a:t>-</a:t>
            </a:r>
            <a:r>
              <a:rPr lang="sv-SE" dirty="0" err="1" smtClean="0"/>
              <a:t>sight</a:t>
            </a:r>
            <a:endParaRPr lang="sv-SE" dirty="0" smtClean="0"/>
          </a:p>
          <a:p>
            <a:r>
              <a:rPr lang="sv-SE" dirty="0"/>
              <a:t>	</a:t>
            </a:r>
            <a:endParaRPr lang="sv-SE" dirty="0" smtClean="0"/>
          </a:p>
          <a:p>
            <a:endParaRPr lang="sv-SE" dirty="0"/>
          </a:p>
        </p:txBody>
      </p:sp>
      <p:cxnSp>
        <p:nvCxnSpPr>
          <p:cNvPr id="11" name="Rak pil 10"/>
          <p:cNvCxnSpPr>
            <a:endCxn id="9" idx="1"/>
          </p:cNvCxnSpPr>
          <p:nvPr/>
        </p:nvCxnSpPr>
        <p:spPr>
          <a:xfrm flipV="1">
            <a:off x="3929529" y="2837195"/>
            <a:ext cx="1894919" cy="19586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/>
          <p:cNvCxnSpPr>
            <a:endCxn id="9" idx="1"/>
          </p:cNvCxnSpPr>
          <p:nvPr/>
        </p:nvCxnSpPr>
        <p:spPr>
          <a:xfrm flipV="1">
            <a:off x="3929529" y="2837195"/>
            <a:ext cx="1894919" cy="17796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/>
        </p:nvCxnSpPr>
        <p:spPr>
          <a:xfrm flipV="1">
            <a:off x="1924377" y="3848305"/>
            <a:ext cx="1193114" cy="7696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k 17"/>
          <p:cNvCxnSpPr/>
          <p:nvPr/>
        </p:nvCxnSpPr>
        <p:spPr>
          <a:xfrm flipV="1">
            <a:off x="3117491" y="3033059"/>
            <a:ext cx="615801" cy="81524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k 20"/>
          <p:cNvCxnSpPr/>
          <p:nvPr/>
        </p:nvCxnSpPr>
        <p:spPr>
          <a:xfrm flipV="1">
            <a:off x="1090481" y="2693813"/>
            <a:ext cx="0" cy="1154492"/>
          </a:xfrm>
          <a:prstGeom prst="line">
            <a:avLst/>
          </a:prstGeom>
          <a:ln cap="sq"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ruta 21"/>
          <p:cNvSpPr txBox="1"/>
          <p:nvPr/>
        </p:nvSpPr>
        <p:spPr>
          <a:xfrm>
            <a:off x="1090481" y="2509147"/>
            <a:ext cx="8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FFFF"/>
                </a:solidFill>
              </a:rPr>
              <a:t>100 pc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23" name="textruta 22"/>
          <p:cNvSpPr txBox="1"/>
          <p:nvPr/>
        </p:nvSpPr>
        <p:spPr>
          <a:xfrm>
            <a:off x="1509914" y="358934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FFFFFF"/>
                </a:solidFill>
              </a:rPr>
              <a:t>c</a:t>
            </a:r>
            <a:r>
              <a:rPr lang="sv-SE" dirty="0" err="1" smtClean="0">
                <a:solidFill>
                  <a:srgbClr val="FFFFFF"/>
                </a:solidFill>
              </a:rPr>
              <a:t>one</a:t>
            </a:r>
            <a:r>
              <a:rPr lang="sv-SE" dirty="0" smtClean="0">
                <a:solidFill>
                  <a:srgbClr val="FFFFFF"/>
                </a:solidFill>
              </a:rPr>
              <a:t>?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25" name="textruta 24"/>
          <p:cNvSpPr txBox="1"/>
          <p:nvPr/>
        </p:nvSpPr>
        <p:spPr>
          <a:xfrm>
            <a:off x="6228443" y="3450844"/>
            <a:ext cx="1037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Toy</a:t>
            </a:r>
            <a:r>
              <a:rPr lang="sv-SE" sz="1200" dirty="0"/>
              <a:t> </a:t>
            </a:r>
            <a:r>
              <a:rPr lang="sv-SE" sz="1200" dirty="0" err="1"/>
              <a:t>model</a:t>
            </a:r>
            <a:endParaRPr lang="sv-SE" sz="1200" dirty="0"/>
          </a:p>
        </p:txBody>
      </p:sp>
      <p:pic>
        <p:nvPicPr>
          <p:cNvPr id="17" name="Bildobjekt 16" descr="red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51" y="3203236"/>
            <a:ext cx="1732321" cy="129924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5824448" y="4472516"/>
            <a:ext cx="34220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 </a:t>
            </a:r>
            <a:r>
              <a:rPr lang="sv-SE" dirty="0" err="1"/>
              <a:t>molecular</a:t>
            </a:r>
            <a:r>
              <a:rPr lang="sv-SE" dirty="0"/>
              <a:t> jet </a:t>
            </a:r>
            <a:r>
              <a:rPr lang="sv-SE" dirty="0" err="1"/>
              <a:t>rotating</a:t>
            </a:r>
            <a:r>
              <a:rPr lang="sv-SE" dirty="0"/>
              <a:t> </a:t>
            </a:r>
            <a:r>
              <a:rPr lang="sv-SE" dirty="0" err="1"/>
              <a:t>around</a:t>
            </a:r>
            <a:endParaRPr lang="sv-SE" dirty="0"/>
          </a:p>
          <a:p>
            <a:r>
              <a:rPr lang="sv-SE" dirty="0"/>
              <a:t>An </a:t>
            </a:r>
            <a:r>
              <a:rPr lang="sv-SE" dirty="0" err="1"/>
              <a:t>axis</a:t>
            </a:r>
            <a:r>
              <a:rPr lang="sv-SE" dirty="0"/>
              <a:t> </a:t>
            </a:r>
            <a:r>
              <a:rPr lang="sv-SE" dirty="0" err="1"/>
              <a:t>perpendicular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the </a:t>
            </a:r>
            <a:r>
              <a:rPr lang="sv-SE" dirty="0" err="1"/>
              <a:t>line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sight</a:t>
            </a:r>
            <a:r>
              <a:rPr lang="sv-SE" dirty="0"/>
              <a:t> </a:t>
            </a:r>
            <a:r>
              <a:rPr lang="sv-SE" dirty="0" err="1"/>
              <a:t>could</a:t>
            </a:r>
            <a:r>
              <a:rPr lang="sv-SE" dirty="0"/>
              <a:t> </a:t>
            </a:r>
            <a:r>
              <a:rPr lang="sv-SE" dirty="0" err="1"/>
              <a:t>tentatively</a:t>
            </a:r>
            <a:r>
              <a:rPr lang="sv-SE" dirty="0"/>
              <a:t> </a:t>
            </a:r>
            <a:r>
              <a:rPr lang="sv-SE" dirty="0" err="1"/>
              <a:t>reproduce</a:t>
            </a:r>
            <a:r>
              <a:rPr lang="sv-SE" dirty="0"/>
              <a:t> observations</a:t>
            </a:r>
          </a:p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0" y="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solidFill>
                  <a:srgbClr val="FF0000"/>
                </a:solidFill>
              </a:rPr>
              <a:t>Work</a:t>
            </a:r>
            <a:r>
              <a:rPr lang="sv-SE" dirty="0">
                <a:solidFill>
                  <a:srgbClr val="FF0000"/>
                </a:solidFill>
              </a:rPr>
              <a:t> in progress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9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At the </a:t>
            </a:r>
            <a:r>
              <a:rPr lang="sv-SE" dirty="0" err="1" smtClean="0"/>
              <a:t>other</a:t>
            </a:r>
            <a:r>
              <a:rPr lang="sv-SE" dirty="0" smtClean="0"/>
              <a:t> end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scale</a:t>
            </a:r>
            <a:r>
              <a:rPr lang="sv-SE" dirty="0" smtClean="0"/>
              <a:t>: Mrk231-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velocity</a:t>
            </a:r>
            <a:r>
              <a:rPr lang="sv-SE" dirty="0" smtClean="0"/>
              <a:t> gas in the QSO </a:t>
            </a:r>
            <a:r>
              <a:rPr lang="sv-SE" dirty="0" err="1" smtClean="0"/>
              <a:t>outflow</a:t>
            </a:r>
            <a:endParaRPr lang="sv-SE" dirty="0"/>
          </a:p>
        </p:txBody>
      </p:sp>
      <p:pic>
        <p:nvPicPr>
          <p:cNvPr id="4" name="Platshållare för innehåll 3" descr="mrk231_rotate_cr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7" b="22467"/>
          <a:stretch>
            <a:fillRect/>
          </a:stretch>
        </p:blipFill>
        <p:spPr/>
      </p:pic>
      <p:sp>
        <p:nvSpPr>
          <p:cNvPr id="5" name="textruta 4"/>
          <p:cNvSpPr txBox="1"/>
          <p:nvPr/>
        </p:nvSpPr>
        <p:spPr>
          <a:xfrm>
            <a:off x="457200" y="1630962"/>
            <a:ext cx="20439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ULIRG (</a:t>
            </a:r>
            <a:r>
              <a:rPr lang="en-US" dirty="0" smtClean="0">
                <a:solidFill>
                  <a:schemeClr val="bg1"/>
                </a:solidFill>
              </a:rPr>
              <a:t>log</a:t>
            </a:r>
            <a:r>
              <a:rPr lang="en-US" dirty="0">
                <a:solidFill>
                  <a:schemeClr val="bg1"/>
                </a:solidFill>
              </a:rPr>
              <a:t>(LIR) = 12.37</a:t>
            </a:r>
            <a:r>
              <a:rPr lang="en-US" dirty="0" smtClean="0">
                <a:solidFill>
                  <a:schemeClr val="bg1"/>
                </a:solidFill>
              </a:rPr>
              <a:t>). Nearby </a:t>
            </a:r>
            <a:r>
              <a:rPr lang="en-US" dirty="0">
                <a:solidFill>
                  <a:schemeClr val="bg1"/>
                </a:solidFill>
              </a:rPr>
              <a:t>infrared </a:t>
            </a:r>
            <a:r>
              <a:rPr lang="en-US" dirty="0" smtClean="0">
                <a:solidFill>
                  <a:schemeClr val="bg1"/>
                </a:solidFill>
              </a:rPr>
              <a:t>QSO + starburst </a:t>
            </a:r>
            <a:r>
              <a:rPr lang="sv-SE" dirty="0" smtClean="0">
                <a:solidFill>
                  <a:schemeClr val="bg1"/>
                </a:solidFill>
              </a:rPr>
              <a:t>w</a:t>
            </a:r>
            <a:r>
              <a:rPr lang="en-US" dirty="0" err="1" smtClean="0">
                <a:solidFill>
                  <a:schemeClr val="bg1"/>
                </a:solidFill>
              </a:rPr>
              <a:t>ith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extreme SFR ≈ 200 M</a:t>
            </a:r>
            <a:r>
              <a:rPr lang="en-US" baseline="-25000" dirty="0">
                <a:solidFill>
                  <a:schemeClr val="bg1"/>
                </a:solidFill>
              </a:rPr>
              <a:t>⊙</a:t>
            </a:r>
            <a:r>
              <a:rPr lang="en-US" dirty="0">
                <a:solidFill>
                  <a:schemeClr val="bg1"/>
                </a:solidFill>
              </a:rPr>
              <a:t>yr</a:t>
            </a:r>
            <a:r>
              <a:rPr lang="en-US" baseline="30000" dirty="0">
                <a:solidFill>
                  <a:schemeClr val="bg1"/>
                </a:solidFill>
              </a:rPr>
              <a:t>−1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6148464" y="1600200"/>
            <a:ext cx="23795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W</a:t>
            </a:r>
            <a:r>
              <a:rPr lang="en-US" sz="1600" dirty="0" smtClean="0">
                <a:solidFill>
                  <a:srgbClr val="FFFFFF"/>
                </a:solidFill>
              </a:rPr>
              <a:t>ide</a:t>
            </a:r>
            <a:r>
              <a:rPr lang="en-US" sz="1600" dirty="0">
                <a:solidFill>
                  <a:srgbClr val="FFFFFF"/>
                </a:solidFill>
              </a:rPr>
              <a:t>, </a:t>
            </a:r>
            <a:r>
              <a:rPr lang="en-US" sz="1600" dirty="0" err="1">
                <a:solidFill>
                  <a:srgbClr val="FFFFFF"/>
                </a:solidFill>
              </a:rPr>
              <a:t>kpc</a:t>
            </a:r>
            <a:r>
              <a:rPr lang="en-US" sz="1600" dirty="0">
                <a:solidFill>
                  <a:srgbClr val="FFFFFF"/>
                </a:solidFill>
              </a:rPr>
              <a:t>-scale, high-velocity </a:t>
            </a:r>
            <a:r>
              <a:rPr lang="en-US" sz="1600" dirty="0" smtClean="0">
                <a:solidFill>
                  <a:srgbClr val="FFFFFF"/>
                </a:solidFill>
              </a:rPr>
              <a:t>(≈ </a:t>
            </a:r>
            <a:r>
              <a:rPr lang="en-US" sz="1600" dirty="0">
                <a:solidFill>
                  <a:srgbClr val="FFFFFF"/>
                </a:solidFill>
              </a:rPr>
              <a:t>1000 kms</a:t>
            </a:r>
            <a:r>
              <a:rPr lang="en-US" sz="1600" baseline="30000" dirty="0">
                <a:solidFill>
                  <a:srgbClr val="FFFFFF"/>
                </a:solidFill>
              </a:rPr>
              <a:t>−1</a:t>
            </a:r>
            <a:r>
              <a:rPr lang="en-US" sz="1600" dirty="0">
                <a:solidFill>
                  <a:srgbClr val="FFFFFF"/>
                </a:solidFill>
              </a:rPr>
              <a:t>) outflow seen in neutral </a:t>
            </a:r>
            <a:r>
              <a:rPr lang="en-US" sz="1600" dirty="0" smtClean="0">
                <a:solidFill>
                  <a:srgbClr val="FFFFFF"/>
                </a:solidFill>
              </a:rPr>
              <a:t>gas</a:t>
            </a:r>
            <a:r>
              <a:rPr lang="en-US" sz="1600" baseline="300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Rupke</a:t>
            </a:r>
            <a:r>
              <a:rPr lang="en-US" sz="1600" dirty="0">
                <a:solidFill>
                  <a:srgbClr val="FFFFFF"/>
                </a:solidFill>
              </a:rPr>
              <a:t> and </a:t>
            </a:r>
            <a:r>
              <a:rPr lang="en-US" sz="1600" dirty="0" err="1">
                <a:solidFill>
                  <a:srgbClr val="FFFFFF"/>
                </a:solidFill>
              </a:rPr>
              <a:t>Veilleux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2011).  Herschel observations of OH outflow (Fischer et al 2010, Gonzalez-Alfonso 2013)</a:t>
            </a:r>
          </a:p>
          <a:p>
            <a:r>
              <a:rPr lang="sv-SE" sz="1600" dirty="0" smtClean="0">
                <a:solidFill>
                  <a:srgbClr val="FFFFFF"/>
                </a:solidFill>
              </a:rPr>
              <a:t>Line </a:t>
            </a:r>
            <a:r>
              <a:rPr lang="sv-SE" sz="1600" dirty="0" err="1" smtClean="0">
                <a:solidFill>
                  <a:srgbClr val="FFFFFF"/>
                </a:solidFill>
              </a:rPr>
              <a:t>wings</a:t>
            </a:r>
            <a:r>
              <a:rPr lang="sv-SE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in CO 1-0 are v≈ 750 kms</a:t>
            </a:r>
            <a:r>
              <a:rPr lang="en-US" sz="1600" baseline="30000" dirty="0">
                <a:solidFill>
                  <a:srgbClr val="FFFFFF"/>
                </a:solidFill>
              </a:rPr>
              <a:t>−1 </a:t>
            </a:r>
            <a:r>
              <a:rPr lang="en-US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err="1" smtClean="0">
                <a:solidFill>
                  <a:srgbClr val="FFFFFF"/>
                </a:solidFill>
              </a:rPr>
              <a:t>Feruglio</a:t>
            </a:r>
            <a:r>
              <a:rPr lang="en-US" sz="1600" dirty="0" smtClean="0">
                <a:solidFill>
                  <a:srgbClr val="FFFFFF"/>
                </a:solidFill>
              </a:rPr>
              <a:t> et al 2011)</a:t>
            </a:r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Molecular mass loss rate </a:t>
            </a:r>
            <a:r>
              <a:rPr lang="en-US" sz="1600" dirty="0" smtClean="0">
                <a:solidFill>
                  <a:srgbClr val="FFFFFF"/>
                </a:solidFill>
              </a:rPr>
              <a:t>estimated to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700 M</a:t>
            </a:r>
            <a:r>
              <a:rPr lang="en-US" sz="1600" baseline="-25000" dirty="0">
                <a:solidFill>
                  <a:srgbClr val="FFFFFF"/>
                </a:solidFill>
              </a:rPr>
              <a:t>⊙</a:t>
            </a:r>
            <a:r>
              <a:rPr lang="en-US" sz="1600" dirty="0">
                <a:solidFill>
                  <a:srgbClr val="FFFFFF"/>
                </a:solidFill>
              </a:rPr>
              <a:t>yr</a:t>
            </a:r>
            <a:r>
              <a:rPr lang="en-US" sz="1600" baseline="30000" dirty="0">
                <a:solidFill>
                  <a:srgbClr val="FFFFFF"/>
                </a:solidFill>
              </a:rPr>
              <a:t>−</a:t>
            </a:r>
            <a:r>
              <a:rPr lang="en-US" sz="1600" baseline="30000" dirty="0" smtClean="0">
                <a:solidFill>
                  <a:srgbClr val="FFFFFF"/>
                </a:solidFill>
              </a:rPr>
              <a:t>1 </a:t>
            </a:r>
            <a:endParaRPr lang="en-US" sz="1600" baseline="-250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endParaRPr lang="sv-SE" sz="1600" dirty="0">
              <a:solidFill>
                <a:srgbClr val="FF0000"/>
              </a:solidFill>
            </a:endParaRPr>
          </a:p>
        </p:txBody>
      </p:sp>
      <p:pic>
        <p:nvPicPr>
          <p:cNvPr id="3" name="Bildobjekt 2" descr="feruglio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22583"/>
            <a:ext cx="2909743" cy="14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5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8006"/>
          </a:xfrm>
        </p:spPr>
        <p:txBody>
          <a:bodyPr>
            <a:normAutofit fontScale="90000"/>
          </a:bodyPr>
          <a:lstStyle/>
          <a:p>
            <a:r>
              <a:rPr lang="sv-SE" dirty="0"/>
              <a:t/>
            </a:r>
            <a:br>
              <a:rPr lang="sv-SE" dirty="0"/>
            </a:br>
            <a:r>
              <a:rPr lang="sv-SE" sz="3100" dirty="0" err="1" smtClean="0"/>
              <a:t>First</a:t>
            </a:r>
            <a:r>
              <a:rPr lang="sv-SE" sz="3100" dirty="0" smtClean="0"/>
              <a:t> </a:t>
            </a:r>
            <a:r>
              <a:rPr lang="sv-SE" sz="3100" dirty="0" err="1"/>
              <a:t>d</a:t>
            </a:r>
            <a:r>
              <a:rPr lang="sv-SE" sz="3100" dirty="0" err="1" smtClean="0"/>
              <a:t>etection</a:t>
            </a:r>
            <a:r>
              <a:rPr lang="sv-SE" sz="3100" dirty="0" smtClean="0"/>
              <a:t> </a:t>
            </a:r>
            <a:r>
              <a:rPr lang="sv-SE" sz="3100" dirty="0" err="1" smtClean="0"/>
              <a:t>of</a:t>
            </a:r>
            <a:r>
              <a:rPr lang="sv-SE" sz="3100" dirty="0" smtClean="0"/>
              <a:t> HCN, HCO</a:t>
            </a:r>
            <a:r>
              <a:rPr lang="sv-SE" sz="3100" baseline="30000" dirty="0" smtClean="0"/>
              <a:t>+</a:t>
            </a:r>
            <a:r>
              <a:rPr lang="sv-SE" sz="3100" dirty="0" smtClean="0"/>
              <a:t>, HNC 1-0 in an AGN </a:t>
            </a:r>
            <a:r>
              <a:rPr lang="sv-SE" sz="3100" dirty="0" err="1" smtClean="0"/>
              <a:t>wind</a:t>
            </a:r>
            <a:r>
              <a:rPr lang="sv-SE" sz="3100" dirty="0" smtClean="0"/>
              <a:t>.</a:t>
            </a:r>
            <a:r>
              <a:rPr lang="sv-SE" sz="3100" dirty="0" smtClean="0"/>
              <a:t/>
            </a:r>
            <a:br>
              <a:rPr lang="sv-SE" sz="3100" dirty="0" smtClean="0"/>
            </a:br>
            <a:r>
              <a:rPr lang="sv-SE" sz="3100" dirty="0" err="1" smtClean="0"/>
              <a:t>Dense</a:t>
            </a:r>
            <a:r>
              <a:rPr lang="sv-SE" sz="3100" dirty="0" smtClean="0"/>
              <a:t> </a:t>
            </a:r>
            <a:r>
              <a:rPr lang="sv-SE" sz="3100" dirty="0" smtClean="0"/>
              <a:t>(n&gt;10</a:t>
            </a:r>
            <a:r>
              <a:rPr lang="sv-SE" sz="3100" baseline="30000" dirty="0" smtClean="0"/>
              <a:t>5</a:t>
            </a:r>
            <a:r>
              <a:rPr lang="sv-SE" sz="3100" dirty="0" smtClean="0"/>
              <a:t> cm</a:t>
            </a:r>
            <a:r>
              <a:rPr lang="sv-SE" sz="3100" baseline="30000" dirty="0" smtClean="0"/>
              <a:t>-3</a:t>
            </a:r>
            <a:r>
              <a:rPr lang="sv-SE" sz="3100" dirty="0" smtClean="0"/>
              <a:t>) gas</a:t>
            </a:r>
            <a:endParaRPr lang="sv-SE" sz="3100" dirty="0"/>
          </a:p>
        </p:txBody>
      </p:sp>
      <p:pic>
        <p:nvPicPr>
          <p:cNvPr id="8" name="Platshållare för innehåll 3" descr="spec_zoo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40" r="-20640"/>
          <a:stretch>
            <a:fillRect/>
          </a:stretch>
        </p:blipFill>
        <p:spPr>
          <a:xfrm>
            <a:off x="923925" y="1415534"/>
            <a:ext cx="7291388" cy="4010025"/>
          </a:xfrm>
        </p:spPr>
      </p:pic>
      <p:sp>
        <p:nvSpPr>
          <p:cNvPr id="3" name="textruta 2"/>
          <p:cNvSpPr txBox="1"/>
          <p:nvPr/>
        </p:nvSpPr>
        <p:spPr>
          <a:xfrm>
            <a:off x="924001" y="6345747"/>
            <a:ext cx="7762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Outflow also detected </a:t>
            </a:r>
            <a:r>
              <a:rPr lang="en-US" sz="1400" dirty="0"/>
              <a:t>in OH and H</a:t>
            </a:r>
            <a:r>
              <a:rPr lang="en-US" sz="1400" baseline="-25000" dirty="0"/>
              <a:t>2</a:t>
            </a:r>
            <a:r>
              <a:rPr lang="en-US" sz="1400" dirty="0"/>
              <a:t>O absorption by Herschel (Fischer et al </a:t>
            </a:r>
            <a:r>
              <a:rPr lang="en-US" sz="1400" dirty="0" smtClean="0"/>
              <a:t>2010, </a:t>
            </a:r>
            <a:r>
              <a:rPr lang="en-US" sz="1400" dirty="0"/>
              <a:t>Gonzalez-Alfonso </a:t>
            </a:r>
            <a:r>
              <a:rPr lang="en-US" sz="1400" dirty="0" smtClean="0"/>
              <a:t>2010)</a:t>
            </a:r>
            <a:endParaRPr lang="sv-SE" sz="1400" dirty="0"/>
          </a:p>
          <a:p>
            <a:endParaRPr lang="sv-SE" sz="1400" dirty="0"/>
          </a:p>
        </p:txBody>
      </p:sp>
      <p:sp>
        <p:nvSpPr>
          <p:cNvPr id="4" name="Rektangel 3"/>
          <p:cNvSpPr/>
          <p:nvPr/>
        </p:nvSpPr>
        <p:spPr>
          <a:xfrm>
            <a:off x="2022144" y="5425559"/>
            <a:ext cx="4197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IRAM </a:t>
            </a:r>
            <a:r>
              <a:rPr lang="sv-SE" dirty="0" smtClean="0"/>
              <a:t>Plateau de Bure – (Aalto et al 2012b) </a:t>
            </a:r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 flipH="1">
            <a:off x="457200" y="4314422"/>
            <a:ext cx="12361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HCN 1-0 </a:t>
            </a:r>
            <a:r>
              <a:rPr lang="sv-SE" dirty="0" err="1"/>
              <a:t>wings</a:t>
            </a:r>
            <a:r>
              <a:rPr lang="sv-SE" dirty="0"/>
              <a:t> </a:t>
            </a:r>
            <a:r>
              <a:rPr lang="sv-SE" dirty="0" err="1"/>
              <a:t>appear</a:t>
            </a:r>
            <a:r>
              <a:rPr lang="sv-SE" dirty="0"/>
              <a:t> </a:t>
            </a:r>
            <a:r>
              <a:rPr lang="sv-SE" dirty="0" err="1"/>
              <a:t>spatially</a:t>
            </a:r>
            <a:r>
              <a:rPr lang="sv-SE" dirty="0"/>
              <a:t> </a:t>
            </a:r>
            <a:r>
              <a:rPr lang="sv-SE" dirty="0" err="1"/>
              <a:t>extended</a:t>
            </a:r>
            <a:r>
              <a:rPr lang="sv-SE" dirty="0"/>
              <a:t> on </a:t>
            </a:r>
            <a:r>
              <a:rPr lang="sv-SE" dirty="0" err="1"/>
              <a:t>scales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700 pc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62140" y="1301521"/>
            <a:ext cx="237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I(HCN)&gt;I(HCO+)&gt;I(HNC)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590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/>
          <p:cNvSpPr/>
          <p:nvPr/>
        </p:nvSpPr>
        <p:spPr>
          <a:xfrm>
            <a:off x="6255117" y="1584361"/>
            <a:ext cx="2315888" cy="226956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/>
          <p:cNvSpPr/>
          <p:nvPr/>
        </p:nvSpPr>
        <p:spPr>
          <a:xfrm>
            <a:off x="6470831" y="2504501"/>
            <a:ext cx="431800" cy="3810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7286868" y="2504501"/>
            <a:ext cx="254000" cy="22411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/>
          <p:cNvSpPr/>
          <p:nvPr/>
        </p:nvSpPr>
        <p:spPr>
          <a:xfrm>
            <a:off x="7901394" y="2504501"/>
            <a:ext cx="254000" cy="22411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/>
          <p:cNvSpPr/>
          <p:nvPr/>
        </p:nvSpPr>
        <p:spPr>
          <a:xfrm>
            <a:off x="6819882" y="3269256"/>
            <a:ext cx="254000" cy="22411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6775631" y="2087457"/>
            <a:ext cx="254000" cy="22411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/>
          <p:cNvSpPr/>
          <p:nvPr/>
        </p:nvSpPr>
        <p:spPr>
          <a:xfrm>
            <a:off x="7469594" y="1930574"/>
            <a:ext cx="431800" cy="3810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>
            <a:off x="7469594" y="3269256"/>
            <a:ext cx="431800" cy="38100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/>
          <p:cNvSpPr txBox="1"/>
          <p:nvPr/>
        </p:nvSpPr>
        <p:spPr>
          <a:xfrm>
            <a:off x="5921526" y="3975832"/>
            <a:ext cx="27652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dirty="0" err="1" smtClean="0"/>
              <a:t>Dense</a:t>
            </a:r>
            <a:r>
              <a:rPr lang="sv-SE" dirty="0" smtClean="0"/>
              <a:t> </a:t>
            </a:r>
            <a:r>
              <a:rPr lang="sv-SE" dirty="0" err="1" smtClean="0"/>
              <a:t>clumps</a:t>
            </a:r>
            <a:r>
              <a:rPr lang="sv-SE" dirty="0" smtClean="0"/>
              <a:t>/filaments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smtClean="0">
                <a:latin typeface="Symbol" charset="2"/>
                <a:cs typeface="Symbol" charset="2"/>
              </a:rPr>
              <a:t>10</a:t>
            </a:r>
            <a:r>
              <a:rPr lang="sv-SE" baseline="30000" dirty="0" smtClean="0">
                <a:latin typeface="Symbol" charset="2"/>
                <a:cs typeface="Symbol" charset="2"/>
              </a:rPr>
              <a:t>4</a:t>
            </a:r>
            <a:r>
              <a:rPr lang="sv-SE" dirty="0" smtClean="0">
                <a:latin typeface="Symbol" charset="2"/>
                <a:cs typeface="Symbol" charset="2"/>
              </a:rPr>
              <a:t>-</a:t>
            </a:r>
            <a:r>
              <a:rPr lang="sv-SE" dirty="0" smtClean="0"/>
              <a:t>10</a:t>
            </a:r>
            <a:r>
              <a:rPr lang="sv-SE" baseline="30000" dirty="0" smtClean="0"/>
              <a:t>5 </a:t>
            </a:r>
            <a:r>
              <a:rPr lang="sv-SE" dirty="0" smtClean="0"/>
              <a:t>cm</a:t>
            </a:r>
            <a:r>
              <a:rPr lang="sv-SE" baseline="30000" dirty="0" smtClean="0"/>
              <a:t>-3 </a:t>
            </a:r>
            <a:r>
              <a:rPr lang="sv-SE" dirty="0" err="1" smtClean="0"/>
              <a:t>traced</a:t>
            </a:r>
            <a:r>
              <a:rPr lang="sv-SE" dirty="0" smtClean="0"/>
              <a:t> by HCN, CS, HCO</a:t>
            </a:r>
            <a:r>
              <a:rPr lang="sv-SE" baseline="30000" dirty="0" smtClean="0"/>
              <a:t>+</a:t>
            </a:r>
            <a:r>
              <a:rPr lang="sv-SE" dirty="0" smtClean="0"/>
              <a:t>,HNC </a:t>
            </a:r>
            <a:r>
              <a:rPr lang="sv-SE" dirty="0" err="1" smtClean="0"/>
              <a:t>etc</a:t>
            </a:r>
            <a:endParaRPr lang="sv-SE" dirty="0" smtClean="0"/>
          </a:p>
          <a:p>
            <a:pPr marL="285750" indent="-285750">
              <a:buFont typeface="Arial"/>
              <a:buChar char="•"/>
            </a:pPr>
            <a:endParaRPr lang="sv-SE" dirty="0" smtClean="0"/>
          </a:p>
          <a:p>
            <a:pPr marL="285750" indent="-285750">
              <a:buFont typeface="Arial"/>
              <a:buChar char="•"/>
            </a:pPr>
            <a:r>
              <a:rPr lang="sv-SE" dirty="0" err="1"/>
              <a:t>L</a:t>
            </a:r>
            <a:r>
              <a:rPr lang="sv-SE" dirty="0" err="1" smtClean="0"/>
              <a:t>ow</a:t>
            </a:r>
            <a:r>
              <a:rPr lang="sv-SE" dirty="0" smtClean="0"/>
              <a:t> </a:t>
            </a:r>
            <a:r>
              <a:rPr lang="sv-SE" dirty="0" err="1" smtClean="0"/>
              <a:t>density</a:t>
            </a:r>
            <a:r>
              <a:rPr lang="sv-SE" dirty="0" smtClean="0"/>
              <a:t> diffuse </a:t>
            </a:r>
            <a:r>
              <a:rPr lang="sv-SE" dirty="0" err="1" smtClean="0"/>
              <a:t>molecular</a:t>
            </a:r>
            <a:r>
              <a:rPr lang="sv-SE" dirty="0"/>
              <a:t> </a:t>
            </a:r>
            <a:r>
              <a:rPr lang="sv-SE" dirty="0" smtClean="0"/>
              <a:t>gas </a:t>
            </a:r>
            <a:r>
              <a:rPr lang="sv-SE" dirty="0" err="1" smtClean="0"/>
              <a:t>traced</a:t>
            </a:r>
            <a:r>
              <a:rPr lang="sv-SE" dirty="0" smtClean="0"/>
              <a:t> by </a:t>
            </a:r>
            <a:r>
              <a:rPr lang="sv-SE" dirty="0" err="1" smtClean="0"/>
              <a:t>e.g</a:t>
            </a:r>
            <a:r>
              <a:rPr lang="sv-SE" dirty="0" smtClean="0"/>
              <a:t>. </a:t>
            </a:r>
            <a:r>
              <a:rPr lang="sv-SE" dirty="0" err="1" smtClean="0"/>
              <a:t>low</a:t>
            </a:r>
            <a:r>
              <a:rPr lang="sv-SE" dirty="0" smtClean="0"/>
              <a:t>-J CO , [C I], [C II|</a:t>
            </a:r>
          </a:p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Is the </a:t>
            </a:r>
            <a:r>
              <a:rPr lang="sv-SE" dirty="0" err="1" smtClean="0"/>
              <a:t>outflow</a:t>
            </a:r>
            <a:r>
              <a:rPr lang="sv-SE" dirty="0" smtClean="0"/>
              <a:t> in Mrk231 </a:t>
            </a:r>
            <a:r>
              <a:rPr lang="sv-SE" dirty="0" err="1" smtClean="0"/>
              <a:t>clumpy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25" name="Bildobjekt 24" descr="gaus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5" y="1784251"/>
            <a:ext cx="3887327" cy="2937654"/>
          </a:xfrm>
          <a:prstGeom prst="rect">
            <a:avLst/>
          </a:prstGeom>
        </p:spPr>
      </p:pic>
      <p:sp>
        <p:nvSpPr>
          <p:cNvPr id="29" name="textruta 28"/>
          <p:cNvSpPr txBox="1"/>
          <p:nvPr/>
        </p:nvSpPr>
        <p:spPr>
          <a:xfrm>
            <a:off x="177335" y="1464422"/>
            <a:ext cx="513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HCN 2-1, 3-2 </a:t>
            </a:r>
            <a:r>
              <a:rPr lang="sv-SE" dirty="0" err="1" smtClean="0"/>
              <a:t>detected</a:t>
            </a:r>
            <a:r>
              <a:rPr lang="sv-SE" dirty="0" smtClean="0"/>
              <a:t> in the </a:t>
            </a:r>
            <a:r>
              <a:rPr lang="sv-SE" dirty="0" err="1" smtClean="0"/>
              <a:t>outflow</a:t>
            </a:r>
            <a:r>
              <a:rPr lang="sv-SE" dirty="0" smtClean="0"/>
              <a:t> – </a:t>
            </a:r>
            <a:r>
              <a:rPr lang="sv-SE" dirty="0" err="1" smtClean="0"/>
              <a:t>extent</a:t>
            </a:r>
            <a:r>
              <a:rPr lang="sv-SE" dirty="0" smtClean="0"/>
              <a:t> 400 pc</a:t>
            </a:r>
            <a:endParaRPr lang="sv-SE" dirty="0"/>
          </a:p>
        </p:txBody>
      </p:sp>
      <p:sp>
        <p:nvSpPr>
          <p:cNvPr id="30" name="textruta 29"/>
          <p:cNvSpPr txBox="1"/>
          <p:nvPr/>
        </p:nvSpPr>
        <p:spPr>
          <a:xfrm>
            <a:off x="2633032" y="2034576"/>
            <a:ext cx="1514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Aalto et al </a:t>
            </a:r>
            <a:r>
              <a:rPr lang="sv-SE" sz="1200" dirty="0" smtClean="0"/>
              <a:t>2015</a:t>
            </a:r>
          </a:p>
          <a:p>
            <a:r>
              <a:rPr lang="sv-SE" sz="1200" dirty="0" smtClean="0"/>
              <a:t>Lindberg et al in </a:t>
            </a:r>
            <a:r>
              <a:rPr lang="sv-SE" sz="1200" dirty="0" err="1" smtClean="0"/>
              <a:t>prep</a:t>
            </a:r>
            <a:endParaRPr lang="sv-SE" sz="1200" dirty="0"/>
          </a:p>
        </p:txBody>
      </p:sp>
      <p:sp>
        <p:nvSpPr>
          <p:cNvPr id="12" name="textruta 11"/>
          <p:cNvSpPr txBox="1"/>
          <p:nvPr/>
        </p:nvSpPr>
        <p:spPr>
          <a:xfrm>
            <a:off x="177335" y="4824463"/>
            <a:ext cx="42446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Evolution </a:t>
            </a:r>
            <a:r>
              <a:rPr lang="sv-SE" dirty="0" err="1"/>
              <a:t>of</a:t>
            </a:r>
            <a:r>
              <a:rPr lang="sv-SE" dirty="0"/>
              <a:t> gas </a:t>
            </a:r>
            <a:r>
              <a:rPr lang="sv-SE" dirty="0" err="1"/>
              <a:t>properties</a:t>
            </a:r>
            <a:r>
              <a:rPr lang="sv-SE" dirty="0"/>
              <a:t> in the </a:t>
            </a:r>
            <a:r>
              <a:rPr lang="sv-SE" dirty="0" err="1"/>
              <a:t>outflow</a:t>
            </a:r>
            <a:r>
              <a:rPr lang="sv-SE" dirty="0" smtClean="0"/>
              <a:t>?</a:t>
            </a:r>
          </a:p>
          <a:p>
            <a:r>
              <a:rPr lang="sv-SE" dirty="0" smtClean="0"/>
              <a:t>r(HCN 3-2)&lt;r(HCN 1-0)&lt;r(CO 2-1)r&lt;(CO 1-0)</a:t>
            </a:r>
          </a:p>
          <a:p>
            <a:endParaRPr lang="sv-SE" dirty="0"/>
          </a:p>
          <a:p>
            <a:r>
              <a:rPr lang="sv-SE" dirty="0" smtClean="0"/>
              <a:t>-</a:t>
            </a:r>
            <a:r>
              <a:rPr lang="sv-SE" dirty="0" err="1" smtClean="0"/>
              <a:t>Extent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dense</a:t>
            </a:r>
            <a:r>
              <a:rPr lang="sv-SE" dirty="0" smtClean="0"/>
              <a:t> gas emission </a:t>
            </a:r>
            <a:r>
              <a:rPr lang="sv-SE" dirty="0" err="1" smtClean="0"/>
              <a:t>seems</a:t>
            </a:r>
            <a:r>
              <a:rPr lang="sv-SE" dirty="0" smtClean="0"/>
              <a:t> less</a:t>
            </a:r>
          </a:p>
          <a:p>
            <a:r>
              <a:rPr lang="sv-SE" dirty="0" err="1"/>
              <a:t>t</a:t>
            </a:r>
            <a:r>
              <a:rPr lang="sv-SE" dirty="0" err="1" smtClean="0"/>
              <a:t>han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low</a:t>
            </a:r>
            <a:r>
              <a:rPr lang="sv-SE" dirty="0" smtClean="0"/>
              <a:t> </a:t>
            </a:r>
            <a:r>
              <a:rPr lang="sv-SE" dirty="0" err="1" smtClean="0"/>
              <a:t>densitygas</a:t>
            </a:r>
            <a:r>
              <a:rPr lang="sv-SE" dirty="0" smtClean="0"/>
              <a:t>  </a:t>
            </a:r>
            <a:r>
              <a:rPr lang="sv-SE" dirty="0" smtClean="0"/>
              <a:t>(</a:t>
            </a:r>
            <a:r>
              <a:rPr lang="sv-SE" dirty="0" err="1" smtClean="0"/>
              <a:t>Cicone</a:t>
            </a:r>
            <a:r>
              <a:rPr lang="sv-SE" dirty="0" smtClean="0"/>
              <a:t> et al </a:t>
            </a:r>
            <a:r>
              <a:rPr lang="sv-SE" dirty="0" smtClean="0"/>
              <a:t>2012; </a:t>
            </a:r>
            <a:r>
              <a:rPr lang="sv-SE" dirty="0" err="1" smtClean="0"/>
              <a:t>Feruglio</a:t>
            </a:r>
            <a:r>
              <a:rPr lang="sv-SE" dirty="0" smtClean="0"/>
              <a:t> et al 2015)</a:t>
            </a:r>
            <a:endParaRPr lang="sv-SE" dirty="0" smtClean="0"/>
          </a:p>
        </p:txBody>
      </p:sp>
      <p:sp>
        <p:nvSpPr>
          <p:cNvPr id="5" name="textruta 4"/>
          <p:cNvSpPr txBox="1"/>
          <p:nvPr/>
        </p:nvSpPr>
        <p:spPr>
          <a:xfrm>
            <a:off x="4882951" y="2913934"/>
            <a:ext cx="329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 </a:t>
            </a:r>
            <a:r>
              <a:rPr lang="sv-SE" dirty="0" err="1" smtClean="0"/>
              <a:t>two-phase</a:t>
            </a:r>
            <a:r>
              <a:rPr lang="sv-SE" dirty="0" smtClean="0"/>
              <a:t> </a:t>
            </a:r>
            <a:r>
              <a:rPr lang="sv-SE" dirty="0" err="1" smtClean="0"/>
              <a:t>molecular</a:t>
            </a:r>
            <a:r>
              <a:rPr lang="sv-SE" dirty="0" smtClean="0"/>
              <a:t> medium?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161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r>
              <a:rPr lang="sv-SE" dirty="0" smtClean="0"/>
              <a:t>/</a:t>
            </a:r>
            <a:r>
              <a:rPr lang="sv-SE" dirty="0" err="1" smtClean="0"/>
              <a:t>chemistry</a:t>
            </a:r>
            <a:r>
              <a:rPr lang="sv-SE" dirty="0" smtClean="0"/>
              <a:t> in </a:t>
            </a:r>
            <a:r>
              <a:rPr lang="sv-SE" dirty="0" err="1" smtClean="0"/>
              <a:t>outflows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57200" y="1600200"/>
            <a:ext cx="4392231" cy="4525963"/>
          </a:xfrm>
        </p:spPr>
        <p:txBody>
          <a:bodyPr>
            <a:normAutofit fontScale="70000" lnSpcReduction="20000"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HCN</a:t>
            </a:r>
            <a:r>
              <a:rPr lang="sv-SE" dirty="0" smtClean="0"/>
              <a:t> </a:t>
            </a:r>
            <a:r>
              <a:rPr lang="sv-SE" dirty="0" err="1" smtClean="0">
                <a:solidFill>
                  <a:srgbClr val="FF0000"/>
                </a:solidFill>
              </a:rPr>
              <a:t>enhancement</a:t>
            </a:r>
            <a:r>
              <a:rPr lang="sv-SE" dirty="0" smtClean="0"/>
              <a:t> </a:t>
            </a:r>
            <a:r>
              <a:rPr lang="sv-SE" dirty="0"/>
              <a:t>in </a:t>
            </a:r>
            <a:r>
              <a:rPr lang="sv-SE" dirty="0" err="1" smtClean="0"/>
              <a:t>outflow</a:t>
            </a:r>
            <a:r>
              <a:rPr lang="sv-SE" dirty="0" smtClean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smtClean="0"/>
              <a:t>in: NGC1068 </a:t>
            </a:r>
            <a:r>
              <a:rPr lang="sv-SE" dirty="0"/>
              <a:t>(Garcia-</a:t>
            </a:r>
            <a:r>
              <a:rPr lang="sv-SE" dirty="0" smtClean="0"/>
              <a:t>Burillo+14</a:t>
            </a:r>
            <a:r>
              <a:rPr lang="sv-SE" dirty="0" smtClean="0"/>
              <a:t>), M51 </a:t>
            </a:r>
            <a:r>
              <a:rPr lang="sv-SE" dirty="0"/>
              <a:t>(</a:t>
            </a:r>
            <a:r>
              <a:rPr lang="sv-SE" dirty="0" smtClean="0"/>
              <a:t>Matsushita+14</a:t>
            </a:r>
            <a:r>
              <a:rPr lang="sv-SE" dirty="0" smtClean="0"/>
              <a:t>), NGC7469 (</a:t>
            </a:r>
            <a:r>
              <a:rPr lang="sv-SE" dirty="0" smtClean="0"/>
              <a:t>Izumi+15.</a:t>
            </a:r>
            <a:r>
              <a:rPr lang="sv-SE" dirty="0" smtClean="0"/>
              <a:t>), NGC1266 (Alatalo et </a:t>
            </a:r>
            <a:r>
              <a:rPr lang="sv-SE" dirty="0" smtClean="0"/>
              <a:t>al in </a:t>
            </a:r>
            <a:r>
              <a:rPr lang="sv-SE" dirty="0" err="1" smtClean="0"/>
              <a:t>prep</a:t>
            </a:r>
            <a:r>
              <a:rPr lang="sv-SE" dirty="0" smtClean="0"/>
              <a:t>)</a:t>
            </a:r>
            <a:endParaRPr lang="sv-SE" dirty="0" smtClean="0"/>
          </a:p>
          <a:p>
            <a:pPr marL="742950" lvl="2" indent="-342900"/>
            <a:r>
              <a:rPr lang="sv-SE" dirty="0" smtClean="0"/>
              <a:t>HCN/HCO+ in Mrk231: </a:t>
            </a:r>
            <a:r>
              <a:rPr lang="sv-SE" dirty="0" err="1"/>
              <a:t>S</a:t>
            </a:r>
            <a:r>
              <a:rPr lang="sv-SE" dirty="0" err="1" smtClean="0"/>
              <a:t>ignatures</a:t>
            </a:r>
            <a:r>
              <a:rPr lang="sv-SE" dirty="0" smtClean="0"/>
              <a:t> </a:t>
            </a:r>
            <a:r>
              <a:rPr lang="sv-SE" dirty="0" err="1"/>
              <a:t>of</a:t>
            </a:r>
            <a:r>
              <a:rPr lang="sv-SE" dirty="0"/>
              <a:t> ”pile-</a:t>
            </a:r>
            <a:r>
              <a:rPr lang="sv-SE" dirty="0" err="1"/>
              <a:t>ups</a:t>
            </a:r>
            <a:r>
              <a:rPr lang="sv-SE" dirty="0"/>
              <a:t>” and </a:t>
            </a:r>
            <a:r>
              <a:rPr lang="sv-SE" dirty="0" err="1"/>
              <a:t>clumpiness</a:t>
            </a:r>
            <a:r>
              <a:rPr lang="sv-SE" dirty="0"/>
              <a:t> in </a:t>
            </a:r>
            <a:r>
              <a:rPr lang="sv-SE" dirty="0" err="1"/>
              <a:t>velocity</a:t>
            </a:r>
            <a:r>
              <a:rPr lang="sv-SE" dirty="0"/>
              <a:t> space</a:t>
            </a:r>
            <a:r>
              <a:rPr lang="sv-SE" dirty="0" smtClean="0"/>
              <a:t>. </a:t>
            </a:r>
            <a:r>
              <a:rPr lang="sv-SE" dirty="0"/>
              <a:t>HCN and HCO</a:t>
            </a:r>
            <a:r>
              <a:rPr lang="sv-SE" baseline="30000" dirty="0"/>
              <a:t>+ </a:t>
            </a:r>
            <a:r>
              <a:rPr lang="sv-SE" dirty="0" err="1"/>
              <a:t>velocity</a:t>
            </a:r>
            <a:r>
              <a:rPr lang="sv-SE" baseline="30000" dirty="0"/>
              <a:t> </a:t>
            </a:r>
            <a:r>
              <a:rPr lang="sv-SE" dirty="0" smtClean="0"/>
              <a:t>–</a:t>
            </a:r>
            <a:r>
              <a:rPr lang="sv-SE" dirty="0" err="1" smtClean="0"/>
              <a:t>differentiated</a:t>
            </a:r>
            <a:r>
              <a:rPr lang="sv-SE" dirty="0" smtClean="0"/>
              <a:t> </a:t>
            </a:r>
            <a:r>
              <a:rPr lang="sv-SE" dirty="0" smtClean="0"/>
              <a:t>. (Lindberg et al in </a:t>
            </a:r>
            <a:r>
              <a:rPr lang="sv-SE" dirty="0" err="1" smtClean="0"/>
              <a:t>prep</a:t>
            </a:r>
            <a:r>
              <a:rPr lang="sv-SE" dirty="0" smtClean="0"/>
              <a:t>)</a:t>
            </a:r>
          </a:p>
          <a:p>
            <a:endParaRPr lang="sv-SE" dirty="0" smtClean="0">
              <a:solidFill>
                <a:srgbClr val="FF0000"/>
              </a:solidFill>
            </a:endParaRPr>
          </a:p>
          <a:p>
            <a:r>
              <a:rPr lang="sv-SE" dirty="0" smtClean="0">
                <a:solidFill>
                  <a:srgbClr val="FF0000"/>
                </a:solidFill>
              </a:rPr>
              <a:t>CN</a:t>
            </a:r>
            <a:r>
              <a:rPr lang="sv-SE" dirty="0" smtClean="0"/>
              <a:t> </a:t>
            </a:r>
            <a:r>
              <a:rPr lang="sv-SE" dirty="0" err="1" smtClean="0"/>
              <a:t>detected</a:t>
            </a:r>
            <a:r>
              <a:rPr lang="sv-SE" dirty="0" smtClean="0"/>
              <a:t> in NGC3256 </a:t>
            </a:r>
            <a:r>
              <a:rPr lang="sv-SE" dirty="0" err="1" smtClean="0"/>
              <a:t>outflow</a:t>
            </a:r>
            <a:r>
              <a:rPr lang="sv-SE" dirty="0" smtClean="0"/>
              <a:t> (</a:t>
            </a:r>
            <a:r>
              <a:rPr lang="sv-SE" dirty="0" smtClean="0"/>
              <a:t>Sakamoto+14)</a:t>
            </a:r>
            <a:endParaRPr lang="sv-SE" dirty="0" smtClean="0"/>
          </a:p>
          <a:p>
            <a:r>
              <a:rPr lang="sv-SE" dirty="0" smtClean="0">
                <a:solidFill>
                  <a:srgbClr val="FF0000"/>
                </a:solidFill>
              </a:rPr>
              <a:t>CO 2-1/1-0</a:t>
            </a:r>
            <a:r>
              <a:rPr lang="sv-SE" dirty="0" smtClean="0"/>
              <a:t> </a:t>
            </a:r>
            <a:r>
              <a:rPr lang="sv-SE" dirty="0" err="1" smtClean="0"/>
              <a:t>ratio</a:t>
            </a:r>
            <a:r>
              <a:rPr lang="sv-SE" dirty="0" smtClean="0"/>
              <a:t> in Mrk231 </a:t>
            </a:r>
            <a:r>
              <a:rPr lang="sv-SE" dirty="0" err="1" smtClean="0"/>
              <a:t>outflow</a:t>
            </a:r>
            <a:r>
              <a:rPr lang="sv-SE" dirty="0" smtClean="0"/>
              <a:t> (</a:t>
            </a:r>
            <a:r>
              <a:rPr lang="sv-SE" dirty="0" smtClean="0"/>
              <a:t>Cicone+12</a:t>
            </a:r>
            <a:r>
              <a:rPr lang="sv-SE" dirty="0" smtClean="0"/>
              <a:t>), </a:t>
            </a:r>
            <a:r>
              <a:rPr lang="sv-SE" dirty="0" smtClean="0">
                <a:solidFill>
                  <a:srgbClr val="FF0000"/>
                </a:solidFill>
              </a:rPr>
              <a:t>3-2/1-0</a:t>
            </a:r>
            <a:r>
              <a:rPr lang="sv-SE" dirty="0" smtClean="0"/>
              <a:t> </a:t>
            </a:r>
            <a:r>
              <a:rPr lang="sv-SE" dirty="0" err="1" smtClean="0"/>
              <a:t>ratio</a:t>
            </a:r>
            <a:r>
              <a:rPr lang="sv-SE" dirty="0" smtClean="0"/>
              <a:t> in N3256 </a:t>
            </a:r>
            <a:r>
              <a:rPr lang="sv-SE" dirty="0" err="1" smtClean="0"/>
              <a:t>outflow</a:t>
            </a:r>
            <a:r>
              <a:rPr lang="sv-SE" dirty="0" smtClean="0"/>
              <a:t> </a:t>
            </a:r>
            <a:r>
              <a:rPr lang="sv-SE" dirty="0" smtClean="0"/>
              <a:t>(</a:t>
            </a:r>
            <a:r>
              <a:rPr lang="sv-SE" dirty="0" err="1" smtClean="0"/>
              <a:t>Michiyama</a:t>
            </a:r>
            <a:r>
              <a:rPr lang="sv-SE" dirty="0" smtClean="0"/>
              <a:t> et al)</a:t>
            </a:r>
            <a:endParaRPr lang="sv-SE" dirty="0" smtClean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28" y="2243435"/>
            <a:ext cx="3859017" cy="4231978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5288028" y="52903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Red: HCN(1-0)/CO(1-0) ratio map</a:t>
            </a:r>
          </a:p>
          <a:p>
            <a:r>
              <a:rPr lang="en-US" altLang="ja-JP" dirty="0">
                <a:solidFill>
                  <a:prstClr val="white"/>
                </a:solidFill>
              </a:rPr>
              <a:t>Blue: 6 cm continuum </a:t>
            </a:r>
            <a:endParaRPr lang="ja-JP" altLang="en-US" dirty="0">
              <a:solidFill>
                <a:prstClr val="white"/>
              </a:solidFill>
            </a:endParaRPr>
          </a:p>
        </p:txBody>
      </p:sp>
      <p:grpSp>
        <p:nvGrpSpPr>
          <p:cNvPr id="6" name="グループ化 3"/>
          <p:cNvGrpSpPr/>
          <p:nvPr/>
        </p:nvGrpSpPr>
        <p:grpSpPr>
          <a:xfrm>
            <a:off x="5078660" y="1417638"/>
            <a:ext cx="2520280" cy="1872208"/>
            <a:chOff x="3335969" y="5008081"/>
            <a:chExt cx="2376264" cy="1734897"/>
          </a:xfrm>
          <a:solidFill>
            <a:schemeClr val="bg1"/>
          </a:solidFill>
        </p:grpSpPr>
        <p:pic>
          <p:nvPicPr>
            <p:cNvPr id="7" name="コンテンツ プレースホルダ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969" y="5008081"/>
              <a:ext cx="2376264" cy="1734897"/>
            </a:xfrm>
            <a:prstGeom prst="rect">
              <a:avLst/>
            </a:prstGeom>
            <a:grpFill/>
          </p:spPr>
        </p:pic>
        <p:sp>
          <p:nvSpPr>
            <p:cNvPr id="8" name="下矢印 9"/>
            <p:cNvSpPr/>
            <p:nvPr/>
          </p:nvSpPr>
          <p:spPr>
            <a:xfrm>
              <a:off x="5132137" y="5870418"/>
              <a:ext cx="108000" cy="1080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正方形/長方形 10"/>
            <p:cNvSpPr/>
            <p:nvPr/>
          </p:nvSpPr>
          <p:spPr>
            <a:xfrm>
              <a:off x="4524101" y="5831537"/>
              <a:ext cx="1188132" cy="9114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ruta 9"/>
          <p:cNvSpPr txBox="1"/>
          <p:nvPr/>
        </p:nvSpPr>
        <p:spPr>
          <a:xfrm>
            <a:off x="5489860" y="6527151"/>
            <a:ext cx="365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Matsushita et al 2014 – </a:t>
            </a:r>
            <a:r>
              <a:rPr lang="sv-SE" dirty="0" err="1" smtClean="0"/>
              <a:t>see</a:t>
            </a:r>
            <a:r>
              <a:rPr lang="sv-SE" dirty="0" smtClean="0"/>
              <a:t> posterB8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644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CONCLUSIONS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 smtClean="0"/>
              <a:t>ALMA </a:t>
            </a:r>
            <a:r>
              <a:rPr lang="sv-SE" dirty="0" err="1" smtClean="0"/>
              <a:t>reveals</a:t>
            </a:r>
            <a:r>
              <a:rPr lang="sv-SE" dirty="0" smtClean="0"/>
              <a:t> a </a:t>
            </a:r>
            <a:r>
              <a:rPr lang="sv-SE" dirty="0" err="1" smtClean="0"/>
              <a:t>stunning</a:t>
            </a:r>
            <a:r>
              <a:rPr lang="sv-SE" dirty="0" smtClean="0"/>
              <a:t> </a:t>
            </a:r>
            <a:r>
              <a:rPr lang="sv-SE" dirty="0" err="1" smtClean="0"/>
              <a:t>chemical</a:t>
            </a:r>
            <a:r>
              <a:rPr lang="sv-SE" dirty="0" smtClean="0"/>
              <a:t> </a:t>
            </a:r>
            <a:r>
              <a:rPr lang="sv-SE" dirty="0" err="1" smtClean="0"/>
              <a:t>richness</a:t>
            </a:r>
            <a:r>
              <a:rPr lang="sv-SE" dirty="0" smtClean="0"/>
              <a:t> in AGN and </a:t>
            </a:r>
            <a:r>
              <a:rPr lang="sv-SE" dirty="0" err="1" smtClean="0"/>
              <a:t>starburst</a:t>
            </a:r>
            <a:r>
              <a:rPr lang="sv-SE" dirty="0" smtClean="0"/>
              <a:t> </a:t>
            </a:r>
            <a:r>
              <a:rPr lang="sv-SE" dirty="0" err="1" smtClean="0"/>
              <a:t>nuclei</a:t>
            </a:r>
            <a:r>
              <a:rPr lang="sv-SE" dirty="0" smtClean="0"/>
              <a:t> – </a:t>
            </a:r>
            <a:r>
              <a:rPr lang="sv-SE" dirty="0" err="1" smtClean="0"/>
              <a:t>combine</a:t>
            </a:r>
            <a:r>
              <a:rPr lang="sv-SE" dirty="0" smtClean="0"/>
              <a:t> </a:t>
            </a:r>
            <a:r>
              <a:rPr lang="sv-SE" dirty="0" err="1" smtClean="0"/>
              <a:t>molecular</a:t>
            </a:r>
            <a:r>
              <a:rPr lang="sv-SE" dirty="0" smtClean="0"/>
              <a:t> </a:t>
            </a:r>
            <a:r>
              <a:rPr lang="sv-SE" dirty="0" err="1" smtClean="0"/>
              <a:t>lines</a:t>
            </a:r>
            <a:r>
              <a:rPr lang="sv-SE" dirty="0" smtClean="0"/>
              <a:t> for </a:t>
            </a:r>
            <a:r>
              <a:rPr lang="sv-SE" dirty="0" err="1" smtClean="0"/>
              <a:t>diagnostic</a:t>
            </a:r>
            <a:r>
              <a:rPr lang="sv-SE" dirty="0" smtClean="0"/>
              <a:t>.</a:t>
            </a:r>
          </a:p>
          <a:p>
            <a:pPr lvl="1"/>
            <a:r>
              <a:rPr lang="sv-SE" dirty="0" smtClean="0"/>
              <a:t>HCN/HCO+ </a:t>
            </a:r>
            <a:r>
              <a:rPr lang="sv-SE" dirty="0" err="1" smtClean="0"/>
              <a:t>tracing</a:t>
            </a:r>
            <a:r>
              <a:rPr lang="sv-SE" dirty="0" smtClean="0"/>
              <a:t> </a:t>
            </a:r>
            <a:r>
              <a:rPr lang="sv-SE" dirty="0" err="1" smtClean="0"/>
              <a:t>compactness</a:t>
            </a:r>
            <a:r>
              <a:rPr lang="sv-SE" dirty="0" smtClean="0"/>
              <a:t> – </a:t>
            </a:r>
            <a:r>
              <a:rPr lang="sv-SE" dirty="0" err="1" smtClean="0"/>
              <a:t>rather</a:t>
            </a:r>
            <a:r>
              <a:rPr lang="sv-SE" dirty="0" smtClean="0"/>
              <a:t> </a:t>
            </a:r>
            <a:r>
              <a:rPr lang="sv-SE" dirty="0" err="1" smtClean="0"/>
              <a:t>than</a:t>
            </a:r>
            <a:r>
              <a:rPr lang="sv-SE" dirty="0" smtClean="0"/>
              <a:t> XDR?</a:t>
            </a:r>
          </a:p>
          <a:p>
            <a:pPr lvl="1"/>
            <a:endParaRPr lang="sv-SE" dirty="0" smtClean="0"/>
          </a:p>
          <a:p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/>
              <a:t>f</a:t>
            </a:r>
            <a:r>
              <a:rPr lang="sv-SE" dirty="0" err="1" smtClean="0"/>
              <a:t>ound</a:t>
            </a:r>
            <a:r>
              <a:rPr lang="sv-SE" dirty="0" smtClean="0"/>
              <a:t> </a:t>
            </a:r>
            <a:r>
              <a:rPr lang="sv-SE" dirty="0" err="1" smtClean="0"/>
              <a:t>extremely</a:t>
            </a:r>
            <a:r>
              <a:rPr lang="sv-SE" dirty="0" smtClean="0"/>
              <a:t> </a:t>
            </a:r>
            <a:r>
              <a:rPr lang="sv-SE" dirty="0" err="1" smtClean="0"/>
              <a:t>compact</a:t>
            </a:r>
            <a:r>
              <a:rPr lang="sv-SE" dirty="0" smtClean="0"/>
              <a:t> (&lt;10-50 pc) </a:t>
            </a:r>
            <a:r>
              <a:rPr lang="sv-SE" dirty="0" err="1" smtClean="0"/>
              <a:t>luminous</a:t>
            </a:r>
            <a:r>
              <a:rPr lang="sv-SE" dirty="0" smtClean="0"/>
              <a:t> </a:t>
            </a:r>
            <a:r>
              <a:rPr lang="sv-SE" dirty="0" err="1" smtClean="0"/>
              <a:t>vibrationally</a:t>
            </a:r>
            <a:r>
              <a:rPr lang="sv-SE" dirty="0" smtClean="0"/>
              <a:t> </a:t>
            </a:r>
            <a:r>
              <a:rPr lang="sv-SE" dirty="0" err="1" smtClean="0"/>
              <a:t>excited</a:t>
            </a:r>
            <a:r>
              <a:rPr lang="sv-SE" dirty="0" smtClean="0"/>
              <a:t> HCN in </a:t>
            </a:r>
            <a:r>
              <a:rPr lang="sv-SE" dirty="0" err="1" smtClean="0"/>
              <a:t>highly</a:t>
            </a:r>
            <a:r>
              <a:rPr lang="sv-SE" dirty="0" smtClean="0"/>
              <a:t> </a:t>
            </a:r>
            <a:r>
              <a:rPr lang="sv-SE" dirty="0" err="1" smtClean="0"/>
              <a:t>obscured</a:t>
            </a:r>
            <a:r>
              <a:rPr lang="sv-SE" dirty="0" smtClean="0"/>
              <a:t> (U)</a:t>
            </a:r>
            <a:r>
              <a:rPr lang="sv-SE" dirty="0" err="1" smtClean="0"/>
              <a:t>LIRGs</a:t>
            </a:r>
            <a:r>
              <a:rPr lang="sv-SE" dirty="0" smtClean="0"/>
              <a:t>. </a:t>
            </a:r>
          </a:p>
          <a:p>
            <a:pPr lvl="1"/>
            <a:r>
              <a:rPr lang="sv-SE" dirty="0" smtClean="0"/>
              <a:t>Self-and </a:t>
            </a:r>
            <a:r>
              <a:rPr lang="sv-SE" dirty="0" err="1" smtClean="0"/>
              <a:t>continuum</a:t>
            </a:r>
            <a:r>
              <a:rPr lang="sv-SE" dirty="0" smtClean="0"/>
              <a:t> </a:t>
            </a:r>
            <a:r>
              <a:rPr lang="sv-SE" dirty="0" err="1" smtClean="0"/>
              <a:t>absorbed</a:t>
            </a:r>
            <a:r>
              <a:rPr lang="sv-SE" dirty="0" smtClean="0"/>
              <a:t> </a:t>
            </a:r>
            <a:r>
              <a:rPr lang="sv-SE" dirty="0" smtClean="0"/>
              <a:t>HCN, HCO+ 4-3, 3-2 emission –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vibrationally</a:t>
            </a:r>
            <a:r>
              <a:rPr lang="sv-SE" dirty="0" smtClean="0"/>
              <a:t> </a:t>
            </a:r>
            <a:r>
              <a:rPr lang="sv-SE" dirty="0" err="1" smtClean="0"/>
              <a:t>excited</a:t>
            </a:r>
            <a:r>
              <a:rPr lang="sv-SE" dirty="0" smtClean="0"/>
              <a:t> </a:t>
            </a:r>
            <a:r>
              <a:rPr lang="sv-SE" dirty="0" err="1" smtClean="0"/>
              <a:t>molecules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probe</a:t>
            </a:r>
            <a:r>
              <a:rPr lang="sv-SE" dirty="0" smtClean="0"/>
              <a:t> </a:t>
            </a:r>
            <a:r>
              <a:rPr lang="sv-SE" dirty="0" err="1" smtClean="0"/>
              <a:t>nuclei</a:t>
            </a:r>
            <a:r>
              <a:rPr lang="sv-SE" dirty="0" smtClean="0"/>
              <a:t> and SMBH mass</a:t>
            </a:r>
            <a:r>
              <a:rPr lang="sv-SE" dirty="0" smtClean="0"/>
              <a:t>.</a:t>
            </a:r>
          </a:p>
          <a:p>
            <a:pPr marL="457200" lvl="1" indent="0">
              <a:buNone/>
            </a:pPr>
            <a:endParaRPr lang="sv-SE" dirty="0" smtClean="0"/>
          </a:p>
          <a:p>
            <a:r>
              <a:rPr lang="sv-SE" dirty="0" err="1" smtClean="0"/>
              <a:t>Molecular</a:t>
            </a:r>
            <a:r>
              <a:rPr lang="sv-SE" dirty="0" smtClean="0"/>
              <a:t> </a:t>
            </a:r>
            <a:r>
              <a:rPr lang="sv-SE" dirty="0" err="1" smtClean="0"/>
              <a:t>outflows</a:t>
            </a:r>
            <a:r>
              <a:rPr lang="sv-SE" dirty="0" smtClean="0"/>
              <a:t> </a:t>
            </a:r>
            <a:r>
              <a:rPr lang="sv-SE" dirty="0" err="1" smtClean="0"/>
              <a:t>seem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be </a:t>
            </a:r>
            <a:r>
              <a:rPr lang="sv-SE" dirty="0" err="1" smtClean="0"/>
              <a:t>everywhere</a:t>
            </a:r>
            <a:endParaRPr lang="sv-SE" dirty="0" smtClean="0"/>
          </a:p>
          <a:p>
            <a:pPr lvl="1"/>
            <a:r>
              <a:rPr lang="sv-SE" dirty="0" smtClean="0"/>
              <a:t>A new </a:t>
            </a:r>
            <a:r>
              <a:rPr lang="sv-SE" dirty="0" err="1" smtClean="0"/>
              <a:t>one</a:t>
            </a:r>
            <a:r>
              <a:rPr lang="sv-SE" dirty="0" smtClean="0"/>
              <a:t>: NGC1377</a:t>
            </a:r>
            <a:r>
              <a:rPr lang="sv-SE" dirty="0" smtClean="0"/>
              <a:t>: Jet-like </a:t>
            </a:r>
            <a:r>
              <a:rPr lang="sv-SE" dirty="0" err="1" smtClean="0"/>
              <a:t>molecular</a:t>
            </a:r>
            <a:r>
              <a:rPr lang="sv-SE" dirty="0" smtClean="0"/>
              <a:t> </a:t>
            </a:r>
            <a:r>
              <a:rPr lang="sv-SE" dirty="0" err="1" smtClean="0"/>
              <a:t>outflow</a:t>
            </a:r>
            <a:r>
              <a:rPr lang="sv-SE" dirty="0" smtClean="0"/>
              <a:t> </a:t>
            </a:r>
            <a:r>
              <a:rPr lang="sv-SE" dirty="0" err="1" smtClean="0"/>
              <a:t>seems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”</a:t>
            </a:r>
            <a:r>
              <a:rPr lang="sv-SE" dirty="0" err="1" smtClean="0"/>
              <a:t>flip</a:t>
            </a:r>
            <a:r>
              <a:rPr lang="sv-SE" dirty="0" smtClean="0"/>
              <a:t>” – </a:t>
            </a:r>
            <a:r>
              <a:rPr lang="sv-SE" dirty="0" err="1" smtClean="0"/>
              <a:t>precessing</a:t>
            </a:r>
            <a:r>
              <a:rPr lang="sv-SE" dirty="0" smtClean="0"/>
              <a:t>?</a:t>
            </a:r>
          </a:p>
          <a:p>
            <a:pPr lvl="1"/>
            <a:r>
              <a:rPr lang="sv-SE" dirty="0" smtClean="0"/>
              <a:t>Gas </a:t>
            </a:r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r>
              <a:rPr lang="sv-SE" dirty="0" smtClean="0"/>
              <a:t> and </a:t>
            </a:r>
            <a:r>
              <a:rPr lang="sv-SE" dirty="0" err="1" smtClean="0"/>
              <a:t>chemistry</a:t>
            </a:r>
            <a:r>
              <a:rPr lang="sv-SE" dirty="0" smtClean="0"/>
              <a:t> </a:t>
            </a:r>
            <a:r>
              <a:rPr lang="sv-SE" dirty="0" err="1" smtClean="0"/>
              <a:t>enable</a:t>
            </a:r>
            <a:r>
              <a:rPr lang="sv-SE" dirty="0" smtClean="0"/>
              <a:t> </a:t>
            </a:r>
            <a:r>
              <a:rPr lang="sv-SE" dirty="0" err="1" smtClean="0"/>
              <a:t>better</a:t>
            </a:r>
            <a:r>
              <a:rPr lang="sv-SE" dirty="0" smtClean="0"/>
              <a:t> </a:t>
            </a:r>
            <a:r>
              <a:rPr lang="sv-SE" dirty="0" err="1" smtClean="0"/>
              <a:t>mass</a:t>
            </a:r>
            <a:r>
              <a:rPr lang="sv-SE" dirty="0" smtClean="0"/>
              <a:t> and </a:t>
            </a:r>
            <a:r>
              <a:rPr lang="sv-SE" dirty="0" err="1" smtClean="0"/>
              <a:t>driving</a:t>
            </a:r>
            <a:r>
              <a:rPr lang="sv-SE" dirty="0" smtClean="0"/>
              <a:t> </a:t>
            </a:r>
            <a:r>
              <a:rPr lang="sv-SE" dirty="0" err="1" smtClean="0"/>
              <a:t>mechanism</a:t>
            </a:r>
            <a:r>
              <a:rPr lang="sv-SE" dirty="0" smtClean="0"/>
              <a:t> determinations</a:t>
            </a:r>
          </a:p>
          <a:p>
            <a:pPr lvl="2"/>
            <a:r>
              <a:rPr lang="sv-SE" dirty="0" smtClean="0"/>
              <a:t>HCN </a:t>
            </a:r>
            <a:r>
              <a:rPr lang="sv-SE" dirty="0" err="1" smtClean="0"/>
              <a:t>often</a:t>
            </a:r>
            <a:r>
              <a:rPr lang="sv-SE" dirty="0" smtClean="0"/>
              <a:t> </a:t>
            </a:r>
            <a:r>
              <a:rPr lang="sv-SE" dirty="0" err="1" smtClean="0"/>
              <a:t>enhanced</a:t>
            </a:r>
            <a:r>
              <a:rPr lang="sv-SE" dirty="0" smtClean="0"/>
              <a:t> in </a:t>
            </a:r>
            <a:r>
              <a:rPr lang="sv-SE" dirty="0" err="1" smtClean="0"/>
              <a:t>outflows</a:t>
            </a:r>
            <a:r>
              <a:rPr lang="sv-SE" dirty="0" smtClean="0"/>
              <a:t> – </a:t>
            </a:r>
            <a:r>
              <a:rPr lang="sv-SE" dirty="0" err="1" smtClean="0"/>
              <a:t>shocks</a:t>
            </a:r>
            <a:r>
              <a:rPr lang="sv-SE" dirty="0" smtClean="0"/>
              <a:t>? </a:t>
            </a:r>
            <a:r>
              <a:rPr lang="sv-SE" dirty="0" err="1" smtClean="0"/>
              <a:t>Clumpy</a:t>
            </a:r>
            <a:r>
              <a:rPr lang="sv-SE" dirty="0" smtClean="0"/>
              <a:t> gas?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486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Extended</a:t>
            </a:r>
            <a:r>
              <a:rPr lang="sv-SE" dirty="0" smtClean="0"/>
              <a:t> </a:t>
            </a:r>
            <a:r>
              <a:rPr lang="sv-SE" dirty="0" err="1" smtClean="0"/>
              <a:t>starbursts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086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Diagnosing</a:t>
            </a:r>
            <a:r>
              <a:rPr lang="sv-SE" dirty="0" smtClean="0"/>
              <a:t> </a:t>
            </a:r>
            <a:r>
              <a:rPr lang="sv-SE" dirty="0" err="1" smtClean="0"/>
              <a:t>Starburst</a:t>
            </a:r>
            <a:r>
              <a:rPr lang="sv-SE" dirty="0" smtClean="0"/>
              <a:t>/AGN </a:t>
            </a:r>
            <a:r>
              <a:rPr lang="sv-SE" dirty="0" err="1" smtClean="0"/>
              <a:t>activity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57200" y="1600200"/>
            <a:ext cx="4987990" cy="4776507"/>
          </a:xfrm>
        </p:spPr>
        <p:txBody>
          <a:bodyPr>
            <a:normAutofit fontScale="77500" lnSpcReduction="20000"/>
          </a:bodyPr>
          <a:lstStyle/>
          <a:p>
            <a:r>
              <a:rPr lang="sv-SE" dirty="0" smtClean="0"/>
              <a:t>Gas distribution and </a:t>
            </a:r>
            <a:r>
              <a:rPr lang="sv-SE" dirty="0" err="1" smtClean="0"/>
              <a:t>dynamics</a:t>
            </a:r>
            <a:endParaRPr lang="sv-SE" dirty="0" smtClean="0"/>
          </a:p>
          <a:p>
            <a:pPr lvl="1"/>
            <a:r>
              <a:rPr lang="sv-SE" dirty="0" err="1" smtClean="0"/>
              <a:t>Dynamical</a:t>
            </a:r>
            <a:r>
              <a:rPr lang="sv-SE" dirty="0" smtClean="0"/>
              <a:t> </a:t>
            </a:r>
            <a:r>
              <a:rPr lang="sv-SE" dirty="0" err="1" smtClean="0"/>
              <a:t>masses</a:t>
            </a:r>
            <a:endParaRPr lang="sv-SE" dirty="0" smtClean="0"/>
          </a:p>
          <a:p>
            <a:pPr lvl="1"/>
            <a:r>
              <a:rPr lang="sv-SE" dirty="0" smtClean="0"/>
              <a:t>Non </a:t>
            </a:r>
            <a:r>
              <a:rPr lang="sv-SE" dirty="0" err="1" smtClean="0"/>
              <a:t>circular</a:t>
            </a:r>
            <a:r>
              <a:rPr lang="sv-SE" dirty="0" smtClean="0"/>
              <a:t> motions – </a:t>
            </a:r>
            <a:r>
              <a:rPr lang="sv-SE" dirty="0" err="1" smtClean="0"/>
              <a:t>out</a:t>
            </a:r>
            <a:r>
              <a:rPr lang="sv-SE" dirty="0" smtClean="0"/>
              <a:t>/</a:t>
            </a:r>
            <a:r>
              <a:rPr lang="sv-SE" dirty="0" err="1" smtClean="0"/>
              <a:t>inflows</a:t>
            </a:r>
            <a:endParaRPr lang="sv-SE" dirty="0" smtClean="0"/>
          </a:p>
          <a:p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r>
              <a:rPr lang="sv-SE" dirty="0" smtClean="0"/>
              <a:t> </a:t>
            </a:r>
          </a:p>
          <a:p>
            <a:pPr lvl="1"/>
            <a:r>
              <a:rPr lang="sv-SE" dirty="0" err="1" smtClean="0"/>
              <a:t>Temperature</a:t>
            </a:r>
            <a:r>
              <a:rPr lang="sv-SE" dirty="0" smtClean="0"/>
              <a:t> and </a:t>
            </a:r>
            <a:r>
              <a:rPr lang="sv-SE" dirty="0" err="1" smtClean="0"/>
              <a:t>density</a:t>
            </a:r>
            <a:r>
              <a:rPr lang="sv-SE" dirty="0" smtClean="0"/>
              <a:t> </a:t>
            </a:r>
            <a:r>
              <a:rPr lang="sv-SE" dirty="0" err="1" smtClean="0"/>
              <a:t>tracers</a:t>
            </a:r>
            <a:endParaRPr lang="sv-SE" dirty="0" smtClean="0"/>
          </a:p>
          <a:p>
            <a:pPr lvl="1"/>
            <a:r>
              <a:rPr lang="sv-SE" dirty="0" err="1" smtClean="0"/>
              <a:t>Impact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radiative</a:t>
            </a:r>
            <a:r>
              <a:rPr lang="sv-SE" dirty="0" smtClean="0"/>
              <a:t> </a:t>
            </a:r>
            <a:r>
              <a:rPr lang="sv-SE" dirty="0" err="1" smtClean="0"/>
              <a:t>pumping</a:t>
            </a:r>
            <a:endParaRPr lang="sv-SE" dirty="0" smtClean="0"/>
          </a:p>
          <a:p>
            <a:r>
              <a:rPr lang="sv-SE" dirty="0" err="1"/>
              <a:t>A</a:t>
            </a:r>
            <a:r>
              <a:rPr lang="sv-SE" dirty="0" err="1" smtClean="0"/>
              <a:t>strochemistry</a:t>
            </a:r>
            <a:endParaRPr lang="sv-SE" dirty="0" smtClean="0"/>
          </a:p>
          <a:p>
            <a:pPr lvl="2"/>
            <a:r>
              <a:rPr lang="sv-SE" dirty="0" smtClean="0"/>
              <a:t>AGN</a:t>
            </a:r>
            <a:r>
              <a:rPr lang="sv-SE" dirty="0"/>
              <a:t> </a:t>
            </a:r>
            <a:r>
              <a:rPr lang="sv-SE" dirty="0" smtClean="0"/>
              <a:t>vs </a:t>
            </a:r>
            <a:r>
              <a:rPr lang="sv-SE" dirty="0" err="1" smtClean="0"/>
              <a:t>starburst</a:t>
            </a:r>
            <a:r>
              <a:rPr lang="sv-SE" dirty="0"/>
              <a:t>;</a:t>
            </a:r>
            <a:r>
              <a:rPr lang="sv-SE" dirty="0" smtClean="0"/>
              <a:t> evolution; </a:t>
            </a:r>
            <a:r>
              <a:rPr lang="sv-SE" dirty="0" err="1" smtClean="0"/>
              <a:t>outflow</a:t>
            </a:r>
            <a:r>
              <a:rPr lang="sv-SE" dirty="0" smtClean="0"/>
              <a:t> </a:t>
            </a:r>
            <a:r>
              <a:rPr lang="sv-SE" dirty="0" err="1" smtClean="0"/>
              <a:t>mechanisms</a:t>
            </a:r>
            <a:r>
              <a:rPr lang="sv-SE" dirty="0" smtClean="0"/>
              <a:t>; </a:t>
            </a:r>
            <a:r>
              <a:rPr lang="sv-SE" dirty="0" err="1" smtClean="0"/>
              <a:t>impact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dynamics</a:t>
            </a:r>
            <a:r>
              <a:rPr lang="sv-SE" dirty="0" smtClean="0"/>
              <a:t> on </a:t>
            </a:r>
            <a:r>
              <a:rPr lang="sv-SE" dirty="0" smtClean="0"/>
              <a:t>ISM</a:t>
            </a:r>
          </a:p>
          <a:p>
            <a:pPr lvl="2"/>
            <a:r>
              <a:rPr lang="sv-SE" dirty="0" smtClean="0"/>
              <a:t>Stellar </a:t>
            </a:r>
            <a:r>
              <a:rPr lang="sv-SE" dirty="0" err="1" smtClean="0"/>
              <a:t>nucleosynthesis</a:t>
            </a:r>
            <a:r>
              <a:rPr lang="sv-SE" dirty="0" smtClean="0"/>
              <a:t>?</a:t>
            </a:r>
            <a:endParaRPr lang="sv-SE" dirty="0" smtClean="0"/>
          </a:p>
          <a:p>
            <a:pPr lvl="3"/>
            <a:endParaRPr lang="sv-SE" dirty="0" smtClean="0"/>
          </a:p>
          <a:p>
            <a:pPr marL="0" indent="0">
              <a:buNone/>
            </a:pPr>
            <a:r>
              <a:rPr lang="sv-SE" dirty="0" err="1" smtClean="0">
                <a:solidFill>
                  <a:srgbClr val="FF0000"/>
                </a:solidFill>
              </a:rPr>
              <a:t>We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are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searching</a:t>
            </a:r>
            <a:r>
              <a:rPr lang="sv-SE" dirty="0" smtClean="0">
                <a:solidFill>
                  <a:srgbClr val="FF0000"/>
                </a:solidFill>
              </a:rPr>
              <a:t> for </a:t>
            </a:r>
            <a:r>
              <a:rPr lang="sv-SE" dirty="0" err="1" smtClean="0">
                <a:solidFill>
                  <a:srgbClr val="FF0000"/>
                </a:solidFill>
              </a:rPr>
              <a:t>key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diagnostic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molecular</a:t>
            </a:r>
            <a:r>
              <a:rPr lang="sv-SE" dirty="0" smtClean="0">
                <a:solidFill>
                  <a:srgbClr val="FF0000"/>
                </a:solidFill>
              </a:rPr>
              <a:t> species and </a:t>
            </a:r>
            <a:r>
              <a:rPr lang="sv-SE" dirty="0" err="1" smtClean="0">
                <a:solidFill>
                  <a:srgbClr val="FF0000"/>
                </a:solidFill>
              </a:rPr>
              <a:t>lines</a:t>
            </a:r>
            <a:endParaRPr lang="sv-SE" dirty="0" smtClean="0">
              <a:solidFill>
                <a:srgbClr val="FF0000"/>
              </a:solidFill>
            </a:endParaRPr>
          </a:p>
          <a:p>
            <a:pPr lvl="3"/>
            <a:endParaRPr lang="sv-SE" dirty="0"/>
          </a:p>
        </p:txBody>
      </p:sp>
      <p:pic>
        <p:nvPicPr>
          <p:cNvPr id="5" name="Bildobjekt 4" descr="CMZOneSlideSumma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31" y="1600200"/>
            <a:ext cx="2946086" cy="2209564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5749196" y="1417638"/>
            <a:ext cx="301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H</a:t>
            </a:r>
            <a:r>
              <a:rPr lang="sv-SE" sz="1400" baseline="-25000" dirty="0" smtClean="0"/>
              <a:t>2</a:t>
            </a:r>
            <a:r>
              <a:rPr lang="sv-SE" sz="1400" dirty="0" smtClean="0"/>
              <a:t>CO: </a:t>
            </a:r>
            <a:r>
              <a:rPr lang="sv-SE" sz="1400" dirty="0" err="1" smtClean="0"/>
              <a:t>High</a:t>
            </a:r>
            <a:r>
              <a:rPr lang="sv-SE" sz="1400" dirty="0" smtClean="0"/>
              <a:t> T in the </a:t>
            </a:r>
            <a:r>
              <a:rPr lang="sv-SE" sz="1400" dirty="0" err="1" smtClean="0"/>
              <a:t>Milky</a:t>
            </a:r>
            <a:r>
              <a:rPr lang="sv-SE" sz="1400" dirty="0" smtClean="0"/>
              <a:t> Way </a:t>
            </a:r>
            <a:r>
              <a:rPr lang="sv-SE" sz="1400" dirty="0" err="1" smtClean="0"/>
              <a:t>nucleus</a:t>
            </a:r>
            <a:endParaRPr lang="sv-SE" sz="1400" dirty="0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209493" y="4088151"/>
            <a:ext cx="1477307" cy="2483508"/>
            <a:chOff x="3816" y="192"/>
            <a:chExt cx="2256" cy="4320"/>
          </a:xfrm>
        </p:grpSpPr>
        <p:pic>
          <p:nvPicPr>
            <p:cNvPr id="7" name="Picture 6" descr="mf2_ch3o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24" y="3072"/>
              <a:ext cx="1113" cy="1440"/>
            </a:xfrm>
            <a:prstGeom prst="rect">
              <a:avLst/>
            </a:prstGeom>
            <a:noFill/>
          </p:spPr>
        </p:pic>
        <p:pic>
          <p:nvPicPr>
            <p:cNvPr id="8" name="Picture 7" descr="mf2_n2h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6" y="1632"/>
              <a:ext cx="1113" cy="1440"/>
            </a:xfrm>
            <a:prstGeom prst="rect">
              <a:avLst/>
            </a:prstGeom>
            <a:noFill/>
          </p:spPr>
        </p:pic>
        <p:pic>
          <p:nvPicPr>
            <p:cNvPr id="9" name="Picture 8" descr="mf2_c2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16" y="192"/>
              <a:ext cx="1117" cy="1440"/>
            </a:xfrm>
            <a:prstGeom prst="rect">
              <a:avLst/>
            </a:prstGeom>
            <a:noFill/>
          </p:spPr>
        </p:pic>
        <p:pic>
          <p:nvPicPr>
            <p:cNvPr id="10" name="Picture 9" descr="ic342_n2h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25" y="1632"/>
              <a:ext cx="1047" cy="1440"/>
            </a:xfrm>
            <a:prstGeom prst="rect">
              <a:avLst/>
            </a:prstGeom>
            <a:noFill/>
          </p:spPr>
        </p:pic>
        <p:pic>
          <p:nvPicPr>
            <p:cNvPr id="11" name="Picture 10" descr="ic342_c2h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027" y="192"/>
              <a:ext cx="1045" cy="1440"/>
            </a:xfrm>
            <a:prstGeom prst="rect">
              <a:avLst/>
            </a:prstGeom>
            <a:noFill/>
          </p:spPr>
        </p:pic>
        <p:pic>
          <p:nvPicPr>
            <p:cNvPr id="12" name="Picture 11" descr="ic342_ch3oh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25" y="3072"/>
              <a:ext cx="1047" cy="1440"/>
            </a:xfrm>
            <a:prstGeom prst="rect">
              <a:avLst/>
            </a:prstGeom>
            <a:noFill/>
          </p:spPr>
        </p:pic>
      </p:grpSp>
      <p:sp>
        <p:nvSpPr>
          <p:cNvPr id="13" name="Rektangel 12"/>
          <p:cNvSpPr/>
          <p:nvPr/>
        </p:nvSpPr>
        <p:spPr>
          <a:xfrm>
            <a:off x="5853131" y="5659812"/>
            <a:ext cx="14862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99"/>
                </a:solidFill>
              </a:rPr>
              <a:t>Meier &amp; </a:t>
            </a:r>
            <a:r>
              <a:rPr lang="en-US" sz="1400" dirty="0" smtClean="0">
                <a:solidFill>
                  <a:srgbClr val="333399"/>
                </a:solidFill>
              </a:rPr>
              <a:t>Turner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 </a:t>
            </a:r>
            <a:r>
              <a:rPr lang="en-US" sz="1400" dirty="0">
                <a:solidFill>
                  <a:srgbClr val="333399"/>
                </a:solidFill>
              </a:rPr>
              <a:t>2006, </a:t>
            </a:r>
            <a:r>
              <a:rPr lang="en-US" sz="1400" dirty="0" smtClean="0">
                <a:solidFill>
                  <a:srgbClr val="333399"/>
                </a:solidFill>
              </a:rPr>
              <a:t>2012</a:t>
            </a:r>
          </a:p>
          <a:p>
            <a:r>
              <a:rPr lang="en-US" sz="1400" dirty="0" smtClean="0">
                <a:solidFill>
                  <a:srgbClr val="333399"/>
                </a:solidFill>
              </a:rPr>
              <a:t>-CH3OH tracing</a:t>
            </a:r>
          </a:p>
          <a:p>
            <a:r>
              <a:rPr lang="en-US" sz="1400" dirty="0">
                <a:solidFill>
                  <a:srgbClr val="333399"/>
                </a:solidFill>
              </a:rPr>
              <a:t>b</a:t>
            </a:r>
            <a:r>
              <a:rPr lang="en-US" sz="1400" dirty="0" smtClean="0">
                <a:solidFill>
                  <a:srgbClr val="333399"/>
                </a:solidFill>
              </a:rPr>
              <a:t>ar shocks</a:t>
            </a:r>
            <a:endParaRPr lang="en-US" sz="1400" dirty="0">
              <a:solidFill>
                <a:srgbClr val="333399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7153494" y="3832149"/>
            <a:ext cx="1569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MAFFEI 2      IC 342</a:t>
            </a:r>
            <a:endParaRPr lang="sv-SE" sz="1400" dirty="0"/>
          </a:p>
        </p:txBody>
      </p:sp>
      <p:sp>
        <p:nvSpPr>
          <p:cNvPr id="15" name="Rektangel 14"/>
          <p:cNvSpPr/>
          <p:nvPr/>
        </p:nvSpPr>
        <p:spPr>
          <a:xfrm>
            <a:off x="7420225" y="4088151"/>
            <a:ext cx="58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60000"/>
              <a:buFont typeface="StarBats" charset="0"/>
              <a:buNone/>
            </a:pPr>
            <a:r>
              <a:rPr lang="en-GB" dirty="0">
                <a:solidFill>
                  <a:srgbClr val="FFFDFB"/>
                </a:solidFill>
                <a:latin typeface="Times New Roman" charset="0"/>
              </a:rPr>
              <a:t>C</a:t>
            </a:r>
            <a:r>
              <a:rPr lang="en-GB" baseline="-33000" dirty="0">
                <a:solidFill>
                  <a:srgbClr val="FFFDFB"/>
                </a:solidFill>
                <a:latin typeface="Times New Roman" charset="0"/>
              </a:rPr>
              <a:t>2</a:t>
            </a:r>
            <a:r>
              <a:rPr lang="en-GB" dirty="0">
                <a:solidFill>
                  <a:srgbClr val="FFFDFB"/>
                </a:solidFill>
                <a:latin typeface="Times New Roman" charset="0"/>
              </a:rPr>
              <a:t>H</a:t>
            </a:r>
            <a:endParaRPr lang="en-GB" dirty="0">
              <a:solidFill>
                <a:srgbClr val="FFFDFB"/>
              </a:solidFill>
              <a:latin typeface="Times New Roman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7420225" y="491701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60000"/>
              <a:buFont typeface="StarBats" charset="0"/>
              <a:buNone/>
            </a:pPr>
            <a:r>
              <a:rPr lang="en-GB" dirty="0">
                <a:solidFill>
                  <a:srgbClr val="FFFDFB"/>
                </a:solidFill>
                <a:latin typeface="Times New Roman" charset="0"/>
              </a:rPr>
              <a:t>N</a:t>
            </a:r>
            <a:r>
              <a:rPr lang="en-GB" baseline="-33000" dirty="0">
                <a:solidFill>
                  <a:srgbClr val="FFFDFB"/>
                </a:solidFill>
                <a:latin typeface="Times New Roman" charset="0"/>
              </a:rPr>
              <a:t>2</a:t>
            </a:r>
            <a:r>
              <a:rPr lang="en-GB" dirty="0">
                <a:solidFill>
                  <a:srgbClr val="FFFDFB"/>
                </a:solidFill>
                <a:latin typeface="Times New Roman" charset="0"/>
              </a:rPr>
              <a:t>H</a:t>
            </a:r>
            <a:r>
              <a:rPr lang="en-GB" baseline="30000" dirty="0">
                <a:solidFill>
                  <a:srgbClr val="FFFDFB"/>
                </a:solidFill>
                <a:latin typeface="Times New Roman" charset="0"/>
              </a:rPr>
              <a:t>+</a:t>
            </a:r>
            <a:endParaRPr lang="en-GB" baseline="30000" dirty="0">
              <a:solidFill>
                <a:srgbClr val="FFFDFB"/>
              </a:solidFill>
              <a:latin typeface="Times New Roman" charset="0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7214732" y="5767534"/>
            <a:ext cx="915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60000"/>
              <a:buFont typeface="StarBats" charset="0"/>
              <a:buNone/>
              <a:tabLst>
                <a:tab pos="723900" algn="l"/>
              </a:tabLst>
            </a:pPr>
            <a:r>
              <a:rPr lang="en-GB" dirty="0">
                <a:solidFill>
                  <a:srgbClr val="FFFFFE"/>
                </a:solidFill>
                <a:latin typeface="Times New Roman" charset="0"/>
              </a:rPr>
              <a:t>CH</a:t>
            </a:r>
            <a:r>
              <a:rPr lang="en-GB" baseline="-25000" dirty="0">
                <a:solidFill>
                  <a:srgbClr val="FFFFFE"/>
                </a:solidFill>
                <a:latin typeface="Times New Roman" charset="0"/>
              </a:rPr>
              <a:t>3</a:t>
            </a:r>
            <a:r>
              <a:rPr lang="en-GB" dirty="0">
                <a:solidFill>
                  <a:srgbClr val="FFFFFE"/>
                </a:solidFill>
                <a:latin typeface="Times New Roman" charset="0"/>
              </a:rPr>
              <a:t>OH</a:t>
            </a:r>
            <a:endParaRPr lang="en-GB" dirty="0">
              <a:solidFill>
                <a:srgbClr val="FFFFFE"/>
              </a:solidFill>
              <a:latin typeface="Times New Roman" charset="0"/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6174462" y="3353484"/>
            <a:ext cx="24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Ginsburg</a:t>
            </a:r>
            <a:r>
              <a:rPr lang="sv-SE" dirty="0" smtClean="0"/>
              <a:t> et al </a:t>
            </a:r>
            <a:r>
              <a:rPr lang="sv-SE" dirty="0" err="1" smtClean="0"/>
              <a:t>submitted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182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-1" y="44968"/>
            <a:ext cx="8958215" cy="1143000"/>
          </a:xfrm>
        </p:spPr>
        <p:txBody>
          <a:bodyPr>
            <a:normAutofit/>
          </a:bodyPr>
          <a:lstStyle/>
          <a:p>
            <a:r>
              <a:rPr lang="sv-SE" sz="3200" dirty="0" err="1" smtClean="0"/>
              <a:t>Extended</a:t>
            </a:r>
            <a:r>
              <a:rPr lang="sv-SE" sz="3200" dirty="0" smtClean="0"/>
              <a:t> </a:t>
            </a:r>
            <a:r>
              <a:rPr lang="sv-SE" sz="3200" dirty="0" err="1" smtClean="0"/>
              <a:t>starbursts</a:t>
            </a:r>
            <a:r>
              <a:rPr lang="sv-SE" sz="3200" dirty="0" smtClean="0"/>
              <a:t> in Minor </a:t>
            </a:r>
            <a:r>
              <a:rPr lang="sv-SE" sz="3200" dirty="0" err="1" smtClean="0"/>
              <a:t>mergers</a:t>
            </a:r>
            <a:r>
              <a:rPr lang="sv-SE" sz="3200" dirty="0" smtClean="0"/>
              <a:t> </a:t>
            </a:r>
            <a:r>
              <a:rPr lang="sv-SE" sz="3200" dirty="0" err="1" smtClean="0"/>
              <a:t>with</a:t>
            </a:r>
            <a:r>
              <a:rPr lang="sv-SE" sz="3200" dirty="0" smtClean="0"/>
              <a:t> dust </a:t>
            </a:r>
            <a:r>
              <a:rPr lang="sv-SE" sz="3200" dirty="0" err="1" smtClean="0"/>
              <a:t>lanes</a:t>
            </a:r>
            <a:r>
              <a:rPr lang="sv-SE" sz="3200" dirty="0" smtClean="0"/>
              <a:t> and polar rings</a:t>
            </a:r>
            <a:endParaRPr lang="sv-SE" sz="3200" dirty="0"/>
          </a:p>
        </p:txBody>
      </p:sp>
      <p:pic>
        <p:nvPicPr>
          <p:cNvPr id="5" name="Platshållare för innehåll 4" descr="medusa.tif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r="5310"/>
          <a:stretch>
            <a:fillRect/>
          </a:stretch>
        </p:blipFill>
        <p:spPr>
          <a:xfrm>
            <a:off x="0" y="1514475"/>
            <a:ext cx="2076450" cy="2327275"/>
          </a:xfrm>
        </p:spPr>
      </p:pic>
      <p:pic>
        <p:nvPicPr>
          <p:cNvPr id="7" name="Picture 2" descr="n1614_acs_f435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0">
            <a:off x="6091154" y="1766605"/>
            <a:ext cx="2630723" cy="14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1069" r="25031" b="14758"/>
          <a:stretch>
            <a:fillRect/>
          </a:stretch>
        </p:blipFill>
        <p:spPr bwMode="auto">
          <a:xfrm>
            <a:off x="6219955" y="4298478"/>
            <a:ext cx="2148923" cy="21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8368878" y="4298478"/>
            <a:ext cx="79201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1200" dirty="0">
                <a:latin typeface="Arial" charset="0"/>
              </a:rPr>
              <a:t>OVRO CO 1-0 </a:t>
            </a:r>
            <a:r>
              <a:rPr lang="sv-SE" sz="1200" dirty="0" err="1">
                <a:latin typeface="Arial" charset="0"/>
              </a:rPr>
              <a:t>contours</a:t>
            </a:r>
            <a:r>
              <a:rPr lang="sv-SE" sz="1200" dirty="0">
                <a:latin typeface="Arial" charset="0"/>
              </a:rPr>
              <a:t> on HST</a:t>
            </a:r>
          </a:p>
          <a:p>
            <a:pPr>
              <a:defRPr/>
            </a:pPr>
            <a:r>
              <a:rPr lang="sv-SE" sz="1200" dirty="0">
                <a:latin typeface="Arial" charset="0"/>
              </a:rPr>
              <a:t>WPC2 image (Olsson et al 2010)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2266602" y="1515958"/>
            <a:ext cx="1110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NGC4194</a:t>
            </a:r>
          </a:p>
          <a:p>
            <a:r>
              <a:rPr lang="sv-SE" sz="1200" dirty="0" smtClean="0"/>
              <a:t>”The Medusa”</a:t>
            </a:r>
          </a:p>
          <a:p>
            <a:r>
              <a:rPr lang="sv-SE" sz="1200" dirty="0" smtClean="0"/>
              <a:t>(HST+ Chandra</a:t>
            </a:r>
          </a:p>
          <a:p>
            <a:r>
              <a:rPr lang="sv-SE" sz="1200" dirty="0" smtClean="0"/>
              <a:t>Image)</a:t>
            </a:r>
            <a:endParaRPr lang="sv-SE" sz="1200" dirty="0"/>
          </a:p>
        </p:txBody>
      </p:sp>
      <p:sp>
        <p:nvSpPr>
          <p:cNvPr id="9" name="textruta 8"/>
          <p:cNvSpPr txBox="1"/>
          <p:nvPr/>
        </p:nvSpPr>
        <p:spPr>
          <a:xfrm>
            <a:off x="8368878" y="1417638"/>
            <a:ext cx="7751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NGC1614</a:t>
            </a:r>
          </a:p>
          <a:p>
            <a:r>
              <a:rPr lang="sv-SE" sz="1200" dirty="0" smtClean="0"/>
              <a:t>(HST ACS </a:t>
            </a:r>
          </a:p>
          <a:p>
            <a:r>
              <a:rPr lang="sv-SE" sz="1200" dirty="0"/>
              <a:t>i</a:t>
            </a:r>
            <a:r>
              <a:rPr lang="sv-SE" sz="1200" dirty="0" smtClean="0"/>
              <a:t>mage</a:t>
            </a:r>
            <a:r>
              <a:rPr lang="sv-SE" sz="1400" dirty="0" smtClean="0"/>
              <a:t>)</a:t>
            </a:r>
            <a:endParaRPr lang="sv-SE" sz="1400" dirty="0"/>
          </a:p>
        </p:txBody>
      </p:sp>
      <p:sp>
        <p:nvSpPr>
          <p:cNvPr id="10" name="textruta 9"/>
          <p:cNvSpPr txBox="1"/>
          <p:nvPr/>
        </p:nvSpPr>
        <p:spPr>
          <a:xfrm>
            <a:off x="2736028" y="4316341"/>
            <a:ext cx="1281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SMA CO 2-1</a:t>
            </a:r>
          </a:p>
          <a:p>
            <a:r>
              <a:rPr lang="sv-SE" sz="1200" dirty="0" smtClean="0"/>
              <a:t>(König et al 2014)</a:t>
            </a:r>
            <a:endParaRPr lang="sv-SE" sz="1200" dirty="0"/>
          </a:p>
        </p:txBody>
      </p:sp>
      <p:sp>
        <p:nvSpPr>
          <p:cNvPr id="11" name="textruta 10"/>
          <p:cNvSpPr txBox="1"/>
          <p:nvPr/>
        </p:nvSpPr>
        <p:spPr>
          <a:xfrm>
            <a:off x="3596787" y="1533426"/>
            <a:ext cx="22311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CO </a:t>
            </a:r>
            <a:r>
              <a:rPr lang="sv-SE" dirty="0" err="1" smtClean="0"/>
              <a:t>tracing</a:t>
            </a:r>
            <a:r>
              <a:rPr lang="sv-SE" dirty="0" smtClean="0"/>
              <a:t> minor </a:t>
            </a:r>
            <a:r>
              <a:rPr lang="sv-SE" dirty="0" err="1" smtClean="0"/>
              <a:t>axis</a:t>
            </a:r>
            <a:r>
              <a:rPr lang="sv-SE" dirty="0" smtClean="0"/>
              <a:t> dust </a:t>
            </a:r>
            <a:r>
              <a:rPr lang="sv-SE" dirty="0" err="1" smtClean="0"/>
              <a:t>lane</a:t>
            </a:r>
            <a:r>
              <a:rPr lang="sv-SE" dirty="0" smtClean="0"/>
              <a:t> – </a:t>
            </a:r>
            <a:r>
              <a:rPr lang="sv-SE" dirty="0" err="1" smtClean="0"/>
              <a:t>spatially</a:t>
            </a:r>
            <a:endParaRPr lang="sv-SE" dirty="0" smtClean="0"/>
          </a:p>
          <a:p>
            <a:r>
              <a:rPr lang="de-DE" dirty="0" err="1" smtClean="0"/>
              <a:t>shifted</a:t>
            </a:r>
            <a:r>
              <a:rPr lang="sv-SE" dirty="0" smtClean="0"/>
              <a:t> from star formation</a:t>
            </a:r>
          </a:p>
          <a:p>
            <a:endParaRPr lang="sv-SE" dirty="0"/>
          </a:p>
          <a:p>
            <a:r>
              <a:rPr lang="sv-SE" dirty="0" smtClean="0"/>
              <a:t>- </a:t>
            </a:r>
            <a:r>
              <a:rPr lang="sv-SE" dirty="0" err="1" smtClean="0"/>
              <a:t>tidal</a:t>
            </a:r>
            <a:r>
              <a:rPr lang="sv-SE" dirty="0" smtClean="0"/>
              <a:t> gas </a:t>
            </a:r>
            <a:r>
              <a:rPr lang="sv-SE" dirty="0" err="1" smtClean="0"/>
              <a:t>returning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merger</a:t>
            </a:r>
            <a:r>
              <a:rPr lang="sv-SE" dirty="0" smtClean="0"/>
              <a:t> center?</a:t>
            </a:r>
          </a:p>
          <a:p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513" y="4298478"/>
            <a:ext cx="1992639" cy="1992639"/>
          </a:xfrm>
          <a:prstGeom prst="rect">
            <a:avLst/>
          </a:prstGeom>
        </p:spPr>
      </p:pic>
      <p:cxnSp>
        <p:nvCxnSpPr>
          <p:cNvPr id="13" name="Rak 12"/>
          <p:cNvCxnSpPr/>
          <p:nvPr/>
        </p:nvCxnSpPr>
        <p:spPr>
          <a:xfrm>
            <a:off x="5639814" y="4760143"/>
            <a:ext cx="1876502" cy="57356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13"/>
          <p:cNvCxnSpPr/>
          <p:nvPr/>
        </p:nvCxnSpPr>
        <p:spPr>
          <a:xfrm flipV="1">
            <a:off x="5639814" y="5365431"/>
            <a:ext cx="1876502" cy="3791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ktangel 14"/>
          <p:cNvSpPr/>
          <p:nvPr/>
        </p:nvSpPr>
        <p:spPr>
          <a:xfrm>
            <a:off x="4198675" y="4672933"/>
            <a:ext cx="974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 smtClean="0"/>
              <a:t>SMA CO 2-1 600 </a:t>
            </a:r>
            <a:r>
              <a:rPr lang="sv-SE" sz="1200" dirty="0"/>
              <a:t>pc</a:t>
            </a:r>
          </a:p>
          <a:p>
            <a:r>
              <a:rPr lang="sv-SE" sz="1200" dirty="0" err="1"/>
              <a:t>starbursting</a:t>
            </a:r>
            <a:endParaRPr lang="sv-SE" sz="1200" dirty="0"/>
          </a:p>
          <a:p>
            <a:r>
              <a:rPr lang="sv-SE" sz="1200" dirty="0" err="1"/>
              <a:t>molecular</a:t>
            </a:r>
            <a:r>
              <a:rPr lang="sv-SE" sz="1200" dirty="0"/>
              <a:t> ring</a:t>
            </a:r>
          </a:p>
          <a:p>
            <a:r>
              <a:rPr lang="sv-SE" sz="1200" dirty="0"/>
              <a:t>(König et al </a:t>
            </a:r>
            <a:r>
              <a:rPr lang="sv-SE" sz="1200" dirty="0" smtClean="0"/>
              <a:t>2013)</a:t>
            </a:r>
            <a:endParaRPr lang="sv-SE" sz="1200" dirty="0"/>
          </a:p>
        </p:txBody>
      </p:sp>
      <p:pic>
        <p:nvPicPr>
          <p:cNvPr id="19" name="Bildobjekt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7064"/>
            <a:ext cx="2754763" cy="2308807"/>
          </a:xfrm>
          <a:prstGeom prst="rect">
            <a:avLst/>
          </a:prstGeom>
        </p:spPr>
      </p:pic>
      <p:sp>
        <p:nvSpPr>
          <p:cNvPr id="20" name="Rektangel 19"/>
          <p:cNvSpPr/>
          <p:nvPr/>
        </p:nvSpPr>
        <p:spPr>
          <a:xfrm>
            <a:off x="3596787" y="1515958"/>
            <a:ext cx="2231159" cy="214016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2754763" y="6291117"/>
            <a:ext cx="3568683" cy="364754"/>
          </a:xfrm>
          <a:prstGeom prst="rect">
            <a:avLst/>
          </a:prstGeom>
          <a:noFill/>
          <a:ln>
            <a:solidFill>
              <a:srgbClr val="B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ruta 15"/>
          <p:cNvSpPr txBox="1"/>
          <p:nvPr/>
        </p:nvSpPr>
        <p:spPr>
          <a:xfrm>
            <a:off x="2959048" y="6255869"/>
            <a:ext cx="308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See</a:t>
            </a:r>
            <a:r>
              <a:rPr lang="sv-SE" dirty="0" smtClean="0"/>
              <a:t> posters B9 and B10 - König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75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Chemistry </a:t>
            </a:r>
            <a:r>
              <a:rPr lang="sv-SE" dirty="0" err="1" smtClean="0"/>
              <a:t>diagnostics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 smtClean="0"/>
              <a:t>Scenarios:</a:t>
            </a:r>
          </a:p>
          <a:p>
            <a:pPr marL="685800" lvl="1"/>
            <a:r>
              <a:rPr lang="sv-SE" dirty="0" smtClean="0"/>
              <a:t> </a:t>
            </a:r>
            <a:r>
              <a:rPr lang="sv-SE" dirty="0">
                <a:solidFill>
                  <a:schemeClr val="accent6">
                    <a:lumMod val="50000"/>
                  </a:schemeClr>
                </a:solidFill>
              </a:rPr>
              <a:t>X-</a:t>
            </a:r>
            <a:r>
              <a:rPr lang="sv-SE" dirty="0" err="1">
                <a:solidFill>
                  <a:schemeClr val="accent6">
                    <a:lumMod val="50000"/>
                  </a:schemeClr>
                </a:solidFill>
              </a:rPr>
              <a:t>ray</a:t>
            </a:r>
            <a:r>
              <a:rPr lang="sv-S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50000"/>
                  </a:schemeClr>
                </a:solidFill>
              </a:rPr>
              <a:t>dominated</a:t>
            </a:r>
            <a:r>
              <a:rPr lang="sv-SE" dirty="0">
                <a:solidFill>
                  <a:schemeClr val="accent6">
                    <a:lumMod val="50000"/>
                  </a:schemeClr>
                </a:solidFill>
              </a:rPr>
              <a:t> region (XDR)</a:t>
            </a:r>
            <a:r>
              <a:rPr lang="sv-SE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v-SE" sz="1200" dirty="0"/>
              <a:t>– </a:t>
            </a:r>
            <a:r>
              <a:rPr lang="sv-SE" sz="1200" dirty="0" err="1"/>
              <a:t>large</a:t>
            </a:r>
            <a:r>
              <a:rPr lang="sv-SE" sz="1200" dirty="0"/>
              <a:t> bulk </a:t>
            </a:r>
            <a:r>
              <a:rPr lang="sv-SE" sz="1200" dirty="0" err="1"/>
              <a:t>temperatures</a:t>
            </a:r>
            <a:r>
              <a:rPr lang="sv-SE" sz="1200" dirty="0"/>
              <a:t>  &gt; 100 K (</a:t>
            </a:r>
            <a:r>
              <a:rPr lang="sv-SE" sz="1200" dirty="0" err="1"/>
              <a:t>e.g</a:t>
            </a:r>
            <a:r>
              <a:rPr lang="sv-SE" sz="1200" dirty="0"/>
              <a:t>. </a:t>
            </a:r>
            <a:r>
              <a:rPr lang="sv-SE" sz="1200" dirty="0" err="1"/>
              <a:t>Maloney</a:t>
            </a:r>
            <a:r>
              <a:rPr lang="sv-SE" sz="1200" dirty="0"/>
              <a:t> et al 96; </a:t>
            </a:r>
            <a:r>
              <a:rPr lang="sv-SE" sz="1200" dirty="0" err="1"/>
              <a:t>Lepp</a:t>
            </a:r>
            <a:r>
              <a:rPr lang="sv-SE" sz="1200" dirty="0"/>
              <a:t> &amp; </a:t>
            </a:r>
            <a:r>
              <a:rPr lang="sv-SE" sz="1200" dirty="0" err="1"/>
              <a:t>Dalgarno</a:t>
            </a:r>
            <a:r>
              <a:rPr lang="sv-SE" sz="1200" dirty="0"/>
              <a:t> 96; </a:t>
            </a:r>
            <a:r>
              <a:rPr lang="sv-SE" sz="1200" dirty="0" err="1"/>
              <a:t>Meijerink</a:t>
            </a:r>
            <a:r>
              <a:rPr lang="sv-SE" sz="1200" dirty="0"/>
              <a:t> and </a:t>
            </a:r>
            <a:r>
              <a:rPr lang="sv-SE" sz="1200" dirty="0" err="1"/>
              <a:t>Spaans</a:t>
            </a:r>
            <a:r>
              <a:rPr lang="sv-SE" sz="1200" dirty="0"/>
              <a:t> 05)</a:t>
            </a:r>
          </a:p>
          <a:p>
            <a:pPr marL="685800" lvl="1"/>
            <a:r>
              <a:rPr lang="sv-SE" dirty="0" err="1">
                <a:solidFill>
                  <a:srgbClr val="984807"/>
                </a:solidFill>
              </a:rPr>
              <a:t>Photon</a:t>
            </a:r>
            <a:r>
              <a:rPr lang="sv-SE" dirty="0">
                <a:solidFill>
                  <a:srgbClr val="984807"/>
                </a:solidFill>
              </a:rPr>
              <a:t> </a:t>
            </a:r>
            <a:r>
              <a:rPr lang="sv-SE" dirty="0" err="1">
                <a:solidFill>
                  <a:srgbClr val="984807"/>
                </a:solidFill>
              </a:rPr>
              <a:t>dominated</a:t>
            </a:r>
            <a:r>
              <a:rPr lang="sv-SE" dirty="0">
                <a:solidFill>
                  <a:srgbClr val="984807"/>
                </a:solidFill>
              </a:rPr>
              <a:t> region (PDR)</a:t>
            </a:r>
            <a:r>
              <a:rPr lang="sv-SE" dirty="0"/>
              <a:t> </a:t>
            </a:r>
            <a:r>
              <a:rPr lang="sv-SE" sz="1200" dirty="0"/>
              <a:t>– </a:t>
            </a:r>
            <a:r>
              <a:rPr lang="sv-SE" sz="1200" dirty="0" err="1"/>
              <a:t>large</a:t>
            </a:r>
            <a:r>
              <a:rPr lang="sv-SE" sz="1200" dirty="0"/>
              <a:t> </a:t>
            </a:r>
            <a:r>
              <a:rPr lang="sv-SE" sz="1200" dirty="0" err="1"/>
              <a:t>surface</a:t>
            </a:r>
            <a:r>
              <a:rPr lang="sv-SE" sz="1200" dirty="0"/>
              <a:t> </a:t>
            </a:r>
            <a:r>
              <a:rPr lang="sv-SE" sz="1200" dirty="0" err="1"/>
              <a:t>temperatures</a:t>
            </a:r>
            <a:r>
              <a:rPr lang="sv-SE" sz="1200" dirty="0"/>
              <a:t> 300-1000 K – moderate bulk </a:t>
            </a:r>
            <a:r>
              <a:rPr lang="sv-SE" sz="1200" dirty="0" err="1"/>
              <a:t>temperatures</a:t>
            </a:r>
            <a:r>
              <a:rPr lang="sv-SE" sz="1200" dirty="0"/>
              <a:t> 20-50 K (</a:t>
            </a:r>
            <a:r>
              <a:rPr lang="sv-SE" sz="1200" dirty="0" err="1"/>
              <a:t>e.g</a:t>
            </a:r>
            <a:r>
              <a:rPr lang="sv-SE" sz="1200" dirty="0"/>
              <a:t>. </a:t>
            </a:r>
            <a:r>
              <a:rPr lang="sv-SE" sz="1200" dirty="0" err="1"/>
              <a:t>Hollenbach</a:t>
            </a:r>
            <a:r>
              <a:rPr lang="sv-SE" sz="1200" dirty="0"/>
              <a:t> &amp; </a:t>
            </a:r>
            <a:r>
              <a:rPr lang="sv-SE" sz="1200" dirty="0" err="1"/>
              <a:t>Tielens</a:t>
            </a:r>
            <a:r>
              <a:rPr lang="sv-SE" sz="1200" dirty="0"/>
              <a:t> 97)</a:t>
            </a:r>
          </a:p>
          <a:p>
            <a:pPr marL="685800" lvl="1"/>
            <a:r>
              <a:rPr lang="sv-SE" dirty="0">
                <a:solidFill>
                  <a:srgbClr val="984807"/>
                </a:solidFill>
              </a:rPr>
              <a:t>Cosmic </a:t>
            </a:r>
            <a:r>
              <a:rPr lang="sv-SE" dirty="0" err="1">
                <a:solidFill>
                  <a:srgbClr val="984807"/>
                </a:solidFill>
              </a:rPr>
              <a:t>ray</a:t>
            </a:r>
            <a:r>
              <a:rPr lang="sv-SE" dirty="0">
                <a:solidFill>
                  <a:srgbClr val="984807"/>
                </a:solidFill>
              </a:rPr>
              <a:t> </a:t>
            </a:r>
            <a:r>
              <a:rPr lang="sv-SE" dirty="0" err="1">
                <a:solidFill>
                  <a:srgbClr val="984807"/>
                </a:solidFill>
              </a:rPr>
              <a:t>dominated</a:t>
            </a:r>
            <a:r>
              <a:rPr lang="sv-SE" dirty="0">
                <a:solidFill>
                  <a:srgbClr val="984807"/>
                </a:solidFill>
              </a:rPr>
              <a:t> region (CDR) </a:t>
            </a:r>
            <a:r>
              <a:rPr lang="sv-SE" sz="1200" dirty="0" smtClean="0">
                <a:solidFill>
                  <a:srgbClr val="984807"/>
                </a:solidFill>
              </a:rPr>
              <a:t>(</a:t>
            </a:r>
            <a:r>
              <a:rPr lang="sv-SE" sz="1200" dirty="0" err="1" smtClean="0"/>
              <a:t>e.g</a:t>
            </a:r>
            <a:r>
              <a:rPr lang="sv-SE" sz="1200" dirty="0"/>
              <a:t>. </a:t>
            </a:r>
            <a:r>
              <a:rPr lang="sv-SE" sz="1200" dirty="0" err="1"/>
              <a:t>Suchkov</a:t>
            </a:r>
            <a:r>
              <a:rPr lang="sv-SE" sz="1200" dirty="0"/>
              <a:t> et al 93; </a:t>
            </a:r>
            <a:r>
              <a:rPr lang="sv-SE" sz="1200" dirty="0" err="1"/>
              <a:t>Meijerink</a:t>
            </a:r>
            <a:r>
              <a:rPr lang="sv-SE" sz="1200" dirty="0"/>
              <a:t> et al 11)</a:t>
            </a:r>
          </a:p>
          <a:p>
            <a:pPr marL="685800" lvl="1"/>
            <a:r>
              <a:rPr lang="sv-SE" dirty="0" err="1">
                <a:solidFill>
                  <a:srgbClr val="984807"/>
                </a:solidFill>
              </a:rPr>
              <a:t>Dense</a:t>
            </a:r>
            <a:r>
              <a:rPr lang="sv-SE" dirty="0">
                <a:solidFill>
                  <a:srgbClr val="984807"/>
                </a:solidFill>
              </a:rPr>
              <a:t> </a:t>
            </a:r>
            <a:r>
              <a:rPr lang="sv-SE" dirty="0" err="1">
                <a:solidFill>
                  <a:srgbClr val="984807"/>
                </a:solidFill>
              </a:rPr>
              <a:t>shielded</a:t>
            </a:r>
            <a:r>
              <a:rPr lang="sv-SE" dirty="0">
                <a:solidFill>
                  <a:srgbClr val="984807"/>
                </a:solidFill>
              </a:rPr>
              <a:t> regions</a:t>
            </a:r>
            <a:r>
              <a:rPr lang="sv-SE" dirty="0"/>
              <a:t> </a:t>
            </a:r>
            <a:r>
              <a:rPr lang="sv-SE" sz="1200" dirty="0"/>
              <a:t>– </a:t>
            </a:r>
            <a:r>
              <a:rPr lang="sv-SE" sz="1200" dirty="0" err="1"/>
              <a:t>dusty</a:t>
            </a:r>
            <a:r>
              <a:rPr lang="sv-SE" sz="1200" dirty="0"/>
              <a:t> hot </a:t>
            </a:r>
            <a:r>
              <a:rPr lang="sv-SE" sz="1200" dirty="0" err="1"/>
              <a:t>core</a:t>
            </a:r>
            <a:r>
              <a:rPr lang="sv-SE" sz="1200" dirty="0"/>
              <a:t>-like </a:t>
            </a:r>
            <a:r>
              <a:rPr lang="sv-SE" sz="1200" dirty="0" err="1"/>
              <a:t>chemistry</a:t>
            </a:r>
            <a:r>
              <a:rPr lang="sv-SE" sz="1200" dirty="0"/>
              <a:t> (IR </a:t>
            </a:r>
            <a:r>
              <a:rPr lang="sv-SE" sz="1200" dirty="0" err="1"/>
              <a:t>pumping</a:t>
            </a:r>
            <a:r>
              <a:rPr lang="sv-SE" sz="1200" dirty="0"/>
              <a:t>), 50-300 K (</a:t>
            </a:r>
            <a:r>
              <a:rPr lang="sv-SE" sz="1200" dirty="0" err="1"/>
              <a:t>see</a:t>
            </a:r>
            <a:r>
              <a:rPr lang="sv-SE" sz="1200" dirty="0"/>
              <a:t> </a:t>
            </a:r>
            <a:r>
              <a:rPr lang="sv-SE" sz="1200" dirty="0" err="1"/>
              <a:t>e.g</a:t>
            </a:r>
            <a:r>
              <a:rPr lang="sv-SE" sz="1200" dirty="0"/>
              <a:t>. </a:t>
            </a:r>
            <a:r>
              <a:rPr lang="sv-SE" sz="1200" dirty="0" err="1"/>
              <a:t>work</a:t>
            </a:r>
            <a:r>
              <a:rPr lang="sv-SE" sz="1200" dirty="0"/>
              <a:t> by </a:t>
            </a:r>
            <a:r>
              <a:rPr lang="sv-SE" sz="1200" dirty="0" err="1"/>
              <a:t>Viti</a:t>
            </a:r>
            <a:r>
              <a:rPr lang="sv-SE" sz="1200" dirty="0"/>
              <a:t>, </a:t>
            </a:r>
            <a:r>
              <a:rPr lang="sv-SE" sz="1200" dirty="0" err="1"/>
              <a:t>Millar</a:t>
            </a:r>
            <a:r>
              <a:rPr lang="sv-SE" sz="1200" dirty="0"/>
              <a:t>)</a:t>
            </a:r>
          </a:p>
          <a:p>
            <a:pPr marL="685800" lvl="1"/>
            <a:r>
              <a:rPr lang="sv-SE" dirty="0" err="1">
                <a:solidFill>
                  <a:srgbClr val="984807"/>
                </a:solidFill>
              </a:rPr>
              <a:t>Mechanically</a:t>
            </a:r>
            <a:r>
              <a:rPr lang="sv-SE" dirty="0">
                <a:solidFill>
                  <a:srgbClr val="984807"/>
                </a:solidFill>
              </a:rPr>
              <a:t> </a:t>
            </a:r>
            <a:r>
              <a:rPr lang="sv-SE" dirty="0" err="1">
                <a:solidFill>
                  <a:srgbClr val="984807"/>
                </a:solidFill>
              </a:rPr>
              <a:t>dominated</a:t>
            </a:r>
            <a:r>
              <a:rPr lang="sv-SE" dirty="0">
                <a:solidFill>
                  <a:srgbClr val="984807"/>
                </a:solidFill>
              </a:rPr>
              <a:t> region</a:t>
            </a:r>
            <a:r>
              <a:rPr lang="sv-SE" dirty="0">
                <a:solidFill>
                  <a:srgbClr val="BE6A17"/>
                </a:solidFill>
              </a:rPr>
              <a:t> </a:t>
            </a:r>
            <a:r>
              <a:rPr lang="sv-SE" sz="1200" dirty="0"/>
              <a:t>– </a:t>
            </a:r>
            <a:r>
              <a:rPr lang="sv-SE" sz="1200" dirty="0" err="1"/>
              <a:t>shock-chemistry</a:t>
            </a:r>
            <a:r>
              <a:rPr lang="sv-SE" sz="1200" dirty="0"/>
              <a:t> (</a:t>
            </a:r>
            <a:r>
              <a:rPr lang="sv-SE" sz="1200" dirty="0" err="1"/>
              <a:t>e.g</a:t>
            </a:r>
            <a:r>
              <a:rPr lang="sv-SE" sz="1200" dirty="0"/>
              <a:t>. </a:t>
            </a:r>
            <a:r>
              <a:rPr lang="sv-SE" sz="1200" dirty="0" err="1"/>
              <a:t>Viti</a:t>
            </a:r>
            <a:r>
              <a:rPr lang="sv-SE" sz="1200" dirty="0"/>
              <a:t> et al 11; </a:t>
            </a:r>
            <a:r>
              <a:rPr lang="sv-SE" sz="1200" dirty="0" err="1"/>
              <a:t>Kazandjian</a:t>
            </a:r>
            <a:r>
              <a:rPr lang="sv-SE" sz="1200" dirty="0"/>
              <a:t> et al 11</a:t>
            </a:r>
            <a:r>
              <a:rPr lang="sv-SE" sz="1200" dirty="0" smtClean="0"/>
              <a:t>)</a:t>
            </a:r>
          </a:p>
          <a:p>
            <a:pPr marL="685800" lvl="1"/>
            <a:endParaRPr lang="sv-SE" sz="1200" dirty="0"/>
          </a:p>
          <a:p>
            <a:r>
              <a:rPr lang="sv-SE" dirty="0" err="1" smtClean="0"/>
              <a:t>Popular</a:t>
            </a:r>
            <a:r>
              <a:rPr lang="sv-SE" dirty="0" smtClean="0"/>
              <a:t> </a:t>
            </a:r>
            <a:r>
              <a:rPr lang="sv-SE" dirty="0" err="1"/>
              <a:t>diagnostic</a:t>
            </a:r>
            <a:r>
              <a:rPr lang="sv-SE" dirty="0"/>
              <a:t> </a:t>
            </a:r>
            <a:r>
              <a:rPr lang="sv-SE" dirty="0" smtClean="0"/>
              <a:t>species: CO</a:t>
            </a:r>
            <a:r>
              <a:rPr lang="sv-SE" dirty="0"/>
              <a:t>, HCN, HCO</a:t>
            </a:r>
            <a:r>
              <a:rPr lang="sv-SE" baseline="30000" dirty="0"/>
              <a:t>+</a:t>
            </a:r>
            <a:r>
              <a:rPr lang="sv-SE" dirty="0"/>
              <a:t>, HOC</a:t>
            </a:r>
            <a:r>
              <a:rPr lang="sv-SE" baseline="30000" dirty="0"/>
              <a:t>+</a:t>
            </a:r>
            <a:r>
              <a:rPr lang="sv-SE" dirty="0"/>
              <a:t>, HNC, CN, CS, HC</a:t>
            </a:r>
            <a:r>
              <a:rPr lang="sv-SE" baseline="-25000" dirty="0"/>
              <a:t>3</a:t>
            </a:r>
            <a:r>
              <a:rPr lang="sv-SE" dirty="0"/>
              <a:t>N, </a:t>
            </a:r>
            <a:r>
              <a:rPr lang="sv-SE" dirty="0" err="1"/>
              <a:t>SiO</a:t>
            </a:r>
            <a:r>
              <a:rPr lang="sv-SE" dirty="0"/>
              <a:t>, HNCO, CH</a:t>
            </a:r>
            <a:r>
              <a:rPr lang="sv-SE" baseline="-25000" dirty="0"/>
              <a:t>3</a:t>
            </a:r>
            <a:r>
              <a:rPr lang="sv-SE" dirty="0"/>
              <a:t>OH, CH</a:t>
            </a:r>
            <a:r>
              <a:rPr lang="sv-SE" baseline="-25000" dirty="0"/>
              <a:t>3</a:t>
            </a:r>
            <a:r>
              <a:rPr lang="sv-SE" dirty="0"/>
              <a:t>CN, C</a:t>
            </a:r>
            <a:r>
              <a:rPr lang="sv-SE" baseline="-25000" dirty="0"/>
              <a:t>2</a:t>
            </a:r>
            <a:r>
              <a:rPr lang="sv-SE" dirty="0"/>
              <a:t>H – just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mention</a:t>
            </a:r>
            <a:r>
              <a:rPr lang="sv-SE" dirty="0"/>
              <a:t> a </a:t>
            </a:r>
            <a:r>
              <a:rPr lang="sv-SE" dirty="0" err="1"/>
              <a:t>few</a:t>
            </a:r>
            <a:r>
              <a:rPr lang="sv-SE" dirty="0"/>
              <a:t> +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isotopic</a:t>
            </a:r>
            <a:r>
              <a:rPr lang="sv-SE" dirty="0"/>
              <a:t> variants</a:t>
            </a:r>
            <a:r>
              <a:rPr lang="sv-SE" dirty="0" smtClean="0"/>
              <a:t>.</a:t>
            </a:r>
            <a:endParaRPr lang="sv-SE" dirty="0"/>
          </a:p>
          <a:p>
            <a:pPr lvl="1"/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92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Extragalactic</a:t>
            </a:r>
            <a:r>
              <a:rPr lang="sv-SE" dirty="0" smtClean="0"/>
              <a:t> </a:t>
            </a:r>
            <a:r>
              <a:rPr lang="sv-SE" dirty="0" err="1" smtClean="0"/>
              <a:t>molecules</a:t>
            </a:r>
            <a:r>
              <a:rPr lang="sv-SE" dirty="0"/>
              <a:t>:</a:t>
            </a:r>
            <a:r>
              <a:rPr lang="sv-SE" dirty="0" smtClean="0"/>
              <a:t> &gt;50 </a:t>
            </a:r>
            <a:r>
              <a:rPr lang="sv-SE" dirty="0" err="1" smtClean="0"/>
              <a:t>detected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7" name="Platshållare för innehåll 6" descr="martin_11_tab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>
            <a:fillRect/>
          </a:stretch>
        </p:blipFill>
        <p:spPr/>
      </p:pic>
      <p:sp>
        <p:nvSpPr>
          <p:cNvPr id="8" name="textruta 7"/>
          <p:cNvSpPr txBox="1"/>
          <p:nvPr/>
        </p:nvSpPr>
        <p:spPr>
          <a:xfrm>
            <a:off x="457200" y="6244708"/>
            <a:ext cx="240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From: Martin et al 2011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176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lines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good</a:t>
            </a:r>
            <a:r>
              <a:rPr lang="sv-SE" dirty="0" smtClean="0"/>
              <a:t> </a:t>
            </a:r>
            <a:r>
              <a:rPr lang="sv-SE" dirty="0" err="1" smtClean="0"/>
              <a:t>indicators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9329"/>
          </a:xfrm>
        </p:spPr>
        <p:txBody>
          <a:bodyPr>
            <a:normAutofit fontScale="77500" lnSpcReduction="20000"/>
          </a:bodyPr>
          <a:lstStyle/>
          <a:p>
            <a:r>
              <a:rPr lang="sv-SE" sz="4100" u="sng" dirty="0" smtClean="0"/>
              <a:t>UV, X-</a:t>
            </a:r>
            <a:r>
              <a:rPr lang="sv-SE" sz="4100" u="sng" dirty="0" err="1" smtClean="0"/>
              <a:t>ray</a:t>
            </a:r>
            <a:r>
              <a:rPr lang="sv-SE" sz="4100" u="sng" dirty="0" smtClean="0"/>
              <a:t>, CR:</a:t>
            </a:r>
          </a:p>
          <a:p>
            <a:pPr lvl="1"/>
            <a:r>
              <a:rPr lang="sv-SE" dirty="0">
                <a:solidFill>
                  <a:srgbClr val="FF0000"/>
                </a:solidFill>
              </a:rPr>
              <a:t>HCN/HCO</a:t>
            </a:r>
            <a:r>
              <a:rPr lang="sv-SE" baseline="30000" dirty="0">
                <a:solidFill>
                  <a:srgbClr val="FF0000"/>
                </a:solidFill>
              </a:rPr>
              <a:t>+ </a:t>
            </a:r>
            <a:r>
              <a:rPr lang="sv-SE" dirty="0" smtClean="0">
                <a:solidFill>
                  <a:srgbClr val="FF0000"/>
                </a:solidFill>
              </a:rPr>
              <a:t>-</a:t>
            </a:r>
            <a:r>
              <a:rPr lang="sv-SE" baseline="30000" dirty="0" smtClean="0">
                <a:solidFill>
                  <a:srgbClr val="FF0000"/>
                </a:solidFill>
              </a:rPr>
              <a:t> </a:t>
            </a:r>
            <a:r>
              <a:rPr lang="sv-SE" dirty="0" smtClean="0">
                <a:solidFill>
                  <a:srgbClr val="FF0000"/>
                </a:solidFill>
              </a:rPr>
              <a:t>XDR </a:t>
            </a:r>
            <a:r>
              <a:rPr lang="sv-SE" dirty="0" err="1" smtClean="0">
                <a:solidFill>
                  <a:srgbClr val="FF0000"/>
                </a:solidFill>
              </a:rPr>
              <a:t>tracer</a:t>
            </a:r>
            <a:r>
              <a:rPr lang="sv-SE" dirty="0" smtClean="0">
                <a:solidFill>
                  <a:srgbClr val="FF0000"/>
                </a:solidFill>
              </a:rPr>
              <a:t>?</a:t>
            </a:r>
            <a:endParaRPr lang="sv-SE" dirty="0">
              <a:solidFill>
                <a:srgbClr val="FF0000"/>
              </a:solidFill>
            </a:endParaRPr>
          </a:p>
          <a:p>
            <a:pPr lvl="2"/>
            <a:r>
              <a:rPr lang="sv-SE" dirty="0"/>
              <a:t>Is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 </a:t>
            </a:r>
            <a:r>
              <a:rPr lang="sv-SE" dirty="0" err="1"/>
              <a:t>ratio</a:t>
            </a:r>
            <a:r>
              <a:rPr lang="sv-SE" dirty="0"/>
              <a:t> an </a:t>
            </a:r>
            <a:r>
              <a:rPr lang="sv-SE" dirty="0" err="1"/>
              <a:t>indicator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”</a:t>
            </a:r>
            <a:r>
              <a:rPr lang="sv-SE" dirty="0" err="1"/>
              <a:t>warm</a:t>
            </a:r>
            <a:r>
              <a:rPr lang="sv-SE" dirty="0"/>
              <a:t> </a:t>
            </a:r>
            <a:r>
              <a:rPr lang="sv-SE" dirty="0" err="1"/>
              <a:t>chemistry</a:t>
            </a:r>
            <a:r>
              <a:rPr lang="sv-SE" dirty="0"/>
              <a:t>” – </a:t>
            </a:r>
            <a:r>
              <a:rPr lang="sv-SE" dirty="0" err="1"/>
              <a:t>rather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a </a:t>
            </a:r>
            <a:r>
              <a:rPr lang="sv-SE" dirty="0" err="1"/>
              <a:t>tracer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X-</a:t>
            </a:r>
            <a:r>
              <a:rPr lang="sv-SE" dirty="0" err="1"/>
              <a:t>ray</a:t>
            </a:r>
            <a:r>
              <a:rPr lang="sv-SE" dirty="0"/>
              <a:t> driven </a:t>
            </a:r>
            <a:r>
              <a:rPr lang="sv-SE" dirty="0" err="1"/>
              <a:t>chemistry</a:t>
            </a:r>
            <a:r>
              <a:rPr lang="sv-SE" dirty="0"/>
              <a:t>?</a:t>
            </a:r>
          </a:p>
          <a:p>
            <a:pPr lvl="2"/>
            <a:r>
              <a:rPr lang="sv-SE" dirty="0" err="1"/>
              <a:t>Tracing</a:t>
            </a:r>
            <a:r>
              <a:rPr lang="sv-SE" dirty="0"/>
              <a:t> </a:t>
            </a:r>
            <a:r>
              <a:rPr lang="sv-SE" dirty="0" err="1"/>
              <a:t>compact</a:t>
            </a:r>
            <a:r>
              <a:rPr lang="sv-SE" dirty="0"/>
              <a:t> vs </a:t>
            </a:r>
            <a:r>
              <a:rPr lang="sv-SE" dirty="0" err="1"/>
              <a:t>extended</a:t>
            </a:r>
            <a:r>
              <a:rPr lang="sv-SE" dirty="0"/>
              <a:t> </a:t>
            </a:r>
            <a:r>
              <a:rPr lang="sv-SE" dirty="0" err="1"/>
              <a:t>activity</a:t>
            </a:r>
            <a:r>
              <a:rPr lang="sv-SE" dirty="0" smtClean="0"/>
              <a:t>?</a:t>
            </a:r>
            <a:endParaRPr lang="sv-SE" sz="4500" dirty="0" smtClean="0">
              <a:solidFill>
                <a:srgbClr val="FF0000"/>
              </a:solidFill>
            </a:endParaRPr>
          </a:p>
          <a:p>
            <a:pPr lvl="1"/>
            <a:r>
              <a:rPr lang="sv-SE" dirty="0" smtClean="0">
                <a:solidFill>
                  <a:srgbClr val="FF0000"/>
                </a:solidFill>
              </a:rPr>
              <a:t>CN</a:t>
            </a:r>
            <a:r>
              <a:rPr lang="sv-SE" dirty="0" smtClean="0"/>
              <a:t> – </a:t>
            </a:r>
            <a:r>
              <a:rPr lang="sv-SE" dirty="0" err="1" smtClean="0"/>
              <a:t>should</a:t>
            </a:r>
            <a:r>
              <a:rPr lang="sv-SE" dirty="0" smtClean="0"/>
              <a:t> be </a:t>
            </a:r>
            <a:r>
              <a:rPr lang="sv-SE" dirty="0" err="1" smtClean="0"/>
              <a:t>good</a:t>
            </a:r>
            <a:r>
              <a:rPr lang="sv-SE" dirty="0" smtClean="0"/>
              <a:t> </a:t>
            </a:r>
            <a:r>
              <a:rPr lang="sv-SE" dirty="0" err="1" smtClean="0"/>
              <a:t>tracer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XDR/PDR. </a:t>
            </a:r>
            <a:r>
              <a:rPr lang="sv-SE" dirty="0" err="1" smtClean="0"/>
              <a:t>Disappointing</a:t>
            </a:r>
            <a:r>
              <a:rPr lang="sv-SE" dirty="0" smtClean="0"/>
              <a:t> </a:t>
            </a:r>
            <a:r>
              <a:rPr lang="sv-SE" dirty="0" err="1" smtClean="0"/>
              <a:t>results</a:t>
            </a:r>
            <a:r>
              <a:rPr lang="sv-SE" dirty="0" smtClean="0"/>
              <a:t> in LIRG/ULIRG survey (Aalto et al 2002) – CN </a:t>
            </a:r>
            <a:r>
              <a:rPr lang="sv-SE" dirty="0" err="1" smtClean="0"/>
              <a:t>anticorrelated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/>
              <a:t>LFIR? </a:t>
            </a:r>
            <a:r>
              <a:rPr lang="sv-SE" dirty="0" err="1"/>
              <a:t>Elevated</a:t>
            </a:r>
            <a:r>
              <a:rPr lang="sv-SE" dirty="0"/>
              <a:t> CN in </a:t>
            </a:r>
            <a:r>
              <a:rPr lang="sv-SE" dirty="0" err="1"/>
              <a:t>outflows</a:t>
            </a:r>
            <a:r>
              <a:rPr lang="sv-SE" dirty="0"/>
              <a:t> (</a:t>
            </a:r>
            <a:r>
              <a:rPr lang="sv-SE" dirty="0" err="1"/>
              <a:t>e.g</a:t>
            </a:r>
            <a:r>
              <a:rPr lang="sv-SE" dirty="0"/>
              <a:t>. Mrk231, NGC3256) a problem?</a:t>
            </a:r>
            <a:endParaRPr lang="sv-SE" dirty="0" smtClean="0"/>
          </a:p>
          <a:p>
            <a:pPr lvl="1"/>
            <a:r>
              <a:rPr lang="sv-SE" dirty="0" smtClean="0">
                <a:solidFill>
                  <a:srgbClr val="FF0000"/>
                </a:solidFill>
              </a:rPr>
              <a:t>HOC</a:t>
            </a:r>
            <a:r>
              <a:rPr lang="sv-SE" baseline="30000" dirty="0" smtClean="0">
                <a:solidFill>
                  <a:srgbClr val="FF0000"/>
                </a:solidFill>
              </a:rPr>
              <a:t>+</a:t>
            </a:r>
            <a:r>
              <a:rPr lang="sv-SE" dirty="0" smtClean="0">
                <a:solidFill>
                  <a:srgbClr val="FF0000"/>
                </a:solidFill>
              </a:rPr>
              <a:t>, CO</a:t>
            </a:r>
            <a:r>
              <a:rPr lang="sv-SE" baseline="30000" dirty="0" smtClean="0">
                <a:solidFill>
                  <a:srgbClr val="FF0000"/>
                </a:solidFill>
              </a:rPr>
              <a:t>+</a:t>
            </a:r>
            <a:r>
              <a:rPr lang="sv-SE" dirty="0" smtClean="0">
                <a:solidFill>
                  <a:srgbClr val="FF0000"/>
                </a:solidFill>
              </a:rPr>
              <a:t>, H</a:t>
            </a:r>
            <a:r>
              <a:rPr lang="sv-SE" baseline="-25000" dirty="0" smtClean="0">
                <a:solidFill>
                  <a:srgbClr val="FF0000"/>
                </a:solidFill>
              </a:rPr>
              <a:t>3</a:t>
            </a:r>
            <a:r>
              <a:rPr lang="sv-SE" dirty="0" smtClean="0">
                <a:solidFill>
                  <a:srgbClr val="FF0000"/>
                </a:solidFill>
              </a:rPr>
              <a:t>O</a:t>
            </a:r>
            <a:r>
              <a:rPr lang="sv-SE" baseline="30000" dirty="0" smtClean="0">
                <a:solidFill>
                  <a:srgbClr val="FF0000"/>
                </a:solidFill>
              </a:rPr>
              <a:t>+</a:t>
            </a:r>
            <a:r>
              <a:rPr lang="sv-SE" dirty="0" smtClean="0">
                <a:solidFill>
                  <a:srgbClr val="FF0000"/>
                </a:solidFill>
              </a:rPr>
              <a:t>, H</a:t>
            </a:r>
            <a:r>
              <a:rPr lang="sv-SE" baseline="-25000" dirty="0" smtClean="0">
                <a:solidFill>
                  <a:srgbClr val="FF0000"/>
                </a:solidFill>
              </a:rPr>
              <a:t>2</a:t>
            </a:r>
            <a:r>
              <a:rPr lang="sv-SE" dirty="0" smtClean="0">
                <a:solidFill>
                  <a:srgbClr val="FF0000"/>
                </a:solidFill>
              </a:rPr>
              <a:t>O</a:t>
            </a:r>
            <a:r>
              <a:rPr lang="sv-SE" baseline="30000" dirty="0" smtClean="0">
                <a:solidFill>
                  <a:srgbClr val="FF0000"/>
                </a:solidFill>
              </a:rPr>
              <a:t>+</a:t>
            </a:r>
            <a:r>
              <a:rPr lang="sv-SE" dirty="0" smtClean="0">
                <a:solidFill>
                  <a:srgbClr val="FF0000"/>
                </a:solidFill>
              </a:rPr>
              <a:t>, OH</a:t>
            </a:r>
            <a:r>
              <a:rPr lang="sv-SE" baseline="30000" dirty="0" smtClean="0">
                <a:solidFill>
                  <a:srgbClr val="FF0000"/>
                </a:solidFill>
              </a:rPr>
              <a:t>+</a:t>
            </a:r>
            <a:r>
              <a:rPr lang="sv-SE" dirty="0" smtClean="0">
                <a:solidFill>
                  <a:srgbClr val="FF0000"/>
                </a:solidFill>
              </a:rPr>
              <a:t>, N</a:t>
            </a:r>
            <a:r>
              <a:rPr lang="sv-SE" baseline="-25000" dirty="0" smtClean="0">
                <a:solidFill>
                  <a:srgbClr val="FF0000"/>
                </a:solidFill>
              </a:rPr>
              <a:t>2</a:t>
            </a:r>
            <a:r>
              <a:rPr lang="sv-SE" dirty="0" smtClean="0">
                <a:solidFill>
                  <a:srgbClr val="FF0000"/>
                </a:solidFill>
              </a:rPr>
              <a:t>H</a:t>
            </a:r>
            <a:r>
              <a:rPr lang="sv-SE" baseline="30000" dirty="0" smtClean="0">
                <a:solidFill>
                  <a:srgbClr val="FF0000"/>
                </a:solidFill>
              </a:rPr>
              <a:t>+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smtClean="0"/>
              <a:t>- </a:t>
            </a:r>
            <a:r>
              <a:rPr lang="sv-SE" dirty="0" err="1" smtClean="0"/>
              <a:t>how</a:t>
            </a:r>
            <a:r>
              <a:rPr lang="sv-SE" dirty="0" smtClean="0"/>
              <a:t> do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combine</a:t>
            </a:r>
            <a:r>
              <a:rPr lang="sv-SE" dirty="0" smtClean="0"/>
              <a:t> </a:t>
            </a:r>
            <a:r>
              <a:rPr lang="sv-SE" dirty="0" err="1" smtClean="0"/>
              <a:t>them</a:t>
            </a:r>
            <a:r>
              <a:rPr lang="sv-SE" dirty="0" smtClean="0"/>
              <a:t> for best </a:t>
            </a:r>
            <a:r>
              <a:rPr lang="sv-SE" dirty="0" err="1" smtClean="0"/>
              <a:t>diagnostic</a:t>
            </a:r>
            <a:r>
              <a:rPr lang="sv-SE" dirty="0" smtClean="0"/>
              <a:t> </a:t>
            </a:r>
            <a:r>
              <a:rPr lang="sv-SE" dirty="0" err="1" smtClean="0"/>
              <a:t>value</a:t>
            </a:r>
            <a:r>
              <a:rPr lang="sv-SE" dirty="0" smtClean="0"/>
              <a:t>? Is H</a:t>
            </a:r>
            <a:r>
              <a:rPr lang="sv-SE" baseline="-25000" dirty="0" smtClean="0"/>
              <a:t>3</a:t>
            </a:r>
            <a:r>
              <a:rPr lang="sv-SE" dirty="0" smtClean="0"/>
              <a:t>O</a:t>
            </a:r>
            <a:r>
              <a:rPr lang="sv-SE" baseline="30000" dirty="0" smtClean="0"/>
              <a:t>+</a:t>
            </a:r>
            <a:r>
              <a:rPr lang="sv-SE" dirty="0" smtClean="0"/>
              <a:t> formation </a:t>
            </a:r>
            <a:r>
              <a:rPr lang="sv-SE" dirty="0" err="1" smtClean="0"/>
              <a:t>pumped</a:t>
            </a:r>
            <a:r>
              <a:rPr lang="sv-SE" dirty="0" smtClean="0"/>
              <a:t>?</a:t>
            </a:r>
          </a:p>
          <a:p>
            <a:r>
              <a:rPr lang="sv-SE" sz="4100" u="sng" dirty="0" err="1" smtClean="0">
                <a:solidFill>
                  <a:srgbClr val="000000"/>
                </a:solidFill>
              </a:rPr>
              <a:t>Shocks</a:t>
            </a:r>
            <a:endParaRPr lang="sv-SE" sz="4100" u="sng" dirty="0" smtClean="0">
              <a:solidFill>
                <a:srgbClr val="000000"/>
              </a:solidFill>
            </a:endParaRPr>
          </a:p>
          <a:p>
            <a:pPr lvl="1"/>
            <a:r>
              <a:rPr lang="sv-SE" dirty="0" err="1" smtClean="0">
                <a:solidFill>
                  <a:srgbClr val="FF0000"/>
                </a:solidFill>
              </a:rPr>
              <a:t>SiO</a:t>
            </a:r>
            <a:r>
              <a:rPr lang="sv-SE" dirty="0" smtClean="0">
                <a:solidFill>
                  <a:srgbClr val="FF0000"/>
                </a:solidFill>
              </a:rPr>
              <a:t>, HNCO, CH</a:t>
            </a:r>
            <a:r>
              <a:rPr lang="sv-SE" baseline="-25000" dirty="0" smtClean="0">
                <a:solidFill>
                  <a:srgbClr val="FF0000"/>
                </a:solidFill>
              </a:rPr>
              <a:t>3</a:t>
            </a:r>
            <a:r>
              <a:rPr lang="sv-SE" dirty="0" smtClean="0">
                <a:solidFill>
                  <a:srgbClr val="FF0000"/>
                </a:solidFill>
              </a:rPr>
              <a:t>OH, H</a:t>
            </a:r>
            <a:r>
              <a:rPr lang="sv-SE" baseline="-25000" dirty="0" smtClean="0">
                <a:solidFill>
                  <a:srgbClr val="FF0000"/>
                </a:solidFill>
              </a:rPr>
              <a:t>2</a:t>
            </a:r>
            <a:r>
              <a:rPr lang="sv-SE" dirty="0" smtClean="0">
                <a:solidFill>
                  <a:srgbClr val="FF0000"/>
                </a:solidFill>
              </a:rPr>
              <a:t>O</a:t>
            </a:r>
            <a:r>
              <a:rPr lang="sv-SE" dirty="0" smtClean="0"/>
              <a:t> – </a:t>
            </a:r>
            <a:r>
              <a:rPr lang="sv-SE" dirty="0" err="1" smtClean="0"/>
              <a:t>classical</a:t>
            </a:r>
            <a:r>
              <a:rPr lang="sv-SE" dirty="0" smtClean="0"/>
              <a:t> </a:t>
            </a:r>
            <a:r>
              <a:rPr lang="sv-SE" dirty="0" err="1" smtClean="0"/>
              <a:t>shock</a:t>
            </a:r>
            <a:r>
              <a:rPr lang="sv-SE" dirty="0" smtClean="0"/>
              <a:t> </a:t>
            </a:r>
            <a:r>
              <a:rPr lang="sv-SE" dirty="0" err="1" smtClean="0"/>
              <a:t>tracers</a:t>
            </a:r>
            <a:endParaRPr lang="sv-SE" dirty="0" smtClean="0"/>
          </a:p>
          <a:p>
            <a:pPr lvl="1"/>
            <a:r>
              <a:rPr lang="sv-SE" dirty="0" smtClean="0">
                <a:solidFill>
                  <a:srgbClr val="FF0000"/>
                </a:solidFill>
              </a:rPr>
              <a:t>HCN</a:t>
            </a:r>
            <a:r>
              <a:rPr lang="sv-SE" dirty="0" smtClean="0"/>
              <a:t> – </a:t>
            </a:r>
            <a:r>
              <a:rPr lang="sv-SE" dirty="0" err="1" smtClean="0"/>
              <a:t>shock</a:t>
            </a:r>
            <a:r>
              <a:rPr lang="sv-SE" dirty="0" smtClean="0"/>
              <a:t> </a:t>
            </a:r>
            <a:r>
              <a:rPr lang="sv-SE" dirty="0" err="1" smtClean="0"/>
              <a:t>enhanced</a:t>
            </a:r>
            <a:r>
              <a:rPr lang="sv-SE" dirty="0" smtClean="0"/>
              <a:t>?</a:t>
            </a:r>
            <a:endParaRPr lang="sv-SE" dirty="0" smtClean="0"/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20974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v-SE" sz="4600" u="sng" dirty="0">
                <a:solidFill>
                  <a:srgbClr val="000000"/>
                </a:solidFill>
              </a:rPr>
              <a:t>IR </a:t>
            </a:r>
            <a:r>
              <a:rPr lang="sv-SE" sz="4600" u="sng" dirty="0" err="1">
                <a:solidFill>
                  <a:srgbClr val="000000"/>
                </a:solidFill>
              </a:rPr>
              <a:t>radiative</a:t>
            </a:r>
            <a:r>
              <a:rPr lang="sv-SE" sz="4600" u="sng" dirty="0">
                <a:solidFill>
                  <a:srgbClr val="000000"/>
                </a:solidFill>
              </a:rPr>
              <a:t> </a:t>
            </a:r>
            <a:r>
              <a:rPr lang="sv-SE" sz="4600" u="sng" dirty="0" smtClean="0">
                <a:solidFill>
                  <a:srgbClr val="000000"/>
                </a:solidFill>
              </a:rPr>
              <a:t>feedback</a:t>
            </a:r>
          </a:p>
          <a:p>
            <a:pPr lvl="1"/>
            <a:r>
              <a:rPr lang="sv-SE" dirty="0" smtClean="0"/>
              <a:t>Dusty (U)LIRG </a:t>
            </a:r>
            <a:r>
              <a:rPr lang="sv-SE" dirty="0" err="1" smtClean="0"/>
              <a:t>nuclei</a:t>
            </a:r>
            <a:r>
              <a:rPr lang="sv-SE" dirty="0" smtClean="0"/>
              <a:t>: </a:t>
            </a:r>
            <a:r>
              <a:rPr lang="sv-SE" dirty="0" smtClean="0">
                <a:solidFill>
                  <a:srgbClr val="FF0000"/>
                </a:solidFill>
              </a:rPr>
              <a:t>IR </a:t>
            </a:r>
            <a:r>
              <a:rPr lang="sv-SE" dirty="0" err="1" smtClean="0">
                <a:solidFill>
                  <a:srgbClr val="FF0000"/>
                </a:solidFill>
              </a:rPr>
              <a:t>radiative</a:t>
            </a:r>
            <a:r>
              <a:rPr lang="sv-SE" dirty="0" smtClean="0">
                <a:solidFill>
                  <a:srgbClr val="FF0000"/>
                </a:solidFill>
              </a:rPr>
              <a:t> excitation </a:t>
            </a:r>
            <a:r>
              <a:rPr lang="sv-SE" dirty="0" err="1" smtClean="0">
                <a:solidFill>
                  <a:srgbClr val="FF0000"/>
                </a:solidFill>
              </a:rPr>
              <a:t>will</a:t>
            </a:r>
            <a:r>
              <a:rPr lang="sv-SE" dirty="0" smtClean="0">
                <a:solidFill>
                  <a:srgbClr val="FF0000"/>
                </a:solidFill>
              </a:rPr>
              <a:t> be </a:t>
            </a:r>
            <a:r>
              <a:rPr lang="sv-SE" dirty="0" err="1" smtClean="0">
                <a:solidFill>
                  <a:srgbClr val="FF0000"/>
                </a:solidFill>
              </a:rPr>
              <a:t>important</a:t>
            </a:r>
            <a:r>
              <a:rPr lang="sv-SE" dirty="0" smtClean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sv-SE" dirty="0" smtClean="0"/>
              <a:t>Lines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IR </a:t>
            </a:r>
            <a:r>
              <a:rPr lang="sv-SE" dirty="0" err="1"/>
              <a:t>pumped</a:t>
            </a:r>
            <a:r>
              <a:rPr lang="sv-SE" dirty="0"/>
              <a:t> : </a:t>
            </a:r>
            <a:r>
              <a:rPr lang="sv-SE" dirty="0">
                <a:solidFill>
                  <a:srgbClr val="FF0000"/>
                </a:solidFill>
              </a:rPr>
              <a:t>HCN, HNC, HC</a:t>
            </a:r>
            <a:r>
              <a:rPr lang="sv-SE" baseline="-25000" dirty="0">
                <a:solidFill>
                  <a:srgbClr val="FF0000"/>
                </a:solidFill>
              </a:rPr>
              <a:t>3</a:t>
            </a:r>
            <a:r>
              <a:rPr lang="sv-SE" dirty="0">
                <a:solidFill>
                  <a:srgbClr val="FF0000"/>
                </a:solidFill>
              </a:rPr>
              <a:t>N, H</a:t>
            </a:r>
            <a:r>
              <a:rPr lang="sv-SE" baseline="-25000" dirty="0">
                <a:solidFill>
                  <a:srgbClr val="FF0000"/>
                </a:solidFill>
              </a:rPr>
              <a:t>2</a:t>
            </a:r>
            <a:r>
              <a:rPr lang="sv-SE" dirty="0">
                <a:solidFill>
                  <a:srgbClr val="FF0000"/>
                </a:solidFill>
              </a:rPr>
              <a:t>O, OH </a:t>
            </a:r>
            <a:r>
              <a:rPr lang="sv-SE" dirty="0" err="1" smtClean="0"/>
              <a:t>etc</a:t>
            </a:r>
            <a:endParaRPr lang="sv-SE" dirty="0" smtClean="0"/>
          </a:p>
          <a:p>
            <a:pPr lvl="1"/>
            <a:r>
              <a:rPr lang="sv-SE" dirty="0">
                <a:solidFill>
                  <a:srgbClr val="FF0000"/>
                </a:solidFill>
              </a:rPr>
              <a:t>HC</a:t>
            </a:r>
            <a:r>
              <a:rPr lang="sv-SE" baseline="-25000" dirty="0">
                <a:solidFill>
                  <a:srgbClr val="FF0000"/>
                </a:solidFill>
              </a:rPr>
              <a:t>3</a:t>
            </a:r>
            <a:r>
              <a:rPr lang="sv-SE" dirty="0">
                <a:solidFill>
                  <a:srgbClr val="FF0000"/>
                </a:solidFill>
              </a:rPr>
              <a:t>N</a:t>
            </a:r>
            <a:r>
              <a:rPr lang="sv-SE" dirty="0"/>
              <a:t>  - </a:t>
            </a:r>
            <a:r>
              <a:rPr lang="sv-SE" dirty="0" err="1"/>
              <a:t>bright</a:t>
            </a:r>
            <a:r>
              <a:rPr lang="sv-SE" dirty="0"/>
              <a:t> in </a:t>
            </a:r>
            <a:r>
              <a:rPr lang="sv-SE" dirty="0" err="1"/>
              <a:t>dusty</a:t>
            </a:r>
            <a:r>
              <a:rPr lang="sv-SE" dirty="0"/>
              <a:t> </a:t>
            </a:r>
            <a:r>
              <a:rPr lang="sv-SE" dirty="0" err="1"/>
              <a:t>nuclei</a:t>
            </a:r>
            <a:r>
              <a:rPr lang="sv-SE" dirty="0"/>
              <a:t>. </a:t>
            </a:r>
            <a:r>
              <a:rPr lang="sv-SE" dirty="0" err="1"/>
              <a:t>Tracing</a:t>
            </a:r>
            <a:r>
              <a:rPr lang="sv-SE" dirty="0"/>
              <a:t> </a:t>
            </a:r>
            <a:r>
              <a:rPr lang="sv-SE" dirty="0" err="1"/>
              <a:t>young</a:t>
            </a:r>
            <a:r>
              <a:rPr lang="sv-SE" dirty="0"/>
              <a:t> </a:t>
            </a:r>
            <a:r>
              <a:rPr lang="sv-SE" dirty="0" err="1"/>
              <a:t>activity</a:t>
            </a:r>
            <a:r>
              <a:rPr lang="sv-SE" dirty="0"/>
              <a:t>? IR </a:t>
            </a:r>
            <a:r>
              <a:rPr lang="sv-SE" dirty="0" err="1"/>
              <a:t>pumped</a:t>
            </a:r>
            <a:r>
              <a:rPr lang="sv-SE" dirty="0"/>
              <a:t>? </a:t>
            </a:r>
            <a:r>
              <a:rPr lang="sv-SE" dirty="0" err="1"/>
              <a:t>Correlates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smtClean="0"/>
              <a:t>HNC</a:t>
            </a:r>
          </a:p>
          <a:p>
            <a:pPr lvl="1"/>
            <a:r>
              <a:rPr lang="sv-SE" dirty="0" err="1" smtClean="0"/>
              <a:t>Vibrational</a:t>
            </a:r>
            <a:r>
              <a:rPr lang="sv-SE" dirty="0" smtClean="0"/>
              <a:t> </a:t>
            </a:r>
            <a:r>
              <a:rPr lang="sv-SE" dirty="0" err="1" smtClean="0"/>
              <a:t>lines</a:t>
            </a:r>
            <a:r>
              <a:rPr lang="sv-SE" dirty="0" smtClean="0"/>
              <a:t> serve as </a:t>
            </a:r>
            <a:r>
              <a:rPr lang="sv-SE" dirty="0" err="1" smtClean="0"/>
              <a:t>important</a:t>
            </a:r>
            <a:r>
              <a:rPr lang="sv-SE" dirty="0" smtClean="0"/>
              <a:t> </a:t>
            </a:r>
            <a:r>
              <a:rPr lang="sv-SE" dirty="0" err="1" smtClean="0"/>
              <a:t>tracers</a:t>
            </a:r>
            <a:r>
              <a:rPr lang="sv-SE" dirty="0" smtClean="0"/>
              <a:t> and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peek</a:t>
            </a:r>
            <a:r>
              <a:rPr lang="sv-SE" dirty="0" smtClean="0"/>
              <a:t> </a:t>
            </a:r>
            <a:r>
              <a:rPr lang="sv-SE" dirty="0" err="1" smtClean="0"/>
              <a:t>behind</a:t>
            </a:r>
            <a:r>
              <a:rPr lang="sv-SE" dirty="0" smtClean="0"/>
              <a:t> the </a:t>
            </a:r>
            <a:r>
              <a:rPr lang="sv-SE" dirty="0" err="1" smtClean="0"/>
              <a:t>optically</a:t>
            </a:r>
            <a:r>
              <a:rPr lang="sv-SE" dirty="0" smtClean="0"/>
              <a:t> </a:t>
            </a:r>
            <a:r>
              <a:rPr lang="sv-SE" dirty="0" err="1" smtClean="0"/>
              <a:t>thick</a:t>
            </a:r>
            <a:r>
              <a:rPr lang="sv-SE" dirty="0" smtClean="0"/>
              <a:t> </a:t>
            </a:r>
            <a:r>
              <a:rPr lang="sv-SE" dirty="0" err="1" smtClean="0"/>
              <a:t>screen</a:t>
            </a:r>
            <a:endParaRPr lang="sv-SE" dirty="0"/>
          </a:p>
          <a:p>
            <a:endParaRPr lang="sv-SE" dirty="0" smtClean="0"/>
          </a:p>
          <a:p>
            <a:r>
              <a:rPr lang="sv-SE" dirty="0" smtClean="0"/>
              <a:t>General </a:t>
            </a:r>
            <a:r>
              <a:rPr lang="sv-SE" dirty="0" err="1" smtClean="0"/>
              <a:t>Complications</a:t>
            </a:r>
            <a:r>
              <a:rPr lang="sv-SE" dirty="0"/>
              <a:t> </a:t>
            </a:r>
            <a:r>
              <a:rPr lang="sv-SE" dirty="0" smtClean="0"/>
              <a:t>and </a:t>
            </a:r>
            <a:r>
              <a:rPr lang="sv-SE" dirty="0" err="1" smtClean="0"/>
              <a:t>challenges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lvl="1"/>
            <a:r>
              <a:rPr lang="sv-SE" dirty="0" err="1" smtClean="0"/>
              <a:t>Separating</a:t>
            </a:r>
            <a:r>
              <a:rPr lang="sv-SE" dirty="0" smtClean="0"/>
              <a:t> </a:t>
            </a:r>
            <a:r>
              <a:rPr lang="sv-SE" dirty="0" err="1"/>
              <a:t>chemistry</a:t>
            </a:r>
            <a:r>
              <a:rPr lang="sv-SE" dirty="0"/>
              <a:t> </a:t>
            </a:r>
            <a:r>
              <a:rPr lang="sv-SE" dirty="0" smtClean="0"/>
              <a:t>from excitation, </a:t>
            </a:r>
            <a:r>
              <a:rPr lang="sv-SE" dirty="0" err="1" smtClean="0"/>
              <a:t>radiative</a:t>
            </a:r>
            <a:r>
              <a:rPr lang="sv-SE" dirty="0" smtClean="0"/>
              <a:t> transfer</a:t>
            </a:r>
            <a:endParaRPr lang="sv-SE" dirty="0" smtClean="0"/>
          </a:p>
          <a:p>
            <a:pPr lvl="1"/>
            <a:r>
              <a:rPr lang="sv-SE" dirty="0" err="1" smtClean="0"/>
              <a:t>Dichotomy</a:t>
            </a:r>
            <a:r>
              <a:rPr lang="sv-SE" dirty="0" smtClean="0"/>
              <a:t> </a:t>
            </a:r>
            <a:r>
              <a:rPr lang="sv-SE" dirty="0" err="1"/>
              <a:t>between</a:t>
            </a:r>
            <a:r>
              <a:rPr lang="sv-SE" dirty="0"/>
              <a:t> X-</a:t>
            </a:r>
            <a:r>
              <a:rPr lang="sv-SE" dirty="0" err="1"/>
              <a:t>ray</a:t>
            </a:r>
            <a:r>
              <a:rPr lang="sv-SE" dirty="0"/>
              <a:t>, PDR, CR and </a:t>
            </a:r>
            <a:r>
              <a:rPr lang="sv-SE" dirty="0" err="1"/>
              <a:t>mechanical</a:t>
            </a:r>
            <a:r>
              <a:rPr lang="sv-SE" dirty="0"/>
              <a:t> </a:t>
            </a:r>
            <a:r>
              <a:rPr lang="sv-SE" dirty="0" err="1"/>
              <a:t>impact</a:t>
            </a:r>
            <a:r>
              <a:rPr lang="sv-SE" dirty="0"/>
              <a:t>.</a:t>
            </a:r>
          </a:p>
          <a:p>
            <a:pPr lvl="1"/>
            <a:r>
              <a:rPr lang="sv-SE" dirty="0"/>
              <a:t>Environment (</a:t>
            </a:r>
            <a:r>
              <a:rPr lang="sv-SE" dirty="0" err="1"/>
              <a:t>e.g</a:t>
            </a:r>
            <a:r>
              <a:rPr lang="sv-SE" dirty="0"/>
              <a:t>. </a:t>
            </a:r>
            <a:r>
              <a:rPr lang="sv-SE" dirty="0" err="1"/>
              <a:t>pressure</a:t>
            </a:r>
            <a:r>
              <a:rPr lang="sv-SE" dirty="0"/>
              <a:t>, </a:t>
            </a:r>
            <a:r>
              <a:rPr lang="sv-SE" dirty="0" err="1"/>
              <a:t>dynamics</a:t>
            </a:r>
            <a:r>
              <a:rPr lang="sv-SE" dirty="0"/>
              <a:t>, </a:t>
            </a:r>
            <a:r>
              <a:rPr lang="sv-SE" dirty="0" err="1"/>
              <a:t>metallicity</a:t>
            </a:r>
            <a:r>
              <a:rPr lang="sv-SE" dirty="0"/>
              <a:t>) </a:t>
            </a:r>
            <a:r>
              <a:rPr lang="sv-SE" dirty="0" err="1"/>
              <a:t>impacts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”</a:t>
            </a:r>
            <a:r>
              <a:rPr lang="sv-SE" dirty="0" err="1"/>
              <a:t>tracers</a:t>
            </a:r>
            <a:r>
              <a:rPr lang="sv-SE" dirty="0"/>
              <a:t>” </a:t>
            </a:r>
            <a:r>
              <a:rPr lang="sv-SE" dirty="0" err="1"/>
              <a:t>should</a:t>
            </a:r>
            <a:r>
              <a:rPr lang="sv-SE" dirty="0"/>
              <a:t> be </a:t>
            </a:r>
            <a:r>
              <a:rPr lang="sv-SE" dirty="0" err="1" smtClean="0"/>
              <a:t>used</a:t>
            </a:r>
            <a:endParaRPr lang="sv-SE" dirty="0" smtClean="0"/>
          </a:p>
          <a:p>
            <a:pPr marL="457200" lvl="1" indent="0">
              <a:buNone/>
            </a:pPr>
            <a:endParaRPr lang="sv-SE" dirty="0"/>
          </a:p>
          <a:p>
            <a:pPr marL="914400" lvl="2" indent="0">
              <a:buNone/>
            </a:pPr>
            <a:r>
              <a:rPr lang="sv-SE" dirty="0" err="1">
                <a:solidFill>
                  <a:srgbClr val="FF0000"/>
                </a:solidFill>
              </a:rPr>
              <a:t>We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need</a:t>
            </a:r>
            <a:r>
              <a:rPr lang="sv-SE" dirty="0">
                <a:solidFill>
                  <a:srgbClr val="FF0000"/>
                </a:solidFill>
              </a:rPr>
              <a:t> spatial </a:t>
            </a:r>
            <a:r>
              <a:rPr lang="sv-SE" dirty="0" err="1">
                <a:solidFill>
                  <a:srgbClr val="FF0000"/>
                </a:solidFill>
              </a:rPr>
              <a:t>resoluion</a:t>
            </a:r>
            <a:r>
              <a:rPr lang="sv-SE" dirty="0">
                <a:solidFill>
                  <a:srgbClr val="FF0000"/>
                </a:solidFill>
              </a:rPr>
              <a:t> – and multi-species/</a:t>
            </a:r>
            <a:r>
              <a:rPr lang="sv-SE" dirty="0" err="1">
                <a:solidFill>
                  <a:srgbClr val="FF0000"/>
                </a:solidFill>
              </a:rPr>
              <a:t>transitions</a:t>
            </a:r>
            <a:r>
              <a:rPr lang="sv-SE" dirty="0" smtClean="0">
                <a:solidFill>
                  <a:srgbClr val="FF0000"/>
                </a:solidFill>
              </a:rPr>
              <a:t>.</a:t>
            </a:r>
            <a:endParaRPr lang="sv-SE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6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Galaxy</a:t>
            </a:r>
            <a:r>
              <a:rPr lang="sv-SE" dirty="0" smtClean="0"/>
              <a:t> </a:t>
            </a:r>
            <a:r>
              <a:rPr lang="sv-SE" dirty="0" err="1" smtClean="0"/>
              <a:t>nuclei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326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4836</TotalTime>
  <Words>3174</Words>
  <Application>Microsoft Macintosh PowerPoint</Application>
  <PresentationFormat>Bildspel på skärmen (4:3)</PresentationFormat>
  <Paragraphs>386</Paragraphs>
  <Slides>40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40</vt:i4>
      </vt:variant>
    </vt:vector>
  </HeadingPairs>
  <TitlesOfParts>
    <vt:vector size="41" baseType="lpstr">
      <vt:lpstr>Office-tema</vt:lpstr>
      <vt:lpstr>Physical conditions and chemistry  -”hot cores” and cold outflows</vt:lpstr>
      <vt:lpstr>Outline</vt:lpstr>
      <vt:lpstr>Driving the gas to the center…</vt:lpstr>
      <vt:lpstr>Diagnosing Starburst/AGN activity</vt:lpstr>
      <vt:lpstr>Chemistry diagnostics</vt:lpstr>
      <vt:lpstr>Extragalactic molecules: &gt;50 detected </vt:lpstr>
      <vt:lpstr>What lines are good indicators?</vt:lpstr>
      <vt:lpstr>PowerPoint-presentation</vt:lpstr>
      <vt:lpstr>Galaxy nuclei</vt:lpstr>
      <vt:lpstr>Hunting for the AGN</vt:lpstr>
      <vt:lpstr>HCN/HCO+ observations of LIRGs</vt:lpstr>
      <vt:lpstr>High resolution ALMA observations of the Seyfert galaxy NGC1068</vt:lpstr>
      <vt:lpstr>The HCN/HCO+ 4-3 ratio in the CND</vt:lpstr>
      <vt:lpstr>ALMA Multi-molecular view of the Seyfert NGC 1097 (Martin et al 2014)</vt:lpstr>
      <vt:lpstr>Nuclear emission</vt:lpstr>
      <vt:lpstr>Compact Obscured Nuclei</vt:lpstr>
      <vt:lpstr>PowerPoint-presentation</vt:lpstr>
      <vt:lpstr>Central Molecular Zone (CMZ) of the Milky Way</vt:lpstr>
      <vt:lpstr>AGNs or compact starbursts?</vt:lpstr>
      <vt:lpstr>Radiative excitation and pumping</vt:lpstr>
      <vt:lpstr>Mrk231: HCN vibrational dynamics – tracing the nuclear warped disk</vt:lpstr>
      <vt:lpstr>PowerPoint-presentation</vt:lpstr>
      <vt:lpstr>ALMA cycle 1: HCN, HCO+ HCN-VIB 4-3 in the ULIRGs Arp220 and IRAS17208</vt:lpstr>
      <vt:lpstr>Buried nucleus - better traced by vibrationally excited HCN?</vt:lpstr>
      <vt:lpstr>Position-velocity diagrams: Vibrationally excited HCN reveal rotating torus?</vt:lpstr>
      <vt:lpstr>What is buried at the core?</vt:lpstr>
      <vt:lpstr>Spectral scans</vt:lpstr>
      <vt:lpstr>ALMA spectral scans</vt:lpstr>
      <vt:lpstr>Molecular outflows and winds</vt:lpstr>
      <vt:lpstr>A molecular outflow in the most extreme FIR-excess, radio-quiet galaxy NGC1377</vt:lpstr>
      <vt:lpstr>SMA CO and 13CO 2-1 observations (Aalto, Muller, Sakamoto, Gallagher, Martin, Costagliola 2012b) </vt:lpstr>
      <vt:lpstr>ALMA cycle 2 imaging of NGC1377</vt:lpstr>
      <vt:lpstr>The ALMA twist: A Precessing outflow?, deflection? infall? – or?</vt:lpstr>
      <vt:lpstr>At the other end of the scale: Mrk231- high velocity gas in the QSO outflow</vt:lpstr>
      <vt:lpstr> First detection of HCN, HCO+, HNC 1-0 in an AGN wind. Dense (n&gt;105 cm-3) gas</vt:lpstr>
      <vt:lpstr>Is the outflow in Mrk231 clumpy?</vt:lpstr>
      <vt:lpstr>Physical conditions/chemistry in outflows</vt:lpstr>
      <vt:lpstr>CONCLUSIONS</vt:lpstr>
      <vt:lpstr>Extended starbursts</vt:lpstr>
      <vt:lpstr>Extended starbursts in Minor mergers with dust lanes and polar rings</vt:lpstr>
    </vt:vector>
  </TitlesOfParts>
  <Company>Chalmers Tekniska Högskola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susanne aalto</dc:creator>
  <cp:lastModifiedBy>susanne aalto</cp:lastModifiedBy>
  <cp:revision>540</cp:revision>
  <dcterms:created xsi:type="dcterms:W3CDTF">2014-07-19T21:19:13Z</dcterms:created>
  <dcterms:modified xsi:type="dcterms:W3CDTF">2015-03-25T19:22:07Z</dcterms:modified>
</cp:coreProperties>
</file>