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65" r:id="rId4"/>
    <p:sldId id="268" r:id="rId5"/>
    <p:sldId id="266" r:id="rId6"/>
    <p:sldId id="291" r:id="rId7"/>
    <p:sldId id="274" r:id="rId8"/>
    <p:sldId id="288" r:id="rId9"/>
    <p:sldId id="297" r:id="rId10"/>
    <p:sldId id="298" r:id="rId11"/>
    <p:sldId id="289" r:id="rId12"/>
    <p:sldId id="300" r:id="rId13"/>
    <p:sldId id="304" r:id="rId14"/>
    <p:sldId id="296" r:id="rId15"/>
    <p:sldId id="302" r:id="rId16"/>
    <p:sldId id="303" r:id="rId17"/>
    <p:sldId id="306" r:id="rId18"/>
    <p:sldId id="307" r:id="rId19"/>
    <p:sldId id="308" r:id="rId20"/>
    <p:sldId id="305" r:id="rId21"/>
    <p:sldId id="258" r:id="rId22"/>
    <p:sldId id="259" r:id="rId23"/>
    <p:sldId id="285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81BD"/>
    <a:srgbClr val="FF6666"/>
    <a:srgbClr val="FF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30" autoAdjust="0"/>
  </p:normalViewPr>
  <p:slideViewPr>
    <p:cSldViewPr snapToObjects="1">
      <p:cViewPr>
        <p:scale>
          <a:sx n="100" d="100"/>
          <a:sy n="100" d="100"/>
        </p:scale>
        <p:origin x="-9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046B9-5BC3-403F-BBA5-1CD51669446A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4A607-BD5A-489C-A517-20A03547A9B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04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Radial </a:t>
            </a:r>
            <a:r>
              <a:rPr lang="fr-FR" dirty="0" err="1" smtClean="0"/>
              <a:t>velocity</a:t>
            </a:r>
            <a:r>
              <a:rPr lang="fr-FR" dirty="0" smtClean="0"/>
              <a:t> </a:t>
            </a:r>
            <a:r>
              <a:rPr lang="fr-FR" dirty="0" err="1" smtClean="0"/>
              <a:t>determination</a:t>
            </a:r>
            <a:r>
              <a:rPr lang="fr-FR" dirty="0" smtClean="0"/>
              <a:t>: cross </a:t>
            </a:r>
            <a:r>
              <a:rPr lang="fr-FR" dirty="0" err="1" smtClean="0"/>
              <a:t>correlating</a:t>
            </a:r>
            <a:r>
              <a:rPr lang="fr-FR" dirty="0" smtClean="0"/>
              <a:t> a </a:t>
            </a:r>
            <a:r>
              <a:rPr lang="fr-FR" dirty="0" err="1" smtClean="0"/>
              <a:t>mask</a:t>
            </a:r>
            <a:r>
              <a:rPr lang="fr-FR" dirty="0" smtClean="0"/>
              <a:t> (</a:t>
            </a:r>
            <a:r>
              <a:rPr lang="fr-FR" dirty="0" err="1" smtClean="0"/>
              <a:t>matched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spectral type of the observation) </a:t>
            </a:r>
            <a:r>
              <a:rPr lang="fr-FR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spectrum</a:t>
            </a:r>
            <a:r>
              <a:rPr lang="fr-FR" baseline="0" dirty="0" smtClean="0"/>
              <a:t>.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powerfull</a:t>
            </a:r>
            <a:r>
              <a:rPr lang="fr-FR" dirty="0" smtClean="0"/>
              <a:t>: the CCF combines information </a:t>
            </a:r>
            <a:r>
              <a:rPr lang="fr-FR" dirty="0" err="1" smtClean="0"/>
              <a:t>coming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thousands</a:t>
            </a:r>
            <a:r>
              <a:rPr lang="fr-FR" baseline="0" dirty="0" smtClean="0"/>
              <a:t> of spectral </a:t>
            </a:r>
            <a:r>
              <a:rPr lang="fr-FR" baseline="0" dirty="0" err="1" smtClean="0"/>
              <a:t>lines</a:t>
            </a:r>
            <a:endParaRPr lang="fr-FR" baseline="0" dirty="0" smtClean="0"/>
          </a:p>
          <a:p>
            <a:r>
              <a:rPr lang="fr-FR" baseline="0" dirty="0" err="1" smtClean="0"/>
              <a:t>Conts</a:t>
            </a:r>
            <a:r>
              <a:rPr lang="fr-FR" baseline="0" dirty="0" smtClean="0"/>
              <a:t>: mix </a:t>
            </a:r>
            <a:r>
              <a:rPr lang="fr-FR" baseline="0" dirty="0" err="1" smtClean="0"/>
              <a:t>lines</a:t>
            </a:r>
            <a:r>
              <a:rPr lang="fr-FR" baseline="0" dirty="0" smtClean="0"/>
              <a:t> (information) </a:t>
            </a:r>
            <a:r>
              <a:rPr lang="fr-FR" baseline="0" dirty="0" err="1" smtClean="0"/>
              <a:t>originating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layers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atmosphere</a:t>
            </a:r>
            <a:r>
              <a:rPr lang="fr-FR" baseline="0" dirty="0" smtClean="0"/>
              <a:t>. For </a:t>
            </a:r>
            <a:r>
              <a:rPr lang="fr-FR" baseline="0" dirty="0" err="1" smtClean="0"/>
              <a:t>supergiant</a:t>
            </a:r>
            <a:r>
              <a:rPr lang="fr-FR" baseline="0" dirty="0" smtClean="0"/>
              <a:t> stars, </a:t>
            </a:r>
            <a:r>
              <a:rPr lang="fr-FR" baseline="0" dirty="0" err="1" smtClean="0"/>
              <a:t>ccf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a good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analyze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atmospheric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velocity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fields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Tomography</a:t>
            </a:r>
            <a:r>
              <a:rPr lang="fr-FR" baseline="0" dirty="0" smtClean="0"/>
              <a:t> tends to </a:t>
            </a:r>
            <a:r>
              <a:rPr lang="fr-FR" baseline="0" dirty="0" err="1" smtClean="0"/>
              <a:t>remedy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situation: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uses the </a:t>
            </a:r>
            <a:r>
              <a:rPr lang="fr-FR" baseline="0" dirty="0" err="1" smtClean="0"/>
              <a:t>cross-correlation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techinque</a:t>
            </a:r>
            <a:r>
              <a:rPr lang="fr-FR" baseline="0" dirty="0" smtClean="0"/>
              <a:t>, but on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sets of </a:t>
            </a:r>
            <a:r>
              <a:rPr lang="fr-FR" baseline="0" dirty="0" err="1" smtClean="0"/>
              <a:t>lines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forming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depth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atmosphere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A607-BD5A-489C-A517-20A03547A9B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Depth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the 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depth</a:t>
            </a:r>
            <a:r>
              <a:rPr lang="fr-FR" dirty="0" smtClean="0"/>
              <a:t> (a proxy for the </a:t>
            </a:r>
            <a:r>
              <a:rPr lang="fr-FR" dirty="0" err="1" smtClean="0"/>
              <a:t>geometrical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depth</a:t>
            </a:r>
            <a:r>
              <a:rPr lang="fr-FR" dirty="0" smtClean="0"/>
              <a:t>)</a:t>
            </a:r>
            <a:r>
              <a:rPr lang="fr-FR" baseline="0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the </a:t>
            </a:r>
            <a:r>
              <a:rPr lang="fr-FR" dirty="0" err="1" smtClean="0"/>
              <a:t>monochromatic</a:t>
            </a:r>
            <a:r>
              <a:rPr lang="fr-FR" dirty="0" smtClean="0"/>
              <a:t>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depth</a:t>
            </a:r>
            <a:r>
              <a:rPr lang="fr-FR" dirty="0" smtClean="0"/>
              <a:t> </a:t>
            </a:r>
            <a:r>
              <a:rPr lang="fr-FR" dirty="0" err="1" smtClean="0"/>
              <a:t>reaches</a:t>
            </a:r>
            <a:r>
              <a:rPr lang="fr-FR" baseline="0" dirty="0" smtClean="0"/>
              <a:t> 2/3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A607-BD5A-489C-A517-20A03547A9B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suggested</a:t>
            </a:r>
            <a:r>
              <a:rPr lang="fr-FR" dirty="0" smtClean="0"/>
              <a:t> by Gray 2001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A607-BD5A-489C-A517-20A03547A9BD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2F47-60EE-45F7-B97C-BCE7F3D94645}" type="datetimeFigureOut">
              <a:rPr lang="fr-FR" smtClean="0"/>
              <a:pPr/>
              <a:t>7/10/15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74E1-CB61-44C1-A46C-7347D22773B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rgbClr val="00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3d.png"/>
          <p:cNvPicPr>
            <a:picLocks noChangeAspect="1"/>
          </p:cNvPicPr>
          <p:nvPr/>
        </p:nvPicPr>
        <p:blipFill>
          <a:blip r:embed="rId3">
            <a:alphaModFix amt="47000"/>
          </a:blip>
          <a:srcRect t="20507" r="7445" b="9321"/>
          <a:stretch>
            <a:fillRect/>
          </a:stretch>
        </p:blipFill>
        <p:spPr>
          <a:xfrm>
            <a:off x="0" y="0"/>
            <a:ext cx="9144000" cy="46221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948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Atmospheric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tomography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of </a:t>
            </a:r>
            <a:r>
              <a:rPr lang="fr-FR" dirty="0" err="1" smtClean="0">
                <a:solidFill>
                  <a:srgbClr val="FF0000"/>
                </a:solidFill>
              </a:rPr>
              <a:t>supergiant</a:t>
            </a:r>
            <a:r>
              <a:rPr lang="fr-FR" dirty="0" smtClean="0">
                <a:solidFill>
                  <a:srgbClr val="FF0000"/>
                </a:solidFill>
              </a:rPr>
              <a:t> stars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(</a:t>
            </a:r>
            <a:r>
              <a:rPr lang="fr-FR" sz="3200" dirty="0" err="1" smtClean="0">
                <a:solidFill>
                  <a:srgbClr val="FF0000"/>
                </a:solidFill>
              </a:rPr>
              <a:t>starring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/>
              <a:t>μ </a:t>
            </a:r>
            <a:r>
              <a:rPr lang="fr-FR" sz="3200" dirty="0" smtClean="0"/>
              <a:t>Cep</a:t>
            </a:r>
            <a:r>
              <a:rPr lang="fr-FR" sz="3200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7376864" cy="2362200"/>
          </a:xfrm>
        </p:spPr>
        <p:txBody>
          <a:bodyPr>
            <a:normAutofit fontScale="55000" lnSpcReduction="20000"/>
          </a:bodyPr>
          <a:lstStyle/>
          <a:p>
            <a:r>
              <a:rPr lang="fr-FR" sz="4400" dirty="0">
                <a:solidFill>
                  <a:schemeClr val="tx1"/>
                </a:solidFill>
              </a:rPr>
              <a:t>Alain </a:t>
            </a:r>
            <a:r>
              <a:rPr lang="fr-FR" sz="4400" dirty="0" smtClean="0">
                <a:solidFill>
                  <a:schemeClr val="tx1"/>
                </a:solidFill>
              </a:rPr>
              <a:t>Jorissen, </a:t>
            </a:r>
            <a:r>
              <a:rPr lang="fr-FR" sz="4400" dirty="0">
                <a:solidFill>
                  <a:schemeClr val="tx1"/>
                </a:solidFill>
              </a:rPr>
              <a:t>Sophie Van </a:t>
            </a:r>
            <a:r>
              <a:rPr lang="fr-FR" sz="4400" dirty="0" smtClean="0">
                <a:solidFill>
                  <a:schemeClr val="tx1"/>
                </a:solidFill>
              </a:rPr>
              <a:t>Eck, </a:t>
            </a:r>
            <a:r>
              <a:rPr lang="fr-FR" sz="4400" dirty="0" err="1">
                <a:solidFill>
                  <a:schemeClr val="tx1"/>
                </a:solidFill>
              </a:rPr>
              <a:t>Kateryna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  <a:r>
              <a:rPr lang="fr-FR" sz="4400" dirty="0" err="1">
                <a:solidFill>
                  <a:schemeClr val="tx1"/>
                </a:solidFill>
              </a:rPr>
              <a:t>Kravchenko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  <a:endParaRPr lang="fr-FR" sz="4400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>
                <a:solidFill>
                  <a:schemeClr val="tx1"/>
                </a:solidFill>
              </a:rPr>
              <a:t>Université Libre de Bruxelles)</a:t>
            </a:r>
          </a:p>
          <a:p>
            <a:r>
              <a:rPr lang="fr-FR" sz="4400" dirty="0" smtClean="0">
                <a:solidFill>
                  <a:schemeClr val="tx1"/>
                </a:solidFill>
              </a:rPr>
              <a:t>Andrea </a:t>
            </a:r>
            <a:r>
              <a:rPr lang="fr-FR" sz="4400" dirty="0" err="1" smtClean="0">
                <a:solidFill>
                  <a:schemeClr val="tx1"/>
                </a:solidFill>
              </a:rPr>
              <a:t>Chiavassa</a:t>
            </a:r>
            <a:r>
              <a:rPr lang="fr-FR" sz="4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(Observatoire de la Côte d’Azur, Nice)</a:t>
            </a:r>
          </a:p>
          <a:p>
            <a:r>
              <a:rPr lang="fr-FR" sz="4400" dirty="0" smtClean="0">
                <a:solidFill>
                  <a:schemeClr val="tx1"/>
                </a:solidFill>
              </a:rPr>
              <a:t>Bertrand </a:t>
            </a:r>
            <a:r>
              <a:rPr lang="fr-FR" sz="4400" dirty="0" err="1" smtClean="0">
                <a:solidFill>
                  <a:schemeClr val="tx1"/>
                </a:solidFill>
              </a:rPr>
              <a:t>Plez</a:t>
            </a:r>
            <a:endParaRPr lang="fr-FR" sz="4400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 (Université de Montpellier II)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2886" y="-27384"/>
            <a:ext cx="854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Stellar</a:t>
            </a:r>
            <a:r>
              <a:rPr lang="fr-FR" b="1" dirty="0" smtClean="0"/>
              <a:t> End </a:t>
            </a:r>
            <a:r>
              <a:rPr lang="fr-FR" b="1" dirty="0" err="1" smtClean="0"/>
              <a:t>Products</a:t>
            </a:r>
            <a:r>
              <a:rPr lang="fr-FR" b="1" dirty="0" smtClean="0"/>
              <a:t>							                  	ESO, </a:t>
            </a:r>
            <a:r>
              <a:rPr lang="fr-FR" b="1" dirty="0" err="1" smtClean="0"/>
              <a:t>Garching</a:t>
            </a:r>
            <a:r>
              <a:rPr lang="fr-FR" b="1" dirty="0" smtClean="0"/>
              <a:t>, 2015</a:t>
            </a:r>
            <a:endParaRPr lang="fr-F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36512" y="6546830"/>
            <a:ext cx="837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Based on observations carried out with the HERMES spectrograph</a:t>
            </a:r>
            <a:r>
              <a:rPr lang="en-US" sz="1600" dirty="0">
                <a:solidFill>
                  <a:srgbClr val="FF6600"/>
                </a:solidFill>
              </a:rPr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on the Mercator 1.2m telescope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Tomography</a:t>
            </a:r>
            <a:r>
              <a:rPr lang="fr-FR" dirty="0" smtClean="0"/>
              <a:t>: III. </a:t>
            </a:r>
            <a:r>
              <a:rPr lang="fr-FR" dirty="0" err="1" smtClean="0"/>
              <a:t>Interpretation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/>
              <a:t>                   The </a:t>
            </a:r>
            <a:r>
              <a:rPr lang="fr-FR" sz="2000" dirty="0" err="1" smtClean="0"/>
              <a:t>Schwarzschild</a:t>
            </a:r>
            <a:r>
              <a:rPr lang="fr-FR" sz="2000" dirty="0" smtClean="0"/>
              <a:t> </a:t>
            </a:r>
            <a:r>
              <a:rPr lang="fr-FR" sz="2000" dirty="0" err="1" smtClean="0"/>
              <a:t>mechanism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9" name="Image 8" descr="schwarzschil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4398252" cy="4038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41470" y="1484784"/>
            <a:ext cx="1441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Evolution of 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Mira star CCF</a:t>
            </a:r>
          </a:p>
          <a:p>
            <a:r>
              <a:rPr lang="fr-FR" dirty="0" err="1">
                <a:solidFill>
                  <a:srgbClr val="0000FF"/>
                </a:solidFill>
              </a:rPr>
              <a:t>w</a:t>
            </a:r>
            <a:r>
              <a:rPr lang="fr-FR" dirty="0" err="1" smtClean="0">
                <a:solidFill>
                  <a:srgbClr val="0000FF"/>
                </a:solidFill>
              </a:rPr>
              <a:t>ith</a:t>
            </a:r>
            <a:r>
              <a:rPr lang="fr-FR" dirty="0" smtClean="0">
                <a:solidFill>
                  <a:srgbClr val="0000FF"/>
                </a:solidFill>
              </a:rPr>
              <a:t>  </a:t>
            </a:r>
            <a:r>
              <a:rPr lang="fr-FR" dirty="0" smtClean="0">
                <a:solidFill>
                  <a:srgbClr val="FF0000"/>
                </a:solidFill>
              </a:rPr>
              <a:t>time  </a:t>
            </a:r>
            <a:r>
              <a:rPr lang="fr-FR" dirty="0" err="1" smtClean="0">
                <a:solidFill>
                  <a:srgbClr val="0000FF"/>
                </a:solidFill>
              </a:rPr>
              <a:t>at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err="1">
                <a:solidFill>
                  <a:srgbClr val="0000FF"/>
                </a:solidFill>
              </a:rPr>
              <a:t>g</a:t>
            </a:r>
            <a:r>
              <a:rPr lang="fr-FR" dirty="0" err="1" smtClean="0">
                <a:solidFill>
                  <a:srgbClr val="0000FF"/>
                </a:solidFill>
              </a:rPr>
              <a:t>iven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depth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4579" y="595868"/>
            <a:ext cx="324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Alvarez et al. 2000, A&amp;A 362,655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59895" y="1052736"/>
            <a:ext cx="4184105" cy="5769932"/>
            <a:chOff x="4959895" y="1052736"/>
            <a:chExt cx="4184105" cy="5769932"/>
          </a:xfrm>
        </p:grpSpPr>
        <p:grpSp>
          <p:nvGrpSpPr>
            <p:cNvPr id="21" name="Group 20"/>
            <p:cNvGrpSpPr/>
            <p:nvPr/>
          </p:nvGrpSpPr>
          <p:grpSpPr>
            <a:xfrm>
              <a:off x="6660232" y="6453336"/>
              <a:ext cx="1944216" cy="369332"/>
              <a:chOff x="6660232" y="6453336"/>
              <a:chExt cx="1944216" cy="36933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6660232" y="6453336"/>
                <a:ext cx="194421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415867" y="6453336"/>
                <a:ext cx="612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time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59895" y="1052736"/>
              <a:ext cx="4184105" cy="5242182"/>
              <a:chOff x="4959895" y="1052736"/>
              <a:chExt cx="4184105" cy="524218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148064" y="1052736"/>
                <a:ext cx="3995936" cy="5242182"/>
                <a:chOff x="5148064" y="697468"/>
                <a:chExt cx="3995936" cy="5242182"/>
              </a:xfrm>
            </p:grpSpPr>
            <p:pic>
              <p:nvPicPr>
                <p:cNvPr id="5" name="Image 4" descr="ccf-rod.tif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37016" y="697468"/>
                  <a:ext cx="3306984" cy="5242182"/>
                </a:xfrm>
                <a:prstGeom prst="rect">
                  <a:avLst/>
                </a:prstGeom>
              </p:spPr>
            </p:pic>
            <p:sp>
              <p:nvSpPr>
                <p:cNvPr id="7" name="ZoneTexte 6"/>
                <p:cNvSpPr txBox="1"/>
                <p:nvPr/>
              </p:nvSpPr>
              <p:spPr>
                <a:xfrm>
                  <a:off x="5170304" y="5334000"/>
                  <a:ext cx="6978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 smtClean="0">
                      <a:solidFill>
                        <a:srgbClr val="FF0000"/>
                      </a:solidFill>
                    </a:rPr>
                    <a:t>outer</a:t>
                  </a:r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" name="ZoneTexte 7"/>
                <p:cNvSpPr txBox="1"/>
                <p:nvPr/>
              </p:nvSpPr>
              <p:spPr>
                <a:xfrm>
                  <a:off x="5148064" y="882134"/>
                  <a:ext cx="6755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 smtClean="0">
                      <a:solidFill>
                        <a:srgbClr val="FF0000"/>
                      </a:solidFill>
                    </a:rPr>
                    <a:t>inner</a:t>
                  </a:r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6382544" y="2564904"/>
                <a:ext cx="230425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959895" y="2338428"/>
                <a:ext cx="10968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</a:rPr>
                  <a:t>a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tmospheric</a:t>
                </a:r>
              </a:p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</a:rPr>
                  <a:t>depth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971600" y="2276872"/>
            <a:ext cx="2249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Lagrangian</a:t>
            </a:r>
            <a:r>
              <a:rPr lang="en-US" sz="1400" dirty="0" smtClean="0"/>
              <a:t> description </a:t>
            </a:r>
          </a:p>
          <a:p>
            <a:r>
              <a:rPr lang="en-US" sz="1400" dirty="0" smtClean="0"/>
              <a:t>of the pulsating atmosphere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39752" y="4005064"/>
            <a:ext cx="11017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63888" y="2685113"/>
            <a:ext cx="1396007" cy="3120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1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Tomography</a:t>
            </a:r>
            <a:r>
              <a:rPr lang="fr-FR" dirty="0" smtClean="0"/>
              <a:t>: IV. Application to </a:t>
            </a:r>
            <a:r>
              <a:rPr lang="fr-FR" dirty="0" err="1" smtClean="0"/>
              <a:t>sg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52536" y="1052736"/>
            <a:ext cx="9144000" cy="5867400"/>
          </a:xfrm>
        </p:spPr>
        <p:txBody>
          <a:bodyPr>
            <a:noAutofit/>
          </a:bodyPr>
          <a:lstStyle/>
          <a:p>
            <a:pPr lvl="1"/>
            <a:r>
              <a:rPr lang="fr-FR" sz="2000" dirty="0" err="1" smtClean="0"/>
              <a:t>Same</a:t>
            </a:r>
            <a:r>
              <a:rPr lang="fr-FR" sz="2000" dirty="0" smtClean="0"/>
              <a:t> technique and </a:t>
            </a:r>
            <a:r>
              <a:rPr lang="fr-FR" sz="2000" dirty="0" err="1" smtClean="0"/>
              <a:t>masks</a:t>
            </a:r>
            <a:r>
              <a:rPr lang="fr-FR" sz="2000" dirty="0" smtClean="0"/>
              <a:t>, </a:t>
            </a:r>
            <a:r>
              <a:rPr lang="fr-FR" sz="2000" dirty="0" err="1" smtClean="0"/>
              <a:t>applied</a:t>
            </a:r>
            <a:r>
              <a:rPr lang="fr-FR" sz="2000" dirty="0" smtClean="0"/>
              <a:t> to </a:t>
            </a:r>
            <a:r>
              <a:rPr lang="fr-FR" sz="2000" dirty="0" err="1" smtClean="0"/>
              <a:t>supergiant</a:t>
            </a:r>
            <a:r>
              <a:rPr lang="fr-FR" sz="2000" dirty="0" smtClean="0"/>
              <a:t> stars</a:t>
            </a:r>
          </a:p>
          <a:p>
            <a:pPr lvl="1"/>
            <a:r>
              <a:rPr lang="fr-FR" sz="2000" dirty="0" smtClean="0"/>
              <a:t>No </a:t>
            </a:r>
            <a:r>
              <a:rPr lang="fr-FR" sz="2000" dirty="0" err="1" smtClean="0"/>
              <a:t>cyclic</a:t>
            </a:r>
            <a:r>
              <a:rPr lang="fr-FR" sz="2000" dirty="0" smtClean="0"/>
              <a:t> </a:t>
            </a:r>
            <a:r>
              <a:rPr lang="fr-FR" sz="2000" dirty="0" err="1" smtClean="0"/>
              <a:t>behaviour</a:t>
            </a:r>
            <a:endParaRPr lang="fr-FR" sz="2000" dirty="0" smtClean="0"/>
          </a:p>
          <a:p>
            <a:pPr lvl="1"/>
            <a:r>
              <a:rPr lang="fr-FR" sz="2000" dirty="0" err="1"/>
              <a:t>S</a:t>
            </a:r>
            <a:r>
              <a:rPr lang="fr-FR" sz="2000" dirty="0" err="1" smtClean="0"/>
              <a:t>teep</a:t>
            </a:r>
            <a:r>
              <a:rPr lang="fr-FR" sz="2000" dirty="0" smtClean="0"/>
              <a:t> </a:t>
            </a:r>
            <a:r>
              <a:rPr lang="fr-FR" sz="2000" dirty="0" err="1" smtClean="0"/>
              <a:t>velocity</a:t>
            </a:r>
            <a:r>
              <a:rPr lang="fr-FR" sz="2000" dirty="0" smtClean="0"/>
              <a:t> gradients are </a:t>
            </a:r>
            <a:r>
              <a:rPr lang="fr-FR" sz="2000" dirty="0" err="1" smtClean="0"/>
              <a:t>observed</a:t>
            </a:r>
            <a:r>
              <a:rPr lang="fr-FR" sz="2000" dirty="0" smtClean="0"/>
              <a:t> on time </a:t>
            </a:r>
            <a:r>
              <a:rPr lang="fr-FR" sz="2000" dirty="0" err="1" smtClean="0"/>
              <a:t>scales</a:t>
            </a:r>
            <a:r>
              <a:rPr lang="fr-FR" sz="2000" dirty="0" smtClean="0"/>
              <a:t> of ~ 150 </a:t>
            </a:r>
            <a:r>
              <a:rPr lang="fr-FR" sz="2000" dirty="0" err="1" smtClean="0"/>
              <a:t>days</a:t>
            </a:r>
            <a:endParaRPr lang="fr-FR" sz="2000" dirty="0" smtClean="0"/>
          </a:p>
        </p:txBody>
      </p:sp>
      <p:pic>
        <p:nvPicPr>
          <p:cNvPr id="10" name="Image 9" descr="josselin-plez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204864"/>
            <a:ext cx="8035277" cy="4653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4800" y="2411596"/>
            <a:ext cx="67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inner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2483" y="5703332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outer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82573" y="627102"/>
            <a:ext cx="3461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Josselin &amp; </a:t>
            </a:r>
            <a:r>
              <a:rPr lang="fr-FR" dirty="0" err="1"/>
              <a:t>Plez</a:t>
            </a:r>
            <a:r>
              <a:rPr lang="fr-FR" dirty="0"/>
              <a:t> </a:t>
            </a:r>
            <a:r>
              <a:rPr lang="fr-FR" dirty="0" smtClean="0"/>
              <a:t>2007, </a:t>
            </a:r>
            <a:r>
              <a:rPr lang="fr-FR" dirty="0"/>
              <a:t>A&amp;A 469, 671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63688" y="6309320"/>
            <a:ext cx="648072" cy="216024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00192" y="6309320"/>
            <a:ext cx="432048" cy="26041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5768" y="3140968"/>
            <a:ext cx="3707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000" dirty="0" smtClean="0"/>
              <a:t>66 </a:t>
            </a:r>
            <a:r>
              <a:rPr lang="fr-FR" sz="2000" dirty="0" err="1" smtClean="0"/>
              <a:t>high-resolution</a:t>
            </a:r>
            <a:r>
              <a:rPr lang="fr-FR" sz="2000" dirty="0" smtClean="0"/>
              <a:t> </a:t>
            </a:r>
          </a:p>
          <a:p>
            <a:pPr lvl="1"/>
            <a:r>
              <a:rPr lang="fr-FR" sz="2000" dirty="0" smtClean="0"/>
              <a:t>(R = 86 000) </a:t>
            </a:r>
            <a:r>
              <a:rPr lang="fr-FR" sz="2000" dirty="0" err="1" smtClean="0"/>
              <a:t>spectra</a:t>
            </a:r>
            <a:r>
              <a:rPr lang="fr-FR" sz="2000" dirty="0" smtClean="0"/>
              <a:t> of μ Cep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err="1" smtClean="0"/>
              <a:t>obtained</a:t>
            </a:r>
            <a:r>
              <a:rPr lang="fr-FR" sz="2000" dirty="0" smtClean="0"/>
              <a:t> on the HERMES </a:t>
            </a:r>
            <a:r>
              <a:rPr lang="fr-FR" sz="2000" dirty="0" err="1" smtClean="0"/>
              <a:t>spectrograph</a:t>
            </a:r>
            <a:r>
              <a:rPr lang="fr-FR" sz="2000" dirty="0" smtClean="0"/>
              <a:t> (</a:t>
            </a:r>
            <a:r>
              <a:rPr lang="fr-FR" sz="2000" dirty="0" err="1" smtClean="0"/>
              <a:t>Raskin</a:t>
            </a:r>
            <a:r>
              <a:rPr lang="fr-FR" sz="2000" dirty="0" smtClean="0"/>
              <a:t> et al. 2011) on MERCATOR </a:t>
            </a:r>
            <a:r>
              <a:rPr lang="fr-FR" sz="2000" dirty="0" err="1" smtClean="0"/>
              <a:t>telescope</a:t>
            </a:r>
            <a:r>
              <a:rPr lang="fr-FR" sz="2000" dirty="0" smtClean="0"/>
              <a:t> (La Palma)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 err="1"/>
              <a:t>Δt</a:t>
            </a:r>
            <a:r>
              <a:rPr lang="fr-FR" sz="2000" dirty="0"/>
              <a:t> = </a:t>
            </a:r>
            <a:r>
              <a:rPr lang="fr-FR" sz="2000" dirty="0" smtClean="0"/>
              <a:t>1505 </a:t>
            </a:r>
            <a:r>
              <a:rPr lang="fr-FR" sz="2000" dirty="0"/>
              <a:t>d   </a:t>
            </a:r>
          </a:p>
          <a:p>
            <a:pPr lvl="1"/>
            <a:r>
              <a:rPr lang="fr-FR" sz="2000" dirty="0" smtClean="0"/>
              <a:t> 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-2361456" y="-27384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sz="2700" dirty="0" smtClean="0"/>
              <a:t>V</a:t>
            </a:r>
            <a:r>
              <a:rPr lang="fr-FR" sz="2700" dirty="0"/>
              <a:t>. </a:t>
            </a:r>
            <a:r>
              <a:rPr lang="fr-FR" sz="2700" dirty="0" smtClean="0"/>
              <a:t>Application </a:t>
            </a:r>
            <a:r>
              <a:rPr lang="fr-FR" sz="2700" dirty="0"/>
              <a:t>to μ</a:t>
            </a:r>
            <a:r>
              <a:rPr lang="fr-FR" sz="3600" dirty="0"/>
              <a:t> </a:t>
            </a:r>
            <a:r>
              <a:rPr lang="fr-FR" sz="2700" dirty="0"/>
              <a:t>Cep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3023516" cy="2005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752" y="6225062"/>
            <a:ext cx="302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Compute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CCF </a:t>
            </a:r>
            <a:r>
              <a:rPr lang="fr-FR" dirty="0" smtClean="0"/>
              <a:t>(</a:t>
            </a:r>
            <a:r>
              <a:rPr lang="fr-FR" dirty="0">
                <a:solidFill>
                  <a:srgbClr val="0000FF"/>
                </a:solidFill>
              </a:rPr>
              <a:t>R</a:t>
            </a:r>
            <a:r>
              <a:rPr lang="fr-FR" dirty="0"/>
              <a:t>adial </a:t>
            </a:r>
            <a:r>
              <a:rPr lang="fr-FR" dirty="0" err="1">
                <a:solidFill>
                  <a:srgbClr val="0000FF"/>
                </a:solidFill>
              </a:rPr>
              <a:t>V</a:t>
            </a:r>
            <a:r>
              <a:rPr lang="fr-FR" dirty="0" err="1"/>
              <a:t>elocity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0"/>
            <a:ext cx="1331738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686" y="0"/>
            <a:ext cx="160777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16200000">
            <a:off x="2579677" y="1499389"/>
            <a:ext cx="276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MARCS  synthetic spectrum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571586" y="-27384"/>
            <a:ext cx="1548632" cy="7294305"/>
            <a:chOff x="5571586" y="-27384"/>
            <a:chExt cx="1548632" cy="7294305"/>
          </a:xfrm>
        </p:grpSpPr>
        <p:sp>
          <p:nvSpPr>
            <p:cNvPr id="22" name="ZoneTexte 6"/>
            <p:cNvSpPr txBox="1"/>
            <p:nvPr/>
          </p:nvSpPr>
          <p:spPr>
            <a:xfrm>
              <a:off x="5571586" y="6072145"/>
              <a:ext cx="697840" cy="477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3366FF"/>
                  </a:solidFill>
                </a:rPr>
                <a:t>outer</a:t>
              </a:r>
              <a:endParaRPr lang="fr-FR" dirty="0">
                <a:solidFill>
                  <a:srgbClr val="3366FF"/>
                </a:solidFill>
              </a:endParaRPr>
            </a:p>
          </p:txBody>
        </p:sp>
        <p:sp>
          <p:nvSpPr>
            <p:cNvPr id="23" name="ZoneTexte 7"/>
            <p:cNvSpPr txBox="1"/>
            <p:nvPr/>
          </p:nvSpPr>
          <p:spPr>
            <a:xfrm>
              <a:off x="5655172" y="286860"/>
              <a:ext cx="675523" cy="477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3366FF"/>
                  </a:solidFill>
                </a:rPr>
                <a:t>inner</a:t>
              </a:r>
              <a:endParaRPr lang="fr-FR" dirty="0">
                <a:solidFill>
                  <a:srgbClr val="3366FF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303482" y="476672"/>
              <a:ext cx="0" cy="590778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7"/>
            <p:cNvSpPr txBox="1"/>
            <p:nvPr/>
          </p:nvSpPr>
          <p:spPr>
            <a:xfrm>
              <a:off x="6191997" y="6504462"/>
              <a:ext cx="928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</a:t>
              </a:r>
              <a:r>
                <a:rPr lang="fr-FR" dirty="0" smtClean="0"/>
                <a:t>og</a:t>
              </a:r>
              <a:r>
                <a:rPr lang="fr-FR" dirty="0"/>
                <a:t>(τ</a:t>
              </a:r>
              <a:r>
                <a:rPr lang="fr-FR" baseline="-25000" dirty="0" smtClean="0">
                  <a:latin typeface="Euclid Symbol" charset="2"/>
                  <a:cs typeface="Euclid Symbol" charset="2"/>
                </a:rPr>
                <a:t>500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71586" y="-27384"/>
              <a:ext cx="547596" cy="729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</a:t>
              </a:r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-0.5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-1.0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-1.5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-2.0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-2.5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-3.0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-3.5</a:t>
              </a:r>
            </a:p>
            <a:p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 rot="16200000">
            <a:off x="6906237" y="325883"/>
            <a:ext cx="74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μ</a:t>
            </a:r>
            <a:r>
              <a:rPr lang="fr-FR" sz="2400" dirty="0"/>
              <a:t> </a:t>
            </a:r>
            <a:r>
              <a:rPr lang="fr-FR" dirty="0"/>
              <a:t>Cep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6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4208" y="38089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Innermost mask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1347" y="57646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Outermost mask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03482" y="476672"/>
            <a:ext cx="0" cy="59077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71586" y="-27384"/>
            <a:ext cx="547596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-0.5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-1.0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-1.5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-2.0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-2.5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-3.0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-3.5</a:t>
            </a:r>
          </a:p>
          <a:p>
            <a:endParaRPr lang="en-US" dirty="0"/>
          </a:p>
        </p:txBody>
      </p:sp>
      <p:sp>
        <p:nvSpPr>
          <p:cNvPr id="9" name="ZoneTexte 7"/>
          <p:cNvSpPr txBox="1"/>
          <p:nvPr/>
        </p:nvSpPr>
        <p:spPr>
          <a:xfrm>
            <a:off x="6191997" y="6504462"/>
            <a:ext cx="9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og</a:t>
            </a:r>
            <a:r>
              <a:rPr lang="fr-FR" dirty="0"/>
              <a:t>(τ</a:t>
            </a:r>
            <a:r>
              <a:rPr lang="fr-FR" baseline="-25000" dirty="0" smtClean="0">
                <a:latin typeface="Euclid Symbol" charset="2"/>
                <a:cs typeface="Euclid Symbol" charset="2"/>
              </a:rPr>
              <a:t>500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0" name="tomo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9792" y="15794"/>
            <a:ext cx="27432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6512" y="2363961"/>
            <a:ext cx="2873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dance of the supergiant: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Time lapse </a:t>
            </a:r>
            <a:r>
              <a:rPr lang="fr-FR" dirty="0">
                <a:solidFill>
                  <a:srgbClr val="FF6600"/>
                </a:solidFill>
              </a:rPr>
              <a:t>μ </a:t>
            </a:r>
            <a:r>
              <a:rPr lang="fr-FR" dirty="0" smtClean="0">
                <a:solidFill>
                  <a:srgbClr val="FF6600"/>
                </a:solidFill>
              </a:rPr>
              <a:t>Cep</a:t>
            </a:r>
          </a:p>
          <a:p>
            <a:endParaRPr lang="fr-FR" dirty="0" smtClean="0">
              <a:solidFill>
                <a:srgbClr val="FF6600"/>
              </a:solidFill>
            </a:endParaRPr>
          </a:p>
          <a:p>
            <a:r>
              <a:rPr lang="fr-FR" dirty="0" smtClean="0">
                <a:solidFill>
                  <a:srgbClr val="FF6600"/>
                </a:solidFill>
              </a:rPr>
              <a:t>April 2011 – Jan 2015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792" y="44624"/>
            <a:ext cx="3492205" cy="55734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35979" y="2060848"/>
            <a:ext cx="3492205" cy="479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504" y="4653136"/>
            <a:ext cx="2157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(see the attached file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tomo.mov</a:t>
            </a:r>
            <a:r>
              <a:rPr lang="en-US" dirty="0" smtClean="0"/>
              <a:t>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y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1" y="1628800"/>
            <a:ext cx="4135437" cy="41354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Phase relation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velocities</a:t>
            </a:r>
            <a:r>
              <a:rPr lang="fr-FR" sz="2400" dirty="0" smtClean="0"/>
              <a:t> and line </a:t>
            </a:r>
            <a:r>
              <a:rPr lang="fr-FR" sz="2400" dirty="0" err="1" smtClean="0"/>
              <a:t>depth</a:t>
            </a:r>
            <a:r>
              <a:rPr lang="fr-FR" sz="2400" dirty="0" smtClean="0"/>
              <a:t> (ratio)</a:t>
            </a:r>
            <a:endParaRPr lang="fr-FR" sz="2400" dirty="0"/>
          </a:p>
        </p:txBody>
      </p:sp>
      <p:pic>
        <p:nvPicPr>
          <p:cNvPr id="5" name="Image 4" descr="hyster-gra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1752600"/>
            <a:ext cx="4089400" cy="40977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19800" y="5867400"/>
            <a:ext cx="2478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Gray, 2008, AJ 135, 1450</a:t>
            </a:r>
          </a:p>
          <a:p>
            <a:r>
              <a:rPr lang="fr-FR" dirty="0" err="1" smtClean="0"/>
              <a:t>Betelgeuse</a:t>
            </a:r>
            <a:endParaRPr lang="fr-FR" dirty="0" smtClean="0"/>
          </a:p>
          <a:p>
            <a:r>
              <a:rPr lang="fr-FR" dirty="0" err="1" smtClean="0"/>
              <a:t>Typical</a:t>
            </a:r>
            <a:r>
              <a:rPr lang="fr-FR" dirty="0" smtClean="0"/>
              <a:t> time 400 d</a:t>
            </a:r>
            <a:endParaRPr lang="fr-FR" dirty="0"/>
          </a:p>
        </p:txBody>
      </p:sp>
      <p:cxnSp>
        <p:nvCxnSpPr>
          <p:cNvPr id="13" name="Connecteur en arc 12"/>
          <p:cNvCxnSpPr/>
          <p:nvPr/>
        </p:nvCxnSpPr>
        <p:spPr>
          <a:xfrm rot="16200000" flipH="1">
            <a:off x="1219200" y="2518792"/>
            <a:ext cx="838200" cy="838200"/>
          </a:xfrm>
          <a:prstGeom prst="curvedConnector3">
            <a:avLst>
              <a:gd name="adj1" fmla="val 990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/>
          <p:nvPr/>
        </p:nvCxnSpPr>
        <p:spPr>
          <a:xfrm rot="16200000" flipH="1">
            <a:off x="1069504" y="4221088"/>
            <a:ext cx="838200" cy="838200"/>
          </a:xfrm>
          <a:prstGeom prst="curvedConnector3">
            <a:avLst>
              <a:gd name="adj1" fmla="val 990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162619" y="6095037"/>
            <a:ext cx="1969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μ</a:t>
            </a:r>
            <a:r>
              <a:rPr lang="fr-FR" dirty="0" smtClean="0"/>
              <a:t> Cep</a:t>
            </a:r>
          </a:p>
          <a:p>
            <a:r>
              <a:rPr lang="fr-FR" dirty="0" smtClean="0"/>
              <a:t>Observation: 550 d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54600" y="1106269"/>
            <a:ext cx="408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LDR = Line </a:t>
            </a:r>
            <a:r>
              <a:rPr lang="fr-FR" dirty="0" err="1" smtClean="0"/>
              <a:t>Depth</a:t>
            </a:r>
            <a:r>
              <a:rPr lang="fr-FR" dirty="0" smtClean="0"/>
              <a:t>(VI)/Line </a:t>
            </a:r>
            <a:r>
              <a:rPr lang="fr-FR" dirty="0" err="1" smtClean="0"/>
              <a:t>Depth(FeI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23728" y="548680"/>
            <a:ext cx="513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Hysteresis</a:t>
            </a:r>
            <a:r>
              <a:rPr lang="fr-FR" sz="2400" dirty="0" smtClean="0">
                <a:solidFill>
                  <a:srgbClr val="FF0000"/>
                </a:solidFill>
              </a:rPr>
              <a:t> (</a:t>
            </a:r>
            <a:r>
              <a:rPr lang="fr-FR" sz="2400" dirty="0" err="1" smtClean="0">
                <a:solidFill>
                  <a:srgbClr val="FF0000"/>
                </a:solidFill>
              </a:rPr>
              <a:t>caused</a:t>
            </a:r>
            <a:r>
              <a:rPr lang="fr-FR" sz="2400" dirty="0" smtClean="0">
                <a:solidFill>
                  <a:srgbClr val="FF0000"/>
                </a:solidFill>
              </a:rPr>
              <a:t> by convective </a:t>
            </a:r>
            <a:r>
              <a:rPr lang="fr-FR" sz="2400" dirty="0" err="1" smtClean="0">
                <a:solidFill>
                  <a:srgbClr val="FF0000"/>
                </a:solidFill>
              </a:rPr>
              <a:t>cells</a:t>
            </a:r>
            <a:r>
              <a:rPr lang="fr-FR" sz="2400" dirty="0" smtClean="0">
                <a:solidFill>
                  <a:srgbClr val="FF0000"/>
                </a:solidFill>
              </a:rPr>
              <a:t>?)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5373216"/>
            <a:ext cx="65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(km/s)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5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971" y="116632"/>
            <a:ext cx="926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t=  0               +90               +92               +133            +151               +161            +178           +190 d                                      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132856"/>
            <a:ext cx="5465768" cy="124762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47664" y="3250292"/>
            <a:ext cx="690445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quite the same </a:t>
            </a:r>
            <a:r>
              <a:rPr lang="en-US" dirty="0" err="1" smtClean="0"/>
              <a:t>behaviour</a:t>
            </a:r>
            <a:r>
              <a:rPr lang="en-US" dirty="0" smtClean="0"/>
              <a:t> as in </a:t>
            </a:r>
            <a:r>
              <a:rPr lang="en-US" dirty="0" err="1" smtClean="0"/>
              <a:t>Miras</a:t>
            </a:r>
            <a:r>
              <a:rPr lang="en-US" dirty="0" smtClean="0"/>
              <a:t> (above):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 err="1" smtClean="0">
                <a:solidFill>
                  <a:srgbClr val="0000FF"/>
                </a:solidFill>
              </a:rPr>
              <a:t>supergiants</a:t>
            </a:r>
            <a:r>
              <a:rPr lang="en-US" dirty="0" smtClean="0">
                <a:solidFill>
                  <a:srgbClr val="0000FF"/>
                </a:solidFill>
              </a:rPr>
              <a:t>, the blue peak (ascending matter) never dominates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→ in </a:t>
            </a:r>
            <a:r>
              <a:rPr lang="en-US" dirty="0" err="1" smtClean="0">
                <a:solidFill>
                  <a:srgbClr val="0000FF"/>
                </a:solidFill>
              </a:rPr>
              <a:t>supergiants</a:t>
            </a:r>
            <a:r>
              <a:rPr lang="en-US" dirty="0" smtClean="0">
                <a:solidFill>
                  <a:srgbClr val="0000FF"/>
                </a:solidFill>
              </a:rPr>
              <a:t>, the shock wave dies off </a:t>
            </a:r>
            <a:r>
              <a:rPr lang="en-US" dirty="0" smtClean="0">
                <a:solidFill>
                  <a:srgbClr val="0000FF"/>
                </a:solidFill>
              </a:rPr>
              <a:t>rapidly, or is it a shock wave 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0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" y="692696"/>
            <a:ext cx="9144000" cy="4604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995" y="323364"/>
            <a:ext cx="926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t=  0                   +18                         +65                    +67                       +80                      +161 d 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97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example, 450 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/>
          <a:srcRect t="19635" b="19635"/>
          <a:stretch>
            <a:fillRect/>
          </a:stretch>
        </p:blipFill>
        <p:spPr/>
      </p:pic>
      <p:pic>
        <p:nvPicPr>
          <p:cNvPr id="4" name="Picture 3" descr="RVcur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78" y="27384"/>
            <a:ext cx="90991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6894" y="764704"/>
            <a:ext cx="67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4368" y="2708920"/>
            <a:ext cx="7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outer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195736" y="1480354"/>
            <a:ext cx="648072" cy="180463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427984" y="2319953"/>
            <a:ext cx="432048" cy="180463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164288" y="3284984"/>
            <a:ext cx="216024" cy="108455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40993" y="1014525"/>
            <a:ext cx="278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Line doubling in deepest masks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Tomography</a:t>
            </a:r>
            <a:r>
              <a:rPr lang="fr-FR" dirty="0" smtClean="0"/>
              <a:t>: </a:t>
            </a:r>
            <a:r>
              <a:rPr lang="fr-FR" sz="4000" dirty="0" smtClean="0"/>
              <a:t>V. </a:t>
            </a:r>
            <a:r>
              <a:rPr lang="fr-FR" sz="4000" dirty="0" err="1" smtClean="0"/>
              <a:t>Velocity</a:t>
            </a:r>
            <a:r>
              <a:rPr lang="fr-FR" sz="4000" dirty="0" smtClean="0"/>
              <a:t> </a:t>
            </a:r>
            <a:r>
              <a:rPr lang="fr-FR" sz="4000" dirty="0" err="1" smtClean="0"/>
              <a:t>curve</a:t>
            </a:r>
            <a:r>
              <a:rPr lang="fr-FR" sz="4000" dirty="0" smtClean="0"/>
              <a:t> of μ Cep</a:t>
            </a:r>
            <a:endParaRPr lang="fr-FR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-62230" y="1858288"/>
            <a:ext cx="88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81BD"/>
                </a:solidFill>
              </a:rPr>
              <a:t>matter </a:t>
            </a:r>
          </a:p>
          <a:p>
            <a:r>
              <a:rPr lang="en-US" dirty="0">
                <a:solidFill>
                  <a:srgbClr val="4F81BD"/>
                </a:solidFill>
              </a:rPr>
              <a:t>falling </a:t>
            </a:r>
          </a:p>
          <a:p>
            <a:r>
              <a:rPr lang="en-US" dirty="0">
                <a:solidFill>
                  <a:srgbClr val="4F81BD"/>
                </a:solidFill>
              </a:rPr>
              <a:t>down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4221088"/>
            <a:ext cx="8284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81BD"/>
                </a:solidFill>
              </a:rPr>
              <a:t>m</a:t>
            </a:r>
            <a:r>
              <a:rPr lang="en-US" dirty="0" smtClean="0">
                <a:solidFill>
                  <a:srgbClr val="4F81BD"/>
                </a:solidFill>
              </a:rPr>
              <a:t>atter 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rising</a:t>
            </a:r>
            <a:endParaRPr lang="en-US" dirty="0">
              <a:solidFill>
                <a:srgbClr val="4F81BD"/>
              </a:solidFill>
            </a:endParaRPr>
          </a:p>
        </p:txBody>
      </p:sp>
      <p:grpSp>
        <p:nvGrpSpPr>
          <p:cNvPr id="473" name="Group 472"/>
          <p:cNvGrpSpPr/>
          <p:nvPr/>
        </p:nvGrpSpPr>
        <p:grpSpPr>
          <a:xfrm>
            <a:off x="940890" y="5072684"/>
            <a:ext cx="1004954" cy="984818"/>
            <a:chOff x="940890" y="5072684"/>
            <a:chExt cx="1004954" cy="984818"/>
          </a:xfrm>
        </p:grpSpPr>
        <p:cxnSp>
          <p:nvCxnSpPr>
            <p:cNvPr id="32" name="Connecteur droit 8"/>
            <p:cNvCxnSpPr/>
            <p:nvPr/>
          </p:nvCxnSpPr>
          <p:spPr>
            <a:xfrm>
              <a:off x="941768" y="5704335"/>
              <a:ext cx="1003806" cy="0"/>
            </a:xfrm>
            <a:prstGeom prst="line">
              <a:avLst/>
            </a:prstGeom>
            <a:ln w="3175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9"/>
            <p:cNvCxnSpPr/>
            <p:nvPr/>
          </p:nvCxnSpPr>
          <p:spPr>
            <a:xfrm>
              <a:off x="941088" y="5084615"/>
              <a:ext cx="1004756" cy="569"/>
            </a:xfrm>
            <a:prstGeom prst="line">
              <a:avLst/>
            </a:prstGeom>
            <a:ln w="3175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10"/>
            <p:cNvCxnSpPr/>
            <p:nvPr/>
          </p:nvCxnSpPr>
          <p:spPr>
            <a:xfrm>
              <a:off x="940890" y="5384362"/>
              <a:ext cx="1004684" cy="0"/>
            </a:xfrm>
            <a:prstGeom prst="line">
              <a:avLst/>
            </a:prstGeom>
            <a:ln w="3175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11"/>
            <p:cNvCxnSpPr/>
            <p:nvPr/>
          </p:nvCxnSpPr>
          <p:spPr>
            <a:xfrm>
              <a:off x="941768" y="5993780"/>
              <a:ext cx="1003806" cy="569"/>
            </a:xfrm>
            <a:prstGeom prst="line">
              <a:avLst/>
            </a:prstGeom>
            <a:ln w="317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17"/>
            <p:cNvCxnSpPr/>
            <p:nvPr/>
          </p:nvCxnSpPr>
          <p:spPr>
            <a:xfrm flipV="1">
              <a:off x="1187624" y="5838779"/>
              <a:ext cx="1276" cy="21872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22"/>
            <p:cNvCxnSpPr/>
            <p:nvPr/>
          </p:nvCxnSpPr>
          <p:spPr>
            <a:xfrm flipH="1" flipV="1">
              <a:off x="1324583" y="5842376"/>
              <a:ext cx="13318" cy="21455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23"/>
            <p:cNvCxnSpPr/>
            <p:nvPr/>
          </p:nvCxnSpPr>
          <p:spPr>
            <a:xfrm flipV="1">
              <a:off x="1460266" y="5842376"/>
              <a:ext cx="0" cy="21455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24"/>
            <p:cNvCxnSpPr/>
            <p:nvPr/>
          </p:nvCxnSpPr>
          <p:spPr>
            <a:xfrm flipH="1" flipV="1">
              <a:off x="1581357" y="5838779"/>
              <a:ext cx="1276" cy="218152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25"/>
            <p:cNvCxnSpPr/>
            <p:nvPr/>
          </p:nvCxnSpPr>
          <p:spPr>
            <a:xfrm flipV="1">
              <a:off x="1704997" y="5842376"/>
              <a:ext cx="1278" cy="21455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avec flèche 17"/>
            <p:cNvCxnSpPr/>
            <p:nvPr/>
          </p:nvCxnSpPr>
          <p:spPr>
            <a:xfrm rot="5400000" flipH="1" flipV="1">
              <a:off x="1125356" y="5675651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avec flèche 22"/>
            <p:cNvCxnSpPr/>
            <p:nvPr/>
          </p:nvCxnSpPr>
          <p:spPr>
            <a:xfrm rot="5400000" flipH="1" flipV="1">
              <a:off x="1247722" y="5675081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avec flèche 23"/>
            <p:cNvCxnSpPr/>
            <p:nvPr/>
          </p:nvCxnSpPr>
          <p:spPr>
            <a:xfrm rot="5400000" flipH="1" flipV="1">
              <a:off x="1370087" y="5675081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24"/>
            <p:cNvCxnSpPr/>
            <p:nvPr/>
          </p:nvCxnSpPr>
          <p:spPr>
            <a:xfrm rot="5400000" flipH="1" flipV="1">
              <a:off x="1504496" y="5675081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avec flèche 25"/>
            <p:cNvCxnSpPr/>
            <p:nvPr/>
          </p:nvCxnSpPr>
          <p:spPr>
            <a:xfrm rot="5400000" flipH="1" flipV="1">
              <a:off x="1614817" y="5666103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avec flèche 17"/>
            <p:cNvCxnSpPr/>
            <p:nvPr/>
          </p:nvCxnSpPr>
          <p:spPr>
            <a:xfrm rot="5400000" flipH="1" flipV="1">
              <a:off x="1127696" y="5378641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avec flèche 22"/>
            <p:cNvCxnSpPr/>
            <p:nvPr/>
          </p:nvCxnSpPr>
          <p:spPr>
            <a:xfrm rot="5400000" flipH="1" flipV="1">
              <a:off x="1235469" y="5378071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avec flèche 23"/>
            <p:cNvCxnSpPr/>
            <p:nvPr/>
          </p:nvCxnSpPr>
          <p:spPr>
            <a:xfrm rot="5400000" flipH="1" flipV="1">
              <a:off x="1357834" y="5378071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24"/>
            <p:cNvCxnSpPr/>
            <p:nvPr/>
          </p:nvCxnSpPr>
          <p:spPr>
            <a:xfrm rot="5400000" flipH="1" flipV="1">
              <a:off x="1480200" y="5378071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avec flèche 25"/>
            <p:cNvCxnSpPr/>
            <p:nvPr/>
          </p:nvCxnSpPr>
          <p:spPr>
            <a:xfrm rot="5400000" flipH="1" flipV="1">
              <a:off x="1613542" y="5378071"/>
              <a:ext cx="155000" cy="1275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7"/>
            <p:cNvCxnSpPr/>
            <p:nvPr/>
          </p:nvCxnSpPr>
          <p:spPr>
            <a:xfrm flipH="1" flipV="1">
              <a:off x="1188902" y="5081481"/>
              <a:ext cx="12040" cy="8726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avec flèche 22"/>
            <p:cNvCxnSpPr/>
            <p:nvPr/>
          </p:nvCxnSpPr>
          <p:spPr>
            <a:xfrm flipH="1" flipV="1">
              <a:off x="1311268" y="5081481"/>
              <a:ext cx="12040" cy="86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avec flèche 23"/>
            <p:cNvCxnSpPr/>
            <p:nvPr/>
          </p:nvCxnSpPr>
          <p:spPr>
            <a:xfrm flipV="1">
              <a:off x="1445673" y="5081481"/>
              <a:ext cx="1278" cy="86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avec flèche 24"/>
            <p:cNvCxnSpPr/>
            <p:nvPr/>
          </p:nvCxnSpPr>
          <p:spPr>
            <a:xfrm flipV="1">
              <a:off x="1568039" y="5081481"/>
              <a:ext cx="1278" cy="86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avec flèche 25"/>
            <p:cNvCxnSpPr/>
            <p:nvPr/>
          </p:nvCxnSpPr>
          <p:spPr>
            <a:xfrm flipV="1">
              <a:off x="1690404" y="5072684"/>
              <a:ext cx="2" cy="9549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 flipV="1">
            <a:off x="899592" y="3356992"/>
            <a:ext cx="6840760" cy="62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7668344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CoM</a:t>
            </a:r>
            <a:r>
              <a:rPr lang="en-US" dirty="0" smtClean="0">
                <a:solidFill>
                  <a:srgbClr val="4F81BD"/>
                </a:solidFill>
              </a:rPr>
              <a:t> velocity?</a:t>
            </a:r>
            <a:endParaRPr lang="en-US" dirty="0">
              <a:solidFill>
                <a:srgbClr val="4F81BD"/>
              </a:solidFill>
            </a:endParaRPr>
          </a:p>
        </p:txBody>
      </p:sp>
      <p:grpSp>
        <p:nvGrpSpPr>
          <p:cNvPr id="474" name="Group 473"/>
          <p:cNvGrpSpPr/>
          <p:nvPr/>
        </p:nvGrpSpPr>
        <p:grpSpPr>
          <a:xfrm>
            <a:off x="1957667" y="5074791"/>
            <a:ext cx="221135" cy="946497"/>
            <a:chOff x="1957667" y="5074791"/>
            <a:chExt cx="221135" cy="946497"/>
          </a:xfrm>
        </p:grpSpPr>
        <p:cxnSp>
          <p:nvCxnSpPr>
            <p:cNvPr id="262" name="Connecteur droit 8"/>
            <p:cNvCxnSpPr/>
            <p:nvPr/>
          </p:nvCxnSpPr>
          <p:spPr>
            <a:xfrm>
              <a:off x="1957667" y="5705873"/>
              <a:ext cx="221135" cy="0"/>
            </a:xfrm>
            <a:prstGeom prst="line">
              <a:avLst/>
            </a:prstGeom>
            <a:ln w="3175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9"/>
            <p:cNvCxnSpPr/>
            <p:nvPr/>
          </p:nvCxnSpPr>
          <p:spPr>
            <a:xfrm>
              <a:off x="1957667" y="5074791"/>
              <a:ext cx="221135" cy="0"/>
            </a:xfrm>
            <a:prstGeom prst="line">
              <a:avLst/>
            </a:prstGeom>
            <a:ln w="3175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11"/>
            <p:cNvCxnSpPr/>
            <p:nvPr/>
          </p:nvCxnSpPr>
          <p:spPr>
            <a:xfrm>
              <a:off x="1957667" y="5995887"/>
              <a:ext cx="221135" cy="0"/>
            </a:xfrm>
            <a:prstGeom prst="line">
              <a:avLst/>
            </a:prstGeom>
            <a:ln w="317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10"/>
            <p:cNvCxnSpPr/>
            <p:nvPr/>
          </p:nvCxnSpPr>
          <p:spPr>
            <a:xfrm>
              <a:off x="1957667" y="5403686"/>
              <a:ext cx="221135" cy="0"/>
            </a:xfrm>
            <a:prstGeom prst="line">
              <a:avLst/>
            </a:prstGeom>
            <a:ln w="3175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Oval 297"/>
            <p:cNvSpPr/>
            <p:nvPr/>
          </p:nvSpPr>
          <p:spPr>
            <a:xfrm>
              <a:off x="2051720" y="5089614"/>
              <a:ext cx="72008" cy="6757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2051720" y="5377646"/>
              <a:ext cx="72008" cy="6757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2051720" y="5661248"/>
              <a:ext cx="72008" cy="6757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2051720" y="5953710"/>
              <a:ext cx="72008" cy="6757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6295081" y="5089614"/>
            <a:ext cx="365151" cy="1119718"/>
            <a:chOff x="6295081" y="5089614"/>
            <a:chExt cx="365151" cy="1119718"/>
          </a:xfrm>
        </p:grpSpPr>
        <p:cxnSp>
          <p:nvCxnSpPr>
            <p:cNvPr id="338" name="Connecteur droit 8"/>
            <p:cNvCxnSpPr/>
            <p:nvPr/>
          </p:nvCxnSpPr>
          <p:spPr>
            <a:xfrm>
              <a:off x="6296031" y="5731843"/>
              <a:ext cx="364201" cy="0"/>
            </a:xfrm>
            <a:prstGeom prst="line">
              <a:avLst/>
            </a:prstGeom>
            <a:ln w="3175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Connecteur droit 9"/>
            <p:cNvCxnSpPr/>
            <p:nvPr/>
          </p:nvCxnSpPr>
          <p:spPr>
            <a:xfrm>
              <a:off x="6295081" y="5100192"/>
              <a:ext cx="365151" cy="4430"/>
            </a:xfrm>
            <a:prstGeom prst="line">
              <a:avLst/>
            </a:prstGeom>
            <a:ln w="3175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Connecteur droit 11"/>
            <p:cNvCxnSpPr/>
            <p:nvPr/>
          </p:nvCxnSpPr>
          <p:spPr>
            <a:xfrm flipV="1">
              <a:off x="6296031" y="6021288"/>
              <a:ext cx="364201" cy="1"/>
            </a:xfrm>
            <a:prstGeom prst="line">
              <a:avLst/>
            </a:prstGeom>
            <a:ln w="317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Connecteur droit 10"/>
            <p:cNvCxnSpPr/>
            <p:nvPr/>
          </p:nvCxnSpPr>
          <p:spPr>
            <a:xfrm>
              <a:off x="6295081" y="5429088"/>
              <a:ext cx="365151" cy="568"/>
            </a:xfrm>
            <a:prstGeom prst="line">
              <a:avLst/>
            </a:prstGeom>
            <a:ln w="3175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Connecteur droit avec flèche 25"/>
            <p:cNvCxnSpPr/>
            <p:nvPr/>
          </p:nvCxnSpPr>
          <p:spPr>
            <a:xfrm flipV="1">
              <a:off x="6473881" y="5862014"/>
              <a:ext cx="0" cy="347318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>
              <a:off x="6444208" y="5089614"/>
              <a:ext cx="72008" cy="6757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1" name="Connecteur droit avec flèche 25"/>
            <p:cNvCxnSpPr/>
            <p:nvPr/>
          </p:nvCxnSpPr>
          <p:spPr>
            <a:xfrm flipV="1">
              <a:off x="6482348" y="5589240"/>
              <a:ext cx="0" cy="20773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Connecteur droit avec flèche 25"/>
            <p:cNvCxnSpPr/>
            <p:nvPr/>
          </p:nvCxnSpPr>
          <p:spPr>
            <a:xfrm flipH="1" flipV="1">
              <a:off x="6473881" y="5378284"/>
              <a:ext cx="4195" cy="113547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5" name="Group 474"/>
          <p:cNvGrpSpPr/>
          <p:nvPr/>
        </p:nvGrpSpPr>
        <p:grpSpPr>
          <a:xfrm>
            <a:off x="1763688" y="3582309"/>
            <a:ext cx="774571" cy="1339809"/>
            <a:chOff x="1763688" y="3582309"/>
            <a:chExt cx="774571" cy="1339809"/>
          </a:xfrm>
        </p:grpSpPr>
        <p:sp>
          <p:nvSpPr>
            <p:cNvPr id="420" name="TextBox 419"/>
            <p:cNvSpPr txBox="1"/>
            <p:nvPr/>
          </p:nvSpPr>
          <p:spPr>
            <a:xfrm>
              <a:off x="1763688" y="4552786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 R</a:t>
              </a:r>
              <a:endParaRPr lang="en-US" dirty="0"/>
            </a:p>
          </p:txBody>
        </p:sp>
        <p:cxnSp>
          <p:nvCxnSpPr>
            <p:cNvPr id="422" name="Straight Arrow Connector 421"/>
            <p:cNvCxnSpPr/>
            <p:nvPr/>
          </p:nvCxnSpPr>
          <p:spPr>
            <a:xfrm flipV="1">
              <a:off x="2223273" y="3582309"/>
              <a:ext cx="0" cy="915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0" name="Group 479"/>
          <p:cNvGrpSpPr/>
          <p:nvPr/>
        </p:nvGrpSpPr>
        <p:grpSpPr>
          <a:xfrm>
            <a:off x="2755781" y="3501008"/>
            <a:ext cx="736099" cy="1440160"/>
            <a:chOff x="2755781" y="3501008"/>
            <a:chExt cx="736099" cy="1440160"/>
          </a:xfrm>
        </p:grpSpPr>
        <p:sp>
          <p:nvSpPr>
            <p:cNvPr id="423" name="TextBox 422"/>
            <p:cNvSpPr txBox="1"/>
            <p:nvPr/>
          </p:nvSpPr>
          <p:spPr>
            <a:xfrm>
              <a:off x="2755781" y="457183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 R</a:t>
              </a:r>
              <a:endParaRPr lang="en-US" dirty="0"/>
            </a:p>
          </p:txBody>
        </p:sp>
        <p:cxnSp>
          <p:nvCxnSpPr>
            <p:cNvPr id="424" name="Straight Arrow Connector 423"/>
            <p:cNvCxnSpPr>
              <a:stCxn id="423" idx="0"/>
            </p:cNvCxnSpPr>
            <p:nvPr/>
          </p:nvCxnSpPr>
          <p:spPr>
            <a:xfrm flipV="1">
              <a:off x="3123831" y="3501008"/>
              <a:ext cx="30054" cy="10708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9" name="Group 478"/>
          <p:cNvGrpSpPr/>
          <p:nvPr/>
        </p:nvGrpSpPr>
        <p:grpSpPr>
          <a:xfrm>
            <a:off x="2987824" y="5085184"/>
            <a:ext cx="221135" cy="946497"/>
            <a:chOff x="2987824" y="5085184"/>
            <a:chExt cx="221135" cy="946497"/>
          </a:xfrm>
        </p:grpSpPr>
        <p:cxnSp>
          <p:nvCxnSpPr>
            <p:cNvPr id="427" name="Connecteur droit 8"/>
            <p:cNvCxnSpPr/>
            <p:nvPr/>
          </p:nvCxnSpPr>
          <p:spPr>
            <a:xfrm>
              <a:off x="2987824" y="5716266"/>
              <a:ext cx="221135" cy="0"/>
            </a:xfrm>
            <a:prstGeom prst="line">
              <a:avLst/>
            </a:prstGeom>
            <a:ln w="3175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eur droit 9"/>
            <p:cNvCxnSpPr/>
            <p:nvPr/>
          </p:nvCxnSpPr>
          <p:spPr>
            <a:xfrm>
              <a:off x="2987824" y="5085184"/>
              <a:ext cx="221135" cy="0"/>
            </a:xfrm>
            <a:prstGeom prst="line">
              <a:avLst/>
            </a:prstGeom>
            <a:ln w="3175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eur droit 11"/>
            <p:cNvCxnSpPr/>
            <p:nvPr/>
          </p:nvCxnSpPr>
          <p:spPr>
            <a:xfrm>
              <a:off x="2987824" y="6006280"/>
              <a:ext cx="221135" cy="0"/>
            </a:xfrm>
            <a:prstGeom prst="line">
              <a:avLst/>
            </a:prstGeom>
            <a:ln w="317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eur droit 10"/>
            <p:cNvCxnSpPr/>
            <p:nvPr/>
          </p:nvCxnSpPr>
          <p:spPr>
            <a:xfrm>
              <a:off x="2987824" y="5414079"/>
              <a:ext cx="221135" cy="0"/>
            </a:xfrm>
            <a:prstGeom prst="line">
              <a:avLst/>
            </a:prstGeom>
            <a:ln w="3175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Oval 430"/>
            <p:cNvSpPr/>
            <p:nvPr/>
          </p:nvSpPr>
          <p:spPr>
            <a:xfrm>
              <a:off x="3081877" y="5100007"/>
              <a:ext cx="72008" cy="6757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3081877" y="5388039"/>
              <a:ext cx="72008" cy="6757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081877" y="5671641"/>
              <a:ext cx="72008" cy="6757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3081877" y="5964103"/>
              <a:ext cx="72008" cy="67578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Group 475"/>
          <p:cNvGrpSpPr/>
          <p:nvPr/>
        </p:nvGrpSpPr>
        <p:grpSpPr>
          <a:xfrm>
            <a:off x="2178585" y="5080912"/>
            <a:ext cx="815628" cy="1200426"/>
            <a:chOff x="2178585" y="5080912"/>
            <a:chExt cx="815628" cy="1200426"/>
          </a:xfrm>
        </p:grpSpPr>
        <p:cxnSp>
          <p:nvCxnSpPr>
            <p:cNvPr id="154" name="Connecteur droit 8"/>
            <p:cNvCxnSpPr/>
            <p:nvPr/>
          </p:nvCxnSpPr>
          <p:spPr>
            <a:xfrm>
              <a:off x="2197964" y="5712563"/>
              <a:ext cx="796249" cy="0"/>
            </a:xfrm>
            <a:prstGeom prst="line">
              <a:avLst/>
            </a:prstGeom>
            <a:ln w="31750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9"/>
            <p:cNvCxnSpPr/>
            <p:nvPr/>
          </p:nvCxnSpPr>
          <p:spPr>
            <a:xfrm>
              <a:off x="2178585" y="5080912"/>
              <a:ext cx="797199" cy="569"/>
            </a:xfrm>
            <a:prstGeom prst="line">
              <a:avLst/>
            </a:prstGeom>
            <a:ln w="3175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1"/>
            <p:cNvCxnSpPr/>
            <p:nvPr/>
          </p:nvCxnSpPr>
          <p:spPr>
            <a:xfrm>
              <a:off x="2197964" y="6002008"/>
              <a:ext cx="796249" cy="569"/>
            </a:xfrm>
            <a:prstGeom prst="line">
              <a:avLst/>
            </a:prstGeom>
            <a:ln w="317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0"/>
            <p:cNvCxnSpPr/>
            <p:nvPr/>
          </p:nvCxnSpPr>
          <p:spPr>
            <a:xfrm>
              <a:off x="2195736" y="5409807"/>
              <a:ext cx="797199" cy="569"/>
            </a:xfrm>
            <a:prstGeom prst="line">
              <a:avLst/>
            </a:prstGeom>
            <a:ln w="3175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avec flèche 17"/>
            <p:cNvCxnSpPr/>
            <p:nvPr/>
          </p:nvCxnSpPr>
          <p:spPr>
            <a:xfrm flipV="1">
              <a:off x="2341028" y="6021858"/>
              <a:ext cx="0" cy="25948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avec flèche 22"/>
            <p:cNvCxnSpPr/>
            <p:nvPr/>
          </p:nvCxnSpPr>
          <p:spPr>
            <a:xfrm flipH="1" flipV="1">
              <a:off x="2463394" y="6021288"/>
              <a:ext cx="2" cy="26005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avec flèche 23"/>
            <p:cNvCxnSpPr/>
            <p:nvPr/>
          </p:nvCxnSpPr>
          <p:spPr>
            <a:xfrm flipV="1">
              <a:off x="2584483" y="6021288"/>
              <a:ext cx="1276" cy="26005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avec flèche 24"/>
            <p:cNvCxnSpPr/>
            <p:nvPr/>
          </p:nvCxnSpPr>
          <p:spPr>
            <a:xfrm flipH="1" flipV="1">
              <a:off x="2708125" y="6021288"/>
              <a:ext cx="9491" cy="26005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avec flèche 25"/>
            <p:cNvCxnSpPr/>
            <p:nvPr/>
          </p:nvCxnSpPr>
          <p:spPr>
            <a:xfrm flipV="1">
              <a:off x="2827941" y="6021288"/>
              <a:ext cx="2548" cy="260050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avec flèche 17"/>
            <p:cNvCxnSpPr/>
            <p:nvPr/>
          </p:nvCxnSpPr>
          <p:spPr>
            <a:xfrm flipH="1">
              <a:off x="2330264" y="5093981"/>
              <a:ext cx="12040" cy="8726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eur droit avec flèche 22"/>
            <p:cNvCxnSpPr/>
            <p:nvPr/>
          </p:nvCxnSpPr>
          <p:spPr>
            <a:xfrm flipH="1">
              <a:off x="2452630" y="5093981"/>
              <a:ext cx="12040" cy="86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avec flèche 23"/>
            <p:cNvCxnSpPr/>
            <p:nvPr/>
          </p:nvCxnSpPr>
          <p:spPr>
            <a:xfrm>
              <a:off x="2587035" y="5093981"/>
              <a:ext cx="1278" cy="86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avec flèche 24"/>
            <p:cNvCxnSpPr/>
            <p:nvPr/>
          </p:nvCxnSpPr>
          <p:spPr>
            <a:xfrm>
              <a:off x="2708123" y="5093981"/>
              <a:ext cx="1278" cy="86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cteur droit avec flèche 25"/>
            <p:cNvCxnSpPr/>
            <p:nvPr/>
          </p:nvCxnSpPr>
          <p:spPr>
            <a:xfrm>
              <a:off x="2830488" y="5085184"/>
              <a:ext cx="2" cy="9549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cteur droit avec flèche 17"/>
            <p:cNvCxnSpPr/>
            <p:nvPr/>
          </p:nvCxnSpPr>
          <p:spPr>
            <a:xfrm flipH="1">
              <a:off x="2362788" y="5357958"/>
              <a:ext cx="12040" cy="8726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avec flèche 22"/>
            <p:cNvCxnSpPr/>
            <p:nvPr/>
          </p:nvCxnSpPr>
          <p:spPr>
            <a:xfrm flipH="1">
              <a:off x="2485154" y="5357958"/>
              <a:ext cx="12040" cy="86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avec flèche 23"/>
            <p:cNvCxnSpPr/>
            <p:nvPr/>
          </p:nvCxnSpPr>
          <p:spPr>
            <a:xfrm>
              <a:off x="2583205" y="5357958"/>
              <a:ext cx="1278" cy="86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eur droit avec flèche 24"/>
            <p:cNvCxnSpPr/>
            <p:nvPr/>
          </p:nvCxnSpPr>
          <p:spPr>
            <a:xfrm>
              <a:off x="2705571" y="5357958"/>
              <a:ext cx="1278" cy="86696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avec flèche 25"/>
            <p:cNvCxnSpPr/>
            <p:nvPr/>
          </p:nvCxnSpPr>
          <p:spPr>
            <a:xfrm>
              <a:off x="2827936" y="5349161"/>
              <a:ext cx="2" cy="9549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cteur droit avec flèche 17"/>
            <p:cNvCxnSpPr/>
            <p:nvPr/>
          </p:nvCxnSpPr>
          <p:spPr>
            <a:xfrm>
              <a:off x="2344471" y="5548982"/>
              <a:ext cx="7666" cy="16807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cteur droit avec flèche 22"/>
            <p:cNvCxnSpPr/>
            <p:nvPr/>
          </p:nvCxnSpPr>
          <p:spPr>
            <a:xfrm>
              <a:off x="2466839" y="5558530"/>
              <a:ext cx="7663" cy="15795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cteur droit avec flèche 17"/>
            <p:cNvCxnSpPr/>
            <p:nvPr/>
          </p:nvCxnSpPr>
          <p:spPr>
            <a:xfrm flipH="1">
              <a:off x="2339752" y="5733826"/>
              <a:ext cx="13319" cy="28746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cteur droit avec flèche 22"/>
            <p:cNvCxnSpPr/>
            <p:nvPr/>
          </p:nvCxnSpPr>
          <p:spPr>
            <a:xfrm flipH="1">
              <a:off x="2465561" y="5733256"/>
              <a:ext cx="3" cy="28803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onnecteur droit avec flèche 23"/>
            <p:cNvCxnSpPr/>
            <p:nvPr/>
          </p:nvCxnSpPr>
          <p:spPr>
            <a:xfrm flipH="1">
              <a:off x="2587926" y="5733256"/>
              <a:ext cx="13319" cy="28803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onnecteur droit avec flèche 24"/>
            <p:cNvCxnSpPr/>
            <p:nvPr/>
          </p:nvCxnSpPr>
          <p:spPr>
            <a:xfrm flipH="1">
              <a:off x="2710292" y="5733256"/>
              <a:ext cx="10767" cy="28803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onnecteur droit avec flèche 25"/>
            <p:cNvCxnSpPr/>
            <p:nvPr/>
          </p:nvCxnSpPr>
          <p:spPr>
            <a:xfrm>
              <a:off x="2827941" y="5733256"/>
              <a:ext cx="1273" cy="28803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eur droit avec flèche 17"/>
            <p:cNvCxnSpPr/>
            <p:nvPr/>
          </p:nvCxnSpPr>
          <p:spPr>
            <a:xfrm>
              <a:off x="2597319" y="5556677"/>
              <a:ext cx="7666" cy="16807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eur droit avec flèche 22"/>
            <p:cNvCxnSpPr/>
            <p:nvPr/>
          </p:nvCxnSpPr>
          <p:spPr>
            <a:xfrm>
              <a:off x="2719687" y="5566225"/>
              <a:ext cx="7663" cy="157953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eur droit avec flèche 17"/>
            <p:cNvCxnSpPr/>
            <p:nvPr/>
          </p:nvCxnSpPr>
          <p:spPr>
            <a:xfrm>
              <a:off x="2832393" y="5553174"/>
              <a:ext cx="7666" cy="16807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7" name="TextBox 476"/>
          <p:cNvSpPr txBox="1"/>
          <p:nvPr/>
        </p:nvSpPr>
        <p:spPr>
          <a:xfrm>
            <a:off x="2195736" y="6525344"/>
            <a:ext cx="2230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 = 0 km/s on the left scale !</a:t>
            </a:r>
            <a:endParaRPr lang="en-US" sz="1400" dirty="0"/>
          </a:p>
        </p:txBody>
      </p:sp>
      <p:sp>
        <p:nvSpPr>
          <p:cNvPr id="478" name="Curved Right Arrow 477"/>
          <p:cNvSpPr/>
          <p:nvPr/>
        </p:nvSpPr>
        <p:spPr>
          <a:xfrm>
            <a:off x="1536224" y="6056932"/>
            <a:ext cx="731520" cy="82845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82" name="Picture 4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266" y="4899868"/>
            <a:ext cx="1639690" cy="1171856"/>
          </a:xfrm>
          <a:prstGeom prst="rect">
            <a:avLst/>
          </a:prstGeom>
        </p:spPr>
      </p:pic>
      <p:sp>
        <p:nvSpPr>
          <p:cNvPr id="483" name="Rectangle 482"/>
          <p:cNvSpPr/>
          <p:nvPr/>
        </p:nvSpPr>
        <p:spPr>
          <a:xfrm>
            <a:off x="3779912" y="5671641"/>
            <a:ext cx="504056" cy="190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1"/>
      <p:bldP spid="257" grpId="0"/>
      <p:bldP spid="477" grpId="0"/>
      <p:bldP spid="4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Cep_ligh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91680" y="764704"/>
            <a:ext cx="648072" cy="180463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63888" y="1298609"/>
            <a:ext cx="432048" cy="180463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68144" y="1556792"/>
            <a:ext cx="216024" cy="108455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71800" y="1489719"/>
            <a:ext cx="192788" cy="1584176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44208" y="1934590"/>
            <a:ext cx="278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Line doubling in deepest masks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02244" y="764704"/>
            <a:ext cx="0" cy="540060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8224" y="3861048"/>
            <a:ext cx="1844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occurs during the </a:t>
            </a:r>
          </a:p>
          <a:p>
            <a:r>
              <a:rPr lang="en-US" b="1" dirty="0" smtClean="0"/>
              <a:t>rising part </a:t>
            </a:r>
          </a:p>
          <a:p>
            <a:r>
              <a:rPr lang="en-US" b="1" dirty="0" smtClean="0"/>
              <a:t>of the light curve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371912" y="2146465"/>
            <a:ext cx="89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 data</a:t>
            </a:r>
            <a:endParaRPr lang="en-US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57200" y="-99392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err="1" smtClean="0"/>
              <a:t>Tomography</a:t>
            </a:r>
            <a:r>
              <a:rPr lang="fr-FR" sz="2400" dirty="0" smtClean="0"/>
              <a:t>: V. </a:t>
            </a:r>
            <a:r>
              <a:rPr lang="fr-FR" sz="2400" dirty="0" err="1" smtClean="0"/>
              <a:t>Velocity</a:t>
            </a:r>
            <a:r>
              <a:rPr lang="fr-FR" sz="2400" dirty="0" smtClean="0"/>
              <a:t> &amp; light </a:t>
            </a:r>
            <a:r>
              <a:rPr lang="fr-FR" sz="2400" dirty="0" err="1" smtClean="0"/>
              <a:t>curves</a:t>
            </a:r>
            <a:r>
              <a:rPr lang="fr-FR" sz="2400" dirty="0" smtClean="0"/>
              <a:t> of μ Cep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1425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4077"/>
            <a:ext cx="3816424" cy="6204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7237" y="6372860"/>
            <a:ext cx="404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Hinkle, </a:t>
            </a:r>
            <a:r>
              <a:rPr lang="en-US" dirty="0" err="1" smtClean="0"/>
              <a:t>Scharlach</a:t>
            </a:r>
            <a:r>
              <a:rPr lang="en-US" dirty="0" smtClean="0"/>
              <a:t> &amp; Hall, 1984, </a:t>
            </a:r>
            <a:r>
              <a:rPr lang="en-US" dirty="0" err="1" smtClean="0"/>
              <a:t>ApJS</a:t>
            </a:r>
            <a:r>
              <a:rPr lang="en-US" dirty="0" smtClean="0"/>
              <a:t> 56, 1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070726"/>
            <a:ext cx="308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Line doubling around max light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576" y="908720"/>
            <a:ext cx="904900" cy="536967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4862" y="5157192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</a:t>
            </a:r>
          </a:p>
          <a:p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3726302"/>
            <a:ext cx="13523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eceding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approaching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121697" y="842392"/>
            <a:ext cx="452334" cy="5522208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36096" y="422108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 </a:t>
            </a:r>
            <a:r>
              <a:rPr lang="en-US" dirty="0" err="1" smtClean="0"/>
              <a:t>Δv</a:t>
            </a:r>
            <a:r>
              <a:rPr lang="en-US" dirty="0" smtClean="0"/>
              <a:t> = 3 lines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81639" y="125874"/>
            <a:ext cx="6510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/>
              <a:t>Tomography</a:t>
            </a:r>
            <a:r>
              <a:rPr lang="fr-FR" sz="2400" dirty="0"/>
              <a:t>: </a:t>
            </a:r>
            <a:r>
              <a:rPr lang="fr-FR" sz="2400" dirty="0" smtClean="0"/>
              <a:t>VI. </a:t>
            </a:r>
            <a:r>
              <a:rPr lang="en-US" sz="2400" dirty="0"/>
              <a:t>Situation in Mira </a:t>
            </a:r>
            <a:r>
              <a:rPr lang="en-US" sz="2400" dirty="0" smtClean="0"/>
              <a:t>variables </a:t>
            </a:r>
            <a:r>
              <a:rPr lang="en-US" sz="2400" dirty="0"/>
              <a:t>(R </a:t>
            </a:r>
            <a:r>
              <a:rPr lang="en-US" sz="2400" dirty="0" err="1"/>
              <a:t>Cas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95736" y="3429000"/>
            <a:ext cx="0" cy="154671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95736" y="5988142"/>
            <a:ext cx="0" cy="40297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34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23528" y="3368781"/>
            <a:ext cx="8391657" cy="3506152"/>
            <a:chOff x="323528" y="3368781"/>
            <a:chExt cx="8391657" cy="3506152"/>
          </a:xfrm>
        </p:grpSpPr>
        <p:pic>
          <p:nvPicPr>
            <p:cNvPr id="6" name="Image 5" descr="depthdunction-rod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4053" y="3368781"/>
              <a:ext cx="4767219" cy="3506152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6454813" y="3419708"/>
              <a:ext cx="2096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Region</a:t>
              </a:r>
              <a:r>
                <a:rPr lang="fr-FR" dirty="0" smtClean="0"/>
                <a:t> I (</a:t>
              </a:r>
              <a:r>
                <a:rPr lang="fr-FR" dirty="0" err="1" smtClean="0"/>
                <a:t>innermost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477486" y="5257800"/>
              <a:ext cx="2237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Region</a:t>
              </a:r>
              <a:r>
                <a:rPr lang="fr-FR" dirty="0" smtClean="0"/>
                <a:t> III (</a:t>
              </a:r>
              <a:r>
                <a:rPr lang="fr-FR" dirty="0" err="1" smtClean="0"/>
                <a:t>outermost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3528" y="4615934"/>
              <a:ext cx="1270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 = log(τ</a:t>
              </a:r>
              <a:r>
                <a:rPr lang="fr-FR" baseline="-25000" dirty="0" smtClean="0"/>
                <a:t>500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26" name="ZoneTexte 6"/>
            <p:cNvSpPr txBox="1"/>
            <p:nvPr/>
          </p:nvSpPr>
          <p:spPr>
            <a:xfrm>
              <a:off x="6454813" y="4005064"/>
              <a:ext cx="1837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Region</a:t>
              </a:r>
              <a:r>
                <a:rPr lang="fr-FR" dirty="0" smtClean="0"/>
                <a:t> II (middle)</a:t>
              </a:r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Tomography</a:t>
            </a:r>
            <a:r>
              <a:rPr lang="fr-FR" dirty="0" smtClean="0"/>
              <a:t>: I.</a:t>
            </a:r>
            <a:r>
              <a:rPr lang="fr-FR" sz="3600" dirty="0" smtClean="0"/>
              <a:t>1</a:t>
            </a:r>
            <a:r>
              <a:rPr lang="fr-FR" dirty="0" smtClean="0"/>
              <a:t> technique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07533"/>
            <a:ext cx="8820472" cy="3285563"/>
          </a:xfrm>
        </p:spPr>
        <p:txBody>
          <a:bodyPr>
            <a:no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Aim</a:t>
            </a:r>
            <a:r>
              <a:rPr lang="fr-FR" sz="2400" dirty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to probe </a:t>
            </a:r>
            <a:r>
              <a:rPr lang="fr-FR" sz="2400" dirty="0" err="1" smtClean="0"/>
              <a:t>velocity</a:t>
            </a:r>
            <a:r>
              <a:rPr lang="fr-FR" sz="2400" dirty="0" smtClean="0"/>
              <a:t> </a:t>
            </a:r>
            <a:r>
              <a:rPr lang="fr-FR" sz="2400" dirty="0" err="1" smtClean="0"/>
              <a:t>fields</a:t>
            </a:r>
            <a:r>
              <a:rPr lang="fr-FR" sz="2400" dirty="0" smtClean="0"/>
              <a:t> in </a:t>
            </a:r>
            <a:r>
              <a:rPr lang="fr-FR" sz="2400" dirty="0" err="1" smtClean="0"/>
              <a:t>stellar</a:t>
            </a:r>
            <a:r>
              <a:rPr lang="fr-FR" sz="2400" dirty="0" smtClean="0"/>
              <a:t> </a:t>
            </a:r>
            <a:r>
              <a:rPr lang="fr-FR" sz="2400" dirty="0" err="1" smtClean="0"/>
              <a:t>atmospheres</a:t>
            </a:r>
            <a:endParaRPr lang="fr-FR" sz="2400" dirty="0" smtClean="0"/>
          </a:p>
          <a:p>
            <a:pPr marL="0" indent="0" algn="r">
              <a:buNone/>
            </a:pPr>
            <a:r>
              <a:rPr lang="fr-FR" sz="2000" dirty="0" smtClean="0"/>
              <a:t>  </a:t>
            </a:r>
            <a:r>
              <a:rPr lang="fr-FR" sz="1600" dirty="0" smtClean="0"/>
              <a:t> Alvarez et al. (2000, A&amp;A 362,655; 2001 A&amp;A379, 288;  2001, A&amp;A 379, 305)</a:t>
            </a:r>
          </a:p>
          <a:p>
            <a:pPr marL="0" indent="0">
              <a:buNone/>
            </a:pPr>
            <a:r>
              <a:rPr lang="fr-FR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smtClean="0"/>
              <a:t>cross-</a:t>
            </a:r>
            <a:r>
              <a:rPr lang="fr-FR" sz="2000" dirty="0" err="1" smtClean="0"/>
              <a:t>correlate</a:t>
            </a:r>
            <a:r>
              <a:rPr lang="fr-FR" sz="2000" dirty="0" smtClean="0"/>
              <a:t> the </a:t>
            </a:r>
            <a:r>
              <a:rPr lang="fr-FR" sz="2000" dirty="0" err="1" smtClean="0"/>
              <a:t>observed</a:t>
            </a:r>
            <a:r>
              <a:rPr lang="fr-FR" sz="2000" dirty="0" smtClean="0"/>
              <a:t> </a:t>
            </a:r>
            <a:r>
              <a:rPr lang="fr-FR" sz="2000" dirty="0" err="1" smtClean="0"/>
              <a:t>spectrum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numerical</a:t>
            </a:r>
            <a:r>
              <a:rPr lang="fr-FR" sz="2000" dirty="0" smtClean="0"/>
              <a:t> </a:t>
            </a:r>
            <a:r>
              <a:rPr lang="fr-FR" sz="2000" dirty="0" err="1" smtClean="0"/>
              <a:t>masks</a:t>
            </a:r>
            <a:endParaRPr lang="fr-FR" sz="2000" dirty="0" smtClean="0"/>
          </a:p>
          <a:p>
            <a:pPr lvl="1">
              <a:buNone/>
            </a:pPr>
            <a:r>
              <a:rPr lang="fr-FR" sz="2000" dirty="0" smtClean="0"/>
              <a:t>											</a:t>
            </a:r>
            <a:r>
              <a:rPr lang="fr-FR" sz="2000" dirty="0" err="1" smtClean="0"/>
              <a:t>probing</a:t>
            </a:r>
            <a:r>
              <a:rPr lang="fr-FR" sz="2000" dirty="0" smtClean="0"/>
              <a:t> </a:t>
            </a:r>
            <a:r>
              <a:rPr lang="fr-FR" sz="2000" dirty="0" err="1" smtClean="0"/>
              <a:t>layers</a:t>
            </a:r>
            <a:r>
              <a:rPr lang="fr-FR" sz="2000" dirty="0" smtClean="0"/>
              <a:t> of </a:t>
            </a:r>
            <a:r>
              <a:rPr lang="fr-FR" sz="2000" dirty="0" err="1" smtClean="0"/>
              <a:t>increasing</a:t>
            </a:r>
            <a:r>
              <a:rPr lang="fr-FR" sz="2000" dirty="0" smtClean="0"/>
              <a:t> </a:t>
            </a:r>
            <a:r>
              <a:rPr lang="fr-FR" sz="2000" dirty="0" err="1" smtClean="0"/>
              <a:t>depth</a:t>
            </a:r>
            <a:endParaRPr lang="fr-FR" sz="2000" dirty="0"/>
          </a:p>
          <a:p>
            <a:r>
              <a:rPr lang="fr-FR" sz="2400" dirty="0" smtClean="0">
                <a:solidFill>
                  <a:srgbClr val="FF0000"/>
                </a:solidFill>
              </a:rPr>
              <a:t>Construction </a:t>
            </a:r>
            <a:r>
              <a:rPr lang="fr-FR" sz="2400" dirty="0" smtClean="0"/>
              <a:t>of the </a:t>
            </a:r>
            <a:r>
              <a:rPr lang="fr-FR" sz="2400" dirty="0" err="1"/>
              <a:t>n</a:t>
            </a:r>
            <a:r>
              <a:rPr lang="fr-FR" sz="2400" dirty="0" err="1" smtClean="0"/>
              <a:t>umerical</a:t>
            </a:r>
            <a:r>
              <a:rPr lang="fr-FR" sz="2400" dirty="0" smtClean="0"/>
              <a:t> </a:t>
            </a:r>
            <a:r>
              <a:rPr lang="fr-FR" sz="2400" dirty="0" err="1" smtClean="0"/>
              <a:t>masks</a:t>
            </a:r>
            <a:r>
              <a:rPr lang="fr-FR" sz="2400" dirty="0" smtClean="0"/>
              <a:t> :</a:t>
            </a:r>
          </a:p>
          <a:p>
            <a:pPr lvl="2">
              <a:buNone/>
            </a:pPr>
            <a:r>
              <a:rPr lang="fr-FR" sz="2000" dirty="0" smtClean="0"/>
              <a:t>Computation of the </a:t>
            </a:r>
            <a:r>
              <a:rPr lang="fr-FR" sz="2000" dirty="0" err="1" smtClean="0">
                <a:solidFill>
                  <a:srgbClr val="FF0000"/>
                </a:solidFill>
              </a:rPr>
              <a:t>depth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function</a:t>
            </a:r>
            <a:r>
              <a:rPr lang="fr-FR" sz="2000" dirty="0" smtClean="0"/>
              <a:t>:  τ</a:t>
            </a:r>
            <a:r>
              <a:rPr lang="fr-FR" sz="2000" baseline="-25000" dirty="0" smtClean="0"/>
              <a:t>500nm  </a:t>
            </a:r>
            <a:r>
              <a:rPr lang="fr-FR" sz="2000" dirty="0" smtClean="0"/>
              <a:t>= C (</a:t>
            </a:r>
            <a:r>
              <a:rPr lang="fr-FR" sz="2000" dirty="0" err="1" smtClean="0"/>
              <a:t>λ</a:t>
            </a:r>
            <a:r>
              <a:rPr lang="fr-FR" sz="2000" dirty="0"/>
              <a:t>;</a:t>
            </a:r>
            <a:r>
              <a:rPr lang="fr-FR" sz="2000" dirty="0" smtClean="0"/>
              <a:t> </a:t>
            </a:r>
            <a:r>
              <a:rPr lang="fr-FR" sz="2000" dirty="0" err="1" smtClean="0"/>
              <a:t>where</a:t>
            </a:r>
            <a:r>
              <a:rPr lang="fr-FR" sz="2000" dirty="0" smtClean="0"/>
              <a:t> </a:t>
            </a:r>
            <a:r>
              <a:rPr lang="fr-FR" sz="2000" dirty="0" err="1" smtClean="0"/>
              <a:t>τ</a:t>
            </a:r>
            <a:r>
              <a:rPr lang="fr-FR" sz="2000" baseline="-25000" dirty="0" err="1" smtClean="0"/>
              <a:t>λ</a:t>
            </a:r>
            <a:r>
              <a:rPr lang="fr-FR" sz="2000" dirty="0" smtClean="0"/>
              <a:t> = 2/3)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54813" y="6075402"/>
            <a:ext cx="212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Wingdings"/>
                <a:ea typeface="Wingdings"/>
                <a:cs typeface="Wingdings"/>
              </a:rPr>
              <a:t></a:t>
            </a:r>
            <a:r>
              <a:rPr lang="fr-FR" dirty="0" err="1" smtClean="0"/>
              <a:t>Holes</a:t>
            </a:r>
            <a:r>
              <a:rPr lang="fr-FR" dirty="0" smtClean="0"/>
              <a:t> in </a:t>
            </a:r>
            <a:r>
              <a:rPr lang="fr-FR" dirty="0" err="1" smtClean="0"/>
              <a:t>mask</a:t>
            </a:r>
            <a:r>
              <a:rPr lang="fr-FR" dirty="0" smtClean="0"/>
              <a:t> II</a:t>
            </a:r>
          </a:p>
          <a:p>
            <a:r>
              <a:rPr lang="fr-FR" dirty="0" err="1"/>
              <a:t>p</a:t>
            </a:r>
            <a:r>
              <a:rPr lang="fr-FR" dirty="0" err="1" smtClean="0"/>
              <a:t>robing</a:t>
            </a:r>
            <a:r>
              <a:rPr lang="fr-FR" dirty="0" smtClean="0"/>
              <a:t> middle layer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35297" y="3762684"/>
            <a:ext cx="4046737" cy="2718210"/>
            <a:chOff x="2235297" y="3762684"/>
            <a:chExt cx="4046737" cy="2718210"/>
          </a:xfrm>
        </p:grpSpPr>
        <p:sp>
          <p:nvSpPr>
            <p:cNvPr id="11" name="Rectangle 10"/>
            <p:cNvSpPr/>
            <p:nvPr/>
          </p:nvSpPr>
          <p:spPr>
            <a:xfrm>
              <a:off x="2267744" y="3789040"/>
              <a:ext cx="144016" cy="826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55776" y="3789040"/>
              <a:ext cx="144016" cy="826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20170" y="3789040"/>
              <a:ext cx="72008" cy="826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2800" y="3762684"/>
              <a:ext cx="93216" cy="826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6171179" y="3762684"/>
              <a:ext cx="102968" cy="826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1571" y="3781028"/>
              <a:ext cx="70035" cy="82689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6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35297" y="6480894"/>
              <a:ext cx="1623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75441" y="6480894"/>
              <a:ext cx="916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97850" y="6480894"/>
              <a:ext cx="1108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22800" y="6465738"/>
              <a:ext cx="1108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39801" y="6474544"/>
              <a:ext cx="1108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71179" y="6480894"/>
              <a:ext cx="1108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f_COBOLD_7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40" y="476672"/>
            <a:ext cx="2328762" cy="648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710" y="476672"/>
            <a:ext cx="2339850" cy="6398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" y="548680"/>
            <a:ext cx="3135680" cy="6322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12249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Synthetic MARCS 1D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07340"/>
            <a:ext cx="232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Synthetic CO</a:t>
            </a:r>
            <a:r>
              <a:rPr lang="en-US" baseline="30000" dirty="0" smtClean="0"/>
              <a:t>5</a:t>
            </a:r>
            <a:r>
              <a:rPr lang="en-US" dirty="0" smtClean="0"/>
              <a:t>BOLD 3D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1073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</a:t>
            </a:r>
            <a:r>
              <a:rPr lang="fr-FR" dirty="0"/>
              <a:t>μ Cep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80312" y="449377"/>
            <a:ext cx="18352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/>
              <a:t>Tomography</a:t>
            </a:r>
            <a:r>
              <a:rPr lang="fr-FR" sz="2000" dirty="0"/>
              <a:t>: </a:t>
            </a:r>
            <a:endParaRPr lang="fr-FR" sz="2000" dirty="0" smtClean="0"/>
          </a:p>
          <a:p>
            <a:r>
              <a:rPr lang="fr-FR" sz="2000" dirty="0" smtClean="0"/>
              <a:t>VII. </a:t>
            </a:r>
            <a:r>
              <a:rPr lang="en-US" sz="2000" dirty="0" smtClean="0"/>
              <a:t>Comparison </a:t>
            </a:r>
          </a:p>
          <a:p>
            <a:r>
              <a:rPr lang="en-US" sz="2000" dirty="0" smtClean="0"/>
              <a:t>with </a:t>
            </a:r>
          </a:p>
          <a:p>
            <a:r>
              <a:rPr lang="en-US" sz="2000" dirty="0" smtClean="0"/>
              <a:t>3D 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03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RVccfm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6" y="457200"/>
            <a:ext cx="6384925" cy="6384925"/>
          </a:xfrm>
        </p:spPr>
      </p:pic>
      <p:sp>
        <p:nvSpPr>
          <p:cNvPr id="11" name="ZoneTexte 10"/>
          <p:cNvSpPr txBox="1"/>
          <p:nvPr/>
        </p:nvSpPr>
        <p:spPr>
          <a:xfrm>
            <a:off x="1066800" y="1752600"/>
            <a:ext cx="62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8000"/>
                </a:solidFill>
              </a:rPr>
              <a:t>Inner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6800" y="804446"/>
            <a:ext cx="668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800000"/>
                </a:solidFill>
              </a:rPr>
              <a:t>Outer</a:t>
            </a:r>
            <a:endParaRPr lang="fr-FR" sz="1600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32648" y="1916832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fr-FR" sz="2000" dirty="0"/>
          </a:p>
          <a:p>
            <a:pPr lvl="1"/>
            <a:r>
              <a:rPr lang="fr-FR" sz="2000" b="1" dirty="0" smtClean="0"/>
              <a:t>3D </a:t>
            </a:r>
            <a:r>
              <a:rPr lang="fr-FR" sz="2000" b="1" dirty="0" err="1"/>
              <a:t>spectra</a:t>
            </a:r>
            <a:r>
              <a:rPr lang="fr-FR" sz="2000" dirty="0"/>
              <a:t>: </a:t>
            </a:r>
          </a:p>
          <a:p>
            <a:pPr lvl="1"/>
            <a:r>
              <a:rPr lang="fr-FR" sz="2000" dirty="0"/>
              <a:t>4 OPTIM3D </a:t>
            </a:r>
            <a:r>
              <a:rPr lang="fr-FR" sz="2000" dirty="0" err="1"/>
              <a:t>snapshots</a:t>
            </a:r>
            <a:r>
              <a:rPr lang="fr-FR" sz="2000" dirty="0"/>
              <a:t> </a:t>
            </a:r>
            <a:endParaRPr lang="fr-FR" sz="2000" dirty="0" smtClean="0"/>
          </a:p>
          <a:p>
            <a:pPr lvl="1"/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/>
              <a:t>CO</a:t>
            </a:r>
            <a:r>
              <a:rPr lang="fr-FR" sz="2000" baseline="30000" dirty="0"/>
              <a:t>5</a:t>
            </a:r>
            <a:r>
              <a:rPr lang="fr-FR" sz="2000" dirty="0"/>
              <a:t>BOLD 3D </a:t>
            </a:r>
            <a:r>
              <a:rPr lang="fr-FR" sz="2000" dirty="0" err="1"/>
              <a:t>models</a:t>
            </a:r>
            <a:r>
              <a:rPr lang="fr-FR" sz="2000" dirty="0"/>
              <a:t> </a:t>
            </a:r>
          </a:p>
          <a:p>
            <a:pPr lvl="1"/>
            <a:r>
              <a:rPr lang="fr-FR" sz="1400" dirty="0"/>
              <a:t>(</a:t>
            </a:r>
            <a:r>
              <a:rPr lang="fr-FR" sz="1400" dirty="0" err="1"/>
              <a:t>Chiavassa</a:t>
            </a:r>
            <a:r>
              <a:rPr lang="fr-FR" sz="1400" dirty="0"/>
              <a:t> et al. 2011, A&amp;A 535, A22)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err="1" smtClean="0"/>
              <a:t>T</a:t>
            </a:r>
            <a:r>
              <a:rPr lang="fr-FR" sz="2000" baseline="-25000" dirty="0" err="1" smtClean="0"/>
              <a:t>eff</a:t>
            </a:r>
            <a:r>
              <a:rPr lang="fr-FR" sz="2000" dirty="0" smtClean="0"/>
              <a:t> = 3430 K </a:t>
            </a:r>
            <a:endParaRPr lang="fr-FR" sz="2000" dirty="0"/>
          </a:p>
          <a:p>
            <a:pPr lvl="1"/>
            <a:r>
              <a:rPr lang="fr-FR" sz="2000" dirty="0" smtClean="0"/>
              <a:t>M = 12 </a:t>
            </a:r>
            <a:r>
              <a:rPr lang="fr-FR" sz="2000" dirty="0"/>
              <a:t>M</a:t>
            </a:r>
            <a:r>
              <a:rPr lang="fr-FR" sz="2000" baseline="-25000" dirty="0">
                <a:latin typeface="Wingdings"/>
                <a:ea typeface="Wingdings"/>
                <a:cs typeface="Wingdings"/>
              </a:rPr>
              <a:t></a:t>
            </a:r>
          </a:p>
          <a:p>
            <a:pPr lvl="1"/>
            <a:r>
              <a:rPr lang="fr-FR" sz="2000" dirty="0" smtClean="0"/>
              <a:t>R   = 846 </a:t>
            </a:r>
            <a:r>
              <a:rPr lang="fr-FR" sz="2000" dirty="0"/>
              <a:t>R</a:t>
            </a:r>
            <a:r>
              <a:rPr lang="fr-FR" sz="2000" baseline="-25000" dirty="0">
                <a:latin typeface="Wingdings"/>
                <a:ea typeface="Wingdings"/>
                <a:cs typeface="Wingdings"/>
              </a:rPr>
              <a:t></a:t>
            </a:r>
          </a:p>
          <a:p>
            <a:pPr lvl="1"/>
            <a:r>
              <a:rPr lang="fr-FR" sz="2000" dirty="0"/>
              <a:t>log </a:t>
            </a:r>
            <a:r>
              <a:rPr lang="fr-FR" sz="2000" dirty="0" smtClean="0"/>
              <a:t>g = -0.35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27984" y="804446"/>
            <a:ext cx="1656184" cy="2696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32648" y="2564904"/>
            <a:ext cx="395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228184" y="804446"/>
            <a:ext cx="279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masks</a:t>
            </a:r>
            <a:r>
              <a:rPr lang="fr-FR" dirty="0" smtClean="0"/>
              <a:t> show consistent variations </a:t>
            </a:r>
            <a:r>
              <a:rPr lang="fr-FR" dirty="0" err="1" smtClean="0"/>
              <a:t>following</a:t>
            </a:r>
            <a:r>
              <a:rPr lang="fr-FR" dirty="0" smtClean="0"/>
              <a:t> radial-</a:t>
            </a:r>
            <a:r>
              <a:rPr lang="fr-FR" dirty="0" err="1" smtClean="0"/>
              <a:t>velocity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endParaRPr lang="fr-FR" dirty="0" smtClean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fr-FR" sz="2800" dirty="0" err="1"/>
              <a:t>Tomography</a:t>
            </a:r>
            <a:r>
              <a:rPr lang="fr-FR" sz="2800" dirty="0"/>
              <a:t>: </a:t>
            </a:r>
            <a:r>
              <a:rPr lang="fr-FR" sz="2800" dirty="0" smtClean="0"/>
              <a:t>VII. </a:t>
            </a:r>
            <a:r>
              <a:rPr lang="fr-FR" sz="2800" dirty="0" err="1" smtClean="0"/>
              <a:t>Comparison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3D </a:t>
            </a:r>
            <a:r>
              <a:rPr lang="fr-FR" sz="2800" dirty="0" err="1" smtClean="0"/>
              <a:t>models</a:t>
            </a:r>
            <a:endParaRPr lang="fr-FR" sz="28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83768" y="1052736"/>
            <a:ext cx="1080120" cy="0"/>
          </a:xfrm>
          <a:prstGeom prst="line">
            <a:avLst/>
          </a:prstGeom>
          <a:ln>
            <a:solidFill>
              <a:srgbClr val="660066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39374" y="764704"/>
            <a:ext cx="102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Line doubling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95936" y="3861048"/>
            <a:ext cx="2005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AAVSO </a:t>
            </a:r>
            <a:r>
              <a:rPr lang="fr-FR" dirty="0" err="1" smtClean="0"/>
              <a:t>photometry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Vccfdept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3132"/>
            <a:ext cx="4267200" cy="4267200"/>
          </a:xfrm>
        </p:spPr>
      </p:pic>
      <p:sp>
        <p:nvSpPr>
          <p:cNvPr id="6" name="ZoneTexte 5"/>
          <p:cNvSpPr txBox="1"/>
          <p:nvPr/>
        </p:nvSpPr>
        <p:spPr>
          <a:xfrm>
            <a:off x="1143000" y="26024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Observations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00400" y="2971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19120" y="2971800"/>
            <a:ext cx="668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800000"/>
                </a:solidFill>
              </a:rPr>
              <a:t>Outer</a:t>
            </a:r>
            <a:endParaRPr lang="fr-FR" sz="1600" dirty="0">
              <a:solidFill>
                <a:srgbClr val="8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2000" y="3733800"/>
            <a:ext cx="62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FF"/>
                </a:solidFill>
              </a:rPr>
              <a:t>Inner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19400" y="0"/>
            <a:ext cx="257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           CCF </a:t>
            </a:r>
            <a:r>
              <a:rPr lang="fr-FR" sz="2800" dirty="0" err="1" smtClean="0"/>
              <a:t>depth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562600" y="2249269"/>
            <a:ext cx="3581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Inner</a:t>
            </a:r>
            <a:r>
              <a:rPr lang="fr-FR" dirty="0" smtClean="0"/>
              <a:t> </a:t>
            </a:r>
            <a:r>
              <a:rPr lang="fr-FR" dirty="0" err="1" smtClean="0"/>
              <a:t>masks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 smtClean="0"/>
          </a:p>
          <a:p>
            <a:r>
              <a:rPr lang="fr-FR" dirty="0" err="1" smtClean="0">
                <a:solidFill>
                  <a:srgbClr val="800000"/>
                </a:solidFill>
              </a:rPr>
              <a:t>Outer</a:t>
            </a:r>
            <a:r>
              <a:rPr lang="fr-FR" dirty="0" smtClean="0"/>
              <a:t> </a:t>
            </a:r>
            <a:r>
              <a:rPr lang="fr-FR" dirty="0" err="1" smtClean="0"/>
              <a:t>masks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3D CO</a:t>
            </a:r>
            <a:r>
              <a:rPr lang="fr-FR" baseline="30000" dirty="0" smtClean="0"/>
              <a:t>5</a:t>
            </a:r>
            <a:r>
              <a:rPr lang="fr-FR" dirty="0" smtClean="0"/>
              <a:t>BOLD</a:t>
            </a:r>
          </a:p>
          <a:p>
            <a:r>
              <a:rPr lang="fr-FR" dirty="0" smtClean="0"/>
              <a:t>(4 </a:t>
            </a:r>
            <a:r>
              <a:rPr lang="fr-FR" dirty="0" err="1" smtClean="0"/>
              <a:t>snapshots</a:t>
            </a:r>
            <a:r>
              <a:rPr lang="fr-FR" dirty="0" smtClean="0"/>
              <a:t>):  </a:t>
            </a:r>
          </a:p>
          <a:p>
            <a:r>
              <a:rPr lang="fr-FR" dirty="0" smtClean="0"/>
              <a:t>for </a:t>
            </a:r>
            <a:r>
              <a:rPr lang="fr-FR" dirty="0" err="1" smtClean="0"/>
              <a:t>outer</a:t>
            </a:r>
            <a:r>
              <a:rPr lang="fr-FR" dirty="0" smtClean="0"/>
              <a:t> </a:t>
            </a:r>
            <a:r>
              <a:rPr lang="fr-FR" dirty="0" err="1" smtClean="0"/>
              <a:t>masks</a:t>
            </a:r>
            <a:r>
              <a:rPr lang="fr-FR" dirty="0" smtClean="0"/>
              <a:t> </a:t>
            </a:r>
            <a:r>
              <a:rPr lang="fr-FR" dirty="0" err="1" smtClean="0"/>
              <a:t>especially</a:t>
            </a:r>
            <a:r>
              <a:rPr lang="fr-FR" dirty="0" smtClean="0"/>
              <a:t>:</a:t>
            </a:r>
          </a:p>
          <a:p>
            <a:r>
              <a:rPr lang="fr-FR" dirty="0" smtClean="0"/>
              <a:t>3D CO</a:t>
            </a:r>
            <a:r>
              <a:rPr lang="fr-FR" baseline="30000" dirty="0" smtClean="0"/>
              <a:t>5</a:t>
            </a:r>
            <a:r>
              <a:rPr lang="fr-FR" dirty="0" smtClean="0"/>
              <a:t>BOLD </a:t>
            </a:r>
            <a:r>
              <a:rPr lang="fr-FR" dirty="0" err="1" smtClean="0"/>
              <a:t>lines</a:t>
            </a:r>
            <a:r>
              <a:rPr lang="fr-FR" dirty="0" smtClean="0"/>
              <a:t> are </a:t>
            </a:r>
            <a:r>
              <a:rPr lang="fr-FR" dirty="0" err="1" smtClean="0"/>
              <a:t>deeper</a:t>
            </a:r>
            <a:endParaRPr lang="fr-FR" dirty="0" smtClean="0"/>
          </a:p>
          <a:p>
            <a:r>
              <a:rPr lang="fr-FR" dirty="0" smtClean="0"/>
              <a:t>(factor ~1.5 to 2)</a:t>
            </a:r>
          </a:p>
          <a:p>
            <a:endParaRPr lang="fr-FR" dirty="0" smtClean="0"/>
          </a:p>
        </p:txBody>
      </p:sp>
      <p:pic>
        <p:nvPicPr>
          <p:cNvPr id="13" name="Image 12" descr="1ccf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81900" y="-266700"/>
            <a:ext cx="1295400" cy="182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ZoneTexte 15"/>
          <p:cNvSpPr txBox="1"/>
          <p:nvPr/>
        </p:nvSpPr>
        <p:spPr>
          <a:xfrm>
            <a:off x="7543800" y="621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Depth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229600" y="912812"/>
            <a:ext cx="38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Espace réservé du contenu 9" descr="RVccfmin.png"/>
          <p:cNvPicPr>
            <a:picLocks noChangeAspect="1"/>
          </p:cNvPicPr>
          <p:nvPr/>
        </p:nvPicPr>
        <p:blipFill>
          <a:blip r:embed="rId4"/>
          <a:srcRect t="47588"/>
          <a:stretch>
            <a:fillRect/>
          </a:stretch>
        </p:blipFill>
        <p:spPr>
          <a:xfrm>
            <a:off x="98525" y="4343399"/>
            <a:ext cx="4128601" cy="2163882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 rot="5400000" flipH="1" flipV="1">
            <a:off x="196334" y="4006334"/>
            <a:ext cx="28077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504" y="5264040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COMPARISON WITH 3D MODELS:</a:t>
            </a:r>
          </a:p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discrepancies</a:t>
            </a:r>
            <a:r>
              <a:rPr lang="fr-FR" dirty="0" smtClean="0"/>
              <a:t> for line </a:t>
            </a:r>
            <a:r>
              <a:rPr lang="fr-FR" dirty="0" err="1" smtClean="0"/>
              <a:t>depths</a:t>
            </a:r>
            <a:r>
              <a:rPr lang="fr-FR" dirty="0" smtClean="0"/>
              <a:t>, </a:t>
            </a:r>
            <a:r>
              <a:rPr lang="fr-FR" dirty="0" err="1" smtClean="0"/>
              <a:t>widths</a:t>
            </a:r>
            <a:r>
              <a:rPr lang="fr-FR" dirty="0" smtClean="0"/>
              <a:t>, &amp; </a:t>
            </a:r>
            <a:r>
              <a:rPr lang="fr-FR" dirty="0" err="1" smtClean="0"/>
              <a:t>velocities</a:t>
            </a:r>
            <a:r>
              <a:rPr lang="fr-FR" dirty="0" smtClean="0"/>
              <a:t> (</a:t>
            </a:r>
            <a:r>
              <a:rPr lang="fr-FR" dirty="0" err="1" smtClean="0"/>
              <a:t>τ</a:t>
            </a:r>
            <a:r>
              <a:rPr lang="fr-FR" dirty="0" smtClean="0"/>
              <a:t>) </a:t>
            </a:r>
          </a:p>
          <a:p>
            <a:r>
              <a:rPr lang="fr-FR" dirty="0" smtClean="0"/>
              <a:t>         </a:t>
            </a: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investigated</a:t>
            </a:r>
            <a:r>
              <a:rPr lang="fr-FR" dirty="0" smtClean="0"/>
              <a:t> by </a:t>
            </a:r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resolutionof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 (</a:t>
            </a:r>
            <a:r>
              <a:rPr lang="fr-FR" dirty="0" err="1" smtClean="0"/>
              <a:t>Chiavassa</a:t>
            </a:r>
            <a:r>
              <a:rPr lang="fr-FR" dirty="0" smtClean="0"/>
              <a:t> et al.)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A close collaboration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3D-modellers </a:t>
            </a:r>
            <a:r>
              <a:rPr lang="fr-FR" dirty="0" err="1" smtClean="0">
                <a:solidFill>
                  <a:srgbClr val="FF0000"/>
                </a:solidFill>
              </a:rPr>
              <a:t>is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needed</a:t>
            </a:r>
            <a:r>
              <a:rPr lang="fr-FR" dirty="0" smtClean="0">
                <a:solidFill>
                  <a:srgbClr val="FF0000"/>
                </a:solidFill>
              </a:rPr>
              <a:t> to </a:t>
            </a:r>
            <a:r>
              <a:rPr lang="fr-FR" dirty="0" err="1" smtClean="0">
                <a:solidFill>
                  <a:srgbClr val="FF0000"/>
                </a:solidFill>
              </a:rPr>
              <a:t>make</a:t>
            </a:r>
            <a:r>
              <a:rPr lang="fr-FR" dirty="0" smtClean="0">
                <a:solidFill>
                  <a:srgbClr val="FF0000"/>
                </a:solidFill>
              </a:rPr>
              <a:t> the </a:t>
            </a:r>
            <a:r>
              <a:rPr lang="fr-FR" dirty="0" err="1" smtClean="0">
                <a:solidFill>
                  <a:srgbClr val="FF0000"/>
                </a:solidFill>
              </a:rPr>
              <a:t>models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reproduce</a:t>
            </a:r>
            <a:r>
              <a:rPr lang="fr-FR" dirty="0" smtClean="0">
                <a:solidFill>
                  <a:srgbClr val="FF0000"/>
                </a:solidFill>
              </a:rPr>
              <a:t> all </a:t>
            </a:r>
            <a:r>
              <a:rPr lang="fr-FR" dirty="0" err="1" smtClean="0">
                <a:solidFill>
                  <a:srgbClr val="FF0000"/>
                </a:solidFill>
              </a:rPr>
              <a:t>these</a:t>
            </a:r>
            <a:r>
              <a:rPr lang="fr-FR" dirty="0" smtClean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6" name="ZoneTexte 2"/>
          <p:cNvSpPr txBox="1"/>
          <p:nvPr/>
        </p:nvSpPr>
        <p:spPr>
          <a:xfrm>
            <a:off x="107504" y="476672"/>
            <a:ext cx="914419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OBSERVED FEATURES:</a:t>
            </a:r>
          </a:p>
          <a:p>
            <a:pPr marL="285750" indent="-285750">
              <a:buFont typeface="Arial"/>
              <a:buChar char="•"/>
            </a:pPr>
            <a:r>
              <a:rPr lang="fr-FR" dirty="0"/>
              <a:t> </a:t>
            </a:r>
            <a:r>
              <a:rPr lang="fr-FR" dirty="0" smtClean="0"/>
              <a:t>In the </a:t>
            </a:r>
            <a:r>
              <a:rPr lang="fr-FR" dirty="0" err="1" smtClean="0"/>
              <a:t>supergiant</a:t>
            </a:r>
            <a:r>
              <a:rPr lang="fr-FR" dirty="0" smtClean="0"/>
              <a:t> μ Cep, line </a:t>
            </a:r>
            <a:r>
              <a:rPr lang="fr-FR" dirty="0" err="1" smtClean="0"/>
              <a:t>doubling</a:t>
            </a:r>
            <a:r>
              <a:rPr lang="fr-FR" dirty="0" smtClean="0"/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systematically</a:t>
            </a:r>
            <a:r>
              <a:rPr lang="fr-FR" i="1" dirty="0" smtClean="0"/>
              <a:t> </a:t>
            </a:r>
            <a:r>
              <a:rPr lang="fr-FR" dirty="0" err="1" smtClean="0"/>
              <a:t>occurs</a:t>
            </a:r>
            <a:r>
              <a:rPr lang="fr-FR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fr-FR" dirty="0"/>
              <a:t> </a:t>
            </a:r>
            <a:r>
              <a:rPr lang="fr-FR" dirty="0" smtClean="0"/>
              <a:t>on the </a:t>
            </a:r>
            <a:r>
              <a:rPr lang="fr-FR" dirty="0" err="1" smtClean="0"/>
              <a:t>rising</a:t>
            </a:r>
            <a:r>
              <a:rPr lang="fr-FR" dirty="0" smtClean="0"/>
              <a:t> part of the light </a:t>
            </a:r>
            <a:r>
              <a:rPr lang="fr-FR" dirty="0" err="1" smtClean="0"/>
              <a:t>curve</a:t>
            </a:r>
            <a:r>
              <a:rPr lang="fr-FR" dirty="0" smtClean="0"/>
              <a:t>;</a:t>
            </a:r>
          </a:p>
          <a:p>
            <a:pPr lvl="1">
              <a:buFont typeface="Arial"/>
              <a:buChar char="•"/>
            </a:pPr>
            <a:r>
              <a:rPr lang="fr-FR" dirty="0"/>
              <a:t> </a:t>
            </a:r>
            <a:r>
              <a:rPr lang="fr-FR" dirty="0" smtClean="0"/>
              <a:t>in the </a:t>
            </a:r>
            <a:r>
              <a:rPr lang="fr-FR" dirty="0" err="1" smtClean="0"/>
              <a:t>innermost</a:t>
            </a:r>
            <a:r>
              <a:rPr lang="fr-FR" dirty="0" smtClean="0"/>
              <a:t> </a:t>
            </a:r>
            <a:r>
              <a:rPr lang="fr-FR" dirty="0" err="1" smtClean="0"/>
              <a:t>masks</a:t>
            </a:r>
            <a:r>
              <a:rPr lang="fr-FR" dirty="0" smtClean="0"/>
              <a:t>;</a:t>
            </a:r>
          </a:p>
          <a:p>
            <a:pPr lvl="1">
              <a:buFont typeface="Arial"/>
              <a:buChar char="•"/>
            </a:pP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in the </a:t>
            </a:r>
            <a:r>
              <a:rPr lang="fr-FR" dirty="0" err="1" smtClean="0"/>
              <a:t>outermost</a:t>
            </a:r>
            <a:r>
              <a:rPr lang="fr-FR" dirty="0" smtClean="0"/>
              <a:t> </a:t>
            </a:r>
            <a:r>
              <a:rPr lang="fr-FR" dirty="0" err="1" smtClean="0"/>
              <a:t>masks</a:t>
            </a:r>
            <a:r>
              <a:rPr lang="fr-FR" dirty="0" smtClean="0"/>
              <a:t>;</a:t>
            </a:r>
          </a:p>
          <a:p>
            <a:pPr lvl="1">
              <a:buFont typeface="Arial"/>
              <a:buChar char="•"/>
            </a:pP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red</a:t>
            </a:r>
            <a:r>
              <a:rPr lang="fr-FR" dirty="0" smtClean="0"/>
              <a:t> component </a:t>
            </a:r>
            <a:r>
              <a:rPr lang="fr-FR" dirty="0" err="1" smtClean="0"/>
              <a:t>stronger</a:t>
            </a:r>
            <a:r>
              <a:rPr lang="fr-FR" dirty="0" smtClean="0"/>
              <a:t>.</a:t>
            </a:r>
          </a:p>
          <a:p>
            <a:pPr lvl="1">
              <a:buFont typeface="Arial"/>
              <a:buChar char="•"/>
            </a:pPr>
            <a:endParaRPr lang="fr-FR" dirty="0"/>
          </a:p>
          <a:p>
            <a:pPr>
              <a:buFont typeface="Arial"/>
              <a:buChar char="•"/>
            </a:pPr>
            <a:r>
              <a:rPr lang="fr-FR" dirty="0" smtClean="0"/>
              <a:t>  </a:t>
            </a:r>
            <a:r>
              <a:rPr lang="fr-FR" dirty="0" err="1" smtClean="0"/>
              <a:t>Hysteresis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CCF/line </a:t>
            </a:r>
            <a:r>
              <a:rPr lang="fr-FR" dirty="0" err="1" smtClean="0"/>
              <a:t>depth</a:t>
            </a:r>
            <a:r>
              <a:rPr lang="fr-FR" dirty="0" smtClean="0"/>
              <a:t> and </a:t>
            </a:r>
            <a:r>
              <a:rPr lang="fr-FR" dirty="0" err="1" smtClean="0"/>
              <a:t>velocity</a:t>
            </a:r>
            <a:endParaRPr lang="fr-FR" dirty="0" smtClean="0"/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evolution</a:t>
            </a:r>
            <a:r>
              <a:rPr lang="fr-FR" dirty="0" smtClean="0"/>
              <a:t> of line </a:t>
            </a:r>
            <a:r>
              <a:rPr lang="fr-FR" dirty="0" err="1" smtClean="0"/>
              <a:t>doubling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in Miras and </a:t>
            </a:r>
            <a:r>
              <a:rPr lang="fr-FR" dirty="0" err="1" smtClean="0"/>
              <a:t>supergiants</a:t>
            </a:r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91" y="3573016"/>
            <a:ext cx="3881592" cy="88601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501008"/>
            <a:ext cx="7775848" cy="1156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	</a:t>
            </a:r>
            <a:r>
              <a:rPr lang="fr-FR" sz="2000" dirty="0" err="1" smtClean="0">
                <a:solidFill>
                  <a:srgbClr val="FF0000"/>
                </a:solidFill>
              </a:rPr>
              <a:t>Instead</a:t>
            </a:r>
            <a:r>
              <a:rPr lang="fr-FR" sz="2000" dirty="0" smtClean="0">
                <a:solidFill>
                  <a:srgbClr val="FF0000"/>
                </a:solidFill>
              </a:rPr>
              <a:t> of  </a:t>
            </a:r>
            <a:r>
              <a:rPr lang="fr-FR" sz="2000" dirty="0" err="1" smtClean="0">
                <a:solidFill>
                  <a:srgbClr val="FF0000"/>
                </a:solidFill>
              </a:rPr>
              <a:t>imposing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τ</a:t>
            </a:r>
            <a:r>
              <a:rPr lang="fr-FR" sz="2000" baseline="-25000" dirty="0" err="1" smtClean="0">
                <a:solidFill>
                  <a:srgbClr val="FF0000"/>
                </a:solidFill>
              </a:rPr>
              <a:t>λ</a:t>
            </a:r>
            <a:r>
              <a:rPr lang="fr-FR" sz="2000" dirty="0" smtClean="0">
                <a:solidFill>
                  <a:srgbClr val="FF0000"/>
                </a:solidFill>
              </a:rPr>
              <a:t> = 2/3 for </a:t>
            </a:r>
            <a:r>
              <a:rPr lang="fr-FR" sz="2000" dirty="0" err="1" smtClean="0">
                <a:solidFill>
                  <a:srgbClr val="FF0000"/>
                </a:solidFill>
              </a:rPr>
              <a:t>defining</a:t>
            </a:r>
            <a:r>
              <a:rPr lang="fr-FR" sz="2000" dirty="0" smtClean="0">
                <a:solidFill>
                  <a:srgbClr val="FF0000"/>
                </a:solidFill>
              </a:rPr>
              <a:t> the </a:t>
            </a:r>
            <a:r>
              <a:rPr lang="fr-FR" sz="2000" dirty="0" err="1" smtClean="0">
                <a:solidFill>
                  <a:srgbClr val="FF0000"/>
                </a:solidFill>
              </a:rPr>
              <a:t>mask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holes</a:t>
            </a:r>
            <a:r>
              <a:rPr lang="fr-FR" sz="2000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	</a:t>
            </a:r>
            <a:r>
              <a:rPr lang="fr-FR" sz="2000" dirty="0" smtClean="0">
                <a:solidFill>
                  <a:srgbClr val="FF0000"/>
                </a:solidFill>
              </a:rPr>
              <a:t>	computation of 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« </a:t>
            </a:r>
            <a:r>
              <a:rPr lang="fr-FR" sz="2000" i="1" dirty="0" smtClean="0">
                <a:solidFill>
                  <a:srgbClr val="800000"/>
                </a:solidFill>
              </a:rPr>
              <a:t>contribution </a:t>
            </a:r>
            <a:r>
              <a:rPr lang="fr-FR" sz="2000" i="1" dirty="0" err="1" smtClean="0">
                <a:solidFill>
                  <a:srgbClr val="800000"/>
                </a:solidFill>
              </a:rPr>
              <a:t>function</a:t>
            </a:r>
            <a:r>
              <a:rPr lang="fr-FR" sz="2000" dirty="0" smtClean="0">
                <a:solidFill>
                  <a:srgbClr val="FF0000"/>
                </a:solidFill>
              </a:rPr>
              <a:t> »</a:t>
            </a:r>
            <a:r>
              <a:rPr lang="fr-FR" sz="2000" dirty="0"/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expressing</a:t>
            </a:r>
            <a:r>
              <a:rPr lang="fr-FR" sz="2000" dirty="0" smtClean="0">
                <a:solidFill>
                  <a:srgbClr val="FF0000"/>
                </a:solidFill>
              </a:rPr>
              <a:t> the </a:t>
            </a:r>
            <a:r>
              <a:rPr lang="fr-FR" sz="2000" dirty="0" err="1" smtClean="0">
                <a:solidFill>
                  <a:srgbClr val="FF0000"/>
                </a:solidFill>
              </a:rPr>
              <a:t>depth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rgbClr val="FF0000"/>
                </a:solidFill>
              </a:rPr>
              <a:t>of formation </a:t>
            </a:r>
            <a:r>
              <a:rPr lang="fr-FR" sz="2000" dirty="0" smtClean="0">
                <a:solidFill>
                  <a:srgbClr val="FF0000"/>
                </a:solidFill>
              </a:rPr>
              <a:t>		of </a:t>
            </a:r>
            <a:r>
              <a:rPr lang="fr-FR" sz="2000" dirty="0">
                <a:solidFill>
                  <a:srgbClr val="FF0000"/>
                </a:solidFill>
              </a:rPr>
              <a:t>spectral </a:t>
            </a:r>
            <a:r>
              <a:rPr lang="fr-FR" sz="2000" dirty="0" err="1" smtClean="0">
                <a:solidFill>
                  <a:srgbClr val="FF0000"/>
                </a:solidFill>
              </a:rPr>
              <a:t>lines</a:t>
            </a:r>
            <a:r>
              <a:rPr lang="fr-FR" sz="2000" dirty="0" smtClean="0">
                <a:solidFill>
                  <a:srgbClr val="FF0000"/>
                </a:solidFill>
              </a:rPr>
              <a:t> :</a:t>
            </a:r>
            <a:endParaRPr lang="fr-FR" sz="2000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fr-FR" sz="2000" dirty="0" smtClean="0"/>
          </a:p>
          <a:p>
            <a:pPr lvl="1">
              <a:buNone/>
            </a:pPr>
            <a:r>
              <a:rPr lang="fr-FR" sz="2000" dirty="0" smtClean="0"/>
              <a:t> </a:t>
            </a:r>
          </a:p>
          <a:p>
            <a:pPr lvl="1">
              <a:buNone/>
            </a:pP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pPr marL="914400" lvl="2" indent="0">
              <a:buNone/>
            </a:pPr>
            <a:endParaRPr lang="fr-FR" sz="1600" dirty="0" smtClean="0"/>
          </a:p>
          <a:p>
            <a:pPr lvl="1">
              <a:buNone/>
            </a:pPr>
            <a:endParaRPr lang="fr-FR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40556" y="3455020"/>
            <a:ext cx="5371604" cy="990600"/>
            <a:chOff x="611560" y="5686896"/>
            <a:chExt cx="5371604" cy="990600"/>
          </a:xfrm>
        </p:grpSpPr>
        <p:pic>
          <p:nvPicPr>
            <p:cNvPr id="8" name="Image 7" descr="eq-albrow-3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8664" y="5686896"/>
              <a:ext cx="4254500" cy="990600"/>
            </a:xfrm>
            <a:prstGeom prst="rect">
              <a:avLst/>
            </a:prstGeom>
          </p:spPr>
        </p:pic>
        <p:pic>
          <p:nvPicPr>
            <p:cNvPr id="10" name="Image 9" descr="eq-albrow-4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5829300"/>
              <a:ext cx="1092200" cy="685800"/>
            </a:xfrm>
            <a:prstGeom prst="rect">
              <a:avLst/>
            </a:prstGeom>
          </p:spPr>
        </p:pic>
      </p:grp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Tomography</a:t>
            </a:r>
            <a:r>
              <a:rPr lang="fr-FR" dirty="0" smtClean="0"/>
              <a:t>: </a:t>
            </a:r>
            <a:r>
              <a:rPr lang="fr-FR" sz="3600" dirty="0"/>
              <a:t>I</a:t>
            </a:r>
            <a:r>
              <a:rPr lang="fr-FR" sz="3600" dirty="0" smtClean="0"/>
              <a:t>.2 technique (</a:t>
            </a:r>
            <a:r>
              <a:rPr lang="fr-FR" sz="3600" dirty="0" err="1" smtClean="0"/>
              <a:t>improved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sp>
        <p:nvSpPr>
          <p:cNvPr id="9" name="Rectangle 8"/>
          <p:cNvSpPr/>
          <p:nvPr/>
        </p:nvSpPr>
        <p:spPr>
          <a:xfrm>
            <a:off x="-468560" y="2420888"/>
            <a:ext cx="8435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sz="2000" dirty="0" err="1"/>
              <a:t>Albrow</a:t>
            </a:r>
            <a:r>
              <a:rPr lang="fr-FR" sz="2000" dirty="0"/>
              <a:t> &amp; </a:t>
            </a:r>
            <a:r>
              <a:rPr lang="fr-FR" sz="2000" dirty="0" err="1"/>
              <a:t>Cottrell</a:t>
            </a:r>
            <a:r>
              <a:rPr lang="fr-FR" sz="2000" dirty="0"/>
              <a:t> </a:t>
            </a:r>
            <a:r>
              <a:rPr lang="fr-FR" dirty="0"/>
              <a:t>(1996, MNRAS 278, 337)</a:t>
            </a:r>
            <a:r>
              <a:rPr lang="fr-FR" sz="2000" dirty="0"/>
              <a:t>: </a:t>
            </a:r>
            <a:endParaRPr lang="fr-FR" sz="2000" dirty="0" smtClean="0"/>
          </a:p>
          <a:p>
            <a:pPr lvl="2"/>
            <a:r>
              <a:rPr lang="fr-FR" sz="2000" dirty="0"/>
              <a:t>	</a:t>
            </a:r>
            <a:r>
              <a:rPr lang="fr-FR" sz="2000" dirty="0" smtClean="0"/>
              <a:t>	contribution </a:t>
            </a:r>
            <a:r>
              <a:rPr lang="fr-FR" sz="2000" dirty="0" err="1" smtClean="0"/>
              <a:t>function</a:t>
            </a:r>
            <a:r>
              <a:rPr lang="fr-FR" sz="2000" dirty="0" smtClean="0"/>
              <a:t> to the spectral-line </a:t>
            </a:r>
            <a:r>
              <a:rPr lang="fr-FR" sz="2000" dirty="0">
                <a:solidFill>
                  <a:srgbClr val="FF0000"/>
                </a:solidFill>
              </a:rPr>
              <a:t>flux</a:t>
            </a:r>
            <a:r>
              <a:rPr lang="fr-FR" sz="2000" dirty="0"/>
              <a:t> </a:t>
            </a:r>
            <a:r>
              <a:rPr lang="fr-FR" sz="2000" dirty="0" err="1"/>
              <a:t>depression</a:t>
            </a:r>
            <a:r>
              <a:rPr lang="fr-FR" sz="2000" dirty="0"/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1604" y="5373216"/>
            <a:ext cx="8385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 err="1"/>
              <a:t>w</a:t>
            </a:r>
            <a:r>
              <a:rPr lang="fr-FR" dirty="0" err="1" smtClean="0"/>
              <a:t>ith</a:t>
            </a:r>
            <a:r>
              <a:rPr lang="fr-FR" dirty="0" smtClean="0"/>
              <a:t> </a:t>
            </a:r>
            <a:r>
              <a:rPr lang="fr-FR" dirty="0" err="1" smtClean="0"/>
              <a:t>S</a:t>
            </a:r>
            <a:r>
              <a:rPr lang="fr-FR" baseline="-25000" dirty="0" err="1" smtClean="0"/>
              <a:t>l</a:t>
            </a:r>
            <a:r>
              <a:rPr lang="fr-FR" dirty="0" smtClean="0"/>
              <a:t>,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c</a:t>
            </a:r>
            <a:r>
              <a:rPr lang="fr-FR" dirty="0" smtClean="0"/>
              <a:t>, μ, </a:t>
            </a:r>
            <a:r>
              <a:rPr lang="fr-FR" dirty="0" err="1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fr-FR" dirty="0" smtClean="0">
                <a:latin typeface="Euclid Symbol"/>
              </a:rPr>
              <a:t>, </a:t>
            </a:r>
            <a:r>
              <a:rPr lang="fr-FR" dirty="0" err="1" smtClean="0">
                <a:latin typeface="Lucida Grande"/>
                <a:ea typeface="Lucida Grande"/>
                <a:cs typeface="Lucida Grande"/>
              </a:rPr>
              <a:t>κ</a:t>
            </a:r>
            <a:r>
              <a:rPr lang="fr-FR" baseline="-25000" dirty="0" err="1" smtClean="0">
                <a:ea typeface="Lucida Grande"/>
                <a:cs typeface="Lucida Grande"/>
              </a:rPr>
              <a:t>l</a:t>
            </a:r>
            <a:r>
              <a:rPr lang="fr-FR" dirty="0" smtClean="0">
                <a:latin typeface="Euclid Symbol"/>
              </a:rPr>
              <a:t>, </a:t>
            </a:r>
            <a:r>
              <a:rPr lang="fr-FR" dirty="0" err="1" smtClean="0">
                <a:latin typeface="Lucida Grande"/>
                <a:ea typeface="Lucida Grande"/>
                <a:cs typeface="Lucida Grande"/>
              </a:rPr>
              <a:t>κ</a:t>
            </a:r>
            <a:r>
              <a:rPr lang="fr-FR" baseline="-25000" dirty="0" err="1" smtClean="0">
                <a:ea typeface="Lucida Grande"/>
                <a:cs typeface="Lucida Grande"/>
              </a:rPr>
              <a:t>c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TURBOSPECTRUM (Alvarez &amp; </a:t>
            </a:r>
            <a:r>
              <a:rPr lang="fr-FR" dirty="0" err="1" smtClean="0"/>
              <a:t>Plez</a:t>
            </a:r>
            <a:r>
              <a:rPr lang="fr-FR" dirty="0" smtClean="0"/>
              <a:t> 1998) </a:t>
            </a:r>
          </a:p>
          <a:p>
            <a:pPr lvl="1"/>
            <a:r>
              <a:rPr lang="fr-FR" dirty="0" err="1" smtClean="0"/>
              <a:t>using</a:t>
            </a:r>
            <a:r>
              <a:rPr lang="fr-FR" dirty="0" smtClean="0"/>
              <a:t> MARCS (1D) model </a:t>
            </a:r>
            <a:r>
              <a:rPr lang="fr-FR" dirty="0" err="1" smtClean="0"/>
              <a:t>atmospheres</a:t>
            </a:r>
            <a:r>
              <a:rPr lang="fr-FR" dirty="0" smtClean="0"/>
              <a:t>.</a:t>
            </a:r>
          </a:p>
          <a:p>
            <a:pPr lvl="2"/>
            <a:endParaRPr lang="fr-FR" baseline="-25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ig-albrow-1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60639"/>
            <a:ext cx="4873604" cy="3687762"/>
          </a:xfrm>
        </p:spPr>
      </p:pic>
      <p:sp>
        <p:nvSpPr>
          <p:cNvPr id="5" name="ZoneTexte 4"/>
          <p:cNvSpPr txBox="1"/>
          <p:nvPr/>
        </p:nvSpPr>
        <p:spPr>
          <a:xfrm>
            <a:off x="457200" y="6488668"/>
            <a:ext cx="232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Albrow</a:t>
            </a:r>
            <a:r>
              <a:rPr lang="fr-FR" dirty="0" smtClean="0"/>
              <a:t> &amp; </a:t>
            </a:r>
            <a:r>
              <a:rPr lang="fr-FR" dirty="0" err="1" smtClean="0"/>
              <a:t>Cottrell</a:t>
            </a:r>
            <a:r>
              <a:rPr lang="fr-FR" dirty="0" smtClean="0"/>
              <a:t> 1996</a:t>
            </a:r>
            <a:endParaRPr lang="fr-FR" dirty="0"/>
          </a:p>
        </p:txBody>
      </p:sp>
      <p:pic>
        <p:nvPicPr>
          <p:cNvPr id="6" name="Image 5" descr="ccf3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312" y="2743200"/>
            <a:ext cx="4529688" cy="29316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6136" y="6488668"/>
            <a:ext cx="286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spectral line,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267744" y="2060848"/>
            <a:ext cx="5397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Contribution </a:t>
            </a:r>
            <a:r>
              <a:rPr lang="fr-FR" dirty="0" err="1" smtClean="0"/>
              <a:t>function</a:t>
            </a:r>
            <a:r>
              <a:rPr lang="fr-FR" dirty="0" smtClean="0"/>
              <a:t> C(</a:t>
            </a:r>
            <a:r>
              <a:rPr lang="fr-FR" dirty="0" err="1" smtClean="0"/>
              <a:t>λ,τ</a:t>
            </a:r>
            <a:r>
              <a:rPr lang="fr-FR" dirty="0" smtClean="0"/>
              <a:t>)  for the Fe I λ6546.245 line: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01604" y="838200"/>
            <a:ext cx="8385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 err="1" smtClean="0"/>
              <a:t>S</a:t>
            </a:r>
            <a:r>
              <a:rPr lang="fr-FR" baseline="-25000" dirty="0" err="1" smtClean="0"/>
              <a:t>l</a:t>
            </a:r>
            <a:r>
              <a:rPr lang="fr-FR" dirty="0" smtClean="0"/>
              <a:t>,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c</a:t>
            </a:r>
            <a:r>
              <a:rPr lang="fr-FR" dirty="0" smtClean="0"/>
              <a:t>, μ, </a:t>
            </a:r>
            <a:r>
              <a:rPr lang="fr-FR" dirty="0" err="1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fr-FR" dirty="0" smtClean="0">
                <a:latin typeface="Euclid Symbol"/>
              </a:rPr>
              <a:t>, </a:t>
            </a:r>
            <a:r>
              <a:rPr lang="fr-FR" dirty="0" err="1" smtClean="0">
                <a:latin typeface="Lucida Grande"/>
                <a:ea typeface="Lucida Grande"/>
                <a:cs typeface="Lucida Grande"/>
              </a:rPr>
              <a:t>κ</a:t>
            </a:r>
            <a:r>
              <a:rPr lang="fr-FR" baseline="-25000" dirty="0" err="1" smtClean="0">
                <a:ea typeface="Lucida Grande"/>
                <a:cs typeface="Lucida Grande"/>
              </a:rPr>
              <a:t>l</a:t>
            </a:r>
            <a:r>
              <a:rPr lang="fr-FR" dirty="0" smtClean="0">
                <a:latin typeface="Euclid Symbol"/>
              </a:rPr>
              <a:t>, </a:t>
            </a:r>
            <a:r>
              <a:rPr lang="fr-FR" dirty="0" err="1" smtClean="0">
                <a:latin typeface="Lucida Grande"/>
                <a:ea typeface="Lucida Grande"/>
                <a:cs typeface="Lucida Grande"/>
              </a:rPr>
              <a:t>κ</a:t>
            </a:r>
            <a:r>
              <a:rPr lang="fr-FR" baseline="-25000" dirty="0" err="1" smtClean="0">
                <a:ea typeface="Lucida Grande"/>
                <a:cs typeface="Lucida Grande"/>
              </a:rPr>
              <a:t>c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TURBOSPECTRUM (Alvarez &amp; </a:t>
            </a:r>
            <a:r>
              <a:rPr lang="fr-FR" dirty="0" err="1" smtClean="0"/>
              <a:t>Plez</a:t>
            </a:r>
            <a:r>
              <a:rPr lang="fr-FR" dirty="0" smtClean="0"/>
              <a:t> 1998) </a:t>
            </a:r>
          </a:p>
          <a:p>
            <a:pPr lvl="1"/>
            <a:r>
              <a:rPr lang="fr-FR" dirty="0"/>
              <a:t>	</a:t>
            </a:r>
            <a:r>
              <a:rPr lang="fr-FR" dirty="0" smtClean="0"/>
              <a:t>		  </a:t>
            </a:r>
            <a:r>
              <a:rPr lang="fr-FR" dirty="0" err="1" smtClean="0"/>
              <a:t>using</a:t>
            </a:r>
            <a:r>
              <a:rPr lang="fr-FR" dirty="0" smtClean="0"/>
              <a:t> MARCS (1D) model </a:t>
            </a:r>
            <a:r>
              <a:rPr lang="fr-FR" dirty="0" err="1" smtClean="0"/>
              <a:t>atmosphere</a:t>
            </a:r>
            <a:r>
              <a:rPr lang="fr-FR" dirty="0" smtClean="0"/>
              <a:t>: </a:t>
            </a:r>
          </a:p>
          <a:p>
            <a:pPr lvl="2"/>
            <a:endParaRPr lang="fr-FR" baseline="-25000" dirty="0" smtClean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Tomography</a:t>
            </a:r>
            <a:r>
              <a:rPr lang="fr-FR" dirty="0" smtClean="0"/>
              <a:t>: </a:t>
            </a:r>
            <a:r>
              <a:rPr lang="fr-FR" sz="3600" dirty="0" smtClean="0"/>
              <a:t>I.3 </a:t>
            </a:r>
            <a:r>
              <a:rPr lang="fr-FR" sz="3600" dirty="0"/>
              <a:t>technique (</a:t>
            </a:r>
            <a:r>
              <a:rPr lang="fr-FR" sz="3600" dirty="0" err="1"/>
              <a:t>improved</a:t>
            </a:r>
            <a:r>
              <a:rPr lang="fr-FR" sz="3600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3d.png"/>
          <p:cNvPicPr>
            <a:picLocks noChangeAspect="1"/>
          </p:cNvPicPr>
          <p:nvPr/>
        </p:nvPicPr>
        <p:blipFill>
          <a:blip r:embed="rId2"/>
          <a:srcRect t="20507" r="7445" b="9321"/>
          <a:stretch>
            <a:fillRect/>
          </a:stretch>
        </p:blipFill>
        <p:spPr>
          <a:xfrm>
            <a:off x="2650411" y="0"/>
            <a:ext cx="6493589" cy="32766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324600"/>
          </a:xfrm>
        </p:spPr>
        <p:txBody>
          <a:bodyPr anchor="t">
            <a:normAutofit/>
          </a:bodyPr>
          <a:lstStyle/>
          <a:p>
            <a:r>
              <a:rPr lang="fr-FR" sz="1946" dirty="0" smtClean="0"/>
              <a:t>For RSG:</a:t>
            </a:r>
          </a:p>
          <a:p>
            <a:pPr lvl="1"/>
            <a:r>
              <a:rPr lang="fr-FR" sz="1546" dirty="0" err="1" smtClean="0"/>
              <a:t>Teff</a:t>
            </a:r>
            <a:r>
              <a:rPr lang="fr-FR" sz="1546" dirty="0" smtClean="0"/>
              <a:t> = 3490 K								</a:t>
            </a:r>
          </a:p>
          <a:p>
            <a:pPr lvl="1"/>
            <a:r>
              <a:rPr lang="fr-FR" sz="1546" dirty="0"/>
              <a:t>l</a:t>
            </a:r>
            <a:r>
              <a:rPr lang="fr-FR" sz="1546" dirty="0" smtClean="0"/>
              <a:t>og g = -0.6								</a:t>
            </a:r>
          </a:p>
          <a:p>
            <a:pPr lvl="1"/>
            <a:r>
              <a:rPr lang="fr-FR" sz="1546" dirty="0" smtClean="0"/>
              <a:t>M = 12 M</a:t>
            </a:r>
            <a:r>
              <a:rPr lang="fr-FR" sz="1546" baseline="-25000" dirty="0" smtClean="0">
                <a:latin typeface="Wingdings"/>
                <a:ea typeface="Wingdings"/>
                <a:cs typeface="Wingdings"/>
              </a:rPr>
              <a:t>	</a:t>
            </a:r>
          </a:p>
          <a:p>
            <a:pPr lvl="1"/>
            <a:r>
              <a:rPr lang="fr-FR" sz="1546" dirty="0" err="1" smtClean="0"/>
              <a:t>Solar</a:t>
            </a:r>
            <a:r>
              <a:rPr lang="fr-FR" sz="1546" dirty="0" smtClean="0"/>
              <a:t> composition</a:t>
            </a:r>
            <a:r>
              <a:rPr lang="fr-FR" sz="1546" baseline="-25000" dirty="0" smtClean="0">
                <a:latin typeface="Wingdings"/>
                <a:ea typeface="Wingdings"/>
                <a:cs typeface="Wingdings"/>
              </a:rPr>
              <a:t>							</a:t>
            </a:r>
            <a:endParaRPr lang="fr-FR" sz="1546" dirty="0" smtClean="0"/>
          </a:p>
          <a:p>
            <a:pPr lvl="1"/>
            <a:r>
              <a:rPr lang="fr-FR" sz="1546" dirty="0" err="1" smtClean="0"/>
              <a:t>Microturbulence</a:t>
            </a:r>
            <a:r>
              <a:rPr lang="fr-FR" sz="1546" dirty="0" smtClean="0"/>
              <a:t> 2 km/s</a:t>
            </a:r>
          </a:p>
          <a:p>
            <a:pPr lvl="1"/>
            <a:r>
              <a:rPr lang="fr-FR" sz="1546" dirty="0" smtClean="0"/>
              <a:t>Spectral </a:t>
            </a:r>
            <a:r>
              <a:rPr lang="fr-FR" sz="1546" dirty="0" err="1" smtClean="0"/>
              <a:t>resolution</a:t>
            </a:r>
            <a:r>
              <a:rPr lang="fr-FR" sz="1546" dirty="0" smtClean="0"/>
              <a:t>: </a:t>
            </a:r>
            <a:r>
              <a:rPr lang="fr-FR" sz="1546" dirty="0" err="1" smtClean="0"/>
              <a:t>Δλ</a:t>
            </a:r>
            <a:r>
              <a:rPr lang="fr-FR" sz="1546" dirty="0" smtClean="0"/>
              <a:t> = 0.01Å</a:t>
            </a:r>
            <a:endParaRPr lang="fr-FR" sz="2000" dirty="0" smtClean="0"/>
          </a:p>
          <a:p>
            <a:r>
              <a:rPr lang="fr-FR" sz="2000" dirty="0" smtClean="0"/>
              <a:t>Contribution </a:t>
            </a:r>
            <a:r>
              <a:rPr lang="fr-FR" sz="2000" dirty="0" err="1" smtClean="0"/>
              <a:t>function</a:t>
            </a:r>
            <a:r>
              <a:rPr lang="fr-FR" sz="2000" dirty="0" smtClean="0"/>
              <a:t> C(λ,τ</a:t>
            </a:r>
            <a:r>
              <a:rPr lang="fr-FR" sz="2000" baseline="-25000" dirty="0" smtClean="0"/>
              <a:t>500 nm</a:t>
            </a:r>
            <a:r>
              <a:rPr lang="fr-FR" sz="2000" dirty="0" smtClean="0"/>
              <a:t>)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Computation of </a:t>
            </a:r>
            <a:r>
              <a:rPr lang="fr-FR" sz="2000" dirty="0" err="1" smtClean="0">
                <a:solidFill>
                  <a:srgbClr val="FF0000"/>
                </a:solidFill>
              </a:rPr>
              <a:t>depth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function</a:t>
            </a:r>
            <a:r>
              <a:rPr lang="fr-FR" sz="2000" dirty="0" smtClean="0"/>
              <a:t>:</a:t>
            </a:r>
          </a:p>
          <a:p>
            <a:pPr>
              <a:buNone/>
            </a:pPr>
            <a:r>
              <a:rPr lang="fr-FR" sz="2000" dirty="0" smtClean="0"/>
              <a:t>	</a:t>
            </a:r>
            <a:r>
              <a:rPr lang="fr-FR" sz="2000" dirty="0" smtClean="0">
                <a:solidFill>
                  <a:srgbClr val="FF0000"/>
                </a:solidFill>
              </a:rPr>
              <a:t>	</a:t>
            </a:r>
            <a:r>
              <a:rPr lang="fr-FR" sz="2000" dirty="0" err="1" smtClean="0">
                <a:solidFill>
                  <a:srgbClr val="FF0000"/>
                </a:solidFill>
              </a:rPr>
              <a:t>C</a:t>
            </a:r>
            <a:r>
              <a:rPr lang="fr-FR" sz="2000" baseline="-25000" dirty="0" err="1" smtClean="0">
                <a:solidFill>
                  <a:srgbClr val="FF0000"/>
                </a:solidFill>
              </a:rPr>
              <a:t>max</a:t>
            </a:r>
            <a:r>
              <a:rPr lang="fr-FR" sz="2000" dirty="0" smtClean="0">
                <a:solidFill>
                  <a:srgbClr val="FF0000"/>
                </a:solidFill>
              </a:rPr>
              <a:t>(</a:t>
            </a:r>
            <a:r>
              <a:rPr lang="fr-FR" sz="2000" dirty="0" err="1" smtClean="0">
                <a:solidFill>
                  <a:srgbClr val="FF0000"/>
                </a:solidFill>
              </a:rPr>
              <a:t>λ</a:t>
            </a:r>
            <a:r>
              <a:rPr lang="fr-FR" sz="2000" dirty="0" smtClean="0">
                <a:solidFill>
                  <a:srgbClr val="FF0000"/>
                </a:solidFill>
              </a:rPr>
              <a:t>) </a:t>
            </a:r>
            <a:r>
              <a:rPr lang="fr-FR" sz="2000" dirty="0" smtClean="0"/>
              <a:t>= τ</a:t>
            </a:r>
            <a:r>
              <a:rPr lang="fr-FR" sz="2000" baseline="-25000" dirty="0" smtClean="0"/>
              <a:t>500   </a:t>
            </a:r>
            <a:r>
              <a:rPr lang="fr-FR" sz="2000" dirty="0" smtClean="0"/>
              <a:t>of    max    C(λ,τ</a:t>
            </a:r>
            <a:r>
              <a:rPr lang="fr-FR" sz="2000" baseline="-25000" dirty="0" smtClean="0"/>
              <a:t>500</a:t>
            </a:r>
            <a:r>
              <a:rPr lang="fr-FR" sz="2000" dirty="0" smtClean="0"/>
              <a:t>)   </a:t>
            </a:r>
            <a:r>
              <a:rPr lang="fr-FR" sz="1400" dirty="0" smtClean="0"/>
              <a:t> </a:t>
            </a:r>
          </a:p>
          <a:p>
            <a:pPr>
              <a:buNone/>
            </a:pPr>
            <a:r>
              <a:rPr lang="fr-FR" sz="1400" b="1" dirty="0"/>
              <a:t> </a:t>
            </a:r>
            <a:r>
              <a:rPr lang="fr-FR" sz="1400" b="1" dirty="0" smtClean="0"/>
              <a:t>                                                        on all </a:t>
            </a:r>
            <a:r>
              <a:rPr lang="fr-FR" sz="1400" b="1" dirty="0" err="1" smtClean="0"/>
              <a:t>τ</a:t>
            </a:r>
            <a:r>
              <a:rPr lang="fr-FR" sz="2000" dirty="0" smtClean="0"/>
              <a:t>  </a:t>
            </a:r>
            <a:endParaRPr lang="fr-FR" sz="2000" dirty="0" smtClean="0">
              <a:latin typeface="Wingdings" charset="2"/>
              <a:cs typeface="Wingdings" charset="2"/>
            </a:endParaRP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-972616" y="-132928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Tomography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fr-FR" sz="3200" dirty="0"/>
              <a:t>I</a:t>
            </a:r>
            <a:r>
              <a:rPr lang="fr-FR" sz="3200" dirty="0" smtClean="0"/>
              <a:t>.4 </a:t>
            </a:r>
            <a:r>
              <a:rPr lang="fr-FR" sz="3200" dirty="0"/>
              <a:t>technique  </a:t>
            </a:r>
            <a:r>
              <a:rPr lang="fr-FR" sz="3200" dirty="0" smtClean="0"/>
              <a:t>                     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28189" y="3276600"/>
            <a:ext cx="5215811" cy="3657600"/>
            <a:chOff x="3928189" y="3276600"/>
            <a:chExt cx="5215811" cy="3657600"/>
          </a:xfrm>
        </p:grpSpPr>
        <p:pic>
          <p:nvPicPr>
            <p:cNvPr id="6" name="Espace réservé du contenu 3" descr="depth-function_spectrum_4639-4642.png"/>
            <p:cNvPicPr>
              <a:picLocks noChangeAspect="1"/>
            </p:cNvPicPr>
            <p:nvPr/>
          </p:nvPicPr>
          <p:blipFill>
            <a:blip r:embed="rId3"/>
            <a:srcRect t="8444" r="3729" b="9650"/>
            <a:stretch>
              <a:fillRect/>
            </a:stretch>
          </p:blipFill>
          <p:spPr>
            <a:xfrm>
              <a:off x="3928189" y="3276600"/>
              <a:ext cx="5215811" cy="34290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 rot="16200000">
              <a:off x="3648132" y="5705532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Relative flux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 rot="16200000">
              <a:off x="3847022" y="4000403"/>
              <a:ext cx="928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</a:t>
              </a:r>
              <a:r>
                <a:rPr lang="fr-FR" dirty="0" smtClean="0"/>
                <a:t>og</a:t>
              </a:r>
              <a:r>
                <a:rPr lang="fr-FR" dirty="0"/>
                <a:t>(τ</a:t>
              </a:r>
              <a:r>
                <a:rPr lang="fr-FR" baseline="-25000" dirty="0" smtClean="0">
                  <a:latin typeface="Euclid Symbol" charset="2"/>
                  <a:cs typeface="Euclid Symbol" charset="2"/>
                </a:rPr>
                <a:t>500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3276601"/>
              <a:ext cx="816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</a:rPr>
                <a:t>C</a:t>
              </a:r>
              <a:r>
                <a:rPr lang="fr-FR" baseline="-25000" dirty="0" err="1" smtClean="0">
                  <a:solidFill>
                    <a:srgbClr val="FF0000"/>
                  </a:solidFill>
                </a:rPr>
                <a:t>max</a:t>
              </a:r>
              <a:r>
                <a:rPr lang="fr-FR" dirty="0" err="1" smtClean="0">
                  <a:solidFill>
                    <a:srgbClr val="FF0000"/>
                  </a:solidFill>
                </a:rPr>
                <a:t>(λ</a:t>
              </a:r>
              <a:r>
                <a:rPr lang="fr-FR" dirty="0" smtClean="0">
                  <a:solidFill>
                    <a:srgbClr val="FF0000"/>
                  </a:solidFill>
                </a:rPr>
                <a:t>)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8200" y="4964668"/>
              <a:ext cx="1990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Synthetic</a:t>
              </a:r>
              <a:r>
                <a:rPr lang="fr-FR" dirty="0" smtClean="0"/>
                <a:t> </a:t>
              </a:r>
              <a:r>
                <a:rPr lang="fr-FR" dirty="0" err="1" smtClean="0"/>
                <a:t>spectrum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324600" y="6564868"/>
              <a:ext cx="1624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Wavelength</a:t>
              </a:r>
              <a:r>
                <a:rPr lang="fr-FR" dirty="0" smtClean="0"/>
                <a:t> (Å)</a:t>
              </a:r>
              <a:endParaRPr lang="fr-FR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858000" y="3645933"/>
            <a:ext cx="1447800" cy="123086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858000" y="5257800"/>
            <a:ext cx="1447800" cy="123086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96136" y="1052736"/>
            <a:ext cx="1872208" cy="28803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0152" y="868070"/>
            <a:ext cx="106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Crest line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156176" y="1844824"/>
            <a:ext cx="2664296" cy="1816000"/>
            <a:chOff x="6156176" y="1844824"/>
            <a:chExt cx="2664296" cy="181600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6156176" y="1844824"/>
              <a:ext cx="2664296" cy="12961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858000" y="3660824"/>
              <a:ext cx="14478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56176" y="3140968"/>
              <a:ext cx="701824" cy="5049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305800" y="1844824"/>
              <a:ext cx="514672" cy="18011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563888" y="1916832"/>
            <a:ext cx="2376264" cy="2959969"/>
            <a:chOff x="3563888" y="1916832"/>
            <a:chExt cx="2376264" cy="2959969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563888" y="1916832"/>
              <a:ext cx="2376264" cy="108012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648200" y="3645933"/>
              <a:ext cx="0" cy="123086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928189" y="5085184"/>
            <a:ext cx="5215811" cy="1620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13" grpId="0" animBg="1"/>
      <p:bldP spid="14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2114490"/>
            <a:ext cx="2016224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983162"/>
          </a:xfrm>
        </p:spPr>
        <p:txBody>
          <a:bodyPr anchor="t">
            <a:normAutofit/>
          </a:bodyPr>
          <a:lstStyle/>
          <a:p>
            <a:r>
              <a:rPr lang="fr-FR" sz="2000" dirty="0" smtClean="0"/>
              <a:t>Computation of </a:t>
            </a:r>
            <a:r>
              <a:rPr lang="fr-FR" sz="2000" dirty="0" err="1" smtClean="0">
                <a:solidFill>
                  <a:srgbClr val="FF0000"/>
                </a:solidFill>
              </a:rPr>
              <a:t>depth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function</a:t>
            </a:r>
            <a:r>
              <a:rPr lang="fr-FR" sz="2000" dirty="0" smtClean="0"/>
              <a:t>: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000" dirty="0" err="1" smtClean="0">
                <a:solidFill>
                  <a:srgbClr val="FF0000"/>
                </a:solidFill>
              </a:rPr>
              <a:t>C</a:t>
            </a:r>
            <a:r>
              <a:rPr lang="fr-FR" sz="2000" baseline="-25000" dirty="0" err="1" smtClean="0">
                <a:solidFill>
                  <a:srgbClr val="FF0000"/>
                </a:solidFill>
              </a:rPr>
              <a:t>max</a:t>
            </a:r>
            <a:r>
              <a:rPr lang="fr-FR" sz="2000" dirty="0" smtClean="0">
                <a:solidFill>
                  <a:srgbClr val="FF0000"/>
                </a:solidFill>
              </a:rPr>
              <a:t>(</a:t>
            </a:r>
            <a:r>
              <a:rPr lang="fr-FR" sz="2000" dirty="0" err="1" smtClean="0">
                <a:solidFill>
                  <a:srgbClr val="FF0000"/>
                </a:solidFill>
              </a:rPr>
              <a:t>λ</a:t>
            </a:r>
            <a:r>
              <a:rPr lang="fr-FR" sz="2000" dirty="0" smtClean="0">
                <a:solidFill>
                  <a:srgbClr val="FF0000"/>
                </a:solidFill>
              </a:rPr>
              <a:t>)</a:t>
            </a:r>
            <a:r>
              <a:rPr lang="fr-FR" sz="2000" dirty="0" smtClean="0"/>
              <a:t>= max C(λ,τ)			(370  &lt; </a:t>
            </a:r>
            <a:r>
              <a:rPr lang="fr-FR" sz="2000" dirty="0" err="1" smtClean="0"/>
              <a:t>λ</a:t>
            </a:r>
            <a:r>
              <a:rPr lang="fr-FR" sz="2000" dirty="0" smtClean="0"/>
              <a:t> (nm) &lt; 910 )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1000" dirty="0" smtClean="0"/>
              <a:t>	</a:t>
            </a:r>
            <a:r>
              <a:rPr lang="fr-FR" sz="1000" dirty="0"/>
              <a:t> </a:t>
            </a:r>
            <a:r>
              <a:rPr lang="fr-FR" sz="1000" dirty="0" smtClean="0"/>
              <a:t>                 </a:t>
            </a:r>
            <a:r>
              <a:rPr lang="fr-FR" sz="1400" b="1" dirty="0" smtClean="0"/>
              <a:t>for all </a:t>
            </a:r>
            <a:r>
              <a:rPr lang="fr-FR" sz="1400" b="1" dirty="0" err="1" smtClean="0"/>
              <a:t>τ</a:t>
            </a:r>
            <a:r>
              <a:rPr lang="fr-FR" sz="1200" dirty="0" smtClean="0"/>
              <a:t>  </a:t>
            </a:r>
            <a:endParaRPr lang="fr-FR" sz="1200" dirty="0" smtClean="0">
              <a:latin typeface="Wingdings" charset="2"/>
              <a:cs typeface="Wingdings" charset="2"/>
            </a:endParaRPr>
          </a:p>
          <a:p>
            <a:r>
              <a:rPr lang="fr-FR" sz="2000" dirty="0" err="1" smtClean="0"/>
              <a:t>Atmosphere</a:t>
            </a:r>
            <a:r>
              <a:rPr lang="fr-FR" sz="2000" dirty="0" smtClean="0"/>
              <a:t> split in 8 vertical </a:t>
            </a:r>
            <a:r>
              <a:rPr lang="fr-FR" sz="2000" dirty="0" err="1" smtClean="0"/>
              <a:t>layers</a:t>
            </a:r>
            <a:endParaRPr lang="fr-FR" sz="2000" dirty="0" smtClean="0"/>
          </a:p>
          <a:p>
            <a:r>
              <a:rPr lang="fr-FR" sz="2000" dirty="0" smtClean="0"/>
              <a:t>In </a:t>
            </a:r>
            <a:r>
              <a:rPr lang="fr-FR" sz="2000" dirty="0" err="1" smtClean="0"/>
              <a:t>each</a:t>
            </a:r>
            <a:r>
              <a:rPr lang="fr-FR" sz="2000" dirty="0" smtClean="0"/>
              <a:t> layer,                        </a:t>
            </a:r>
            <a:r>
              <a:rPr lang="fr-FR" sz="2000" dirty="0" err="1" smtClean="0"/>
              <a:t>when</a:t>
            </a:r>
            <a:r>
              <a:rPr lang="fr-FR" sz="2000" dirty="0" smtClean="0"/>
              <a:t>  </a:t>
            </a:r>
            <a:r>
              <a:rPr lang="fr-FR" sz="2000" dirty="0" err="1" smtClean="0"/>
              <a:t>C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(</a:t>
            </a:r>
            <a:r>
              <a:rPr lang="fr-FR" sz="2000" dirty="0" err="1" smtClean="0"/>
              <a:t>λ</a:t>
            </a:r>
            <a:r>
              <a:rPr lang="fr-FR" sz="2000" dirty="0" smtClean="0"/>
              <a:t>) </a:t>
            </a:r>
            <a:r>
              <a:rPr lang="fr-FR" sz="2000" dirty="0" err="1" smtClean="0"/>
              <a:t>is</a:t>
            </a:r>
            <a:r>
              <a:rPr lang="fr-FR" sz="2000" dirty="0" smtClean="0"/>
              <a:t> minimum (in τ</a:t>
            </a:r>
            <a:r>
              <a:rPr lang="fr-FR" sz="2000" baseline="-25000" dirty="0" smtClean="0"/>
              <a:t>500</a:t>
            </a:r>
            <a:r>
              <a:rPr lang="fr-FR" sz="2000" dirty="0" smtClean="0"/>
              <a:t>)</a:t>
            </a:r>
          </a:p>
          <a:p>
            <a:endParaRPr lang="fr-FR" sz="2400" dirty="0" smtClean="0"/>
          </a:p>
        </p:txBody>
      </p:sp>
      <p:pic>
        <p:nvPicPr>
          <p:cNvPr id="6" name="Espace réservé du contenu 3" descr="depth-function_spectrum_4639-4642.png"/>
          <p:cNvPicPr>
            <a:picLocks noChangeAspect="1"/>
          </p:cNvPicPr>
          <p:nvPr/>
        </p:nvPicPr>
        <p:blipFill>
          <a:blip r:embed="rId2"/>
          <a:srcRect t="8444" r="3729"/>
          <a:stretch>
            <a:fillRect/>
          </a:stretch>
        </p:blipFill>
        <p:spPr>
          <a:xfrm>
            <a:off x="0" y="2658140"/>
            <a:ext cx="5715000" cy="41998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-249736" y="540809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Relative flux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56964" y="3400982"/>
            <a:ext cx="97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</a:t>
            </a:r>
            <a:r>
              <a:rPr lang="fr-FR" dirty="0"/>
              <a:t>(τ</a:t>
            </a:r>
            <a:r>
              <a:rPr lang="fr-FR" baseline="-25000" dirty="0" smtClean="0">
                <a:latin typeface="Euclid Symbol" charset="2"/>
                <a:cs typeface="Euclid Symbol" charset="2"/>
              </a:rPr>
              <a:t>500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62000" y="2677179"/>
            <a:ext cx="81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</a:t>
            </a:r>
            <a:r>
              <a:rPr lang="fr-FR" baseline="-25000" dirty="0" err="1" smtClean="0">
                <a:solidFill>
                  <a:srgbClr val="FF0000"/>
                </a:solidFill>
              </a:rPr>
              <a:t>max</a:t>
            </a:r>
            <a:r>
              <a:rPr lang="fr-FR" dirty="0" err="1" smtClean="0">
                <a:solidFill>
                  <a:srgbClr val="FF0000"/>
                </a:solidFill>
              </a:rPr>
              <a:t>(λ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4560428"/>
            <a:ext cx="199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Synthetic</a:t>
            </a:r>
            <a:r>
              <a:rPr lang="fr-FR" dirty="0" smtClean="0"/>
              <a:t> </a:t>
            </a:r>
            <a:r>
              <a:rPr lang="fr-FR" dirty="0" err="1" smtClean="0"/>
              <a:t>spectrum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4600" y="6433066"/>
            <a:ext cx="162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Wavelength</a:t>
            </a:r>
            <a:r>
              <a:rPr lang="fr-FR" dirty="0" smtClean="0"/>
              <a:t> (Å)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62000" y="4191000"/>
            <a:ext cx="4800600" cy="228600"/>
          </a:xfrm>
          <a:prstGeom prst="rect">
            <a:avLst/>
          </a:prstGeom>
          <a:solidFill>
            <a:srgbClr val="660066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62000" y="3733800"/>
            <a:ext cx="4800600" cy="228600"/>
          </a:xfrm>
          <a:prstGeom prst="rect">
            <a:avLst/>
          </a:prstGeom>
          <a:solidFill>
            <a:srgbClr val="FF8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62000" y="3505200"/>
            <a:ext cx="4800600" cy="22860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62000" y="3276600"/>
            <a:ext cx="4800600" cy="228600"/>
          </a:xfrm>
          <a:prstGeom prst="rect">
            <a:avLst/>
          </a:prstGeom>
          <a:solidFill>
            <a:srgbClr val="00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62000" y="3970896"/>
            <a:ext cx="4800600" cy="22860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804225" y="2114490"/>
            <a:ext cx="124377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mask</a:t>
            </a:r>
            <a:r>
              <a:rPr lang="fr-FR" sz="2000" dirty="0" smtClean="0"/>
              <a:t> </a:t>
            </a:r>
            <a:r>
              <a:rPr lang="fr-FR" sz="2000" dirty="0" err="1" smtClean="0"/>
              <a:t>hole</a:t>
            </a:r>
            <a:endParaRPr lang="fr-FR" sz="2000" dirty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457200" y="227112"/>
            <a:ext cx="8229600" cy="609600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err="1" smtClean="0"/>
              <a:t>Tomography</a:t>
            </a:r>
            <a:r>
              <a:rPr lang="fr-FR" dirty="0"/>
              <a:t>: </a:t>
            </a:r>
            <a:r>
              <a:rPr lang="fr-FR" sz="3600" dirty="0"/>
              <a:t>I</a:t>
            </a:r>
            <a:r>
              <a:rPr lang="fr-FR" sz="3600" dirty="0" smtClean="0"/>
              <a:t>.5 </a:t>
            </a:r>
            <a:r>
              <a:rPr lang="fr-FR" sz="3600" dirty="0"/>
              <a:t>technique (</a:t>
            </a:r>
            <a:r>
              <a:rPr lang="fr-FR" sz="3600" dirty="0" err="1"/>
              <a:t>improved</a:t>
            </a:r>
            <a:r>
              <a:rPr lang="fr-FR" sz="3600" dirty="0"/>
              <a:t>)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751961" y="378623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38800" y="4114800"/>
            <a:ext cx="97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Mask</a:t>
            </a:r>
            <a:r>
              <a:rPr lang="fr-FR" dirty="0" smtClean="0"/>
              <a:t> #8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638800" y="3440668"/>
            <a:ext cx="97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Mask</a:t>
            </a:r>
            <a:r>
              <a:rPr lang="fr-FR" dirty="0" smtClean="0"/>
              <a:t> #2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638800" y="3124200"/>
            <a:ext cx="97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Mask</a:t>
            </a:r>
            <a:r>
              <a:rPr lang="fr-FR" dirty="0" smtClean="0"/>
              <a:t> #1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5094" y="4769131"/>
            <a:ext cx="2727705" cy="19379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8085" y="4426743"/>
            <a:ext cx="3191560" cy="307777"/>
          </a:xfrm>
          <a:prstGeom prst="rect">
            <a:avLst/>
          </a:prstGeom>
          <a:gradFill>
            <a:gsLst>
              <a:gs pos="0">
                <a:srgbClr val="FF00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6000">
                <a:srgbClr val="FF0000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26545" y="49411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Distribution of </a:t>
            </a:r>
            <a:r>
              <a:rPr lang="fr-FR" sz="1200" dirty="0" err="1" smtClean="0"/>
              <a:t>lines</a:t>
            </a:r>
            <a:endParaRPr lang="fr-FR" sz="1200" dirty="0" smtClean="0"/>
          </a:p>
          <a:p>
            <a:r>
              <a:rPr lang="fr-FR" sz="1200" dirty="0"/>
              <a:t>i</a:t>
            </a:r>
            <a:r>
              <a:rPr lang="fr-FR" sz="1200" dirty="0" smtClean="0"/>
              <a:t>n </a:t>
            </a:r>
            <a:r>
              <a:rPr lang="fr-FR" sz="1200" dirty="0" err="1" smtClean="0"/>
              <a:t>masks</a:t>
            </a:r>
            <a:r>
              <a:rPr lang="fr-FR" sz="1200" dirty="0" smtClean="0"/>
              <a:t>: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4417367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-∞        -3   -2.5  -2 -1.5   -1 -0.5   0 +∞   </a:t>
            </a:r>
            <a:endParaRPr lang="fr-FR" sz="1400" baseline="-25000" dirty="0"/>
          </a:p>
        </p:txBody>
      </p:sp>
      <p:pic>
        <p:nvPicPr>
          <p:cNvPr id="16" name="Image 15" descr="stru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9434"/>
            <a:ext cx="4038600" cy="40386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191560" y="4149080"/>
            <a:ext cx="115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Innermost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71519" y="4139788"/>
            <a:ext cx="12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Outermost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85800" y="728246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Atmosphere</a:t>
            </a:r>
            <a:r>
              <a:rPr lang="fr-FR" sz="1600" dirty="0" smtClean="0"/>
              <a:t> 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distribution</a:t>
            </a:r>
            <a:endParaRPr lang="fr-FR" sz="160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-118864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Tomography</a:t>
            </a:r>
            <a:r>
              <a:rPr lang="fr-FR" dirty="0" smtClean="0"/>
              <a:t>: I.6 technique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18347" y="2057400"/>
            <a:ext cx="133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Masks</a:t>
            </a:r>
            <a:r>
              <a:rPr lang="fr-FR" dirty="0" smtClean="0"/>
              <a:t> </a:t>
            </a:r>
            <a:r>
              <a:rPr lang="fr-FR" dirty="0" err="1" smtClean="0"/>
              <a:t>limits</a:t>
            </a:r>
            <a:endParaRPr lang="fr-FR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948" y="0"/>
            <a:ext cx="160777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4270023" y="1946602"/>
            <a:ext cx="276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MARCS  synthetic spectrum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343848" y="-62408"/>
            <a:ext cx="1649773" cy="7294305"/>
            <a:chOff x="5571586" y="-62408"/>
            <a:chExt cx="1649773" cy="7294305"/>
          </a:xfrm>
        </p:grpSpPr>
        <p:sp>
          <p:nvSpPr>
            <p:cNvPr id="22" name="ZoneTexte 6"/>
            <p:cNvSpPr txBox="1"/>
            <p:nvPr/>
          </p:nvSpPr>
          <p:spPr>
            <a:xfrm>
              <a:off x="5571586" y="6072145"/>
              <a:ext cx="697840" cy="477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3366FF"/>
                  </a:solidFill>
                </a:rPr>
                <a:t>outer</a:t>
              </a:r>
              <a:endParaRPr lang="fr-FR" dirty="0">
                <a:solidFill>
                  <a:srgbClr val="3366FF"/>
                </a:solidFill>
              </a:endParaRPr>
            </a:p>
          </p:txBody>
        </p:sp>
        <p:sp>
          <p:nvSpPr>
            <p:cNvPr id="23" name="ZoneTexte 7"/>
            <p:cNvSpPr txBox="1"/>
            <p:nvPr/>
          </p:nvSpPr>
          <p:spPr>
            <a:xfrm>
              <a:off x="5648952" y="47938"/>
              <a:ext cx="675523" cy="477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3366FF"/>
                  </a:solidFill>
                </a:rPr>
                <a:t>inner</a:t>
              </a:r>
              <a:endParaRPr lang="fr-FR" dirty="0">
                <a:solidFill>
                  <a:srgbClr val="3366FF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293138" y="47938"/>
              <a:ext cx="10344" cy="633652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7"/>
            <p:cNvSpPr txBox="1"/>
            <p:nvPr/>
          </p:nvSpPr>
          <p:spPr>
            <a:xfrm>
              <a:off x="6293138" y="395372"/>
              <a:ext cx="928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</a:t>
              </a:r>
              <a:r>
                <a:rPr lang="fr-FR" dirty="0" smtClean="0"/>
                <a:t>og</a:t>
              </a:r>
              <a:r>
                <a:rPr lang="fr-FR" dirty="0"/>
                <a:t>(τ</a:t>
              </a:r>
              <a:r>
                <a:rPr lang="fr-FR" baseline="-25000" dirty="0" smtClean="0">
                  <a:latin typeface="Euclid Symbol" charset="2"/>
                  <a:cs typeface="Euclid Symbol" charset="2"/>
                </a:rPr>
                <a:t>500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48139" y="-62408"/>
              <a:ext cx="547596" cy="729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</a:t>
              </a:r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-0.5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-1.0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-1.5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-2.0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-2.5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-3.0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-3.5</a:t>
              </a:r>
            </a:p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52800" y="4874384"/>
            <a:ext cx="715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3000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 smtClean="0"/>
              <a:t>2000</a:t>
            </a:r>
          </a:p>
          <a:p>
            <a:endParaRPr lang="en-US" sz="1200" dirty="0"/>
          </a:p>
          <a:p>
            <a:r>
              <a:rPr lang="en-US" sz="1200" dirty="0" smtClean="0"/>
              <a:t>           N</a:t>
            </a:r>
          </a:p>
          <a:p>
            <a:r>
              <a:rPr lang="en-US" sz="1200" dirty="0" smtClean="0"/>
              <a:t>1000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0</a:t>
            </a:r>
          </a:p>
        </p:txBody>
      </p:sp>
      <p:sp>
        <p:nvSpPr>
          <p:cNvPr id="29" name="ZoneTexte 7"/>
          <p:cNvSpPr txBox="1"/>
          <p:nvPr/>
        </p:nvSpPr>
        <p:spPr>
          <a:xfrm>
            <a:off x="3635896" y="4377018"/>
            <a:ext cx="77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</a:t>
            </a:r>
            <a:r>
              <a:rPr lang="fr-FR" sz="1400" dirty="0" smtClean="0"/>
              <a:t>og</a:t>
            </a:r>
            <a:r>
              <a:rPr lang="fr-FR" sz="1400" dirty="0"/>
              <a:t>(τ</a:t>
            </a:r>
            <a:r>
              <a:rPr lang="fr-FR" sz="1400" baseline="-25000" dirty="0" smtClean="0">
                <a:latin typeface="Euclid Symbol" charset="2"/>
                <a:cs typeface="Euclid Symbol" charset="2"/>
              </a:rPr>
              <a:t>500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5902555" y="44624"/>
            <a:ext cx="372236" cy="67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0.9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1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0.7</a:t>
            </a:r>
          </a:p>
          <a:p>
            <a:r>
              <a:rPr lang="en-US" sz="1200" dirty="0" smtClean="0"/>
              <a:t>1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0.5</a:t>
            </a:r>
          </a:p>
          <a:p>
            <a:endParaRPr lang="en-US" sz="1200" dirty="0" smtClean="0"/>
          </a:p>
          <a:p>
            <a:r>
              <a:rPr lang="en-US" sz="1200" dirty="0" smtClean="0"/>
              <a:t>1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0.4</a:t>
            </a:r>
          </a:p>
          <a:p>
            <a:endParaRPr lang="en-US" sz="1200" dirty="0"/>
          </a:p>
          <a:p>
            <a:r>
              <a:rPr lang="en-US" sz="1200" dirty="0" smtClean="0"/>
              <a:t>1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0.2</a:t>
            </a:r>
          </a:p>
          <a:p>
            <a:endParaRPr lang="en-US" sz="1200" dirty="0"/>
          </a:p>
          <a:p>
            <a:r>
              <a:rPr lang="en-US" sz="1200" dirty="0" smtClean="0"/>
              <a:t>1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0.2</a:t>
            </a:r>
          </a:p>
          <a:p>
            <a:endParaRPr lang="en-US" sz="1200" dirty="0"/>
          </a:p>
          <a:p>
            <a:r>
              <a:rPr lang="en-US" sz="1200" dirty="0" smtClean="0"/>
              <a:t>1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0.1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096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Tomography</a:t>
            </a:r>
            <a:r>
              <a:rPr lang="fr-FR" dirty="0" smtClean="0"/>
              <a:t>: </a:t>
            </a:r>
            <a:r>
              <a:rPr lang="fr-FR" sz="4000" dirty="0" smtClean="0"/>
              <a:t>II. Application  to Miras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fr-FR" sz="1600" dirty="0" smtClean="0"/>
              <a:t>Cross-</a:t>
            </a:r>
            <a:r>
              <a:rPr lang="fr-FR" sz="1600" dirty="0" err="1" smtClean="0"/>
              <a:t>correlation</a:t>
            </a:r>
            <a:r>
              <a:rPr lang="fr-FR" sz="1600" dirty="0" smtClean="0"/>
              <a:t> of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</a:t>
            </a:r>
            <a:r>
              <a:rPr lang="fr-FR" sz="1600" dirty="0" err="1" smtClean="0"/>
              <a:t>spectrum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mask</a:t>
            </a:r>
            <a:r>
              <a:rPr lang="fr-FR" sz="1600" dirty="0" smtClean="0"/>
              <a:t> </a:t>
            </a:r>
            <a:r>
              <a:rPr lang="fr-FR" sz="1600" dirty="0" err="1" smtClean="0"/>
              <a:t>function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>
                <a:sym typeface="Wingdings"/>
              </a:rPr>
              <a:t>        = </a:t>
            </a:r>
            <a:r>
              <a:rPr lang="fr-FR" sz="1600" dirty="0" smtClean="0">
                <a:solidFill>
                  <a:srgbClr val="0000FF"/>
                </a:solidFill>
                <a:sym typeface="Wingdings"/>
              </a:rPr>
              <a:t>CCF</a:t>
            </a:r>
            <a:r>
              <a:rPr lang="fr-FR" sz="1600" dirty="0" smtClean="0">
                <a:sym typeface="Wingdings"/>
              </a:rPr>
              <a:t> (</a:t>
            </a:r>
            <a:r>
              <a:rPr lang="fr-FR" sz="1600" dirty="0" smtClean="0">
                <a:solidFill>
                  <a:srgbClr val="0000FF"/>
                </a:solidFill>
                <a:sym typeface="Wingdings"/>
              </a:rPr>
              <a:t>C</a:t>
            </a:r>
            <a:r>
              <a:rPr lang="fr-FR" sz="1600" dirty="0" smtClean="0">
                <a:sym typeface="Wingdings"/>
              </a:rPr>
              <a:t>ross </a:t>
            </a:r>
            <a:r>
              <a:rPr lang="fr-FR" sz="1600" dirty="0" err="1" smtClean="0">
                <a:solidFill>
                  <a:srgbClr val="0000FF"/>
                </a:solidFill>
                <a:sym typeface="Wingdings"/>
              </a:rPr>
              <a:t>C</a:t>
            </a:r>
            <a:r>
              <a:rPr lang="fr-FR" sz="1600" dirty="0" err="1" smtClean="0">
                <a:sym typeface="Wingdings"/>
              </a:rPr>
              <a:t>orrelation</a:t>
            </a:r>
            <a:r>
              <a:rPr lang="fr-FR" sz="1600" dirty="0" smtClean="0">
                <a:sym typeface="Wingdings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sym typeface="Wingdings"/>
              </a:rPr>
              <a:t>F</a:t>
            </a:r>
            <a:r>
              <a:rPr lang="fr-FR" sz="1600" dirty="0" err="1" smtClean="0">
                <a:sym typeface="Wingdings"/>
              </a:rPr>
              <a:t>unction</a:t>
            </a:r>
            <a:r>
              <a:rPr lang="fr-FR" sz="1600" dirty="0" smtClean="0">
                <a:sym typeface="Wingdings"/>
              </a:rPr>
              <a:t>)</a:t>
            </a:r>
          </a:p>
          <a:p>
            <a:pPr>
              <a:buFont typeface="Wingdings" pitchFamily="19" charset="2"/>
              <a:buChar char="à"/>
            </a:pPr>
            <a:endParaRPr lang="fr-FR" sz="1600" dirty="0">
              <a:sym typeface="Wingdings"/>
            </a:endParaRPr>
          </a:p>
          <a:p>
            <a:pPr>
              <a:buFont typeface="Wingdings" pitchFamily="19" charset="2"/>
              <a:buChar char="à"/>
            </a:pPr>
            <a:endParaRPr lang="fr-FR" sz="1600" dirty="0" smtClean="0">
              <a:sym typeface="Wingdings"/>
            </a:endParaRPr>
          </a:p>
          <a:p>
            <a:pPr>
              <a:buFont typeface="Wingdings" pitchFamily="19" charset="2"/>
              <a:buChar char="à"/>
            </a:pPr>
            <a:endParaRPr lang="fr-FR" sz="1600" dirty="0" smtClean="0">
              <a:sym typeface="Wingdings"/>
            </a:endParaRP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err="1" smtClean="0">
                <a:solidFill>
                  <a:srgbClr val="008000"/>
                </a:solidFill>
              </a:rPr>
              <a:t>Follow</a:t>
            </a:r>
            <a:r>
              <a:rPr lang="fr-FR" sz="1600" dirty="0" smtClean="0">
                <a:solidFill>
                  <a:srgbClr val="008000"/>
                </a:solidFill>
              </a:rPr>
              <a:t> the progression of a </a:t>
            </a:r>
            <a:r>
              <a:rPr lang="fr-FR" sz="1600" dirty="0" err="1" smtClean="0">
                <a:solidFill>
                  <a:srgbClr val="008000"/>
                </a:solidFill>
              </a:rPr>
              <a:t>shock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</a:rPr>
              <a:t>wave</a:t>
            </a:r>
            <a:r>
              <a:rPr lang="fr-FR" sz="1600" dirty="0" smtClean="0">
                <a:solidFill>
                  <a:srgbClr val="008000"/>
                </a:solidFill>
              </a:rPr>
              <a:t> in the </a:t>
            </a:r>
            <a:r>
              <a:rPr lang="fr-FR" sz="1600" dirty="0" err="1" smtClean="0">
                <a:solidFill>
                  <a:srgbClr val="008000"/>
                </a:solidFill>
              </a:rPr>
              <a:t>atmosphere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2"/>
            <a:r>
              <a:rPr lang="fr-FR" sz="1600" dirty="0" err="1" smtClean="0">
                <a:solidFill>
                  <a:srgbClr val="3366FF"/>
                </a:solidFill>
              </a:rPr>
              <a:t>Spatially</a:t>
            </a:r>
            <a:endParaRPr lang="fr-FR" sz="1600" dirty="0" smtClean="0">
              <a:solidFill>
                <a:srgbClr val="3366FF"/>
              </a:solidFill>
            </a:endParaRPr>
          </a:p>
          <a:p>
            <a:pPr lvl="2"/>
            <a:r>
              <a:rPr lang="fr-FR" sz="1600" dirty="0" err="1" smtClean="0">
                <a:solidFill>
                  <a:srgbClr val="FF0000"/>
                </a:solidFill>
              </a:rPr>
              <a:t>temporally</a:t>
            </a:r>
            <a:endParaRPr lang="fr-FR" sz="1600" dirty="0" smtClean="0">
              <a:solidFill>
                <a:srgbClr val="FF0000"/>
              </a:solidFill>
            </a:endParaRPr>
          </a:p>
          <a:p>
            <a:pPr lvl="1"/>
            <a:endParaRPr lang="fr-FR" sz="16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5" name="Image 4" descr="ccf-ro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016" y="1052736"/>
            <a:ext cx="3306984" cy="524218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660232" y="6453336"/>
            <a:ext cx="1944216" cy="369332"/>
            <a:chOff x="6660232" y="6453336"/>
            <a:chExt cx="1944216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660232" y="6453336"/>
              <a:ext cx="19442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415867" y="6453336"/>
              <a:ext cx="61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87356" y="1237402"/>
            <a:ext cx="1096812" cy="4821198"/>
            <a:chOff x="4987356" y="1237402"/>
            <a:chExt cx="1096812" cy="4821198"/>
          </a:xfrm>
        </p:grpSpPr>
        <p:sp>
          <p:nvSpPr>
            <p:cNvPr id="7" name="ZoneTexte 6"/>
            <p:cNvSpPr txBox="1"/>
            <p:nvPr/>
          </p:nvSpPr>
          <p:spPr>
            <a:xfrm>
              <a:off x="5170304" y="5689268"/>
              <a:ext cx="697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3366FF"/>
                  </a:solidFill>
                </a:rPr>
                <a:t>outer</a:t>
              </a:r>
              <a:endParaRPr lang="fr-FR" dirty="0">
                <a:solidFill>
                  <a:srgbClr val="3366FF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148064" y="1237402"/>
              <a:ext cx="675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3366FF"/>
                  </a:solidFill>
                </a:rPr>
                <a:t>inner</a:t>
              </a:r>
              <a:endParaRPr lang="fr-FR" dirty="0">
                <a:solidFill>
                  <a:srgbClr val="3366FF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580112" y="1772816"/>
              <a:ext cx="0" cy="381642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987356" y="3193812"/>
              <a:ext cx="1096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366FF"/>
                  </a:solidFill>
                </a:rPr>
                <a:t>a</a:t>
              </a:r>
              <a:r>
                <a:rPr lang="en-US" sz="1400" dirty="0" smtClean="0">
                  <a:solidFill>
                    <a:srgbClr val="3366FF"/>
                  </a:solidFill>
                </a:rPr>
                <a:t>tmospheric</a:t>
              </a:r>
            </a:p>
            <a:p>
              <a:pPr algn="ctr"/>
              <a:r>
                <a:rPr lang="en-US" sz="1400" dirty="0" smtClean="0">
                  <a:solidFill>
                    <a:srgbClr val="3366FF"/>
                  </a:solidFill>
                </a:rPr>
                <a:t>depth</a:t>
              </a:r>
              <a:endParaRPr lang="en-US" sz="1400" dirty="0">
                <a:solidFill>
                  <a:srgbClr val="3366FF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604579" y="595868"/>
            <a:ext cx="324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Alvarez et al. 2000, A&amp;A 362,655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00192" y="2132856"/>
            <a:ext cx="2551640" cy="15841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00192" y="2996952"/>
            <a:ext cx="2551640" cy="15841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02017">
            <a:off x="6944090" y="2366764"/>
            <a:ext cx="178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double-peak CCF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444208" y="5723964"/>
            <a:ext cx="6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sym typeface="Wingdings"/>
              </a:rPr>
              <a:t>CCF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3587" y="965200"/>
            <a:ext cx="3320413" cy="4624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74043" y="5364832"/>
            <a:ext cx="2306469" cy="944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5" grpId="0"/>
      <p:bldP spid="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Tomography</a:t>
            </a:r>
            <a:r>
              <a:rPr lang="fr-FR" dirty="0" smtClean="0"/>
              <a:t>: III. </a:t>
            </a:r>
            <a:r>
              <a:rPr lang="fr-FR" dirty="0" err="1" smtClean="0"/>
              <a:t>Interpretation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/>
              <a:t>                   The </a:t>
            </a:r>
            <a:r>
              <a:rPr lang="fr-FR" sz="2000" dirty="0" err="1" smtClean="0"/>
              <a:t>Schwarzschild</a:t>
            </a:r>
            <a:r>
              <a:rPr lang="fr-FR" sz="2000" dirty="0" smtClean="0"/>
              <a:t> </a:t>
            </a:r>
            <a:r>
              <a:rPr lang="fr-FR" sz="2000" dirty="0" err="1" smtClean="0"/>
              <a:t>mechanism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9" name="Image 8" descr="schwarzschil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4398252" cy="4038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41470" y="1743670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Evolution of 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Mira star CCF</a:t>
            </a:r>
          </a:p>
          <a:p>
            <a:r>
              <a:rPr lang="fr-FR" dirty="0" err="1">
                <a:solidFill>
                  <a:srgbClr val="0000FF"/>
                </a:solidFill>
              </a:rPr>
              <a:t>w</a:t>
            </a:r>
            <a:r>
              <a:rPr lang="fr-FR" dirty="0" err="1" smtClean="0">
                <a:solidFill>
                  <a:srgbClr val="0000FF"/>
                </a:solidFill>
              </a:rPr>
              <a:t>ith</a:t>
            </a:r>
            <a:r>
              <a:rPr lang="fr-FR" dirty="0" smtClean="0">
                <a:solidFill>
                  <a:srgbClr val="0000FF"/>
                </a:solidFill>
              </a:rPr>
              <a:t>  </a:t>
            </a:r>
            <a:r>
              <a:rPr lang="fr-FR" dirty="0" err="1" smtClean="0">
                <a:solidFill>
                  <a:srgbClr val="0000FF"/>
                </a:solidFill>
              </a:rPr>
              <a:t>depth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4579" y="595868"/>
            <a:ext cx="324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Alvarez et al. 2000, A&amp;A 362,655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276872"/>
            <a:ext cx="22493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Lagrangian</a:t>
            </a:r>
            <a:r>
              <a:rPr lang="en-US" sz="1400" dirty="0" smtClean="0"/>
              <a:t> description </a:t>
            </a:r>
          </a:p>
          <a:p>
            <a:r>
              <a:rPr lang="en-US" sz="1400" dirty="0" smtClean="0"/>
              <a:t>of the pulsating atmosphere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4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22602969</TotalTime>
  <Words>1327</Words>
  <Application>Microsoft Macintosh PowerPoint</Application>
  <PresentationFormat>On-screen Show (4:3)</PresentationFormat>
  <Paragraphs>419</Paragraphs>
  <Slides>23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Thème Office</vt:lpstr>
      <vt:lpstr>Atmospheric tomography  of supergiant stars  (starring μ Cep)</vt:lpstr>
      <vt:lpstr>Tomography: I.1 technique</vt:lpstr>
      <vt:lpstr>Tomography: I.2 technique (improved)</vt:lpstr>
      <vt:lpstr>Tomography: I.3 technique (improved)</vt:lpstr>
      <vt:lpstr>PowerPoint Presentation</vt:lpstr>
      <vt:lpstr>Tomography: I.5 technique (improved) </vt:lpstr>
      <vt:lpstr>Tomography: I.6 technique</vt:lpstr>
      <vt:lpstr>Tomography: II. Application  to Miras</vt:lpstr>
      <vt:lpstr>Tomography: III. Interpretation</vt:lpstr>
      <vt:lpstr>Tomography: III. Interpretation</vt:lpstr>
      <vt:lpstr>Tomography: IV. Application to sg</vt:lpstr>
      <vt:lpstr>V. Application to μ Cep</vt:lpstr>
      <vt:lpstr>PowerPoint Presentation</vt:lpstr>
      <vt:lpstr>Phase relation between velocities and line depth (ratio)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Tomography: VII. Comparison with 3D models</vt:lpstr>
      <vt:lpstr>PowerPoint Presentation</vt:lpstr>
      <vt:lpstr>Summary</vt:lpstr>
    </vt:vector>
  </TitlesOfParts>
  <Company>Université Libre de Bruxelles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Tomography of supergiant stars</dc:title>
  <dc:creator>Sophie Van Eck</dc:creator>
  <cp:lastModifiedBy>alain jorissen</cp:lastModifiedBy>
  <cp:revision>578</cp:revision>
  <cp:lastPrinted>2012-11-22T16:10:33Z</cp:lastPrinted>
  <dcterms:created xsi:type="dcterms:W3CDTF">2012-11-27T08:42:25Z</dcterms:created>
  <dcterms:modified xsi:type="dcterms:W3CDTF">2015-07-10T13:07:46Z</dcterms:modified>
</cp:coreProperties>
</file>