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659" r:id="rId1"/>
  </p:sldMasterIdLst>
  <p:notesMasterIdLst>
    <p:notesMasterId r:id="rId38"/>
  </p:notesMasterIdLst>
  <p:sldIdLst>
    <p:sldId id="611" r:id="rId2"/>
    <p:sldId id="575" r:id="rId3"/>
    <p:sldId id="574" r:id="rId4"/>
    <p:sldId id="576" r:id="rId5"/>
    <p:sldId id="573" r:id="rId6"/>
    <p:sldId id="577" r:id="rId7"/>
    <p:sldId id="569" r:id="rId8"/>
    <p:sldId id="489" r:id="rId9"/>
    <p:sldId id="490" r:id="rId10"/>
    <p:sldId id="579" r:id="rId11"/>
    <p:sldId id="580" r:id="rId12"/>
    <p:sldId id="581" r:id="rId13"/>
    <p:sldId id="582" r:id="rId14"/>
    <p:sldId id="583" r:id="rId15"/>
    <p:sldId id="584" r:id="rId16"/>
    <p:sldId id="598" r:id="rId17"/>
    <p:sldId id="597" r:id="rId18"/>
    <p:sldId id="585" r:id="rId19"/>
    <p:sldId id="593" r:id="rId20"/>
    <p:sldId id="594" r:id="rId21"/>
    <p:sldId id="609" r:id="rId22"/>
    <p:sldId id="600" r:id="rId23"/>
    <p:sldId id="595" r:id="rId24"/>
    <p:sldId id="596" r:id="rId25"/>
    <p:sldId id="586" r:id="rId26"/>
    <p:sldId id="588" r:id="rId27"/>
    <p:sldId id="607" r:id="rId28"/>
    <p:sldId id="610" r:id="rId29"/>
    <p:sldId id="587" r:id="rId30"/>
    <p:sldId id="589" r:id="rId31"/>
    <p:sldId id="590" r:id="rId32"/>
    <p:sldId id="608" r:id="rId33"/>
    <p:sldId id="567" r:id="rId34"/>
    <p:sldId id="561" r:id="rId35"/>
    <p:sldId id="602" r:id="rId36"/>
    <p:sldId id="578" r:id="rId37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mputer neri" initials="c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FF63"/>
    <a:srgbClr val="F863B4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82" autoAdjust="0"/>
    <p:restoredTop sz="94660"/>
  </p:normalViewPr>
  <p:slideViewPr>
    <p:cSldViewPr>
      <p:cViewPr>
        <p:scale>
          <a:sx n="75" d="100"/>
          <a:sy n="75" d="100"/>
        </p:scale>
        <p:origin x="-1592" y="-3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5280" y="-1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1138" y="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8487" cy="460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74988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1386497-5E78-5F46-8074-E3A3925495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094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49F531D-465D-2A46-A725-10B18D31D12F}" type="slidenum">
              <a:rPr lang="en-GB"/>
              <a:pPr/>
              <a:t>1</a:t>
            </a:fld>
            <a:endParaRPr lang="en-GB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Text Box 2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80075" cy="4606925"/>
          </a:xfrm>
          <a:noFill/>
          <a:ln/>
        </p:spPr>
        <p:txBody>
          <a:bodyPr wrap="none" anchor="ctr"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AEDB65-8E4E-C442-B56D-9F3F02680D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885DF-C2FB-1C44-BF4B-F82A6EFF32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CA05B-94C1-C843-8D98-CC903507D6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01/07/15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0000C-75FE-1846-88C7-C3CA1B9F68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06FA9-E5B9-1243-9E7E-9F9E80636E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05642-66CC-7446-B0C3-F352E66A29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6BA10-F322-8B46-A14A-5BF19858E3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EF562-07DB-044E-935C-A8EEFE971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C7147-9E6A-BE49-9DE3-2FD8776955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20CF4E-F413-E043-AC37-B8992028A0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gif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>
          <a:xfrm>
            <a:off x="0" y="2301933"/>
            <a:ext cx="9144000" cy="3526735"/>
          </a:xfrm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1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smtClean="0">
                <a:latin typeface="+mj-lt"/>
                <a:cs typeface="Arial"/>
              </a:rPr>
              <a:t>Summary</a:t>
            </a:r>
          </a:p>
          <a:p>
            <a:pPr algn="ctr" eaLnBrk="1" hangingPunct="1">
              <a:lnSpc>
                <a:spcPct val="80000"/>
              </a:lnSpc>
              <a:spcBef>
                <a:spcPts val="11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 smtClean="0">
              <a:latin typeface="+mj-lt"/>
              <a:cs typeface="Arial"/>
            </a:endParaRPr>
          </a:p>
          <a:p>
            <a:pPr algn="ctr" eaLnBrk="1" hangingPunct="1">
              <a:lnSpc>
                <a:spcPct val="80000"/>
              </a:lnSpc>
              <a:spcBef>
                <a:spcPts val="11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+mj-lt"/>
                <a:cs typeface="Arial"/>
              </a:rPr>
              <a:t>Eric </a:t>
            </a:r>
            <a:r>
              <a:rPr lang="en-GB" sz="2400" dirty="0" smtClean="0">
                <a:latin typeface="+mj-lt"/>
                <a:cs typeface="Arial"/>
              </a:rPr>
              <a:t>Lagadec</a:t>
            </a:r>
          </a:p>
          <a:p>
            <a:pPr algn="ctr" eaLnBrk="1" hangingPunct="1">
              <a:lnSpc>
                <a:spcPct val="80000"/>
              </a:lnSpc>
              <a:spcBef>
                <a:spcPts val="11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 smtClean="0">
                <a:latin typeface="+mj-lt"/>
                <a:cs typeface="Arial"/>
              </a:rPr>
              <a:t>(</a:t>
            </a:r>
            <a:r>
              <a:rPr lang="en-GB" sz="1800" dirty="0" err="1" smtClean="0">
                <a:latin typeface="+mj-lt"/>
                <a:cs typeface="Arial"/>
              </a:rPr>
              <a:t>Observatoire</a:t>
            </a:r>
            <a:r>
              <a:rPr lang="en-GB" sz="1800" dirty="0" smtClean="0">
                <a:latin typeface="+mj-lt"/>
                <a:cs typeface="Arial"/>
              </a:rPr>
              <a:t> de la Côte d’Azur)</a:t>
            </a:r>
          </a:p>
          <a:p>
            <a:pPr algn="ctr" eaLnBrk="1" hangingPunct="1">
              <a:lnSpc>
                <a:spcPct val="80000"/>
              </a:lnSpc>
              <a:spcBef>
                <a:spcPts val="11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dirty="0" smtClean="0">
              <a:latin typeface="+mj-lt"/>
              <a:cs typeface="Arial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dirty="0" smtClean="0">
              <a:latin typeface="+mj-lt"/>
              <a:cs typeface="Arial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dirty="0" smtClean="0">
              <a:latin typeface="+mj-lt"/>
              <a:cs typeface="Arial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dirty="0" smtClean="0">
              <a:latin typeface="+mj-lt"/>
              <a:cs typeface="Arial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dirty="0" smtClean="0">
              <a:latin typeface="+mj-lt"/>
              <a:cs typeface="Arial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+mj-lt"/>
                <a:cs typeface="Arial"/>
              </a:rPr>
              <a:t> </a:t>
            </a:r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80000"/>
              </a:lnSpc>
              <a:spcBef>
                <a:spcPts val="11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Image 5" descr="titre_9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18008"/>
            <a:ext cx="6019022" cy="2088232"/>
          </a:xfrm>
          <a:prstGeom prst="rect">
            <a:avLst/>
          </a:prstGeom>
        </p:spPr>
      </p:pic>
      <p:pic>
        <p:nvPicPr>
          <p:cNvPr id="11" name="Image 10" descr="IMG_73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" y="4437112"/>
            <a:ext cx="1902449" cy="2420888"/>
          </a:xfrm>
          <a:prstGeom prst="rect">
            <a:avLst/>
          </a:prstGeom>
        </p:spPr>
      </p:pic>
      <p:pic>
        <p:nvPicPr>
          <p:cNvPr id="7" name="Image 6" descr="ni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71" y="4437112"/>
            <a:ext cx="1613925" cy="2420888"/>
          </a:xfrm>
          <a:prstGeom prst="rect">
            <a:avLst/>
          </a:prstGeom>
        </p:spPr>
      </p:pic>
      <p:pic>
        <p:nvPicPr>
          <p:cNvPr id="8" name="Image 7" descr="conf_pi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96" y="4437112"/>
            <a:ext cx="3621736" cy="2424468"/>
          </a:xfrm>
          <a:prstGeom prst="rect">
            <a:avLst/>
          </a:prstGeom>
        </p:spPr>
      </p:pic>
      <p:pic>
        <p:nvPicPr>
          <p:cNvPr id="15" name="Image 14" descr="lpp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86" y="4437112"/>
            <a:ext cx="168251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70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00294"/>
            <a:ext cx="9144000" cy="4976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0131" y="78393"/>
            <a:ext cx="700985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rial"/>
                <a:cs typeface="Arial"/>
              </a:rPr>
              <a:t>Clos </a:t>
            </a:r>
            <a:r>
              <a:rPr lang="fr-FR" sz="2800" dirty="0" err="1" smtClean="0">
                <a:latin typeface="Arial"/>
                <a:cs typeface="Arial"/>
              </a:rPr>
              <a:t>environment</a:t>
            </a:r>
            <a:r>
              <a:rPr lang="fr-FR" sz="2800" dirty="0" smtClean="0">
                <a:latin typeface="Arial"/>
                <a:cs typeface="Arial"/>
              </a:rPr>
              <a:t> of massive </a:t>
            </a:r>
            <a:r>
              <a:rPr lang="fr-FR" sz="2800" dirty="0" err="1" smtClean="0">
                <a:latin typeface="Arial"/>
                <a:cs typeface="Arial"/>
              </a:rPr>
              <a:t>evolved</a:t>
            </a:r>
            <a:r>
              <a:rPr lang="fr-FR" sz="2800" dirty="0" smtClean="0">
                <a:latin typeface="Arial"/>
                <a:cs typeface="Arial"/>
              </a:rPr>
              <a:t> stars</a:t>
            </a:r>
            <a:endParaRPr lang="fr-FR" sz="2800" dirty="0"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490" y="1151572"/>
            <a:ext cx="180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Arial"/>
                <a:cs typeface="Arial"/>
              </a:rPr>
              <a:t>Eta </a:t>
            </a:r>
            <a:r>
              <a:rPr lang="fr-FR" sz="2400" dirty="0" err="1" smtClean="0">
                <a:solidFill>
                  <a:srgbClr val="FFFFFF"/>
                </a:solidFill>
                <a:latin typeface="Arial"/>
                <a:cs typeface="Arial"/>
              </a:rPr>
              <a:t>Carinae</a:t>
            </a:r>
            <a:endParaRPr lang="fr-FR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69016" y="6057682"/>
            <a:ext cx="5271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VLT/NACO, VLTI/VINCI, VLTI/MIDI, VLTI/AMBER, GEMINI/NICI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75196" y="6554700"/>
            <a:ext cx="5287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>
                <a:latin typeface="Arial"/>
                <a:cs typeface="Arial"/>
              </a:rPr>
              <a:t>Chesneau</a:t>
            </a:r>
            <a:r>
              <a:rPr lang="fr-FR" sz="1200" dirty="0" smtClean="0">
                <a:latin typeface="Arial"/>
                <a:cs typeface="Arial"/>
              </a:rPr>
              <a:t> et al. 2005 A</a:t>
            </a:r>
            <a:r>
              <a:rPr lang="fr-FR" sz="1200" dirty="0">
                <a:latin typeface="Arial"/>
                <a:cs typeface="Arial"/>
              </a:rPr>
              <a:t>&amp;</a:t>
            </a:r>
            <a:r>
              <a:rPr lang="fr-FR" sz="1200" dirty="0" smtClean="0">
                <a:latin typeface="Arial"/>
                <a:cs typeface="Arial"/>
              </a:rPr>
              <a:t>A, 435, 1043;  </a:t>
            </a:r>
            <a:r>
              <a:rPr lang="fr-FR" sz="1200" dirty="0" err="1" smtClean="0">
                <a:latin typeface="Arial"/>
                <a:cs typeface="Arial"/>
              </a:rPr>
              <a:t>Artigau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dirty="0">
                <a:latin typeface="Arial"/>
                <a:cs typeface="Arial"/>
              </a:rPr>
              <a:t>et al. 2011 AJ, 141, </a:t>
            </a:r>
            <a:r>
              <a:rPr lang="fr-FR" sz="1200" dirty="0" smtClean="0">
                <a:latin typeface="Arial"/>
                <a:cs typeface="Arial"/>
              </a:rPr>
              <a:t>202</a:t>
            </a:r>
            <a:endParaRPr lang="fr-FR" sz="1200" dirty="0">
              <a:latin typeface="Arial"/>
              <a:cs typeface="Arial"/>
            </a:endParaRPr>
          </a:p>
        </p:txBody>
      </p:sp>
      <p:pic>
        <p:nvPicPr>
          <p:cNvPr id="21" name="Image 20" descr="Eta_Carina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17" y="1100294"/>
            <a:ext cx="4098525" cy="3031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082270" y="1251203"/>
            <a:ext cx="591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FFFF"/>
                </a:solidFill>
                <a:latin typeface="Arial"/>
                <a:cs typeface="Arial"/>
              </a:rPr>
              <a:t>HST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" name="Image 18" descr="ec1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70" y="3268432"/>
            <a:ext cx="3020400" cy="2741232"/>
          </a:xfrm>
          <a:prstGeom prst="rect">
            <a:avLst/>
          </a:prstGeom>
        </p:spPr>
      </p:pic>
      <p:pic>
        <p:nvPicPr>
          <p:cNvPr id="18" name="Image 17" descr="ec1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" y="3275903"/>
            <a:ext cx="2732428" cy="2746800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V="1">
            <a:off x="233271" y="5766462"/>
            <a:ext cx="7992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70289" y="5515017"/>
            <a:ext cx="7177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tx2"/>
                </a:solidFill>
                <a:latin typeface="Arial"/>
                <a:cs typeface="Arial"/>
              </a:rPr>
              <a:t>1 </a:t>
            </a:r>
            <a:r>
              <a:rPr lang="fr-FR" sz="1100" dirty="0" err="1" smtClean="0">
                <a:solidFill>
                  <a:schemeClr val="tx2"/>
                </a:solidFill>
                <a:latin typeface="Arial"/>
                <a:cs typeface="Arial"/>
              </a:rPr>
              <a:t>arcsec</a:t>
            </a:r>
            <a:endParaRPr lang="fr-FR" sz="11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6226242" y="5871050"/>
            <a:ext cx="547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132183" y="5609440"/>
            <a:ext cx="7177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"/>
                <a:cs typeface="Arial"/>
              </a:rPr>
              <a:t>1 </a:t>
            </a:r>
            <a:r>
              <a:rPr lang="fr-FR" sz="1100" dirty="0" err="1" smtClean="0">
                <a:solidFill>
                  <a:schemeClr val="bg1"/>
                </a:solidFill>
                <a:latin typeface="Arial"/>
                <a:cs typeface="Arial"/>
              </a:rPr>
              <a:t>arcsec</a:t>
            </a:r>
            <a:endParaRPr lang="fr-FR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27490" y="3307938"/>
            <a:ext cx="916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VLT/NACO                                                                                                                                           GEMINI/NICI</a:t>
            </a:r>
            <a:endParaRPr lang="fr-FR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95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0" y="1878451"/>
            <a:ext cx="7312500" cy="45703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447" y="55978"/>
            <a:ext cx="5121915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rial"/>
                <a:cs typeface="Arial"/>
              </a:rPr>
              <a:t>HR5171 A : </a:t>
            </a:r>
            <a:r>
              <a:rPr lang="fr-FR" sz="3200" dirty="0" smtClean="0">
                <a:latin typeface="Arial"/>
                <a:cs typeface="Arial"/>
              </a:rPr>
              <a:t>the </a:t>
            </a:r>
            <a:r>
              <a:rPr lang="fr-FR" sz="3200" dirty="0" err="1" smtClean="0">
                <a:latin typeface="Arial"/>
                <a:cs typeface="Arial"/>
              </a:rPr>
              <a:t>peanut</a:t>
            </a:r>
            <a:r>
              <a:rPr lang="fr-FR" sz="3200" dirty="0" smtClean="0">
                <a:latin typeface="Arial"/>
                <a:cs typeface="Arial"/>
              </a:rPr>
              <a:t> star</a:t>
            </a:r>
            <a:endParaRPr lang="fr-FR" sz="3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45900" y="1554479"/>
            <a:ext cx="3755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VLTI/AMBER + </a:t>
            </a:r>
            <a:r>
              <a:rPr lang="fr-FR" sz="1400" dirty="0" err="1" smtClean="0">
                <a:latin typeface="Arial"/>
                <a:cs typeface="Arial"/>
              </a:rPr>
              <a:t>Photometry</a:t>
            </a:r>
            <a:r>
              <a:rPr lang="fr-FR" sz="1400" dirty="0" smtClean="0">
                <a:latin typeface="Arial"/>
                <a:cs typeface="Arial"/>
              </a:rPr>
              <a:t>+ </a:t>
            </a:r>
            <a:r>
              <a:rPr lang="fr-FR" sz="1400" dirty="0" smtClean="0">
                <a:latin typeface="Arial"/>
                <a:cs typeface="Arial"/>
              </a:rPr>
              <a:t>GEMINI/NICI…</a:t>
            </a:r>
            <a:endParaRPr lang="fr-FR" sz="1400" dirty="0"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6115" y="720388"/>
            <a:ext cx="806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An </a:t>
            </a:r>
            <a:r>
              <a:rPr lang="fr-FR" sz="2400" dirty="0" err="1" smtClean="0">
                <a:latin typeface="Arial"/>
                <a:cs typeface="Arial"/>
              </a:rPr>
              <a:t>evolved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binary</a:t>
            </a:r>
            <a:r>
              <a:rPr lang="fr-FR" sz="2400" dirty="0" smtClean="0">
                <a:latin typeface="Arial"/>
                <a:cs typeface="Arial"/>
              </a:rPr>
              <a:t> system in the </a:t>
            </a:r>
            <a:r>
              <a:rPr lang="fr-FR" sz="2400" dirty="0" err="1" smtClean="0">
                <a:latin typeface="Arial"/>
                <a:cs typeface="Arial"/>
              </a:rPr>
              <a:t>common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envelope</a:t>
            </a:r>
            <a:r>
              <a:rPr lang="fr-FR" sz="2400" dirty="0" smtClean="0">
                <a:latin typeface="Arial"/>
                <a:cs typeface="Arial"/>
              </a:rPr>
              <a:t> phase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47371" y="6563215"/>
            <a:ext cx="2631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Chesneau</a:t>
            </a:r>
            <a:r>
              <a:rPr lang="en-US" sz="1200" dirty="0" smtClean="0">
                <a:latin typeface="Arial"/>
                <a:cs typeface="Arial"/>
              </a:rPr>
              <a:t> et al. 2014, A&amp;A, 563, 71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32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Conference’s highlights</a:t>
            </a:r>
            <a:endParaRPr lang="en-US" dirty="0"/>
          </a:p>
        </p:txBody>
      </p:sp>
      <p:pic>
        <p:nvPicPr>
          <p:cNvPr id="6" name="Espace réservé du contenu 5" descr="amph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877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Conference’s sessions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Winds, mass loss, jets</a:t>
            </a:r>
          </a:p>
          <a:p>
            <a:r>
              <a:rPr lang="en-US" dirty="0" smtClean="0"/>
              <a:t>Binaries</a:t>
            </a:r>
          </a:p>
          <a:p>
            <a:r>
              <a:rPr lang="en-US" dirty="0" smtClean="0"/>
              <a:t>Discs</a:t>
            </a:r>
          </a:p>
          <a:p>
            <a:r>
              <a:rPr lang="en-US" dirty="0" err="1" smtClean="0"/>
              <a:t>Circumstellar</a:t>
            </a:r>
            <a:r>
              <a:rPr lang="en-US" dirty="0" smtClean="0"/>
              <a:t> environments</a:t>
            </a:r>
          </a:p>
          <a:p>
            <a:r>
              <a:rPr lang="en-US" dirty="0" smtClean="0"/>
              <a:t>Modeling,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5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objects discussed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AGBs</a:t>
            </a:r>
          </a:p>
          <a:p>
            <a:r>
              <a:rPr lang="en-US" dirty="0" smtClean="0"/>
              <a:t>Post-AGBs/Planetary Nebulae</a:t>
            </a:r>
          </a:p>
          <a:p>
            <a:r>
              <a:rPr lang="en-US" dirty="0" err="1" smtClean="0"/>
              <a:t>Symbiotics</a:t>
            </a:r>
            <a:endParaRPr lang="en-US" dirty="0" smtClean="0"/>
          </a:p>
          <a:p>
            <a:r>
              <a:rPr lang="en-US" dirty="0" smtClean="0"/>
              <a:t>Novae</a:t>
            </a:r>
          </a:p>
          <a:p>
            <a:r>
              <a:rPr lang="en-US" dirty="0" smtClean="0"/>
              <a:t>Red </a:t>
            </a:r>
            <a:r>
              <a:rPr lang="en-US" dirty="0" err="1" smtClean="0"/>
              <a:t>supergiants</a:t>
            </a:r>
            <a:endParaRPr lang="en-US" dirty="0" smtClean="0"/>
          </a:p>
          <a:p>
            <a:r>
              <a:rPr lang="en-US" dirty="0" smtClean="0"/>
              <a:t>Post-RSG </a:t>
            </a:r>
          </a:p>
          <a:p>
            <a:r>
              <a:rPr lang="en-US" dirty="0" smtClean="0"/>
              <a:t>Supernovae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discussions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Mass loss: measurement, effect on stellar and Galactic evolution, dust </a:t>
            </a:r>
          </a:p>
          <a:p>
            <a:r>
              <a:rPr lang="en-US" dirty="0" smtClean="0"/>
              <a:t>Binaries: effect on mass loss, shaping, jets etc…</a:t>
            </a:r>
          </a:p>
          <a:p>
            <a:endParaRPr lang="en-US" dirty="0"/>
          </a:p>
          <a:p>
            <a:r>
              <a:rPr lang="en-US" dirty="0" smtClean="0"/>
              <a:t>Progress in theoretical studies (3D) and observations (ALMA, PIONIER/VLTI, SPHERE/VLT)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70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1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6553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96336" y="6237312"/>
            <a:ext cx="1443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Gobrecht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056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surface of Antares!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5833" r="5833"/>
          <a:stretch>
            <a:fillRect/>
          </a:stretch>
        </p:blipFill>
        <p:spPr>
          <a:xfrm>
            <a:off x="179511" y="2132856"/>
            <a:ext cx="5106379" cy="28083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988840"/>
            <a:ext cx="3263900" cy="3327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43608" y="6093296"/>
            <a:ext cx="1662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M. </a:t>
            </a:r>
            <a:r>
              <a:rPr lang="en-US" sz="2000" dirty="0" err="1" smtClean="0">
                <a:latin typeface="+mn-lt"/>
              </a:rPr>
              <a:t>Montarges</a:t>
            </a:r>
            <a:endParaRPr lang="en-US" sz="2000" dirty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67744" y="2708920"/>
            <a:ext cx="259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VLTI: 16 visibility lobes!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72200" y="6093296"/>
            <a:ext cx="1605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A. </a:t>
            </a:r>
            <a:r>
              <a:rPr lang="en-US" sz="2000" dirty="0" err="1" smtClean="0"/>
              <a:t>Chiavassa</a:t>
            </a:r>
            <a:endParaRPr lang="en-US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5724128" y="2060848"/>
            <a:ext cx="157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31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VLTI imaging of the Mira star X </a:t>
            </a:r>
            <a:r>
              <a:rPr lang="en-US" dirty="0" err="1" smtClean="0"/>
              <a:t>Hya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4467769" cy="4680520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148064" y="1600200"/>
            <a:ext cx="399593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Angular  scale variations within pulsation cycle </a:t>
            </a:r>
            <a:r>
              <a:rPr lang="en-US" sz="2000" dirty="0" smtClean="0"/>
              <a:t>(</a:t>
            </a:r>
            <a:r>
              <a:rPr lang="en-US" sz="2000" dirty="0" err="1" smtClean="0"/>
              <a:t>Hautbois</a:t>
            </a:r>
            <a:r>
              <a:rPr lang="en-US" sz="2000" dirty="0" smtClean="0"/>
              <a:t> et al., 2015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7164288" y="6154773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 smtClean="0">
                <a:latin typeface="+mn-lt"/>
                <a:cs typeface="Arial"/>
              </a:rPr>
              <a:t>M. </a:t>
            </a:r>
            <a:r>
              <a:rPr lang="en-US" sz="2000" dirty="0" err="1" smtClean="0">
                <a:latin typeface="+mn-lt"/>
                <a:cs typeface="Arial"/>
              </a:rPr>
              <a:t>Wittkowski</a:t>
            </a:r>
            <a:endParaRPr lang="en-US" sz="20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1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Conference’s motivations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Tribute to Olivier </a:t>
            </a:r>
            <a:r>
              <a:rPr lang="en-US" dirty="0" err="1" smtClean="0"/>
              <a:t>Chesneau</a:t>
            </a:r>
            <a:r>
              <a:rPr lang="en-US" dirty="0" smtClean="0"/>
              <a:t> (1972-2014)</a:t>
            </a:r>
          </a:p>
        </p:txBody>
      </p:sp>
      <p:pic>
        <p:nvPicPr>
          <p:cNvPr id="4" name="Image 3" descr="IMG_73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96123"/>
            <a:ext cx="3270601" cy="41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dirty="0" smtClean="0"/>
              <a:t>VLTI </a:t>
            </a:r>
            <a:r>
              <a:rPr lang="en-US" dirty="0" err="1" smtClean="0"/>
              <a:t>Pionier</a:t>
            </a:r>
            <a:r>
              <a:rPr lang="en-US" dirty="0" smtClean="0"/>
              <a:t> imaging (RSG/AGB)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170384"/>
            <a:ext cx="8648700" cy="5715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51920" y="5733256"/>
            <a:ext cx="1687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M. </a:t>
            </a:r>
            <a:r>
              <a:rPr lang="en-US" sz="2000" dirty="0" err="1" smtClean="0">
                <a:latin typeface="+mn-lt"/>
              </a:rPr>
              <a:t>Wittkowski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21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SPHERE/VLT: Betelgeuse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855009" y="6457890"/>
            <a:ext cx="1274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P. </a:t>
            </a:r>
            <a:r>
              <a:rPr lang="en-US" sz="2000" dirty="0" err="1" smtClean="0">
                <a:latin typeface="+mn-lt"/>
              </a:rPr>
              <a:t>Kervella</a:t>
            </a:r>
            <a:endParaRPr lang="en-US" sz="2000" dirty="0">
              <a:latin typeface="+mn-lt"/>
            </a:endParaRPr>
          </a:p>
        </p:txBody>
      </p:sp>
      <p:pic>
        <p:nvPicPr>
          <p:cNvPr id="5" name="Image 4" descr="Screen Shot 2015-07-06 at 10.26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318496" cy="4295361"/>
          </a:xfrm>
          <a:prstGeom prst="rect">
            <a:avLst/>
          </a:prstGeom>
        </p:spPr>
      </p:pic>
      <p:pic>
        <p:nvPicPr>
          <p:cNvPr id="6" name="Image 5" descr="Screen Shot 2015-07-06 at 10.27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376772" cy="43924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47864" y="6237312"/>
            <a:ext cx="3411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Dust within 3 stellar radii!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386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Mass-loss mechanisms and rates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Study of shell layers (M. </a:t>
            </a:r>
            <a:r>
              <a:rPr lang="en-US" dirty="0" err="1" smtClean="0"/>
              <a:t>Wittkowski</a:t>
            </a:r>
            <a:r>
              <a:rPr lang="en-US" dirty="0" smtClean="0"/>
              <a:t>)</a:t>
            </a:r>
          </a:p>
          <a:p>
            <a:r>
              <a:rPr lang="en-US" dirty="0" smtClean="0"/>
              <a:t>Nucleation models</a:t>
            </a:r>
            <a:r>
              <a:rPr lang="en-US" dirty="0"/>
              <a:t> </a:t>
            </a:r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dust</a:t>
            </a:r>
            <a:r>
              <a:rPr lang="en-US" dirty="0"/>
              <a:t> </a:t>
            </a:r>
            <a:r>
              <a:rPr lang="en-US" dirty="0" smtClean="0"/>
              <a:t>in AGB</a:t>
            </a:r>
            <a:r>
              <a:rPr lang="en-US" dirty="0"/>
              <a:t> </a:t>
            </a:r>
            <a:r>
              <a:rPr lang="en-US" dirty="0" smtClean="0"/>
              <a:t>winds</a:t>
            </a:r>
            <a:r>
              <a:rPr lang="en-US" dirty="0"/>
              <a:t> </a:t>
            </a:r>
            <a:r>
              <a:rPr lang="en-US" dirty="0"/>
              <a:t>m</a:t>
            </a:r>
            <a:r>
              <a:rPr lang="en-US" dirty="0" smtClean="0"/>
              <a:t>ostly unconstrained</a:t>
            </a:r>
            <a:r>
              <a:rPr lang="en-US" dirty="0"/>
              <a:t> </a:t>
            </a:r>
            <a:r>
              <a:rPr lang="en-US" dirty="0" smtClean="0"/>
              <a:t>(D. </a:t>
            </a:r>
            <a:r>
              <a:rPr lang="en-US" dirty="0" err="1" smtClean="0"/>
              <a:t>Gobrecht</a:t>
            </a:r>
            <a:r>
              <a:rPr lang="en-US" dirty="0" smtClean="0"/>
              <a:t>)</a:t>
            </a:r>
          </a:p>
          <a:p>
            <a:r>
              <a:rPr lang="en-US" dirty="0" smtClean="0"/>
              <a:t>Durations of AGB </a:t>
            </a:r>
            <a:r>
              <a:rPr lang="en-US" dirty="0" err="1" smtClean="0"/>
              <a:t>superwind</a:t>
            </a:r>
            <a:r>
              <a:rPr lang="en-US" dirty="0" smtClean="0"/>
              <a:t>? (R. </a:t>
            </a:r>
            <a:r>
              <a:rPr lang="en-US" dirty="0" err="1" smtClean="0"/>
              <a:t>Lombaert</a:t>
            </a:r>
            <a:r>
              <a:rPr lang="en-US" dirty="0" smtClean="0"/>
              <a:t>)</a:t>
            </a:r>
          </a:p>
          <a:p>
            <a:r>
              <a:rPr lang="en-US" dirty="0" smtClean="0"/>
              <a:t>LMC: no evidence of</a:t>
            </a:r>
            <a:r>
              <a:rPr lang="en-US" dirty="0"/>
              <a:t> </a:t>
            </a:r>
            <a:r>
              <a:rPr lang="en-US" dirty="0" smtClean="0"/>
              <a:t>reduced</a:t>
            </a:r>
            <a:r>
              <a:rPr lang="en-US" dirty="0"/>
              <a:t> </a:t>
            </a:r>
            <a:r>
              <a:rPr lang="en-US" dirty="0" smtClean="0"/>
              <a:t>mass‐loss rate (M. Matsuura)</a:t>
            </a:r>
          </a:p>
          <a:p>
            <a:r>
              <a:rPr lang="en-US" dirty="0" smtClean="0"/>
              <a:t>Mass loss key for late stages of massive stars (but poorly constrained) (J. Groh)</a:t>
            </a:r>
          </a:p>
          <a:p>
            <a:r>
              <a:rPr lang="en-US" dirty="0" smtClean="0"/>
              <a:t>Theoretical MLR for RSG and WR needed! (J. </a:t>
            </a:r>
            <a:r>
              <a:rPr lang="en-US" dirty="0" err="1" smtClean="0"/>
              <a:t>Groh,C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Georgy</a:t>
            </a:r>
            <a:r>
              <a:rPr lang="en-US" dirty="0" smtClean="0"/>
              <a:t>)</a:t>
            </a:r>
          </a:p>
          <a:p>
            <a:r>
              <a:rPr lang="en-US" dirty="0" smtClean="0"/>
              <a:t>~2/3 of massive stars will experience binary interaction (N. Smith)</a:t>
            </a:r>
          </a:p>
          <a:p>
            <a:r>
              <a:rPr lang="en-US" dirty="0" smtClean="0"/>
              <a:t>New constraints on </a:t>
            </a:r>
            <a:r>
              <a:rPr lang="en-US" dirty="0" err="1" smtClean="0"/>
              <a:t>nucleosynthesis</a:t>
            </a:r>
            <a:r>
              <a:rPr lang="en-US" dirty="0" smtClean="0"/>
              <a:t> (S. van Eck)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05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environment of R </a:t>
            </a:r>
            <a:r>
              <a:rPr lang="en-US" dirty="0" err="1" smtClean="0"/>
              <a:t>Scl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908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80312" y="6309320"/>
            <a:ext cx="1687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M. </a:t>
            </a:r>
            <a:r>
              <a:rPr lang="en-US" sz="2000" dirty="0" err="1" smtClean="0">
                <a:latin typeface="+mn-lt"/>
              </a:rPr>
              <a:t>Wittkowski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300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908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interaction?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420888"/>
            <a:ext cx="18669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4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819"/>
            <a:ext cx="9144000" cy="649356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588224" y="692696"/>
            <a:ext cx="24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. De Marco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From Han et al., 1995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8" y="908720"/>
            <a:ext cx="1672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Binary Zoo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24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3648" y="188640"/>
            <a:ext cx="7311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+mn-lt"/>
                <a:cs typeface="Arial"/>
              </a:rPr>
              <a:t>More and more binaries found in </a:t>
            </a:r>
            <a:r>
              <a:rPr lang="en-US" sz="2800" dirty="0" err="1" smtClean="0">
                <a:solidFill>
                  <a:srgbClr val="000000"/>
                </a:solidFill>
                <a:latin typeface="+mn-lt"/>
                <a:cs typeface="Arial"/>
              </a:rPr>
              <a:t>PNe</a:t>
            </a:r>
            <a:r>
              <a:rPr lang="en-US" sz="2800" dirty="0" smtClean="0">
                <a:solidFill>
                  <a:srgbClr val="000000"/>
                </a:solidFill>
                <a:latin typeface="+mn-lt"/>
                <a:cs typeface="Arial"/>
              </a:rPr>
              <a:t>! (D. Jones)</a:t>
            </a:r>
            <a:endParaRPr lang="en-US" sz="2800" dirty="0">
              <a:solidFill>
                <a:srgbClr val="00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27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Binaries can launch jets/shape </a:t>
            </a:r>
            <a:r>
              <a:rPr lang="en-US" dirty="0" err="1" smtClean="0"/>
              <a:t>PNe</a:t>
            </a:r>
            <a:endParaRPr lang="en-US" dirty="0"/>
          </a:p>
        </p:txBody>
      </p:sp>
      <p:pic>
        <p:nvPicPr>
          <p:cNvPr id="10" name="Image 9" descr="Screen Shot 2015-07-06 at 00.26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719268" cy="528336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588224" y="2132856"/>
            <a:ext cx="211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n-lt"/>
              </a:rPr>
              <a:t>Boffin</a:t>
            </a:r>
            <a:r>
              <a:rPr lang="en-US" sz="2000" dirty="0" smtClean="0">
                <a:latin typeface="+mn-lt"/>
              </a:rPr>
              <a:t> et al. (2012)</a:t>
            </a:r>
            <a:endParaRPr lang="en-US" sz="20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32240" y="4365104"/>
            <a:ext cx="182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Jones, </a:t>
            </a:r>
            <a:r>
              <a:rPr lang="en-US" sz="2000" dirty="0" err="1" smtClean="0">
                <a:latin typeface="+mn-lt"/>
              </a:rPr>
              <a:t>Miszalski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66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ig_ta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486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Binaries can affect the dust composition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6842281" y="6488668"/>
            <a:ext cx="2284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L. Guzman, N. Evans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67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 </a:t>
            </a:r>
            <a:r>
              <a:rPr lang="en-US" dirty="0"/>
              <a:t>R</a:t>
            </a:r>
            <a:r>
              <a:rPr lang="en-US" dirty="0" smtClean="0"/>
              <a:t>oche lobe overflow in many systems: complex morphologies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816100"/>
            <a:ext cx="4787900" cy="3225800"/>
          </a:xfrm>
          <a:prstGeom prst="rect">
            <a:avLst/>
          </a:prstGeom>
        </p:spPr>
      </p:pic>
      <p:pic>
        <p:nvPicPr>
          <p:cNvPr id="10" name="Image 9" descr="Screen Shot 2015-07-06 at 00.34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200"/>
            <a:ext cx="9144000" cy="23804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668344" y="6381328"/>
            <a:ext cx="150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S. Mohamed</a:t>
            </a:r>
            <a:endParaRPr lang="en-US" sz="20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627784" y="5229200"/>
            <a:ext cx="320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High mass </a:t>
            </a:r>
            <a:r>
              <a:rPr lang="en-US" sz="2400" dirty="0" err="1" smtClean="0">
                <a:latin typeface="+mn-lt"/>
              </a:rPr>
              <a:t>tranfer</a:t>
            </a:r>
            <a:r>
              <a:rPr lang="en-US" sz="2400" dirty="0" smtClean="0">
                <a:latin typeface="+mn-lt"/>
              </a:rPr>
              <a:t> rates!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590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Conference’s motivations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Gather different communities to discuss the physics of Evolved stars</a:t>
            </a:r>
            <a:endParaRPr lang="en-US" dirty="0"/>
          </a:p>
        </p:txBody>
      </p:sp>
      <p:pic>
        <p:nvPicPr>
          <p:cNvPr id="4" name="Image 3" descr="olivier3.tif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2070" r="11512" b="1398"/>
          <a:stretch/>
        </p:blipFill>
        <p:spPr>
          <a:xfrm>
            <a:off x="4355976" y="2563064"/>
            <a:ext cx="5031505" cy="4294936"/>
          </a:xfrm>
          <a:prstGeom prst="rect">
            <a:avLst/>
          </a:prstGeom>
        </p:spPr>
      </p:pic>
      <p:pic>
        <p:nvPicPr>
          <p:cNvPr id="5" name="Image 4" descr="olivier2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063" y="2924944"/>
            <a:ext cx="5514119" cy="32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Spirals everywhere!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72816"/>
            <a:ext cx="4775200" cy="4775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740352" y="6396335"/>
            <a:ext cx="1145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T. Moffat</a:t>
            </a:r>
            <a:endParaRPr lang="en-US" sz="2000" dirty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07409" y="2996952"/>
            <a:ext cx="3604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WC stars in binary systems:</a:t>
            </a:r>
          </a:p>
          <a:p>
            <a:r>
              <a:rPr lang="en-US" sz="2400" dirty="0" smtClean="0">
                <a:latin typeface="+mn-lt"/>
              </a:rPr>
              <a:t>DUSTARS : 10</a:t>
            </a:r>
            <a:r>
              <a:rPr lang="en-US" sz="2400" baseline="30000" dirty="0" smtClean="0">
                <a:latin typeface="+mn-lt"/>
              </a:rPr>
              <a:t>-6 </a:t>
            </a:r>
            <a:r>
              <a:rPr lang="en-US" sz="2400" dirty="0" err="1" smtClean="0">
                <a:latin typeface="+mn-lt"/>
              </a:rPr>
              <a:t>M</a:t>
            </a:r>
            <a:r>
              <a:rPr lang="en-US" sz="2400" baseline="-25000" dirty="0" err="1" smtClean="0">
                <a:latin typeface="+mn-lt"/>
              </a:rPr>
              <a:t>sun</a:t>
            </a:r>
            <a:r>
              <a:rPr lang="en-US" sz="2400" dirty="0" smtClean="0">
                <a:latin typeface="+mn-lt"/>
              </a:rPr>
              <a:t>/</a:t>
            </a:r>
            <a:r>
              <a:rPr lang="en-US" sz="2400" dirty="0" err="1" smtClean="0">
                <a:latin typeface="+mn-lt"/>
              </a:rPr>
              <a:t>yr</a:t>
            </a:r>
            <a:r>
              <a:rPr lang="en-US" sz="2400" dirty="0" smtClean="0">
                <a:latin typeface="+mn-lt"/>
              </a:rPr>
              <a:t>!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946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IRC +10216: spiral sideway!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900"/>
            <a:ext cx="9144000" cy="260833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55776" y="5445224"/>
            <a:ext cx="2072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Binary system?</a:t>
            </a:r>
            <a:endParaRPr lang="en-US" sz="24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24328" y="6381328"/>
            <a:ext cx="100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L. </a:t>
            </a:r>
            <a:r>
              <a:rPr lang="en-US" sz="2000" dirty="0" err="1" smtClean="0">
                <a:latin typeface="+mn-lt"/>
              </a:rPr>
              <a:t>Decin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960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everywhere!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Jets play a major role in shaping objects from </a:t>
            </a:r>
            <a:r>
              <a:rPr lang="en-US" dirty="0" err="1" smtClean="0"/>
              <a:t>PNe</a:t>
            </a:r>
            <a:r>
              <a:rPr lang="en-US" dirty="0" smtClean="0"/>
              <a:t> to clusters of galaxies (</a:t>
            </a:r>
            <a:r>
              <a:rPr lang="en-US" dirty="0" err="1" smtClean="0"/>
              <a:t>Soker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New process: Grazing Envelope </a:t>
            </a:r>
            <a:r>
              <a:rPr lang="en-US" dirty="0"/>
              <a:t>E</a:t>
            </a:r>
            <a:r>
              <a:rPr lang="en-US" dirty="0" smtClean="0"/>
              <a:t>volution (</a:t>
            </a:r>
            <a:r>
              <a:rPr lang="en-US" dirty="0" err="1"/>
              <a:t>S</a:t>
            </a:r>
            <a:r>
              <a:rPr lang="en-US" dirty="0" err="1" smtClean="0"/>
              <a:t>oker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Jets in common envelopes (Jones, </a:t>
            </a:r>
            <a:r>
              <a:rPr lang="en-US" dirty="0" err="1" smtClean="0"/>
              <a:t>Miszalski</a:t>
            </a:r>
            <a:r>
              <a:rPr lang="en-US" dirty="0" smtClean="0"/>
              <a:t>)</a:t>
            </a:r>
          </a:p>
          <a:p>
            <a:r>
              <a:rPr lang="en-US" dirty="0" smtClean="0"/>
              <a:t>Tenuous jets in post-AGB binaries (van </a:t>
            </a:r>
            <a:r>
              <a:rPr lang="en-US" dirty="0" err="1" smtClean="0"/>
              <a:t>Winckel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Discs common too (</a:t>
            </a:r>
            <a:r>
              <a:rPr lang="en-US" dirty="0" err="1" smtClean="0"/>
              <a:t>Lykou</a:t>
            </a:r>
            <a:r>
              <a:rPr lang="en-US" dirty="0" smtClean="0"/>
              <a:t>, </a:t>
            </a:r>
            <a:r>
              <a:rPr lang="en-US" dirty="0" err="1" smtClean="0"/>
              <a:t>Hillen</a:t>
            </a:r>
            <a:r>
              <a:rPr lang="en-US" dirty="0" smtClean="0"/>
              <a:t>, </a:t>
            </a:r>
            <a:r>
              <a:rPr lang="en-US" dirty="0" err="1" smtClean="0"/>
              <a:t>Vos</a:t>
            </a:r>
            <a:r>
              <a:rPr lang="en-US" dirty="0" smtClean="0"/>
              <a:t>, van </a:t>
            </a:r>
            <a:r>
              <a:rPr lang="en-US" dirty="0" err="1" smtClean="0"/>
              <a:t>Winckel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4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eatu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72" y="980728"/>
            <a:ext cx="5517232" cy="55172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The AGB star L2 Pup: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 bipolar PN in the making!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740352" y="6488668"/>
            <a:ext cx="1274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  <a:cs typeface="Arial"/>
              </a:rPr>
              <a:t>P.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Arial"/>
              </a:rPr>
              <a:t>Kervella</a:t>
            </a:r>
            <a:endParaRPr lang="en-US" sz="20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308304" y="350100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SPHERE/VLT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16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The AGB star L2 Pup: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 bipolar PN in the making!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Espace réservé du contenu 3" descr="NACO_SPHERE_2015may28_c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sp>
        <p:nvSpPr>
          <p:cNvPr id="3" name="ZoneTexte 2"/>
          <p:cNvSpPr txBox="1"/>
          <p:nvPr/>
        </p:nvSpPr>
        <p:spPr>
          <a:xfrm>
            <a:off x="6876256" y="6309320"/>
            <a:ext cx="2328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n-lt"/>
                <a:cs typeface="Arial"/>
              </a:rPr>
              <a:t>Kervella</a:t>
            </a:r>
            <a:r>
              <a:rPr lang="en-US" sz="2000" dirty="0" smtClean="0">
                <a:latin typeface="+mn-lt"/>
                <a:cs typeface="Arial"/>
              </a:rPr>
              <a:t> et al. (2015)</a:t>
            </a:r>
            <a:endParaRPr lang="en-US" sz="20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0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FR" dirty="0" err="1" smtClean="0">
                <a:latin typeface="+mn-lt"/>
                <a:cs typeface="Arial"/>
              </a:rPr>
              <a:t>Binaries</a:t>
            </a:r>
            <a:r>
              <a:rPr lang="fr-FR" dirty="0" smtClean="0">
                <a:latin typeface="+mn-lt"/>
                <a:cs typeface="Arial"/>
              </a:rPr>
              <a:t> in the LMC/SMC</a:t>
            </a:r>
            <a:endParaRPr lang="fr-FR" dirty="0">
              <a:latin typeface="+mn-lt"/>
              <a:cs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4104910" cy="36450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412776"/>
            <a:ext cx="2441782" cy="43651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27584" y="5301208"/>
            <a:ext cx="185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Wood et al., 1999</a:t>
            </a:r>
            <a:endParaRPr lang="en-US" dirty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33763" y="5733256"/>
            <a:ext cx="201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Nicholls et al., 2010</a:t>
            </a:r>
            <a:endParaRPr lang="en-US" dirty="0">
              <a:latin typeface="+mn-lt"/>
            </a:endParaRPr>
          </a:p>
        </p:txBody>
      </p:sp>
      <p:sp>
        <p:nvSpPr>
          <p:cNvPr id="8" name="Bouée 7"/>
          <p:cNvSpPr/>
          <p:nvPr/>
        </p:nvSpPr>
        <p:spPr>
          <a:xfrm rot="19260000">
            <a:off x="1277409" y="3162486"/>
            <a:ext cx="2412484" cy="910800"/>
          </a:xfrm>
          <a:prstGeom prst="donut">
            <a:avLst>
              <a:gd name="adj" fmla="val 4465"/>
            </a:avLst>
          </a:prstGeom>
          <a:solidFill>
            <a:srgbClr val="FF0000"/>
          </a:solidFill>
          <a:ln w="6350" cap="rnd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915816" y="3933056"/>
            <a:ext cx="36004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059832" y="4221088"/>
            <a:ext cx="98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Binaries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496" y="5805264"/>
            <a:ext cx="6257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+mn-lt"/>
              </a:rPr>
              <a:t>Many objects are post-RGB!!!!!: due to binaries?</a:t>
            </a:r>
            <a:endParaRPr lang="en-US" sz="2400" u="sng" dirty="0"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36512" y="1196752"/>
            <a:ext cx="483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Distance known: P-L relation, orbits…</a:t>
            </a:r>
            <a:endParaRPr lang="en-US" sz="2400" dirty="0"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7564" y="3212976"/>
            <a:ext cx="189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7-9%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Of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PNe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precursors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20272" y="6453336"/>
            <a:ext cx="989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n-lt"/>
              </a:rPr>
              <a:t>Kamath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469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cs typeface="Arial"/>
              </a:rPr>
              <a:t>Olivier </a:t>
            </a:r>
            <a:r>
              <a:rPr lang="en-US" dirty="0" err="1" smtClean="0">
                <a:latin typeface="+mn-lt"/>
                <a:cs typeface="Arial"/>
              </a:rPr>
              <a:t>Chesneau</a:t>
            </a:r>
            <a:r>
              <a:rPr lang="en-US" dirty="0" smtClean="0">
                <a:latin typeface="+mn-lt"/>
                <a:cs typeface="Arial"/>
              </a:rPr>
              <a:t> Prize</a:t>
            </a:r>
            <a:endParaRPr lang="en-US" dirty="0">
              <a:latin typeface="+mn-lt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Arial"/>
              </a:rPr>
              <a:t>Best PhD in high angular resolution astronomy</a:t>
            </a:r>
          </a:p>
          <a:p>
            <a:r>
              <a:rPr lang="en-US" dirty="0" smtClean="0">
                <a:cs typeface="Arial"/>
              </a:rPr>
              <a:t>First laureate: </a:t>
            </a:r>
            <a:r>
              <a:rPr lang="en-US" dirty="0" err="1" smtClean="0">
                <a:cs typeface="Arial"/>
              </a:rPr>
              <a:t>Julien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Milli</a:t>
            </a:r>
            <a:r>
              <a:rPr lang="en-US" dirty="0" smtClean="0">
                <a:cs typeface="Arial"/>
              </a:rPr>
              <a:t> (ESO/Chile)</a:t>
            </a:r>
          </a:p>
          <a:p>
            <a:r>
              <a:rPr lang="en-US" dirty="0" smtClean="0">
                <a:cs typeface="Arial"/>
              </a:rPr>
              <a:t>To be awarded in 2017 </a:t>
            </a:r>
            <a:endParaRPr lang="en-US" dirty="0">
              <a:cs typeface="Arial"/>
            </a:endParaRPr>
          </a:p>
        </p:txBody>
      </p:sp>
      <p:pic>
        <p:nvPicPr>
          <p:cNvPr id="4" name="Image 3" descr="julien-mill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" y="3384376"/>
            <a:ext cx="3511296" cy="3429000"/>
          </a:xfrm>
          <a:prstGeom prst="rect">
            <a:avLst/>
          </a:prstGeom>
        </p:spPr>
      </p:pic>
      <p:pic>
        <p:nvPicPr>
          <p:cNvPr id="5" name="Image 4" descr="ber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40" y="3409548"/>
            <a:ext cx="5119340" cy="342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1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Nice conference</a:t>
            </a:r>
            <a:br>
              <a:rPr lang="en-US" dirty="0" smtClean="0"/>
            </a:br>
            <a:r>
              <a:rPr lang="en-US" dirty="0" smtClean="0"/>
              <a:t>to celebrate his life</a:t>
            </a:r>
            <a:endParaRPr lang="en-US" dirty="0"/>
          </a:p>
        </p:txBody>
      </p:sp>
      <p:pic>
        <p:nvPicPr>
          <p:cNvPr id="4" name="Image 3" descr="conc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885730"/>
            <a:ext cx="5313040" cy="2999654"/>
          </a:xfrm>
          <a:prstGeom prst="rect">
            <a:avLst/>
          </a:prstGeom>
        </p:spPr>
      </p:pic>
      <p:pic>
        <p:nvPicPr>
          <p:cNvPr id="5" name="Image 4" descr="prixCHKCbjNWQAAY8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36" y="3963782"/>
            <a:ext cx="4386064" cy="2921602"/>
          </a:xfrm>
          <a:prstGeom prst="rect">
            <a:avLst/>
          </a:prstGeom>
        </p:spPr>
      </p:pic>
      <p:pic>
        <p:nvPicPr>
          <p:cNvPr id="8" name="Image 7" descr="76-d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067"/>
            <a:ext cx="9144000" cy="234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Nice conference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130 participants</a:t>
            </a:r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2276872"/>
            <a:ext cx="5900928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6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overview of Olivier’s work</a:t>
            </a:r>
            <a:endParaRPr lang="en-US" dirty="0"/>
          </a:p>
        </p:txBody>
      </p:sp>
      <p:pic>
        <p:nvPicPr>
          <p:cNvPr id="4" name="Espace réservé du contenu 3" descr="VLT 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 b="147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020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FFFFFF"/>
                </a:solidFill>
                <a:ea typeface="+mj-ea"/>
                <a:cs typeface="+mj-cs"/>
              </a:rPr>
              <a:t>Olivier: the disc hunter with MIDI</a:t>
            </a:r>
            <a:endParaRPr lang="en-GB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995738" y="5942013"/>
            <a:ext cx="4537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MIDI visibilities for different baselines orientations</a:t>
            </a:r>
          </a:p>
        </p:txBody>
      </p: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164156" y="4437112"/>
            <a:ext cx="2446894" cy="2232248"/>
            <a:chOff x="140" y="2376"/>
            <a:chExt cx="1776" cy="1707"/>
          </a:xfrm>
        </p:grpSpPr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16" r="4718" b="2541"/>
            <a:stretch>
              <a:fillRect/>
            </a:stretch>
          </p:blipFill>
          <p:spPr bwMode="auto">
            <a:xfrm>
              <a:off x="140" y="2376"/>
              <a:ext cx="1776" cy="1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45" y="2398"/>
              <a:ext cx="1585" cy="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>
                  <a:latin typeface="Arial"/>
                  <a:cs typeface="Arial"/>
                </a:rPr>
                <a:t>QX </a:t>
              </a:r>
              <a:r>
                <a:rPr lang="fr-FR" sz="1400" dirty="0" err="1">
                  <a:latin typeface="Arial"/>
                  <a:cs typeface="Arial"/>
                </a:rPr>
                <a:t>Pup</a:t>
              </a:r>
              <a:r>
                <a:rPr lang="fr-FR" sz="1400" dirty="0">
                  <a:latin typeface="Arial"/>
                  <a:cs typeface="Arial"/>
                </a:rPr>
                <a:t>, the </a:t>
              </a:r>
              <a:r>
                <a:rPr lang="fr-FR" sz="1400" dirty="0" err="1" smtClean="0">
                  <a:latin typeface="Arial"/>
                  <a:cs typeface="Arial"/>
                </a:rPr>
                <a:t>Rotten</a:t>
              </a:r>
              <a:r>
                <a:rPr lang="fr-FR" sz="1400" dirty="0" smtClean="0">
                  <a:latin typeface="Arial"/>
                  <a:cs typeface="Arial"/>
                </a:rPr>
                <a:t> Egg</a:t>
              </a:r>
              <a:endParaRPr lang="fr-FR" sz="1400" dirty="0">
                <a:latin typeface="Arial"/>
                <a:cs typeface="Arial"/>
              </a:endParaRPr>
            </a:p>
          </p:txBody>
        </p:sp>
      </p:grpSp>
      <p:pic>
        <p:nvPicPr>
          <p:cNvPr id="22" name="Picture 4" descr="F435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8" y="1626977"/>
            <a:ext cx="2462566" cy="24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 descr="hen_2_113img6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28800"/>
            <a:ext cx="2448272" cy="2448272"/>
          </a:xfrm>
          <a:prstGeom prst="rect">
            <a:avLst/>
          </a:prstGeom>
        </p:spPr>
      </p:pic>
      <p:pic>
        <p:nvPicPr>
          <p:cNvPr id="2" name="Image 1" descr="a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80" y="1340768"/>
            <a:ext cx="4440264" cy="3096344"/>
          </a:xfrm>
          <a:prstGeom prst="rect">
            <a:avLst/>
          </a:prstGeom>
        </p:spPr>
      </p:pic>
      <p:pic>
        <p:nvPicPr>
          <p:cNvPr id="4" name="Image 3" descr="dusty_discs_nam20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56" y="4725145"/>
            <a:ext cx="6203012" cy="1985138"/>
          </a:xfrm>
          <a:prstGeom prst="rect">
            <a:avLst/>
          </a:prstGeom>
        </p:spPr>
      </p:pic>
      <p:pic>
        <p:nvPicPr>
          <p:cNvPr id="25" name="Picture 10" descr="rotim10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204864"/>
            <a:ext cx="29788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3717032"/>
            <a:ext cx="1974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Arial"/>
              </a:rPr>
              <a:t>Chesneau</a:t>
            </a:r>
            <a:r>
              <a:rPr lang="en-US" sz="1600" dirty="0">
                <a:latin typeface="+mn-lt"/>
                <a:cs typeface="Arial"/>
              </a:rPr>
              <a:t> et al., 2007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6942" y="3717032"/>
            <a:ext cx="1835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  <a:cs typeface="Arial"/>
              </a:rPr>
              <a:t>Lagadec et al., 2006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83968" y="6381328"/>
            <a:ext cx="1647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+mn-lt"/>
                <a:cs typeface="Arial"/>
              </a:rPr>
              <a:t>Lykou</a:t>
            </a:r>
            <a:r>
              <a:rPr lang="en-US" sz="1600" dirty="0" smtClean="0">
                <a:latin typeface="+mn-lt"/>
                <a:cs typeface="Arial"/>
              </a:rPr>
              <a:t> et </a:t>
            </a:r>
            <a:r>
              <a:rPr lang="en-US" sz="1600" dirty="0">
                <a:latin typeface="+mn-lt"/>
                <a:cs typeface="Arial"/>
              </a:rPr>
              <a:t>al., </a:t>
            </a:r>
            <a:r>
              <a:rPr lang="en-US" sz="1600" dirty="0" smtClean="0">
                <a:latin typeface="+mn-lt"/>
                <a:cs typeface="Arial"/>
              </a:rPr>
              <a:t>2010</a:t>
            </a:r>
            <a:endParaRPr lang="en-US" sz="1600" dirty="0">
              <a:latin typeface="+mn-lt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5576" y="6381328"/>
            <a:ext cx="1967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  <a:cs typeface="Arial"/>
              </a:rPr>
              <a:t>Matsuura et </a:t>
            </a:r>
            <a:r>
              <a:rPr lang="en-US" sz="1600" dirty="0">
                <a:latin typeface="+mn-lt"/>
                <a:cs typeface="Arial"/>
              </a:rPr>
              <a:t>al., 2006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36296" y="4077072"/>
            <a:ext cx="1974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+mn-lt"/>
                <a:cs typeface="Arial"/>
              </a:rPr>
              <a:t>Chesneau</a:t>
            </a:r>
            <a:r>
              <a:rPr lang="en-US" sz="1600" dirty="0" smtClean="0">
                <a:latin typeface="+mn-lt"/>
                <a:cs typeface="Arial"/>
              </a:rPr>
              <a:t> et </a:t>
            </a:r>
            <a:r>
              <a:rPr lang="en-US" sz="1600" dirty="0">
                <a:latin typeface="+mn-lt"/>
                <a:cs typeface="Arial"/>
              </a:rPr>
              <a:t>al., </a:t>
            </a:r>
            <a:r>
              <a:rPr lang="en-US" sz="1600" dirty="0" smtClean="0">
                <a:latin typeface="+mn-lt"/>
                <a:cs typeface="Arial"/>
              </a:rPr>
              <a:t>2007</a:t>
            </a:r>
            <a:endParaRPr lang="en-US" sz="1600" dirty="0">
              <a:latin typeface="+mn-lt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15616" y="1628800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CPD -568032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851920" y="1628800"/>
            <a:ext cx="124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Hen 2-113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236296" y="1340768"/>
            <a:ext cx="160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Mz</a:t>
            </a:r>
            <a:r>
              <a:rPr lang="en-US" dirty="0" smtClean="0">
                <a:latin typeface="Arial"/>
                <a:cs typeface="Arial"/>
              </a:rPr>
              <a:t> 3, The Ant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771800" y="479715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M2-9, The Butterfly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95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9894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11561" y="5541040"/>
            <a:ext cx="835292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Fast dust creation!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(10</a:t>
            </a:r>
            <a:r>
              <a:rPr lang="en-US" sz="2400" baseline="30000" dirty="0" smtClean="0">
                <a:solidFill>
                  <a:srgbClr val="FFFFFF"/>
                </a:solidFill>
                <a:latin typeface="Arial"/>
                <a:cs typeface="Arial"/>
              </a:rPr>
              <a:t>-6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sz="2400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ʘ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in 140 days)</a:t>
            </a:r>
          </a:p>
          <a:p>
            <a:pPr marL="285750" indent="-285750" algn="ctr">
              <a:buFontTx/>
              <a:buChar char="-"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Expansion: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0.35 mas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per day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116632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latin typeface="Arial"/>
                <a:cs typeface="Arial"/>
              </a:rPr>
              <a:t>Novae</a:t>
            </a:r>
            <a:r>
              <a:rPr lang="fr-FR" dirty="0" smtClean="0">
                <a:latin typeface="Arial"/>
                <a:cs typeface="Arial"/>
              </a:rPr>
              <a:t> and the VLTI:</a:t>
            </a:r>
            <a:endParaRPr lang="fr-FR" dirty="0" smtClean="0">
              <a:latin typeface="Arial"/>
              <a:cs typeface="Arial"/>
            </a:endParaRPr>
          </a:p>
          <a:p>
            <a:r>
              <a:rPr lang="fr-FR" sz="2000" dirty="0" smtClean="0">
                <a:latin typeface="Arial"/>
                <a:cs typeface="Arial"/>
              </a:rPr>
              <a:t>Nova V1280 </a:t>
            </a:r>
            <a:r>
              <a:rPr lang="fr-FR" sz="2000" dirty="0" err="1" smtClean="0">
                <a:latin typeface="Arial"/>
                <a:cs typeface="Arial"/>
              </a:rPr>
              <a:t>Sco</a:t>
            </a:r>
            <a:r>
              <a:rPr lang="fr-FR" sz="2000" dirty="0" smtClean="0">
                <a:latin typeface="Arial"/>
                <a:cs typeface="Arial"/>
              </a:rPr>
              <a:t>: MIDI </a:t>
            </a:r>
            <a:r>
              <a:rPr lang="fr-FR" sz="2000" dirty="0" smtClean="0">
                <a:latin typeface="Arial"/>
                <a:cs typeface="Arial"/>
              </a:rPr>
              <a:t>observations </a:t>
            </a:r>
            <a:r>
              <a:rPr lang="fr-FR" sz="2000" dirty="0" err="1" smtClean="0">
                <a:latin typeface="Arial"/>
                <a:cs typeface="Arial"/>
              </a:rPr>
              <a:t>just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after</a:t>
            </a:r>
            <a:r>
              <a:rPr lang="fr-FR" sz="2000" dirty="0" smtClean="0">
                <a:latin typeface="Arial"/>
                <a:cs typeface="Arial"/>
              </a:rPr>
              <a:t> the </a:t>
            </a:r>
            <a:r>
              <a:rPr lang="fr-FR" sz="2000" dirty="0" err="1" smtClean="0">
                <a:latin typeface="Arial"/>
                <a:cs typeface="Arial"/>
              </a:rPr>
              <a:t>event</a:t>
            </a:r>
            <a:endParaRPr lang="fr-FR" sz="2000" dirty="0" smtClean="0"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20272" y="6453336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n-lt"/>
                <a:cs typeface="Arial"/>
              </a:rPr>
              <a:t>Chesneau</a:t>
            </a:r>
            <a:r>
              <a:rPr lang="en-US" sz="2000" dirty="0" smtClean="0">
                <a:latin typeface="+mn-lt"/>
                <a:cs typeface="Arial"/>
              </a:rPr>
              <a:t> et, 2008</a:t>
            </a:r>
            <a:endParaRPr lang="en-US" sz="20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52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1484784"/>
            <a:ext cx="5167721" cy="278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5292080" y="2348880"/>
            <a:ext cx="3491880" cy="3350695"/>
            <a:chOff x="179512" y="4077072"/>
            <a:chExt cx="2808312" cy="270262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077072"/>
              <a:ext cx="2808312" cy="2702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611560" y="4324454"/>
              <a:ext cx="1146176" cy="297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2010, </a:t>
              </a:r>
              <a:r>
                <a:rPr lang="en-US" dirty="0" smtClean="0">
                  <a:solidFill>
                    <a:schemeClr val="bg1"/>
                  </a:solidFill>
                </a:rPr>
                <a:t>NACO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67544" y="4424908"/>
            <a:ext cx="4104456" cy="2420888"/>
            <a:chOff x="3688187" y="4111256"/>
            <a:chExt cx="4959615" cy="255234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187" y="4132973"/>
              <a:ext cx="2520280" cy="2530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546" y="4111256"/>
              <a:ext cx="2304256" cy="2506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3688187" y="4161726"/>
              <a:ext cx="4622324" cy="38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2009, VISIR			2011</a:t>
              </a:r>
              <a:r>
                <a:rPr lang="en-US" dirty="0" smtClean="0">
                  <a:latin typeface="Arial"/>
                  <a:cs typeface="Arial"/>
                </a:rPr>
                <a:t>, VISIR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12" name="Titr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FFFFFF"/>
                </a:solidFill>
                <a:latin typeface="Arial"/>
                <a:cs typeface="Arial"/>
              </a:rPr>
              <a:t>Nova </a:t>
            </a:r>
            <a:r>
              <a:rPr lang="fr-FR" dirty="0" smtClean="0">
                <a:solidFill>
                  <a:srgbClr val="FFFFFF"/>
                </a:solidFill>
                <a:latin typeface="Arial"/>
                <a:cs typeface="Arial"/>
              </a:rPr>
              <a:t>and the VLTI:</a:t>
            </a:r>
            <a:endParaRPr lang="fr-FR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fr-FR" sz="3600" dirty="0" smtClean="0">
                <a:solidFill>
                  <a:srgbClr val="FFFFFF"/>
                </a:solidFill>
                <a:latin typeface="Arial"/>
                <a:cs typeface="Arial"/>
              </a:rPr>
              <a:t>Live formation of a </a:t>
            </a:r>
            <a:r>
              <a:rPr lang="fr-FR" sz="3600" dirty="0" err="1" smtClean="0">
                <a:solidFill>
                  <a:srgbClr val="FFFFFF"/>
                </a:solidFill>
                <a:latin typeface="Arial"/>
                <a:cs typeface="Arial"/>
              </a:rPr>
              <a:t>bipolar</a:t>
            </a:r>
            <a:r>
              <a:rPr lang="fr-FR" sz="3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3600" dirty="0" err="1" smtClean="0">
                <a:solidFill>
                  <a:srgbClr val="FFFFFF"/>
                </a:solidFill>
                <a:latin typeface="Arial"/>
                <a:cs typeface="Arial"/>
              </a:rPr>
              <a:t>nebula</a:t>
            </a:r>
            <a:endParaRPr lang="fr-FR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94566" y="6519446"/>
            <a:ext cx="2249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Chesneau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et al. , 2012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08104" y="6021288"/>
            <a:ext cx="132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V1280 </a:t>
            </a:r>
            <a:r>
              <a:rPr lang="en-US" dirty="0" err="1" smtClean="0">
                <a:latin typeface="Arial"/>
                <a:cs typeface="Arial"/>
              </a:rPr>
              <a:t>Sco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41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79845</TotalTime>
  <Words>832</Words>
  <Application>Microsoft Macintosh PowerPoint</Application>
  <PresentationFormat>Présentation à l'écran (4:3)</PresentationFormat>
  <Paragraphs>146</Paragraphs>
  <Slides>36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Office Theme</vt:lpstr>
      <vt:lpstr>Présentation PowerPoint</vt:lpstr>
      <vt:lpstr>Conference’s motivations</vt:lpstr>
      <vt:lpstr>Conference’s motivations</vt:lpstr>
      <vt:lpstr>A Nice conference to celebrate his life</vt:lpstr>
      <vt:lpstr>A Nice conference</vt:lpstr>
      <vt:lpstr>Quick overview of Olivier’s work</vt:lpstr>
      <vt:lpstr>Olivier: the disc hunter with MIDI</vt:lpstr>
      <vt:lpstr>Présentation PowerPoint</vt:lpstr>
      <vt:lpstr>Présentation PowerPoint</vt:lpstr>
      <vt:lpstr>Présentation PowerPoint</vt:lpstr>
      <vt:lpstr>Présentation PowerPoint</vt:lpstr>
      <vt:lpstr>Conference’s highlights</vt:lpstr>
      <vt:lpstr>Conference’s sessions</vt:lpstr>
      <vt:lpstr>Types of objects discussed</vt:lpstr>
      <vt:lpstr>Key discussions</vt:lpstr>
      <vt:lpstr>Présentation PowerPoint</vt:lpstr>
      <vt:lpstr>Présentation PowerPoint</vt:lpstr>
      <vt:lpstr>The surface of Antares!</vt:lpstr>
      <vt:lpstr>VLTI imaging of the Mira star X Hya</vt:lpstr>
      <vt:lpstr>VLTI Pionier imaging (RSG/AGB)</vt:lpstr>
      <vt:lpstr>SPHERE/VLT: Betelgeuse</vt:lpstr>
      <vt:lpstr>Mass-loss mechanisms and rates</vt:lpstr>
      <vt:lpstr>Close environment of R Scl </vt:lpstr>
      <vt:lpstr>Binary interaction?</vt:lpstr>
      <vt:lpstr>Présentation PowerPoint</vt:lpstr>
      <vt:lpstr>Présentation PowerPoint</vt:lpstr>
      <vt:lpstr>Binaries can launch jets/shape PNe</vt:lpstr>
      <vt:lpstr>Binaries can affect the dust composition</vt:lpstr>
      <vt:lpstr>Wind Roche lobe overflow in many systems: complex morphologies</vt:lpstr>
      <vt:lpstr>Spirals everywhere!</vt:lpstr>
      <vt:lpstr>IRC +10216: spiral sideway!</vt:lpstr>
      <vt:lpstr>Jets everywhere!</vt:lpstr>
      <vt:lpstr>The AGB star L2 Pup: A bipolar PN in the making! </vt:lpstr>
      <vt:lpstr>The AGB star L2 Pup: A bipolar PN in the making! </vt:lpstr>
      <vt:lpstr>Binaries in the LMC/SMC</vt:lpstr>
      <vt:lpstr>Olivier Chesneau Prize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Observations infrarouges de la nébuleuse planétaire Hen 2-113</dc:title>
  <dc:subject/>
  <dc:creator>Lagadec Eric</dc:creator>
  <cp:keywords/>
  <dc:description/>
  <cp:lastModifiedBy>Eric Lagadec</cp:lastModifiedBy>
  <cp:revision>509</cp:revision>
  <dcterms:created xsi:type="dcterms:W3CDTF">2013-11-17T18:32:07Z</dcterms:created>
  <dcterms:modified xsi:type="dcterms:W3CDTF">2015-07-06T11:31:22Z</dcterms:modified>
  <cp:category/>
</cp:coreProperties>
</file>