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578" r:id="rId2"/>
    <p:sldId id="740" r:id="rId3"/>
    <p:sldId id="738" r:id="rId4"/>
    <p:sldId id="813" r:id="rId5"/>
    <p:sldId id="814" r:id="rId6"/>
    <p:sldId id="846" r:id="rId7"/>
    <p:sldId id="785" r:id="rId8"/>
    <p:sldId id="841" r:id="rId9"/>
    <p:sldId id="819" r:id="rId10"/>
    <p:sldId id="844" r:id="rId11"/>
    <p:sldId id="831" r:id="rId12"/>
    <p:sldId id="849" r:id="rId13"/>
    <p:sldId id="720" r:id="rId14"/>
    <p:sldId id="829" r:id="rId15"/>
    <p:sldId id="830" r:id="rId16"/>
    <p:sldId id="821" r:id="rId17"/>
    <p:sldId id="787" r:id="rId18"/>
    <p:sldId id="851" r:id="rId19"/>
    <p:sldId id="838" r:id="rId20"/>
    <p:sldId id="833" r:id="rId21"/>
    <p:sldId id="845" r:id="rId22"/>
    <p:sldId id="716" r:id="rId23"/>
    <p:sldId id="730" r:id="rId24"/>
    <p:sldId id="717" r:id="rId25"/>
    <p:sldId id="732" r:id="rId26"/>
    <p:sldId id="724" r:id="rId27"/>
    <p:sldId id="691" r:id="rId28"/>
    <p:sldId id="692" r:id="rId29"/>
    <p:sldId id="733" r:id="rId30"/>
    <p:sldId id="727" r:id="rId31"/>
    <p:sldId id="842" r:id="rId32"/>
    <p:sldId id="795" r:id="rId33"/>
    <p:sldId id="760" r:id="rId34"/>
    <p:sldId id="761" r:id="rId35"/>
    <p:sldId id="778" r:id="rId36"/>
    <p:sldId id="803" r:id="rId37"/>
    <p:sldId id="805" r:id="rId38"/>
    <p:sldId id="806" r:id="rId39"/>
    <p:sldId id="807" r:id="rId40"/>
    <p:sldId id="808" r:id="rId41"/>
    <p:sldId id="809" r:id="rId42"/>
    <p:sldId id="810" r:id="rId43"/>
    <p:sldId id="811" r:id="rId44"/>
    <p:sldId id="827" r:id="rId45"/>
  </p:sldIdLst>
  <p:sldSz cx="9144000" cy="6858000" type="screen4x3"/>
  <p:notesSz cx="6718300" cy="9855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FF"/>
    <a:srgbClr val="BE129D"/>
    <a:srgbClr val="9B3572"/>
    <a:srgbClr val="FF0066"/>
    <a:srgbClr val="FF00FF"/>
    <a:srgbClr val="FF0000"/>
    <a:srgbClr val="CCFF33"/>
    <a:srgbClr val="FDD83B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4" autoAdjust="0"/>
    <p:restoredTop sz="86466" autoAdjust="0"/>
  </p:normalViewPr>
  <p:slideViewPr>
    <p:cSldViewPr>
      <p:cViewPr>
        <p:scale>
          <a:sx n="80" d="100"/>
          <a:sy n="80" d="100"/>
        </p:scale>
        <p:origin x="-70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7.xml"/><Relationship Id="rId2" Type="http://schemas.openxmlformats.org/officeDocument/2006/relationships/slide" Target="slides/slide13.xml"/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SAp, 19.01.06 - 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614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42733D0-A0AA-455C-9038-F82A81D4CE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24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79950"/>
            <a:ext cx="492760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SAp, 19.01.06 - 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614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522C218-59B7-4F77-B458-D2B768300A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68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D94E9-39F7-47A4-901C-55945F2BFA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01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1756A-6B48-4FDF-A6C4-8572A4626C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23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4016-0AF7-4858-8073-D92C836BA4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9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38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66841-F157-49B3-9B75-A83050F7CD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86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9DF41-2824-4F30-B516-D56C425E6F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2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FEDFE-8531-41E5-806B-A6AB20D29C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09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955C0-76C9-49AC-8FF9-1F924531B6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28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545A-270A-4683-AAFF-1A859FE1C7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81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9364-C06C-409C-971A-5CF3221B09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11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97F7-A12B-4C20-BA98-FE05833425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37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AF7F-FB14-4F76-BFC7-6D28857B5E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15DE7-9C14-4714-A105-03754D65CA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64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err="1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78250FA1-2322-42BD-AE42-0C51A88825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0" y="838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 cmpd="thickThin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032" name="Object 9"/>
          <p:cNvGraphicFramePr>
            <a:graphicFrameLocks noChangeAspect="1"/>
          </p:cNvGraphicFramePr>
          <p:nvPr/>
        </p:nvGraphicFramePr>
        <p:xfrm>
          <a:off x="7162800" y="76200"/>
          <a:ext cx="1981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Image" r:id="rId15" imgW="4431792" imgH="1371600" progId="Word.Picture.8">
                  <p:embed/>
                </p:oleObj>
              </mc:Choice>
              <mc:Fallback>
                <p:oleObj name="Image" r:id="rId15" imgW="4431792" imgH="137160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76200"/>
                        <a:ext cx="19812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57150" cmpd="thickThin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e la date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</a:p>
        </p:txBody>
      </p:sp>
      <p:sp>
        <p:nvSpPr>
          <p:cNvPr id="205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500E460-C62D-48B5-A5FD-5F67133A8489}" type="slidenum">
              <a:rPr lang="fr-FR" altLang="fr-FR" smtClean="0">
                <a:solidFill>
                  <a:schemeClr val="tx1"/>
                </a:solidFill>
              </a:rPr>
              <a:pPr eaLnBrk="1" hangingPunct="1">
                <a:defRPr/>
              </a:pPr>
              <a:t>1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5616575" y="4221163"/>
            <a:ext cx="34925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0">
            <a:spAutoFit/>
          </a:bodyPr>
          <a:lstStyle>
            <a:lvl1pPr eaLnBrk="0" hangingPunct="0">
              <a:tabLst>
                <a:tab pos="449263" algn="r"/>
              </a:tabLs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449263" algn="r"/>
              </a:tabLs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449263" algn="r"/>
              </a:tabLs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449263" algn="r"/>
              </a:tabLs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449263" algn="r"/>
              </a:tabLs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fr-FR" altLang="zh-CN" sz="2800" b="1" i="1" dirty="0">
                <a:solidFill>
                  <a:schemeClr val="tx1"/>
                </a:solidFill>
                <a:latin typeface="Times" pitchFamily="18" charset="0"/>
                <a:ea typeface="SimSun" pitchFamily="2" charset="-122"/>
              </a:rPr>
              <a:t>Benoît Mosser</a:t>
            </a:r>
            <a:endParaRPr lang="fr-FR" altLang="zh-CN" sz="2800" b="1" dirty="0">
              <a:solidFill>
                <a:schemeClr val="tx1"/>
              </a:solidFill>
              <a:latin typeface="Times" pitchFamily="18" charset="0"/>
              <a:ea typeface="SimSun" pitchFamily="2" charset="-122"/>
            </a:endParaRPr>
          </a:p>
          <a:p>
            <a:pPr algn="r"/>
            <a:r>
              <a:rPr lang="fr-FR" altLang="zh-CN" sz="2800" dirty="0">
                <a:solidFill>
                  <a:schemeClr val="tx1"/>
                </a:solidFill>
                <a:latin typeface="Times" pitchFamily="18" charset="0"/>
                <a:ea typeface="SimSun" pitchFamily="2" charset="-122"/>
              </a:rPr>
              <a:t>Observatoire de Paris</a:t>
            </a:r>
          </a:p>
          <a:p>
            <a:pPr algn="r"/>
            <a:r>
              <a:rPr lang="fr-FR" altLang="zh-CN" sz="2800" dirty="0">
                <a:solidFill>
                  <a:schemeClr val="tx1"/>
                </a:solidFill>
                <a:latin typeface="Times" pitchFamily="18" charset="0"/>
                <a:ea typeface="SimSun" pitchFamily="2" charset="-122"/>
              </a:rPr>
              <a:t>LESIA</a:t>
            </a:r>
            <a:endParaRPr lang="fr-CH" altLang="zh-CN" sz="2800" dirty="0">
              <a:solidFill>
                <a:schemeClr val="tx1"/>
              </a:solidFill>
              <a:latin typeface="Times" pitchFamily="18" charset="0"/>
              <a:ea typeface="SimSun" pitchFamily="2" charset="-122"/>
            </a:endParaRPr>
          </a:p>
        </p:txBody>
      </p:sp>
      <p:sp>
        <p:nvSpPr>
          <p:cNvPr id="205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077913"/>
            <a:ext cx="6696075" cy="1703387"/>
          </a:xfrm>
        </p:spPr>
        <p:txBody>
          <a:bodyPr/>
          <a:lstStyle/>
          <a:p>
            <a:r>
              <a:rPr lang="en-US" sz="4000" dirty="0"/>
              <a:t>Mixed modes in red </a:t>
            </a:r>
            <a:r>
              <a:rPr lang="en-US" sz="4000" dirty="0" smtClean="0"/>
              <a:t>giants</a:t>
            </a:r>
            <a:r>
              <a:rPr lang="en-US" sz="4000" dirty="0"/>
              <a:t>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 </a:t>
            </a:r>
            <a:r>
              <a:rPr lang="en-US" sz="4000" dirty="0"/>
              <a:t>window on stellar </a:t>
            </a:r>
            <a:r>
              <a:rPr lang="en-US" sz="4000" dirty="0" smtClean="0"/>
              <a:t>evolution</a:t>
            </a:r>
            <a:endParaRPr lang="fr-FR" altLang="fr-FR" sz="4000" b="1" dirty="0" smtClean="0"/>
          </a:p>
        </p:txBody>
      </p:sp>
      <p:pic>
        <p:nvPicPr>
          <p:cNvPr id="2055" name="Picture 10" descr="logoob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4350"/>
            <a:ext cx="27717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981075"/>
            <a:ext cx="161925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002338"/>
            <a:ext cx="226853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" descr="http://www.astronoo.com/images/amas/amas-Etoiles-Hubble-052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928938"/>
            <a:ext cx="35464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 bwMode="auto">
          <a:xfrm>
            <a:off x="461962" y="260648"/>
            <a:ext cx="799847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fr-FR" sz="1800" b="0" i="0" dirty="0" err="1" smtClean="0">
                <a:latin typeface="+mj-lt"/>
              </a:rPr>
              <a:t>Stellar</a:t>
            </a:r>
            <a:r>
              <a:rPr lang="fr-FR" sz="1800" b="0" i="0" dirty="0" smtClean="0">
                <a:latin typeface="+mj-lt"/>
              </a:rPr>
              <a:t> End </a:t>
            </a:r>
            <a:r>
              <a:rPr lang="fr-FR" sz="1800" b="0" i="0" dirty="0" err="1" smtClean="0">
                <a:latin typeface="+mj-lt"/>
              </a:rPr>
              <a:t>Products</a:t>
            </a:r>
            <a:r>
              <a:rPr lang="en-US" sz="1800" b="0" i="0" dirty="0" smtClean="0">
                <a:latin typeface="+mj-lt"/>
              </a:rPr>
              <a:t>: </a:t>
            </a:r>
            <a:r>
              <a:rPr lang="en-US" sz="1800" b="0" i="0" dirty="0">
                <a:latin typeface="+mj-lt"/>
              </a:rPr>
              <a:t>The Low Mass - High Mass Connection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Seismic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scaling</a:t>
            </a:r>
            <a:r>
              <a:rPr lang="fr-FR" baseline="0" dirty="0" smtClean="0"/>
              <a:t> relations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9DF41-2824-4F30-B516-D56C425E6F3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467544" y="980728"/>
            <a:ext cx="1000911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 err="1">
                <a:latin typeface="Arial" pitchFamily="34" charset="0"/>
              </a:rPr>
              <a:t>From</a:t>
            </a:r>
            <a:r>
              <a:rPr lang="fr-FR" altLang="fr-FR" dirty="0">
                <a:latin typeface="Arial" pitchFamily="34" charset="0"/>
              </a:rPr>
              <a:t> the global </a:t>
            </a:r>
            <a:r>
              <a:rPr lang="fr-FR" altLang="fr-FR" dirty="0" err="1">
                <a:latin typeface="Arial" pitchFamily="34" charset="0"/>
              </a:rPr>
              <a:t>seismic</a:t>
            </a:r>
            <a:r>
              <a:rPr lang="fr-FR" altLang="fr-FR" dirty="0">
                <a:latin typeface="Arial" pitchFamily="34" charset="0"/>
              </a:rPr>
              <a:t> </a:t>
            </a:r>
            <a:r>
              <a:rPr lang="fr-FR" altLang="fr-FR" dirty="0" err="1">
                <a:latin typeface="Arial" pitchFamily="34" charset="0"/>
              </a:rPr>
              <a:t>parameters</a:t>
            </a:r>
            <a:r>
              <a:rPr lang="fr-FR" altLang="fr-FR" dirty="0">
                <a:latin typeface="Arial" pitchFamily="34" charset="0"/>
              </a:rPr>
              <a:t> </a:t>
            </a:r>
            <a:r>
              <a:rPr lang="fr-FR" altLang="fr-FR" dirty="0" err="1">
                <a:latin typeface="Arial" pitchFamily="34" charset="0"/>
              </a:rPr>
              <a:t>stellar</a:t>
            </a:r>
            <a:r>
              <a:rPr lang="fr-FR" altLang="fr-FR" dirty="0">
                <a:latin typeface="Arial" pitchFamily="34" charset="0"/>
              </a:rPr>
              <a:t> masses and </a:t>
            </a:r>
            <a:r>
              <a:rPr lang="fr-FR" altLang="fr-FR" dirty="0" err="1" smtClean="0">
                <a:latin typeface="Arial" pitchFamily="34" charset="0"/>
              </a:rPr>
              <a:t>radii</a:t>
            </a:r>
            <a:r>
              <a:rPr lang="fr-FR" altLang="fr-FR" dirty="0" smtClean="0">
                <a:latin typeface="Arial" pitchFamily="34" charset="0"/>
              </a:rPr>
              <a:t>, </a:t>
            </a:r>
          </a:p>
          <a:p>
            <a:pPr eaLnBrk="1" hangingPunct="1"/>
            <a:endParaRPr lang="fr-FR" altLang="fr-FR" dirty="0">
              <a:latin typeface="Arial" pitchFamily="34" charset="0"/>
            </a:endParaRPr>
          </a:p>
          <a:p>
            <a:pPr eaLnBrk="1" hangingPunct="1"/>
            <a:endParaRPr lang="fr-FR" altLang="fr-FR" dirty="0" smtClean="0">
              <a:latin typeface="Arial" pitchFamily="34" charset="0"/>
            </a:endParaRPr>
          </a:p>
          <a:p>
            <a:pPr eaLnBrk="1" hangingPunct="1"/>
            <a:endParaRPr lang="fr-FR" altLang="fr-FR" dirty="0">
              <a:latin typeface="Arial" pitchFamily="34" charset="0"/>
            </a:endParaRPr>
          </a:p>
          <a:p>
            <a:pPr eaLnBrk="1" hangingPunct="1"/>
            <a:endParaRPr lang="fr-FR" altLang="fr-FR" dirty="0" smtClean="0">
              <a:latin typeface="Arial" pitchFamily="34" charset="0"/>
            </a:endParaRPr>
          </a:p>
          <a:p>
            <a:pPr eaLnBrk="1" hangingPunct="1"/>
            <a:endParaRPr lang="fr-FR" altLang="fr-FR" dirty="0">
              <a:latin typeface="Arial" pitchFamily="34" charset="0"/>
            </a:endParaRPr>
          </a:p>
          <a:p>
            <a:pPr eaLnBrk="1" hangingPunct="1"/>
            <a:endParaRPr lang="fr-FR" altLang="fr-FR" dirty="0" smtClean="0">
              <a:latin typeface="Arial" pitchFamily="34" charset="0"/>
            </a:endParaRPr>
          </a:p>
          <a:p>
            <a:pPr eaLnBrk="1" hangingPunct="1"/>
            <a:r>
              <a:rPr lang="fr-FR" altLang="fr-FR" dirty="0" err="1">
                <a:latin typeface="Arial" pitchFamily="34" charset="0"/>
              </a:rPr>
              <a:t>w</a:t>
            </a:r>
            <a:r>
              <a:rPr lang="fr-FR" altLang="fr-FR" dirty="0" err="1" smtClean="0">
                <a:latin typeface="Arial" pitchFamily="34" charset="0"/>
              </a:rPr>
              <a:t>ith</a:t>
            </a:r>
            <a:r>
              <a:rPr lang="fr-FR" altLang="fr-FR" dirty="0" smtClean="0">
                <a:latin typeface="Arial" pitchFamily="34" charset="0"/>
              </a:rPr>
              <a:t> </a:t>
            </a:r>
            <a:r>
              <a:rPr lang="fr-FR" altLang="fr-FR" dirty="0" err="1" smtClean="0">
                <a:latin typeface="Symbol" pitchFamily="18" charset="2"/>
              </a:rPr>
              <a:t>n</a:t>
            </a:r>
            <a:r>
              <a:rPr lang="fr-FR" altLang="fr-FR" baseline="-25000" dirty="0" err="1" smtClean="0">
                <a:latin typeface="Arial" pitchFamily="34" charset="0"/>
              </a:rPr>
              <a:t>max,ʘ</a:t>
            </a:r>
            <a:r>
              <a:rPr lang="fr-FR" altLang="fr-FR" baseline="-25000" dirty="0" smtClean="0">
                <a:latin typeface="Arial" pitchFamily="34" charset="0"/>
              </a:rPr>
              <a:t> </a:t>
            </a:r>
            <a:r>
              <a:rPr lang="fr-FR" altLang="fr-FR" dirty="0" smtClean="0">
                <a:latin typeface="Arial" pitchFamily="34" charset="0"/>
              </a:rPr>
              <a:t>~ 3100 µHz; </a:t>
            </a:r>
            <a:r>
              <a:rPr lang="fr-FR" altLang="fr-FR" dirty="0" err="1" smtClean="0">
                <a:latin typeface="Symbol" pitchFamily="18" charset="2"/>
              </a:rPr>
              <a:t>Dn</a:t>
            </a:r>
            <a:r>
              <a:rPr lang="fr-FR" altLang="fr-FR" baseline="-25000" dirty="0" err="1" smtClean="0">
                <a:latin typeface="Arial" pitchFamily="34" charset="0"/>
              </a:rPr>
              <a:t>ʘ</a:t>
            </a:r>
            <a:r>
              <a:rPr lang="fr-FR" altLang="fr-FR" dirty="0" smtClean="0">
                <a:latin typeface="Arial" pitchFamily="34" charset="0"/>
              </a:rPr>
              <a:t>~ 135 µHz; </a:t>
            </a:r>
            <a:r>
              <a:rPr lang="fr-FR" altLang="fr-FR" dirty="0" err="1" smtClean="0">
                <a:latin typeface="Arial" pitchFamily="34" charset="0"/>
              </a:rPr>
              <a:t>T</a:t>
            </a:r>
            <a:r>
              <a:rPr lang="fr-FR" altLang="fr-FR" baseline="-25000" dirty="0" err="1" smtClean="0">
                <a:latin typeface="Arial" pitchFamily="34" charset="0"/>
              </a:rPr>
              <a:t>ʘ</a:t>
            </a:r>
            <a:r>
              <a:rPr lang="fr-FR" altLang="fr-FR" baseline="-25000" dirty="0" smtClean="0">
                <a:latin typeface="Arial" pitchFamily="34" charset="0"/>
              </a:rPr>
              <a:t> </a:t>
            </a:r>
            <a:r>
              <a:rPr lang="fr-FR" altLang="fr-FR" dirty="0">
                <a:latin typeface="Arial" pitchFamily="34" charset="0"/>
              </a:rPr>
              <a:t>~ </a:t>
            </a:r>
            <a:r>
              <a:rPr lang="fr-FR" altLang="fr-FR" dirty="0" smtClean="0">
                <a:latin typeface="Arial" pitchFamily="34" charset="0"/>
              </a:rPr>
              <a:t>5777 K</a:t>
            </a:r>
            <a:endParaRPr lang="fr-FR" altLang="fr-FR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Seismic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scaling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relations </a:t>
            </a:r>
            <a:r>
              <a:rPr lang="fr-FR" altLang="fr-FR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u</a:t>
            </a:r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sed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since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the CoRoT </a:t>
            </a:r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red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giant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paper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eaLnBrk="1" hangingPunct="1"/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Kallinger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et al. 2010, A&amp;A 509, A77</a:t>
            </a:r>
          </a:p>
          <a:p>
            <a:pPr eaLnBrk="1" hangingPunct="1"/>
            <a:endParaRPr lang="fr-FR" altLang="fr-FR" dirty="0" smtClean="0">
              <a:latin typeface="Arial" pitchFamily="34" charset="0"/>
            </a:endParaRPr>
          </a:p>
          <a:p>
            <a:pPr eaLnBrk="1" hangingPunct="1"/>
            <a:endParaRPr lang="fr-FR" altLang="fr-FR" dirty="0">
              <a:latin typeface="Arial" pitchFamily="34" charset="0"/>
            </a:endParaRPr>
          </a:p>
          <a:p>
            <a:pPr eaLnBrk="1" hangingPunct="1"/>
            <a:endParaRPr lang="fr-FR" altLang="fr-FR" dirty="0" smtClean="0">
              <a:latin typeface="Arial" pitchFamily="34" charset="0"/>
            </a:endParaRPr>
          </a:p>
          <a:p>
            <a:pPr eaLnBrk="1" hangingPunct="1"/>
            <a:endParaRPr lang="fr-FR" altLang="fr-FR" dirty="0">
              <a:latin typeface="Arial" pitchFamily="34" charset="0"/>
            </a:endParaRPr>
          </a:p>
          <a:p>
            <a:pPr eaLnBrk="1" hangingPunct="1"/>
            <a:endParaRPr lang="fr-FR" altLang="fr-FR" dirty="0" smtClean="0">
              <a:latin typeface="Arial" pitchFamily="34" charset="0"/>
            </a:endParaRPr>
          </a:p>
          <a:p>
            <a:pPr eaLnBrk="1" hangingPunct="1"/>
            <a:endParaRPr lang="fr-FR" altLang="fr-FR" dirty="0">
              <a:latin typeface="Arial" pitchFamily="34" charset="0"/>
            </a:endParaRPr>
          </a:p>
          <a:p>
            <a:pPr eaLnBrk="1" hangingPunct="1"/>
            <a:r>
              <a:rPr lang="fr-FR" altLang="fr-FR" dirty="0" err="1" smtClean="0">
                <a:latin typeface="Arial" pitchFamily="34" charset="0"/>
              </a:rPr>
              <a:t>Estimates</a:t>
            </a:r>
            <a:r>
              <a:rPr lang="fr-FR" altLang="fr-FR" dirty="0" smtClean="0">
                <a:latin typeface="Arial" pitchFamily="34" charset="0"/>
              </a:rPr>
              <a:t> are relevant, </a:t>
            </a:r>
            <a:r>
              <a:rPr lang="fr-FR" altLang="fr-FR" dirty="0" err="1" smtClean="0">
                <a:latin typeface="Arial" pitchFamily="34" charset="0"/>
              </a:rPr>
              <a:t>precise</a:t>
            </a:r>
            <a:r>
              <a:rPr lang="fr-FR" altLang="fr-FR" dirty="0" smtClean="0">
                <a:latin typeface="Arial" pitchFamily="34" charset="0"/>
              </a:rPr>
              <a:t>, but more </a:t>
            </a:r>
            <a:r>
              <a:rPr lang="fr-FR" altLang="fr-FR" b="1" dirty="0" smtClean="0">
                <a:latin typeface="Arial" pitchFamily="34" charset="0"/>
              </a:rPr>
              <a:t>calibration</a:t>
            </a:r>
            <a:r>
              <a:rPr lang="fr-FR" altLang="fr-FR" dirty="0" smtClean="0">
                <a:latin typeface="Arial" pitchFamily="34" charset="0"/>
              </a:rPr>
              <a:t> effort </a:t>
            </a:r>
            <a:r>
              <a:rPr lang="fr-FR" altLang="fr-FR" dirty="0" err="1" smtClean="0">
                <a:latin typeface="Arial" pitchFamily="34" charset="0"/>
              </a:rPr>
              <a:t>is</a:t>
            </a:r>
            <a:r>
              <a:rPr lang="fr-FR" altLang="fr-FR" dirty="0" smtClean="0">
                <a:latin typeface="Arial" pitchFamily="34" charset="0"/>
              </a:rPr>
              <a:t> </a:t>
            </a:r>
            <a:r>
              <a:rPr lang="fr-FR" altLang="fr-FR" dirty="0" err="1" smtClean="0">
                <a:latin typeface="Arial" pitchFamily="34" charset="0"/>
              </a:rPr>
              <a:t>needed</a:t>
            </a:r>
            <a:endParaRPr lang="fr-FR" altLang="fr-FR" dirty="0" smtClean="0">
              <a:latin typeface="Arial" pitchFamily="34" charset="0"/>
            </a:endParaRPr>
          </a:p>
          <a:p>
            <a:pPr eaLnBrk="1" hangingPunct="1"/>
            <a:endParaRPr lang="fr-FR" altLang="fr-FR" dirty="0"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364054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46507"/>
              </p:ext>
            </p:extLst>
          </p:nvPr>
        </p:nvGraphicFramePr>
        <p:xfrm>
          <a:off x="1187623" y="3919448"/>
          <a:ext cx="684076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280254"/>
                <a:gridCol w="22802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dirty="0" smtClean="0"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Conservative </a:t>
                      </a:r>
                      <a:r>
                        <a:rPr lang="fr-FR" altLang="fr-FR" dirty="0" err="1" smtClean="0"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uncertainties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dirty="0" err="1" smtClean="0"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Statistical</a:t>
                      </a:r>
                      <a:r>
                        <a:rPr lang="fr-FR" altLang="fr-FR" dirty="0" smtClean="0"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 err="1" smtClean="0"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Systematic</a:t>
                      </a:r>
                      <a:endParaRPr lang="fr-FR" altLang="fr-FR" dirty="0" smtClean="0"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dirty="0" err="1" smtClean="0">
                          <a:latin typeface="+mj-lt"/>
                          <a:cs typeface="Arial" pitchFamily="34" charset="0"/>
                          <a:sym typeface="Wingdings" pitchFamily="2" charset="2"/>
                        </a:rPr>
                        <a:t>dR</a:t>
                      </a:r>
                      <a:r>
                        <a:rPr lang="fr-FR" altLang="fr-FR" dirty="0" smtClean="0">
                          <a:latin typeface="+mj-lt"/>
                          <a:cs typeface="Arial" pitchFamily="34" charset="0"/>
                          <a:sym typeface="Wingdings" pitchFamily="2" charset="2"/>
                        </a:rPr>
                        <a:t>/R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dirty="0" smtClean="0">
                          <a:latin typeface="+mj-lt"/>
                          <a:cs typeface="Arial" pitchFamily="34" charset="0"/>
                          <a:sym typeface="Wingdings" pitchFamily="2" charset="2"/>
                        </a:rPr>
                        <a:t>2-5 % 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dirty="0" smtClean="0">
                          <a:latin typeface="+mj-lt"/>
                          <a:cs typeface="Arial" pitchFamily="34" charset="0"/>
                          <a:sym typeface="Wingdings" pitchFamily="2" charset="2"/>
                        </a:rPr>
                        <a:t>5 % 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+mj-lt"/>
                        </a:rPr>
                        <a:t>dM</a:t>
                      </a:r>
                      <a:r>
                        <a:rPr lang="fr-FR" dirty="0" smtClean="0">
                          <a:latin typeface="+mj-lt"/>
                        </a:rPr>
                        <a:t>/M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dirty="0" smtClean="0">
                          <a:latin typeface="+mj-lt"/>
                          <a:cs typeface="Arial" pitchFamily="34" charset="0"/>
                          <a:sym typeface="Wingdings" pitchFamily="2" charset="2"/>
                        </a:rPr>
                        <a:t>5-15 % 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dirty="0" smtClean="0">
                          <a:latin typeface="+mj-lt"/>
                          <a:cs typeface="Arial" pitchFamily="34" charset="0"/>
                          <a:sym typeface="Wingdings" pitchFamily="2" charset="2"/>
                        </a:rPr>
                        <a:t>10 % 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2726" y="692696"/>
            <a:ext cx="9073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0836"/>
            <a:ext cx="4838304" cy="506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Calibration of the </a:t>
            </a:r>
            <a:r>
              <a:rPr lang="fr-FR" dirty="0" err="1" smtClean="0"/>
              <a:t>scaling</a:t>
            </a:r>
            <a:r>
              <a:rPr lang="fr-FR" dirty="0" smtClean="0"/>
              <a:t> relations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9DF41-2824-4F30-B516-D56C425E6F3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148064" y="980728"/>
            <a:ext cx="40324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Comparison </a:t>
            </a:r>
            <a:r>
              <a:rPr lang="en-US" dirty="0" smtClean="0">
                <a:latin typeface="+mj-lt"/>
              </a:rPr>
              <a:t>of </a:t>
            </a:r>
            <a:r>
              <a:rPr lang="en-US" sz="2000" dirty="0" err="1" smtClean="0"/>
              <a:t>ν</a:t>
            </a:r>
            <a:r>
              <a:rPr lang="en-US" sz="2000" baseline="-25000" dirty="0" err="1" smtClean="0"/>
              <a:t>max</a:t>
            </a:r>
            <a:r>
              <a:rPr lang="en-US" baseline="-25000" dirty="0"/>
              <a:t> </a:t>
            </a:r>
            <a:r>
              <a:rPr lang="en-US" dirty="0" smtClean="0">
                <a:solidFill>
                  <a:srgbClr val="3333CC"/>
                </a:solidFill>
                <a:latin typeface="Helvetica"/>
              </a:rPr>
              <a:t>and </a:t>
            </a:r>
            <a:r>
              <a:rPr lang="en-US" sz="2000" dirty="0" err="1" smtClean="0">
                <a:solidFill>
                  <a:srgbClr val="3333CC"/>
                </a:solidFill>
                <a:latin typeface="Symbol" panose="05050102010706020507" pitchFamily="18" charset="2"/>
              </a:rPr>
              <a:t>Dn</a:t>
            </a:r>
            <a:r>
              <a:rPr lang="en-US" sz="2000" baseline="-25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latin typeface="+mj-lt"/>
              </a:rPr>
              <a:t>measured </a:t>
            </a:r>
            <a:r>
              <a:rPr lang="en-US" dirty="0">
                <a:latin typeface="+mj-lt"/>
              </a:rPr>
              <a:t>from asteroseismology and </a:t>
            </a:r>
            <a:r>
              <a:rPr lang="en-US" dirty="0" smtClean="0">
                <a:latin typeface="+mj-lt"/>
              </a:rPr>
              <a:t>calculated using </a:t>
            </a:r>
            <a:r>
              <a:rPr lang="en-US" dirty="0">
                <a:latin typeface="+mj-lt"/>
              </a:rPr>
              <a:t>independent measurements </a:t>
            </a:r>
            <a:r>
              <a:rPr lang="en-US" dirty="0" smtClean="0">
                <a:latin typeface="+mj-lt"/>
              </a:rPr>
              <a:t>of R,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M, and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</a:t>
            </a:r>
            <a:r>
              <a:rPr lang="en-US" baseline="-25000" dirty="0" err="1" smtClean="0">
                <a:latin typeface="+mj-lt"/>
              </a:rPr>
              <a:t>eff</a:t>
            </a:r>
            <a:endParaRPr lang="en-US" baseline="-25000" dirty="0" smtClean="0">
              <a:latin typeface="+mj-lt"/>
            </a:endParaRPr>
          </a:p>
          <a:p>
            <a:endParaRPr lang="en-US" baseline="-250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Helvetica"/>
              </a:rPr>
              <a:t>Eclipsing binaries</a:t>
            </a:r>
          </a:p>
          <a:p>
            <a:pPr lvl="0"/>
            <a:r>
              <a:rPr lang="fr-FR" altLang="fr-FR" dirty="0" err="1" smtClean="0">
                <a:solidFill>
                  <a:srgbClr val="FF00FF"/>
                </a:solidFill>
                <a:latin typeface="Helvetica"/>
              </a:rPr>
              <a:t>Gaulme</a:t>
            </a:r>
            <a:r>
              <a:rPr lang="fr-FR" altLang="fr-FR" dirty="0" smtClean="0">
                <a:solidFill>
                  <a:srgbClr val="FF00FF"/>
                </a:solidFill>
                <a:latin typeface="Helvetica"/>
              </a:rPr>
              <a:t> et al. </a:t>
            </a:r>
            <a:r>
              <a:rPr lang="fr-FR" altLang="fr-FR" dirty="0">
                <a:solidFill>
                  <a:srgbClr val="FF00FF"/>
                </a:solidFill>
                <a:latin typeface="Helvetica"/>
              </a:rPr>
              <a:t>2013, , </a:t>
            </a:r>
            <a:r>
              <a:rPr lang="fr-FR" altLang="fr-FR" dirty="0" err="1">
                <a:solidFill>
                  <a:srgbClr val="FF00FF"/>
                </a:solidFill>
                <a:latin typeface="Helvetica"/>
              </a:rPr>
              <a:t>ApJ</a:t>
            </a:r>
            <a:r>
              <a:rPr lang="fr-FR" altLang="fr-FR" dirty="0">
                <a:solidFill>
                  <a:srgbClr val="FF00FF"/>
                </a:solidFill>
                <a:latin typeface="Helvetica"/>
              </a:rPr>
              <a:t> </a:t>
            </a:r>
            <a:r>
              <a:rPr lang="fr-FR" altLang="fr-FR" dirty="0" smtClean="0">
                <a:solidFill>
                  <a:srgbClr val="FF00FF"/>
                </a:solidFill>
                <a:latin typeface="Helvetica"/>
              </a:rPr>
              <a:t>767</a:t>
            </a:r>
            <a:r>
              <a:rPr lang="fr-FR" altLang="fr-FR" dirty="0">
                <a:solidFill>
                  <a:srgbClr val="FF00FF"/>
                </a:solidFill>
                <a:latin typeface="Helvetica"/>
              </a:rPr>
              <a:t>, </a:t>
            </a:r>
            <a:r>
              <a:rPr lang="fr-FR" altLang="fr-FR" dirty="0" smtClean="0">
                <a:solidFill>
                  <a:srgbClr val="FF00FF"/>
                </a:solidFill>
                <a:latin typeface="Helvetica"/>
              </a:rPr>
              <a:t>82</a:t>
            </a:r>
            <a:endParaRPr lang="en-US" dirty="0">
              <a:solidFill>
                <a:srgbClr val="3333CC"/>
              </a:solidFill>
              <a:latin typeface="Helvetica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3333CC"/>
              </a:solidFill>
              <a:latin typeface="Helvetica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Helvetica"/>
              </a:rPr>
              <a:t>Interferometry</a:t>
            </a:r>
          </a:p>
          <a:p>
            <a:r>
              <a:rPr lang="fr-FR" altLang="fr-FR" dirty="0">
                <a:solidFill>
                  <a:srgbClr val="FF00FF"/>
                </a:solidFill>
                <a:latin typeface="+mj-lt"/>
              </a:rPr>
              <a:t>Huber et al. </a:t>
            </a:r>
            <a:r>
              <a:rPr lang="fr-FR" altLang="fr-FR" dirty="0" smtClean="0">
                <a:solidFill>
                  <a:srgbClr val="FF00FF"/>
                </a:solidFill>
                <a:latin typeface="+mj-lt"/>
              </a:rPr>
              <a:t>2011, </a:t>
            </a:r>
            <a:r>
              <a:rPr lang="fr-FR" altLang="fr-FR" dirty="0" err="1" smtClean="0">
                <a:solidFill>
                  <a:srgbClr val="FF00FF"/>
                </a:solidFill>
                <a:latin typeface="+mj-lt"/>
              </a:rPr>
              <a:t>ApJ</a:t>
            </a:r>
            <a:r>
              <a:rPr lang="fr-FR" altLang="fr-FR" dirty="0" smtClean="0">
                <a:solidFill>
                  <a:srgbClr val="FF00FF"/>
                </a:solidFill>
                <a:latin typeface="+mj-lt"/>
              </a:rPr>
              <a:t> 760, 32</a:t>
            </a:r>
            <a:endParaRPr lang="fr-FR" altLang="fr-FR" i="1" dirty="0">
              <a:solidFill>
                <a:srgbClr val="FF00FF"/>
              </a:solidFill>
              <a:latin typeface="+mj-lt"/>
            </a:endParaRPr>
          </a:p>
          <a:p>
            <a:endParaRPr lang="en-US" dirty="0">
              <a:solidFill>
                <a:srgbClr val="3333CC"/>
              </a:solidFill>
              <a:latin typeface="Helvetica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Helvetica"/>
              </a:rPr>
              <a:t>Clusters</a:t>
            </a:r>
          </a:p>
          <a:p>
            <a:pPr lvl="0"/>
            <a:r>
              <a:rPr lang="fr-FR" altLang="fr-FR" dirty="0" err="1" smtClean="0">
                <a:solidFill>
                  <a:srgbClr val="FF00FF"/>
                </a:solidFill>
                <a:latin typeface="Helvetica"/>
              </a:rPr>
              <a:t>Corsaro</a:t>
            </a:r>
            <a:r>
              <a:rPr lang="fr-FR" altLang="fr-FR" dirty="0" smtClean="0">
                <a:solidFill>
                  <a:srgbClr val="FF00FF"/>
                </a:solidFill>
                <a:latin typeface="Helvetica"/>
              </a:rPr>
              <a:t> </a:t>
            </a:r>
            <a:r>
              <a:rPr lang="fr-FR" altLang="fr-FR" dirty="0">
                <a:solidFill>
                  <a:srgbClr val="FF00FF"/>
                </a:solidFill>
                <a:latin typeface="Helvetica"/>
              </a:rPr>
              <a:t>et al. 2012, </a:t>
            </a:r>
            <a:r>
              <a:rPr lang="fr-FR" altLang="fr-FR" dirty="0" err="1">
                <a:solidFill>
                  <a:srgbClr val="FF00FF"/>
                </a:solidFill>
                <a:latin typeface="Helvetica"/>
              </a:rPr>
              <a:t>ApJ</a:t>
            </a:r>
            <a:r>
              <a:rPr lang="fr-FR" altLang="fr-FR" dirty="0">
                <a:solidFill>
                  <a:srgbClr val="FF00FF"/>
                </a:solidFill>
                <a:latin typeface="Helvetica"/>
              </a:rPr>
              <a:t> 757, 190</a:t>
            </a:r>
          </a:p>
          <a:p>
            <a:pPr lvl="0"/>
            <a:r>
              <a:rPr lang="fr-FR" altLang="fr-FR" dirty="0" err="1" smtClean="0">
                <a:solidFill>
                  <a:srgbClr val="FF00FF"/>
                </a:solidFill>
                <a:latin typeface="Helvetica"/>
              </a:rPr>
              <a:t>Miglio</a:t>
            </a:r>
            <a:r>
              <a:rPr lang="fr-FR" altLang="fr-FR" dirty="0" smtClean="0">
                <a:solidFill>
                  <a:srgbClr val="FF00FF"/>
                </a:solidFill>
                <a:latin typeface="Helvetica"/>
              </a:rPr>
              <a:t> et al. 2012, MNRAS 419, 2077</a:t>
            </a:r>
            <a:endParaRPr lang="fr-FR" altLang="fr-FR" dirty="0">
              <a:solidFill>
                <a:srgbClr val="FF00FF"/>
              </a:solidFill>
              <a:latin typeface="Helvetica"/>
            </a:endParaRPr>
          </a:p>
          <a:p>
            <a:endParaRPr lang="en-US" dirty="0">
              <a:solidFill>
                <a:srgbClr val="3333CC"/>
              </a:solidFill>
              <a:latin typeface="Helvetica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Helvetica"/>
              </a:rPr>
              <a:t>Astrometry</a:t>
            </a:r>
            <a:endParaRPr lang="en-US" dirty="0" smtClean="0">
              <a:solidFill>
                <a:srgbClr val="3333CC"/>
              </a:solidFill>
              <a:latin typeface="Helvetica"/>
            </a:endParaRPr>
          </a:p>
          <a:p>
            <a:pPr lvl="0"/>
            <a:r>
              <a:rPr lang="fr-FR" altLang="fr-FR" dirty="0">
                <a:solidFill>
                  <a:srgbClr val="FF00FF"/>
                </a:solidFill>
                <a:latin typeface="Helvetica"/>
              </a:rPr>
              <a:t>Silva-Aguirre et al. 2012, </a:t>
            </a:r>
            <a:r>
              <a:rPr lang="fr-FR" altLang="fr-FR" dirty="0" err="1">
                <a:solidFill>
                  <a:srgbClr val="FF00FF"/>
                </a:solidFill>
                <a:latin typeface="Helvetica"/>
              </a:rPr>
              <a:t>ApJ</a:t>
            </a:r>
            <a:r>
              <a:rPr lang="fr-FR" altLang="fr-FR" dirty="0">
                <a:solidFill>
                  <a:srgbClr val="FF00FF"/>
                </a:solidFill>
                <a:latin typeface="Helvetica"/>
              </a:rPr>
              <a:t> 757, 99</a:t>
            </a:r>
            <a:endParaRPr lang="en-US" dirty="0">
              <a:solidFill>
                <a:srgbClr val="3333CC"/>
              </a:solidFill>
              <a:latin typeface="Helvetica"/>
            </a:endParaRPr>
          </a:p>
          <a:p>
            <a:endParaRPr lang="en-US" dirty="0">
              <a:solidFill>
                <a:srgbClr val="3333CC"/>
              </a:solidFill>
              <a:latin typeface="Helvetica"/>
            </a:endParaRPr>
          </a:p>
          <a:p>
            <a:endParaRPr lang="en-US" dirty="0">
              <a:solidFill>
                <a:srgbClr val="3333CC"/>
              </a:solidFill>
              <a:latin typeface="Helvetic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" y="1027509"/>
            <a:ext cx="4909283" cy="50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90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Calibration of the </a:t>
            </a:r>
            <a:r>
              <a:rPr lang="fr-FR" dirty="0" err="1" smtClean="0"/>
              <a:t>scaling</a:t>
            </a:r>
            <a:r>
              <a:rPr lang="fr-FR" dirty="0" smtClean="0"/>
              <a:t> relations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9DF41-2824-4F30-B516-D56C425E6F3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716016" y="1049840"/>
            <a:ext cx="43559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Comparison </a:t>
            </a:r>
            <a:r>
              <a:rPr lang="en-US" dirty="0" smtClean="0">
                <a:latin typeface="+mj-lt"/>
              </a:rPr>
              <a:t>of inferred seismic distance and </a:t>
            </a:r>
            <a:r>
              <a:rPr lang="en-US" dirty="0" err="1" smtClean="0">
                <a:latin typeface="+mj-lt"/>
              </a:rPr>
              <a:t>Hipparcos</a:t>
            </a:r>
            <a:r>
              <a:rPr lang="en-US" dirty="0" smtClean="0">
                <a:latin typeface="+mj-lt"/>
              </a:rPr>
              <a:t> distances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 ,</a:t>
            </a:r>
            <a:r>
              <a:rPr lang="en-US" dirty="0" err="1" smtClean="0">
                <a:latin typeface="+mj-lt"/>
              </a:rPr>
              <a:t>T</a:t>
            </a:r>
            <a:r>
              <a:rPr lang="en-US" baseline="-25000" dirty="0" err="1" smtClean="0">
                <a:latin typeface="+mj-lt"/>
              </a:rPr>
              <a:t>eff</a:t>
            </a:r>
            <a:r>
              <a:rPr lang="en-US" baseline="-25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and black body	</a:t>
            </a:r>
          </a:p>
          <a:p>
            <a:r>
              <a:rPr lang="en-US" dirty="0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 </a:t>
            </a:r>
          </a:p>
          <a:p>
            <a:r>
              <a:rPr lang="en-US" dirty="0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Luminosity L</a:t>
            </a:r>
          </a:p>
          <a:p>
            <a:endParaRPr lang="en-US" dirty="0" smtClean="0">
              <a:solidFill>
                <a:srgbClr val="3333CC"/>
              </a:solidFill>
              <a:latin typeface="Helvetica"/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L, m</a:t>
            </a:r>
            <a:r>
              <a:rPr lang="en-US" baseline="-25000" dirty="0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V</a:t>
            </a:r>
            <a:r>
              <a:rPr lang="en-US" dirty="0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 and </a:t>
            </a:r>
            <a:r>
              <a:rPr lang="en-US" dirty="0" err="1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dereddening</a:t>
            </a:r>
            <a:r>
              <a:rPr lang="en-US" dirty="0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	</a:t>
            </a:r>
          </a:p>
          <a:p>
            <a:r>
              <a:rPr lang="en-US" dirty="0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 </a:t>
            </a:r>
          </a:p>
          <a:p>
            <a:r>
              <a:rPr lang="en-US" dirty="0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Distance d</a:t>
            </a:r>
          </a:p>
          <a:p>
            <a:endParaRPr lang="en-US" dirty="0">
              <a:solidFill>
                <a:srgbClr val="3333CC"/>
              </a:solidFill>
              <a:latin typeface="Helvetica"/>
              <a:sym typeface="Wingdings" panose="05000000000000000000" pitchFamily="2" charset="2"/>
            </a:endParaRPr>
          </a:p>
          <a:p>
            <a:endParaRPr lang="en-US" dirty="0" smtClean="0">
              <a:solidFill>
                <a:srgbClr val="3333CC"/>
              </a:solidFill>
              <a:latin typeface="Helvetica"/>
              <a:sym typeface="Wingdings" panose="05000000000000000000" pitchFamily="2" charset="2"/>
            </a:endParaRPr>
          </a:p>
          <a:p>
            <a:endParaRPr lang="en-US" dirty="0">
              <a:solidFill>
                <a:srgbClr val="3333CC"/>
              </a:solidFill>
              <a:latin typeface="Helvetica"/>
              <a:sym typeface="Wingdings" panose="05000000000000000000" pitchFamily="2" charset="2"/>
            </a:endParaRPr>
          </a:p>
          <a:p>
            <a:endParaRPr lang="en-US" dirty="0" smtClean="0">
              <a:solidFill>
                <a:srgbClr val="3333CC"/>
              </a:solidFill>
              <a:latin typeface="Helvetica"/>
            </a:endParaRPr>
          </a:p>
          <a:p>
            <a:pPr lvl="0"/>
            <a:endParaRPr lang="fr-FR" altLang="fr-FR" dirty="0" smtClean="0">
              <a:solidFill>
                <a:srgbClr val="FF00FF"/>
              </a:solidFill>
              <a:latin typeface="Helvetica"/>
            </a:endParaRPr>
          </a:p>
          <a:p>
            <a:pPr lvl="0"/>
            <a:endParaRPr lang="fr-FR" altLang="fr-FR" dirty="0">
              <a:solidFill>
                <a:srgbClr val="FF00FF"/>
              </a:solidFill>
              <a:latin typeface="Helvetica"/>
            </a:endParaRPr>
          </a:p>
          <a:p>
            <a:pPr lvl="0"/>
            <a:r>
              <a:rPr lang="fr-FR" altLang="fr-FR" dirty="0" smtClean="0">
                <a:solidFill>
                  <a:srgbClr val="FF00FF"/>
                </a:solidFill>
                <a:latin typeface="Helvetica"/>
              </a:rPr>
              <a:t>Silva-Aguirre et </a:t>
            </a:r>
            <a:r>
              <a:rPr lang="fr-FR" altLang="fr-FR" dirty="0">
                <a:solidFill>
                  <a:srgbClr val="FF00FF"/>
                </a:solidFill>
                <a:latin typeface="Helvetica"/>
              </a:rPr>
              <a:t>al. 2012, </a:t>
            </a:r>
            <a:r>
              <a:rPr lang="fr-FR" altLang="fr-FR" dirty="0" err="1">
                <a:solidFill>
                  <a:srgbClr val="FF00FF"/>
                </a:solidFill>
                <a:latin typeface="Helvetica"/>
              </a:rPr>
              <a:t>ApJ</a:t>
            </a:r>
            <a:r>
              <a:rPr lang="fr-FR" altLang="fr-FR" dirty="0">
                <a:solidFill>
                  <a:srgbClr val="FF00FF"/>
                </a:solidFill>
                <a:latin typeface="Helvetica"/>
              </a:rPr>
              <a:t> </a:t>
            </a:r>
            <a:r>
              <a:rPr lang="fr-FR" altLang="fr-FR" dirty="0" smtClean="0">
                <a:solidFill>
                  <a:srgbClr val="FF00FF"/>
                </a:solidFill>
                <a:latin typeface="Helvetica"/>
              </a:rPr>
              <a:t>757, 99</a:t>
            </a:r>
            <a:endParaRPr lang="en-US" dirty="0">
              <a:solidFill>
                <a:srgbClr val="3333CC"/>
              </a:solidFill>
              <a:latin typeface="Helvetica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930349"/>
            <a:ext cx="3779912" cy="536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Stellar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evolution</a:t>
            </a:r>
            <a:endParaRPr lang="fr-FR" altLang="fr-FR" dirty="0" smtClean="0"/>
          </a:p>
        </p:txBody>
      </p:sp>
      <p:sp>
        <p:nvSpPr>
          <p:cNvPr id="20483" name="Espace réservé de la date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2048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19E1319-A34C-46A4-B02A-0E3E37EE5C05}" type="slidenum">
              <a:rPr lang="fr-FR" altLang="fr-FR" smtClean="0">
                <a:solidFill>
                  <a:schemeClr val="tx1"/>
                </a:solidFill>
              </a:rPr>
              <a:pPr eaLnBrk="1" hangingPunct="1">
                <a:defRPr/>
              </a:pPr>
              <a:t>13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513"/>
            <a:ext cx="9140825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667625" y="776288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4000" b="1">
                <a:solidFill>
                  <a:srgbClr val="7030A0"/>
                </a:solidFill>
                <a:latin typeface="Arial" charset="0"/>
              </a:rPr>
              <a:t>Sun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851275" y="4222750"/>
            <a:ext cx="374491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dirty="0">
                <a:solidFill>
                  <a:srgbClr val="FF6600"/>
                </a:solidFill>
                <a:latin typeface="Arial" charset="0"/>
              </a:rPr>
              <a:t>Semi-</a:t>
            </a:r>
            <a:r>
              <a:rPr lang="fr-FR" altLang="fr-FR" dirty="0" err="1">
                <a:solidFill>
                  <a:srgbClr val="FF6600"/>
                </a:solidFill>
                <a:latin typeface="Arial" charset="0"/>
              </a:rPr>
              <a:t>regular</a:t>
            </a:r>
            <a:r>
              <a:rPr lang="fr-FR" altLang="fr-FR" dirty="0">
                <a:solidFill>
                  <a:srgbClr val="FF6600"/>
                </a:solidFill>
                <a:latin typeface="Arial" charset="0"/>
              </a:rPr>
              <a:t> variables</a:t>
            </a:r>
          </a:p>
          <a:p>
            <a:pPr eaLnBrk="1" hangingPunct="1"/>
            <a:r>
              <a:rPr lang="en-US" altLang="fr-FR" sz="1400" dirty="0" smtClean="0">
                <a:solidFill>
                  <a:srgbClr val="00B0F0"/>
                </a:solidFill>
                <a:latin typeface="Arial" charset="0"/>
              </a:rPr>
              <a:t>Mosser et al. 2013, </a:t>
            </a:r>
            <a:r>
              <a:rPr lang="fr-FR" altLang="fr-FR" sz="1400" dirty="0" smtClean="0">
                <a:solidFill>
                  <a:srgbClr val="00B0F0"/>
                </a:solidFill>
                <a:latin typeface="Arial" charset="0"/>
              </a:rPr>
              <a:t>A&amp;A 559, A137</a:t>
            </a:r>
          </a:p>
          <a:p>
            <a:pPr eaLnBrk="1" hangingPunct="1"/>
            <a:r>
              <a:rPr lang="it-IT" altLang="fr-FR" sz="1400" dirty="0" smtClean="0">
                <a:solidFill>
                  <a:srgbClr val="00B0F0"/>
                </a:solidFill>
                <a:latin typeface="Arial" charset="0"/>
              </a:rPr>
              <a:t>Stello </a:t>
            </a:r>
            <a:r>
              <a:rPr lang="it-IT" altLang="fr-FR" sz="1400" dirty="0">
                <a:solidFill>
                  <a:srgbClr val="00B0F0"/>
                </a:solidFill>
                <a:latin typeface="Arial" charset="0"/>
              </a:rPr>
              <a:t>et al 2014, ApJ 788, L10</a:t>
            </a:r>
          </a:p>
          <a:p>
            <a:pPr eaLnBrk="1" hangingPunct="1"/>
            <a:endParaRPr lang="fr-FR" altLang="fr-FR" sz="1400" dirty="0" smtClean="0">
              <a:solidFill>
                <a:srgbClr val="00B0F0"/>
              </a:solidFill>
              <a:latin typeface="Arial" charset="0"/>
            </a:endParaRPr>
          </a:p>
          <a:p>
            <a:pPr eaLnBrk="1" hangingPunct="1"/>
            <a:endParaRPr lang="fr-FR" altLang="fr-FR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166938" y="4860925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fr-FR">
                <a:solidFill>
                  <a:srgbClr val="FF0000"/>
                </a:solidFill>
                <a:latin typeface="Arial" charset="0"/>
              </a:rPr>
              <a:t>Red supergiants</a:t>
            </a:r>
          </a:p>
          <a:p>
            <a:pPr eaLnBrk="1" hangingPunct="1"/>
            <a:r>
              <a:rPr lang="en-US" altLang="fr-FR" sz="1400">
                <a:solidFill>
                  <a:srgbClr val="00B0F0"/>
                </a:solidFill>
                <a:latin typeface="Arial" charset="0"/>
              </a:rPr>
              <a:t>Kiss et al. 2006, MNRAS, 372, 1721</a:t>
            </a:r>
            <a:endParaRPr lang="fr-FR" altLang="fr-FR" sz="140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935663" y="1403350"/>
            <a:ext cx="130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0066FF"/>
                </a:solidFill>
                <a:latin typeface="Arial" charset="0"/>
              </a:rPr>
              <a:t>Subgiants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5076825" y="1979613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00B0F0"/>
                </a:solidFill>
                <a:latin typeface="Arial" charset="0"/>
              </a:rPr>
              <a:t>Low RGB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4211638" y="2411413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00FF00"/>
                </a:solidFill>
                <a:latin typeface="Arial" charset="0"/>
              </a:rPr>
              <a:t>Red clump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7813" y="3409950"/>
            <a:ext cx="23034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solidFill>
                  <a:schemeClr val="bg1">
                    <a:lumMod val="50000"/>
                  </a:schemeClr>
                </a:solidFill>
                <a:latin typeface="Symbol" pitchFamily="18" charset="2"/>
                <a:sym typeface="Wingdings" pitchFamily="2" charset="2"/>
              </a:rPr>
              <a:t>Dn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 ~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fr-FR" sz="2800" b="1" baseline="-25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fr-FR" sz="2800" b="1" baseline="30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3/4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00563" y="3573463"/>
            <a:ext cx="424815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baseline="300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stellar</a:t>
            </a:r>
            <a:r>
              <a:rPr lang="fr-FR" sz="2800" b="1" baseline="30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800" b="1" baseline="300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evolution</a:t>
            </a:r>
            <a:r>
              <a:rPr lang="fr-FR" sz="2800" b="1" baseline="30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@ constant M</a:t>
            </a:r>
            <a:endParaRPr lang="fr-FR" sz="2800" b="1" dirty="0">
              <a:solidFill>
                <a:schemeClr val="bg1">
                  <a:lumMod val="50000"/>
                </a:schemeClr>
              </a:solidFill>
              <a:latin typeface="Helvetica"/>
              <a:cs typeface="+mn-cs"/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</a:t>
            </a:r>
            <a:r>
              <a:rPr lang="fr-FR" dirty="0" err="1" smtClean="0">
                <a:latin typeface="Symbol" panose="05050102010706020507" pitchFamily="18" charset="2"/>
              </a:rPr>
              <a:t>n</a:t>
            </a:r>
            <a:r>
              <a:rPr lang="fr-FR" baseline="-25000" dirty="0" err="1" smtClean="0"/>
              <a:t>max</a:t>
            </a:r>
            <a:r>
              <a:rPr lang="fr-FR" dirty="0" smtClean="0"/>
              <a:t> </a:t>
            </a:r>
            <a:r>
              <a:rPr lang="fr-FR" dirty="0">
                <a:sym typeface="Wingdings" panose="05000000000000000000" pitchFamily="2" charset="2"/>
              </a:rPr>
              <a:t></a:t>
            </a:r>
            <a:r>
              <a:rPr lang="fr-FR" dirty="0"/>
              <a:t> </a:t>
            </a:r>
            <a:r>
              <a:rPr lang="fr-FR" dirty="0" err="1"/>
              <a:t>log</a:t>
            </a:r>
            <a:r>
              <a:rPr lang="fr-FR" i="1" dirty="0" err="1"/>
              <a:t>g</a:t>
            </a:r>
            <a:r>
              <a:rPr lang="fr-FR" dirty="0"/>
              <a:t> </a:t>
            </a:r>
            <a:r>
              <a:rPr lang="fr-FR" dirty="0" smtClean="0">
                <a:sym typeface="Wingdings" panose="05000000000000000000" pitchFamily="2" charset="2"/>
              </a:rPr>
              <a:t></a:t>
            </a:r>
            <a:r>
              <a:rPr lang="fr-FR" dirty="0" smtClean="0"/>
              <a:t> </a:t>
            </a:r>
            <a:r>
              <a:rPr lang="fr-FR" dirty="0" err="1" smtClean="0"/>
              <a:t>luminosity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9DF41-2824-4F30-B516-D56C425E6F3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7654"/>
            <a:ext cx="517922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5580112" y="5877517"/>
            <a:ext cx="41402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600" dirty="0" smtClean="0">
                <a:solidFill>
                  <a:srgbClr val="FF00FF"/>
                </a:solidFill>
                <a:latin typeface="+mj-lt"/>
              </a:rPr>
              <a:t>Huber et al. 2011, </a:t>
            </a:r>
            <a:r>
              <a:rPr lang="fr-FR" altLang="fr-FR" sz="1600" dirty="0" err="1" smtClean="0">
                <a:solidFill>
                  <a:srgbClr val="FF00FF"/>
                </a:solidFill>
                <a:latin typeface="+mj-lt"/>
              </a:rPr>
              <a:t>ApJ</a:t>
            </a:r>
            <a:r>
              <a:rPr lang="fr-FR" altLang="fr-FR" sz="1600" dirty="0" smtClean="0">
                <a:solidFill>
                  <a:srgbClr val="FF00FF"/>
                </a:solidFill>
                <a:latin typeface="+mj-lt"/>
              </a:rPr>
              <a:t> 743, 143</a:t>
            </a:r>
            <a:endParaRPr lang="fr-FR" altLang="fr-FR" sz="1600" i="1" dirty="0" smtClean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5491949" y="920909"/>
            <a:ext cx="3652051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400" dirty="0" err="1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fr-FR" altLang="fr-FR" sz="2400" baseline="-25000" dirty="0" err="1" smtClean="0">
                <a:solidFill>
                  <a:schemeClr val="tx1"/>
                </a:solidFill>
                <a:sym typeface="Wingdings" pitchFamily="2" charset="2"/>
              </a:rPr>
              <a:t>max</a:t>
            </a:r>
            <a:r>
              <a:rPr lang="fr-FR" alt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and log </a:t>
            </a:r>
            <a:r>
              <a:rPr lang="fr-FR" altLang="fr-FR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</a:t>
            </a: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provides</a:t>
            </a: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the </a:t>
            </a:r>
            <a:r>
              <a:rPr lang="fr-FR" altLang="fr-F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same</a:t>
            </a: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information </a:t>
            </a:r>
            <a:endParaRPr lang="fr-FR" altLang="fr-FR" sz="2400" dirty="0">
              <a:solidFill>
                <a:srgbClr val="3333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fr-FR" altLang="fr-FR" sz="2400" b="1" dirty="0" err="1">
                <a:latin typeface="Symbol" pitchFamily="18" charset="2"/>
                <a:sym typeface="Wingdings" pitchFamily="2" charset="2"/>
              </a:rPr>
              <a:t>n</a:t>
            </a:r>
            <a:r>
              <a:rPr lang="fr-FR" altLang="fr-FR" sz="2400" b="1" baseline="-25000" dirty="0" err="1">
                <a:sym typeface="Wingdings" pitchFamily="2" charset="2"/>
              </a:rPr>
              <a:t>max</a:t>
            </a:r>
            <a:r>
              <a:rPr lang="fr-FR" altLang="fr-FR" sz="2400" b="1" baseline="-25000" dirty="0">
                <a:sym typeface="Wingdings" pitchFamily="2" charset="2"/>
              </a:rPr>
              <a:t> </a:t>
            </a:r>
            <a:r>
              <a:rPr lang="fr-FR" altLang="fr-FR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fr-FR" altLang="fr-FR" i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±</a:t>
            </a:r>
            <a:r>
              <a:rPr lang="fr-FR" altLang="fr-FR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2 %</a:t>
            </a:r>
          </a:p>
          <a:p>
            <a:pPr eaLnBrk="1" hangingPunct="1"/>
            <a:r>
              <a:rPr lang="fr-FR" altLang="fr-FR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log</a:t>
            </a:r>
            <a:r>
              <a:rPr lang="fr-FR" altLang="fr-FR" i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</a:t>
            </a:r>
            <a:r>
              <a:rPr lang="fr-FR" altLang="fr-FR" i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	±</a:t>
            </a:r>
            <a:r>
              <a:rPr lang="fr-FR" altLang="fr-FR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0.3 </a:t>
            </a:r>
            <a:r>
              <a:rPr lang="fr-FR" altLang="fr-FR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dex</a:t>
            </a:r>
            <a:endParaRPr lang="fr-FR" altLang="fr-FR" dirty="0" smtClean="0">
              <a:solidFill>
                <a:srgbClr val="3333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fr-FR" altLang="fr-FR" dirty="0" smtClean="0">
              <a:solidFill>
                <a:srgbClr val="3333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fr-FR" altLang="fr-FR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altLang="fr-FR" dirty="0" err="1" smtClean="0">
                <a:latin typeface="Arial" pitchFamily="34" charset="0"/>
              </a:rPr>
              <a:t>Seismic</a:t>
            </a:r>
            <a:r>
              <a:rPr lang="fr-FR" altLang="fr-FR" dirty="0" smtClean="0">
                <a:latin typeface="Arial" pitchFamily="34" charset="0"/>
              </a:rPr>
              <a:t> </a:t>
            </a:r>
            <a:r>
              <a:rPr lang="fr-FR" altLang="fr-FR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log</a:t>
            </a:r>
            <a:r>
              <a:rPr lang="fr-FR" altLang="fr-FR" i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</a:t>
            </a:r>
            <a:r>
              <a:rPr lang="fr-FR" altLang="fr-FR" dirty="0" smtClean="0">
                <a:latin typeface="Arial" pitchFamily="34" charset="0"/>
              </a:rPr>
              <a:t> are </a:t>
            </a:r>
            <a:r>
              <a:rPr lang="fr-FR" altLang="fr-FR" dirty="0" err="1" smtClean="0">
                <a:latin typeface="Arial" pitchFamily="34" charset="0"/>
              </a:rPr>
              <a:t>used</a:t>
            </a:r>
            <a:r>
              <a:rPr lang="fr-FR" altLang="fr-FR" dirty="0" smtClean="0">
                <a:latin typeface="Arial" pitchFamily="34" charset="0"/>
              </a:rPr>
              <a:t> </a:t>
            </a:r>
            <a:r>
              <a:rPr lang="fr-FR" altLang="fr-FR" dirty="0" err="1" smtClean="0">
                <a:latin typeface="Arial" pitchFamily="34" charset="0"/>
              </a:rPr>
              <a:t>instead</a:t>
            </a:r>
            <a:r>
              <a:rPr lang="fr-FR" altLang="fr-FR" dirty="0" smtClean="0">
                <a:latin typeface="Arial" pitchFamily="34" charset="0"/>
              </a:rPr>
              <a:t> of </a:t>
            </a:r>
            <a:r>
              <a:rPr lang="fr-FR" altLang="fr-FR" dirty="0" err="1" smtClean="0">
                <a:latin typeface="Arial" pitchFamily="34" charset="0"/>
              </a:rPr>
              <a:t>photometric</a:t>
            </a:r>
            <a:r>
              <a:rPr lang="fr-FR" altLang="fr-FR" dirty="0" smtClean="0">
                <a:latin typeface="Arial" pitchFamily="34" charset="0"/>
              </a:rPr>
              <a:t> </a:t>
            </a:r>
            <a:r>
              <a:rPr lang="fr-FR" altLang="fr-FR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log</a:t>
            </a:r>
            <a:r>
              <a:rPr lang="fr-FR" altLang="fr-FR" i="1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</a:t>
            </a:r>
            <a:endParaRPr lang="fr-FR" altLang="fr-FR" dirty="0">
              <a:latin typeface="Arial" pitchFamily="34" charset="0"/>
            </a:endParaRPr>
          </a:p>
          <a:p>
            <a:pPr eaLnBrk="1" hangingPunct="1"/>
            <a:endParaRPr lang="fr-FR" altLang="fr-FR" dirty="0">
              <a:latin typeface="Arial" pitchFamily="34" charset="0"/>
            </a:endParaRPr>
          </a:p>
          <a:p>
            <a:pPr eaLnBrk="1" hangingPunct="1"/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</a:rPr>
              <a:t>The </a:t>
            </a:r>
            <a:r>
              <a:rPr lang="fr-FR" altLang="fr-FR" dirty="0" err="1" smtClean="0">
                <a:solidFill>
                  <a:schemeClr val="tx1"/>
                </a:solidFill>
                <a:latin typeface="Arial" pitchFamily="34" charset="0"/>
              </a:rPr>
              <a:t>luminosity</a:t>
            </a: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Arial" pitchFamily="34" charset="0"/>
              </a:rPr>
              <a:t>scales</a:t>
            </a: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</a:rPr>
              <a:t> as 1/</a:t>
            </a:r>
            <a:r>
              <a:rPr lang="fr-FR" altLang="fr-FR" dirty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fr-FR" altLang="fr-FR" baseline="-25000" dirty="0" err="1" smtClean="0">
                <a:solidFill>
                  <a:schemeClr val="tx1"/>
                </a:solidFill>
                <a:sym typeface="Wingdings" pitchFamily="2" charset="2"/>
              </a:rPr>
              <a:t>max</a:t>
            </a:r>
            <a:endParaRPr lang="fr-FR" altLang="fr-FR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fr-FR" altLang="fr-FR" dirty="0" smtClean="0">
                <a:latin typeface="Arial" charset="0"/>
              </a:rPr>
              <a:t>L  </a:t>
            </a:r>
            <a:r>
              <a:rPr lang="fr-FR" altLang="fr-FR" dirty="0">
                <a:latin typeface="Arial" charset="0"/>
              </a:rPr>
              <a:t>~ </a:t>
            </a:r>
            <a:r>
              <a:rPr lang="fr-FR" altLang="fr-FR" dirty="0" smtClean="0">
                <a:latin typeface="Arial" charset="0"/>
              </a:rPr>
              <a:t>M </a:t>
            </a:r>
            <a:r>
              <a:rPr lang="fr-FR" altLang="fr-FR" baseline="30000" dirty="0" smtClean="0">
                <a:latin typeface="Arial" charset="0"/>
              </a:rPr>
              <a:t> </a:t>
            </a:r>
            <a:r>
              <a:rPr lang="fr-FR" altLang="fr-FR" dirty="0">
                <a:latin typeface="Arial" charset="0"/>
              </a:rPr>
              <a:t>T</a:t>
            </a:r>
            <a:r>
              <a:rPr lang="fr-FR" altLang="fr-FR" baseline="30000" dirty="0">
                <a:latin typeface="Arial" charset="0"/>
              </a:rPr>
              <a:t>3.5 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smtClean="0">
                <a:latin typeface="Symbol" pitchFamily="18" charset="2"/>
              </a:rPr>
              <a:t>n</a:t>
            </a:r>
            <a:r>
              <a:rPr lang="fr-FR" altLang="fr-FR" baseline="-25000" dirty="0" smtClean="0">
                <a:latin typeface="Arial" charset="0"/>
              </a:rPr>
              <a:t>max</a:t>
            </a:r>
            <a:r>
              <a:rPr lang="fr-FR" altLang="fr-FR" baseline="30000" dirty="0" smtClean="0">
                <a:latin typeface="Arial" charset="0"/>
              </a:rPr>
              <a:t>-1 </a:t>
            </a:r>
            <a:endParaRPr lang="fr-FR" altLang="fr-FR" dirty="0">
              <a:latin typeface="Arial" charset="0"/>
            </a:endParaRPr>
          </a:p>
          <a:p>
            <a:pPr eaLnBrk="1" hangingPunct="1">
              <a:buFont typeface="Wingdings" pitchFamily="2" charset="2"/>
              <a:buChar char="à"/>
            </a:pPr>
            <a:endParaRPr lang="fr-FR" altLang="fr-FR" dirty="0" smtClean="0"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à"/>
            </a:pPr>
            <a:endParaRPr lang="fr-FR" altLang="fr-FR" dirty="0">
              <a:latin typeface="Arial" pitchFamily="34" charset="0"/>
            </a:endParaRPr>
          </a:p>
          <a:p>
            <a:pPr eaLnBrk="1" hangingPunct="1"/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</a:rPr>
              <a:t>Oscillation amplitudes </a:t>
            </a:r>
            <a:r>
              <a:rPr lang="fr-FR" altLang="fr-FR" dirty="0" err="1" smtClean="0">
                <a:solidFill>
                  <a:schemeClr val="tx1"/>
                </a:solidFill>
                <a:latin typeface="Arial" pitchFamily="34" charset="0"/>
              </a:rPr>
              <a:t>vary</a:t>
            </a:r>
            <a:r>
              <a:rPr lang="fr-FR" altLang="fr-FR" dirty="0" smtClean="0">
                <a:solidFill>
                  <a:schemeClr val="tx1"/>
                </a:solidFill>
                <a:latin typeface="Arial" pitchFamily="34" charset="0"/>
              </a:rPr>
              <a:t> as</a:t>
            </a:r>
          </a:p>
          <a:p>
            <a:pPr eaLnBrk="1" hangingPunct="1"/>
            <a:r>
              <a:rPr lang="fr-FR" altLang="fr-FR" dirty="0" smtClean="0">
                <a:solidFill>
                  <a:schemeClr val="accent6"/>
                </a:solidFill>
                <a:latin typeface="Arial" pitchFamily="34" charset="0"/>
              </a:rPr>
              <a:t>A ~ L</a:t>
            </a:r>
            <a:r>
              <a:rPr lang="fr-FR" altLang="fr-FR" baseline="30000" dirty="0" smtClean="0">
                <a:solidFill>
                  <a:schemeClr val="accent6"/>
                </a:solidFill>
                <a:latin typeface="Arial" pitchFamily="34" charset="0"/>
              </a:rPr>
              <a:t>0.8</a:t>
            </a:r>
            <a:r>
              <a:rPr lang="fr-FR" altLang="fr-FR" dirty="0" smtClean="0">
                <a:solidFill>
                  <a:schemeClr val="accent6"/>
                </a:solidFill>
                <a:latin typeface="Arial" pitchFamily="34" charset="0"/>
              </a:rPr>
              <a:t> / M</a:t>
            </a:r>
            <a:r>
              <a:rPr lang="fr-FR" altLang="fr-FR" baseline="30000" dirty="0" smtClean="0">
                <a:solidFill>
                  <a:schemeClr val="accent6"/>
                </a:solidFill>
                <a:latin typeface="Arial" pitchFamily="34" charset="0"/>
              </a:rPr>
              <a:t>1.3</a:t>
            </a:r>
          </a:p>
          <a:p>
            <a:pPr eaLnBrk="1" hangingPunct="1"/>
            <a:r>
              <a:rPr lang="fr-FR" altLang="fr-FR" dirty="0" smtClean="0">
                <a:solidFill>
                  <a:schemeClr val="accent6"/>
                </a:solidFill>
                <a:latin typeface="Arial" pitchFamily="34" charset="0"/>
              </a:rPr>
              <a:t>(</a:t>
            </a:r>
            <a:r>
              <a:rPr lang="fr-FR" altLang="fr-FR" dirty="0" err="1" smtClean="0">
                <a:solidFill>
                  <a:schemeClr val="accent6"/>
                </a:solidFill>
                <a:latin typeface="Arial" pitchFamily="34" charset="0"/>
              </a:rPr>
              <a:t>empirical</a:t>
            </a:r>
            <a:r>
              <a:rPr lang="fr-FR" altLang="fr-FR" dirty="0" smtClean="0">
                <a:solidFill>
                  <a:schemeClr val="accent6"/>
                </a:solidFill>
                <a:latin typeface="Arial" pitchFamily="34" charset="0"/>
              </a:rPr>
              <a:t> </a:t>
            </a:r>
            <a:r>
              <a:rPr lang="fr-FR" altLang="fr-FR" dirty="0" err="1" smtClean="0">
                <a:solidFill>
                  <a:schemeClr val="accent6"/>
                </a:solidFill>
                <a:latin typeface="Arial" pitchFamily="34" charset="0"/>
              </a:rPr>
              <a:t>scaling</a:t>
            </a:r>
            <a:r>
              <a:rPr lang="fr-FR" altLang="fr-FR" dirty="0" smtClean="0">
                <a:solidFill>
                  <a:schemeClr val="accent6"/>
                </a:solidFill>
                <a:latin typeface="Arial" pitchFamily="34" charset="0"/>
              </a:rPr>
              <a:t> relation in L/M </a:t>
            </a:r>
            <a:r>
              <a:rPr lang="fr-FR" altLang="fr-FR" dirty="0" err="1" smtClean="0">
                <a:solidFill>
                  <a:schemeClr val="accent6"/>
                </a:solidFill>
                <a:latin typeface="Arial" pitchFamily="34" charset="0"/>
              </a:rPr>
              <a:t>is</a:t>
            </a:r>
            <a:r>
              <a:rPr lang="fr-FR" altLang="fr-FR" dirty="0" smtClean="0">
                <a:solidFill>
                  <a:schemeClr val="accent6"/>
                </a:solidFill>
                <a:latin typeface="Arial" pitchFamily="34" charset="0"/>
              </a:rPr>
              <a:t> </a:t>
            </a:r>
            <a:r>
              <a:rPr lang="fr-FR" altLang="fr-FR" dirty="0" err="1" smtClean="0">
                <a:solidFill>
                  <a:schemeClr val="accent6"/>
                </a:solidFill>
                <a:latin typeface="Arial" pitchFamily="34" charset="0"/>
              </a:rPr>
              <a:t>obsolete</a:t>
            </a:r>
            <a:r>
              <a:rPr lang="fr-FR" altLang="fr-FR" dirty="0" smtClean="0">
                <a:solidFill>
                  <a:schemeClr val="accent6"/>
                </a:solidFill>
                <a:latin typeface="Arial" pitchFamily="34" charset="0"/>
              </a:rPr>
              <a:t>)</a:t>
            </a:r>
          </a:p>
          <a:p>
            <a:pPr eaLnBrk="1" hangingPunct="1"/>
            <a:endParaRPr lang="fr-FR" altLang="fr-F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Galactic archaeology using pulsating giants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9DF41-2824-4F30-B516-D56C425E6F3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647825"/>
            <a:ext cx="89058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-36513" y="5846763"/>
            <a:ext cx="41402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600" dirty="0" err="1" smtClean="0">
                <a:solidFill>
                  <a:srgbClr val="FF00FF"/>
                </a:solidFill>
                <a:latin typeface="+mj-lt"/>
              </a:rPr>
              <a:t>Miglio</a:t>
            </a:r>
            <a:r>
              <a:rPr lang="fr-FR" altLang="fr-FR" sz="1600" dirty="0" smtClean="0">
                <a:solidFill>
                  <a:srgbClr val="FF00FF"/>
                </a:solidFill>
                <a:latin typeface="+mj-lt"/>
              </a:rPr>
              <a:t> et al. 2013, MNRAS 429</a:t>
            </a:r>
            <a:endParaRPr lang="fr-FR" altLang="fr-FR" sz="1600" i="1" dirty="0" smtClean="0">
              <a:solidFill>
                <a:srgbClr val="FF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15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12787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P</a:t>
            </a:r>
            <a:r>
              <a:rPr lang="fr-FR" altLang="fr-FR" dirty="0" smtClean="0"/>
              <a:t>opulation </a:t>
            </a:r>
            <a:r>
              <a:rPr lang="fr-FR" altLang="fr-FR" dirty="0" err="1" smtClean="0"/>
              <a:t>study</a:t>
            </a:r>
            <a:endParaRPr lang="fr-FR" altLang="fr-FR" dirty="0" smtClean="0"/>
          </a:p>
        </p:txBody>
      </p:sp>
      <p:sp>
        <p:nvSpPr>
          <p:cNvPr id="5837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 err="1">
                <a:solidFill>
                  <a:schemeClr val="tx1"/>
                </a:solidFill>
              </a:rPr>
              <a:t>Stellar</a:t>
            </a:r>
            <a:r>
              <a:rPr lang="fr-FR" altLang="fr-FR" dirty="0">
                <a:solidFill>
                  <a:schemeClr val="tx1"/>
                </a:solidFill>
              </a:rPr>
              <a:t> End </a:t>
            </a:r>
            <a:r>
              <a:rPr lang="fr-FR" altLang="fr-FR" dirty="0" err="1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5837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0B261B-37DF-48EC-A602-D0A0683E6E5A}" type="slidenum">
              <a:rPr lang="fr-FR" altLang="fr-FR" smtClean="0">
                <a:solidFill>
                  <a:schemeClr val="tx1"/>
                </a:solidFill>
              </a:rPr>
              <a:pPr eaLnBrk="1" hangingPunct="1"/>
              <a:t>16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sp>
        <p:nvSpPr>
          <p:cNvPr id="58374" name="ZoneTexte 6"/>
          <p:cNvSpPr txBox="1">
            <a:spLocks noChangeArrowheads="1"/>
          </p:cNvSpPr>
          <p:nvPr/>
        </p:nvSpPr>
        <p:spPr bwMode="auto">
          <a:xfrm rot="-5400000">
            <a:off x="-1328092" y="2889369"/>
            <a:ext cx="344517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Miglio</a:t>
            </a:r>
            <a:r>
              <a:rPr lang="fr-FR" altLang="fr-FR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et al. 2009, A&amp;A 503</a:t>
            </a:r>
          </a:p>
          <a:p>
            <a:pPr eaLnBrk="1" hangingPunct="1"/>
            <a:r>
              <a:rPr lang="fr-FR" altLang="fr-FR" sz="1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Miglio</a:t>
            </a:r>
            <a:r>
              <a:rPr lang="fr-FR" altLang="fr-FR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et al. 2013, MNRAS, 429,423</a:t>
            </a:r>
            <a:endParaRPr lang="fr-FR" altLang="fr-FR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fr-FR" altLang="fr-FR" dirty="0"/>
          </a:p>
        </p:txBody>
      </p:sp>
      <p:sp>
        <p:nvSpPr>
          <p:cNvPr id="58375" name="Espace réservé de la date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</a:p>
        </p:txBody>
      </p:sp>
    </p:spTree>
    <p:extLst>
      <p:ext uri="{BB962C8B-B14F-4D97-AF65-F5344CB8AC3E}">
        <p14:creationId xmlns:p14="http://schemas.microsoft.com/office/powerpoint/2010/main" val="32498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Dipole</a:t>
            </a:r>
            <a:r>
              <a:rPr lang="fr-FR" altLang="fr-FR" dirty="0" smtClean="0"/>
              <a:t> mixed modes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7E03C-0BEC-4EEE-A40E-A80C1A42D29D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051050" y="6340475"/>
            <a:ext cx="573088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0000"/>
                </a:solidFill>
                <a:latin typeface="+mj-lt"/>
              </a:rPr>
              <a:t>ℓ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=0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8313" y="6340475"/>
            <a:ext cx="600075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0B050"/>
                </a:solidFill>
                <a:latin typeface="+mj-lt"/>
              </a:rPr>
              <a:t>ℓ=2</a:t>
            </a:r>
            <a:endParaRPr lang="fr-FR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950" y="1628775"/>
            <a:ext cx="532765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000" b="1" dirty="0">
                <a:solidFill>
                  <a:srgbClr val="0070C0"/>
                </a:solidFill>
                <a:latin typeface="+mj-lt"/>
              </a:rPr>
              <a:t>DIPOLE</a:t>
            </a:r>
          </a:p>
          <a:p>
            <a:pPr>
              <a:defRPr/>
            </a:pPr>
            <a:r>
              <a:rPr lang="fr-FR" sz="8000" b="1" dirty="0">
                <a:solidFill>
                  <a:srgbClr val="0070C0"/>
                </a:solidFill>
                <a:latin typeface="+mj-lt"/>
              </a:rPr>
              <a:t>MIXED MODES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9DF41-2824-4F30-B516-D56C425E6F3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"/>
            <a:ext cx="79208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331640" y="2060848"/>
            <a:ext cx="7373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fr-FR" sz="4000" dirty="0" smtClean="0">
                <a:solidFill>
                  <a:srgbClr val="C00000"/>
                </a:solidFill>
                <a:latin typeface="+mj-lt"/>
              </a:rPr>
              <a:t>     0 </a:t>
            </a:r>
            <a:r>
              <a:rPr lang="fr-FR" sz="4000" dirty="0" smtClean="0">
                <a:latin typeface="+mj-lt"/>
              </a:rPr>
              <a:t>   1  </a:t>
            </a:r>
            <a:r>
              <a:rPr lang="fr-F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3</a:t>
            </a:r>
            <a:r>
              <a:rPr lang="fr-FR" sz="4000" dirty="0" smtClean="0">
                <a:latin typeface="+mj-lt"/>
              </a:rPr>
              <a:t>    1     1    1     1</a:t>
            </a:r>
            <a:endParaRPr lang="fr-F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791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Two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cavities</a:t>
            </a:r>
            <a:r>
              <a:rPr lang="fr-FR" altLang="fr-FR" dirty="0" smtClean="0"/>
              <a:t> + </a:t>
            </a:r>
            <a:r>
              <a:rPr lang="fr-FR" altLang="fr-FR" dirty="0" err="1" smtClean="0"/>
              <a:t>coupling</a:t>
            </a:r>
            <a:r>
              <a:rPr lang="fr-FR" altLang="fr-FR" dirty="0" smtClean="0"/>
              <a:t> </a:t>
            </a:r>
            <a:r>
              <a:rPr lang="fr-FR" altLang="fr-FR" dirty="0" smtClean="0">
                <a:sym typeface="Wingdings" pitchFamily="2" charset="2"/>
              </a:rPr>
              <a:t> mixed m</a:t>
            </a:r>
            <a:r>
              <a:rPr lang="fr-FR" altLang="fr-FR" dirty="0" smtClean="0"/>
              <a:t>odes</a:t>
            </a:r>
          </a:p>
        </p:txBody>
      </p:sp>
      <p:sp>
        <p:nvSpPr>
          <p:cNvPr id="6656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</a:p>
        </p:txBody>
      </p:sp>
      <p:sp>
        <p:nvSpPr>
          <p:cNvPr id="6656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6656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CFBC4F-F35D-42AF-B16B-C45702F9708F}" type="slidenum">
              <a:rPr lang="fr-FR" altLang="fr-FR" smtClean="0">
                <a:solidFill>
                  <a:schemeClr val="tx1"/>
                </a:solidFill>
              </a:rPr>
              <a:pPr eaLnBrk="1" hangingPunct="1"/>
              <a:t>19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1636"/>
            <a:ext cx="5472609" cy="480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5"/>
          <p:cNvSpPr txBox="1">
            <a:spLocks noChangeArrowheads="1"/>
          </p:cNvSpPr>
          <p:nvPr/>
        </p:nvSpPr>
        <p:spPr bwMode="auto">
          <a:xfrm>
            <a:off x="467544" y="5802305"/>
            <a:ext cx="39608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dirty="0">
                <a:solidFill>
                  <a:srgbClr val="00B0F0"/>
                </a:solidFill>
                <a:latin typeface="Arial" pitchFamily="34" charset="0"/>
              </a:rPr>
              <a:t>Beck  et al, 2011, Science, mars 2011</a:t>
            </a:r>
          </a:p>
        </p:txBody>
      </p:sp>
      <p:sp>
        <p:nvSpPr>
          <p:cNvPr id="78856" name="Text Box 3"/>
          <p:cNvSpPr txBox="1">
            <a:spLocks noChangeArrowheads="1"/>
          </p:cNvSpPr>
          <p:nvPr/>
        </p:nvSpPr>
        <p:spPr bwMode="auto">
          <a:xfrm>
            <a:off x="5795963" y="1268413"/>
            <a:ext cx="334803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</a:rPr>
              <a:t>Mixed modes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</a:rPr>
              <a:t>result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</a:rPr>
              <a:t>from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</a:rPr>
              <a:t> the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</a:rPr>
              <a:t>coupling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</a:rPr>
              <a:t> of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fr-FR" dirty="0" err="1" smtClean="0">
                <a:latin typeface="Arial" pitchFamily="34" charset="0"/>
              </a:rPr>
              <a:t>Gravity</a:t>
            </a:r>
            <a:r>
              <a:rPr lang="fr-FR" dirty="0" smtClean="0">
                <a:latin typeface="Arial" pitchFamily="34" charset="0"/>
              </a:rPr>
              <a:t> (G-) </a:t>
            </a:r>
            <a:r>
              <a:rPr lang="fr-FR" dirty="0" err="1" smtClean="0">
                <a:latin typeface="Arial" pitchFamily="34" charset="0"/>
              </a:rPr>
              <a:t>waves</a:t>
            </a:r>
            <a:r>
              <a:rPr lang="fr-FR" dirty="0" smtClean="0">
                <a:latin typeface="Arial" pitchFamily="34" charset="0"/>
              </a:rPr>
              <a:t> in the radiative </a:t>
            </a:r>
            <a:r>
              <a:rPr lang="fr-FR" dirty="0" err="1" smtClean="0">
                <a:latin typeface="Arial" pitchFamily="34" charset="0"/>
              </a:rPr>
              <a:t>core</a:t>
            </a:r>
            <a:endParaRPr lang="fr-FR" dirty="0" smtClean="0">
              <a:latin typeface="Arial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fr-FR" dirty="0" smtClean="0">
                <a:latin typeface="Arial" pitchFamily="34" charset="0"/>
              </a:rPr>
              <a:t>Pressure (P-) </a:t>
            </a:r>
            <a:r>
              <a:rPr lang="fr-FR" dirty="0" err="1" smtClean="0">
                <a:latin typeface="Arial" pitchFamily="34" charset="0"/>
              </a:rPr>
              <a:t>waves</a:t>
            </a:r>
            <a:r>
              <a:rPr lang="fr-FR" dirty="0" smtClean="0">
                <a:latin typeface="Arial" pitchFamily="34" charset="0"/>
              </a:rPr>
              <a:t> in the convective </a:t>
            </a:r>
            <a:r>
              <a:rPr lang="fr-FR" dirty="0" err="1" smtClean="0">
                <a:latin typeface="Arial" pitchFamily="34" charset="0"/>
              </a:rPr>
              <a:t>envelope</a:t>
            </a:r>
            <a:endParaRPr lang="fr-FR" dirty="0" smtClean="0">
              <a:latin typeface="Arial" pitchFamily="34" charset="0"/>
            </a:endParaRPr>
          </a:p>
          <a:p>
            <a:pPr eaLnBrk="1" hangingPunct="1">
              <a:defRPr/>
            </a:pPr>
            <a:endParaRPr lang="fr-FR" dirty="0" smtClean="0">
              <a:latin typeface="Arial" pitchFamily="34" charset="0"/>
            </a:endParaRPr>
          </a:p>
          <a:p>
            <a:pPr eaLnBrk="1" hangingPunct="1">
              <a:defRPr/>
            </a:pPr>
            <a:r>
              <a:rPr lang="fr-FR" dirty="0" err="1" smtClean="0">
                <a:solidFill>
                  <a:schemeClr val="tx1"/>
                </a:solidFill>
                <a:latin typeface="Arial" pitchFamily="34" charset="0"/>
              </a:rPr>
              <a:t>Asympotic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</a:rPr>
              <a:t> relations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fr-FR" dirty="0" err="1" smtClean="0">
                <a:latin typeface="Arial" pitchFamily="34" charset="0"/>
              </a:rPr>
              <a:t>Gravity</a:t>
            </a:r>
            <a:r>
              <a:rPr lang="fr-FR" dirty="0" smtClean="0">
                <a:latin typeface="Arial" pitchFamily="34" charset="0"/>
              </a:rPr>
              <a:t> modes </a:t>
            </a:r>
            <a:r>
              <a:rPr lang="fr-FR" dirty="0" err="1" smtClean="0">
                <a:latin typeface="Arial" pitchFamily="34" charset="0"/>
              </a:rPr>
              <a:t>evenly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spaced</a:t>
            </a:r>
            <a:r>
              <a:rPr lang="fr-FR" dirty="0" smtClean="0">
                <a:latin typeface="Arial" pitchFamily="34" charset="0"/>
              </a:rPr>
              <a:t> in </a:t>
            </a:r>
            <a:r>
              <a:rPr lang="fr-FR" dirty="0" err="1" smtClean="0">
                <a:latin typeface="Arial" pitchFamily="34" charset="0"/>
              </a:rPr>
              <a:t>period</a:t>
            </a:r>
            <a:endParaRPr lang="fr-FR" dirty="0" smtClean="0">
              <a:latin typeface="Arial" pitchFamily="34" charset="0"/>
            </a:endParaRPr>
          </a:p>
          <a:p>
            <a:pPr eaLnBrk="1" hangingPunct="1">
              <a:defRPr/>
            </a:pP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>
                <a:latin typeface="Arial" pitchFamily="34" charset="0"/>
              </a:rPr>
              <a:t>    </a:t>
            </a:r>
            <a:r>
              <a:rPr lang="fr-FR" dirty="0" err="1" smtClean="0">
                <a:latin typeface="Arial" pitchFamily="34" charset="0"/>
              </a:rPr>
              <a:t>P</a:t>
            </a:r>
            <a:r>
              <a:rPr lang="fr-FR" baseline="-25000" dirty="0" err="1" smtClean="0">
                <a:latin typeface="Arial" pitchFamily="34" charset="0"/>
              </a:rPr>
              <a:t>n</a:t>
            </a:r>
            <a:r>
              <a:rPr lang="fr-FR" baseline="-46000" dirty="0" err="1" smtClean="0">
                <a:latin typeface="Arial" pitchFamily="34" charset="0"/>
              </a:rPr>
              <a:t>g</a:t>
            </a:r>
            <a:r>
              <a:rPr lang="fr-FR" baseline="-25000" dirty="0" smtClean="0">
                <a:latin typeface="Arial" pitchFamily="34" charset="0"/>
              </a:rPr>
              <a:t>,</a:t>
            </a:r>
            <a:r>
              <a:rPr lang="fr-FR" baseline="-25000" dirty="0" smtClean="0">
                <a:latin typeface="Times" pitchFamily="18" charset="0"/>
              </a:rPr>
              <a:t>ℓ=1</a:t>
            </a:r>
            <a:r>
              <a:rPr lang="fr-FR" dirty="0" smtClean="0">
                <a:latin typeface="Arial" pitchFamily="34" charset="0"/>
              </a:rPr>
              <a:t> = (-</a:t>
            </a:r>
            <a:r>
              <a:rPr lang="fr-FR" dirty="0" err="1" smtClean="0">
                <a:latin typeface="Arial" pitchFamily="34" charset="0"/>
              </a:rPr>
              <a:t>n</a:t>
            </a:r>
            <a:r>
              <a:rPr lang="fr-FR" baseline="-25000" dirty="0" err="1" smtClean="0">
                <a:latin typeface="Arial" pitchFamily="34" charset="0"/>
              </a:rPr>
              <a:t>g</a:t>
            </a:r>
            <a:r>
              <a:rPr lang="fr-FR" dirty="0" err="1" smtClean="0">
                <a:latin typeface="Arial" pitchFamily="34" charset="0"/>
              </a:rPr>
              <a:t>+</a:t>
            </a:r>
            <a:r>
              <a:rPr lang="fr-FR" dirty="0" err="1" smtClean="0">
                <a:latin typeface="Symbol" pitchFamily="18" charset="2"/>
              </a:rPr>
              <a:t>e</a:t>
            </a:r>
            <a:r>
              <a:rPr lang="fr-FR" baseline="-25000" dirty="0" err="1" smtClean="0">
                <a:latin typeface="Arial" panose="020B0604020202020204" pitchFamily="34" charset="0"/>
              </a:rPr>
              <a:t>g</a:t>
            </a:r>
            <a:r>
              <a:rPr lang="fr-FR" dirty="0" smtClean="0">
                <a:latin typeface="Arial" pitchFamily="34" charset="0"/>
              </a:rPr>
              <a:t>) </a:t>
            </a:r>
            <a:r>
              <a:rPr lang="fr-FR" dirty="0" smtClean="0">
                <a:latin typeface="Symbol" pitchFamily="18" charset="2"/>
              </a:rPr>
              <a:t>DP</a:t>
            </a:r>
            <a:r>
              <a:rPr lang="fr-FR" baseline="-25000" dirty="0" smtClean="0">
                <a:latin typeface="Symbol" pitchFamily="18" charset="2"/>
              </a:rPr>
              <a:t>1</a:t>
            </a:r>
          </a:p>
          <a:p>
            <a:pPr eaLnBrk="1" hangingPunct="1">
              <a:defRPr/>
            </a:pPr>
            <a:endParaRPr lang="fr-FR" dirty="0" smtClean="0">
              <a:latin typeface="Arial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fr-FR" dirty="0" smtClean="0">
                <a:latin typeface="Arial" pitchFamily="34" charset="0"/>
              </a:rPr>
              <a:t>Pressure </a:t>
            </a:r>
            <a:r>
              <a:rPr lang="fr-FR" dirty="0">
                <a:latin typeface="Arial" pitchFamily="34" charset="0"/>
              </a:rPr>
              <a:t>modes </a:t>
            </a:r>
            <a:r>
              <a:rPr lang="fr-FR" dirty="0" err="1">
                <a:latin typeface="Arial" pitchFamily="34" charset="0"/>
              </a:rPr>
              <a:t>evenly</a:t>
            </a:r>
            <a:r>
              <a:rPr lang="fr-FR" dirty="0">
                <a:latin typeface="Arial" pitchFamily="34" charset="0"/>
              </a:rPr>
              <a:t> </a:t>
            </a:r>
            <a:r>
              <a:rPr lang="fr-FR" dirty="0" err="1">
                <a:latin typeface="Arial" pitchFamily="34" charset="0"/>
              </a:rPr>
              <a:t>spaced</a:t>
            </a:r>
            <a:r>
              <a:rPr lang="fr-FR" dirty="0">
                <a:latin typeface="Arial" pitchFamily="34" charset="0"/>
              </a:rPr>
              <a:t> in </a:t>
            </a:r>
            <a:r>
              <a:rPr lang="fr-FR" dirty="0" err="1" smtClean="0">
                <a:latin typeface="Arial" pitchFamily="34" charset="0"/>
              </a:rPr>
              <a:t>frequency</a:t>
            </a:r>
            <a:r>
              <a:rPr lang="fr-FR" dirty="0" smtClean="0">
                <a:latin typeface="Arial" pitchFamily="34" charset="0"/>
              </a:rPr>
              <a:t>     </a:t>
            </a:r>
          </a:p>
          <a:p>
            <a:pPr eaLnBrk="1" hangingPunct="1">
              <a:defRPr/>
            </a:pPr>
            <a:r>
              <a:rPr lang="fr-FR" dirty="0" smtClean="0">
                <a:latin typeface="Symbol" panose="05050102010706020507" pitchFamily="18" charset="2"/>
              </a:rPr>
              <a:t>     </a:t>
            </a:r>
            <a:r>
              <a:rPr lang="fr-FR" dirty="0" err="1" smtClean="0">
                <a:latin typeface="Symbol" panose="05050102010706020507" pitchFamily="18" charset="2"/>
              </a:rPr>
              <a:t>n</a:t>
            </a:r>
            <a:r>
              <a:rPr lang="fr-FR" baseline="-25000" dirty="0" err="1" smtClean="0">
                <a:latin typeface="Arial" pitchFamily="34" charset="0"/>
              </a:rPr>
              <a:t>n</a:t>
            </a:r>
            <a:r>
              <a:rPr lang="fr-FR" baseline="-46000" dirty="0" err="1" smtClean="0">
                <a:latin typeface="Arial" pitchFamily="34" charset="0"/>
              </a:rPr>
              <a:t>g</a:t>
            </a:r>
            <a:r>
              <a:rPr lang="fr-FR" baseline="-25000" dirty="0" smtClean="0">
                <a:latin typeface="Arial" pitchFamily="34" charset="0"/>
              </a:rPr>
              <a:t>,</a:t>
            </a:r>
            <a:r>
              <a:rPr lang="fr-FR" baseline="-25000" dirty="0" smtClean="0">
                <a:latin typeface="Times" pitchFamily="18" charset="0"/>
              </a:rPr>
              <a:t>ℓ=1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>
                <a:latin typeface="Arial" pitchFamily="34" charset="0"/>
              </a:rPr>
              <a:t>= </a:t>
            </a:r>
            <a:r>
              <a:rPr lang="fr-FR" dirty="0" smtClean="0">
                <a:latin typeface="Arial" pitchFamily="34" charset="0"/>
              </a:rPr>
              <a:t>(n</a:t>
            </a:r>
            <a:r>
              <a:rPr lang="fr-FR" baseline="-25000" dirty="0" smtClean="0">
                <a:latin typeface="Arial" pitchFamily="34" charset="0"/>
              </a:rPr>
              <a:t>p</a:t>
            </a:r>
            <a:r>
              <a:rPr lang="fr-FR" dirty="0" smtClean="0">
                <a:latin typeface="Arial" pitchFamily="34" charset="0"/>
              </a:rPr>
              <a:t>+1/2+</a:t>
            </a:r>
            <a:r>
              <a:rPr lang="fr-FR" dirty="0" smtClean="0">
                <a:latin typeface="Symbol" pitchFamily="18" charset="2"/>
              </a:rPr>
              <a:t> </a:t>
            </a:r>
            <a:r>
              <a:rPr lang="fr-FR" dirty="0" err="1" smtClean="0">
                <a:latin typeface="Symbol" pitchFamily="18" charset="2"/>
              </a:rPr>
              <a:t>e</a:t>
            </a:r>
            <a:r>
              <a:rPr lang="fr-FR" baseline="-25000" dirty="0" err="1" smtClean="0">
                <a:latin typeface="Arial" panose="020B0604020202020204" pitchFamily="34" charset="0"/>
              </a:rPr>
              <a:t>p</a:t>
            </a:r>
            <a:r>
              <a:rPr lang="fr-FR" dirty="0" smtClean="0">
                <a:latin typeface="Arial" pitchFamily="34" charset="0"/>
              </a:rPr>
              <a:t>) </a:t>
            </a:r>
            <a:r>
              <a:rPr lang="fr-FR" dirty="0" err="1" smtClean="0">
                <a:latin typeface="Symbol" pitchFamily="18" charset="2"/>
              </a:rPr>
              <a:t>Dn</a:t>
            </a:r>
            <a:endParaRPr lang="fr-FR" baseline="-25000" dirty="0">
              <a:latin typeface="Symbol" pitchFamily="18" charset="2"/>
            </a:endParaRPr>
          </a:p>
          <a:p>
            <a:pPr eaLnBrk="1" hangingPunct="1">
              <a:defRPr/>
            </a:pPr>
            <a:endParaRPr lang="fr-FR" dirty="0" smtClean="0">
              <a:latin typeface="Arial" pitchFamily="34" charset="0"/>
            </a:endParaRPr>
          </a:p>
          <a:p>
            <a:pPr eaLnBrk="1" hangingPunct="1">
              <a:defRPr/>
            </a:pPr>
            <a:r>
              <a:rPr lang="fr-FR" dirty="0">
                <a:latin typeface="Arial" pitchFamily="34" charset="0"/>
              </a:rPr>
              <a:t>(</a:t>
            </a:r>
            <a:r>
              <a:rPr lang="fr-FR" dirty="0" err="1">
                <a:latin typeface="Arial" pitchFamily="34" charset="0"/>
              </a:rPr>
              <a:t>Tassoul</a:t>
            </a:r>
            <a:r>
              <a:rPr lang="fr-FR" dirty="0">
                <a:latin typeface="Arial" pitchFamily="34" charset="0"/>
              </a:rPr>
              <a:t> 1980):</a:t>
            </a:r>
          </a:p>
          <a:p>
            <a:pPr eaLnBrk="1" hangingPunct="1">
              <a:defRPr/>
            </a:pPr>
            <a:endParaRPr lang="fr-FR" dirty="0" smtClean="0">
              <a:latin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5576" y="4005064"/>
            <a:ext cx="309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+mj-lt"/>
              </a:rPr>
              <a:t>G                             P</a:t>
            </a:r>
            <a:endParaRPr lang="fr-FR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75656" y="1412776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+mj-lt"/>
              </a:rPr>
              <a:t>G               P</a:t>
            </a:r>
            <a:endParaRPr lang="fr-FR" sz="24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>
            <a:off x="683568" y="4653136"/>
            <a:ext cx="5760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5" name="Connecteur droit avec flèche 24"/>
          <p:cNvCxnSpPr/>
          <p:nvPr/>
        </p:nvCxnSpPr>
        <p:spPr bwMode="auto">
          <a:xfrm flipH="1">
            <a:off x="1475656" y="4653136"/>
            <a:ext cx="38884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" name="Connecteur droit avec flèche 27"/>
          <p:cNvCxnSpPr/>
          <p:nvPr/>
        </p:nvCxnSpPr>
        <p:spPr bwMode="auto">
          <a:xfrm flipH="1">
            <a:off x="1259632" y="1874441"/>
            <a:ext cx="14401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Connecteur droit avec flèche 29"/>
          <p:cNvCxnSpPr/>
          <p:nvPr/>
        </p:nvCxnSpPr>
        <p:spPr bwMode="auto">
          <a:xfrm>
            <a:off x="2987824" y="1867470"/>
            <a:ext cx="428217" cy="69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55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Solar-</a:t>
            </a:r>
            <a:r>
              <a:rPr lang="fr-FR" altLang="fr-FR" dirty="0" err="1"/>
              <a:t>like</a:t>
            </a:r>
            <a:r>
              <a:rPr lang="fr-FR" altLang="fr-FR" dirty="0"/>
              <a:t> oscillations…</a:t>
            </a:r>
            <a:endParaRPr lang="fr-FR" altLang="fr-FR" dirty="0" smtClean="0"/>
          </a:p>
        </p:txBody>
      </p:sp>
      <p:sp>
        <p:nvSpPr>
          <p:cNvPr id="21507" name="Espace réservé de la date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21508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2150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DA6C1EC-B887-44A2-BF1D-9900E6883B65}" type="slidenum">
              <a:rPr lang="fr-FR" altLang="fr-FR" smtClean="0">
                <a:solidFill>
                  <a:schemeClr val="tx1"/>
                </a:solidFill>
              </a:rPr>
              <a:pPr eaLnBrk="1" hangingPunct="1">
                <a:defRPr/>
              </a:pPr>
              <a:t>2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188"/>
            <a:ext cx="903605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79912" y="1194096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kern="0" dirty="0" smtClean="0">
                <a:solidFill>
                  <a:srgbClr val="FF3300"/>
                </a:solidFill>
                <a:latin typeface="Helvetica"/>
                <a:ea typeface="+mj-ea"/>
                <a:cs typeface="+mj-cs"/>
              </a:rPr>
              <a:t>= </a:t>
            </a:r>
            <a:r>
              <a:rPr lang="fr-FR" altLang="fr-FR" sz="2400" kern="0" dirty="0" err="1" smtClean="0">
                <a:solidFill>
                  <a:srgbClr val="FF3300"/>
                </a:solidFill>
                <a:latin typeface="Helvetica"/>
                <a:ea typeface="+mj-ea"/>
                <a:cs typeface="+mj-cs"/>
              </a:rPr>
              <a:t>stochastically</a:t>
            </a:r>
            <a:r>
              <a:rPr lang="fr-FR" altLang="fr-FR" sz="2400" kern="0" dirty="0" smtClean="0">
                <a:solidFill>
                  <a:srgbClr val="FF3300"/>
                </a:solidFill>
                <a:latin typeface="Helvetica"/>
                <a:ea typeface="+mj-ea"/>
                <a:cs typeface="+mj-cs"/>
              </a:rPr>
              <a:t> </a:t>
            </a:r>
            <a:r>
              <a:rPr lang="fr-FR" altLang="fr-FR" sz="2400" kern="0" dirty="0" err="1" smtClean="0">
                <a:solidFill>
                  <a:srgbClr val="FF3300"/>
                </a:solidFill>
                <a:latin typeface="Helvetica"/>
                <a:ea typeface="+mj-ea"/>
                <a:cs typeface="+mj-cs"/>
              </a:rPr>
              <a:t>excitedoscillations</a:t>
            </a:r>
            <a:r>
              <a:rPr lang="fr-FR" altLang="fr-FR" sz="2400" kern="0" dirty="0" smtClean="0">
                <a:solidFill>
                  <a:srgbClr val="FF3300"/>
                </a:solidFill>
                <a:latin typeface="Helvetica"/>
                <a:ea typeface="+mj-ea"/>
                <a:cs typeface="+mj-cs"/>
              </a:rPr>
              <a:t> in stars </a:t>
            </a:r>
            <a:r>
              <a:rPr lang="fr-FR" altLang="fr-FR" sz="2400" kern="0" dirty="0" err="1" smtClean="0">
                <a:solidFill>
                  <a:srgbClr val="FF3300"/>
                </a:solidFill>
                <a:latin typeface="Helvetica"/>
                <a:ea typeface="+mj-ea"/>
                <a:cs typeface="+mj-cs"/>
              </a:rPr>
              <a:t>with</a:t>
            </a:r>
            <a:r>
              <a:rPr lang="fr-FR" altLang="fr-FR" sz="2400" kern="0" dirty="0" smtClean="0">
                <a:solidFill>
                  <a:srgbClr val="FF3300"/>
                </a:solidFill>
                <a:latin typeface="Helvetica"/>
                <a:ea typeface="+mj-ea"/>
                <a:cs typeface="+mj-cs"/>
              </a:rPr>
              <a:t> a convective </a:t>
            </a:r>
            <a:r>
              <a:rPr lang="fr-FR" altLang="fr-FR" sz="2400" kern="0" dirty="0" err="1" smtClean="0">
                <a:solidFill>
                  <a:srgbClr val="FF3300"/>
                </a:solidFill>
                <a:latin typeface="Helvetica"/>
                <a:ea typeface="+mj-ea"/>
                <a:cs typeface="+mj-cs"/>
              </a:rPr>
              <a:t>envelope</a:t>
            </a:r>
            <a:endParaRPr lang="fr-FR" altLang="fr-FR" sz="2400" kern="0" dirty="0" smtClean="0">
              <a:solidFill>
                <a:srgbClr val="FF3300"/>
              </a:solidFill>
              <a:latin typeface="Helvetic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5939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3EFEE8-A247-4CFF-9A4A-EE750E4C49FB}" type="slidenum">
              <a:rPr lang="fr-FR" altLang="fr-FR" smtClean="0">
                <a:solidFill>
                  <a:schemeClr val="tx1"/>
                </a:solidFill>
              </a:rPr>
              <a:pPr eaLnBrk="1" hangingPunct="1"/>
              <a:t>20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err="1" smtClean="0"/>
              <a:t>Asymptotic</a:t>
            </a:r>
            <a:r>
              <a:rPr lang="fr-FR" altLang="fr-FR" dirty="0" smtClean="0"/>
              <a:t> expansion of mixed modes</a:t>
            </a:r>
          </a:p>
        </p:txBody>
      </p:sp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" y="908720"/>
            <a:ext cx="81597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30675" y="4437112"/>
            <a:ext cx="835292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dirty="0">
                <a:latin typeface="+mj-lt"/>
              </a:rPr>
              <a:t>Second-</a:t>
            </a:r>
            <a:r>
              <a:rPr lang="fr-FR" sz="1600" dirty="0" err="1">
                <a:latin typeface="+mj-lt"/>
              </a:rPr>
              <a:t>order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asymptotic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smtClean="0">
                <a:latin typeface="+mj-lt"/>
              </a:rPr>
              <a:t>expansion (</a:t>
            </a:r>
            <a:r>
              <a:rPr lang="fr-FR" sz="1600" dirty="0" err="1" smtClean="0">
                <a:latin typeface="+mj-lt"/>
              </a:rPr>
              <a:t>Unno</a:t>
            </a:r>
            <a:r>
              <a:rPr lang="fr-FR" sz="1600" dirty="0" smtClean="0">
                <a:latin typeface="+mj-lt"/>
              </a:rPr>
              <a:t> et al. 1989; Mosser et al. 2012)</a:t>
            </a:r>
          </a:p>
          <a:p>
            <a:pPr>
              <a:defRPr/>
            </a:pPr>
            <a:endParaRPr lang="fr-FR" dirty="0">
              <a:latin typeface="+mj-lt"/>
            </a:endParaRPr>
          </a:p>
          <a:p>
            <a:pPr>
              <a:defRPr/>
            </a:pPr>
            <a:endParaRPr lang="fr-FR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  <a:latin typeface="Symbol" panose="05050102010706020507" pitchFamily="18" charset="2"/>
              </a:rPr>
              <a:t> n </a:t>
            </a:r>
            <a:r>
              <a:rPr lang="fr-FR" sz="1600" dirty="0">
                <a:solidFill>
                  <a:srgbClr val="3333CC"/>
                </a:solidFill>
                <a:latin typeface="Helvetica"/>
              </a:rPr>
              <a:t>	</a:t>
            </a:r>
            <a:r>
              <a:rPr lang="fr-FR" sz="1600" dirty="0" smtClean="0">
                <a:solidFill>
                  <a:srgbClr val="3333CC"/>
                </a:solidFill>
                <a:latin typeface="Helvetica"/>
              </a:rPr>
              <a:t>mixed modes		</a:t>
            </a:r>
            <a:r>
              <a:rPr lang="fr-FR" sz="1600" dirty="0">
                <a:solidFill>
                  <a:schemeClr val="tx1"/>
                </a:solidFill>
                <a:latin typeface="Helvetica"/>
              </a:rPr>
              <a:t> q </a:t>
            </a:r>
            <a:r>
              <a:rPr lang="fr-FR" sz="1600" dirty="0" smtClean="0">
                <a:solidFill>
                  <a:srgbClr val="3333CC"/>
                </a:solidFill>
                <a:latin typeface="Helvetica"/>
              </a:rPr>
              <a:t>	</a:t>
            </a:r>
            <a:r>
              <a:rPr lang="fr-FR" sz="1600" dirty="0" err="1" smtClean="0">
                <a:solidFill>
                  <a:srgbClr val="3333CC"/>
                </a:solidFill>
                <a:latin typeface="Helvetica"/>
              </a:rPr>
              <a:t>coupling</a:t>
            </a:r>
            <a:r>
              <a:rPr lang="fr-FR" sz="1600" dirty="0" smtClean="0">
                <a:solidFill>
                  <a:srgbClr val="3333CC"/>
                </a:solidFill>
                <a:latin typeface="Helvetica"/>
              </a:rPr>
              <a:t> </a:t>
            </a:r>
            <a:endParaRPr lang="fr-FR" sz="1600" dirty="0" smtClean="0">
              <a:solidFill>
                <a:schemeClr val="tx1"/>
              </a:solidFill>
              <a:latin typeface="Symbol" panose="05050102010706020507" pitchFamily="18" charset="2"/>
            </a:endParaRP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  <a:latin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fr-FR" baseline="-25000" dirty="0" err="1" smtClean="0">
                <a:solidFill>
                  <a:schemeClr val="tx1"/>
                </a:solidFill>
                <a:latin typeface="+mj-lt"/>
              </a:rPr>
              <a:t>p</a:t>
            </a:r>
            <a:r>
              <a:rPr lang="fr-FR" dirty="0" smtClean="0">
                <a:solidFill>
                  <a:schemeClr val="tx1"/>
                </a:solidFill>
                <a:latin typeface="Symbol" panose="05050102010706020507" pitchFamily="18" charset="2"/>
              </a:rPr>
              <a:t> </a:t>
            </a:r>
            <a:r>
              <a:rPr lang="fr-FR" sz="1600" dirty="0" smtClean="0">
                <a:latin typeface="+mj-lt"/>
              </a:rPr>
              <a:t>	pure pressure modes 	</a:t>
            </a:r>
            <a:r>
              <a:rPr lang="fr-FR" sz="1600" dirty="0">
                <a:solidFill>
                  <a:schemeClr val="tx1"/>
                </a:solidFill>
                <a:latin typeface="Symbol" panose="05050102010706020507" pitchFamily="18" charset="2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Dn</a:t>
            </a:r>
            <a:r>
              <a:rPr lang="fr-FR" sz="1600" dirty="0">
                <a:solidFill>
                  <a:srgbClr val="3333CC"/>
                </a:solidFill>
                <a:latin typeface="Helvetica"/>
              </a:rPr>
              <a:t>	second-</a:t>
            </a:r>
            <a:r>
              <a:rPr lang="fr-FR" sz="1600" dirty="0" err="1">
                <a:solidFill>
                  <a:srgbClr val="3333CC"/>
                </a:solidFill>
                <a:latin typeface="Helvetica"/>
              </a:rPr>
              <a:t>order</a:t>
            </a:r>
            <a:r>
              <a:rPr lang="fr-FR" sz="1600" dirty="0">
                <a:solidFill>
                  <a:srgbClr val="3333CC"/>
                </a:solidFill>
                <a:latin typeface="Helvetica"/>
              </a:rPr>
              <a:t> large </a:t>
            </a:r>
            <a:r>
              <a:rPr lang="fr-FR" sz="1600" dirty="0" err="1">
                <a:solidFill>
                  <a:srgbClr val="3333CC"/>
                </a:solidFill>
                <a:latin typeface="Helvetica"/>
              </a:rPr>
              <a:t>separation</a:t>
            </a:r>
            <a:r>
              <a:rPr lang="fr-FR" sz="1600" dirty="0">
                <a:solidFill>
                  <a:srgbClr val="3333CC"/>
                </a:solidFill>
                <a:latin typeface="Helvetica"/>
              </a:rPr>
              <a:t> </a:t>
            </a:r>
            <a:endParaRPr lang="fr-FR" sz="1600" dirty="0" smtClean="0">
              <a:latin typeface="+mj-lt"/>
            </a:endParaRPr>
          </a:p>
          <a:p>
            <a:pPr>
              <a:defRPr/>
            </a:pPr>
            <a:r>
              <a:rPr lang="fr-FR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fr-FR" baseline="-25000" dirty="0" err="1" smtClean="0">
                <a:solidFill>
                  <a:schemeClr val="tx1"/>
                </a:solidFill>
              </a:rPr>
              <a:t>g</a:t>
            </a:r>
            <a:r>
              <a:rPr lang="fr-FR" baseline="-25000" dirty="0" smtClean="0">
                <a:solidFill>
                  <a:schemeClr val="tx1"/>
                </a:solidFill>
              </a:rPr>
              <a:t> </a:t>
            </a:r>
            <a:r>
              <a:rPr lang="fr-FR" sz="1600" baseline="-25000" dirty="0" smtClean="0"/>
              <a:t> </a:t>
            </a:r>
            <a:r>
              <a:rPr lang="fr-FR" sz="1600" dirty="0" smtClean="0">
                <a:latin typeface="+mj-lt"/>
              </a:rPr>
              <a:t> 	pure </a:t>
            </a:r>
            <a:r>
              <a:rPr lang="fr-FR" sz="1600" dirty="0" err="1" smtClean="0">
                <a:latin typeface="+mj-lt"/>
              </a:rPr>
              <a:t>gravity</a:t>
            </a:r>
            <a:r>
              <a:rPr lang="fr-FR" sz="1600" dirty="0" smtClean="0">
                <a:latin typeface="+mj-lt"/>
              </a:rPr>
              <a:t> modes		</a:t>
            </a:r>
            <a:r>
              <a:rPr lang="fr-FR" sz="1600" dirty="0">
                <a:solidFill>
                  <a:schemeClr val="tx1"/>
                </a:solidFill>
                <a:latin typeface="Symbol" panose="05050102010706020507" pitchFamily="18" charset="2"/>
              </a:rPr>
              <a:t> DP</a:t>
            </a:r>
            <a:r>
              <a:rPr lang="fr-FR" sz="1600" baseline="-25000" dirty="0">
                <a:solidFill>
                  <a:schemeClr val="tx1"/>
                </a:solidFill>
              </a:rPr>
              <a:t>1 </a:t>
            </a:r>
            <a:r>
              <a:rPr lang="fr-FR" sz="1600" dirty="0">
                <a:solidFill>
                  <a:schemeClr val="tx1"/>
                </a:solidFill>
                <a:latin typeface="Helvetica"/>
              </a:rPr>
              <a:t> </a:t>
            </a:r>
            <a:r>
              <a:rPr lang="fr-FR" sz="1600" dirty="0">
                <a:solidFill>
                  <a:srgbClr val="3333CC"/>
                </a:solidFill>
                <a:latin typeface="Helvetica"/>
              </a:rPr>
              <a:t>	</a:t>
            </a:r>
            <a:r>
              <a:rPr lang="fr-FR" sz="1600" dirty="0" err="1">
                <a:solidFill>
                  <a:srgbClr val="3333CC"/>
                </a:solidFill>
                <a:latin typeface="Helvetica"/>
              </a:rPr>
              <a:t>period</a:t>
            </a:r>
            <a:r>
              <a:rPr lang="fr-FR" sz="1600" dirty="0">
                <a:solidFill>
                  <a:srgbClr val="3333CC"/>
                </a:solidFill>
                <a:latin typeface="Helvetica"/>
              </a:rPr>
              <a:t> </a:t>
            </a:r>
            <a:r>
              <a:rPr lang="fr-FR" sz="1600" dirty="0" err="1">
                <a:solidFill>
                  <a:srgbClr val="3333CC"/>
                </a:solidFill>
                <a:latin typeface="Helvetica"/>
              </a:rPr>
              <a:t>spacing</a:t>
            </a:r>
            <a:r>
              <a:rPr lang="fr-FR" sz="1600" dirty="0">
                <a:solidFill>
                  <a:srgbClr val="3333CC"/>
                </a:solidFill>
                <a:latin typeface="Helvetica"/>
              </a:rPr>
              <a:t> </a:t>
            </a:r>
            <a:endParaRPr lang="fr-FR" sz="1600" dirty="0" smtClean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25128"/>
            <a:ext cx="3096343" cy="45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Pressure / </a:t>
            </a:r>
            <a:r>
              <a:rPr lang="fr-FR" dirty="0" err="1" smtClean="0"/>
              <a:t>gravity</a:t>
            </a:r>
            <a:r>
              <a:rPr lang="fr-FR" dirty="0" smtClean="0"/>
              <a:t> modes in mixed modes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9DF41-2824-4F30-B516-D56C425E6F3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66371"/>
              </p:ext>
            </p:extLst>
          </p:nvPr>
        </p:nvGraphicFramePr>
        <p:xfrm>
          <a:off x="107504" y="1844824"/>
          <a:ext cx="892899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440160"/>
                <a:gridCol w="3312368"/>
                <a:gridCol w="1658624"/>
                <a:gridCol w="1437720"/>
              </a:tblGrid>
              <a:tr h="59046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+mj-lt"/>
                        </a:rPr>
                        <a:t>Modes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latin typeface="+mj-lt"/>
                        </a:rPr>
                        <a:t>Restoring</a:t>
                      </a:r>
                      <a:r>
                        <a:rPr lang="fr-FR" sz="2000" baseline="0" dirty="0" smtClean="0">
                          <a:latin typeface="+mj-lt"/>
                        </a:rPr>
                        <a:t> force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latin typeface="+mj-lt"/>
                        </a:rPr>
                        <a:t>Asymptotic</a:t>
                      </a:r>
                      <a:r>
                        <a:rPr lang="fr-FR" sz="2000" baseline="0" dirty="0" smtClean="0">
                          <a:latin typeface="+mj-lt"/>
                        </a:rPr>
                        <a:t> </a:t>
                      </a:r>
                      <a:r>
                        <a:rPr lang="fr-FR" sz="2000" baseline="0" dirty="0" err="1" smtClean="0">
                          <a:latin typeface="+mj-lt"/>
                        </a:rPr>
                        <a:t>s</a:t>
                      </a:r>
                      <a:r>
                        <a:rPr lang="fr-FR" sz="2000" dirty="0" err="1" smtClean="0">
                          <a:latin typeface="+mj-lt"/>
                        </a:rPr>
                        <a:t>pacing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latin typeface="+mj-lt"/>
                        </a:rPr>
                        <a:t>Interior</a:t>
                      </a:r>
                      <a:r>
                        <a:rPr lang="fr-FR" sz="2000" baseline="0" dirty="0" smtClean="0">
                          <a:latin typeface="+mj-lt"/>
                        </a:rPr>
                        <a:t> </a:t>
                      </a:r>
                      <a:r>
                        <a:rPr lang="fr-FR" sz="2000" baseline="0" dirty="0" err="1" smtClean="0">
                          <a:latin typeface="+mj-lt"/>
                        </a:rPr>
                        <a:t>parameter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+mj-lt"/>
                        </a:rPr>
                        <a:t>Structure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+mj-lt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000" dirty="0" smtClean="0">
                        <a:latin typeface="+mj-lt"/>
                      </a:endParaRPr>
                    </a:p>
                    <a:p>
                      <a:r>
                        <a:rPr lang="fr-FR" sz="2000" dirty="0" smtClean="0">
                          <a:latin typeface="+mj-lt"/>
                        </a:rPr>
                        <a:t>Pressure</a:t>
                      </a:r>
                    </a:p>
                    <a:p>
                      <a:endParaRPr lang="fr-FR" sz="20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+mj-lt"/>
                        </a:rPr>
                        <a:t>Sound speed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latin typeface="+mj-lt"/>
                        </a:rPr>
                        <a:t>Mean</a:t>
                      </a:r>
                      <a:r>
                        <a:rPr lang="fr-FR" sz="2000" dirty="0" smtClean="0">
                          <a:latin typeface="+mj-lt"/>
                        </a:rPr>
                        <a:t> </a:t>
                      </a:r>
                      <a:r>
                        <a:rPr lang="fr-FR" sz="2000" dirty="0" err="1" smtClean="0">
                          <a:latin typeface="+mj-lt"/>
                        </a:rPr>
                        <a:t>density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+mj-lt"/>
                        </a:rPr>
                        <a:t>G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000" dirty="0" smtClean="0">
                        <a:latin typeface="+mj-lt"/>
                      </a:endParaRPr>
                    </a:p>
                    <a:p>
                      <a:r>
                        <a:rPr lang="fr-FR" sz="2000" dirty="0" err="1" smtClean="0">
                          <a:latin typeface="+mj-lt"/>
                        </a:rPr>
                        <a:t>Buoyancy</a:t>
                      </a:r>
                      <a:endParaRPr lang="fr-FR" sz="2000" dirty="0" smtClean="0">
                        <a:latin typeface="+mj-lt"/>
                      </a:endParaRPr>
                    </a:p>
                    <a:p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latin typeface="+mj-lt"/>
                        </a:rPr>
                        <a:t>BruntVaïsälä</a:t>
                      </a:r>
                      <a:r>
                        <a:rPr lang="fr-FR" sz="2000" baseline="0" dirty="0" smtClean="0">
                          <a:latin typeface="+mj-lt"/>
                        </a:rPr>
                        <a:t> </a:t>
                      </a:r>
                      <a:r>
                        <a:rPr lang="fr-FR" sz="2000" baseline="0" dirty="0" err="1" smtClean="0">
                          <a:latin typeface="+mj-lt"/>
                        </a:rPr>
                        <a:t>frequency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latin typeface="+mj-lt"/>
                        </a:rPr>
                        <a:t>Core</a:t>
                      </a:r>
                      <a:r>
                        <a:rPr lang="fr-FR" sz="2000" dirty="0" smtClean="0">
                          <a:latin typeface="+mj-lt"/>
                        </a:rPr>
                        <a:t> size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172" name="Picture 4" descr="http://reduction-image.com/gif-anime/temp/0664500014360846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43" y="2636912"/>
            <a:ext cx="2375545" cy="8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reduction-image.com/gif-anime/temp/89047700143608499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93" y="3717032"/>
            <a:ext cx="315935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b="1" dirty="0" smtClean="0">
                <a:latin typeface="Symbol" pitchFamily="18" charset="2"/>
              </a:rPr>
              <a:t>DP</a:t>
            </a:r>
            <a:r>
              <a:rPr lang="fr-FR" altLang="fr-FR" sz="3600" b="1" baseline="-25000" dirty="0" smtClean="0">
                <a:latin typeface="Symbol" pitchFamily="18" charset="2"/>
              </a:rPr>
              <a:t>1</a:t>
            </a:r>
            <a:r>
              <a:rPr lang="fr-FR" altLang="fr-FR" sz="3600" b="1" dirty="0" smtClean="0">
                <a:latin typeface="Symbol" pitchFamily="18" charset="2"/>
              </a:rPr>
              <a:t> - </a:t>
            </a:r>
            <a:r>
              <a:rPr lang="fr-FR" altLang="fr-FR" sz="3600" b="1" dirty="0" err="1" smtClean="0">
                <a:latin typeface="Symbol" pitchFamily="18" charset="2"/>
              </a:rPr>
              <a:t>Dn</a:t>
            </a:r>
            <a:r>
              <a:rPr lang="fr-FR" altLang="fr-FR" sz="3600" b="1" dirty="0" smtClean="0">
                <a:latin typeface="Symbol" pitchFamily="18" charset="2"/>
              </a:rPr>
              <a:t>  </a:t>
            </a:r>
            <a:r>
              <a:rPr lang="fr-FR" altLang="fr-FR" dirty="0" err="1" smtClean="0"/>
              <a:t>diagram</a:t>
            </a:r>
            <a:endParaRPr lang="fr-FR" alt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041F2-B409-4F27-846E-358938CC8781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 rot="16200000">
            <a:off x="-3969" y="2675732"/>
            <a:ext cx="12604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latin typeface="Symbol" panose="05050102010706020507" pitchFamily="18" charset="2"/>
              </a:rPr>
              <a:t>DP</a:t>
            </a:r>
            <a:r>
              <a:rPr lang="fr-FR" sz="2400" b="1" baseline="-25000" dirty="0">
                <a:latin typeface="Symbol" panose="05050102010706020507" pitchFamily="18" charset="2"/>
              </a:rPr>
              <a:t>1 </a:t>
            </a:r>
            <a:r>
              <a:rPr lang="fr-FR" sz="2400" b="1" dirty="0">
                <a:latin typeface="Symbol" panose="05050102010706020507" pitchFamily="18" charset="2"/>
              </a:rPr>
              <a:t> 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dirty="0">
                <a:latin typeface="+mj-lt"/>
              </a:rPr>
              <a:t>(s)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42988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711575" y="5810250"/>
            <a:ext cx="1476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err="1">
                <a:latin typeface="Symbol" panose="05050102010706020507" pitchFamily="18" charset="2"/>
              </a:rPr>
              <a:t>Dn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b="1" dirty="0">
                <a:latin typeface="Symbol" panose="05050102010706020507" pitchFamily="18" charset="2"/>
              </a:rPr>
              <a:t> 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dirty="0">
                <a:latin typeface="+mj-lt"/>
              </a:rPr>
              <a:t>(µHz)</a:t>
            </a:r>
          </a:p>
        </p:txBody>
      </p:sp>
      <p:sp>
        <p:nvSpPr>
          <p:cNvPr id="12" name="ZoneTexte 6"/>
          <p:cNvSpPr txBox="1">
            <a:spLocks noChangeArrowheads="1"/>
          </p:cNvSpPr>
          <p:nvPr/>
        </p:nvSpPr>
        <p:spPr bwMode="auto">
          <a:xfrm>
            <a:off x="-36513" y="5846763"/>
            <a:ext cx="41402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600" dirty="0" smtClean="0">
                <a:solidFill>
                  <a:srgbClr val="FF00FF"/>
                </a:solidFill>
                <a:latin typeface="+mj-lt"/>
              </a:rPr>
              <a:t>Mosser et al. 2014, A&amp;A 572, L5</a:t>
            </a:r>
            <a:endParaRPr lang="fr-FR" altLang="fr-FR" sz="1600" i="1" dirty="0" smtClean="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b="1" dirty="0" smtClean="0">
                <a:latin typeface="Symbol" pitchFamily="18" charset="2"/>
              </a:rPr>
              <a:t>DP</a:t>
            </a:r>
            <a:r>
              <a:rPr lang="fr-FR" altLang="fr-FR" sz="3600" b="1" baseline="-25000" dirty="0" smtClean="0">
                <a:latin typeface="Symbol" pitchFamily="18" charset="2"/>
              </a:rPr>
              <a:t>1</a:t>
            </a:r>
            <a:r>
              <a:rPr lang="fr-FR" altLang="fr-FR" sz="3600" b="1" dirty="0" smtClean="0">
                <a:latin typeface="Symbol" pitchFamily="18" charset="2"/>
              </a:rPr>
              <a:t> - </a:t>
            </a:r>
            <a:r>
              <a:rPr lang="fr-FR" altLang="fr-FR" sz="3600" b="1" dirty="0" err="1" smtClean="0">
                <a:latin typeface="Symbol" pitchFamily="18" charset="2"/>
              </a:rPr>
              <a:t>Dn</a:t>
            </a:r>
            <a:r>
              <a:rPr lang="fr-FR" altLang="fr-FR" sz="3600" b="1" dirty="0" smtClean="0">
                <a:latin typeface="Symbol" pitchFamily="18" charset="2"/>
              </a:rPr>
              <a:t>  </a:t>
            </a:r>
            <a:r>
              <a:rPr lang="fr-FR" altLang="fr-FR" dirty="0" err="1" smtClean="0"/>
              <a:t>diagram</a:t>
            </a:r>
            <a:endParaRPr lang="fr-FR" alt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72ACC-70A7-426B-8285-C771788AFFFE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3969" y="2675732"/>
            <a:ext cx="12604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latin typeface="Symbol" panose="05050102010706020507" pitchFamily="18" charset="2"/>
              </a:rPr>
              <a:t>DP</a:t>
            </a:r>
            <a:r>
              <a:rPr lang="fr-FR" sz="2400" b="1" baseline="-25000" dirty="0">
                <a:latin typeface="Symbol" panose="05050102010706020507" pitchFamily="18" charset="2"/>
              </a:rPr>
              <a:t>1 </a:t>
            </a:r>
            <a:r>
              <a:rPr lang="fr-FR" sz="2400" b="1" dirty="0">
                <a:latin typeface="Symbol" panose="05050102010706020507" pitchFamily="18" charset="2"/>
              </a:rPr>
              <a:t> 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dirty="0">
                <a:latin typeface="+mj-lt"/>
              </a:rPr>
              <a:t>(s)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11575" y="5810250"/>
            <a:ext cx="1476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err="1">
                <a:latin typeface="Symbol" panose="05050102010706020507" pitchFamily="18" charset="2"/>
              </a:rPr>
              <a:t>Dn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b="1" dirty="0">
                <a:latin typeface="Symbol" panose="05050102010706020507" pitchFamily="18" charset="2"/>
              </a:rPr>
              <a:t> 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dirty="0">
                <a:latin typeface="+mj-lt"/>
              </a:rPr>
              <a:t>(µHz)</a:t>
            </a:r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1841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-36513" y="5846763"/>
            <a:ext cx="41402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600" dirty="0" smtClean="0">
                <a:solidFill>
                  <a:srgbClr val="FF00FF"/>
                </a:solidFill>
                <a:latin typeface="+mj-lt"/>
              </a:rPr>
              <a:t>Mosser et al. 2014, A&amp;A 572, L5</a:t>
            </a:r>
            <a:endParaRPr lang="fr-FR" altLang="fr-FR" sz="1600" i="1" dirty="0" smtClean="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b="1" dirty="0" smtClean="0">
                <a:latin typeface="Symbol" pitchFamily="18" charset="2"/>
              </a:rPr>
              <a:t>DP</a:t>
            </a:r>
            <a:r>
              <a:rPr lang="fr-FR" altLang="fr-FR" sz="3600" b="1" baseline="-25000" dirty="0" smtClean="0">
                <a:latin typeface="Symbol" pitchFamily="18" charset="2"/>
              </a:rPr>
              <a:t>1</a:t>
            </a:r>
            <a:r>
              <a:rPr lang="fr-FR" altLang="fr-FR" sz="3600" b="1" dirty="0" smtClean="0">
                <a:latin typeface="Symbol" pitchFamily="18" charset="2"/>
              </a:rPr>
              <a:t> - </a:t>
            </a:r>
            <a:r>
              <a:rPr lang="fr-FR" altLang="fr-FR" sz="3600" b="1" dirty="0" err="1" smtClean="0">
                <a:latin typeface="Symbol" pitchFamily="18" charset="2"/>
              </a:rPr>
              <a:t>Dn</a:t>
            </a:r>
            <a:r>
              <a:rPr lang="fr-FR" altLang="fr-FR" sz="3600" b="1" dirty="0" smtClean="0">
                <a:latin typeface="Symbol" pitchFamily="18" charset="2"/>
              </a:rPr>
              <a:t>  </a:t>
            </a:r>
            <a:r>
              <a:rPr lang="fr-FR" altLang="fr-FR" dirty="0" err="1" smtClean="0"/>
              <a:t>diagram</a:t>
            </a:r>
            <a:endParaRPr lang="fr-FR" alt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7EA0-BD52-4BFF-A77D-D486CB84560B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3969" y="2675732"/>
            <a:ext cx="12604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latin typeface="Symbol" panose="05050102010706020507" pitchFamily="18" charset="2"/>
              </a:rPr>
              <a:t>DP</a:t>
            </a:r>
            <a:r>
              <a:rPr lang="fr-FR" sz="2400" b="1" baseline="-25000" dirty="0">
                <a:latin typeface="Symbol" panose="05050102010706020507" pitchFamily="18" charset="2"/>
              </a:rPr>
              <a:t>1 </a:t>
            </a:r>
            <a:r>
              <a:rPr lang="fr-FR" sz="2400" b="1" dirty="0">
                <a:latin typeface="Symbol" panose="05050102010706020507" pitchFamily="18" charset="2"/>
              </a:rPr>
              <a:t> 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dirty="0">
                <a:latin typeface="+mj-lt"/>
              </a:rPr>
              <a:t>(s)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11575" y="5810250"/>
            <a:ext cx="1476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err="1">
                <a:latin typeface="Symbol" panose="05050102010706020507" pitchFamily="18" charset="2"/>
              </a:rPr>
              <a:t>Dn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b="1" dirty="0">
                <a:latin typeface="Symbol" panose="05050102010706020507" pitchFamily="18" charset="2"/>
              </a:rPr>
              <a:t> 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dirty="0">
                <a:latin typeface="+mj-lt"/>
              </a:rPr>
              <a:t>(µHz)</a:t>
            </a:r>
          </a:p>
        </p:txBody>
      </p:sp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6"/>
          <p:cNvSpPr txBox="1">
            <a:spLocks noChangeArrowheads="1"/>
          </p:cNvSpPr>
          <p:nvPr/>
        </p:nvSpPr>
        <p:spPr bwMode="auto">
          <a:xfrm>
            <a:off x="-36513" y="5846763"/>
            <a:ext cx="41402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600" dirty="0" smtClean="0">
                <a:solidFill>
                  <a:srgbClr val="FF00FF"/>
                </a:solidFill>
                <a:latin typeface="+mj-lt"/>
              </a:rPr>
              <a:t>Mosser et al. 2014, A&amp;A 572, L5</a:t>
            </a:r>
            <a:endParaRPr lang="fr-FR" altLang="fr-FR" sz="1600" i="1" dirty="0" smtClean="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Helium</a:t>
            </a:r>
            <a:r>
              <a:rPr lang="fr-FR" altLang="fr-FR" dirty="0" smtClean="0"/>
              <a:t> flash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BE388-58CD-4D02-A361-5BF2EBBD840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3969" y="2675732"/>
            <a:ext cx="12604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latin typeface="Symbol" panose="05050102010706020507" pitchFamily="18" charset="2"/>
              </a:rPr>
              <a:t>DP</a:t>
            </a:r>
            <a:r>
              <a:rPr lang="fr-FR" sz="2400" b="1" baseline="-25000" dirty="0">
                <a:latin typeface="Symbol" panose="05050102010706020507" pitchFamily="18" charset="2"/>
              </a:rPr>
              <a:t>1 </a:t>
            </a:r>
            <a:r>
              <a:rPr lang="fr-FR" sz="2400" b="1" dirty="0">
                <a:latin typeface="Symbol" panose="05050102010706020507" pitchFamily="18" charset="2"/>
              </a:rPr>
              <a:t> 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dirty="0">
                <a:latin typeface="+mj-lt"/>
              </a:rPr>
              <a:t>(s)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11575" y="5810250"/>
            <a:ext cx="1476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err="1">
                <a:latin typeface="Symbol" panose="05050102010706020507" pitchFamily="18" charset="2"/>
              </a:rPr>
              <a:t>Dn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b="1" dirty="0">
                <a:latin typeface="Symbol" panose="05050102010706020507" pitchFamily="18" charset="2"/>
              </a:rPr>
              <a:t> 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dirty="0">
                <a:latin typeface="+mj-lt"/>
              </a:rPr>
              <a:t>(µHz)</a:t>
            </a:r>
          </a:p>
        </p:txBody>
      </p:sp>
      <p:pic>
        <p:nvPicPr>
          <p:cNvPr id="276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6"/>
          <p:cNvSpPr txBox="1">
            <a:spLocks noChangeArrowheads="1"/>
          </p:cNvSpPr>
          <p:nvPr/>
        </p:nvSpPr>
        <p:spPr bwMode="auto">
          <a:xfrm>
            <a:off x="-36513" y="5846763"/>
            <a:ext cx="41402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600" dirty="0" smtClean="0">
                <a:solidFill>
                  <a:srgbClr val="FF00FF"/>
                </a:solidFill>
                <a:latin typeface="+mj-lt"/>
              </a:rPr>
              <a:t>Mosser et al. 2014, A&amp;A 572, L5</a:t>
            </a:r>
            <a:endParaRPr lang="fr-FR" altLang="fr-FR" sz="1600" i="1" dirty="0" smtClean="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4775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Observations / </a:t>
            </a:r>
            <a:r>
              <a:rPr lang="fr-FR" altLang="fr-FR" dirty="0" err="1" smtClean="0"/>
              <a:t>modelling</a:t>
            </a:r>
            <a:endParaRPr lang="fr-FR" alt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85D16-1122-41EE-9362-69492CB12A59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 rot="16200000">
            <a:off x="-1626394" y="3075782"/>
            <a:ext cx="38385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FF00FF"/>
                </a:solidFill>
                <a:latin typeface="+mj-lt"/>
              </a:rPr>
              <a:t>Lagarde et al. 2012, A&amp;A 543, A108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11575" y="5810250"/>
            <a:ext cx="1476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err="1">
                <a:latin typeface="Symbol" panose="05050102010706020507" pitchFamily="18" charset="2"/>
              </a:rPr>
              <a:t>Dn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b="1" dirty="0">
                <a:latin typeface="Symbol" panose="05050102010706020507" pitchFamily="18" charset="2"/>
              </a:rPr>
              <a:t> 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dirty="0">
                <a:latin typeface="+mj-lt"/>
              </a:rPr>
              <a:t>(µHz)</a:t>
            </a:r>
          </a:p>
        </p:txBody>
      </p:sp>
      <p:sp>
        <p:nvSpPr>
          <p:cNvPr id="9" name="ZoneTexte 8"/>
          <p:cNvSpPr txBox="1"/>
          <p:nvPr/>
        </p:nvSpPr>
        <p:spPr>
          <a:xfrm rot="16200000">
            <a:off x="615156" y="2675732"/>
            <a:ext cx="12604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latin typeface="Symbol" panose="05050102010706020507" pitchFamily="18" charset="2"/>
              </a:rPr>
              <a:t>DP</a:t>
            </a:r>
            <a:r>
              <a:rPr lang="fr-FR" sz="2400" b="1" baseline="-25000" dirty="0">
                <a:latin typeface="Symbol" panose="05050102010706020507" pitchFamily="18" charset="2"/>
              </a:rPr>
              <a:t>1 </a:t>
            </a:r>
            <a:r>
              <a:rPr lang="fr-FR" sz="2400" b="1" dirty="0">
                <a:latin typeface="Symbol" panose="05050102010706020507" pitchFamily="18" charset="2"/>
              </a:rPr>
              <a:t> </a:t>
            </a:r>
            <a:r>
              <a:rPr lang="fr-FR" sz="2400" b="1" baseline="-25000" dirty="0">
                <a:latin typeface="Symbol" panose="05050102010706020507" pitchFamily="18" charset="2"/>
              </a:rPr>
              <a:t> </a:t>
            </a:r>
            <a:r>
              <a:rPr lang="fr-FR" sz="2400" dirty="0">
                <a:latin typeface="+mj-lt"/>
              </a:rPr>
              <a:t>(s)</a:t>
            </a:r>
          </a:p>
        </p:txBody>
      </p:sp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5292725" y="5146675"/>
            <a:ext cx="3240088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Evolution</a:t>
            </a:r>
            <a:r>
              <a:rPr lang="fr-FR" altLang="fr-F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code: STAREVOL</a:t>
            </a:r>
            <a:endParaRPr lang="fr-FR" altLang="fr-FR" b="1" i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From</a:t>
            </a:r>
            <a:r>
              <a:rPr lang="fr-FR" altLang="fr-FR" dirty="0" smtClean="0"/>
              <a:t> the </a:t>
            </a:r>
            <a:r>
              <a:rPr lang="fr-FR" altLang="fr-FR" dirty="0" err="1" smtClean="0"/>
              <a:t>classical</a:t>
            </a:r>
            <a:r>
              <a:rPr lang="fr-FR" altLang="fr-FR" dirty="0" smtClean="0"/>
              <a:t> HR </a:t>
            </a:r>
            <a:r>
              <a:rPr lang="fr-FR" altLang="fr-FR" dirty="0" err="1" smtClean="0"/>
              <a:t>diagram</a:t>
            </a:r>
            <a:r>
              <a:rPr lang="fr-FR" altLang="fr-FR" dirty="0" smtClean="0"/>
              <a:t>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76BAC-A925-4EB5-A479-41C91A21561F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908050"/>
            <a:ext cx="88392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88392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… to the </a:t>
            </a:r>
            <a:r>
              <a:rPr lang="fr-FR" altLang="fr-FR" dirty="0" err="1" smtClean="0"/>
              <a:t>seismic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enriched</a:t>
            </a:r>
            <a:r>
              <a:rPr lang="fr-FR" altLang="fr-FR" dirty="0" smtClean="0"/>
              <a:t> HR </a:t>
            </a:r>
            <a:r>
              <a:rPr lang="fr-FR" altLang="fr-FR" dirty="0" err="1" smtClean="0"/>
              <a:t>diagram</a:t>
            </a:r>
            <a:endParaRPr lang="fr-FR" alt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47876-AE1F-41D9-8ED7-2365A958A4CE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908050"/>
            <a:ext cx="884872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Using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clump</a:t>
            </a:r>
            <a:r>
              <a:rPr lang="fr-FR" altLang="fr-FR" dirty="0" smtClean="0"/>
              <a:t> stars as </a:t>
            </a:r>
            <a:r>
              <a:rPr lang="fr-FR" altLang="fr-FR" dirty="0" err="1" smtClean="0"/>
              <a:t>stellar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candles</a:t>
            </a:r>
            <a:endParaRPr lang="fr-FR" alt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D5371-261B-435C-A35A-1A63261DC3D1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81088"/>
            <a:ext cx="785495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From</a:t>
            </a:r>
            <a:r>
              <a:rPr lang="fr-FR" altLang="fr-FR" dirty="0" smtClean="0"/>
              <a:t> the Sun to the </a:t>
            </a:r>
            <a:r>
              <a:rPr lang="fr-FR" altLang="fr-FR" dirty="0" err="1" smtClean="0"/>
              <a:t>whole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Galaxy</a:t>
            </a:r>
            <a:endParaRPr lang="fr-FR" alt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3EAA0-1567-4853-BE24-43785DD8E9D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4102" name="ZoneTexte 6"/>
          <p:cNvSpPr txBox="1">
            <a:spLocks noChangeArrowheads="1"/>
          </p:cNvSpPr>
          <p:nvPr/>
        </p:nvSpPr>
        <p:spPr bwMode="auto">
          <a:xfrm>
            <a:off x="627063" y="1125538"/>
            <a:ext cx="8193087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fr-FR" altLang="fr-FR" sz="2000" b="1" dirty="0" smtClean="0">
                <a:solidFill>
                  <a:schemeClr val="tx1"/>
                </a:solidFill>
                <a:latin typeface="+mj-lt"/>
              </a:rPr>
              <a:t>Radial modes </a:t>
            </a:r>
            <a:endParaRPr lang="fr-FR" altLang="fr-FR" sz="2000" b="1" dirty="0" smtClean="0">
              <a:latin typeface="+mj-lt"/>
            </a:endParaRPr>
          </a:p>
          <a:p>
            <a:pPr marL="914400" lvl="2" indent="0" eaLnBrk="1" hangingPunct="1">
              <a:defRPr/>
            </a:pPr>
            <a:r>
              <a:rPr lang="fr-FR" altLang="fr-FR" sz="2000" dirty="0" smtClean="0">
                <a:latin typeface="+mj-lt"/>
              </a:rPr>
              <a:t>Global </a:t>
            </a:r>
            <a:r>
              <a:rPr lang="fr-FR" altLang="fr-FR" sz="2000" dirty="0" err="1" smtClean="0">
                <a:latin typeface="+mj-lt"/>
              </a:rPr>
              <a:t>seismic</a:t>
            </a:r>
            <a:r>
              <a:rPr lang="fr-FR" altLang="fr-FR" sz="2000" dirty="0" smtClean="0">
                <a:latin typeface="+mj-lt"/>
              </a:rPr>
              <a:t> </a:t>
            </a:r>
            <a:r>
              <a:rPr lang="fr-FR" altLang="fr-FR" sz="2000" dirty="0" err="1" smtClean="0">
                <a:latin typeface="+mj-lt"/>
              </a:rPr>
              <a:t>parameters</a:t>
            </a:r>
            <a:r>
              <a:rPr lang="fr-FR" altLang="fr-FR" sz="2000" dirty="0" smtClean="0">
                <a:latin typeface="+mj-lt"/>
              </a:rPr>
              <a:t> of the </a:t>
            </a:r>
            <a:r>
              <a:rPr lang="fr-FR" altLang="fr-FR" sz="2000" b="1" dirty="0" smtClean="0">
                <a:latin typeface="+mj-lt"/>
              </a:rPr>
              <a:t>pressure modes</a:t>
            </a:r>
          </a:p>
          <a:p>
            <a:pPr marL="914400" lvl="2" indent="0" eaLnBrk="1" hangingPunct="1">
              <a:defRPr/>
            </a:pPr>
            <a:r>
              <a:rPr lang="fr-FR" altLang="fr-FR" sz="2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altLang="fr-FR" sz="2000" dirty="0" err="1" smtClean="0">
                <a:latin typeface="+mj-lt"/>
              </a:rPr>
              <a:t>Mean</a:t>
            </a:r>
            <a:r>
              <a:rPr lang="fr-FR" altLang="fr-FR" sz="2000" dirty="0" smtClean="0">
                <a:latin typeface="+mj-lt"/>
              </a:rPr>
              <a:t> </a:t>
            </a:r>
            <a:r>
              <a:rPr lang="fr-FR" altLang="fr-FR" sz="2000" dirty="0" err="1" smtClean="0">
                <a:latin typeface="+mj-lt"/>
              </a:rPr>
              <a:t>density</a:t>
            </a:r>
            <a:r>
              <a:rPr lang="fr-FR" altLang="fr-FR" sz="2000" dirty="0" smtClean="0">
                <a:latin typeface="+mj-lt"/>
              </a:rPr>
              <a:t>, surface </a:t>
            </a:r>
            <a:r>
              <a:rPr lang="fr-FR" altLang="fr-FR" sz="2000" dirty="0" err="1" smtClean="0">
                <a:latin typeface="+mj-lt"/>
              </a:rPr>
              <a:t>gravity</a:t>
            </a:r>
            <a:endParaRPr lang="fr-FR" altLang="fr-FR" sz="2000" dirty="0" smtClean="0">
              <a:latin typeface="+mj-lt"/>
            </a:endParaRPr>
          </a:p>
          <a:p>
            <a:pPr marL="914400" lvl="2" indent="0" eaLnBrk="1" hangingPunct="1">
              <a:defRPr/>
            </a:pPr>
            <a:r>
              <a:rPr lang="fr-FR" altLang="fr-FR" sz="2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altLang="fr-FR" sz="2000" dirty="0" smtClean="0">
                <a:latin typeface="+mj-lt"/>
              </a:rPr>
              <a:t>M and R </a:t>
            </a:r>
            <a:r>
              <a:rPr lang="fr-FR" altLang="fr-FR" sz="2000" dirty="0" err="1" smtClean="0">
                <a:latin typeface="+mj-lt"/>
              </a:rPr>
              <a:t>scaling</a:t>
            </a:r>
            <a:r>
              <a:rPr lang="fr-FR" altLang="fr-FR" sz="2000" dirty="0" smtClean="0">
                <a:latin typeface="+mj-lt"/>
              </a:rPr>
              <a:t> relations</a:t>
            </a:r>
          </a:p>
          <a:p>
            <a:pPr marL="0" indent="0" eaLnBrk="1" hangingPunct="1">
              <a:defRPr/>
            </a:pPr>
            <a:endParaRPr lang="fr-FR" altLang="fr-FR" sz="2000" b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fr-FR" altLang="fr-FR" sz="2000" b="1" dirty="0">
                <a:solidFill>
                  <a:schemeClr val="tx1"/>
                </a:solidFill>
                <a:latin typeface="+mj-lt"/>
              </a:rPr>
              <a:t>Mixed modes </a:t>
            </a:r>
            <a:r>
              <a:rPr lang="fr-FR" altLang="fr-FR" sz="2000" b="1" dirty="0">
                <a:latin typeface="+mj-lt"/>
              </a:rPr>
              <a:t>	</a:t>
            </a:r>
            <a:endParaRPr lang="fr-FR" altLang="fr-FR" sz="2000" b="1" dirty="0" smtClean="0">
              <a:latin typeface="+mj-lt"/>
            </a:endParaRPr>
          </a:p>
          <a:p>
            <a:pPr marL="0" indent="0" eaLnBrk="1" hangingPunct="1">
              <a:defRPr/>
            </a:pPr>
            <a:r>
              <a:rPr lang="fr-FR" altLang="fr-FR" sz="2000" b="1" dirty="0">
                <a:latin typeface="+mj-lt"/>
              </a:rPr>
              <a:t>	</a:t>
            </a:r>
            <a:r>
              <a:rPr lang="fr-FR" altLang="fr-FR" sz="2000" dirty="0">
                <a:latin typeface="+mj-lt"/>
              </a:rPr>
              <a:t>Global </a:t>
            </a:r>
            <a:r>
              <a:rPr lang="fr-FR" altLang="fr-FR" sz="2000" dirty="0" err="1">
                <a:latin typeface="+mj-lt"/>
              </a:rPr>
              <a:t>seismic</a:t>
            </a:r>
            <a:r>
              <a:rPr lang="fr-FR" altLang="fr-FR" sz="2000" dirty="0">
                <a:latin typeface="+mj-lt"/>
              </a:rPr>
              <a:t> </a:t>
            </a:r>
            <a:r>
              <a:rPr lang="fr-FR" altLang="fr-FR" sz="2000" dirty="0" err="1">
                <a:latin typeface="+mj-lt"/>
              </a:rPr>
              <a:t>parameters</a:t>
            </a:r>
            <a:r>
              <a:rPr lang="fr-FR" altLang="fr-FR" sz="2000" dirty="0">
                <a:latin typeface="+mj-lt"/>
              </a:rPr>
              <a:t> of </a:t>
            </a:r>
            <a:r>
              <a:rPr lang="fr-FR" altLang="fr-FR" sz="2000" dirty="0" smtClean="0">
                <a:latin typeface="+mj-lt"/>
              </a:rPr>
              <a:t>the </a:t>
            </a:r>
            <a:r>
              <a:rPr lang="fr-FR" altLang="fr-FR" sz="2000" b="1" dirty="0" err="1" smtClean="0">
                <a:latin typeface="+mj-lt"/>
              </a:rPr>
              <a:t>gravity</a:t>
            </a:r>
            <a:r>
              <a:rPr lang="fr-FR" altLang="fr-FR" sz="2000" b="1" dirty="0" smtClean="0">
                <a:latin typeface="+mj-lt"/>
              </a:rPr>
              <a:t> modes</a:t>
            </a:r>
          </a:p>
          <a:p>
            <a:pPr marL="0" indent="0" eaLnBrk="1" hangingPunct="1">
              <a:defRPr/>
            </a:pPr>
            <a:r>
              <a:rPr lang="fr-FR" altLang="fr-FR" sz="2000" dirty="0" smtClean="0">
                <a:latin typeface="+mj-lt"/>
              </a:rPr>
              <a:t>	</a:t>
            </a:r>
            <a:r>
              <a:rPr lang="fr-FR" altLang="fr-FR" sz="2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altLang="fr-FR" sz="2000" dirty="0" err="1" smtClean="0">
                <a:latin typeface="+mj-lt"/>
              </a:rPr>
              <a:t>Evolutionary</a:t>
            </a:r>
            <a:r>
              <a:rPr lang="fr-FR" altLang="fr-FR" sz="2000" dirty="0" smtClean="0">
                <a:latin typeface="+mj-lt"/>
              </a:rPr>
              <a:t> </a:t>
            </a:r>
            <a:r>
              <a:rPr lang="fr-FR" altLang="fr-FR" sz="2000" dirty="0">
                <a:latin typeface="+mj-lt"/>
              </a:rPr>
              <a:t>stage, </a:t>
            </a:r>
            <a:r>
              <a:rPr lang="fr-FR" altLang="fr-FR" sz="2000" dirty="0" err="1">
                <a:latin typeface="+mj-lt"/>
              </a:rPr>
              <a:t>core</a:t>
            </a:r>
            <a:r>
              <a:rPr lang="fr-FR" altLang="fr-FR" sz="2000" dirty="0">
                <a:latin typeface="+mj-lt"/>
              </a:rPr>
              <a:t> size</a:t>
            </a:r>
          </a:p>
          <a:p>
            <a:pPr marL="0" indent="0" eaLnBrk="1" hangingPunct="1">
              <a:defRPr/>
            </a:pPr>
            <a:r>
              <a:rPr lang="fr-FR" altLang="fr-FR" sz="2000" dirty="0">
                <a:latin typeface="+mj-lt"/>
              </a:rPr>
              <a:t>	</a:t>
            </a:r>
            <a:r>
              <a:rPr lang="fr-FR" altLang="fr-FR" sz="2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altLang="fr-FR" sz="2000" dirty="0" smtClean="0">
                <a:latin typeface="+mj-lt"/>
              </a:rPr>
              <a:t>Rotation</a:t>
            </a:r>
            <a:r>
              <a:rPr lang="fr-FR" altLang="fr-FR" sz="2000" dirty="0">
                <a:latin typeface="+mj-lt"/>
              </a:rPr>
              <a:t>, </a:t>
            </a:r>
            <a:r>
              <a:rPr lang="fr-FR" altLang="fr-FR" sz="2000" dirty="0" err="1">
                <a:latin typeface="+mj-lt"/>
              </a:rPr>
              <a:t>transfer</a:t>
            </a:r>
            <a:r>
              <a:rPr lang="fr-FR" altLang="fr-FR" sz="2000" dirty="0">
                <a:latin typeface="+mj-lt"/>
              </a:rPr>
              <a:t> of </a:t>
            </a:r>
            <a:r>
              <a:rPr lang="fr-FR" altLang="fr-FR" sz="2000" dirty="0" err="1">
                <a:latin typeface="+mj-lt"/>
              </a:rPr>
              <a:t>angular</a:t>
            </a:r>
            <a:r>
              <a:rPr lang="fr-FR" altLang="fr-FR" sz="2000" dirty="0">
                <a:latin typeface="+mj-lt"/>
              </a:rPr>
              <a:t> </a:t>
            </a:r>
            <a:r>
              <a:rPr lang="fr-FR" altLang="fr-FR" sz="2000" dirty="0" err="1">
                <a:latin typeface="+mj-lt"/>
              </a:rPr>
              <a:t>momentum</a:t>
            </a:r>
            <a:endParaRPr lang="fr-FR" altLang="fr-FR" sz="2000" dirty="0">
              <a:latin typeface="+mj-lt"/>
            </a:endParaRPr>
          </a:p>
          <a:p>
            <a:pPr marL="0" indent="0" eaLnBrk="1" hangingPunct="1">
              <a:defRPr/>
            </a:pPr>
            <a:endParaRPr lang="fr-FR" altLang="fr-FR" sz="2000" b="1" dirty="0" smtClean="0"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fr-FR" altLang="fr-FR" sz="2000" b="1" dirty="0">
                <a:solidFill>
                  <a:schemeClr val="tx1"/>
                </a:solidFill>
                <a:latin typeface="+mj-lt"/>
              </a:rPr>
              <a:t>Solar-</a:t>
            </a:r>
            <a:r>
              <a:rPr lang="fr-FR" altLang="fr-FR" sz="2000" b="1" dirty="0" err="1">
                <a:solidFill>
                  <a:schemeClr val="tx1"/>
                </a:solidFill>
                <a:latin typeface="+mj-lt"/>
              </a:rPr>
              <a:t>like</a:t>
            </a:r>
            <a:r>
              <a:rPr lang="fr-FR" altLang="fr-FR" sz="2000" b="1" dirty="0">
                <a:solidFill>
                  <a:schemeClr val="tx1"/>
                </a:solidFill>
                <a:latin typeface="+mj-lt"/>
              </a:rPr>
              <a:t> oscillations</a:t>
            </a:r>
          </a:p>
          <a:p>
            <a:pPr marL="0" indent="0" eaLnBrk="1" hangingPunct="1">
              <a:defRPr/>
            </a:pPr>
            <a:r>
              <a:rPr lang="fr-FR" altLang="fr-FR" sz="2000" b="1" dirty="0" smtClean="0">
                <a:latin typeface="+mj-lt"/>
              </a:rPr>
              <a:t>	</a:t>
            </a:r>
            <a:r>
              <a:rPr lang="en-US" altLang="fr-FR" sz="2000" dirty="0" smtClean="0">
                <a:solidFill>
                  <a:srgbClr val="3333CC"/>
                </a:solidFill>
                <a:latin typeface="Helvetica"/>
              </a:rPr>
              <a:t>From the Sun to RGB and AGB</a:t>
            </a:r>
          </a:p>
          <a:p>
            <a:pPr marL="0" indent="0" eaLnBrk="1" hangingPunct="1">
              <a:defRPr/>
            </a:pPr>
            <a:r>
              <a:rPr lang="en-US" altLang="fr-FR" sz="2000" dirty="0">
                <a:solidFill>
                  <a:srgbClr val="3333CC"/>
                </a:solidFill>
                <a:latin typeface="Helvetica"/>
              </a:rPr>
              <a:t>	</a:t>
            </a:r>
            <a:r>
              <a:rPr lang="en-US" altLang="fr-FR" sz="2000" dirty="0" smtClean="0">
                <a:solidFill>
                  <a:srgbClr val="3333CC"/>
                </a:solidFill>
                <a:latin typeface="Helvetica"/>
              </a:rPr>
              <a:t>Mass loss</a:t>
            </a:r>
          </a:p>
          <a:p>
            <a:pPr marL="857250" lvl="2" indent="0" eaLnBrk="1" hangingPunct="1">
              <a:defRPr/>
            </a:pPr>
            <a:endParaRPr lang="fr-FR" altLang="fr-FR" dirty="0">
              <a:solidFill>
                <a:srgbClr val="3333CC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/>
              <a:t>Observed</a:t>
            </a:r>
            <a:r>
              <a:rPr lang="fr-FR" altLang="fr-FR" dirty="0"/>
              <a:t> </a:t>
            </a:r>
            <a:r>
              <a:rPr lang="fr-FR" altLang="fr-FR" dirty="0" err="1"/>
              <a:t>evolutionary</a:t>
            </a:r>
            <a:r>
              <a:rPr lang="fr-FR" altLang="fr-FR" dirty="0"/>
              <a:t> </a:t>
            </a:r>
            <a:r>
              <a:rPr lang="fr-FR" altLang="fr-FR" dirty="0" err="1"/>
              <a:t>tracks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A1A85-8FCF-4254-B37E-5AC2E821939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3" y="1016519"/>
            <a:ext cx="6984578" cy="450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17698" y="55805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-36513" y="5846763"/>
            <a:ext cx="41402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600" dirty="0" smtClean="0">
                <a:solidFill>
                  <a:srgbClr val="FF00FF"/>
                </a:solidFill>
                <a:latin typeface="+mj-lt"/>
              </a:rPr>
              <a:t>Mosser et al. 2014, A&amp;A 572, L5</a:t>
            </a:r>
            <a:endParaRPr lang="fr-FR" altLang="fr-FR" sz="1600" i="1" dirty="0" smtClean="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Evolutionary</a:t>
            </a:r>
            <a:r>
              <a:rPr lang="fr-FR" dirty="0" smtClean="0"/>
              <a:t> </a:t>
            </a:r>
            <a:r>
              <a:rPr lang="fr-FR" dirty="0" err="1" smtClean="0"/>
              <a:t>tracks</a:t>
            </a:r>
            <a:r>
              <a:rPr lang="fr-FR" dirty="0" smtClean="0"/>
              <a:t> in NGC 6819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9DF41-2824-4F30-B516-D56C425E6F3B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001023" cy="483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-36513" y="5846763"/>
            <a:ext cx="41402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600" dirty="0" smtClean="0">
                <a:solidFill>
                  <a:srgbClr val="FF00FF"/>
                </a:solidFill>
                <a:latin typeface="+mj-lt"/>
              </a:rPr>
              <a:t>Vrard et al. 2015, PhD </a:t>
            </a:r>
            <a:r>
              <a:rPr lang="fr-FR" altLang="fr-FR" sz="1600" dirty="0" err="1" smtClean="0">
                <a:solidFill>
                  <a:srgbClr val="FF00FF"/>
                </a:solidFill>
                <a:latin typeface="+mj-lt"/>
              </a:rPr>
              <a:t>thesis</a:t>
            </a:r>
            <a:endParaRPr lang="fr-FR" altLang="fr-FR" sz="1600" i="1" dirty="0" smtClean="0">
              <a:solidFill>
                <a:srgbClr val="FF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00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chemeClr val="bg1"/>
                </a:solidFill>
              </a:rPr>
              <a:t>Mixed modes &amp; rotation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7E03C-0BEC-4EEE-A40E-A80C1A42D29D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051050" y="6340475"/>
            <a:ext cx="573088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0000"/>
                </a:solidFill>
                <a:latin typeface="+mj-lt"/>
              </a:rPr>
              <a:t>ℓ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=0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8313" y="6340475"/>
            <a:ext cx="600075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0B050"/>
                </a:solidFill>
                <a:latin typeface="+mj-lt"/>
              </a:rPr>
              <a:t>ℓ=2</a:t>
            </a:r>
            <a:endParaRPr lang="fr-FR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950" y="692696"/>
            <a:ext cx="532765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7200" b="1" dirty="0" smtClean="0">
                <a:solidFill>
                  <a:srgbClr val="0070C0"/>
                </a:solidFill>
                <a:latin typeface="+mj-lt"/>
              </a:rPr>
              <a:t>MIXED MODES</a:t>
            </a:r>
          </a:p>
          <a:p>
            <a:pPr>
              <a:defRPr/>
            </a:pPr>
            <a:r>
              <a:rPr lang="fr-FR" sz="7200" b="1" dirty="0" smtClean="0">
                <a:solidFill>
                  <a:srgbClr val="0070C0"/>
                </a:solidFill>
                <a:latin typeface="+mj-lt"/>
              </a:rPr>
              <a:t>&amp; ROTATION</a:t>
            </a:r>
            <a:endParaRPr lang="fr-FR" sz="7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Observed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rotational</a:t>
            </a:r>
            <a:r>
              <a:rPr lang="fr-FR" altLang="fr-FR" dirty="0" smtClean="0"/>
              <a:t> splittings</a:t>
            </a:r>
          </a:p>
        </p:txBody>
      </p:sp>
      <p:sp>
        <p:nvSpPr>
          <p:cNvPr id="50179" name="Espace réservé du pied de page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5018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195A044-7061-4482-837A-1420B64A1FF0}" type="slidenum">
              <a:rPr lang="fr-FR" altLang="fr-FR" smtClean="0">
                <a:solidFill>
                  <a:schemeClr val="tx1"/>
                </a:solidFill>
              </a:rPr>
              <a:pPr eaLnBrk="1" hangingPunct="1">
                <a:defRPr/>
              </a:pPr>
              <a:t>33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sp>
        <p:nvSpPr>
          <p:cNvPr id="50181" name="Espace réservé de la date 6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</a:p>
        </p:txBody>
      </p:sp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04888"/>
            <a:ext cx="7642225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Text Box 5"/>
          <p:cNvSpPr txBox="1">
            <a:spLocks noChangeArrowheads="1"/>
          </p:cNvSpPr>
          <p:nvPr/>
        </p:nvSpPr>
        <p:spPr bwMode="auto">
          <a:xfrm rot="-5400000">
            <a:off x="-1762918" y="2921794"/>
            <a:ext cx="3960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00FF"/>
                </a:solidFill>
                <a:latin typeface="Arial" charset="0"/>
              </a:rPr>
              <a:t>Mosser  et al, 2012, A&amp;A 548, A10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Core</a:t>
            </a:r>
            <a:r>
              <a:rPr lang="fr-FR" altLang="fr-FR" dirty="0" smtClean="0"/>
              <a:t> rotation / </a:t>
            </a:r>
            <a:r>
              <a:rPr lang="fr-FR" altLang="fr-FR" dirty="0" err="1" smtClean="0"/>
              <a:t>stellar</a:t>
            </a:r>
            <a:r>
              <a:rPr lang="fr-FR" altLang="fr-FR" dirty="0" smtClean="0"/>
              <a:t> radius</a:t>
            </a:r>
          </a:p>
        </p:txBody>
      </p:sp>
      <p:sp>
        <p:nvSpPr>
          <p:cNvPr id="51203" name="Espace réservé du pied de page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5120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94E2D39-879F-4A96-BD65-4B8BB2ECFEB3}" type="slidenum">
              <a:rPr lang="fr-FR" altLang="fr-FR" smtClean="0">
                <a:solidFill>
                  <a:schemeClr val="tx1"/>
                </a:solidFill>
              </a:rPr>
              <a:pPr eaLnBrk="1" hangingPunct="1">
                <a:defRPr/>
              </a:pPr>
              <a:t>34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sp>
        <p:nvSpPr>
          <p:cNvPr id="51205" name="Espace réservé de la date 6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 rot="-5400000">
            <a:off x="138906" y="2812257"/>
            <a:ext cx="143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tx1"/>
                </a:solidFill>
                <a:latin typeface="Arial" charset="0"/>
              </a:rPr>
              <a:t>T</a:t>
            </a:r>
            <a:r>
              <a:rPr lang="fr-FR" altLang="fr-FR" baseline="-25000">
                <a:solidFill>
                  <a:schemeClr val="tx1"/>
                </a:solidFill>
                <a:latin typeface="Arial" charset="0"/>
              </a:rPr>
              <a:t>core </a:t>
            </a:r>
            <a:r>
              <a:rPr lang="fr-FR" altLang="fr-FR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>
                <a:solidFill>
                  <a:schemeClr val="tx1"/>
                </a:solidFill>
                <a:latin typeface="Arial" charset="0"/>
                <a:sym typeface="Wingdings" pitchFamily="2" charset="2"/>
              </a:rPr>
              <a:t>(j)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15050" y="1125538"/>
            <a:ext cx="30289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1600" dirty="0" smtClean="0">
                <a:latin typeface="Arial" pitchFamily="34" charset="0"/>
              </a:rPr>
              <a:t>Ensemble </a:t>
            </a:r>
            <a:r>
              <a:rPr lang="fr-FR" sz="1600" dirty="0" err="1" smtClean="0">
                <a:latin typeface="Arial" pitchFamily="34" charset="0"/>
              </a:rPr>
              <a:t>asteroseismology</a:t>
            </a:r>
            <a:r>
              <a:rPr lang="fr-FR" sz="1600" dirty="0" smtClean="0">
                <a:latin typeface="Arial" pitchFamily="34" charset="0"/>
              </a:rPr>
              <a:t>: the </a:t>
            </a:r>
            <a:r>
              <a:rPr lang="fr-FR" sz="1600" dirty="0" err="1" smtClean="0">
                <a:latin typeface="Arial" pitchFamily="34" charset="0"/>
              </a:rPr>
              <a:t>cohort</a:t>
            </a:r>
            <a:r>
              <a:rPr lang="fr-FR" sz="1600" dirty="0" smtClean="0">
                <a:latin typeface="Arial" pitchFamily="34" charset="0"/>
              </a:rPr>
              <a:t> of </a:t>
            </a:r>
            <a:r>
              <a:rPr lang="fr-FR" sz="1600" dirty="0" err="1" smtClean="0">
                <a:latin typeface="Arial" pitchFamily="34" charset="0"/>
              </a:rPr>
              <a:t>red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</a:rPr>
              <a:t>giants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</a:rPr>
              <a:t>depicts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</a:rPr>
              <a:t>stellar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</a:rPr>
              <a:t>evolution</a:t>
            </a:r>
            <a:endParaRPr lang="fr-FR" sz="1600" dirty="0" smtClean="0">
              <a:latin typeface="Arial" pitchFamily="34" charset="0"/>
            </a:endParaRPr>
          </a:p>
          <a:p>
            <a:pPr eaLnBrk="1" hangingPunct="1">
              <a:defRPr/>
            </a:pPr>
            <a:endParaRPr lang="fr-FR" sz="1600" dirty="0">
              <a:latin typeface="Arial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à"/>
              <a:defRPr/>
            </a:pPr>
            <a:r>
              <a:rPr lang="fr-FR" sz="1600" dirty="0" err="1" smtClean="0">
                <a:latin typeface="Arial" pitchFamily="34" charset="0"/>
              </a:rPr>
              <a:t>Despite</a:t>
            </a:r>
            <a:r>
              <a:rPr lang="fr-FR" sz="1600" dirty="0" smtClean="0">
                <a:latin typeface="Arial" pitchFamily="34" charset="0"/>
              </a:rPr>
              <a:t> the </a:t>
            </a:r>
            <a:r>
              <a:rPr lang="fr-FR" sz="1600" dirty="0" err="1" smtClean="0">
                <a:latin typeface="Arial" pitchFamily="34" charset="0"/>
              </a:rPr>
              <a:t>core</a:t>
            </a:r>
            <a:r>
              <a:rPr lang="fr-FR" sz="1600" dirty="0" smtClean="0">
                <a:latin typeface="Arial" pitchFamily="34" charset="0"/>
              </a:rPr>
              <a:t> contraction, </a:t>
            </a:r>
            <a:r>
              <a:rPr lang="fr-FR" sz="1600" dirty="0" err="1" smtClean="0">
                <a:latin typeface="Arial" pitchFamily="34" charset="0"/>
              </a:rPr>
              <a:t>angular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</a:rPr>
              <a:t>momentum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</a:rPr>
              <a:t>is</a:t>
            </a:r>
            <a:r>
              <a:rPr lang="fr-FR" sz="1600" dirty="0" smtClean="0">
                <a:latin typeface="Arial" pitchFamily="34" charset="0"/>
              </a:rPr>
              <a:t> efficient </a:t>
            </a:r>
            <a:r>
              <a:rPr lang="fr-FR" sz="1600" dirty="0" err="1" smtClean="0">
                <a:latin typeface="Arial" pitchFamily="34" charset="0"/>
              </a:rPr>
              <a:t>transferred</a:t>
            </a:r>
            <a:r>
              <a:rPr lang="fr-FR" sz="1600" dirty="0" smtClean="0">
                <a:latin typeface="Arial" pitchFamily="34" charset="0"/>
              </a:rPr>
              <a:t> to speed down the </a:t>
            </a:r>
            <a:r>
              <a:rPr lang="fr-FR" sz="1600" dirty="0" err="1" smtClean="0">
                <a:latin typeface="Arial" pitchFamily="34" charset="0"/>
              </a:rPr>
              <a:t>core</a:t>
            </a:r>
            <a:r>
              <a:rPr lang="fr-FR" sz="1600" dirty="0" smtClean="0">
                <a:latin typeface="Arial" pitchFamily="34" charset="0"/>
              </a:rPr>
              <a:t> rotation</a:t>
            </a:r>
          </a:p>
          <a:p>
            <a:pPr marL="285750" indent="-285750" eaLnBrk="1" hangingPunct="1">
              <a:buFont typeface="Wingdings" pitchFamily="2" charset="2"/>
              <a:buChar char="à"/>
              <a:defRPr/>
            </a:pPr>
            <a:endParaRPr lang="fr-FR" sz="1600" dirty="0" smtClean="0">
              <a:latin typeface="Arial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à"/>
              <a:defRPr/>
            </a:pPr>
            <a:r>
              <a:rPr lang="fr-FR" sz="1600" dirty="0" err="1" smtClean="0">
                <a:latin typeface="Arial" pitchFamily="34" charset="0"/>
              </a:rPr>
              <a:t>Red</a:t>
            </a:r>
            <a:r>
              <a:rPr lang="fr-FR" sz="1600" dirty="0" err="1">
                <a:latin typeface="Arial" pitchFamily="34" charset="0"/>
              </a:rPr>
              <a:t>-</a:t>
            </a:r>
            <a:r>
              <a:rPr lang="fr-FR" sz="1600" dirty="0" err="1" smtClean="0">
                <a:latin typeface="Arial" pitchFamily="34" charset="0"/>
              </a:rPr>
              <a:t>clump</a:t>
            </a:r>
            <a:r>
              <a:rPr lang="fr-FR" sz="1600" dirty="0" smtClean="0">
                <a:latin typeface="Arial" pitchFamily="34" charset="0"/>
              </a:rPr>
              <a:t> star </a:t>
            </a:r>
            <a:r>
              <a:rPr lang="fr-FR" sz="1600" dirty="0" err="1" smtClean="0">
                <a:latin typeface="Arial" pitchFamily="34" charset="0"/>
              </a:rPr>
              <a:t>cores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</a:rPr>
              <a:t>rotate</a:t>
            </a:r>
            <a:r>
              <a:rPr lang="fr-FR" sz="1600" dirty="0" smtClean="0">
                <a:latin typeface="Arial" pitchFamily="34" charset="0"/>
              </a:rPr>
              <a:t> more </a:t>
            </a:r>
            <a:r>
              <a:rPr lang="fr-FR" sz="1600" dirty="0" err="1" smtClean="0">
                <a:latin typeface="Arial" pitchFamily="34" charset="0"/>
              </a:rPr>
              <a:t>slowly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</a:rPr>
              <a:t>than</a:t>
            </a:r>
            <a:r>
              <a:rPr lang="fr-FR" sz="1600" dirty="0" smtClean="0">
                <a:latin typeface="Arial" pitchFamily="34" charset="0"/>
              </a:rPr>
              <a:t> RGB</a:t>
            </a:r>
          </a:p>
          <a:p>
            <a:pPr eaLnBrk="1" hangingPunct="1">
              <a:defRPr/>
            </a:pPr>
            <a:endParaRPr lang="fr-FR" sz="1600" dirty="0" smtClean="0">
              <a:latin typeface="Arial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à"/>
              <a:defRPr/>
            </a:pPr>
            <a:r>
              <a:rPr lang="fr-FR" sz="1600" dirty="0" smtClean="0">
                <a:latin typeface="Arial" pitchFamily="34" charset="0"/>
              </a:rPr>
              <a:t>High-mass star </a:t>
            </a:r>
            <a:r>
              <a:rPr lang="fr-FR" sz="1600" dirty="0" err="1">
                <a:latin typeface="Arial" pitchFamily="34" charset="0"/>
              </a:rPr>
              <a:t>cores</a:t>
            </a:r>
            <a:r>
              <a:rPr lang="fr-FR" sz="1600" dirty="0">
                <a:latin typeface="Arial" pitchFamily="34" charset="0"/>
              </a:rPr>
              <a:t> </a:t>
            </a:r>
            <a:r>
              <a:rPr lang="fr-FR" sz="1600" dirty="0" err="1">
                <a:latin typeface="Arial" pitchFamily="34" charset="0"/>
              </a:rPr>
              <a:t>rotate</a:t>
            </a:r>
            <a:r>
              <a:rPr lang="fr-FR" sz="1600" dirty="0">
                <a:latin typeface="Arial" pitchFamily="34" charset="0"/>
              </a:rPr>
              <a:t> more </a:t>
            </a:r>
            <a:r>
              <a:rPr lang="fr-FR" sz="1600" dirty="0" err="1" smtClean="0">
                <a:latin typeface="Arial" pitchFamily="34" charset="0"/>
              </a:rPr>
              <a:t>rapidly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</a:rPr>
              <a:t>than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</a:rPr>
              <a:t>low</a:t>
            </a:r>
            <a:r>
              <a:rPr lang="fr-FR" sz="1600" dirty="0">
                <a:latin typeface="Arial" pitchFamily="34" charset="0"/>
              </a:rPr>
              <a:t>-</a:t>
            </a:r>
            <a:r>
              <a:rPr lang="fr-FR" sz="1600" dirty="0" smtClean="0">
                <a:latin typeface="Arial" pitchFamily="34" charset="0"/>
              </a:rPr>
              <a:t>mass stars</a:t>
            </a:r>
            <a:endParaRPr lang="fr-FR" sz="1600" dirty="0">
              <a:latin typeface="Arial" pitchFamily="34" charset="0"/>
            </a:endParaRPr>
          </a:p>
          <a:p>
            <a:pPr eaLnBrk="1" hangingPunct="1">
              <a:defRPr/>
            </a:pPr>
            <a:endParaRPr lang="fr-FR" sz="1600" dirty="0" smtClean="0">
              <a:latin typeface="Arial" pitchFamily="34" charset="0"/>
            </a:endParaRPr>
          </a:p>
        </p:txBody>
      </p:sp>
      <p:sp>
        <p:nvSpPr>
          <p:cNvPr id="38921" name="Text Box 5"/>
          <p:cNvSpPr txBox="1">
            <a:spLocks noChangeArrowheads="1"/>
          </p:cNvSpPr>
          <p:nvPr/>
        </p:nvSpPr>
        <p:spPr bwMode="auto">
          <a:xfrm>
            <a:off x="538510" y="5373216"/>
            <a:ext cx="6481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600" dirty="0">
                <a:solidFill>
                  <a:srgbClr val="FF00FF"/>
                </a:solidFill>
                <a:latin typeface="Arial" charset="0"/>
              </a:rPr>
              <a:t>Mosser  et al, 2012, A&amp;A 548, A10</a:t>
            </a:r>
          </a:p>
          <a:p>
            <a:pPr eaLnBrk="1" hangingPunct="1"/>
            <a:r>
              <a:rPr lang="fr-FR" altLang="fr-FR" sz="1600" dirty="0">
                <a:solidFill>
                  <a:srgbClr val="FF00FF"/>
                </a:solidFill>
                <a:latin typeface="Arial" charset="0"/>
              </a:rPr>
              <a:t>Goupil et al, 2013, A&amp;A 549, </a:t>
            </a:r>
            <a:r>
              <a:rPr lang="fr-FR" altLang="fr-FR" sz="1600" dirty="0" smtClean="0">
                <a:solidFill>
                  <a:srgbClr val="FF00FF"/>
                </a:solidFill>
                <a:latin typeface="Arial" charset="0"/>
              </a:rPr>
              <a:t>75</a:t>
            </a:r>
          </a:p>
          <a:p>
            <a:pPr eaLnBrk="1" hangingPunct="1"/>
            <a:r>
              <a:rPr lang="fr-FR" altLang="fr-FR" sz="1600" dirty="0" err="1" smtClean="0">
                <a:solidFill>
                  <a:srgbClr val="FF00FF"/>
                </a:solidFill>
                <a:latin typeface="Arial" charset="0"/>
              </a:rPr>
              <a:t>Deheuvels</a:t>
            </a:r>
            <a:r>
              <a:rPr lang="fr-FR" altLang="fr-FR" sz="1600" dirty="0" smtClean="0">
                <a:solidFill>
                  <a:srgbClr val="FF00FF"/>
                </a:solidFill>
                <a:latin typeface="Arial" charset="0"/>
              </a:rPr>
              <a:t> et al, 2014, A&amp;A 564, A27</a:t>
            </a:r>
            <a:endParaRPr lang="fr-FR" altLang="fr-FR" sz="1600" dirty="0">
              <a:solidFill>
                <a:srgbClr val="FF00FF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2" y="1129308"/>
            <a:ext cx="5851845" cy="410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" y="1177915"/>
            <a:ext cx="5939184" cy="40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Transfer of </a:t>
            </a:r>
            <a:r>
              <a:rPr lang="fr-FR" altLang="fr-FR" dirty="0" err="1" smtClean="0"/>
              <a:t>angular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momentum</a:t>
            </a:r>
            <a:endParaRPr lang="fr-FR" alt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81ADA-90D0-4E12-9ED7-2B9230B903FC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22338"/>
            <a:ext cx="45370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5"/>
          <p:cNvSpPr txBox="1">
            <a:spLocks noChangeArrowheads="1"/>
          </p:cNvSpPr>
          <p:nvPr/>
        </p:nvSpPr>
        <p:spPr bwMode="auto">
          <a:xfrm rot="-5400000">
            <a:off x="-2086768" y="3172619"/>
            <a:ext cx="4608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00FF"/>
                </a:solidFill>
                <a:latin typeface="Arial" charset="0"/>
              </a:rPr>
              <a:t>Tayar &amp; Pinsonneault 2013, ApJL 775, L1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80112" y="981075"/>
            <a:ext cx="338455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 err="1">
                <a:latin typeface="+mj-lt"/>
              </a:rPr>
              <a:t>Which</a:t>
            </a:r>
            <a:r>
              <a:rPr lang="fr-FR" sz="2000" dirty="0">
                <a:latin typeface="+mj-lt"/>
              </a:rPr>
              <a:t> transport of </a:t>
            </a:r>
            <a:r>
              <a:rPr lang="fr-FR" sz="2000" dirty="0" err="1">
                <a:latin typeface="+mj-lt"/>
              </a:rPr>
              <a:t>angular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momentum</a:t>
            </a:r>
            <a:r>
              <a:rPr lang="fr-FR" sz="2000" dirty="0">
                <a:latin typeface="+mj-lt"/>
              </a:rPr>
              <a:t>?</a:t>
            </a:r>
          </a:p>
          <a:p>
            <a:pPr>
              <a:defRPr/>
            </a:pPr>
            <a:endParaRPr lang="fr-FR" dirty="0">
              <a:latin typeface="+mj-lt"/>
            </a:endParaRPr>
          </a:p>
          <a:p>
            <a:pPr>
              <a:defRPr/>
            </a:pPr>
            <a:r>
              <a:rPr lang="fr-FR" sz="2000" dirty="0" err="1">
                <a:solidFill>
                  <a:schemeClr val="tx1"/>
                </a:solidFill>
                <a:latin typeface="+mj-lt"/>
              </a:rPr>
              <a:t>Meridional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circulation or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shear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instability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?</a:t>
            </a:r>
          </a:p>
          <a:p>
            <a:pPr>
              <a:defRPr/>
            </a:pPr>
            <a:r>
              <a:rPr lang="fr-FR" sz="1600" dirty="0" err="1">
                <a:solidFill>
                  <a:srgbClr val="FF0000"/>
                </a:solidFill>
                <a:latin typeface="+mj-lt"/>
              </a:rPr>
              <a:t>Eggenberger</a:t>
            </a:r>
            <a:r>
              <a:rPr lang="fr-FR" sz="1600" dirty="0">
                <a:solidFill>
                  <a:srgbClr val="FF0000"/>
                </a:solidFill>
                <a:latin typeface="+mj-lt"/>
              </a:rPr>
              <a:t> et al 2012</a:t>
            </a:r>
          </a:p>
          <a:p>
            <a:pPr>
              <a:defRPr/>
            </a:pPr>
            <a:r>
              <a:rPr lang="fr-FR" sz="1600" dirty="0">
                <a:solidFill>
                  <a:srgbClr val="FF0000"/>
                </a:solidFill>
                <a:latin typeface="+mj-lt"/>
              </a:rPr>
              <a:t>Marques et al </a:t>
            </a:r>
            <a:r>
              <a:rPr lang="fr-FR" sz="1600" dirty="0" smtClean="0">
                <a:solidFill>
                  <a:srgbClr val="FF0000"/>
                </a:solidFill>
                <a:latin typeface="+mj-lt"/>
              </a:rPr>
              <a:t>2013, A&amp;A 549, A74</a:t>
            </a:r>
            <a:endParaRPr lang="fr-FR" sz="1600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fr-FR" sz="1600" dirty="0">
                <a:solidFill>
                  <a:srgbClr val="FF0000"/>
                </a:solidFill>
                <a:latin typeface="+mj-lt"/>
              </a:rPr>
              <a:t>Ceillier et al </a:t>
            </a:r>
            <a:r>
              <a:rPr lang="fr-FR" sz="1600" dirty="0" smtClean="0">
                <a:solidFill>
                  <a:srgbClr val="FF0000"/>
                </a:solidFill>
                <a:latin typeface="+mj-lt"/>
              </a:rPr>
              <a:t>2013, A&amp;A 555, A54</a:t>
            </a:r>
            <a:endParaRPr lang="fr-FR" sz="1600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fr-FR" dirty="0">
              <a:latin typeface="+mj-lt"/>
            </a:endParaRPr>
          </a:p>
          <a:p>
            <a:pPr>
              <a:defRPr/>
            </a:pPr>
            <a:r>
              <a:rPr lang="fr-FR" sz="2000" dirty="0" err="1">
                <a:solidFill>
                  <a:schemeClr val="tx1"/>
                </a:solidFill>
                <a:latin typeface="+mj-lt"/>
              </a:rPr>
              <a:t>Internal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gravity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waves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?</a:t>
            </a:r>
          </a:p>
          <a:p>
            <a:pPr>
              <a:defRPr/>
            </a:pPr>
            <a:r>
              <a:rPr lang="fr-FR" sz="1600" dirty="0">
                <a:solidFill>
                  <a:srgbClr val="FF0000"/>
                </a:solidFill>
                <a:latin typeface="+mj-lt"/>
              </a:rPr>
              <a:t>Fuller et al </a:t>
            </a:r>
            <a:r>
              <a:rPr lang="fr-FR" sz="1600" dirty="0" smtClean="0">
                <a:solidFill>
                  <a:srgbClr val="FF0000"/>
                </a:solidFill>
                <a:latin typeface="+mj-lt"/>
              </a:rPr>
              <a:t>2014, </a:t>
            </a:r>
            <a:r>
              <a:rPr lang="fr-FR" sz="1600" dirty="0" err="1" smtClean="0">
                <a:solidFill>
                  <a:srgbClr val="FF0000"/>
                </a:solidFill>
                <a:latin typeface="+mj-lt"/>
              </a:rPr>
              <a:t>ApJ</a:t>
            </a:r>
            <a:r>
              <a:rPr lang="fr-FR" sz="1600" dirty="0" smtClean="0">
                <a:solidFill>
                  <a:srgbClr val="FF0000"/>
                </a:solidFill>
                <a:latin typeface="+mj-lt"/>
              </a:rPr>
              <a:t> 796, 17</a:t>
            </a:r>
            <a:endParaRPr lang="fr-FR" sz="1600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fr-FR" sz="1600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fr-FR" sz="2000" dirty="0" err="1">
                <a:solidFill>
                  <a:schemeClr val="tx1"/>
                </a:solidFill>
                <a:latin typeface="+mj-lt"/>
              </a:rPr>
              <a:t>Magnetic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fields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?</a:t>
            </a:r>
          </a:p>
          <a:p>
            <a:pPr>
              <a:defRPr/>
            </a:pPr>
            <a:r>
              <a:rPr lang="fr-FR" sz="1600" dirty="0" err="1">
                <a:solidFill>
                  <a:srgbClr val="FF0000"/>
                </a:solidFill>
                <a:latin typeface="+mj-lt"/>
              </a:rPr>
              <a:t>Cantiello</a:t>
            </a:r>
            <a:r>
              <a:rPr lang="fr-FR" sz="1600" dirty="0">
                <a:solidFill>
                  <a:srgbClr val="FF0000"/>
                </a:solidFill>
                <a:latin typeface="+mj-lt"/>
              </a:rPr>
              <a:t> et al </a:t>
            </a:r>
            <a:r>
              <a:rPr lang="fr-FR" sz="1600" dirty="0" smtClean="0">
                <a:solidFill>
                  <a:srgbClr val="FF0000"/>
                </a:solidFill>
                <a:latin typeface="+mj-lt"/>
              </a:rPr>
              <a:t>2014, </a:t>
            </a:r>
            <a:r>
              <a:rPr lang="fr-FR" sz="1600" dirty="0" err="1" smtClean="0">
                <a:solidFill>
                  <a:srgbClr val="FF0000"/>
                </a:solidFill>
                <a:latin typeface="+mj-lt"/>
              </a:rPr>
              <a:t>ApJ</a:t>
            </a:r>
            <a:r>
              <a:rPr lang="fr-FR" sz="1600" dirty="0" smtClean="0">
                <a:solidFill>
                  <a:srgbClr val="FF0000"/>
                </a:solidFill>
                <a:latin typeface="+mj-lt"/>
              </a:rPr>
              <a:t> 788, 93</a:t>
            </a:r>
            <a:endParaRPr lang="fr-FR" sz="1600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fr-FR" sz="1600" dirty="0" err="1">
                <a:solidFill>
                  <a:srgbClr val="FFC000"/>
                </a:solidFill>
                <a:latin typeface="+mj-lt"/>
              </a:rPr>
              <a:t>Rüdiger</a:t>
            </a:r>
            <a:r>
              <a:rPr lang="fr-FR" sz="1600" dirty="0">
                <a:solidFill>
                  <a:srgbClr val="FFC000"/>
                </a:solidFill>
                <a:latin typeface="+mj-lt"/>
              </a:rPr>
              <a:t> et al </a:t>
            </a:r>
            <a:r>
              <a:rPr lang="fr-FR" sz="1600" dirty="0" smtClean="0">
                <a:solidFill>
                  <a:srgbClr val="FFC000"/>
                </a:solidFill>
                <a:latin typeface="+mj-lt"/>
              </a:rPr>
              <a:t>2015, A&amp;A573, 180</a:t>
            </a:r>
            <a:endParaRPr lang="fr-FR" sz="1600" dirty="0">
              <a:solidFill>
                <a:srgbClr val="FFC000"/>
              </a:solidFill>
              <a:latin typeface="+mj-lt"/>
            </a:endParaRPr>
          </a:p>
          <a:p>
            <a:pPr>
              <a:defRPr/>
            </a:pPr>
            <a:endParaRPr lang="fr-FR" sz="1600" dirty="0">
              <a:latin typeface="+mj-lt"/>
            </a:endParaRP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Mixed modes!</a:t>
            </a:r>
          </a:p>
          <a:p>
            <a:pPr>
              <a:defRPr/>
            </a:pPr>
            <a:r>
              <a:rPr lang="fr-FR" sz="1600" dirty="0" err="1">
                <a:solidFill>
                  <a:srgbClr val="00B050"/>
                </a:solidFill>
                <a:latin typeface="+mj-lt"/>
              </a:rPr>
              <a:t>Belkacem</a:t>
            </a:r>
            <a:r>
              <a:rPr lang="fr-FR" sz="1600" dirty="0">
                <a:solidFill>
                  <a:srgbClr val="00B050"/>
                </a:solidFill>
                <a:latin typeface="+mj-lt"/>
              </a:rPr>
              <a:t> et al </a:t>
            </a:r>
            <a:r>
              <a:rPr lang="fr-FR" sz="1600" dirty="0" smtClean="0">
                <a:solidFill>
                  <a:srgbClr val="00B050"/>
                </a:solidFill>
                <a:latin typeface="+mj-lt"/>
              </a:rPr>
              <a:t>2015a,b, </a:t>
            </a:r>
            <a:r>
              <a:rPr lang="fr-FR" sz="1600" dirty="0" err="1" smtClean="0">
                <a:solidFill>
                  <a:srgbClr val="00B050"/>
                </a:solidFill>
                <a:latin typeface="+mj-lt"/>
              </a:rPr>
              <a:t>arxiv</a:t>
            </a:r>
            <a:endParaRPr lang="fr-FR" sz="1600" dirty="0">
              <a:solidFill>
                <a:srgbClr val="00B050"/>
              </a:solidFill>
              <a:latin typeface="+mj-lt"/>
            </a:endParaRPr>
          </a:p>
          <a:p>
            <a:pPr>
              <a:defRPr/>
            </a:pP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Period-luminosity</a:t>
            </a:r>
            <a:r>
              <a:rPr lang="fr-FR" altLang="fr-FR" dirty="0" smtClean="0"/>
              <a:t> relations in M </a:t>
            </a:r>
            <a:r>
              <a:rPr lang="fr-FR" altLang="fr-FR" dirty="0" err="1" smtClean="0"/>
              <a:t>giants</a:t>
            </a:r>
            <a:endParaRPr lang="fr-FR" altLang="fr-FR" dirty="0" smtClean="0"/>
          </a:p>
        </p:txBody>
      </p:sp>
      <p:sp>
        <p:nvSpPr>
          <p:cNvPr id="3075" name="Espace réservé de la date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3076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307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D3F39F5-9408-4052-9FE2-6EB970789DE8}" type="slidenum">
              <a:rPr lang="fr-FR" altLang="fr-FR" smtClean="0">
                <a:solidFill>
                  <a:schemeClr val="tx1"/>
                </a:solidFill>
              </a:rPr>
              <a:pPr eaLnBrk="1" hangingPunct="1">
                <a:defRPr/>
              </a:pPr>
              <a:t>36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052513"/>
            <a:ext cx="7273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611188" y="4437063"/>
            <a:ext cx="8137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tx1"/>
                </a:solidFill>
                <a:latin typeface="Arial" charset="0"/>
              </a:rPr>
              <a:t>Infrared microlensing surveys (e.g. MACHO, OGLE, DENIS)</a:t>
            </a:r>
          </a:p>
          <a:p>
            <a:pPr eaLnBrk="1" hangingPunct="1"/>
            <a:r>
              <a:rPr lang="fr-FR" altLang="fr-FR">
                <a:solidFill>
                  <a:schemeClr val="tx1"/>
                </a:solidFill>
                <a:latin typeface="Arial" charset="0"/>
              </a:rPr>
              <a:t>Variability in M giants lightcurves </a:t>
            </a:r>
            <a:r>
              <a:rPr lang="fr-FR" altLang="fr-FR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fr-FR" altLang="fr-FR" b="1">
                <a:solidFill>
                  <a:srgbClr val="0070C0"/>
                </a:solidFill>
                <a:latin typeface="Arial" charset="0"/>
                <a:sym typeface="Wingdings" pitchFamily="2" charset="2"/>
              </a:rPr>
              <a:t>Period – Luminosity relations</a:t>
            </a:r>
          </a:p>
          <a:p>
            <a:pPr eaLnBrk="1" hangingPunct="1"/>
            <a:endParaRPr lang="fr-FR" altLang="fr-FR">
              <a:solidFill>
                <a:schemeClr val="tx1"/>
              </a:solidFill>
              <a:latin typeface="Arial" charset="0"/>
              <a:sym typeface="Wingdings" pitchFamily="2" charset="2"/>
            </a:endParaRPr>
          </a:p>
          <a:p>
            <a:pPr eaLnBrk="1" hangingPunct="1"/>
            <a:r>
              <a:rPr lang="fr-FR" altLang="fr-FR">
                <a:solidFill>
                  <a:schemeClr val="tx1"/>
                </a:solidFill>
                <a:latin typeface="Arial" charset="0"/>
                <a:sym typeface="Wingdings" pitchFamily="2" charset="2"/>
              </a:rPr>
              <a:t>Pending questions:</a:t>
            </a:r>
          </a:p>
          <a:p>
            <a:pPr eaLnBrk="1" hangingPunct="1">
              <a:buFontTx/>
              <a:buChar char="-"/>
            </a:pPr>
            <a:r>
              <a:rPr lang="fr-FR" altLang="fr-FR">
                <a:solidFill>
                  <a:srgbClr val="BE129D"/>
                </a:solidFill>
                <a:latin typeface="Arial" charset="0"/>
                <a:sym typeface="Wingdings" pitchFamily="2" charset="2"/>
              </a:rPr>
              <a:t>Radial</a:t>
            </a:r>
            <a:r>
              <a:rPr lang="fr-FR" altLang="fr-FR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/ </a:t>
            </a:r>
            <a:r>
              <a:rPr lang="fr-FR" altLang="fr-FR">
                <a:solidFill>
                  <a:srgbClr val="BE129D"/>
                </a:solidFill>
                <a:latin typeface="Arial" charset="0"/>
                <a:sym typeface="Wingdings" pitchFamily="2" charset="2"/>
              </a:rPr>
              <a:t>non radial </a:t>
            </a:r>
            <a:r>
              <a:rPr lang="fr-FR" altLang="fr-FR">
                <a:solidFill>
                  <a:schemeClr val="tx1"/>
                </a:solidFill>
                <a:latin typeface="Arial" charset="0"/>
                <a:sym typeface="Wingdings" pitchFamily="2" charset="2"/>
              </a:rPr>
              <a:t>oscillations?</a:t>
            </a:r>
          </a:p>
          <a:p>
            <a:pPr eaLnBrk="1" hangingPunct="1">
              <a:buFontTx/>
              <a:buChar char="-"/>
            </a:pPr>
            <a:r>
              <a:rPr lang="fr-FR" altLang="fr-FR">
                <a:solidFill>
                  <a:srgbClr val="BE129D"/>
                </a:solidFill>
                <a:latin typeface="Arial" charset="0"/>
                <a:sym typeface="Wingdings" pitchFamily="2" charset="2"/>
              </a:rPr>
              <a:t>Solar-like</a:t>
            </a:r>
            <a:r>
              <a:rPr lang="fr-FR" altLang="fr-FR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oscillations? (= stochastically excited by turbulent convection)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 rot="-5400000">
            <a:off x="-2170906" y="2885282"/>
            <a:ext cx="4751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00FF"/>
                </a:solidFill>
                <a:latin typeface="Arial" charset="0"/>
              </a:rPr>
              <a:t>Wood et al. 1999, Soszynski et al. 2007</a:t>
            </a:r>
          </a:p>
        </p:txBody>
      </p:sp>
      <p:pic>
        <p:nvPicPr>
          <p:cNvPr id="61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1116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1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dirty="0" smtClean="0"/>
          </a:p>
        </p:txBody>
      </p:sp>
      <p:sp>
        <p:nvSpPr>
          <p:cNvPr id="13315" name="Espace réservé de la date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133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F15BFAE-AAE1-4DF8-BCFF-DEC9F972E774}" type="slidenum">
              <a:rPr lang="fr-FR" altLang="fr-FR" smtClean="0">
                <a:solidFill>
                  <a:schemeClr val="tx1"/>
                </a:solidFill>
              </a:rPr>
              <a:pPr eaLnBrk="1" hangingPunct="1">
                <a:defRPr/>
              </a:pPr>
              <a:t>37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7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Mode identification, Kepler data at </a:t>
            </a:r>
            <a:r>
              <a:rPr lang="fr-FR" altLang="fr-FR" dirty="0" err="1" smtClean="0"/>
              <a:t>low</a:t>
            </a:r>
            <a:r>
              <a:rPr lang="fr-FR" altLang="fr-FR" dirty="0" smtClean="0"/>
              <a:t> </a:t>
            </a:r>
            <a:r>
              <a:rPr lang="fr-FR" altLang="fr-FR" dirty="0" err="1" smtClean="0">
                <a:latin typeface="Symbol" pitchFamily="18" charset="2"/>
              </a:rPr>
              <a:t>Dn</a:t>
            </a:r>
            <a:endParaRPr lang="fr-FR" altLang="fr-FR" dirty="0" smtClean="0">
              <a:latin typeface="Symbol" pitchFamily="18" charset="2"/>
            </a:endParaRPr>
          </a:p>
        </p:txBody>
      </p:sp>
      <p:sp>
        <p:nvSpPr>
          <p:cNvPr id="15363" name="Espace réservé de la date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15364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1536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D260CFA-9E6E-470B-9305-56AE707CCE9C}" type="slidenum">
              <a:rPr lang="fr-FR" altLang="fr-FR" smtClean="0">
                <a:solidFill>
                  <a:schemeClr val="tx1"/>
                </a:solidFill>
              </a:rPr>
              <a:pPr eaLnBrk="1" hangingPunct="1">
                <a:defRPr/>
              </a:pPr>
              <a:t>38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493838"/>
            <a:ext cx="453390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684213" y="952500"/>
            <a:ext cx="4105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1">
                <a:latin typeface="Arial" charset="0"/>
              </a:rPr>
              <a:t>ℓ =   </a:t>
            </a:r>
            <a:r>
              <a:rPr lang="fr-FR" altLang="fr-FR" sz="2400" b="1">
                <a:solidFill>
                  <a:srgbClr val="00CC00"/>
                </a:solidFill>
                <a:latin typeface="Arial" charset="0"/>
              </a:rPr>
              <a:t>2</a:t>
            </a:r>
            <a:r>
              <a:rPr lang="fr-FR" altLang="fr-FR" sz="2400" b="1">
                <a:latin typeface="Arial" charset="0"/>
              </a:rPr>
              <a:t>     </a:t>
            </a:r>
            <a:r>
              <a:rPr lang="fr-FR" altLang="fr-FR" sz="2400" b="1">
                <a:solidFill>
                  <a:srgbClr val="FF0000"/>
                </a:solidFill>
                <a:latin typeface="Arial" charset="0"/>
              </a:rPr>
              <a:t>0 </a:t>
            </a:r>
            <a:r>
              <a:rPr lang="fr-FR" altLang="fr-FR" sz="2400" b="1">
                <a:latin typeface="Arial" charset="0"/>
              </a:rPr>
              <a:t>                   1</a:t>
            </a:r>
          </a:p>
        </p:txBody>
      </p: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5076825" y="1556792"/>
            <a:ext cx="392588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fr-FR" dirty="0" smtClean="0">
                <a:solidFill>
                  <a:schemeClr val="tx1"/>
                </a:solidFill>
                <a:latin typeface="Arial" charset="0"/>
              </a:rPr>
              <a:t>Energy </a:t>
            </a:r>
            <a:r>
              <a:rPr lang="en-US" altLang="fr-FR" dirty="0">
                <a:solidFill>
                  <a:schemeClr val="tx1"/>
                </a:solidFill>
                <a:latin typeface="Arial" charset="0"/>
              </a:rPr>
              <a:t>equipartition between the different degrees </a:t>
            </a:r>
            <a:endParaRPr lang="en-US" altLang="fr-FR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fr-FR" altLang="fr-FR" dirty="0" smtClean="0">
                <a:solidFill>
                  <a:srgbClr val="00B050"/>
                </a:solidFill>
                <a:latin typeface="Arial" charset="0"/>
              </a:rPr>
              <a:t>Quadrupole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fr-FR" altLang="fr-FR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dirty="0">
                <a:solidFill>
                  <a:srgbClr val="FF0000"/>
                </a:solidFill>
                <a:latin typeface="Arial" charset="0"/>
              </a:rPr>
              <a:t>radial 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fr-FR" altLang="fr-FR" dirty="0" err="1" smtClean="0">
                <a:solidFill>
                  <a:srgbClr val="0070C0"/>
                </a:solidFill>
                <a:latin typeface="Arial" charset="0"/>
              </a:rPr>
              <a:t>dipole</a:t>
            </a:r>
            <a:r>
              <a:rPr lang="fr-FR" altLang="fr-FR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modes all </a:t>
            </a:r>
            <a:r>
              <a:rPr lang="fr-FR" altLang="fr-FR" dirty="0" err="1" smtClean="0">
                <a:solidFill>
                  <a:schemeClr val="tx1"/>
                </a:solidFill>
                <a:latin typeface="Arial" charset="0"/>
              </a:rPr>
              <a:t>present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 in the </a:t>
            </a:r>
            <a:r>
              <a:rPr lang="fr-FR" altLang="fr-FR" dirty="0" err="1">
                <a:solidFill>
                  <a:schemeClr val="tx1"/>
                </a:solidFill>
                <a:latin typeface="Arial" charset="0"/>
              </a:rPr>
              <a:t>spectrum</a:t>
            </a:r>
            <a:r>
              <a:rPr lang="fr-FR" altLang="fr-FR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/>
            <a:endParaRPr lang="fr-FR" altLang="fr-FR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fr-FR" altLang="fr-FR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altLang="fr-FR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altLang="fr-FR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altLang="fr-FR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altLang="fr-FR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en-US" altLang="fr-FR" dirty="0" smtClean="0">
                <a:solidFill>
                  <a:schemeClr val="tx1"/>
                </a:solidFill>
                <a:latin typeface="Arial" charset="0"/>
              </a:rPr>
              <a:t>At low frequency </a:t>
            </a:r>
            <a:endParaRPr lang="fr-FR" altLang="fr-FR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fr-FR" altLang="fr-FR" dirty="0" err="1" smtClean="0">
                <a:solidFill>
                  <a:srgbClr val="0070C0"/>
                </a:solidFill>
                <a:latin typeface="Arial" charset="0"/>
              </a:rPr>
              <a:t>Dipole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fr-FR" altLang="fr-FR" dirty="0" smtClean="0">
                <a:solidFill>
                  <a:srgbClr val="00B050"/>
                </a:solidFill>
                <a:latin typeface="Arial" charset="0"/>
              </a:rPr>
              <a:t>quadrupole</a:t>
            </a:r>
            <a:r>
              <a:rPr lang="fr-FR" altLang="fr-FR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and</a:t>
            </a:r>
            <a:r>
              <a:rPr lang="fr-FR" altLang="fr-FR" dirty="0" smtClean="0">
                <a:solidFill>
                  <a:srgbClr val="FF0000"/>
                </a:solidFill>
                <a:latin typeface="Arial" charset="0"/>
              </a:rPr>
              <a:t> radial </a:t>
            </a:r>
            <a:r>
              <a:rPr lang="fr-FR" altLang="fr-FR" dirty="0">
                <a:solidFill>
                  <a:schemeClr val="tx1"/>
                </a:solidFill>
                <a:latin typeface="Arial" charset="0"/>
              </a:rPr>
              <a:t>modes </a:t>
            </a:r>
            <a:r>
              <a:rPr lang="fr-FR" altLang="fr-FR" dirty="0" err="1" smtClean="0">
                <a:solidFill>
                  <a:schemeClr val="tx1"/>
                </a:solidFill>
                <a:latin typeface="Arial" charset="0"/>
              </a:rPr>
              <a:t>form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 triplets</a:t>
            </a:r>
          </a:p>
          <a:p>
            <a:pPr eaLnBrk="1" hangingPunct="1"/>
            <a:r>
              <a:rPr lang="fr-FR" altLang="fr-FR" dirty="0" smtClean="0">
                <a:solidFill>
                  <a:srgbClr val="FF00FF"/>
                </a:solidFill>
                <a:latin typeface="Arial" charset="0"/>
              </a:rPr>
              <a:t>Stello et al 2014, </a:t>
            </a:r>
            <a:r>
              <a:rPr lang="fr-FR" altLang="fr-FR" dirty="0" err="1" smtClean="0">
                <a:solidFill>
                  <a:srgbClr val="FF00FF"/>
                </a:solidFill>
                <a:latin typeface="Arial" charset="0"/>
              </a:rPr>
              <a:t>ApJ</a:t>
            </a:r>
            <a:r>
              <a:rPr lang="fr-FR" altLang="fr-FR" dirty="0" smtClean="0">
                <a:solidFill>
                  <a:srgbClr val="FF00FF"/>
                </a:solidFill>
                <a:latin typeface="Arial" charset="0"/>
              </a:rPr>
              <a:t> 788, L10</a:t>
            </a:r>
            <a:endParaRPr lang="fr-FR" altLang="fr-FR" dirty="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9225" name="Text Box 5"/>
          <p:cNvSpPr txBox="1">
            <a:spLocks noChangeArrowheads="1"/>
          </p:cNvSpPr>
          <p:nvPr/>
        </p:nvSpPr>
        <p:spPr bwMode="auto">
          <a:xfrm rot="-5400000">
            <a:off x="-1735932" y="2917032"/>
            <a:ext cx="396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00FF"/>
                </a:solidFill>
                <a:latin typeface="Arial" charset="0"/>
              </a:rPr>
              <a:t>Mosser et al. 2013, A&amp;A 559, A137</a:t>
            </a:r>
          </a:p>
        </p:txBody>
      </p:sp>
    </p:spTree>
    <p:extLst>
      <p:ext uri="{BB962C8B-B14F-4D97-AF65-F5344CB8AC3E}">
        <p14:creationId xmlns:p14="http://schemas.microsoft.com/office/powerpoint/2010/main" val="32525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PL </a:t>
            </a:r>
            <a:r>
              <a:rPr lang="fr-FR" altLang="fr-FR" dirty="0" err="1" smtClean="0"/>
              <a:t>sequences</a:t>
            </a:r>
            <a:r>
              <a:rPr lang="fr-FR" altLang="fr-FR" dirty="0" smtClean="0"/>
              <a:t> / oscillation pattern</a:t>
            </a:r>
          </a:p>
        </p:txBody>
      </p:sp>
      <p:sp>
        <p:nvSpPr>
          <p:cNvPr id="14339" name="Espace réservé de la date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14340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143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19705C0-C845-47B5-BC29-AB35954E466F}" type="slidenum">
              <a:rPr lang="fr-FR" altLang="fr-FR" smtClean="0">
                <a:solidFill>
                  <a:schemeClr val="tx1"/>
                </a:solidFill>
              </a:rPr>
              <a:pPr eaLnBrk="1" hangingPunct="1">
                <a:defRPr/>
              </a:pPr>
              <a:t>39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35063"/>
            <a:ext cx="7561263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6300788" y="2644775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chemeClr val="tx1"/>
                </a:solidFill>
                <a:latin typeface="Arial" charset="0"/>
              </a:rPr>
              <a:t>+ OGLE data</a:t>
            </a:r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4356100" y="4856163"/>
            <a:ext cx="2154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>
                <a:latin typeface="Arial" charset="0"/>
              </a:rPr>
              <a:t>+ Kepler data</a:t>
            </a:r>
          </a:p>
        </p:txBody>
      </p:sp>
      <p:sp>
        <p:nvSpPr>
          <p:cNvPr id="8201" name="Text Box 5"/>
          <p:cNvSpPr txBox="1">
            <a:spLocks noChangeArrowheads="1"/>
          </p:cNvSpPr>
          <p:nvPr/>
        </p:nvSpPr>
        <p:spPr bwMode="auto">
          <a:xfrm rot="-5400000">
            <a:off x="-1735932" y="2917032"/>
            <a:ext cx="396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00FF"/>
                </a:solidFill>
                <a:latin typeface="Arial" charset="0"/>
              </a:rPr>
              <a:t>Mosser et al. 2013, A&amp;A 559, A137</a:t>
            </a:r>
          </a:p>
        </p:txBody>
      </p:sp>
    </p:spTree>
    <p:extLst>
      <p:ext uri="{BB962C8B-B14F-4D97-AF65-F5344CB8AC3E}">
        <p14:creationId xmlns:p14="http://schemas.microsoft.com/office/powerpoint/2010/main" val="29619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CoRoT 5-month </a:t>
            </a:r>
            <a:r>
              <a:rPr lang="fr-FR" altLang="fr-FR" dirty="0" err="1" smtClean="0"/>
              <a:t>continuous</a:t>
            </a:r>
            <a:r>
              <a:rPr lang="fr-FR" altLang="fr-FR" dirty="0" smtClean="0"/>
              <a:t> observations</a:t>
            </a:r>
          </a:p>
        </p:txBody>
      </p:sp>
      <p:sp>
        <p:nvSpPr>
          <p:cNvPr id="6553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6554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FA951A-6071-4373-AB84-391350B20DA8}" type="slidenum">
              <a:rPr lang="fr-FR" altLang="fr-FR" smtClean="0">
                <a:solidFill>
                  <a:schemeClr val="tx1"/>
                </a:solidFill>
              </a:rPr>
              <a:pPr eaLnBrk="1" hangingPunct="1"/>
              <a:t>4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250825" y="5516563"/>
            <a:ext cx="864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>
                <a:solidFill>
                  <a:schemeClr val="tx1"/>
                </a:solidFill>
                <a:latin typeface="Helvetica" pitchFamily="34" charset="0"/>
              </a:rPr>
              <a:t>The 2 </a:t>
            </a:r>
            <a:r>
              <a:rPr lang="fr-FR" altLang="fr-FR" dirty="0" err="1">
                <a:solidFill>
                  <a:schemeClr val="tx1"/>
                </a:solidFill>
                <a:latin typeface="Helvetica" pitchFamily="34" charset="0"/>
              </a:rPr>
              <a:t>eyes</a:t>
            </a:r>
            <a:r>
              <a:rPr lang="fr-FR" altLang="fr-FR" dirty="0">
                <a:solidFill>
                  <a:schemeClr val="tx1"/>
                </a:solidFill>
                <a:latin typeface="Helvetica" pitchFamily="34" charset="0"/>
              </a:rPr>
              <a:t> of CoRoT, in the direction of the ~ center and ~ </a:t>
            </a:r>
            <a:r>
              <a:rPr lang="fr-FR" altLang="fr-FR" dirty="0" err="1">
                <a:solidFill>
                  <a:schemeClr val="tx1"/>
                </a:solidFill>
                <a:latin typeface="Helvetica" pitchFamily="34" charset="0"/>
              </a:rPr>
              <a:t>anticenter</a:t>
            </a:r>
            <a:r>
              <a:rPr lang="fr-FR" altLang="fr-FR" dirty="0">
                <a:solidFill>
                  <a:schemeClr val="tx1"/>
                </a:solidFill>
                <a:latin typeface="Helvetica" pitchFamily="34" charset="0"/>
              </a:rPr>
              <a:t> of the </a:t>
            </a:r>
            <a:r>
              <a:rPr lang="fr-FR" altLang="fr-FR" dirty="0" err="1">
                <a:solidFill>
                  <a:schemeClr val="tx1"/>
                </a:solidFill>
                <a:latin typeface="Helvetica" pitchFamily="34" charset="0"/>
              </a:rPr>
              <a:t>Galaxy</a:t>
            </a:r>
            <a:endParaRPr lang="fr-FR" altLang="fr-FR" sz="20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Solar and non-</a:t>
            </a:r>
            <a:r>
              <a:rPr lang="fr-FR" altLang="fr-FR" dirty="0" err="1" smtClean="0"/>
              <a:t>solar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like</a:t>
            </a:r>
            <a:r>
              <a:rPr lang="fr-FR" altLang="fr-FR" dirty="0" smtClean="0"/>
              <a:t> oscillations</a:t>
            </a:r>
          </a:p>
        </p:txBody>
      </p:sp>
      <p:sp>
        <p:nvSpPr>
          <p:cNvPr id="16387" name="Espace réservé du pied de page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3D75D15-707A-4658-994F-42B0F3579F6A}" type="slidenum">
              <a:rPr lang="fr-FR" altLang="fr-FR" smtClean="0">
                <a:solidFill>
                  <a:schemeClr val="tx1"/>
                </a:solidFill>
              </a:rPr>
              <a:pPr eaLnBrk="1" hangingPunct="1">
                <a:defRPr/>
              </a:pPr>
              <a:t>40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sp>
        <p:nvSpPr>
          <p:cNvPr id="16389" name="Espace réservé de la date 7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 rot="-5400000">
            <a:off x="-2170906" y="2931319"/>
            <a:ext cx="475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dirty="0" err="1">
                <a:solidFill>
                  <a:srgbClr val="FF00FF"/>
                </a:solidFill>
                <a:latin typeface="Arial" charset="0"/>
              </a:rPr>
              <a:t>Soszynski</a:t>
            </a:r>
            <a:r>
              <a:rPr lang="fr-FR" altLang="fr-FR" dirty="0">
                <a:solidFill>
                  <a:srgbClr val="FF00FF"/>
                </a:solidFill>
                <a:latin typeface="Arial" charset="0"/>
              </a:rPr>
              <a:t> et al. 2007, Acta </a:t>
            </a:r>
            <a:r>
              <a:rPr lang="fr-FR" altLang="fr-FR" dirty="0" err="1">
                <a:solidFill>
                  <a:srgbClr val="FF00FF"/>
                </a:solidFill>
                <a:latin typeface="Arial" charset="0"/>
              </a:rPr>
              <a:t>Astron</a:t>
            </a:r>
            <a:r>
              <a:rPr lang="fr-FR" altLang="fr-FR" dirty="0">
                <a:solidFill>
                  <a:srgbClr val="FF00FF"/>
                </a:solidFill>
                <a:latin typeface="Arial" charset="0"/>
              </a:rPr>
              <a:t>., 57, 201</a:t>
            </a:r>
          </a:p>
        </p:txBody>
      </p:sp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87693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1187450" y="1341438"/>
            <a:ext cx="5111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tx1"/>
                </a:solidFill>
                <a:latin typeface="Arial" charset="0"/>
              </a:rPr>
              <a:t>OGLE infrared microlensing survey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827088" y="429260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  <a:latin typeface="Arial" charset="0"/>
              </a:rPr>
              <a:t>n = 3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1550988" y="429260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  <a:latin typeface="Arial" charset="0"/>
              </a:rPr>
              <a:t>n = 2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427288" y="4283075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  <a:latin typeface="Arial" charset="0"/>
              </a:rPr>
              <a:t>n = 1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 rot="19470582">
            <a:off x="5478463" y="2668121"/>
            <a:ext cx="385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Long </a:t>
            </a:r>
            <a:r>
              <a:rPr lang="fr-FR" altLang="fr-FR" sz="28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periods</a:t>
            </a:r>
            <a:endParaRPr lang="fr-FR" altLang="fr-FR" sz="28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2786063" y="1636713"/>
            <a:ext cx="3946525" cy="2470150"/>
          </a:xfrm>
          <a:custGeom>
            <a:avLst/>
            <a:gdLst>
              <a:gd name="T0" fmla="*/ 0 w 3327990"/>
              <a:gd name="T1" fmla="*/ 2731830 h 2232837"/>
              <a:gd name="T2" fmla="*/ 2661245 w 3327990"/>
              <a:gd name="T3" fmla="*/ 1430958 h 2232837"/>
              <a:gd name="T4" fmla="*/ 4679606 w 3327990"/>
              <a:gd name="T5" fmla="*/ 0 h 22328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27990" h="2232837">
                <a:moveTo>
                  <a:pt x="0" y="2232837"/>
                </a:moveTo>
                <a:cubicBezTo>
                  <a:pt x="668965" y="1887278"/>
                  <a:pt x="1337930" y="1541720"/>
                  <a:pt x="1892595" y="1169581"/>
                </a:cubicBezTo>
                <a:cubicBezTo>
                  <a:pt x="2447260" y="797442"/>
                  <a:pt x="3327990" y="0"/>
                  <a:pt x="3327990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orme libre 28"/>
          <p:cNvSpPr>
            <a:spLocks/>
          </p:cNvSpPr>
          <p:nvPr/>
        </p:nvSpPr>
        <p:spPr bwMode="auto">
          <a:xfrm>
            <a:off x="2209800" y="1628775"/>
            <a:ext cx="3946525" cy="2470150"/>
          </a:xfrm>
          <a:custGeom>
            <a:avLst/>
            <a:gdLst>
              <a:gd name="T0" fmla="*/ 0 w 3327990"/>
              <a:gd name="T1" fmla="*/ 2731830 h 2232837"/>
              <a:gd name="T2" fmla="*/ 2661245 w 3327990"/>
              <a:gd name="T3" fmla="*/ 1430958 h 2232837"/>
              <a:gd name="T4" fmla="*/ 4679606 w 3327990"/>
              <a:gd name="T5" fmla="*/ 0 h 22328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27990" h="2232837">
                <a:moveTo>
                  <a:pt x="0" y="2232837"/>
                </a:moveTo>
                <a:cubicBezTo>
                  <a:pt x="668965" y="1887278"/>
                  <a:pt x="1337930" y="1541720"/>
                  <a:pt x="1892595" y="1169581"/>
                </a:cubicBezTo>
                <a:cubicBezTo>
                  <a:pt x="2447260" y="797442"/>
                  <a:pt x="3327990" y="0"/>
                  <a:pt x="3327990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orme libre 29"/>
          <p:cNvSpPr>
            <a:spLocks/>
          </p:cNvSpPr>
          <p:nvPr/>
        </p:nvSpPr>
        <p:spPr bwMode="auto">
          <a:xfrm>
            <a:off x="1706563" y="1628775"/>
            <a:ext cx="3944937" cy="2470150"/>
          </a:xfrm>
          <a:custGeom>
            <a:avLst/>
            <a:gdLst>
              <a:gd name="T0" fmla="*/ 0 w 3327990"/>
              <a:gd name="T1" fmla="*/ 2731830 h 2232837"/>
              <a:gd name="T2" fmla="*/ 2660175 w 3327990"/>
              <a:gd name="T3" fmla="*/ 1430958 h 2232837"/>
              <a:gd name="T4" fmla="*/ 4677723 w 3327990"/>
              <a:gd name="T5" fmla="*/ 0 h 22328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27990" h="2232837">
                <a:moveTo>
                  <a:pt x="0" y="2232837"/>
                </a:moveTo>
                <a:cubicBezTo>
                  <a:pt x="668965" y="1887278"/>
                  <a:pt x="1337930" y="1541720"/>
                  <a:pt x="1892595" y="1169581"/>
                </a:cubicBezTo>
                <a:cubicBezTo>
                  <a:pt x="2447260" y="797442"/>
                  <a:pt x="3327990" y="0"/>
                  <a:pt x="3327990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 rot="19470582">
            <a:off x="3914838" y="2486070"/>
            <a:ext cx="385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sz="2800" b="1" dirty="0">
                <a:solidFill>
                  <a:srgbClr val="9B3572"/>
                </a:solidFill>
                <a:latin typeface="Arial" charset="0"/>
              </a:rPr>
              <a:t>Mira-</a:t>
            </a:r>
            <a:r>
              <a:rPr lang="fr-FR" altLang="fr-FR" sz="2800" b="1" dirty="0" err="1">
                <a:solidFill>
                  <a:srgbClr val="9B3572"/>
                </a:solidFill>
                <a:latin typeface="Arial" charset="0"/>
              </a:rPr>
              <a:t>like</a:t>
            </a:r>
            <a:r>
              <a:rPr lang="fr-FR" altLang="fr-FR" sz="2800" b="1" dirty="0">
                <a:solidFill>
                  <a:srgbClr val="9B3572"/>
                </a:solidFill>
                <a:latin typeface="Arial" charset="0"/>
              </a:rPr>
              <a:t> </a:t>
            </a:r>
            <a:r>
              <a:rPr lang="fr-FR" altLang="fr-FR" sz="2800" b="1" dirty="0" smtClean="0">
                <a:solidFill>
                  <a:srgbClr val="9B3572"/>
                </a:solidFill>
                <a:latin typeface="Arial" charset="0"/>
              </a:rPr>
              <a:t>oscillations</a:t>
            </a:r>
          </a:p>
        </p:txBody>
      </p:sp>
    </p:spTree>
    <p:extLst>
      <p:ext uri="{BB962C8B-B14F-4D97-AF65-F5344CB8AC3E}">
        <p14:creationId xmlns:p14="http://schemas.microsoft.com/office/powerpoint/2010/main" val="34678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18" grpId="0" animBg="1"/>
      <p:bldP spid="29" grpId="0" animBg="1"/>
      <p:bldP spid="30" grpId="0" animBg="1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Period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luminosity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sequences</a:t>
            </a:r>
            <a:r>
              <a:rPr lang="fr-FR" altLang="fr-FR" dirty="0" smtClean="0"/>
              <a:t> in M </a:t>
            </a:r>
            <a:r>
              <a:rPr lang="fr-FR" altLang="fr-FR" dirty="0" err="1" smtClean="0"/>
              <a:t>giants</a:t>
            </a:r>
            <a:endParaRPr lang="fr-FR" altLang="fr-FR" dirty="0" smtClean="0"/>
          </a:p>
        </p:txBody>
      </p:sp>
      <p:sp>
        <p:nvSpPr>
          <p:cNvPr id="17411" name="Espace réservé du pied de page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174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CC01C0C-F094-4B29-9AB6-199CD7E5A0CB}" type="slidenum">
              <a:rPr lang="fr-FR" altLang="fr-FR" smtClean="0">
                <a:solidFill>
                  <a:schemeClr val="tx1"/>
                </a:solidFill>
              </a:rPr>
              <a:pPr eaLnBrk="1" hangingPunct="1">
                <a:defRPr/>
              </a:pPr>
              <a:t>41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898525" y="4646746"/>
            <a:ext cx="8353425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Tx/>
              <a:buChar char="-"/>
              <a:defRPr/>
            </a:pPr>
            <a:r>
              <a:rPr lang="fr-FR" altLang="fr-FR" sz="2000" dirty="0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Calibration </a:t>
            </a:r>
            <a:r>
              <a:rPr lang="fr-FR" altLang="fr-FR" sz="2000" dirty="0">
                <a:solidFill>
                  <a:schemeClr val="tx1"/>
                </a:solidFill>
                <a:latin typeface="Helvetica" pitchFamily="34" charset="0"/>
                <a:cs typeface="+mn-cs"/>
              </a:rPr>
              <a:t>of the </a:t>
            </a:r>
            <a:r>
              <a:rPr lang="fr-FR" altLang="fr-FR" sz="2000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period-luminosity</a:t>
            </a:r>
            <a:r>
              <a:rPr lang="fr-FR" altLang="fr-FR" sz="2000" dirty="0">
                <a:solidFill>
                  <a:schemeClr val="tx1"/>
                </a:solidFill>
                <a:latin typeface="Helvetica" pitchFamily="34" charset="0"/>
                <a:cs typeface="+mn-cs"/>
              </a:rPr>
              <a:t> </a:t>
            </a:r>
            <a:r>
              <a:rPr lang="fr-FR" altLang="fr-FR" sz="2000" dirty="0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relations </a:t>
            </a:r>
            <a:r>
              <a:rPr lang="fr-FR" altLang="fr-FR" sz="2000" dirty="0" err="1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based</a:t>
            </a:r>
            <a:r>
              <a:rPr lang="fr-FR" altLang="fr-FR" sz="2000" dirty="0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 on </a:t>
            </a:r>
            <a:r>
              <a:rPr lang="fr-FR" altLang="fr-FR" sz="2000" dirty="0" err="1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physics</a:t>
            </a:r>
            <a:r>
              <a:rPr lang="fr-FR" altLang="fr-FR" sz="2000" dirty="0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 </a:t>
            </a:r>
          </a:p>
          <a:p>
            <a:pPr marL="342900" indent="-342900" eaLnBrk="1" hangingPunct="1">
              <a:buFont typeface="Wingdings" pitchFamily="2" charset="2"/>
              <a:buChar char="à"/>
              <a:defRPr/>
            </a:pPr>
            <a:r>
              <a:rPr lang="fr-FR" altLang="fr-FR" sz="2000" dirty="0" err="1" smtClean="0">
                <a:solidFill>
                  <a:schemeClr val="tx1"/>
                </a:solidFill>
                <a:latin typeface="Helvetica" pitchFamily="34" charset="0"/>
                <a:cs typeface="+mn-cs"/>
                <a:sym typeface="Wingdings" panose="05000000000000000000" pitchFamily="2" charset="2"/>
              </a:rPr>
              <a:t>Precise</a:t>
            </a:r>
            <a:r>
              <a:rPr lang="fr-FR" altLang="fr-FR" sz="2000" dirty="0" smtClean="0">
                <a:solidFill>
                  <a:schemeClr val="tx1"/>
                </a:solidFill>
                <a:latin typeface="Helvetica" pitchFamily="34" charset="0"/>
                <a:cs typeface="+mn-cs"/>
                <a:sym typeface="Wingdings" panose="05000000000000000000" pitchFamily="2" charset="2"/>
              </a:rPr>
              <a:t> i</a:t>
            </a:r>
            <a:r>
              <a:rPr lang="fr-FR" altLang="fr-FR" sz="2000" dirty="0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dentification </a:t>
            </a:r>
            <a:r>
              <a:rPr lang="fr-FR" altLang="fr-FR" sz="2000" dirty="0">
                <a:solidFill>
                  <a:schemeClr val="tx1"/>
                </a:solidFill>
                <a:latin typeface="Helvetica" pitchFamily="34" charset="0"/>
                <a:cs typeface="+mn-cs"/>
              </a:rPr>
              <a:t>of the tip of the </a:t>
            </a:r>
            <a:r>
              <a:rPr lang="fr-FR" altLang="fr-FR" sz="2000" dirty="0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RGB</a:t>
            </a:r>
          </a:p>
          <a:p>
            <a:pPr marL="342900" indent="-342900" eaLnBrk="1" hangingPunct="1">
              <a:buFont typeface="Wingdings"/>
              <a:buChar char="à"/>
              <a:defRPr/>
            </a:pPr>
            <a:r>
              <a:rPr lang="fr-FR" altLang="fr-FR" sz="2000" dirty="0" err="1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Seismic</a:t>
            </a:r>
            <a:r>
              <a:rPr lang="fr-FR" altLang="fr-FR" sz="2000" dirty="0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 </a:t>
            </a:r>
            <a:r>
              <a:rPr lang="fr-FR" altLang="fr-FR" sz="2000" dirty="0" err="1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scaling</a:t>
            </a:r>
            <a:r>
              <a:rPr lang="fr-FR" altLang="fr-FR" sz="2000" dirty="0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 relations: </a:t>
            </a:r>
            <a:r>
              <a:rPr lang="fr-FR" altLang="fr-FR" sz="2000" dirty="0" err="1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stellar</a:t>
            </a:r>
            <a:r>
              <a:rPr lang="fr-FR" altLang="fr-FR" sz="2000" dirty="0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 masses and </a:t>
            </a:r>
            <a:r>
              <a:rPr lang="fr-FR" altLang="fr-FR" sz="2000" dirty="0" err="1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radii</a:t>
            </a:r>
            <a:endParaRPr lang="fr-FR" altLang="fr-FR" sz="2000" dirty="0">
              <a:solidFill>
                <a:schemeClr val="tx1"/>
              </a:solidFill>
              <a:latin typeface="Helvetica" pitchFamily="34" charset="0"/>
              <a:cs typeface="+mn-cs"/>
            </a:endParaRPr>
          </a:p>
          <a:p>
            <a:pPr marL="342900" indent="-342900" eaLnBrk="1" hangingPunct="1">
              <a:buFont typeface="Wingdings"/>
              <a:buChar char="à"/>
              <a:defRPr/>
            </a:pPr>
            <a:r>
              <a:rPr lang="fr-FR" altLang="fr-FR" sz="2000" b="1" dirty="0" smtClean="0">
                <a:solidFill>
                  <a:srgbClr val="BE129D"/>
                </a:solidFill>
                <a:latin typeface="Helvetica" pitchFamily="34" charset="0"/>
                <a:cs typeface="+mn-cs"/>
              </a:rPr>
              <a:t>Distance </a:t>
            </a:r>
            <a:r>
              <a:rPr lang="fr-FR" altLang="fr-FR" sz="2000" b="1" dirty="0" err="1" smtClean="0">
                <a:solidFill>
                  <a:srgbClr val="BE129D"/>
                </a:solidFill>
                <a:latin typeface="Helvetica" pitchFamily="34" charset="0"/>
                <a:cs typeface="+mn-cs"/>
              </a:rPr>
              <a:t>measurement</a:t>
            </a:r>
            <a:r>
              <a:rPr lang="fr-FR" altLang="fr-FR" sz="2000" b="1" dirty="0" smtClean="0">
                <a:solidFill>
                  <a:srgbClr val="BE129D"/>
                </a:solidFill>
                <a:latin typeface="Helvetica" pitchFamily="34" charset="0"/>
                <a:cs typeface="+mn-cs"/>
              </a:rPr>
              <a:t> </a:t>
            </a:r>
            <a:endParaRPr lang="fr-FR" altLang="fr-FR" sz="2000" b="1" dirty="0">
              <a:solidFill>
                <a:srgbClr val="BE129D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17414" name="Espace réservé de la date 7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  <a:endParaRPr lang="fr-FR" altLang="fr-FR" dirty="0">
              <a:solidFill>
                <a:schemeClr val="tx1"/>
              </a:solidFill>
            </a:endParaRPr>
          </a:p>
        </p:txBody>
      </p:sp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79500"/>
            <a:ext cx="518477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>
            <a:cxnSpLocks noChangeShapeType="1"/>
          </p:cNvCxnSpPr>
          <p:nvPr/>
        </p:nvCxnSpPr>
        <p:spPr bwMode="auto">
          <a:xfrm>
            <a:off x="1222375" y="2492375"/>
            <a:ext cx="5473700" cy="0"/>
          </a:xfrm>
          <a:prstGeom prst="line">
            <a:avLst/>
          </a:prstGeom>
          <a:noFill/>
          <a:ln w="381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04025" y="2133600"/>
            <a:ext cx="19446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000">
                <a:latin typeface="Helvetica" pitchFamily="34" charset="0"/>
              </a:rPr>
              <a:t>Tip of the RGB</a:t>
            </a:r>
          </a:p>
          <a:p>
            <a:pPr eaLnBrk="1" hangingPunct="1"/>
            <a:r>
              <a:rPr lang="fr-FR" altLang="fr-FR" sz="2000">
                <a:latin typeface="Helvetica" pitchFamily="34" charset="0"/>
              </a:rPr>
              <a:t>K ~ 7.2</a:t>
            </a:r>
          </a:p>
        </p:txBody>
      </p:sp>
      <p:sp>
        <p:nvSpPr>
          <p:cNvPr id="11274" name="Text Box 5"/>
          <p:cNvSpPr txBox="1">
            <a:spLocks noChangeArrowheads="1"/>
          </p:cNvSpPr>
          <p:nvPr/>
        </p:nvSpPr>
        <p:spPr bwMode="auto">
          <a:xfrm rot="16200000">
            <a:off x="-1760760" y="2917032"/>
            <a:ext cx="396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dirty="0">
                <a:solidFill>
                  <a:srgbClr val="FF00FF"/>
                </a:solidFill>
                <a:latin typeface="Arial" charset="0"/>
              </a:rPr>
              <a:t>Mosser et al. 2013, A&amp;A 559, A137</a:t>
            </a:r>
          </a:p>
        </p:txBody>
      </p:sp>
    </p:spTree>
    <p:extLst>
      <p:ext uri="{BB962C8B-B14F-4D97-AF65-F5344CB8AC3E}">
        <p14:creationId xmlns:p14="http://schemas.microsoft.com/office/powerpoint/2010/main" val="13632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08050"/>
            <a:ext cx="7861300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Mass </a:t>
            </a:r>
            <a:r>
              <a:rPr lang="fr-FR" altLang="fr-FR" dirty="0" err="1" smtClean="0"/>
              <a:t>loss</a:t>
            </a:r>
            <a:endParaRPr lang="fr-FR" altLang="fr-FR" dirty="0" smtClean="0"/>
          </a:p>
        </p:txBody>
      </p:sp>
      <p:sp>
        <p:nvSpPr>
          <p:cNvPr id="18436" name="Espace réservé de la date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18437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184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A4AD391-F227-48EE-8F91-9C119C65B8BF}" type="slidenum">
              <a:rPr lang="fr-FR" altLang="fr-FR" smtClean="0">
                <a:solidFill>
                  <a:schemeClr val="tx1"/>
                </a:solidFill>
              </a:rPr>
              <a:pPr eaLnBrk="1" hangingPunct="1">
                <a:defRPr/>
              </a:pPr>
              <a:t>42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 rot="-5400000">
            <a:off x="-1759744" y="2920207"/>
            <a:ext cx="395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00FF"/>
                </a:solidFill>
                <a:latin typeface="Arial" charset="0"/>
              </a:rPr>
              <a:t>Mosser  et al. 2012, A&amp;A 537</a:t>
            </a:r>
          </a:p>
        </p:txBody>
      </p:sp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2700338" y="4810125"/>
            <a:ext cx="3816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FF0000"/>
                </a:solidFill>
                <a:latin typeface="Helvetica" pitchFamily="34" charset="0"/>
              </a:rPr>
              <a:t>Clump stars             </a:t>
            </a:r>
            <a:r>
              <a:rPr lang="fr-FR" altLang="fr-FR" sz="2000">
                <a:latin typeface="Helvetica" pitchFamily="34" charset="0"/>
              </a:rPr>
              <a:t>RGB stars</a:t>
            </a:r>
          </a:p>
          <a:p>
            <a:pPr eaLnBrk="1" hangingPunct="1"/>
            <a:endParaRPr lang="fr-FR" altLang="fr-FR" sz="2000">
              <a:solidFill>
                <a:srgbClr val="FF000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Mass </a:t>
            </a:r>
            <a:r>
              <a:rPr lang="fr-FR" altLang="fr-FR" dirty="0" err="1" smtClean="0"/>
              <a:t>loss</a:t>
            </a:r>
            <a:endParaRPr lang="fr-FR" altLang="fr-FR" dirty="0" smtClean="0"/>
          </a:p>
        </p:txBody>
      </p:sp>
      <p:sp>
        <p:nvSpPr>
          <p:cNvPr id="19459" name="Espace réservé de la date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19460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1946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89162FC-164F-4655-AB8E-5AF457BFEADC}" type="slidenum">
              <a:rPr lang="fr-FR" altLang="fr-FR" smtClean="0">
                <a:solidFill>
                  <a:schemeClr val="tx1"/>
                </a:solidFill>
              </a:rPr>
              <a:pPr eaLnBrk="1" hangingPunct="1">
                <a:defRPr/>
              </a:pPr>
              <a:t>43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081088"/>
            <a:ext cx="7589837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ZoneTexte 1"/>
          <p:cNvSpPr txBox="1">
            <a:spLocks noChangeArrowheads="1"/>
          </p:cNvSpPr>
          <p:nvPr/>
        </p:nvSpPr>
        <p:spPr bwMode="auto">
          <a:xfrm>
            <a:off x="3492500" y="1547813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0000"/>
                </a:solidFill>
                <a:latin typeface="Arial" charset="0"/>
              </a:rPr>
              <a:t>Wave acceleration = gravity field</a:t>
            </a:r>
          </a:p>
        </p:txBody>
      </p:sp>
    </p:spTree>
    <p:extLst>
      <p:ext uri="{BB962C8B-B14F-4D97-AF65-F5344CB8AC3E}">
        <p14:creationId xmlns:p14="http://schemas.microsoft.com/office/powerpoint/2010/main" val="14982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A golden </a:t>
            </a:r>
            <a:r>
              <a:rPr lang="fr-FR" altLang="fr-FR" dirty="0" err="1" smtClean="0"/>
              <a:t>age</a:t>
            </a:r>
            <a:r>
              <a:rPr lang="fr-FR" altLang="fr-FR" dirty="0" smtClean="0"/>
              <a:t> of </a:t>
            </a:r>
            <a:r>
              <a:rPr lang="fr-FR" altLang="fr-FR" dirty="0" err="1" smtClean="0"/>
              <a:t>stellar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physics</a:t>
            </a:r>
            <a:endParaRPr lang="fr-FR" altLang="fr-FR" dirty="0" smtClean="0"/>
          </a:p>
        </p:txBody>
      </p:sp>
      <p:sp>
        <p:nvSpPr>
          <p:cNvPr id="14643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14643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189452-08E3-499A-A294-788A3A0FAA54}" type="slidenum">
              <a:rPr lang="fr-FR" altLang="fr-FR" smtClean="0">
                <a:solidFill>
                  <a:schemeClr val="tx1"/>
                </a:solidFill>
              </a:rPr>
              <a:pPr eaLnBrk="1" hangingPunct="1"/>
              <a:t>44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sp>
        <p:nvSpPr>
          <p:cNvPr id="146437" name="Text Box 4"/>
          <p:cNvSpPr txBox="1">
            <a:spLocks noChangeArrowheads="1"/>
          </p:cNvSpPr>
          <p:nvPr/>
        </p:nvSpPr>
        <p:spPr bwMode="auto">
          <a:xfrm>
            <a:off x="539750" y="971550"/>
            <a:ext cx="77057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fr-FR" altLang="fr-FR" dirty="0" err="1" smtClean="0">
                <a:solidFill>
                  <a:schemeClr val="tx1"/>
                </a:solidFill>
                <a:latin typeface="Arial" charset="0"/>
              </a:rPr>
              <a:t>Seismic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Arial" charset="0"/>
              </a:rPr>
              <a:t>space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-borne observations </a:t>
            </a:r>
            <a:r>
              <a:rPr lang="fr-FR" altLang="fr-FR" dirty="0" err="1" smtClean="0">
                <a:solidFill>
                  <a:schemeClr val="tx1"/>
                </a:solidFill>
                <a:latin typeface="Arial" charset="0"/>
              </a:rPr>
              <a:t>with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 CoRoT and Kepler</a:t>
            </a:r>
          </a:p>
          <a:p>
            <a:pPr eaLnBrk="1" hangingPunct="1"/>
            <a:endParaRPr lang="fr-FR" altLang="fr-FR" dirty="0">
              <a:solidFill>
                <a:schemeClr val="tx1"/>
              </a:solidFill>
              <a:latin typeface="Arial" charset="0"/>
            </a:endParaRPr>
          </a:p>
          <a:p>
            <a:pPr marL="285750" indent="-285750" eaLnBrk="1" hangingPunct="1">
              <a:buFont typeface="Wingdings"/>
              <a:buChar char="à"/>
            </a:pPr>
            <a:r>
              <a:rPr lang="fr-FR" altLang="fr-FR" dirty="0" err="1" smtClean="0">
                <a:latin typeface="Arial" charset="0"/>
                <a:sym typeface="Wingdings" panose="05000000000000000000" pitchFamily="2" charset="2"/>
              </a:rPr>
              <a:t>Seismic</a:t>
            </a:r>
            <a:r>
              <a:rPr lang="fr-FR" altLang="fr-FR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fr-FR" altLang="fr-FR" dirty="0" err="1">
                <a:latin typeface="Arial" charset="0"/>
                <a:sym typeface="Wingdings" pitchFamily="2" charset="2"/>
              </a:rPr>
              <a:t>determination</a:t>
            </a:r>
            <a:r>
              <a:rPr lang="fr-FR" altLang="fr-FR" dirty="0">
                <a:latin typeface="Arial" charset="0"/>
                <a:sym typeface="Wingdings" pitchFamily="2" charset="2"/>
              </a:rPr>
              <a:t> of R, </a:t>
            </a:r>
            <a:r>
              <a:rPr lang="fr-FR" altLang="fr-FR" dirty="0" smtClean="0">
                <a:latin typeface="Arial" charset="0"/>
                <a:sym typeface="Wingdings" pitchFamily="2" charset="2"/>
              </a:rPr>
              <a:t>M</a:t>
            </a:r>
          </a:p>
          <a:p>
            <a:pPr eaLnBrk="1" hangingPunct="1"/>
            <a:r>
              <a:rPr lang="fr-FR" altLang="fr-FR" dirty="0" smtClean="0">
                <a:latin typeface="Arial" charset="0"/>
                <a:sym typeface="Wingdings" pitchFamily="2" charset="2"/>
              </a:rPr>
              <a:t>     + mass </a:t>
            </a:r>
            <a:r>
              <a:rPr lang="fr-FR" altLang="fr-FR" dirty="0" err="1" smtClean="0">
                <a:latin typeface="Arial" charset="0"/>
                <a:sym typeface="Wingdings" pitchFamily="2" charset="2"/>
              </a:rPr>
              <a:t>loss</a:t>
            </a:r>
            <a:endParaRPr lang="fr-FR" altLang="fr-FR" dirty="0" smtClean="0">
              <a:latin typeface="Arial" charset="0"/>
              <a:sym typeface="Wingdings" pitchFamily="2" charset="2"/>
            </a:endParaRPr>
          </a:p>
          <a:p>
            <a:pPr eaLnBrk="1" hangingPunct="1"/>
            <a:endParaRPr lang="fr-FR" altLang="fr-FR" dirty="0" smtClean="0">
              <a:latin typeface="Arial" charset="0"/>
            </a:endParaRPr>
          </a:p>
          <a:p>
            <a:pPr marL="285750" lvl="0" indent="-285750" eaLnBrk="1" hangingPunct="1">
              <a:buFont typeface="Wingdings"/>
              <a:buChar char="à"/>
              <a:defRPr/>
            </a:pPr>
            <a:r>
              <a:rPr lang="fr-FR" dirty="0" err="1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Seismically</a:t>
            </a:r>
            <a:r>
              <a:rPr lang="fr-FR" dirty="0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enriched</a:t>
            </a:r>
            <a:r>
              <a:rPr lang="fr-FR" dirty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Hertzsprung-Russell </a:t>
            </a:r>
            <a:r>
              <a:rPr lang="fr-FR" dirty="0" err="1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diagram</a:t>
            </a:r>
            <a:endParaRPr lang="fr-FR" dirty="0">
              <a:solidFill>
                <a:srgbClr val="3333CC"/>
              </a:solidFill>
              <a:latin typeface="Helvetica"/>
              <a:sym typeface="Wingdings" panose="05000000000000000000" pitchFamily="2" charset="2"/>
            </a:endParaRPr>
          </a:p>
          <a:p>
            <a:pPr lvl="0" eaLnBrk="1" hangingPunct="1">
              <a:defRPr/>
            </a:pPr>
            <a:r>
              <a:rPr lang="fr-FR" dirty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    + </a:t>
            </a:r>
            <a:r>
              <a:rPr lang="fr-FR" dirty="0">
                <a:solidFill>
                  <a:srgbClr val="3333CC"/>
                </a:solidFill>
                <a:latin typeface="Helvetica"/>
                <a:sym typeface="Wingdings" panose="05000000000000000000" pitchFamily="2" charset="2"/>
              </a:rPr>
              <a:t>p</a:t>
            </a:r>
            <a:r>
              <a:rPr lang="en-US" dirty="0" err="1" smtClean="0">
                <a:solidFill>
                  <a:srgbClr val="3333CC"/>
                </a:solidFill>
                <a:latin typeface="Helvetica"/>
              </a:rPr>
              <a:t>recise</a:t>
            </a:r>
            <a:r>
              <a:rPr lang="en-US" dirty="0" smtClean="0">
                <a:solidFill>
                  <a:srgbClr val="3333CC"/>
                </a:solidFill>
                <a:latin typeface="Helvetica"/>
              </a:rPr>
              <a:t> </a:t>
            </a:r>
            <a:r>
              <a:rPr lang="en-US" dirty="0">
                <a:solidFill>
                  <a:srgbClr val="3333CC"/>
                </a:solidFill>
                <a:latin typeface="Helvetica"/>
              </a:rPr>
              <a:t>markers of stellar </a:t>
            </a:r>
            <a:r>
              <a:rPr lang="en-US" dirty="0" smtClean="0">
                <a:solidFill>
                  <a:srgbClr val="3333CC"/>
                </a:solidFill>
                <a:latin typeface="Helvetica"/>
              </a:rPr>
              <a:t>evolution</a:t>
            </a:r>
          </a:p>
          <a:p>
            <a:pPr lvl="0" eaLnBrk="1" hangingPunct="1">
              <a:defRPr/>
            </a:pPr>
            <a:endParaRPr lang="en-US" dirty="0">
              <a:solidFill>
                <a:srgbClr val="3333CC"/>
              </a:solidFill>
              <a:latin typeface="Helvetica"/>
            </a:endParaRPr>
          </a:p>
          <a:p>
            <a:pPr marL="285750" lvl="0" indent="-285750" eaLnBrk="1" hangingPunct="1">
              <a:buFont typeface="Wingdings"/>
              <a:buChar char="à"/>
              <a:defRPr/>
            </a:pPr>
            <a:r>
              <a:rPr lang="en-US" dirty="0">
                <a:solidFill>
                  <a:srgbClr val="3333CC"/>
                </a:solidFill>
                <a:latin typeface="Helvetica"/>
              </a:rPr>
              <a:t>Link with semi-regular variables </a:t>
            </a:r>
          </a:p>
          <a:p>
            <a:pPr lvl="0" eaLnBrk="1" hangingPunct="1">
              <a:defRPr/>
            </a:pPr>
            <a:endParaRPr lang="en-US" dirty="0">
              <a:solidFill>
                <a:srgbClr val="3333CC"/>
              </a:solidFill>
              <a:latin typeface="Helvetica"/>
            </a:endParaRPr>
          </a:p>
          <a:p>
            <a:pPr eaLnBrk="1" hangingPunct="1">
              <a:defRPr/>
            </a:pP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… </a:t>
            </a:r>
            <a:r>
              <a:rPr lang="fr-FR" altLang="fr-FR" dirty="0" err="1" smtClean="0">
                <a:solidFill>
                  <a:schemeClr val="tx1"/>
                </a:solidFill>
                <a:latin typeface="Arial" charset="0"/>
              </a:rPr>
              <a:t>Everything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 about stars </a:t>
            </a:r>
            <a:r>
              <a:rPr lang="fr-FR" altLang="fr-FR" dirty="0" err="1" smtClean="0">
                <a:solidFill>
                  <a:schemeClr val="tx1"/>
                </a:solidFill>
                <a:latin typeface="Arial" charset="0"/>
              </a:rPr>
              <a:t>before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Arial" charset="0"/>
              </a:rPr>
              <a:t>they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Arial" charset="0"/>
              </a:rPr>
              <a:t>reach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</a:rPr>
              <a:t> the AGB</a:t>
            </a:r>
            <a:endParaRPr lang="en-US" dirty="0" smtClean="0">
              <a:solidFill>
                <a:srgbClr val="3333CC"/>
              </a:solidFill>
              <a:latin typeface="Helvetica"/>
            </a:endParaRPr>
          </a:p>
          <a:p>
            <a:pPr lvl="0" eaLnBrk="1" hangingPunct="1">
              <a:defRPr/>
            </a:pPr>
            <a:endParaRPr lang="en-US" dirty="0" smtClean="0">
              <a:solidFill>
                <a:srgbClr val="3333CC"/>
              </a:solidFill>
              <a:latin typeface="Helvetica"/>
            </a:endParaRPr>
          </a:p>
        </p:txBody>
      </p:sp>
      <p:sp>
        <p:nvSpPr>
          <p:cNvPr id="146438" name="Rectangle 5"/>
          <p:cNvSpPr>
            <a:spLocks noChangeArrowheads="1"/>
          </p:cNvSpPr>
          <p:nvPr/>
        </p:nvSpPr>
        <p:spPr bwMode="auto">
          <a:xfrm>
            <a:off x="1763688" y="4679392"/>
            <a:ext cx="7164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altLang="fr-FR" dirty="0" err="1" smtClean="0">
                <a:latin typeface="Helvetica" pitchFamily="34" charset="0"/>
              </a:rPr>
              <a:t>Plato</a:t>
            </a:r>
            <a:r>
              <a:rPr lang="fr-FR" altLang="fr-FR" dirty="0" smtClean="0">
                <a:latin typeface="Helvetica" pitchFamily="34" charset="0"/>
              </a:rPr>
              <a:t>, </a:t>
            </a:r>
            <a:r>
              <a:rPr lang="en-US" altLang="fr-FR" dirty="0">
                <a:latin typeface="Helvetica" pitchFamily="34" charset="0"/>
              </a:rPr>
              <a:t>selected today as ESA's third medium-class science mission.</a:t>
            </a:r>
            <a:endParaRPr lang="fr-FR" altLang="fr-FR" dirty="0">
              <a:latin typeface="Helvetica" pitchFamily="34" charset="0"/>
            </a:endParaRPr>
          </a:p>
          <a:p>
            <a:pPr algn="r" eaLnBrk="1" hangingPunct="1"/>
            <a:r>
              <a:rPr lang="fr-FR" altLang="fr-FR" i="1" dirty="0" err="1" smtClean="0">
                <a:latin typeface="Helvetica" pitchFamily="34" charset="0"/>
              </a:rPr>
              <a:t>Search</a:t>
            </a:r>
            <a:r>
              <a:rPr lang="fr-FR" altLang="fr-FR" i="1" smtClean="0">
                <a:latin typeface="Helvetica" pitchFamily="34" charset="0"/>
              </a:rPr>
              <a:t> of </a:t>
            </a:r>
            <a:r>
              <a:rPr lang="fr-FR" altLang="fr-FR" i="1" dirty="0" err="1">
                <a:latin typeface="Helvetica" pitchFamily="34" charset="0"/>
              </a:rPr>
              <a:t>exoplanets</a:t>
            </a:r>
            <a:r>
              <a:rPr lang="fr-FR" altLang="fr-FR" i="1" dirty="0">
                <a:latin typeface="Helvetica" pitchFamily="34" charset="0"/>
              </a:rPr>
              <a:t> and </a:t>
            </a:r>
            <a:r>
              <a:rPr lang="fr-FR" altLang="fr-FR" i="1" dirty="0" err="1">
                <a:latin typeface="Helvetica" pitchFamily="34" charset="0"/>
              </a:rPr>
              <a:t>detailed</a:t>
            </a:r>
            <a:r>
              <a:rPr lang="fr-FR" altLang="fr-FR" i="1" dirty="0">
                <a:latin typeface="Helvetica" pitchFamily="34" charset="0"/>
              </a:rPr>
              <a:t> </a:t>
            </a:r>
            <a:r>
              <a:rPr lang="fr-FR" altLang="fr-FR" i="1" dirty="0" err="1">
                <a:latin typeface="Helvetica" pitchFamily="34" charset="0"/>
              </a:rPr>
              <a:t>analysis</a:t>
            </a:r>
            <a:r>
              <a:rPr lang="fr-FR" altLang="fr-FR" i="1" dirty="0">
                <a:latin typeface="Helvetica" pitchFamily="34" charset="0"/>
              </a:rPr>
              <a:t> of the host stars</a:t>
            </a:r>
          </a:p>
        </p:txBody>
      </p:sp>
      <p:pic>
        <p:nvPicPr>
          <p:cNvPr id="146439" name="Picture 10" descr="logoob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4350"/>
            <a:ext cx="27717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25538"/>
            <a:ext cx="161925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029325"/>
            <a:ext cx="226853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Kepler 4-year </a:t>
            </a:r>
            <a:r>
              <a:rPr lang="fr-FR" altLang="fr-FR" dirty="0" err="1"/>
              <a:t>continuous</a:t>
            </a:r>
            <a:r>
              <a:rPr lang="fr-FR" altLang="fr-FR" dirty="0"/>
              <a:t> observations</a:t>
            </a:r>
            <a:endParaRPr lang="fr-FR" altLang="fr-FR" dirty="0" smtClean="0"/>
          </a:p>
        </p:txBody>
      </p:sp>
      <p:sp>
        <p:nvSpPr>
          <p:cNvPr id="6861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 err="1" smtClean="0">
                <a:solidFill>
                  <a:schemeClr val="tx1"/>
                </a:solidFill>
              </a:rPr>
              <a:t>Stellar</a:t>
            </a:r>
            <a:r>
              <a:rPr lang="fr-FR" altLang="fr-FR" dirty="0" smtClean="0">
                <a:solidFill>
                  <a:schemeClr val="tx1"/>
                </a:solidFill>
              </a:rPr>
              <a:t> End </a:t>
            </a:r>
            <a:r>
              <a:rPr lang="fr-FR" altLang="fr-FR" dirty="0" err="1" smtClean="0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686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C20B80-8F43-45F7-9E51-ECB4C25B58C1}" type="slidenum">
              <a:rPr lang="fr-FR" altLang="fr-FR" smtClean="0">
                <a:solidFill>
                  <a:schemeClr val="tx1"/>
                </a:solidFill>
              </a:rPr>
              <a:pPr eaLnBrk="1" hangingPunct="1"/>
              <a:t>5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7752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08050"/>
            <a:ext cx="271938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5902325" y="3500438"/>
            <a:ext cx="324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00B0F0"/>
                </a:solidFill>
                <a:latin typeface="Helvetica" pitchFamily="34" charset="0"/>
              </a:rPr>
              <a:t>Focal plane with 42 CCD</a:t>
            </a:r>
            <a:endParaRPr lang="fr-FR" altLang="fr-FR" sz="2000">
              <a:solidFill>
                <a:srgbClr val="00B0F0"/>
              </a:solidFill>
              <a:latin typeface="Helvetica" pitchFamily="34" charset="0"/>
            </a:endParaRPr>
          </a:p>
        </p:txBody>
      </p:sp>
      <p:pic>
        <p:nvPicPr>
          <p:cNvPr id="686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3357563"/>
            <a:ext cx="432911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0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CoRoT &amp; Kepler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9DF41-2824-4F30-B516-D56C425E6F3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83" y="133350"/>
            <a:ext cx="705802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83" y="148346"/>
            <a:ext cx="705802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 rot="16200000">
            <a:off x="-1613286" y="3244333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F0"/>
                </a:solidFill>
                <a:latin typeface="+mj-lt"/>
              </a:rPr>
              <a:t>Hekker</a:t>
            </a:r>
            <a:r>
              <a:rPr lang="fr-FR" dirty="0" smtClean="0">
                <a:solidFill>
                  <a:srgbClr val="00B0F0"/>
                </a:solidFill>
                <a:latin typeface="+mj-lt"/>
              </a:rPr>
              <a:t> et al. 2009, </a:t>
            </a:r>
            <a:r>
              <a:rPr lang="fr-FR" dirty="0">
                <a:solidFill>
                  <a:srgbClr val="00B0F0"/>
                </a:solidFill>
                <a:latin typeface="+mj-lt"/>
              </a:rPr>
              <a:t>Huber </a:t>
            </a:r>
            <a:r>
              <a:rPr lang="fr-FR" dirty="0" smtClean="0">
                <a:solidFill>
                  <a:srgbClr val="00B0F0"/>
                </a:solidFill>
                <a:latin typeface="+mj-lt"/>
              </a:rPr>
              <a:t>et al. 2014</a:t>
            </a:r>
            <a:endParaRPr lang="fr-FR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22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>
                <a:solidFill>
                  <a:schemeClr val="bg1"/>
                </a:solidFill>
              </a:rPr>
              <a:t>Seismic</a:t>
            </a:r>
            <a:r>
              <a:rPr lang="fr-FR" altLang="fr-FR" dirty="0" smtClean="0">
                <a:solidFill>
                  <a:schemeClr val="bg1"/>
                </a:solidFill>
              </a:rPr>
              <a:t> </a:t>
            </a:r>
            <a:r>
              <a:rPr lang="fr-FR" altLang="fr-FR" dirty="0" err="1" smtClean="0">
                <a:solidFill>
                  <a:schemeClr val="bg1"/>
                </a:solidFill>
              </a:rPr>
              <a:t>scaling</a:t>
            </a:r>
            <a:r>
              <a:rPr lang="fr-FR" altLang="fr-FR" dirty="0" smtClean="0">
                <a:solidFill>
                  <a:schemeClr val="bg1"/>
                </a:solidFill>
              </a:rPr>
              <a:t> relations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9084-1EF1-4A18-9710-CEC7D86E6C7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051050" y="6340475"/>
            <a:ext cx="573088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0000"/>
                </a:solidFill>
                <a:latin typeface="+mj-lt"/>
              </a:rPr>
              <a:t>ℓ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=0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8313" y="6340475"/>
            <a:ext cx="600075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0B050"/>
                </a:solidFill>
                <a:latin typeface="+mj-lt"/>
              </a:rPr>
              <a:t>ℓ=2</a:t>
            </a:r>
            <a:endParaRPr lang="fr-FR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87675" y="1773238"/>
            <a:ext cx="532923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000" b="1" dirty="0" err="1" smtClean="0">
                <a:solidFill>
                  <a:srgbClr val="FF0066"/>
                </a:solidFill>
                <a:latin typeface="+mj-lt"/>
              </a:rPr>
              <a:t>Seismic</a:t>
            </a:r>
            <a:endParaRPr lang="fr-FR" sz="8000" b="1" dirty="0" smtClean="0">
              <a:solidFill>
                <a:srgbClr val="FF0066"/>
              </a:solidFill>
              <a:latin typeface="+mj-lt"/>
            </a:endParaRPr>
          </a:p>
          <a:p>
            <a:pPr>
              <a:defRPr/>
            </a:pPr>
            <a:r>
              <a:rPr lang="fr-FR" sz="8000" b="1" dirty="0" err="1" smtClean="0">
                <a:solidFill>
                  <a:srgbClr val="FF0066"/>
                </a:solidFill>
                <a:latin typeface="+mj-lt"/>
              </a:rPr>
              <a:t>scaling</a:t>
            </a:r>
            <a:r>
              <a:rPr lang="fr-FR" sz="8000" b="1" dirty="0" smtClean="0">
                <a:solidFill>
                  <a:srgbClr val="FF0066"/>
                </a:solidFill>
                <a:latin typeface="+mj-lt"/>
              </a:rPr>
              <a:t> relations</a:t>
            </a:r>
            <a:endParaRPr lang="fr-FR" sz="8000" b="1" dirty="0">
              <a:solidFill>
                <a:srgbClr val="FF00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12279"/>
            <a:ext cx="8008937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Solar oscillation </a:t>
            </a:r>
            <a:r>
              <a:rPr lang="fr-FR" dirty="0" err="1" smtClean="0"/>
              <a:t>spectrum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Stellar</a:t>
            </a:r>
            <a:r>
              <a:rPr lang="fr-FR" dirty="0" smtClean="0"/>
              <a:t> End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9DF41-2824-4F30-B516-D56C425E6F3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932040" y="4221088"/>
            <a:ext cx="393662" cy="1587"/>
          </a:xfrm>
          <a:prstGeom prst="straightConnector1">
            <a:avLst/>
          </a:prstGeom>
          <a:ln w="31750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580112" y="3861048"/>
            <a:ext cx="591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800" b="1" dirty="0" err="1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Dn</a:t>
            </a:r>
            <a:endParaRPr lang="fr-FR" altLang="fr-FR" sz="2800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4644008" y="1340768"/>
            <a:ext cx="0" cy="4155190"/>
          </a:xfrm>
          <a:prstGeom prst="straightConnector1">
            <a:avLst/>
          </a:prstGeom>
          <a:ln w="34925" cmpd="sng">
            <a:solidFill>
              <a:srgbClr val="BE129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347864" y="1556791"/>
            <a:ext cx="811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800" b="1" dirty="0" err="1">
                <a:solidFill>
                  <a:srgbClr val="BE129D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fr-FR" altLang="fr-FR" sz="2800" b="1" baseline="-25000" dirty="0" err="1">
                <a:solidFill>
                  <a:srgbClr val="BE129D"/>
                </a:solidFill>
                <a:sym typeface="Wingdings" pitchFamily="2" charset="2"/>
              </a:rPr>
              <a:t>max</a:t>
            </a: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10899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4" y="980727"/>
            <a:ext cx="8274954" cy="342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Global </a:t>
            </a:r>
            <a:r>
              <a:rPr lang="fr-FR" altLang="fr-FR" dirty="0" err="1" smtClean="0"/>
              <a:t>seismic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parameters</a:t>
            </a:r>
            <a:endParaRPr lang="fr-FR" altLang="fr-FR" dirty="0" smtClean="0"/>
          </a:p>
        </p:txBody>
      </p:sp>
      <p:sp>
        <p:nvSpPr>
          <p:cNvPr id="5427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 err="1">
                <a:solidFill>
                  <a:schemeClr val="tx1"/>
                </a:solidFill>
              </a:rPr>
              <a:t>Stellar</a:t>
            </a:r>
            <a:r>
              <a:rPr lang="fr-FR" altLang="fr-FR" dirty="0">
                <a:solidFill>
                  <a:schemeClr val="tx1"/>
                </a:solidFill>
              </a:rPr>
              <a:t> End </a:t>
            </a:r>
            <a:r>
              <a:rPr lang="fr-FR" altLang="fr-FR" dirty="0" err="1">
                <a:solidFill>
                  <a:schemeClr val="tx1"/>
                </a:solidFill>
              </a:rPr>
              <a:t>Products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5427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7B6265-977D-4C76-84F3-EC9CB775FC9F}" type="slidenum">
              <a:rPr lang="fr-FR" altLang="fr-FR" smtClean="0">
                <a:solidFill>
                  <a:schemeClr val="tx1"/>
                </a:solidFill>
              </a:rPr>
              <a:pPr eaLnBrk="1" hangingPunct="1"/>
              <a:t>9</a:t>
            </a:fld>
            <a:endParaRPr lang="fr-FR" altLang="fr-FR" smtClean="0">
              <a:solidFill>
                <a:schemeClr val="tx1"/>
              </a:solidFill>
            </a:endParaRPr>
          </a:p>
        </p:txBody>
      </p:sp>
      <p:sp>
        <p:nvSpPr>
          <p:cNvPr id="54278" name="ZoneTexte 8"/>
          <p:cNvSpPr txBox="1">
            <a:spLocks noChangeArrowheads="1"/>
          </p:cNvSpPr>
          <p:nvPr/>
        </p:nvSpPr>
        <p:spPr bwMode="auto">
          <a:xfrm>
            <a:off x="107504" y="4329097"/>
            <a:ext cx="9073008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800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Dn</a:t>
            </a:r>
            <a:r>
              <a:rPr lang="fr-FR" altLang="fr-FR" sz="2400" b="1" dirty="0" smtClean="0"/>
              <a:t> </a:t>
            </a:r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scales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altLang="fr-FR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with</a:t>
            </a:r>
            <a:r>
              <a:rPr lang="fr-FR" altLang="fr-FR" dirty="0">
                <a:latin typeface="Arial" pitchFamily="34" charset="0"/>
                <a:cs typeface="Arial" pitchFamily="34" charset="0"/>
                <a:sym typeface="Wingdings" pitchFamily="2" charset="2"/>
              </a:rPr>
              <a:t> the </a:t>
            </a:r>
            <a:r>
              <a:rPr lang="fr-FR" altLang="fr-FR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mean</a:t>
            </a:r>
            <a:r>
              <a:rPr lang="fr-FR" altLang="fr-FR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altLang="fr-FR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density</a:t>
            </a:r>
            <a:r>
              <a:rPr lang="fr-FR" altLang="fr-FR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altLang="fr-FR" b="1" dirty="0"/>
              <a:t>	</a:t>
            </a:r>
            <a:r>
              <a:rPr lang="fr-FR" altLang="fr-FR" b="1" dirty="0" smtClean="0"/>
              <a:t>	</a:t>
            </a:r>
            <a:r>
              <a:rPr lang="fr-FR" altLang="fr-FR" sz="3200" b="1" dirty="0" err="1" smtClean="0">
                <a:solidFill>
                  <a:srgbClr val="BE129D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fr-FR" altLang="fr-FR" sz="3200" b="1" baseline="-25000" dirty="0" err="1" smtClean="0">
                <a:solidFill>
                  <a:srgbClr val="BE129D"/>
                </a:solidFill>
                <a:sym typeface="Wingdings" pitchFamily="2" charset="2"/>
              </a:rPr>
              <a:t>max</a:t>
            </a:r>
            <a:r>
              <a:rPr lang="fr-FR" altLang="fr-FR" sz="2800" baseline="-25000" dirty="0">
                <a:solidFill>
                  <a:srgbClr val="BE129D"/>
                </a:solidFill>
                <a:sym typeface="Wingdings" pitchFamily="2" charset="2"/>
              </a:rPr>
              <a:t>	</a:t>
            </a:r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scales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with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the </a:t>
            </a:r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cutoff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frequency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					in the </a:t>
            </a:r>
            <a:r>
              <a:rPr lang="fr-FR" altLang="fr-F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photosphere</a:t>
            </a:r>
            <a:endParaRPr lang="fr-FR" altLang="fr-F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fr-FR" altLang="fr-FR" sz="2400" b="1" dirty="0" err="1" smtClean="0">
                <a:solidFill>
                  <a:srgbClr val="FF0000"/>
                </a:solidFill>
                <a:latin typeface="Symbol" pitchFamily="18" charset="2"/>
              </a:rPr>
              <a:t>Dn</a:t>
            </a:r>
            <a:r>
              <a:rPr lang="fr-FR" altLang="fr-FR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</a:rPr>
              <a:t>~ </a:t>
            </a:r>
            <a:r>
              <a:rPr lang="fr-FR" altLang="fr-FR" sz="2400" b="1" dirty="0">
                <a:solidFill>
                  <a:srgbClr val="FF0000"/>
                </a:solidFill>
                <a:latin typeface="Arial" pitchFamily="34" charset="0"/>
              </a:rPr>
              <a:t>&lt;</a:t>
            </a:r>
            <a:r>
              <a:rPr lang="fr-FR" altLang="fr-FR" sz="2400" b="1" dirty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fr-FR" altLang="fr-FR" sz="2400" b="1" dirty="0">
                <a:solidFill>
                  <a:srgbClr val="FF0000"/>
                </a:solidFill>
                <a:latin typeface="Arial" pitchFamily="34" charset="0"/>
              </a:rPr>
              <a:t>&gt;</a:t>
            </a:r>
            <a:r>
              <a:rPr lang="fr-FR" altLang="fr-FR" sz="2400" baseline="30000" dirty="0">
                <a:solidFill>
                  <a:srgbClr val="FF0000"/>
                </a:solidFill>
                <a:latin typeface="Arial" pitchFamily="34" charset="0"/>
              </a:rPr>
              <a:t>0.5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</a:rPr>
              <a:t> ~ (M/R</a:t>
            </a:r>
            <a:r>
              <a:rPr lang="fr-FR" altLang="fr-FR" sz="2400" baseline="30000" dirty="0">
                <a:solidFill>
                  <a:srgbClr val="FF0000"/>
                </a:solidFill>
                <a:latin typeface="Arial" pitchFamily="34" charset="0"/>
              </a:rPr>
              <a:t>3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</a:rPr>
              <a:t>)</a:t>
            </a:r>
            <a:r>
              <a:rPr lang="fr-FR" altLang="fr-FR" sz="2400" baseline="30000" dirty="0">
                <a:solidFill>
                  <a:srgbClr val="FF0000"/>
                </a:solidFill>
                <a:latin typeface="Arial" pitchFamily="34" charset="0"/>
              </a:rPr>
              <a:t>0.5</a:t>
            </a:r>
            <a:r>
              <a:rPr lang="fr-FR" altLang="fr-FR" sz="2400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fr-FR" altLang="fr-FR" sz="2400" dirty="0">
                <a:latin typeface="Arial" pitchFamily="34" charset="0"/>
              </a:rPr>
              <a:t>	 </a:t>
            </a:r>
            <a:r>
              <a:rPr lang="fr-FR" altLang="fr-FR" sz="2400" dirty="0" smtClean="0">
                <a:latin typeface="Arial" pitchFamily="34" charset="0"/>
              </a:rPr>
              <a:t>	</a:t>
            </a:r>
            <a:r>
              <a:rPr lang="fr-FR" altLang="fr-FR" sz="2400" b="1" dirty="0" err="1" smtClean="0">
                <a:solidFill>
                  <a:srgbClr val="BE129D"/>
                </a:solidFill>
                <a:latin typeface="Symbol" pitchFamily="18" charset="2"/>
              </a:rPr>
              <a:t>n</a:t>
            </a:r>
            <a:r>
              <a:rPr lang="fr-FR" altLang="fr-FR" sz="2400" b="1" baseline="-25000" dirty="0" err="1" smtClean="0">
                <a:solidFill>
                  <a:srgbClr val="BE129D"/>
                </a:solidFill>
                <a:latin typeface="Arial" pitchFamily="34" charset="0"/>
              </a:rPr>
              <a:t>max</a:t>
            </a:r>
            <a:r>
              <a:rPr lang="fr-FR" altLang="fr-FR" sz="2400" dirty="0" smtClean="0">
                <a:solidFill>
                  <a:srgbClr val="BE129D"/>
                </a:solidFill>
                <a:latin typeface="Arial" pitchFamily="34" charset="0"/>
              </a:rPr>
              <a:t>~ </a:t>
            </a:r>
            <a:r>
              <a:rPr lang="fr-FR" altLang="fr-FR" sz="2400" dirty="0" err="1" smtClean="0">
                <a:solidFill>
                  <a:srgbClr val="BE129D"/>
                </a:solidFill>
                <a:latin typeface="Symbol" pitchFamily="18" charset="2"/>
              </a:rPr>
              <a:t>n</a:t>
            </a:r>
            <a:r>
              <a:rPr lang="fr-FR" altLang="fr-FR" sz="2400" baseline="-25000" dirty="0" err="1" smtClean="0">
                <a:solidFill>
                  <a:srgbClr val="BE129D"/>
                </a:solidFill>
                <a:latin typeface="Arial" pitchFamily="34" charset="0"/>
              </a:rPr>
              <a:t>c</a:t>
            </a:r>
            <a:r>
              <a:rPr lang="fr-FR" altLang="fr-FR" sz="2400" dirty="0" smtClean="0">
                <a:solidFill>
                  <a:srgbClr val="BE129D"/>
                </a:solidFill>
                <a:latin typeface="Arial" pitchFamily="34" charset="0"/>
              </a:rPr>
              <a:t> ~ g/T</a:t>
            </a:r>
            <a:r>
              <a:rPr lang="fr-FR" altLang="fr-FR" sz="2400" baseline="-25000" dirty="0" smtClean="0">
                <a:solidFill>
                  <a:srgbClr val="BE129D"/>
                </a:solidFill>
                <a:latin typeface="Arial" pitchFamily="34" charset="0"/>
              </a:rPr>
              <a:t>eff</a:t>
            </a:r>
            <a:r>
              <a:rPr lang="fr-FR" altLang="fr-FR" sz="2400" baseline="30000" dirty="0" smtClean="0">
                <a:solidFill>
                  <a:srgbClr val="BE129D"/>
                </a:solidFill>
                <a:latin typeface="Arial" pitchFamily="34" charset="0"/>
              </a:rPr>
              <a:t>0.5 </a:t>
            </a:r>
            <a:r>
              <a:rPr lang="fr-FR" altLang="fr-FR" sz="2400" dirty="0">
                <a:solidFill>
                  <a:srgbClr val="BE129D"/>
                </a:solidFill>
                <a:latin typeface="Arial" pitchFamily="34" charset="0"/>
              </a:rPr>
              <a:t>~ M/R² </a:t>
            </a:r>
            <a:r>
              <a:rPr lang="fr-FR" altLang="fr-FR" sz="2400" dirty="0" smtClean="0">
                <a:solidFill>
                  <a:srgbClr val="BE129D"/>
                </a:solidFill>
                <a:latin typeface="Arial" pitchFamily="34" charset="0"/>
              </a:rPr>
              <a:t>/T</a:t>
            </a:r>
            <a:r>
              <a:rPr lang="fr-FR" altLang="fr-FR" sz="2400" baseline="-25000" dirty="0" smtClean="0">
                <a:solidFill>
                  <a:srgbClr val="BE129D"/>
                </a:solidFill>
                <a:latin typeface="Arial" pitchFamily="34" charset="0"/>
              </a:rPr>
              <a:t>eff</a:t>
            </a:r>
            <a:r>
              <a:rPr lang="fr-FR" altLang="fr-FR" sz="2400" baseline="30000" dirty="0" smtClean="0">
                <a:solidFill>
                  <a:srgbClr val="BE129D"/>
                </a:solidFill>
                <a:latin typeface="Arial" pitchFamily="34" charset="0"/>
              </a:rPr>
              <a:t>0.5</a:t>
            </a:r>
            <a:endParaRPr lang="fr-FR" altLang="fr-FR" sz="2400" dirty="0">
              <a:solidFill>
                <a:srgbClr val="BE129D"/>
              </a:solidFill>
              <a:latin typeface="Arial" pitchFamily="34" charset="0"/>
              <a:sym typeface="Wingdings" pitchFamily="2" charset="2"/>
            </a:endParaRPr>
          </a:p>
          <a:p>
            <a:pPr eaLnBrk="1" hangingPunct="1"/>
            <a:endParaRPr lang="fr-FR" altLang="fr-FR" sz="2400" dirty="0">
              <a:latin typeface="Arial" pitchFamily="34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à"/>
            </a:pPr>
            <a:r>
              <a:rPr lang="fr-FR" altLang="fr-FR" dirty="0">
                <a:latin typeface="Arial" pitchFamily="34" charset="0"/>
              </a:rPr>
              <a:t> </a:t>
            </a:r>
            <a:r>
              <a:rPr lang="fr-FR" altLang="fr-FR" sz="2000" b="1" dirty="0" err="1" smtClean="0">
                <a:latin typeface="Arial" pitchFamily="34" charset="0"/>
              </a:rPr>
              <a:t>Seismic</a:t>
            </a:r>
            <a:r>
              <a:rPr lang="fr-FR" altLang="fr-FR" sz="2000" b="1" dirty="0" smtClean="0">
                <a:latin typeface="Arial" pitchFamily="34" charset="0"/>
              </a:rPr>
              <a:t> </a:t>
            </a:r>
            <a:r>
              <a:rPr lang="fr-FR" altLang="fr-FR" sz="2000" b="1" dirty="0" err="1" smtClean="0">
                <a:latin typeface="Arial" pitchFamily="34" charset="0"/>
              </a:rPr>
              <a:t>estimates</a:t>
            </a:r>
            <a:r>
              <a:rPr lang="fr-FR" altLang="fr-FR" sz="2000" b="1" dirty="0" smtClean="0">
                <a:latin typeface="Arial" pitchFamily="34" charset="0"/>
              </a:rPr>
              <a:t> of the </a:t>
            </a:r>
            <a:r>
              <a:rPr lang="fr-FR" altLang="fr-FR" sz="2000" b="1" dirty="0" err="1" smtClean="0">
                <a:latin typeface="Arial" pitchFamily="34" charset="0"/>
              </a:rPr>
              <a:t>stellar</a:t>
            </a:r>
            <a:r>
              <a:rPr lang="fr-FR" altLang="fr-FR" sz="2000" b="1" dirty="0" smtClean="0">
                <a:latin typeface="Arial" pitchFamily="34" charset="0"/>
              </a:rPr>
              <a:t> mass and radius</a:t>
            </a:r>
            <a:endParaRPr lang="fr-FR" altLang="fr-FR" sz="2000" b="1" dirty="0">
              <a:latin typeface="Arial" pitchFamily="34" charset="0"/>
            </a:endParaRPr>
          </a:p>
        </p:txBody>
      </p:sp>
      <p:sp>
        <p:nvSpPr>
          <p:cNvPr id="54281" name="Espace réservé de la date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dirty="0" smtClean="0">
                <a:solidFill>
                  <a:schemeClr val="tx1"/>
                </a:solidFill>
              </a:rPr>
              <a:t>July 2015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5220072" y="980727"/>
            <a:ext cx="0" cy="2952329"/>
          </a:xfrm>
          <a:prstGeom prst="straightConnector1">
            <a:avLst/>
          </a:prstGeom>
          <a:ln w="34925" cmpd="sng">
            <a:solidFill>
              <a:srgbClr val="BE129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375169" y="2996952"/>
            <a:ext cx="628879" cy="0"/>
          </a:xfrm>
          <a:prstGeom prst="straightConnector1">
            <a:avLst/>
          </a:prstGeom>
          <a:ln w="31750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771068" y="1556791"/>
            <a:ext cx="811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800" b="1" dirty="0" err="1">
                <a:solidFill>
                  <a:srgbClr val="BE129D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fr-FR" altLang="fr-FR" sz="2800" b="1" baseline="-25000" dirty="0" err="1">
                <a:solidFill>
                  <a:srgbClr val="BE129D"/>
                </a:solidFill>
                <a:sym typeface="Wingdings" pitchFamily="2" charset="2"/>
              </a:rPr>
              <a:t>max</a:t>
            </a:r>
            <a:endParaRPr lang="fr-FR" altLang="fr-FR" sz="2800" dirty="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828043" y="2708920"/>
            <a:ext cx="591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800" b="1" dirty="0" err="1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Dn</a:t>
            </a:r>
            <a:endParaRPr lang="fr-FR" alt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Helvetic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167635</TotalTime>
  <Words>1469</Words>
  <Application>Microsoft Office PowerPoint</Application>
  <PresentationFormat>Affichage à l'écran (4:3)</PresentationFormat>
  <Paragraphs>429</Paragraphs>
  <Slides>44</Slides>
  <Notes>1</Notes>
  <HiddenSlides>3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6" baseType="lpstr">
      <vt:lpstr>Modèle par défaut</vt:lpstr>
      <vt:lpstr>Image</vt:lpstr>
      <vt:lpstr>Mixed modes in red giants:  a window on stellar evolution</vt:lpstr>
      <vt:lpstr>Solar-like oscillations…</vt:lpstr>
      <vt:lpstr>From the Sun to the whole Galaxy</vt:lpstr>
      <vt:lpstr>CoRoT 5-month continuous observations</vt:lpstr>
      <vt:lpstr>Kepler 4-year continuous observations</vt:lpstr>
      <vt:lpstr>CoRoT &amp; Kepler</vt:lpstr>
      <vt:lpstr>Seismic scaling relations</vt:lpstr>
      <vt:lpstr>Solar oscillation spectrum</vt:lpstr>
      <vt:lpstr>Global seismic parameters</vt:lpstr>
      <vt:lpstr>Seismic scaling relations</vt:lpstr>
      <vt:lpstr>Calibration of the scaling relations</vt:lpstr>
      <vt:lpstr>Calibration of the scaling relations</vt:lpstr>
      <vt:lpstr>Stellar evolution</vt:lpstr>
      <vt:lpstr>1/nmax  logg  luminosity</vt:lpstr>
      <vt:lpstr>Galactic archaeology using pulsating giants</vt:lpstr>
      <vt:lpstr>Population study</vt:lpstr>
      <vt:lpstr>Dipole mixed modes</vt:lpstr>
      <vt:lpstr>Présentation PowerPoint</vt:lpstr>
      <vt:lpstr>Two cavities + coupling  mixed modes</vt:lpstr>
      <vt:lpstr>Asymptotic expansion of mixed modes</vt:lpstr>
      <vt:lpstr>Pressure / gravity modes in mixed modes</vt:lpstr>
      <vt:lpstr>DP1 - Dn  diagram</vt:lpstr>
      <vt:lpstr>DP1 - Dn  diagram</vt:lpstr>
      <vt:lpstr>DP1 - Dn  diagram</vt:lpstr>
      <vt:lpstr>Helium flash</vt:lpstr>
      <vt:lpstr>Observations / modelling</vt:lpstr>
      <vt:lpstr>From the classical HR diagram…</vt:lpstr>
      <vt:lpstr>… to the seismic enriched HR diagram</vt:lpstr>
      <vt:lpstr>Using clump stars as stellar candles</vt:lpstr>
      <vt:lpstr>Observed evolutionary tracks</vt:lpstr>
      <vt:lpstr>Evolutionary tracks in NGC 6819</vt:lpstr>
      <vt:lpstr>Mixed modes &amp; rotation</vt:lpstr>
      <vt:lpstr>Observed rotational splittings</vt:lpstr>
      <vt:lpstr>Core rotation / stellar radius</vt:lpstr>
      <vt:lpstr>Transfer of angular momentum</vt:lpstr>
      <vt:lpstr>Period-luminosity relations in M giants</vt:lpstr>
      <vt:lpstr>Présentation PowerPoint</vt:lpstr>
      <vt:lpstr>Mode identification, Kepler data at low Dn</vt:lpstr>
      <vt:lpstr>PL sequences / oscillation pattern</vt:lpstr>
      <vt:lpstr>Solar and non-solar like oscillations</vt:lpstr>
      <vt:lpstr>Period luminosity sequences in M giants</vt:lpstr>
      <vt:lpstr>Mass loss</vt:lpstr>
      <vt:lpstr>Mass loss</vt:lpstr>
      <vt:lpstr>A golden age of stellar physics</vt:lpstr>
    </vt:vector>
  </TitlesOfParts>
  <Company>Observatoire de Paris Meudon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Mosser</dc:creator>
  <cp:lastModifiedBy>Benoit Mosser</cp:lastModifiedBy>
  <cp:revision>583</cp:revision>
  <dcterms:created xsi:type="dcterms:W3CDTF">2005-06-12T20:24:38Z</dcterms:created>
  <dcterms:modified xsi:type="dcterms:W3CDTF">2015-07-06T21:41:15Z</dcterms:modified>
</cp:coreProperties>
</file>