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82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0080625" cy="7559675"/>
  <p:notesSz cx="7559675" cy="10691813"/>
  <p:defaultTextStyle>
    <a:defPPr>
      <a:defRPr lang="en-GB"/>
    </a:defPPr>
    <a:lvl1pPr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1pPr>
    <a:lvl2pPr marL="742334" indent="-285513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2pPr>
    <a:lvl3pPr marL="1142050" indent="-228411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3pPr>
    <a:lvl4pPr marL="1598873" indent="-228411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4pPr>
    <a:lvl5pPr marL="2055694" indent="-228411" algn="l" defTabSz="44889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5pPr>
    <a:lvl6pPr marL="2284104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6pPr>
    <a:lvl7pPr marL="2740926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7pPr>
    <a:lvl8pPr marL="3197747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8pPr>
    <a:lvl9pPr marL="3654568" algn="l" defTabSz="45682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Zen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80FCE7"/>
    <a:srgbClr val="FFE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752" y="-11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fld id="{409191A8-FABA-A34F-B88E-B186D97102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093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334" indent="-285513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050" indent="-228411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8873" indent="-228411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5694" indent="-228411" algn="l" defTabSz="44889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4104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47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68" algn="l" defTabSz="456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03FE52-7609-984F-AC39-900AA4DCA711}" type="slidenum">
              <a:rPr lang="en-GB"/>
              <a:pPr/>
              <a:t>1</a:t>
            </a:fld>
            <a:endParaRPr lang="en-GB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97FA92-83F4-FB49-8368-D5F25DB0964A}" type="slidenum">
              <a:rPr lang="en-GB"/>
              <a:pPr/>
              <a:t>10</a:t>
            </a:fld>
            <a:endParaRPr lang="en-GB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D6C888-2A1B-494E-99CC-EEF31F5637E6}" type="slidenum">
              <a:rPr lang="en-GB"/>
              <a:pPr/>
              <a:t>11</a:t>
            </a:fld>
            <a:endParaRPr lang="en-GB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6661D7-F012-4940-A65F-8D3255870EA3}" type="slidenum">
              <a:rPr lang="en-GB"/>
              <a:pPr/>
              <a:t>12</a:t>
            </a:fld>
            <a:endParaRPr lang="en-GB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74072C-8367-6646-92C8-EB8D2CD04B6B}" type="slidenum">
              <a:rPr lang="en-GB"/>
              <a:pPr/>
              <a:t>13</a:t>
            </a:fld>
            <a:endParaRPr lang="en-GB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F435D1-83CD-E94C-94DA-685E6738C92E}" type="slidenum">
              <a:rPr lang="en-GB"/>
              <a:pPr/>
              <a:t>14</a:t>
            </a:fld>
            <a:endParaRPr lang="en-GB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C95A82-91D8-A94F-A9BC-14EAF8827A18}" type="slidenum">
              <a:rPr lang="en-GB"/>
              <a:pPr/>
              <a:t>15</a:t>
            </a:fld>
            <a:endParaRPr lang="en-GB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5FDC0B-AEC3-D549-803A-2B86700595C8}" type="slidenum">
              <a:rPr lang="en-GB"/>
              <a:pPr/>
              <a:t>16</a:t>
            </a:fld>
            <a:endParaRPr lang="en-GB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F78B7F-F820-2F4A-8685-1687BEA6A147}" type="slidenum">
              <a:rPr lang="en-GB"/>
              <a:pPr/>
              <a:t>17</a:t>
            </a:fld>
            <a:endParaRPr lang="en-GB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63896-2C7D-C541-B010-4EF42EB628B4}" type="slidenum">
              <a:rPr lang="en-GB"/>
              <a:pPr/>
              <a:t>18</a:t>
            </a:fld>
            <a:endParaRPr lang="en-GB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AC6A6A-C4DD-8B4E-AABA-EAEFA91AD888}" type="slidenum">
              <a:rPr lang="en-GB"/>
              <a:pPr/>
              <a:t>19</a:t>
            </a:fld>
            <a:endParaRPr lang="en-GB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8B173E-C855-854E-B3FB-2E19853EEB25}" type="slidenum">
              <a:rPr lang="en-GB"/>
              <a:pPr/>
              <a:t>2</a:t>
            </a:fld>
            <a:endParaRPr lang="en-GB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3F4AA5-856E-3945-A46B-0E64124A49F5}" type="slidenum">
              <a:rPr lang="en-GB"/>
              <a:pPr/>
              <a:t>20</a:t>
            </a:fld>
            <a:endParaRPr lang="en-GB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98D288-ECA2-EA4E-AC64-99EEEBAD32F6}" type="slidenum">
              <a:rPr lang="en-GB"/>
              <a:pPr/>
              <a:t>21</a:t>
            </a:fld>
            <a:endParaRPr lang="en-GB"/>
          </a:p>
        </p:txBody>
      </p:sp>
      <p:sp>
        <p:nvSpPr>
          <p:cNvPr id="593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205933-FE30-9B47-A1D5-4E876179800C}" type="slidenum">
              <a:rPr lang="en-GB"/>
              <a:pPr/>
              <a:t>22</a:t>
            </a:fld>
            <a:endParaRPr lang="en-GB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053AFF-B391-1743-A679-43D491092EDA}" type="slidenum">
              <a:rPr lang="en-GB"/>
              <a:pPr/>
              <a:t>23</a:t>
            </a:fld>
            <a:endParaRPr lang="en-GB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BA7590-ABEB-4E4B-93E0-B5D53E617BB2}" type="slidenum">
              <a:rPr lang="en-GB"/>
              <a:pPr/>
              <a:t>24</a:t>
            </a:fld>
            <a:endParaRPr lang="en-GB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0691A9-5816-FA48-BB70-EA55F720AAFD}" type="slidenum">
              <a:rPr lang="en-GB"/>
              <a:pPr/>
              <a:t>25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979D5D-7DF3-BA48-96B5-288901F6A40B}" type="slidenum">
              <a:rPr lang="en-GB"/>
              <a:pPr/>
              <a:t>26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88CEE7-4720-8042-91F2-2A9BBF2F0502}" type="slidenum">
              <a:rPr lang="en-GB"/>
              <a:pPr/>
              <a:t>27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E64401-EF60-1041-B663-121E0082A40B}" type="slidenum">
              <a:rPr lang="en-GB"/>
              <a:pPr/>
              <a:t>30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B56D73-F51E-6545-A449-3AFB72624E77}" type="slidenum">
              <a:rPr lang="en-GB"/>
              <a:pPr/>
              <a:t>31</a:t>
            </a:fld>
            <a:endParaRPr lang="en-GB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8E1BAA-DD96-4A49-99C4-DF5F9425493C}" type="slidenum">
              <a:rPr lang="en-GB"/>
              <a:pPr/>
              <a:t>3</a:t>
            </a:fld>
            <a:endParaRPr lang="en-GB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49BE88-80B5-E244-BFA9-B5B03C808593}" type="slidenum">
              <a:rPr lang="en-GB"/>
              <a:pPr/>
              <a:t>4</a:t>
            </a:fld>
            <a:endParaRPr lang="en-GB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3F022E-20ED-DB41-ACFA-5462BF4D3799}" type="slidenum">
              <a:rPr lang="en-GB"/>
              <a:pPr/>
              <a:t>5</a:t>
            </a:fld>
            <a:endParaRPr lang="en-GB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1B9CD7-F262-A042-B8B5-53265F98427A}" type="slidenum">
              <a:rPr lang="en-GB"/>
              <a:pPr/>
              <a:t>6</a:t>
            </a:fld>
            <a:endParaRPr lang="en-GB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C7C5E5-3C6C-7A40-B4AB-4DF8EEB4A566}" type="slidenum">
              <a:rPr lang="en-GB"/>
              <a:pPr/>
              <a:t>7</a:t>
            </a:fld>
            <a:endParaRPr lang="en-GB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B3AD5C-15B3-9F4F-BEB3-B6A1FCCD6424}" type="slidenum">
              <a:rPr lang="en-GB"/>
              <a:pPr/>
              <a:t>8</a:t>
            </a:fld>
            <a:endParaRPr lang="en-GB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C76662-2892-BF4A-94C6-7B1B039BDCF8}" type="slidenum">
              <a:rPr lang="en-GB"/>
              <a:pPr/>
              <a:t>9</a:t>
            </a:fld>
            <a:endParaRPr lang="en-GB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607248"/>
            <a:ext cx="8568531" cy="1078514"/>
          </a:xfrm>
        </p:spPr>
        <p:txBody>
          <a:bodyPr vert="horz" lIns="100794" tIns="50397" rIns="100794" bIns="50397" rtlCol="0" anchor="b" anchorCtr="0">
            <a:noAutofit/>
          </a:bodyPr>
          <a:lstStyle>
            <a:lvl1pPr algn="ctr" defTabSz="1007943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47" y="3695841"/>
            <a:ext cx="8568531" cy="967638"/>
          </a:xfrm>
        </p:spPr>
        <p:txBody>
          <a:bodyPr vert="horz" lIns="100794" tIns="50397" rIns="100794" bIns="50397" rtlCol="0">
            <a:normAutofit/>
          </a:bodyPr>
          <a:lstStyle>
            <a:lvl1pPr marL="0" indent="0" algn="ctr" defTabSz="1007943" rtl="0" eaLnBrk="1" latinLnBrk="0" hangingPunct="1">
              <a:spcBef>
                <a:spcPts val="331"/>
              </a:spcBef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269" y="1068434"/>
            <a:ext cx="4032250" cy="1280105"/>
          </a:xfrm>
        </p:spPr>
        <p:txBody>
          <a:bodyPr anchor="b">
            <a:noAutofit/>
          </a:bodyPr>
          <a:lstStyle>
            <a:lvl1pPr algn="l">
              <a:defRPr sz="40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1339" y="563270"/>
            <a:ext cx="4032250" cy="612185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1505" y="2348539"/>
            <a:ext cx="4032250" cy="3951190"/>
          </a:xfrm>
        </p:spPr>
        <p:txBody>
          <a:bodyPr vert="horz" lIns="100794" tIns="50397" rIns="100794" bIns="50397" rtlCol="0">
            <a:normAutofit/>
          </a:bodyPr>
          <a:lstStyle>
            <a:lvl1pPr marL="0" indent="0">
              <a:spcBef>
                <a:spcPts val="1102"/>
              </a:spcBef>
              <a:buNone/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611-BA9D-0646-9E37-456744A039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4576123"/>
            <a:ext cx="8573472" cy="1118832"/>
          </a:xfrm>
        </p:spPr>
        <p:txBody>
          <a:bodyPr anchor="b">
            <a:noAutofit/>
          </a:bodyPr>
          <a:lstStyle>
            <a:lvl1pPr algn="ctr">
              <a:defRPr sz="40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503978"/>
            <a:ext cx="6048375" cy="401700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282" y="5711754"/>
            <a:ext cx="8573472" cy="1047485"/>
          </a:xfrm>
        </p:spPr>
        <p:txBody>
          <a:bodyPr vert="horz" lIns="100794" tIns="50397" rIns="100794" bIns="50397" rtlCol="0">
            <a:normAutofit/>
          </a:bodyPr>
          <a:lstStyle>
            <a:lvl1pPr marL="0" indent="0" algn="ctr">
              <a:spcBef>
                <a:spcPts val="331"/>
              </a:spcBef>
              <a:buNone/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82E4-6011-6A46-88C7-21BA2D8805D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4580274"/>
            <a:ext cx="8573472" cy="1116657"/>
          </a:xfrm>
        </p:spPr>
        <p:txBody>
          <a:bodyPr anchor="b">
            <a:noAutofit/>
          </a:bodyPr>
          <a:lstStyle>
            <a:lvl1pPr algn="ctr">
              <a:defRPr sz="40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6047" y="503978"/>
            <a:ext cx="2570559" cy="1814322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282" y="5711754"/>
            <a:ext cx="8573472" cy="1047485"/>
          </a:xfrm>
        </p:spPr>
        <p:txBody>
          <a:bodyPr vert="horz" lIns="100794" tIns="50397" rIns="100794" bIns="50397" rtlCol="0">
            <a:normAutofit/>
          </a:bodyPr>
          <a:lstStyle>
            <a:lvl1pPr marL="0" indent="0" algn="ctr">
              <a:spcBef>
                <a:spcPts val="331"/>
              </a:spcBef>
              <a:buNone/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82E4-6011-6A46-88C7-21BA2D8805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56047" y="2706660"/>
            <a:ext cx="2570559" cy="1814322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762033" y="503978"/>
            <a:ext cx="2570559" cy="1814322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762033" y="2706660"/>
            <a:ext cx="2570559" cy="1814322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768020" y="503978"/>
            <a:ext cx="2570559" cy="1814322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768020" y="2706660"/>
            <a:ext cx="2570559" cy="1814322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ts val="2205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F52-1FDC-3847-9D3C-E2D2DE2B4F1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96490" y="587975"/>
            <a:ext cx="1764109" cy="61649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047" y="587975"/>
            <a:ext cx="6636411" cy="616498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DD4A-F523-0E45-A158-CF2A32DA515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43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86E2077C-79B2-974F-8751-400F2FD1D69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69261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7"/>
            <a:ext cx="9069388" cy="2114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4035425"/>
            <a:ext cx="9069388" cy="2116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8211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047" y="2060382"/>
            <a:ext cx="8566782" cy="469257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2545-5DF5-E447-A5A6-D372A6DF33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4703798"/>
            <a:ext cx="8568531" cy="1077130"/>
          </a:xfrm>
        </p:spPr>
        <p:txBody>
          <a:bodyPr anchor="b" anchorCtr="0">
            <a:no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46" y="5795751"/>
            <a:ext cx="8566782" cy="963487"/>
          </a:xfrm>
        </p:spPr>
        <p:txBody>
          <a:bodyPr>
            <a:normAutofit/>
          </a:bodyPr>
          <a:lstStyle>
            <a:lvl1pPr marL="0" indent="0" algn="ctr">
              <a:spcBef>
                <a:spcPts val="331"/>
              </a:spcBef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82E4-6011-6A46-88C7-21BA2D8805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266814" y="468098"/>
            <a:ext cx="5547000" cy="372119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1091954"/>
            <a:ext cx="8566782" cy="1921417"/>
          </a:xfrm>
        </p:spPr>
        <p:txBody>
          <a:bodyPr vert="horz" lIns="100794" tIns="50397" rIns="100794" bIns="50397" rtlCol="0" anchor="b" anchorCtr="0">
            <a:noAutofit/>
          </a:bodyPr>
          <a:lstStyle>
            <a:lvl1pPr algn="ctr" defTabSz="1007943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47" y="3038693"/>
            <a:ext cx="8566782" cy="1413116"/>
          </a:xfrm>
        </p:spPr>
        <p:txBody>
          <a:bodyPr vert="horz" lIns="100794" tIns="50397" rIns="100794" bIns="50397" rtlCol="0">
            <a:normAutofit/>
          </a:bodyPr>
          <a:lstStyle>
            <a:lvl1pPr marL="0" indent="0" algn="ctr" defTabSz="1007943" rtl="0" eaLnBrk="1" latinLnBrk="0" hangingPunct="1">
              <a:spcBef>
                <a:spcPts val="331"/>
              </a:spcBef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4B7D-12AF-244D-A7FB-C5F71F9D358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133406"/>
            <a:ext cx="8566782" cy="15761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47" y="1940668"/>
            <a:ext cx="3981847" cy="48122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 marL="2644101" indent="-370979">
              <a:defRPr sz="2000"/>
            </a:lvl8pPr>
            <a:lvl9pPr marL="2644101" indent="-37097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0982" y="1940668"/>
            <a:ext cx="3981847" cy="48122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 marL="2644101" indent="-370979">
              <a:defRPr sz="2000"/>
            </a:lvl8pPr>
            <a:lvl9pPr marL="2644101" indent="-37097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28224-CFDA-FF49-88DD-1322A3D9CBA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133406"/>
            <a:ext cx="8566782" cy="157616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47" y="1709574"/>
            <a:ext cx="3981847" cy="67691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1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047" y="2687884"/>
            <a:ext cx="3981847" cy="40650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644101" indent="-370979">
              <a:defRPr sz="1800"/>
            </a:lvl8pPr>
            <a:lvl9pPr marL="2644101" indent="-37097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856" y="1709574"/>
            <a:ext cx="3981847" cy="67691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1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856" y="2687884"/>
            <a:ext cx="3981847" cy="40650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644101" indent="-370979">
              <a:defRPr sz="1800"/>
            </a:lvl8pPr>
            <a:lvl9pPr marL="2644101" indent="-37097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8745-6498-9A4F-8D4D-7F8DA5EF9E3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866737" y="2416132"/>
            <a:ext cx="3780234" cy="1750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42662" y="2416132"/>
            <a:ext cx="3780234" cy="1750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9E56-4F92-F841-81D8-E6993E260DA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2EFC-6E8D-7A4A-B8FA-3465183A68D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397" y="1070954"/>
            <a:ext cx="4032250" cy="1280945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328" y="503979"/>
            <a:ext cx="4032250" cy="624898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 marL="2644101" indent="-370979">
              <a:defRPr sz="2000"/>
            </a:lvl8pPr>
            <a:lvl9pPr marL="2644101" indent="-37097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6397" y="2351900"/>
            <a:ext cx="4032250" cy="3947830"/>
          </a:xfrm>
        </p:spPr>
        <p:txBody>
          <a:bodyPr>
            <a:normAutofit/>
          </a:bodyPr>
          <a:lstStyle>
            <a:lvl1pPr marL="0" indent="0">
              <a:spcBef>
                <a:spcPts val="1102"/>
              </a:spcBef>
              <a:buNone/>
              <a:defRPr sz="20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9726-727C-284B-8FD1-669C6A20DB2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047" y="133406"/>
            <a:ext cx="8566782" cy="1576168"/>
          </a:xfrm>
          <a:prstGeom prst="rect">
            <a:avLst/>
          </a:prstGeom>
        </p:spPr>
        <p:txBody>
          <a:bodyPr vert="horz" lIns="100794" tIns="50397" rIns="100794" bIns="50397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47" y="1931918"/>
            <a:ext cx="8566782" cy="482104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570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376" y="7006699"/>
            <a:ext cx="3192198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2289" y="7006699"/>
            <a:ext cx="756047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F6782E4-6011-6A46-88C7-21BA2D8805D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</p:sldLayoutIdLst>
  <p:transition xmlns:p14="http://schemas.microsoft.com/office/powerpoint/2010/main" spd="slow">
    <p:fade/>
  </p:transition>
  <p:txStyles>
    <p:titleStyle>
      <a:lvl1pPr algn="ctr" defTabSz="1007943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ts val="2205"/>
        </a:spcBef>
        <a:buFontTx/>
        <a:buBlip>
          <a:blip r:embed="rId18"/>
        </a:buBlip>
        <a:defRPr sz="24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755957" indent="-370979" algn="l" defTabSz="1007943" rtl="0" eaLnBrk="1" latinLnBrk="0" hangingPunct="1">
        <a:spcBef>
          <a:spcPts val="661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140936" indent="-384978" algn="l" defTabSz="1007943" rtl="0" eaLnBrk="1" latinLnBrk="0" hangingPunct="1">
        <a:spcBef>
          <a:spcPts val="661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511915" indent="-370979" algn="l" defTabSz="1007943" rtl="0" eaLnBrk="1" latinLnBrk="0" hangingPunct="1">
        <a:spcBef>
          <a:spcPts val="661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896893" indent="-384978" algn="l" defTabSz="1007943" rtl="0" eaLnBrk="1" latinLnBrk="0" hangingPunct="1">
        <a:spcBef>
          <a:spcPts val="661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266123" indent="-370979" algn="l" defTabSz="1007943" rtl="0" eaLnBrk="1" latinLnBrk="0" hangingPunct="1">
        <a:spcBef>
          <a:spcPct val="20000"/>
        </a:spcBef>
        <a:buFontTx/>
        <a:buBlip>
          <a:blip r:embed="rId18"/>
        </a:buBlip>
        <a:defRPr lang="en-US" sz="20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644101" indent="-370979" algn="l" defTabSz="1007943" rtl="0" eaLnBrk="1" latinLnBrk="0" hangingPunct="1">
        <a:spcBef>
          <a:spcPct val="20000"/>
        </a:spcBef>
        <a:buFontTx/>
        <a:buBlip>
          <a:blip r:embed="rId18"/>
        </a:buBlip>
        <a:defRPr lang="en-US" sz="20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3023829" indent="-370979" algn="l" defTabSz="1007943" rtl="0" eaLnBrk="1" latinLnBrk="0" hangingPunct="1">
        <a:spcBef>
          <a:spcPct val="20000"/>
        </a:spcBef>
        <a:buFontTx/>
        <a:buBlip>
          <a:blip r:embed="rId18"/>
        </a:buBlip>
        <a:defRPr lang="en-US" sz="20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403558" indent="-370979" algn="l" defTabSz="1007943" rtl="0" eaLnBrk="1" latinLnBrk="0" hangingPunct="1">
        <a:spcBef>
          <a:spcPct val="20000"/>
        </a:spcBef>
        <a:buFontTx/>
        <a:buBlip>
          <a:blip r:embed="rId18"/>
        </a:buBlip>
        <a:defRPr lang="en-US" sz="20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808" y="323453"/>
            <a:ext cx="9070975" cy="7107114"/>
          </a:xfrm>
          <a:ln/>
        </p:spPr>
        <p:txBody>
          <a:bodyPr tIns="42301" anchor="ctr">
            <a:normAutofit fontScale="77500" lnSpcReduction="20000"/>
          </a:bodyPr>
          <a:lstStyle/>
          <a:p>
            <a:pPr marL="0" indent="0" algn="ctr">
              <a:spcAft>
                <a:spcPct val="0"/>
              </a:spcAft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4900" dirty="0">
                <a:latin typeface="Times New Roman" charset="0"/>
              </a:rPr>
              <a:t>Detection of Magnetic Fields in Evolved Stars: from the envelope to the photosphere.</a:t>
            </a:r>
          </a:p>
          <a:p>
            <a:pPr marL="0" indent="0" algn="ctr">
              <a:lnSpc>
                <a:spcPct val="104000"/>
              </a:lnSpc>
              <a:spcAft>
                <a:spcPct val="0"/>
              </a:spcAft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4900" dirty="0">
              <a:latin typeface="Source Sans Pro ExtraLight" charset="0"/>
            </a:endParaRPr>
          </a:p>
          <a:p>
            <a:pPr marL="0" indent="0" algn="ctr">
              <a:spcAft>
                <a:spcPct val="0"/>
              </a:spcAft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4900" dirty="0"/>
          </a:p>
          <a:p>
            <a:pPr marL="0" indent="0" algn="ctr">
              <a:spcAft>
                <a:spcPct val="0"/>
              </a:spcAft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  <a:p>
            <a:pPr marL="0" indent="0" algn="ctr">
              <a:spcAft>
                <a:spcPct val="0"/>
              </a:spcAft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  <a:p>
            <a:pPr marL="0" indent="0" algn="ctr">
              <a:spcAft>
                <a:spcPct val="0"/>
              </a:spcAft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  <a:p>
            <a:pPr marL="0" indent="0" algn="ctr">
              <a:spcAft>
                <a:spcPct val="0"/>
              </a:spcAft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  <a:p>
            <a:pPr marL="0" indent="0" algn="ctr">
              <a:spcAft>
                <a:spcPct val="0"/>
              </a:spcAft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4000" dirty="0">
              <a:latin typeface="Times New Roman" charset="0"/>
            </a:endParaRPr>
          </a:p>
          <a:p>
            <a:pPr marL="0" indent="0" algn="ctr">
              <a:lnSpc>
                <a:spcPct val="60000"/>
              </a:lnSpc>
              <a:spcAft>
                <a:spcPct val="0"/>
              </a:spcAft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4000" dirty="0">
                <a:latin typeface="Times New Roman" charset="0"/>
              </a:rPr>
              <a:t>Laurence Sabin</a:t>
            </a:r>
          </a:p>
          <a:p>
            <a:pPr marL="0" indent="0" algn="ctr">
              <a:lnSpc>
                <a:spcPct val="60000"/>
              </a:lnSpc>
              <a:spcAft>
                <a:spcPct val="0"/>
              </a:spcAft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latin typeface="Times New Roman" charset="0"/>
              </a:rPr>
              <a:t>Instituto de Astronomía </a:t>
            </a:r>
          </a:p>
          <a:p>
            <a:pPr marL="0" indent="0" algn="ctr">
              <a:lnSpc>
                <a:spcPct val="60000"/>
              </a:lnSpc>
              <a:spcAft>
                <a:spcPct val="0"/>
              </a:spcAft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latin typeface="Times New Roman" charset="0"/>
              </a:rPr>
              <a:t>UNAM, Ensenada, México</a:t>
            </a:r>
          </a:p>
        </p:txBody>
      </p:sp>
      <p:pic>
        <p:nvPicPr>
          <p:cNvPr id="4" name="Picture 3" descr="field_2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56" y="1475581"/>
            <a:ext cx="4921071" cy="46085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V="1">
            <a:off x="5112320" y="3707829"/>
            <a:ext cx="144016" cy="144016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1un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" y="5364013"/>
            <a:ext cx="1564081" cy="1763614"/>
          </a:xfrm>
          <a:prstGeom prst="rect">
            <a:avLst/>
          </a:prstGeom>
        </p:spPr>
      </p:pic>
      <p:pic>
        <p:nvPicPr>
          <p:cNvPr id="11" name="Picture 10" descr="ia.png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18" y="5436021"/>
            <a:ext cx="1773211" cy="183562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49213"/>
            <a:ext cx="9070975" cy="1262062"/>
          </a:xfrm>
          <a:ln/>
        </p:spPr>
        <p:txBody>
          <a:bodyPr tIns="38775">
            <a:normAutofit fontScale="90000"/>
          </a:bodyPr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Results for the PAGB </a:t>
            </a:r>
            <a:br>
              <a:rPr lang="en-GB" dirty="0">
                <a:solidFill>
                  <a:srgbClr val="80FCE7"/>
                </a:solidFill>
              </a:rPr>
            </a:br>
            <a:r>
              <a:rPr lang="en-GB" dirty="0">
                <a:solidFill>
                  <a:srgbClr val="80FCE7"/>
                </a:solidFill>
              </a:rPr>
              <a:t>OH 231.8+4.2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1547589"/>
            <a:ext cx="5245917" cy="5577438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9387" y="6881822"/>
            <a:ext cx="45005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n-lt"/>
              </a:rPr>
              <a:t>HST, WFPC2</a:t>
            </a:r>
          </a:p>
          <a:p>
            <a:r>
              <a:rPr lang="en-GB" dirty="0">
                <a:solidFill>
                  <a:schemeClr val="tx1"/>
                </a:solidFill>
                <a:latin typeface="+mn-lt"/>
              </a:rPr>
              <a:t> - Optical</a:t>
            </a:r>
          </a:p>
          <a:p>
            <a:endParaRPr lang="en-GB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Team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575816" y="1619597"/>
            <a:ext cx="9070975" cy="5184923"/>
          </a:xfrm>
          <a:ln/>
        </p:spPr>
        <p:txBody>
          <a:bodyPr>
            <a:normAutofit fontScale="92500"/>
          </a:bodyPr>
          <a:lstStyle/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b="1" dirty="0" smtClean="0"/>
              <a:t>Zhang</a:t>
            </a:r>
            <a:r>
              <a:rPr lang="en-GB" sz="2800" dirty="0" smtClean="0"/>
              <a:t> Q. (</a:t>
            </a:r>
            <a:r>
              <a:rPr lang="en-GB" sz="2800" dirty="0" err="1" smtClean="0"/>
              <a:t>CfA,US</a:t>
            </a:r>
            <a:r>
              <a:rPr lang="en-GB" sz="2800" dirty="0" smtClean="0"/>
              <a:t>) ; </a:t>
            </a:r>
            <a:r>
              <a:rPr lang="en-GB" sz="2800" b="1" dirty="0" err="1" smtClean="0"/>
              <a:t>Zijlstra</a:t>
            </a:r>
            <a:r>
              <a:rPr lang="en-GB" sz="2800" dirty="0" smtClean="0"/>
              <a:t> A. A. (</a:t>
            </a:r>
            <a:r>
              <a:rPr lang="en-GB" sz="2800" dirty="0" err="1" smtClean="0"/>
              <a:t>Manchester,UK</a:t>
            </a:r>
            <a:r>
              <a:rPr lang="en-GB" sz="2800" dirty="0" smtClean="0"/>
              <a:t>); </a:t>
            </a:r>
            <a:r>
              <a:rPr lang="en-GB" sz="2800" b="1" dirty="0" smtClean="0"/>
              <a:t>Patel</a:t>
            </a:r>
            <a:r>
              <a:rPr lang="en-GB" sz="2800" dirty="0" smtClean="0"/>
              <a:t> N. A.(</a:t>
            </a:r>
            <a:r>
              <a:rPr lang="en-GB" sz="2800" dirty="0" err="1" smtClean="0"/>
              <a:t>CfA,US</a:t>
            </a:r>
            <a:r>
              <a:rPr lang="en-GB" sz="2800" dirty="0" smtClean="0"/>
              <a:t>) ; </a:t>
            </a:r>
            <a:r>
              <a:rPr lang="en-GB" sz="2800" b="1" dirty="0" err="1" smtClean="0"/>
              <a:t>Vázquez</a:t>
            </a:r>
            <a:r>
              <a:rPr lang="en-GB" sz="2800" dirty="0" smtClean="0"/>
              <a:t>, R.(UNAM,MEX)  ; </a:t>
            </a:r>
            <a:r>
              <a:rPr lang="en-GB" sz="2800" b="1" dirty="0" err="1" smtClean="0"/>
              <a:t>Zauderer</a:t>
            </a:r>
            <a:r>
              <a:rPr lang="en-GB" sz="2800" dirty="0" smtClean="0"/>
              <a:t>, B. A.(</a:t>
            </a:r>
            <a:r>
              <a:rPr lang="en-GB" sz="2800" dirty="0" err="1" smtClean="0"/>
              <a:t>CfA,US</a:t>
            </a:r>
            <a:r>
              <a:rPr lang="en-GB" sz="2800" dirty="0" smtClean="0"/>
              <a:t>),  </a:t>
            </a:r>
            <a:r>
              <a:rPr lang="en-GB" sz="2800" b="1" dirty="0" smtClean="0"/>
              <a:t>Contreras</a:t>
            </a:r>
            <a:r>
              <a:rPr lang="en-GB" sz="2800" dirty="0" smtClean="0"/>
              <a:t>, M. E.(</a:t>
            </a:r>
            <a:r>
              <a:rPr lang="en-GB" sz="2800" dirty="0" err="1" smtClean="0"/>
              <a:t>USon,MEX</a:t>
            </a:r>
            <a:r>
              <a:rPr lang="en-GB" sz="2800" dirty="0" smtClean="0"/>
              <a:t>); </a:t>
            </a:r>
            <a:r>
              <a:rPr lang="en-GB" sz="2800" b="1" dirty="0" err="1" smtClean="0"/>
              <a:t>Guillén</a:t>
            </a:r>
            <a:r>
              <a:rPr lang="en-GB" sz="2800" dirty="0" smtClean="0"/>
              <a:t>, P. F.(UNAM,MEX); </a:t>
            </a:r>
            <a:r>
              <a:rPr lang="en-GB" sz="2800" b="1" dirty="0" smtClean="0"/>
              <a:t>Hull</a:t>
            </a:r>
            <a:r>
              <a:rPr lang="en-GB" sz="2800" dirty="0" smtClean="0"/>
              <a:t>, C. L. H.(</a:t>
            </a:r>
            <a:r>
              <a:rPr lang="en-GB" sz="2800" dirty="0" err="1" smtClean="0"/>
              <a:t>CfA,US</a:t>
            </a:r>
            <a:r>
              <a:rPr lang="en-GB" sz="2800" dirty="0" smtClean="0"/>
              <a:t>) ; </a:t>
            </a:r>
            <a:r>
              <a:rPr lang="en-GB" sz="2800" b="1" dirty="0" err="1" smtClean="0"/>
              <a:t>Plambeck</a:t>
            </a:r>
            <a:r>
              <a:rPr lang="en-GB" sz="2800" dirty="0" smtClean="0"/>
              <a:t>, R. L. (</a:t>
            </a:r>
            <a:r>
              <a:rPr lang="en-GB" sz="2800" dirty="0" err="1" smtClean="0"/>
              <a:t>Berkeley,US</a:t>
            </a:r>
            <a:r>
              <a:rPr lang="en-GB" sz="2800" dirty="0" smtClean="0"/>
              <a:t>)  </a:t>
            </a:r>
            <a:r>
              <a:rPr lang="en-GB" sz="2800" b="1" dirty="0" smtClean="0"/>
              <a:t>Navarro</a:t>
            </a:r>
            <a:r>
              <a:rPr lang="en-GB" sz="2800" dirty="0" smtClean="0"/>
              <a:t>, S. G.(</a:t>
            </a:r>
            <a:r>
              <a:rPr lang="en-GB" sz="2800" dirty="0" err="1" smtClean="0"/>
              <a:t>UdeG,MEX</a:t>
            </a:r>
            <a:r>
              <a:rPr lang="en-GB" sz="2800" dirty="0" smtClean="0"/>
              <a:t>).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 smtClean="0"/>
              <a:t>                         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2800" dirty="0" smtClean="0"/>
          </a:p>
          <a:p>
            <a:pPr marL="107861" indent="0" algn="r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 smtClean="0"/>
              <a:t>Sabin </a:t>
            </a:r>
            <a:r>
              <a:rPr lang="en-GB" dirty="0" smtClean="0"/>
              <a:t>et al., MNRAS, 438, 1794, 2014                                                   Sabin et al., MNRAS, 449, 2368, 20</a:t>
            </a:r>
            <a:r>
              <a:rPr lang="en-GB" sz="2600" dirty="0" smtClean="0"/>
              <a:t>15</a:t>
            </a:r>
            <a:endParaRPr lang="en-GB" sz="26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36656" y="179437"/>
            <a:ext cx="1800200" cy="71287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79437"/>
            <a:ext cx="8039100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019925" y="2052643"/>
            <a:ext cx="30607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7874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2300" dirty="0">
                <a:solidFill>
                  <a:srgbClr val="0000FF"/>
                </a:solidFill>
                <a:latin typeface="+mn-lt"/>
              </a:rPr>
              <a:t>SMA:</a:t>
            </a:r>
          </a:p>
          <a:p>
            <a:r>
              <a:rPr lang="en-GB" sz="2300" dirty="0">
                <a:latin typeface="+mn-lt"/>
              </a:rPr>
              <a:t>~7.3×5.7</a:t>
            </a:r>
            <a:r>
              <a:rPr lang="en-GB" sz="23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300" dirty="0">
                <a:latin typeface="+mn-lt"/>
              </a:rPr>
              <a:t>arcsec²</a:t>
            </a:r>
          </a:p>
          <a:p>
            <a:r>
              <a:rPr lang="en-GB" sz="2300" dirty="0">
                <a:latin typeface="+mn-lt"/>
                <a:cs typeface="Times New Roman" charset="0"/>
              </a:rPr>
              <a:t>Peak: 0.78 </a:t>
            </a:r>
            <a:r>
              <a:rPr lang="en-GB" sz="2300" dirty="0" err="1">
                <a:latin typeface="+mn-lt"/>
                <a:cs typeface="Times New Roman" charset="0"/>
              </a:rPr>
              <a:t>Jy</a:t>
            </a:r>
            <a:r>
              <a:rPr lang="en-GB" sz="2300" dirty="0">
                <a:latin typeface="+mn-lt"/>
                <a:cs typeface="Times New Roman" charset="0"/>
              </a:rPr>
              <a:t>/beam </a:t>
            </a:r>
          </a:p>
          <a:p>
            <a:r>
              <a:rPr lang="en-GB" sz="2300" dirty="0">
                <a:latin typeface="+mn-lt"/>
                <a:cs typeface="Times New Roman" charset="0"/>
              </a:rPr>
              <a:t>Mean: 0.31 </a:t>
            </a:r>
            <a:r>
              <a:rPr lang="en-GB" sz="2300" dirty="0" err="1">
                <a:latin typeface="+mn-lt"/>
                <a:cs typeface="Times New Roman" charset="0"/>
              </a:rPr>
              <a:t>Jy</a:t>
            </a:r>
            <a:r>
              <a:rPr lang="en-GB" sz="2300" dirty="0">
                <a:latin typeface="+mn-lt"/>
                <a:cs typeface="Times New Roman" charset="0"/>
              </a:rPr>
              <a:t>/beam</a:t>
            </a:r>
          </a:p>
          <a:p>
            <a:endParaRPr lang="en-GB" sz="2300" dirty="0">
              <a:latin typeface="+mn-lt"/>
            </a:endParaRPr>
          </a:p>
          <a:p>
            <a:r>
              <a:rPr lang="en-GB" sz="2300" dirty="0">
                <a:solidFill>
                  <a:srgbClr val="FF0000"/>
                </a:solidFill>
                <a:latin typeface="+mn-lt"/>
              </a:rPr>
              <a:t>CARMA:</a:t>
            </a:r>
          </a:p>
          <a:p>
            <a:r>
              <a:rPr lang="en-GB" sz="2300" dirty="0">
                <a:latin typeface="+mn-lt"/>
              </a:rPr>
              <a:t>~15.3 × 8.8 arcsec²</a:t>
            </a:r>
          </a:p>
          <a:p>
            <a:r>
              <a:rPr lang="en-GB" sz="2300" dirty="0">
                <a:latin typeface="+mn-lt"/>
                <a:cs typeface="Times New Roman" charset="0"/>
              </a:rPr>
              <a:t>Peak: 0.24 </a:t>
            </a:r>
            <a:r>
              <a:rPr lang="en-GB" sz="2300" dirty="0" err="1">
                <a:latin typeface="+mn-lt"/>
                <a:cs typeface="Times New Roman" charset="0"/>
              </a:rPr>
              <a:t>Jy</a:t>
            </a:r>
            <a:r>
              <a:rPr lang="en-GB" sz="2300" dirty="0">
                <a:latin typeface="+mn-lt"/>
                <a:cs typeface="Times New Roman" charset="0"/>
              </a:rPr>
              <a:t>/beam  </a:t>
            </a:r>
          </a:p>
          <a:p>
            <a:r>
              <a:rPr lang="en-GB" sz="2300" dirty="0">
                <a:latin typeface="+mn-lt"/>
                <a:cs typeface="Times New Roman" charset="0"/>
              </a:rPr>
              <a:t>Mean: 0.076 </a:t>
            </a:r>
            <a:r>
              <a:rPr lang="en-GB" sz="2300" dirty="0" err="1">
                <a:latin typeface="+mn-lt"/>
                <a:cs typeface="Times New Roman" charset="0"/>
              </a:rPr>
              <a:t>Jy</a:t>
            </a:r>
            <a:r>
              <a:rPr lang="en-GB" sz="2300" dirty="0">
                <a:latin typeface="+mn-lt"/>
                <a:cs typeface="Times New Roman" charset="0"/>
              </a:rPr>
              <a:t>/beam </a:t>
            </a:r>
          </a:p>
          <a:p>
            <a:endParaRPr lang="en-GB" sz="2600" dirty="0">
              <a:solidFill>
                <a:srgbClr val="FF0000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376016" y="251445"/>
            <a:ext cx="4500563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73163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3200" b="1" dirty="0">
                <a:latin typeface="+mn-lt"/>
              </a:rPr>
              <a:t>Thermal Continuum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2" y="251446"/>
            <a:ext cx="8415164" cy="3466084"/>
          </a:xfrm>
          <a:prstGeom prst="rect">
            <a:avLst/>
          </a:prstGeom>
          <a:noFill/>
          <a:ln w="19050" cmpd="sng">
            <a:solidFill>
              <a:srgbClr val="80FCE7"/>
            </a:solidFill>
          </a:ln>
          <a:effectLst/>
          <a:extLst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87784" y="1835621"/>
            <a:ext cx="9001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4351" rIns="89925" bIns="44963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2200" b="1" dirty="0">
                <a:solidFill>
                  <a:schemeClr val="tx1"/>
                </a:solidFill>
                <a:latin typeface="+mn-lt"/>
              </a:rPr>
              <a:t>SMA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2" y="3916826"/>
            <a:ext cx="8424936" cy="3517697"/>
          </a:xfrm>
          <a:prstGeom prst="rect">
            <a:avLst/>
          </a:prstGeom>
          <a:noFill/>
          <a:ln w="19050" cap="flat" cmpd="sng">
            <a:solidFill>
              <a:srgbClr val="80FCE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1760" y="5292005"/>
            <a:ext cx="1619251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4351" rIns="89925" bIns="44963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2200" b="1" dirty="0">
                <a:solidFill>
                  <a:srgbClr val="FFFFFF"/>
                </a:solidFill>
                <a:latin typeface="+mn-lt"/>
              </a:rPr>
              <a:t>CARMA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897984"/>
              </p:ext>
            </p:extLst>
          </p:nvPr>
        </p:nvGraphicFramePr>
        <p:xfrm>
          <a:off x="359792" y="1907629"/>
          <a:ext cx="9398001" cy="4648201"/>
        </p:xfrm>
        <a:graphic>
          <a:graphicData uri="http://schemas.openxmlformats.org/drawingml/2006/table">
            <a:tbl>
              <a:tblPr/>
              <a:tblGrid>
                <a:gridCol w="2832100"/>
                <a:gridCol w="3332163"/>
                <a:gridCol w="3233738"/>
              </a:tblGrid>
              <a:tr h="29543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WenQuanYi Zen Hei" charset="0"/>
                        </a:rPr>
                        <a:t>Linear polarization</a:t>
                      </a:r>
                    </a:p>
                  </a:txBody>
                  <a:tcPr marL="90000" marR="90000" marT="78551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Detected &gt; 3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σ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across the source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endParaRPr kumimoji="0" lang="en-GB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Peak: 16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mJy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/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bm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Mean: 11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mJy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/bm.</a:t>
                      </a:r>
                    </a:p>
                  </a:txBody>
                  <a:tcPr marL="90000" marR="90000" marT="6973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Detected &gt; 3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σ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across the source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endParaRPr kumimoji="0" lang="en-GB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Peak: 3.6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mJy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/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bm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Mean: 1.7mJy/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bm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90000" marR="90000" marT="69732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WenQuanYi Zen Hei" charset="0"/>
                        </a:rPr>
                        <a:t>Fractional polarization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(P%)</a:t>
                      </a:r>
                    </a:p>
                  </a:txBody>
                  <a:tcPr marL="90000" marR="90000" marT="78551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Mean:  4.3 % </a:t>
                      </a:r>
                    </a:p>
                  </a:txBody>
                  <a:tcPr marL="90000" marR="90000" marT="7149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</a:tabLst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Mean:  3.4 % </a:t>
                      </a:r>
                    </a:p>
                  </a:txBody>
                  <a:tcPr marL="90000" marR="90000" marT="7149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</a:tr>
            </a:tbl>
          </a:graphicData>
        </a:graphic>
      </p:graphicFrame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3312120" y="1187549"/>
            <a:ext cx="665956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9639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2800" dirty="0"/>
              <a:t>        </a:t>
            </a:r>
            <a:r>
              <a:rPr lang="en-GB" sz="2800" b="1" dirty="0">
                <a:solidFill>
                  <a:schemeClr val="tx1"/>
                </a:solidFill>
                <a:latin typeface="+mn-lt"/>
              </a:rPr>
              <a:t>SMA                         CARMA</a:t>
            </a:r>
          </a:p>
        </p:txBody>
      </p:sp>
      <p:sp>
        <p:nvSpPr>
          <p:cNvPr id="19482" name="Rectangle 26"/>
          <p:cNvSpPr>
            <a:spLocks noGrp="1" noChangeArrowheads="1"/>
          </p:cNvSpPr>
          <p:nvPr>
            <p:ph type="title"/>
          </p:nvPr>
        </p:nvSpPr>
        <p:spPr>
          <a:xfrm>
            <a:off x="612775" y="-22216"/>
            <a:ext cx="9070975" cy="1262063"/>
          </a:xfrm>
          <a:ln/>
        </p:spPr>
        <p:txBody>
          <a:bodyPr tIns="38775">
            <a:normAutofit fontScale="90000"/>
          </a:bodyPr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Dust polarization characteristics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1079872" y="6660157"/>
            <a:ext cx="842493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9639" rIns="89925" bIns="44963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marL="0" indent="0">
              <a:buSzPct val="59000"/>
            </a:pPr>
            <a:r>
              <a:rPr lang="en-GB" sz="2800" dirty="0" smtClean="0">
                <a:solidFill>
                  <a:srgbClr val="FFFFFF"/>
                </a:solidFill>
                <a:latin typeface="+mj-lt"/>
              </a:rPr>
              <a:t>No </a:t>
            </a:r>
            <a:r>
              <a:rPr lang="en-GB" sz="2800" dirty="0">
                <a:solidFill>
                  <a:srgbClr val="FFFFFF"/>
                </a:solidFill>
                <a:latin typeface="+mj-lt"/>
              </a:rPr>
              <a:t>detection of line polarization (e.g. in molecules) !!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49213"/>
            <a:ext cx="9070975" cy="1262062"/>
          </a:xfrm>
          <a:ln/>
        </p:spPr>
        <p:txBody>
          <a:bodyPr tIns="38775">
            <a:normAutofit fontScale="90000"/>
          </a:bodyPr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Magnetic field in OH 231.8+4.2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144463" y="1475581"/>
            <a:ext cx="9575800" cy="5255419"/>
          </a:xfrm>
          <a:ln/>
        </p:spPr>
        <p:txBody>
          <a:bodyPr tIns="21150">
            <a:normAutofit/>
          </a:bodyPr>
          <a:lstStyle/>
          <a:p>
            <a:pPr marL="107861" indent="0" algn="just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>
                <a:cs typeface="Arial" charset="0"/>
              </a:rPr>
              <a:t>A</a:t>
            </a:r>
            <a:r>
              <a:rPr lang="en-GB" sz="2800" dirty="0" smtClean="0">
                <a:cs typeface="Arial" charset="0"/>
              </a:rPr>
              <a:t>llowed </a:t>
            </a:r>
            <a:r>
              <a:rPr lang="en-GB" sz="2800" dirty="0">
                <a:cs typeface="Arial" charset="0"/>
              </a:rPr>
              <a:t>us to “constrain” the distribution of the magnetic field:</a:t>
            </a:r>
          </a:p>
          <a:p>
            <a:pPr marL="450761" indent="-342900" algn="just">
              <a:buSzPct val="45000"/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/>
              <a:t>X-shaped structure ► Polar MF configuration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/>
              <a:t>+ Coexistence of a toroidal structure at larger scale </a:t>
            </a:r>
          </a:p>
          <a:p>
            <a:pPr marL="450761" indent="-342900">
              <a:buSzPct val="45000"/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/>
              <a:t>Or a single helical component</a:t>
            </a:r>
          </a:p>
          <a:p>
            <a:pPr marL="450761" indent="-342900">
              <a:buSzPct val="45000"/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>
                <a:cs typeface="Arial" charset="0"/>
              </a:rPr>
              <a:t>The “magnetic vectors” also follow the molecular outflows</a:t>
            </a:r>
            <a:r>
              <a:rPr lang="en-GB" sz="2800" b="1" dirty="0">
                <a:cs typeface="Arial" charset="0"/>
              </a:rPr>
              <a:t> 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>
                <a:solidFill>
                  <a:srgbClr val="FF0000"/>
                </a:solidFill>
              </a:rPr>
              <a:t>► Proof of a magnetic launching mechanism ?</a:t>
            </a: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endParaRPr lang="en-GB" dirty="0">
              <a:solidFill>
                <a:srgbClr val="FF0000"/>
              </a:solidFill>
            </a:endParaRP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endParaRPr lang="en-GB" dirty="0">
              <a:solidFill>
                <a:srgbClr val="FF0000"/>
              </a:solidFill>
            </a:endParaRP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endParaRPr lang="en-GB" dirty="0"/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359792" y="6156101"/>
            <a:ext cx="9217024" cy="100811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9925" tIns="67874" rIns="89925" bIns="44963" anchor="ctr"/>
          <a:lstStyle/>
          <a:p>
            <a:pPr marL="215722" indent="-215722" algn="ctr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Detect the magnetic field much closer to the launch-zone </a:t>
            </a:r>
          </a:p>
          <a:p>
            <a:pPr marL="215722" indent="-215722" algn="ctr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of the jets/outflows = higher resolution = ALMA (0.5”)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el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8304" y="1691605"/>
            <a:ext cx="4319290" cy="4319290"/>
          </a:xfrm>
          <a:prstGeom prst="rect">
            <a:avLst/>
          </a:prstGeom>
        </p:spPr>
      </p:pic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0"/>
            <a:ext cx="8999538" cy="1322388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Models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27944" y="6444133"/>
            <a:ext cx="7344816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4351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2200" dirty="0">
                <a:solidFill>
                  <a:schemeClr val="tx1"/>
                </a:solidFill>
                <a:latin typeface="+mn-lt"/>
              </a:rPr>
              <a:t>Toroidal + </a:t>
            </a:r>
            <a:r>
              <a:rPr lang="en-GB" sz="2200" dirty="0" err="1" smtClean="0">
                <a:solidFill>
                  <a:schemeClr val="tx1"/>
                </a:solidFill>
                <a:latin typeface="+mn-lt"/>
              </a:rPr>
              <a:t>Poloidal</a:t>
            </a:r>
            <a:r>
              <a:rPr lang="en-GB" sz="2200" dirty="0" smtClean="0">
                <a:solidFill>
                  <a:schemeClr val="tx1"/>
                </a:solidFill>
                <a:latin typeface="+mn-lt"/>
              </a:rPr>
              <a:t>                                        Helical  </a:t>
            </a:r>
            <a:endParaRPr lang="en-GB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984528" y="7055818"/>
            <a:ext cx="367216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4351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+mn-lt"/>
              </a:rPr>
              <a:t>Credits: W. Steffen (SHAPE)</a:t>
            </a:r>
          </a:p>
        </p:txBody>
      </p:sp>
      <p:pic>
        <p:nvPicPr>
          <p:cNvPr id="2" name="Picture 1" descr="field_1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5" y="1619597"/>
            <a:ext cx="4895999" cy="4571926"/>
          </a:xfrm>
          <a:prstGeom prst="rect">
            <a:avLst/>
          </a:prstGeom>
        </p:spPr>
      </p:pic>
      <p:pic>
        <p:nvPicPr>
          <p:cNvPr id="5" name="Picture 4" descr="Screen Shot 2015-06-23 at 5.13.2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04" y="1691605"/>
            <a:ext cx="4464496" cy="44644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-1512416" y="179437"/>
            <a:ext cx="9070975" cy="1262063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About CRL 618...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143768" y="2555701"/>
            <a:ext cx="9070975" cy="2952328"/>
          </a:xfrm>
          <a:ln/>
        </p:spPr>
        <p:txBody>
          <a:bodyPr>
            <a:normAutofit fontScale="62500" lnSpcReduction="20000"/>
          </a:bodyPr>
          <a:lstStyle/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4500" dirty="0" smtClean="0"/>
              <a:t> C</a:t>
            </a:r>
            <a:r>
              <a:rPr lang="en-GB" sz="4500" dirty="0"/>
              <a:t>-rich </a:t>
            </a:r>
            <a:r>
              <a:rPr lang="en-GB" sz="4500" dirty="0" smtClean="0"/>
              <a:t>object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4500" dirty="0" smtClean="0"/>
              <a:t> </a:t>
            </a:r>
            <a:r>
              <a:rPr lang="en-GB" sz="4500" dirty="0" smtClean="0">
                <a:solidFill>
                  <a:srgbClr val="FF0000"/>
                </a:solidFill>
              </a:rPr>
              <a:t>SMA</a:t>
            </a:r>
            <a:r>
              <a:rPr lang="en-GB" sz="4500" dirty="0" smtClean="0"/>
              <a:t> </a:t>
            </a:r>
            <a:r>
              <a:rPr lang="en-GB" sz="4500" dirty="0"/>
              <a:t>→ Problem with the spatial resolution of the polarization emission. P</a:t>
            </a:r>
            <a:r>
              <a:rPr lang="en-GB" sz="2900" dirty="0"/>
              <a:t>peak</a:t>
            </a:r>
            <a:r>
              <a:rPr lang="en-GB" sz="4500" dirty="0"/>
              <a:t> ~ 0.7% 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4500" dirty="0"/>
              <a:t> </a:t>
            </a:r>
            <a:r>
              <a:rPr lang="en-GB" sz="4500" dirty="0" smtClean="0">
                <a:solidFill>
                  <a:srgbClr val="FF0000"/>
                </a:solidFill>
              </a:rPr>
              <a:t>CARMA</a:t>
            </a:r>
            <a:r>
              <a:rPr lang="en-GB" sz="4500" dirty="0" smtClean="0"/>
              <a:t> </a:t>
            </a:r>
            <a:r>
              <a:rPr lang="en-GB" sz="4500" dirty="0"/>
              <a:t>→ Dynamical range issues: bright object at </a:t>
            </a:r>
            <a:r>
              <a:rPr lang="en-GB" sz="4500" dirty="0" smtClean="0"/>
              <a:t> </a:t>
            </a:r>
            <a:br>
              <a:rPr lang="en-GB" sz="4500" dirty="0" smtClean="0"/>
            </a:br>
            <a:r>
              <a:rPr lang="en-GB" sz="4500" dirty="0" smtClean="0"/>
              <a:t> 1.3mm </a:t>
            </a:r>
            <a:r>
              <a:rPr lang="en-GB" sz="4500" dirty="0"/>
              <a:t>[∼2 </a:t>
            </a:r>
            <a:r>
              <a:rPr lang="en-GB" sz="4500" dirty="0" err="1"/>
              <a:t>Jy</a:t>
            </a:r>
            <a:r>
              <a:rPr lang="en-GB" sz="4500" dirty="0"/>
              <a:t>/beam] with very weak polarization  </a:t>
            </a:r>
            <a:r>
              <a:rPr lang="en-GB" sz="4500" dirty="0" smtClean="0"/>
              <a:t>   </a:t>
            </a:r>
            <a:br>
              <a:rPr lang="en-GB" sz="4500" dirty="0" smtClean="0"/>
            </a:br>
            <a:r>
              <a:rPr lang="en-GB" sz="4500" dirty="0" smtClean="0"/>
              <a:t> </a:t>
            </a:r>
            <a:r>
              <a:rPr lang="en-GB" sz="4500" dirty="0" err="1" smtClean="0"/>
              <a:t>P</a:t>
            </a:r>
            <a:r>
              <a:rPr lang="en-GB" sz="2900" dirty="0" err="1" smtClean="0"/>
              <a:t>peak</a:t>
            </a:r>
            <a:r>
              <a:rPr lang="en-GB" sz="4500" dirty="0" smtClean="0"/>
              <a:t> ∼ 0.5</a:t>
            </a:r>
            <a:r>
              <a:rPr lang="en-GB" sz="4500" dirty="0"/>
              <a:t>% : problem with leakage solution</a:t>
            </a:r>
            <a:r>
              <a:rPr lang="en-GB" dirty="0"/>
              <a:t>.</a:t>
            </a: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2" y="179437"/>
            <a:ext cx="3149600" cy="2357437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79872" y="5652045"/>
            <a:ext cx="88201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73163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3200" dirty="0" smtClean="0">
                <a:solidFill>
                  <a:srgbClr val="FFFFFF"/>
                </a:solidFill>
                <a:latin typeface="+mn-lt"/>
                <a:cs typeface="Arial" charset="0"/>
              </a:rPr>
              <a:t>► </a:t>
            </a:r>
            <a:r>
              <a:rPr lang="en-GB" sz="2800" dirty="0" smtClean="0">
                <a:solidFill>
                  <a:srgbClr val="FFFFFF"/>
                </a:solidFill>
                <a:latin typeface="+mn-lt"/>
              </a:rPr>
              <a:t>C</a:t>
            </a:r>
            <a:r>
              <a:rPr lang="en-GB" sz="2800" dirty="0">
                <a:solidFill>
                  <a:srgbClr val="FFFFFF"/>
                </a:solidFill>
                <a:latin typeface="+mn-lt"/>
              </a:rPr>
              <a:t>-rich nebulae are not the best candidates for such method: smaller dust grains</a:t>
            </a:r>
          </a:p>
          <a:p>
            <a:r>
              <a:rPr lang="en-GB" sz="2800" dirty="0">
                <a:solidFill>
                  <a:srgbClr val="FFFFFF"/>
                </a:solidFill>
                <a:latin typeface="+mn-lt"/>
              </a:rPr>
              <a:t>→ Not a lost cause </a:t>
            </a:r>
            <a:r>
              <a:rPr lang="en-GB" sz="3200" dirty="0">
                <a:solidFill>
                  <a:srgbClr val="FFFFFF"/>
                </a:solidFill>
                <a:latin typeface="+mn-lt"/>
              </a:rPr>
              <a:t>!  </a:t>
            </a:r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see talk by </a:t>
            </a:r>
            <a:r>
              <a:rPr lang="en-GB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Alizée</a:t>
            </a:r>
            <a:r>
              <a:rPr lang="en-GB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GB" sz="3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Duthu</a:t>
            </a:r>
            <a:endParaRPr lang="en-GB" sz="32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848624" y="2627709"/>
            <a:ext cx="14398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n-lt"/>
              </a:rPr>
              <a:t>NASA, HST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79437"/>
            <a:ext cx="9070975" cy="1262062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II- </a:t>
            </a:r>
            <a:r>
              <a:rPr lang="en-GB" dirty="0">
                <a:solidFill>
                  <a:srgbClr val="80FCE7"/>
                </a:solidFill>
                <a:cs typeface="Arial" charset="0"/>
              </a:rPr>
              <a:t>Optical spectropolarimetry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431800" y="1979637"/>
            <a:ext cx="9396413" cy="4752528"/>
          </a:xfrm>
          <a:ln/>
        </p:spPr>
        <p:txBody>
          <a:bodyPr tIns="31724">
            <a:normAutofit lnSpcReduction="10000"/>
          </a:bodyPr>
          <a:lstStyle/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000" b="1" dirty="0"/>
              <a:t>Goal</a:t>
            </a:r>
            <a:r>
              <a:rPr lang="en-GB" sz="3000" dirty="0"/>
              <a:t>: Detection and </a:t>
            </a:r>
            <a:r>
              <a:rPr lang="en-GB" sz="3000" b="1" dirty="0">
                <a:solidFill>
                  <a:srgbClr val="FF0000"/>
                </a:solidFill>
              </a:rPr>
              <a:t>measurement</a:t>
            </a:r>
            <a:r>
              <a:rPr lang="en-GB" sz="3000" dirty="0"/>
              <a:t> of Bfields at the </a:t>
            </a:r>
            <a:r>
              <a:rPr lang="en-GB" sz="3000" b="1" dirty="0">
                <a:solidFill>
                  <a:srgbClr val="FF0000"/>
                </a:solidFill>
              </a:rPr>
              <a:t>stellar surface</a:t>
            </a:r>
            <a:r>
              <a:rPr lang="en-GB" sz="3000" dirty="0"/>
              <a:t> of post-AGB stars.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000" dirty="0"/>
              <a:t>→ So far not possible with </a:t>
            </a:r>
            <a:r>
              <a:rPr lang="en-GB" sz="3000" dirty="0" err="1"/>
              <a:t>PNe</a:t>
            </a:r>
            <a:r>
              <a:rPr lang="en-GB" sz="3000" dirty="0"/>
              <a:t> due to the high number of emissions lines (Leone et al. 2011,2014).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000" dirty="0"/>
              <a:t>→ </a:t>
            </a:r>
            <a:r>
              <a:rPr lang="en-GB" sz="3000" dirty="0" smtClean="0"/>
              <a:t>post-AGBs </a:t>
            </a:r>
            <a:r>
              <a:rPr lang="en-GB" sz="3000" dirty="0"/>
              <a:t>have few emissions lines  and the bright (hot) ones have sharp absorption lines. </a:t>
            </a:r>
            <a:endParaRPr lang="en-GB" sz="3000" dirty="0" smtClean="0"/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3000" dirty="0"/>
          </a:p>
          <a:p>
            <a:pPr marL="107861" indent="0" algn="ctr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000" dirty="0" smtClean="0"/>
              <a:t>   Good </a:t>
            </a:r>
            <a:r>
              <a:rPr lang="en-GB" sz="3000" dirty="0"/>
              <a:t>for </a:t>
            </a:r>
            <a:r>
              <a:rPr lang="en-GB" sz="3000" dirty="0" err="1"/>
              <a:t>Bfield</a:t>
            </a:r>
            <a:r>
              <a:rPr lang="en-GB" sz="3000" dirty="0"/>
              <a:t> diagnostics !!!</a:t>
            </a: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36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Team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xfrm>
            <a:off x="575816" y="1835621"/>
            <a:ext cx="9142983" cy="4384675"/>
          </a:xfrm>
          <a:ln/>
        </p:spPr>
        <p:txBody>
          <a:bodyPr>
            <a:normAutofit lnSpcReduction="10000"/>
          </a:bodyPr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  <a:p>
            <a:pPr marL="107861" indent="0" algn="ctr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b="1" dirty="0" smtClean="0"/>
              <a:t>Wade </a:t>
            </a:r>
            <a:r>
              <a:rPr lang="en-GB" sz="2800" dirty="0"/>
              <a:t>G. (RMC, Can.) &amp; </a:t>
            </a:r>
            <a:r>
              <a:rPr lang="en-GB" sz="2800" b="1" dirty="0" err="1"/>
              <a:t>Lèbre</a:t>
            </a:r>
            <a:r>
              <a:rPr lang="en-GB" sz="2800" dirty="0"/>
              <a:t> A. (CNRS/</a:t>
            </a:r>
            <a:r>
              <a:rPr lang="en-GB" sz="2800" dirty="0" smtClean="0"/>
              <a:t>Univ. Montpellier</a:t>
            </a:r>
            <a:r>
              <a:rPr lang="en-GB" sz="2800" dirty="0"/>
              <a:t>, Fra</a:t>
            </a:r>
            <a:r>
              <a:rPr lang="en-GB" sz="2800" dirty="0" smtClean="0"/>
              <a:t>)</a:t>
            </a:r>
          </a:p>
          <a:p>
            <a:pPr marL="107861" indent="0" algn="ctr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2800" dirty="0"/>
          </a:p>
          <a:p>
            <a:pPr marL="107861" indent="0" algn="ctr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 smtClean="0"/>
              <a:t>      </a:t>
            </a:r>
            <a:endParaRPr lang="en-GB" sz="2800" dirty="0"/>
          </a:p>
          <a:p>
            <a:pPr marL="107861" indent="0" algn="ctr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2800" dirty="0"/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/>
              <a:t>                </a:t>
            </a:r>
            <a:r>
              <a:rPr lang="en-GB" sz="2800" dirty="0" smtClean="0"/>
              <a:t>                  </a:t>
            </a:r>
            <a:r>
              <a:rPr lang="en-GB" sz="2200" dirty="0" smtClean="0"/>
              <a:t>Sabin</a:t>
            </a:r>
            <a:r>
              <a:rPr lang="en-GB" sz="2200" dirty="0"/>
              <a:t>, Wade &amp; </a:t>
            </a:r>
            <a:r>
              <a:rPr lang="en-GB" sz="2200" dirty="0" err="1"/>
              <a:t>Lèbre</a:t>
            </a:r>
            <a:r>
              <a:rPr lang="en-GB" sz="2200" dirty="0"/>
              <a:t>, MNRAS, 446,1988</a:t>
            </a:r>
            <a:r>
              <a:rPr lang="en-GB" sz="2200" dirty="0" smtClean="0"/>
              <a:t>, 2015</a:t>
            </a:r>
            <a:endParaRPr lang="en-GB" sz="22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Outline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791840" y="2051645"/>
            <a:ext cx="8712398" cy="4384675"/>
          </a:xfrm>
          <a:ln/>
        </p:spPr>
        <p:txBody>
          <a:bodyPr>
            <a:normAutofit/>
          </a:bodyPr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 smtClean="0"/>
              <a:t>1 – Detection de Magnetic Fields in the envelope:      </a:t>
            </a:r>
            <a:br>
              <a:rPr lang="en-GB" sz="2800" dirty="0" smtClean="0"/>
            </a:br>
            <a:r>
              <a:rPr lang="en-GB" sz="2800" dirty="0" smtClean="0"/>
              <a:t>      sub-mm/mm   polarimetry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 smtClean="0"/>
              <a:t>2 </a:t>
            </a:r>
            <a:r>
              <a:rPr lang="en-GB" sz="2800" dirty="0"/>
              <a:t>– Detection de Magnetic Fields at the stellar surface: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      optical  spectropolarimetry</a:t>
            </a:r>
            <a:endParaRPr lang="en-GB" sz="2800" dirty="0"/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/>
              <a:t>3 –  Masers as links between the Envelope &amp; Surface 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/>
              <a:t>4 –  </a:t>
            </a:r>
            <a:r>
              <a:rPr lang="en-GB" sz="2800" dirty="0" smtClean="0"/>
              <a:t>Conclusion &amp; Future works</a:t>
            </a:r>
            <a:endParaRPr lang="en-GB" sz="28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49213"/>
            <a:ext cx="9070975" cy="1262062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 smtClean="0">
                <a:solidFill>
                  <a:srgbClr val="80FCE7"/>
                </a:solidFill>
              </a:rPr>
              <a:t>II- </a:t>
            </a:r>
            <a:r>
              <a:rPr lang="en-GB" dirty="0">
                <a:solidFill>
                  <a:srgbClr val="80FCE7"/>
                </a:solidFill>
                <a:cs typeface="Arial" charset="0"/>
              </a:rPr>
              <a:t>Optical spectropolarimetry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396877" y="1439867"/>
            <a:ext cx="9396413" cy="4384675"/>
          </a:xfrm>
          <a:ln/>
        </p:spPr>
        <p:txBody>
          <a:bodyPr tIns="31724"/>
          <a:lstStyle/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600" dirty="0">
                <a:solidFill>
                  <a:srgbClr val="C0C0C0"/>
                </a:solidFill>
              </a:rPr>
              <a:t>Goal: Detection and measurement of Bfields at the stellar surface of post-AGB stars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600" b="1" dirty="0"/>
              <a:t>Method</a:t>
            </a:r>
            <a:r>
              <a:rPr lang="en-GB" sz="3600" dirty="0"/>
              <a:t>: High resolution </a:t>
            </a:r>
            <a:r>
              <a:rPr lang="en-GB" sz="3600" dirty="0" err="1"/>
              <a:t>spectropolarimeters</a:t>
            </a:r>
            <a:r>
              <a:rPr lang="en-GB" sz="3600" dirty="0"/>
              <a:t> (R= 65000) </a:t>
            </a:r>
            <a:r>
              <a:rPr lang="en-GB" sz="3600" dirty="0" err="1"/>
              <a:t>ESPaDOnS</a:t>
            </a:r>
            <a:r>
              <a:rPr lang="en-GB" sz="3600" dirty="0"/>
              <a:t> and </a:t>
            </a:r>
            <a:r>
              <a:rPr lang="en-GB" sz="3600" dirty="0" err="1"/>
              <a:t>Narval</a:t>
            </a:r>
            <a:endParaRPr lang="en-GB" sz="3600" dirty="0"/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sz="3600" dirty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3808" y="6228109"/>
            <a:ext cx="1584176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n-lt"/>
              </a:rPr>
              <a:t>3.6m</a:t>
            </a:r>
          </a:p>
          <a:p>
            <a:r>
              <a:rPr lang="en-GB" dirty="0">
                <a:solidFill>
                  <a:schemeClr val="tx1"/>
                </a:solidFill>
                <a:latin typeface="+mn-lt"/>
              </a:rPr>
              <a:t>CFHT+</a:t>
            </a:r>
          </a:p>
          <a:p>
            <a:r>
              <a:rPr lang="en-GB" dirty="0" err="1">
                <a:solidFill>
                  <a:schemeClr val="tx1"/>
                </a:solidFill>
                <a:latin typeface="+mn-lt"/>
              </a:rPr>
              <a:t>Espadons</a:t>
            </a:r>
            <a:endParaRPr lang="en-GB" dirty="0">
              <a:solidFill>
                <a:schemeClr val="tx1"/>
              </a:solidFill>
              <a:latin typeface="+mn-lt"/>
            </a:endParaRPr>
          </a:p>
          <a:p>
            <a:r>
              <a:rPr lang="en-GB" dirty="0" err="1">
                <a:solidFill>
                  <a:schemeClr val="tx1"/>
                </a:solidFill>
                <a:latin typeface="+mn-lt"/>
              </a:rPr>
              <a:t>MK,Hawaii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 descr="CFHT-Sunset-2002_Ful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48" y="4571925"/>
            <a:ext cx="6966933" cy="2721996"/>
          </a:xfrm>
          <a:prstGeom prst="rect">
            <a:avLst/>
          </a:prstGeom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7" y="4643933"/>
            <a:ext cx="208369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467469"/>
            <a:ext cx="9070975" cy="1262063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Analysis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503808" y="2483693"/>
            <a:ext cx="9070975" cy="3024336"/>
          </a:xfrm>
          <a:ln/>
        </p:spPr>
        <p:txBody>
          <a:bodyPr tIns="31724">
            <a:normAutofit/>
          </a:bodyPr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200" dirty="0" smtClean="0"/>
              <a:t>→ LSD (not the one you are thinking about </a:t>
            </a:r>
            <a:r>
              <a:rPr lang="en-GB" sz="3200" dirty="0"/>
              <a:t>!!!</a:t>
            </a:r>
            <a:r>
              <a:rPr lang="en-GB" sz="3200" dirty="0" smtClean="0"/>
              <a:t>)    for  </a:t>
            </a:r>
            <a:r>
              <a:rPr lang="en-GB" sz="3200" dirty="0"/>
              <a:t>“Least Squared </a:t>
            </a:r>
            <a:r>
              <a:rPr lang="en-GB" sz="3200" dirty="0" err="1"/>
              <a:t>Deconvolution</a:t>
            </a:r>
            <a:r>
              <a:rPr lang="en-GB" sz="3200" dirty="0" smtClean="0"/>
              <a:t>” technique   (</a:t>
            </a:r>
            <a:r>
              <a:rPr lang="en-GB" sz="3200" dirty="0" err="1"/>
              <a:t>Donati</a:t>
            </a:r>
            <a:r>
              <a:rPr lang="en-GB" sz="3200" dirty="0"/>
              <a:t> et al. 1997</a:t>
            </a:r>
            <a:r>
              <a:rPr lang="en-GB" sz="3200" dirty="0" smtClean="0"/>
              <a:t>)</a:t>
            </a:r>
            <a:endParaRPr lang="en-GB" sz="3200" dirty="0"/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200" dirty="0"/>
              <a:t>→ Improve S/N by “adding up lines linearly”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49213"/>
            <a:ext cx="9070975" cy="1262062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 smtClean="0">
                <a:solidFill>
                  <a:srgbClr val="80FCE7"/>
                </a:solidFill>
              </a:rPr>
              <a:t>II- </a:t>
            </a:r>
            <a:r>
              <a:rPr lang="en-GB" dirty="0">
                <a:solidFill>
                  <a:srgbClr val="80FCE7"/>
                </a:solidFill>
                <a:cs typeface="Arial" charset="0"/>
              </a:rPr>
              <a:t>Optical spectropolarimetry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179388" y="1376367"/>
            <a:ext cx="9683750" cy="4384675"/>
          </a:xfrm>
          <a:ln/>
        </p:spPr>
        <p:txBody>
          <a:bodyPr tIns="31724">
            <a:normAutofit lnSpcReduction="10000"/>
          </a:bodyPr>
          <a:lstStyle/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3600" dirty="0">
                <a:solidFill>
                  <a:srgbClr val="C0C0C0"/>
                </a:solidFill>
              </a:rPr>
              <a:t>Goal: Detection and measurement of Bfields at the stellar surface of post-AGB stars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3600" dirty="0">
                <a:solidFill>
                  <a:srgbClr val="C0C0C0"/>
                </a:solidFill>
              </a:rPr>
              <a:t>Method: High resolution </a:t>
            </a:r>
            <a:r>
              <a:rPr lang="en-GB" sz="3600" dirty="0" err="1">
                <a:solidFill>
                  <a:srgbClr val="C0C0C0"/>
                </a:solidFill>
              </a:rPr>
              <a:t>spectropolarimeters</a:t>
            </a:r>
            <a:r>
              <a:rPr lang="en-GB" sz="3600" dirty="0">
                <a:solidFill>
                  <a:srgbClr val="C0C0C0"/>
                </a:solidFill>
              </a:rPr>
              <a:t> (R= 65000) </a:t>
            </a:r>
            <a:r>
              <a:rPr lang="en-GB" sz="3600" dirty="0" err="1">
                <a:solidFill>
                  <a:srgbClr val="C0C0C0"/>
                </a:solidFill>
              </a:rPr>
              <a:t>ESPaDOnS</a:t>
            </a:r>
            <a:r>
              <a:rPr lang="en-GB" sz="3600" dirty="0">
                <a:solidFill>
                  <a:srgbClr val="C0C0C0"/>
                </a:solidFill>
              </a:rPr>
              <a:t> and </a:t>
            </a:r>
            <a:r>
              <a:rPr lang="en-GB" sz="3600" dirty="0" err="1">
                <a:solidFill>
                  <a:srgbClr val="C0C0C0"/>
                </a:solidFill>
              </a:rPr>
              <a:t>Narval</a:t>
            </a:r>
            <a:endParaRPr lang="en-GB" sz="3600" dirty="0">
              <a:solidFill>
                <a:srgbClr val="C0C0C0"/>
              </a:solidFill>
            </a:endParaRP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3600" b="1" dirty="0"/>
              <a:t>Sample</a:t>
            </a:r>
            <a:r>
              <a:rPr lang="en-GB" sz="3600" dirty="0"/>
              <a:t>: Seven well known bright objects : CY </a:t>
            </a:r>
            <a:r>
              <a:rPr lang="en-GB" sz="3600" dirty="0" err="1"/>
              <a:t>CMi</a:t>
            </a:r>
            <a:r>
              <a:rPr lang="en-GB" sz="3600" dirty="0"/>
              <a:t>, U Mon, V814 Her, 89 Her, AC Her, V4728 </a:t>
            </a:r>
            <a:r>
              <a:rPr lang="en-GB" sz="3600" dirty="0" err="1"/>
              <a:t>Sgr</a:t>
            </a:r>
            <a:r>
              <a:rPr lang="en-GB" sz="3600" dirty="0"/>
              <a:t> and R </a:t>
            </a:r>
            <a:r>
              <a:rPr lang="en-GB" sz="3600" dirty="0" err="1" smtClean="0"/>
              <a:t>Sct</a:t>
            </a:r>
            <a:r>
              <a:rPr lang="en-GB" sz="3600" dirty="0"/>
              <a:t> </a:t>
            </a:r>
            <a:r>
              <a:rPr lang="en-GB" sz="3600" dirty="0" smtClean="0"/>
              <a:t>(</a:t>
            </a:r>
            <a:r>
              <a:rPr lang="en-GB" sz="2600" b="1" dirty="0" smtClean="0">
                <a:solidFill>
                  <a:srgbClr val="6EB8EA"/>
                </a:solidFill>
                <a:ea typeface="Wingdings"/>
                <a:cs typeface="Wingdings"/>
                <a:sym typeface="Wingdings"/>
              </a:rPr>
              <a:t>see</a:t>
            </a:r>
            <a:r>
              <a:rPr lang="en-GB" sz="1600" dirty="0" smtClean="0">
                <a:ea typeface="Wingdings"/>
                <a:cs typeface="Wingdings"/>
                <a:sym typeface="Wingdings"/>
              </a:rPr>
              <a:t> </a:t>
            </a:r>
            <a:r>
              <a:rPr lang="en-GB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Wingdings"/>
                <a:cs typeface="Wingdings"/>
                <a:sym typeface="Wingdings"/>
              </a:rPr>
              <a:t>A. </a:t>
            </a:r>
            <a:r>
              <a:rPr lang="en-GB" sz="2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Lèbre</a:t>
            </a:r>
            <a:r>
              <a:rPr lang="en-GB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Wingdings"/>
                <a:cs typeface="Wingdings"/>
                <a:sym typeface="Wingdings"/>
              </a:rPr>
              <a:t>, B. </a:t>
            </a:r>
            <a:r>
              <a:rPr lang="en-GB" sz="2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a typeface="Wingdings"/>
                <a:cs typeface="Wingdings"/>
                <a:sym typeface="Wingdings"/>
              </a:rPr>
              <a:t>Tessore</a:t>
            </a:r>
            <a:r>
              <a:rPr lang="en-GB" sz="2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Wingdings"/>
                <a:cs typeface="Wingdings"/>
                <a:sym typeface="Wingdings"/>
              </a:rPr>
              <a:t> P.34 </a:t>
            </a:r>
            <a:r>
              <a:rPr lang="en-GB" sz="2600" b="1" dirty="0" smtClean="0">
                <a:ea typeface="Wingdings"/>
                <a:cs typeface="Wingdings"/>
                <a:sym typeface="Wingdings"/>
              </a:rPr>
              <a:t>)</a:t>
            </a:r>
            <a:endParaRPr lang="en-GB" sz="2600" b="1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5652045"/>
            <a:ext cx="9791824" cy="1563570"/>
          </a:xfrm>
          <a:prstGeom prst="rect">
            <a:avLst/>
          </a:prstGeom>
          <a:noFill/>
          <a:ln w="28575" cap="flat" cmpd="sng">
            <a:solidFill>
              <a:srgbClr val="80FCE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49213"/>
            <a:ext cx="9070975" cy="1262062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Results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7" y="1376367"/>
            <a:ext cx="5567363" cy="4384675"/>
          </a:xfrm>
          <a:prstGeom prst="rect">
            <a:avLst/>
          </a:prstGeom>
          <a:noFill/>
          <a:ln w="28575" cap="flat" cmpd="sng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907629"/>
            <a:ext cx="5549900" cy="4319587"/>
          </a:xfrm>
          <a:prstGeom prst="rect">
            <a:avLst/>
          </a:prstGeom>
          <a:noFill/>
          <a:ln w="28575" cap="flat" cmpd="sng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32" y="2411685"/>
            <a:ext cx="5656263" cy="4235450"/>
          </a:xfrm>
          <a:prstGeom prst="rect">
            <a:avLst/>
          </a:prstGeom>
          <a:noFill/>
          <a:ln w="28575" cap="flat" cmpd="sng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68" y="2915741"/>
            <a:ext cx="5400675" cy="4302125"/>
          </a:xfrm>
          <a:prstGeom prst="rect">
            <a:avLst/>
          </a:prstGeom>
          <a:noFill/>
          <a:ln w="28575" cap="flat" cmpd="sng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462857"/>
            <a:ext cx="5219700" cy="3989388"/>
          </a:xfrm>
          <a:prstGeom prst="rect">
            <a:avLst/>
          </a:prstGeom>
          <a:noFill/>
          <a:ln w="28575" cap="flat" cmpd="sng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sad_emoticon_cry copi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66" y="395461"/>
            <a:ext cx="1512168" cy="15121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4500563" y="539750"/>
            <a:ext cx="16192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73163" rIns="89925" bIns="44963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3200" b="1" dirty="0">
                <a:solidFill>
                  <a:srgbClr val="FFFFFF"/>
                </a:solidFill>
                <a:latin typeface="+mn-lt"/>
              </a:rPr>
              <a:t>U Mon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40087" y="6480178"/>
            <a:ext cx="50403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7874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2600" dirty="0">
                <a:solidFill>
                  <a:schemeClr val="tx1"/>
                </a:solidFill>
                <a:latin typeface="+mn-lt"/>
              </a:rPr>
              <a:t>LSD flag: Definite </a:t>
            </a:r>
            <a:r>
              <a:rPr lang="en-GB" sz="2600" dirty="0">
                <a:solidFill>
                  <a:srgbClr val="FFFFFF"/>
                </a:solidFill>
                <a:latin typeface="+mn-lt"/>
              </a:rPr>
              <a:t>Detection</a:t>
            </a:r>
          </a:p>
          <a:p>
            <a:r>
              <a:rPr lang="en-GB" sz="2600" dirty="0" err="1" smtClean="0">
                <a:solidFill>
                  <a:srgbClr val="FFFFFF"/>
                </a:solidFill>
                <a:latin typeface="+mn-lt"/>
              </a:rPr>
              <a:t>Bl</a:t>
            </a:r>
            <a:r>
              <a:rPr lang="en-GB" sz="26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GB" sz="2600" dirty="0" smtClean="0">
                <a:solidFill>
                  <a:srgbClr val="FFFFFF"/>
                </a:solidFill>
                <a:latin typeface="+mn-lt"/>
                <a:cs typeface="Arial" charset="0"/>
              </a:rPr>
              <a:t>±</a:t>
            </a:r>
            <a:r>
              <a:rPr lang="en-GB" sz="2600" dirty="0" err="1" smtClean="0">
                <a:solidFill>
                  <a:srgbClr val="FFFFFF"/>
                </a:solidFill>
                <a:latin typeface="+mn-lt"/>
                <a:cs typeface="Arial" charset="0"/>
              </a:rPr>
              <a:t>σ</a:t>
            </a:r>
            <a:r>
              <a:rPr lang="en-GB" dirty="0" err="1" smtClean="0">
                <a:solidFill>
                  <a:srgbClr val="FFFFFF"/>
                </a:solidFill>
                <a:latin typeface="+mn-lt"/>
                <a:cs typeface="Arial" charset="0"/>
              </a:rPr>
              <a:t>B</a:t>
            </a:r>
            <a:r>
              <a:rPr lang="en-GB" dirty="0" smtClean="0">
                <a:solidFill>
                  <a:srgbClr val="FFFFFF"/>
                </a:solidFill>
                <a:latin typeface="+mn-lt"/>
                <a:cs typeface="Arial" charset="0"/>
              </a:rPr>
              <a:t> </a:t>
            </a:r>
            <a:r>
              <a:rPr lang="en-GB" dirty="0">
                <a:solidFill>
                  <a:srgbClr val="FFFFFF"/>
                </a:solidFill>
                <a:latin typeface="+mn-lt"/>
                <a:cs typeface="Arial" charset="0"/>
              </a:rPr>
              <a:t>=</a:t>
            </a:r>
            <a:r>
              <a:rPr lang="en-GB" sz="2600" dirty="0">
                <a:solidFill>
                  <a:srgbClr val="FFFFFF"/>
                </a:solidFill>
                <a:latin typeface="+mn-lt"/>
                <a:cs typeface="Arial" charset="0"/>
              </a:rPr>
              <a:t> 10.2 ± 1.7 G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1547589"/>
            <a:ext cx="6400800" cy="4572000"/>
          </a:xfrm>
          <a:prstGeom prst="rect">
            <a:avLst/>
          </a:prstGeom>
          <a:noFill/>
          <a:ln w="28575" cap="flat" cmpd="sng">
            <a:solidFill>
              <a:srgbClr val="80FCE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484698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80" y="107429"/>
            <a:ext cx="1547967" cy="15479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287784" y="1763613"/>
            <a:ext cx="9601200" cy="479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73163" rIns="89925" bIns="44963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marL="107950" indent="0"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First clear discovery of weak magnetic fields at the stellar surface of PAGB stars</a:t>
            </a:r>
          </a:p>
          <a:p>
            <a:pPr marL="107950" indent="0"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Adding R </a:t>
            </a:r>
            <a:r>
              <a:rPr lang="en-GB" sz="2800" dirty="0" err="1">
                <a:solidFill>
                  <a:schemeClr val="tx1"/>
                </a:solidFill>
                <a:latin typeface="+mn-lt"/>
              </a:rPr>
              <a:t>Sct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, both PAGB stars are RV </a:t>
            </a:r>
            <a:r>
              <a:rPr lang="en-GB" sz="2800" dirty="0" err="1">
                <a:solidFill>
                  <a:schemeClr val="tx1"/>
                </a:solidFill>
                <a:latin typeface="+mn-lt"/>
              </a:rPr>
              <a:t>Tauri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. So far no clear discriminant in the presence of </a:t>
            </a:r>
            <a:r>
              <a:rPr lang="en-GB" sz="2800" dirty="0" err="1">
                <a:solidFill>
                  <a:schemeClr val="tx1"/>
                </a:solidFill>
                <a:latin typeface="+mn-lt"/>
              </a:rPr>
              <a:t>Bfield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 has been found.</a:t>
            </a:r>
          </a:p>
          <a:p>
            <a:pPr marL="107950" indent="0"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Possible association of the magnetic field with the dynamical state of the atmosphere (Stokes </a:t>
            </a:r>
            <a:r>
              <a:rPr lang="en-GB" sz="2800" i="1" dirty="0">
                <a:solidFill>
                  <a:schemeClr val="tx1"/>
                </a:solidFill>
                <a:latin typeface="+mn-lt"/>
              </a:rPr>
              <a:t>I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 double line)</a:t>
            </a:r>
          </a:p>
          <a:p>
            <a:pPr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  ► will vary with the </a:t>
            </a:r>
            <a:r>
              <a:rPr lang="en-GB" sz="2800" dirty="0" err="1">
                <a:solidFill>
                  <a:schemeClr val="tx1"/>
                </a:solidFill>
                <a:latin typeface="+mn-lt"/>
              </a:rPr>
              <a:t>pulsational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 phase of the </a:t>
            </a:r>
            <a:r>
              <a:rPr lang="en-GB" sz="2800" dirty="0" smtClean="0">
                <a:solidFill>
                  <a:srgbClr val="FFFFFF"/>
                </a:solidFill>
                <a:latin typeface="+mn-lt"/>
              </a:rPr>
              <a:t>star</a:t>
            </a:r>
          </a:p>
          <a:p>
            <a:pPr>
              <a:spcAft>
                <a:spcPts val="1425"/>
              </a:spcAft>
              <a:buSzPct val="45000"/>
            </a:pPr>
            <a:endParaRPr lang="en-GB" sz="2800" dirty="0">
              <a:solidFill>
                <a:srgbClr val="FFFFFF"/>
              </a:solidFill>
              <a:latin typeface="+mn-lt"/>
            </a:endParaRPr>
          </a:p>
          <a:p>
            <a:pPr>
              <a:spcAft>
                <a:spcPts val="1425"/>
              </a:spcAft>
              <a:buSzPct val="45000"/>
            </a:pPr>
            <a:r>
              <a:rPr lang="en-GB" sz="3200" dirty="0">
                <a:latin typeface="+mn-lt"/>
              </a:rPr>
              <a:t>                 </a:t>
            </a:r>
            <a:r>
              <a:rPr lang="en-GB" sz="3200" i="1" dirty="0">
                <a:latin typeface="+mn-lt"/>
              </a:rPr>
              <a:t>          </a:t>
            </a:r>
            <a:r>
              <a:rPr lang="en-GB" sz="2800" dirty="0">
                <a:solidFill>
                  <a:srgbClr val="FF0000"/>
                </a:solidFill>
                <a:latin typeface="+mn-lt"/>
              </a:rPr>
              <a:t>Monitoring is therefore needed !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75816" y="323453"/>
            <a:ext cx="9070975" cy="1262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lIns="89925" tIns="83737" rIns="89925" bIns="44963" anchor="ctr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algn="ctr">
              <a:buSzPct val="45000"/>
              <a:buFont typeface="Wingdings" charset="0"/>
              <a:buNone/>
            </a:pPr>
            <a:r>
              <a:rPr lang="en-GB" sz="4400" dirty="0" err="1">
                <a:solidFill>
                  <a:srgbClr val="80FCE7"/>
                </a:solidFill>
                <a:latin typeface="+mj-lt"/>
              </a:rPr>
              <a:t>Spectropolarimetric</a:t>
            </a:r>
            <a:r>
              <a:rPr lang="en-GB" sz="4400" dirty="0">
                <a:solidFill>
                  <a:srgbClr val="80FCE7"/>
                </a:solidFill>
                <a:latin typeface="+mj-lt"/>
              </a:rPr>
              <a:t> results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-432296" y="0"/>
            <a:ext cx="10294938" cy="1262063"/>
          </a:xfrm>
          <a:ln/>
        </p:spPr>
        <p:txBody>
          <a:bodyPr tIns="38775">
            <a:normAutofit fontScale="90000"/>
          </a:bodyPr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  <a:tab pos="9875582" algn="l"/>
              </a:tabLst>
            </a:pPr>
            <a:r>
              <a:rPr lang="en-GB" dirty="0"/>
              <a:t>     </a:t>
            </a:r>
            <a:r>
              <a:rPr lang="en-GB" dirty="0">
                <a:solidFill>
                  <a:srgbClr val="80FCE7"/>
                </a:solidFill>
              </a:rPr>
              <a:t>III- Masers: Linking Envelope &amp; CS 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439863"/>
            <a:ext cx="8016875" cy="5341937"/>
          </a:xfrm>
          <a:prstGeom prst="rect">
            <a:avLst/>
          </a:prstGeom>
          <a:noFill/>
          <a:ln w="28575" cap="flat" cmpd="sng">
            <a:solidFill>
              <a:srgbClr val="80FCE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456137" y="6804173"/>
            <a:ext cx="648072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4351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2200" dirty="0">
                <a:solidFill>
                  <a:schemeClr val="tx1"/>
                </a:solidFill>
                <a:latin typeface="+mn-lt"/>
              </a:rPr>
              <a:t>Map for U Mon, but we deal with a RV </a:t>
            </a:r>
            <a:r>
              <a:rPr lang="en-GB" sz="2200" dirty="0" err="1">
                <a:solidFill>
                  <a:schemeClr val="tx1"/>
                </a:solidFill>
                <a:latin typeface="+mn-lt"/>
              </a:rPr>
              <a:t>Tauri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 star...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56136" y="7164213"/>
            <a:ext cx="4796944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( Based on graph by </a:t>
            </a:r>
            <a:r>
              <a:rPr lang="en-US" sz="2200" dirty="0" err="1" smtClean="0">
                <a:latin typeface="+mn-lt"/>
              </a:rPr>
              <a:t>Vlemmings</a:t>
            </a:r>
            <a:r>
              <a:rPr lang="en-US" sz="2200" dirty="0" smtClean="0">
                <a:latin typeface="+mn-lt"/>
              </a:rPr>
              <a:t>, 2011)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360368" y="8"/>
            <a:ext cx="9070975" cy="1262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lIns="89925" tIns="83737" rIns="89925" bIns="44963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algn="ctr"/>
            <a:r>
              <a:rPr lang="en-GB" sz="4400" dirty="0" smtClean="0">
                <a:solidFill>
                  <a:srgbClr val="80FCE7"/>
                </a:solidFill>
                <a:latin typeface="+mj-lt"/>
              </a:rPr>
              <a:t>Conclusion &amp; Future works</a:t>
            </a:r>
            <a:endParaRPr lang="en-GB" sz="4400" dirty="0">
              <a:solidFill>
                <a:srgbClr val="80FCE7"/>
              </a:solidFill>
              <a:latin typeface="+mj-lt"/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1835621"/>
            <a:ext cx="10080625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9639" rIns="89925" bIns="44963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marL="107950" indent="0"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New </a:t>
            </a:r>
            <a:r>
              <a:rPr lang="en-GB" sz="2800" dirty="0">
                <a:solidFill>
                  <a:srgbClr val="FF0000"/>
                </a:solidFill>
                <a:latin typeface="+mn-lt"/>
              </a:rPr>
              <a:t>observational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 advances in the characterization of the magnetic field in evolved stars: </a:t>
            </a:r>
          </a:p>
          <a:p>
            <a:pPr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  <a:cs typeface="Arial" charset="0"/>
              </a:rPr>
              <a:t>→ From the envelope: probing the capability of the field to launch and collimate the flows.</a:t>
            </a:r>
          </a:p>
          <a:p>
            <a:pPr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  <a:cs typeface="Arial" charset="0"/>
              </a:rPr>
              <a:t>→ To the central star: new results will lead to more observations (statistics, unveil the parameters linked to the field, commonality of the field … etc.) and monitoring (variability, interaction with the atmosphere dynamics).</a:t>
            </a:r>
          </a:p>
          <a:p>
            <a:pPr>
              <a:spcAft>
                <a:spcPts val="1425"/>
              </a:spcAft>
              <a:buSzPct val="45000"/>
            </a:pPr>
            <a:r>
              <a:rPr lang="en-GB" sz="2800" dirty="0">
                <a:solidFill>
                  <a:schemeClr val="tx1"/>
                </a:solidFill>
                <a:latin typeface="+mn-lt"/>
                <a:cs typeface="Arial" charset="0"/>
              </a:rPr>
              <a:t> → Study of Masers to link both </a:t>
            </a:r>
            <a:r>
              <a:rPr lang="en-GB" sz="2800" dirty="0" smtClean="0">
                <a:solidFill>
                  <a:schemeClr val="tx1"/>
                </a:solidFill>
                <a:latin typeface="+mn-lt"/>
                <a:cs typeface="Arial" charset="0"/>
              </a:rPr>
              <a:t>methods, achieve completeness ! </a:t>
            </a:r>
            <a:endParaRPr lang="en-GB" sz="2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>
              <a:spcAft>
                <a:spcPts val="1425"/>
              </a:spcAft>
              <a:buSzPct val="45000"/>
            </a:pPr>
            <a:r>
              <a:rPr lang="en-GB" sz="2600" b="1" i="1" dirty="0" smtClean="0">
                <a:solidFill>
                  <a:srgbClr val="FF0000"/>
                </a:solidFill>
                <a:cs typeface="Arial" charset="0"/>
              </a:rPr>
              <a:t>    </a:t>
            </a:r>
            <a:endParaRPr lang="en-GB" sz="2600" dirty="0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9912" y="539477"/>
            <a:ext cx="7272808" cy="2387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25"/>
              </a:spcAft>
              <a:buSzPct val="45000"/>
            </a:pPr>
            <a:r>
              <a:rPr lang="en-GB" sz="3200" dirty="0">
                <a:latin typeface="+mn-lt"/>
                <a:cs typeface="Arial" charset="0"/>
              </a:rPr>
              <a:t>First steps in the </a:t>
            </a:r>
            <a:r>
              <a:rPr lang="en-GB" sz="3200" dirty="0" smtClean="0">
                <a:latin typeface="+mn-lt"/>
                <a:cs typeface="Arial" charset="0"/>
              </a:rPr>
              <a:t>full investigation </a:t>
            </a:r>
            <a:r>
              <a:rPr lang="en-GB" sz="3200" dirty="0">
                <a:latin typeface="+mn-lt"/>
                <a:cs typeface="Arial" charset="0"/>
              </a:rPr>
              <a:t>of </a:t>
            </a:r>
            <a:r>
              <a:rPr lang="en-GB" sz="3200" dirty="0">
                <a:latin typeface="+mn-lt"/>
                <a:cs typeface="Arial" charset="0"/>
              </a:rPr>
              <a:t>M</a:t>
            </a:r>
            <a:r>
              <a:rPr lang="en-GB" sz="3200" dirty="0" smtClean="0">
                <a:latin typeface="+mn-lt"/>
                <a:cs typeface="Arial" charset="0"/>
              </a:rPr>
              <a:t>agnetic </a:t>
            </a:r>
            <a:r>
              <a:rPr lang="en-GB" sz="3200" dirty="0">
                <a:latin typeface="+mn-lt"/>
                <a:cs typeface="Arial" charset="0"/>
              </a:rPr>
              <a:t>F</a:t>
            </a:r>
            <a:r>
              <a:rPr lang="en-GB" sz="3200" dirty="0" smtClean="0">
                <a:latin typeface="+mn-lt"/>
                <a:cs typeface="Arial" charset="0"/>
              </a:rPr>
              <a:t>ield </a:t>
            </a:r>
            <a:r>
              <a:rPr lang="en-GB" sz="3200" dirty="0">
                <a:latin typeface="+mn-lt"/>
                <a:cs typeface="Arial" charset="0"/>
              </a:rPr>
              <a:t>as </a:t>
            </a:r>
            <a:r>
              <a:rPr lang="en-GB" sz="3200" dirty="0" smtClean="0">
                <a:latin typeface="+mn-lt"/>
                <a:cs typeface="Arial" charset="0"/>
              </a:rPr>
              <a:t>mechanism </a:t>
            </a:r>
            <a:r>
              <a:rPr lang="en-GB" sz="3200" dirty="0">
                <a:latin typeface="+mn-lt"/>
                <a:cs typeface="Arial" charset="0"/>
              </a:rPr>
              <a:t>playing an important role in the structure,       dynamics and chemistry of these evolved </a:t>
            </a:r>
            <a:r>
              <a:rPr lang="en-GB" sz="3200" dirty="0" smtClean="0">
                <a:latin typeface="+mn-lt"/>
                <a:cs typeface="Arial" charset="0"/>
              </a:rPr>
              <a:t>intermediate </a:t>
            </a:r>
            <a:r>
              <a:rPr lang="en-GB" sz="3200" dirty="0">
                <a:latin typeface="+mn-lt"/>
                <a:cs typeface="Arial" charset="0"/>
              </a:rPr>
              <a:t>mass stars.</a:t>
            </a:r>
          </a:p>
        </p:txBody>
      </p:sp>
      <p:pic>
        <p:nvPicPr>
          <p:cNvPr id="3" name="Picture 2" descr="field_2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97" y="2699717"/>
            <a:ext cx="4921071" cy="460851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flipV="1">
            <a:off x="4824288" y="4931965"/>
            <a:ext cx="144016" cy="144016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3384128" y="3995861"/>
            <a:ext cx="144016" cy="12231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3528144" y="4355901"/>
            <a:ext cx="144016" cy="12231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3744168" y="4571925"/>
            <a:ext cx="144016" cy="12231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4176216" y="4715941"/>
            <a:ext cx="144016" cy="12231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5400352" y="4931965"/>
            <a:ext cx="144016" cy="12231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5760392" y="5147989"/>
            <a:ext cx="144016" cy="12231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6048424" y="5436021"/>
            <a:ext cx="144016" cy="12231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6264448" y="5796061"/>
            <a:ext cx="144016" cy="12231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097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29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395461"/>
            <a:ext cx="9070975" cy="1262063"/>
          </a:xfrm>
          <a:ln/>
        </p:spPr>
        <p:txBody>
          <a:bodyPr tIns="38775">
            <a:normAutofit fontScale="90000"/>
          </a:bodyPr>
          <a:lstStyle/>
          <a:p>
            <a:pPr marL="215722" indent="-215722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Stellar Evolution: B-fields are key ingredients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360363" y="1735144"/>
            <a:ext cx="9575800" cy="4384675"/>
          </a:xfrm>
          <a:ln/>
        </p:spPr>
        <p:txBody>
          <a:bodyPr/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endParaRPr lang="en-GB" dirty="0"/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/>
              <a:t>Channelling </a:t>
            </a: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 smtClean="0"/>
              <a:t>Collimation         </a:t>
            </a:r>
            <a:endParaRPr lang="en-GB" sz="2800" dirty="0"/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/>
              <a:t>Jets production/launch</a:t>
            </a:r>
            <a:r>
              <a:rPr lang="en-GB" sz="2800" b="1" dirty="0"/>
              <a:t> </a:t>
            </a:r>
            <a:r>
              <a:rPr lang="en-GB" sz="2800" dirty="0"/>
              <a:t> </a:t>
            </a:r>
          </a:p>
        </p:txBody>
      </p:sp>
      <p:sp>
        <p:nvSpPr>
          <p:cNvPr id="7171" name="AutoShape 3"/>
          <p:cNvSpPr>
            <a:spLocks/>
          </p:cNvSpPr>
          <p:nvPr/>
        </p:nvSpPr>
        <p:spPr bwMode="auto">
          <a:xfrm>
            <a:off x="4608264" y="2267669"/>
            <a:ext cx="539750" cy="2160587"/>
          </a:xfrm>
          <a:prstGeom prst="rightBrace">
            <a:avLst>
              <a:gd name="adj1" fmla="val 33358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64" tIns="45682" rIns="91364" bIns="45682" anchor="ctr"/>
          <a:lstStyle/>
          <a:p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097463"/>
            <a:ext cx="1828800" cy="1743075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4104208" y="5652045"/>
            <a:ext cx="900113" cy="539750"/>
          </a:xfrm>
          <a:prstGeom prst="rightArrow">
            <a:avLst>
              <a:gd name="adj1" fmla="val 50000"/>
              <a:gd name="adj2" fmla="val 41691"/>
            </a:avLst>
          </a:prstGeom>
          <a:solidFill>
            <a:srgbClr val="FF0000"/>
          </a:solidFill>
          <a:ln w="9525" cap="flat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1">
                <a:alpha val="43000"/>
              </a:schemeClr>
            </a:outerShdw>
          </a:effectLst>
          <a:extLst/>
        </p:spPr>
        <p:txBody>
          <a:bodyPr wrap="none" lIns="91364" tIns="45682" rIns="91364" bIns="45682" anchor="ctr"/>
          <a:lstStyle/>
          <a:p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0" y="4499917"/>
            <a:ext cx="3888432" cy="2723088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0392" y="2483693"/>
            <a:ext cx="3456384" cy="170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sto MT"/>
                <a:cs typeface="Calisto MT"/>
              </a:rPr>
              <a:t>This is why it matters when working on the late stages of stellar evolution</a:t>
            </a:r>
            <a:endParaRPr lang="en-US" sz="2800" dirty="0">
              <a:latin typeface="Calisto MT"/>
              <a:cs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idx="1"/>
          </p:nvPr>
        </p:nvSpPr>
        <p:spPr>
          <a:xfrm>
            <a:off x="288927" y="144472"/>
            <a:ext cx="9612313" cy="4319587"/>
          </a:xfrm>
          <a:ln/>
        </p:spPr>
        <p:txBody>
          <a:bodyPr tIns="22914">
            <a:normAutofit fontScale="70000" lnSpcReduction="20000"/>
          </a:bodyPr>
          <a:lstStyle/>
          <a:p>
            <a:pPr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b="1" dirty="0"/>
              <a:t>Rotation Mechanisms: </a:t>
            </a:r>
          </a:p>
          <a:p>
            <a:pPr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dirty="0"/>
              <a:t>(a) Collisional processes: These include: (</a:t>
            </a:r>
            <a:r>
              <a:rPr lang="en-GB" dirty="0" err="1"/>
              <a:t>i</a:t>
            </a:r>
            <a:r>
              <a:rPr lang="en-GB" dirty="0"/>
              <a:t>) Thermal rotation of grains induced by random collisions with interstellar gas atoms, as originally considered by Davis &amp; Greenstein (1951). (ii) </a:t>
            </a:r>
            <a:r>
              <a:rPr lang="en-GB" dirty="0" err="1"/>
              <a:t>Suprathermal</a:t>
            </a:r>
            <a:r>
              <a:rPr lang="en-GB" dirty="0"/>
              <a:t> rotations induced by collision with the ambient hydrogen gas with formation and ejection of H2 from non spherical and irregular surface features of the grains, as considered by Purcell (1979).</a:t>
            </a:r>
          </a:p>
          <a:p>
            <a:pPr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dirty="0"/>
              <a:t>(b) Radiation pressure induced torques</a:t>
            </a:r>
          </a:p>
          <a:p>
            <a:pPr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Torques due to radiation pressure on grains by radiation from the sun or the interstellar radiation field has been considered as an effective mechanism for spinning dust grains to high </a:t>
            </a:r>
            <a:r>
              <a:rPr lang="en-GB" dirty="0" err="1"/>
              <a:t>spe</a:t>
            </a:r>
            <a:r>
              <a:rPr lang="en-GB" dirty="0"/>
              <a:t> </a:t>
            </a:r>
            <a:r>
              <a:rPr lang="en-GB" dirty="0" err="1"/>
              <a:t>eds</a:t>
            </a:r>
            <a:r>
              <a:rPr lang="en-GB" dirty="0"/>
              <a:t> (e . g., </a:t>
            </a:r>
            <a:r>
              <a:rPr lang="en-GB" dirty="0" err="1"/>
              <a:t>Paddack</a:t>
            </a:r>
            <a:r>
              <a:rPr lang="en-GB" dirty="0"/>
              <a:t> , 1969, 1975; </a:t>
            </a:r>
            <a:r>
              <a:rPr lang="en-GB" dirty="0" err="1"/>
              <a:t>Harwit</a:t>
            </a:r>
            <a:r>
              <a:rPr lang="en-GB" dirty="0"/>
              <a:t>, 1970 ; </a:t>
            </a:r>
            <a:r>
              <a:rPr lang="en-GB" dirty="0" err="1"/>
              <a:t>Dohnanyi</a:t>
            </a:r>
            <a:r>
              <a:rPr lang="en-GB" dirty="0"/>
              <a:t>, 1978 ; </a:t>
            </a:r>
            <a:r>
              <a:rPr lang="en-GB" dirty="0" err="1"/>
              <a:t>Misconi</a:t>
            </a:r>
            <a:r>
              <a:rPr lang="en-GB" dirty="0"/>
              <a:t>, 1993 ).</a:t>
            </a:r>
          </a:p>
          <a:p>
            <a:pPr>
              <a:buFont typeface="Arial"/>
              <a:buChar char="•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dirty="0"/>
              <a:t>(ii) A detailed theory of </a:t>
            </a:r>
            <a:r>
              <a:rPr lang="en-GB" dirty="0" err="1"/>
              <a:t>suprathermal</a:t>
            </a:r>
            <a:r>
              <a:rPr lang="en-GB" dirty="0"/>
              <a:t> spin-u p and alignment of interstellar dust grains by </a:t>
            </a:r>
            <a:r>
              <a:rPr lang="en-GB" dirty="0" err="1"/>
              <a:t>radiative</a:t>
            </a:r>
            <a:r>
              <a:rPr lang="en-GB" dirty="0"/>
              <a:t> torques induced by anisotropic starlight has been presented by </a:t>
            </a:r>
            <a:r>
              <a:rPr lang="en-GB" dirty="0" err="1"/>
              <a:t>Draine</a:t>
            </a:r>
            <a:r>
              <a:rPr lang="en-GB" dirty="0"/>
              <a:t> and </a:t>
            </a:r>
            <a:r>
              <a:rPr lang="en-GB" dirty="0" err="1"/>
              <a:t>Weingartner</a:t>
            </a:r>
            <a:r>
              <a:rPr lang="en-GB" dirty="0"/>
              <a:t> (1996, 1997) and </a:t>
            </a:r>
            <a:r>
              <a:rPr lang="en-GB" dirty="0" err="1"/>
              <a:t>Weingartner</a:t>
            </a:r>
            <a:r>
              <a:rPr lang="en-GB" dirty="0"/>
              <a:t> and </a:t>
            </a:r>
            <a:r>
              <a:rPr lang="en-GB" dirty="0" err="1"/>
              <a:t>Draine</a:t>
            </a:r>
            <a:r>
              <a:rPr lang="en-GB" dirty="0"/>
              <a:t> (2003).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idx="1"/>
          </p:nvPr>
        </p:nvSpPr>
        <p:spPr>
          <a:xfrm>
            <a:off x="539750" y="295275"/>
            <a:ext cx="9070975" cy="4384675"/>
          </a:xfrm>
          <a:ln/>
        </p:spPr>
        <p:txBody>
          <a:bodyPr>
            <a:normAutofit fontScale="70000" lnSpcReduction="20000"/>
          </a:bodyPr>
          <a:lstStyle/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b="1"/>
              <a:t>Alignment Mechanisms:</a:t>
            </a: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/>
              <a:t>Davis-Greenstein Mechanism: Involves paramagnetic dissipation in the grains and tends to ends to drive a grain to rotate along its principal axis of maximum moment of inertia, which then approaches alignment along the interstellar magnetic field (Davis and Greenstein, 1951)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/>
              <a:t>Paramagnetic grains have unpaired electrons which are orientated in presence of a magnetic field.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/>
              <a:t>The orientation of the spin causes the grains (rotating via thermal collision) magnetization→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/>
              <a:t> Paramagnetic loss/dissipation/relaxation at the expense of grain rotation energy: decrease of component </a:t>
            </a:r>
            <a:r>
              <a:rPr lang="en-GB">
                <a:cs typeface="Arial" charset="0"/>
              </a:rPr>
              <a:t>ω</a:t>
            </a:r>
            <a:r>
              <a:rPr lang="en-GB"/>
              <a:t> (rotational velocity) perpendicular to B until </a:t>
            </a:r>
            <a:r>
              <a:rPr lang="en-GB">
                <a:cs typeface="Arial" charset="0"/>
              </a:rPr>
              <a:t>ω</a:t>
            </a:r>
            <a:r>
              <a:rPr lang="en-GB"/>
              <a:t>  //  B  </a:t>
            </a:r>
          </a:p>
          <a:p>
            <a:pPr marL="431444" indent="-323583">
              <a:buSzPct val="45000"/>
              <a:buFont typeface="Wingdings" charset="0"/>
              <a:buChar char="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/>
              <a:t>Short axis (rotation axis) aligned with magnetic field / Long axis perpendicular to Magnetic field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1</a:t>
            </a:r>
            <a:r>
              <a:rPr lang="en-GB" baseline="33000" dirty="0">
                <a:solidFill>
                  <a:srgbClr val="80FCE7"/>
                </a:solidFill>
              </a:rPr>
              <a:t>st</a:t>
            </a:r>
            <a:r>
              <a:rPr lang="en-GB" dirty="0">
                <a:solidFill>
                  <a:srgbClr val="80FCE7"/>
                </a:solidFill>
              </a:rPr>
              <a:t> Phase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503808" y="1907629"/>
            <a:ext cx="9070975" cy="4968552"/>
          </a:xfrm>
          <a:ln/>
        </p:spPr>
        <p:txBody>
          <a:bodyPr>
            <a:noAutofit/>
          </a:bodyPr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>
                <a:solidFill>
                  <a:srgbClr val="FF0000"/>
                </a:solidFill>
              </a:rPr>
              <a:t>Question:</a:t>
            </a:r>
            <a:r>
              <a:rPr lang="en-GB" sz="2800" dirty="0"/>
              <a:t> Do magnetic fields play </a:t>
            </a:r>
            <a:r>
              <a:rPr lang="en-GB" sz="2800" b="1" dirty="0">
                <a:latin typeface="Adobe Caslon Pro Bold"/>
                <a:cs typeface="Adobe Caslon Pro Bold"/>
              </a:rPr>
              <a:t>a leading</a:t>
            </a:r>
            <a:r>
              <a:rPr lang="en-GB" sz="2800" dirty="0">
                <a:latin typeface="Adobe Caslon Pro Bold"/>
                <a:cs typeface="Adobe Caslon Pro Bold"/>
              </a:rPr>
              <a:t> </a:t>
            </a:r>
            <a:r>
              <a:rPr lang="en-GB" sz="2800" dirty="0"/>
              <a:t>role in the shaping of the nebulae in evolved stars ? 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>
                <a:solidFill>
                  <a:srgbClr val="FF0000"/>
                </a:solidFill>
              </a:rPr>
              <a:t>Answer: </a:t>
            </a:r>
            <a:r>
              <a:rPr lang="en-GB" sz="2800" dirty="0"/>
              <a:t>After several APN conferences the community</a:t>
            </a:r>
            <a:r>
              <a:rPr lang="en-GB" sz="2800" i="1" dirty="0"/>
              <a:t> (nearly)</a:t>
            </a:r>
            <a:r>
              <a:rPr lang="en-GB" sz="2800" dirty="0"/>
              <a:t> reached a consensus</a:t>
            </a:r>
            <a:r>
              <a:rPr lang="en-GB" sz="2800" dirty="0" smtClean="0"/>
              <a:t>:</a:t>
            </a:r>
            <a:endParaRPr lang="en-GB" sz="2800" dirty="0"/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>
                <a:cs typeface="Arial" charset="0"/>
              </a:rPr>
              <a:t>► </a:t>
            </a:r>
            <a:r>
              <a:rPr lang="en-GB" sz="2900" b="1" dirty="0">
                <a:latin typeface="Adobe Caslon Pro Bold"/>
                <a:cs typeface="Adobe Caslon Pro Bold"/>
              </a:rPr>
              <a:t>Binarity</a:t>
            </a:r>
            <a:r>
              <a:rPr lang="en-GB" sz="2800" dirty="0"/>
              <a:t> is the underlying cause.   It can produce/maintain accretion disks and jets, envelope rotation, common-envelope ejection and </a:t>
            </a:r>
            <a:r>
              <a:rPr lang="en-GB" sz="2800" i="1" dirty="0">
                <a:solidFill>
                  <a:srgbClr val="FF0000"/>
                </a:solidFill>
              </a:rPr>
              <a:t>magnetic fields,</a:t>
            </a:r>
            <a:r>
              <a:rPr lang="en-GB" sz="2800" dirty="0"/>
              <a:t> all of which can potentially lead to aspherical structures.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 tIns="38775"/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2</a:t>
            </a:r>
            <a:r>
              <a:rPr lang="en-GB" baseline="33000" dirty="0">
                <a:solidFill>
                  <a:srgbClr val="80FCE7"/>
                </a:solidFill>
              </a:rPr>
              <a:t>nd</a:t>
            </a:r>
            <a:r>
              <a:rPr lang="en-GB" dirty="0">
                <a:solidFill>
                  <a:srgbClr val="80FCE7"/>
                </a:solidFill>
              </a:rPr>
              <a:t> Phase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287784" y="1907629"/>
            <a:ext cx="9539288" cy="4384675"/>
          </a:xfrm>
          <a:ln/>
        </p:spPr>
        <p:txBody>
          <a:bodyPr>
            <a:normAutofit/>
          </a:bodyPr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>
                <a:solidFill>
                  <a:srgbClr val="FF0000"/>
                </a:solidFill>
              </a:rPr>
              <a:t>Question: </a:t>
            </a:r>
            <a:r>
              <a:rPr lang="en-GB" sz="2800" dirty="0"/>
              <a:t>What is the role of magnetic fields </a:t>
            </a:r>
            <a:r>
              <a:rPr lang="en-GB" sz="2800" dirty="0" smtClean="0"/>
              <a:t>(</a:t>
            </a:r>
            <a:r>
              <a:rPr lang="en-GB" sz="2800" dirty="0"/>
              <a:t>by-product or not) in the </a:t>
            </a:r>
            <a:r>
              <a:rPr lang="en-GB" sz="2800" b="1" dirty="0">
                <a:latin typeface="Adobe Caslon Pro Bold"/>
                <a:cs typeface="Adobe Caslon Pro Bold"/>
              </a:rPr>
              <a:t>dynamics</a:t>
            </a:r>
            <a:r>
              <a:rPr lang="en-GB" sz="2800" dirty="0"/>
              <a:t> and even </a:t>
            </a:r>
            <a:r>
              <a:rPr lang="en-GB" sz="2800" b="1" dirty="0">
                <a:latin typeface="Adobe Caslon Pro Bold"/>
                <a:cs typeface="Adobe Caslon Pro Bold"/>
              </a:rPr>
              <a:t>chemistry</a:t>
            </a:r>
            <a:r>
              <a:rPr lang="en-GB" sz="2800" dirty="0"/>
              <a:t> of evolved stars ?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>
                <a:solidFill>
                  <a:srgbClr val="FF0000"/>
                </a:solidFill>
              </a:rPr>
              <a:t>Answer: </a:t>
            </a:r>
            <a:r>
              <a:rPr lang="en-GB" sz="2800" dirty="0"/>
              <a:t>N</a:t>
            </a:r>
            <a:r>
              <a:rPr lang="en-GB" sz="2800" dirty="0" smtClean="0"/>
              <a:t>ot </a:t>
            </a:r>
            <a:r>
              <a:rPr lang="en-GB" sz="2800" dirty="0"/>
              <a:t>clear </a:t>
            </a:r>
            <a:r>
              <a:rPr lang="en-GB" sz="2800" dirty="0" smtClean="0"/>
              <a:t>at all    </a:t>
            </a:r>
            <a:r>
              <a:rPr lang="en-GB" sz="2800" dirty="0" smtClean="0">
                <a:cs typeface="Arial" charset="0"/>
              </a:rPr>
              <a:t>►</a:t>
            </a:r>
            <a:r>
              <a:rPr lang="en-GB" sz="2800" dirty="0" smtClean="0"/>
              <a:t>  </a:t>
            </a:r>
            <a:r>
              <a:rPr lang="en-GB" sz="2800" dirty="0" smtClean="0">
                <a:latin typeface="Adobe Caslon Pro Bold"/>
                <a:cs typeface="Adobe Caslon Pro Bold"/>
              </a:rPr>
              <a:t> </a:t>
            </a:r>
            <a:r>
              <a:rPr lang="en-GB" sz="2800" b="1" dirty="0" smtClean="0">
                <a:latin typeface="Adobe Caslon Pro Bold"/>
                <a:cs typeface="Adobe Caslon Pro Bold"/>
              </a:rPr>
              <a:t>Low </a:t>
            </a:r>
            <a:r>
              <a:rPr lang="en-GB" sz="2800" b="1" dirty="0">
                <a:latin typeface="Adobe Caslon Pro Bold"/>
                <a:cs typeface="Adobe Caslon Pro Bold"/>
              </a:rPr>
              <a:t>Detection Rate !</a:t>
            </a:r>
            <a:r>
              <a:rPr lang="en-GB" sz="2800" b="1" dirty="0" smtClean="0">
                <a:latin typeface="Adobe Caslon Pro Bold"/>
                <a:cs typeface="Adobe Caslon Pro Bold"/>
              </a:rPr>
              <a:t>!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  <a:tab pos="9426691" algn="l"/>
              </a:tabLst>
            </a:pPr>
            <a:r>
              <a:rPr lang="en-GB" sz="2800" dirty="0" smtClean="0">
                <a:cs typeface="Arial" charset="0"/>
              </a:rPr>
              <a:t>(</a:t>
            </a:r>
            <a:r>
              <a:rPr lang="en-GB" sz="2800" dirty="0">
                <a:cs typeface="Arial" charset="0"/>
              </a:rPr>
              <a:t>also compared to binaries e.g. De Marco et al. 2006,2012, </a:t>
            </a:r>
            <a:r>
              <a:rPr lang="en-GB" sz="2800" dirty="0" smtClean="0">
                <a:cs typeface="Arial" charset="0"/>
              </a:rPr>
              <a:t>       Miszalski </a:t>
            </a:r>
            <a:r>
              <a:rPr lang="en-GB" sz="2800" dirty="0">
                <a:cs typeface="Arial" charset="0"/>
              </a:rPr>
              <a:t>et al. 2011)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503243" y="301633"/>
            <a:ext cx="9070975" cy="58515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lIns="0" tIns="42301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algn="ctr"/>
            <a:r>
              <a:rPr lang="en-GB" sz="4900" dirty="0">
                <a:solidFill>
                  <a:srgbClr val="80FCE7"/>
                </a:solidFill>
                <a:latin typeface="+mj-lt"/>
              </a:rPr>
              <a:t>Observing programs based on polarimetric analysis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 tIns="38775">
            <a:normAutofit fontScale="90000"/>
          </a:bodyPr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I - (Sub)-</a:t>
            </a:r>
            <a:r>
              <a:rPr lang="en-GB" dirty="0" err="1">
                <a:solidFill>
                  <a:srgbClr val="80FCE7"/>
                </a:solidFill>
              </a:rPr>
              <a:t>millimeter</a:t>
            </a:r>
            <a:r>
              <a:rPr lang="en-GB" dirty="0">
                <a:solidFill>
                  <a:srgbClr val="80FCE7"/>
                </a:solidFill>
              </a:rPr>
              <a:t> polarimetry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xfrm>
            <a:off x="503243" y="1768478"/>
            <a:ext cx="9070975" cy="4384675"/>
          </a:xfrm>
          <a:ln/>
        </p:spPr>
        <p:txBody>
          <a:bodyPr/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b="1" dirty="0"/>
              <a:t>Method</a:t>
            </a:r>
            <a:r>
              <a:rPr lang="en-GB" sz="2800" dirty="0"/>
              <a:t>: Detection and study of dust thermal emission </a:t>
            </a:r>
            <a:r>
              <a:rPr lang="en-GB" sz="2800" dirty="0" smtClean="0"/>
              <a:t>   ►  </a:t>
            </a:r>
            <a:r>
              <a:rPr lang="en-GB" sz="2800" dirty="0"/>
              <a:t>Dust grain alignment  ► Indication for the presence/distribution of Bfields.</a:t>
            </a:r>
          </a:p>
          <a:p>
            <a:pPr marL="431444" indent="-323583">
              <a:buSzPct val="45000"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625850"/>
            <a:ext cx="8013700" cy="2927350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2519362" y="4140199"/>
            <a:ext cx="360363" cy="179389"/>
          </a:xfrm>
          <a:prstGeom prst="rightArrow">
            <a:avLst>
              <a:gd name="adj1" fmla="val 50000"/>
              <a:gd name="adj2" fmla="val 50221"/>
            </a:avLst>
          </a:prstGeom>
          <a:solidFill>
            <a:srgbClr val="00FF00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64" tIns="45682" rIns="91364" bIns="45682" anchor="ctr"/>
          <a:lstStyle/>
          <a:p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7019927" y="3959233"/>
            <a:ext cx="1439863" cy="360363"/>
          </a:xfrm>
          <a:prstGeom prst="rightArrow">
            <a:avLst>
              <a:gd name="adj1" fmla="val 50000"/>
              <a:gd name="adj2" fmla="val 99890"/>
            </a:avLst>
          </a:prstGeom>
          <a:solidFill>
            <a:srgbClr val="00FF00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364" tIns="45682" rIns="91364" bIns="45682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484438" y="3924309"/>
            <a:ext cx="539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58180" rIns="89925" bIns="4496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1500">
                <a:solidFill>
                  <a:srgbClr val="00FF00"/>
                </a:solidFill>
              </a:rPr>
              <a:t>B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443663" y="4859347"/>
            <a:ext cx="539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58180" rIns="89925" bIns="4496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1500">
                <a:solidFill>
                  <a:srgbClr val="FFEF3A"/>
                </a:solidFill>
              </a:rPr>
              <a:t>E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447927" y="3733805"/>
            <a:ext cx="360363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/>
          <a:p>
            <a:r>
              <a:rPr lang="en-GB" dirty="0">
                <a:solidFill>
                  <a:srgbClr val="00FF00"/>
                </a:solidFill>
              </a:rPr>
              <a:t>→</a:t>
            </a:r>
            <a:r>
              <a:rPr lang="en-GB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7307262" y="3609975"/>
            <a:ext cx="360363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/>
          <a:p>
            <a:r>
              <a:rPr lang="en-GB">
                <a:solidFill>
                  <a:srgbClr val="00FF00"/>
                </a:solidFill>
              </a:rPr>
              <a:t>→</a:t>
            </a: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343775" y="3779847"/>
            <a:ext cx="539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58180" rIns="89925" bIns="4496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sz="1500">
                <a:solidFill>
                  <a:srgbClr val="00FF00"/>
                </a:solidFill>
              </a:rPr>
              <a:t>B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443662" y="4895859"/>
            <a:ext cx="5762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6408738" y="4679959"/>
            <a:ext cx="10795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>
                <a:solidFill>
                  <a:srgbClr val="FFEF3A"/>
                </a:solidFill>
              </a:rPr>
              <a:t>→</a:t>
            </a:r>
            <a:r>
              <a:rPr lang="en-GB"/>
              <a:t> 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871960" y="6732165"/>
            <a:ext cx="6768752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6114" rIns="89925" bIns="44963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>
              <a:buSzPct val="45000"/>
              <a:buFont typeface="Wingdings" charset="0"/>
              <a:buNone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Non spherical aligned spinning (paramagnetic) dust grains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01634"/>
            <a:ext cx="9070975" cy="1262063"/>
          </a:xfrm>
          <a:ln/>
        </p:spPr>
        <p:txBody>
          <a:bodyPr tIns="38775">
            <a:normAutofit fontScale="90000"/>
          </a:bodyPr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dirty="0">
                <a:solidFill>
                  <a:srgbClr val="80FCE7"/>
                </a:solidFill>
              </a:rPr>
              <a:t>I - (Sub)-</a:t>
            </a:r>
            <a:r>
              <a:rPr lang="en-GB" dirty="0" err="1">
                <a:solidFill>
                  <a:srgbClr val="80FCE7"/>
                </a:solidFill>
              </a:rPr>
              <a:t>millimeter</a:t>
            </a:r>
            <a:r>
              <a:rPr lang="en-GB" dirty="0">
                <a:solidFill>
                  <a:srgbClr val="80FCE7"/>
                </a:solidFill>
              </a:rPr>
              <a:t> polarimetry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503243" y="1768478"/>
            <a:ext cx="9070975" cy="4384675"/>
          </a:xfrm>
          <a:ln/>
        </p:spPr>
        <p:txBody>
          <a:bodyPr>
            <a:normAutofit/>
          </a:bodyPr>
          <a:lstStyle/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b="1" dirty="0">
                <a:solidFill>
                  <a:srgbClr val="C0C0C0"/>
                </a:solidFill>
              </a:rPr>
              <a:t>Method</a:t>
            </a:r>
            <a:r>
              <a:rPr lang="en-GB" sz="2800" dirty="0">
                <a:solidFill>
                  <a:srgbClr val="C0C0C0"/>
                </a:solidFill>
              </a:rPr>
              <a:t>: Detection and study of dust thermal emission ►  Dust grain alignment  ► Indication for the presence/distribution of Bfields.</a:t>
            </a:r>
          </a:p>
          <a:p>
            <a:pPr marL="107861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b="1" dirty="0"/>
              <a:t>Telescopes</a:t>
            </a:r>
            <a:r>
              <a:rPr lang="en-GB" sz="2800" dirty="0"/>
              <a:t>: </a:t>
            </a:r>
          </a:p>
          <a:p>
            <a:pPr marL="0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>
                <a:solidFill>
                  <a:srgbClr val="FF0000"/>
                </a:solidFill>
              </a:rPr>
              <a:t>SMA</a:t>
            </a:r>
            <a:r>
              <a:rPr lang="en-GB" sz="2800" dirty="0"/>
              <a:t>  ► 8x6m , Compact conf., Max Baseline : 77m, 345 GHz, resolution: ~2” </a:t>
            </a:r>
          </a:p>
          <a:p>
            <a:pPr marL="0" indent="0">
              <a:buSzPct val="45000"/>
              <a:buNone/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2800" dirty="0">
                <a:solidFill>
                  <a:srgbClr val="FF0000"/>
                </a:solidFill>
              </a:rPr>
              <a:t>CARMA</a:t>
            </a:r>
            <a:r>
              <a:rPr lang="en-GB" sz="2800" dirty="0"/>
              <a:t> ► 6x10.4m + 9x6.1m + 8x3.5m, </a:t>
            </a:r>
            <a:r>
              <a:rPr lang="en-GB" sz="2800" dirty="0" err="1"/>
              <a:t>Config</a:t>
            </a:r>
            <a:r>
              <a:rPr lang="en-GB" sz="2800" dirty="0"/>
              <a:t>. E; Max Baseline : 148m, 220 GHz, resolution: ~2.5”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249242"/>
            <a:ext cx="9070975" cy="1368425"/>
          </a:xfrm>
          <a:ln/>
        </p:spPr>
        <p:txBody>
          <a:bodyPr tIns="28202">
            <a:normAutofit fontScale="90000"/>
          </a:bodyPr>
          <a:lstStyle/>
          <a:p>
            <a:pPr>
              <a:tabLst>
                <a:tab pos="448890" algn="l"/>
                <a:tab pos="897781" algn="l"/>
                <a:tab pos="1346669" algn="l"/>
                <a:tab pos="1795560" algn="l"/>
                <a:tab pos="2244451" algn="l"/>
                <a:tab pos="2693340" algn="l"/>
                <a:tab pos="3142231" algn="l"/>
                <a:tab pos="3591120" algn="l"/>
                <a:tab pos="4040008" algn="l"/>
                <a:tab pos="4488901" algn="l"/>
                <a:tab pos="4937791" algn="l"/>
                <a:tab pos="5386680" algn="l"/>
                <a:tab pos="5835572" algn="l"/>
                <a:tab pos="6284460" algn="l"/>
                <a:tab pos="6733351" algn="l"/>
                <a:tab pos="7182241" algn="l"/>
                <a:tab pos="7631131" algn="l"/>
                <a:tab pos="8080021" algn="l"/>
                <a:tab pos="8528912" algn="l"/>
                <a:tab pos="8977799" algn="l"/>
              </a:tabLst>
            </a:pPr>
            <a:r>
              <a:rPr lang="en-GB" sz="3200" dirty="0" err="1">
                <a:solidFill>
                  <a:srgbClr val="80FCE7"/>
                </a:solidFill>
              </a:rPr>
              <a:t>Submm</a:t>
            </a:r>
            <a:r>
              <a:rPr lang="en-GB" sz="3200" dirty="0">
                <a:solidFill>
                  <a:srgbClr val="80FCE7"/>
                </a:solidFill>
              </a:rPr>
              <a:t> Array Telescope &amp;</a:t>
            </a:r>
            <a:br>
              <a:rPr lang="en-GB" sz="3200" dirty="0">
                <a:solidFill>
                  <a:srgbClr val="80FCE7"/>
                </a:solidFill>
              </a:rPr>
            </a:br>
            <a:r>
              <a:rPr lang="en-GB" sz="3200" dirty="0">
                <a:solidFill>
                  <a:srgbClr val="80FCE7"/>
                </a:solidFill>
              </a:rPr>
              <a:t>Combined Array for Research in </a:t>
            </a:r>
            <a:r>
              <a:rPr lang="en-GB" sz="3200" dirty="0" err="1">
                <a:solidFill>
                  <a:srgbClr val="80FCE7"/>
                </a:solidFill>
              </a:rPr>
              <a:t>Millimeter</a:t>
            </a:r>
            <a:r>
              <a:rPr lang="en-GB" sz="3200" dirty="0">
                <a:solidFill>
                  <a:srgbClr val="80FCE7"/>
                </a:solidFill>
              </a:rPr>
              <a:t>-wave Astronomy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46650"/>
            <a:ext cx="9070975" cy="2433638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800225"/>
            <a:ext cx="3959225" cy="2879725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840538" y="1979618"/>
            <a:ext cx="2160588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n-lt"/>
              </a:rPr>
              <a:t>Mauna Kea</a:t>
            </a:r>
          </a:p>
          <a:p>
            <a:r>
              <a:rPr lang="en-GB" dirty="0">
                <a:solidFill>
                  <a:schemeClr val="tx1"/>
                </a:solidFill>
                <a:latin typeface="+mn-lt"/>
              </a:rPr>
              <a:t>Hawaii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776616" y="4499917"/>
            <a:ext cx="21605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25" tIns="60824" rIns="89925" bIns="4496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+mn-lt"/>
              </a:rPr>
              <a:t>Cedar Flat, CA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1711</TotalTime>
  <Words>1634</Words>
  <Application>Microsoft Macintosh PowerPoint</Application>
  <PresentationFormat>Personnalisé</PresentationFormat>
  <Paragraphs>195</Paragraphs>
  <Slides>31</Slides>
  <Notes>29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Story</vt:lpstr>
      <vt:lpstr>Présentation PowerPoint</vt:lpstr>
      <vt:lpstr>Outline</vt:lpstr>
      <vt:lpstr>Stellar Evolution: B-fields are key ingredients</vt:lpstr>
      <vt:lpstr>1st Phase</vt:lpstr>
      <vt:lpstr>2nd Phase</vt:lpstr>
      <vt:lpstr>Présentation PowerPoint</vt:lpstr>
      <vt:lpstr>I - (Sub)-millimeter polarimetry</vt:lpstr>
      <vt:lpstr>I - (Sub)-millimeter polarimetry</vt:lpstr>
      <vt:lpstr>Submm Array Telescope &amp; Combined Array for Research in Millimeter-wave Astronomy</vt:lpstr>
      <vt:lpstr>Results for the PAGB  OH 231.8+4.2 </vt:lpstr>
      <vt:lpstr>Team</vt:lpstr>
      <vt:lpstr>Présentation PowerPoint</vt:lpstr>
      <vt:lpstr>Présentation PowerPoint</vt:lpstr>
      <vt:lpstr>Dust polarization characteristics</vt:lpstr>
      <vt:lpstr>Magnetic field in OH 231.8+4.2</vt:lpstr>
      <vt:lpstr>Models</vt:lpstr>
      <vt:lpstr>About CRL 618...</vt:lpstr>
      <vt:lpstr>II- Optical spectropolarimetry</vt:lpstr>
      <vt:lpstr>Team</vt:lpstr>
      <vt:lpstr>II- Optical spectropolarimetry</vt:lpstr>
      <vt:lpstr>Analysis</vt:lpstr>
      <vt:lpstr>II- Optical spectropolarimetry</vt:lpstr>
      <vt:lpstr>Results</vt:lpstr>
      <vt:lpstr>Présentation PowerPoint</vt:lpstr>
      <vt:lpstr>Présentation PowerPoint</vt:lpstr>
      <vt:lpstr>     III- Masers: Linking Envelope &amp; CS 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Laurence </dc:creator>
  <cp:keywords/>
  <dc:description/>
  <cp:lastModifiedBy>Eric Lagadec</cp:lastModifiedBy>
  <cp:revision>308</cp:revision>
  <cp:lastPrinted>1601-01-01T00:00:00Z</cp:lastPrinted>
  <dcterms:created xsi:type="dcterms:W3CDTF">2015-05-07T19:40:31Z</dcterms:created>
  <dcterms:modified xsi:type="dcterms:W3CDTF">2015-07-07T09:47:14Z</dcterms:modified>
</cp:coreProperties>
</file>