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363" r:id="rId3"/>
    <p:sldId id="359" r:id="rId4"/>
    <p:sldId id="369" r:id="rId5"/>
    <p:sldId id="371" r:id="rId6"/>
    <p:sldId id="273" r:id="rId7"/>
    <p:sldId id="368" r:id="rId8"/>
    <p:sldId id="319" r:id="rId9"/>
    <p:sldId id="361" r:id="rId10"/>
    <p:sldId id="325" r:id="rId11"/>
    <p:sldId id="373" r:id="rId12"/>
    <p:sldId id="375" r:id="rId13"/>
    <p:sldId id="323" r:id="rId14"/>
    <p:sldId id="326" r:id="rId15"/>
    <p:sldId id="374" r:id="rId16"/>
    <p:sldId id="337" r:id="rId17"/>
    <p:sldId id="343" r:id="rId18"/>
    <p:sldId id="345" r:id="rId19"/>
    <p:sldId id="346" r:id="rId20"/>
    <p:sldId id="372" r:id="rId21"/>
    <p:sldId id="299" r:id="rId22"/>
    <p:sldId id="366" r:id="rId23"/>
  </p:sldIdLst>
  <p:sldSz cx="9144000" cy="6858000" type="screen4x3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4E8"/>
    <a:srgbClr val="CC00CC"/>
    <a:srgbClr val="CC0000"/>
    <a:srgbClr val="2E2F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2027" autoAdjust="0"/>
  </p:normalViewPr>
  <p:slideViewPr>
    <p:cSldViewPr>
      <p:cViewPr varScale="1">
        <p:scale>
          <a:sx n="69" d="100"/>
          <a:sy n="6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6613"/>
            <a:ext cx="53181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2C3FC-C54E-4C87-9D49-A39829477AB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synchrotron emission with</a:t>
            </a:r>
            <a:r>
              <a:rPr lang="en-US" baseline="0" dirty="0" smtClean="0"/>
              <a:t> spectral index alpha</a:t>
            </a:r>
          </a:p>
          <a:p>
            <a:r>
              <a:rPr lang="en-US" baseline="0" dirty="0" smtClean="0"/>
              <a:t>second alpha is the dust emission coefficient (kappa/kappa_0)=(lambda/lambda_0)^alpha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2C3FC-C54E-4C87-9D49-A39829477AB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C3B77-86B5-403E-B54C-F8170A67106A}" type="slidenum">
              <a:rPr lang="en-GB"/>
              <a:pPr/>
              <a:t>6</a:t>
            </a:fld>
            <a:endParaRPr lang="en-GB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992313" y="733425"/>
            <a:ext cx="2665412" cy="3668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0288" y="4649788"/>
            <a:ext cx="4595812" cy="3762375"/>
          </a:xfrm>
          <a:ln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085D-C8F1-4043-9DD1-B02E067B26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CAC0-F92A-4655-AA2C-2FCE0287C2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9875"/>
            <a:ext cx="1943100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9875"/>
            <a:ext cx="5678487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AA3A-12B7-48C3-862B-04235F9869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	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30 March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C4FE-2170-4D84-A40A-6ECA642451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F652-5752-4FE8-82D5-0F50E2C9A0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FCE2-0294-4BAB-9192-FE08E3777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E27BD-68E4-4BAC-9FE4-52DD0FFC6F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9D5E-FBC4-4C29-8E10-C9D33BA1E0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F6FD-F3AB-458E-BDCB-72C8EE98A9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94A3-8DDD-4988-9F2C-47B215712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9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30 March 2012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HelveticaNeueLT Com 45 L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rgbClr val="2E2F5E"/>
          </a:solidFill>
          <a:latin typeface="HelveticaNeueLT Com 45 L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rgbClr val="CC0000"/>
          </a:solidFill>
          <a:latin typeface="HelveticaNeueLT Com 45 L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HelveticaNeueLT Com 45 L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NeueLT Com 45 L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NeueLT Com 45 L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SN 1987A </a:t>
            </a:r>
            <a:br>
              <a:rPr lang="en-GB" dirty="0" smtClean="0"/>
            </a:br>
            <a:r>
              <a:rPr lang="en-GB" dirty="0" smtClean="0"/>
              <a:t>the excitement continues</a:t>
            </a:r>
            <a:endParaRPr lang="en-GB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Bruno </a:t>
            </a:r>
            <a:r>
              <a:rPr lang="en-GB" dirty="0" smtClean="0"/>
              <a:t>Leibundgut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/>
              <a:t>ESO</a:t>
            </a:r>
            <a:endParaRPr lang="en-GB" dirty="0"/>
          </a:p>
        </p:txBody>
      </p:sp>
      <p:pic>
        <p:nvPicPr>
          <p:cNvPr id="6" name="Picture 4" descr="sn87a_may2010v2.jpg                                            0018DCF5robert                         C54A261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1" y="128280"/>
            <a:ext cx="2555775" cy="2796664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267744" cy="3307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60440"/>
            <a:ext cx="286203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5146"/>
            <a:ext cx="3079632" cy="216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7772400" cy="1143000"/>
          </a:xfrm>
        </p:spPr>
        <p:txBody>
          <a:bodyPr/>
          <a:lstStyle/>
          <a:p>
            <a:r>
              <a:rPr lang="en-GB"/>
              <a:t>The ring collision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813467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Dominating at all wavelengths</a:t>
            </a:r>
          </a:p>
          <a:p>
            <a:pPr lvl="1">
              <a:buFontTx/>
              <a:buNone/>
            </a:pPr>
            <a:r>
              <a:rPr lang="en-GB" dirty="0" smtClean="0"/>
              <a:t>shock emission </a:t>
            </a:r>
            <a:r>
              <a:rPr lang="en-GB" dirty="0"/>
              <a:t>increasing for the past </a:t>
            </a:r>
            <a:r>
              <a:rPr lang="en-GB" dirty="0" smtClean="0"/>
              <a:t>10 years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Emission from the stationary ring</a:t>
            </a:r>
          </a:p>
          <a:p>
            <a:pPr lvl="1">
              <a:buFontTx/>
              <a:buNone/>
            </a:pPr>
            <a:r>
              <a:rPr lang="en-GB" dirty="0"/>
              <a:t>narrow lines (FWHM </a:t>
            </a:r>
            <a:r>
              <a:rPr lang="en-GB" dirty="0">
                <a:cs typeface="Times New Roman" pitchFamily="18" charset="0"/>
              </a:rPr>
              <a:t>≈ </a:t>
            </a:r>
            <a:r>
              <a:rPr lang="en-GB" dirty="0"/>
              <a:t>10 km/s)</a:t>
            </a:r>
          </a:p>
          <a:p>
            <a:pPr lvl="1">
              <a:buFontTx/>
              <a:buNone/>
            </a:pPr>
            <a:r>
              <a:rPr lang="en-GB" dirty="0"/>
              <a:t>known since </a:t>
            </a:r>
            <a:r>
              <a:rPr lang="en-GB" dirty="0" smtClean="0"/>
              <a:t>1987 - fading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Shocked ring region (forward shock)</a:t>
            </a:r>
          </a:p>
          <a:p>
            <a:pPr lvl="1">
              <a:buFontTx/>
              <a:buNone/>
            </a:pPr>
            <a:r>
              <a:rPr lang="en-GB" dirty="0"/>
              <a:t>intermediate lines (~300 km/s)</a:t>
            </a:r>
          </a:p>
          <a:p>
            <a:pPr>
              <a:buFontTx/>
              <a:buNone/>
            </a:pPr>
            <a:r>
              <a:rPr lang="en-GB" dirty="0"/>
              <a:t>Reverse shock</a:t>
            </a:r>
          </a:p>
          <a:p>
            <a:pPr lvl="1">
              <a:buFontTx/>
              <a:buNone/>
            </a:pPr>
            <a:r>
              <a:rPr lang="en-GB" dirty="0" err="1"/>
              <a:t>ejecta</a:t>
            </a:r>
            <a:r>
              <a:rPr lang="en-GB" dirty="0"/>
              <a:t> (~15000 km/s)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5400"/>
            <a:ext cx="2771775" cy="210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0534" name="Picture 6" descr="2004-09-a-animated_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638" y="4927600"/>
            <a:ext cx="2305050" cy="18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9875"/>
            <a:ext cx="3527747" cy="1574950"/>
          </a:xfrm>
        </p:spPr>
        <p:txBody>
          <a:bodyPr/>
          <a:lstStyle/>
          <a:p>
            <a:r>
              <a:rPr lang="en-US" dirty="0" smtClean="0"/>
              <a:t>New phase in the X-rays?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3598168" cy="4536504"/>
          </a:xfrm>
        </p:spPr>
        <p:txBody>
          <a:bodyPr/>
          <a:lstStyle/>
          <a:p>
            <a:r>
              <a:rPr lang="en-US" dirty="0" smtClean="0"/>
              <a:t>Turnover of the soft X-rays</a:t>
            </a:r>
          </a:p>
          <a:p>
            <a:r>
              <a:rPr lang="en-US" dirty="0" smtClean="0"/>
              <a:t>signature of decreasing density structure?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214453" y="188641"/>
            <a:ext cx="4822044" cy="6552728"/>
            <a:chOff x="4214453" y="188641"/>
            <a:chExt cx="4822044" cy="655272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4453" y="188641"/>
              <a:ext cx="4822044" cy="6552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004048" y="5949280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HelveticaNeueLT Com 45 Lt" pitchFamily="34" charset="0"/>
                </a:rPr>
                <a:t>Park et al. 2011</a:t>
              </a:r>
              <a:endParaRPr lang="en-GB" sz="18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line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 1987A in Dec 2010</a:t>
            </a:r>
          </a:p>
          <a:p>
            <a:pPr lvl="1"/>
            <a:r>
              <a:rPr lang="en-US" dirty="0" err="1" smtClean="0"/>
              <a:t>Xshooter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927945"/>
            <a:ext cx="9296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US"/>
              <a:t>The emission line components</a:t>
            </a:r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1412875"/>
            <a:ext cx="7689850" cy="2232025"/>
            <a:chOff x="431" y="1434"/>
            <a:chExt cx="4844" cy="140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1" y="1434"/>
              <a:ext cx="4844" cy="1406"/>
              <a:chOff x="431" y="1434"/>
              <a:chExt cx="4844" cy="140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31" y="1434"/>
                <a:ext cx="4844" cy="1406"/>
                <a:chOff x="431" y="1434"/>
                <a:chExt cx="4844" cy="1406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431" y="1434"/>
                  <a:ext cx="4844" cy="1406"/>
                  <a:chOff x="431" y="1434"/>
                  <a:chExt cx="4844" cy="1406"/>
                </a:xfrm>
              </p:grpSpPr>
              <p:grpSp>
                <p:nvGrpSpPr>
                  <p:cNvPr id="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31" y="1434"/>
                    <a:ext cx="4844" cy="1406"/>
                    <a:chOff x="431" y="1434"/>
                    <a:chExt cx="4844" cy="1406"/>
                  </a:xfrm>
                </p:grpSpPr>
                <p:grpSp>
                  <p:nvGrpSpPr>
                    <p:cNvPr id="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1" y="1434"/>
                      <a:ext cx="4844" cy="1406"/>
                      <a:chOff x="431" y="1434"/>
                      <a:chExt cx="4844" cy="1406"/>
                    </a:xfrm>
                  </p:grpSpPr>
                  <p:pic>
                    <p:nvPicPr>
                      <p:cNvPr id="152585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b="45090"/>
                      <a:stretch>
                        <a:fillRect/>
                      </a:stretch>
                    </p:blipFill>
                    <p:spPr bwMode="auto">
                      <a:xfrm>
                        <a:off x="431" y="1434"/>
                        <a:ext cx="4844" cy="14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</p:pic>
                  <p:grpSp>
                    <p:nvGrpSpPr>
                      <p:cNvPr id="8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3" y="2482"/>
                        <a:ext cx="2331" cy="151"/>
                        <a:chOff x="2943" y="2482"/>
                        <a:chExt cx="2331" cy="151"/>
                      </a:xfrm>
                    </p:grpSpPr>
                    <p:sp>
                      <p:nvSpPr>
                        <p:cNvPr id="152587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3" y="2482"/>
                          <a:ext cx="164" cy="1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tIns="10800" anchor="ctr" anchorCtr="1">
                          <a:spAutoFit/>
                        </a:bodyPr>
                        <a:lstStyle/>
                        <a:p>
                          <a:r>
                            <a:rPr lang="en-US" sz="1200" b="1"/>
                            <a:t>0</a:t>
                          </a:r>
                          <a:endParaRPr lang="en-GB" sz="1200" b="1"/>
                        </a:p>
                      </p:txBody>
                    </p:sp>
                    <p:sp>
                      <p:nvSpPr>
                        <p:cNvPr id="152588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4" y="2482"/>
                          <a:ext cx="308" cy="1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tIns="10800" anchor="ctr" anchorCtr="1">
                          <a:spAutoFit/>
                        </a:bodyPr>
                        <a:lstStyle/>
                        <a:p>
                          <a:r>
                            <a:rPr lang="en-US" sz="1200" b="1"/>
                            <a:t>5000</a:t>
                          </a:r>
                          <a:endParaRPr lang="en-GB" sz="1200" b="1"/>
                        </a:p>
                      </p:txBody>
                    </p:sp>
                    <p:sp>
                      <p:nvSpPr>
                        <p:cNvPr id="152589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5" y="2482"/>
                          <a:ext cx="356" cy="1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tIns="10800" anchor="ctr" anchorCtr="1">
                          <a:spAutoFit/>
                        </a:bodyPr>
                        <a:lstStyle/>
                        <a:p>
                          <a:r>
                            <a:rPr lang="en-US" sz="1200" b="1"/>
                            <a:t>10000</a:t>
                          </a:r>
                          <a:endParaRPr lang="en-GB" sz="1200" b="1"/>
                        </a:p>
                      </p:txBody>
                    </p:sp>
                    <p:sp>
                      <p:nvSpPr>
                        <p:cNvPr id="152590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89" y="2482"/>
                          <a:ext cx="356" cy="1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tIns="10800" anchor="ctr" anchorCtr="1">
                          <a:spAutoFit/>
                        </a:bodyPr>
                        <a:lstStyle/>
                        <a:p>
                          <a:r>
                            <a:rPr lang="en-US" sz="1200" b="1"/>
                            <a:t>15000</a:t>
                          </a:r>
                          <a:endParaRPr lang="en-GB" sz="1200" b="1"/>
                        </a:p>
                      </p:txBody>
                    </p:sp>
                    <p:sp>
                      <p:nvSpPr>
                        <p:cNvPr id="152591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12" y="2482"/>
                          <a:ext cx="262" cy="1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lIns="18000" tIns="10800" rIns="18000" anchor="ctr" anchorCtr="1">
                          <a:spAutoFit/>
                        </a:bodyPr>
                        <a:lstStyle/>
                        <a:p>
                          <a:r>
                            <a:rPr lang="en-US" sz="1200" b="1"/>
                            <a:t>20000</a:t>
                          </a:r>
                          <a:endParaRPr lang="en-GB" sz="1200" b="1"/>
                        </a:p>
                      </p:txBody>
                    </p:sp>
                  </p:grpSp>
                </p:grpSp>
                <p:grpSp>
                  <p:nvGrpSpPr>
                    <p:cNvPr id="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6" y="2482"/>
                      <a:ext cx="2006" cy="151"/>
                      <a:chOff x="636" y="2482"/>
                      <a:chExt cx="2006" cy="151"/>
                    </a:xfrm>
                  </p:grpSpPr>
                  <p:sp>
                    <p:nvSpPr>
                      <p:cNvPr id="152593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6" y="2482"/>
                        <a:ext cx="388" cy="1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tIns="10800" anchor="ctr" anchorCtr="1">
                        <a:spAutoFit/>
                      </a:bodyPr>
                      <a:lstStyle/>
                      <a:p>
                        <a:r>
                          <a:rPr lang="en-US" sz="1200" b="1"/>
                          <a:t>-20000</a:t>
                        </a:r>
                        <a:endParaRPr lang="en-GB" sz="1200" b="1"/>
                      </a:p>
                    </p:txBody>
                  </p:sp>
                  <p:sp>
                    <p:nvSpPr>
                      <p:cNvPr id="152594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1" y="2482"/>
                        <a:ext cx="388" cy="1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tIns="10800" anchor="ctr" anchorCtr="1">
                        <a:spAutoFit/>
                      </a:bodyPr>
                      <a:lstStyle/>
                      <a:p>
                        <a:r>
                          <a:rPr lang="en-US" sz="1200" b="1"/>
                          <a:t>-15000</a:t>
                        </a:r>
                        <a:endParaRPr lang="en-GB" sz="1200" b="1"/>
                      </a:p>
                    </p:txBody>
                  </p:sp>
                  <p:sp>
                    <p:nvSpPr>
                      <p:cNvPr id="152595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4" y="2482"/>
                        <a:ext cx="388" cy="1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tIns="10800" anchor="ctr" anchorCtr="1">
                        <a:spAutoFit/>
                      </a:bodyPr>
                      <a:lstStyle/>
                      <a:p>
                        <a:r>
                          <a:rPr lang="en-US" sz="1200" b="1"/>
                          <a:t>-10000</a:t>
                        </a:r>
                        <a:endParaRPr lang="en-GB" sz="1200" b="1"/>
                      </a:p>
                    </p:txBody>
                  </p:sp>
                  <p:sp>
                    <p:nvSpPr>
                      <p:cNvPr id="152596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2" y="2482"/>
                        <a:ext cx="340" cy="1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tIns="10800" anchor="ctr" anchorCtr="1">
                        <a:spAutoFit/>
                      </a:bodyPr>
                      <a:lstStyle/>
                      <a:p>
                        <a:r>
                          <a:rPr lang="en-US" sz="1200" b="1"/>
                          <a:t>-5000</a:t>
                        </a:r>
                        <a:endParaRPr lang="en-GB" sz="1200" b="1"/>
                      </a:p>
                    </p:txBody>
                  </p:sp>
                </p:grpSp>
              </p:grpSp>
              <p:sp>
                <p:nvSpPr>
                  <p:cNvPr id="152597" name="Text Box 2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405" y="1887"/>
                    <a:ext cx="333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/>
                      <a:t>Flux</a:t>
                    </a:r>
                    <a:endParaRPr lang="en-GB" sz="1400" b="1"/>
                  </a:p>
                </p:txBody>
              </p:sp>
            </p:grpSp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680" y="1438"/>
                  <a:ext cx="140" cy="1054"/>
                  <a:chOff x="680" y="1438"/>
                  <a:chExt cx="140" cy="1054"/>
                </a:xfrm>
              </p:grpSpPr>
              <p:sp>
                <p:nvSpPr>
                  <p:cNvPr id="15259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0" y="2363"/>
                    <a:ext cx="70" cy="1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8000" tIns="10800" rIns="18000" bIns="10800" anchor="ctr" anchorCtr="1">
                    <a:spAutoFit/>
                  </a:bodyPr>
                  <a:lstStyle/>
                  <a:p>
                    <a:r>
                      <a:rPr lang="en-US" sz="1200" b="1"/>
                      <a:t>0</a:t>
                    </a:r>
                    <a:endParaRPr lang="en-GB" sz="1200" b="1"/>
                  </a:p>
                </p:txBody>
              </p:sp>
              <p:sp>
                <p:nvSpPr>
                  <p:cNvPr id="15260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881"/>
                    <a:ext cx="70" cy="1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8000" tIns="10800" rIns="18000" bIns="10800" anchor="ctr" anchorCtr="1">
                    <a:spAutoFit/>
                  </a:bodyPr>
                  <a:lstStyle/>
                  <a:p>
                    <a:r>
                      <a:rPr lang="en-US" sz="1200" b="1"/>
                      <a:t>2</a:t>
                    </a:r>
                    <a:endParaRPr lang="en-GB" sz="1200" b="1"/>
                  </a:p>
                </p:txBody>
              </p:sp>
              <p:sp>
                <p:nvSpPr>
                  <p:cNvPr id="15260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2115"/>
                    <a:ext cx="70" cy="1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8000" tIns="10800" rIns="18000" bIns="10800" anchor="ctr" anchorCtr="1">
                    <a:spAutoFit/>
                  </a:bodyPr>
                  <a:lstStyle/>
                  <a:p>
                    <a:r>
                      <a:rPr lang="en-US" sz="1200" b="1"/>
                      <a:t>1</a:t>
                    </a:r>
                    <a:endParaRPr lang="en-GB" sz="1200" b="1"/>
                  </a:p>
                </p:txBody>
              </p:sp>
              <p:sp>
                <p:nvSpPr>
                  <p:cNvPr id="152602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641"/>
                    <a:ext cx="70" cy="1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8000" tIns="10800" rIns="18000" bIns="10800" anchor="ctr" anchorCtr="1">
                    <a:spAutoFit/>
                  </a:bodyPr>
                  <a:lstStyle/>
                  <a:p>
                    <a:r>
                      <a:rPr lang="en-US" sz="1200" b="1"/>
                      <a:t>3</a:t>
                    </a:r>
                    <a:endParaRPr lang="en-GB" sz="1200" b="1"/>
                  </a:p>
                </p:txBody>
              </p:sp>
              <p:sp>
                <p:nvSpPr>
                  <p:cNvPr id="15260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438"/>
                    <a:ext cx="70" cy="1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8000" tIns="0" rIns="18000" bIns="0" anchor="ctr" anchorCtr="1">
                    <a:spAutoFit/>
                  </a:bodyPr>
                  <a:lstStyle/>
                  <a:p>
                    <a:r>
                      <a:rPr lang="en-US" sz="1200" b="1"/>
                      <a:t>4</a:t>
                    </a:r>
                    <a:endParaRPr lang="en-GB" sz="1200" b="1"/>
                  </a:p>
                </p:txBody>
              </p:sp>
              <p:sp>
                <p:nvSpPr>
                  <p:cNvPr id="15260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1797"/>
                    <a:ext cx="136" cy="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260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1548"/>
                    <a:ext cx="136" cy="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260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2024"/>
                    <a:ext cx="136" cy="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260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2273"/>
                    <a:ext cx="136" cy="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52608" name="Text Box 32"/>
              <p:cNvSpPr txBox="1">
                <a:spLocks noChangeArrowheads="1"/>
              </p:cNvSpPr>
              <p:nvPr/>
            </p:nvSpPr>
            <p:spPr bwMode="auto">
              <a:xfrm>
                <a:off x="2479" y="1509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H</a:t>
                </a:r>
                <a:r>
                  <a:rPr lang="el-GR" b="1">
                    <a:cs typeface="Times New Roman" pitchFamily="18" charset="0"/>
                  </a:rPr>
                  <a:t>α</a:t>
                </a:r>
              </a:p>
            </p:txBody>
          </p:sp>
          <p:sp>
            <p:nvSpPr>
              <p:cNvPr id="152609" name="Text Box 33"/>
              <p:cNvSpPr txBox="1">
                <a:spLocks noChangeArrowheads="1"/>
              </p:cNvSpPr>
              <p:nvPr/>
            </p:nvSpPr>
            <p:spPr bwMode="auto">
              <a:xfrm>
                <a:off x="979" y="1529"/>
                <a:ext cx="40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CC0000"/>
                    </a:solidFill>
                  </a:rPr>
                  <a:t>2002</a:t>
                </a:r>
              </a:p>
              <a:p>
                <a:r>
                  <a:rPr lang="en-US" sz="1800" b="1">
                    <a:solidFill>
                      <a:schemeClr val="accent2"/>
                    </a:solidFill>
                  </a:rPr>
                  <a:t>2000</a:t>
                </a:r>
                <a:endParaRPr lang="en-GB" sz="18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52610" name="Text Box 34"/>
            <p:cNvSpPr txBox="1">
              <a:spLocks noChangeArrowheads="1"/>
            </p:cNvSpPr>
            <p:nvPr/>
          </p:nvSpPr>
          <p:spPr bwMode="auto">
            <a:xfrm>
              <a:off x="2608" y="2614"/>
              <a:ext cx="8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velocity (km/s)</a:t>
              </a:r>
              <a:endParaRPr lang="en-GB" sz="1400" b="1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84213" y="3603625"/>
            <a:ext cx="8280400" cy="3254375"/>
            <a:chOff x="431" y="2270"/>
            <a:chExt cx="5216" cy="2050"/>
          </a:xfrm>
        </p:grpSpPr>
        <p:pic>
          <p:nvPicPr>
            <p:cNvPr id="152612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270"/>
              <a:ext cx="3148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2613" name="Text Box 37"/>
            <p:cNvSpPr txBox="1">
              <a:spLocks noChangeArrowheads="1"/>
            </p:cNvSpPr>
            <p:nvPr/>
          </p:nvSpPr>
          <p:spPr bwMode="auto">
            <a:xfrm>
              <a:off x="3624" y="3702"/>
              <a:ext cx="202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Michael et al. HST/STIS</a:t>
              </a:r>
            </a:p>
            <a:p>
              <a:pPr algn="r"/>
              <a:r>
                <a:rPr lang="en-US"/>
                <a:t>1999</a:t>
              </a:r>
              <a:endParaRPr lang="en-GB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56100" y="1916113"/>
            <a:ext cx="4500563" cy="3908425"/>
            <a:chOff x="2744" y="1207"/>
            <a:chExt cx="2835" cy="2462"/>
          </a:xfrm>
        </p:grpSpPr>
        <p:pic>
          <p:nvPicPr>
            <p:cNvPr id="152615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2341"/>
              <a:ext cx="1746" cy="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2616" name="Line 40"/>
            <p:cNvSpPr>
              <a:spLocks noChangeShapeType="1"/>
            </p:cNvSpPr>
            <p:nvPr/>
          </p:nvSpPr>
          <p:spPr bwMode="auto">
            <a:xfrm>
              <a:off x="4332" y="1525"/>
              <a:ext cx="362" cy="136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2617" name="Line 41"/>
            <p:cNvSpPr>
              <a:spLocks noChangeShapeType="1"/>
            </p:cNvSpPr>
            <p:nvPr/>
          </p:nvSpPr>
          <p:spPr bwMode="auto">
            <a:xfrm>
              <a:off x="3606" y="1207"/>
              <a:ext cx="771" cy="13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2618" name="Line 42"/>
            <p:cNvSpPr>
              <a:spLocks noChangeShapeType="1"/>
            </p:cNvSpPr>
            <p:nvPr/>
          </p:nvSpPr>
          <p:spPr bwMode="auto">
            <a:xfrm>
              <a:off x="2744" y="1616"/>
              <a:ext cx="1814" cy="163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shock</a:t>
            </a:r>
            <a:endParaRPr lang="en-GB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Forward shock is ionizing the ejecta</a:t>
            </a:r>
          </a:p>
          <a:p>
            <a:pPr lvl="1">
              <a:buFontTx/>
              <a:buNone/>
            </a:pPr>
            <a:r>
              <a:rPr lang="en-US"/>
              <a:t>At some point all H atoms will be ionized before they reach the reverse shock and the emission will turn off</a:t>
            </a:r>
          </a:p>
          <a:p>
            <a:pPr lvl="1">
              <a:buFontTx/>
              <a:buNone/>
            </a:pPr>
            <a:r>
              <a:rPr lang="en-US"/>
              <a:t>X-rays give the amount</a:t>
            </a:r>
            <a:br>
              <a:rPr lang="en-US"/>
            </a:br>
            <a:r>
              <a:rPr lang="en-US"/>
              <a:t>of ionizing photons</a:t>
            </a:r>
          </a:p>
          <a:p>
            <a:pPr lvl="1">
              <a:buFontTx/>
              <a:buNone/>
            </a:pPr>
            <a:r>
              <a:rPr lang="en-US"/>
              <a:t>Monitoring the H</a:t>
            </a:r>
            <a:r>
              <a:rPr lang="el-GR">
                <a:cs typeface="Times New Roman" pitchFamily="18" charset="0"/>
              </a:rPr>
              <a:t>α</a:t>
            </a:r>
            <a:r>
              <a:rPr lang="en-US">
                <a:cs typeface="Times New Roman" pitchFamily="18" charset="0"/>
              </a:rPr>
              <a:t> 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emission will tell</a:t>
            </a:r>
            <a:endParaRPr lang="el-GR"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r>
              <a:rPr lang="en-US"/>
              <a:t> </a:t>
            </a:r>
            <a:endParaRPr lang="en-GB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32364" y="3213100"/>
            <a:ext cx="4067176" cy="3375025"/>
            <a:chOff x="3107" y="2075"/>
            <a:chExt cx="2562" cy="2126"/>
          </a:xfrm>
        </p:grpSpPr>
        <p:pic>
          <p:nvPicPr>
            <p:cNvPr id="10957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7" y="2075"/>
              <a:ext cx="2562" cy="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4377" y="3657"/>
              <a:ext cx="11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HelveticaNeueLT Com 45 Lt" pitchFamily="34" charset="0"/>
                </a:rPr>
                <a:t>Smith et al</a:t>
              </a:r>
              <a:r>
                <a:rPr lang="en-US" sz="1800" dirty="0" smtClean="0">
                  <a:latin typeface="HelveticaNeueLT Com 45 Lt" pitchFamily="34" charset="0"/>
                </a:rPr>
                <a:t>. 2005</a:t>
              </a:r>
              <a:endParaRPr lang="en-GB" sz="18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in SN 1987A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000" y="1556792"/>
            <a:ext cx="5976664" cy="477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168000" y="1555200"/>
            <a:ext cx="5976000" cy="4770000"/>
            <a:chOff x="296023" y="2699924"/>
            <a:chExt cx="5143500" cy="41910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023" y="2699924"/>
              <a:ext cx="51435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84668" y="2954392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HelveticaNeueLT Com 45 Lt" pitchFamily="34" charset="0"/>
                </a:rPr>
                <a:t>Day 7998</a:t>
              </a:r>
              <a:endParaRPr lang="en-GB" sz="1800" dirty="0">
                <a:latin typeface="HelveticaNeueLT Com 45 Lt" pitchFamily="34" charset="0"/>
              </a:endParaRPr>
            </a:p>
          </p:txBody>
        </p:sp>
      </p:grpSp>
      <p:pic>
        <p:nvPicPr>
          <p:cNvPr id="8197" name="Picture 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000" y="1555200"/>
            <a:ext cx="5976000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6309320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NeueLT Com 45 Lt" pitchFamily="34" charset="0"/>
              </a:rPr>
              <a:t>Fransson et al. 2012</a:t>
            </a:r>
            <a:endParaRPr lang="en-GB" sz="1800" dirty="0">
              <a:latin typeface="HelveticaNeueLT Com 45 Lt" pitchFamily="34" charset="0"/>
            </a:endParaRPr>
          </a:p>
        </p:txBody>
      </p:sp>
      <p:pic>
        <p:nvPicPr>
          <p:cNvPr id="8198" name="Picture 6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000" y="1555200"/>
            <a:ext cx="5976000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58416"/>
            <a:ext cx="3312368" cy="4114800"/>
          </a:xfrm>
        </p:spPr>
        <p:txBody>
          <a:bodyPr/>
          <a:lstStyle/>
          <a:p>
            <a:r>
              <a:rPr lang="en-US" sz="2800" dirty="0" smtClean="0"/>
              <a:t>‘Clean H</a:t>
            </a:r>
            <a:r>
              <a:rPr lang="en-US" sz="2800" dirty="0" smtClean="0">
                <a:sym typeface="Symbol"/>
              </a:rPr>
              <a:t>’</a:t>
            </a:r>
            <a:endParaRPr lang="en-GB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Flux increase by ~3.5 from 2000 to 2009</a:t>
            </a:r>
          </a:p>
          <a:p>
            <a:r>
              <a:rPr lang="en-US" sz="2800" dirty="0" err="1" smtClean="0">
                <a:sym typeface="Symbol"/>
              </a:rPr>
              <a:t>v</a:t>
            </a:r>
            <a:r>
              <a:rPr lang="en-US" sz="2800" baseline="-25000" dirty="0" err="1" smtClean="0">
                <a:sym typeface="Symbol"/>
              </a:rPr>
              <a:t>max</a:t>
            </a:r>
            <a:r>
              <a:rPr lang="en-US" sz="2800" dirty="0" smtClean="0">
                <a:sym typeface="Symbol"/>
              </a:rPr>
              <a:t>&gt;11000 km/s</a:t>
            </a:r>
          </a:p>
          <a:p>
            <a:pPr lvl="1">
              <a:buNone/>
            </a:pPr>
            <a:r>
              <a:rPr lang="en-US" sz="2400" dirty="0" smtClean="0">
                <a:sym typeface="Symbol"/>
              </a:rPr>
              <a:t>larger than possible in equatorial ring</a:t>
            </a:r>
          </a:p>
          <a:p>
            <a:pPr lvl="1">
              <a:buNone/>
            </a:pPr>
            <a:r>
              <a:rPr lang="en-US" sz="2400" dirty="0" smtClean="0">
                <a:sym typeface="Symbol"/>
              </a:rPr>
              <a:t>anisotropic expansion</a:t>
            </a:r>
          </a:p>
          <a:p>
            <a:r>
              <a:rPr lang="en-US" sz="2800" dirty="0" err="1" smtClean="0">
                <a:sym typeface="Symbol"/>
              </a:rPr>
              <a:t>ejecta</a:t>
            </a:r>
            <a:r>
              <a:rPr lang="en-US" sz="2800" dirty="0" smtClean="0">
                <a:sym typeface="Symbol"/>
              </a:rPr>
              <a:t> brightened</a:t>
            </a:r>
          </a:p>
          <a:p>
            <a:r>
              <a:rPr lang="en-US" sz="2800" dirty="0" smtClean="0">
                <a:sym typeface="Symbol"/>
              </a:rPr>
              <a:t>asymmetry indicates dust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95000"/>
                  </a:schemeClr>
                </a:solidFill>
              </a:rPr>
              <a:t>Spatially resolved infrared spectroscopy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424656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chemeClr val="accent3">
                    <a:lumMod val="95000"/>
                  </a:schemeClr>
                </a:solidFill>
              </a:rPr>
              <a:t>separate ring from </a:t>
            </a:r>
            <a:r>
              <a:rPr lang="en-GB" dirty="0" err="1">
                <a:solidFill>
                  <a:schemeClr val="accent3">
                    <a:lumMod val="95000"/>
                  </a:schemeClr>
                </a:solidFill>
              </a:rPr>
              <a:t>ejecta</a:t>
            </a:r>
            <a:endParaRPr lang="en-GB" dirty="0">
              <a:solidFill>
                <a:schemeClr val="accent3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chemeClr val="accent3">
                    <a:lumMod val="95000"/>
                  </a:schemeClr>
                </a:solidFill>
              </a:rPr>
              <a:t>trace the ring in individual lines</a:t>
            </a:r>
          </a:p>
          <a:p>
            <a:pPr>
              <a:buFontTx/>
              <a:buNone/>
            </a:pPr>
            <a:r>
              <a:rPr lang="en-GB" dirty="0">
                <a:solidFill>
                  <a:schemeClr val="accent3">
                    <a:lumMod val="95000"/>
                  </a:schemeClr>
                </a:solidFill>
              </a:rPr>
              <a:t>get spectra from separate regions</a:t>
            </a:r>
          </a:p>
          <a:p>
            <a:pPr>
              <a:buFontTx/>
              <a:buNone/>
            </a:pPr>
            <a:r>
              <a:rPr lang="en-GB" dirty="0">
                <a:solidFill>
                  <a:schemeClr val="accent3">
                    <a:lumMod val="95000"/>
                  </a:schemeClr>
                </a:solidFill>
              </a:rPr>
              <a:t>photometry of selected regions</a:t>
            </a:r>
          </a:p>
        </p:txBody>
      </p:sp>
      <p:pic>
        <p:nvPicPr>
          <p:cNvPr id="114694" name="Picture 6" descr="87A_movie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989138"/>
            <a:ext cx="4356100" cy="435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en-GB"/>
              <a:t>Ejecta resolved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Ground-based </a:t>
            </a:r>
            <a:r>
              <a:rPr lang="en-GB" dirty="0" smtClean="0"/>
              <a:t>near-IR data </a:t>
            </a:r>
            <a:r>
              <a:rPr lang="en-GB" dirty="0"/>
              <a:t>show spatially </a:t>
            </a:r>
            <a:br>
              <a:rPr lang="en-GB" dirty="0"/>
            </a:br>
            <a:r>
              <a:rPr lang="en-GB" dirty="0"/>
              <a:t>resolved </a:t>
            </a:r>
            <a:r>
              <a:rPr lang="en-GB" dirty="0" err="1" smtClean="0"/>
              <a:t>ejecta</a:t>
            </a:r>
            <a:endParaRPr lang="en-GB" dirty="0"/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0" y="2842617"/>
            <a:ext cx="30146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31587"/>
            <a:ext cx="6243984" cy="442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13568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latin typeface="HelveticaNeueLT Com 45 Lt" pitchFamily="34" charset="0"/>
              </a:rPr>
              <a:t>Kjær</a:t>
            </a:r>
            <a:r>
              <a:rPr lang="en-GB" sz="1800" dirty="0" smtClean="0">
                <a:latin typeface="HelveticaNeueLT Com 45 Lt" pitchFamily="34" charset="0"/>
              </a:rPr>
              <a:t> et al. 2010</a:t>
            </a:r>
            <a:endParaRPr lang="en-GB" sz="1800" dirty="0">
              <a:latin typeface="HelveticaNeueLT Com 45 L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Asymmetry in the ejecta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800" y="1152128"/>
            <a:ext cx="9007200" cy="5589240"/>
            <a:chOff x="72000" y="1268760"/>
            <a:chExt cx="9007200" cy="5589240"/>
          </a:xfrm>
        </p:grpSpPr>
        <p:grpSp>
          <p:nvGrpSpPr>
            <p:cNvPr id="8" name="Group 7"/>
            <p:cNvGrpSpPr/>
            <p:nvPr/>
          </p:nvGrpSpPr>
          <p:grpSpPr>
            <a:xfrm>
              <a:off x="72000" y="1268760"/>
              <a:ext cx="9007200" cy="5589240"/>
              <a:chOff x="72000" y="1268760"/>
              <a:chExt cx="9007200" cy="558924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00" y="1268760"/>
                <a:ext cx="9006071" cy="36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0" y="4869924"/>
                <a:ext cx="9007200" cy="1988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236296" y="1700808"/>
              <a:ext cx="1454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HelveticaNeueLT Com 45 Lt" pitchFamily="34" charset="0"/>
                </a:rPr>
                <a:t>[Si I] +[Fe II]</a:t>
              </a:r>
              <a:endParaRPr lang="en-GB" sz="2000" dirty="0">
                <a:latin typeface="HelveticaNeueLT Com 45 Lt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1628800"/>
            <a:ext cx="9007200" cy="5111918"/>
            <a:chOff x="72000" y="2205514"/>
            <a:chExt cx="9007200" cy="51119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0" y="2205514"/>
              <a:ext cx="9007200" cy="511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67544" y="2420888"/>
              <a:ext cx="14542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HelveticaNeueLT Com 45 Lt" pitchFamily="34" charset="0"/>
                </a:rPr>
                <a:t>[Si I] +[Fe II]</a:t>
              </a:r>
            </a:p>
            <a:p>
              <a:r>
                <a:rPr lang="en-GB" sz="2000" dirty="0" smtClean="0">
                  <a:latin typeface="HelveticaNeueLT Com 45 Lt" pitchFamily="34" charset="0"/>
                </a:rPr>
                <a:t>1.64 </a:t>
              </a:r>
              <a:r>
                <a:rPr lang="el-GR" sz="2000" dirty="0" smtClean="0">
                  <a:latin typeface="HelveticaNeueLT Com 45 Lt" pitchFamily="34" charset="0"/>
                  <a:cs typeface="Times New Roman"/>
                </a:rPr>
                <a:t>μ</a:t>
              </a:r>
              <a:r>
                <a:rPr lang="en-US" sz="2000" dirty="0" smtClean="0">
                  <a:latin typeface="HelveticaNeueLT Com 45 Lt" pitchFamily="34" charset="0"/>
                  <a:cs typeface="Times New Roman"/>
                </a:rPr>
                <a:t>m</a:t>
              </a:r>
              <a:endParaRPr lang="en-GB" sz="2000" dirty="0">
                <a:latin typeface="HelveticaNeueLT Com 45 Lt" pitchFamily="34" charset="0"/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Ejecta kinematics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8278688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Southern part is </a:t>
            </a:r>
            <a:r>
              <a:rPr lang="en-GB" dirty="0" err="1" smtClean="0"/>
              <a:t>redshifted</a:t>
            </a:r>
            <a:r>
              <a:rPr lang="en-GB" dirty="0" smtClean="0"/>
              <a:t>, </a:t>
            </a:r>
            <a:r>
              <a:rPr lang="en-GB" dirty="0"/>
              <a:t>northern </a:t>
            </a:r>
            <a:r>
              <a:rPr lang="en-GB" dirty="0" err="1"/>
              <a:t>ejecta</a:t>
            </a:r>
            <a:r>
              <a:rPr lang="en-GB" dirty="0"/>
              <a:t> are </a:t>
            </a:r>
            <a:r>
              <a:rPr lang="en-GB" dirty="0" err="1"/>
              <a:t>blueshifted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Expansion velocity roughly </a:t>
            </a:r>
            <a:r>
              <a:rPr lang="en-GB" dirty="0" smtClean="0"/>
              <a:t>3000 </a:t>
            </a:r>
            <a:r>
              <a:rPr lang="en-GB" dirty="0"/>
              <a:t>to 4000 km/s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0000"/>
                </a:solidFill>
              </a:rPr>
              <a:t>This is the same orientation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as the inner ring!</a:t>
            </a:r>
          </a:p>
          <a:p>
            <a:pPr>
              <a:buFontTx/>
              <a:buNone/>
            </a:pPr>
            <a:r>
              <a:rPr lang="en-GB" dirty="0" err="1">
                <a:solidFill>
                  <a:srgbClr val="FF0000"/>
                </a:solidFill>
              </a:rPr>
              <a:t>Ejecta</a:t>
            </a:r>
            <a:r>
              <a:rPr lang="en-GB" dirty="0">
                <a:solidFill>
                  <a:srgbClr val="FF0000"/>
                </a:solidFill>
              </a:rPr>
              <a:t> lies in the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same </a:t>
            </a:r>
            <a:r>
              <a:rPr lang="en-GB" dirty="0">
                <a:solidFill>
                  <a:srgbClr val="FF0000"/>
                </a:solidFill>
              </a:rPr>
              <a:t>plane as the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ring</a:t>
            </a:r>
            <a:r>
              <a:rPr lang="en-GB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472" y="3717033"/>
            <a:ext cx="452075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9875"/>
            <a:ext cx="8280920" cy="1143000"/>
          </a:xfrm>
        </p:spPr>
        <p:txBody>
          <a:bodyPr/>
          <a:lstStyle/>
          <a:p>
            <a:r>
              <a:rPr lang="en-US" dirty="0" smtClean="0"/>
              <a:t>SN 1987A – a great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114800"/>
          </a:xfrm>
        </p:spPr>
        <p:txBody>
          <a:bodyPr/>
          <a:lstStyle/>
          <a:p>
            <a:r>
              <a:rPr lang="en-US" dirty="0" smtClean="0"/>
              <a:t>Monitoring over the past two and a half decades</a:t>
            </a:r>
          </a:p>
          <a:p>
            <a:pPr lvl="1">
              <a:buNone/>
            </a:pPr>
            <a:r>
              <a:rPr lang="en-US" dirty="0" err="1" smtClean="0"/>
              <a:t>Claes</a:t>
            </a:r>
            <a:r>
              <a:rPr lang="en-US" dirty="0" smtClean="0"/>
              <a:t> </a:t>
            </a:r>
            <a:r>
              <a:rPr lang="en-US" dirty="0" err="1" smtClean="0"/>
              <a:t>Fransson</a:t>
            </a:r>
            <a:r>
              <a:rPr lang="en-US" dirty="0" smtClean="0"/>
              <a:t> (Stockholm)</a:t>
            </a:r>
          </a:p>
          <a:p>
            <a:pPr lvl="1">
              <a:buNone/>
            </a:pPr>
            <a:r>
              <a:rPr lang="en-US" dirty="0" smtClean="0"/>
              <a:t>Bob </a:t>
            </a:r>
            <a:r>
              <a:rPr lang="en-US" dirty="0" err="1" smtClean="0"/>
              <a:t>Kirshner</a:t>
            </a:r>
            <a:r>
              <a:rPr lang="en-US" dirty="0" smtClean="0"/>
              <a:t> (</a:t>
            </a:r>
            <a:r>
              <a:rPr lang="en-US" dirty="0" err="1" smtClean="0"/>
              <a:t>CfA</a:t>
            </a:r>
            <a:r>
              <a:rPr lang="en-US" dirty="0" smtClean="0"/>
              <a:t>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SINS and SAINTS (HST)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Jason </a:t>
            </a:r>
            <a:r>
              <a:rPr lang="en-US" dirty="0" err="1" smtClean="0"/>
              <a:t>Spyromilio</a:t>
            </a:r>
            <a:r>
              <a:rPr lang="en-US" dirty="0" smtClean="0"/>
              <a:t> (ESO)</a:t>
            </a:r>
          </a:p>
          <a:p>
            <a:pPr lvl="1">
              <a:buNone/>
            </a:pPr>
            <a:r>
              <a:rPr lang="en-US" dirty="0" smtClean="0"/>
              <a:t>Karina </a:t>
            </a:r>
            <a:r>
              <a:rPr lang="en-US" dirty="0" err="1" smtClean="0"/>
              <a:t>Kj</a:t>
            </a:r>
            <a:r>
              <a:rPr lang="de-DE" dirty="0" err="1" smtClean="0"/>
              <a:t>ær</a:t>
            </a:r>
            <a:r>
              <a:rPr lang="de-DE" dirty="0" smtClean="0"/>
              <a:t> (Augsburg), Per </a:t>
            </a:r>
            <a:r>
              <a:rPr lang="de-DE" dirty="0" err="1" smtClean="0"/>
              <a:t>Gr</a:t>
            </a:r>
            <a:r>
              <a:rPr lang="hu-HU" dirty="0" smtClean="0"/>
              <a:t>ő</a:t>
            </a:r>
            <a:r>
              <a:rPr lang="en-US" dirty="0" err="1" smtClean="0"/>
              <a:t>ningsson</a:t>
            </a:r>
            <a:r>
              <a:rPr lang="en-US" dirty="0" smtClean="0"/>
              <a:t> (Stockholm), Anders </a:t>
            </a:r>
            <a:r>
              <a:rPr lang="en-US" dirty="0" err="1" smtClean="0"/>
              <a:t>Jerkstrand</a:t>
            </a:r>
            <a:r>
              <a:rPr lang="en-US" dirty="0" smtClean="0"/>
              <a:t> (Stockholm)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</a:t>
            </a:r>
            <a:r>
              <a:rPr lang="en-US" dirty="0" err="1" smtClean="0"/>
              <a:t>ejecta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optical vs. IR</a:t>
            </a:r>
          </a:p>
          <a:p>
            <a:pPr lvl="1"/>
            <a:r>
              <a:rPr lang="en-US" dirty="0" smtClean="0"/>
              <a:t>optical </a:t>
            </a:r>
          </a:p>
          <a:p>
            <a:pPr lvl="2"/>
            <a:r>
              <a:rPr lang="en-US" dirty="0" smtClean="0"/>
              <a:t>heated by X-rays</a:t>
            </a:r>
          </a:p>
          <a:p>
            <a:pPr lvl="1"/>
            <a:r>
              <a:rPr lang="en-US" dirty="0" smtClean="0"/>
              <a:t>IR</a:t>
            </a:r>
          </a:p>
          <a:p>
            <a:pPr lvl="2"/>
            <a:r>
              <a:rPr lang="en-US" dirty="0" smtClean="0"/>
              <a:t>radioactive heating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54174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SN 1987A is as interesting as ever</a:t>
            </a:r>
          </a:p>
          <a:p>
            <a:pPr lvl="1">
              <a:buFontTx/>
              <a:buNone/>
            </a:pPr>
            <a:r>
              <a:rPr lang="en-US" dirty="0"/>
              <a:t>ring collision is in full </a:t>
            </a:r>
            <a:r>
              <a:rPr lang="en-US" dirty="0" smtClean="0"/>
              <a:t>swing</a:t>
            </a:r>
          </a:p>
          <a:p>
            <a:pPr lvl="2">
              <a:buFontTx/>
              <a:buNone/>
            </a:pPr>
            <a:r>
              <a:rPr lang="en-US" dirty="0" smtClean="0"/>
              <a:t>forward shocks in/past(?) the ring </a:t>
            </a:r>
          </a:p>
          <a:p>
            <a:pPr lvl="2">
              <a:buFontTx/>
              <a:buNone/>
            </a:pPr>
            <a:r>
              <a:rPr lang="en-US" dirty="0" smtClean="0"/>
              <a:t>reverse shock in the debris (outer </a:t>
            </a:r>
            <a:r>
              <a:rPr lang="en-US" dirty="0" err="1" smtClean="0"/>
              <a:t>ejecta</a:t>
            </a:r>
            <a:r>
              <a:rPr lang="en-US" dirty="0" smtClean="0"/>
              <a:t>)</a:t>
            </a:r>
          </a:p>
          <a:p>
            <a:pPr lvl="2">
              <a:buFontTx/>
              <a:buNone/>
            </a:pPr>
            <a:r>
              <a:rPr lang="en-US" dirty="0" smtClean="0"/>
              <a:t>heating of the inner </a:t>
            </a:r>
            <a:r>
              <a:rPr lang="en-US" dirty="0" err="1" smtClean="0"/>
              <a:t>ejecta</a:t>
            </a:r>
            <a:endParaRPr lang="en-US" dirty="0"/>
          </a:p>
          <a:p>
            <a:pPr lvl="1">
              <a:buFontTx/>
              <a:buNone/>
            </a:pPr>
            <a:r>
              <a:rPr lang="en-US" dirty="0" smtClean="0"/>
              <a:t>first direct look at the inner parts of an explosion</a:t>
            </a:r>
          </a:p>
          <a:p>
            <a:pPr lvl="2">
              <a:buFontTx/>
              <a:buNone/>
            </a:pPr>
            <a:r>
              <a:rPr lang="en-US" dirty="0" smtClean="0"/>
              <a:t>resolved inner </a:t>
            </a:r>
            <a:r>
              <a:rPr lang="en-US" dirty="0" err="1" smtClean="0"/>
              <a:t>ejecta</a:t>
            </a:r>
            <a:r>
              <a:rPr lang="en-US" dirty="0" smtClean="0"/>
              <a:t> are the immediate result of the explosion mechanism</a:t>
            </a:r>
          </a:p>
          <a:p>
            <a:pPr lvl="2">
              <a:buFontTx/>
              <a:buNone/>
            </a:pPr>
            <a:r>
              <a:rPr lang="en-US" dirty="0" smtClean="0"/>
              <a:t>confirmation of the standing accretion shock instability (SASI)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neutrino convection in the explosion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to 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r>
              <a:rPr lang="en-GB" dirty="0" smtClean="0"/>
              <a:t>Complete destruction of the ring</a:t>
            </a:r>
          </a:p>
          <a:p>
            <a:r>
              <a:rPr lang="en-US" dirty="0" smtClean="0"/>
              <a:t>Disappearance of the reverse shock</a:t>
            </a:r>
            <a:endParaRPr lang="en-GB" dirty="0" smtClean="0"/>
          </a:p>
          <a:p>
            <a:r>
              <a:rPr lang="en-GB" dirty="0" smtClean="0"/>
              <a:t>Illuminating the outside</a:t>
            </a:r>
          </a:p>
          <a:p>
            <a:pPr lvl="1"/>
            <a:r>
              <a:rPr lang="en-GB" dirty="0" smtClean="0"/>
              <a:t>beyond the inner ring</a:t>
            </a:r>
          </a:p>
          <a:p>
            <a:r>
              <a:rPr lang="en-GB" dirty="0" smtClean="0"/>
              <a:t>Detailed mapping of the inner </a:t>
            </a:r>
            <a:r>
              <a:rPr lang="en-GB" dirty="0" err="1" smtClean="0"/>
              <a:t>ejecta</a:t>
            </a:r>
            <a:endParaRPr lang="en-GB" dirty="0" smtClean="0"/>
          </a:p>
          <a:p>
            <a:pPr lvl="1"/>
            <a:r>
              <a:rPr lang="en-GB" dirty="0" smtClean="0"/>
              <a:t>details on explosion mechanics and distribution of synthesized material</a:t>
            </a:r>
          </a:p>
          <a:p>
            <a:pPr lvl="1"/>
            <a:r>
              <a:rPr lang="en-GB" dirty="0" smtClean="0"/>
              <a:t>dust formation </a:t>
            </a:r>
          </a:p>
          <a:p>
            <a:pPr lvl="2"/>
            <a:r>
              <a:rPr lang="en-GB" dirty="0" smtClean="0"/>
              <a:t>ALMA!</a:t>
            </a:r>
          </a:p>
          <a:p>
            <a:r>
              <a:rPr lang="en-GB" dirty="0" smtClean="0"/>
              <a:t>Where is the neutron star?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exciting SN 1987A today</a:t>
            </a:r>
            <a:br>
              <a:rPr lang="en-GB" smtClean="0"/>
            </a:br>
            <a:r>
              <a:rPr lang="en-GB" sz="2000" smtClean="0"/>
              <a:t>(</a:t>
            </a:r>
            <a:r>
              <a:rPr lang="en-GB" sz="2000" smtClean="0">
                <a:solidFill>
                  <a:srgbClr val="C00000"/>
                </a:solidFill>
              </a:rPr>
              <a:t>9167</a:t>
            </a:r>
            <a:r>
              <a:rPr lang="en-GB" sz="2000" smtClean="0"/>
              <a:t> days since explosion)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30424"/>
            <a:ext cx="6480720" cy="41148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Fluorescing rings</a:t>
            </a:r>
          </a:p>
          <a:p>
            <a:pPr>
              <a:buNone/>
            </a:pPr>
            <a:r>
              <a:rPr lang="en-GB" dirty="0" smtClean="0"/>
              <a:t>Shocks</a:t>
            </a:r>
          </a:p>
          <a:p>
            <a:pPr lvl="1">
              <a:buNone/>
            </a:pPr>
            <a:r>
              <a:rPr lang="en-GB" dirty="0" smtClean="0"/>
              <a:t>outer </a:t>
            </a:r>
            <a:r>
              <a:rPr lang="en-GB" dirty="0" err="1" smtClean="0"/>
              <a:t>ejecta</a:t>
            </a:r>
            <a:r>
              <a:rPr lang="en-GB" dirty="0" smtClean="0"/>
              <a:t> reached</a:t>
            </a:r>
            <a:br>
              <a:rPr lang="en-GB" dirty="0" smtClean="0"/>
            </a:br>
            <a:r>
              <a:rPr lang="en-GB" dirty="0" smtClean="0"/>
              <a:t>the inner ring </a:t>
            </a:r>
          </a:p>
          <a:p>
            <a:pPr>
              <a:buNone/>
            </a:pPr>
            <a:r>
              <a:rPr lang="en-GB" dirty="0" smtClean="0"/>
              <a:t>Radioactively heated </a:t>
            </a:r>
            <a:br>
              <a:rPr lang="en-GB" dirty="0" smtClean="0"/>
            </a:br>
            <a:r>
              <a:rPr lang="en-GB" dirty="0" smtClean="0"/>
              <a:t>material</a:t>
            </a:r>
          </a:p>
          <a:p>
            <a:pPr lvl="1">
              <a:buNone/>
            </a:pPr>
            <a:r>
              <a:rPr lang="en-GB" dirty="0" smtClean="0"/>
              <a:t>inner </a:t>
            </a:r>
            <a:r>
              <a:rPr lang="en-GB" dirty="0" err="1" smtClean="0"/>
              <a:t>ejecta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Dust </a:t>
            </a:r>
          </a:p>
          <a:p>
            <a:pPr lvl="1">
              <a:buNone/>
            </a:pPr>
            <a:r>
              <a:rPr lang="en-GB" dirty="0" smtClean="0"/>
              <a:t>in and around the supernova</a:t>
            </a:r>
            <a:endParaRPr lang="en-GB" dirty="0"/>
          </a:p>
        </p:txBody>
      </p:sp>
      <p:pic>
        <p:nvPicPr>
          <p:cNvPr id="5" name="Picture 5" descr="87A_skyt"/>
          <p:cNvPicPr>
            <a:picLocks noChangeAspect="1" noChangeArrowheads="1"/>
          </p:cNvPicPr>
          <p:nvPr/>
        </p:nvPicPr>
        <p:blipFill>
          <a:blip r:embed="rId2" cstate="print"/>
          <a:srcRect r="51067" b="2063"/>
          <a:stretch>
            <a:fillRect/>
          </a:stretch>
        </p:blipFill>
        <p:spPr bwMode="auto">
          <a:xfrm>
            <a:off x="4592382" y="1340768"/>
            <a:ext cx="4228090" cy="417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Exciting developments 2011/12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Detections by Spitzer and Herschel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Detection at mm wavelengths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Start to resolve the radio image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95736" y="1628800"/>
            <a:ext cx="4824537" cy="5184575"/>
            <a:chOff x="1462088" y="4763"/>
            <a:chExt cx="6219825" cy="684847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2088" y="4763"/>
              <a:ext cx="6219825" cy="684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485646" y="6422392"/>
              <a:ext cx="3240360" cy="404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>
                  <a:solidFill>
                    <a:schemeClr val="tx1"/>
                  </a:solidFill>
                  <a:latin typeface="HelveticaNeueLT Com 45 Lt" pitchFamily="34" charset="0"/>
                </a:rPr>
                <a:t>Matsuura et al. 2011</a:t>
              </a:r>
              <a:endParaRPr lang="en-GB" sz="1800" dirty="0">
                <a:solidFill>
                  <a:schemeClr val="tx1"/>
                </a:solidFill>
                <a:latin typeface="HelveticaNeueLT Com 45 Lt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83768" y="2780928"/>
            <a:ext cx="4324350" cy="3333750"/>
            <a:chOff x="2627784" y="2780928"/>
            <a:chExt cx="4324350" cy="3333750"/>
          </a:xfrm>
        </p:grpSpPr>
        <p:grpSp>
          <p:nvGrpSpPr>
            <p:cNvPr id="13" name="Group 12"/>
            <p:cNvGrpSpPr/>
            <p:nvPr/>
          </p:nvGrpSpPr>
          <p:grpSpPr>
            <a:xfrm>
              <a:off x="2627784" y="2780928"/>
              <a:ext cx="4324350" cy="3333750"/>
              <a:chOff x="4644008" y="3356992"/>
              <a:chExt cx="4324350" cy="3333750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4008" y="3356992"/>
                <a:ext cx="4324350" cy="3333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110745" y="5949280"/>
                <a:ext cx="19896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err="1" smtClean="0">
                    <a:solidFill>
                      <a:schemeClr val="bg1">
                        <a:lumMod val="95000"/>
                      </a:schemeClr>
                    </a:solidFill>
                    <a:latin typeface="HelveticaNeueLT Com 45 Lt" pitchFamily="34" charset="0"/>
                  </a:rPr>
                  <a:t>Lakićević</a:t>
                </a:r>
                <a:r>
                  <a:rPr lang="en-GB" sz="1600" dirty="0" smtClean="0">
                    <a:solidFill>
                      <a:schemeClr val="bg1">
                        <a:lumMod val="95000"/>
                      </a:schemeClr>
                    </a:solidFill>
                    <a:latin typeface="HelveticaNeueLT Com 45 Lt" pitchFamily="34" charset="0"/>
                  </a:rPr>
                  <a:t> et al. 2011</a:t>
                </a:r>
                <a:endParaRPr lang="en-GB" sz="1600" dirty="0">
                  <a:solidFill>
                    <a:schemeClr val="bg1">
                      <a:lumMod val="95000"/>
                    </a:schemeClr>
                  </a:solidFill>
                  <a:latin typeface="HelveticaNeueLT Com 45 Lt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707904" y="3018438"/>
              <a:ext cx="16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45 Lt" pitchFamily="34" charset="0"/>
                </a:rPr>
                <a:t>0.87mm - </a:t>
              </a:r>
              <a:r>
                <a:rPr lang="en-GB" sz="1600" dirty="0" smtClean="0">
                  <a:solidFill>
                    <a:schemeClr val="bg1">
                      <a:lumMod val="95000"/>
                    </a:schemeClr>
                  </a:solidFill>
                  <a:latin typeface="HelveticaNeueLT Com 45 Lt" pitchFamily="34" charset="0"/>
                </a:rPr>
                <a:t>APEX</a:t>
              </a:r>
              <a:endParaRPr lang="en-GB" sz="1600" dirty="0">
                <a:solidFill>
                  <a:schemeClr val="bg1">
                    <a:lumMod val="95000"/>
                  </a:schemeClr>
                </a:solidFill>
                <a:latin typeface="HelveticaNeueLT Com 45 Lt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520" y="1556792"/>
            <a:ext cx="8614591" cy="4464496"/>
            <a:chOff x="251520" y="1556792"/>
            <a:chExt cx="8614591" cy="446449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556792"/>
              <a:ext cx="8614591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04000" y="1656000"/>
              <a:ext cx="2772000" cy="21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504000" rtlCol="0" anchor="ctr" anchorCtr="0">
              <a:noAutofit/>
            </a:bodyPr>
            <a:lstStyle/>
            <a:p>
              <a:r>
                <a:rPr lang="en-GB" sz="1600" dirty="0" err="1" smtClean="0">
                  <a:latin typeface="HelveticaNeueLT Com 45 Lt" pitchFamily="34" charset="0"/>
                </a:rPr>
                <a:t>Lakićević</a:t>
              </a:r>
              <a:r>
                <a:rPr lang="en-GB" sz="1600" dirty="0" smtClean="0">
                  <a:latin typeface="HelveticaNeueLT Com 45 Lt" pitchFamily="34" charset="0"/>
                </a:rPr>
                <a:t> et al. 2012</a:t>
              </a:r>
              <a:endParaRPr lang="en-GB" sz="1600" dirty="0">
                <a:latin typeface="HelveticaNeueLT Com 45 Lt" pitchFamily="34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635896" y="3573016"/>
            <a:ext cx="360040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123728" y="3429000"/>
            <a:ext cx="4968552" cy="3052848"/>
            <a:chOff x="2123728" y="3429000"/>
            <a:chExt cx="4968552" cy="3052848"/>
          </a:xfrm>
        </p:grpSpPr>
        <p:grpSp>
          <p:nvGrpSpPr>
            <p:cNvPr id="24" name="Group 23"/>
            <p:cNvGrpSpPr/>
            <p:nvPr/>
          </p:nvGrpSpPr>
          <p:grpSpPr>
            <a:xfrm>
              <a:off x="2123728" y="3429000"/>
              <a:ext cx="4968552" cy="3052848"/>
              <a:chOff x="1691680" y="1776033"/>
              <a:chExt cx="6238081" cy="4637024"/>
            </a:xfrm>
          </p:grpSpPr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91680" y="1776033"/>
                <a:ext cx="6238081" cy="4637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584703" y="5484324"/>
                <a:ext cx="198964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err="1" smtClean="0">
                    <a:latin typeface="HelveticaNeueLT Com 45 Lt" pitchFamily="34" charset="0"/>
                  </a:rPr>
                  <a:t>Lakićević</a:t>
                </a:r>
                <a:r>
                  <a:rPr lang="en-GB" sz="1600" dirty="0" smtClean="0">
                    <a:latin typeface="HelveticaNeueLT Com 45 Lt" pitchFamily="34" charset="0"/>
                  </a:rPr>
                  <a:t> et al. 2012</a:t>
                </a:r>
                <a:endParaRPr lang="en-GB" sz="1600" dirty="0">
                  <a:latin typeface="HelveticaNeueLT Com 45 Lt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059832" y="3501008"/>
              <a:ext cx="15119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45 Lt" pitchFamily="34" charset="0"/>
                </a:rPr>
                <a:t>3mm</a:t>
              </a:r>
            </a:p>
            <a:p>
              <a:r>
                <a:rPr lang="en-GB" sz="1600" dirty="0" smtClean="0">
                  <a:latin typeface="HelveticaNeueLT Com 45 Lt" pitchFamily="34" charset="0"/>
                </a:rPr>
                <a:t>3cm (contours)</a:t>
              </a:r>
              <a:endParaRPr lang="en-GB" sz="16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Dust  - where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Herschel fluxes indicate cold dust (~20K)</a:t>
            </a:r>
          </a:p>
          <a:p>
            <a:pPr marL="5465763" lvl="8">
              <a:buNone/>
            </a:pPr>
            <a:r>
              <a:rPr lang="en-US" dirty="0" smtClean="0">
                <a:latin typeface="HelveticaNeueLT Com 45 Lt" pitchFamily="34" charset="0"/>
              </a:rPr>
              <a:t>Matsuura et al. 2011</a:t>
            </a:r>
            <a:endParaRPr lang="en-GB" dirty="0" smtClean="0">
              <a:latin typeface="HelveticaNeueLT Com 45 Lt" pitchFamily="34" charset="0"/>
            </a:endParaRPr>
          </a:p>
          <a:p>
            <a:pPr lvl="1"/>
            <a:r>
              <a:rPr lang="en-GB" dirty="0" smtClean="0"/>
              <a:t>~0.5 M</a:t>
            </a:r>
            <a:r>
              <a:rPr lang="en-GB" baseline="-25000" dirty="0" smtClean="0">
                <a:sym typeface="Wingdings"/>
              </a:rPr>
              <a:t></a:t>
            </a:r>
            <a:r>
              <a:rPr lang="en-US" dirty="0" smtClean="0">
                <a:sym typeface="Wingdings"/>
              </a:rPr>
              <a:t> dust in the </a:t>
            </a:r>
            <a:r>
              <a:rPr lang="en-US" dirty="0" err="1" smtClean="0">
                <a:sym typeface="Wingdings"/>
              </a:rPr>
              <a:t>ejecta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strongly depends on the temperature</a:t>
            </a:r>
          </a:p>
          <a:p>
            <a:pPr lvl="2"/>
            <a:r>
              <a:rPr lang="en-US" dirty="0" smtClean="0">
                <a:sym typeface="Wingdings"/>
              </a:rPr>
              <a:t>location in the </a:t>
            </a:r>
            <a:r>
              <a:rPr lang="en-US" dirty="0" err="1" smtClean="0">
                <a:sym typeface="Wingdings"/>
              </a:rPr>
              <a:t>ejecta</a:t>
            </a:r>
            <a:r>
              <a:rPr lang="en-US" dirty="0" smtClean="0">
                <a:sym typeface="Wingdings"/>
              </a:rPr>
              <a:t> not completely obvious</a:t>
            </a:r>
          </a:p>
          <a:p>
            <a:r>
              <a:rPr lang="en-US" dirty="0" smtClean="0">
                <a:sym typeface="Wingdings"/>
              </a:rPr>
              <a:t>IR/radio SED</a:t>
            </a:r>
          </a:p>
          <a:p>
            <a:pPr lvl="1"/>
            <a:r>
              <a:rPr lang="en-US" dirty="0" smtClean="0">
                <a:sym typeface="Wingdings"/>
              </a:rPr>
              <a:t>dust – black body emission</a:t>
            </a:r>
          </a:p>
          <a:p>
            <a:pPr lvl="1"/>
            <a:r>
              <a:rPr lang="en-US" dirty="0" smtClean="0">
                <a:sym typeface="Wingdings"/>
              </a:rPr>
              <a:t>synchrotron emission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851920" y="2135644"/>
            <a:ext cx="4906491" cy="4677732"/>
            <a:chOff x="3923928" y="1700808"/>
            <a:chExt cx="4906491" cy="46777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1700808"/>
              <a:ext cx="4906491" cy="467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44008" y="1916832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latin typeface="HelveticaNeueLT Com 45 Lt" pitchFamily="34" charset="0"/>
                </a:rPr>
                <a:t>Lakićević</a:t>
              </a:r>
              <a:r>
                <a:rPr lang="en-GB" sz="1600" dirty="0" smtClean="0">
                  <a:latin typeface="HelveticaNeueLT Com 45 Lt" pitchFamily="34" charset="0"/>
                </a:rPr>
                <a:t> et al. 2012</a:t>
              </a:r>
              <a:endParaRPr lang="en-GB" sz="16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3581400"/>
            <a:ext cx="1587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907213" y="5410201"/>
            <a:ext cx="187292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chemeClr val="accent3">
                    <a:lumMod val="95000"/>
                  </a:schemeClr>
                </a:solidFill>
              </a:rPr>
              <a:t>Park et al</a:t>
            </a:r>
          </a:p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chemeClr val="accent3">
                    <a:lumMod val="95000"/>
                  </a:schemeClr>
                </a:solidFill>
              </a:rPr>
              <a:t>Manchester et al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95000"/>
                  </a:schemeClr>
                </a:solidFill>
              </a:rPr>
              <a:t>Optical, X-rays and Radio</a:t>
            </a:r>
          </a:p>
        </p:txBody>
      </p:sp>
      <p:pic>
        <p:nvPicPr>
          <p:cNvPr id="8" name="Picture 5" descr="Composite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40768"/>
            <a:ext cx="5295305" cy="52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 1987A is brightening at all wavelengths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3608" y="1628800"/>
            <a:ext cx="7056784" cy="5040560"/>
            <a:chOff x="3851920" y="1772816"/>
            <a:chExt cx="5112568" cy="4104456"/>
          </a:xfrm>
        </p:grpSpPr>
        <p:grpSp>
          <p:nvGrpSpPr>
            <p:cNvPr id="9" name="Group 8"/>
            <p:cNvGrpSpPr/>
            <p:nvPr/>
          </p:nvGrpSpPr>
          <p:grpSpPr>
            <a:xfrm>
              <a:off x="3851920" y="1772816"/>
              <a:ext cx="5112568" cy="4104456"/>
              <a:chOff x="565303" y="18851"/>
              <a:chExt cx="6295555" cy="6578501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303" y="18851"/>
                <a:ext cx="6295555" cy="6578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1640" y="260648"/>
                <a:ext cx="3600399" cy="1664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692258" y="5034662"/>
              <a:ext cx="19121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latin typeface="HelveticaNeueLT Com 45 Lt" pitchFamily="34" charset="0"/>
                </a:rPr>
                <a:t>Zanardo</a:t>
              </a:r>
              <a:r>
                <a:rPr lang="en-GB" sz="1600" dirty="0" smtClean="0">
                  <a:latin typeface="HelveticaNeueLT Com 45 Lt" pitchFamily="34" charset="0"/>
                </a:rPr>
                <a:t> et al. 2010</a:t>
              </a:r>
              <a:endParaRPr lang="en-GB" sz="1600" dirty="0">
                <a:latin typeface="HelveticaNeueLT Com 45 Lt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44000" y="1627200"/>
            <a:ext cx="7056000" cy="5040000"/>
            <a:chOff x="3665558" y="1628800"/>
            <a:chExt cx="5226922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5558" y="1628800"/>
              <a:ext cx="5226922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44008" y="1938318"/>
              <a:ext cx="1885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45 Lt" pitchFamily="34" charset="0"/>
                </a:rPr>
                <a:t>Larsson et al. 2011</a:t>
              </a:r>
              <a:endParaRPr lang="en-GB" sz="16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GB" dirty="0"/>
              <a:t>The complex SN 1987A @ </a:t>
            </a:r>
            <a:r>
              <a:rPr lang="en-GB" dirty="0" smtClean="0"/>
              <a:t>25 </a:t>
            </a:r>
            <a:r>
              <a:rPr lang="en-GB" dirty="0"/>
              <a:t>years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50387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Combination of several emission sites</a:t>
            </a:r>
          </a:p>
          <a:p>
            <a:pPr marL="2146300" lvl="1" indent="-265113"/>
            <a:r>
              <a:rPr lang="en-GB" dirty="0" smtClean="0"/>
              <a:t>inner </a:t>
            </a:r>
            <a:r>
              <a:rPr lang="en-GB" dirty="0" err="1"/>
              <a:t>ejecta</a:t>
            </a:r>
            <a:endParaRPr lang="en-GB" dirty="0"/>
          </a:p>
          <a:p>
            <a:pPr marL="2146300" lvl="1" indent="-265113"/>
            <a:r>
              <a:rPr lang="en-GB" dirty="0"/>
              <a:t>shocked </a:t>
            </a:r>
            <a:r>
              <a:rPr lang="en-GB" dirty="0" err="1"/>
              <a:t>ejecta</a:t>
            </a:r>
            <a:endParaRPr lang="en-GB" dirty="0"/>
          </a:p>
          <a:p>
            <a:pPr marL="2146300" lvl="1" indent="-265113"/>
            <a:r>
              <a:rPr lang="en-GB" dirty="0"/>
              <a:t>shocked inner ring </a:t>
            </a:r>
          </a:p>
          <a:p>
            <a:pPr marL="2146300" lvl="1" indent="-265113"/>
            <a:r>
              <a:rPr lang="en-GB" dirty="0"/>
              <a:t>ionised inner ring</a:t>
            </a:r>
          </a:p>
          <a:p>
            <a:pPr marL="2146300" lvl="1" indent="-265113"/>
            <a:r>
              <a:rPr lang="en-GB" dirty="0"/>
              <a:t>outer </a:t>
            </a:r>
            <a:r>
              <a:rPr lang="en-GB" dirty="0" smtClean="0"/>
              <a:t>rings</a:t>
            </a:r>
          </a:p>
          <a:p>
            <a:pPr marL="2146300" lvl="1" indent="-265113"/>
            <a:r>
              <a:rPr lang="en-GB" dirty="0" smtClean="0"/>
              <a:t>light echoes</a:t>
            </a:r>
            <a:endParaRPr lang="en-GB" dirty="0"/>
          </a:p>
        </p:txBody>
      </p:sp>
      <p:pic>
        <p:nvPicPr>
          <p:cNvPr id="145412" name="Picture 4" descr="sn1987a_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233" y="1144544"/>
            <a:ext cx="3190255" cy="3013119"/>
          </a:xfrm>
          <a:prstGeom prst="rect">
            <a:avLst/>
          </a:prstGeom>
          <a:noFill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492896"/>
            <a:ext cx="2351088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580112" y="4293096"/>
            <a:ext cx="3456384" cy="2232546"/>
            <a:chOff x="2608" y="1771"/>
            <a:chExt cx="3152" cy="2385"/>
          </a:xfrm>
        </p:grpSpPr>
        <p:pic>
          <p:nvPicPr>
            <p:cNvPr id="8" name="Picture 6" descr="87A_lightecho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8" y="1771"/>
              <a:ext cx="3152" cy="2385"/>
            </a:xfrm>
            <a:prstGeom prst="rect">
              <a:avLst/>
            </a:prstGeom>
            <a:noFill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635" y="3783"/>
              <a:ext cx="1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Courtesy P. Challis, </a:t>
              </a:r>
              <a:r>
                <a:rPr lang="en-GB" sz="1800" dirty="0" err="1">
                  <a:solidFill>
                    <a:schemeClr val="bg1"/>
                  </a:solidFill>
                </a:rPr>
                <a:t>CfA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different emission sites in SN 1987A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ejecta</a:t>
            </a:r>
            <a:endParaRPr lang="en-US" dirty="0" smtClean="0"/>
          </a:p>
          <a:p>
            <a:pPr lvl="1"/>
            <a:r>
              <a:rPr lang="en-US" dirty="0" smtClean="0"/>
              <a:t>radioactively heated material (‘inner </a:t>
            </a:r>
            <a:r>
              <a:rPr lang="en-US" dirty="0" err="1" smtClean="0"/>
              <a:t>ejecta</a:t>
            </a:r>
            <a:r>
              <a:rPr lang="en-US" dirty="0" smtClean="0"/>
              <a:t>’)</a:t>
            </a:r>
          </a:p>
          <a:p>
            <a:pPr lvl="1"/>
            <a:r>
              <a:rPr lang="en-US" smtClean="0"/>
              <a:t>X-ray </a:t>
            </a:r>
            <a:r>
              <a:rPr lang="en-US" smtClean="0"/>
              <a:t>heated </a:t>
            </a:r>
            <a:r>
              <a:rPr lang="en-US" dirty="0" err="1" smtClean="0"/>
              <a:t>ejecta</a:t>
            </a:r>
            <a:endParaRPr lang="en-US" dirty="0" smtClean="0"/>
          </a:p>
          <a:p>
            <a:pPr lvl="1"/>
            <a:r>
              <a:rPr lang="en-US" dirty="0" smtClean="0"/>
              <a:t>dust?</a:t>
            </a:r>
            <a:endParaRPr lang="en-GB" dirty="0" smtClean="0"/>
          </a:p>
          <a:p>
            <a:r>
              <a:rPr lang="en-GB" dirty="0" smtClean="0"/>
              <a:t>Rings</a:t>
            </a:r>
          </a:p>
          <a:p>
            <a:pPr lvl="1"/>
            <a:r>
              <a:rPr lang="en-US" dirty="0" smtClean="0"/>
              <a:t>density enhancements in equatorial (?) plane</a:t>
            </a:r>
          </a:p>
          <a:p>
            <a:pPr lvl="1"/>
            <a:r>
              <a:rPr lang="en-US" dirty="0" smtClean="0"/>
              <a:t>shock physics</a:t>
            </a:r>
          </a:p>
          <a:p>
            <a:pPr lvl="2"/>
            <a:r>
              <a:rPr lang="en-US" dirty="0" smtClean="0"/>
              <a:t>forward shock (into the ring)</a:t>
            </a:r>
          </a:p>
          <a:p>
            <a:pPr lvl="2"/>
            <a:r>
              <a:rPr lang="en-US" dirty="0" smtClean="0"/>
              <a:t>reverse shock (into the </a:t>
            </a:r>
            <a:r>
              <a:rPr lang="en-US" dirty="0" err="1" smtClean="0"/>
              <a:t>ejecta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no scientif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5163</TotalTime>
  <Words>707</Words>
  <Application>Microsoft Office PowerPoint</Application>
  <PresentationFormat>On-screen Show (4:3)</PresentationFormat>
  <Paragraphs>166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Bruno scientific</vt:lpstr>
      <vt:lpstr>SN 1987A  the excitement continues</vt:lpstr>
      <vt:lpstr>SN 1987A – a great collaboration</vt:lpstr>
      <vt:lpstr>The exciting SN 1987A today (9167 days since explosion)</vt:lpstr>
      <vt:lpstr>Exciting developments 2011/12</vt:lpstr>
      <vt:lpstr>Dust  - where is it?</vt:lpstr>
      <vt:lpstr>Optical, X-rays and Radio</vt:lpstr>
      <vt:lpstr>SN 1987A is brightening at all wavelengths</vt:lpstr>
      <vt:lpstr>The complex SN 1987A @ 25 years</vt:lpstr>
      <vt:lpstr>The different emission sites in SN 1987A</vt:lpstr>
      <vt:lpstr>The ring collision</vt:lpstr>
      <vt:lpstr>New phase in the X-rays?</vt:lpstr>
      <vt:lpstr>Emission line components</vt:lpstr>
      <vt:lpstr>The emission line components</vt:lpstr>
      <vt:lpstr>Reverse shock</vt:lpstr>
      <vt:lpstr>Hydrogen in SN 1987A</vt:lpstr>
      <vt:lpstr>Spatially resolved infrared spectroscopy</vt:lpstr>
      <vt:lpstr>Ejecta resolved</vt:lpstr>
      <vt:lpstr>Asymmetry in the ejecta</vt:lpstr>
      <vt:lpstr>Ejecta kinematics</vt:lpstr>
      <vt:lpstr>The inner ejecta</vt:lpstr>
      <vt:lpstr>Summary</vt:lpstr>
      <vt:lpstr>More to come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Leibundgut</cp:lastModifiedBy>
  <cp:revision>79</cp:revision>
  <dcterms:created xsi:type="dcterms:W3CDTF">1601-01-01T00:00:00Z</dcterms:created>
  <dcterms:modified xsi:type="dcterms:W3CDTF">2012-03-30T14:23:08Z</dcterms:modified>
</cp:coreProperties>
</file>