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8"/>
  </p:notesMasterIdLst>
  <p:handoutMasterIdLst>
    <p:handoutMasterId r:id="rId29"/>
  </p:handoutMasterIdLst>
  <p:sldIdLst>
    <p:sldId id="720" r:id="rId2"/>
    <p:sldId id="701" r:id="rId3"/>
    <p:sldId id="721" r:id="rId4"/>
    <p:sldId id="738" r:id="rId5"/>
    <p:sldId id="728" r:id="rId6"/>
    <p:sldId id="704" r:id="rId7"/>
    <p:sldId id="810" r:id="rId8"/>
    <p:sldId id="811" r:id="rId9"/>
    <p:sldId id="753" r:id="rId10"/>
    <p:sldId id="774" r:id="rId11"/>
    <p:sldId id="757" r:id="rId12"/>
    <p:sldId id="766" r:id="rId13"/>
    <p:sldId id="767" r:id="rId14"/>
    <p:sldId id="731" r:id="rId15"/>
    <p:sldId id="772" r:id="rId16"/>
    <p:sldId id="773" r:id="rId17"/>
    <p:sldId id="739" r:id="rId18"/>
    <p:sldId id="812" r:id="rId19"/>
    <p:sldId id="802" r:id="rId20"/>
    <p:sldId id="804" r:id="rId21"/>
    <p:sldId id="808" r:id="rId22"/>
    <p:sldId id="809" r:id="rId23"/>
    <p:sldId id="737" r:id="rId24"/>
    <p:sldId id="740" r:id="rId25"/>
    <p:sldId id="813" r:id="rId26"/>
    <p:sldId id="610" r:id="rId27"/>
  </p:sldIdLst>
  <p:sldSz cx="9144000" cy="6858000" type="screen4x3"/>
  <p:notesSz cx="7315200" cy="96012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0000"/>
    <a:srgbClr val="EAEAEA"/>
    <a:srgbClr val="FFFF00"/>
    <a:srgbClr val="00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248" autoAdjust="0"/>
    <p:restoredTop sz="94630" autoAdjust="0"/>
  </p:normalViewPr>
  <p:slideViewPr>
    <p:cSldViewPr>
      <p:cViewPr varScale="1">
        <p:scale>
          <a:sx n="71" d="100"/>
          <a:sy n="71" d="100"/>
        </p:scale>
        <p:origin x="-10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142" y="-108"/>
      </p:cViewPr>
      <p:guideLst>
        <p:guide orient="horz" pos="3024"/>
        <p:guide pos="230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 smtClean="0"/>
            </a:lvl1pPr>
          </a:lstStyle>
          <a:p>
            <a:pPr>
              <a:defRPr/>
            </a:pPr>
            <a:fld id="{C60836C5-01F6-475D-A953-6BEFCCC9FD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 smtClean="0"/>
            </a:lvl1pPr>
          </a:lstStyle>
          <a:p>
            <a:pPr>
              <a:defRPr/>
            </a:pPr>
            <a:fld id="{92E5B197-4F1D-4656-BE35-93634D2D2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39E751-193B-42EB-A161-96D105820D9D}" type="slidenum">
              <a:rPr lang="en-GB">
                <a:latin typeface="Times New Roman" pitchFamily="18" charset="0"/>
              </a:rPr>
              <a:pPr/>
              <a:t>11</a:t>
            </a:fld>
            <a:endParaRPr lang="en-GB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3775" cy="3603625"/>
          </a:xfrm>
          <a:ln/>
        </p:spPr>
      </p:sp>
      <p:sp>
        <p:nvSpPr>
          <p:cNvPr id="1803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873" y="4560686"/>
            <a:ext cx="5367456" cy="4320003"/>
          </a:xfrm>
        </p:spPr>
        <p:txBody>
          <a:bodyPr lIns="99445" tIns="49721" rIns="99445" bIns="4972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5C05AF6-D098-4924-BA30-1F2ABB06A266}" type="slidenum">
              <a:rPr lang="en-US"/>
              <a:pPr/>
              <a:t>20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6647" tIns="48323" rIns="96647" bIns="4832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8025" y="0"/>
            <a:ext cx="2085975" cy="5865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5338" y="0"/>
            <a:ext cx="6110287" cy="5865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0"/>
            <a:ext cx="8345487" cy="1036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27088" y="1052513"/>
            <a:ext cx="4081462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0950" y="1052513"/>
            <a:ext cx="4083050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NeueLT Com 55 Roman" pitchFamily="34" charset="0"/>
              </a:defRPr>
            </a:lvl1pPr>
            <a:lvl2pPr>
              <a:defRPr>
                <a:latin typeface="HelveticaNeueLT Com 55 Roman" pitchFamily="34" charset="0"/>
              </a:defRPr>
            </a:lvl2pPr>
            <a:lvl3pPr>
              <a:defRPr>
                <a:latin typeface="HelveticaNeueLT Com 55 Roman" pitchFamily="34" charset="0"/>
              </a:defRPr>
            </a:lvl3pPr>
            <a:lvl4pPr>
              <a:defRPr>
                <a:latin typeface="HelveticaNeueLT Com 55 Roman" pitchFamily="34" charset="0"/>
              </a:defRPr>
            </a:lvl4pPr>
            <a:lvl5pPr>
              <a:defRPr>
                <a:latin typeface="HelveticaNeueLT Com 55 Roman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088" y="1052513"/>
            <a:ext cx="4081462" cy="481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0950" y="1052513"/>
            <a:ext cx="4083050" cy="481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5338" y="0"/>
            <a:ext cx="8345487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1052513"/>
            <a:ext cx="8316912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699845" name="Text Box 5"/>
          <p:cNvSpPr txBox="1">
            <a:spLocks noChangeArrowheads="1"/>
          </p:cNvSpPr>
          <p:nvPr userDrawn="1"/>
        </p:nvSpPr>
        <p:spPr bwMode="auto">
          <a:xfrm>
            <a:off x="6661150" y="6513513"/>
            <a:ext cx="24479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sz="1000" b="1" i="0">
                <a:solidFill>
                  <a:srgbClr val="66CCFF"/>
                </a:solidFill>
              </a:rPr>
              <a:t>European Southern Observatory</a:t>
            </a:r>
            <a:endParaRPr lang="en-GB" sz="1000" b="1" i="0">
              <a:solidFill>
                <a:srgbClr val="66CCFF"/>
              </a:solidFill>
            </a:endParaRPr>
          </a:p>
        </p:txBody>
      </p:sp>
      <p:grpSp>
        <p:nvGrpSpPr>
          <p:cNvPr id="1032" name="Group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graphicFrame>
          <p:nvGraphicFramePr>
            <p:cNvPr id="1026" name="Object 7"/>
            <p:cNvGraphicFramePr>
              <a:graphicFrameLocks noChangeAspect="1"/>
            </p:cNvGraphicFramePr>
            <p:nvPr/>
          </p:nvGraphicFramePr>
          <p:xfrm>
            <a:off x="0" y="0"/>
            <a:ext cx="501" cy="653"/>
          </p:xfrm>
          <a:graphic>
            <a:graphicData uri="http://schemas.openxmlformats.org/presentationml/2006/ole">
              <p:oleObj spid="_x0000_s1026" name="Photo Editor Photo" r:id="rId15" imgW="4495238" imgH="5858693" progId="">
                <p:embed/>
              </p:oleObj>
            </a:graphicData>
          </a:graphic>
        </p:graphicFrame>
        <p:sp>
          <p:nvSpPr>
            <p:cNvPr id="1699848" name="Line 8"/>
            <p:cNvSpPr>
              <a:spLocks noChangeShapeType="1"/>
            </p:cNvSpPr>
            <p:nvPr userDrawn="1"/>
          </p:nvSpPr>
          <p:spPr bwMode="auto">
            <a:xfrm>
              <a:off x="501" y="0"/>
              <a:ext cx="0" cy="4319"/>
            </a:xfrm>
            <a:prstGeom prst="line">
              <a:avLst/>
            </a:prstGeom>
            <a:noFill/>
            <a:ln w="9525">
              <a:solidFill>
                <a:srgbClr val="2764D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699849" name="Line 9"/>
            <p:cNvSpPr>
              <a:spLocks noChangeShapeType="1"/>
            </p:cNvSpPr>
            <p:nvPr userDrawn="1"/>
          </p:nvSpPr>
          <p:spPr bwMode="auto">
            <a:xfrm>
              <a:off x="0" y="652"/>
              <a:ext cx="5760" cy="0"/>
            </a:xfrm>
            <a:prstGeom prst="line">
              <a:avLst/>
            </a:prstGeom>
            <a:noFill/>
            <a:ln w="9525">
              <a:solidFill>
                <a:srgbClr val="2764D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1699850" name="Text Box 10"/>
          <p:cNvSpPr txBox="1">
            <a:spLocks noChangeArrowheads="1"/>
          </p:cNvSpPr>
          <p:nvPr userDrawn="1"/>
        </p:nvSpPr>
        <p:spPr bwMode="auto">
          <a:xfrm>
            <a:off x="947738" y="6497638"/>
            <a:ext cx="12634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GB" sz="1000" i="0" dirty="0" smtClean="0">
                <a:latin typeface="HelveticaNeueLT Com 55 Roman" pitchFamily="34" charset="0"/>
              </a:rPr>
              <a:t>Blois, 20</a:t>
            </a:r>
            <a:r>
              <a:rPr lang="en-GB" sz="1000" i="0" baseline="0" dirty="0" smtClean="0">
                <a:latin typeface="HelveticaNeueLT Com 55 Roman" pitchFamily="34" charset="0"/>
              </a:rPr>
              <a:t> July </a:t>
            </a:r>
            <a:r>
              <a:rPr lang="en-GB" sz="1000" i="0" dirty="0" smtClean="0">
                <a:latin typeface="HelveticaNeueLT Com 55 Roman" pitchFamily="34" charset="0"/>
              </a:rPr>
              <a:t>2010</a:t>
            </a:r>
            <a:endParaRPr lang="en-GB" sz="1000" i="0" dirty="0">
              <a:latin typeface="HelveticaNeueLT Com 55 Roman" pitchFamily="34" charset="0"/>
            </a:endParaRPr>
          </a:p>
        </p:txBody>
      </p:sp>
      <p:pic>
        <p:nvPicPr>
          <p:cNvPr id="1034" name="Picture 11" descr="esoflags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43663" y="6727825"/>
            <a:ext cx="2581275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NeueLT Com 65 Md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90000"/>
        <a:buFont typeface="Monotype Sorts" pitchFamily="112" charset="2"/>
        <a:buChar char="n"/>
        <a:defRPr sz="28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 sz="2400">
          <a:solidFill>
            <a:schemeClr val="tx1"/>
          </a:solidFill>
          <a:latin typeface="HelveticaNeueLT Com 55 Roman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Char char="•"/>
        <a:defRPr sz="2000">
          <a:solidFill>
            <a:schemeClr val="tx1"/>
          </a:solidFill>
          <a:latin typeface="HelveticaNeueLT Com 55 Roman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NeueLT Com 55 Roman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NeueLT Com 55 Roman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Bruno\Talks\Movies\Galactic_Centre_S2_orbit.mpg" TargetMode="External"/><Relationship Id="rId1" Type="http://schemas.openxmlformats.org/officeDocument/2006/relationships/video" Target="file:///D:\Bruno\Talks\Movies\Galactic_Centre_flashes.mpg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4" descr="sunset on Paran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-26988"/>
            <a:ext cx="9540875" cy="6359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700213"/>
            <a:ext cx="7734300" cy="2016125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chemeClr val="bg1"/>
                </a:solidFill>
              </a:rPr>
              <a:t>From the VLT to ALMA and to the E-ELT</a:t>
            </a: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684213" y="6165850"/>
            <a:ext cx="215900" cy="6921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top science from ESO</a:t>
            </a:r>
            <a:endParaRPr lang="en-GB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Metal-poor stars</a:t>
            </a:r>
          </a:p>
          <a:p>
            <a:pPr lvl="1" eaLnBrk="1" hangingPunct="1"/>
            <a:r>
              <a:rPr lang="en-US" dirty="0" smtClean="0"/>
              <a:t>Finding the oldest known stars</a:t>
            </a:r>
          </a:p>
          <a:p>
            <a:pPr lvl="1" eaLnBrk="1" hangingPunct="1"/>
            <a:r>
              <a:rPr lang="en-US" dirty="0" smtClean="0"/>
              <a:t>Trace Big Bang </a:t>
            </a:r>
            <a:r>
              <a:rPr lang="en-US" dirty="0" err="1" smtClean="0"/>
              <a:t>nucleosynthesis</a:t>
            </a:r>
            <a:endParaRPr lang="en-US" dirty="0" smtClean="0"/>
          </a:p>
          <a:p>
            <a:pPr eaLnBrk="1" hangingPunct="1"/>
            <a:r>
              <a:rPr lang="en-US" dirty="0" smtClean="0"/>
              <a:t>Stellar populations in nearby galaxies</a:t>
            </a:r>
          </a:p>
          <a:p>
            <a:pPr lvl="1" eaLnBrk="1" hangingPunct="1"/>
            <a:r>
              <a:rPr lang="en-US" dirty="0" smtClean="0"/>
              <a:t>Stellar archeology</a:t>
            </a:r>
          </a:p>
          <a:p>
            <a:pPr eaLnBrk="1" hangingPunct="1"/>
            <a:r>
              <a:rPr lang="en-US" dirty="0" smtClean="0"/>
              <a:t>Massive galaxies in the distant Universe</a:t>
            </a:r>
            <a:endParaRPr lang="en-GB" dirty="0" smtClean="0"/>
          </a:p>
          <a:p>
            <a:pPr lvl="1" eaLnBrk="1" hangingPunct="1"/>
            <a:r>
              <a:rPr lang="en-US" dirty="0" smtClean="0"/>
              <a:t>Formation and evolution of galaxies</a:t>
            </a:r>
          </a:p>
          <a:p>
            <a:pPr eaLnBrk="1" hangingPunct="1"/>
            <a:r>
              <a:rPr lang="en-US" dirty="0" smtClean="0"/>
              <a:t>Varying physical constants?</a:t>
            </a:r>
          </a:p>
          <a:p>
            <a:pPr lvl="1" eaLnBrk="1" hangingPunct="1"/>
            <a:r>
              <a:rPr lang="en-US" dirty="0" smtClean="0"/>
              <a:t>Measure the fine-structure constant over time</a:t>
            </a:r>
          </a:p>
          <a:p>
            <a:pPr eaLnBrk="1" hangingPunct="1"/>
            <a:r>
              <a:rPr lang="en-US" dirty="0" smtClean="0"/>
              <a:t>Testing the cosmological model</a:t>
            </a:r>
          </a:p>
          <a:p>
            <a:pPr lvl="1" eaLnBrk="1" hangingPunct="1"/>
            <a:r>
              <a:rPr lang="en-US" dirty="0" smtClean="0"/>
              <a:t>Cosmic background temperature</a:t>
            </a:r>
            <a:endParaRPr lang="en-GB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Black hole at the Galactic Centre</a:t>
            </a:r>
            <a:endParaRPr lang="en-GB" smtClean="0">
              <a:solidFill>
                <a:schemeClr val="bg1"/>
              </a:solidFill>
            </a:endParaRPr>
          </a:p>
        </p:txBody>
      </p:sp>
      <p:sp>
        <p:nvSpPr>
          <p:cNvPr id="16388" name="Content Placeholder 2"/>
          <p:cNvSpPr>
            <a:spLocks noGrp="1"/>
          </p:cNvSpPr>
          <p:nvPr>
            <p:ph idx="1"/>
          </p:nvPr>
        </p:nvSpPr>
        <p:spPr>
          <a:xfrm>
            <a:off x="827088" y="1052513"/>
            <a:ext cx="4321175" cy="48133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Mass determination </a:t>
            </a:r>
            <a:br>
              <a:rPr lang="en-US" smtClean="0">
                <a:solidFill>
                  <a:schemeClr val="bg1"/>
                </a:solidFill>
              </a:rPr>
            </a:br>
            <a:r>
              <a:rPr lang="en-US" smtClean="0">
                <a:solidFill>
                  <a:schemeClr val="bg1"/>
                </a:solidFill>
              </a:rPr>
              <a:t>through stellar orbits</a:t>
            </a:r>
          </a:p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Structure around the </a:t>
            </a:r>
            <a:br>
              <a:rPr lang="en-US" smtClean="0">
                <a:solidFill>
                  <a:schemeClr val="bg1"/>
                </a:solidFill>
              </a:rPr>
            </a:br>
            <a:r>
              <a:rPr lang="en-US" smtClean="0">
                <a:solidFill>
                  <a:schemeClr val="bg1"/>
                </a:solidFill>
              </a:rPr>
              <a:t>black hole revealed </a:t>
            </a:r>
            <a:br>
              <a:rPr lang="en-US" smtClean="0">
                <a:solidFill>
                  <a:schemeClr val="bg1"/>
                </a:solidFill>
              </a:rPr>
            </a:br>
            <a:r>
              <a:rPr lang="en-US" smtClean="0">
                <a:solidFill>
                  <a:schemeClr val="bg1"/>
                </a:solidFill>
              </a:rPr>
              <a:t>through flashes</a:t>
            </a:r>
          </a:p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Coordinated studies</a:t>
            </a:r>
            <a:br>
              <a:rPr lang="en-US" smtClean="0">
                <a:solidFill>
                  <a:schemeClr val="bg1"/>
                </a:solidFill>
              </a:rPr>
            </a:br>
            <a:r>
              <a:rPr lang="en-US" smtClean="0">
                <a:solidFill>
                  <a:schemeClr val="bg1"/>
                </a:solidFill>
              </a:rPr>
              <a:t>with other </a:t>
            </a:r>
            <a:br>
              <a:rPr lang="en-US" smtClean="0">
                <a:solidFill>
                  <a:schemeClr val="bg1"/>
                </a:solidFill>
              </a:rPr>
            </a:br>
            <a:r>
              <a:rPr lang="en-US" smtClean="0">
                <a:solidFill>
                  <a:schemeClr val="bg1"/>
                </a:solidFill>
              </a:rPr>
              <a:t>wavelengths</a:t>
            </a:r>
          </a:p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Multi-year study </a:t>
            </a:r>
          </a:p>
          <a:p>
            <a:pPr lvl="1" eaLnBrk="1" hangingPunct="1"/>
            <a:r>
              <a:rPr lang="en-GB" smtClean="0">
                <a:solidFill>
                  <a:schemeClr val="bg1"/>
                </a:solidFill>
              </a:rPr>
              <a:t>use of AO instruments </a:t>
            </a:r>
            <a:r>
              <a:rPr lang="en-GB" sz="2000" smtClean="0">
                <a:solidFill>
                  <a:schemeClr val="bg1"/>
                </a:solidFill>
              </a:rPr>
              <a:t>(SHARP on NTT, ISAAC NACO, SINFONI on VLT)</a:t>
            </a:r>
            <a:endParaRPr lang="en-US" sz="2000" smtClean="0">
              <a:solidFill>
                <a:schemeClr val="bg1"/>
              </a:solidFill>
            </a:endParaRPr>
          </a:p>
        </p:txBody>
      </p:sp>
      <p:pic>
        <p:nvPicPr>
          <p:cNvPr id="7" name="Galactic_Centre_flashes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619784" y="3833842"/>
            <a:ext cx="2595554" cy="2595554"/>
          </a:xfrm>
          <a:prstGeom prst="rect">
            <a:avLst/>
          </a:prstGeom>
        </p:spPr>
      </p:pic>
      <p:pic>
        <p:nvPicPr>
          <p:cNvPr id="9" name="Galactic_Centre_S2_orbit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5619600" y="1285860"/>
            <a:ext cx="2592000" cy="259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8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Accelerating Universe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Contribution of most of the early photometry and spectroscopy of High-z SN Search Team</a:t>
            </a:r>
          </a:p>
          <a:p>
            <a:pPr lvl="1"/>
            <a:r>
              <a:rPr lang="en-GB" smtClean="0"/>
              <a:t>difference between a 4m and a 8m telescope</a:t>
            </a:r>
          </a:p>
          <a:p>
            <a:pPr lvl="1"/>
            <a:endParaRPr lang="en-GB" smtClean="0"/>
          </a:p>
          <a:p>
            <a:endParaRPr lang="en-GB" smtClean="0"/>
          </a:p>
        </p:txBody>
      </p:sp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7588" y="2692400"/>
            <a:ext cx="4346575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3" cstate="print"/>
          <a:srcRect t="9718" b="9541"/>
          <a:stretch>
            <a:fillRect/>
          </a:stretch>
        </p:blipFill>
        <p:spPr bwMode="auto">
          <a:xfrm>
            <a:off x="5508625" y="2708275"/>
            <a:ext cx="3149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1239838" y="5969000"/>
            <a:ext cx="3168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/>
              <a:t>Riess et al. 1998, AJ, 116, 1009</a:t>
            </a:r>
            <a:r>
              <a:rPr lang="en-GB"/>
              <a:t> </a:t>
            </a:r>
          </a:p>
        </p:txBody>
      </p:sp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5632450" y="6115050"/>
            <a:ext cx="2984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/>
              <a:t>Leibundgut &amp; Sollerman 2001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Gamma-Ray Bursts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Identification relies on optical data</a:t>
            </a:r>
          </a:p>
          <a:p>
            <a:pPr lvl="1"/>
            <a:r>
              <a:rPr lang="en-GB" dirty="0" err="1" smtClean="0"/>
              <a:t>redshifts</a:t>
            </a:r>
            <a:r>
              <a:rPr lang="en-GB" dirty="0" smtClean="0"/>
              <a:t>, explosion energies, explosion physics</a:t>
            </a:r>
          </a:p>
          <a:p>
            <a:r>
              <a:rPr lang="en-GB" dirty="0" smtClean="0"/>
              <a:t>Cosmological probes</a:t>
            </a:r>
          </a:p>
          <a:p>
            <a:pPr lvl="1"/>
            <a:r>
              <a:rPr lang="en-GB" dirty="0" smtClean="0"/>
              <a:t>the most distant observable stars</a:t>
            </a:r>
          </a:p>
          <a:p>
            <a:pPr lvl="1"/>
            <a:r>
              <a:rPr lang="en-GB" dirty="0" smtClean="0"/>
              <a:t>light houses to measure the intergalactic medium</a:t>
            </a:r>
          </a:p>
          <a:p>
            <a:pPr lvl="1"/>
            <a:r>
              <a:rPr lang="en-GB" dirty="0" smtClean="0"/>
              <a:t>tracers of chemical enrichment?</a:t>
            </a:r>
          </a:p>
          <a:p>
            <a:r>
              <a:rPr lang="en-GB" dirty="0" smtClean="0"/>
              <a:t>Very short duration</a:t>
            </a:r>
          </a:p>
          <a:p>
            <a:pPr lvl="1"/>
            <a:r>
              <a:rPr lang="en-GB" dirty="0" smtClean="0"/>
              <a:t>required special instrumentation and software to observe adequately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12"/>
          <p:cNvGrpSpPr>
            <a:grpSpLocks/>
          </p:cNvGrpSpPr>
          <p:nvPr/>
        </p:nvGrpSpPr>
        <p:grpSpPr bwMode="auto">
          <a:xfrm>
            <a:off x="0" y="4194175"/>
            <a:ext cx="5435600" cy="2663825"/>
            <a:chOff x="0" y="2115"/>
            <a:chExt cx="3424" cy="1678"/>
          </a:xfrm>
        </p:grpSpPr>
        <p:grpSp>
          <p:nvGrpSpPr>
            <p:cNvPr id="16392" name="Group 10"/>
            <p:cNvGrpSpPr>
              <a:grpSpLocks/>
            </p:cNvGrpSpPr>
            <p:nvPr/>
          </p:nvGrpSpPr>
          <p:grpSpPr bwMode="auto">
            <a:xfrm>
              <a:off x="0" y="2115"/>
              <a:ext cx="3424" cy="1678"/>
              <a:chOff x="340" y="1253"/>
              <a:chExt cx="4513" cy="2106"/>
            </a:xfrm>
          </p:grpSpPr>
          <p:pic>
            <p:nvPicPr>
              <p:cNvPr id="16394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40" y="1253"/>
                <a:ext cx="4513" cy="2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395" name="Text Box 7"/>
              <p:cNvSpPr txBox="1">
                <a:spLocks noChangeArrowheads="1"/>
              </p:cNvSpPr>
              <p:nvPr/>
            </p:nvSpPr>
            <p:spPr bwMode="auto">
              <a:xfrm>
                <a:off x="373" y="1298"/>
                <a:ext cx="206" cy="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b="1">
                    <a:solidFill>
                      <a:srgbClr val="FF0000"/>
                    </a:solidFill>
                  </a:rPr>
                  <a:t>i</a:t>
                </a:r>
              </a:p>
            </p:txBody>
          </p:sp>
          <p:sp>
            <p:nvSpPr>
              <p:cNvPr id="16396" name="Text Box 8"/>
              <p:cNvSpPr txBox="1">
                <a:spLocks noChangeArrowheads="1"/>
              </p:cNvSpPr>
              <p:nvPr/>
            </p:nvSpPr>
            <p:spPr bwMode="auto">
              <a:xfrm>
                <a:off x="1783" y="1298"/>
                <a:ext cx="248" cy="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b="1">
                    <a:solidFill>
                      <a:srgbClr val="FF0000"/>
                    </a:solidFill>
                  </a:rPr>
                  <a:t>z</a:t>
                </a:r>
              </a:p>
            </p:txBody>
          </p:sp>
          <p:sp>
            <p:nvSpPr>
              <p:cNvPr id="16397" name="Text Box 9"/>
              <p:cNvSpPr txBox="1">
                <a:spLocks noChangeArrowheads="1"/>
              </p:cNvSpPr>
              <p:nvPr/>
            </p:nvSpPr>
            <p:spPr bwMode="auto">
              <a:xfrm>
                <a:off x="3406" y="1294"/>
                <a:ext cx="258" cy="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b="1">
                    <a:solidFill>
                      <a:srgbClr val="FF0000"/>
                    </a:solidFill>
                  </a:rPr>
                  <a:t>J</a:t>
                </a:r>
              </a:p>
            </p:txBody>
          </p:sp>
        </p:grpSp>
        <p:sp>
          <p:nvSpPr>
            <p:cNvPr id="16393" name="Text Box 11"/>
            <p:cNvSpPr txBox="1">
              <a:spLocks noChangeArrowheads="1"/>
            </p:cNvSpPr>
            <p:nvPr/>
          </p:nvSpPr>
          <p:spPr bwMode="auto">
            <a:xfrm>
              <a:off x="68" y="3471"/>
              <a:ext cx="9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>
                  <a:solidFill>
                    <a:srgbClr val="FF0000"/>
                  </a:solidFill>
                </a:rPr>
                <a:t>GRB080913</a:t>
              </a:r>
            </a:p>
          </p:txBody>
        </p:sp>
      </p:grp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Gamma-Ray Bursts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Most distant stellar objects ever observed</a:t>
            </a:r>
          </a:p>
          <a:p>
            <a:pPr lvl="1" eaLnBrk="1" hangingPunct="1"/>
            <a:r>
              <a:rPr lang="en-GB" smtClean="0"/>
              <a:t>redshifts 6.7 and 8.2 (tentative)</a:t>
            </a:r>
          </a:p>
          <a:p>
            <a:pPr lvl="1" eaLnBrk="1" hangingPunct="1"/>
            <a:r>
              <a:rPr lang="en-GB" smtClean="0"/>
              <a:t>lookback time of nearly 12.5 billion years (or 95% of the age of the universe)</a:t>
            </a:r>
          </a:p>
          <a:p>
            <a:pPr eaLnBrk="1" hangingPunct="1"/>
            <a:r>
              <a:rPr lang="en-GB" smtClean="0"/>
              <a:t>VLT equipped with rapid response mode</a:t>
            </a:r>
          </a:p>
          <a:p>
            <a:pPr lvl="1" eaLnBrk="1" hangingPunct="1"/>
            <a:r>
              <a:rPr lang="en-GB" smtClean="0"/>
              <a:t>allows to observe a gamma-ray burst 10 minutes after detection</a:t>
            </a:r>
          </a:p>
          <a:p>
            <a:pPr eaLnBrk="1" hangingPunct="1"/>
            <a:endParaRPr lang="en-GB" smtClean="0"/>
          </a:p>
        </p:txBody>
      </p:sp>
      <p:pic>
        <p:nvPicPr>
          <p:cNvPr id="17152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3343275"/>
            <a:ext cx="65532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Most distant stellar object yet observed – GRB 090423</a:t>
            </a:r>
            <a:endParaRPr lang="en-GB" sz="3600" smtClean="0"/>
          </a:p>
        </p:txBody>
      </p:sp>
      <p:sp>
        <p:nvSpPr>
          <p:cNvPr id="35848" name="Rectangle 8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mtClean="0"/>
              <a:t>Optical drop-out, bright in the near-infrared</a:t>
            </a:r>
          </a:p>
          <a:p>
            <a:r>
              <a:rPr lang="en-GB" smtClean="0"/>
              <a:t>Rapid decline</a:t>
            </a:r>
          </a:p>
        </p:txBody>
      </p:sp>
      <p:pic>
        <p:nvPicPr>
          <p:cNvPr id="358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2022475"/>
            <a:ext cx="8137525" cy="416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5003800" y="6067425"/>
            <a:ext cx="3919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Tanvir et al., Nature submitted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GRB 090423</a:t>
            </a:r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mtClean="0"/>
              <a:t>Spectroscopy 17 hours after outburst</a:t>
            </a:r>
          </a:p>
          <a:p>
            <a:r>
              <a:rPr lang="en-GB" smtClean="0"/>
              <a:t>Lyman break indicates a redshift of z</a:t>
            </a:r>
            <a:r>
              <a:rPr lang="en-GB" smtClean="0">
                <a:cs typeface="Arial" pitchFamily="34" charset="0"/>
              </a:rPr>
              <a:t>≈</a:t>
            </a:r>
            <a:r>
              <a:rPr lang="en-GB" smtClean="0"/>
              <a:t>8.2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195513" y="2276475"/>
            <a:ext cx="5184775" cy="3903663"/>
            <a:chOff x="1383" y="1434"/>
            <a:chExt cx="3266" cy="2459"/>
          </a:xfrm>
        </p:grpSpPr>
        <p:pic>
          <p:nvPicPr>
            <p:cNvPr id="36870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83" y="1434"/>
              <a:ext cx="3266" cy="2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2" name="Text Box 8"/>
            <p:cNvSpPr txBox="1">
              <a:spLocks noChangeArrowheads="1"/>
            </p:cNvSpPr>
            <p:nvPr/>
          </p:nvSpPr>
          <p:spPr bwMode="auto">
            <a:xfrm>
              <a:off x="1954" y="1774"/>
              <a:ext cx="71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1">
                  <a:solidFill>
                    <a:srgbClr val="FF0000"/>
                  </a:solidFill>
                </a:rPr>
                <a:t>ISAAC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2193925" y="2278063"/>
            <a:ext cx="5734050" cy="4265612"/>
            <a:chOff x="929" y="1026"/>
            <a:chExt cx="4065" cy="3050"/>
          </a:xfrm>
        </p:grpSpPr>
        <p:pic>
          <p:nvPicPr>
            <p:cNvPr id="3686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9" y="1026"/>
              <a:ext cx="4065" cy="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7" name="Text Box 13"/>
            <p:cNvSpPr txBox="1">
              <a:spLocks noChangeArrowheads="1"/>
            </p:cNvSpPr>
            <p:nvPr/>
          </p:nvSpPr>
          <p:spPr bwMode="auto">
            <a:xfrm>
              <a:off x="1565" y="1480"/>
              <a:ext cx="10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1">
                  <a:solidFill>
                    <a:srgbClr val="FF0000"/>
                  </a:solidFill>
                </a:rPr>
                <a:t>SINFONI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44450"/>
            <a:ext cx="8286750" cy="912813"/>
          </a:xfrm>
        </p:spPr>
        <p:txBody>
          <a:bodyPr/>
          <a:lstStyle/>
          <a:p>
            <a:r>
              <a:rPr lang="it-IT" dirty="0" smtClean="0"/>
              <a:t>Atacama Large Millimeter Array</a:t>
            </a:r>
            <a:endParaRPr lang="it-IT" dirty="0"/>
          </a:p>
        </p:txBody>
      </p:sp>
      <p:sp>
        <p:nvSpPr>
          <p:cNvPr id="1802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125538"/>
            <a:ext cx="5400675" cy="554355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Global project with Europe, North America and East Asia as partners</a:t>
            </a:r>
          </a:p>
          <a:p>
            <a:r>
              <a:rPr lang="en-US" dirty="0" smtClean="0"/>
              <a:t>Science </a:t>
            </a:r>
            <a:r>
              <a:rPr lang="en-US" dirty="0"/>
              <a:t>requirements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Detect CO and [CII] in Milky  Way galaxy at z=3 in &lt; 24 hr 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Dust emission, gas kinematics  in proto-planetary disks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Resolution to match Hubble,   JWST and 8-10m with AO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 Complement to Herschel</a:t>
            </a:r>
          </a:p>
          <a:p>
            <a:pPr>
              <a:spcBef>
                <a:spcPct val="40000"/>
              </a:spcBef>
            </a:pPr>
            <a:r>
              <a:rPr lang="en-US" dirty="0"/>
              <a:t>Specifications</a:t>
            </a:r>
          </a:p>
          <a:p>
            <a:pPr lvl="1">
              <a:spcBef>
                <a:spcPct val="10000"/>
              </a:spcBef>
            </a:pPr>
            <a:r>
              <a:rPr lang="it-IT" dirty="0"/>
              <a:t>66 antennas (54x12m, 12x7m)</a:t>
            </a:r>
          </a:p>
          <a:p>
            <a:pPr lvl="1"/>
            <a:r>
              <a:rPr lang="it-IT" dirty="0"/>
              <a:t>14 km max baseline (&lt; 10mas)</a:t>
            </a:r>
          </a:p>
          <a:p>
            <a:pPr lvl="1"/>
            <a:r>
              <a:rPr lang="it-IT" dirty="0"/>
              <a:t>30-1000 GHz (10–0.3mm), </a:t>
            </a:r>
            <a:r>
              <a:rPr lang="it-IT" dirty="0" smtClean="0"/>
              <a:t>up </a:t>
            </a:r>
            <a:r>
              <a:rPr lang="it-IT" dirty="0"/>
              <a:t>to 10 receiver bands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084888" y="4786354"/>
            <a:ext cx="3024187" cy="1643042"/>
            <a:chOff x="6084888" y="4810146"/>
            <a:chExt cx="3024187" cy="1643042"/>
          </a:xfrm>
        </p:grpSpPr>
        <p:grpSp>
          <p:nvGrpSpPr>
            <p:cNvPr id="3" name="Group 16"/>
            <p:cNvGrpSpPr/>
            <p:nvPr/>
          </p:nvGrpSpPr>
          <p:grpSpPr>
            <a:xfrm>
              <a:off x="6084888" y="4810146"/>
              <a:ext cx="2951162" cy="1619250"/>
              <a:chOff x="6084888" y="4833938"/>
              <a:chExt cx="2951162" cy="1619250"/>
            </a:xfrm>
          </p:grpSpPr>
          <p:pic>
            <p:nvPicPr>
              <p:cNvPr id="1802246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416800" y="4833938"/>
                <a:ext cx="1619250" cy="16192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pic>
            <p:nvPicPr>
              <p:cNvPr id="1802247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084888" y="5499100"/>
                <a:ext cx="1223962" cy="95408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1802248" name="Line 8"/>
              <p:cNvSpPr>
                <a:spLocks noChangeShapeType="1"/>
              </p:cNvSpPr>
              <p:nvPr/>
            </p:nvSpPr>
            <p:spPr bwMode="auto">
              <a:xfrm>
                <a:off x="6659563" y="6165850"/>
                <a:ext cx="792162" cy="287338"/>
              </a:xfrm>
              <a:prstGeom prst="line">
                <a:avLst/>
              </a:prstGeom>
              <a:noFill/>
              <a:ln w="28440">
                <a:solidFill>
                  <a:srgbClr val="E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2249" name="Line 9"/>
              <p:cNvSpPr>
                <a:spLocks noChangeShapeType="1"/>
              </p:cNvSpPr>
              <p:nvPr/>
            </p:nvSpPr>
            <p:spPr bwMode="auto">
              <a:xfrm flipV="1">
                <a:off x="6732588" y="4868863"/>
                <a:ext cx="673100" cy="865187"/>
              </a:xfrm>
              <a:prstGeom prst="line">
                <a:avLst/>
              </a:prstGeom>
              <a:noFill/>
              <a:ln w="28440">
                <a:solidFill>
                  <a:srgbClr val="E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802250" name="Text Box 10"/>
            <p:cNvSpPr txBox="1">
              <a:spLocks noChangeArrowheads="1"/>
            </p:cNvSpPr>
            <p:nvPr/>
          </p:nvSpPr>
          <p:spPr bwMode="auto">
            <a:xfrm>
              <a:off x="8123238" y="6116638"/>
              <a:ext cx="985837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0">
                  <a:solidFill>
                    <a:schemeClr val="bg1"/>
                  </a:solidFill>
                </a:rPr>
                <a:t>850 GHz</a:t>
              </a:r>
            </a:p>
          </p:txBody>
        </p:sp>
        <p:sp>
          <p:nvSpPr>
            <p:cNvPr id="1802251" name="Rectangle 11"/>
            <p:cNvSpPr>
              <a:spLocks noChangeArrowheads="1"/>
            </p:cNvSpPr>
            <p:nvPr/>
          </p:nvSpPr>
          <p:spPr bwMode="auto">
            <a:xfrm>
              <a:off x="8474075" y="4886325"/>
              <a:ext cx="6350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ts val="1125"/>
                </a:spcBef>
                <a:buClr>
                  <a:srgbClr val="FFFF99"/>
                </a:buClr>
                <a:buSzPct val="100000"/>
                <a:buFont typeface="Arial" charset="0"/>
                <a:buNone/>
              </a:pPr>
              <a:r>
                <a:rPr lang="en-GB" sz="1600" i="0">
                  <a:solidFill>
                    <a:schemeClr val="bg1"/>
                  </a:solidFill>
                </a:rPr>
                <a:t>5AU</a:t>
              </a:r>
              <a:r>
                <a:rPr lang="en-GB" sz="1600" b="1" i="0"/>
                <a:t> </a:t>
              </a:r>
            </a:p>
          </p:txBody>
        </p:sp>
      </p:grpSp>
      <p:sp>
        <p:nvSpPr>
          <p:cNvPr id="1802252" name="Line 12"/>
          <p:cNvSpPr>
            <a:spLocks noChangeShapeType="1"/>
          </p:cNvSpPr>
          <p:nvPr/>
        </p:nvSpPr>
        <p:spPr bwMode="auto">
          <a:xfrm>
            <a:off x="8604250" y="5229225"/>
            <a:ext cx="360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19" name="Group 18"/>
          <p:cNvGrpSpPr/>
          <p:nvPr/>
        </p:nvGrpSpPr>
        <p:grpSpPr>
          <a:xfrm>
            <a:off x="6084888" y="1071546"/>
            <a:ext cx="2987675" cy="3589337"/>
            <a:chOff x="6084888" y="1071546"/>
            <a:chExt cx="2987675" cy="3589337"/>
          </a:xfrm>
        </p:grpSpPr>
        <p:grpSp>
          <p:nvGrpSpPr>
            <p:cNvPr id="2" name="Group 15"/>
            <p:cNvGrpSpPr/>
            <p:nvPr/>
          </p:nvGrpSpPr>
          <p:grpSpPr>
            <a:xfrm>
              <a:off x="6084888" y="1071546"/>
              <a:ext cx="2987675" cy="3589337"/>
              <a:chOff x="6084888" y="1125538"/>
              <a:chExt cx="2987675" cy="3589337"/>
            </a:xfrm>
          </p:grpSpPr>
          <p:pic>
            <p:nvPicPr>
              <p:cNvPr id="1802244" name="Picture 4" descr="HDF_opt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084888" y="1125538"/>
                <a:ext cx="2987675" cy="1765300"/>
              </a:xfrm>
              <a:prstGeom prst="rect">
                <a:avLst/>
              </a:prstGeom>
              <a:noFill/>
            </p:spPr>
          </p:pic>
          <p:pic>
            <p:nvPicPr>
              <p:cNvPr id="1802245" name="Picture 5" descr="HDF_ALMA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084888" y="2924175"/>
                <a:ext cx="2986087" cy="1790700"/>
              </a:xfrm>
              <a:prstGeom prst="rect">
                <a:avLst/>
              </a:prstGeom>
              <a:noFill/>
            </p:spPr>
          </p:pic>
        </p:grpSp>
        <p:sp>
          <p:nvSpPr>
            <p:cNvPr id="1802253" name="Text Box 13"/>
            <p:cNvSpPr txBox="1">
              <a:spLocks noChangeArrowheads="1"/>
            </p:cNvSpPr>
            <p:nvPr/>
          </p:nvSpPr>
          <p:spPr bwMode="auto">
            <a:xfrm>
              <a:off x="6091238" y="2341563"/>
              <a:ext cx="6413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i="0">
                  <a:solidFill>
                    <a:schemeClr val="bg1"/>
                  </a:solidFill>
                </a:rPr>
                <a:t>HST</a:t>
              </a:r>
            </a:p>
          </p:txBody>
        </p:sp>
        <p:sp>
          <p:nvSpPr>
            <p:cNvPr id="1802254" name="Text Box 14"/>
            <p:cNvSpPr txBox="1">
              <a:spLocks noChangeArrowheads="1"/>
            </p:cNvSpPr>
            <p:nvPr/>
          </p:nvSpPr>
          <p:spPr bwMode="auto">
            <a:xfrm>
              <a:off x="6103938" y="4076700"/>
              <a:ext cx="8445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i="0" dirty="0">
                  <a:solidFill>
                    <a:schemeClr val="bg1"/>
                  </a:solidFill>
                </a:rPr>
                <a:t>ALMA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ALMA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ALMA will explore the cold universe</a:t>
            </a:r>
          </a:p>
          <a:p>
            <a:pPr lvl="1"/>
            <a:r>
              <a:rPr lang="en-GB" dirty="0" smtClean="0"/>
              <a:t>typical gas temperatures` 10 K &lt; </a:t>
            </a:r>
            <a:r>
              <a:rPr lang="en-GB" dirty="0" err="1" smtClean="0"/>
              <a:t>T</a:t>
            </a:r>
            <a:r>
              <a:rPr lang="en-GB" baseline="-25000" dirty="0" err="1" smtClean="0"/>
              <a:t>gas</a:t>
            </a:r>
            <a:r>
              <a:rPr lang="en-GB" dirty="0" smtClean="0"/>
              <a:t> &lt; 500 K</a:t>
            </a:r>
          </a:p>
          <a:p>
            <a:pPr lvl="1"/>
            <a:r>
              <a:rPr lang="en-GB" dirty="0" smtClean="0"/>
              <a:t>molecular astrophysics</a:t>
            </a:r>
          </a:p>
          <a:p>
            <a:r>
              <a:rPr lang="en-GB" dirty="0" smtClean="0"/>
              <a:t>ALMA has great capabilities to observe the distant universe</a:t>
            </a:r>
          </a:p>
          <a:p>
            <a:pPr lvl="1"/>
            <a:r>
              <a:rPr lang="en-GB" dirty="0" smtClean="0"/>
              <a:t>‘inverse’ K-correction</a:t>
            </a:r>
          </a:p>
          <a:p>
            <a:pPr lvl="1"/>
            <a:r>
              <a:rPr lang="en-GB" dirty="0" smtClean="0"/>
              <a:t>detection of the cold gas in distant galaxies as tracers of star formation</a:t>
            </a:r>
          </a:p>
          <a:p>
            <a:pPr lvl="2"/>
            <a:r>
              <a:rPr lang="en-GB" dirty="0" smtClean="0"/>
              <a:t>[C II] 157</a:t>
            </a:r>
            <a:r>
              <a:rPr lang="el-GR" dirty="0" smtClean="0">
                <a:latin typeface="HelveticaNeueLT Com 45 Lt" pitchFamily="34" charset="0"/>
                <a:cs typeface="Times New Roman"/>
              </a:rPr>
              <a:t>μ</a:t>
            </a:r>
            <a:r>
              <a:rPr lang="en-US" dirty="0" smtClean="0">
                <a:latin typeface="HelveticaNeueLT Com 45 Lt" pitchFamily="34" charset="0"/>
                <a:cs typeface="Times New Roman"/>
              </a:rPr>
              <a:t>m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GB" dirty="0" smtClean="0"/>
              <a:t>is the strongest coolant in most galaxies</a:t>
            </a:r>
          </a:p>
          <a:p>
            <a:pPr lvl="2"/>
            <a:r>
              <a:rPr lang="en-GB" dirty="0" smtClean="0"/>
              <a:t>CO amongst the most abundant molecules in the universe</a:t>
            </a:r>
          </a:p>
          <a:p>
            <a:pPr lvl="1"/>
            <a:r>
              <a:rPr lang="en-GB" dirty="0" err="1" smtClean="0"/>
              <a:t>Sunyaev-Zeldovich</a:t>
            </a:r>
            <a:r>
              <a:rPr lang="en-GB" dirty="0" smtClean="0"/>
              <a:t> effect directly measurable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4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dirty="0" smtClean="0"/>
              <a:t>K-corrections due to </a:t>
            </a:r>
            <a:r>
              <a:rPr lang="en-US" dirty="0" err="1" smtClean="0"/>
              <a:t>redshift</a:t>
            </a:r>
            <a:endParaRPr lang="en-US" dirty="0" smtClean="0"/>
          </a:p>
        </p:txBody>
      </p:sp>
      <p:sp>
        <p:nvSpPr>
          <p:cNvPr id="1741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899592" y="5517232"/>
            <a:ext cx="7772400" cy="1079376"/>
          </a:xfrm>
        </p:spPr>
        <p:txBody>
          <a:bodyPr rIns="132080"/>
          <a:lstStyle/>
          <a:p>
            <a:pPr eaLnBrk="1" hangingPunct="1"/>
            <a:r>
              <a:rPr lang="en-US" sz="2400" dirty="0" smtClean="0"/>
              <a:t>In the (sub-)millimeter the inverse K-correction compensates for the distance as </a:t>
            </a:r>
            <a:r>
              <a:rPr lang="en-US" sz="2400" dirty="0" err="1" smtClean="0"/>
              <a:t>redshift</a:t>
            </a:r>
            <a:r>
              <a:rPr lang="en-US" sz="2400" dirty="0" smtClean="0"/>
              <a:t> increases</a:t>
            </a:r>
          </a:p>
        </p:txBody>
      </p:sp>
      <p:pic>
        <p:nvPicPr>
          <p:cNvPr id="17415" name="Picture 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5588" y="1124744"/>
            <a:ext cx="6091237" cy="432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795338" y="44450"/>
            <a:ext cx="8258175" cy="941388"/>
          </a:xfrm>
        </p:spPr>
        <p:txBody>
          <a:bodyPr/>
          <a:lstStyle/>
          <a:p>
            <a:pPr eaLnBrk="1" hangingPunct="1"/>
            <a:r>
              <a:rPr lang="en-GB" smtClean="0"/>
              <a:t>European Southern Observatory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2163" y="1052513"/>
            <a:ext cx="8351837" cy="5400675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GB" dirty="0" smtClean="0"/>
              <a:t>Mission</a:t>
            </a:r>
          </a:p>
          <a:p>
            <a:pPr lvl="1" eaLnBrk="1" hangingPunct="1"/>
            <a:r>
              <a:rPr lang="en-GB" dirty="0" smtClean="0"/>
              <a:t>Develop and operate world-class observing facilities  for astronomical research</a:t>
            </a:r>
          </a:p>
          <a:p>
            <a:pPr lvl="1" eaLnBrk="1" hangingPunct="1"/>
            <a:r>
              <a:rPr lang="en-GB" dirty="0" smtClean="0"/>
              <a:t>Organize collaborations in astronomy</a:t>
            </a:r>
          </a:p>
          <a:p>
            <a:pPr eaLnBrk="1" hangingPunct="1"/>
            <a:r>
              <a:rPr lang="en-GB" dirty="0" smtClean="0"/>
              <a:t>Intergovernmental treaty-level organization</a:t>
            </a:r>
          </a:p>
          <a:p>
            <a:pPr lvl="1" eaLnBrk="1" hangingPunct="1"/>
            <a:r>
              <a:rPr lang="en-GB" dirty="0" smtClean="0"/>
              <a:t>Founded in 1962 by 5 countries</a:t>
            </a:r>
          </a:p>
          <a:p>
            <a:pPr lvl="1" eaLnBrk="1" hangingPunct="1"/>
            <a:r>
              <a:rPr lang="en-GB" dirty="0" smtClean="0"/>
              <a:t>Currently 14 member states </a:t>
            </a:r>
          </a:p>
          <a:p>
            <a:pPr eaLnBrk="1" hangingPunct="1"/>
            <a:r>
              <a:rPr lang="en-GB" dirty="0" smtClean="0"/>
              <a:t>Observatories in Chile</a:t>
            </a:r>
          </a:p>
          <a:p>
            <a:pPr lvl="1" eaLnBrk="1" hangingPunct="1"/>
            <a:r>
              <a:rPr lang="en-GB" dirty="0" smtClean="0"/>
              <a:t>Optical/infrared: La </a:t>
            </a:r>
            <a:r>
              <a:rPr lang="en-GB" dirty="0" err="1" smtClean="0"/>
              <a:t>Silla</a:t>
            </a:r>
            <a:r>
              <a:rPr lang="en-GB" dirty="0" smtClean="0"/>
              <a:t> and </a:t>
            </a:r>
            <a:r>
              <a:rPr lang="en-GB" dirty="0" err="1" smtClean="0"/>
              <a:t>Paranal</a:t>
            </a:r>
            <a:r>
              <a:rPr lang="en-GB" dirty="0" smtClean="0"/>
              <a:t>  </a:t>
            </a:r>
          </a:p>
          <a:p>
            <a:pPr lvl="1" eaLnBrk="1" hangingPunct="1"/>
            <a:r>
              <a:rPr lang="en-GB" dirty="0" smtClean="0"/>
              <a:t>Sub-mm: APEX and ALMA partnerships: </a:t>
            </a:r>
            <a:r>
              <a:rPr lang="en-GB" dirty="0" err="1" smtClean="0"/>
              <a:t>Chajnantor</a:t>
            </a:r>
            <a:endParaRPr lang="en-GB" dirty="0" smtClean="0"/>
          </a:p>
          <a:p>
            <a:pPr eaLnBrk="1" hangingPunct="1"/>
            <a:r>
              <a:rPr lang="en-GB" dirty="0" smtClean="0"/>
              <a:t>HQ in </a:t>
            </a:r>
            <a:r>
              <a:rPr lang="en-GB" dirty="0" err="1" smtClean="0"/>
              <a:t>Garching</a:t>
            </a:r>
            <a:r>
              <a:rPr lang="en-GB" dirty="0" smtClean="0"/>
              <a:t> and Office in Santiago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Detection of [C II] in the distant universe 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pPr lvl="1"/>
            <a:endParaRPr lang="en-US" dirty="0" smtClean="0">
              <a:latin typeface="HelveticaNeueLT Com 45 Lt" pitchFamily="34" charset="0"/>
            </a:endParaRPr>
          </a:p>
          <a:p>
            <a:pPr lvl="1"/>
            <a:r>
              <a:rPr lang="en-US" dirty="0" smtClean="0">
                <a:latin typeface="HelveticaNeueLT Com 45 Lt" pitchFamily="34" charset="0"/>
              </a:rPr>
              <a:t>[CII] size ~ 1.5 </a:t>
            </a:r>
            <a:r>
              <a:rPr lang="en-US" dirty="0" err="1" smtClean="0">
                <a:latin typeface="HelveticaNeueLT Com 45 Lt" pitchFamily="34" charset="0"/>
              </a:rPr>
              <a:t>kpc</a:t>
            </a:r>
            <a:r>
              <a:rPr lang="en-US" dirty="0" smtClean="0">
                <a:latin typeface="HelveticaNeueLT Com 45 Lt" pitchFamily="34" charset="0"/>
              </a:rPr>
              <a:t>  =&gt; SFR/area ~ 1000 M</a:t>
            </a:r>
            <a:r>
              <a:rPr lang="en-US" baseline="-25000" dirty="0" smtClean="0">
                <a:latin typeface="HelveticaNeueLT Com 45 Lt" pitchFamily="34" charset="0"/>
              </a:rPr>
              <a:t>o</a:t>
            </a:r>
            <a:r>
              <a:rPr lang="en-US" dirty="0" smtClean="0">
                <a:latin typeface="HelveticaNeueLT Com 45 Lt" pitchFamily="34" charset="0"/>
              </a:rPr>
              <a:t> yr</a:t>
            </a:r>
            <a:r>
              <a:rPr lang="en-US" baseline="30000" dirty="0" smtClean="0">
                <a:latin typeface="HelveticaNeueLT Com 45 Lt" pitchFamily="34" charset="0"/>
              </a:rPr>
              <a:t>-1</a:t>
            </a:r>
            <a:r>
              <a:rPr lang="en-US" dirty="0" smtClean="0">
                <a:latin typeface="HelveticaNeueLT Com 45 Lt" pitchFamily="34" charset="0"/>
              </a:rPr>
              <a:t> kpc</a:t>
            </a:r>
            <a:r>
              <a:rPr lang="en-US" baseline="30000" dirty="0" smtClean="0">
                <a:latin typeface="HelveticaNeueLT Com 45 Lt" pitchFamily="34" charset="0"/>
              </a:rPr>
              <a:t>-2  </a:t>
            </a:r>
            <a:r>
              <a:rPr lang="en-US" dirty="0" smtClean="0">
                <a:latin typeface="HelveticaNeueLT Com 45 Lt" pitchFamily="34" charset="0"/>
              </a:rPr>
              <a:t> </a:t>
            </a:r>
          </a:p>
          <a:p>
            <a:endParaRPr lang="en-GB" dirty="0"/>
          </a:p>
        </p:txBody>
      </p:sp>
      <p:sp>
        <p:nvSpPr>
          <p:cNvPr id="19463" name="Text Box 15"/>
          <p:cNvSpPr txBox="1">
            <a:spLocks noChangeArrowheads="1"/>
          </p:cNvSpPr>
          <p:nvPr/>
        </p:nvSpPr>
        <p:spPr bwMode="auto">
          <a:xfrm>
            <a:off x="1043608" y="4725144"/>
            <a:ext cx="1962397" cy="707886"/>
          </a:xfrm>
          <a:prstGeom prst="rect">
            <a:avLst/>
          </a:prstGeom>
          <a:noFill/>
          <a:ln w="28575">
            <a:noFill/>
            <a:prstDash val="sysDot"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dirty="0" err="1">
                <a:latin typeface="HelveticaNeueLT Com 45 Lt" pitchFamily="34" charset="0"/>
              </a:rPr>
              <a:t>Maiolino</a:t>
            </a:r>
            <a:r>
              <a:rPr lang="en-US" sz="1600" dirty="0">
                <a:latin typeface="HelveticaNeueLT Com 45 Lt" pitchFamily="34" charset="0"/>
              </a:rPr>
              <a:t> </a:t>
            </a:r>
            <a:r>
              <a:rPr lang="en-US" sz="1600" dirty="0" smtClean="0">
                <a:latin typeface="HelveticaNeueLT Com 45 Lt" pitchFamily="34" charset="0"/>
              </a:rPr>
              <a:t>et al. </a:t>
            </a:r>
            <a:r>
              <a:rPr lang="en-US" sz="1600" dirty="0">
                <a:latin typeface="HelveticaNeueLT Com 45 Lt" pitchFamily="34" charset="0"/>
              </a:rPr>
              <a:t>2005</a:t>
            </a:r>
          </a:p>
          <a:p>
            <a:pPr algn="l">
              <a:spcBef>
                <a:spcPct val="50000"/>
              </a:spcBef>
            </a:pPr>
            <a:r>
              <a:rPr lang="en-US" sz="1600" dirty="0">
                <a:latin typeface="HelveticaNeueLT Com 45 Lt" pitchFamily="34" charset="0"/>
              </a:rPr>
              <a:t>Walter </a:t>
            </a:r>
            <a:r>
              <a:rPr lang="en-US" sz="1600" dirty="0" smtClean="0">
                <a:latin typeface="HelveticaNeueLT Com 45 Lt" pitchFamily="34" charset="0"/>
              </a:rPr>
              <a:t>et al. </a:t>
            </a:r>
            <a:r>
              <a:rPr lang="en-US" sz="1600" dirty="0">
                <a:latin typeface="HelveticaNeueLT Com 45 Lt" pitchFamily="34" charset="0"/>
              </a:rPr>
              <a:t>2009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951538" y="3440113"/>
            <a:ext cx="2239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PdBI – 0.25” res</a:t>
            </a:r>
          </a:p>
        </p:txBody>
      </p:sp>
      <p:sp>
        <p:nvSpPr>
          <p:cNvPr id="19465" name="Line 6"/>
          <p:cNvSpPr>
            <a:spLocks noChangeShapeType="1"/>
          </p:cNvSpPr>
          <p:nvPr/>
        </p:nvSpPr>
        <p:spPr bwMode="auto">
          <a:xfrm>
            <a:off x="4000500" y="2209800"/>
            <a:ext cx="0" cy="1019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9466" name="Text Box 7"/>
          <p:cNvSpPr txBox="1">
            <a:spLocks noChangeArrowheads="1"/>
          </p:cNvSpPr>
          <p:nvPr/>
        </p:nvSpPr>
        <p:spPr bwMode="auto">
          <a:xfrm>
            <a:off x="3584575" y="2514600"/>
            <a:ext cx="644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Stone Sans ITC TT-Semi" charset="0"/>
              </a:rPr>
              <a:t>1”</a:t>
            </a:r>
            <a:endParaRPr lang="en-US">
              <a:latin typeface="Stone Sans ITC TT-Semi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99592" y="1988840"/>
            <a:ext cx="7975600" cy="3136414"/>
            <a:chOff x="899592" y="1988840"/>
            <a:chExt cx="7975600" cy="3136414"/>
          </a:xfrm>
        </p:grpSpPr>
        <p:pic>
          <p:nvPicPr>
            <p:cNvPr id="19458" name="Picture 3" descr="j1148_cii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0192" y="1988840"/>
              <a:ext cx="5715000" cy="273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7"/>
            <p:cNvSpPr txBox="1">
              <a:spLocks noChangeArrowheads="1"/>
            </p:cNvSpPr>
            <p:nvPr/>
          </p:nvSpPr>
          <p:spPr bwMode="auto">
            <a:xfrm>
              <a:off x="4374133" y="4725144"/>
              <a:ext cx="1843088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NeueLT Com 45 Lt" pitchFamily="34" charset="0"/>
                  <a:cs typeface="ヒラギノ明朝 ProN W3" charset="-128"/>
                  <a:sym typeface="Times New Roman" charset="0"/>
                </a:rPr>
                <a:t>FIR continuum</a:t>
              </a:r>
            </a:p>
          </p:txBody>
        </p:sp>
        <p:sp>
          <p:nvSpPr>
            <p:cNvPr id="13" name="TextBox 8"/>
            <p:cNvSpPr txBox="1">
              <a:spLocks noChangeArrowheads="1"/>
            </p:cNvSpPr>
            <p:nvPr/>
          </p:nvSpPr>
          <p:spPr bwMode="auto">
            <a:xfrm>
              <a:off x="7404841" y="4725144"/>
              <a:ext cx="60625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NeueLT Com 45 Lt" pitchFamily="34" charset="0"/>
                  <a:cs typeface="ヒラギノ明朝 ProN W3" charset="-128"/>
                  <a:sym typeface="Times New Roman" charset="0"/>
                </a:rPr>
                <a:t>[CII]</a:t>
              </a:r>
            </a:p>
          </p:txBody>
        </p:sp>
        <p:pic>
          <p:nvPicPr>
            <p:cNvPr id="19468" name="Picture 16" descr="j1148_cii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99592" y="2288878"/>
              <a:ext cx="2374900" cy="2359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Starburst at z=6.4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4"/>
          <p:cNvPicPr>
            <a:picLocks noChangeArrowheads="1"/>
          </p:cNvPicPr>
          <p:nvPr/>
        </p:nvPicPr>
        <p:blipFill>
          <a:blip r:embed="rId2" cstate="print"/>
          <a:srcRect l="6731" t="13378" r="6732" b="2380"/>
          <a:stretch>
            <a:fillRect/>
          </a:stretch>
        </p:blipFill>
        <p:spPr bwMode="auto">
          <a:xfrm>
            <a:off x="908372" y="1052736"/>
            <a:ext cx="7912100" cy="54414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Astrophysical relevance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 bwMode="auto">
          <a:xfrm>
            <a:off x="3491880" y="4365104"/>
            <a:ext cx="1440160" cy="5040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 eaLnBrk="0" hangingPunct="0"/>
            <a:endParaRPr lang="en-GB" sz="1800" b="1" dirty="0">
              <a:solidFill>
                <a:srgbClr val="FF0000"/>
              </a:solidFill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4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r>
              <a:rPr lang="en-US" sz="3200" dirty="0" smtClean="0"/>
              <a:t>Observing the </a:t>
            </a:r>
            <a:r>
              <a:rPr lang="en-US" sz="3200" dirty="0" err="1" smtClean="0"/>
              <a:t>Sunyaev-Zeldovich</a:t>
            </a:r>
            <a:r>
              <a:rPr lang="en-US" sz="3200" dirty="0" smtClean="0"/>
              <a:t> effect  with ALMA</a:t>
            </a:r>
          </a:p>
        </p:txBody>
      </p:sp>
      <p:sp>
        <p:nvSpPr>
          <p:cNvPr id="2663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562600" y="4548336"/>
            <a:ext cx="3581400" cy="1905000"/>
          </a:xfrm>
        </p:spPr>
        <p:txBody>
          <a:bodyPr rIns="132080"/>
          <a:lstStyle/>
          <a:p>
            <a:r>
              <a:rPr lang="en-US" dirty="0" smtClean="0"/>
              <a:t>Observing Dark Matter signatures in SZ effect with ALMA</a:t>
            </a:r>
          </a:p>
        </p:txBody>
      </p:sp>
      <p:pic>
        <p:nvPicPr>
          <p:cNvPr id="26631" name="Picture 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930275"/>
            <a:ext cx="4038600" cy="3729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6632" name="Picture 7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4800600" cy="306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6633" name="Picture 8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962400"/>
            <a:ext cx="23495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6634" name="Picture 9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4724400"/>
            <a:ext cx="3214688" cy="165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 descr="ALMA_composing_s"/>
          <p:cNvPicPr>
            <a:picLocks noChangeAspect="1" noChangeArrowheads="1"/>
          </p:cNvPicPr>
          <p:nvPr/>
        </p:nvPicPr>
        <p:blipFill>
          <a:blip r:embed="rId2" cstate="print"/>
          <a:srcRect t="1477"/>
          <a:stretch>
            <a:fillRect/>
          </a:stretch>
        </p:blipFill>
        <p:spPr bwMode="auto">
          <a:xfrm>
            <a:off x="-684213" y="-79375"/>
            <a:ext cx="9936163" cy="696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3187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ALMA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E-ELT</a:t>
            </a:r>
          </a:p>
        </p:txBody>
      </p:sp>
      <p:sp>
        <p:nvSpPr>
          <p:cNvPr id="1804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125538"/>
            <a:ext cx="7554912" cy="525579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Detailed design study 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Baseline 42m primary mirror</a:t>
            </a:r>
            <a:endParaRPr lang="en-US" dirty="0">
              <a:cs typeface="Arial" charset="0"/>
            </a:endParaRPr>
          </a:p>
          <a:p>
            <a:pPr lvl="1"/>
            <a:r>
              <a:rPr lang="en-US" dirty="0">
                <a:cs typeface="Arial" charset="0"/>
              </a:rPr>
              <a:t>Adaptive optics </a:t>
            </a:r>
            <a:r>
              <a:rPr lang="en-US" dirty="0" smtClean="0">
                <a:cs typeface="Arial" charset="0"/>
              </a:rPr>
              <a:t>built-in</a:t>
            </a:r>
          </a:p>
          <a:p>
            <a:pPr lvl="1"/>
            <a:r>
              <a:rPr lang="en-US" dirty="0" smtClean="0">
                <a:cs typeface="Arial" charset="0"/>
              </a:rPr>
              <a:t>8 instrument studies and 2 adaptive optics modules </a:t>
            </a:r>
            <a:r>
              <a:rPr lang="en-US" dirty="0" smtClean="0">
                <a:cs typeface="Arial" charset="0"/>
                <a:sym typeface="Wingdings" pitchFamily="2" charset="2"/>
              </a:rPr>
              <a:t> selection of the first generation of instruments (~ 6 instruments)</a:t>
            </a:r>
            <a:endParaRPr lang="en-US" dirty="0">
              <a:cs typeface="Arial" charset="0"/>
            </a:endParaRPr>
          </a:p>
          <a:p>
            <a:pPr lvl="1"/>
            <a:r>
              <a:rPr lang="en-US" dirty="0" smtClean="0">
                <a:cs typeface="Arial" charset="0"/>
              </a:rPr>
              <a:t>Community </a:t>
            </a:r>
            <a:r>
              <a:rPr lang="en-US" dirty="0">
                <a:cs typeface="Arial" charset="0"/>
              </a:rPr>
              <a:t>strongly engaged</a:t>
            </a:r>
          </a:p>
          <a:p>
            <a:pPr lvl="1"/>
            <a:r>
              <a:rPr lang="en-US" dirty="0" smtClean="0">
                <a:cs typeface="Arial" charset="0"/>
              </a:rPr>
              <a:t>Study </a:t>
            </a:r>
            <a:r>
              <a:rPr lang="en-US" dirty="0">
                <a:cs typeface="Arial" charset="0"/>
              </a:rPr>
              <a:t>complete in 2010</a:t>
            </a:r>
          </a:p>
          <a:p>
            <a:pPr>
              <a:spcBef>
                <a:spcPct val="40000"/>
              </a:spcBef>
            </a:pPr>
            <a:r>
              <a:rPr lang="en-US" dirty="0">
                <a:cs typeface="Arial" charset="0"/>
              </a:rPr>
              <a:t>Project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Builds on </a:t>
            </a:r>
            <a:r>
              <a:rPr lang="en-US" i="1" dirty="0"/>
              <a:t>entire</a:t>
            </a:r>
            <a:r>
              <a:rPr lang="en-US" dirty="0"/>
              <a:t> expertise at ESO </a:t>
            </a:r>
            <a:r>
              <a:rPr lang="en-US" i="1" dirty="0"/>
              <a:t>and</a:t>
            </a:r>
            <a:r>
              <a:rPr lang="en-US" dirty="0"/>
              <a:t> in </a:t>
            </a:r>
            <a:r>
              <a:rPr lang="en-US" dirty="0" smtClean="0"/>
              <a:t>the member </a:t>
            </a:r>
            <a:r>
              <a:rPr lang="en-US" dirty="0"/>
              <a:t>states</a:t>
            </a:r>
          </a:p>
          <a:p>
            <a:pPr lvl="1"/>
            <a:r>
              <a:rPr lang="en-US" dirty="0"/>
              <a:t>Construction 2011-2018</a:t>
            </a:r>
          </a:p>
          <a:p>
            <a:pPr lvl="1"/>
            <a:r>
              <a:rPr lang="en-US" dirty="0"/>
              <a:t>Synergy: JWST/ALMA/SKA</a:t>
            </a:r>
            <a:endParaRPr lang="en-US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Science cases for the E-ELT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400"/>
              </a:spcBef>
            </a:pPr>
            <a:r>
              <a:rPr lang="en-GB" dirty="0" smtClean="0"/>
              <a:t>Observe Earth-like planets in the habitable zone</a:t>
            </a:r>
          </a:p>
          <a:p>
            <a:pPr lvl="1">
              <a:spcBef>
                <a:spcPts val="400"/>
              </a:spcBef>
            </a:pPr>
            <a:r>
              <a:rPr lang="en-GB" dirty="0" smtClean="0"/>
              <a:t>characterisation, e.g. atmosphere</a:t>
            </a:r>
          </a:p>
          <a:p>
            <a:pPr lvl="1">
              <a:spcBef>
                <a:spcPts val="400"/>
              </a:spcBef>
            </a:pPr>
            <a:r>
              <a:rPr lang="en-GB" dirty="0" smtClean="0"/>
              <a:t>observe planetary systems</a:t>
            </a:r>
          </a:p>
          <a:p>
            <a:pPr>
              <a:spcBef>
                <a:spcPts val="400"/>
              </a:spcBef>
            </a:pPr>
            <a:r>
              <a:rPr lang="en-GB" dirty="0" smtClean="0"/>
              <a:t>Measure the dynamics of the cosmic expansion</a:t>
            </a:r>
          </a:p>
          <a:p>
            <a:pPr lvl="1">
              <a:spcBef>
                <a:spcPts val="400"/>
              </a:spcBef>
            </a:pPr>
            <a:r>
              <a:rPr lang="en-GB" dirty="0" smtClean="0"/>
              <a:t>see Joe </a:t>
            </a:r>
            <a:r>
              <a:rPr lang="en-GB" dirty="0" err="1" smtClean="0"/>
              <a:t>Liske’s</a:t>
            </a:r>
            <a:r>
              <a:rPr lang="en-GB" dirty="0" smtClean="0"/>
              <a:t> presentation</a:t>
            </a:r>
          </a:p>
          <a:p>
            <a:pPr>
              <a:spcBef>
                <a:spcPts val="400"/>
              </a:spcBef>
            </a:pPr>
            <a:r>
              <a:rPr lang="en-GB" dirty="0" smtClean="0"/>
              <a:t>Measure any evolution in the value of the fine-structure constant </a:t>
            </a:r>
            <a:r>
              <a:rPr lang="el-GR" dirty="0" smtClean="0">
                <a:latin typeface="HelveticaNeueLT Com 45 Lt" pitchFamily="34" charset="0"/>
                <a:cs typeface="Times New Roman"/>
              </a:rPr>
              <a:t>α</a:t>
            </a:r>
            <a:endParaRPr lang="en-US" dirty="0" smtClean="0">
              <a:latin typeface="HelveticaNeueLT Com 45 Lt" pitchFamily="34" charset="0"/>
              <a:cs typeface="Times New Roman"/>
            </a:endParaRPr>
          </a:p>
          <a:p>
            <a:pPr lvl="1">
              <a:spcBef>
                <a:spcPts val="400"/>
              </a:spcBef>
            </a:pPr>
            <a:r>
              <a:rPr lang="en-US" dirty="0" smtClean="0">
                <a:cs typeface="Times New Roman"/>
              </a:rPr>
              <a:t>also Joe’s talk</a:t>
            </a:r>
          </a:p>
          <a:p>
            <a:pPr>
              <a:spcBef>
                <a:spcPts val="400"/>
              </a:spcBef>
            </a:pPr>
            <a:r>
              <a:rPr lang="en-US" dirty="0" smtClean="0">
                <a:cs typeface="Times New Roman"/>
              </a:rPr>
              <a:t>Observe the stellar population (individual stars) out to the Virgo cluster</a:t>
            </a:r>
          </a:p>
          <a:p>
            <a:pPr>
              <a:spcBef>
                <a:spcPts val="400"/>
              </a:spcBef>
            </a:pPr>
            <a:r>
              <a:rPr lang="en-US" dirty="0" smtClean="0">
                <a:cs typeface="Times New Roman"/>
              </a:rPr>
              <a:t>Explore the high-</a:t>
            </a:r>
            <a:r>
              <a:rPr lang="en-US" dirty="0" err="1" smtClean="0">
                <a:cs typeface="Times New Roman"/>
              </a:rPr>
              <a:t>redshift</a:t>
            </a:r>
            <a:r>
              <a:rPr lang="en-US" dirty="0" smtClean="0">
                <a:cs typeface="Times New Roman"/>
              </a:rPr>
              <a:t> universe </a:t>
            </a:r>
          </a:p>
          <a:p>
            <a:pPr lvl="1">
              <a:spcBef>
                <a:spcPts val="400"/>
              </a:spcBef>
            </a:pPr>
            <a:r>
              <a:rPr lang="en-US" dirty="0" smtClean="0">
                <a:cs typeface="Times New Roman"/>
              </a:rPr>
              <a:t>‘first objects’</a:t>
            </a:r>
          </a:p>
          <a:p>
            <a:pPr lvl="1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ESO telescopes have plenty to contribute to cosmology 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1123950"/>
            <a:ext cx="8497887" cy="4392613"/>
          </a:xfrm>
        </p:spPr>
        <p:txBody>
          <a:bodyPr/>
          <a:lstStyle/>
          <a:p>
            <a:pPr eaLnBrk="1" hangingPunct="1"/>
            <a:r>
              <a:rPr lang="en-GB" sz="2400" dirty="0" smtClean="0"/>
              <a:t>The La </a:t>
            </a:r>
            <a:r>
              <a:rPr lang="en-GB" sz="2400" dirty="0" err="1" smtClean="0"/>
              <a:t>Silla</a:t>
            </a:r>
            <a:r>
              <a:rPr lang="en-GB" sz="2400" dirty="0" smtClean="0"/>
              <a:t> </a:t>
            </a:r>
            <a:r>
              <a:rPr lang="en-GB" sz="2400" dirty="0" err="1" smtClean="0"/>
              <a:t>Paranal</a:t>
            </a:r>
            <a:r>
              <a:rPr lang="en-GB" sz="2400" dirty="0" smtClean="0"/>
              <a:t> Observatory continues to be upgraded</a:t>
            </a:r>
          </a:p>
          <a:p>
            <a:pPr lvl="1" eaLnBrk="1" hangingPunct="1">
              <a:spcBef>
                <a:spcPct val="10000"/>
              </a:spcBef>
            </a:pPr>
            <a:r>
              <a:rPr lang="en-GB" sz="2000" dirty="0" smtClean="0"/>
              <a:t>Second generation instruments (VLT/VLTI)</a:t>
            </a:r>
          </a:p>
          <a:p>
            <a:pPr lvl="1" eaLnBrk="1" hangingPunct="1"/>
            <a:r>
              <a:rPr lang="en-GB" sz="2000" dirty="0" smtClean="0"/>
              <a:t>Key surveys with VST and VISTA</a:t>
            </a:r>
          </a:p>
          <a:p>
            <a:pPr eaLnBrk="1" hangingPunct="1"/>
            <a:r>
              <a:rPr lang="en-GB" sz="2400" dirty="0" smtClean="0"/>
              <a:t>Key science themes: </a:t>
            </a:r>
          </a:p>
          <a:p>
            <a:pPr lvl="1" eaLnBrk="1" hangingPunct="1"/>
            <a:r>
              <a:rPr lang="en-GB" sz="2000" dirty="0" smtClean="0"/>
              <a:t>strong gravity </a:t>
            </a:r>
            <a:r>
              <a:rPr lang="en-GB" sz="2000" dirty="0" smtClean="0">
                <a:sym typeface="Wingdings" pitchFamily="2" charset="2"/>
              </a:rPr>
              <a:t> black hole in the Galactic Centre</a:t>
            </a:r>
          </a:p>
          <a:p>
            <a:pPr lvl="1" eaLnBrk="1" hangingPunct="1"/>
            <a:r>
              <a:rPr lang="en-GB" sz="2000" dirty="0" smtClean="0">
                <a:sym typeface="Wingdings" pitchFamily="2" charset="2"/>
              </a:rPr>
              <a:t>distant universe  galaxy formation, first stars</a:t>
            </a:r>
            <a:endParaRPr lang="en-GB" sz="2000" dirty="0" smtClean="0"/>
          </a:p>
          <a:p>
            <a:pPr eaLnBrk="1" hangingPunct="1">
              <a:spcBef>
                <a:spcPts val="600"/>
              </a:spcBef>
            </a:pPr>
            <a:r>
              <a:rPr lang="en-GB" sz="2400" dirty="0" smtClean="0"/>
              <a:t>ALMA provides access to the cold stages of matter</a:t>
            </a:r>
          </a:p>
          <a:p>
            <a:pPr eaLnBrk="1" hangingPunct="1">
              <a:spcBef>
                <a:spcPts val="600"/>
              </a:spcBef>
            </a:pPr>
            <a:r>
              <a:rPr lang="en-GB" sz="2400" dirty="0" smtClean="0"/>
              <a:t>E-ELT will open the possibility to directly measure</a:t>
            </a:r>
          </a:p>
          <a:p>
            <a:pPr lvl="1" eaLnBrk="1" hangingPunct="1">
              <a:spcBef>
                <a:spcPts val="300"/>
              </a:spcBef>
            </a:pPr>
            <a:r>
              <a:rPr lang="en-GB" sz="2000" dirty="0" smtClean="0"/>
              <a:t>dynamics of cosmic expansion</a:t>
            </a:r>
          </a:p>
          <a:p>
            <a:pPr lvl="1" eaLnBrk="1" hangingPunct="1">
              <a:spcBef>
                <a:spcPts val="300"/>
              </a:spcBef>
            </a:pPr>
            <a:r>
              <a:rPr lang="en-GB" sz="2000" dirty="0" smtClean="0"/>
              <a:t>address the constancy of the fine-structure constant</a:t>
            </a:r>
          </a:p>
        </p:txBody>
      </p:sp>
      <p:pic>
        <p:nvPicPr>
          <p:cNvPr id="2054" name="Picture 4" descr="lso-sunset-preview"/>
          <p:cNvPicPr>
            <a:picLocks noChangeAspect="1" noChangeArrowheads="1"/>
          </p:cNvPicPr>
          <p:nvPr/>
        </p:nvPicPr>
        <p:blipFill>
          <a:blip r:embed="rId3" cstate="print"/>
          <a:srcRect l="7813" r="7813"/>
          <a:stretch>
            <a:fillRect/>
          </a:stretch>
        </p:blipFill>
        <p:spPr bwMode="auto">
          <a:xfrm>
            <a:off x="0" y="5508000"/>
            <a:ext cx="2215909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"/>
          <p:cNvPicPr>
            <a:picLocks noChangeAspect="1" noChangeArrowheads="1"/>
          </p:cNvPicPr>
          <p:nvPr/>
        </p:nvPicPr>
        <p:blipFill>
          <a:blip r:embed="rId4" cstate="print"/>
          <a:srcRect t="26456" b="7054"/>
          <a:stretch>
            <a:fillRect/>
          </a:stretch>
        </p:blipFill>
        <p:spPr bwMode="auto">
          <a:xfrm>
            <a:off x="2127248" y="5508000"/>
            <a:ext cx="21590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6" descr="general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5508000"/>
            <a:ext cx="1810183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7" descr="2006-jun-icon"/>
          <p:cNvPicPr>
            <a:picLocks noChangeAspect="1" noChangeArrowheads="1"/>
          </p:cNvPicPr>
          <p:nvPr/>
        </p:nvPicPr>
        <p:blipFill>
          <a:blip r:embed="rId6" cstate="print"/>
          <a:srcRect l="16000" t="16000" r="16000" b="25600"/>
          <a:stretch>
            <a:fillRect/>
          </a:stretch>
        </p:blipFill>
        <p:spPr bwMode="auto">
          <a:xfrm>
            <a:off x="4266667" y="5508000"/>
            <a:ext cx="1591217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8" descr="E-ELT_Image_June07_compress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53569" y="5508000"/>
            <a:ext cx="1490463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 bwMode="auto">
          <a:xfrm>
            <a:off x="0" y="5500702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1196975"/>
            <a:ext cx="7772400" cy="4114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La </a:t>
            </a:r>
            <a:r>
              <a:rPr lang="en-GB" sz="2400" dirty="0" err="1" smtClean="0"/>
              <a:t>Silla</a:t>
            </a:r>
            <a:r>
              <a:rPr lang="en-GB" sz="2400" dirty="0" smtClean="0"/>
              <a:t> and </a:t>
            </a:r>
            <a:r>
              <a:rPr lang="en-GB" sz="2400" dirty="0" err="1" smtClean="0"/>
              <a:t>Paranal</a:t>
            </a:r>
            <a:r>
              <a:rPr lang="en-GB" sz="2400" dirty="0" smtClean="0"/>
              <a:t> Observatory in full operations </a:t>
            </a:r>
            <a:br>
              <a:rPr lang="en-GB" sz="2400" dirty="0" smtClean="0"/>
            </a:br>
            <a:r>
              <a:rPr lang="en-GB" sz="2400" dirty="0" smtClean="0"/>
              <a:t>(8 telescopes in 2010, plus 4 telescopes for </a:t>
            </a:r>
            <a:r>
              <a:rPr lang="en-GB" sz="2400" dirty="0" err="1" smtClean="0"/>
              <a:t>interferometry</a:t>
            </a:r>
            <a:r>
              <a:rPr lang="en-GB" sz="2400" dirty="0" smtClean="0"/>
              <a:t>)</a:t>
            </a:r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APEX operating on </a:t>
            </a:r>
            <a:r>
              <a:rPr lang="en-GB" sz="2400" dirty="0" err="1" smtClean="0"/>
              <a:t>Chajnantor</a:t>
            </a:r>
            <a:endParaRPr lang="en-GB" sz="2400" dirty="0" smtClean="0"/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ALMA under construction (early science in 2011, full operations in 2013)</a:t>
            </a:r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US" sz="2400" dirty="0" smtClean="0"/>
              <a:t>Operational data archive</a:t>
            </a:r>
            <a:endParaRPr lang="en-GB" sz="2400" dirty="0" smtClean="0"/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European Extremely Large Telescope in design phase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ESO Today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87450" y="2349500"/>
            <a:ext cx="7488238" cy="4076700"/>
            <a:chOff x="476" y="1633"/>
            <a:chExt cx="4717" cy="2568"/>
          </a:xfrm>
        </p:grpSpPr>
        <p:pic>
          <p:nvPicPr>
            <p:cNvPr id="8204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6" y="1866"/>
              <a:ext cx="2404" cy="2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5" name="Picture 6" descr="0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91" y="1633"/>
              <a:ext cx="2002" cy="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03943" name="Picture 7" descr="ALMA GENERAL VIEW"/>
          <p:cNvPicPr>
            <a:picLocks noChangeAspect="1" noChangeArrowheads="1"/>
          </p:cNvPicPr>
          <p:nvPr/>
        </p:nvPicPr>
        <p:blipFill>
          <a:blip r:embed="rId4" cstate="print">
            <a:lum bright="6000" contrast="18000"/>
          </a:blip>
          <a:srcRect/>
          <a:stretch>
            <a:fillRect/>
          </a:stretch>
        </p:blipFill>
        <p:spPr bwMode="auto">
          <a:xfrm>
            <a:off x="4427538" y="3622675"/>
            <a:ext cx="4716462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5" name="Picture 9" descr="Science Archi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329238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9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043237"/>
            <a:ext cx="5724525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50" name="Picture 14"/>
          <p:cNvPicPr>
            <a:picLocks noChangeAspect="1" noChangeArrowheads="1"/>
          </p:cNvPicPr>
          <p:nvPr/>
        </p:nvPicPr>
        <p:blipFill>
          <a:blip r:embed="rId7" cstate="print">
            <a:lum bright="23000"/>
          </a:blip>
          <a:srcRect/>
          <a:stretch>
            <a:fillRect/>
          </a:stretch>
        </p:blipFill>
        <p:spPr bwMode="auto">
          <a:xfrm>
            <a:off x="2124075" y="0"/>
            <a:ext cx="7019925" cy="467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70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393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Very Large Telescope (</a:t>
            </a:r>
            <a:r>
              <a:rPr lang="en-US" dirty="0" err="1" smtClean="0"/>
              <a:t>Paranal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9 telescopes operational, one in commissioning </a:t>
            </a:r>
          </a:p>
          <a:p>
            <a:pPr lvl="1"/>
            <a:r>
              <a:rPr lang="en-US" dirty="0" smtClean="0"/>
              <a:t>14 instruments in use, 7 in development</a:t>
            </a:r>
          </a:p>
          <a:p>
            <a:pPr lvl="1"/>
            <a:r>
              <a:rPr lang="en-US" dirty="0" smtClean="0"/>
              <a:t>Instrumentation covers the available optical infrared wavelengths from 300nm to 20</a:t>
            </a:r>
            <a:r>
              <a:rPr lang="el-GR" dirty="0" smtClean="0">
                <a:latin typeface="Calibri"/>
              </a:rPr>
              <a:t>μ</a:t>
            </a:r>
            <a:r>
              <a:rPr lang="en-US" dirty="0" smtClean="0">
                <a:latin typeface="Calibri"/>
              </a:rPr>
              <a:t>m</a:t>
            </a:r>
          </a:p>
          <a:p>
            <a:pPr lvl="1"/>
            <a:r>
              <a:rPr lang="en-US" dirty="0" smtClean="0"/>
              <a:t>Angular resolution from seeing limit (0.8 </a:t>
            </a:r>
            <a:r>
              <a:rPr lang="en-US" dirty="0" err="1" smtClean="0"/>
              <a:t>arcseconds</a:t>
            </a:r>
            <a:r>
              <a:rPr lang="en-US" dirty="0" smtClean="0"/>
              <a:t>) to 50 micro-</a:t>
            </a:r>
            <a:r>
              <a:rPr lang="en-US" dirty="0" err="1" smtClean="0"/>
              <a:t>arcseconds</a:t>
            </a:r>
            <a:endParaRPr lang="en-US" dirty="0" smtClean="0"/>
          </a:p>
          <a:p>
            <a:pPr lvl="1"/>
            <a:r>
              <a:rPr lang="en-US" dirty="0" smtClean="0"/>
              <a:t>Imagers and wide-field imagers</a:t>
            </a:r>
          </a:p>
          <a:p>
            <a:pPr lvl="2"/>
            <a:r>
              <a:rPr lang="en-US" dirty="0" smtClean="0"/>
              <a:t>survey telescopes</a:t>
            </a:r>
          </a:p>
          <a:p>
            <a:pPr lvl="1"/>
            <a:r>
              <a:rPr lang="en-US" dirty="0" smtClean="0"/>
              <a:t>Spectrographs </a:t>
            </a:r>
          </a:p>
          <a:p>
            <a:pPr lvl="2"/>
            <a:r>
              <a:rPr lang="en-US" dirty="0" smtClean="0"/>
              <a:t>resolution from ~5 &lt; </a:t>
            </a:r>
            <a:r>
              <a:rPr lang="en-US" dirty="0" smtClean="0">
                <a:sym typeface="Symbol"/>
              </a:rPr>
              <a:t>/</a:t>
            </a:r>
            <a:r>
              <a:rPr lang="en-US" dirty="0" smtClean="0"/>
              <a:t>∆</a:t>
            </a:r>
            <a:r>
              <a:rPr lang="en-US" dirty="0" smtClean="0">
                <a:sym typeface="Symbol"/>
              </a:rPr>
              <a:t> &lt; 150000</a:t>
            </a:r>
          </a:p>
          <a:p>
            <a:pPr lvl="1"/>
            <a:r>
              <a:rPr lang="en-US" dirty="0" err="1" smtClean="0">
                <a:sym typeface="Symbol"/>
              </a:rPr>
              <a:t>Interferometric</a:t>
            </a:r>
            <a:r>
              <a:rPr lang="en-US" dirty="0" smtClean="0">
                <a:sym typeface="Symbol"/>
              </a:rPr>
              <a:t> array (VLTI)</a:t>
            </a:r>
          </a:p>
          <a:p>
            <a:pPr lvl="1"/>
            <a:r>
              <a:rPr lang="en-US" dirty="0" smtClean="0">
                <a:sym typeface="Symbol"/>
              </a:rPr>
              <a:t>Laser Guide Star Facility</a:t>
            </a:r>
            <a:endParaRPr lang="en-US" dirty="0" smtClean="0"/>
          </a:p>
          <a:p>
            <a:pPr lvl="2"/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Silla</a:t>
            </a:r>
            <a:r>
              <a:rPr lang="en-US" dirty="0" smtClean="0"/>
              <a:t> </a:t>
            </a:r>
            <a:r>
              <a:rPr lang="en-US" dirty="0" err="1" smtClean="0"/>
              <a:t>Paranal</a:t>
            </a:r>
            <a:r>
              <a:rPr lang="en-US" dirty="0" smtClean="0"/>
              <a:t> Observatory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13317" name="Picture 4" descr="ESO-Paranal-51"/>
          <p:cNvPicPr>
            <a:picLocks noChangeAspect="1" noChangeArrowheads="1"/>
          </p:cNvPicPr>
          <p:nvPr/>
        </p:nvPicPr>
        <p:blipFill>
          <a:blip r:embed="rId2" cstate="print"/>
          <a:srcRect l="5905" t="4890" r="5905"/>
          <a:stretch>
            <a:fillRect/>
          </a:stretch>
        </p:blipFill>
        <p:spPr bwMode="auto">
          <a:xfrm>
            <a:off x="-254000" y="-26988"/>
            <a:ext cx="9652000" cy="691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14341" name="Picture 4" descr="paranal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7238" y="-26988"/>
            <a:ext cx="10298113" cy="691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-127918"/>
            <a:ext cx="8345487" cy="1036638"/>
          </a:xfrm>
        </p:spPr>
        <p:txBody>
          <a:bodyPr/>
          <a:lstStyle/>
          <a:p>
            <a:r>
              <a:rPr lang="en-GB" dirty="0" smtClean="0"/>
              <a:t>Laser Guide Star Facility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381"/>
            <a:ext cx="9144000" cy="609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VLT Interferometer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96752"/>
            <a:ext cx="9168342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Top list of ESO science</a:t>
            </a:r>
            <a:endParaRPr lang="en-GB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Galactic Centre</a:t>
            </a:r>
          </a:p>
          <a:p>
            <a:pPr lvl="1" eaLnBrk="1" hangingPunct="1"/>
            <a:r>
              <a:rPr lang="en-US" dirty="0" err="1" smtClean="0"/>
              <a:t>Supermassive</a:t>
            </a:r>
            <a:r>
              <a:rPr lang="en-US" dirty="0" smtClean="0"/>
              <a:t> black hole</a:t>
            </a:r>
          </a:p>
          <a:p>
            <a:pPr lvl="1" eaLnBrk="1" hangingPunct="1"/>
            <a:r>
              <a:rPr lang="en-US" dirty="0" smtClean="0"/>
              <a:t>Measure gravity in its strong regime</a:t>
            </a:r>
          </a:p>
          <a:p>
            <a:pPr eaLnBrk="1" hangingPunct="1"/>
            <a:r>
              <a:rPr lang="en-US" dirty="0" err="1" smtClean="0"/>
              <a:t>Extrasolar</a:t>
            </a:r>
            <a:r>
              <a:rPr lang="en-US" dirty="0" smtClean="0"/>
              <a:t> planets</a:t>
            </a:r>
          </a:p>
          <a:p>
            <a:pPr lvl="1" eaLnBrk="1" hangingPunct="1"/>
            <a:r>
              <a:rPr lang="en-US" dirty="0" smtClean="0"/>
              <a:t>Images and spectroscopy</a:t>
            </a:r>
          </a:p>
          <a:p>
            <a:pPr lvl="1" eaLnBrk="1" hangingPunct="1"/>
            <a:r>
              <a:rPr lang="en-US" dirty="0" err="1" smtClean="0"/>
              <a:t>Characterise</a:t>
            </a:r>
            <a:r>
              <a:rPr lang="en-US" dirty="0" smtClean="0"/>
              <a:t> other worlds</a:t>
            </a:r>
          </a:p>
          <a:p>
            <a:pPr eaLnBrk="1" hangingPunct="1"/>
            <a:r>
              <a:rPr lang="en-US" dirty="0" smtClean="0"/>
              <a:t>Accelerating Universe</a:t>
            </a:r>
          </a:p>
          <a:p>
            <a:pPr lvl="1" eaLnBrk="1" hangingPunct="1"/>
            <a:r>
              <a:rPr lang="en-US" dirty="0" smtClean="0"/>
              <a:t>Spectroscopy of distant supernovae</a:t>
            </a:r>
          </a:p>
          <a:p>
            <a:pPr eaLnBrk="1" hangingPunct="1"/>
            <a:r>
              <a:rPr lang="en-US" dirty="0" smtClean="0"/>
              <a:t>Gamma-Ray Bursts/Supernovae</a:t>
            </a:r>
          </a:p>
          <a:p>
            <a:pPr lvl="1" eaLnBrk="1" hangingPunct="1"/>
            <a:r>
              <a:rPr lang="en-US" dirty="0" smtClean="0"/>
              <a:t>Explosion physics</a:t>
            </a:r>
          </a:p>
          <a:p>
            <a:pPr lvl="1" eaLnBrk="1" hangingPunct="1"/>
            <a:r>
              <a:rPr lang="en-US" dirty="0" smtClean="0"/>
              <a:t>Tracers of the distant universe</a:t>
            </a:r>
          </a:p>
          <a:p>
            <a:pPr eaLnBrk="1" hangingPunct="1">
              <a:buFont typeface="Monotype Sorts" pitchFamily="112" charset="2"/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O-official-BL">
  <a:themeElements>
    <a:clrScheme name="ESO-official-B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O-official-B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noFill/>
          <a:miter lim="800000"/>
          <a:headEnd/>
          <a:tailEnd/>
        </a:ln>
      </a:spPr>
      <a:bodyPr wrap="none">
        <a:spAutoFit/>
      </a:bodyPr>
      <a:lstStyle>
        <a:defPPr eaLnBrk="0" hangingPunct="0">
          <a:defRPr sz="1800" b="1" dirty="0">
            <a:solidFill>
              <a:srgbClr val="FF0000"/>
            </a:solidFill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SO-official-B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9468</TotalTime>
  <Words>880</Words>
  <Application>Microsoft Office PowerPoint</Application>
  <PresentationFormat>On-screen Show (4:3)</PresentationFormat>
  <Paragraphs>179</Paragraphs>
  <Slides>26</Slides>
  <Notes>5</Notes>
  <HiddenSlides>1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ESO-official-BL</vt:lpstr>
      <vt:lpstr>Photo Editor Photo</vt:lpstr>
      <vt:lpstr>From the VLT to ALMA and to the E-ELT</vt:lpstr>
      <vt:lpstr>European Southern Observatory</vt:lpstr>
      <vt:lpstr>ESO Today</vt:lpstr>
      <vt:lpstr>La Silla Paranal Observatory</vt:lpstr>
      <vt:lpstr>Slide 5</vt:lpstr>
      <vt:lpstr>Slide 6</vt:lpstr>
      <vt:lpstr>Laser Guide Star Facility</vt:lpstr>
      <vt:lpstr>The VLT Interferometer</vt:lpstr>
      <vt:lpstr>Top list of ESO science</vt:lpstr>
      <vt:lpstr>Other top science from ESO</vt:lpstr>
      <vt:lpstr>Black hole at the Galactic Centre</vt:lpstr>
      <vt:lpstr>Accelerating Universe</vt:lpstr>
      <vt:lpstr>Gamma-Ray Bursts</vt:lpstr>
      <vt:lpstr>Gamma-Ray Bursts</vt:lpstr>
      <vt:lpstr>Most distant stellar object yet observed – GRB 090423</vt:lpstr>
      <vt:lpstr>GRB 090423</vt:lpstr>
      <vt:lpstr>Atacama Large Millimeter Array</vt:lpstr>
      <vt:lpstr>ALMA</vt:lpstr>
      <vt:lpstr>K-corrections due to redshift</vt:lpstr>
      <vt:lpstr>Starburst at z=6.4</vt:lpstr>
      <vt:lpstr>Astrophysical relevance</vt:lpstr>
      <vt:lpstr>Observing the Sunyaev-Zeldovich effect  with ALMA</vt:lpstr>
      <vt:lpstr>ALMA 2013</vt:lpstr>
      <vt:lpstr>E-ELT</vt:lpstr>
      <vt:lpstr>Science cases for the E-ELT</vt:lpstr>
      <vt:lpstr>ESO telescopes have plenty to contribute to cosmology </vt:lpstr>
    </vt:vector>
  </TitlesOfParts>
  <Company>European Southern Observatory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110th FC – Garching – 10th to 11th May 2005</dc:title>
  <dc:creator>Mark Robinson</dc:creator>
  <cp:lastModifiedBy>Leibundgut</cp:lastModifiedBy>
  <cp:revision>385</cp:revision>
  <dcterms:created xsi:type="dcterms:W3CDTF">2005-05-12T08:33:16Z</dcterms:created>
  <dcterms:modified xsi:type="dcterms:W3CDTF">2010-07-20T06:58:15Z</dcterms:modified>
</cp:coreProperties>
</file>