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tiff" ContentType="image/tiff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embeddings/oleObject1.bin" ContentType="application/vnd.openxmlformats-officedocument.oleObject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4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embeddings/oleObject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4" r:id="rId4"/>
  </p:sldMasterIdLst>
  <p:notesMasterIdLst>
    <p:notesMasterId r:id="rId66"/>
  </p:notesMasterIdLst>
  <p:sldIdLst>
    <p:sldId id="256" r:id="rId5"/>
    <p:sldId id="280" r:id="rId6"/>
    <p:sldId id="281" r:id="rId7"/>
    <p:sldId id="303" r:id="rId8"/>
    <p:sldId id="282" r:id="rId9"/>
    <p:sldId id="294" r:id="rId10"/>
    <p:sldId id="283" r:id="rId11"/>
    <p:sldId id="349" r:id="rId12"/>
    <p:sldId id="350" r:id="rId13"/>
    <p:sldId id="307" r:id="rId14"/>
    <p:sldId id="286" r:id="rId15"/>
    <p:sldId id="287" r:id="rId16"/>
    <p:sldId id="288" r:id="rId17"/>
    <p:sldId id="289" r:id="rId18"/>
    <p:sldId id="312" r:id="rId19"/>
    <p:sldId id="331" r:id="rId20"/>
    <p:sldId id="313" r:id="rId21"/>
    <p:sldId id="346" r:id="rId22"/>
    <p:sldId id="333" r:id="rId23"/>
    <p:sldId id="334" r:id="rId24"/>
    <p:sldId id="344" r:id="rId25"/>
    <p:sldId id="345" r:id="rId26"/>
    <p:sldId id="293" r:id="rId27"/>
    <p:sldId id="305" r:id="rId28"/>
    <p:sldId id="306" r:id="rId29"/>
    <p:sldId id="330" r:id="rId30"/>
    <p:sldId id="277" r:id="rId31"/>
    <p:sldId id="351" r:id="rId32"/>
    <p:sldId id="347" r:id="rId33"/>
    <p:sldId id="275" r:id="rId34"/>
    <p:sldId id="299" r:id="rId35"/>
    <p:sldId id="300" r:id="rId36"/>
    <p:sldId id="311" r:id="rId37"/>
    <p:sldId id="262" r:id="rId38"/>
    <p:sldId id="263" r:id="rId39"/>
    <p:sldId id="318" r:id="rId40"/>
    <p:sldId id="319" r:id="rId41"/>
    <p:sldId id="320" r:id="rId42"/>
    <p:sldId id="321" r:id="rId43"/>
    <p:sldId id="335" r:id="rId44"/>
    <p:sldId id="336" r:id="rId45"/>
    <p:sldId id="339" r:id="rId46"/>
    <p:sldId id="268" r:id="rId47"/>
    <p:sldId id="269" r:id="rId48"/>
    <p:sldId id="353" r:id="rId49"/>
    <p:sldId id="354" r:id="rId50"/>
    <p:sldId id="270" r:id="rId51"/>
    <p:sldId id="274" r:id="rId52"/>
    <p:sldId id="341" r:id="rId53"/>
    <p:sldId id="342" r:id="rId54"/>
    <p:sldId id="343" r:id="rId55"/>
    <p:sldId id="301" r:id="rId56"/>
    <p:sldId id="297" r:id="rId57"/>
    <p:sldId id="302" r:id="rId58"/>
    <p:sldId id="348" r:id="rId59"/>
    <p:sldId id="352" r:id="rId60"/>
    <p:sldId id="356" r:id="rId61"/>
    <p:sldId id="355" r:id="rId62"/>
    <p:sldId id="279" r:id="rId63"/>
    <p:sldId id="329" r:id="rId64"/>
    <p:sldId id="292" r:id="rId6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5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6356"/>
  </p:normalViewPr>
  <p:slideViewPr>
    <p:cSldViewPr snapToGrid="0" snapToObjects="1">
      <p:cViewPr varScale="1">
        <p:scale>
          <a:sx n="72" d="100"/>
          <a:sy n="72" d="100"/>
        </p:scale>
        <p:origin x="-632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58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notesMaster" Target="notesMasters/notesMaster1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Relationship Id="rId2" Type="http://schemas.openxmlformats.org/officeDocument/2006/relationships/image" Target="../media/image4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9765D0-4809-1347-B630-8C2EEAAF8735}" type="datetimeFigureOut">
              <a:rPr lang="en-US" smtClean="0"/>
              <a:t>02/09/15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A3A21A-F1D2-7D4C-8398-C9399E5F8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67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1250" y="679450"/>
            <a:ext cx="4625975" cy="3470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3288" y="4376738"/>
            <a:ext cx="5038725" cy="407511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2ABC7C7-73E7-4E3F-A31A-A610A5D8AA8D}" type="slidenum">
              <a:rPr lang="en-GB">
                <a:latin typeface="Times New Roman" pitchFamily="18" charset="0"/>
              </a:rPr>
              <a:pPr/>
              <a:t>40</a:t>
            </a:fld>
            <a:endParaRPr lang="en-GB">
              <a:latin typeface="Times New Roman" pitchFamily="18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>
              <a:ea typeface="ＭＳ Ｐゴシック" pitchFamily="34" charset="-128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BDFFBF2-21A6-40A2-9093-B4DB66A9FB27}" type="slidenum">
              <a:rPr lang="en-US" smtClean="0">
                <a:ea typeface="ＭＳ Ｐゴシック" pitchFamily="34" charset="-128"/>
              </a:rPr>
              <a:pPr/>
              <a:t>53</a:t>
            </a:fld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800" dirty="0">
                <a:ea typeface="ＭＳ Ｐゴシック" pitchFamily="-108" charset="-128"/>
              </a:rPr>
              <a:t>Figure 1 | Near-infrared and ALMA </a:t>
            </a:r>
            <a:r>
              <a:rPr lang="en-US" sz="800" dirty="0" err="1">
                <a:ea typeface="ＭＳ Ｐゴシック" pitchFamily="-108" charset="-128"/>
              </a:rPr>
              <a:t>submillimetre</a:t>
            </a:r>
            <a:r>
              <a:rPr lang="en-US" sz="800" dirty="0">
                <a:ea typeface="ＭＳ Ｐゴシック" pitchFamily="-108" charset="-128"/>
              </a:rPr>
              <a:t>-wavelength images of</a:t>
            </a:r>
          </a:p>
          <a:p>
            <a:pPr>
              <a:defRPr/>
            </a:pPr>
            <a:r>
              <a:rPr lang="en-US" sz="800" dirty="0">
                <a:ea typeface="ＭＳ Ｐゴシック" pitchFamily="-108" charset="-128"/>
              </a:rPr>
              <a:t>SPT targets. Images are 80380. We show 10 sources for which we have</a:t>
            </a:r>
          </a:p>
          <a:p>
            <a:pPr>
              <a:defRPr/>
            </a:pPr>
            <a:r>
              <a:rPr lang="en-US" sz="800" dirty="0">
                <a:ea typeface="ＭＳ Ｐゴシック" pitchFamily="-108" charset="-128"/>
              </a:rPr>
              <a:t>confirmed ALMA spectroscopic </a:t>
            </a:r>
            <a:r>
              <a:rPr lang="en-US" sz="800" dirty="0" err="1">
                <a:ea typeface="ＭＳ Ｐゴシック" pitchFamily="-108" charset="-128"/>
              </a:rPr>
              <a:t>redshifts</a:t>
            </a:r>
            <a:r>
              <a:rPr lang="en-US" sz="800" dirty="0">
                <a:ea typeface="ＭＳ Ｐゴシック" pitchFamily="-108" charset="-128"/>
              </a:rPr>
              <a:t>, deep near-infrared (NIR) imaging,</a:t>
            </a:r>
          </a:p>
          <a:p>
            <a:pPr>
              <a:defRPr/>
            </a:pPr>
            <a:r>
              <a:rPr lang="en-US" sz="800" dirty="0">
                <a:ea typeface="ＭＳ Ｐゴシック" pitchFamily="-108" charset="-128"/>
              </a:rPr>
              <a:t>and well-resolved structure in the ALMA 870 </a:t>
            </a:r>
            <a:r>
              <a:rPr lang="en-US" sz="800" dirty="0" err="1">
                <a:ea typeface="ＭＳ Ｐゴシック" pitchFamily="-108" charset="-128"/>
              </a:rPr>
              <a:t>mmimaging</a:t>
            </a:r>
            <a:r>
              <a:rPr lang="en-US" sz="800" dirty="0">
                <a:ea typeface="ＭＳ Ｐゴシック" pitchFamily="-108" charset="-128"/>
              </a:rPr>
              <a:t>; source names are in</a:t>
            </a:r>
          </a:p>
          <a:p>
            <a:pPr>
              <a:defRPr/>
            </a:pPr>
            <a:r>
              <a:rPr lang="en-US" sz="800" dirty="0">
                <a:ea typeface="ＭＳ Ｐゴシック" pitchFamily="-108" charset="-128"/>
              </a:rPr>
              <a:t>blue in each panel. The </a:t>
            </a:r>
            <a:r>
              <a:rPr lang="en-US" sz="800" dirty="0" err="1">
                <a:ea typeface="ＭＳ Ｐゴシック" pitchFamily="-108" charset="-128"/>
              </a:rPr>
              <a:t>greyscale</a:t>
            </a:r>
            <a:r>
              <a:rPr lang="en-US" sz="800" dirty="0">
                <a:ea typeface="ＭＳ Ｐゴシック" pitchFamily="-108" charset="-128"/>
              </a:rPr>
              <a:t> images are NIR exposures from the Hubble</a:t>
            </a:r>
          </a:p>
          <a:p>
            <a:pPr>
              <a:defRPr/>
            </a:pPr>
            <a:r>
              <a:rPr lang="en-US" sz="800" dirty="0">
                <a:ea typeface="ＭＳ Ｐゴシック" pitchFamily="-108" charset="-128"/>
              </a:rPr>
              <a:t>Space Telescope Wide Field Camera 3 (HST/WFC3, co-added F160W and</a:t>
            </a:r>
          </a:p>
          <a:p>
            <a:pPr>
              <a:defRPr/>
            </a:pPr>
            <a:r>
              <a:rPr lang="en-US" sz="800" dirty="0">
                <a:ea typeface="ＭＳ Ｐゴシック" pitchFamily="-108" charset="-128"/>
              </a:rPr>
              <a:t>F110W filters), the Very Large Telescope Infrared Spectrometer and Array</a:t>
            </a:r>
          </a:p>
          <a:p>
            <a:pPr>
              <a:defRPr/>
            </a:pPr>
            <a:r>
              <a:rPr lang="en-US" sz="800" dirty="0">
                <a:ea typeface="ＭＳ Ｐゴシック" pitchFamily="-108" charset="-128"/>
              </a:rPr>
              <a:t>Camera (VLT/ISAAC: Ks band) or the Southern Astrophysical Research</a:t>
            </a:r>
          </a:p>
          <a:p>
            <a:pPr>
              <a:defRPr/>
            </a:pPr>
            <a:r>
              <a:rPr lang="en-US" sz="800" dirty="0">
                <a:ea typeface="ＭＳ Ｐゴシック" pitchFamily="-108" charset="-128"/>
              </a:rPr>
              <a:t>Telescope Ohio State Infrared Imager/Spectrometer (SOAR/OSIRIS: Ks band),</a:t>
            </a:r>
          </a:p>
          <a:p>
            <a:pPr>
              <a:defRPr/>
            </a:pPr>
            <a:r>
              <a:rPr lang="en-US" sz="800" dirty="0">
                <a:ea typeface="ＭＳ Ｐゴシック" pitchFamily="-108" charset="-128"/>
              </a:rPr>
              <a:t>and trace the starlight </a:t>
            </a:r>
            <a:r>
              <a:rPr lang="en-US" sz="800" dirty="0" err="1">
                <a:ea typeface="ＭＳ Ｐゴシック" pitchFamily="-108" charset="-128"/>
              </a:rPr>
              <a:t>fromthe</a:t>
            </a:r>
            <a:r>
              <a:rPr lang="en-US" sz="800" dirty="0">
                <a:ea typeface="ＭＳ Ｐゴシック" pitchFamily="-108" charset="-128"/>
              </a:rPr>
              <a:t> foreground </a:t>
            </a:r>
            <a:r>
              <a:rPr lang="en-US" sz="800" dirty="0" err="1">
                <a:ea typeface="ＭＳ Ｐゴシック" pitchFamily="-108" charset="-128"/>
              </a:rPr>
              <a:t>lensing</a:t>
            </a:r>
            <a:r>
              <a:rPr lang="en-US" sz="800" dirty="0">
                <a:ea typeface="ＭＳ Ｐゴシック" pitchFamily="-108" charset="-128"/>
              </a:rPr>
              <a:t> galaxy. The NIR images are</a:t>
            </a:r>
          </a:p>
          <a:p>
            <a:pPr>
              <a:defRPr/>
            </a:pPr>
            <a:r>
              <a:rPr lang="en-US" sz="800" dirty="0">
                <a:ea typeface="ＭＳ Ｐゴシック" pitchFamily="-108" charset="-128"/>
              </a:rPr>
              <a:t>shown with logarithmic stretch, and each panel shows at bottom left in black</a:t>
            </a:r>
          </a:p>
          <a:p>
            <a:pPr>
              <a:defRPr/>
            </a:pPr>
            <a:r>
              <a:rPr lang="en-US" sz="800" dirty="0">
                <a:ea typeface="ＭＳ Ｐゴシック" pitchFamily="-108" charset="-128"/>
              </a:rPr>
              <a:t>the telescope/instrument used to obtain the image. The red contours </a:t>
            </a:r>
            <a:r>
              <a:rPr lang="en-US" sz="800" dirty="0" err="1">
                <a:ea typeface="ＭＳ Ｐゴシック" pitchFamily="-108" charset="-128"/>
              </a:rPr>
              <a:t>areALMA</a:t>
            </a:r>
            <a:endParaRPr lang="en-US" sz="800" dirty="0">
              <a:ea typeface="ＭＳ Ｐゴシック" pitchFamily="-108" charset="-128"/>
            </a:endParaRPr>
          </a:p>
          <a:p>
            <a:pPr>
              <a:defRPr/>
            </a:pPr>
            <a:r>
              <a:rPr lang="en-US" sz="800" dirty="0">
                <a:ea typeface="ＭＳ Ｐゴシック" pitchFamily="-108" charset="-128"/>
              </a:rPr>
              <a:t>870 </a:t>
            </a:r>
            <a:r>
              <a:rPr lang="en-US" sz="800" dirty="0" err="1">
                <a:ea typeface="ＭＳ Ｐゴシック" pitchFamily="-108" charset="-128"/>
              </a:rPr>
              <a:t>mmimaging</a:t>
            </a:r>
            <a:r>
              <a:rPr lang="en-US" sz="800" dirty="0">
                <a:ea typeface="ＭＳ Ｐゴシック" pitchFamily="-108" charset="-128"/>
              </a:rPr>
              <a:t> showing the background source structure, clearly indicative of</a:t>
            </a:r>
          </a:p>
          <a:p>
            <a:pPr>
              <a:defRPr/>
            </a:pPr>
            <a:r>
              <a:rPr lang="en-US" sz="800" dirty="0">
                <a:ea typeface="ＭＳ Ｐゴシック" pitchFamily="-108" charset="-128"/>
              </a:rPr>
              <a:t>strong </a:t>
            </a:r>
            <a:r>
              <a:rPr lang="en-US" sz="800" dirty="0" err="1">
                <a:ea typeface="ＭＳ Ｐゴシック" pitchFamily="-108" charset="-128"/>
              </a:rPr>
              <a:t>lensing</a:t>
            </a:r>
            <a:r>
              <a:rPr lang="en-US" sz="800" dirty="0">
                <a:ea typeface="ＭＳ Ｐゴシック" pitchFamily="-108" charset="-128"/>
              </a:rPr>
              <a:t> from galaxy-scale haloes. In all cases, the contours start at 5s and</a:t>
            </a:r>
          </a:p>
          <a:p>
            <a:pPr>
              <a:defRPr/>
            </a:pPr>
            <a:r>
              <a:rPr lang="en-US" sz="800" dirty="0">
                <a:ea typeface="ＭＳ Ｐゴシック" pitchFamily="-108" charset="-128"/>
              </a:rPr>
              <a:t>are equally spaced up to 90% of the peak significance, which ranges from 12 to</a:t>
            </a:r>
          </a:p>
          <a:p>
            <a:pPr>
              <a:defRPr/>
            </a:pPr>
            <a:r>
              <a:rPr lang="en-US" sz="800" dirty="0">
                <a:ea typeface="ＭＳ Ｐゴシック" pitchFamily="-108" charset="-128"/>
              </a:rPr>
              <a:t>35. Spectroscopic </a:t>
            </a:r>
            <a:r>
              <a:rPr lang="en-US" sz="800" dirty="0" err="1">
                <a:ea typeface="ＭＳ Ｐゴシック" pitchFamily="-108" charset="-128"/>
              </a:rPr>
              <a:t>redshifts</a:t>
            </a:r>
            <a:r>
              <a:rPr lang="en-US" sz="800" dirty="0">
                <a:ea typeface="ＭＳ Ｐゴシック" pitchFamily="-108" charset="-128"/>
              </a:rPr>
              <a:t> of the background sources are shown in red in each</a:t>
            </a:r>
          </a:p>
          <a:p>
            <a:pPr>
              <a:defRPr/>
            </a:pPr>
            <a:r>
              <a:rPr lang="en-US" sz="800" dirty="0">
                <a:ea typeface="ＭＳ Ｐゴシック" pitchFamily="-108" charset="-128"/>
              </a:rPr>
              <a:t>panel, above the NIR telescope/instrument names. The ALMA exposures were</a:t>
            </a:r>
          </a:p>
          <a:p>
            <a:pPr>
              <a:defRPr/>
            </a:pPr>
            <a:r>
              <a:rPr lang="en-US" sz="800" dirty="0">
                <a:ea typeface="ＭＳ Ｐゴシック" pitchFamily="-108" charset="-128"/>
              </a:rPr>
              <a:t>approximately 2-min integrations, roughly equally divided between the</a:t>
            </a:r>
          </a:p>
          <a:p>
            <a:pPr>
              <a:defRPr/>
            </a:pPr>
            <a:r>
              <a:rPr lang="en-US" sz="800" dirty="0">
                <a:ea typeface="ＭＳ Ｐゴシック" pitchFamily="-108" charset="-128"/>
              </a:rPr>
              <a:t>compact and extended array configurations. The resulting resolution is 0.50.</a:t>
            </a:r>
          </a:p>
          <a:p>
            <a:pPr>
              <a:defRPr/>
            </a:pPr>
            <a:r>
              <a:rPr lang="en-US" sz="800" dirty="0">
                <a:ea typeface="ＭＳ Ｐゴシック" pitchFamily="-108" charset="-128"/>
              </a:rPr>
              <a:t>SPT 0103–45 shows a rare </a:t>
            </a:r>
            <a:r>
              <a:rPr lang="en-US" sz="800" dirty="0" err="1">
                <a:ea typeface="ＭＳ Ｐゴシック" pitchFamily="-108" charset="-128"/>
              </a:rPr>
              <a:t>lensing</a:t>
            </a:r>
            <a:r>
              <a:rPr lang="en-US" sz="800" dirty="0">
                <a:ea typeface="ＭＳ Ｐゴシック" pitchFamily="-108" charset="-128"/>
              </a:rPr>
              <a:t> configuration of one lens and two</a:t>
            </a:r>
          </a:p>
          <a:p>
            <a:pPr>
              <a:defRPr/>
            </a:pPr>
            <a:r>
              <a:rPr lang="en-US" sz="800" dirty="0">
                <a:ea typeface="ＭＳ Ｐゴシック" pitchFamily="-108" charset="-128"/>
              </a:rPr>
              <a:t>background sources at different </a:t>
            </a:r>
            <a:r>
              <a:rPr lang="en-US" sz="800" dirty="0" err="1">
                <a:ea typeface="ＭＳ Ｐゴシック" pitchFamily="-108" charset="-128"/>
              </a:rPr>
              <a:t>redshifts</a:t>
            </a:r>
            <a:r>
              <a:rPr lang="en-US" sz="800" dirty="0">
                <a:ea typeface="ＭＳ Ｐゴシック" pitchFamily="-108" charset="-128"/>
              </a:rPr>
              <a:t>, one visible with ALMA and one with</a:t>
            </a:r>
          </a:p>
          <a:p>
            <a:pPr>
              <a:defRPr/>
            </a:pPr>
            <a:r>
              <a:rPr lang="en-US" sz="800" dirty="0">
                <a:ea typeface="ＭＳ Ｐゴシック" pitchFamily="-108" charset="-128"/>
              </a:rPr>
              <a:t>HST. SPT 0346–52, with a CO-derived </a:t>
            </a:r>
            <a:r>
              <a:rPr lang="en-US" sz="800" dirty="0" err="1">
                <a:ea typeface="ＭＳ Ｐゴシック" pitchFamily="-108" charset="-128"/>
              </a:rPr>
              <a:t>redshift</a:t>
            </a:r>
            <a:r>
              <a:rPr lang="en-US" sz="800" dirty="0">
                <a:ea typeface="ＭＳ Ｐゴシック" pitchFamily="-108" charset="-128"/>
              </a:rPr>
              <a:t> of z55.656, is among the</a:t>
            </a:r>
          </a:p>
          <a:p>
            <a:pPr>
              <a:defRPr/>
            </a:pPr>
            <a:r>
              <a:rPr lang="en-GB" sz="800" dirty="0">
                <a:ea typeface="ＭＳ Ｐゴシック" pitchFamily="-108" charset="-128"/>
              </a:rPr>
              <a:t>highest-</a:t>
            </a:r>
            <a:r>
              <a:rPr lang="en-GB" sz="800" dirty="0" err="1">
                <a:ea typeface="ＭＳ Ｐゴシック" pitchFamily="-108" charset="-128"/>
              </a:rPr>
              <a:t>redshift</a:t>
            </a:r>
            <a:r>
              <a:rPr lang="en-GB" sz="800" dirty="0">
                <a:ea typeface="ＭＳ Ｐゴシック" pitchFamily="-108" charset="-128"/>
              </a:rPr>
              <a:t> starbursts known.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F9CB2C2-4546-42C0-92B0-B66FF90F7BB1}" type="slidenum">
              <a:rPr lang="en-US" smtClean="0">
                <a:latin typeface="Arial" pitchFamily="34" charset="0"/>
                <a:ea typeface="MS PGothic" pitchFamily="34" charset="-128"/>
              </a:rPr>
              <a:pPr/>
              <a:t>21</a:t>
            </a:fld>
            <a:endParaRPr lang="en-US" smtClean="0">
              <a:latin typeface="Arial" pitchFamily="34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-108" charset="-128"/>
              </a:rPr>
              <a:t>Figure 2 | ALMA 3 mm spectra of 26 SPT sources. The vertical axis is</a:t>
            </a:r>
          </a:p>
          <a:p>
            <a:pPr>
              <a:defRPr/>
            </a:pPr>
            <a:r>
              <a:rPr lang="en-US" dirty="0" smtClean="0">
                <a:ea typeface="ＭＳ Ｐゴシック" pitchFamily="-108" charset="-128"/>
              </a:rPr>
              <a:t>observed flux density in units of </a:t>
            </a:r>
            <a:r>
              <a:rPr lang="en-US" dirty="0" err="1" smtClean="0">
                <a:ea typeface="ＭＳ Ｐゴシック" pitchFamily="-108" charset="-128"/>
              </a:rPr>
              <a:t>mJy</a:t>
            </a:r>
            <a:r>
              <a:rPr lang="en-US" dirty="0" smtClean="0">
                <a:ea typeface="ＭＳ Ｐゴシック" pitchFamily="-108" charset="-128"/>
              </a:rPr>
              <a:t>, with 30 </a:t>
            </a:r>
            <a:r>
              <a:rPr lang="en-US" dirty="0" err="1" smtClean="0">
                <a:ea typeface="ＭＳ Ｐゴシック" pitchFamily="-108" charset="-128"/>
              </a:rPr>
              <a:t>mJy</a:t>
            </a:r>
            <a:r>
              <a:rPr lang="en-US" dirty="0" smtClean="0">
                <a:ea typeface="ＭＳ Ｐゴシック" pitchFamily="-108" charset="-128"/>
              </a:rPr>
              <a:t> offsets between sources for</a:t>
            </a:r>
          </a:p>
          <a:p>
            <a:pPr>
              <a:defRPr/>
            </a:pPr>
            <a:r>
              <a:rPr lang="en-US" dirty="0" smtClean="0">
                <a:ea typeface="ＭＳ Ｐゴシック" pitchFamily="-108" charset="-128"/>
              </a:rPr>
              <a:t>clarity. Spectra are continuum-subtracted. The strong CO lines are indicative of</a:t>
            </a:r>
          </a:p>
          <a:p>
            <a:pPr>
              <a:defRPr/>
            </a:pPr>
            <a:r>
              <a:rPr lang="en-US" dirty="0" smtClean="0">
                <a:ea typeface="ＭＳ Ｐゴシック" pitchFamily="-108" charset="-128"/>
              </a:rPr>
              <a:t>dust-enshrouded active star formation. The spectra are </a:t>
            </a:r>
            <a:r>
              <a:rPr lang="en-US" dirty="0" err="1" smtClean="0">
                <a:ea typeface="ＭＳ Ｐゴシック" pitchFamily="-108" charset="-128"/>
              </a:rPr>
              <a:t>labelled</a:t>
            </a:r>
            <a:r>
              <a:rPr lang="en-US" dirty="0" smtClean="0">
                <a:ea typeface="ＭＳ Ｐゴシック" pitchFamily="-108" charset="-128"/>
              </a:rPr>
              <a:t> by source and</a:t>
            </a:r>
          </a:p>
          <a:p>
            <a:pPr>
              <a:defRPr/>
            </a:pPr>
            <a:r>
              <a:rPr lang="en-US" dirty="0" err="1" smtClean="0">
                <a:ea typeface="ＭＳ Ｐゴシック" pitchFamily="-108" charset="-128"/>
              </a:rPr>
              <a:t>redshift</a:t>
            </a:r>
            <a:r>
              <a:rPr lang="en-US" dirty="0" smtClean="0">
                <a:ea typeface="ＭＳ Ｐゴシック" pitchFamily="-108" charset="-128"/>
              </a:rPr>
              <a:t>. Black labels indicate unambiguous </a:t>
            </a:r>
            <a:r>
              <a:rPr lang="en-US" dirty="0" err="1" smtClean="0">
                <a:ea typeface="ＭＳ Ｐゴシック" pitchFamily="-108" charset="-128"/>
              </a:rPr>
              <a:t>redshifts</a:t>
            </a:r>
            <a:r>
              <a:rPr lang="en-US" dirty="0" smtClean="0">
                <a:ea typeface="ＭＳ Ｐゴシック" pitchFamily="-108" charset="-128"/>
              </a:rPr>
              <a:t> (18), with the subset in</a:t>
            </a:r>
          </a:p>
          <a:p>
            <a:pPr>
              <a:defRPr/>
            </a:pPr>
            <a:r>
              <a:rPr lang="en-US" dirty="0" smtClean="0">
                <a:ea typeface="ＭＳ Ｐゴシック" pitchFamily="-108" charset="-128"/>
              </a:rPr>
              <a:t>bold font (12) having been derived from the ALMA data alone. Sources </a:t>
            </a:r>
            <a:r>
              <a:rPr lang="en-US" dirty="0" err="1" smtClean="0">
                <a:ea typeface="ＭＳ Ｐゴシック" pitchFamily="-108" charset="-128"/>
              </a:rPr>
              <a:t>labelled</a:t>
            </a:r>
            <a:endParaRPr lang="en-US" dirty="0" smtClean="0">
              <a:ea typeface="ＭＳ Ｐゴシック" pitchFamily="-108" charset="-128"/>
            </a:endParaRPr>
          </a:p>
          <a:p>
            <a:pPr>
              <a:defRPr/>
            </a:pPr>
            <a:r>
              <a:rPr lang="en-US" dirty="0" smtClean="0">
                <a:ea typeface="ＭＳ Ｐゴシック" pitchFamily="-108" charset="-128"/>
              </a:rPr>
              <a:t>in blue (5) are plotted at the most likely </a:t>
            </a:r>
            <a:r>
              <a:rPr lang="en-US" dirty="0" err="1" smtClean="0">
                <a:ea typeface="ＭＳ Ｐゴシック" pitchFamily="-108" charset="-128"/>
              </a:rPr>
              <a:t>redshift</a:t>
            </a:r>
            <a:r>
              <a:rPr lang="en-US" dirty="0" smtClean="0">
                <a:ea typeface="ＭＳ Ｐゴシック" pitchFamily="-108" charset="-128"/>
              </a:rPr>
              <a:t> of multiple options, based on</a:t>
            </a:r>
          </a:p>
          <a:p>
            <a:pPr>
              <a:defRPr/>
            </a:pPr>
            <a:r>
              <a:rPr lang="en-US" dirty="0" smtClean="0">
                <a:ea typeface="ＭＳ Ｐゴシック" pitchFamily="-108" charset="-128"/>
              </a:rPr>
              <a:t>the dust temperature derived from extensive far-infrared photometry. Three</a:t>
            </a:r>
          </a:p>
          <a:p>
            <a:pPr>
              <a:defRPr/>
            </a:pPr>
            <a:r>
              <a:rPr lang="en-US" dirty="0" smtClean="0">
                <a:ea typeface="ＭＳ Ｐゴシック" pitchFamily="-108" charset="-128"/>
              </a:rPr>
              <a:t>sources with no lines detected are placed at z=1.85, in the middle of the</a:t>
            </a:r>
          </a:p>
          <a:p>
            <a:pPr>
              <a:defRPr/>
            </a:pPr>
            <a:r>
              <a:rPr lang="en-US" dirty="0" err="1" smtClean="0">
                <a:ea typeface="ＭＳ Ｐゴシック" pitchFamily="-108" charset="-128"/>
              </a:rPr>
              <a:t>redshift</a:t>
            </a:r>
            <a:r>
              <a:rPr lang="en-US" dirty="0" smtClean="0">
                <a:ea typeface="ＭＳ Ｐゴシック" pitchFamily="-108" charset="-128"/>
              </a:rPr>
              <a:t> range for which we expect no strong lines, and </a:t>
            </a:r>
            <a:r>
              <a:rPr lang="en-US" dirty="0" err="1" smtClean="0">
                <a:ea typeface="ＭＳ Ｐゴシック" pitchFamily="-108" charset="-128"/>
              </a:rPr>
              <a:t>labelled</a:t>
            </a:r>
            <a:r>
              <a:rPr lang="en-US" dirty="0" smtClean="0">
                <a:ea typeface="ＭＳ Ｐゴシック" pitchFamily="-108" charset="-128"/>
              </a:rPr>
              <a:t> in red. Total</a:t>
            </a:r>
          </a:p>
          <a:p>
            <a:pPr>
              <a:defRPr/>
            </a:pPr>
            <a:r>
              <a:rPr lang="en-US" dirty="0" smtClean="0">
                <a:ea typeface="ＭＳ Ｐゴシック" pitchFamily="-108" charset="-128"/>
              </a:rPr>
              <a:t>integration times for each source were roughly ten minutes. The synthesized</a:t>
            </a:r>
          </a:p>
          <a:p>
            <a:pPr>
              <a:defRPr/>
            </a:pPr>
            <a:r>
              <a:rPr lang="en-US" dirty="0" err="1" smtClean="0">
                <a:ea typeface="ＭＳ Ｐゴシック" pitchFamily="-108" charset="-128"/>
              </a:rPr>
              <a:t>beamsize</a:t>
            </a:r>
            <a:r>
              <a:rPr lang="en-US" dirty="0" smtClean="0">
                <a:ea typeface="ＭＳ Ｐゴシック" pitchFamily="-108" charset="-128"/>
              </a:rPr>
              <a:t> ranges from 7”x5” to 5”x3” over the frequency range of the search,</a:t>
            </a:r>
          </a:p>
          <a:p>
            <a:pPr>
              <a:defRPr/>
            </a:pPr>
            <a:r>
              <a:rPr lang="en-US" dirty="0" smtClean="0">
                <a:ea typeface="ＭＳ Ｐゴシック" pitchFamily="-108" charset="-128"/>
              </a:rPr>
              <a:t>which is inadequate to spatially resolve the velocity structure of the </a:t>
            </a:r>
            <a:r>
              <a:rPr lang="en-US" dirty="0" err="1" smtClean="0">
                <a:ea typeface="ＭＳ Ｐゴシック" pitchFamily="-108" charset="-128"/>
              </a:rPr>
              <a:t>lensed</a:t>
            </a:r>
            <a:endParaRPr lang="en-US" dirty="0" smtClean="0">
              <a:ea typeface="ＭＳ Ｐゴシック" pitchFamily="-108" charset="-128"/>
            </a:endParaRPr>
          </a:p>
          <a:p>
            <a:pPr>
              <a:defRPr/>
            </a:pPr>
            <a:r>
              <a:rPr lang="en-US" dirty="0" smtClean="0">
                <a:ea typeface="ＭＳ Ｐゴシック" pitchFamily="-108" charset="-128"/>
              </a:rPr>
              <a:t>sources. Transitions of species detected in at least one source are indicated by</a:t>
            </a:r>
          </a:p>
          <a:p>
            <a:pPr>
              <a:defRPr/>
            </a:pPr>
            <a:r>
              <a:rPr lang="en-US" dirty="0" smtClean="0">
                <a:ea typeface="ＭＳ Ｐゴシック" pitchFamily="-108" charset="-128"/>
              </a:rPr>
              <a:t>vertical lines. Rotational transitions of the 12CO (solid) and 13CO (dashed)</a:t>
            </a:r>
          </a:p>
          <a:p>
            <a:pPr>
              <a:defRPr/>
            </a:pPr>
            <a:r>
              <a:rPr lang="en-US" dirty="0" err="1" smtClean="0">
                <a:ea typeface="ＭＳ Ｐゴシック" pitchFamily="-108" charset="-128"/>
              </a:rPr>
              <a:t>isotopologues</a:t>
            </a:r>
            <a:r>
              <a:rPr lang="en-US" dirty="0" smtClean="0">
                <a:ea typeface="ＭＳ Ｐゴシック" pitchFamily="-108" charset="-128"/>
              </a:rPr>
              <a:t> are shown in grey. Water lines are marked by blue dashed lines,</a:t>
            </a:r>
          </a:p>
          <a:p>
            <a:pPr>
              <a:defRPr/>
            </a:pPr>
            <a:r>
              <a:rPr lang="en-US" dirty="0" smtClean="0">
                <a:ea typeface="ＭＳ Ｐゴシック" pitchFamily="-108" charset="-128"/>
              </a:rPr>
              <a:t>ionized water lines by red dashed lines, and atomic carbon ([CI]) by the green</a:t>
            </a:r>
          </a:p>
          <a:p>
            <a:pPr>
              <a:defRPr/>
            </a:pPr>
            <a:r>
              <a:rPr lang="en-GB" dirty="0" smtClean="0">
                <a:ea typeface="ＭＳ Ｐゴシック" pitchFamily="-108" charset="-128"/>
              </a:rPr>
              <a:t>dashed line.</a:t>
            </a:r>
            <a:endParaRPr lang="en-GB" dirty="0">
              <a:ea typeface="ＭＳ Ｐゴシック" pitchFamily="-108" charset="-128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0831722-4489-44AC-AF2C-48BC90DA7C40}" type="slidenum">
              <a:rPr lang="en-US" smtClean="0">
                <a:latin typeface="Arial" pitchFamily="34" charset="0"/>
                <a:ea typeface="MS PGothic" pitchFamily="34" charset="-128"/>
              </a:rPr>
              <a:pPr/>
              <a:t>22</a:t>
            </a:fld>
            <a:endParaRPr lang="en-US" smtClean="0">
              <a:latin typeface="Arial" pitchFamily="34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spatial coverage over 12 orders of magnitude</a:t>
            </a:r>
          </a:p>
          <a:p>
            <a:r>
              <a:rPr lang="en-GB" dirty="0" smtClean="0"/>
              <a:t>spectral coverage over 2</a:t>
            </a:r>
            <a:r>
              <a:rPr lang="en-GB" baseline="0" dirty="0" smtClean="0"/>
              <a:t> orders of magnitude could be simultaneous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F9A6AE-22CB-4DAD-8C62-6C7C74931F2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241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E41CCB8-DBCC-4F3D-A3A5-431265070CDF}" type="slidenum">
              <a:rPr lang="en-GB" smtClean="0">
                <a:ea typeface="ＭＳ Ｐゴシック" pitchFamily="34" charset="-128"/>
              </a:rPr>
              <a:pPr/>
              <a:t>31</a:t>
            </a:fld>
            <a:endParaRPr lang="en-GB" smtClean="0">
              <a:ea typeface="ＭＳ Ｐゴシック" pitchFamily="34" charset="-128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C986F52-FD7C-4795-A852-E612704DAC04}" type="slidenum">
              <a:rPr lang="en-US" smtClean="0">
                <a:ea typeface="ＭＳ Ｐゴシック"/>
                <a:cs typeface="ＭＳ Ｐゴシック"/>
              </a:rPr>
              <a:pPr/>
              <a:t>32</a:t>
            </a:fld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366912-3FD2-4D0B-8BF9-5AE4CED28896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GB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4C2D9-2F72-4402-8F5C-A5C7E06E1419}" type="slidenum">
              <a:rPr lang="en-GB" smtClean="0"/>
              <a:pPr/>
              <a:t>36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4C2D9-2F72-4402-8F5C-A5C7E06E1419}" type="slidenum">
              <a:rPr lang="en-GB" smtClean="0"/>
              <a:pPr/>
              <a:t>37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8072" y="2130425"/>
            <a:ext cx="7772400" cy="1470025"/>
          </a:xfrm>
        </p:spPr>
        <p:txBody>
          <a:bodyPr/>
          <a:lstStyle>
            <a:lvl1pPr>
              <a:defRPr>
                <a:latin typeface="HelveticaNeueLT Com 45 L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43608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HelveticaNeueLT Com 45 Lt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2210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9619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71561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58025" y="0"/>
            <a:ext cx="2085975" cy="5865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5338" y="0"/>
            <a:ext cx="6110287" cy="5865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39739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0"/>
            <a:ext cx="8345487" cy="10366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27088" y="1052513"/>
            <a:ext cx="4081462" cy="481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0950" y="1052513"/>
            <a:ext cx="4083050" cy="481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0558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0"/>
            <a:ext cx="8345487" cy="10366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088" y="1052513"/>
            <a:ext cx="4081462" cy="481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60950" y="1052513"/>
            <a:ext cx="4083050" cy="233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60950" y="3535363"/>
            <a:ext cx="4083050" cy="233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36366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400800"/>
            <a:ext cx="2133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AA2FFC6-91D6-1348-B175-851FE3BE59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55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400800"/>
            <a:ext cx="2133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AA2FFC6-91D6-1348-B175-851FE3BE59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460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400800"/>
            <a:ext cx="2133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AA2FFC6-91D6-1348-B175-851FE3BE59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24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400800"/>
            <a:ext cx="2133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AA2FFC6-91D6-1348-B175-851FE3BE59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979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75227" y="6524560"/>
            <a:ext cx="3467893" cy="366118"/>
          </a:xfrm>
          <a:prstGeom prst="rect">
            <a:avLst/>
          </a:prstGeom>
          <a:solidFill/>
          <a:ln w="12700">
            <a:miter lim="400000"/>
          </a:ln>
          <a:effectLst>
            <a:outerShdw blurRad="63500" dir="16200000" rotWithShape="0">
              <a:srgbClr val="000000"/>
            </a:outerShdw>
          </a:effectLst>
        </p:spPr>
        <p:txBody>
          <a:bodyPr lIns="0" tIns="0" rIns="0" bIns="0" anchor="ctr"/>
          <a:lstStyle/>
          <a:p>
            <a:pPr lvl="0">
              <a:defRPr sz="4200"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-29813" y="-40183"/>
            <a:ext cx="9203625" cy="6938368"/>
          </a:xfrm>
          <a:prstGeom prst="rect">
            <a:avLst/>
          </a:prstGeom>
          <a:solidFill>
            <a:srgbClr val="000000">
              <a:alpha val="45000"/>
            </a:srgbClr>
          </a:solidFill>
          <a:ln w="12700">
            <a:miter lim="400000"/>
          </a:ln>
          <a:effectLst>
            <a:outerShdw blurRad="63500" dir="16200000" rotWithShape="0">
              <a:srgbClr val="000000">
                <a:alpha val="2906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4200"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endParaRPr/>
          </a:p>
        </p:txBody>
      </p:sp>
      <p:sp>
        <p:nvSpPr>
          <p:cNvPr id="12" name="Shape 12"/>
          <p:cNvSpPr/>
          <p:nvPr/>
        </p:nvSpPr>
        <p:spPr>
          <a:xfrm>
            <a:off x="8027928" y="6490212"/>
            <a:ext cx="807165" cy="333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For PIP</a:t>
            </a:r>
          </a:p>
        </p:txBody>
      </p:sp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892969" y="1803797"/>
            <a:ext cx="7358063" cy="1785938"/>
          </a:xfrm>
          <a:prstGeom prst="rect">
            <a:avLst/>
          </a:prstGeom>
        </p:spPr>
        <p:txBody>
          <a:bodyPr lIns="0" tIns="0" rIns="0" bIns="0"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1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892969" y="3661172"/>
            <a:ext cx="7358063" cy="102691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Body Level Five</a:t>
            </a:r>
          </a:p>
        </p:txBody>
      </p:sp>
      <p:pic>
        <p:nvPicPr>
          <p:cNvPr id="15" name="eso-logo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65" y="5939635"/>
            <a:ext cx="619214" cy="806968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xfrm>
            <a:off x="4442118" y="6509742"/>
            <a:ext cx="259104" cy="294680"/>
          </a:xfrm>
          <a:prstGeom prst="rect">
            <a:avLst/>
          </a:prstGeom>
        </p:spPr>
        <p:txBody>
          <a:bodyPr lIns="64291" tIns="32146" rIns="64291" bIns="32146"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0946685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NeueLT Com 45 L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372"/>
              </a:spcBef>
              <a:defRPr>
                <a:latin typeface="HelveticaNeueLT Com 45 Lt" pitchFamily="34" charset="0"/>
              </a:defRPr>
            </a:lvl1pPr>
            <a:lvl2pPr>
              <a:spcBef>
                <a:spcPts val="372"/>
              </a:spcBef>
              <a:defRPr>
                <a:latin typeface="HelveticaNeueLT Com 45 Lt" pitchFamily="34" charset="0"/>
              </a:defRPr>
            </a:lvl2pPr>
            <a:lvl3pPr>
              <a:spcBef>
                <a:spcPts val="372"/>
              </a:spcBef>
              <a:defRPr>
                <a:latin typeface="HelveticaNeueLT Com 45 Lt" pitchFamily="34" charset="0"/>
              </a:defRPr>
            </a:lvl3pPr>
            <a:lvl4pPr>
              <a:spcBef>
                <a:spcPts val="372"/>
              </a:spcBef>
              <a:defRPr>
                <a:latin typeface="HelveticaNeueLT Com 45 Lt" pitchFamily="34" charset="0"/>
              </a:defRPr>
            </a:lvl4pPr>
            <a:lvl5pPr>
              <a:spcBef>
                <a:spcPts val="372"/>
              </a:spcBef>
              <a:defRPr>
                <a:latin typeface="HelveticaNeueLT Com 45 Lt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3211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75227" y="6524560"/>
            <a:ext cx="3467893" cy="366118"/>
          </a:xfrm>
          <a:prstGeom prst="rect">
            <a:avLst/>
          </a:prstGeom>
          <a:solidFill/>
          <a:ln w="12700">
            <a:miter lim="400000"/>
          </a:ln>
          <a:effectLst>
            <a:outerShdw blurRad="63500" dir="162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4200"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endParaRPr/>
          </a:p>
        </p:txBody>
      </p:sp>
      <p:sp>
        <p:nvSpPr>
          <p:cNvPr id="49" name="Shape 49"/>
          <p:cNvSpPr/>
          <p:nvPr/>
        </p:nvSpPr>
        <p:spPr>
          <a:xfrm>
            <a:off x="-29813" y="-40183"/>
            <a:ext cx="9203625" cy="6938368"/>
          </a:xfrm>
          <a:prstGeom prst="rect">
            <a:avLst/>
          </a:prstGeom>
          <a:solidFill>
            <a:srgbClr val="000000">
              <a:alpha val="45000"/>
            </a:srgbClr>
          </a:solidFill>
          <a:ln w="12700">
            <a:miter lim="400000"/>
          </a:ln>
          <a:effectLst>
            <a:outerShdw blurRad="63500" dir="16200000" rotWithShape="0">
              <a:srgbClr val="000000">
                <a:alpha val="2906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4200"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endParaRPr/>
          </a:p>
        </p:txBody>
      </p:sp>
      <p:sp>
        <p:nvSpPr>
          <p:cNvPr id="50" name="Shape 50"/>
          <p:cNvSpPr/>
          <p:nvPr/>
        </p:nvSpPr>
        <p:spPr>
          <a:xfrm>
            <a:off x="8027928" y="6490212"/>
            <a:ext cx="807165" cy="333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For PIP</a:t>
            </a:r>
          </a:p>
        </p:txBody>
      </p:sp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xfrm>
            <a:off x="892969" y="2536031"/>
            <a:ext cx="7358063" cy="1785938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1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52" name="Shape 52"/>
          <p:cNvSpPr>
            <a:spLocks noGrp="1"/>
          </p:cNvSpPr>
          <p:nvPr>
            <p:ph type="sldNum" sz="quarter" idx="2"/>
          </p:nvPr>
        </p:nvSpPr>
        <p:spPr>
          <a:xfrm>
            <a:off x="4442118" y="6509742"/>
            <a:ext cx="259104" cy="294680"/>
          </a:xfrm>
          <a:prstGeom prst="rect">
            <a:avLst/>
          </a:prstGeom>
        </p:spPr>
        <p:txBody>
          <a:bodyPr lIns="64291" tIns="32146" rIns="64291" bIns="32146"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pic>
        <p:nvPicPr>
          <p:cNvPr id="53" name="eso-logo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65" y="5939635"/>
            <a:ext cx="619214" cy="806968"/>
          </a:xfrm>
          <a:prstGeom prst="rect">
            <a:avLst/>
          </a:prstGeom>
          <a:ln w="889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93200381"/>
      </p:ext>
    </p:extLst>
  </p:cSld>
  <p:clrMapOvr>
    <a:masterClrMapping/>
  </p:clrMapOvr>
  <p:transition xmlns:p14="http://schemas.microsoft.com/office/powerpoint/2010/main"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 smtClean="0"/>
              <a:t>ESO Overview 23-25 March 2015</a:t>
            </a:r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393689" y="1131005"/>
            <a:ext cx="8748000" cy="5278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5214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6" y="1124744"/>
            <a:ext cx="4392488" cy="53284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8024" y="1124744"/>
            <a:ext cx="4355976" cy="53284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Words at the bottom</a:t>
            </a:r>
            <a:endParaRPr lang="en-GB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2289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8341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40768"/>
            <a:ext cx="4041775" cy="8341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Words at the bottom</a:t>
            </a:r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4168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Words at the bottom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040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  <a:latin typeface="HelveticaNeueLT Com 45 L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372"/>
              </a:spcBef>
              <a:defRPr>
                <a:solidFill>
                  <a:schemeClr val="accent3"/>
                </a:solidFill>
                <a:latin typeface="HelveticaNeueLT Com 45 Lt" pitchFamily="34" charset="0"/>
              </a:defRPr>
            </a:lvl1pPr>
            <a:lvl2pPr>
              <a:spcBef>
                <a:spcPts val="372"/>
              </a:spcBef>
              <a:defRPr>
                <a:solidFill>
                  <a:schemeClr val="accent3"/>
                </a:solidFill>
                <a:latin typeface="HelveticaNeueLT Com 45 Lt" pitchFamily="34" charset="0"/>
              </a:defRPr>
            </a:lvl2pPr>
            <a:lvl3pPr>
              <a:spcBef>
                <a:spcPts val="372"/>
              </a:spcBef>
              <a:defRPr>
                <a:solidFill>
                  <a:schemeClr val="accent3"/>
                </a:solidFill>
                <a:latin typeface="HelveticaNeueLT Com 45 Lt" pitchFamily="34" charset="0"/>
              </a:defRPr>
            </a:lvl3pPr>
            <a:lvl4pPr>
              <a:spcBef>
                <a:spcPts val="372"/>
              </a:spcBef>
              <a:defRPr>
                <a:solidFill>
                  <a:schemeClr val="accent3"/>
                </a:solidFill>
                <a:latin typeface="HelveticaNeueLT Com 45 Lt" pitchFamily="34" charset="0"/>
              </a:defRPr>
            </a:lvl4pPr>
            <a:lvl5pPr>
              <a:spcBef>
                <a:spcPts val="372"/>
              </a:spcBef>
              <a:defRPr>
                <a:solidFill>
                  <a:schemeClr val="accent3"/>
                </a:solidFill>
                <a:latin typeface="HelveticaNeueLT Com 45 Lt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Text Box 10"/>
          <p:cNvSpPr txBox="1">
            <a:spLocks noChangeArrowheads="1"/>
          </p:cNvSpPr>
          <p:nvPr userDrawn="1"/>
        </p:nvSpPr>
        <p:spPr bwMode="auto">
          <a:xfrm>
            <a:off x="319814" y="6497638"/>
            <a:ext cx="159349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GB" sz="1000" baseline="0" dirty="0" err="1" smtClean="0">
                <a:solidFill>
                  <a:schemeClr val="bg1"/>
                </a:solidFill>
                <a:latin typeface="HelveticaNeueLT Com 45 Lt" pitchFamily="34" charset="0"/>
                <a:ea typeface="+mn-ea"/>
                <a:cs typeface="+mn-cs"/>
              </a:rPr>
              <a:t>Brnó</a:t>
            </a:r>
            <a:r>
              <a:rPr lang="en-GB" sz="1000" baseline="0" dirty="0" smtClean="0">
                <a:solidFill>
                  <a:schemeClr val="bg1"/>
                </a:solidFill>
                <a:latin typeface="HelveticaNeueLT Com 45 Lt" pitchFamily="34" charset="0"/>
                <a:ea typeface="+mn-ea"/>
                <a:cs typeface="+mn-cs"/>
              </a:rPr>
              <a:t> </a:t>
            </a:r>
            <a:r>
              <a:rPr lang="en-GB" sz="1000" dirty="0" smtClean="0">
                <a:solidFill>
                  <a:schemeClr val="bg1"/>
                </a:solidFill>
                <a:latin typeface="HelveticaNeueLT Com 45 Lt" pitchFamily="34" charset="0"/>
                <a:ea typeface="+mn-ea"/>
                <a:cs typeface="+mn-cs"/>
              </a:rPr>
              <a:t>| 2 September 2015</a:t>
            </a:r>
            <a:endParaRPr lang="en-GB" sz="1000" dirty="0">
              <a:solidFill>
                <a:schemeClr val="bg1"/>
              </a:solidFill>
              <a:latin typeface="HelveticaNeueLT Com 45 Lt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037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7633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088" y="1052513"/>
            <a:ext cx="4081462" cy="481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0950" y="1052513"/>
            <a:ext cx="4083050" cy="481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8740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515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430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585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5721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theme" Target="../theme/theme1.xml"/><Relationship Id="rId26" Type="http://schemas.openxmlformats.org/officeDocument/2006/relationships/vmlDrawing" Target="../drawings/vmlDrawing1.vml"/><Relationship Id="rId27" Type="http://schemas.openxmlformats.org/officeDocument/2006/relationships/oleObject" Target="../embeddings/oleObject1.bin"/><Relationship Id="rId28" Type="http://schemas.openxmlformats.org/officeDocument/2006/relationships/image" Target="../media/image1.png"/><Relationship Id="rId29" Type="http://schemas.openxmlformats.org/officeDocument/2006/relationships/image" Target="../media/image2.tiff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5338" y="0"/>
            <a:ext cx="8345487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13957" y="1052512"/>
            <a:ext cx="8830043" cy="544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699849" name="Line 9"/>
          <p:cNvSpPr>
            <a:spLocks noChangeShapeType="1"/>
          </p:cNvSpPr>
          <p:nvPr userDrawn="1"/>
        </p:nvSpPr>
        <p:spPr bwMode="auto">
          <a:xfrm>
            <a:off x="0" y="1035050"/>
            <a:ext cx="9144000" cy="0"/>
          </a:xfrm>
          <a:prstGeom prst="line">
            <a:avLst/>
          </a:prstGeom>
          <a:noFill/>
          <a:ln w="9525">
            <a:solidFill>
              <a:srgbClr val="2764D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GB" sz="1800">
              <a:ea typeface="+mn-ea"/>
              <a:cs typeface="+mn-cs"/>
            </a:endParaRPr>
          </a:p>
        </p:txBody>
      </p:sp>
      <p:sp>
        <p:nvSpPr>
          <p:cNvPr id="1699850" name="Text Box 10"/>
          <p:cNvSpPr txBox="1">
            <a:spLocks noChangeArrowheads="1"/>
          </p:cNvSpPr>
          <p:nvPr userDrawn="1"/>
        </p:nvSpPr>
        <p:spPr bwMode="auto">
          <a:xfrm>
            <a:off x="319814" y="6497638"/>
            <a:ext cx="159349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GB" sz="1000" baseline="0" dirty="0" err="1" smtClean="0">
                <a:solidFill>
                  <a:schemeClr val="tx1"/>
                </a:solidFill>
                <a:latin typeface="HelveticaNeueLT Com 45 Lt" pitchFamily="34" charset="0"/>
                <a:ea typeface="+mn-ea"/>
                <a:cs typeface="+mn-cs"/>
              </a:rPr>
              <a:t>Brnó</a:t>
            </a:r>
            <a:r>
              <a:rPr lang="en-GB" sz="1000" baseline="0" dirty="0" smtClean="0">
                <a:solidFill>
                  <a:schemeClr val="tx1"/>
                </a:solidFill>
                <a:latin typeface="HelveticaNeueLT Com 45 Lt" pitchFamily="34" charset="0"/>
                <a:ea typeface="+mn-ea"/>
                <a:cs typeface="+mn-cs"/>
              </a:rPr>
              <a:t> </a:t>
            </a:r>
            <a:r>
              <a:rPr lang="en-GB" sz="1000" dirty="0" smtClean="0">
                <a:solidFill>
                  <a:schemeClr val="tx1"/>
                </a:solidFill>
                <a:latin typeface="HelveticaNeueLT Com 45 Lt" pitchFamily="34" charset="0"/>
                <a:ea typeface="+mn-ea"/>
                <a:cs typeface="+mn-cs"/>
              </a:rPr>
              <a:t>| 2 September 2015</a:t>
            </a:r>
            <a:endParaRPr lang="en-GB" sz="1000" dirty="0">
              <a:solidFill>
                <a:schemeClr val="tx1"/>
              </a:solidFill>
              <a:latin typeface="HelveticaNeueLT Com 45 Lt" pitchFamily="34" charset="0"/>
              <a:ea typeface="+mn-ea"/>
              <a:cs typeface="+mn-cs"/>
            </a:endParaRPr>
          </a:p>
        </p:txBody>
      </p:sp>
      <p:graphicFrame>
        <p:nvGraphicFramePr>
          <p:cNvPr id="36867" name="Object 7"/>
          <p:cNvGraphicFramePr>
            <a:graphicFrameLocks noChangeAspect="1"/>
          </p:cNvGraphicFramePr>
          <p:nvPr/>
        </p:nvGraphicFramePr>
        <p:xfrm>
          <a:off x="0" y="0"/>
          <a:ext cx="795338" cy="1036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" name="Photo Editor Photo" r:id="rId27" imgW="4495238" imgH="5858693" progId="">
                  <p:embed/>
                </p:oleObj>
              </mc:Choice>
              <mc:Fallback>
                <p:oleObj name="Photo Editor Photo" r:id="rId27" imgW="4495238" imgH="585869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795338" cy="1036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eso-flags-noframesrgb.tif"/>
          <p:cNvPicPr preferRelativeResize="0">
            <a:picLocks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6736" y="6581775"/>
            <a:ext cx="3132000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6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678" r:id="rId21"/>
    <p:sldLayoutId id="2147483688" r:id="rId22"/>
    <p:sldLayoutId id="2147483689" r:id="rId23"/>
    <p:sldLayoutId id="2147483690" r:id="rId24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NeueLT Com 45 Lt" pitchFamily="34" charset="0"/>
          <a:ea typeface="MS PGothic" pitchFamily="34" charset="-128"/>
          <a:cs typeface="HelveticaNeueLT Com 45 Lt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NeueLT Com 45 Lt" pitchFamily="34" charset="0"/>
          <a:ea typeface="MS PGothic" pitchFamily="34" charset="-128"/>
          <a:cs typeface="HelveticaNeueLT Com 45 Lt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NeueLT Com 45 Lt" pitchFamily="34" charset="0"/>
          <a:ea typeface="MS PGothic" pitchFamily="34" charset="-128"/>
          <a:cs typeface="HelveticaNeueLT Com 45 Lt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NeueLT Com 45 Lt" pitchFamily="34" charset="0"/>
          <a:ea typeface="MS PGothic" pitchFamily="34" charset="-128"/>
          <a:cs typeface="HelveticaNeueLT Com 45 Lt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NeueLT Com 45 Lt" pitchFamily="34" charset="0"/>
          <a:ea typeface="MS PGothic" pitchFamily="34" charset="-128"/>
          <a:cs typeface="HelveticaNeueLT Com 45 Lt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00000"/>
        <a:buFont typeface="Lucida Grande"/>
        <a:buChar char="◼"/>
        <a:defRPr sz="2800">
          <a:solidFill>
            <a:schemeClr val="tx1"/>
          </a:solidFill>
          <a:latin typeface="HelveticaNeueLT Com 45 Lt" pitchFamily="34" charset="0"/>
          <a:ea typeface="MS PGothic" pitchFamily="34" charset="-128"/>
          <a:cs typeface="HelveticaNeueLT Com 45 Lt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Ø"/>
        <a:defRPr sz="2400">
          <a:solidFill>
            <a:schemeClr val="tx1"/>
          </a:solidFill>
          <a:latin typeface="HelveticaNeueLT Com 45 Lt" pitchFamily="34" charset="0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6FF"/>
        </a:buClr>
        <a:buChar char="•"/>
        <a:defRPr sz="2000">
          <a:solidFill>
            <a:schemeClr val="tx1"/>
          </a:solidFill>
          <a:latin typeface="HelveticaNeueLT Com 45 Lt" pitchFamily="34" charset="0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HelveticaNeueLT Com 45 Lt" pitchFamily="34" charset="0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HelveticaNeueLT Com 45 Lt" pitchFamily="34" charset="0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jpeg"/><Relationship Id="rId3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39.e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40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oleObject" Target="../embeddings/oleObject4.bin"/><Relationship Id="rId5" Type="http://schemas.openxmlformats.org/officeDocument/2006/relationships/image" Target="../media/image1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png"/><Relationship Id="rId20" Type="http://schemas.openxmlformats.org/officeDocument/2006/relationships/image" Target="../media/image70.png"/><Relationship Id="rId21" Type="http://schemas.openxmlformats.org/officeDocument/2006/relationships/image" Target="../media/image71.png"/><Relationship Id="rId22" Type="http://schemas.openxmlformats.org/officeDocument/2006/relationships/image" Target="../media/image72.png"/><Relationship Id="rId10" Type="http://schemas.openxmlformats.org/officeDocument/2006/relationships/image" Target="../media/image60.png"/><Relationship Id="rId11" Type="http://schemas.openxmlformats.org/officeDocument/2006/relationships/image" Target="../media/image61.png"/><Relationship Id="rId12" Type="http://schemas.openxmlformats.org/officeDocument/2006/relationships/image" Target="../media/image62.png"/><Relationship Id="rId13" Type="http://schemas.openxmlformats.org/officeDocument/2006/relationships/image" Target="../media/image63.png"/><Relationship Id="rId14" Type="http://schemas.openxmlformats.org/officeDocument/2006/relationships/image" Target="../media/image64.png"/><Relationship Id="rId15" Type="http://schemas.openxmlformats.org/officeDocument/2006/relationships/image" Target="../media/image65.png"/><Relationship Id="rId16" Type="http://schemas.openxmlformats.org/officeDocument/2006/relationships/image" Target="../media/image66.png"/><Relationship Id="rId17" Type="http://schemas.openxmlformats.org/officeDocument/2006/relationships/image" Target="../media/image67.png"/><Relationship Id="rId18" Type="http://schemas.openxmlformats.org/officeDocument/2006/relationships/image" Target="../media/image68.png"/><Relationship Id="rId19" Type="http://schemas.openxmlformats.org/officeDocument/2006/relationships/image" Target="../media/image69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1.jpeg"/><Relationship Id="rId12" Type="http://schemas.openxmlformats.org/officeDocument/2006/relationships/image" Target="../media/image82.png"/><Relationship Id="rId13" Type="http://schemas.openxmlformats.org/officeDocument/2006/relationships/image" Target="../media/image83.png"/><Relationship Id="rId14" Type="http://schemas.openxmlformats.org/officeDocument/2006/relationships/image" Target="../media/image84.png"/><Relationship Id="rId15" Type="http://schemas.openxmlformats.org/officeDocument/2006/relationships/image" Target="../media/image85.jpeg"/><Relationship Id="rId16" Type="http://schemas.openxmlformats.org/officeDocument/2006/relationships/image" Target="../media/image86.jpeg"/><Relationship Id="rId17" Type="http://schemas.openxmlformats.org/officeDocument/2006/relationships/image" Target="../media/image87.png"/><Relationship Id="rId18" Type="http://schemas.openxmlformats.org/officeDocument/2006/relationships/image" Target="../media/image8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3.jpe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8" Type="http://schemas.openxmlformats.org/officeDocument/2006/relationships/image" Target="../media/image78.jpeg"/><Relationship Id="rId9" Type="http://schemas.openxmlformats.org/officeDocument/2006/relationships/image" Target="../media/image79.jpeg"/><Relationship Id="rId10" Type="http://schemas.openxmlformats.org/officeDocument/2006/relationships/image" Target="../media/image8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file://localhost/Users/bleibund/Bruno/Talks/Movies/Galactic_Centre_flashes.mpg" TargetMode="External"/><Relationship Id="rId4" Type="http://schemas.openxmlformats.org/officeDocument/2006/relationships/video" Target="file://localhost/Users/bleibund/Bruno/Talks/Movies/Galactic_Centre_flashes.mpg" TargetMode="External"/><Relationship Id="rId5" Type="http://schemas.openxmlformats.org/officeDocument/2006/relationships/slideLayout" Target="../slideLayouts/slideLayout3.xml"/><Relationship Id="rId6" Type="http://schemas.openxmlformats.org/officeDocument/2006/relationships/notesSlide" Target="../notesSlides/notesSlide7.xml"/><Relationship Id="rId7" Type="http://schemas.openxmlformats.org/officeDocument/2006/relationships/image" Target="../media/image91.png"/><Relationship Id="rId8" Type="http://schemas.openxmlformats.org/officeDocument/2006/relationships/image" Target="../media/image92.png"/><Relationship Id="rId1" Type="http://schemas.microsoft.com/office/2007/relationships/media" Target="file://localhost/Users/bleibund/Bruno/Talks/GTC09/galactic%20centre.mpg" TargetMode="External"/><Relationship Id="rId2" Type="http://schemas.openxmlformats.org/officeDocument/2006/relationships/video" Target="file://localhost/Users/bleibund/Bruno/Talks/GTC09/galactic%20centre.mpg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4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Relationship Id="rId3" Type="http://schemas.openxmlformats.org/officeDocument/2006/relationships/image" Target="../media/image10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gi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5" Type="http://schemas.openxmlformats.org/officeDocument/2006/relationships/image" Target="../media/image113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tiff"/><Relationship Id="rId4" Type="http://schemas.openxmlformats.org/officeDocument/2006/relationships/image" Target="../media/image116.emf"/><Relationship Id="rId5" Type="http://schemas.openxmlformats.org/officeDocument/2006/relationships/image" Target="../media/image11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4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1.png"/><Relationship Id="rId3" Type="http://schemas.openxmlformats.org/officeDocument/2006/relationships/image" Target="../media/image12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4" Type="http://schemas.openxmlformats.org/officeDocument/2006/relationships/image" Target="../media/image126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7.png"/><Relationship Id="rId3" Type="http://schemas.openxmlformats.org/officeDocument/2006/relationships/image" Target="../media/image12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tif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4" Type="http://schemas.openxmlformats.org/officeDocument/2006/relationships/oleObject" Target="../embeddings/oleObject5.bin"/><Relationship Id="rId5" Type="http://schemas.openxmlformats.org/officeDocument/2006/relationships/image" Target="../media/image1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1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8" Type="http://schemas.openxmlformats.org/officeDocument/2006/relationships/image" Target="../media/image17.jpeg"/><Relationship Id="rId9" Type="http://schemas.openxmlformats.org/officeDocument/2006/relationships/image" Target="../media/image18.jpeg"/><Relationship Id="rId10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9197" y="1446532"/>
            <a:ext cx="7772400" cy="1470025"/>
          </a:xfrm>
        </p:spPr>
        <p:txBody>
          <a:bodyPr/>
          <a:lstStyle/>
          <a:p>
            <a:r>
              <a:rPr lang="en-US" dirty="0" smtClean="0"/>
              <a:t>ESO </a:t>
            </a:r>
            <a:r>
              <a:rPr lang="en-US" dirty="0" err="1" smtClean="0"/>
              <a:t>Paranal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VLT and Survey Telescopes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3093" y="5030674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Bruno Leibundgut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89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Paranal</a:t>
            </a:r>
            <a:r>
              <a:rPr lang="en-GB" dirty="0" smtClean="0"/>
              <a:t> and </a:t>
            </a:r>
            <a:r>
              <a:rPr lang="en-GB" dirty="0" err="1" smtClean="0"/>
              <a:t>Armazonas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107" y="1131216"/>
            <a:ext cx="5676018" cy="52664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24750" y="6048375"/>
            <a:ext cx="1386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M. </a:t>
            </a:r>
            <a:r>
              <a:rPr lang="en-GB" dirty="0" err="1" smtClean="0">
                <a:solidFill>
                  <a:schemeClr val="bg1"/>
                </a:solidFill>
              </a:rPr>
              <a:t>Tarenghi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833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One of the 8m telescopes</a:t>
            </a:r>
            <a:endParaRPr lang="en-GB" dirty="0"/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173163"/>
            <a:ext cx="7202488" cy="535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014574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5843" name="Picture 3" descr="control-ro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5575"/>
            <a:ext cx="9144000" cy="716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4372" name="Picture 4" descr="DSC0479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0" y="-747713"/>
            <a:ext cx="5851525" cy="780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85717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4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B68_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0" y="2636838"/>
            <a:ext cx="3979863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GB" sz="3600" dirty="0" smtClean="0">
                <a:ea typeface="ＭＳ Ｐゴシック" pitchFamily="34" charset="-128"/>
                <a:cs typeface="Arial" pitchFamily="34" charset="0"/>
              </a:rPr>
              <a:t>Why telescopes </a:t>
            </a:r>
            <a:r>
              <a:rPr lang="en-GB" sz="3600" dirty="0">
                <a:ea typeface="ＭＳ Ｐゴシック" pitchFamily="34" charset="-128"/>
                <a:cs typeface="Arial" pitchFamily="34" charset="0"/>
              </a:rPr>
              <a:t>a</a:t>
            </a:r>
            <a:r>
              <a:rPr lang="en-GB" sz="3600" dirty="0" smtClean="0">
                <a:ea typeface="ＭＳ Ｐゴシック" pitchFamily="34" charset="-128"/>
                <a:cs typeface="Arial" pitchFamily="34" charset="0"/>
              </a:rPr>
              <a:t>nd antennas?</a:t>
            </a:r>
          </a:p>
        </p:txBody>
      </p:sp>
      <p:sp>
        <p:nvSpPr>
          <p:cNvPr id="2458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ea typeface="ＭＳ Ｐゴシック" pitchFamily="34" charset="-128"/>
                <a:cs typeface="Arial" pitchFamily="34" charset="0"/>
              </a:rPr>
              <a:t>The strengths of black bodies</a:t>
            </a:r>
          </a:p>
          <a:p>
            <a:r>
              <a:rPr lang="en-GB" dirty="0" smtClean="0">
                <a:ea typeface="ＭＳ Ｐゴシック" pitchFamily="34" charset="-128"/>
                <a:cs typeface="Arial" pitchFamily="34" charset="0"/>
              </a:rPr>
              <a:t>Example: </a:t>
            </a:r>
            <a:r>
              <a:rPr lang="en-GB" dirty="0">
                <a:ea typeface="ＭＳ Ｐゴシック" pitchFamily="34" charset="-128"/>
                <a:cs typeface="Arial" pitchFamily="34" charset="0"/>
              </a:rPr>
              <a:t>h</a:t>
            </a:r>
            <a:r>
              <a:rPr lang="en-GB" dirty="0" smtClean="0">
                <a:ea typeface="ＭＳ Ｐゴシック" pitchFamily="34" charset="-128"/>
                <a:cs typeface="Arial" pitchFamily="34" charset="0"/>
              </a:rPr>
              <a:t>eat images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857750" y="2636838"/>
            <a:ext cx="4002088" cy="3963987"/>
            <a:chOff x="3060" y="1661"/>
            <a:chExt cx="2521" cy="2497"/>
          </a:xfrm>
        </p:grpSpPr>
        <p:pic>
          <p:nvPicPr>
            <p:cNvPr id="24586" name="Picture 6" descr="B68_K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60" y="1661"/>
              <a:ext cx="2521" cy="2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7" name="Text Box 7"/>
            <p:cNvSpPr txBox="1">
              <a:spLocks noChangeArrowheads="1"/>
            </p:cNvSpPr>
            <p:nvPr/>
          </p:nvSpPr>
          <p:spPr bwMode="auto">
            <a:xfrm>
              <a:off x="4785" y="3793"/>
              <a:ext cx="77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3200">
                  <a:solidFill>
                    <a:schemeClr val="bg1"/>
                  </a:solidFill>
                </a:rPr>
                <a:t>2.2</a:t>
              </a:r>
              <a:r>
                <a:rPr lang="el-GR" sz="3200">
                  <a:solidFill>
                    <a:schemeClr val="bg1"/>
                  </a:solidFill>
                  <a:cs typeface="Times New Roman" pitchFamily="18" charset="0"/>
                </a:rPr>
                <a:t>μ</a:t>
              </a:r>
              <a:r>
                <a:rPr lang="en-US" sz="3200">
                  <a:solidFill>
                    <a:schemeClr val="bg1"/>
                  </a:solidFill>
                  <a:cs typeface="Times New Roman" pitchFamily="18" charset="0"/>
                </a:rPr>
                <a:t>m</a:t>
              </a:r>
              <a:endParaRPr lang="el-GR" sz="3200">
                <a:solidFill>
                  <a:schemeClr val="bg1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859338" y="2668588"/>
            <a:ext cx="4040187" cy="3960812"/>
            <a:chOff x="3060" y="1661"/>
            <a:chExt cx="2545" cy="2495"/>
          </a:xfrm>
        </p:grpSpPr>
        <p:pic>
          <p:nvPicPr>
            <p:cNvPr id="24584" name="Picture 9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179" t="16734" r="26984" b="21606"/>
            <a:stretch>
              <a:fillRect/>
            </a:stretch>
          </p:blipFill>
          <p:spPr bwMode="auto">
            <a:xfrm>
              <a:off x="3060" y="1661"/>
              <a:ext cx="2545" cy="2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5" name="Text Box 10"/>
            <p:cNvSpPr txBox="1">
              <a:spLocks noChangeArrowheads="1"/>
            </p:cNvSpPr>
            <p:nvPr/>
          </p:nvSpPr>
          <p:spPr bwMode="auto">
            <a:xfrm>
              <a:off x="4914" y="3791"/>
              <a:ext cx="64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3200">
                  <a:solidFill>
                    <a:schemeClr val="bg1"/>
                  </a:solidFill>
                </a:rPr>
                <a:t>3mm</a:t>
              </a:r>
            </a:p>
          </p:txBody>
        </p:sp>
      </p:grpSp>
      <p:pic>
        <p:nvPicPr>
          <p:cNvPr id="5122" name="Picture 2" descr="D:\Bruno\Photos\Bruno_I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3352800"/>
            <a:ext cx="3200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2260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:\Bruno\Talks\general presentations\ESO\VLT_highlights\CenA_post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-119063"/>
            <a:ext cx="6913563" cy="697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 descr="CenA-NTT-IR.jpg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2048" y="1419980"/>
            <a:ext cx="4226560" cy="4226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ntent Placeholder 5" descr="CanA-ALMA.jp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84728" y="2234054"/>
            <a:ext cx="4226560" cy="2606435"/>
          </a:xfrm>
        </p:spPr>
      </p:pic>
    </p:spTree>
    <p:extLst>
      <p:ext uri="{BB962C8B-B14F-4D97-AF65-F5344CB8AC3E}">
        <p14:creationId xmlns:p14="http://schemas.microsoft.com/office/powerpoint/2010/main" val="3720056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 descr="Fomalhaut_ALM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79613"/>
            <a:ext cx="9144000" cy="487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Planet dust rings</a:t>
            </a:r>
            <a:endParaRPr lang="en-GB" dirty="0"/>
          </a:p>
        </p:txBody>
      </p:sp>
      <p:sp>
        <p:nvSpPr>
          <p:cNvPr id="45059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ea typeface="ＭＳ Ｐゴシック"/>
                <a:cs typeface="Arial" pitchFamily="34" charset="0"/>
              </a:rPr>
              <a:t>Dust ring around Fomalhaut</a:t>
            </a:r>
          </a:p>
          <a:p>
            <a:r>
              <a:rPr lang="en-US" smtClean="0">
                <a:ea typeface="ＭＳ Ｐゴシック"/>
                <a:cs typeface="Arial" pitchFamily="34" charset="0"/>
              </a:rPr>
              <a:t>Hints for two planets </a:t>
            </a:r>
            <a:r>
              <a:rPr lang="en-US" sz="2000" smtClean="0">
                <a:ea typeface="ＭＳ Ｐゴシック"/>
                <a:cs typeface="Arial" pitchFamily="34" charset="0"/>
                <a:sym typeface="Wingdings" pitchFamily="2" charset="2"/>
              </a:rPr>
              <a:t> </a:t>
            </a:r>
            <a:r>
              <a:rPr lang="en-US" sz="2400" smtClean="0">
                <a:ea typeface="ＭＳ Ｐゴシック"/>
                <a:cs typeface="Arial" pitchFamily="34" charset="0"/>
                <a:sym typeface="Wingdings" pitchFamily="2" charset="2"/>
              </a:rPr>
              <a:t>a few Earth masses</a:t>
            </a:r>
            <a:r>
              <a:rPr lang="en-US" sz="2000" smtClean="0">
                <a:ea typeface="ＭＳ Ｐゴシック"/>
                <a:cs typeface="Arial" pitchFamily="34" charset="0"/>
                <a:sym typeface="Wingdings" pitchFamily="2" charset="2"/>
              </a:rPr>
              <a:t> </a:t>
            </a:r>
            <a:endParaRPr lang="en-GB" smtClean="0">
              <a:ea typeface="ＭＳ Ｐゴシック"/>
              <a:cs typeface="Arial" pitchFamily="34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476375" y="2555875"/>
            <a:ext cx="6072188" cy="4113213"/>
            <a:chOff x="1619672" y="2575995"/>
            <a:chExt cx="6403429" cy="4597421"/>
          </a:xfrm>
        </p:grpSpPr>
        <p:pic>
          <p:nvPicPr>
            <p:cNvPr id="4506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909"/>
            <a:stretch>
              <a:fillRect/>
            </a:stretch>
          </p:blipFill>
          <p:spPr bwMode="auto">
            <a:xfrm>
              <a:off x="1619672" y="2575995"/>
              <a:ext cx="6403429" cy="45974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 bwMode="auto">
            <a:xfrm>
              <a:off x="5940522" y="6689010"/>
              <a:ext cx="1752781" cy="3389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 err="1">
                  <a:latin typeface="+mj-lt"/>
                  <a:ea typeface="+mn-ea"/>
                  <a:cs typeface="+mn-cs"/>
                </a:rPr>
                <a:t>Boley</a:t>
              </a:r>
              <a:r>
                <a:rPr lang="en-US" sz="1600" dirty="0">
                  <a:latin typeface="+mj-lt"/>
                  <a:ea typeface="+mn-ea"/>
                  <a:cs typeface="+mn-cs"/>
                </a:rPr>
                <a:t> et al. 2012</a:t>
              </a:r>
              <a:endParaRPr lang="en-GB" sz="1000" dirty="0">
                <a:latin typeface="+mj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3646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HL Tau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249" y="1063625"/>
            <a:ext cx="5476876" cy="54768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34250" y="603250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ALMA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518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Complex molecules in space</a:t>
            </a:r>
            <a:endParaRPr lang="en-GB" dirty="0"/>
          </a:p>
        </p:txBody>
      </p:sp>
      <p:sp>
        <p:nvSpPr>
          <p:cNvPr id="4608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ea typeface="ＭＳ Ｐゴシック"/>
                <a:cs typeface="Arial" pitchFamily="34" charset="0"/>
              </a:rPr>
              <a:t>Detection of sugar molecule </a:t>
            </a:r>
          </a:p>
          <a:p>
            <a:pPr lvl="1"/>
            <a:r>
              <a:rPr lang="en-GB" dirty="0" err="1" smtClean="0">
                <a:ea typeface="ＭＳ Ｐゴシック"/>
                <a:cs typeface="Arial" pitchFamily="34" charset="0"/>
              </a:rPr>
              <a:t>glycolaldehyde</a:t>
            </a:r>
            <a:r>
              <a:rPr lang="en-GB" b="1" dirty="0" smtClean="0">
                <a:ea typeface="ＭＳ Ｐゴシック"/>
                <a:cs typeface="Arial" pitchFamily="34" charset="0"/>
              </a:rPr>
              <a:t> </a:t>
            </a:r>
            <a:r>
              <a:rPr lang="en-GB" dirty="0" smtClean="0">
                <a:ea typeface="ＭＳ Ｐゴシック"/>
                <a:cs typeface="Arial" pitchFamily="34" charset="0"/>
              </a:rPr>
              <a:t>HCOCH</a:t>
            </a:r>
            <a:r>
              <a:rPr lang="en-GB" baseline="-25000" dirty="0" smtClean="0">
                <a:ea typeface="ＭＳ Ｐゴシック"/>
                <a:cs typeface="Arial" pitchFamily="34" charset="0"/>
              </a:rPr>
              <a:t>2</a:t>
            </a:r>
            <a:r>
              <a:rPr lang="en-GB" dirty="0" smtClean="0">
                <a:ea typeface="ＭＳ Ｐゴシック"/>
                <a:cs typeface="Arial" pitchFamily="34" charset="0"/>
              </a:rPr>
              <a:t>OH and several alcohols </a:t>
            </a:r>
          </a:p>
          <a:p>
            <a:pPr lvl="2"/>
            <a:r>
              <a:rPr lang="en-GB" dirty="0" smtClean="0">
                <a:ea typeface="ＭＳ Ｐゴシック"/>
                <a:cs typeface="Arial" pitchFamily="34" charset="0"/>
              </a:rPr>
              <a:t>e.g. </a:t>
            </a:r>
            <a:r>
              <a:rPr lang="en-GB" dirty="0" smtClean="0"/>
              <a:t>methyl </a:t>
            </a:r>
            <a:r>
              <a:rPr lang="en-GB" dirty="0" err="1" smtClean="0"/>
              <a:t>formate</a:t>
            </a:r>
            <a:r>
              <a:rPr lang="en-GB" dirty="0" smtClean="0"/>
              <a:t>, ketene (CH</a:t>
            </a:r>
            <a:r>
              <a:rPr lang="en-GB" baseline="-25000" dirty="0" smtClean="0"/>
              <a:t>2</a:t>
            </a:r>
            <a:r>
              <a:rPr lang="en-GB" dirty="0" smtClean="0"/>
              <a:t>CO), trans-ethanol (t-C</a:t>
            </a:r>
            <a:r>
              <a:rPr lang="en-GB" baseline="-25000" dirty="0" smtClean="0"/>
              <a:t>2</a:t>
            </a:r>
            <a:r>
              <a:rPr lang="en-GB" dirty="0" smtClean="0"/>
              <a:t>H</a:t>
            </a:r>
            <a:r>
              <a:rPr lang="en-GB" baseline="-25000" dirty="0" smtClean="0"/>
              <a:t>5</a:t>
            </a:r>
            <a:r>
              <a:rPr lang="en-GB" dirty="0" smtClean="0"/>
              <a:t>OH)</a:t>
            </a:r>
            <a:endParaRPr lang="en-GB" dirty="0" smtClean="0">
              <a:ea typeface="ＭＳ Ｐゴシック"/>
              <a:cs typeface="Arial" pitchFamily="34" charset="0"/>
            </a:endParaRPr>
          </a:p>
          <a:p>
            <a:pPr lvl="1"/>
            <a:r>
              <a:rPr lang="en-GB" dirty="0" smtClean="0">
                <a:ea typeface="ＭＳ Ｐゴシック"/>
                <a:cs typeface="Arial" pitchFamily="34" charset="0"/>
              </a:rPr>
              <a:t>Class 0 binary proto-star with about solar mass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2516188" y="5973763"/>
            <a:ext cx="2416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dirty="0" err="1">
                <a:solidFill>
                  <a:schemeClr val="bg1"/>
                </a:solidFill>
                <a:latin typeface="+mn-lt"/>
              </a:rPr>
              <a:t>Jørgensen</a:t>
            </a:r>
            <a:r>
              <a:rPr lang="en-GB" sz="1800" dirty="0">
                <a:solidFill>
                  <a:schemeClr val="bg1"/>
                </a:solidFill>
                <a:latin typeface="+mn-lt"/>
              </a:rPr>
              <a:t> et al. 2012</a:t>
            </a:r>
            <a:endParaRPr lang="en-GB" sz="18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6085" name="Picture 4" descr="B-alma_sugar_glycolaldehyde_ccFLAR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9650" y="3491632"/>
            <a:ext cx="2471737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/>
          <p:cNvGrpSpPr/>
          <p:nvPr/>
        </p:nvGrpSpPr>
        <p:grpSpPr>
          <a:xfrm>
            <a:off x="1344068" y="2916011"/>
            <a:ext cx="3151751" cy="3160879"/>
            <a:chOff x="4932363" y="2808288"/>
            <a:chExt cx="3600450" cy="3535362"/>
          </a:xfrm>
        </p:grpSpPr>
        <p:pic>
          <p:nvPicPr>
            <p:cNvPr id="46084" name="Picture 3" descr="A-WISE2011-013-annotated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363" y="2808288"/>
              <a:ext cx="3600450" cy="3535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 bwMode="auto">
            <a:xfrm>
              <a:off x="7572175" y="2924944"/>
              <a:ext cx="81624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l-GR" sz="1800" dirty="0" smtClean="0">
                  <a:solidFill>
                    <a:schemeClr val="bg1"/>
                  </a:solidFill>
                  <a:latin typeface="Arial"/>
                  <a:ea typeface="+mn-ea"/>
                  <a:cs typeface="Arial"/>
                </a:rPr>
                <a:t>ρ</a:t>
              </a:r>
              <a:r>
                <a:rPr lang="en-US" sz="1800" dirty="0" smtClean="0">
                  <a:solidFill>
                    <a:schemeClr val="bg1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lang="en-US" sz="1800" dirty="0" err="1" smtClean="0">
                  <a:solidFill>
                    <a:schemeClr val="bg1"/>
                  </a:solidFill>
                  <a:latin typeface="Arial"/>
                  <a:ea typeface="+mn-ea"/>
                  <a:cs typeface="Arial"/>
                </a:rPr>
                <a:t>Oph</a:t>
              </a:r>
              <a:endParaRPr lang="en-GB" sz="1000" dirty="0" smtClean="0">
                <a:solidFill>
                  <a:schemeClr val="bg1"/>
                </a:solidFill>
                <a:latin typeface="HelveticaNeueLT Com 65 Md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1878" y="2656543"/>
            <a:ext cx="9122122" cy="3897539"/>
            <a:chOff x="0" y="976174"/>
            <a:chExt cx="9122122" cy="3897539"/>
          </a:xfrm>
        </p:grpSpPr>
        <p:pic>
          <p:nvPicPr>
            <p:cNvPr id="8193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976174"/>
              <a:ext cx="9122122" cy="38975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 bwMode="auto">
            <a:xfrm>
              <a:off x="6187900" y="4427265"/>
              <a:ext cx="2416175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800" dirty="0" err="1">
                  <a:latin typeface="+mn-lt"/>
                </a:rPr>
                <a:t>Jørgensen</a:t>
              </a:r>
              <a:r>
                <a:rPr lang="en-GB" sz="1800" dirty="0">
                  <a:latin typeface="+mn-lt"/>
                </a:rPr>
                <a:t> et al. 2012</a:t>
              </a:r>
              <a:endParaRPr lang="en-GB" sz="1800" dirty="0">
                <a:latin typeface="+mn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9810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7438" y="3359250"/>
            <a:ext cx="9151438" cy="3598142"/>
            <a:chOff x="-7438" y="2636912"/>
            <a:chExt cx="9151438" cy="3598142"/>
          </a:xfrm>
        </p:grpSpPr>
        <p:grpSp>
          <p:nvGrpSpPr>
            <p:cNvPr id="6" name="Group 5"/>
            <p:cNvGrpSpPr/>
            <p:nvPr/>
          </p:nvGrpSpPr>
          <p:grpSpPr>
            <a:xfrm>
              <a:off x="-7438" y="2636912"/>
              <a:ext cx="9151438" cy="3598142"/>
              <a:chOff x="0" y="1916832"/>
              <a:chExt cx="9151438" cy="3598142"/>
            </a:xfrm>
          </p:grpSpPr>
          <p:pic>
            <p:nvPicPr>
              <p:cNvPr id="107522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0" y="1916832"/>
                <a:ext cx="9151438" cy="35981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755576" y="2514382"/>
                <a:ext cx="187423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 smtClean="0">
                    <a:solidFill>
                      <a:schemeClr val="bg1">
                        <a:lumMod val="95000"/>
                      </a:schemeClr>
                    </a:solidFill>
                  </a:rPr>
                  <a:t>Perreto</a:t>
                </a:r>
                <a:r>
                  <a:rPr lang="en-US" sz="1600" dirty="0" smtClean="0">
                    <a:solidFill>
                      <a:schemeClr val="bg1">
                        <a:lumMod val="95000"/>
                      </a:schemeClr>
                    </a:solidFill>
                  </a:rPr>
                  <a:t> et al. 2013</a:t>
                </a:r>
                <a:endParaRPr lang="en-GB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2555776" y="5301208"/>
              <a:ext cx="8226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>
                      <a:lumMod val="95000"/>
                    </a:schemeClr>
                  </a:solidFill>
                </a:rPr>
                <a:t>Spitzer</a:t>
              </a:r>
              <a:endParaRPr lang="en-GB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86652" y="5085184"/>
              <a:ext cx="10695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>
                      <a:lumMod val="95000"/>
                    </a:schemeClr>
                  </a:solidFill>
                </a:rPr>
                <a:t>ALMA </a:t>
              </a:r>
            </a:p>
            <a:p>
              <a:r>
                <a:rPr lang="en-US" sz="1600" dirty="0" smtClean="0">
                  <a:solidFill>
                    <a:schemeClr val="bg1">
                      <a:lumMod val="95000"/>
                    </a:schemeClr>
                  </a:solidFill>
                </a:rPr>
                <a:t>N</a:t>
              </a:r>
              <a:r>
                <a:rPr lang="en-US" sz="1600" baseline="-25000" dirty="0" smtClean="0">
                  <a:solidFill>
                    <a:schemeClr val="bg1">
                      <a:lumMod val="95000"/>
                    </a:schemeClr>
                  </a:solidFill>
                </a:rPr>
                <a:t>2</a:t>
              </a:r>
              <a:r>
                <a:rPr lang="en-US" sz="1600" dirty="0" smtClean="0">
                  <a:solidFill>
                    <a:schemeClr val="bg1">
                      <a:lumMod val="95000"/>
                    </a:schemeClr>
                  </a:solidFill>
                </a:rPr>
                <a:t>H</a:t>
              </a:r>
              <a:r>
                <a:rPr lang="en-US" sz="1600" baseline="30000" dirty="0" smtClean="0">
                  <a:solidFill>
                    <a:schemeClr val="bg1">
                      <a:lumMod val="95000"/>
                    </a:schemeClr>
                  </a:solidFill>
                </a:rPr>
                <a:t>+</a:t>
              </a:r>
              <a:r>
                <a:rPr lang="en-US" sz="1600" dirty="0" smtClean="0">
                  <a:solidFill>
                    <a:schemeClr val="bg1">
                      <a:lumMod val="95000"/>
                    </a:schemeClr>
                  </a:solidFill>
                </a:rPr>
                <a:t>(1-0)</a:t>
              </a:r>
              <a:endParaRPr lang="en-GB" baseline="30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062430" y="5229200"/>
              <a:ext cx="7425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ALMA</a:t>
              </a:r>
              <a:endParaRPr lang="en-GB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Formation of </a:t>
            </a:r>
            <a:r>
              <a:rPr lang="en-US" dirty="0" err="1" smtClean="0"/>
              <a:t>supermassive</a:t>
            </a:r>
            <a:r>
              <a:rPr lang="en-US" dirty="0" smtClean="0"/>
              <a:t> stars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088" y="980728"/>
            <a:ext cx="8316912" cy="4813300"/>
          </a:xfrm>
        </p:spPr>
        <p:txBody>
          <a:bodyPr/>
          <a:lstStyle/>
          <a:p>
            <a:r>
              <a:rPr lang="en-GB" dirty="0" smtClean="0"/>
              <a:t>Infrared Dark Cloud SDC335.579-0.272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5500±800 M</a:t>
            </a:r>
            <a:r>
              <a:rPr lang="en-US" baseline="-25000" dirty="0" smtClean="0">
                <a:sym typeface="Wingdings"/>
              </a:rPr>
              <a:t></a:t>
            </a:r>
            <a:r>
              <a:rPr lang="en-US" dirty="0" smtClean="0">
                <a:sym typeface="Wingdings"/>
              </a:rPr>
              <a:t> complex</a:t>
            </a:r>
          </a:p>
          <a:p>
            <a:pPr lvl="1">
              <a:spcBef>
                <a:spcPts val="0"/>
              </a:spcBef>
            </a:pPr>
            <a:r>
              <a:rPr lang="en-US" dirty="0" smtClean="0">
                <a:sym typeface="Wingdings"/>
              </a:rPr>
              <a:t>Two massive star forming cores</a:t>
            </a:r>
          </a:p>
          <a:p>
            <a:r>
              <a:rPr lang="en-GB" dirty="0" smtClean="0"/>
              <a:t>M1: 	  M</a:t>
            </a:r>
            <a:r>
              <a:rPr lang="en-GB" baseline="-25000" dirty="0" smtClean="0">
                <a:sym typeface="Wingdings"/>
              </a:rPr>
              <a:t></a:t>
            </a:r>
            <a:r>
              <a:rPr lang="en-GB" dirty="0" smtClean="0">
                <a:sym typeface="Wingdings"/>
              </a:rPr>
              <a:t> core</a:t>
            </a:r>
          </a:p>
          <a:p>
            <a:pPr lvl="1">
              <a:spcBef>
                <a:spcPts val="0"/>
              </a:spcBef>
            </a:pPr>
            <a:r>
              <a:rPr lang="en-GB" dirty="0" smtClean="0">
                <a:sym typeface="Wingdings"/>
              </a:rPr>
              <a:t>mass </a:t>
            </a:r>
            <a:r>
              <a:rPr lang="en-GB" dirty="0" err="1" smtClean="0">
                <a:sym typeface="Wingdings"/>
              </a:rPr>
              <a:t>infall</a:t>
            </a:r>
            <a:r>
              <a:rPr lang="en-GB" dirty="0" smtClean="0">
                <a:sym typeface="Wingdings"/>
              </a:rPr>
              <a:t> rate: 			    M</a:t>
            </a:r>
            <a:r>
              <a:rPr lang="en-GB" baseline="-25000" dirty="0" smtClean="0">
                <a:sym typeface="Wingdings"/>
              </a:rPr>
              <a:t></a:t>
            </a:r>
            <a:r>
              <a:rPr lang="en-GB" dirty="0" smtClean="0">
                <a:sym typeface="Wingdings"/>
              </a:rPr>
              <a:t>/yr</a:t>
            </a:r>
          </a:p>
          <a:p>
            <a:pPr lvl="1">
              <a:spcBef>
                <a:spcPts val="0"/>
              </a:spcBef>
            </a:pPr>
            <a:r>
              <a:rPr lang="en-GB" dirty="0" smtClean="0">
                <a:sym typeface="Wingdings"/>
              </a:rPr>
              <a:t>will yield 750±300 M</a:t>
            </a:r>
            <a:r>
              <a:rPr lang="en-GB" baseline="-25000" dirty="0" smtClean="0">
                <a:sym typeface="Wingdings"/>
              </a:rPr>
              <a:t> </a:t>
            </a:r>
            <a:r>
              <a:rPr lang="en-GB" dirty="0" smtClean="0">
                <a:sym typeface="Wingdings"/>
              </a:rPr>
              <a:t> in a freefall time (3 10</a:t>
            </a:r>
            <a:r>
              <a:rPr lang="en-GB" baseline="30000" dirty="0" smtClean="0">
                <a:sym typeface="Wingdings"/>
              </a:rPr>
              <a:t>4</a:t>
            </a:r>
            <a:r>
              <a:rPr lang="en-GB" dirty="0" smtClean="0">
                <a:sym typeface="Wingdings"/>
              </a:rPr>
              <a:t> years)</a:t>
            </a:r>
            <a:endParaRPr lang="en-GB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9284917"/>
              </p:ext>
            </p:extLst>
          </p:nvPr>
        </p:nvGraphicFramePr>
        <p:xfrm>
          <a:off x="1911350" y="2220913"/>
          <a:ext cx="1055688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0" name="Equation" r:id="rId4" imgW="495300" imgH="241300" progId="Equation.3">
                  <p:embed/>
                </p:oleObj>
              </mc:Choice>
              <mc:Fallback>
                <p:oleObj name="Equation" r:id="rId4" imgW="4953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1350" y="2220913"/>
                        <a:ext cx="1055688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7390021"/>
              </p:ext>
            </p:extLst>
          </p:nvPr>
        </p:nvGraphicFramePr>
        <p:xfrm>
          <a:off x="3879000" y="2567142"/>
          <a:ext cx="2781232" cy="5032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1" name="Equation" r:id="rId6" imgW="1333440" imgH="241200" progId="Equation.3">
                  <p:embed/>
                </p:oleObj>
              </mc:Choice>
              <mc:Fallback>
                <p:oleObj name="Equation" r:id="rId6" imgW="13334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9000" y="2567142"/>
                        <a:ext cx="2781232" cy="50327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79832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Lensed galaxy image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Cold gas in a lensed galaxy observed with ALMA</a:t>
            </a:r>
          </a:p>
          <a:p>
            <a:pPr lvl="1"/>
            <a:r>
              <a:rPr lang="en-GB" dirty="0" smtClean="0"/>
              <a:t>source redshift: </a:t>
            </a:r>
            <a:r>
              <a:rPr lang="en-GB" dirty="0" err="1" smtClean="0"/>
              <a:t>z</a:t>
            </a:r>
            <a:r>
              <a:rPr lang="en-GB" baseline="-25000" dirty="0" err="1" smtClean="0"/>
              <a:t>S</a:t>
            </a:r>
            <a:r>
              <a:rPr lang="en-GB" dirty="0" smtClean="0"/>
              <a:t>=3.042</a:t>
            </a:r>
          </a:p>
          <a:p>
            <a:pPr lvl="1"/>
            <a:r>
              <a:rPr lang="en-GB" dirty="0" smtClean="0"/>
              <a:t>lens redshift: </a:t>
            </a:r>
            <a:r>
              <a:rPr lang="en-GB" dirty="0" err="1" smtClean="0"/>
              <a:t>z</a:t>
            </a:r>
            <a:r>
              <a:rPr lang="en-GB" baseline="-25000" dirty="0" err="1" smtClean="0"/>
              <a:t>L</a:t>
            </a:r>
            <a:r>
              <a:rPr lang="en-GB" dirty="0" smtClean="0"/>
              <a:t>=0.299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25725"/>
            <a:ext cx="9144000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0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86600" y="6453188"/>
            <a:ext cx="2057400" cy="404812"/>
          </a:xfrm>
          <a:prstGeom prst="rect">
            <a:avLst/>
          </a:prstGeom>
          <a:noFill/>
        </p:spPr>
        <p:txBody>
          <a:bodyPr/>
          <a:lstStyle/>
          <a:p>
            <a:fld id="{FA6C7713-D028-447E-9FC6-8F8CB2D98452}" type="slidenum">
              <a:rPr lang="en-GB" smtClean="0">
                <a:latin typeface="Arial" pitchFamily="34" charset="0"/>
              </a:rPr>
              <a:pPr/>
              <a:t>2</a:t>
            </a:fld>
            <a:endParaRPr lang="en-GB" smtClean="0">
              <a:latin typeface="Arial" pitchFamily="34" charset="0"/>
            </a:endParaRPr>
          </a:p>
        </p:txBody>
      </p:sp>
      <p:pic>
        <p:nvPicPr>
          <p:cNvPr id="2560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313" y="-46038"/>
            <a:ext cx="10040938" cy="690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3017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Lensed galaxy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Detection of carbon monoxide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900" y="1483592"/>
            <a:ext cx="5356225" cy="50759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31000" y="6048375"/>
            <a:ext cx="2276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FFFFFF"/>
                </a:solidFill>
              </a:rPr>
              <a:t>Vlahakis</a:t>
            </a:r>
            <a:r>
              <a:rPr lang="en-GB" dirty="0" smtClean="0">
                <a:solidFill>
                  <a:srgbClr val="FFFFFF"/>
                </a:solidFill>
              </a:rPr>
              <a:t> et al.  2015</a:t>
            </a:r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20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cs typeface="Arial" pitchFamily="34" charset="0"/>
              </a:rPr>
              <a:t>Distant galaxies with ALMA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cs typeface="Arial" pitchFamily="34" charset="0"/>
              </a:rPr>
              <a:t>Follow-up of mm sources discovered with the South Pole Telescope (SPT)</a:t>
            </a:r>
          </a:p>
          <a:p>
            <a:pPr lvl="1"/>
            <a:r>
              <a:rPr lang="en-US" dirty="0" smtClean="0">
                <a:cs typeface="Arial" pitchFamily="34" charset="0"/>
              </a:rPr>
              <a:t>Detected many high-</a:t>
            </a:r>
            <a:r>
              <a:rPr lang="en-US" dirty="0" err="1" smtClean="0">
                <a:cs typeface="Arial" pitchFamily="34" charset="0"/>
              </a:rPr>
              <a:t>redshift</a:t>
            </a:r>
            <a:r>
              <a:rPr lang="en-US" dirty="0" smtClean="0">
                <a:cs typeface="Arial" pitchFamily="34" charset="0"/>
              </a:rPr>
              <a:t> galaxies (&lt;z&gt;=3.5)</a:t>
            </a:r>
          </a:p>
          <a:p>
            <a:pPr lvl="1"/>
            <a:r>
              <a:rPr lang="en-US" dirty="0" smtClean="0">
                <a:cs typeface="Arial" pitchFamily="34" charset="0"/>
              </a:rPr>
              <a:t>860</a:t>
            </a:r>
            <a:r>
              <a:rPr lang="en-US" dirty="0" smtClean="0">
                <a:cs typeface="Arial" pitchFamily="34" charset="0"/>
                <a:sym typeface="Symbol" pitchFamily="18" charset="2"/>
              </a:rPr>
              <a:t>m ALMA imaging (Cycle 0 – 16 antennas)</a:t>
            </a:r>
          </a:p>
          <a:p>
            <a:pPr lvl="2"/>
            <a:r>
              <a:rPr lang="en-US" dirty="0" smtClean="0">
                <a:cs typeface="Arial" pitchFamily="34" charset="0"/>
              </a:rPr>
              <a:t>47 candidates </a:t>
            </a:r>
            <a:r>
              <a:rPr lang="en-US" dirty="0" smtClean="0">
                <a:cs typeface="Arial" pitchFamily="34" charset="0"/>
                <a:sym typeface="Wingdings" pitchFamily="2" charset="2"/>
              </a:rPr>
              <a:t> s</a:t>
            </a:r>
            <a:r>
              <a:rPr lang="en-US" dirty="0" smtClean="0">
                <a:cs typeface="Arial" pitchFamily="34" charset="0"/>
              </a:rPr>
              <a:t>everal clearly </a:t>
            </a:r>
            <a:r>
              <a:rPr lang="en-US" dirty="0" err="1" smtClean="0">
                <a:cs typeface="Arial" pitchFamily="34" charset="0"/>
              </a:rPr>
              <a:t>lensed</a:t>
            </a:r>
            <a:r>
              <a:rPr lang="en-US" dirty="0" smtClean="0">
                <a:cs typeface="Arial" pitchFamily="34" charset="0"/>
              </a:rPr>
              <a:t> sources</a:t>
            </a:r>
          </a:p>
          <a:p>
            <a:pPr lvl="2"/>
            <a:r>
              <a:rPr lang="en-US" dirty="0" smtClean="0">
                <a:cs typeface="Arial" pitchFamily="34" charset="0"/>
              </a:rPr>
              <a:t>Integration times 1 minute</a:t>
            </a:r>
          </a:p>
          <a:p>
            <a:pPr lvl="2"/>
            <a:r>
              <a:rPr lang="en-US" dirty="0" smtClean="0">
                <a:cs typeface="Arial" pitchFamily="34" charset="0"/>
              </a:rPr>
              <a:t>2 objects at z=5.7 with high star formation rate &gt; 500 M</a:t>
            </a:r>
            <a:r>
              <a:rPr lang="en-US" baseline="-25000" dirty="0" smtClean="0">
                <a:cs typeface="Arial" pitchFamily="34" charset="0"/>
                <a:sym typeface="Wingdings" pitchFamily="2" charset="2"/>
              </a:rPr>
              <a:t></a:t>
            </a:r>
            <a:r>
              <a:rPr lang="en-US" dirty="0" smtClean="0">
                <a:cs typeface="Arial" pitchFamily="34" charset="0"/>
                <a:sym typeface="Wingdings" pitchFamily="2" charset="2"/>
              </a:rPr>
              <a:t> yr</a:t>
            </a:r>
            <a:r>
              <a:rPr lang="en-US" baseline="30000" dirty="0" smtClean="0">
                <a:cs typeface="Arial" pitchFamily="34" charset="0"/>
                <a:sym typeface="Wingdings" pitchFamily="2" charset="2"/>
              </a:rPr>
              <a:t>-1</a:t>
            </a:r>
            <a:endParaRPr lang="en-US" dirty="0" smtClean="0">
              <a:cs typeface="Arial" pitchFamily="34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977312" y="4005064"/>
            <a:ext cx="7200900" cy="2540000"/>
            <a:chOff x="921965" y="3240008"/>
            <a:chExt cx="7610475" cy="3493589"/>
          </a:xfrm>
        </p:grpSpPr>
        <p:pic>
          <p:nvPicPr>
            <p:cNvPr id="17413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21965" y="3240008"/>
              <a:ext cx="7610475" cy="3019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4" name="TextBox 5"/>
            <p:cNvSpPr txBox="1">
              <a:spLocks noChangeArrowheads="1"/>
            </p:cNvSpPr>
            <p:nvPr/>
          </p:nvSpPr>
          <p:spPr bwMode="auto">
            <a:xfrm>
              <a:off x="4127223" y="6310276"/>
              <a:ext cx="4345630" cy="423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/>
                <a:t>Viera et al. Nature 2013; Hezaveh et al. ApJ 2013</a:t>
              </a:r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020831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043608" y="2708920"/>
            <a:ext cx="7920880" cy="4104456"/>
            <a:chOff x="1043608" y="2708920"/>
            <a:chExt cx="7920880" cy="4104456"/>
          </a:xfrm>
        </p:grpSpPr>
        <p:pic>
          <p:nvPicPr>
            <p:cNvPr id="1843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5769"/>
            <a:stretch>
              <a:fillRect/>
            </a:stretch>
          </p:blipFill>
          <p:spPr bwMode="auto">
            <a:xfrm>
              <a:off x="1043608" y="2708920"/>
              <a:ext cx="7920880" cy="41044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8439" name="TextBox 5"/>
            <p:cNvSpPr txBox="1">
              <a:spLocks noChangeArrowheads="1"/>
            </p:cNvSpPr>
            <p:nvPr/>
          </p:nvSpPr>
          <p:spPr bwMode="auto">
            <a:xfrm>
              <a:off x="1571535" y="2834629"/>
              <a:ext cx="248457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sz="1400" dirty="0" err="1"/>
                <a:t>Viera</a:t>
              </a:r>
              <a:r>
                <a:rPr lang="en-US" sz="1400" dirty="0"/>
                <a:t> et al. Nature 2013</a:t>
              </a:r>
            </a:p>
            <a:p>
              <a:pPr algn="l"/>
              <a:r>
                <a:rPr lang="en-US" sz="1400" dirty="0"/>
                <a:t>Weiss et al. </a:t>
              </a:r>
              <a:r>
                <a:rPr lang="en-US" sz="1400" dirty="0" err="1"/>
                <a:t>ApJ</a:t>
              </a:r>
              <a:r>
                <a:rPr lang="en-US" sz="1400" dirty="0"/>
                <a:t> 2013</a:t>
              </a:r>
              <a:endParaRPr lang="en-GB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Monotype Sorts" pitchFamily="112" charset="2"/>
              <a:buChar char="n"/>
              <a:defRPr/>
            </a:pPr>
            <a:r>
              <a:rPr lang="en-US" dirty="0" smtClean="0">
                <a:ea typeface="ＭＳ Ｐゴシック" pitchFamily="-108" charset="-128"/>
              </a:rPr>
              <a:t>Secure </a:t>
            </a:r>
            <a:r>
              <a:rPr lang="en-US" dirty="0" err="1" smtClean="0">
                <a:ea typeface="ＭＳ Ｐゴシック" pitchFamily="-108" charset="-128"/>
              </a:rPr>
              <a:t>redshifts</a:t>
            </a:r>
            <a:r>
              <a:rPr lang="en-US" dirty="0" smtClean="0">
                <a:ea typeface="ＭＳ Ｐゴシック" pitchFamily="-108" charset="-128"/>
              </a:rPr>
              <a:t> for many sources</a:t>
            </a:r>
          </a:p>
          <a:p>
            <a:pPr lvl="1">
              <a:defRPr/>
            </a:pPr>
            <a:r>
              <a:rPr lang="en-US" dirty="0" smtClean="0">
                <a:ea typeface="ＭＳ Ｐゴシック" pitchFamily="-108" charset="-128"/>
              </a:rPr>
              <a:t>ALMA 3mm spectroscopy</a:t>
            </a:r>
          </a:p>
          <a:p>
            <a:pPr lvl="1">
              <a:defRPr/>
            </a:pPr>
            <a:r>
              <a:rPr lang="en-US" dirty="0" smtClean="0">
                <a:ea typeface="ＭＳ Ｐゴシック" pitchFamily="-108" charset="-128"/>
              </a:rPr>
              <a:t>Integration times about 10 minutes</a:t>
            </a:r>
          </a:p>
          <a:p>
            <a:pPr lvl="2">
              <a:defRPr/>
            </a:pPr>
            <a:r>
              <a:rPr lang="en-US" dirty="0" smtClean="0">
                <a:ea typeface="ＭＳ Ｐゴシック" pitchFamily="-108" charset="-128"/>
              </a:rPr>
              <a:t>Lines detected of </a:t>
            </a:r>
            <a:r>
              <a:rPr lang="en-US" baseline="30000" dirty="0" smtClean="0">
                <a:ea typeface="ＭＳ Ｐゴシック" pitchFamily="-108" charset="-128"/>
              </a:rPr>
              <a:t>12</a:t>
            </a:r>
            <a:r>
              <a:rPr lang="en-US" dirty="0" smtClean="0">
                <a:ea typeface="ＭＳ Ｐゴシック" pitchFamily="-108" charset="-128"/>
              </a:rPr>
              <a:t>CO, </a:t>
            </a:r>
            <a:r>
              <a:rPr lang="en-US" baseline="30000" dirty="0" smtClean="0">
                <a:ea typeface="ＭＳ Ｐゴシック" pitchFamily="-108" charset="-128"/>
              </a:rPr>
              <a:t>13</a:t>
            </a:r>
            <a:r>
              <a:rPr lang="en-US" dirty="0" smtClean="0">
                <a:ea typeface="ＭＳ Ｐゴシック" pitchFamily="-108" charset="-128"/>
              </a:rPr>
              <a:t>CO,  </a:t>
            </a:r>
            <a:r>
              <a:rPr lang="en-US" dirty="0" err="1" smtClean="0">
                <a:ea typeface="ＭＳ Ｐゴシック" pitchFamily="-108" charset="-128"/>
              </a:rPr>
              <a:t>C</a:t>
            </a:r>
            <a:r>
              <a:rPr lang="en-US" cap="small" dirty="0" err="1" smtClean="0">
                <a:ea typeface="ＭＳ Ｐゴシック" pitchFamily="-108" charset="-128"/>
              </a:rPr>
              <a:t>i</a:t>
            </a:r>
            <a:r>
              <a:rPr lang="en-US" cap="small" dirty="0" smtClean="0">
                <a:ea typeface="ＭＳ Ｐゴシック" pitchFamily="-108" charset="-128"/>
              </a:rPr>
              <a:t>,</a:t>
            </a:r>
            <a:r>
              <a:rPr lang="en-US" dirty="0" smtClean="0">
                <a:ea typeface="ＭＳ Ｐゴシック" pitchFamily="-108" charset="-128"/>
              </a:rPr>
              <a:t>  H</a:t>
            </a:r>
            <a:r>
              <a:rPr lang="en-GB" baseline="-25000" dirty="0" smtClean="0">
                <a:ea typeface="ＭＳ Ｐゴシック" pitchFamily="-108" charset="-128"/>
              </a:rPr>
              <a:t>2</a:t>
            </a:r>
            <a:r>
              <a:rPr lang="en-GB" dirty="0" smtClean="0">
                <a:ea typeface="ＭＳ Ｐゴシック" pitchFamily="-108" charset="-128"/>
              </a:rPr>
              <a:t>O</a:t>
            </a:r>
          </a:p>
        </p:txBody>
      </p:sp>
      <p:sp>
        <p:nvSpPr>
          <p:cNvPr id="18435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cs typeface="Arial" pitchFamily="34" charset="0"/>
              </a:rPr>
              <a:t>Distant galaxies with ALMA</a:t>
            </a:r>
            <a:endParaRPr lang="en-GB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287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13317" name="Picture 4" descr="ESO-Paranal-5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4000" y="-26988"/>
            <a:ext cx="9652000" cy="691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58606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three modes of the VLT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37685"/>
            <a:ext cx="9122458" cy="28920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0375" y="4512685"/>
            <a:ext cx="23404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Incoherent combined</a:t>
            </a:r>
          </a:p>
          <a:p>
            <a:r>
              <a:rPr lang="en-GB" dirty="0" smtClean="0"/>
              <a:t>focus</a:t>
            </a:r>
          </a:p>
          <a:p>
            <a:r>
              <a:rPr lang="en-GB" dirty="0" smtClean="0"/>
              <a:t>(ESPRESSO)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3502025" y="4512685"/>
            <a:ext cx="236945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</a:t>
            </a:r>
            <a:r>
              <a:rPr lang="en-GB" dirty="0" smtClean="0"/>
              <a:t>oherent combined</a:t>
            </a:r>
          </a:p>
          <a:p>
            <a:r>
              <a:rPr lang="en-GB" dirty="0" smtClean="0"/>
              <a:t>focus</a:t>
            </a:r>
          </a:p>
          <a:p>
            <a:r>
              <a:rPr lang="en-GB" dirty="0" smtClean="0"/>
              <a:t>Interferometry</a:t>
            </a:r>
          </a:p>
          <a:p>
            <a:r>
              <a:rPr lang="en-GB" dirty="0" smtClean="0"/>
              <a:t>(PIONIER, GRAVITY,</a:t>
            </a:r>
          </a:p>
          <a:p>
            <a:r>
              <a:rPr lang="en-GB" dirty="0" smtClean="0"/>
              <a:t>MATISSE)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575425" y="4512685"/>
            <a:ext cx="22379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Individual use of the </a:t>
            </a:r>
          </a:p>
          <a:p>
            <a:r>
              <a:rPr lang="en-GB" dirty="0" smtClean="0"/>
              <a:t>unit telescopes</a:t>
            </a:r>
          </a:p>
          <a:p>
            <a:r>
              <a:rPr lang="en-GB" dirty="0" smtClean="0"/>
              <a:t>(</a:t>
            </a:r>
            <a:r>
              <a:rPr lang="en-GB" dirty="0" err="1" smtClean="0"/>
              <a:t>Cassegrain</a:t>
            </a:r>
            <a:r>
              <a:rPr lang="en-GB" dirty="0" smtClean="0"/>
              <a:t> and</a:t>
            </a:r>
          </a:p>
          <a:p>
            <a:r>
              <a:rPr lang="en-GB" dirty="0" err="1" smtClean="0"/>
              <a:t>Nasmyth</a:t>
            </a:r>
            <a:r>
              <a:rPr lang="en-GB" dirty="0" smtClean="0"/>
              <a:t> foci)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0648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Early instrument planning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202" y="1175938"/>
            <a:ext cx="6788798" cy="51105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697" y="5567918"/>
            <a:ext cx="1386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M. </a:t>
            </a:r>
            <a:r>
              <a:rPr lang="en-GB" dirty="0" err="1" smtClean="0"/>
              <a:t>Tarenghi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577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sopia00092sites.jpg"/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3894" y="0"/>
            <a:ext cx="1029101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Paranal</a:t>
            </a:r>
            <a:r>
              <a:rPr lang="en-US" dirty="0" smtClean="0"/>
              <a:t> Facilities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957" y="957262"/>
            <a:ext cx="8830043" cy="5445126"/>
          </a:xfrm>
        </p:spPr>
        <p:txBody>
          <a:bodyPr>
            <a:noAutofit/>
          </a:bodyPr>
          <a:lstStyle/>
          <a:p>
            <a:r>
              <a:rPr lang="en-US" dirty="0" smtClean="0"/>
              <a:t>VLT</a:t>
            </a:r>
          </a:p>
          <a:p>
            <a:pPr lvl="1"/>
            <a:r>
              <a:rPr lang="en-US" dirty="0" smtClean="0"/>
              <a:t>Instrumentation </a:t>
            </a:r>
            <a:r>
              <a:rPr lang="en-US" dirty="0" smtClean="0">
                <a:solidFill>
                  <a:srgbClr val="FF0000"/>
                </a:solidFill>
              </a:rPr>
              <a:t>operating</a:t>
            </a:r>
            <a:r>
              <a:rPr lang="en-US" dirty="0" smtClean="0"/>
              <a:t>, in </a:t>
            </a:r>
            <a:r>
              <a:rPr lang="en-US" dirty="0" smtClean="0">
                <a:solidFill>
                  <a:schemeClr val="bg1"/>
                </a:solidFill>
              </a:rPr>
              <a:t>assembly and planned</a:t>
            </a:r>
          </a:p>
          <a:p>
            <a:pPr lvl="2"/>
            <a:r>
              <a:rPr lang="en-US" dirty="0" smtClean="0"/>
              <a:t>Covers the available optical infrared wavelengths </a:t>
            </a:r>
            <a:br>
              <a:rPr lang="en-US" dirty="0" smtClean="0"/>
            </a:br>
            <a:r>
              <a:rPr lang="en-US" dirty="0" smtClean="0"/>
              <a:t>300nm to 20</a:t>
            </a:r>
            <a:r>
              <a:rPr lang="el-GR" dirty="0" smtClean="0">
                <a:latin typeface="Calibri"/>
              </a:rPr>
              <a:t>μ</a:t>
            </a:r>
            <a:r>
              <a:rPr lang="en-US" dirty="0" smtClean="0">
                <a:latin typeface="Calibri"/>
              </a:rPr>
              <a:t>m</a:t>
            </a:r>
          </a:p>
          <a:p>
            <a:pPr lvl="2"/>
            <a:r>
              <a:rPr lang="en-US" dirty="0" smtClean="0"/>
              <a:t>Angular resolution from seeing limit to 50 </a:t>
            </a:r>
            <a:r>
              <a:rPr lang="el-GR" dirty="0" smtClean="0"/>
              <a:t>μ</a:t>
            </a:r>
            <a:r>
              <a:rPr lang="en-US" dirty="0" smtClean="0"/>
              <a:t>-</a:t>
            </a:r>
            <a:r>
              <a:rPr lang="en-US" dirty="0" err="1" smtClean="0"/>
              <a:t>arcseconds</a:t>
            </a:r>
            <a:endParaRPr lang="en-US" dirty="0" smtClean="0"/>
          </a:p>
          <a:p>
            <a:pPr lvl="2"/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FORS2, UVES, FLAMES, NACO, SINFONI, VISIR, HAWK-I, VIMOS, X-Shooter, laser guide star facility, KMOS, MUSE, SPHERE</a:t>
            </a:r>
            <a:r>
              <a:rPr lang="en-US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, </a:t>
            </a:r>
            <a:r>
              <a:rPr lang="en-US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Adaptive Optics Facility,</a:t>
            </a:r>
            <a:r>
              <a: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 CRIRES+,</a:t>
            </a:r>
            <a:r>
              <a:rPr lang="en-US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 ESPRESSO, MOONS, ERIS</a:t>
            </a:r>
          </a:p>
          <a:p>
            <a:r>
              <a:rPr lang="en-US" dirty="0" smtClean="0"/>
              <a:t>VLTI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PIONIER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smtClean="0">
                <a:solidFill>
                  <a:srgbClr val="FFFFFF"/>
                </a:solidFill>
              </a:rPr>
              <a:t>GRAVITY, MATISSE</a:t>
            </a:r>
          </a:p>
          <a:p>
            <a:r>
              <a:rPr lang="en-US" dirty="0" smtClean="0"/>
              <a:t>VISTA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VIRCAM, </a:t>
            </a:r>
            <a:r>
              <a:rPr lang="en-US" dirty="0" smtClean="0">
                <a:solidFill>
                  <a:srgbClr val="FFFFFF"/>
                </a:solidFill>
              </a:rPr>
              <a:t>4MOST</a:t>
            </a:r>
          </a:p>
          <a:p>
            <a:r>
              <a:rPr lang="en-US" dirty="0" smtClean="0"/>
              <a:t>VST</a:t>
            </a:r>
          </a:p>
          <a:p>
            <a:pPr lvl="1"/>
            <a:r>
              <a:rPr lang="el-GR" dirty="0" smtClean="0">
                <a:solidFill>
                  <a:srgbClr val="FF0000"/>
                </a:solidFill>
              </a:rPr>
              <a:t>Ω</a:t>
            </a:r>
            <a:r>
              <a:rPr lang="de-DE" dirty="0" smtClean="0">
                <a:solidFill>
                  <a:srgbClr val="FF0000"/>
                </a:solidFill>
              </a:rPr>
              <a:t>Cam</a:t>
            </a:r>
            <a:endParaRPr lang="en-US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951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779770" y="2972160"/>
            <a:ext cx="4864128" cy="31363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vlt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33400" y="76200"/>
            <a:ext cx="2396138" cy="1036638"/>
            <a:chOff x="533400" y="76200"/>
            <a:chExt cx="2396138" cy="1036638"/>
          </a:xfrm>
        </p:grpSpPr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63211929"/>
                </p:ext>
              </p:extLst>
            </p:nvPr>
          </p:nvGraphicFramePr>
          <p:xfrm>
            <a:off x="533400" y="76200"/>
            <a:ext cx="795338" cy="10366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34" name="Photo Editor Photo" r:id="rId4" imgW="4495238" imgH="5858693" progId="">
                    <p:embed/>
                  </p:oleObj>
                </mc:Choice>
                <mc:Fallback>
                  <p:oleObj name="Photo Editor Photo" r:id="rId4" imgW="4495238" imgH="585869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3400" y="76200"/>
                          <a:ext cx="795338" cy="10366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BBE0E3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TextBox 14"/>
            <p:cNvSpPr txBox="1"/>
            <p:nvPr/>
          </p:nvSpPr>
          <p:spPr>
            <a:xfrm>
              <a:off x="1371600" y="164068"/>
              <a:ext cx="15579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>
                  <a:solidFill>
                    <a:schemeClr val="bg1">
                      <a:lumMod val="85000"/>
                    </a:schemeClr>
                  </a:solidFill>
                </a:rPr>
                <a:t>Paranal</a:t>
              </a:r>
              <a:r>
                <a:rPr lang="en-GB" dirty="0" smtClean="0">
                  <a:solidFill>
                    <a:schemeClr val="bg1">
                      <a:lumMod val="85000"/>
                    </a:schemeClr>
                  </a:solidFill>
                </a:rPr>
                <a:t> 2015</a:t>
              </a:r>
              <a:endParaRPr lang="en-GB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8927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VLT Unit Telescope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438" y="1093688"/>
            <a:ext cx="5914061" cy="541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15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VLT Opportunities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Four 8m telescopes</a:t>
            </a:r>
          </a:p>
          <a:p>
            <a:pPr lvl="1"/>
            <a:r>
              <a:rPr lang="en-GB" dirty="0" smtClean="0"/>
              <a:t>flexibility</a:t>
            </a:r>
          </a:p>
          <a:p>
            <a:pPr lvl="1"/>
            <a:r>
              <a:rPr lang="en-GB" dirty="0" smtClean="0"/>
              <a:t>scientific throughput</a:t>
            </a:r>
          </a:p>
          <a:p>
            <a:pPr lvl="2"/>
            <a:r>
              <a:rPr lang="en-GB" dirty="0" smtClean="0"/>
              <a:t>1200 observing nights/year</a:t>
            </a:r>
          </a:p>
          <a:p>
            <a:r>
              <a:rPr lang="en-GB" dirty="0" smtClean="0"/>
              <a:t>Successful operational model</a:t>
            </a:r>
          </a:p>
          <a:p>
            <a:pPr lvl="1"/>
            <a:r>
              <a:rPr lang="en-GB" dirty="0" smtClean="0"/>
              <a:t>expand existing model to allow new modes</a:t>
            </a:r>
          </a:p>
          <a:p>
            <a:pPr lvl="2"/>
            <a:r>
              <a:rPr lang="en-GB" dirty="0" smtClean="0"/>
              <a:t>high time resolution photometry and spectroscopy</a:t>
            </a:r>
          </a:p>
          <a:p>
            <a:pPr lvl="2"/>
            <a:r>
              <a:rPr lang="en-GB" dirty="0" smtClean="0"/>
              <a:t>faster turnaround (currently DDT)</a:t>
            </a:r>
          </a:p>
          <a:p>
            <a:pPr lvl="2"/>
            <a:r>
              <a:rPr lang="en-GB" dirty="0" smtClean="0"/>
              <a:t>closer interaction with user, e.g. remote observing</a:t>
            </a:r>
          </a:p>
          <a:p>
            <a:r>
              <a:rPr lang="en-GB" dirty="0" smtClean="0"/>
              <a:t>Telescope system</a:t>
            </a:r>
          </a:p>
          <a:p>
            <a:pPr lvl="1"/>
            <a:r>
              <a:rPr lang="en-GB" dirty="0" smtClean="0"/>
              <a:t>spatial resolution from 1 degree to </a:t>
            </a:r>
            <a:r>
              <a:rPr lang="en-GB"/>
              <a:t>2</a:t>
            </a:r>
            <a:r>
              <a:rPr lang="en-GB" smtClean="0"/>
              <a:t> mas</a:t>
            </a:r>
            <a:endParaRPr lang="en-GB" dirty="0" smtClean="0"/>
          </a:p>
          <a:p>
            <a:pPr lvl="1"/>
            <a:r>
              <a:rPr lang="en-GB" dirty="0" smtClean="0"/>
              <a:t>wavelength coverage from 320nm to 20μm</a:t>
            </a:r>
          </a:p>
          <a:p>
            <a:pPr lvl="1"/>
            <a:r>
              <a:rPr lang="en-GB" dirty="0" smtClean="0"/>
              <a:t>spectral resolutions from a few to 100000</a:t>
            </a:r>
          </a:p>
          <a:p>
            <a:pPr lvl="2"/>
            <a:endParaRPr lang="en-GB" dirty="0" smtClean="0"/>
          </a:p>
          <a:p>
            <a:pPr lvl="2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9014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Astrophysics in a Golden Age</a:t>
            </a:r>
            <a:endParaRPr lang="en-GB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SzPct val="100000"/>
              <a:buFont typeface="Lucida Grande"/>
              <a:buChar char="◼"/>
              <a:defRPr/>
            </a:pPr>
            <a:r>
              <a:rPr lang="en-US" sz="3200" dirty="0" smtClean="0"/>
              <a:t>Full coverage of electro-magnetic spectrum </a:t>
            </a:r>
          </a:p>
          <a:p>
            <a:pPr marL="365125" lvl="3" indent="0" eaLnBrk="1" fontAlgn="auto" hangingPunct="1">
              <a:spcAft>
                <a:spcPts val="0"/>
              </a:spcAft>
              <a:buNone/>
              <a:defRPr/>
            </a:pPr>
            <a:r>
              <a:rPr lang="en-US" sz="2000" dirty="0" smtClean="0">
                <a:solidFill>
                  <a:srgbClr val="FF0000"/>
                </a:solidFill>
              </a:rPr>
              <a:t>MAGIC/HESS/VERITAS</a:t>
            </a:r>
            <a:r>
              <a:rPr lang="en-US" sz="2000" dirty="0" smtClean="0"/>
              <a:t> </a:t>
            </a:r>
            <a:r>
              <a:rPr lang="en-US" sz="2000" dirty="0" smtClean="0">
                <a:sym typeface="Wingdings" pitchFamily="2" charset="2"/>
              </a:rPr>
              <a:t></a:t>
            </a:r>
            <a:r>
              <a:rPr lang="en-US" sz="2000" dirty="0" smtClean="0">
                <a:solidFill>
                  <a:srgbClr val="0000FF"/>
                </a:solidFill>
              </a:rPr>
              <a:t>Fermi/</a:t>
            </a:r>
            <a:r>
              <a:rPr lang="en-US" sz="2000" dirty="0" smtClean="0">
                <a:solidFill>
                  <a:srgbClr val="0000FF"/>
                </a:solidFill>
                <a:sym typeface="Wingdings" pitchFamily="2" charset="2"/>
              </a:rPr>
              <a:t>INTEGRAL</a:t>
            </a:r>
            <a:r>
              <a:rPr lang="en-US" sz="2000" dirty="0" smtClean="0">
                <a:sym typeface="Wingdings" pitchFamily="2" charset="2"/>
              </a:rPr>
              <a:t>  </a:t>
            </a:r>
            <a:r>
              <a:rPr lang="en-US" sz="2000" dirty="0" smtClean="0">
                <a:solidFill>
                  <a:srgbClr val="0000FF"/>
                </a:solidFill>
                <a:sym typeface="Wingdings" pitchFamily="2" charset="2"/>
              </a:rPr>
              <a:t>XMM/Chandra/Swift/Rossi XTE </a:t>
            </a:r>
            <a:r>
              <a:rPr lang="en-US" sz="2000" dirty="0" smtClean="0">
                <a:sym typeface="Wingdings" pitchFamily="2" charset="2"/>
              </a:rPr>
              <a:t> </a:t>
            </a:r>
            <a:r>
              <a:rPr lang="en-US" sz="2000" dirty="0" err="1" smtClean="0">
                <a:solidFill>
                  <a:srgbClr val="0000FF"/>
                </a:solidFill>
                <a:sym typeface="Wingdings" pitchFamily="2" charset="2"/>
              </a:rPr>
              <a:t>Galex</a:t>
            </a:r>
            <a:r>
              <a:rPr lang="en-US" sz="2000" dirty="0" smtClean="0">
                <a:sym typeface="Wingdings" pitchFamily="2" charset="2"/>
              </a:rPr>
              <a:t>  </a:t>
            </a:r>
            <a:r>
              <a:rPr lang="en-US" sz="2000" dirty="0" smtClean="0">
                <a:solidFill>
                  <a:srgbClr val="0000FF"/>
                </a:solidFill>
                <a:sym typeface="Wingdings" pitchFamily="2" charset="2"/>
              </a:rPr>
              <a:t>HST/Gaia</a:t>
            </a:r>
            <a:r>
              <a:rPr lang="en-US" sz="2000" dirty="0" smtClean="0">
                <a:sym typeface="Wingdings" pitchFamily="2" charset="2"/>
              </a:rPr>
              <a:t>  </a:t>
            </a:r>
            <a:r>
              <a:rPr lang="en-US" sz="2000" dirty="0" smtClean="0">
                <a:solidFill>
                  <a:srgbClr val="FF0000"/>
                </a:solidFill>
                <a:sym typeface="Wingdings" pitchFamily="2" charset="2"/>
              </a:rPr>
              <a:t>ground-based optical/IR </a:t>
            </a:r>
            <a:r>
              <a:rPr lang="en-US" sz="2000" dirty="0" smtClean="0">
                <a:sym typeface="Wingdings" pitchFamily="2" charset="2"/>
              </a:rPr>
              <a:t> </a:t>
            </a:r>
            <a:r>
              <a:rPr lang="en-US" sz="2000" dirty="0" smtClean="0">
                <a:solidFill>
                  <a:srgbClr val="0000FF"/>
                </a:solidFill>
                <a:sym typeface="Wingdings" pitchFamily="2" charset="2"/>
              </a:rPr>
              <a:t>ISO/Spitzer</a:t>
            </a:r>
            <a:r>
              <a:rPr lang="en-US" sz="2000" dirty="0" smtClean="0">
                <a:sym typeface="Wingdings" pitchFamily="2" charset="2"/>
              </a:rPr>
              <a:t>  </a:t>
            </a:r>
            <a:r>
              <a:rPr lang="en-US" sz="2000" dirty="0" smtClean="0">
                <a:solidFill>
                  <a:srgbClr val="0000FF"/>
                </a:solidFill>
                <a:sym typeface="Wingdings" pitchFamily="2" charset="2"/>
              </a:rPr>
              <a:t>Herschel</a:t>
            </a:r>
            <a:r>
              <a:rPr lang="en-US" sz="2000" dirty="0" smtClean="0">
                <a:sym typeface="Wingdings" pitchFamily="2" charset="2"/>
              </a:rPr>
              <a:t>  </a:t>
            </a:r>
            <a:r>
              <a:rPr lang="en-US" sz="2000" dirty="0" smtClean="0">
                <a:solidFill>
                  <a:srgbClr val="0000FF"/>
                </a:solidFill>
                <a:sym typeface="Wingdings" pitchFamily="2" charset="2"/>
              </a:rPr>
              <a:t>Planck</a:t>
            </a:r>
            <a:r>
              <a:rPr lang="en-US" sz="2000" dirty="0" smtClean="0">
                <a:sym typeface="Wingdings" pitchFamily="2" charset="2"/>
              </a:rPr>
              <a:t> </a:t>
            </a: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IRAM</a:t>
            </a:r>
            <a:r>
              <a:rPr lang="en-US" sz="2000" dirty="0" smtClean="0">
                <a:solidFill>
                  <a:srgbClr val="FF0000"/>
                </a:solidFill>
                <a:sym typeface="Wingdings" pitchFamily="2" charset="2"/>
              </a:rPr>
              <a:t>/JCMT/APEX/ALMA/NOEMA</a:t>
            </a:r>
            <a:r>
              <a:rPr lang="en-US" sz="2000" dirty="0" smtClean="0">
                <a:sym typeface="Wingdings" pitchFamily="2" charset="2"/>
              </a:rPr>
              <a:t>  </a:t>
            </a:r>
            <a:r>
              <a:rPr lang="en-US" sz="2000" dirty="0" smtClean="0">
                <a:solidFill>
                  <a:srgbClr val="FF0000"/>
                </a:solidFill>
                <a:sym typeface="Wingdings" pitchFamily="2" charset="2"/>
              </a:rPr>
              <a:t>radio telescopes</a:t>
            </a:r>
          </a:p>
          <a:p>
            <a:pPr marL="228600" lvl="3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200" dirty="0" smtClean="0"/>
          </a:p>
          <a:p>
            <a:pPr marL="457200" lvl="3" indent="-457200" eaLnBrk="1" fontAlgn="auto" hangingPunct="1">
              <a:spcAft>
                <a:spcPts val="0"/>
              </a:spcAft>
              <a:buClr>
                <a:srgbClr val="FF0000"/>
              </a:buClr>
              <a:buFont typeface="Lucida Grande"/>
              <a:buChar char="◼"/>
              <a:defRPr/>
            </a:pPr>
            <a:r>
              <a:rPr lang="en-US" sz="3200" dirty="0" err="1" smtClean="0"/>
              <a:t>Astro</a:t>
            </a:r>
            <a:r>
              <a:rPr lang="en-US" sz="3200" dirty="0" smtClean="0"/>
              <a:t>-particles joining </a:t>
            </a:r>
          </a:p>
          <a:p>
            <a:pPr marL="685800" lvl="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 smtClean="0"/>
              <a:t>cosmic rays, neutrinos, gravitational waves, </a:t>
            </a:r>
            <a:br>
              <a:rPr lang="en-US" sz="3200" dirty="0" smtClean="0"/>
            </a:br>
            <a:r>
              <a:rPr lang="en-US" sz="3200" dirty="0" smtClean="0"/>
              <a:t>dark matter searches </a:t>
            </a:r>
            <a:endParaRPr lang="en-GB" sz="3200" dirty="0"/>
          </a:p>
        </p:txBody>
      </p:sp>
      <p:pic>
        <p:nvPicPr>
          <p:cNvPr id="5" name="Picture 2" descr="C:\atmosphe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3316" y="2607917"/>
            <a:ext cx="6169934" cy="39317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006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916160"/>
              <a:ext cx="2195233" cy="194184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01574" y="1"/>
              <a:ext cx="2142426" cy="15984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31652" y="0"/>
              <a:ext cx="2695817" cy="183758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413460"/>
              <a:ext cx="2073518" cy="138018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71070" y="0"/>
              <a:ext cx="2050885" cy="136512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1729" y="4983120"/>
              <a:ext cx="1851733" cy="187488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652480"/>
              <a:ext cx="1520640" cy="228096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68682" y="2790720"/>
              <a:ext cx="2250615" cy="230688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1621" y="1245540"/>
              <a:ext cx="1615676" cy="160052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42169" y="3481920"/>
              <a:ext cx="2260884" cy="161088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12097" y="4821120"/>
              <a:ext cx="3056514" cy="20368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5546" y="4886500"/>
              <a:ext cx="1317077" cy="19715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82843" y="1676160"/>
              <a:ext cx="1664803" cy="169992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8895" y="1529280"/>
              <a:ext cx="1835105" cy="184084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27955" y="1632660"/>
              <a:ext cx="2564293" cy="1919213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0807" y="3868560"/>
              <a:ext cx="1933193" cy="298944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68606" y="2911679"/>
              <a:ext cx="1675393" cy="157068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900827" y="0"/>
              <a:ext cx="1883270" cy="171072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0" y="0"/>
              <a:ext cx="2056239" cy="154218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27182" y="3542400"/>
              <a:ext cx="1988000" cy="15120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65561" y="3371740"/>
              <a:ext cx="1794142" cy="1691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1430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7"/>
          <p:cNvSpPr>
            <a:spLocks noChangeArrowheads="1"/>
          </p:cNvSpPr>
          <p:nvPr/>
        </p:nvSpPr>
        <p:spPr bwMode="auto">
          <a:xfrm>
            <a:off x="2443163" y="1627188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endParaRPr lang="en-GB" sz="1800">
              <a:solidFill>
                <a:schemeClr val="bg1"/>
              </a:solidFill>
              <a:latin typeface="+mj-lt"/>
              <a:ea typeface="ＭＳ Ｐゴシック" pitchFamily="80" charset="-128"/>
            </a:endParaRPr>
          </a:p>
        </p:txBody>
      </p:sp>
      <p:sp>
        <p:nvSpPr>
          <p:cNvPr id="58372" name="Rectangle 8"/>
          <p:cNvSpPr>
            <a:spLocks noChangeArrowheads="1"/>
          </p:cNvSpPr>
          <p:nvPr/>
        </p:nvSpPr>
        <p:spPr bwMode="auto">
          <a:xfrm>
            <a:off x="2586038" y="1762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endParaRPr lang="en-GB" sz="1800">
              <a:solidFill>
                <a:schemeClr val="bg1"/>
              </a:solidFill>
              <a:latin typeface="+mj-lt"/>
              <a:ea typeface="ＭＳ Ｐゴシック" pitchFamily="80" charset="-128"/>
            </a:endParaRPr>
          </a:p>
        </p:txBody>
      </p:sp>
      <p:grpSp>
        <p:nvGrpSpPr>
          <p:cNvPr id="56324" name="Group 48"/>
          <p:cNvGrpSpPr>
            <a:grpSpLocks/>
          </p:cNvGrpSpPr>
          <p:nvPr/>
        </p:nvGrpSpPr>
        <p:grpSpPr bwMode="auto">
          <a:xfrm>
            <a:off x="4999038" y="3276600"/>
            <a:ext cx="2001837" cy="1671638"/>
            <a:chOff x="4863201" y="3346018"/>
            <a:chExt cx="2001162" cy="1641551"/>
          </a:xfrm>
        </p:grpSpPr>
        <p:pic>
          <p:nvPicPr>
            <p:cNvPr id="56362" name="Picture 10" descr="vimosatna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940920" y="3683269"/>
              <a:ext cx="1923443" cy="130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408" name="Rectangle 29"/>
            <p:cNvSpPr>
              <a:spLocks noChangeArrowheads="1"/>
            </p:cNvSpPr>
            <p:nvPr/>
          </p:nvSpPr>
          <p:spPr bwMode="auto">
            <a:xfrm>
              <a:off x="4863201" y="3346018"/>
              <a:ext cx="928374" cy="363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>
                <a:defRPr/>
              </a:pPr>
              <a:r>
                <a:rPr lang="en-US" sz="1800" b="1" dirty="0">
                  <a:solidFill>
                    <a:schemeClr val="bg1"/>
                  </a:solidFill>
                  <a:latin typeface="+mj-lt"/>
                  <a:ea typeface="ＭＳ Ｐゴシック" pitchFamily="80" charset="-128"/>
                </a:rPr>
                <a:t>VIMOS</a:t>
              </a:r>
            </a:p>
          </p:txBody>
        </p:sp>
      </p:grpSp>
      <p:pic>
        <p:nvPicPr>
          <p:cNvPr id="56325" name="Picture 19" descr="AKA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88" y="1109663"/>
            <a:ext cx="67627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20" descr="AKA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14813" y="1109663"/>
            <a:ext cx="62865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7" name="Picture 21" descr="AKA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03938" y="1109663"/>
            <a:ext cx="75406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8" name="Picture 22" descr="AKA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4988" y="1109663"/>
            <a:ext cx="70326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9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1063" y="1966913"/>
            <a:ext cx="1851025" cy="131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81" name="Rectangle 25"/>
          <p:cNvSpPr>
            <a:spLocks noChangeArrowheads="1"/>
          </p:cNvSpPr>
          <p:nvPr/>
        </p:nvSpPr>
        <p:spPr bwMode="auto">
          <a:xfrm>
            <a:off x="801688" y="1600200"/>
            <a:ext cx="9540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en-US" sz="1800" b="1" dirty="0">
                <a:solidFill>
                  <a:schemeClr val="bg1"/>
                </a:solidFill>
                <a:latin typeface="+mj-lt"/>
                <a:ea typeface="ＭＳ Ｐゴシック" pitchFamily="80" charset="-128"/>
              </a:rPr>
              <a:t>FORS2</a:t>
            </a:r>
          </a:p>
        </p:txBody>
      </p:sp>
      <p:grpSp>
        <p:nvGrpSpPr>
          <p:cNvPr id="56331" name="Group 44"/>
          <p:cNvGrpSpPr>
            <a:grpSpLocks/>
          </p:cNvGrpSpPr>
          <p:nvPr/>
        </p:nvGrpSpPr>
        <p:grpSpPr bwMode="auto">
          <a:xfrm>
            <a:off x="800100" y="3276600"/>
            <a:ext cx="1700213" cy="1671638"/>
            <a:chOff x="799361" y="3276600"/>
            <a:chExt cx="1700952" cy="1671638"/>
          </a:xfrm>
        </p:grpSpPr>
        <p:pic>
          <p:nvPicPr>
            <p:cNvPr id="56360" name="Picture 23" descr="CRIRES_NasmythA_med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932733" y="3666636"/>
              <a:ext cx="1567580" cy="1281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402" name="Rectangle 26"/>
            <p:cNvSpPr>
              <a:spLocks noChangeArrowheads="1"/>
            </p:cNvSpPr>
            <p:nvPr/>
          </p:nvSpPr>
          <p:spPr bwMode="auto">
            <a:xfrm>
              <a:off x="799361" y="3276600"/>
              <a:ext cx="1056147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>
                <a:defRPr/>
              </a:pPr>
              <a:r>
                <a:rPr lang="en-US" sz="1800" b="1" dirty="0">
                  <a:solidFill>
                    <a:schemeClr val="bg1"/>
                  </a:solidFill>
                  <a:latin typeface="+mj-lt"/>
                  <a:ea typeface="ＭＳ Ｐゴシック" pitchFamily="80" charset="-128"/>
                </a:rPr>
                <a:t>CRIRES</a:t>
              </a:r>
            </a:p>
          </p:txBody>
        </p:sp>
      </p:grpSp>
      <p:grpSp>
        <p:nvGrpSpPr>
          <p:cNvPr id="56332" name="Group 43"/>
          <p:cNvGrpSpPr>
            <a:grpSpLocks/>
          </p:cNvGrpSpPr>
          <p:nvPr/>
        </p:nvGrpSpPr>
        <p:grpSpPr bwMode="auto">
          <a:xfrm>
            <a:off x="2921000" y="3276600"/>
            <a:ext cx="1912938" cy="1671638"/>
            <a:chOff x="2814145" y="3330054"/>
            <a:chExt cx="1913060" cy="1678758"/>
          </a:xfrm>
        </p:grpSpPr>
        <p:pic>
          <p:nvPicPr>
            <p:cNvPr id="56358" name="Picture 11" descr="uvespic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000" y="3683269"/>
              <a:ext cx="1852205" cy="1325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400" name="Rectangle 27"/>
            <p:cNvSpPr>
              <a:spLocks noChangeArrowheads="1"/>
            </p:cNvSpPr>
            <p:nvPr/>
          </p:nvSpPr>
          <p:spPr bwMode="auto">
            <a:xfrm>
              <a:off x="2814145" y="3330054"/>
              <a:ext cx="812852" cy="371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>
                <a:defRPr/>
              </a:pPr>
              <a:r>
                <a:rPr lang="en-US" sz="1800" b="1" dirty="0">
                  <a:solidFill>
                    <a:schemeClr val="bg1"/>
                  </a:solidFill>
                  <a:latin typeface="+mj-lt"/>
                  <a:ea typeface="ＭＳ Ｐゴシック" pitchFamily="80" charset="-128"/>
                </a:rPr>
                <a:t>UVES</a:t>
              </a:r>
            </a:p>
          </p:txBody>
        </p:sp>
      </p:grpSp>
      <p:grpSp>
        <p:nvGrpSpPr>
          <p:cNvPr id="56333" name="Group 42"/>
          <p:cNvGrpSpPr>
            <a:grpSpLocks/>
          </p:cNvGrpSpPr>
          <p:nvPr/>
        </p:nvGrpSpPr>
        <p:grpSpPr bwMode="auto">
          <a:xfrm>
            <a:off x="2847975" y="1565275"/>
            <a:ext cx="2022475" cy="1711325"/>
            <a:chOff x="2847764" y="1518941"/>
            <a:chExt cx="2021917" cy="1773462"/>
          </a:xfrm>
        </p:grpSpPr>
        <p:pic>
          <p:nvPicPr>
            <p:cNvPr id="56356" name="Picture 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946238" y="1915878"/>
              <a:ext cx="1923443" cy="137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98" name="Rectangle 28"/>
            <p:cNvSpPr>
              <a:spLocks noChangeArrowheads="1"/>
            </p:cNvSpPr>
            <p:nvPr/>
          </p:nvSpPr>
          <p:spPr bwMode="auto">
            <a:xfrm>
              <a:off x="2847764" y="1518941"/>
              <a:ext cx="1133162" cy="383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>
                <a:defRPr/>
              </a:pPr>
              <a:r>
                <a:rPr lang="en-US" sz="1800" b="1" dirty="0">
                  <a:solidFill>
                    <a:schemeClr val="bg1"/>
                  </a:solidFill>
                  <a:latin typeface="+mj-lt"/>
                  <a:ea typeface="ＭＳ Ｐゴシック" pitchFamily="80" charset="-128"/>
                </a:rPr>
                <a:t>FLAMES</a:t>
              </a:r>
            </a:p>
          </p:txBody>
        </p:sp>
      </p:grpSp>
      <p:grpSp>
        <p:nvGrpSpPr>
          <p:cNvPr id="56334" name="Group 49"/>
          <p:cNvGrpSpPr>
            <a:grpSpLocks/>
          </p:cNvGrpSpPr>
          <p:nvPr/>
        </p:nvGrpSpPr>
        <p:grpSpPr bwMode="auto">
          <a:xfrm>
            <a:off x="4986056" y="1524000"/>
            <a:ext cx="1943382" cy="1670050"/>
            <a:chOff x="4986227" y="1523450"/>
            <a:chExt cx="1943227" cy="1670345"/>
          </a:xfrm>
        </p:grpSpPr>
        <p:pic>
          <p:nvPicPr>
            <p:cNvPr id="56354" name="Picture 3" descr="VISIR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2066" y="1876195"/>
              <a:ext cx="1857388" cy="131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96" name="Rectangle 30"/>
            <p:cNvSpPr>
              <a:spLocks noChangeArrowheads="1"/>
            </p:cNvSpPr>
            <p:nvPr/>
          </p:nvSpPr>
          <p:spPr bwMode="auto">
            <a:xfrm>
              <a:off x="4986227" y="1523450"/>
              <a:ext cx="800318" cy="369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>
                <a:defRPr/>
              </a:pPr>
              <a:r>
                <a:rPr lang="en-US" sz="1800" b="1" dirty="0">
                  <a:solidFill>
                    <a:srgbClr val="FF0000"/>
                  </a:solidFill>
                  <a:latin typeface="+mj-lt"/>
                  <a:ea typeface="ＭＳ Ｐゴシック" pitchFamily="80" charset="-128"/>
                </a:rPr>
                <a:t>VISIR</a:t>
              </a:r>
            </a:p>
          </p:txBody>
        </p:sp>
      </p:grpSp>
      <p:grpSp>
        <p:nvGrpSpPr>
          <p:cNvPr id="56335" name="Group 51"/>
          <p:cNvGrpSpPr>
            <a:grpSpLocks/>
          </p:cNvGrpSpPr>
          <p:nvPr/>
        </p:nvGrpSpPr>
        <p:grpSpPr bwMode="auto">
          <a:xfrm>
            <a:off x="7062788" y="1524000"/>
            <a:ext cx="1747837" cy="1709738"/>
            <a:chOff x="7063071" y="1523923"/>
            <a:chExt cx="1747663" cy="1709555"/>
          </a:xfrm>
        </p:grpSpPr>
        <p:pic>
          <p:nvPicPr>
            <p:cNvPr id="56352" name="Picture 4" descr="SINFONI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8753" y="1915878"/>
              <a:ext cx="1661981" cy="131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94" name="Rectangle 31"/>
            <p:cNvSpPr>
              <a:spLocks noChangeArrowheads="1"/>
            </p:cNvSpPr>
            <p:nvPr/>
          </p:nvSpPr>
          <p:spPr bwMode="auto">
            <a:xfrm>
              <a:off x="7063071" y="1523923"/>
              <a:ext cx="1120663" cy="3698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>
                <a:defRPr/>
              </a:pPr>
              <a:r>
                <a:rPr lang="en-US" sz="1800" b="1" dirty="0">
                  <a:solidFill>
                    <a:schemeClr val="bg1"/>
                  </a:solidFill>
                  <a:latin typeface="+mj-lt"/>
                  <a:ea typeface="ＭＳ Ｐゴシック" pitchFamily="80" charset="-128"/>
                </a:rPr>
                <a:t>SINFONI</a:t>
              </a:r>
            </a:p>
          </p:txBody>
        </p:sp>
      </p:grpSp>
      <p:grpSp>
        <p:nvGrpSpPr>
          <p:cNvPr id="56336" name="Group 45"/>
          <p:cNvGrpSpPr>
            <a:grpSpLocks/>
          </p:cNvGrpSpPr>
          <p:nvPr/>
        </p:nvGrpSpPr>
        <p:grpSpPr bwMode="auto">
          <a:xfrm>
            <a:off x="2857500" y="4953000"/>
            <a:ext cx="2000250" cy="1666875"/>
            <a:chOff x="2857492" y="4953000"/>
            <a:chExt cx="2000259" cy="1666875"/>
          </a:xfrm>
        </p:grpSpPr>
        <p:sp>
          <p:nvSpPr>
            <p:cNvPr id="58391" name="Rectangle 36"/>
            <p:cNvSpPr>
              <a:spLocks noChangeArrowheads="1"/>
            </p:cNvSpPr>
            <p:nvPr/>
          </p:nvSpPr>
          <p:spPr bwMode="auto">
            <a:xfrm>
              <a:off x="2857492" y="4953000"/>
              <a:ext cx="1262069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>
                <a:defRPr/>
              </a:pPr>
              <a:r>
                <a:rPr lang="en-US" sz="1800" b="1" dirty="0">
                  <a:solidFill>
                    <a:schemeClr val="bg1"/>
                  </a:solidFill>
                  <a:latin typeface="+mj-lt"/>
                  <a:ea typeface="ＭＳ Ｐゴシック" pitchFamily="80" charset="-128"/>
                </a:rPr>
                <a:t>X-shooter</a:t>
              </a:r>
            </a:p>
          </p:txBody>
        </p:sp>
        <p:pic>
          <p:nvPicPr>
            <p:cNvPr id="56351" name="Picture 1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938" y="5302289"/>
              <a:ext cx="1928813" cy="13175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6337" name="Group 54"/>
          <p:cNvGrpSpPr>
            <a:grpSpLocks/>
          </p:cNvGrpSpPr>
          <p:nvPr/>
        </p:nvGrpSpPr>
        <p:grpSpPr bwMode="auto">
          <a:xfrm>
            <a:off x="7072313" y="4953000"/>
            <a:ext cx="1857375" cy="1651000"/>
            <a:chOff x="7072325" y="4953012"/>
            <a:chExt cx="1857393" cy="1650976"/>
          </a:xfrm>
        </p:grpSpPr>
        <p:pic>
          <p:nvPicPr>
            <p:cNvPr id="56348" name="Picture 37" descr="HawkI_2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526" y="5286388"/>
              <a:ext cx="1767192" cy="131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90" name="Rectangle 24"/>
            <p:cNvSpPr>
              <a:spLocks noChangeArrowheads="1"/>
            </p:cNvSpPr>
            <p:nvPr/>
          </p:nvSpPr>
          <p:spPr bwMode="auto">
            <a:xfrm>
              <a:off x="7072325" y="4953012"/>
              <a:ext cx="1031885" cy="369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>
                <a:defRPr/>
              </a:pPr>
              <a:r>
                <a:rPr lang="en-US" sz="1800" b="1" dirty="0">
                  <a:solidFill>
                    <a:schemeClr val="bg1"/>
                  </a:solidFill>
                  <a:latin typeface="+mj-lt"/>
                  <a:ea typeface="ＭＳ Ｐゴシック" pitchFamily="80" charset="-128"/>
                </a:rPr>
                <a:t>HAWK-I</a:t>
              </a:r>
            </a:p>
          </p:txBody>
        </p:sp>
      </p:grpSp>
      <p:grpSp>
        <p:nvGrpSpPr>
          <p:cNvPr id="56338" name="Group 51"/>
          <p:cNvGrpSpPr>
            <a:grpSpLocks/>
          </p:cNvGrpSpPr>
          <p:nvPr/>
        </p:nvGrpSpPr>
        <p:grpSpPr bwMode="auto">
          <a:xfrm>
            <a:off x="801688" y="4953000"/>
            <a:ext cx="1901825" cy="1533525"/>
            <a:chOff x="801693" y="4953600"/>
            <a:chExt cx="1901595" cy="1533280"/>
          </a:xfrm>
        </p:grpSpPr>
        <p:pic>
          <p:nvPicPr>
            <p:cNvPr id="56346" name="Picture 40" descr="KMOS-sixteen-arms_small.jpg"/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932400" y="5301208"/>
              <a:ext cx="1770888" cy="1185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801693" y="4953600"/>
              <a:ext cx="890479" cy="3698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>
                <a:defRPr/>
              </a:pPr>
              <a:r>
                <a:rPr lang="en-US" sz="1800" b="1" dirty="0">
                  <a:solidFill>
                    <a:srgbClr val="FF0000"/>
                  </a:solidFill>
                  <a:latin typeface="+mj-lt"/>
                  <a:ea typeface="ＭＳ Ｐゴシック" pitchFamily="80" charset="-128"/>
                </a:rPr>
                <a:t>KMOS</a:t>
              </a:r>
            </a:p>
          </p:txBody>
        </p:sp>
      </p:grpSp>
      <p:sp>
        <p:nvSpPr>
          <p:cNvPr id="45" name="Title 4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VLT Instruments 2015</a:t>
            </a:r>
            <a:endParaRPr lang="en-GB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949825" y="4953000"/>
            <a:ext cx="2034175" cy="1645800"/>
            <a:chOff x="4949825" y="4953000"/>
            <a:chExt cx="2034175" cy="1645800"/>
          </a:xfrm>
        </p:grpSpPr>
        <p:sp>
          <p:nvSpPr>
            <p:cNvPr id="58404" name="Rectangle 24"/>
            <p:cNvSpPr>
              <a:spLocks noChangeArrowheads="1"/>
            </p:cNvSpPr>
            <p:nvPr/>
          </p:nvSpPr>
          <p:spPr bwMode="auto">
            <a:xfrm>
              <a:off x="4949825" y="4953000"/>
              <a:ext cx="113347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>
                <a:defRPr/>
              </a:pPr>
              <a:r>
                <a:rPr lang="en-US" sz="1800" b="1" dirty="0">
                  <a:solidFill>
                    <a:srgbClr val="FF0000"/>
                  </a:solidFill>
                  <a:latin typeface="+mj-lt"/>
                  <a:ea typeface="ＭＳ Ｐゴシック" pitchFamily="80" charset="-128"/>
                </a:rPr>
                <a:t>SPHERE</a:t>
              </a:r>
            </a:p>
          </p:txBody>
        </p:sp>
        <p:pic>
          <p:nvPicPr>
            <p:cNvPr id="3" name="Picture 2"/>
            <p:cNvPicPr>
              <a:picLocks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6000" y="5288400"/>
              <a:ext cx="1908000" cy="1310400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7078663" y="3276600"/>
            <a:ext cx="1870936" cy="1666200"/>
            <a:chOff x="7078663" y="3276600"/>
            <a:chExt cx="1870936" cy="1666200"/>
          </a:xfrm>
        </p:grpSpPr>
        <p:sp>
          <p:nvSpPr>
            <p:cNvPr id="58406" name="Rectangle 32"/>
            <p:cNvSpPr>
              <a:spLocks noChangeArrowheads="1"/>
            </p:cNvSpPr>
            <p:nvPr/>
          </p:nvSpPr>
          <p:spPr bwMode="auto">
            <a:xfrm>
              <a:off x="7078663" y="3276600"/>
              <a:ext cx="8509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>
                <a:defRPr/>
              </a:pPr>
              <a:r>
                <a:rPr lang="en-US" sz="1800" b="1" dirty="0">
                  <a:solidFill>
                    <a:srgbClr val="FF0000"/>
                  </a:solidFill>
                  <a:latin typeface="+mj-lt"/>
                  <a:ea typeface="ＭＳ Ｐゴシック" pitchFamily="80" charset="-128"/>
                </a:rPr>
                <a:t>MUSE</a:t>
              </a:r>
            </a:p>
          </p:txBody>
        </p:sp>
        <p:pic>
          <p:nvPicPr>
            <p:cNvPr id="5" name="Picture 4"/>
            <p:cNvPicPr>
              <a:picLocks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63999" y="3632400"/>
              <a:ext cx="1785600" cy="131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881141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phot-10f-01-hir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3400" y="-36513"/>
            <a:ext cx="9677400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Text Box 4"/>
          <p:cNvSpPr txBox="1">
            <a:spLocks noChangeArrowheads="1"/>
          </p:cNvSpPr>
          <p:nvPr/>
        </p:nvSpPr>
        <p:spPr bwMode="auto">
          <a:xfrm>
            <a:off x="338138" y="180975"/>
            <a:ext cx="8482012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3400">
                <a:latin typeface="+mj-lt"/>
                <a:ea typeface="ＭＳ Ｐゴシック" pitchFamily="80" charset="-128"/>
                <a:cs typeface="Helvetica Neue Light"/>
              </a:rPr>
              <a:t>VLTI - Very Large Telescope Interferometry</a:t>
            </a:r>
          </a:p>
        </p:txBody>
      </p:sp>
      <p:sp>
        <p:nvSpPr>
          <p:cNvPr id="611333" name="Text Box 5"/>
          <p:cNvSpPr txBox="1">
            <a:spLocks noChangeArrowheads="1"/>
          </p:cNvSpPr>
          <p:nvPr/>
        </p:nvSpPr>
        <p:spPr bwMode="auto">
          <a:xfrm>
            <a:off x="1331913" y="879475"/>
            <a:ext cx="6553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>
                <a:latin typeface="Helvetica Neue Light"/>
                <a:ea typeface="Helvetica Neue Light"/>
                <a:cs typeface="Helvetica Neue Light"/>
              </a:rPr>
              <a:t>The VLTI is a virtual 100-Meter Telescope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088" y="1628775"/>
            <a:ext cx="7315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2373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11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133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alactic centre.mpg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 cstate="print"/>
          <a:srcRect l="22794" t="14706" r="19853" b="17647"/>
          <a:stretch>
            <a:fillRect/>
          </a:stretch>
        </p:blipFill>
        <p:spPr bwMode="auto">
          <a:xfrm>
            <a:off x="5486400" y="1187450"/>
            <a:ext cx="2819400" cy="249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Mass determination through </a:t>
            </a:r>
            <a:br>
              <a:rPr lang="en-US" dirty="0" smtClean="0"/>
            </a:br>
            <a:r>
              <a:rPr lang="en-US" dirty="0" smtClean="0"/>
              <a:t>stellar orbits</a:t>
            </a:r>
          </a:p>
          <a:p>
            <a:pPr lvl="1" eaLnBrk="1" hangingPunct="1"/>
            <a:r>
              <a:rPr lang="en-US" dirty="0" smtClean="0"/>
              <a:t>about 4 </a:t>
            </a:r>
            <a:r>
              <a:rPr lang="en-US" dirty="0" smtClean="0"/>
              <a:t>10</a:t>
            </a:r>
            <a:r>
              <a:rPr lang="en-US" baseline="30000" dirty="0" smtClean="0"/>
              <a:t>6</a:t>
            </a:r>
            <a:r>
              <a:rPr lang="en-US" dirty="0" smtClean="0"/>
              <a:t> </a:t>
            </a:r>
            <a:r>
              <a:rPr lang="en-US" dirty="0" smtClean="0"/>
              <a:t>M</a:t>
            </a:r>
            <a:r>
              <a:rPr lang="en-US" baseline="-25000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baseline="-25000" dirty="0" smtClean="0"/>
          </a:p>
          <a:p>
            <a:pPr eaLnBrk="1" hangingPunct="1"/>
            <a:r>
              <a:rPr lang="en-US" dirty="0" smtClean="0"/>
              <a:t>Structure around the black </a:t>
            </a:r>
            <a:br>
              <a:rPr lang="en-US" dirty="0" smtClean="0"/>
            </a:br>
            <a:r>
              <a:rPr lang="en-US" dirty="0" smtClean="0"/>
              <a:t>hole revealed through flashes</a:t>
            </a:r>
          </a:p>
          <a:p>
            <a:pPr eaLnBrk="1" hangingPunct="1"/>
            <a:r>
              <a:rPr lang="en-US" dirty="0" smtClean="0"/>
              <a:t>Testing General Relativity</a:t>
            </a:r>
            <a:br>
              <a:rPr lang="en-US" dirty="0" smtClean="0"/>
            </a:br>
            <a:r>
              <a:rPr lang="en-US" dirty="0" smtClean="0"/>
              <a:t>in the strong gravitational</a:t>
            </a:r>
            <a:br>
              <a:rPr lang="en-US" dirty="0" smtClean="0"/>
            </a:br>
            <a:r>
              <a:rPr lang="en-US" dirty="0" smtClean="0"/>
              <a:t>field</a:t>
            </a:r>
          </a:p>
        </p:txBody>
      </p:sp>
      <p:sp>
        <p:nvSpPr>
          <p:cNvPr id="215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Our own black hole</a:t>
            </a:r>
            <a:endParaRPr lang="en-GB" smtClean="0"/>
          </a:p>
        </p:txBody>
      </p:sp>
      <p:pic>
        <p:nvPicPr>
          <p:cNvPr id="6" name="Galactic_Centre_flashes.mpg">
            <a:hlinkClick r:id="" action="ppaction://media"/>
          </p:cNvPr>
          <p:cNvPicPr>
            <a:picLocks noRot="1"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91163" y="3657600"/>
            <a:ext cx="2814637" cy="281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0714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Galactic</a:t>
            </a:r>
            <a:r>
              <a:rPr lang="de-CH" dirty="0" smtClean="0"/>
              <a:t> Center</a:t>
            </a:r>
            <a:endParaRPr lang="de-CH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40 orbits known</a:t>
            </a:r>
            <a:endParaRPr lang="en-GB" dirty="0"/>
          </a:p>
        </p:txBody>
      </p:sp>
      <p:sp>
        <p:nvSpPr>
          <p:cNvPr id="150" name="Shape 150"/>
          <p:cNvSpPr/>
          <p:nvPr/>
        </p:nvSpPr>
        <p:spPr>
          <a:xfrm>
            <a:off x="2485655" y="5734756"/>
            <a:ext cx="2047513" cy="333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Gillessen et al. 2009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526864" y="1942790"/>
            <a:ext cx="4134445" cy="4125516"/>
            <a:chOff x="2504778" y="1366242"/>
            <a:chExt cx="4134445" cy="4125516"/>
          </a:xfrm>
        </p:grpSpPr>
        <p:pic>
          <p:nvPicPr>
            <p:cNvPr id="11" name="pasted-image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504778" y="1366242"/>
              <a:ext cx="4134445" cy="4125516"/>
            </a:xfrm>
            <a:prstGeom prst="rect">
              <a:avLst/>
            </a:prstGeom>
            <a:ln w="88900">
              <a:miter lim="400000"/>
            </a:ln>
          </p:spPr>
        </p:pic>
        <p:sp>
          <p:nvSpPr>
            <p:cNvPr id="12" name="Shape 148"/>
            <p:cNvSpPr/>
            <p:nvPr/>
          </p:nvSpPr>
          <p:spPr>
            <a:xfrm>
              <a:off x="4693718" y="2728096"/>
              <a:ext cx="357703" cy="639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ln w="101600">
              <a:solidFill>
                <a:srgbClr val="FF2600"/>
              </a:solidFill>
              <a:miter lim="400000"/>
            </a:ln>
            <a:effectLst>
              <a:outerShdw blurRad="63500" dir="16200000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 lvl="0">
                <a:defRPr sz="4200">
                  <a:effectLst>
                    <a:outerShdw blurRad="63500" dist="25400" dir="2700000" rotWithShape="0">
                      <a:srgbClr val="000000">
                        <a:alpha val="70000"/>
                      </a:srgbClr>
                    </a:outerShdw>
                  </a:effectLst>
                  <a:latin typeface="Chalkboard"/>
                  <a:ea typeface="Chalkboard"/>
                  <a:cs typeface="Chalkboard"/>
                  <a:sym typeface="Chalkboard"/>
                </a:defRPr>
              </a:pPr>
              <a:endParaRPr/>
            </a:p>
          </p:txBody>
        </p:sp>
        <p:sp>
          <p:nvSpPr>
            <p:cNvPr id="13" name="Shape 149"/>
            <p:cNvSpPr/>
            <p:nvPr/>
          </p:nvSpPr>
          <p:spPr>
            <a:xfrm>
              <a:off x="4431728" y="2331232"/>
              <a:ext cx="871780" cy="3337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7" tIns="35717" rIns="35717" bIns="35717" anchor="ctr">
              <a:spAutoFit/>
            </a:bodyPr>
            <a:lstStyle>
              <a:lvl1pPr>
                <a:defRPr>
                  <a:solidFill>
                    <a:srgbClr val="FF260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1700"/>
                <a:t>S2 Orbit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357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Galactic</a:t>
            </a:r>
            <a:r>
              <a:rPr lang="de-CH" dirty="0" smtClean="0"/>
              <a:t> Center</a:t>
            </a:r>
            <a:endParaRPr lang="de-CH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err="1" smtClean="0"/>
              <a:t>Pericenter</a:t>
            </a:r>
            <a:r>
              <a:rPr lang="de-CH" dirty="0" smtClean="0"/>
              <a:t> </a:t>
            </a:r>
            <a:r>
              <a:rPr lang="de-CH" dirty="0" err="1" smtClean="0"/>
              <a:t>shift</a:t>
            </a:r>
            <a:r>
              <a:rPr lang="de-CH" dirty="0" smtClean="0"/>
              <a:t> </a:t>
            </a:r>
            <a:r>
              <a:rPr lang="de-CH" dirty="0" err="1" smtClean="0"/>
              <a:t>probes</a:t>
            </a:r>
            <a:r>
              <a:rPr lang="de-CH" dirty="0" smtClean="0"/>
              <a:t>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nature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black</a:t>
            </a:r>
            <a:r>
              <a:rPr lang="de-CH" dirty="0" smtClean="0"/>
              <a:t> hole</a:t>
            </a:r>
          </a:p>
          <a:p>
            <a:pPr lvl="1"/>
            <a:r>
              <a:rPr lang="de-CH" dirty="0" err="1" smtClean="0"/>
              <a:t>measure</a:t>
            </a:r>
            <a:r>
              <a:rPr lang="de-CH" dirty="0" smtClean="0"/>
              <a:t> post-</a:t>
            </a:r>
            <a:r>
              <a:rPr lang="de-CH" dirty="0" err="1" smtClean="0"/>
              <a:t>Newtonian</a:t>
            </a:r>
            <a:r>
              <a:rPr lang="de-CH" dirty="0" smtClean="0"/>
              <a:t> </a:t>
            </a:r>
            <a:r>
              <a:rPr lang="de-CH" dirty="0" err="1" smtClean="0"/>
              <a:t>effects</a:t>
            </a:r>
            <a:endParaRPr lang="de-CH" dirty="0"/>
          </a:p>
        </p:txBody>
      </p:sp>
      <p:pic>
        <p:nvPicPr>
          <p:cNvPr id="155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2414431"/>
            <a:ext cx="3714751" cy="3375423"/>
          </a:xfrm>
          <a:prstGeom prst="rect">
            <a:avLst/>
          </a:prstGeom>
          <a:ln w="88900">
            <a:miter lim="400000"/>
          </a:ln>
        </p:spPr>
      </p:pic>
      <p:grpSp>
        <p:nvGrpSpPr>
          <p:cNvPr id="8" name="Group 7"/>
          <p:cNvGrpSpPr/>
          <p:nvPr/>
        </p:nvGrpSpPr>
        <p:grpSpPr>
          <a:xfrm>
            <a:off x="4727019" y="2903964"/>
            <a:ext cx="4053210" cy="1352433"/>
            <a:chOff x="4727019" y="2752784"/>
            <a:chExt cx="4053210" cy="1352433"/>
          </a:xfrm>
        </p:grpSpPr>
        <p:sp>
          <p:nvSpPr>
            <p:cNvPr id="152" name="Shape 152"/>
            <p:cNvSpPr/>
            <p:nvPr/>
          </p:nvSpPr>
          <p:spPr>
            <a:xfrm>
              <a:off x="4727019" y="2752784"/>
              <a:ext cx="4053210" cy="1352433"/>
            </a:xfrm>
            <a:prstGeom prst="rect">
              <a:avLst/>
            </a:prstGeom>
            <a:blipFill>
              <a:blip r:embed="rId3"/>
            </a:blipFill>
            <a:ln w="12700">
              <a:miter lim="400000"/>
            </a:ln>
            <a:effectLst>
              <a:outerShdw blurRad="63500" dir="16200000" rotWithShape="0">
                <a:srgbClr val="000000">
                  <a:alpha val="50000"/>
                </a:srgbClr>
              </a:outerShdw>
            </a:effectLst>
          </p:spPr>
          <p:txBody>
            <a:bodyPr lIns="35717" tIns="35717" rIns="35717" bIns="35717" anchor="ctr"/>
            <a:lstStyle/>
            <a:p>
              <a:pPr lvl="0">
                <a:defRPr sz="4200">
                  <a:effectLst>
                    <a:outerShdw blurRad="63500" dist="25400" dir="2700000" rotWithShape="0">
                      <a:srgbClr val="000000">
                        <a:alpha val="70000"/>
                      </a:srgbClr>
                    </a:outerShdw>
                  </a:effectLst>
                  <a:latin typeface="Chalkboard"/>
                  <a:ea typeface="Chalkboard"/>
                  <a:cs typeface="Chalkboard"/>
                  <a:sym typeface="Chalkboard"/>
                </a:defRPr>
              </a:pPr>
              <a:endParaRPr/>
            </a:p>
          </p:txBody>
        </p:sp>
        <p:pic>
          <p:nvPicPr>
            <p:cNvPr id="156" name="pasted-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009093" y="3071813"/>
              <a:ext cx="3250407" cy="714375"/>
            </a:xfrm>
            <a:prstGeom prst="rect">
              <a:avLst/>
            </a:prstGeom>
            <a:ln w="88900">
              <a:miter lim="400000"/>
            </a:ln>
          </p:spPr>
        </p:pic>
      </p:grpSp>
      <p:sp>
        <p:nvSpPr>
          <p:cNvPr id="157" name="Shape 157"/>
          <p:cNvSpPr/>
          <p:nvPr/>
        </p:nvSpPr>
        <p:spPr>
          <a:xfrm>
            <a:off x="3966189" y="4842219"/>
            <a:ext cx="4894822" cy="856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 dirty="0"/>
              <a:t>Higher order terms necessary to take into account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 dirty="0"/>
              <a:t>GR in the strong gravity regime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 dirty="0"/>
              <a:t>GRAVITY aims at constraining them</a:t>
            </a:r>
          </a:p>
        </p:txBody>
      </p:sp>
      <p:cxnSp>
        <p:nvCxnSpPr>
          <p:cNvPr id="6" name="Straight Arrow Connector 5"/>
          <p:cNvCxnSpPr>
            <a:stCxn id="157" idx="0"/>
          </p:cNvCxnSpPr>
          <p:nvPr/>
        </p:nvCxnSpPr>
        <p:spPr bwMode="auto">
          <a:xfrm flipV="1">
            <a:off x="6413600" y="3915615"/>
            <a:ext cx="768540" cy="92660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87392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38433" y="3020888"/>
            <a:ext cx="3453167" cy="346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matters in the Universe?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Characterisation</a:t>
            </a:r>
            <a:r>
              <a:rPr lang="en-US" dirty="0" smtClean="0"/>
              <a:t> of dark matter and dark energy</a:t>
            </a:r>
          </a:p>
          <a:p>
            <a:pPr lvl="1"/>
            <a:r>
              <a:rPr lang="en-US" dirty="0" smtClean="0"/>
              <a:t>Requires large samples </a:t>
            </a:r>
          </a:p>
          <a:p>
            <a:pPr lvl="2"/>
            <a:r>
              <a:rPr lang="en-US" dirty="0" smtClean="0"/>
              <a:t>sample a large fraction of the universe </a:t>
            </a:r>
          </a:p>
          <a:p>
            <a:pPr lvl="1"/>
            <a:r>
              <a:rPr lang="en-US" dirty="0" smtClean="0"/>
              <a:t>Multi-year and (often) multi-telescope projects</a:t>
            </a:r>
          </a:p>
          <a:p>
            <a:pPr lvl="1"/>
            <a:r>
              <a:rPr lang="en-US" dirty="0" smtClean="0"/>
              <a:t>Measure the distribution of matter and the expansion history of the universe</a:t>
            </a:r>
          </a:p>
          <a:p>
            <a:pPr lvl="2"/>
            <a:r>
              <a:rPr lang="en-US" dirty="0" smtClean="0"/>
              <a:t>Baryonic acoustic oscillations</a:t>
            </a:r>
          </a:p>
          <a:p>
            <a:pPr lvl="2"/>
            <a:r>
              <a:rPr lang="en-US" dirty="0" smtClean="0"/>
              <a:t>Weak </a:t>
            </a:r>
            <a:r>
              <a:rPr lang="en-US" dirty="0" err="1" smtClean="0"/>
              <a:t>lensing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Supernovae</a:t>
            </a:r>
          </a:p>
          <a:p>
            <a:pPr lvl="2"/>
            <a:r>
              <a:rPr lang="en-US" dirty="0" smtClean="0"/>
              <a:t>Galaxy clusters</a:t>
            </a:r>
          </a:p>
          <a:p>
            <a:pPr lvl="2"/>
            <a:r>
              <a:rPr lang="en-US" dirty="0" err="1" smtClean="0"/>
              <a:t>Redshift</a:t>
            </a:r>
            <a:r>
              <a:rPr lang="en-US" dirty="0" smtClean="0"/>
              <a:t> distortions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516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Planets, planets, planets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Planets everywhere</a:t>
            </a:r>
          </a:p>
          <a:p>
            <a:pPr lvl="1"/>
            <a:r>
              <a:rPr lang="en-US" dirty="0" smtClean="0"/>
              <a:t>Radial velocities</a:t>
            </a:r>
          </a:p>
          <a:p>
            <a:pPr lvl="1"/>
            <a:r>
              <a:rPr lang="en-US" dirty="0" smtClean="0"/>
              <a:t>Direct imaging</a:t>
            </a:r>
          </a:p>
          <a:p>
            <a:pPr lvl="1"/>
            <a:r>
              <a:rPr lang="en-US" dirty="0" smtClean="0"/>
              <a:t>Transits</a:t>
            </a:r>
          </a:p>
          <a:p>
            <a:r>
              <a:rPr lang="en-US" dirty="0" err="1" smtClean="0"/>
              <a:t>Characterisation</a:t>
            </a:r>
            <a:endParaRPr lang="en-US" dirty="0" smtClean="0"/>
          </a:p>
          <a:p>
            <a:pPr lvl="1"/>
            <a:r>
              <a:rPr lang="en-US" dirty="0" smtClean="0"/>
              <a:t>Planetary systems, </a:t>
            </a:r>
            <a:br>
              <a:rPr lang="en-US" dirty="0" smtClean="0"/>
            </a:br>
            <a:r>
              <a:rPr lang="en-US" dirty="0" smtClean="0"/>
              <a:t>masses, </a:t>
            </a:r>
            <a:br>
              <a:rPr lang="en-US" dirty="0" smtClean="0"/>
            </a:br>
            <a:r>
              <a:rPr lang="en-US" dirty="0" smtClean="0"/>
              <a:t>chemical composition,</a:t>
            </a:r>
            <a:br>
              <a:rPr lang="en-US" dirty="0" smtClean="0"/>
            </a:br>
            <a:r>
              <a:rPr lang="en-US" dirty="0" smtClean="0"/>
              <a:t>temperatures</a:t>
            </a:r>
            <a:endParaRPr lang="en-GB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6820" y="1371600"/>
            <a:ext cx="3954780" cy="26374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9682" y="4038600"/>
            <a:ext cx="394191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6970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0325" y="1595438"/>
            <a:ext cx="7129463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sz="3600" smtClean="0">
                <a:solidFill>
                  <a:schemeClr val="bg1"/>
                </a:solidFill>
              </a:rPr>
              <a:t>A planet with 1.9M</a:t>
            </a:r>
            <a:r>
              <a:rPr lang="en-GB" sz="3600" baseline="-25000" smtClean="0">
                <a:solidFill>
                  <a:schemeClr val="bg1"/>
                </a:solidFill>
                <a:sym typeface="Symbol" pitchFamily="18" charset="2"/>
              </a:rPr>
              <a:t> </a:t>
            </a:r>
            <a:r>
              <a:rPr lang="en-GB" sz="3600" smtClean="0">
                <a:solidFill>
                  <a:schemeClr val="bg1"/>
                </a:solidFill>
                <a:sym typeface="Symbol" pitchFamily="18" charset="2"/>
              </a:rPr>
              <a:t>and one in the habitable zone</a:t>
            </a:r>
            <a:endParaRPr lang="en-GB" sz="3600" baseline="-25000" smtClean="0">
              <a:solidFill>
                <a:schemeClr val="bg1"/>
              </a:solidFill>
              <a:sym typeface="Symbol" pitchFamily="18" charset="2"/>
            </a:endParaRPr>
          </a:p>
        </p:txBody>
      </p:sp>
      <p:pic>
        <p:nvPicPr>
          <p:cNvPr id="4198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5462" y="1281732"/>
            <a:ext cx="7129463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219200" y="6172200"/>
            <a:ext cx="201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HelveticaNeueLT Com 65 Md" pitchFamily="34" charset="0"/>
              </a:rPr>
              <a:t>Mayor et al. 2009</a:t>
            </a:r>
            <a:endParaRPr lang="en-GB" dirty="0">
              <a:solidFill>
                <a:schemeClr val="bg1"/>
              </a:solidFill>
              <a:latin typeface="HelveticaNeueLT Com 65 M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4049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Richest planetary system known</a:t>
            </a:r>
            <a:endParaRPr lang="en-GB" dirty="0"/>
          </a:p>
        </p:txBody>
      </p:sp>
      <p:grpSp>
        <p:nvGrpSpPr>
          <p:cNvPr id="4" name="Group 6"/>
          <p:cNvGrpSpPr/>
          <p:nvPr/>
        </p:nvGrpSpPr>
        <p:grpSpPr>
          <a:xfrm>
            <a:off x="4033298" y="1410990"/>
            <a:ext cx="4917846" cy="5165726"/>
            <a:chOff x="4394862" y="2016968"/>
            <a:chExt cx="4713642" cy="4436368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394862" y="2016968"/>
              <a:ext cx="4713642" cy="4436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4"/>
            <p:cNvSpPr/>
            <p:nvPr/>
          </p:nvSpPr>
          <p:spPr bwMode="auto">
            <a:xfrm>
              <a:off x="4499992" y="3140968"/>
              <a:ext cx="4464496" cy="288032"/>
            </a:xfrm>
            <a:prstGeom prst="rect">
              <a:avLst/>
            </a:prstGeom>
            <a:noFill/>
            <a:ln w="349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 eaLnBrk="0" hangingPunct="0"/>
              <a:endParaRPr lang="en-GB" sz="1800" b="1" dirty="0">
                <a:solidFill>
                  <a:srgbClr val="FF0000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4499992" y="3645024"/>
              <a:ext cx="4464496" cy="288032"/>
            </a:xfrm>
            <a:prstGeom prst="rect">
              <a:avLst/>
            </a:prstGeom>
            <a:noFill/>
            <a:ln w="349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 eaLnBrk="0" hangingPunct="0"/>
              <a:endParaRPr lang="en-GB" sz="1800" b="1" dirty="0">
                <a:solidFill>
                  <a:srgbClr val="FF0000"/>
                </a:solidFill>
                <a:latin typeface="Arial" charset="0"/>
                <a:ea typeface="ＭＳ Ｐゴシック" pitchFamily="1" charset="-128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Five planets with 12M</a:t>
            </a:r>
            <a:r>
              <a:rPr lang="en-GB" baseline="-25000" dirty="0" smtClean="0">
                <a:sym typeface="Symbol"/>
              </a:rPr>
              <a:t></a:t>
            </a:r>
            <a:r>
              <a:rPr lang="en-GB" dirty="0" smtClean="0">
                <a:latin typeface="Times New Roman"/>
                <a:cs typeface="Times New Roman"/>
                <a:sym typeface="Symbol"/>
              </a:rPr>
              <a:t> </a:t>
            </a:r>
            <a:r>
              <a:rPr lang="en-GB" dirty="0" smtClean="0">
                <a:cs typeface="Times New Roman"/>
                <a:sym typeface="Symbol"/>
              </a:rPr>
              <a:t>&lt; M &lt; 25M</a:t>
            </a:r>
            <a:r>
              <a:rPr lang="en-GB" baseline="-25000" dirty="0" smtClean="0">
                <a:sym typeface="Symbol"/>
              </a:rPr>
              <a:t></a:t>
            </a:r>
            <a:r>
              <a:rPr lang="en-GB" dirty="0" smtClean="0">
                <a:sym typeface="Symbol"/>
              </a:rPr>
              <a:t> at distances 0.06AU &lt; D &lt; 1.4AU</a:t>
            </a:r>
          </a:p>
          <a:p>
            <a:r>
              <a:rPr lang="en-GB" dirty="0" smtClean="0">
                <a:sym typeface="Symbol"/>
              </a:rPr>
              <a:t>One candidate with </a:t>
            </a:r>
            <a:br>
              <a:rPr lang="en-GB" dirty="0" smtClean="0">
                <a:sym typeface="Symbol"/>
              </a:rPr>
            </a:br>
            <a:r>
              <a:rPr lang="en-GB" dirty="0" smtClean="0">
                <a:sym typeface="Symbol"/>
              </a:rPr>
              <a:t>M=1.4M</a:t>
            </a:r>
            <a:r>
              <a:rPr lang="en-GB" baseline="-25000" dirty="0" smtClean="0">
                <a:sym typeface="Symbol"/>
              </a:rPr>
              <a:t></a:t>
            </a:r>
            <a:r>
              <a:rPr lang="en-GB" dirty="0" smtClean="0">
                <a:sym typeface="Symbol"/>
              </a:rPr>
              <a:t> at </a:t>
            </a:r>
            <a:br>
              <a:rPr lang="en-GB" dirty="0" smtClean="0">
                <a:sym typeface="Symbol"/>
              </a:rPr>
            </a:br>
            <a:r>
              <a:rPr lang="en-GB" dirty="0" smtClean="0">
                <a:sym typeface="Symbol"/>
              </a:rPr>
              <a:t>D=0.02AU and </a:t>
            </a:r>
            <a:br>
              <a:rPr lang="en-GB" dirty="0" smtClean="0">
                <a:sym typeface="Symbol"/>
              </a:rPr>
            </a:br>
            <a:r>
              <a:rPr lang="en-GB" dirty="0" smtClean="0">
                <a:sym typeface="Symbol"/>
              </a:rPr>
              <a:t>another with </a:t>
            </a:r>
            <a:br>
              <a:rPr lang="en-GB" dirty="0" smtClean="0">
                <a:sym typeface="Symbol"/>
              </a:rPr>
            </a:br>
            <a:r>
              <a:rPr lang="en-GB" dirty="0" smtClean="0">
                <a:sym typeface="Symbol"/>
              </a:rPr>
              <a:t>M=65M</a:t>
            </a:r>
            <a:r>
              <a:rPr lang="en-GB" baseline="-25000" dirty="0" smtClean="0">
                <a:sym typeface="Symbol"/>
              </a:rPr>
              <a:t></a:t>
            </a:r>
            <a:r>
              <a:rPr lang="en-GB" dirty="0" smtClean="0">
                <a:sym typeface="Symbol"/>
              </a:rPr>
              <a:t> at 3.4AU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87624" y="5877272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0" dirty="0" err="1" smtClean="0">
                <a:latin typeface="HelveticaNeueLT Com 55 Roman" pitchFamily="34" charset="0"/>
              </a:rPr>
              <a:t>Lovis</a:t>
            </a:r>
            <a:r>
              <a:rPr lang="en-GB" i="0" dirty="0" smtClean="0">
                <a:latin typeface="HelveticaNeueLT Com 55 Roman" pitchFamily="34" charset="0"/>
              </a:rPr>
              <a:t> et al. 2010</a:t>
            </a:r>
            <a:endParaRPr lang="en-GB" i="0" dirty="0">
              <a:latin typeface="HelveticaNeueLT Com 55 Roman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461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Large telescopes for a wide variety of investigations 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/>
              <a:t>Current ground-based facilities</a:t>
            </a:r>
            <a:endParaRPr lang="en-GB" dirty="0"/>
          </a:p>
        </p:txBody>
      </p:sp>
      <p:grpSp>
        <p:nvGrpSpPr>
          <p:cNvPr id="11" name="Group 10"/>
          <p:cNvGrpSpPr/>
          <p:nvPr/>
        </p:nvGrpSpPr>
        <p:grpSpPr>
          <a:xfrm>
            <a:off x="304800" y="2286000"/>
            <a:ext cx="8461200" cy="3413114"/>
            <a:chOff x="378000" y="1988819"/>
            <a:chExt cx="8461200" cy="3413114"/>
          </a:xfrm>
        </p:grpSpPr>
        <p:pic>
          <p:nvPicPr>
            <p:cNvPr id="81921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79200" y="1988819"/>
              <a:ext cx="8460000" cy="2278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2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8000" y="4267200"/>
              <a:ext cx="8460000" cy="11347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535380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The ESO </a:t>
            </a:r>
            <a:r>
              <a:rPr lang="en-GB" dirty="0" err="1" smtClean="0"/>
              <a:t>exo</a:t>
            </a:r>
            <a:r>
              <a:rPr lang="en-GB" dirty="0" smtClean="0"/>
              <a:t>-planet machinery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HARPS at 3.6m telescope (NIRPS)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best radial velocity machine at a 4m telescope extremely stable spectrograph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ESPRESSO at VLT in the future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ym typeface="Wingdings" pitchFamily="2" charset="2"/>
              </a:rPr>
              <a:t>NACO/SPHERE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ym typeface="Wingdings" pitchFamily="2" charset="2"/>
              </a:rPr>
              <a:t>adaptive optics supported </a:t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>imaging and spectroscopy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ym typeface="Wingdings" pitchFamily="2" charset="2"/>
              </a:rPr>
              <a:t>VLTI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ym typeface="Wingdings" pitchFamily="2" charset="2"/>
              </a:rPr>
              <a:t>highest spatial resolution for follow-</a:t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>up observations of known systems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NACO/SINFONI/FORS2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transit measurements, atmospheres of </a:t>
            </a:r>
            <a:br>
              <a:rPr lang="en-US" dirty="0" smtClean="0"/>
            </a:br>
            <a:r>
              <a:rPr lang="en-US" dirty="0" err="1" smtClean="0"/>
              <a:t>exo</a:t>
            </a:r>
            <a:r>
              <a:rPr lang="en-US" dirty="0" smtClean="0"/>
              <a:t>-planets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CRIRES+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spectroscopy of atmospheres</a:t>
            </a:r>
            <a:endParaRPr lang="en-GB" dirty="0" smtClean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2197" y="1918824"/>
            <a:ext cx="2915999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0092" y="3289684"/>
            <a:ext cx="2311032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r8799_SV_H.jpe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5490" y="4985499"/>
            <a:ext cx="2278878" cy="148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40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ESO results on exo-planets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Most radial velocity detections through HARPS</a:t>
            </a:r>
          </a:p>
          <a:p>
            <a:pPr lvl="1"/>
            <a:r>
              <a:rPr lang="en-GB" dirty="0" smtClean="0"/>
              <a:t>lowest-mass planets known so far</a:t>
            </a:r>
          </a:p>
          <a:p>
            <a:pPr lvl="2"/>
            <a:r>
              <a:rPr lang="en-GB" dirty="0" smtClean="0"/>
              <a:t>rocky planets, earth-mass planets</a:t>
            </a:r>
          </a:p>
          <a:p>
            <a:pPr lvl="1"/>
            <a:r>
              <a:rPr lang="en-GB" dirty="0" smtClean="0"/>
              <a:t>planetary systems</a:t>
            </a:r>
          </a:p>
          <a:p>
            <a:r>
              <a:rPr lang="en-GB" dirty="0" smtClean="0"/>
              <a:t>First direct image of a planet </a:t>
            </a:r>
          </a:p>
          <a:p>
            <a:pPr lvl="1"/>
            <a:r>
              <a:rPr lang="en-GB" dirty="0" smtClean="0"/>
              <a:t>around a brown dwarf</a:t>
            </a:r>
          </a:p>
          <a:p>
            <a:pPr lvl="1"/>
            <a:r>
              <a:rPr lang="en-GB" dirty="0" smtClean="0"/>
              <a:t>now innermost planet directly </a:t>
            </a:r>
            <a:br>
              <a:rPr lang="en-GB" dirty="0" smtClean="0"/>
            </a:br>
            <a:r>
              <a:rPr lang="en-GB" dirty="0" smtClean="0"/>
              <a:t>imaged (</a:t>
            </a:r>
            <a:r>
              <a:rPr lang="el-GR" dirty="0" smtClean="0">
                <a:cs typeface="Arial" pitchFamily="34" charset="0"/>
              </a:rPr>
              <a:t>β</a:t>
            </a:r>
            <a:r>
              <a:rPr lang="en-US" dirty="0" smtClean="0">
                <a:cs typeface="Arial" pitchFamily="34" charset="0"/>
              </a:rPr>
              <a:t> </a:t>
            </a:r>
            <a:r>
              <a:rPr lang="en-US" dirty="0" err="1" smtClean="0">
                <a:cs typeface="Arial" pitchFamily="34" charset="0"/>
              </a:rPr>
              <a:t>Pic</a:t>
            </a:r>
            <a:r>
              <a:rPr lang="en-US" dirty="0" smtClean="0">
                <a:cs typeface="Arial" pitchFamily="34" charset="0"/>
              </a:rPr>
              <a:t>)</a:t>
            </a:r>
          </a:p>
          <a:p>
            <a:r>
              <a:rPr lang="en-US" dirty="0" smtClean="0">
                <a:cs typeface="Arial" pitchFamily="34" charset="0"/>
              </a:rPr>
              <a:t>Combination with transits</a:t>
            </a:r>
          </a:p>
          <a:p>
            <a:pPr lvl="1"/>
            <a:r>
              <a:rPr lang="en-US" dirty="0" smtClean="0">
                <a:cs typeface="Arial" pitchFamily="34" charset="0"/>
              </a:rPr>
              <a:t>characterization of planets</a:t>
            </a:r>
          </a:p>
          <a:p>
            <a:pPr lvl="2"/>
            <a:r>
              <a:rPr lang="en-US" dirty="0" smtClean="0">
                <a:cs typeface="Arial" pitchFamily="34" charset="0"/>
              </a:rPr>
              <a:t>mass, density, temperatures</a:t>
            </a:r>
          </a:p>
          <a:p>
            <a:pPr lvl="1"/>
            <a:endParaRPr lang="el-GR" dirty="0" smtClean="0">
              <a:cs typeface="Arial" pitchFamily="34" charset="0"/>
            </a:endParaRPr>
          </a:p>
        </p:txBody>
      </p:sp>
      <p:pic>
        <p:nvPicPr>
          <p:cNvPr id="2" name="Picture 1" descr="eso0428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7820" y="2150101"/>
            <a:ext cx="3315680" cy="32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033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>
                <a:cs typeface="Arial" pitchFamily="34" charset="0"/>
              </a:rPr>
              <a:t>β</a:t>
            </a:r>
            <a:r>
              <a:rPr lang="en-US" smtClean="0"/>
              <a:t> Pic planet</a:t>
            </a:r>
            <a:endParaRPr lang="en-GB" smtClean="0"/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Planet (~10 </a:t>
            </a:r>
            <a:r>
              <a:rPr lang="en-GB" dirty="0" err="1" smtClean="0"/>
              <a:t>M</a:t>
            </a:r>
            <a:r>
              <a:rPr lang="en-GB" baseline="-25000" dirty="0" err="1" smtClean="0"/>
              <a:t>jup</a:t>
            </a:r>
            <a:r>
              <a:rPr lang="en-GB" dirty="0" smtClean="0"/>
              <a:t>) within the massive dust disk </a:t>
            </a:r>
          </a:p>
          <a:p>
            <a:pPr eaLnBrk="1" hangingPunct="1"/>
            <a:r>
              <a:rPr lang="en-GB" dirty="0" smtClean="0"/>
              <a:t>Orbit only a few AU</a:t>
            </a:r>
          </a:p>
          <a:p>
            <a:pPr eaLnBrk="1" hangingPunct="1"/>
            <a:r>
              <a:rPr lang="en-GB" dirty="0" smtClean="0"/>
              <a:t>NACO imaging</a:t>
            </a:r>
          </a:p>
          <a:p>
            <a:pPr eaLnBrk="1" hangingPunct="1"/>
            <a:r>
              <a:rPr lang="en-GB" dirty="0" smtClean="0"/>
              <a:t>SPHERE imaging</a:t>
            </a:r>
          </a:p>
          <a:p>
            <a:pPr lvl="1" eaLnBrk="1" hangingPunct="1"/>
            <a:r>
              <a:rPr lang="en-GB" dirty="0" smtClean="0"/>
              <a:t>planet – star separation</a:t>
            </a:r>
          </a:p>
          <a:p>
            <a:pPr lvl="2" eaLnBrk="1" hangingPunct="1"/>
            <a:r>
              <a:rPr lang="en-GB" dirty="0" smtClean="0"/>
              <a:t>~350 mas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464050" y="1858963"/>
            <a:ext cx="4572000" cy="4548187"/>
            <a:chOff x="4464050" y="1557338"/>
            <a:chExt cx="4572000" cy="4548187"/>
          </a:xfrm>
        </p:grpSpPr>
        <p:pic>
          <p:nvPicPr>
            <p:cNvPr id="4301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464050" y="1557338"/>
              <a:ext cx="4572000" cy="4548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14" name="Text Box 6"/>
            <p:cNvSpPr txBox="1">
              <a:spLocks noChangeArrowheads="1"/>
            </p:cNvSpPr>
            <p:nvPr/>
          </p:nvSpPr>
          <p:spPr bwMode="auto">
            <a:xfrm>
              <a:off x="5121275" y="1571626"/>
              <a:ext cx="390661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 dirty="0">
                  <a:solidFill>
                    <a:schemeClr val="bg1"/>
                  </a:solidFill>
                </a:rPr>
                <a:t>Lagrange et al. 2009, A&amp;A, 493, L21</a:t>
              </a:r>
            </a:p>
          </p:txBody>
        </p:sp>
      </p:grpSp>
      <p:pic>
        <p:nvPicPr>
          <p:cNvPr id="6" name="Picture 1" descr="Macintosh HD:Users:jmilli:Documents:these:SPHERE_data:Com4:bPic:bPic_planet+dis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13" y="4611688"/>
            <a:ext cx="9169400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2903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Exo</a:t>
            </a:r>
            <a:r>
              <a:rPr lang="de-CH" dirty="0" smtClean="0"/>
              <a:t>-</a:t>
            </a:r>
            <a:r>
              <a:rPr lang="en-GB" dirty="0" smtClean="0"/>
              <a:t>Planets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Emphasis is shifting</a:t>
            </a:r>
          </a:p>
          <a:p>
            <a:pPr lvl="1"/>
            <a:r>
              <a:rPr lang="en-GB" dirty="0" smtClean="0"/>
              <a:t>most discoveries expected through transits</a:t>
            </a:r>
          </a:p>
          <a:p>
            <a:pPr lvl="1"/>
            <a:r>
              <a:rPr lang="en-GB" dirty="0" smtClean="0"/>
              <a:t>characterisation of atmospheres</a:t>
            </a:r>
          </a:p>
          <a:p>
            <a:pPr lvl="1"/>
            <a:r>
              <a:rPr lang="en-GB" dirty="0" smtClean="0"/>
              <a:t>discovery of Earth-like planets</a:t>
            </a:r>
          </a:p>
          <a:p>
            <a:pPr lvl="1"/>
            <a:r>
              <a:rPr lang="en-GB" dirty="0" smtClean="0"/>
              <a:t>characterisation of hot </a:t>
            </a:r>
            <a:r>
              <a:rPr lang="en-GB" dirty="0" err="1" smtClean="0"/>
              <a:t>Jupiters</a:t>
            </a:r>
            <a:endParaRPr lang="en-GB" dirty="0" smtClean="0"/>
          </a:p>
          <a:p>
            <a:r>
              <a:rPr lang="en-GB" dirty="0" smtClean="0"/>
              <a:t>Requires different instruments</a:t>
            </a:r>
          </a:p>
          <a:p>
            <a:pPr lvl="1"/>
            <a:r>
              <a:rPr lang="en-GB" dirty="0" smtClean="0"/>
              <a:t>Many global </a:t>
            </a:r>
            <a:r>
              <a:rPr lang="en-GB" dirty="0" err="1" smtClean="0"/>
              <a:t>ongoing</a:t>
            </a:r>
            <a:r>
              <a:rPr lang="en-GB" dirty="0" smtClean="0"/>
              <a:t> surveys </a:t>
            </a:r>
          </a:p>
          <a:p>
            <a:pPr lvl="2"/>
            <a:r>
              <a:rPr lang="en-GB" dirty="0" smtClean="0"/>
              <a:t>Next Generation Transit Surveys (NGTS – </a:t>
            </a:r>
            <a:r>
              <a:rPr lang="en-GB" dirty="0" err="1" smtClean="0"/>
              <a:t>Paranal</a:t>
            </a:r>
            <a:r>
              <a:rPr lang="en-GB" dirty="0" smtClean="0"/>
              <a:t>)</a:t>
            </a:r>
          </a:p>
          <a:p>
            <a:pPr lvl="2"/>
            <a:r>
              <a:rPr lang="en-GB" dirty="0" smtClean="0"/>
              <a:t>other hosted telescopes under discussion</a:t>
            </a:r>
          </a:p>
          <a:p>
            <a:pPr lvl="2"/>
            <a:r>
              <a:rPr lang="en-GB" dirty="0" smtClean="0"/>
              <a:t>future space missions (TESS, CHEOPS, PLATO)</a:t>
            </a:r>
          </a:p>
          <a:p>
            <a:pPr lvl="1"/>
            <a:r>
              <a:rPr lang="en-GB" dirty="0" smtClean="0"/>
              <a:t>Continued radial velocity surveys</a:t>
            </a:r>
          </a:p>
          <a:p>
            <a:pPr lvl="2"/>
            <a:r>
              <a:rPr lang="en-GB" dirty="0" smtClean="0"/>
              <a:t>masses through the combination with the transits</a:t>
            </a:r>
          </a:p>
          <a:p>
            <a:pPr lvl="1"/>
            <a:r>
              <a:rPr lang="en-GB" dirty="0" smtClean="0"/>
              <a:t>Atmosphere characterisation</a:t>
            </a:r>
          </a:p>
        </p:txBody>
      </p:sp>
      <p:pic>
        <p:nvPicPr>
          <p:cNvPr id="6" name="Picture 5" descr="exo_planet_trans_ani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7488" y="2166776"/>
            <a:ext cx="3020195" cy="188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5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Exo</a:t>
            </a:r>
            <a:r>
              <a:rPr lang="en-GB" dirty="0" smtClean="0"/>
              <a:t>-Planets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Observational requirements</a:t>
            </a:r>
          </a:p>
          <a:p>
            <a:pPr lvl="1"/>
            <a:r>
              <a:rPr lang="en-GB" dirty="0" smtClean="0"/>
              <a:t>continued long time series</a:t>
            </a:r>
          </a:p>
          <a:p>
            <a:pPr lvl="2"/>
            <a:r>
              <a:rPr lang="en-GB" dirty="0" smtClean="0"/>
              <a:t>radial velocities (HARPS, ESPRESSO, ELODIE/Euler)</a:t>
            </a:r>
          </a:p>
          <a:p>
            <a:pPr lvl="1"/>
            <a:r>
              <a:rPr lang="en-GB" dirty="0" smtClean="0"/>
              <a:t>long monitoring runs</a:t>
            </a:r>
          </a:p>
          <a:p>
            <a:pPr lvl="2"/>
            <a:r>
              <a:rPr lang="en-GB" dirty="0" smtClean="0"/>
              <a:t>transits to be covered over many hours at very specific times</a:t>
            </a:r>
          </a:p>
          <a:p>
            <a:pPr lvl="2"/>
            <a:r>
              <a:rPr lang="en-GB" dirty="0" smtClean="0"/>
              <a:t>dedicated instruments (NIRPS, dedicated hosted telescopes - </a:t>
            </a:r>
            <a:r>
              <a:rPr lang="en-GB" dirty="0" err="1" smtClean="0"/>
              <a:t>ExTRa</a:t>
            </a:r>
            <a:r>
              <a:rPr lang="en-GB" dirty="0" smtClean="0"/>
              <a:t>)</a:t>
            </a:r>
          </a:p>
          <a:p>
            <a:pPr lvl="1"/>
            <a:r>
              <a:rPr lang="en-GB" dirty="0" smtClean="0"/>
              <a:t>expect thousands of transiting planets</a:t>
            </a:r>
          </a:p>
          <a:p>
            <a:pPr lvl="2"/>
            <a:r>
              <a:rPr lang="en-GB" dirty="0" smtClean="0"/>
              <a:t>currently about 1000 known </a:t>
            </a:r>
          </a:p>
          <a:p>
            <a:pPr lvl="2"/>
            <a:r>
              <a:rPr lang="en-GB" dirty="0" smtClean="0"/>
              <a:t>(mostly in the </a:t>
            </a:r>
            <a:r>
              <a:rPr lang="en-GB" dirty="0" err="1" smtClean="0"/>
              <a:t>Kepler</a:t>
            </a:r>
            <a:r>
              <a:rPr lang="en-GB" dirty="0" smtClean="0"/>
              <a:t> field in the Northern Hemisphere)</a:t>
            </a:r>
          </a:p>
          <a:p>
            <a:pPr lvl="2"/>
            <a:r>
              <a:rPr lang="en-GB" dirty="0" smtClean="0"/>
              <a:t>many projects under way – global collaborations</a:t>
            </a:r>
          </a:p>
          <a:p>
            <a:pPr lvl="3"/>
            <a:r>
              <a:rPr lang="en-GB" dirty="0" smtClean="0"/>
              <a:t>WASP, HAT, MASCARA, NGTS</a:t>
            </a:r>
          </a:p>
          <a:p>
            <a:pPr lvl="3"/>
            <a:r>
              <a:rPr lang="en-GB" dirty="0" smtClean="0"/>
              <a:t>TESS, CHEOPS, PLATO</a:t>
            </a:r>
          </a:p>
          <a:p>
            <a:pPr lvl="2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7375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Exciting SPHERE Results</a:t>
            </a:r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1752600" y="1066800"/>
            <a:ext cx="2694713" cy="2694292"/>
            <a:chOff x="978334" y="1166954"/>
            <a:chExt cx="2694713" cy="2694292"/>
          </a:xfrm>
        </p:grpSpPr>
        <p:pic>
          <p:nvPicPr>
            <p:cNvPr id="4" name="Picture 3" descr="vycma_yjh_sphere.jpe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8334" y="1166954"/>
              <a:ext cx="2694713" cy="269429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001852" y="1243154"/>
              <a:ext cx="10527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VY Cam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855846" y="1066800"/>
            <a:ext cx="2916554" cy="2659739"/>
            <a:chOff x="3429000" y="1143000"/>
            <a:chExt cx="2916554" cy="2659739"/>
          </a:xfrm>
        </p:grpSpPr>
        <p:pic>
          <p:nvPicPr>
            <p:cNvPr id="8" name="Picture 7" descr="R Dor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4139" t="40287" r="43086" b="38943"/>
            <a:stretch/>
          </p:blipFill>
          <p:spPr>
            <a:xfrm>
              <a:off x="3429000" y="1143000"/>
              <a:ext cx="2916554" cy="265973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410200" y="1219200"/>
              <a:ext cx="7874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FFFFF"/>
                  </a:solidFill>
                </a:rPr>
                <a:t>R </a:t>
              </a:r>
              <a:r>
                <a:rPr lang="en-GB" dirty="0" err="1" smtClean="0">
                  <a:solidFill>
                    <a:srgbClr val="FFFFFF"/>
                  </a:solidFill>
                </a:rPr>
                <a:t>Dor</a:t>
              </a:r>
              <a:endParaRPr lang="en-GB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3539566"/>
            <a:ext cx="2743200" cy="296562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76645" y="3554332"/>
            <a:ext cx="1146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MWC758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13" name="Picture 12" descr="hr8799_SV_H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0" y="3539566"/>
            <a:ext cx="4541153" cy="296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040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Exciting SPHERE Results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968969" y="1066800"/>
            <a:ext cx="3810000" cy="2866838"/>
            <a:chOff x="838200" y="1066800"/>
            <a:chExt cx="3810000" cy="2866838"/>
          </a:xfrm>
        </p:grpSpPr>
        <p:pic>
          <p:nvPicPr>
            <p:cNvPr id="4" name="Picture 3" descr="IFS_93_epoch1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200" y="1066800"/>
              <a:ext cx="3810000" cy="286683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914400" y="3429000"/>
              <a:ext cx="14802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(93) Minerva</a:t>
              </a:r>
              <a:endParaRPr lang="en-GB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855169" y="1066800"/>
            <a:ext cx="4136431" cy="2865600"/>
            <a:chOff x="4724400" y="1066800"/>
            <a:chExt cx="4136431" cy="2865600"/>
          </a:xfrm>
        </p:grpSpPr>
        <p:pic>
          <p:nvPicPr>
            <p:cNvPr id="8" name="Picture 7" descr="IRDIS_130_epoch2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24400" y="1066800"/>
              <a:ext cx="4136431" cy="28656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315200" y="3429000"/>
              <a:ext cx="1506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FFFFF"/>
                  </a:solidFill>
                </a:rPr>
                <a:t>(130 Elektra)</a:t>
              </a:r>
              <a:endParaRPr lang="en-GB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1" name="Picture 10" descr="io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233" y="3916200"/>
            <a:ext cx="4142967" cy="2865600"/>
          </a:xfrm>
          <a:prstGeom prst="rect">
            <a:avLst/>
          </a:prstGeom>
        </p:spPr>
      </p:pic>
      <p:pic>
        <p:nvPicPr>
          <p:cNvPr id="12" name="Picture 11" descr="SN1988A_2014-12-10_IRDIS_H_sk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600" y="3962400"/>
            <a:ext cx="3139822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45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Transient Sky</a:t>
            </a:r>
            <a:endParaRPr lang="de-CH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Changing sky – next frontier</a:t>
            </a:r>
          </a:p>
          <a:p>
            <a:pPr lvl="1"/>
            <a:r>
              <a:rPr lang="en-GB" dirty="0" smtClean="0"/>
              <a:t>Solar system objects</a:t>
            </a:r>
          </a:p>
          <a:p>
            <a:pPr lvl="2"/>
            <a:r>
              <a:rPr lang="en-GB" dirty="0" smtClean="0"/>
              <a:t>near-Earth objects</a:t>
            </a:r>
          </a:p>
          <a:p>
            <a:pPr lvl="1"/>
            <a:r>
              <a:rPr lang="en-GB" dirty="0" err="1" smtClean="0"/>
              <a:t>Exo</a:t>
            </a:r>
            <a:r>
              <a:rPr lang="en-GB" dirty="0" smtClean="0"/>
              <a:t>-planets</a:t>
            </a:r>
          </a:p>
          <a:p>
            <a:pPr lvl="1"/>
            <a:r>
              <a:rPr lang="en-GB" dirty="0" smtClean="0"/>
              <a:t>Variable stars</a:t>
            </a:r>
          </a:p>
          <a:p>
            <a:pPr lvl="2"/>
            <a:r>
              <a:rPr lang="en-GB" dirty="0" smtClean="0"/>
              <a:t>window into stellar physics</a:t>
            </a:r>
          </a:p>
          <a:p>
            <a:pPr lvl="2"/>
            <a:r>
              <a:rPr lang="en-GB" dirty="0" smtClean="0"/>
              <a:t>distance indicators</a:t>
            </a:r>
          </a:p>
          <a:p>
            <a:pPr lvl="2"/>
            <a:r>
              <a:rPr lang="en-GB" dirty="0" smtClean="0"/>
              <a:t>VVV, VMC, VIDEO, VST/SUDARE, (La </a:t>
            </a:r>
            <a:r>
              <a:rPr lang="en-GB" dirty="0" err="1" smtClean="0"/>
              <a:t>Silla</a:t>
            </a:r>
            <a:r>
              <a:rPr lang="en-GB" dirty="0" smtClean="0"/>
              <a:t>/QUEST), PESSTO</a:t>
            </a:r>
          </a:p>
          <a:p>
            <a:pPr lvl="1"/>
            <a:r>
              <a:rPr lang="en-GB" dirty="0" smtClean="0"/>
              <a:t>Gravitation</a:t>
            </a:r>
          </a:p>
          <a:p>
            <a:pPr lvl="2"/>
            <a:r>
              <a:rPr lang="en-GB" dirty="0" smtClean="0"/>
              <a:t>time scale depends on the strength of the gravitational field</a:t>
            </a:r>
          </a:p>
          <a:p>
            <a:pPr lvl="3"/>
            <a:r>
              <a:rPr lang="en-GB" dirty="0" smtClean="0"/>
              <a:t>X-ray binaries</a:t>
            </a:r>
          </a:p>
          <a:p>
            <a:pPr lvl="3"/>
            <a:r>
              <a:rPr lang="en-GB" dirty="0" smtClean="0"/>
              <a:t>black holes</a:t>
            </a:r>
          </a:p>
          <a:p>
            <a:pPr lvl="2"/>
            <a:r>
              <a:rPr lang="en-GB" dirty="0" smtClean="0"/>
              <a:t>electro-magnetic counterparts of sources of gravitational waves</a:t>
            </a:r>
          </a:p>
          <a:p>
            <a:pPr lvl="3"/>
            <a:r>
              <a:rPr lang="en-GB" dirty="0" smtClean="0"/>
              <a:t>merging white dwarfs, neutron stars, black holes</a:t>
            </a:r>
          </a:p>
          <a:p>
            <a:pPr lvl="3"/>
            <a:r>
              <a:rPr lang="en-GB" dirty="0" smtClean="0"/>
              <a:t>core-collapse supernovae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6609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Transient Sky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Dedicated telescopes</a:t>
            </a:r>
          </a:p>
          <a:p>
            <a:r>
              <a:rPr lang="en-GB" dirty="0" smtClean="0"/>
              <a:t>Dedicated operational modes</a:t>
            </a:r>
          </a:p>
          <a:p>
            <a:pPr lvl="1"/>
            <a:r>
              <a:rPr lang="en-GB" dirty="0" smtClean="0"/>
              <a:t>large Target of Opportunity fraction</a:t>
            </a:r>
          </a:p>
          <a:p>
            <a:pPr lvl="1"/>
            <a:r>
              <a:rPr lang="en-GB" dirty="0" smtClean="0"/>
              <a:t>flexible scheduling</a:t>
            </a:r>
          </a:p>
          <a:p>
            <a:pPr lvl="1"/>
            <a:r>
              <a:rPr lang="en-GB" dirty="0" smtClean="0"/>
              <a:t>variable timescales</a:t>
            </a:r>
          </a:p>
          <a:p>
            <a:r>
              <a:rPr lang="en-GB" dirty="0" smtClean="0"/>
              <a:t>Database requirements</a:t>
            </a:r>
          </a:p>
          <a:p>
            <a:pPr lvl="1"/>
            <a:r>
              <a:rPr lang="en-GB" dirty="0" smtClean="0"/>
              <a:t>systematic archiving</a:t>
            </a:r>
          </a:p>
          <a:p>
            <a:pPr lvl="1"/>
            <a:r>
              <a:rPr lang="en-GB" dirty="0" smtClean="0"/>
              <a:t>time series</a:t>
            </a:r>
          </a:p>
          <a:p>
            <a:pPr lvl="1"/>
            <a:r>
              <a:rPr lang="en-GB" dirty="0" smtClean="0"/>
              <a:t>correlation analyses</a:t>
            </a:r>
          </a:p>
          <a:p>
            <a:pPr lvl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168568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7" name="Group 12"/>
          <p:cNvGrpSpPr>
            <a:grpSpLocks/>
          </p:cNvGrpSpPr>
          <p:nvPr/>
        </p:nvGrpSpPr>
        <p:grpSpPr bwMode="auto">
          <a:xfrm>
            <a:off x="0" y="4194175"/>
            <a:ext cx="5435600" cy="2663825"/>
            <a:chOff x="0" y="2115"/>
            <a:chExt cx="3424" cy="1678"/>
          </a:xfrm>
        </p:grpSpPr>
        <p:grpSp>
          <p:nvGrpSpPr>
            <p:cNvPr id="16392" name="Group 10"/>
            <p:cNvGrpSpPr>
              <a:grpSpLocks/>
            </p:cNvGrpSpPr>
            <p:nvPr/>
          </p:nvGrpSpPr>
          <p:grpSpPr bwMode="auto">
            <a:xfrm>
              <a:off x="0" y="2115"/>
              <a:ext cx="3424" cy="1678"/>
              <a:chOff x="340" y="1253"/>
              <a:chExt cx="4513" cy="2106"/>
            </a:xfrm>
          </p:grpSpPr>
          <p:pic>
            <p:nvPicPr>
              <p:cNvPr id="16394" name="Picture 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40" y="1253"/>
                <a:ext cx="4513" cy="2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395" name="Text Box 7"/>
              <p:cNvSpPr txBox="1">
                <a:spLocks noChangeArrowheads="1"/>
              </p:cNvSpPr>
              <p:nvPr/>
            </p:nvSpPr>
            <p:spPr bwMode="auto">
              <a:xfrm>
                <a:off x="373" y="1298"/>
                <a:ext cx="206" cy="2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b="1">
                    <a:solidFill>
                      <a:srgbClr val="FF0000"/>
                    </a:solidFill>
                  </a:rPr>
                  <a:t>i</a:t>
                </a:r>
              </a:p>
            </p:txBody>
          </p:sp>
          <p:sp>
            <p:nvSpPr>
              <p:cNvPr id="16396" name="Text Box 8"/>
              <p:cNvSpPr txBox="1">
                <a:spLocks noChangeArrowheads="1"/>
              </p:cNvSpPr>
              <p:nvPr/>
            </p:nvSpPr>
            <p:spPr bwMode="auto">
              <a:xfrm>
                <a:off x="1783" y="1298"/>
                <a:ext cx="248" cy="2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b="1">
                    <a:solidFill>
                      <a:srgbClr val="FF0000"/>
                    </a:solidFill>
                  </a:rPr>
                  <a:t>z</a:t>
                </a:r>
              </a:p>
            </p:txBody>
          </p:sp>
          <p:sp>
            <p:nvSpPr>
              <p:cNvPr id="16397" name="Text Box 9"/>
              <p:cNvSpPr txBox="1">
                <a:spLocks noChangeArrowheads="1"/>
              </p:cNvSpPr>
              <p:nvPr/>
            </p:nvSpPr>
            <p:spPr bwMode="auto">
              <a:xfrm>
                <a:off x="3406" y="1294"/>
                <a:ext cx="258" cy="2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b="1">
                    <a:solidFill>
                      <a:srgbClr val="FF0000"/>
                    </a:solidFill>
                  </a:rPr>
                  <a:t>J</a:t>
                </a:r>
              </a:p>
            </p:txBody>
          </p:sp>
        </p:grpSp>
        <p:sp>
          <p:nvSpPr>
            <p:cNvPr id="16393" name="Text Box 11"/>
            <p:cNvSpPr txBox="1">
              <a:spLocks noChangeArrowheads="1"/>
            </p:cNvSpPr>
            <p:nvPr/>
          </p:nvSpPr>
          <p:spPr bwMode="auto">
            <a:xfrm>
              <a:off x="68" y="3471"/>
              <a:ext cx="9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b="1">
                  <a:solidFill>
                    <a:srgbClr val="FF0000"/>
                  </a:solidFill>
                </a:rPr>
                <a:t>GRB080913</a:t>
              </a:r>
            </a:p>
          </p:txBody>
        </p:sp>
      </p:grpSp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Gamma-Ray Bursts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smtClean="0"/>
              <a:t>Most distant stellar objects ever observed</a:t>
            </a:r>
          </a:p>
          <a:p>
            <a:pPr lvl="1" eaLnBrk="1" hangingPunct="1"/>
            <a:r>
              <a:rPr lang="en-GB" smtClean="0"/>
              <a:t>redshifts 6.7 and 8.2 (tentative)</a:t>
            </a:r>
          </a:p>
          <a:p>
            <a:pPr lvl="1" eaLnBrk="1" hangingPunct="1"/>
            <a:r>
              <a:rPr lang="en-GB" smtClean="0"/>
              <a:t>lookback time of nearly 12.5 billion years (or 95% of the age of the universe)</a:t>
            </a:r>
          </a:p>
          <a:p>
            <a:pPr eaLnBrk="1" hangingPunct="1"/>
            <a:r>
              <a:rPr lang="en-GB" smtClean="0"/>
              <a:t>VLT equipped with rapid response mode</a:t>
            </a:r>
          </a:p>
          <a:p>
            <a:pPr lvl="1" eaLnBrk="1" hangingPunct="1"/>
            <a:r>
              <a:rPr lang="en-GB" smtClean="0"/>
              <a:t>allows to observe a gamma-ray burst 10 minutes after detection</a:t>
            </a:r>
          </a:p>
          <a:p>
            <a:pPr eaLnBrk="1" hangingPunct="1"/>
            <a:endParaRPr lang="en-GB" smtClean="0"/>
          </a:p>
        </p:txBody>
      </p:sp>
      <p:pic>
        <p:nvPicPr>
          <p:cNvPr id="171520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3343275"/>
            <a:ext cx="6553200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61615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5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dirty="0" smtClean="0">
                <a:solidFill>
                  <a:srgbClr val="EAEAEA"/>
                </a:solidFill>
                <a:ea typeface="ＭＳ Ｐゴシック" pitchFamily="34" charset="-128"/>
                <a:cs typeface="Arial" pitchFamily="34" charset="0"/>
              </a:rPr>
              <a:t>ESO’s World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2532" name="Picture 4" descr="earthlight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1052513"/>
            <a:ext cx="8891587" cy="544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533" name="Group 6"/>
          <p:cNvGrpSpPr>
            <a:grpSpLocks/>
          </p:cNvGrpSpPr>
          <p:nvPr/>
        </p:nvGrpSpPr>
        <p:grpSpPr bwMode="auto">
          <a:xfrm>
            <a:off x="1000125" y="2287588"/>
            <a:ext cx="7739063" cy="2946400"/>
            <a:chOff x="572" y="1616"/>
            <a:chExt cx="4875" cy="1856"/>
          </a:xfrm>
        </p:grpSpPr>
        <p:grpSp>
          <p:nvGrpSpPr>
            <p:cNvPr id="22534" name="Group 7"/>
            <p:cNvGrpSpPr>
              <a:grpSpLocks/>
            </p:cNvGrpSpPr>
            <p:nvPr/>
          </p:nvGrpSpPr>
          <p:grpSpPr bwMode="auto">
            <a:xfrm>
              <a:off x="3028" y="1616"/>
              <a:ext cx="2419" cy="291"/>
              <a:chOff x="3028" y="1616"/>
              <a:chExt cx="2419" cy="291"/>
            </a:xfrm>
          </p:grpSpPr>
          <p:sp>
            <p:nvSpPr>
              <p:cNvPr id="22547" name="Line 8"/>
              <p:cNvSpPr>
                <a:spLocks noChangeShapeType="1"/>
              </p:cNvSpPr>
              <p:nvPr/>
            </p:nvSpPr>
            <p:spPr bwMode="auto">
              <a:xfrm>
                <a:off x="3028" y="1639"/>
                <a:ext cx="227" cy="13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548" name="Text Box 9"/>
              <p:cNvSpPr txBox="1">
                <a:spLocks noChangeArrowheads="1"/>
              </p:cNvSpPr>
              <p:nvPr/>
            </p:nvSpPr>
            <p:spPr bwMode="auto">
              <a:xfrm>
                <a:off x="3243" y="1616"/>
                <a:ext cx="2204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GB" b="1" dirty="0" err="1">
                    <a:solidFill>
                      <a:srgbClr val="FF0000"/>
                    </a:solidFill>
                    <a:latin typeface="+mj-lt"/>
                  </a:rPr>
                  <a:t>Garching</a:t>
                </a:r>
                <a:r>
                  <a:rPr lang="en-GB" b="1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en-GB" b="1" dirty="0" err="1">
                    <a:solidFill>
                      <a:srgbClr val="FF0000"/>
                    </a:solidFill>
                    <a:latin typeface="+mj-lt"/>
                  </a:rPr>
                  <a:t>bei</a:t>
                </a:r>
                <a:r>
                  <a:rPr lang="en-GB" b="1" dirty="0">
                    <a:solidFill>
                      <a:srgbClr val="FF0000"/>
                    </a:solidFill>
                    <a:latin typeface="+mj-lt"/>
                  </a:rPr>
                  <a:t> M</a:t>
                </a:r>
                <a:r>
                  <a:rPr lang="en-US" b="1" dirty="0" err="1">
                    <a:solidFill>
                      <a:srgbClr val="FF0000"/>
                    </a:solidFill>
                    <a:latin typeface="+mj-lt"/>
                    <a:cs typeface="Times New Roman" pitchFamily="18" charset="0"/>
                  </a:rPr>
                  <a:t>ünchen</a:t>
                </a:r>
                <a:endParaRPr lang="en-US" b="1" dirty="0">
                  <a:solidFill>
                    <a:srgbClr val="FF0000"/>
                  </a:solidFill>
                  <a:latin typeface="+mj-lt"/>
                  <a:cs typeface="Times New Roman" pitchFamily="18" charset="0"/>
                </a:endParaRPr>
              </a:p>
            </p:txBody>
          </p:sp>
        </p:grpSp>
        <p:grpSp>
          <p:nvGrpSpPr>
            <p:cNvPr id="22535" name="Group 10"/>
            <p:cNvGrpSpPr>
              <a:grpSpLocks/>
            </p:cNvGrpSpPr>
            <p:nvPr/>
          </p:nvGrpSpPr>
          <p:grpSpPr bwMode="auto">
            <a:xfrm>
              <a:off x="572" y="3181"/>
              <a:ext cx="1158" cy="291"/>
              <a:chOff x="572" y="3181"/>
              <a:chExt cx="1158" cy="291"/>
            </a:xfrm>
          </p:grpSpPr>
          <p:sp>
            <p:nvSpPr>
              <p:cNvPr id="22545" name="Line 11"/>
              <p:cNvSpPr>
                <a:spLocks noChangeShapeType="1"/>
              </p:cNvSpPr>
              <p:nvPr/>
            </p:nvSpPr>
            <p:spPr bwMode="auto">
              <a:xfrm flipV="1">
                <a:off x="1457" y="3203"/>
                <a:ext cx="273" cy="13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546" name="Text Box 12"/>
              <p:cNvSpPr txBox="1">
                <a:spLocks noChangeArrowheads="1"/>
              </p:cNvSpPr>
              <p:nvPr/>
            </p:nvSpPr>
            <p:spPr bwMode="auto">
              <a:xfrm>
                <a:off x="572" y="3181"/>
                <a:ext cx="934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GB" b="1" dirty="0">
                    <a:solidFill>
                      <a:srgbClr val="FF0000"/>
                    </a:solidFill>
                    <a:latin typeface="+mj-lt"/>
                  </a:rPr>
                  <a:t>Santiago</a:t>
                </a:r>
              </a:p>
            </p:txBody>
          </p:sp>
        </p:grpSp>
        <p:grpSp>
          <p:nvGrpSpPr>
            <p:cNvPr id="22536" name="Group 13"/>
            <p:cNvGrpSpPr>
              <a:grpSpLocks/>
            </p:cNvGrpSpPr>
            <p:nvPr/>
          </p:nvGrpSpPr>
          <p:grpSpPr bwMode="auto">
            <a:xfrm>
              <a:off x="713" y="2915"/>
              <a:ext cx="1023" cy="291"/>
              <a:chOff x="713" y="2915"/>
              <a:chExt cx="1023" cy="291"/>
            </a:xfrm>
          </p:grpSpPr>
          <p:sp>
            <p:nvSpPr>
              <p:cNvPr id="22543" name="Line 14"/>
              <p:cNvSpPr>
                <a:spLocks noChangeShapeType="1"/>
              </p:cNvSpPr>
              <p:nvPr/>
            </p:nvSpPr>
            <p:spPr bwMode="auto">
              <a:xfrm>
                <a:off x="1462" y="3078"/>
                <a:ext cx="274" cy="4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544" name="Text Box 15"/>
              <p:cNvSpPr txBox="1">
                <a:spLocks noChangeArrowheads="1"/>
              </p:cNvSpPr>
              <p:nvPr/>
            </p:nvSpPr>
            <p:spPr bwMode="auto">
              <a:xfrm>
                <a:off x="713" y="2915"/>
                <a:ext cx="794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GB" b="1" dirty="0">
                    <a:solidFill>
                      <a:srgbClr val="FF0000"/>
                    </a:solidFill>
                    <a:latin typeface="+mj-lt"/>
                  </a:rPr>
                  <a:t>La </a:t>
                </a:r>
                <a:r>
                  <a:rPr lang="en-GB" b="1" dirty="0" err="1">
                    <a:solidFill>
                      <a:srgbClr val="FF0000"/>
                    </a:solidFill>
                    <a:latin typeface="+mj-lt"/>
                  </a:rPr>
                  <a:t>Silla</a:t>
                </a:r>
                <a:endParaRPr lang="en-GB" b="1" dirty="0">
                  <a:solidFill>
                    <a:srgbClr val="FF0000"/>
                  </a:solidFill>
                  <a:latin typeface="+mj-lt"/>
                </a:endParaRPr>
              </a:p>
            </p:txBody>
          </p:sp>
        </p:grpSp>
        <p:grpSp>
          <p:nvGrpSpPr>
            <p:cNvPr id="22537" name="Group 16"/>
            <p:cNvGrpSpPr>
              <a:grpSpLocks/>
            </p:cNvGrpSpPr>
            <p:nvPr/>
          </p:nvGrpSpPr>
          <p:grpSpPr bwMode="auto">
            <a:xfrm>
              <a:off x="735" y="2614"/>
              <a:ext cx="1004" cy="416"/>
              <a:chOff x="735" y="2614"/>
              <a:chExt cx="1004" cy="416"/>
            </a:xfrm>
          </p:grpSpPr>
          <p:sp>
            <p:nvSpPr>
              <p:cNvPr id="22541" name="Line 17"/>
              <p:cNvSpPr>
                <a:spLocks noChangeShapeType="1"/>
              </p:cNvSpPr>
              <p:nvPr/>
            </p:nvSpPr>
            <p:spPr bwMode="auto">
              <a:xfrm>
                <a:off x="1518" y="2777"/>
                <a:ext cx="221" cy="25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542" name="Text Box 18"/>
              <p:cNvSpPr txBox="1">
                <a:spLocks noChangeArrowheads="1"/>
              </p:cNvSpPr>
              <p:nvPr/>
            </p:nvSpPr>
            <p:spPr bwMode="auto">
              <a:xfrm>
                <a:off x="735" y="2614"/>
                <a:ext cx="81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GB" b="1" dirty="0" err="1">
                    <a:solidFill>
                      <a:srgbClr val="FF0000"/>
                    </a:solidFill>
                    <a:latin typeface="+mj-lt"/>
                  </a:rPr>
                  <a:t>Paranal</a:t>
                </a:r>
                <a:endParaRPr lang="en-GB" b="1" dirty="0">
                  <a:solidFill>
                    <a:srgbClr val="FF0000"/>
                  </a:solidFill>
                  <a:latin typeface="+mj-lt"/>
                </a:endParaRPr>
              </a:p>
            </p:txBody>
          </p:sp>
        </p:grpSp>
        <p:grpSp>
          <p:nvGrpSpPr>
            <p:cNvPr id="22538" name="Group 19"/>
            <p:cNvGrpSpPr>
              <a:grpSpLocks/>
            </p:cNvGrpSpPr>
            <p:nvPr/>
          </p:nvGrpSpPr>
          <p:grpSpPr bwMode="auto">
            <a:xfrm>
              <a:off x="1791" y="2507"/>
              <a:ext cx="1242" cy="515"/>
              <a:chOff x="1791" y="2507"/>
              <a:chExt cx="1242" cy="515"/>
            </a:xfrm>
          </p:grpSpPr>
          <p:sp>
            <p:nvSpPr>
              <p:cNvPr id="22539" name="Line 20"/>
              <p:cNvSpPr>
                <a:spLocks noChangeShapeType="1"/>
              </p:cNvSpPr>
              <p:nvPr/>
            </p:nvSpPr>
            <p:spPr bwMode="auto">
              <a:xfrm flipV="1">
                <a:off x="1791" y="2677"/>
                <a:ext cx="144" cy="345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540" name="Text Box 21"/>
              <p:cNvSpPr txBox="1">
                <a:spLocks noChangeArrowheads="1"/>
              </p:cNvSpPr>
              <p:nvPr/>
            </p:nvSpPr>
            <p:spPr bwMode="auto">
              <a:xfrm>
                <a:off x="1894" y="2507"/>
                <a:ext cx="113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GB" b="1" dirty="0" err="1">
                    <a:solidFill>
                      <a:srgbClr val="FF0000"/>
                    </a:solidFill>
                    <a:latin typeface="+mj-lt"/>
                  </a:rPr>
                  <a:t>Chajnantor</a:t>
                </a:r>
                <a:endParaRPr lang="en-GB" b="1" dirty="0">
                  <a:solidFill>
                    <a:srgbClr val="FF0000"/>
                  </a:solidFill>
                  <a:latin typeface="+mj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05088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Most distant stellar object yet observed – GRB 090423</a:t>
            </a:r>
            <a:endParaRPr lang="en-GB" sz="3600" smtClean="0"/>
          </a:p>
        </p:txBody>
      </p:sp>
      <p:sp>
        <p:nvSpPr>
          <p:cNvPr id="35848" name="Rectangle 8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GB" smtClean="0"/>
              <a:t>Optical drop-out, bright in the near-infrared</a:t>
            </a:r>
          </a:p>
          <a:p>
            <a:r>
              <a:rPr lang="en-GB" smtClean="0"/>
              <a:t>Rapid decline</a:t>
            </a:r>
          </a:p>
        </p:txBody>
      </p:sp>
      <p:pic>
        <p:nvPicPr>
          <p:cNvPr id="358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2022475"/>
            <a:ext cx="8137525" cy="416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5003800" y="6067425"/>
            <a:ext cx="3919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Tanvir et al., Nature submitted</a:t>
            </a:r>
          </a:p>
        </p:txBody>
      </p:sp>
    </p:spTree>
    <p:extLst>
      <p:ext uri="{BB962C8B-B14F-4D97-AF65-F5344CB8AC3E}">
        <p14:creationId xmlns:p14="http://schemas.microsoft.com/office/powerpoint/2010/main" val="2661564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GRB 090423</a:t>
            </a:r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GB" smtClean="0"/>
              <a:t>Spectroscopy 17 hours after outburst</a:t>
            </a:r>
          </a:p>
          <a:p>
            <a:r>
              <a:rPr lang="en-GB" smtClean="0"/>
              <a:t>Lyman break indicates a redshift of z</a:t>
            </a:r>
            <a:r>
              <a:rPr lang="en-GB" smtClean="0">
                <a:cs typeface="Arial" pitchFamily="34" charset="0"/>
              </a:rPr>
              <a:t>≈</a:t>
            </a:r>
            <a:r>
              <a:rPr lang="en-GB" smtClean="0"/>
              <a:t>8.2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195513" y="2276475"/>
            <a:ext cx="5184775" cy="3903663"/>
            <a:chOff x="1383" y="1434"/>
            <a:chExt cx="3266" cy="2459"/>
          </a:xfrm>
        </p:grpSpPr>
        <p:pic>
          <p:nvPicPr>
            <p:cNvPr id="36870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83" y="1434"/>
              <a:ext cx="3266" cy="2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72" name="Text Box 8"/>
            <p:cNvSpPr txBox="1">
              <a:spLocks noChangeArrowheads="1"/>
            </p:cNvSpPr>
            <p:nvPr/>
          </p:nvSpPr>
          <p:spPr bwMode="auto">
            <a:xfrm>
              <a:off x="1954" y="1774"/>
              <a:ext cx="71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b="1">
                  <a:solidFill>
                    <a:srgbClr val="FF0000"/>
                  </a:solidFill>
                </a:rPr>
                <a:t>ISAAC</a:t>
              </a: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2193925" y="2278063"/>
            <a:ext cx="5734050" cy="4265612"/>
            <a:chOff x="929" y="1026"/>
            <a:chExt cx="4065" cy="3050"/>
          </a:xfrm>
        </p:grpSpPr>
        <p:pic>
          <p:nvPicPr>
            <p:cNvPr id="3686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29" y="1026"/>
              <a:ext cx="4065" cy="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77" name="Text Box 13"/>
            <p:cNvSpPr txBox="1">
              <a:spLocks noChangeArrowheads="1"/>
            </p:cNvSpPr>
            <p:nvPr/>
          </p:nvSpPr>
          <p:spPr bwMode="auto">
            <a:xfrm>
              <a:off x="1565" y="1480"/>
              <a:ext cx="103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b="1">
                  <a:solidFill>
                    <a:srgbClr val="FF0000"/>
                  </a:solidFill>
                </a:rPr>
                <a:t>SINFONI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7906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GB" dirty="0" smtClean="0">
                <a:ea typeface="ＭＳ Ｐゴシック"/>
                <a:cs typeface="Arial" pitchFamily="34" charset="0"/>
              </a:rPr>
              <a:t>The Survey Telescopes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10000"/>
              </a:spcBef>
            </a:pPr>
            <a:r>
              <a:rPr lang="en-GB" sz="2400" dirty="0" smtClean="0">
                <a:ea typeface="ＭＳ Ｐゴシック"/>
                <a:cs typeface="Arial" pitchFamily="34" charset="0"/>
              </a:rPr>
              <a:t>VST 2.6m f</a:t>
            </a:r>
            <a:r>
              <a:rPr lang="en-US" sz="2400" dirty="0" smtClean="0">
                <a:ea typeface="ＭＳ Ｐゴシック"/>
                <a:cs typeface="Arial" pitchFamily="34" charset="0"/>
              </a:rPr>
              <a:t>o</a:t>
            </a:r>
            <a:r>
              <a:rPr lang="en-GB" sz="2400" dirty="0" smtClean="0">
                <a:ea typeface="ＭＳ Ｐゴシック"/>
                <a:cs typeface="Arial" pitchFamily="34" charset="0"/>
              </a:rPr>
              <a:t>r optical and VISTA 4.1m f</a:t>
            </a:r>
            <a:r>
              <a:rPr lang="en-US" sz="2400" dirty="0" err="1" smtClean="0">
                <a:ea typeface="ＭＳ Ｐゴシック"/>
                <a:cs typeface="Arial" pitchFamily="34" charset="0"/>
              </a:rPr>
              <a:t>ü</a:t>
            </a:r>
            <a:r>
              <a:rPr lang="en-GB" sz="2400" dirty="0" smtClean="0">
                <a:ea typeface="ＭＳ Ｐゴシック"/>
                <a:cs typeface="Arial" pitchFamily="34" charset="0"/>
              </a:rPr>
              <a:t>r infrared observations</a:t>
            </a:r>
          </a:p>
          <a:p>
            <a:pPr>
              <a:spcBef>
                <a:spcPct val="10000"/>
              </a:spcBef>
            </a:pPr>
            <a:r>
              <a:rPr lang="en-GB" sz="2400" dirty="0">
                <a:ea typeface="ＭＳ Ｐゴシック"/>
                <a:cs typeface="Arial" pitchFamily="34" charset="0"/>
              </a:rPr>
              <a:t>Coordinated sky surveys in  5-year projects</a:t>
            </a:r>
          </a:p>
          <a:p>
            <a:pPr>
              <a:spcBef>
                <a:spcPct val="10000"/>
              </a:spcBef>
            </a:pPr>
            <a:endParaRPr lang="en-GB" sz="2400" dirty="0" smtClean="0">
              <a:ea typeface="ＭＳ Ｐゴシック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776" y="1916411"/>
            <a:ext cx="3705224" cy="45764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6575" y="1915200"/>
            <a:ext cx="4575600" cy="457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08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itle 3"/>
          <p:cNvSpPr>
            <a:spLocks noGrp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de-DE" dirty="0" smtClean="0">
                <a:ea typeface="ＭＳ Ｐゴシック" pitchFamily="34" charset="-128"/>
                <a:cs typeface="Arial" pitchFamily="34" charset="0"/>
              </a:rPr>
              <a:t>Helix </a:t>
            </a:r>
            <a:r>
              <a:rPr lang="de-DE" dirty="0" err="1" smtClean="0">
                <a:ea typeface="ＭＳ Ｐゴシック" pitchFamily="34" charset="-128"/>
                <a:cs typeface="Arial" pitchFamily="34" charset="0"/>
              </a:rPr>
              <a:t>Nebula</a:t>
            </a:r>
            <a:endParaRPr lang="de-DE" dirty="0" smtClean="0"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48130" name="Content Placeholder 5" descr="Helix-optical-WFI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Picture 6" descr="Helix-IR-VISTA.jpg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 bwMode="auto">
          <a:xfrm>
            <a:off x="333374" y="-296859"/>
            <a:ext cx="8778240" cy="8126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0129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Surveys</a:t>
            </a:r>
            <a:endParaRPr lang="en-GB" dirty="0"/>
          </a:p>
        </p:txBody>
      </p:sp>
      <p:pic>
        <p:nvPicPr>
          <p:cNvPr id="30722" name="Picture 6"/>
          <p:cNvPicPr>
            <a:picLocks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000" y="1270800"/>
            <a:ext cx="8604000" cy="513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25" b="9029"/>
          <a:stretch>
            <a:fillRect/>
          </a:stretch>
        </p:blipFill>
        <p:spPr bwMode="auto">
          <a:xfrm>
            <a:off x="269875" y="1270000"/>
            <a:ext cx="8604249" cy="513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86600" y="6402388"/>
            <a:ext cx="20574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4A0A6282-DF14-4576-B107-53009E5BD315}" type="slidenum">
              <a:rPr lang="en-GB"/>
              <a:pPr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28253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ESO Science Archive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Rich resource </a:t>
            </a:r>
            <a:endParaRPr lang="en-GB" dirty="0"/>
          </a:p>
        </p:txBody>
      </p:sp>
      <p:pic>
        <p:nvPicPr>
          <p:cNvPr id="6" name="Picture 5" descr="archive-page.tif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13"/>
          <a:stretch/>
        </p:blipFill>
        <p:spPr>
          <a:xfrm>
            <a:off x="-3175" y="1555749"/>
            <a:ext cx="9144000" cy="495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66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Recent new VLT instruments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SPHERE</a:t>
            </a:r>
            <a:r>
              <a:rPr lang="en-GB" dirty="0" smtClean="0"/>
              <a:t> – extreme adaptive optics system in the NIR and optical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MUSE</a:t>
            </a:r>
            <a:r>
              <a:rPr lang="en-GB" dirty="0" smtClean="0"/>
              <a:t> – largest integral field unit available</a:t>
            </a:r>
            <a:r>
              <a:rPr lang="en-GB" dirty="0" smtClean="0">
                <a:sym typeface="Wingdings"/>
              </a:rPr>
              <a:t> </a:t>
            </a:r>
          </a:p>
          <a:p>
            <a:pPr lvl="1"/>
            <a:r>
              <a:rPr lang="en-GB" dirty="0" smtClean="0">
                <a:sym typeface="Wingdings"/>
              </a:rPr>
              <a:t>see </a:t>
            </a:r>
            <a:r>
              <a:rPr lang="en-GB" dirty="0" err="1" smtClean="0">
                <a:sym typeface="Wingdings"/>
              </a:rPr>
              <a:t>Dimitri’s</a:t>
            </a:r>
            <a:r>
              <a:rPr lang="en-GB" dirty="0" smtClean="0">
                <a:sym typeface="Wingdings"/>
              </a:rPr>
              <a:t> results yesterday</a:t>
            </a:r>
          </a:p>
          <a:p>
            <a:r>
              <a:rPr lang="en-GB" dirty="0" smtClean="0">
                <a:solidFill>
                  <a:srgbClr val="FF0000"/>
                </a:solidFill>
                <a:sym typeface="Wingdings"/>
              </a:rPr>
              <a:t>KMOS</a:t>
            </a:r>
            <a:r>
              <a:rPr lang="en-GB" dirty="0" smtClean="0">
                <a:sym typeface="Wingdings"/>
              </a:rPr>
              <a:t> – multi-IFU system in the NIR </a:t>
            </a:r>
          </a:p>
          <a:p>
            <a:pPr lvl="1"/>
            <a:r>
              <a:rPr lang="en-GB" dirty="0" smtClean="0">
                <a:sym typeface="Wingdings"/>
              </a:rPr>
              <a:t>examples in </a:t>
            </a:r>
            <a:r>
              <a:rPr lang="en-GB" dirty="0" err="1" smtClean="0">
                <a:sym typeface="Wingdings"/>
              </a:rPr>
              <a:t>Dimitri’s</a:t>
            </a:r>
            <a:r>
              <a:rPr lang="en-GB" dirty="0" smtClean="0">
                <a:sym typeface="Wingdings"/>
              </a:rPr>
              <a:t> talk yesterday</a:t>
            </a:r>
          </a:p>
          <a:p>
            <a:r>
              <a:rPr lang="en-GB" dirty="0" smtClean="0">
                <a:solidFill>
                  <a:srgbClr val="FF0000"/>
                </a:solidFill>
                <a:sym typeface="Wingdings"/>
              </a:rPr>
              <a:t>X-shooter </a:t>
            </a:r>
            <a:r>
              <a:rPr lang="en-GB" dirty="0" smtClean="0">
                <a:sym typeface="Wingdings"/>
              </a:rPr>
              <a:t>– new workhorse instrument for individual objects</a:t>
            </a:r>
          </a:p>
          <a:p>
            <a:pPr lvl="1"/>
            <a:r>
              <a:rPr lang="en-GB" smtClean="0">
                <a:sym typeface="Wingdings"/>
              </a:rPr>
              <a:t>covers </a:t>
            </a:r>
            <a:r>
              <a:rPr lang="en-GB" smtClean="0">
                <a:sym typeface="Wingdings"/>
              </a:rPr>
              <a:t>400nm </a:t>
            </a:r>
            <a:r>
              <a:rPr lang="en-GB" dirty="0" smtClean="0">
                <a:sym typeface="Wingdings"/>
              </a:rPr>
              <a:t>to 1.8μm simultaneously</a:t>
            </a:r>
          </a:p>
        </p:txBody>
      </p:sp>
    </p:spTree>
    <p:extLst>
      <p:ext uri="{BB962C8B-B14F-4D97-AF65-F5344CB8AC3E}">
        <p14:creationId xmlns:p14="http://schemas.microsoft.com/office/powerpoint/2010/main" val="4293709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Planned new VLT instruments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  <a:sym typeface="Wingdings"/>
              </a:rPr>
              <a:t>ESPRESSO</a:t>
            </a:r>
            <a:r>
              <a:rPr lang="en-GB" dirty="0">
                <a:sym typeface="Wingdings"/>
              </a:rPr>
              <a:t> – extremely stable high-resolution spectrograph</a:t>
            </a:r>
          </a:p>
          <a:p>
            <a:pPr lvl="1"/>
            <a:r>
              <a:rPr lang="en-GB" dirty="0">
                <a:sym typeface="Wingdings"/>
              </a:rPr>
              <a:t>can use all four unit telescopes </a:t>
            </a:r>
            <a:r>
              <a:rPr lang="en-GB" dirty="0" smtClean="0">
                <a:sym typeface="Wingdings"/>
              </a:rPr>
              <a:t>together</a:t>
            </a:r>
          </a:p>
          <a:p>
            <a:r>
              <a:rPr lang="en-GB" dirty="0" smtClean="0">
                <a:solidFill>
                  <a:srgbClr val="FF0000"/>
                </a:solidFill>
                <a:sym typeface="Wingdings"/>
              </a:rPr>
              <a:t>Adaptive Optics Facility (AOF)</a:t>
            </a:r>
          </a:p>
          <a:p>
            <a:pPr lvl="1"/>
            <a:r>
              <a:rPr lang="en-GB" dirty="0" smtClean="0">
                <a:sym typeface="Wingdings"/>
              </a:rPr>
              <a:t>“seeing improver” for HAWK-I (ground-layer AO)</a:t>
            </a:r>
          </a:p>
          <a:p>
            <a:pPr lvl="1"/>
            <a:r>
              <a:rPr lang="en-GB" dirty="0" smtClean="0">
                <a:sym typeface="Wingdings"/>
              </a:rPr>
              <a:t>optical AO for MUSE</a:t>
            </a:r>
          </a:p>
          <a:p>
            <a:pPr lvl="1"/>
            <a:r>
              <a:rPr lang="en-GB" dirty="0" smtClean="0">
                <a:sym typeface="Wingdings"/>
              </a:rPr>
              <a:t>4 laser guide stars</a:t>
            </a:r>
          </a:p>
          <a:p>
            <a:r>
              <a:rPr lang="en-GB" dirty="0" smtClean="0">
                <a:solidFill>
                  <a:srgbClr val="FF0000"/>
                </a:solidFill>
                <a:sym typeface="Wingdings"/>
              </a:rPr>
              <a:t>ERIS</a:t>
            </a:r>
            <a:r>
              <a:rPr lang="en-GB" dirty="0" smtClean="0">
                <a:sym typeface="Wingdings"/>
              </a:rPr>
              <a:t> – new NIR AO imager (NACO replacement)</a:t>
            </a:r>
          </a:p>
          <a:p>
            <a:pPr lvl="1"/>
            <a:r>
              <a:rPr lang="en-GB" dirty="0" smtClean="0">
                <a:sym typeface="Wingdings"/>
              </a:rPr>
              <a:t>includes SINFONI upgrade</a:t>
            </a:r>
          </a:p>
          <a:p>
            <a:r>
              <a:rPr lang="en-GB" dirty="0" smtClean="0">
                <a:solidFill>
                  <a:srgbClr val="FF0000"/>
                </a:solidFill>
                <a:sym typeface="Wingdings"/>
              </a:rPr>
              <a:t>4MOST</a:t>
            </a:r>
            <a:r>
              <a:rPr lang="en-GB" dirty="0" smtClean="0">
                <a:sym typeface="Wingdings"/>
              </a:rPr>
              <a:t> (VISTA) – high multiplex optical spectroscopy</a:t>
            </a:r>
          </a:p>
          <a:p>
            <a:r>
              <a:rPr lang="en-GB" dirty="0" smtClean="0">
                <a:solidFill>
                  <a:srgbClr val="FF0000"/>
                </a:solidFill>
                <a:sym typeface="Wingdings"/>
              </a:rPr>
              <a:t>MOONS</a:t>
            </a:r>
            <a:r>
              <a:rPr lang="en-GB" dirty="0" smtClean="0">
                <a:sym typeface="Wingdings"/>
              </a:rPr>
              <a:t> – high multiplex NIR spectroscopy</a:t>
            </a:r>
          </a:p>
          <a:p>
            <a:r>
              <a:rPr lang="en-GB" dirty="0" smtClean="0">
                <a:solidFill>
                  <a:srgbClr val="FF0000"/>
                </a:solidFill>
                <a:sym typeface="Wingdings"/>
              </a:rPr>
              <a:t>CUBES</a:t>
            </a:r>
            <a:r>
              <a:rPr lang="en-GB" dirty="0" smtClean="0">
                <a:sym typeface="Wingdings"/>
              </a:rPr>
              <a:t> – UV high-resolution spectroscopy</a:t>
            </a:r>
          </a:p>
          <a:p>
            <a:pPr lvl="1"/>
            <a:endParaRPr lang="en-GB" dirty="0" smtClean="0">
              <a:sym typeface="Wingdings"/>
            </a:endParaRPr>
          </a:p>
          <a:p>
            <a:pPr lvl="2"/>
            <a:endParaRPr lang="en-GB" dirty="0" smtClean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98959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New VLTI instruments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ym typeface="Wingdings"/>
              </a:rPr>
              <a:t>(Existing) </a:t>
            </a:r>
            <a:r>
              <a:rPr lang="en-GB" dirty="0" smtClean="0">
                <a:solidFill>
                  <a:srgbClr val="FF0000"/>
                </a:solidFill>
                <a:sym typeface="Wingdings"/>
              </a:rPr>
              <a:t>PIONIER</a:t>
            </a:r>
            <a:r>
              <a:rPr lang="en-GB" dirty="0" smtClean="0">
                <a:sym typeface="Wingdings"/>
              </a:rPr>
              <a:t> – closure-phase NIR imager</a:t>
            </a:r>
          </a:p>
          <a:p>
            <a:r>
              <a:rPr lang="en-GB" dirty="0" smtClean="0">
                <a:solidFill>
                  <a:srgbClr val="FF0000"/>
                </a:solidFill>
                <a:sym typeface="Wingdings"/>
              </a:rPr>
              <a:t>GRAVITY</a:t>
            </a:r>
            <a:r>
              <a:rPr lang="en-GB" dirty="0" smtClean="0">
                <a:sym typeface="Wingdings"/>
              </a:rPr>
              <a:t> </a:t>
            </a:r>
            <a:r>
              <a:rPr lang="en-GB" dirty="0">
                <a:sym typeface="Wingdings"/>
              </a:rPr>
              <a:t>– highest angular resolution system in K-</a:t>
            </a:r>
            <a:r>
              <a:rPr lang="en-GB" dirty="0" smtClean="0">
                <a:sym typeface="Wingdings"/>
              </a:rPr>
              <a:t>band</a:t>
            </a:r>
            <a:endParaRPr lang="en-GB" dirty="0">
              <a:sym typeface="Wingdings"/>
            </a:endParaRPr>
          </a:p>
          <a:p>
            <a:r>
              <a:rPr lang="en-GB" dirty="0">
                <a:solidFill>
                  <a:srgbClr val="FF0000"/>
                </a:solidFill>
                <a:sym typeface="Wingdings"/>
              </a:rPr>
              <a:t>MATISSE</a:t>
            </a:r>
            <a:r>
              <a:rPr lang="en-GB" dirty="0">
                <a:sym typeface="Wingdings"/>
              </a:rPr>
              <a:t> – highest angular resolution system in infrared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2684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14" name="Group 13"/>
          <p:cNvGrpSpPr/>
          <p:nvPr/>
        </p:nvGrpSpPr>
        <p:grpSpPr>
          <a:xfrm>
            <a:off x="457200" y="-105895"/>
            <a:ext cx="8153400" cy="7014322"/>
            <a:chOff x="457200" y="-105895"/>
            <a:chExt cx="8153400" cy="7014322"/>
          </a:xfrm>
        </p:grpSpPr>
        <p:grpSp>
          <p:nvGrpSpPr>
            <p:cNvPr id="12" name="Group 11"/>
            <p:cNvGrpSpPr/>
            <p:nvPr/>
          </p:nvGrpSpPr>
          <p:grpSpPr>
            <a:xfrm>
              <a:off x="457200" y="-105895"/>
              <a:ext cx="8153400" cy="7014322"/>
              <a:chOff x="457200" y="-105895"/>
              <a:chExt cx="8153400" cy="7014322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7200" y="-105895"/>
                <a:ext cx="8153400" cy="7014322"/>
              </a:xfrm>
              <a:prstGeom prst="rect">
                <a:avLst/>
              </a:prstGeom>
            </p:spPr>
          </p:pic>
          <p:grpSp>
            <p:nvGrpSpPr>
              <p:cNvPr id="10" name="Group 9"/>
              <p:cNvGrpSpPr/>
              <p:nvPr/>
            </p:nvGrpSpPr>
            <p:grpSpPr>
              <a:xfrm>
                <a:off x="533400" y="76200"/>
                <a:ext cx="2396138" cy="1036638"/>
                <a:chOff x="533400" y="76200"/>
                <a:chExt cx="2396138" cy="1036638"/>
              </a:xfrm>
            </p:grpSpPr>
            <p:graphicFrame>
              <p:nvGraphicFramePr>
                <p:cNvPr id="8" name="Object 7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120845778"/>
                    </p:ext>
                  </p:extLst>
                </p:nvPr>
              </p:nvGraphicFramePr>
              <p:xfrm>
                <a:off x="533400" y="76200"/>
                <a:ext cx="795338" cy="103663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58" name="Photo Editor Photo" r:id="rId4" imgW="4495238" imgH="5858693" progId="">
                        <p:embed/>
                      </p:oleObj>
                    </mc:Choice>
                    <mc:Fallback>
                      <p:oleObj name="Photo Editor Photo" r:id="rId4" imgW="4495238" imgH="5858693" progId="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3400" y="76200"/>
                              <a:ext cx="795338" cy="103663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BBE0E3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9" name="TextBox 8"/>
                <p:cNvSpPr txBox="1"/>
                <p:nvPr/>
              </p:nvSpPr>
              <p:spPr>
                <a:xfrm>
                  <a:off x="1371600" y="164068"/>
                  <a:ext cx="15579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 err="1" smtClean="0"/>
                    <a:t>Paranal</a:t>
                  </a:r>
                  <a:r>
                    <a:rPr lang="en-GB" dirty="0" smtClean="0"/>
                    <a:t> 2020</a:t>
                  </a:r>
                  <a:endParaRPr lang="en-GB" dirty="0"/>
                </a:p>
              </p:txBody>
            </p:sp>
          </p:grpSp>
        </p:grpSp>
        <p:sp>
          <p:nvSpPr>
            <p:cNvPr id="13" name="Rectangle 12"/>
            <p:cNvSpPr/>
            <p:nvPr/>
          </p:nvSpPr>
          <p:spPr bwMode="auto">
            <a:xfrm>
              <a:off x="7467600" y="5943600"/>
              <a:ext cx="685800" cy="1524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0679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27475" y="6402388"/>
            <a:ext cx="20574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60A40EB2-8354-46A0-9288-0C3812C7F4F2}" type="slidenum">
              <a:rPr lang="en-GB"/>
              <a:pPr/>
              <a:t>6</a:t>
            </a:fld>
            <a:endParaRPr lang="en-GB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95513" y="63500"/>
            <a:ext cx="6696075" cy="1000125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en-GB" smtClean="0"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26628" name="Picture 3" descr="hst_northern_chi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38113" y="-990600"/>
            <a:ext cx="9310688" cy="937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23059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4" descr="sunset on Paran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975" y="-26988"/>
            <a:ext cx="9540875" cy="6359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0509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GB" dirty="0" smtClean="0"/>
              <a:t>ESO’s next project </a:t>
            </a:r>
            <a:r>
              <a:rPr lang="en-GB" dirty="0"/>
              <a:t>-</a:t>
            </a:r>
            <a:r>
              <a:rPr lang="en-GB" dirty="0" smtClean="0"/>
              <a:t> E-ELT</a:t>
            </a:r>
            <a:endParaRPr lang="en-GB" dirty="0"/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2151"/>
            <a:ext cx="9151938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0019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dirty="0" smtClean="0">
                <a:ea typeface="ＭＳ Ｐゴシック" pitchFamily="34" charset="-128"/>
                <a:cs typeface="Arial" pitchFamily="34" charset="0"/>
              </a:rPr>
              <a:t>ESO</a:t>
            </a:r>
          </a:p>
        </p:txBody>
      </p:sp>
      <p:sp>
        <p:nvSpPr>
          <p:cNvPr id="1703939" name="Rectangle 3"/>
          <p:cNvSpPr>
            <a:spLocks noGrp="1" noChangeArrowheads="1"/>
          </p:cNvSpPr>
          <p:nvPr>
            <p:ph idx="1"/>
          </p:nvPr>
        </p:nvSpPr>
        <p:spPr>
          <a:xfrm>
            <a:off x="313957" y="1195387"/>
            <a:ext cx="8830043" cy="5445126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  <a:buFont typeface="Monotype Sorts" pitchFamily="80" charset="2"/>
              <a:buNone/>
            </a:pPr>
            <a:r>
              <a:rPr lang="en-GB" sz="2400" dirty="0" smtClean="0">
                <a:ea typeface="ＭＳ Ｐゴシック" pitchFamily="34" charset="-128"/>
                <a:cs typeface="Arial" pitchFamily="34" charset="0"/>
              </a:rPr>
              <a:t>Observatories La </a:t>
            </a:r>
            <a:r>
              <a:rPr lang="en-GB" sz="2400" dirty="0" err="1" smtClean="0">
                <a:ea typeface="ＭＳ Ｐゴシック" pitchFamily="34" charset="-128"/>
                <a:cs typeface="Arial" pitchFamily="34" charset="0"/>
              </a:rPr>
              <a:t>Silla</a:t>
            </a:r>
            <a:r>
              <a:rPr lang="en-GB" sz="2400" dirty="0" smtClean="0">
                <a:ea typeface="ＭＳ Ｐゴシック" pitchFamily="34" charset="-128"/>
                <a:cs typeface="Arial" pitchFamily="34" charset="0"/>
              </a:rPr>
              <a:t> and </a:t>
            </a:r>
            <a:r>
              <a:rPr lang="en-GB" sz="2400" dirty="0" err="1" smtClean="0">
                <a:ea typeface="ＭＳ Ｐゴシック" pitchFamily="34" charset="-128"/>
                <a:cs typeface="Arial" pitchFamily="34" charset="0"/>
              </a:rPr>
              <a:t>Paranal</a:t>
            </a:r>
            <a:r>
              <a:rPr lang="en-GB" sz="2400" dirty="0" smtClean="0">
                <a:ea typeface="ＭＳ Ｐゴシック" pitchFamily="34" charset="-128"/>
                <a:cs typeface="Arial" pitchFamily="34" charset="0"/>
              </a:rPr>
              <a:t> in operation </a:t>
            </a:r>
            <a:br>
              <a:rPr lang="en-GB" sz="2400" dirty="0" smtClean="0">
                <a:ea typeface="ＭＳ Ｐゴシック" pitchFamily="34" charset="-128"/>
                <a:cs typeface="Arial" pitchFamily="34" charset="0"/>
              </a:rPr>
            </a:br>
            <a:r>
              <a:rPr lang="en-GB" sz="2400" dirty="0" smtClean="0">
                <a:ea typeface="ＭＳ Ｐゴシック" pitchFamily="34" charset="-128"/>
                <a:cs typeface="Arial" pitchFamily="34" charset="0"/>
              </a:rPr>
              <a:t>8 Telescopes, plus 4 </a:t>
            </a:r>
            <a:r>
              <a:rPr lang="en-GB" sz="2400" dirty="0">
                <a:ea typeface="ＭＳ Ｐゴシック" pitchFamily="34" charset="-128"/>
                <a:cs typeface="Arial" pitchFamily="34" charset="0"/>
              </a:rPr>
              <a:t>t</a:t>
            </a:r>
            <a:r>
              <a:rPr lang="en-GB" sz="2400" dirty="0" smtClean="0">
                <a:ea typeface="ＭＳ Ｐゴシック" pitchFamily="34" charset="-128"/>
                <a:cs typeface="Arial" pitchFamily="34" charset="0"/>
              </a:rPr>
              <a:t>elescopes for Interferometry</a:t>
            </a:r>
          </a:p>
          <a:p>
            <a:pPr eaLnBrk="1" hangingPunct="1">
              <a:lnSpc>
                <a:spcPct val="150000"/>
              </a:lnSpc>
              <a:buFont typeface="Monotype Sorts" pitchFamily="80" charset="2"/>
              <a:buNone/>
            </a:pPr>
            <a:r>
              <a:rPr lang="en-GB" sz="2400" dirty="0" smtClean="0">
                <a:ea typeface="ＭＳ Ｐゴシック" pitchFamily="34" charset="-128"/>
                <a:cs typeface="Arial" pitchFamily="34" charset="0"/>
              </a:rPr>
              <a:t>APEX in operation on </a:t>
            </a:r>
            <a:r>
              <a:rPr lang="en-GB" sz="2400" dirty="0" err="1" smtClean="0">
                <a:ea typeface="ＭＳ Ｐゴシック" pitchFamily="34" charset="-128"/>
                <a:cs typeface="Arial" pitchFamily="34" charset="0"/>
              </a:rPr>
              <a:t>Chajnantor</a:t>
            </a:r>
            <a:endParaRPr lang="en-GB" sz="2400" dirty="0" smtClean="0">
              <a:ea typeface="ＭＳ Ｐゴシック" pitchFamily="34" charset="-128"/>
              <a:cs typeface="Arial" pitchFamily="34" charset="0"/>
            </a:endParaRPr>
          </a:p>
          <a:p>
            <a:pPr eaLnBrk="1" hangingPunct="1">
              <a:lnSpc>
                <a:spcPct val="150000"/>
              </a:lnSpc>
              <a:buFont typeface="Monotype Sorts" pitchFamily="80" charset="2"/>
              <a:buNone/>
            </a:pPr>
            <a:r>
              <a:rPr lang="en-GB" sz="2400" dirty="0" smtClean="0">
                <a:ea typeface="ＭＳ Ｐゴシック" pitchFamily="34" charset="-128"/>
                <a:cs typeface="Arial" pitchFamily="34" charset="0"/>
              </a:rPr>
              <a:t>Atacama Large </a:t>
            </a:r>
            <a:r>
              <a:rPr lang="en-GB" sz="2400" dirty="0" err="1" smtClean="0">
                <a:ea typeface="ＭＳ Ｐゴシック" pitchFamily="34" charset="-128"/>
                <a:cs typeface="Arial" pitchFamily="34" charset="0"/>
              </a:rPr>
              <a:t>Millimeter</a:t>
            </a:r>
            <a:r>
              <a:rPr lang="en-GB" sz="2400" dirty="0" smtClean="0">
                <a:ea typeface="ＭＳ Ｐゴシック" pitchFamily="34" charset="-128"/>
                <a:cs typeface="Arial" pitchFamily="34" charset="0"/>
              </a:rPr>
              <a:t> Array (ALMA)</a:t>
            </a:r>
          </a:p>
          <a:p>
            <a:pPr eaLnBrk="1" hangingPunct="1">
              <a:lnSpc>
                <a:spcPct val="150000"/>
              </a:lnSpc>
              <a:buFont typeface="Monotype Sorts" pitchFamily="80" charset="2"/>
              <a:buNone/>
            </a:pPr>
            <a:r>
              <a:rPr lang="en-US" sz="2400" dirty="0" smtClean="0">
                <a:ea typeface="ＭＳ Ｐゴシック" pitchFamily="34" charset="-128"/>
                <a:cs typeface="Arial" pitchFamily="34" charset="0"/>
              </a:rPr>
              <a:t>Public data archive</a:t>
            </a:r>
            <a:endParaRPr lang="en-GB" sz="2400" dirty="0" smtClean="0">
              <a:ea typeface="ＭＳ Ｐゴシック" pitchFamily="34" charset="-128"/>
              <a:cs typeface="Arial" pitchFamily="34" charset="0"/>
            </a:endParaRPr>
          </a:p>
          <a:p>
            <a:pPr eaLnBrk="1" hangingPunct="1">
              <a:lnSpc>
                <a:spcPct val="150000"/>
              </a:lnSpc>
              <a:buFont typeface="Monotype Sorts" pitchFamily="80" charset="2"/>
              <a:buNone/>
            </a:pPr>
            <a:r>
              <a:rPr lang="en-GB" sz="2400" dirty="0" smtClean="0">
                <a:ea typeface="ＭＳ Ｐゴシック" pitchFamily="34" charset="-128"/>
                <a:cs typeface="Arial" pitchFamily="34" charset="0"/>
              </a:rPr>
              <a:t>ESO Extremely Large Telescope under construction</a:t>
            </a:r>
          </a:p>
          <a:p>
            <a:pPr eaLnBrk="1" hangingPunct="1">
              <a:lnSpc>
                <a:spcPct val="150000"/>
              </a:lnSpc>
              <a:buFont typeface="Monotype Sorts" pitchFamily="80" charset="2"/>
              <a:buNone/>
            </a:pPr>
            <a:r>
              <a:rPr lang="en-GB" sz="2400" dirty="0" smtClean="0">
                <a:ea typeface="ＭＳ Ｐゴシック" pitchFamily="34" charset="-128"/>
                <a:cs typeface="Arial" pitchFamily="34" charset="0"/>
              </a:rPr>
              <a:t>Headquarters in </a:t>
            </a:r>
            <a:r>
              <a:rPr lang="en-GB" sz="2400" dirty="0" err="1" smtClean="0">
                <a:ea typeface="ＭＳ Ｐゴシック" pitchFamily="34" charset="-128"/>
                <a:cs typeface="Arial" pitchFamily="34" charset="0"/>
              </a:rPr>
              <a:t>Garching</a:t>
            </a:r>
            <a:r>
              <a:rPr lang="en-GB" sz="2400" dirty="0" smtClean="0">
                <a:ea typeface="ＭＳ Ｐゴシック" pitchFamily="34" charset="-128"/>
                <a:cs typeface="Arial" pitchFamily="34" charset="0"/>
              </a:rPr>
              <a:t>, Germany</a:t>
            </a:r>
          </a:p>
          <a:p>
            <a:pPr eaLnBrk="1" hangingPunct="1">
              <a:lnSpc>
                <a:spcPct val="150000"/>
              </a:lnSpc>
              <a:buFont typeface="Monotype Sorts" pitchFamily="80" charset="2"/>
              <a:buNone/>
            </a:pPr>
            <a:r>
              <a:rPr lang="en-GB" sz="2400" dirty="0" smtClean="0">
                <a:ea typeface="ＭＳ Ｐゴシック" pitchFamily="34" charset="-128"/>
                <a:cs typeface="Arial" pitchFamily="34" charset="0"/>
              </a:rPr>
              <a:t>Representation in Santiago de Chile</a:t>
            </a:r>
          </a:p>
          <a:p>
            <a:pPr eaLnBrk="1" hangingPunct="1">
              <a:lnSpc>
                <a:spcPct val="150000"/>
              </a:lnSpc>
              <a:buFont typeface="Monotype Sorts" pitchFamily="80" charset="2"/>
              <a:buNone/>
            </a:pPr>
            <a:r>
              <a:rPr lang="en-GB" sz="2400" dirty="0" smtClean="0">
                <a:ea typeface="ＭＳ Ｐゴシック" pitchFamily="34" charset="-128"/>
                <a:cs typeface="Arial" pitchFamily="34" charset="0"/>
              </a:rPr>
              <a:t>Joint ALMA Office in Santiago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187450" y="2349500"/>
            <a:ext cx="7488238" cy="4076700"/>
            <a:chOff x="476" y="1633"/>
            <a:chExt cx="4717" cy="2568"/>
          </a:xfrm>
        </p:grpSpPr>
        <p:pic>
          <p:nvPicPr>
            <p:cNvPr id="23564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76" y="1866"/>
              <a:ext cx="2404" cy="2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5" name="Picture 6" descr="0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191" y="1633"/>
              <a:ext cx="2002" cy="2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03945" name="Picture 9" descr="Science Archi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4787900" cy="3679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3949" name="Picture 13"/>
          <p:cNvPicPr>
            <a:picLocks noChangeAspect="1" noChangeArrowheads="1"/>
          </p:cNvPicPr>
          <p:nvPr/>
        </p:nvPicPr>
        <p:blipFill>
          <a:blip r:embed="rId5">
            <a:lum bright="14000"/>
          </a:blip>
          <a:srcRect/>
          <a:stretch>
            <a:fillRect/>
          </a:stretch>
        </p:blipFill>
        <p:spPr bwMode="auto">
          <a:xfrm>
            <a:off x="0" y="2924175"/>
            <a:ext cx="5902325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" y="3500438"/>
            <a:ext cx="864870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3950" name="Picture 14"/>
          <p:cNvPicPr>
            <a:picLocks noChangeAspect="1" noChangeArrowheads="1"/>
          </p:cNvPicPr>
          <p:nvPr/>
        </p:nvPicPr>
        <p:blipFill>
          <a:blip r:embed="rId7">
            <a:lum bright="20000"/>
          </a:blip>
          <a:srcRect/>
          <a:stretch>
            <a:fillRect/>
          </a:stretch>
        </p:blipFill>
        <p:spPr bwMode="auto">
          <a:xfrm>
            <a:off x="2700338" y="0"/>
            <a:ext cx="6443662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3947" name="Picture 11" descr="ESO-Garchi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42988" y="1052513"/>
            <a:ext cx="6965950" cy="383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3948" name="Picture 12" descr="Vitacura-office"/>
          <p:cNvPicPr>
            <a:picLocks noChangeAspect="1" noChangeArrowheads="1"/>
          </p:cNvPicPr>
          <p:nvPr/>
        </p:nvPicPr>
        <p:blipFill>
          <a:blip r:embed="rId9">
            <a:lum bright="12000"/>
          </a:blip>
          <a:srcRect/>
          <a:stretch>
            <a:fillRect/>
          </a:stretch>
        </p:blipFill>
        <p:spPr bwMode="auto">
          <a:xfrm>
            <a:off x="1692275" y="981075"/>
            <a:ext cx="56896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0706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3568" y="1135063"/>
            <a:ext cx="7556500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2818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70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393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Your entry to ESO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Start with this page for the ESO science information</a:t>
            </a:r>
            <a:endParaRPr lang="en-GB" dirty="0"/>
          </a:p>
        </p:txBody>
      </p:sp>
      <p:pic>
        <p:nvPicPr>
          <p:cNvPr id="6" name="Picture 5" descr="ESO Science Home 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082" y="1566233"/>
            <a:ext cx="8401418" cy="499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37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ESO Science Newsletter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Regular electronic newsletter with latest information</a:t>
            </a:r>
          </a:p>
          <a:p>
            <a:pPr lvl="1"/>
            <a:r>
              <a:rPr lang="en-GB" dirty="0" smtClean="0"/>
              <a:t>Topics in September</a:t>
            </a:r>
          </a:p>
          <a:p>
            <a:pPr lvl="2"/>
            <a:r>
              <a:rPr lang="en-GB" dirty="0" smtClean="0"/>
              <a:t>Call for Proposals P97</a:t>
            </a:r>
          </a:p>
          <a:p>
            <a:pPr lvl="2"/>
            <a:r>
              <a:rPr lang="en-GB" dirty="0" smtClean="0"/>
              <a:t>User Support Feedback</a:t>
            </a:r>
            <a:br>
              <a:rPr lang="en-GB" dirty="0" smtClean="0"/>
            </a:br>
            <a:r>
              <a:rPr lang="en-GB" dirty="0" smtClean="0"/>
              <a:t>Campaign</a:t>
            </a:r>
          </a:p>
          <a:p>
            <a:pPr lvl="2"/>
            <a:r>
              <a:rPr lang="en-GB" dirty="0" smtClean="0"/>
              <a:t>ERC Starting Grants</a:t>
            </a:r>
            <a:br>
              <a:rPr lang="en-GB" dirty="0" smtClean="0"/>
            </a:br>
            <a:r>
              <a:rPr lang="en-GB" dirty="0" smtClean="0"/>
              <a:t>hosted at ESO</a:t>
            </a:r>
          </a:p>
          <a:p>
            <a:pPr lvl="2"/>
            <a:r>
              <a:rPr lang="en-GB" dirty="0" smtClean="0"/>
              <a:t>Data Reduction </a:t>
            </a:r>
            <a:br>
              <a:rPr lang="en-GB" dirty="0" smtClean="0"/>
            </a:br>
            <a:r>
              <a:rPr lang="en-GB" dirty="0" smtClean="0"/>
              <a:t>Packages as RPM for</a:t>
            </a:r>
            <a:br>
              <a:rPr lang="en-GB" dirty="0" smtClean="0"/>
            </a:br>
            <a:r>
              <a:rPr lang="en-GB" dirty="0" smtClean="0"/>
              <a:t>Linux</a:t>
            </a:r>
          </a:p>
          <a:p>
            <a:pPr lvl="2"/>
            <a:r>
              <a:rPr lang="en-GB" dirty="0" smtClean="0"/>
              <a:t>New GIRAFFE gratings</a:t>
            </a:r>
            <a:br>
              <a:rPr lang="en-GB" dirty="0" smtClean="0"/>
            </a:br>
            <a:r>
              <a:rPr lang="en-GB" dirty="0" smtClean="0"/>
              <a:t>characterised</a:t>
            </a:r>
          </a:p>
          <a:p>
            <a:pPr lvl="2"/>
            <a:r>
              <a:rPr lang="en-GB" dirty="0" smtClean="0"/>
              <a:t>GRAVITY integration</a:t>
            </a:r>
          </a:p>
          <a:p>
            <a:pPr lvl="2"/>
            <a:r>
              <a:rPr lang="en-GB" dirty="0" smtClean="0"/>
              <a:t>Data releases for VVV, </a:t>
            </a:r>
            <a:br>
              <a:rPr lang="en-GB" dirty="0" smtClean="0"/>
            </a:br>
            <a:r>
              <a:rPr lang="en-GB" dirty="0" smtClean="0"/>
              <a:t>VPHAS+ and PESSTO</a:t>
            </a:r>
          </a:p>
          <a:p>
            <a:pPr lvl="2"/>
            <a:r>
              <a:rPr lang="en-GB" dirty="0" smtClean="0"/>
              <a:t>ESO Fellowships</a:t>
            </a:r>
          </a:p>
          <a:p>
            <a:pPr lvl="2"/>
            <a:endParaRPr lang="en-GB" dirty="0" smtClean="0"/>
          </a:p>
        </p:txBody>
      </p:sp>
      <p:pic>
        <p:nvPicPr>
          <p:cNvPr id="4" name="Picture 3" descr="ESO Science Newsletter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0375" y="1597837"/>
            <a:ext cx="4794250" cy="457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184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O-official-BL">
  <a:themeElements>
    <a:clrScheme name="ESO-official-B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O-official-B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SO-official-B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16D2408B93DF40BA108CD2988DD55F" ma:contentTypeVersion="2" ma:contentTypeDescription="Create a new document." ma:contentTypeScope="" ma:versionID="0df1f75800124b8710582673894150d0">
  <xsd:schema xmlns:xsd="http://www.w3.org/2001/XMLSchema" xmlns:xs="http://www.w3.org/2001/XMLSchema" xmlns:p="http://schemas.microsoft.com/office/2006/metadata/properties" xmlns:ns3="fe6bf98e-3663-4d33-9299-74b2d3a86f36" targetNamespace="http://schemas.microsoft.com/office/2006/metadata/properties" ma:root="true" ma:fieldsID="264aebd59b55cf4b0c486b778e6c0fc7" ns3:_="">
    <xsd:import namespace="fe6bf98e-3663-4d33-9299-74b2d3a86f3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6bf98e-3663-4d33-9299-74b2d3a86f3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72AD29B-D4DB-4F39-98CD-A659600F68CB}">
  <ds:schemaRefs>
    <ds:schemaRef ds:uri="http://purl.org/dc/terms/"/>
    <ds:schemaRef ds:uri="http://schemas.microsoft.com/office/2006/documentManagement/types"/>
    <ds:schemaRef ds:uri="http://purl.org/dc/elements/1.1/"/>
    <ds:schemaRef ds:uri="fe6bf98e-3663-4d33-9299-74b2d3a86f36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78482DC-F63D-4F72-99C2-7E2EDBBEE2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6bf98e-3663-4d33-9299-74b2d3a86f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2DDB58B-840D-4625-8126-FFD9D3F7706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5557</TotalTime>
  <Words>2102</Words>
  <Application>Microsoft Macintosh PowerPoint</Application>
  <PresentationFormat>On-screen Show (4:3)</PresentationFormat>
  <Paragraphs>390</Paragraphs>
  <Slides>61</Slides>
  <Notes>12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61</vt:i4>
      </vt:variant>
    </vt:vector>
  </HeadingPairs>
  <TitlesOfParts>
    <vt:vector size="64" baseType="lpstr">
      <vt:lpstr>ESO-official-BL</vt:lpstr>
      <vt:lpstr>Photo Editor Photo</vt:lpstr>
      <vt:lpstr>Equation</vt:lpstr>
      <vt:lpstr>ESO Paranal VLT and Survey Telescopes</vt:lpstr>
      <vt:lpstr>PowerPoint Presentation</vt:lpstr>
      <vt:lpstr>Astrophysics in a Golden Age</vt:lpstr>
      <vt:lpstr>Current ground-based facilities</vt:lpstr>
      <vt:lpstr>ESO’s World</vt:lpstr>
      <vt:lpstr>PowerPoint Presentation</vt:lpstr>
      <vt:lpstr>ESO</vt:lpstr>
      <vt:lpstr>Your entry to ESO</vt:lpstr>
      <vt:lpstr>ESO Science Newsletter</vt:lpstr>
      <vt:lpstr>Paranal and Armazonas</vt:lpstr>
      <vt:lpstr>One of the 8m telescopes</vt:lpstr>
      <vt:lpstr>PowerPoint Presentation</vt:lpstr>
      <vt:lpstr>Why telescopes and antennas?</vt:lpstr>
      <vt:lpstr>PowerPoint Presentation</vt:lpstr>
      <vt:lpstr>Planet dust rings</vt:lpstr>
      <vt:lpstr>HL Tau</vt:lpstr>
      <vt:lpstr>Complex molecules in space</vt:lpstr>
      <vt:lpstr>Formation of supermassive stars</vt:lpstr>
      <vt:lpstr>Lensed galaxy image</vt:lpstr>
      <vt:lpstr>Lensed galaxy</vt:lpstr>
      <vt:lpstr>Distant galaxies with ALMA</vt:lpstr>
      <vt:lpstr>Distant galaxies with ALMA</vt:lpstr>
      <vt:lpstr>PowerPoint Presentation</vt:lpstr>
      <vt:lpstr>The three modes of the VLT</vt:lpstr>
      <vt:lpstr>Early instrument planning</vt:lpstr>
      <vt:lpstr>Paranal Facilities</vt:lpstr>
      <vt:lpstr>PowerPoint Presentation</vt:lpstr>
      <vt:lpstr>VLT Unit Telescope</vt:lpstr>
      <vt:lpstr>VLT Opportunities</vt:lpstr>
      <vt:lpstr>PowerPoint Presentation</vt:lpstr>
      <vt:lpstr>VLT Instruments 2015</vt:lpstr>
      <vt:lpstr>PowerPoint Presentation</vt:lpstr>
      <vt:lpstr>Our own black hole</vt:lpstr>
      <vt:lpstr>Galactic Center</vt:lpstr>
      <vt:lpstr>Galactic Center</vt:lpstr>
      <vt:lpstr>What matters in the Universe?</vt:lpstr>
      <vt:lpstr>Planets, planets, planets</vt:lpstr>
      <vt:lpstr>A planet with 1.9M and one in the habitable zone</vt:lpstr>
      <vt:lpstr>Richest planetary system known</vt:lpstr>
      <vt:lpstr>The ESO exo-planet machinery</vt:lpstr>
      <vt:lpstr>ESO results on exo-planets</vt:lpstr>
      <vt:lpstr>β Pic planet</vt:lpstr>
      <vt:lpstr>Exo-Planets</vt:lpstr>
      <vt:lpstr>Exo-Planets</vt:lpstr>
      <vt:lpstr>Exciting SPHERE Results</vt:lpstr>
      <vt:lpstr>Exciting SPHERE Results</vt:lpstr>
      <vt:lpstr>Transient Sky</vt:lpstr>
      <vt:lpstr>Transient Sky</vt:lpstr>
      <vt:lpstr>Gamma-Ray Bursts</vt:lpstr>
      <vt:lpstr>Most distant stellar object yet observed – GRB 090423</vt:lpstr>
      <vt:lpstr>GRB 090423</vt:lpstr>
      <vt:lpstr>The Survey Telescopes</vt:lpstr>
      <vt:lpstr>Helix Nebula</vt:lpstr>
      <vt:lpstr>Public Surveys</vt:lpstr>
      <vt:lpstr>ESO Science Archive</vt:lpstr>
      <vt:lpstr>Recent new VLT instruments</vt:lpstr>
      <vt:lpstr>Planned new VLT instruments</vt:lpstr>
      <vt:lpstr>New VLTI instruments</vt:lpstr>
      <vt:lpstr>PowerPoint Presentation</vt:lpstr>
      <vt:lpstr>PowerPoint Presentation</vt:lpstr>
      <vt:lpstr>ESO’s next project - E-ELT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 1</dc:title>
  <dc:creator>David Bargna</dc:creator>
  <cp:lastModifiedBy>Bruno Leibundgut</cp:lastModifiedBy>
  <cp:revision>108</cp:revision>
  <dcterms:created xsi:type="dcterms:W3CDTF">2015-03-17T14:45:24Z</dcterms:created>
  <dcterms:modified xsi:type="dcterms:W3CDTF">2015-09-02T12:04:47Z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0x010100CB16D2408B93DF40BA108CD2988DD55F</vt:lpwstr>
  </property>
</Properties>
</file>