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1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</p:sldMasterIdLst>
  <p:notesMasterIdLst>
    <p:notesMasterId r:id="rId70"/>
  </p:notesMasterIdLst>
  <p:sldIdLst>
    <p:sldId id="256" r:id="rId3"/>
    <p:sldId id="466" r:id="rId4"/>
    <p:sldId id="467" r:id="rId5"/>
    <p:sldId id="338" r:id="rId6"/>
    <p:sldId id="413" r:id="rId7"/>
    <p:sldId id="359" r:id="rId8"/>
    <p:sldId id="360" r:id="rId9"/>
    <p:sldId id="461" r:id="rId10"/>
    <p:sldId id="462" r:id="rId11"/>
    <p:sldId id="468" r:id="rId12"/>
    <p:sldId id="469" r:id="rId13"/>
    <p:sldId id="470" r:id="rId14"/>
    <p:sldId id="334" r:id="rId15"/>
    <p:sldId id="434" r:id="rId16"/>
    <p:sldId id="336" r:id="rId17"/>
    <p:sldId id="435" r:id="rId18"/>
    <p:sldId id="437" r:id="rId19"/>
    <p:sldId id="436" r:id="rId20"/>
    <p:sldId id="432" r:id="rId21"/>
    <p:sldId id="384" r:id="rId22"/>
    <p:sldId id="458" r:id="rId23"/>
    <p:sldId id="459" r:id="rId24"/>
    <p:sldId id="464" r:id="rId25"/>
    <p:sldId id="465" r:id="rId26"/>
    <p:sldId id="460" r:id="rId27"/>
    <p:sldId id="418" r:id="rId28"/>
    <p:sldId id="380" r:id="rId29"/>
    <p:sldId id="385" r:id="rId30"/>
    <p:sldId id="438" r:id="rId31"/>
    <p:sldId id="441" r:id="rId32"/>
    <p:sldId id="382" r:id="rId33"/>
    <p:sldId id="388" r:id="rId34"/>
    <p:sldId id="442" r:id="rId35"/>
    <p:sldId id="444" r:id="rId36"/>
    <p:sldId id="446" r:id="rId37"/>
    <p:sldId id="447" r:id="rId38"/>
    <p:sldId id="448" r:id="rId39"/>
    <p:sldId id="449" r:id="rId40"/>
    <p:sldId id="450" r:id="rId41"/>
    <p:sldId id="451" r:id="rId42"/>
    <p:sldId id="452" r:id="rId43"/>
    <p:sldId id="453" r:id="rId44"/>
    <p:sldId id="454" r:id="rId45"/>
    <p:sldId id="455" r:id="rId46"/>
    <p:sldId id="456" r:id="rId47"/>
    <p:sldId id="364" r:id="rId48"/>
    <p:sldId id="373" r:id="rId49"/>
    <p:sldId id="365" r:id="rId50"/>
    <p:sldId id="433" r:id="rId51"/>
    <p:sldId id="363" r:id="rId52"/>
    <p:sldId id="372" r:id="rId53"/>
    <p:sldId id="366" r:id="rId54"/>
    <p:sldId id="341" r:id="rId55"/>
    <p:sldId id="420" r:id="rId56"/>
    <p:sldId id="471" r:id="rId57"/>
    <p:sldId id="399" r:id="rId58"/>
    <p:sldId id="426" r:id="rId59"/>
    <p:sldId id="400" r:id="rId60"/>
    <p:sldId id="348" r:id="rId61"/>
    <p:sldId id="349" r:id="rId62"/>
    <p:sldId id="421" r:id="rId63"/>
    <p:sldId id="422" r:id="rId64"/>
    <p:sldId id="317" r:id="rId65"/>
    <p:sldId id="319" r:id="rId66"/>
    <p:sldId id="430" r:id="rId67"/>
    <p:sldId id="408" r:id="rId68"/>
    <p:sldId id="427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AF9FD"/>
    <a:srgbClr val="EFEF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8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3" d="100"/>
        <a:sy n="63" d="100"/>
      </p:scale>
      <p:origin x="0" y="37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notesMaster" Target="notesMasters/notesMaster1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4" Type="http://schemas.openxmlformats.org/officeDocument/2006/relationships/image" Target="../media/image56.wmf"/><Relationship Id="rId1" Type="http://schemas.openxmlformats.org/officeDocument/2006/relationships/image" Target="../media/image53.wmf"/><Relationship Id="rId2" Type="http://schemas.openxmlformats.org/officeDocument/2006/relationships/image" Target="../media/image5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4" Type="http://schemas.openxmlformats.org/officeDocument/2006/relationships/image" Target="../media/image60.wmf"/><Relationship Id="rId1" Type="http://schemas.openxmlformats.org/officeDocument/2006/relationships/image" Target="../media/image57.wmf"/><Relationship Id="rId2" Type="http://schemas.openxmlformats.org/officeDocument/2006/relationships/image" Target="../media/image5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Relationship Id="rId2" Type="http://schemas.openxmlformats.org/officeDocument/2006/relationships/image" Target="../media/image62.wmf"/><Relationship Id="rId3" Type="http://schemas.openxmlformats.org/officeDocument/2006/relationships/image" Target="../media/image6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2CEAC-DFDF-4E4E-BDF0-98B83640C3D3}" type="datetimeFigureOut">
              <a:rPr lang="en-GB" smtClean="0"/>
              <a:pPr/>
              <a:t>01/09/15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5DC28-B1EB-46E0-9650-7D2B52A4F60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160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3182B3-6C2F-4149-9EB1-E94970544188}" type="slidenum">
              <a:rPr lang="en-GB" smtClean="0"/>
              <a:pPr/>
              <a:t>8</a:t>
            </a:fld>
            <a:endParaRPr lang="en-GB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1BAC66-1282-4C78-ABB9-5A95D4BAA1D5}" type="slidenum">
              <a:rPr lang="en-GB" smtClean="0"/>
              <a:pPr/>
              <a:t>46</a:t>
            </a:fld>
            <a:endParaRPr lang="en-GB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4085BF-6ABD-4CE5-BE18-F575FC198416}" type="slidenum">
              <a:rPr lang="en-GB" smtClean="0"/>
              <a:pPr/>
              <a:t>50</a:t>
            </a:fld>
            <a:endParaRPr lang="en-GB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427" y="4344030"/>
            <a:ext cx="5485146" cy="411448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604317-FC15-4485-A744-44491E9499F4}" type="slidenum">
              <a:rPr lang="en-GB"/>
              <a:pPr/>
              <a:t>53</a:t>
            </a:fld>
            <a:endParaRPr lang="en-GB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4085BF-6ABD-4CE5-BE18-F575FC198416}" type="slidenum">
              <a:rPr lang="en-GB" smtClean="0"/>
              <a:pPr/>
              <a:t>54</a:t>
            </a:fld>
            <a:endParaRPr lang="en-GB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427" y="4344030"/>
            <a:ext cx="5485146" cy="411448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3C243F-9AFC-4826-B014-7F45F33F468F}" type="slidenum">
              <a:rPr lang="en-GB"/>
              <a:pPr/>
              <a:t>56</a:t>
            </a:fld>
            <a:endParaRPr lang="en-GB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457A85-EAB1-4F02-A93A-41D6F42531F2}" type="slidenum">
              <a:rPr lang="en-GB"/>
              <a:pPr/>
              <a:t>66</a:t>
            </a:fld>
            <a:endParaRPr lang="en-GB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96AA83-C794-49A7-8B8E-BC1D17BA559E}" type="slidenum">
              <a:rPr lang="en-GB"/>
              <a:pPr/>
              <a:t>9</a:t>
            </a:fld>
            <a:endParaRPr lang="en-GB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762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4778" indent="-282607" defTabSz="913762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30427" indent="-226085" defTabSz="913762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2598" indent="-226085" defTabSz="913762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4769" indent="-226085" defTabSz="913762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86939" indent="-226085" defTabSz="913762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39110" indent="-226085" defTabSz="913762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91281" indent="-226085" defTabSz="913762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43452" indent="-226085" defTabSz="913762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B120545-2698-924C-8BBC-8D1E65ED2BC1}" type="slidenum">
              <a:rPr lang="en-GB" sz="1200" b="0"/>
              <a:pPr/>
              <a:t>10</a:t>
            </a:fld>
            <a:endParaRPr lang="en-GB" sz="1200" b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762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4778" indent="-282607" defTabSz="913762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30427" indent="-226085" defTabSz="913762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2598" indent="-226085" defTabSz="913762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4769" indent="-226085" defTabSz="913762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86939" indent="-226085" defTabSz="913762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39110" indent="-226085" defTabSz="913762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91281" indent="-226085" defTabSz="913762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43452" indent="-226085" defTabSz="913762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A7C6258-D0DE-7048-961C-937DD01E904C}" type="slidenum">
              <a:rPr lang="en-GB" sz="1200" b="0"/>
              <a:pPr/>
              <a:t>11</a:t>
            </a:fld>
            <a:endParaRPr lang="en-GB" sz="1200" b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762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4778" indent="-282607" defTabSz="913762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30427" indent="-226085" defTabSz="913762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2598" indent="-226085" defTabSz="913762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4769" indent="-226085" defTabSz="913762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86939" indent="-226085" defTabSz="913762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39110" indent="-226085" defTabSz="913762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91281" indent="-226085" defTabSz="913762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43452" indent="-226085" defTabSz="913762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2AB8E64-DAF8-3149-AA55-83C338866D1C}" type="slidenum">
              <a:rPr lang="en-GB" sz="1200" b="0"/>
              <a:pPr/>
              <a:t>12</a:t>
            </a:fld>
            <a:endParaRPr lang="en-GB" sz="1200" b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E52DF7-5E63-4F53-8868-CB71D559A5F6}" type="slidenum">
              <a:rPr lang="en-GB"/>
              <a:pPr/>
              <a:t>15</a:t>
            </a:fld>
            <a:endParaRPr lang="en-GB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Mention work by Ariel’s group on the CSM</a:t>
            </a:r>
            <a:r>
              <a:rPr lang="en-GB" baseline="0" dirty="0" smtClean="0"/>
              <a:t> dust</a:t>
            </a:r>
          </a:p>
          <a:p>
            <a:r>
              <a:rPr lang="en-GB" baseline="0" dirty="0" smtClean="0"/>
              <a:t>Mention </a:t>
            </a:r>
            <a:r>
              <a:rPr lang="en-GB" baseline="0" dirty="0" err="1" smtClean="0"/>
              <a:t>Lundqvist</a:t>
            </a:r>
            <a:r>
              <a:rPr lang="en-GB" baseline="0" dirty="0" smtClean="0"/>
              <a:t> H and He studies around 2000cx and 1998bu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5DC28-B1EB-46E0-9650-7D2B52A4F60A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57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8E0747-AB5F-E24B-8177-7C8094033952}" type="slidenum">
              <a:rPr lang="en-GB"/>
              <a:pPr/>
              <a:t>26</a:t>
            </a:fld>
            <a:endParaRPr lang="en-GB"/>
          </a:p>
        </p:txBody>
      </p:sp>
      <p:sp>
        <p:nvSpPr>
          <p:cNvPr id="41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8E0747-AB5F-E24B-8177-7C8094033952}" type="slidenum">
              <a:rPr lang="en-GB"/>
              <a:pPr/>
              <a:t>30</a:t>
            </a:fld>
            <a:endParaRPr lang="en-GB"/>
          </a:p>
        </p:txBody>
      </p:sp>
      <p:sp>
        <p:nvSpPr>
          <p:cNvPr id="41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20EAB-51B0-41B5-A5B1-A10EF14CF0F0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6420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C3A9BF-94D7-47AB-AC38-1D922096D166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3467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272366-CC3C-482C-A82A-F32C221FF367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7765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E67CAD-ACBF-424A-8531-EC14AA55F0FB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0759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643C5-8EE8-4311-BAE7-0741C2DF2854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4498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5302D7-26DA-419E-8B9D-77F8641E3BA2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6491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EA18ED-0BD6-40F5-B6BE-465D92543885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9929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314813-A01E-467B-8770-937A1643BC9D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5746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CB1FF7-F59E-4930-8163-F1293E768BCC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15591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57A1FC-222E-47D7-8EB2-E553525C81F2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27000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3AE248-83DD-4804-8044-D3DC5AAB1561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74943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BCCC19B-56C9-4AC7-8472-519808A47574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84193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88E457E-65B1-4F45-931D-A789AFD4C9EC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8548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NeueLT Com 55 Roman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HelveticaNeueLT Com 55 Roman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HelveticaNeueLT Com 55 Roman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HelveticaNeueLT Com 55 Roman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HelveticaNeueLT Com 55 Roman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HelveticaNeueLT Com 55 Roman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2656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0080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69BA5C50-9478-44EE-9F5F-B0AC43C4CB0B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53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6">
              <a:lumMod val="20000"/>
              <a:lumOff val="80000"/>
            </a:schemeClr>
          </a:solidFill>
          <a:latin typeface="HelveticaNeueLT Com 65 Md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6">
              <a:lumMod val="20000"/>
              <a:lumOff val="80000"/>
            </a:schemeClr>
          </a:solidFill>
          <a:latin typeface="HelveticaNeueLT Com 65 Md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0000"/>
          </a:solidFill>
          <a:latin typeface="HelveticaNeueLT Com 65 Md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>
              <a:lumMod val="20000"/>
              <a:lumOff val="80000"/>
            </a:schemeClr>
          </a:solidFill>
          <a:latin typeface="HelveticaNeueLT Com 65 Md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>
              <a:lumMod val="20000"/>
              <a:lumOff val="80000"/>
            </a:schemeClr>
          </a:solidFill>
          <a:latin typeface="HelveticaNeueLT Com 65 Md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>
              <a:lumMod val="20000"/>
              <a:lumOff val="80000"/>
            </a:schemeClr>
          </a:solidFill>
          <a:latin typeface="HelveticaNeueLT Com 65 Md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2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emf"/><Relationship Id="rId7" Type="http://schemas.openxmlformats.org/officeDocument/2006/relationships/image" Target="../media/image31.emf"/><Relationship Id="rId8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19.emf"/><Relationship Id="rId5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3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Relationship Id="rId3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Relationship Id="rId3" Type="http://schemas.openxmlformats.org/officeDocument/2006/relationships/image" Target="../media/image4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emf"/><Relationship Id="rId3" Type="http://schemas.openxmlformats.org/officeDocument/2006/relationships/image" Target="../media/image49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53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54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55.w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56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57.w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58.w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59.wmf"/><Relationship Id="rId9" Type="http://schemas.openxmlformats.org/officeDocument/2006/relationships/oleObject" Target="../embeddings/oleObject8.bin"/><Relationship Id="rId10" Type="http://schemas.openxmlformats.org/officeDocument/2006/relationships/image" Target="../media/image60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61.wm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62.wmf"/><Relationship Id="rId7" Type="http://schemas.openxmlformats.org/officeDocument/2006/relationships/oleObject" Target="../embeddings/oleObject11.bin"/><Relationship Id="rId8" Type="http://schemas.openxmlformats.org/officeDocument/2006/relationships/image" Target="../media/image63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gi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jpeg"/><Relationship Id="rId6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Relationship Id="rId3" Type="http://schemas.openxmlformats.org/officeDocument/2006/relationships/image" Target="../media/image71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4" Type="http://schemas.openxmlformats.org/officeDocument/2006/relationships/image" Target="../media/image75.wmf"/><Relationship Id="rId5" Type="http://schemas.openxmlformats.org/officeDocument/2006/relationships/image" Target="../media/image76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w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GI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emf"/><Relationship Id="rId3" Type="http://schemas.openxmlformats.org/officeDocument/2006/relationships/image" Target="../media/image83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85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470025"/>
          </a:xfrm>
        </p:spPr>
        <p:txBody>
          <a:bodyPr>
            <a:normAutofit/>
          </a:bodyPr>
          <a:lstStyle/>
          <a:p>
            <a:r>
              <a:rPr lang="en-GB" dirty="0" smtClean="0"/>
              <a:t>Supernova Cosmology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/>
          <a:p>
            <a:r>
              <a:rPr lang="en-GB" dirty="0" smtClean="0"/>
              <a:t>Bruno Leibundgut</a:t>
            </a:r>
          </a:p>
          <a:p>
            <a:r>
              <a:rPr lang="en-GB" dirty="0" smtClean="0"/>
              <a:t>European Southern Observatory</a:t>
            </a:r>
            <a:endParaRPr lang="en-GB" dirty="0"/>
          </a:p>
        </p:txBody>
      </p:sp>
      <p:pic>
        <p:nvPicPr>
          <p:cNvPr id="4" name="Picture 5" descr="Logo_ohne Unterschri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9313" y="5410200"/>
            <a:ext cx="1062487" cy="9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1059" y="5411400"/>
            <a:ext cx="890341" cy="9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5410200"/>
            <a:ext cx="717843" cy="93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HelveticaNeueLT Com 55 Roman"/>
                <a:cs typeface="HelveticaNeueLT Com 55 Roman"/>
              </a:rPr>
              <a:t>Supernova classification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700213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GB" dirty="0">
                <a:latin typeface="HelveticaNeueLT Com 55 Roman"/>
                <a:cs typeface="HelveticaNeueLT Com 55 Roman"/>
              </a:rPr>
              <a:t>Based on spectroscopy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133600" y="2743200"/>
            <a:ext cx="2667000" cy="1123950"/>
            <a:chOff x="2133600" y="2743200"/>
            <a:chExt cx="2667000" cy="1123950"/>
          </a:xfrm>
        </p:grpSpPr>
        <p:sp>
          <p:nvSpPr>
            <p:cNvPr id="17418" name="Text Box 5"/>
            <p:cNvSpPr txBox="1">
              <a:spLocks noChangeArrowheads="1"/>
            </p:cNvSpPr>
            <p:nvPr/>
          </p:nvSpPr>
          <p:spPr bwMode="auto">
            <a:xfrm>
              <a:off x="2330450" y="2801938"/>
              <a:ext cx="2390775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GB" sz="2400" b="0" dirty="0">
                  <a:latin typeface="HelveticaNeueLT Com 55 Roman"/>
                  <a:cs typeface="HelveticaNeueLT Com 55 Roman"/>
                </a:rPr>
                <a:t>core collapse </a:t>
              </a:r>
            </a:p>
            <a:p>
              <a:r>
                <a:rPr lang="en-GB" sz="2400" b="0" dirty="0">
                  <a:latin typeface="HelveticaNeueLT Com 55 Roman"/>
                  <a:cs typeface="HelveticaNeueLT Com 55 Roman"/>
                </a:rPr>
                <a:t>in massive stars</a:t>
              </a:r>
            </a:p>
          </p:txBody>
        </p:sp>
        <p:sp>
          <p:nvSpPr>
            <p:cNvPr id="17419" name="Oval 6"/>
            <p:cNvSpPr>
              <a:spLocks noChangeArrowheads="1"/>
            </p:cNvSpPr>
            <p:nvPr/>
          </p:nvSpPr>
          <p:spPr bwMode="auto">
            <a:xfrm>
              <a:off x="2133600" y="2743200"/>
              <a:ext cx="2667000" cy="1123950"/>
            </a:xfrm>
            <a:prstGeom prst="ellips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1619250" y="3933825"/>
            <a:ext cx="2746453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400" b="0" dirty="0">
                <a:solidFill>
                  <a:srgbClr val="CC0000"/>
                </a:solidFill>
                <a:latin typeface="HelveticaNeueLT Com 55 Roman"/>
                <a:cs typeface="HelveticaNeueLT Com 55 Roman"/>
              </a:rPr>
              <a:t>SN II (H)</a:t>
            </a:r>
          </a:p>
          <a:p>
            <a:r>
              <a:rPr lang="en-GB" sz="2400" b="0" dirty="0">
                <a:solidFill>
                  <a:srgbClr val="CC0000"/>
                </a:solidFill>
                <a:latin typeface="HelveticaNeueLT Com 55 Roman"/>
                <a:cs typeface="HelveticaNeueLT Com 55 Roman"/>
              </a:rPr>
              <a:t>SN </a:t>
            </a:r>
            <a:r>
              <a:rPr lang="en-GB" sz="2400" b="0" dirty="0" err="1">
                <a:solidFill>
                  <a:srgbClr val="CC0000"/>
                </a:solidFill>
                <a:latin typeface="HelveticaNeueLT Com 55 Roman"/>
                <a:cs typeface="HelveticaNeueLT Com 55 Roman"/>
              </a:rPr>
              <a:t>Ib</a:t>
            </a:r>
            <a:r>
              <a:rPr lang="en-GB" sz="2400" b="0" dirty="0">
                <a:solidFill>
                  <a:srgbClr val="CC0000"/>
                </a:solidFill>
                <a:latin typeface="HelveticaNeueLT Com 55 Roman"/>
                <a:cs typeface="HelveticaNeueLT Com 55 Roman"/>
              </a:rPr>
              <a:t>/c (no H/He)</a:t>
            </a:r>
          </a:p>
          <a:p>
            <a:r>
              <a:rPr lang="en-GB" sz="2400" b="0" dirty="0" err="1">
                <a:solidFill>
                  <a:srgbClr val="CC0000"/>
                </a:solidFill>
                <a:latin typeface="HelveticaNeueLT Com 55 Roman"/>
                <a:cs typeface="HelveticaNeueLT Com 55 Roman"/>
              </a:rPr>
              <a:t>Hypernovae</a:t>
            </a:r>
            <a:r>
              <a:rPr lang="en-GB" sz="2400" b="0" dirty="0">
                <a:solidFill>
                  <a:srgbClr val="CC0000"/>
                </a:solidFill>
                <a:latin typeface="HelveticaNeueLT Com 55 Roman"/>
                <a:cs typeface="HelveticaNeueLT Com 55 Roman"/>
              </a:rPr>
              <a:t>/GRBs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292725" y="4652963"/>
            <a:ext cx="2447925" cy="1079500"/>
            <a:chOff x="5292725" y="4652963"/>
            <a:chExt cx="2447925" cy="1079500"/>
          </a:xfrm>
        </p:grpSpPr>
        <p:sp>
          <p:nvSpPr>
            <p:cNvPr id="17416" name="Text Box 9"/>
            <p:cNvSpPr txBox="1">
              <a:spLocks noChangeArrowheads="1"/>
            </p:cNvSpPr>
            <p:nvPr/>
          </p:nvSpPr>
          <p:spPr bwMode="auto">
            <a:xfrm>
              <a:off x="5510213" y="4797426"/>
              <a:ext cx="2171700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GB" sz="2400" b="0" dirty="0">
                  <a:latin typeface="HelveticaNeueLT Com 55 Roman"/>
                  <a:cs typeface="HelveticaNeueLT Com 55 Roman"/>
                </a:rPr>
                <a:t>thermonuclear</a:t>
              </a:r>
            </a:p>
            <a:p>
              <a:r>
                <a:rPr lang="en-GB" sz="2400" b="0" dirty="0">
                  <a:latin typeface="HelveticaNeueLT Com 55 Roman"/>
                  <a:cs typeface="HelveticaNeueLT Com 55 Roman"/>
                </a:rPr>
                <a:t>explosions</a:t>
              </a:r>
            </a:p>
          </p:txBody>
        </p:sp>
        <p:sp>
          <p:nvSpPr>
            <p:cNvPr id="17417" name="Oval 10"/>
            <p:cNvSpPr>
              <a:spLocks noChangeArrowheads="1"/>
            </p:cNvSpPr>
            <p:nvPr/>
          </p:nvSpPr>
          <p:spPr bwMode="auto">
            <a:xfrm>
              <a:off x="5292725" y="4652963"/>
              <a:ext cx="2447925" cy="1079500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17415" name="Text Box 11"/>
          <p:cNvSpPr txBox="1">
            <a:spLocks noChangeArrowheads="1"/>
          </p:cNvSpPr>
          <p:nvPr/>
        </p:nvSpPr>
        <p:spPr bwMode="auto">
          <a:xfrm>
            <a:off x="6300788" y="4005263"/>
            <a:ext cx="18373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400" b="0" dirty="0">
                <a:solidFill>
                  <a:schemeClr val="accent2"/>
                </a:solidFill>
                <a:latin typeface="HelveticaNeueLT Com 55 Roman"/>
                <a:cs typeface="HelveticaNeueLT Com 55 Roman"/>
              </a:rPr>
              <a:t>SN </a:t>
            </a:r>
            <a:r>
              <a:rPr lang="en-GB" sz="2400" b="0" dirty="0" err="1">
                <a:solidFill>
                  <a:schemeClr val="accent2"/>
                </a:solidFill>
                <a:latin typeface="HelveticaNeueLT Com 55 Roman"/>
                <a:cs typeface="HelveticaNeueLT Com 55 Roman"/>
              </a:rPr>
              <a:t>Ia</a:t>
            </a:r>
            <a:r>
              <a:rPr lang="en-GB" sz="2400" b="0" dirty="0">
                <a:solidFill>
                  <a:schemeClr val="accent2"/>
                </a:solidFill>
                <a:latin typeface="HelveticaNeueLT Com 55 Roman"/>
                <a:cs typeface="HelveticaNeueLT Com 55 Roman"/>
              </a:rPr>
              <a:t> (no H)</a:t>
            </a:r>
          </a:p>
        </p:txBody>
      </p:sp>
    </p:spTree>
    <p:extLst>
      <p:ext uri="{BB962C8B-B14F-4D97-AF65-F5344CB8AC3E}">
        <p14:creationId xmlns:p14="http://schemas.microsoft.com/office/powerpoint/2010/main" val="2846504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arl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481638" cy="6858000"/>
          </a:xfrm>
        </p:spPr>
      </p:pic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5308600" y="173037"/>
            <a:ext cx="3759200" cy="1655763"/>
          </a:xfrm>
        </p:spPr>
        <p:txBody>
          <a:bodyPr/>
          <a:lstStyle/>
          <a:p>
            <a:pPr algn="r"/>
            <a:r>
              <a:rPr lang="en-GB" b="0" dirty="0">
                <a:latin typeface="HelveticaNeueLT Com 55 Roman"/>
                <a:cs typeface="HelveticaNeueLT Com 55 Roman"/>
              </a:rPr>
              <a:t>Supernova Spectroscopy</a:t>
            </a:r>
          </a:p>
        </p:txBody>
      </p:sp>
      <p:pic>
        <p:nvPicPr>
          <p:cNvPr id="406532" name="Picture 4" descr="typeii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292725" cy="6858000"/>
          </a:xfrm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7235825" y="2420938"/>
            <a:ext cx="12234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800" b="0" dirty="0">
                <a:solidFill>
                  <a:srgbClr val="CC0000"/>
                </a:solidFill>
                <a:latin typeface="HelveticaNeueLT Com 55 Roman"/>
                <a:cs typeface="HelveticaNeueLT Com 55 Roman"/>
              </a:rPr>
              <a:t>Type II</a:t>
            </a:r>
          </a:p>
        </p:txBody>
      </p:sp>
    </p:spTree>
    <p:extLst>
      <p:ext uri="{BB962C8B-B14F-4D97-AF65-F5344CB8AC3E}">
        <p14:creationId xmlns:p14="http://schemas.microsoft.com/office/powerpoint/2010/main" val="610505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06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sn_ma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2" t="18646" r="11073" b="7245"/>
          <a:stretch>
            <a:fillRect/>
          </a:stretch>
        </p:blipFill>
        <p:spPr bwMode="auto">
          <a:xfrm>
            <a:off x="0" y="0"/>
            <a:ext cx="5187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4419" name="Picture 3" descr="sn_2week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2" t="18646" r="11073" b="7245"/>
          <a:stretch>
            <a:fillRect/>
          </a:stretch>
        </p:blipFill>
        <p:spPr bwMode="auto">
          <a:xfrm>
            <a:off x="0" y="0"/>
            <a:ext cx="5187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4420" name="Picture 4" descr="sn_7week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2" t="18646" r="11073" b="7245"/>
          <a:stretch>
            <a:fillRect/>
          </a:stretch>
        </p:blipFill>
        <p:spPr bwMode="auto">
          <a:xfrm>
            <a:off x="0" y="0"/>
            <a:ext cx="5187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7208396" y="1958975"/>
            <a:ext cx="13260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800" b="0" dirty="0">
                <a:solidFill>
                  <a:schemeClr val="accent2"/>
                </a:solidFill>
                <a:latin typeface="HelveticaNeueLT Com 55 Roman"/>
                <a:cs typeface="HelveticaNeueLT Com 55 Roman"/>
              </a:rPr>
              <a:t>Type </a:t>
            </a:r>
            <a:r>
              <a:rPr lang="en-GB" sz="2800" b="0" dirty="0" err="1">
                <a:solidFill>
                  <a:schemeClr val="accent2"/>
                </a:solidFill>
                <a:latin typeface="HelveticaNeueLT Com 55 Roman"/>
                <a:cs typeface="HelveticaNeueLT Com 55 Roman"/>
              </a:rPr>
              <a:t>Ia</a:t>
            </a:r>
            <a:endParaRPr lang="en-GB" sz="2800" b="0" dirty="0">
              <a:solidFill>
                <a:schemeClr val="accent2"/>
              </a:solidFill>
              <a:latin typeface="HelveticaNeueLT Com 55 Roman"/>
              <a:cs typeface="HelveticaNeueLT Com 55 Roman"/>
            </a:endParaRPr>
          </a:p>
        </p:txBody>
      </p:sp>
      <p:sp>
        <p:nvSpPr>
          <p:cNvPr id="19462" name="Rectangle 12"/>
          <p:cNvSpPr>
            <a:spLocks noGrp="1" noChangeArrowheads="1"/>
          </p:cNvSpPr>
          <p:nvPr>
            <p:ph type="title"/>
          </p:nvPr>
        </p:nvSpPr>
        <p:spPr>
          <a:xfrm>
            <a:off x="5310000" y="172800"/>
            <a:ext cx="3758400" cy="1656000"/>
          </a:xfrm>
        </p:spPr>
        <p:txBody>
          <a:bodyPr/>
          <a:lstStyle/>
          <a:p>
            <a:pPr algn="r"/>
            <a:r>
              <a:rPr lang="en-GB" b="0" dirty="0">
                <a:latin typeface="HelveticaNeueLT Com 55 Roman"/>
                <a:cs typeface="HelveticaNeueLT Com 55 Roman"/>
              </a:rPr>
              <a:t>Supernova</a:t>
            </a:r>
            <a:br>
              <a:rPr lang="en-GB" b="0" dirty="0">
                <a:latin typeface="HelveticaNeueLT Com 55 Roman"/>
                <a:cs typeface="HelveticaNeueLT Com 55 Roman"/>
              </a:rPr>
            </a:br>
            <a:r>
              <a:rPr lang="en-GB" b="0" dirty="0">
                <a:latin typeface="HelveticaNeueLT Com 55 Roman"/>
                <a:cs typeface="HelveticaNeueLT Com 55 Roman"/>
              </a:rPr>
              <a:t>Spectroscopy</a:t>
            </a:r>
          </a:p>
        </p:txBody>
      </p:sp>
    </p:spTree>
    <p:extLst>
      <p:ext uri="{BB962C8B-B14F-4D97-AF65-F5344CB8AC3E}">
        <p14:creationId xmlns:p14="http://schemas.microsoft.com/office/powerpoint/2010/main" val="3461092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44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44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classification_detail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6364288" cy="6858000"/>
          </a:xfrm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5486400" y="260350"/>
            <a:ext cx="3352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 smtClean="0"/>
              <a:t>SN Classification</a:t>
            </a:r>
          </a:p>
        </p:txBody>
      </p:sp>
      <p:sp>
        <p:nvSpPr>
          <p:cNvPr id="14340" name="Rectangle 25"/>
          <p:cNvSpPr>
            <a:spLocks noChangeArrowheads="1"/>
          </p:cNvSpPr>
          <p:nvPr/>
        </p:nvSpPr>
        <p:spPr bwMode="auto">
          <a:xfrm>
            <a:off x="250825" y="6021388"/>
            <a:ext cx="1008063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358775" y="0"/>
            <a:ext cx="5221288" cy="6858000"/>
            <a:chOff x="226" y="0"/>
            <a:chExt cx="3289" cy="4320"/>
          </a:xfrm>
        </p:grpSpPr>
        <p:grpSp>
          <p:nvGrpSpPr>
            <p:cNvPr id="3" name="Group 29"/>
            <p:cNvGrpSpPr>
              <a:grpSpLocks/>
            </p:cNvGrpSpPr>
            <p:nvPr/>
          </p:nvGrpSpPr>
          <p:grpSpPr bwMode="auto">
            <a:xfrm>
              <a:off x="657" y="0"/>
              <a:ext cx="1202" cy="4320"/>
              <a:chOff x="657" y="0"/>
              <a:chExt cx="1202" cy="4320"/>
            </a:xfrm>
          </p:grpSpPr>
          <p:sp>
            <p:nvSpPr>
              <p:cNvPr id="14348" name="Line 6"/>
              <p:cNvSpPr>
                <a:spLocks noChangeShapeType="1"/>
              </p:cNvSpPr>
              <p:nvPr/>
            </p:nvSpPr>
            <p:spPr bwMode="auto">
              <a:xfrm>
                <a:off x="1859" y="0"/>
                <a:ext cx="0" cy="583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349" name="Line 7"/>
              <p:cNvSpPr>
                <a:spLocks noChangeShapeType="1"/>
              </p:cNvSpPr>
              <p:nvPr/>
            </p:nvSpPr>
            <p:spPr bwMode="auto">
              <a:xfrm flipH="1">
                <a:off x="668" y="573"/>
                <a:ext cx="449" cy="895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350" name="Line 8"/>
              <p:cNvSpPr>
                <a:spLocks noChangeShapeType="1"/>
              </p:cNvSpPr>
              <p:nvPr/>
            </p:nvSpPr>
            <p:spPr bwMode="auto">
              <a:xfrm>
                <a:off x="666" y="1462"/>
                <a:ext cx="0" cy="1225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4" name="Group 26"/>
              <p:cNvGrpSpPr>
                <a:grpSpLocks/>
              </p:cNvGrpSpPr>
              <p:nvPr/>
            </p:nvGrpSpPr>
            <p:grpSpPr bwMode="auto">
              <a:xfrm>
                <a:off x="657" y="2663"/>
                <a:ext cx="737" cy="1657"/>
                <a:chOff x="657" y="2663"/>
                <a:chExt cx="737" cy="1657"/>
              </a:xfrm>
            </p:grpSpPr>
            <p:sp>
              <p:nvSpPr>
                <p:cNvPr id="14353" name="Line 16"/>
                <p:cNvSpPr>
                  <a:spLocks noChangeShapeType="1"/>
                </p:cNvSpPr>
                <p:nvPr/>
              </p:nvSpPr>
              <p:spPr bwMode="auto">
                <a:xfrm>
                  <a:off x="657" y="2675"/>
                  <a:ext cx="726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4354" name="Line 17"/>
                <p:cNvSpPr>
                  <a:spLocks noChangeShapeType="1"/>
                </p:cNvSpPr>
                <p:nvPr/>
              </p:nvSpPr>
              <p:spPr bwMode="auto">
                <a:xfrm>
                  <a:off x="1383" y="2663"/>
                  <a:ext cx="0" cy="59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4355" name="Line 18"/>
                <p:cNvSpPr>
                  <a:spLocks noChangeShapeType="1"/>
                </p:cNvSpPr>
                <p:nvPr/>
              </p:nvSpPr>
              <p:spPr bwMode="auto">
                <a:xfrm>
                  <a:off x="668" y="3249"/>
                  <a:ext cx="726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4356" name="Line 19"/>
                <p:cNvSpPr>
                  <a:spLocks noChangeShapeType="1"/>
                </p:cNvSpPr>
                <p:nvPr/>
              </p:nvSpPr>
              <p:spPr bwMode="auto">
                <a:xfrm>
                  <a:off x="680" y="3249"/>
                  <a:ext cx="0" cy="1071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14352" name="Line 28"/>
              <p:cNvSpPr>
                <a:spLocks noChangeShapeType="1"/>
              </p:cNvSpPr>
              <p:nvPr/>
            </p:nvSpPr>
            <p:spPr bwMode="auto">
              <a:xfrm>
                <a:off x="1111" y="572"/>
                <a:ext cx="748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4344" name="Rectangle 30"/>
            <p:cNvSpPr>
              <a:spLocks noChangeArrowheads="1"/>
            </p:cNvSpPr>
            <p:nvPr/>
          </p:nvSpPr>
          <p:spPr bwMode="auto">
            <a:xfrm>
              <a:off x="226" y="1423"/>
              <a:ext cx="431" cy="190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39999"/>
              </a:schemeClr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</a:endParaRPr>
            </a:p>
          </p:txBody>
        </p:sp>
        <p:sp>
          <p:nvSpPr>
            <p:cNvPr id="14345" name="Rectangle 31"/>
            <p:cNvSpPr>
              <a:spLocks noChangeArrowheads="1"/>
            </p:cNvSpPr>
            <p:nvPr/>
          </p:nvSpPr>
          <p:spPr bwMode="auto">
            <a:xfrm>
              <a:off x="714" y="1906"/>
              <a:ext cx="1072" cy="188"/>
            </a:xfrm>
            <a:prstGeom prst="rect">
              <a:avLst/>
            </a:prstGeom>
            <a:solidFill>
              <a:srgbClr val="CC0000">
                <a:alpha val="25098"/>
              </a:srgbClr>
            </a:solidFill>
            <a:ln w="1905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4346" name="Rectangle 32"/>
            <p:cNvSpPr>
              <a:spLocks noChangeArrowheads="1"/>
            </p:cNvSpPr>
            <p:nvPr/>
          </p:nvSpPr>
          <p:spPr bwMode="auto">
            <a:xfrm>
              <a:off x="3107" y="1888"/>
              <a:ext cx="408" cy="188"/>
            </a:xfrm>
            <a:prstGeom prst="rect">
              <a:avLst/>
            </a:prstGeom>
            <a:solidFill>
              <a:srgbClr val="CC0000">
                <a:alpha val="45097"/>
              </a:srgbClr>
            </a:solidFill>
            <a:ln w="1905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4347" name="Rectangle 33"/>
            <p:cNvSpPr>
              <a:spLocks noChangeArrowheads="1"/>
            </p:cNvSpPr>
            <p:nvPr/>
          </p:nvSpPr>
          <p:spPr bwMode="auto">
            <a:xfrm>
              <a:off x="2130" y="1929"/>
              <a:ext cx="438" cy="188"/>
            </a:xfrm>
            <a:prstGeom prst="rect">
              <a:avLst/>
            </a:prstGeom>
            <a:solidFill>
              <a:srgbClr val="CC0000">
                <a:alpha val="34901"/>
              </a:srgbClr>
            </a:solidFill>
            <a:ln w="1905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366642" name="Rectangle 50"/>
          <p:cNvSpPr>
            <a:spLocks noChangeArrowheads="1"/>
          </p:cNvSpPr>
          <p:nvPr/>
        </p:nvSpPr>
        <p:spPr bwMode="auto">
          <a:xfrm>
            <a:off x="1133475" y="2636838"/>
            <a:ext cx="3238500" cy="298450"/>
          </a:xfrm>
          <a:prstGeom prst="rect">
            <a:avLst/>
          </a:prstGeom>
          <a:solidFill>
            <a:srgbClr val="008000">
              <a:alpha val="50195"/>
            </a:srgbClr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6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6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6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do we want to learn about supernovae?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What explodes?</a:t>
            </a:r>
          </a:p>
          <a:p>
            <a:pPr lvl="1"/>
            <a:r>
              <a:rPr lang="en-US" dirty="0" smtClean="0"/>
              <a:t>progenitors, evolution towards explosion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How does it explode?</a:t>
            </a:r>
          </a:p>
          <a:p>
            <a:pPr lvl="1"/>
            <a:r>
              <a:rPr lang="en-US" dirty="0" smtClean="0"/>
              <a:t>explosion mechanisms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Where does it explode?</a:t>
            </a:r>
          </a:p>
          <a:p>
            <a:pPr lvl="1"/>
            <a:r>
              <a:rPr lang="en-US" dirty="0" smtClean="0"/>
              <a:t>environment </a:t>
            </a:r>
          </a:p>
          <a:p>
            <a:pPr lvl="2"/>
            <a:r>
              <a:rPr lang="en-US" dirty="0" smtClean="0"/>
              <a:t>local and global</a:t>
            </a:r>
          </a:p>
          <a:p>
            <a:pPr lvl="1"/>
            <a:r>
              <a:rPr lang="en-US" dirty="0" smtClean="0"/>
              <a:t>feedback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What is left behind?</a:t>
            </a:r>
          </a:p>
          <a:p>
            <a:pPr lvl="1"/>
            <a:r>
              <a:rPr lang="en-US" dirty="0" smtClean="0"/>
              <a:t>remnants</a:t>
            </a:r>
          </a:p>
          <a:p>
            <a:pPr lvl="1"/>
            <a:r>
              <a:rPr lang="en-US" dirty="0" smtClean="0"/>
              <a:t>compact remnants</a:t>
            </a:r>
          </a:p>
          <a:p>
            <a:pPr lvl="1"/>
            <a:r>
              <a:rPr lang="en-US" dirty="0" smtClean="0"/>
              <a:t>chemical enrichment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Other uses of the explosions</a:t>
            </a:r>
          </a:p>
          <a:p>
            <a:pPr lvl="1"/>
            <a:r>
              <a:rPr lang="en-US" dirty="0" smtClean="0"/>
              <a:t>light beacons</a:t>
            </a:r>
          </a:p>
          <a:p>
            <a:pPr lvl="1"/>
            <a:r>
              <a:rPr lang="en-US" dirty="0" smtClean="0"/>
              <a:t>distance indicators</a:t>
            </a:r>
          </a:p>
          <a:p>
            <a:pPr lvl="1"/>
            <a:r>
              <a:rPr lang="en-US" dirty="0" smtClean="0"/>
              <a:t>chemical factories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057130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Supernova Types</a:t>
            </a:r>
            <a:endParaRPr lang="en-US" dirty="0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6849" y="1628800"/>
            <a:ext cx="4028951" cy="4114800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rgbClr val="0000FF"/>
                </a:solidFill>
              </a:rPr>
              <a:t>Thermonuclear </a:t>
            </a:r>
            <a:r>
              <a:rPr lang="en-US" dirty="0" err="1" smtClean="0">
                <a:solidFill>
                  <a:srgbClr val="0000FF"/>
                </a:solidFill>
              </a:rPr>
              <a:t>SNe</a:t>
            </a:r>
            <a:endParaRPr lang="en-US" dirty="0" smtClean="0">
              <a:solidFill>
                <a:srgbClr val="0000FF"/>
              </a:solidFill>
            </a:endParaRPr>
          </a:p>
          <a:p>
            <a:pPr marL="285750" lvl="1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Progenitor stars have small mass (&lt;8M</a:t>
            </a:r>
            <a:r>
              <a:rPr lang="en-US" baseline="-25000" dirty="0" smtClean="0">
                <a:solidFill>
                  <a:srgbClr val="000000"/>
                </a:solidFill>
                <a:sym typeface="Wingdings" pitchFamily="2" charset="2"/>
              </a:rPr>
              <a:t></a:t>
            </a: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)</a:t>
            </a:r>
          </a:p>
          <a:p>
            <a:pPr marL="285750" lvl="1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highly developed stars (white dwarfs)</a:t>
            </a:r>
          </a:p>
          <a:p>
            <a:pPr marL="285750" lvl="1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Explosive C und O burning</a:t>
            </a:r>
          </a:p>
          <a:p>
            <a:pPr marL="285750" lvl="1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Binary star systems</a:t>
            </a:r>
          </a:p>
          <a:p>
            <a:pPr marL="285750" lvl="1">
              <a:lnSpc>
                <a:spcPct val="90000"/>
              </a:lnSpc>
            </a:pPr>
            <a:endParaRPr lang="en-US" dirty="0" smtClean="0">
              <a:solidFill>
                <a:srgbClr val="000000"/>
              </a:solidFill>
              <a:sym typeface="Wingdings" pitchFamily="2" charset="2"/>
            </a:endParaRPr>
          </a:p>
          <a:p>
            <a:pPr marL="285750" lvl="1">
              <a:lnSpc>
                <a:spcPct val="9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Complete destruction</a:t>
            </a:r>
            <a:endParaRPr lang="en-US" dirty="0">
              <a:solidFill>
                <a:srgbClr val="000000"/>
              </a:solidFill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1059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36628" y="1628800"/>
            <a:ext cx="4787900" cy="4114800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de-DE" dirty="0" smtClean="0">
                <a:solidFill>
                  <a:srgbClr val="FF0000"/>
                </a:solidFill>
              </a:rPr>
              <a:t>Core </a:t>
            </a:r>
            <a:r>
              <a:rPr lang="de-DE" dirty="0" err="1" smtClean="0">
                <a:solidFill>
                  <a:srgbClr val="FF0000"/>
                </a:solidFill>
              </a:rPr>
              <a:t>collapse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SNe</a:t>
            </a:r>
            <a:endParaRPr lang="de-DE" dirty="0">
              <a:solidFill>
                <a:srgbClr val="FF0000"/>
              </a:solidFill>
            </a:endParaRPr>
          </a:p>
          <a:p>
            <a:pPr marL="285750" lvl="1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Progenitor stars have large mass </a:t>
            </a:r>
            <a:r>
              <a:rPr lang="de-DE" dirty="0" smtClean="0">
                <a:solidFill>
                  <a:srgbClr val="000000"/>
                </a:solidFill>
              </a:rPr>
              <a:t>(&gt;</a:t>
            </a:r>
            <a:r>
              <a:rPr lang="de-DE" dirty="0">
                <a:solidFill>
                  <a:srgbClr val="000000"/>
                </a:solidFill>
              </a:rPr>
              <a:t>8M</a:t>
            </a:r>
            <a:r>
              <a:rPr lang="de-DE" baseline="-25000" dirty="0">
                <a:solidFill>
                  <a:srgbClr val="000000"/>
                </a:solidFill>
                <a:sym typeface="Wingdings" pitchFamily="2" charset="2"/>
              </a:rPr>
              <a:t></a:t>
            </a:r>
            <a:r>
              <a:rPr lang="de-DE" dirty="0">
                <a:solidFill>
                  <a:srgbClr val="000000"/>
                </a:solidFill>
                <a:sym typeface="Wingdings" pitchFamily="2" charset="2"/>
              </a:rPr>
              <a:t>)</a:t>
            </a:r>
          </a:p>
          <a:p>
            <a:pPr marL="285750" lvl="1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large envelope </a:t>
            </a:r>
            <a:r>
              <a:rPr lang="de-DE" dirty="0" smtClean="0">
                <a:solidFill>
                  <a:srgbClr val="000000"/>
                </a:solidFill>
                <a:sym typeface="Wingdings" pitchFamily="2" charset="2"/>
              </a:rPr>
              <a:t>(Fusion still </a:t>
            </a:r>
            <a:r>
              <a:rPr lang="de-DE" dirty="0" err="1" smtClean="0">
                <a:solidFill>
                  <a:srgbClr val="000000"/>
                </a:solidFill>
                <a:sym typeface="Wingdings" pitchFamily="2" charset="2"/>
              </a:rPr>
              <a:t>ongoing</a:t>
            </a:r>
            <a:r>
              <a:rPr lang="de-DE" dirty="0" smtClean="0">
                <a:solidFill>
                  <a:srgbClr val="000000"/>
                </a:solidFill>
                <a:sym typeface="Wingdings" pitchFamily="2" charset="2"/>
              </a:rPr>
              <a:t>)</a:t>
            </a:r>
            <a:endParaRPr lang="de-DE" dirty="0">
              <a:solidFill>
                <a:srgbClr val="000000"/>
              </a:solidFill>
              <a:sym typeface="Wingdings" pitchFamily="2" charset="2"/>
            </a:endParaRPr>
          </a:p>
          <a:p>
            <a:pPr marL="285750" lvl="1">
              <a:lnSpc>
                <a:spcPct val="90000"/>
              </a:lnSpc>
            </a:pPr>
            <a:r>
              <a:rPr lang="de-DE" dirty="0" err="1" smtClean="0">
                <a:solidFill>
                  <a:srgbClr val="000000"/>
                </a:solidFill>
                <a:sym typeface="Wingdings" pitchFamily="2" charset="2"/>
              </a:rPr>
              <a:t>Burning</a:t>
            </a:r>
            <a:r>
              <a:rPr lang="de-DE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sym typeface="Wingdings" pitchFamily="2" charset="2"/>
              </a:rPr>
              <a:t>because</a:t>
            </a:r>
            <a:r>
              <a:rPr lang="de-DE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sym typeface="Wingdings" pitchFamily="2" charset="2"/>
              </a:rPr>
              <a:t>of</a:t>
            </a:r>
            <a:r>
              <a:rPr lang="de-DE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sym typeface="Wingdings" pitchFamily="2" charset="2"/>
              </a:rPr>
              <a:t>the</a:t>
            </a:r>
            <a:r>
              <a:rPr lang="de-DE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sym typeface="Wingdings" pitchFamily="2" charset="2"/>
              </a:rPr>
              <a:t>high</a:t>
            </a:r>
            <a:r>
              <a:rPr lang="de-DE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sym typeface="Wingdings" pitchFamily="2" charset="2"/>
              </a:rPr>
              <a:t>density</a:t>
            </a:r>
            <a:r>
              <a:rPr lang="de-DE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sym typeface="Wingdings" pitchFamily="2" charset="2"/>
              </a:rPr>
              <a:t>and</a:t>
            </a:r>
            <a:r>
              <a:rPr lang="de-DE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sym typeface="Wingdings" pitchFamily="2" charset="2"/>
              </a:rPr>
              <a:t>compression</a:t>
            </a:r>
            <a:endParaRPr lang="de-DE" dirty="0">
              <a:solidFill>
                <a:srgbClr val="000000"/>
              </a:solidFill>
              <a:sym typeface="Wingdings" pitchFamily="2" charset="2"/>
            </a:endParaRPr>
          </a:p>
          <a:p>
            <a:pPr marL="285750" lvl="1">
              <a:lnSpc>
                <a:spcPct val="90000"/>
              </a:lnSpc>
            </a:pPr>
            <a:r>
              <a:rPr lang="de-DE" dirty="0" smtClean="0">
                <a:solidFill>
                  <a:srgbClr val="000000"/>
                </a:solidFill>
                <a:sym typeface="Wingdings" pitchFamily="2" charset="2"/>
              </a:rPr>
              <a:t>Single </a:t>
            </a:r>
            <a:r>
              <a:rPr lang="de-DE" dirty="0" err="1" smtClean="0">
                <a:solidFill>
                  <a:srgbClr val="000000"/>
                </a:solidFill>
                <a:sym typeface="Wingdings" pitchFamily="2" charset="2"/>
              </a:rPr>
              <a:t>stars</a:t>
            </a:r>
            <a:r>
              <a:rPr lang="de-DE" dirty="0" smtClean="0">
                <a:solidFill>
                  <a:srgbClr val="000000"/>
                </a:solidFill>
                <a:sym typeface="Wingdings" pitchFamily="2" charset="2"/>
              </a:rPr>
              <a:t> (double </a:t>
            </a:r>
            <a:r>
              <a:rPr lang="de-DE" dirty="0" err="1" smtClean="0">
                <a:solidFill>
                  <a:srgbClr val="000000"/>
                </a:solidFill>
                <a:sym typeface="Wingdings" pitchFamily="2" charset="2"/>
              </a:rPr>
              <a:t>stars</a:t>
            </a:r>
            <a:r>
              <a:rPr lang="de-DE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sym typeface="Wingdings" pitchFamily="2" charset="2"/>
              </a:rPr>
              <a:t>for</a:t>
            </a:r>
            <a:r>
              <a:rPr lang="de-DE" dirty="0" smtClean="0">
                <a:solidFill>
                  <a:srgbClr val="000000"/>
                </a:solidFill>
                <a:sym typeface="Wingdings" pitchFamily="2" charset="2"/>
              </a:rPr>
              <a:t>  </a:t>
            </a:r>
            <a:r>
              <a:rPr lang="de-DE" dirty="0" err="1">
                <a:solidFill>
                  <a:srgbClr val="000000"/>
                </a:solidFill>
                <a:sym typeface="Wingdings" pitchFamily="2" charset="2"/>
              </a:rPr>
              <a:t>SNe</a:t>
            </a:r>
            <a:r>
              <a:rPr lang="de-DE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rgbClr val="000000"/>
                </a:solidFill>
                <a:sym typeface="Wingdings" pitchFamily="2" charset="2"/>
              </a:rPr>
              <a:t>Ib</a:t>
            </a:r>
            <a:r>
              <a:rPr lang="de-DE" dirty="0">
                <a:solidFill>
                  <a:srgbClr val="000000"/>
                </a:solidFill>
                <a:sym typeface="Wingdings" pitchFamily="2" charset="2"/>
              </a:rPr>
              <a:t>/c)</a:t>
            </a:r>
          </a:p>
          <a:p>
            <a:pPr marL="285750" lvl="1">
              <a:lnSpc>
                <a:spcPct val="90000"/>
              </a:lnSpc>
            </a:pPr>
            <a:r>
              <a:rPr lang="de-DE" dirty="0" smtClean="0">
                <a:solidFill>
                  <a:srgbClr val="000000"/>
                </a:solidFill>
                <a:sym typeface="Wingdings" pitchFamily="2" charset="2"/>
              </a:rPr>
              <a:t>Neutron </a:t>
            </a:r>
            <a:r>
              <a:rPr lang="de-DE" dirty="0" err="1" smtClean="0">
                <a:solidFill>
                  <a:srgbClr val="000000"/>
                </a:solidFill>
                <a:sym typeface="Wingdings" pitchFamily="2" charset="2"/>
              </a:rPr>
              <a:t>star</a:t>
            </a:r>
            <a:r>
              <a:rPr lang="de-DE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sym typeface="Wingdings" pitchFamily="2" charset="2"/>
              </a:rPr>
              <a:t>as</a:t>
            </a:r>
            <a:r>
              <a:rPr lang="de-DE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sym typeface="Wingdings" pitchFamily="2" charset="2"/>
              </a:rPr>
              <a:t>remnant</a:t>
            </a:r>
            <a:endParaRPr lang="de-DE" dirty="0">
              <a:solidFill>
                <a:srgbClr val="000000"/>
              </a:solidFill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28600" y="1447800"/>
            <a:ext cx="3962400" cy="4191000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do we </a:t>
            </a:r>
            <a:r>
              <a:rPr lang="en-US" dirty="0" smtClean="0">
                <a:solidFill>
                  <a:srgbClr val="FF0000"/>
                </a:solidFill>
              </a:rPr>
              <a:t>know</a:t>
            </a:r>
            <a:r>
              <a:rPr lang="en-US" dirty="0" smtClean="0"/>
              <a:t> about </a:t>
            </a:r>
            <a:br>
              <a:rPr lang="en-US" dirty="0" smtClean="0"/>
            </a:br>
            <a:r>
              <a:rPr lang="en-US" dirty="0" smtClean="0"/>
              <a:t>Type </a:t>
            </a:r>
            <a:r>
              <a:rPr lang="en-US" dirty="0" err="1" smtClean="0"/>
              <a:t>Ia</a:t>
            </a:r>
            <a:r>
              <a:rPr lang="en-US" dirty="0" smtClean="0"/>
              <a:t> supernovae?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267200" cy="45259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0000"/>
                </a:solidFill>
              </a:rPr>
              <a:t>What explodes?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progenitors, evolution towards explosion</a:t>
            </a:r>
          </a:p>
          <a:p>
            <a:pPr lvl="2">
              <a:spcBef>
                <a:spcPts val="0"/>
              </a:spcBef>
            </a:pPr>
            <a:r>
              <a:rPr lang="en-US" dirty="0" smtClean="0"/>
              <a:t>white dwarfs, several channels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0000"/>
                </a:solidFill>
              </a:rPr>
              <a:t>How does it explode?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explosion mechanisms</a:t>
            </a:r>
          </a:p>
          <a:p>
            <a:pPr lvl="2">
              <a:spcBef>
                <a:spcPts val="0"/>
              </a:spcBef>
            </a:pPr>
            <a:r>
              <a:rPr lang="en-US" dirty="0" smtClean="0"/>
              <a:t>thermonuclear explosions</a:t>
            </a:r>
          </a:p>
          <a:p>
            <a:pPr lvl="2">
              <a:spcBef>
                <a:spcPts val="0"/>
              </a:spcBef>
            </a:pPr>
            <a:r>
              <a:rPr lang="en-US" dirty="0" smtClean="0"/>
              <a:t>several channels</a:t>
            </a:r>
          </a:p>
          <a:p>
            <a:pPr marL="1433513" lvl="3" indent="0">
              <a:spcBef>
                <a:spcPts val="0"/>
              </a:spcBef>
              <a:buNone/>
            </a:pPr>
            <a:r>
              <a:rPr lang="en-US" dirty="0" smtClean="0"/>
              <a:t>deflagrations</a:t>
            </a:r>
            <a:br>
              <a:rPr lang="en-US" dirty="0" smtClean="0"/>
            </a:br>
            <a:r>
              <a:rPr lang="en-US" dirty="0" smtClean="0"/>
              <a:t>detonations</a:t>
            </a:r>
            <a:br>
              <a:rPr lang="en-US" dirty="0" smtClean="0"/>
            </a:br>
            <a:r>
              <a:rPr lang="en-US" dirty="0" smtClean="0"/>
              <a:t>delayed detonations </a:t>
            </a:r>
            <a:br>
              <a:rPr lang="en-US" dirty="0" smtClean="0"/>
            </a:br>
            <a:r>
              <a:rPr lang="en-US" dirty="0" smtClean="0"/>
              <a:t>He detonations</a:t>
            </a:r>
            <a:br>
              <a:rPr lang="en-US" dirty="0" smtClean="0"/>
            </a:br>
            <a:r>
              <a:rPr lang="en-US" dirty="0" smtClean="0"/>
              <a:t>mergers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0000"/>
                </a:solidFill>
              </a:rPr>
              <a:t>What is left behind?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remnants</a:t>
            </a:r>
          </a:p>
          <a:p>
            <a:pPr lvl="2">
              <a:spcBef>
                <a:spcPts val="0"/>
              </a:spcBef>
            </a:pPr>
            <a:r>
              <a:rPr lang="en-US" dirty="0" err="1" smtClean="0"/>
              <a:t>Tycho</a:t>
            </a:r>
            <a:r>
              <a:rPr lang="en-US" dirty="0" smtClean="0"/>
              <a:t>, SN 1006, LMC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compact remnants</a:t>
            </a:r>
          </a:p>
          <a:p>
            <a:pPr lvl="2">
              <a:spcBef>
                <a:spcPts val="0"/>
              </a:spcBef>
            </a:pPr>
            <a:r>
              <a:rPr lang="en-US" dirty="0" smtClean="0"/>
              <a:t>none, companion (?)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chemical enrichment</a:t>
            </a:r>
          </a:p>
          <a:p>
            <a:pPr lvl="2">
              <a:spcBef>
                <a:spcPts val="0"/>
              </a:spcBef>
            </a:pPr>
            <a:r>
              <a:rPr lang="en-US" dirty="0" smtClean="0"/>
              <a:t>Fe group elements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887" y="4695512"/>
            <a:ext cx="2676513" cy="200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913" y="4696800"/>
            <a:ext cx="2008800" cy="20088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945067" y="4572000"/>
            <a:ext cx="3665533" cy="2287091"/>
            <a:chOff x="4945067" y="4572000"/>
            <a:chExt cx="3665533" cy="228709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53000" y="4572000"/>
              <a:ext cx="3657600" cy="22870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4945067" y="6581001"/>
              <a:ext cx="16081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err="1" smtClean="0">
                  <a:latin typeface="HelveticaNeueLT Com 55 Roman" pitchFamily="34" charset="0"/>
                </a:rPr>
                <a:t>Churazov</a:t>
              </a:r>
              <a:r>
                <a:rPr lang="en-GB" sz="1200" dirty="0" smtClean="0">
                  <a:latin typeface="HelveticaNeueLT Com 55 Roman" pitchFamily="34" charset="0"/>
                </a:rPr>
                <a:t> et al. 2014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5867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do we </a:t>
            </a:r>
            <a:r>
              <a:rPr lang="en-US" dirty="0" smtClean="0">
                <a:solidFill>
                  <a:srgbClr val="FF0000"/>
                </a:solidFill>
              </a:rPr>
              <a:t>know</a:t>
            </a:r>
            <a:r>
              <a:rPr lang="en-US" dirty="0" smtClean="0"/>
              <a:t> about </a:t>
            </a:r>
            <a:br>
              <a:rPr lang="en-US" dirty="0" smtClean="0"/>
            </a:br>
            <a:r>
              <a:rPr lang="en-US" dirty="0" smtClean="0"/>
              <a:t>Type </a:t>
            </a:r>
            <a:r>
              <a:rPr lang="en-US" dirty="0" err="1" smtClean="0"/>
              <a:t>Ia</a:t>
            </a:r>
            <a:r>
              <a:rPr lang="en-US" dirty="0" smtClean="0"/>
              <a:t> supernovae?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5259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0000"/>
                </a:solidFill>
              </a:rPr>
              <a:t>Where does it explode?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environment </a:t>
            </a:r>
            <a:br>
              <a:rPr lang="en-US" dirty="0" smtClean="0"/>
            </a:br>
            <a:r>
              <a:rPr lang="en-US" dirty="0" smtClean="0"/>
              <a:t>(local and global)</a:t>
            </a:r>
          </a:p>
          <a:p>
            <a:pPr lvl="2">
              <a:spcBef>
                <a:spcPts val="0"/>
              </a:spcBef>
            </a:pPr>
            <a:r>
              <a:rPr lang="en-US" dirty="0" smtClean="0"/>
              <a:t>some with CSM (?)</a:t>
            </a:r>
          </a:p>
          <a:p>
            <a:pPr lvl="2">
              <a:spcBef>
                <a:spcPts val="0"/>
              </a:spcBef>
            </a:pPr>
            <a:r>
              <a:rPr lang="en-US" dirty="0" smtClean="0"/>
              <a:t>all galaxy morphologies</a:t>
            </a:r>
          </a:p>
          <a:p>
            <a:pPr lvl="2">
              <a:spcBef>
                <a:spcPts val="0"/>
              </a:spcBef>
            </a:pPr>
            <a:r>
              <a:rPr lang="en-US" dirty="0" smtClean="0"/>
              <a:t>dependencies on host galaxies?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feedback</a:t>
            </a:r>
          </a:p>
          <a:p>
            <a:pPr lvl="2">
              <a:spcBef>
                <a:spcPts val="0"/>
              </a:spcBef>
            </a:pPr>
            <a:r>
              <a:rPr lang="en-US" dirty="0" smtClean="0"/>
              <a:t>little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5259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0000"/>
                </a:solidFill>
              </a:rPr>
              <a:t>Other uses of the explosions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light beacons</a:t>
            </a:r>
          </a:p>
          <a:p>
            <a:pPr lvl="2">
              <a:spcBef>
                <a:spcPts val="0"/>
              </a:spcBef>
            </a:pPr>
            <a:r>
              <a:rPr lang="en-US" dirty="0" smtClean="0"/>
              <a:t>little use as background source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distance indicators</a:t>
            </a:r>
          </a:p>
          <a:p>
            <a:pPr lvl="2">
              <a:spcBef>
                <a:spcPts val="0"/>
              </a:spcBef>
            </a:pPr>
            <a:r>
              <a:rPr lang="en-US" dirty="0" smtClean="0"/>
              <a:t>ha!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chemical factories</a:t>
            </a:r>
          </a:p>
          <a:p>
            <a:pPr lvl="2">
              <a:spcBef>
                <a:spcPts val="0"/>
              </a:spcBef>
            </a:pPr>
            <a:r>
              <a:rPr lang="en-US" dirty="0" smtClean="0"/>
              <a:t>no significant dust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4891233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GB" dirty="0" smtClean="0"/>
              <a:t>Possible progenitors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1184275"/>
            <a:ext cx="4040188" cy="639762"/>
          </a:xfrm>
        </p:spPr>
        <p:txBody>
          <a:bodyPr/>
          <a:lstStyle/>
          <a:p>
            <a:r>
              <a:rPr lang="en-GB" dirty="0" smtClean="0"/>
              <a:t>Single Degenerate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7200" y="1824037"/>
            <a:ext cx="4040188" cy="3951288"/>
          </a:xfrm>
        </p:spPr>
        <p:txBody>
          <a:bodyPr/>
          <a:lstStyle/>
          <a:p>
            <a:r>
              <a:rPr lang="en-GB" dirty="0" smtClean="0"/>
              <a:t>‘life’ star</a:t>
            </a:r>
          </a:p>
          <a:p>
            <a:pPr lvl="1"/>
            <a:r>
              <a:rPr lang="en-GB" dirty="0"/>
              <a:t>y</a:t>
            </a:r>
            <a:r>
              <a:rPr lang="en-GB" dirty="0" smtClean="0"/>
              <a:t>oung systems (&gt;10</a:t>
            </a:r>
            <a:r>
              <a:rPr lang="en-GB" baseline="30000" dirty="0" smtClean="0"/>
              <a:t>8</a:t>
            </a:r>
            <a:r>
              <a:rPr lang="en-GB" dirty="0" smtClean="0"/>
              <a:t> </a:t>
            </a:r>
            <a:r>
              <a:rPr lang="en-GB" dirty="0" err="1" smtClean="0"/>
              <a:t>yr</a:t>
            </a:r>
            <a:r>
              <a:rPr lang="en-GB" dirty="0" smtClean="0"/>
              <a:t>)</a:t>
            </a:r>
          </a:p>
          <a:p>
            <a:r>
              <a:rPr lang="en-GB" dirty="0" smtClean="0"/>
              <a:t>‘long’ mass transfer </a:t>
            </a:r>
          </a:p>
          <a:p>
            <a:r>
              <a:rPr lang="en-GB" dirty="0" smtClean="0"/>
              <a:t>‘messy’ environment</a:t>
            </a:r>
          </a:p>
          <a:p>
            <a:pPr lvl="1"/>
            <a:r>
              <a:rPr lang="en-GB" dirty="0"/>
              <a:t>e</a:t>
            </a:r>
            <a:r>
              <a:rPr lang="en-GB" dirty="0" smtClean="0"/>
              <a:t>xpect hydrogen, helium, oxygen, dust</a:t>
            </a:r>
          </a:p>
          <a:p>
            <a:r>
              <a:rPr lang="en-GB" dirty="0"/>
              <a:t>c</a:t>
            </a:r>
            <a:r>
              <a:rPr lang="en-GB" dirty="0" smtClean="0"/>
              <a:t>ompanion left behind</a:t>
            </a:r>
          </a:p>
          <a:p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645025" y="1184275"/>
            <a:ext cx="4041775" cy="639762"/>
          </a:xfrm>
        </p:spPr>
        <p:txBody>
          <a:bodyPr/>
          <a:lstStyle/>
          <a:p>
            <a:r>
              <a:rPr lang="en-GB" dirty="0" smtClean="0"/>
              <a:t>Double Degenerate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645025" y="1824037"/>
            <a:ext cx="4041775" cy="3951288"/>
          </a:xfrm>
        </p:spPr>
        <p:txBody>
          <a:bodyPr/>
          <a:lstStyle/>
          <a:p>
            <a:r>
              <a:rPr lang="en-GB" dirty="0" smtClean="0"/>
              <a:t>2 ‘dead’ stars</a:t>
            </a:r>
          </a:p>
          <a:p>
            <a:pPr lvl="1"/>
            <a:r>
              <a:rPr lang="en-GB" dirty="0" smtClean="0"/>
              <a:t>Old systems (&gt;10</a:t>
            </a:r>
            <a:r>
              <a:rPr lang="en-GB" baseline="30000" dirty="0" smtClean="0"/>
              <a:t>9</a:t>
            </a:r>
            <a:r>
              <a:rPr lang="en-GB" dirty="0" smtClean="0"/>
              <a:t> </a:t>
            </a:r>
            <a:r>
              <a:rPr lang="en-GB" dirty="0" err="1" smtClean="0"/>
              <a:t>yr</a:t>
            </a:r>
            <a:r>
              <a:rPr lang="en-GB" dirty="0" smtClean="0"/>
              <a:t>)</a:t>
            </a:r>
          </a:p>
          <a:p>
            <a:r>
              <a:rPr lang="en-GB" dirty="0"/>
              <a:t>m</a:t>
            </a:r>
            <a:r>
              <a:rPr lang="en-GB" dirty="0" smtClean="0"/>
              <a:t>ergers</a:t>
            </a:r>
          </a:p>
          <a:p>
            <a:r>
              <a:rPr lang="en-GB" dirty="0" smtClean="0"/>
              <a:t>‘clean’ environment</a:t>
            </a:r>
          </a:p>
          <a:p>
            <a:pPr marL="457200" lvl="1" indent="0">
              <a:buNone/>
            </a:pPr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  <a:p>
            <a:r>
              <a:rPr lang="en-GB" dirty="0" smtClean="0"/>
              <a:t>no companion remnant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724400"/>
            <a:ext cx="2676513" cy="200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913" y="4724400"/>
            <a:ext cx="2008800" cy="20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0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31825" y="179388"/>
            <a:ext cx="7791450" cy="992187"/>
          </a:xfrm>
        </p:spPr>
        <p:txBody>
          <a:bodyPr/>
          <a:lstStyle/>
          <a:p>
            <a:pPr defTabSz="912813"/>
            <a:r>
              <a:rPr lang="de-DE" dirty="0"/>
              <a:t>The </a:t>
            </a:r>
            <a:r>
              <a:rPr lang="en-US" dirty="0">
                <a:cs typeface="Arial" charset="0"/>
              </a:rPr>
              <a:t>“</a:t>
            </a:r>
            <a:r>
              <a:rPr lang="de-DE" dirty="0" err="1"/>
              <a:t>standard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en-US" dirty="0">
                <a:cs typeface="Arial" charset="0"/>
              </a:rPr>
              <a:t>”</a:t>
            </a:r>
          </a:p>
        </p:txBody>
      </p:sp>
      <p:grpSp>
        <p:nvGrpSpPr>
          <p:cNvPr id="491523" name="Group 3"/>
          <p:cNvGrpSpPr>
            <a:grpSpLocks/>
          </p:cNvGrpSpPr>
          <p:nvPr/>
        </p:nvGrpSpPr>
        <p:grpSpPr bwMode="auto">
          <a:xfrm>
            <a:off x="1908175" y="1916113"/>
            <a:ext cx="2420938" cy="2487612"/>
            <a:chOff x="725" y="1253"/>
            <a:chExt cx="1247" cy="1247"/>
          </a:xfrm>
        </p:grpSpPr>
        <p:sp>
          <p:nvSpPr>
            <p:cNvPr id="491524" name="Oval 4"/>
            <p:cNvSpPr>
              <a:spLocks noChangeArrowheads="1"/>
            </p:cNvSpPr>
            <p:nvPr/>
          </p:nvSpPr>
          <p:spPr bwMode="auto">
            <a:xfrm>
              <a:off x="725" y="1253"/>
              <a:ext cx="1247" cy="1247"/>
            </a:xfrm>
            <a:prstGeom prst="ellipse">
              <a:avLst/>
            </a:prstGeom>
            <a:gradFill rotWithShape="1">
              <a:gsLst>
                <a:gs pos="0">
                  <a:srgbClr val="7E8EA8"/>
                </a:gs>
                <a:gs pos="100000">
                  <a:srgbClr val="7E8EA8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91525" name="Oval 5"/>
            <p:cNvSpPr>
              <a:spLocks noChangeArrowheads="1"/>
            </p:cNvSpPr>
            <p:nvPr/>
          </p:nvSpPr>
          <p:spPr bwMode="auto">
            <a:xfrm>
              <a:off x="839" y="1366"/>
              <a:ext cx="1020" cy="102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20" tIns="45711" rIns="91420" bIns="45711" anchor="ctr"/>
            <a:lstStyle/>
            <a:p>
              <a:pPr algn="ctr" eaLnBrk="1" hangingPunct="1"/>
              <a:endParaRPr lang="en-US" sz="1800" b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charset="0"/>
              </a:endParaRPr>
            </a:p>
          </p:txBody>
        </p:sp>
      </p:grpSp>
      <p:sp>
        <p:nvSpPr>
          <p:cNvPr id="491526" name="AutoShape 6"/>
          <p:cNvSpPr>
            <a:spLocks noChangeArrowheads="1"/>
          </p:cNvSpPr>
          <p:nvPr/>
        </p:nvSpPr>
        <p:spPr bwMode="auto">
          <a:xfrm>
            <a:off x="2051050" y="1844675"/>
            <a:ext cx="2216150" cy="2670175"/>
          </a:xfrm>
          <a:prstGeom prst="irregularSeal1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491527" name="Line 7"/>
          <p:cNvSpPr>
            <a:spLocks noChangeShapeType="1"/>
          </p:cNvSpPr>
          <p:nvPr/>
        </p:nvSpPr>
        <p:spPr bwMode="auto">
          <a:xfrm>
            <a:off x="1738313" y="2184400"/>
            <a:ext cx="541337" cy="36195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491528" name="Text Box 8"/>
          <p:cNvSpPr txBox="1">
            <a:spLocks noChangeArrowheads="1"/>
          </p:cNvSpPr>
          <p:nvPr/>
        </p:nvSpPr>
        <p:spPr bwMode="auto">
          <a:xfrm>
            <a:off x="217488" y="1563688"/>
            <a:ext cx="1595268" cy="1107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eaLnBrk="1" hangingPunct="1"/>
            <a:r>
              <a:rPr lang="de-DE" sz="2200" dirty="0">
                <a:latin typeface="HelveticaNeueLT Com 45 Lt"/>
                <a:cs typeface="HelveticaNeueLT Com 45 Lt"/>
              </a:rPr>
              <a:t>He (+H)</a:t>
            </a:r>
          </a:p>
          <a:p>
            <a:pPr eaLnBrk="1" hangingPunct="1"/>
            <a:r>
              <a:rPr lang="de-DE" sz="2200" dirty="0" err="1">
                <a:latin typeface="HelveticaNeueLT Com 45 Lt"/>
                <a:cs typeface="HelveticaNeueLT Com 45 Lt"/>
              </a:rPr>
              <a:t>from</a:t>
            </a:r>
            <a:r>
              <a:rPr lang="de-DE" sz="2200" dirty="0">
                <a:latin typeface="HelveticaNeueLT Com 45 Lt"/>
                <a:cs typeface="HelveticaNeueLT Com 45 Lt"/>
              </a:rPr>
              <a:t> </a:t>
            </a:r>
            <a:r>
              <a:rPr lang="de-DE" sz="2200" dirty="0" err="1">
                <a:latin typeface="HelveticaNeueLT Com 45 Lt"/>
                <a:cs typeface="HelveticaNeueLT Com 45 Lt"/>
              </a:rPr>
              <a:t>binary</a:t>
            </a:r>
            <a:endParaRPr lang="de-DE" sz="2200" dirty="0">
              <a:latin typeface="HelveticaNeueLT Com 45 Lt"/>
              <a:cs typeface="HelveticaNeueLT Com 45 Lt"/>
            </a:endParaRPr>
          </a:p>
          <a:p>
            <a:pPr eaLnBrk="1" hangingPunct="1"/>
            <a:r>
              <a:rPr lang="de-DE" sz="2200" dirty="0" err="1">
                <a:latin typeface="HelveticaNeueLT Com 45 Lt"/>
                <a:cs typeface="HelveticaNeueLT Com 45 Lt"/>
              </a:rPr>
              <a:t>companion</a:t>
            </a:r>
            <a:endParaRPr lang="de-DE" sz="2200" dirty="0">
              <a:latin typeface="HelveticaNeueLT Com 45 Lt"/>
              <a:cs typeface="HelveticaNeueLT Com 45 Lt"/>
            </a:endParaRPr>
          </a:p>
        </p:txBody>
      </p:sp>
      <p:sp>
        <p:nvSpPr>
          <p:cNvPr id="49152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5262563" y="1423988"/>
            <a:ext cx="3663950" cy="4802187"/>
          </a:xfrm>
          <a:noFill/>
          <a:ln/>
        </p:spPr>
        <p:txBody>
          <a:bodyPr lIns="0" tIns="0" rIns="0" bIns="0"/>
          <a:lstStyle/>
          <a:p>
            <a:pPr marL="0" indent="0" defTabSz="457200">
              <a:buNone/>
            </a:pPr>
            <a:r>
              <a:rPr lang="en-GB" u="sng" dirty="0"/>
              <a:t>Explosion energy:</a:t>
            </a:r>
          </a:p>
          <a:p>
            <a:pPr marL="0" indent="0" defTabSz="457200"/>
            <a:endParaRPr lang="en-GB" i="1" dirty="0">
              <a:solidFill>
                <a:schemeClr val="accent2"/>
              </a:solidFill>
            </a:endParaRPr>
          </a:p>
          <a:p>
            <a:pPr marL="0" indent="0" defTabSz="457200">
              <a:buNone/>
            </a:pPr>
            <a:r>
              <a:rPr lang="en-GB" i="1" dirty="0">
                <a:solidFill>
                  <a:srgbClr val="CC0000"/>
                </a:solidFill>
              </a:rPr>
              <a:t>Fusion of</a:t>
            </a:r>
          </a:p>
          <a:p>
            <a:pPr marL="0" indent="0" defTabSz="457200">
              <a:buNone/>
            </a:pPr>
            <a:r>
              <a:rPr lang="en-GB" i="1" dirty="0">
                <a:solidFill>
                  <a:srgbClr val="CC0000"/>
                </a:solidFill>
              </a:rPr>
              <a:t>C+C,  C+O,  O+O  </a:t>
            </a:r>
          </a:p>
          <a:p>
            <a:pPr marL="0" indent="0" defTabSz="457200">
              <a:buNone/>
            </a:pPr>
            <a:r>
              <a:rPr lang="en-GB" i="1" dirty="0">
                <a:solidFill>
                  <a:srgbClr val="CC0000"/>
                </a:solidFill>
              </a:rPr>
              <a:t>  </a:t>
            </a:r>
            <a:r>
              <a:rPr lang="en-GB" b="0" dirty="0">
                <a:solidFill>
                  <a:srgbClr val="CC0000"/>
                </a:solidFill>
                <a:sym typeface="Symbol" charset="0"/>
              </a:rPr>
              <a:t></a:t>
            </a:r>
            <a:r>
              <a:rPr lang="en-GB" i="1" dirty="0">
                <a:solidFill>
                  <a:srgbClr val="CC0000"/>
                </a:solidFill>
              </a:rPr>
              <a:t>    "Fe</a:t>
            </a:r>
            <a:r>
              <a:rPr lang="ja-JP" altLang="en-GB" i="1" dirty="0">
                <a:solidFill>
                  <a:srgbClr val="CC0000"/>
                </a:solidFill>
                <a:latin typeface="Arial"/>
              </a:rPr>
              <a:t>“</a:t>
            </a:r>
            <a:endParaRPr lang="en-GB" i="1" dirty="0">
              <a:solidFill>
                <a:srgbClr val="CC0000"/>
              </a:solidFill>
            </a:endParaRPr>
          </a:p>
          <a:p>
            <a:pPr marL="0" indent="0" defTabSz="457200"/>
            <a:endParaRPr lang="en-GB" i="1" dirty="0">
              <a:solidFill>
                <a:srgbClr val="CC0000"/>
              </a:solidFill>
            </a:endParaRPr>
          </a:p>
        </p:txBody>
      </p:sp>
      <p:sp>
        <p:nvSpPr>
          <p:cNvPr id="491530" name="Text Box 10"/>
          <p:cNvSpPr txBox="1">
            <a:spLocks noChangeArrowheads="1"/>
          </p:cNvSpPr>
          <p:nvPr/>
        </p:nvSpPr>
        <p:spPr bwMode="auto">
          <a:xfrm>
            <a:off x="1049623" y="4800600"/>
            <a:ext cx="3446177" cy="1365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14338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8675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44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58938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116138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73338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30538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87738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80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200" dirty="0">
                <a:latin typeface="HelveticaNeueLT Com 45 Lt"/>
                <a:cs typeface="HelveticaNeueLT Com 45 Lt"/>
              </a:rPr>
              <a:t>Density  ~ 10</a:t>
            </a:r>
            <a:r>
              <a:rPr lang="en-GB" sz="2200" baseline="30000" dirty="0">
                <a:latin typeface="HelveticaNeueLT Com 45 Lt"/>
                <a:cs typeface="HelveticaNeueLT Com 45 Lt"/>
              </a:rPr>
              <a:t>9</a:t>
            </a:r>
            <a:r>
              <a:rPr lang="en-GB" sz="2200" dirty="0">
                <a:latin typeface="HelveticaNeueLT Com 45 Lt"/>
                <a:cs typeface="HelveticaNeueLT Com 45 Lt"/>
              </a:rPr>
              <a:t>  - 10</a:t>
            </a:r>
            <a:r>
              <a:rPr lang="en-GB" sz="2200" baseline="30000" dirty="0">
                <a:latin typeface="HelveticaNeueLT Com 45 Lt"/>
                <a:cs typeface="HelveticaNeueLT Com 45 Lt"/>
              </a:rPr>
              <a:t>10</a:t>
            </a:r>
            <a:r>
              <a:rPr lang="en-GB" sz="2200" dirty="0">
                <a:latin typeface="HelveticaNeueLT Com 45 Lt"/>
                <a:cs typeface="HelveticaNeueLT Com 45 Lt"/>
              </a:rPr>
              <a:t>   g/cm </a:t>
            </a:r>
          </a:p>
          <a:p>
            <a:pPr eaLnBrk="1">
              <a:lnSpc>
                <a:spcPct val="80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200" dirty="0">
              <a:latin typeface="HelveticaNeueLT Com 45 Lt"/>
              <a:cs typeface="HelveticaNeueLT Com 45 Lt"/>
            </a:endParaRPr>
          </a:p>
          <a:p>
            <a:pPr eaLnBrk="1">
              <a:lnSpc>
                <a:spcPct val="80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200" dirty="0">
                <a:latin typeface="HelveticaNeueLT Com 45 Lt"/>
                <a:cs typeface="HelveticaNeueLT Com 45 Lt"/>
              </a:rPr>
              <a:t>Temperature:  a few 10</a:t>
            </a:r>
            <a:r>
              <a:rPr lang="en-GB" sz="2200" baseline="30000" dirty="0">
                <a:latin typeface="HelveticaNeueLT Com 45 Lt"/>
                <a:cs typeface="HelveticaNeueLT Com 45 Lt"/>
              </a:rPr>
              <a:t>9</a:t>
            </a:r>
            <a:r>
              <a:rPr lang="en-GB" sz="2200" dirty="0">
                <a:latin typeface="HelveticaNeueLT Com 45 Lt"/>
                <a:cs typeface="HelveticaNeueLT Com 45 Lt"/>
              </a:rPr>
              <a:t>  K</a:t>
            </a:r>
          </a:p>
          <a:p>
            <a:pPr eaLnBrk="1">
              <a:lnSpc>
                <a:spcPct val="80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200" dirty="0">
              <a:latin typeface="HelveticaNeueLT Com 45 Lt"/>
              <a:cs typeface="HelveticaNeueLT Com 45 Lt"/>
            </a:endParaRPr>
          </a:p>
          <a:p>
            <a:pPr eaLnBrk="1">
              <a:lnSpc>
                <a:spcPct val="80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200" dirty="0">
                <a:latin typeface="HelveticaNeueLT Com 45 Lt"/>
                <a:cs typeface="HelveticaNeueLT Com 45 Lt"/>
              </a:rPr>
              <a:t>Radii:        a few  1000 km</a:t>
            </a:r>
          </a:p>
        </p:txBody>
      </p:sp>
      <p:sp>
        <p:nvSpPr>
          <p:cNvPr id="491531" name="Text Box 11"/>
          <p:cNvSpPr txBox="1">
            <a:spLocks noChangeArrowheads="1"/>
          </p:cNvSpPr>
          <p:nvPr/>
        </p:nvSpPr>
        <p:spPr bwMode="auto">
          <a:xfrm>
            <a:off x="2624633" y="2530475"/>
            <a:ext cx="1018187" cy="1200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algn="ctr" eaLnBrk="1" hangingPunct="1"/>
            <a:r>
              <a:rPr lang="de-DE" sz="18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NeueLT Com 45 Lt"/>
                <a:cs typeface="HelveticaNeueLT Com 45 Lt"/>
              </a:rPr>
              <a:t>C+O,</a:t>
            </a:r>
          </a:p>
          <a:p>
            <a:pPr algn="ctr" eaLnBrk="1" hangingPunct="1"/>
            <a:endParaRPr lang="de-DE" sz="18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NeueLT Com 45 Lt"/>
              <a:cs typeface="HelveticaNeueLT Com 45 Lt"/>
            </a:endParaRPr>
          </a:p>
          <a:p>
            <a:pPr algn="ctr" eaLnBrk="1" hangingPunct="1"/>
            <a:endParaRPr lang="de-DE" sz="18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NeueLT Com 45 Lt"/>
              <a:cs typeface="HelveticaNeueLT Com 45 Lt"/>
            </a:endParaRPr>
          </a:p>
          <a:p>
            <a:pPr algn="ctr" eaLnBrk="1" hangingPunct="1"/>
            <a:r>
              <a:rPr lang="de-DE" sz="18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NeueLT Com 45 Lt"/>
                <a:cs typeface="HelveticaNeueLT Com 45 Lt"/>
              </a:rPr>
              <a:t>M ≈ </a:t>
            </a:r>
            <a:r>
              <a:rPr lang="de-DE" sz="1800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NeueLT Com 45 Lt"/>
                <a:cs typeface="HelveticaNeueLT Com 45 Lt"/>
              </a:rPr>
              <a:t>M</a:t>
            </a:r>
            <a:r>
              <a:rPr lang="de-DE" sz="1800" baseline="-25000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NeueLT Com 45 Lt"/>
                <a:cs typeface="HelveticaNeueLT Com 45 Lt"/>
              </a:rPr>
              <a:t>ch</a:t>
            </a:r>
            <a:endParaRPr lang="de-DE" sz="1800" baseline="-25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NeueLT Com 45 Lt"/>
              <a:cs typeface="HelveticaNeueLT Com 45 Lt"/>
            </a:endParaRPr>
          </a:p>
        </p:txBody>
      </p:sp>
      <p:sp>
        <p:nvSpPr>
          <p:cNvPr id="491532" name="AutoShape 12"/>
          <p:cNvSpPr>
            <a:spLocks noChangeArrowheads="1"/>
          </p:cNvSpPr>
          <p:nvPr/>
        </p:nvSpPr>
        <p:spPr bwMode="auto">
          <a:xfrm>
            <a:off x="2987675" y="3074988"/>
            <a:ext cx="207963" cy="138112"/>
          </a:xfrm>
          <a:prstGeom prst="irregularSeal1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491533" name="AutoShape 13"/>
          <p:cNvSpPr>
            <a:spLocks noChangeArrowheads="1"/>
          </p:cNvSpPr>
          <p:nvPr/>
        </p:nvSpPr>
        <p:spPr bwMode="auto">
          <a:xfrm>
            <a:off x="2916238" y="2924175"/>
            <a:ext cx="357187" cy="396875"/>
          </a:xfrm>
          <a:prstGeom prst="irregularSeal1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1" rIns="91420" bIns="45711" anchor="ctr"/>
          <a:lstStyle/>
          <a:p>
            <a:pPr algn="ctr" eaLnBrk="1" hangingPunct="1"/>
            <a:endParaRPr lang="en-US" sz="1800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Unicode MS" charset="0"/>
            </a:endParaRPr>
          </a:p>
        </p:txBody>
      </p:sp>
      <p:sp>
        <p:nvSpPr>
          <p:cNvPr id="491534" name="Text Box 14"/>
          <p:cNvSpPr txBox="1">
            <a:spLocks noChangeArrowheads="1"/>
          </p:cNvSpPr>
          <p:nvPr/>
        </p:nvSpPr>
        <p:spPr bwMode="auto">
          <a:xfrm>
            <a:off x="5076825" y="4997450"/>
            <a:ext cx="40671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dirty="0">
                <a:latin typeface="HelveticaNeueLT Com 45 Lt"/>
                <a:cs typeface="HelveticaNeueLT Com 45 Lt"/>
              </a:rPr>
              <a:t>There is a lot more to this – you need to contact your explosive theory friends</a:t>
            </a:r>
            <a:endParaRPr lang="en-US" dirty="0">
              <a:latin typeface="HelveticaNeueLT Com 45 Lt"/>
              <a:cs typeface="HelveticaNeueLT Com 45 Lt"/>
            </a:endParaRPr>
          </a:p>
        </p:txBody>
      </p:sp>
    </p:spTree>
    <p:extLst>
      <p:ext uri="{BB962C8B-B14F-4D97-AF65-F5344CB8AC3E}">
        <p14:creationId xmlns:p14="http://schemas.microsoft.com/office/powerpoint/2010/main" val="715499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26" grpId="0" animBg="1"/>
      <p:bldP spid="491532" grpId="0" animBg="1"/>
      <p:bldP spid="4915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Take away messages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Supernovae are complicated astrophysical objects</a:t>
            </a:r>
          </a:p>
          <a:p>
            <a:pPr lvl="1"/>
            <a:r>
              <a:rPr lang="en-GB" dirty="0" smtClean="0"/>
              <a:t>explosions!</a:t>
            </a:r>
          </a:p>
          <a:p>
            <a:pPr lvl="1"/>
            <a:r>
              <a:rPr lang="en-GB" dirty="0" smtClean="0"/>
              <a:t>old stars, i.e. end of stellar evolution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this also applies to Type </a:t>
            </a:r>
            <a:r>
              <a:rPr lang="en-GB" dirty="0" err="1" smtClean="0">
                <a:solidFill>
                  <a:srgbClr val="FF0000"/>
                </a:solidFill>
              </a:rPr>
              <a:t>Ia</a:t>
            </a:r>
            <a:r>
              <a:rPr lang="en-GB" dirty="0" smtClean="0">
                <a:solidFill>
                  <a:srgbClr val="FF0000"/>
                </a:solidFill>
              </a:rPr>
              <a:t> supernovae</a:t>
            </a:r>
          </a:p>
          <a:p>
            <a:r>
              <a:rPr lang="en-GB" dirty="0" smtClean="0"/>
              <a:t>The universe experiences accelerated expansion</a:t>
            </a:r>
          </a:p>
          <a:p>
            <a:pPr lvl="1"/>
            <a:r>
              <a:rPr lang="en-GB" dirty="0" smtClean="0"/>
              <a:t>measured through cosmological distances by Type </a:t>
            </a:r>
            <a:r>
              <a:rPr lang="en-GB" dirty="0" err="1" smtClean="0"/>
              <a:t>Ia</a:t>
            </a:r>
            <a:r>
              <a:rPr lang="en-GB" dirty="0" smtClean="0"/>
              <a:t> Supernovae</a:t>
            </a:r>
          </a:p>
          <a:p>
            <a:pPr lvl="2"/>
            <a:r>
              <a:rPr lang="en-GB" dirty="0" err="1" smtClean="0"/>
              <a:t>SNe</a:t>
            </a:r>
            <a:r>
              <a:rPr lang="en-GB" dirty="0" smtClean="0"/>
              <a:t> </a:t>
            </a:r>
            <a:r>
              <a:rPr lang="en-GB" dirty="0" err="1" smtClean="0"/>
              <a:t>Ia</a:t>
            </a:r>
            <a:r>
              <a:rPr lang="en-GB" dirty="0" smtClean="0"/>
              <a:t> can be used to determine accurate distances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0472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 </a:t>
            </a:r>
            <a:r>
              <a:rPr lang="en-US" dirty="0" err="1" smtClean="0"/>
              <a:t>Ia</a:t>
            </a:r>
            <a:r>
              <a:rPr lang="en-US" dirty="0" smtClean="0"/>
              <a:t> Supernovae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Complicated story</a:t>
            </a:r>
          </a:p>
          <a:p>
            <a:pPr lvl="1"/>
            <a:r>
              <a:rPr lang="en-US" dirty="0" smtClean="0"/>
              <a:t>observational diversity</a:t>
            </a:r>
          </a:p>
          <a:p>
            <a:pPr lvl="1"/>
            <a:r>
              <a:rPr lang="en-US" dirty="0" smtClean="0"/>
              <a:t>many models</a:t>
            </a:r>
          </a:p>
          <a:p>
            <a:pPr marL="900113" lvl="1" indent="-442913">
              <a:buClr>
                <a:srgbClr val="FF0000"/>
              </a:buClr>
              <a:buFont typeface="Wingdings" pitchFamily="2" charset="2"/>
              <a:buChar char="à"/>
            </a:pPr>
            <a:r>
              <a:rPr lang="en-GB" dirty="0" smtClean="0">
                <a:solidFill>
                  <a:srgbClr val="FF0000"/>
                </a:solidFill>
              </a:rPr>
              <a:t>need more constraints</a:t>
            </a:r>
          </a:p>
        </p:txBody>
      </p:sp>
      <p:sp>
        <p:nvSpPr>
          <p:cNvPr id="200708" name="AutoShape 4" descr="data:image/jpeg;base64,/9j/4AAQSkZJRgABAQAAAQABAAD/2wCEAAkGBxMTEhUUExQWFBQXGRcUGBUVFBQVFBUXFRQXFxUYFRcYHSggGBolHBQUITEhJSkrLi4uFx8zODMsNygtLiwBCgoKDg0OGxAQGywkICQ0LCwsLCwsLCwsLCwsLCwsLCwvLCwsLCwsLCwsLCwsLCwsLCwsLCwsLCwsLCwsLCwsLP/AABEIALcBEwMBIgACEQEDEQH/xAAcAAABBQEBAQAAAAAAAAAAAAAGAAMEBQcCAQj/xAA+EAACAQIFAgUCBAQFAwMFAAABAhEAAwQFEiExBkETIlFhcYGRBzJCoVKxwdEjYpLh8BSC8RUzohYkcrLC/8QAGgEAAgMBAQAAAAAAAAAAAAAAAgMBBAUABv/EAC8RAAICAQQABQIFBAMAAAAAAAABAhEDBBIhMQUTIkFRMmEUcYGx8CNCkdEGocH/2gAMAwEAAhEDEQA/AM8y3KyxE8UfZLgRbUaeKAbmZlWIGwB2oj6bzK43xWz4atNv9DbkUMyk4hdfG1UucqoXUY2q0uYmRvzWf9QY9y5Wdq0tTqFpse+SK+GLbOc5zDWABG1ULsaeNMvXlM+olnm5yL8fT0WOQ5o9m6GU87EeoNahYtLhsKLwENiTqn0ReAPliDWPWjvWr47OrWJXCydKALaK7eUgenpz9qo5ILfZc0rW7c/YH+m85FvEXXPDbT7Sf9q0bCOt5QVPNR81yDDY6wFwoW3dT8sAeeB+v59a86PwFyypt3lKOOx/p6isvXQTj5iE6rG1O37lbmHT+IN3ywU+YNdYzI7yJ5V+d6P0tikUmrOh/wCQZNJBRjjjfz7srSwXzZiOfYQhCWG/7ihAHet46t6dW/bbSIaNiKwrGYdrdxkYQwMVrZvENPrqniVP3QWKLXDG7vFRbGHLvpFPzXFm4UaRS4uh0eGT8LlZFxVPeiDMcnC2iY7VU5FiNd8FjxR3nWk2DHpVTLkkpoGT5MrmK6Lk03dbzH5py2Jq5Vk7TtEp2wJMVxcaBXFo70EkMfCoKsLkBYal2NEGW3sSALZG3E110XilKQTxRG2NtIZMVi5dRPe4NWB9To7yPpgFvEcb+9FoRUWBxVJheprXAI+Km3c2tgaiR96B7v7uxnGLvsqeo8qtOjFgOPrWPJi3wt46D5Z4oq656zklLZk+vpWdnEljLGTWlpMclH19MRJuXJrORdWJcADGDRdhcYDwZr57tYrSZBijPpnqsqQrmlajRpcwApo1+1eFPv5hVFl2OW4AVM1b4e9VBOnTCTGLlkiajtglaauHYGm1sCnL7EOINtlu9KiBsJvSqeQdh80Xd6MOi8UiL5jQc7xTdu83YxXptDqVp5uTV+xM4b40almOOtlCVIrPMSjOxNeWcQ0QSak+LCxR+IeIfiFFRVJC4Y9hX6DTbrUk14RWdYyyIKuMsuaih/hNVNxaKej8IHs3yRwUIP3mpdVY/Armh+1mt+xc8awzJBjbcT3BHcVr2QZ2+Jw1p8QqC4fNtPH6W9pG8UGdH5al3DEMsk3H/oKn4PF3GvNh0UhrXlbsqqPykniCIil6GGPNkmpR+n/D/wDGM3XkafQa37oA5FMLfJHl3FQLuX3SvldC0cHUB94qp6Vxd0XMSMSptBDbQBiBLNqOx4II07jbemeJeHQzYvQkprp9foycmJS+gJTf0qSdzBMfyrDs7us913cDzEmI2FHWddVKj3bc8TpIghlIlT9iPtWaY3GFtjVnS6aGnxqMV+f3ZyilHnsr8QoG44qOakXTO1NWlpWRJSdCa5PLFwqwI2ooGaFrcE7RQo/Nd+K0RNJnBSIaOL48xp/DJ3pgLNWFqzKxTOkNgiBiLkmlacmi3p7o/wAQ6rp29B/WveqcrtYfZYHoKW8kW9pLg2rZUZdj2tGRXmPzi6x5IqDbuzVvldlbnlPNA4xi9zQjdt5KZcxuK2rUZ+advZ/fbYuY9KlZvlfhtHY8VVnCGmLZLk5zUuWMveJMnmuWanjhTTbWDTFQSoYDU7bc9q88E12BFSwuzQvw7zdg2hj961O208V865fj2ttqWtM6V6vDABzBrI1mnd7oipKjSbL1LsmqbCYtXEg1OtXqoQm4vk5E8rSpkXqVWPNiSfMFxZrkW6kYhdJKnkEg/Sm1atmwTwU+rSKbqyyvIbt7cDam4cE80qgrBk0lyQorpbc1ZZv0/ctLNVGEvHcV2fT5MLqao5U1aPWtUcdKoBg3A5kE/c0GwSYG5OwA3JJ4AHc1q/SPR727BF5tLPBKrvo9AW4n+3NK8meRekdppVkTZN6CwsYQHjU7k+uzlYH+mfrU/MsYttiFA7ajtJI4n15qmu5rawn/ANtqg29hO0hvNq9DOrt3mgjqbOyL+u27aHAk8rrUQRMbGNNa8EscEl/GNdW39zTsXny6R5oPp7UKdZ4o4u2lq1HjEhSZj/CP5tccqCR/qb1oKbNLj7a5mAAOSTsAAOTWkdK9BFVZ8RcYO6FTbt6ZQMQTqcgy3lHAgb80rIm8TUOxu/dJGa5xp8O2LTq1xdVu40s3iPbI17kAAQ6xE8czNVHhXT/Co9Zn7CtzxnSGF1Kxtq3hppRI0qAJPmAMMONoHHesl6gwzWrrhgBuYAACweIApeHE4w9QOSW52iqs2QFI5PMnmaZRYq0yrK3usSoJUfUljwo9TXmLyq6kh0ZGG5DCGj1g712pxSSi67ERabZSkb16Ep0Wq6VapAe4rKV3/wBSVMilcMCoD3KKrHXt4CROrHRSE2J+w+Ko8Tinutqdix96jqs08ls0O2MQJ5G+C/yHLFYSeTTONQ2rnlO49KlZZYuKmx29KrmDXXIAkzvG8UlJuTbfBLUXH7jmKxjPzUU0SNlVjSEnzR/7nafj0pnEdPrANu6DGza/KJ7afUUuOaBW4KCKRFO3bJUwf/NcxTrOI2I4qvZqt7g2qovc7U2DG45Wjyact3yODFNCu1WiYbCzJ+sblpNJk1cZb+IDA+eaz0VOwWENziq09PjfLQDNYs9f2yoM0qy58quAxpNKq/4TEDZXXrpZix5JJP1py21RVBq1wOU3bn5VNaSg3whjXyz3L01XFB9a2TIbdpLY4ms9wHSNwwZINXi5BilXZzFX9Dq8eKEoNO38FbNh39MLM4t2ntnjisTzlAl5tPE0SZjjb9o6GaqDEYQuZPJqdbrMWTGoK+H7hYMPlfUyd0XjEGMsl4hSzCeNQRtH2MH5ArYMDjGuE+GeI3OwE+p9fYTWH4XKWLAAwSQB8kwK2HJsSmGC2VbVoEFjsWbux+T+wpOlmvLaRZxJOXBG6g6IuYjFW8Q91RaAVbyy2tlUs3k25MgTtEk0Si7h/C8E208MDSLZUaQBxA/4apeqeomFh2tkSBMeoBBYfaaA7fVTtvE/Wnrr4GyajLnkLEyDD2cVbxNuFRGJZCeNiFKtyQGK7Grm71AqzDfNZfmGb3r/APhL+Z/KEWZJOwFUTY91EOWH+YSVPuPSjySjXQEJOMrRqeM6sCsSW/3oB6gzQYhtQECKpfEa6xFkFidtzMGN99venLWCZdrurUP0mIHpxyKTHNve1ETfNhV0D1JawhY3LbNqI0sseURBhTH3mjTrbEWMbgxdtkM6bqw2O3Kn+3tWVnTp96WEx1y2rKG2bkUyT459iYSrj5IuLuRB7mrC1kj+GHPJExVbikJg9hRNk2a6xobYRFZmZu7ROKMXJ2CmMJG1Qoq+6rKeIqpvtvVZawx5qE+LAn9Q7g7VSdApqxcA2qQaRK7K8+GTcDiLjeQEfNTsvym5auFpBUj8wNV2TqfEEc1oS5cwRXgR+pfUGqmbJsdfIO5lBgram55jA5mJH1p3F5YDqZOOQOxFXGHwqMW0iGHY7beoNdvhzoPEjtz9qT5nPByBHD+HqXxUDJwR3AO0g9iOaKsy6SwdjDqYLPzqJ5mhW7bkn61aHN3vWBbfm2QgP8QjY/tTJKba2vj3Ob4JWMyC3icNosoouruDxPsTQLmXReMt3NHhM5ImV3HxNG/TOMKXdzzRk2aCYmKB6jJgdLlExy7TAMwyy7YYLeQoxEgHuKZFaN+I+F8cq4PmUER6g1n9zDOn5gRNaODN5kE32MUlJcDBFWeS44W3EjaoJWuRTWlJUyDQ0zS0QDtSoDW7Sqv+GQNDmVIGcA1puW5lhbSCSJ9Ioa6FsWSHRwNbbgmrV+mZYxRrXeVJxoGbTZf/AP1TYCllPHausd1iiorLvq7ULYvplgJFVOKy97fM1XjmuW6MiLRKzzHLeYMPmq4CvVWumFG5Nu2Q3Ze9O9K3sV51It2wfzmZJH8A7x67VQ5/mF6xiblq45VlY8EEGeGKgnSWAUx71q2AzJLdqyqRo0gbER5RH8wTWf8A4oZYly8MShANwBXHbUogH6gf/GtZYPLjUP1LuKCjGwYxGcFti5Y+g71WXbNwGVPO5CmI9t+aIOjembuJxQw7KbQAL3LhXdbYidm/UdSgT6z2rVcT+FuGYE2LjWvZwLi/fZv3NE0qTkwknLoBPw6trbPjtu6gBZ3OsiWM+oBgfJqD1hYVbpdBC3CWjsrH8w+J3+vtU/qbpbE4DzyGtMYm2ZAbndSJEihPEZoG/M8gcCnSnHakRTjwyxyTMrdkkuIn9Wkn7kVDzrOvGuyiHQqgTEE7neD/AM2qNhbhaTHOwB2gD1+pNSsNhWd9A2aC5njQO89/96rxwweXenyLarkhjEj0P+k1JwsP/wA4rohYPrXmB2f/AJ6UWZtQZz4Vj95IFQjcI42q2YTVfirMb1mxzOSpnY5oj4YAtLb1b3EEbUPB96t7GLBFRkT9gMn2GMXh+4rzCgxvUzVNehBQ3xQtviiRk9gtdQAwZEVq2GsOPI5kMI+Kym2xWGBgjcGtD6a6qW8ot3fzjgiqGthJpSXNEJDzYFg4BMgSJ/uaj37I0NA4B4MTV/esS+3ff5quxVsqrxHBgGqcclk0CmUYDxXIMwNzH8qdyzLwWuLuACY9YHFWfSyMgZ9vN2IkEDvUrCQ9y6wEA/2p8srTaAn0CdptF2fQ1PVne9tMVXZo3+IwHrRN03bTTqZvN6Cm5ZJR3AEa/k5Yy1V2e9Ni7bENDLuPQ0ULjVYkDcjn1qAXZ3AtqT88VXjlyXYUW0zM8RktxASRVb4Z9K2fO8CNEECSKo8qyG3uSOa0Y6uo2xs5JGYmlWrv0RZY6o5pUf4zGR5kRdKZDauYe3dIh+Zq9tjQ8c1VZNkOMwyBRcVlH6SOKu8FauuTrTTHesjNO5N7rREkPMgJ42ql6gwS6G27URraiqjOx5DScU/UqBMyRgZA7V3pqIVKXyOxJqcea3GqClGh3LrN93W1Zb87cH8qk/mb2ECTHpWo5D0tZSGcteuDfWxIAMcoo2UidjuR60A9O4tLVwsxiVKqfRiVP8gaLMJnsd9vmtjSOUsN2WcFNeokWcrw2XO+Itl9FwC2wY6wpJ1Bgx80EiN53Iqba6qtR+cfeokrjUuWmY+GQAzCNSkmV09tUiR8VNw3TWCRNrWrblncsf32+kU/JC0PxS2N0UfVHUlm5Ze3+aR9iNw0+xoPyL8NcVe/xGCYdHll8STdIJkeQflHyQfajTFdLWBftXbTFUR9Vyy5LqwAOkqTuIbTIMggHjvdPmZVpn71Cw+nkiU98zK8z/D7HWNRTRiBMnwyQ4HsjDf4En2qj6bweJxV/RZTzaXWWYKABu4Or4FbPjM5G8kA99u/aDNVfTpsDE4jE241OQhAiA0K107d2Okn4PrRRw/3LgXPh7bMqzPAXbLMjrDKYOkhv/1qb0rkN7Eh7ttT4VvbURs7n9K+sCZ+lW/XdrRinfgMZEdjR9+FGaePhGtMBNkgCABKPJEx3kNv8VQ8TnOGByh+oDi+jMrmFKmGBB9DUfF2PKaPvxJwK2yHG2+9Z1isyERWPgm8iTRX5spbi7mpGAAnembjV7YtljtWh7DC8KjtXMVLybJrjESDFG+C6NU8+lWMHh88iu0l9yvOah2ZxiSYqDhcwe04dTupmtDzrpNEMSd6g3Pw7d7ZdDuKDNpZYajPnd0WMEfNi5R9gzw+MZkw+IAPnADRxUnNyuhnABH6f61NyrB+HgrFs7Npg+229UGcYd7WoDzI3vwfUV5hxrK49NM5qhixd8OwDxsefevMmxBNp9ImZ3Ow+5pjGYxUtgN5u0AfvNQ/F1gEyFGyqOKbtfP3EyRT5ll9xX8w2J5BlfuKsMvYKh0sQ38qkW7zgmDp+OPrUtmbTFwBgdz5RI+CO9NlldJM5JEjB5Wt6wyqdN07i5O+r+1XvT2WNatS580cnmq7J1AWFJPcA7N9u/0qJnGZ6QQGM+k8VV3zk3BFi12yBezU3bzA7Kpj5NXWHSOKC2xE795mk+ZusEE1ccb4QiUdzNHVaVZ+/V96dkMfWlXfhpg+Wy+6e65t3FUXdm7ntNGOHxKsAVIIPoa+ccPiivBo56Z6pw1u2PGZ1eY2kiPWu1Ph6XqgWNr9jWXT2qHmWB1odqm5bdS5bW4lwMhEzIqa1tYnWsfIrMWOSlx7E+XZhWZ4c2rzSO/euFv+1aZ1zYwSWw91hJ408/tQDeyxTb8Wy+tO47r81s4su6KtUDKMkuSBiLoKkHg0QYX8PcU0f4yKCoYg69asf06RsY9ZHxVBllpTiLIf8huJq9CNQkH54+tavgc0CMWJ3Yzvx8CtnQwe1yQeFK+WUGX4M5cvg3LodrjG6GAKyAFUgSeQR/8AKnsTnwCRI++32qD+Jx8e0txdntEn/teAw++k/SswTH6nS25K6mVZJkAMwE/An9qvya43DVJxujWcsuX8UG8AhU3VrrToBjgR+c+w+sUsxyHGLb/wb9q/cA/Kyta1H/KSSCfYkfNW126llFt24VEGlQOIHf3J5J7zVZdzgBuQFE77yfSd4H2p8ty4Epp8mfLexd+4bQDvdkhragrpIMHVP5I7zRHgemcdhLbOdFzVLtatklwY5AYDVAH6Zmizp7PrT+I1tVnxId4A1kIm5I52IH0rvPM8U8GD2jaDQ04sJcoyfOc08eORHetR/C3K3w+Ga5cBV7xBCnY6FB0kjtJZj8RWVdUWrb4i46EgPDFQ3lDlRriP80n60edM9YE4Mm803LR0aifM6kShJ7tyCe8VieMrK8NQXDav5+3/AGRbI34p3bhO58vpWYLRF1Tnz4p9vyio2ByYsAzGPaqenj5WJKQPEVyVqWC3FEnSeXDV5hvUy1h7arEfWn8NdVOKmWe1wL3oMcI1u3tFSMZ1GtpKFbN2686EZh7Amrm10PfxCg3XW0p3kmT9qfg1+eLSXKIWneXpMHh1A+KxK2143k+la108pFuGHyYoTyrIcty4ly5vXPUmfsBtTuM/E9FIVLXl4+ldqNVkyZFkbtrpI1cWBYcLj1f3/jLy7d8xHb0qlz9JQAbsSBH1qRZ6qwt0jxQbRbh/0n60x1IW8vgecROtd687sn5u6RTyRr8gezrKSoYs6rO4Wd/tUfBuCir6c7fyqDiyxJ1Ek+/Ne4ckf871bcbjTK0mW6z6bfA/euhYk6mLH4PH0pvCiYlvtUjE31QA6Sfhoqu7ukCOCyusaWIPYEx9hUPqbB3nCto1kSCyp5o7aiNz9anYTEJs/hkH1O5HxUi5niqeJHtSlLJGVxVhppACxiuGajPG5klwFNIhhEqoLCaF8xy0oCwYMo5kFWHyDV/HNy7VEV8EVLrAdqVMUqeEB5FKaRrmtQdZMw2Z3ra6Euuqn9KsQPtRRkfS2ZYqyLltj4TkwXvldUGCYniaDK378Ok1ZZh1I4BYGQAJc8+3tVPVzeOKcUrs6U6QEY/8NsyCgM1u4QNh4xJA9tQog6C6PbD23/6l9D3DHhCGUKO5Pqfajg32YiRso/7T7j1pnE4kARMHkdvjmszLq5zW1dCZ52wTs9AA4qXYGwPNAJ1NvsvqB71UHpbM9T6WRUDsE8W7LlAxCE6FMEgA7+taBisYtpQzagWIWWPduOKj2s1HHM16LwlSlg3vtv8AYZiqXYBWOn8a15bWJkWTJd0ZSCoBOkfqBPEkDmtAy9LFq2FtpbRQPyqqwfWe5PqTv61GxT3LgPggM2wMkKIJg+Y+0n6VX4jIsWoJtm25j8i3CD8AsoB+4rVkuFyNjVu0BnVrXcLdi27tYfdI3Ketsz2G0e0ehqrwOWY3Gb2rdxk73HhLY+v6vpNXmU4/xsatnFIF8MO3h3Bv4iiAGB9mJj2FF7Z9oUrIjiuak1aYC23yBOKyrFZdY1lkuIzecqTKMdhqkDY8T9PShfMs8dxu/wBF5o2zrPBdU4dIZ7xW0FP5ZdwBPpvBqlxv4dY+15vCRx6WnBb/AEkAn6TQ5L6RCBOwfKCe+9E3SmQ/9SHLsVtD6SR3qZ07l9vwAGQFmLaiVhwdRGkzuIiIqwxl0WLHg29tVef1Wtlk/pQVOxfmc0uyjsYNLRYA6t9j7VMwlh7h0opP8q5fLyih3I33jvTAxlyIVig/y7GlOD7kxnkU92Z1+5NzfBNh41ssn9KmSPmrTp7N8Jat6ns67v8AmEj6UMEDkmT6kzXL4pV713FcIlZ8eOX9OF/mGmL65ukEW0VAfQVU/wDq+IvEKbjfExQw2PJ/KKdw1y4GDTFRJSa5BnrM8v7q/LgOsn6de8CS1XlvoWwUIcST370NYDrB7VsKqgn1NTcJ16yKfEEk8RWZkjqLuIiMlfJWZ5kwwrC0bmoNJSeR7VHybOruFuBkPsVO6n6dqj5ldN2549xxvwCdl9hXONCmHX8p5jse9XVFuK3cv3LMo0tyYc4x8NjbYZF8LEHfRGzfHrQtew+glWBBBgg7RV9l9gXjb0ygtgNqGxBoizTIFxSalOm9HPa5Hr6GqkciUtopxcuQAtsVO1dJiDIJE/NWtjpnEMWGmCu0ExPxUHGYbRsRuOR6U1OEuhTtHj45jtMVFKTwa9a3vXdi1LAcSQP3olFR6OXJJyfDM11YUkSJj09yKLcf01Ze2wZZkHf9X0JqxyXLFtbIpB/i/iPz/Sn80tXgCQQR3BWftEVWnOTdoseU4L1GH43BvbuMm/lJHH2pUc4rLGZixCyfmlVpZuBdoxKKWmu7lpgASpAPBIIB+D3o4/DHIbV8Xrl+0LqDTbRSSPP+YkEe0fetXJlWOO5jW0uWAsVvnRq6MBhdQ4tiZMc77j03qpxPQGXtvodO3kuNz6ANRJZtBdKBSEUAQQfyqNhWVq9THLFKIjJNSXBJfHC42kSxGw0jYe3sK8eeGiZGx359K7GKVR5RpXvCwK6s3Dc30cbhiY/4Kz2r5Fdlf1Pg5wl5kLtcVGe2qjzeIglQANzJ295NCOX5DmtxAxS3b/y3LgD/AGXVH1ii7GYyCwfYAqwkwPqe+4P2qVgc6tPb1IVI9jP7V7Hw7GsWnjtffL/N/wAou4MVogYW42HtW7bxrABuRuDcO7b9wOPgU/jM7DBYgHvFZ51b1FdtYp1ldDQ6TPDLuJnbzBqoLmevuQQurcwSxn2q7Jxbv4GRk4poMOrsiOYYqy2GgYhVi5cYwi21PlZ43J3KgDcyOw2fx34a31tyMUrvHDI6IT/+WpiB9Kh/hnj4/wCouMfMSqAN+aFBJMf9w/ajjG9QDRHpXVTtdM6MU1ywG/D/AKde3i2u4pdJsmFXkFyJ1A/qAVgQfcehrSs0x6aZBrOc+6uVLiAbmDxvttE/vVNjOr2KnTM+/FG1Fc2CpUqJ3VOaXDciwJuHdvrwf6fahy0bjXAHMt3p7KMcSL192BO1oD02DH/+f3pzp+y1xy5G1ef1ORLJNxVf7EyyOF7QjxmDHgx3AoSvXSBsJjajy1YkQarRlqguvruKzcWWrsrbvd8gWFuP7VJtYAd96kXEhiPQ16Wq5u+ArPQgHApu41eM9R710moqwaO2xemuGxOuNoimFSTTyrRbUFVBKuUeJYGnmhq9iL1l9N0Qp2/3o96BllIYbDvV7nnTti+p1rxuKorUrFNxlyg8c2uCF0dil8A77g7/AB2okyfM/EuG2vC8n0rJsBjvCa4iMYUlPkdq0X8P7cIXJ3Y/tVbVYVC5/wCBy+qg4axrM8MO/wDEP71VZr0lbvMGkqf1ceYf3q7wXqe9SiYq1psMZQ3vhsdKKfZmeZ9IXk1lRqUcR+Yj4qy6Ky5dLtcTzAgAspkbe9HDCuWtxRTwyrvgBYknZEIMbfIp4XpXf4Iri7ZBHvTDvoUkkwJJ9YFVVKWN0vcaCmMTS7LHBpVT4zNld2bVyZ7fSvacoOik9tl7cwdlkFsoGtKoXSyyAAIA3FRcvy2zh1KYe3oUkuQCfzMAOTxsBtUs3CRt2PJJj7d6580QGHJ3jk/FVtz6FNtnFxAhDMCT+lQZAPvTS32dgvr78U6x33E9vUmupFuZnUfpA/pXAHkC2ZYyf091+vvTi4jXuTpHtufp6UxaxIAM7k9juI9vepVvDLzqKR+mJHtQMlc9Av8AiJl17w1u2VYlfzIN2K8hgByQe3vWb4PqS4hgTzuOB77Vt1/CuRBuKQdzMg/esi/EfKCmJW4TK3FABU7Skghvcgg/+K2vC9XO1hf6f6LeLI1wWWQYW1jdd7E+YIRaVFMSY1EsR6SsRHJo1w3TuXJa1eBbLTEMC/18xNZJlOfnCo1tUBVjqG5BDRB39wB9qmv1aXCmCGWdpEb16BzT9+R8Gl2gq60ezh7Pi2FW0ysFYIoUXFbbdR3Bgz80CX+o2fYtP+UAydvb5n6VxjcxuYhhJkA8DiTsAPU1DK6TER+30rpycuugOi36dwK37xt3uHRgCD5kIGpWB/i2+N4qqzPLHt3Gtl9l27wfcfNScvxrWn1jkAj7jmq7G4tnYsxkml5ZRjBL3Ib5J2CH+GEXu0n34H8gKMchxyINER7+sUGZPJNXSdvmsXPBTbTK2TlhB/69FzYSg59TUbF5ozPqAj0HP3qsQgTXQ+1LWGC5oXR5imltURPpUZjUtjNNGSCBR1RNkR2psCnntEHekFriThFp60m9eqldVJJo+SZlh7WHkESBx3mqK91Y5uhj/wC3MR7etDANJqrLTQTbfNkBP1VdwaorpAd9tomT3NW/RmaqqgNtExHrWT49DRJ0rmsLv2/p2PzUZdN/Sq7Hx+Tasl6htMdBaGJOkGiHxAfesoxPhYi0L+G2KbOvcepijfpexcWwGdidW4B7Cq+LK4R2r29vdD4t3RfgRuOP5V6a8sHavGq1foT+Qzx6pOqbwTCYhpiLT7nsdJirhzWc/i9mUWUw6tBdtbDuUUGJ9i0f6aq/XkSR0nSsx0Yl/wCI/c0qZYGaVa9Ir8H0HsCq8xuQPXn7VzM6pnkRHJ54pKSpPMkc+3pXdq5DAc/G/wBzXndxWoctAIeIImO5moZuAmDJZv5f2qWdyfU7D47k1yulFngnvH8qKyKI72UQiBv6k7/QUhckwvmPfb/kU4l5BBC6mYfMCufH0yYgH0EftXMHoZvZaX/O5VRuVBj7kdqg5ll9q6uh0DJ/BJGw4MjcfTerYXDpkpIPE7n2rhctckMSLYO51STA9RXKTTtBJ/AB5r0NhvDuFFfUEZ1HiEgEKdO3Jk+prMktp/wmK+gnRJiYXnjzH+1Yf1Xh7S4q74EqgY+VuA36gvtNbHhurlJyjk5+4/FLmmOZYQbtobABlPtCmT/KuurGtvdYp+rcx/HvJ+v9TVOLhHz7GubjzW1PPHZtQ1s5HzXdjDs5gCuYq7ye0QKoznSsXKVIk4LC6FjvUmOK9biKS+1Vbvlle7HFSeaRNcsdgK5iiRx2Qe1cxFOrtTT81xx6w9KbfmuyI9q81SK6jkN6qs8ryS7ekqpgd4q46GyK1iLhLsJXfT3NanYwiWxCqAKqZtRtdIYo2Yti8tKgkcjlTVXqrSOvcklDet7Ecx3FZpNHhnvjYBGx1uRUfI8VouFW4bb+1WFwCKpLtveRVmPKaY3GwtyfN3wt7WN0Ozp2I/vWydOZyl21rDqUMaR3HtFYNh7wZJbtsf71YZDn13CXPLuh/Mp4+R71Rz6dy9UPq/cbGW0+h8PcB43FdM1COTZx4iC5abYjjn71J/625v5zJ+Nvis56zatslyPTssM9zmzhbfiXn0qTC9yxAmB77GsKz3OGxd+5faYOyr/Cg/KP6n3Joh67N1deotcS4APMxIQqwYFR2O0betB7LCGK0dNGO1TXbFZJXwRTapVJtYVyAYpVcsUbNmFwiSCf5VJsX/MD2jj6UqVYQoQu+YADc7ffmnnuAc8Af7ClSqF0d7WRXxWm1M7klRA/vTVsFfMw7QN5+SaVKjXQtit4gFwZMDcj+Vd4vHiAAx323EwP717SqPcCyMtu2dl1ajvqJmD6xxWF53b037izMO2/r5jSpVoeH/Ux+JlexpzC2tTRSpVqvhDmX1vK7YAO5NSiABSpVScm+ytbY2UZuNl7+p9qkqoAH2ivKVEuUSNsf3roCvaVMOJQwTsnifp+RTGmOaVKhi7IPAk1zcP7fzr2lRHCwt9rbKyMVZTII5mti6Yz438MLlwQwlTHBI7ilSqpq0tqYcXQP9a9T2/CNu3JZtuCAKzUUqVFhgox4B7I+OnTtVY1KlVmHQ2HRKy27DQeDV1ZVSII3FKlQZQh7I82uYS9sSbRPmWf3FatYvK6B1/VSpVj+JwVRn7jsLfRAz7Ai7aZT6UD5HkfjXSpOy817SpejySWOVex2YN7XT9sACOKVKlUebP5EU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0710" name="AutoShape 6" descr="data:image/jpeg;base64,/9j/4AAQSkZJRgABAQAAAQABAAD/2wCEAAkGBxMTEhUUExQWFBQXGRcUGBUVFBQVFBUXFRQXFxUYFRcYHSggGBolHBQUITEhJSkrLi4uFx8zODMsNygtLiwBCgoKDg0OGxAQGywkICQ0LCwsLCwsLCwsLCwsLCwsLCwvLCwsLCwsLCwsLCwsLCwsLCwsLCwsLCwsLCwsLCwsLP/AABEIALcBEwMBIgACEQEDEQH/xAAcAAABBQEBAQAAAAAAAAAAAAAGAAMEBQcCAQj/xAA+EAACAQIFAgUCBAQFAwMFAAABAhEAAwQFEiExBkETIlFhcYGRBzJCoVKxwdEjYpLh8BSC8RUzohYkcrLC/8QAGgEAAgMBAQAAAAAAAAAAAAAAAgMBBAUABv/EAC8RAAICAQQABQIFBAMAAAAAAAABAhEDBBIhMQUTIkFRMmEUcYGx8CNCkdEGocH/2gAMAwEAAhEDEQA/AM8y3KyxE8UfZLgRbUaeKAbmZlWIGwB2oj6bzK43xWz4atNv9DbkUMyk4hdfG1UucqoXUY2q0uYmRvzWf9QY9y5Wdq0tTqFpse+SK+GLbOc5zDWABG1ULsaeNMvXlM+olnm5yL8fT0WOQ5o9m6GU87EeoNahYtLhsKLwENiTqn0ReAPliDWPWjvWr47OrWJXCydKALaK7eUgenpz9qo5ILfZc0rW7c/YH+m85FvEXXPDbT7Sf9q0bCOt5QVPNR81yDDY6wFwoW3dT8sAeeB+v59a86PwFyypt3lKOOx/p6isvXQTj5iE6rG1O37lbmHT+IN3ywU+YNdYzI7yJ5V+d6P0tikUmrOh/wCQZNJBRjjjfz7srSwXzZiOfYQhCWG/7ihAHet46t6dW/bbSIaNiKwrGYdrdxkYQwMVrZvENPrqniVP3QWKLXDG7vFRbGHLvpFPzXFm4UaRS4uh0eGT8LlZFxVPeiDMcnC2iY7VU5FiNd8FjxR3nWk2DHpVTLkkpoGT5MrmK6Lk03dbzH5py2Jq5Vk7TtEp2wJMVxcaBXFo70EkMfCoKsLkBYal2NEGW3sSALZG3E110XilKQTxRG2NtIZMVi5dRPe4NWB9To7yPpgFvEcb+9FoRUWBxVJheprXAI+Km3c2tgaiR96B7v7uxnGLvsqeo8qtOjFgOPrWPJi3wt46D5Z4oq656zklLZk+vpWdnEljLGTWlpMclH19MRJuXJrORdWJcADGDRdhcYDwZr57tYrSZBijPpnqsqQrmlajRpcwApo1+1eFPv5hVFl2OW4AVM1b4e9VBOnTCTGLlkiajtglaauHYGm1sCnL7EOINtlu9KiBsJvSqeQdh80Xd6MOi8UiL5jQc7xTdu83YxXptDqVp5uTV+xM4b40almOOtlCVIrPMSjOxNeWcQ0QSak+LCxR+IeIfiFFRVJC4Y9hX6DTbrUk14RWdYyyIKuMsuaih/hNVNxaKej8IHs3yRwUIP3mpdVY/Armh+1mt+xc8awzJBjbcT3BHcVr2QZ2+Jw1p8QqC4fNtPH6W9pG8UGdH5al3DEMsk3H/oKn4PF3GvNh0UhrXlbsqqPykniCIil6GGPNkmpR+n/D/wDGM3XkafQa37oA5FMLfJHl3FQLuX3SvldC0cHUB94qp6Vxd0XMSMSptBDbQBiBLNqOx4II07jbemeJeHQzYvQkprp9foycmJS+gJTf0qSdzBMfyrDs7us913cDzEmI2FHWddVKj3bc8TpIghlIlT9iPtWaY3GFtjVnS6aGnxqMV+f3ZyilHnsr8QoG44qOakXTO1NWlpWRJSdCa5PLFwqwI2ooGaFrcE7RQo/Nd+K0RNJnBSIaOL48xp/DJ3pgLNWFqzKxTOkNgiBiLkmlacmi3p7o/wAQ6rp29B/WveqcrtYfZYHoKW8kW9pLg2rZUZdj2tGRXmPzi6x5IqDbuzVvldlbnlPNA4xi9zQjdt5KZcxuK2rUZ+advZ/fbYuY9KlZvlfhtHY8VVnCGmLZLk5zUuWMveJMnmuWanjhTTbWDTFQSoYDU7bc9q88E12BFSwuzQvw7zdg2hj961O208V865fj2ttqWtM6V6vDABzBrI1mnd7oipKjSbL1LsmqbCYtXEg1OtXqoQm4vk5E8rSpkXqVWPNiSfMFxZrkW6kYhdJKnkEg/Sm1atmwTwU+rSKbqyyvIbt7cDam4cE80qgrBk0lyQorpbc1ZZv0/ctLNVGEvHcV2fT5MLqao5U1aPWtUcdKoBg3A5kE/c0GwSYG5OwA3JJ4AHc1q/SPR727BF5tLPBKrvo9AW4n+3NK8meRekdppVkTZN6CwsYQHjU7k+uzlYH+mfrU/MsYttiFA7ajtJI4n15qmu5rawn/ANtqg29hO0hvNq9DOrt3mgjqbOyL+u27aHAk8rrUQRMbGNNa8EscEl/GNdW39zTsXny6R5oPp7UKdZ4o4u2lq1HjEhSZj/CP5tccqCR/qb1oKbNLj7a5mAAOSTsAAOTWkdK9BFVZ8RcYO6FTbt6ZQMQTqcgy3lHAgb80rIm8TUOxu/dJGa5xp8O2LTq1xdVu40s3iPbI17kAAQ6xE8czNVHhXT/Co9Zn7CtzxnSGF1Kxtq3hppRI0qAJPmAMMONoHHesl6gwzWrrhgBuYAACweIApeHE4w9QOSW52iqs2QFI5PMnmaZRYq0yrK3usSoJUfUljwo9TXmLyq6kh0ZGG5DCGj1g712pxSSi67ERabZSkb16Ep0Wq6VapAe4rKV3/wBSVMilcMCoD3KKrHXt4CROrHRSE2J+w+Ko8Tinutqdix96jqs08ls0O2MQJ5G+C/yHLFYSeTTONQ2rnlO49KlZZYuKmx29KrmDXXIAkzvG8UlJuTbfBLUXH7jmKxjPzUU0SNlVjSEnzR/7nafj0pnEdPrANu6DGza/KJ7afUUuOaBW4KCKRFO3bJUwf/NcxTrOI2I4qvZqt7g2qovc7U2DG45Wjyact3yODFNCu1WiYbCzJ+sblpNJk1cZb+IDA+eaz0VOwWENziq09PjfLQDNYs9f2yoM0qy58quAxpNKq/4TEDZXXrpZix5JJP1py21RVBq1wOU3bn5VNaSg3whjXyz3L01XFB9a2TIbdpLY4ms9wHSNwwZINXi5BilXZzFX9Dq8eKEoNO38FbNh39MLM4t2ntnjisTzlAl5tPE0SZjjb9o6GaqDEYQuZPJqdbrMWTGoK+H7hYMPlfUyd0XjEGMsl4hSzCeNQRtH2MH5ArYMDjGuE+GeI3OwE+p9fYTWH4XKWLAAwSQB8kwK2HJsSmGC2VbVoEFjsWbux+T+wpOlmvLaRZxJOXBG6g6IuYjFW8Q91RaAVbyy2tlUs3k25MgTtEk0Si7h/C8E208MDSLZUaQBxA/4apeqeomFh2tkSBMeoBBYfaaA7fVTtvE/Wnrr4GyajLnkLEyDD2cVbxNuFRGJZCeNiFKtyQGK7Grm71AqzDfNZfmGb3r/APhL+Z/KEWZJOwFUTY91EOWH+YSVPuPSjySjXQEJOMrRqeM6sCsSW/3oB6gzQYhtQECKpfEa6xFkFidtzMGN99venLWCZdrurUP0mIHpxyKTHNve1ETfNhV0D1JawhY3LbNqI0sseURBhTH3mjTrbEWMbgxdtkM6bqw2O3Kn+3tWVnTp96WEx1y2rKG2bkUyT459iYSrj5IuLuRB7mrC1kj+GHPJExVbikJg9hRNk2a6xobYRFZmZu7ROKMXJ2CmMJG1Qoq+6rKeIqpvtvVZawx5qE+LAn9Q7g7VSdApqxcA2qQaRK7K8+GTcDiLjeQEfNTsvym5auFpBUj8wNV2TqfEEc1oS5cwRXgR+pfUGqmbJsdfIO5lBgram55jA5mJH1p3F5YDqZOOQOxFXGHwqMW0iGHY7beoNdvhzoPEjtz9qT5nPByBHD+HqXxUDJwR3AO0g9iOaKsy6SwdjDqYLPzqJ5mhW7bkn61aHN3vWBbfm2QgP8QjY/tTJKba2vj3Ob4JWMyC3icNosoouruDxPsTQLmXReMt3NHhM5ImV3HxNG/TOMKXdzzRk2aCYmKB6jJgdLlExy7TAMwyy7YYLeQoxEgHuKZFaN+I+F8cq4PmUER6g1n9zDOn5gRNaODN5kE32MUlJcDBFWeS44W3EjaoJWuRTWlJUyDQ0zS0QDtSoDW7Sqv+GQNDmVIGcA1puW5lhbSCSJ9Ioa6FsWSHRwNbbgmrV+mZYxRrXeVJxoGbTZf/AP1TYCllPHausd1iiorLvq7ULYvplgJFVOKy97fM1XjmuW6MiLRKzzHLeYMPmq4CvVWumFG5Nu2Q3Ze9O9K3sV51It2wfzmZJH8A7x67VQ5/mF6xiblq45VlY8EEGeGKgnSWAUx71q2AzJLdqyqRo0gbER5RH8wTWf8A4oZYly8MShANwBXHbUogH6gf/GtZYPLjUP1LuKCjGwYxGcFti5Y+g71WXbNwGVPO5CmI9t+aIOjembuJxQw7KbQAL3LhXdbYidm/UdSgT6z2rVcT+FuGYE2LjWvZwLi/fZv3NE0qTkwknLoBPw6trbPjtu6gBZ3OsiWM+oBgfJqD1hYVbpdBC3CWjsrH8w+J3+vtU/qbpbE4DzyGtMYm2ZAbndSJEihPEZoG/M8gcCnSnHakRTjwyxyTMrdkkuIn9Wkn7kVDzrOvGuyiHQqgTEE7neD/AM2qNhbhaTHOwB2gD1+pNSsNhWd9A2aC5njQO89/96rxwweXenyLarkhjEj0P+k1JwsP/wA4rohYPrXmB2f/AJ6UWZtQZz4Vj95IFQjcI42q2YTVfirMb1mxzOSpnY5oj4YAtLb1b3EEbUPB96t7GLBFRkT9gMn2GMXh+4rzCgxvUzVNehBQ3xQtviiRk9gtdQAwZEVq2GsOPI5kMI+Kym2xWGBgjcGtD6a6qW8ot3fzjgiqGthJpSXNEJDzYFg4BMgSJ/uaj37I0NA4B4MTV/esS+3ff5quxVsqrxHBgGqcclk0CmUYDxXIMwNzH8qdyzLwWuLuACY9YHFWfSyMgZ9vN2IkEDvUrCQ9y6wEA/2p8srTaAn0CdptF2fQ1PVne9tMVXZo3+IwHrRN03bTTqZvN6Cm5ZJR3AEa/k5Yy1V2e9Ni7bENDLuPQ0ULjVYkDcjn1qAXZ3AtqT88VXjlyXYUW0zM8RktxASRVb4Z9K2fO8CNEECSKo8qyG3uSOa0Y6uo2xs5JGYmlWrv0RZY6o5pUf4zGR5kRdKZDauYe3dIh+Zq9tjQ8c1VZNkOMwyBRcVlH6SOKu8FauuTrTTHesjNO5N7rREkPMgJ42ql6gwS6G27URraiqjOx5DScU/UqBMyRgZA7V3pqIVKXyOxJqcea3GqClGh3LrN93W1Zb87cH8qk/mb2ECTHpWo5D0tZSGcteuDfWxIAMcoo2UidjuR60A9O4tLVwsxiVKqfRiVP8gaLMJnsd9vmtjSOUsN2WcFNeokWcrw2XO+Itl9FwC2wY6wpJ1Bgx80EiN53Iqba6qtR+cfeokrjUuWmY+GQAzCNSkmV09tUiR8VNw3TWCRNrWrblncsf32+kU/JC0PxS2N0UfVHUlm5Ze3+aR9iNw0+xoPyL8NcVe/xGCYdHll8STdIJkeQflHyQfajTFdLWBftXbTFUR9Vyy5LqwAOkqTuIbTIMggHjvdPmZVpn71Cw+nkiU98zK8z/D7HWNRTRiBMnwyQ4HsjDf4En2qj6bweJxV/RZTzaXWWYKABu4Or4FbPjM5G8kA99u/aDNVfTpsDE4jE241OQhAiA0K107d2Okn4PrRRw/3LgXPh7bMqzPAXbLMjrDKYOkhv/1qb0rkN7Eh7ttT4VvbURs7n9K+sCZ+lW/XdrRinfgMZEdjR9+FGaePhGtMBNkgCABKPJEx3kNv8VQ8TnOGByh+oDi+jMrmFKmGBB9DUfF2PKaPvxJwK2yHG2+9Z1isyERWPgm8iTRX5spbi7mpGAAnembjV7YtljtWh7DC8KjtXMVLybJrjESDFG+C6NU8+lWMHh88iu0l9yvOah2ZxiSYqDhcwe04dTupmtDzrpNEMSd6g3Pw7d7ZdDuKDNpZYajPnd0WMEfNi5R9gzw+MZkw+IAPnADRxUnNyuhnABH6f61NyrB+HgrFs7Npg+229UGcYd7WoDzI3vwfUV5hxrK49NM5qhixd8OwDxsefevMmxBNp9ImZ3Ow+5pjGYxUtgN5u0AfvNQ/F1gEyFGyqOKbtfP3EyRT5ll9xX8w2J5BlfuKsMvYKh0sQ38qkW7zgmDp+OPrUtmbTFwBgdz5RI+CO9NlldJM5JEjB5Wt6wyqdN07i5O+r+1XvT2WNatS580cnmq7J1AWFJPcA7N9u/0qJnGZ6QQGM+k8VV3zk3BFi12yBezU3bzA7Kpj5NXWHSOKC2xE795mk+ZusEE1ccb4QiUdzNHVaVZ+/V96dkMfWlXfhpg+Wy+6e65t3FUXdm7ntNGOHxKsAVIIPoa+ccPiivBo56Z6pw1u2PGZ1eY2kiPWu1Ph6XqgWNr9jWXT2qHmWB1odqm5bdS5bW4lwMhEzIqa1tYnWsfIrMWOSlx7E+XZhWZ4c2rzSO/euFv+1aZ1zYwSWw91hJ408/tQDeyxTb8Wy+tO47r81s4su6KtUDKMkuSBiLoKkHg0QYX8PcU0f4yKCoYg69asf06RsY9ZHxVBllpTiLIf8huJq9CNQkH54+tavgc0CMWJ3Yzvx8CtnQwe1yQeFK+WUGX4M5cvg3LodrjG6GAKyAFUgSeQR/8AKnsTnwCRI++32qD+Jx8e0txdntEn/teAw++k/SswTH6nS25K6mVZJkAMwE/An9qvya43DVJxujWcsuX8UG8AhU3VrrToBjgR+c+w+sUsxyHGLb/wb9q/cA/Kyta1H/KSSCfYkfNW126llFt24VEGlQOIHf3J5J7zVZdzgBuQFE77yfSd4H2p8ty4Epp8mfLexd+4bQDvdkhragrpIMHVP5I7zRHgemcdhLbOdFzVLtatklwY5AYDVAH6Zmizp7PrT+I1tVnxId4A1kIm5I52IH0rvPM8U8GD2jaDQ04sJcoyfOc08eORHetR/C3K3w+Ga5cBV7xBCnY6FB0kjtJZj8RWVdUWrb4i46EgPDFQ3lDlRriP80n60edM9YE4Mm803LR0aifM6kShJ7tyCe8VieMrK8NQXDav5+3/AGRbI34p3bhO58vpWYLRF1Tnz4p9vyio2ByYsAzGPaqenj5WJKQPEVyVqWC3FEnSeXDV5hvUy1h7arEfWn8NdVOKmWe1wL3oMcI1u3tFSMZ1GtpKFbN2686EZh7Amrm10PfxCg3XW0p3kmT9qfg1+eLSXKIWneXpMHh1A+KxK2143k+la108pFuGHyYoTyrIcty4ly5vXPUmfsBtTuM/E9FIVLXl4+ldqNVkyZFkbtrpI1cWBYcLj1f3/jLy7d8xHb0qlz9JQAbsSBH1qRZ6qwt0jxQbRbh/0n60x1IW8vgecROtd687sn5u6RTyRr8gezrKSoYs6rO4Wd/tUfBuCir6c7fyqDiyxJ1Ek+/Ne4ckf871bcbjTK0mW6z6bfA/euhYk6mLH4PH0pvCiYlvtUjE31QA6Sfhoqu7ukCOCyusaWIPYEx9hUPqbB3nCto1kSCyp5o7aiNz9anYTEJs/hkH1O5HxUi5niqeJHtSlLJGVxVhppACxiuGajPG5klwFNIhhEqoLCaF8xy0oCwYMo5kFWHyDV/HNy7VEV8EVLrAdqVMUqeEB5FKaRrmtQdZMw2Z3ra6Euuqn9KsQPtRRkfS2ZYqyLltj4TkwXvldUGCYniaDK378Ok1ZZh1I4BYGQAJc8+3tVPVzeOKcUrs6U6QEY/8NsyCgM1u4QNh4xJA9tQog6C6PbD23/6l9D3DHhCGUKO5Pqfajg32YiRso/7T7j1pnE4kARMHkdvjmszLq5zW1dCZ52wTs9AA4qXYGwPNAJ1NvsvqB71UHpbM9T6WRUDsE8W7LlAxCE6FMEgA7+taBisYtpQzagWIWWPduOKj2s1HHM16LwlSlg3vtv8AYZiqXYBWOn8a15bWJkWTJd0ZSCoBOkfqBPEkDmtAy9LFq2FtpbRQPyqqwfWe5PqTv61GxT3LgPggM2wMkKIJg+Y+0n6VX4jIsWoJtm25j8i3CD8AsoB+4rVkuFyNjVu0BnVrXcLdi27tYfdI3Ketsz2G0e0ehqrwOWY3Gb2rdxk73HhLY+v6vpNXmU4/xsatnFIF8MO3h3Bv4iiAGB9mJj2FF7Z9oUrIjiuak1aYC23yBOKyrFZdY1lkuIzecqTKMdhqkDY8T9PShfMs8dxu/wBF5o2zrPBdU4dIZ7xW0FP5ZdwBPpvBqlxv4dY+15vCRx6WnBb/AEkAn6TQ5L6RCBOwfKCe+9E3SmQ/9SHLsVtD6SR3qZ07l9vwAGQFmLaiVhwdRGkzuIiIqwxl0WLHg29tVef1Wtlk/pQVOxfmc0uyjsYNLRYA6t9j7VMwlh7h0opP8q5fLyih3I33jvTAxlyIVig/y7GlOD7kxnkU92Z1+5NzfBNh41ssn9KmSPmrTp7N8Jat6ns67v8AmEj6UMEDkmT6kzXL4pV713FcIlZ8eOX9OF/mGmL65ukEW0VAfQVU/wDq+IvEKbjfExQw2PJ/KKdw1y4GDTFRJSa5BnrM8v7q/LgOsn6de8CS1XlvoWwUIcST370NYDrB7VsKqgn1NTcJ16yKfEEk8RWZkjqLuIiMlfJWZ5kwwrC0bmoNJSeR7VHybOruFuBkPsVO6n6dqj5ldN2549xxvwCdl9hXONCmHX8p5jse9XVFuK3cv3LMo0tyYc4x8NjbYZF8LEHfRGzfHrQtew+glWBBBgg7RV9l9gXjb0ygtgNqGxBoizTIFxSalOm9HPa5Hr6GqkciUtopxcuQAtsVO1dJiDIJE/NWtjpnEMWGmCu0ExPxUHGYbRsRuOR6U1OEuhTtHj45jtMVFKTwa9a3vXdi1LAcSQP3olFR6OXJJyfDM11YUkSJj09yKLcf01Ze2wZZkHf9X0JqxyXLFtbIpB/i/iPz/Sn80tXgCQQR3BWftEVWnOTdoseU4L1GH43BvbuMm/lJHH2pUc4rLGZixCyfmlVpZuBdoxKKWmu7lpgASpAPBIIB+D3o4/DHIbV8Xrl+0LqDTbRSSPP+YkEe0fetXJlWOO5jW0uWAsVvnRq6MBhdQ4tiZMc77j03qpxPQGXtvodO3kuNz6ANRJZtBdKBSEUAQQfyqNhWVq9THLFKIjJNSXBJfHC42kSxGw0jYe3sK8eeGiZGx359K7GKVR5RpXvCwK6s3Dc30cbhiY/4Kz2r5Fdlf1Pg5wl5kLtcVGe2qjzeIglQANzJ295NCOX5DmtxAxS3b/y3LgD/AGXVH1ii7GYyCwfYAqwkwPqe+4P2qVgc6tPb1IVI9jP7V7Hw7GsWnjtffL/N/wAou4MVogYW42HtW7bxrABuRuDcO7b9wOPgU/jM7DBYgHvFZ51b1FdtYp1ldDQ6TPDLuJnbzBqoLmevuQQurcwSxn2q7Jxbv4GRk4poMOrsiOYYqy2GgYhVi5cYwi21PlZ43J3KgDcyOw2fx34a31tyMUrvHDI6IT/+WpiB9Kh/hnj4/wCouMfMSqAN+aFBJMf9w/ajjG9QDRHpXVTtdM6MU1ywG/D/AKde3i2u4pdJsmFXkFyJ1A/qAVgQfcehrSs0x6aZBrOc+6uVLiAbmDxvttE/vVNjOr2KnTM+/FG1Fc2CpUqJ3VOaXDciwJuHdvrwf6fahy0bjXAHMt3p7KMcSL192BO1oD02DH/+f3pzp+y1xy5G1ef1ORLJNxVf7EyyOF7QjxmDHgx3AoSvXSBsJjajy1YkQarRlqguvruKzcWWrsrbvd8gWFuP7VJtYAd96kXEhiPQ16Wq5u+ArPQgHApu41eM9R710moqwaO2xemuGxOuNoimFSTTyrRbUFVBKuUeJYGnmhq9iL1l9N0Qp2/3o96BllIYbDvV7nnTti+p1rxuKorUrFNxlyg8c2uCF0dil8A77g7/AB2okyfM/EuG2vC8n0rJsBjvCa4iMYUlPkdq0X8P7cIXJ3Y/tVbVYVC5/wCBy+qg4axrM8MO/wDEP71VZr0lbvMGkqf1ceYf3q7wXqe9SiYq1psMZQ3vhsdKKfZmeZ9IXk1lRqUcR+Yj4qy6Ky5dLtcTzAgAspkbe9HDCuWtxRTwyrvgBYknZEIMbfIp4XpXf4Iri7ZBHvTDvoUkkwJJ9YFVVKWN0vcaCmMTS7LHBpVT4zNld2bVyZ7fSvacoOik9tl7cwdlkFsoGtKoXSyyAAIA3FRcvy2zh1KYe3oUkuQCfzMAOTxsBtUs3CRt2PJJj7d6580QGHJ3jk/FVtz6FNtnFxAhDMCT+lQZAPvTS32dgvr78U6x33E9vUmupFuZnUfpA/pXAHkC2ZYyf091+vvTi4jXuTpHtufp6UxaxIAM7k9juI9vepVvDLzqKR+mJHtQMlc9Av8AiJl17w1u2VYlfzIN2K8hgByQe3vWb4PqS4hgTzuOB77Vt1/CuRBuKQdzMg/esi/EfKCmJW4TK3FABU7Skghvcgg/+K2vC9XO1hf6f6LeLI1wWWQYW1jdd7E+YIRaVFMSY1EsR6SsRHJo1w3TuXJa1eBbLTEMC/18xNZJlOfnCo1tUBVjqG5BDRB39wB9qmv1aXCmCGWdpEb16BzT9+R8Gl2gq60ezh7Pi2FW0ysFYIoUXFbbdR3Bgz80CX+o2fYtP+UAydvb5n6VxjcxuYhhJkA8DiTsAPU1DK6TER+30rpycuugOi36dwK37xt3uHRgCD5kIGpWB/i2+N4qqzPLHt3Gtl9l27wfcfNScvxrWn1jkAj7jmq7G4tnYsxkml5ZRjBL3Ib5J2CH+GEXu0n34H8gKMchxyINER7+sUGZPJNXSdvmsXPBTbTK2TlhB/69FzYSg59TUbF5ozPqAj0HP3qsQgTXQ+1LWGC5oXR5imltURPpUZjUtjNNGSCBR1RNkR2psCnntEHekFriThFp60m9eqldVJJo+SZlh7WHkESBx3mqK91Y5uhj/wC3MR7etDANJqrLTQTbfNkBP1VdwaorpAd9tomT3NW/RmaqqgNtExHrWT49DRJ0rmsLv2/p2PzUZdN/Sq7Hx+Tasl6htMdBaGJOkGiHxAfesoxPhYi0L+G2KbOvcepijfpexcWwGdidW4B7Cq+LK4R2r29vdD4t3RfgRuOP5V6a8sHavGq1foT+Qzx6pOqbwTCYhpiLT7nsdJirhzWc/i9mUWUw6tBdtbDuUUGJ9i0f6aq/XkSR0nSsx0Yl/wCI/c0qZYGaVa9Ir8H0HsCq8xuQPXn7VzM6pnkRHJ54pKSpPMkc+3pXdq5DAc/G/wBzXndxWoctAIeIImO5moZuAmDJZv5f2qWdyfU7D47k1yulFngnvH8qKyKI72UQiBv6k7/QUhckwvmPfb/kU4l5BBC6mYfMCufH0yYgH0EftXMHoZvZaX/O5VRuVBj7kdqg5ll9q6uh0DJ/BJGw4MjcfTerYXDpkpIPE7n2rhctckMSLYO51STA9RXKTTtBJ/AB5r0NhvDuFFfUEZ1HiEgEKdO3Jk+prMktp/wmK+gnRJiYXnjzH+1Yf1Xh7S4q74EqgY+VuA36gvtNbHhurlJyjk5+4/FLmmOZYQbtobABlPtCmT/KuurGtvdYp+rcx/HvJ+v9TVOLhHz7GubjzW1PPHZtQ1s5HzXdjDs5gCuYq7ye0QKoznSsXKVIk4LC6FjvUmOK9biKS+1Vbvlle7HFSeaRNcsdgK5iiRx2Qe1cxFOrtTT81xx6w9KbfmuyI9q81SK6jkN6qs8ryS7ekqpgd4q46GyK1iLhLsJXfT3NanYwiWxCqAKqZtRtdIYo2Yti8tKgkcjlTVXqrSOvcklDet7Ecx3FZpNHhnvjYBGx1uRUfI8VouFW4bb+1WFwCKpLtveRVmPKaY3GwtyfN3wt7WN0Ozp2I/vWydOZyl21rDqUMaR3HtFYNh7wZJbtsf71YZDn13CXPLuh/Mp4+R71Rz6dy9UPq/cbGW0+h8PcB43FdM1COTZx4iC5abYjjn71J/625v5zJ+Nvis56zatslyPTssM9zmzhbfiXn0qTC9yxAmB77GsKz3OGxd+5faYOyr/Cg/KP6n3Joh67N1deotcS4APMxIQqwYFR2O0betB7LCGK0dNGO1TXbFZJXwRTapVJtYVyAYpVcsUbNmFwiSCf5VJsX/MD2jj6UqVYQoQu+YADc7ffmnnuAc8Af7ClSqF0d7WRXxWm1M7klRA/vTVsFfMw7QN5+SaVKjXQtit4gFwZMDcj+Vd4vHiAAx323EwP717SqPcCyMtu2dl1ajvqJmD6xxWF53b037izMO2/r5jSpVoeH/Ux+JlexpzC2tTRSpVqvhDmX1vK7YAO5NSiABSpVScm+ytbY2UZuNl7+p9qkqoAH2ivKVEuUSNsf3roCvaVMOJQwTsnifp+RTGmOaVKhi7IPAk1zcP7fzr2lRHCwt9rbKyMVZTII5mti6Yz438MLlwQwlTHBI7ilSqpq0tqYcXQP9a9T2/CNu3JZtuCAKzUUqVFhgox4B7I+OnTtVY1KlVmHQ2HRKy27DQeDV1ZVSII3FKlQZQh7I82uYS9sSbRPmWf3FatYvK6B1/VSpVj+JwVRn7jsLfRAz7Ai7aZT6UD5HkfjXSpOy817SpejySWOVex2YN7XT9sACOKVKlUebP5EU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0" name="Group 9"/>
          <p:cNvGrpSpPr/>
          <p:nvPr/>
        </p:nvGrpSpPr>
        <p:grpSpPr>
          <a:xfrm>
            <a:off x="762000" y="3733800"/>
            <a:ext cx="3886200" cy="2981325"/>
            <a:chOff x="762000" y="3733800"/>
            <a:chExt cx="3886200" cy="2981325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66925" y="3733800"/>
              <a:ext cx="2581275" cy="2981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762000" y="6324600"/>
              <a:ext cx="1724147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de-CH" sz="1600" dirty="0" smtClean="0">
                  <a:latin typeface="HelveticaNeueLT Com 55 Roman" pitchFamily="34" charset="0"/>
                </a:rPr>
                <a:t>Wang et al. 2011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067300" y="1962388"/>
            <a:ext cx="4000500" cy="4209812"/>
            <a:chOff x="5067300" y="1645920"/>
            <a:chExt cx="4000500" cy="420981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7300" y="1645920"/>
              <a:ext cx="4000500" cy="384048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858000" y="5486400"/>
              <a:ext cx="2126174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de-CH" dirty="0" err="1" smtClean="0">
                  <a:latin typeface="HelveticaNeueLT Com 55 Roman" pitchFamily="34" charset="0"/>
                </a:rPr>
                <a:t>Pakmor</a:t>
              </a:r>
              <a:r>
                <a:rPr lang="de-CH" dirty="0" smtClean="0">
                  <a:latin typeface="HelveticaNeueLT Com 55 Roman" pitchFamily="34" charset="0"/>
                </a:rPr>
                <a:t> et al. 2012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Historical importance of supernovae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62472"/>
            <a:ext cx="7772400" cy="4114800"/>
          </a:xfrm>
        </p:spPr>
        <p:txBody>
          <a:bodyPr/>
          <a:lstStyle/>
          <a:p>
            <a:r>
              <a:rPr lang="en-GB" smtClean="0"/>
              <a:t>Historical supernova observations in Asia (China, Korea)</a:t>
            </a:r>
          </a:p>
          <a:p>
            <a:pPr lvl="1"/>
            <a:r>
              <a:rPr lang="en-GB" smtClean="0"/>
              <a:t>Interpreted (together with comets) as heavenly signs (typically as bad omens)</a:t>
            </a:r>
          </a:p>
          <a:p>
            <a:r>
              <a:rPr lang="en-GB" smtClean="0"/>
              <a:t>Appeared in the part of the fixed stars</a:t>
            </a:r>
          </a:p>
          <a:p>
            <a:pPr lvl="1"/>
            <a:r>
              <a:rPr lang="en-GB" smtClean="0"/>
              <a:t>In contradiction ot the Ptolemaic world view with the heavenly spheres</a:t>
            </a:r>
          </a:p>
        </p:txBody>
      </p:sp>
    </p:spTree>
    <p:extLst>
      <p:ext uri="{BB962C8B-B14F-4D97-AF65-F5344CB8AC3E}">
        <p14:creationId xmlns:p14="http://schemas.microsoft.com/office/powerpoint/2010/main" val="1763286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Historical importance of supernovae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mtClean="0"/>
              <a:t>SN1572 observed by Tycho Brahe</a:t>
            </a:r>
          </a:p>
          <a:p>
            <a:pPr lvl="1"/>
            <a:r>
              <a:rPr lang="en-GB" smtClean="0"/>
              <a:t>De stella nova</a:t>
            </a:r>
          </a:p>
          <a:p>
            <a:pPr lvl="1"/>
            <a:r>
              <a:rPr lang="en-GB" smtClean="0"/>
              <a:t>No measurable parallax </a:t>
            </a:r>
            <a:r>
              <a:rPr lang="en-GB" smtClean="0">
                <a:sym typeface="Wingdings" pitchFamily="2" charset="2"/>
              </a:rPr>
              <a:t> outside of the solar system</a:t>
            </a:r>
          </a:p>
          <a:p>
            <a:r>
              <a:rPr lang="en-GB" smtClean="0">
                <a:sym typeface="Wingdings" pitchFamily="2" charset="2"/>
              </a:rPr>
              <a:t>SN1604 Kepler’s Supernova</a:t>
            </a:r>
          </a:p>
          <a:p>
            <a:r>
              <a:rPr lang="en-GB" smtClean="0">
                <a:sym typeface="Wingdings" pitchFamily="2" charset="2"/>
              </a:rPr>
              <a:t>Observations of S Andromeda (SN1885B) in the Andromeda galaxy</a:t>
            </a:r>
          </a:p>
          <a:p>
            <a:pPr lvl="1"/>
            <a:r>
              <a:rPr lang="en-GB" smtClean="0">
                <a:sym typeface="Wingdings" pitchFamily="2" charset="2"/>
              </a:rPr>
              <a:t>Lundmark (1925) proposed that Andromeda is outside our Milky Way</a:t>
            </a:r>
          </a:p>
          <a:p>
            <a:pPr lvl="1"/>
            <a:endParaRPr lang="en-GB" smtClean="0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1456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N1006_Winkler_Knox99_fig1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pic>
        <p:nvPicPr>
          <p:cNvPr id="8" name="Picture 7" descr="sn1006_4image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16" r="-1552"/>
          <a:stretch/>
        </p:blipFill>
        <p:spPr>
          <a:xfrm>
            <a:off x="2286000" y="0"/>
            <a:ext cx="6858000" cy="6858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9" name="Picture 8" descr="SN1006_remnan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4" r="-1"/>
          <a:stretch/>
        </p:blipFill>
        <p:spPr>
          <a:xfrm>
            <a:off x="2159000" y="0"/>
            <a:ext cx="7021512" cy="6858000"/>
          </a:xfrm>
          <a:prstGeom prst="rect">
            <a:avLst/>
          </a:prstGeom>
          <a:solidFill>
            <a:srgbClr val="000000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32656"/>
            <a:ext cx="77724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de-CH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NeueLT Com 55 Roman"/>
                <a:cs typeface="HelveticaNeueLT Com 55 Roman"/>
              </a:rPr>
              <a:t>SN 1006 </a:t>
            </a:r>
            <a:br>
              <a:rPr lang="de-CH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NeueLT Com 55 Roman"/>
                <a:cs typeface="HelveticaNeueLT Com 55 Roman"/>
              </a:rPr>
            </a:br>
            <a:r>
              <a:rPr lang="de-CH" b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NeueLT Com 55 Roman"/>
                <a:cs typeface="HelveticaNeueLT Com 55 Roman"/>
              </a:rPr>
              <a:t>today</a:t>
            </a:r>
            <a:endParaRPr lang="de-CH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NeueLT Com 55 Roman"/>
              <a:cs typeface="HelveticaNeueLT Com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2580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Bruno Leibundgut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09650" y="-168275"/>
            <a:ext cx="7018338" cy="7026275"/>
            <a:chOff x="1009650" y="-168275"/>
            <a:chExt cx="7018338" cy="7026275"/>
          </a:xfrm>
        </p:grpSpPr>
        <p:pic>
          <p:nvPicPr>
            <p:cNvPr id="634887" name="Picture 7" descr="Tycho_SNR_XMM_Element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-168275"/>
              <a:ext cx="7018338" cy="7026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670800" y="50400"/>
              <a:ext cx="1091314" cy="461665"/>
            </a:xfrm>
            <a:prstGeom prst="rect">
              <a:avLst/>
            </a:prstGeom>
            <a:solidFill>
              <a:srgbClr val="000000"/>
            </a:solidFill>
          </p:spPr>
          <p:txBody>
            <a:bodyPr wrap="none" rtlCol="0">
              <a:spAutoFit/>
            </a:bodyPr>
            <a:lstStyle/>
            <a:p>
              <a:r>
                <a:rPr lang="en-GB" sz="24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latin typeface="Helvetica"/>
                  <a:cs typeface="Helvetica"/>
                </a:rPr>
                <a:t>Silicon</a:t>
              </a:r>
              <a:endParaRPr lang="en-GB" sz="2400" dirty="0">
                <a:solidFill>
                  <a:schemeClr val="bg1">
                    <a:lumMod val="60000"/>
                    <a:lumOff val="40000"/>
                  </a:schemeClr>
                </a:solidFill>
                <a:latin typeface="Helvetica"/>
                <a:cs typeface="Helvetica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857999" y="6172200"/>
              <a:ext cx="896400" cy="461665"/>
            </a:xfrm>
            <a:prstGeom prst="rect">
              <a:avLst/>
            </a:prstGeom>
            <a:solidFill>
              <a:srgbClr val="000000"/>
            </a:solidFill>
          </p:spPr>
          <p:txBody>
            <a:bodyPr wrap="none" rtlCol="0">
              <a:spAutoFit/>
            </a:bodyPr>
            <a:lstStyle/>
            <a:p>
              <a:r>
                <a:rPr lang="en-GB" sz="24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latin typeface="Helvetica"/>
                  <a:cs typeface="Helvetica"/>
                </a:rPr>
                <a:t>Iron   </a:t>
              </a:r>
              <a:endParaRPr lang="en-GB" sz="2400" dirty="0">
                <a:solidFill>
                  <a:schemeClr val="bg1">
                    <a:lumMod val="60000"/>
                    <a:lumOff val="40000"/>
                  </a:schemeClr>
                </a:solidFill>
                <a:latin typeface="Helvetica"/>
                <a:cs typeface="Helvetica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19200" y="6172200"/>
              <a:ext cx="1249060" cy="461665"/>
            </a:xfrm>
            <a:prstGeom prst="rect">
              <a:avLst/>
            </a:prstGeom>
            <a:solidFill>
              <a:srgbClr val="000000"/>
            </a:solidFill>
          </p:spPr>
          <p:txBody>
            <a:bodyPr wrap="none" rtlCol="0">
              <a:spAutoFit/>
            </a:bodyPr>
            <a:lstStyle/>
            <a:p>
              <a:r>
                <a:rPr lang="en-GB" sz="24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latin typeface="Helvetica"/>
                  <a:cs typeface="Helvetica"/>
                </a:rPr>
                <a:t>Sulphur</a:t>
              </a:r>
              <a:endParaRPr lang="en-GB" sz="2400" dirty="0">
                <a:solidFill>
                  <a:schemeClr val="bg1">
                    <a:lumMod val="60000"/>
                    <a:lumOff val="40000"/>
                  </a:schemeClr>
                </a:solidFill>
                <a:latin typeface="Helvetica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1919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Kepler’s</a:t>
            </a:r>
            <a:r>
              <a:rPr lang="en-US" dirty="0" smtClean="0"/>
              <a:t> Supernova today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259632" y="1355170"/>
            <a:ext cx="6552728" cy="5242182"/>
            <a:chOff x="1259632" y="1355170"/>
            <a:chExt cx="6552728" cy="5242182"/>
          </a:xfrm>
        </p:grpSpPr>
        <p:pic>
          <p:nvPicPr>
            <p:cNvPr id="4" name="Picture 3" descr="960px-Keplers_supernova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1355170"/>
              <a:ext cx="6552727" cy="524218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088525" y="6135687"/>
              <a:ext cx="17238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0" dirty="0" smtClean="0">
                  <a:solidFill>
                    <a:srgbClr val="C7C7FF"/>
                  </a:solidFill>
                  <a:latin typeface="HelveticaNeueLT Com 65 Md"/>
                  <a:cs typeface="HelveticaNeueLT Com 65 Md"/>
                </a:rPr>
                <a:t>NASA/ESA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4618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638800" y="1600200"/>
            <a:ext cx="3505200" cy="4419600"/>
          </a:xfrm>
        </p:spPr>
        <p:txBody>
          <a:bodyPr/>
          <a:lstStyle/>
          <a:p>
            <a:r>
              <a:rPr lang="en-GB" dirty="0"/>
              <a:t>Isotopes of Ni and other elements</a:t>
            </a:r>
          </a:p>
          <a:p>
            <a:pPr lvl="1"/>
            <a:r>
              <a:rPr lang="en-GB" dirty="0"/>
              <a:t>conversion of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>
                <a:sym typeface="Symbol" charset="0"/>
              </a:rPr>
              <a:t></a:t>
            </a:r>
            <a:r>
              <a:rPr lang="en-GB" dirty="0">
                <a:sym typeface="Symbol" charset="0"/>
              </a:rPr>
              <a:t>-rays and positrons into heat and optical photons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13699" name="Picture 3" descr="Diehl_fig11_Ni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181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3700" name="Text Box 4"/>
          <p:cNvSpPr txBox="1">
            <a:spLocks noChangeArrowheads="1"/>
          </p:cNvSpPr>
          <p:nvPr/>
        </p:nvSpPr>
        <p:spPr bwMode="auto">
          <a:xfrm>
            <a:off x="0" y="6096000"/>
            <a:ext cx="2911475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GB" dirty="0"/>
              <a:t>Diehl and </a:t>
            </a:r>
            <a:r>
              <a:rPr lang="en-GB" dirty="0" err="1"/>
              <a:t>Timmes</a:t>
            </a:r>
            <a:r>
              <a:rPr lang="en-GB" dirty="0"/>
              <a:t> (1998)</a:t>
            </a:r>
            <a:endParaRPr lang="en-GB" sz="2400" dirty="0"/>
          </a:p>
        </p:txBody>
      </p:sp>
      <p:sp>
        <p:nvSpPr>
          <p:cNvPr id="413701" name="Rectangle 5"/>
          <p:cNvSpPr>
            <a:spLocks noGrp="1" noChangeArrowheads="1"/>
          </p:cNvSpPr>
          <p:nvPr>
            <p:ph type="title"/>
          </p:nvPr>
        </p:nvSpPr>
        <p:spPr>
          <a:xfrm>
            <a:off x="5486400" y="228600"/>
            <a:ext cx="3505200" cy="1143000"/>
          </a:xfrm>
        </p:spPr>
        <p:txBody>
          <a:bodyPr/>
          <a:lstStyle/>
          <a:p>
            <a:r>
              <a:rPr lang="en-GB" dirty="0"/>
              <a:t>Radioactivity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52400" y="1447800"/>
            <a:ext cx="3066295" cy="4343400"/>
            <a:chOff x="4409705" y="1905000"/>
            <a:chExt cx="3066295" cy="4343400"/>
          </a:xfrm>
        </p:grpSpPr>
        <p:grpSp>
          <p:nvGrpSpPr>
            <p:cNvPr id="6" name="Group 5"/>
            <p:cNvGrpSpPr/>
            <p:nvPr/>
          </p:nvGrpSpPr>
          <p:grpSpPr>
            <a:xfrm>
              <a:off x="4409705" y="1905000"/>
              <a:ext cx="3066295" cy="4343400"/>
              <a:chOff x="4409705" y="1905000"/>
              <a:chExt cx="3066295" cy="43434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09705" y="1905000"/>
                <a:ext cx="3028207" cy="2286000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19600" y="3963477"/>
                <a:ext cx="3056400" cy="2284923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4844708" y="5638800"/>
              <a:ext cx="14798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400" dirty="0" smtClean="0">
                  <a:latin typeface="HelveticaNeueLT Com 55 Roman" pitchFamily="34" charset="0"/>
                </a:rPr>
                <a:t>Diehl et al. 2014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200" y="3954684"/>
            <a:ext cx="5334000" cy="290331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1371600"/>
            <a:ext cx="5887893" cy="5486400"/>
            <a:chOff x="0" y="1371600"/>
            <a:chExt cx="5887893" cy="5486400"/>
          </a:xfrm>
        </p:grpSpPr>
        <p:pic>
          <p:nvPicPr>
            <p:cNvPr id="3" name="Picture 2" descr="radio.ps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" t="58555" r="46478" b="4979"/>
            <a:stretch/>
          </p:blipFill>
          <p:spPr>
            <a:xfrm>
              <a:off x="0" y="1371600"/>
              <a:ext cx="5887893" cy="54864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413704" name="Text Box 8"/>
            <p:cNvSpPr txBox="1">
              <a:spLocks noChangeArrowheads="1"/>
            </p:cNvSpPr>
            <p:nvPr/>
          </p:nvSpPr>
          <p:spPr bwMode="auto">
            <a:xfrm>
              <a:off x="1219200" y="5574268"/>
              <a:ext cx="1848019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dirty="0" err="1">
                  <a:latin typeface="HelveticaNeueLT Com 55 Roman"/>
                  <a:cs typeface="HelveticaNeueLT Com 55 Roman"/>
                </a:rPr>
                <a:t>Contardo</a:t>
              </a:r>
              <a:r>
                <a:rPr lang="en-GB" dirty="0">
                  <a:latin typeface="HelveticaNeueLT Com 55 Roman"/>
                  <a:cs typeface="HelveticaNeueLT Com 55 Roman"/>
                </a:rPr>
                <a:t> (2001)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20667" y="2742109"/>
            <a:ext cx="8999533" cy="4123607"/>
            <a:chOff x="220667" y="2742109"/>
            <a:chExt cx="8999533" cy="4123607"/>
          </a:xfrm>
        </p:grpSpPr>
        <p:grpSp>
          <p:nvGrpSpPr>
            <p:cNvPr id="9" name="Group 8"/>
            <p:cNvGrpSpPr/>
            <p:nvPr/>
          </p:nvGrpSpPr>
          <p:grpSpPr>
            <a:xfrm>
              <a:off x="220667" y="2742109"/>
              <a:ext cx="3665533" cy="2287091"/>
              <a:chOff x="4945067" y="4572000"/>
              <a:chExt cx="3665533" cy="2287091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53000" y="4572000"/>
                <a:ext cx="3657600" cy="2287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945067" y="6581001"/>
                <a:ext cx="160813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 err="1" smtClean="0">
                    <a:latin typeface="HelveticaNeueLT Com 55 Roman" pitchFamily="34" charset="0"/>
                  </a:rPr>
                  <a:t>Churazov</a:t>
                </a:r>
                <a:r>
                  <a:rPr lang="en-GB" sz="1200" dirty="0" smtClean="0">
                    <a:latin typeface="HelveticaNeueLT Com 55 Roman" pitchFamily="34" charset="0"/>
                  </a:rPr>
                  <a:t> et al. 2014</a:t>
                </a:r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86200" y="3962400"/>
              <a:ext cx="5334000" cy="29033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5961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Luminosity distribution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2" name="Group 8"/>
          <p:cNvGrpSpPr/>
          <p:nvPr/>
        </p:nvGrpSpPr>
        <p:grpSpPr>
          <a:xfrm>
            <a:off x="304800" y="1371600"/>
            <a:ext cx="6560832" cy="5176838"/>
            <a:chOff x="304800" y="1371600"/>
            <a:chExt cx="6560832" cy="517683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4800" y="1371600"/>
              <a:ext cx="6560832" cy="5176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1925062" y="1524000"/>
              <a:ext cx="1503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HelveticaNeueLT Com 55 Roman" pitchFamily="34" charset="0"/>
                </a:rPr>
                <a:t>Li et al. 2010</a:t>
              </a:r>
            </a:p>
          </p:txBody>
        </p:sp>
      </p:grpSp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62725" y="2209800"/>
            <a:ext cx="258127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SNe</a:t>
            </a:r>
            <a:r>
              <a:rPr lang="en-US" dirty="0" smtClean="0"/>
              <a:t> </a:t>
            </a:r>
            <a:r>
              <a:rPr lang="en-US" dirty="0" err="1" smtClean="0"/>
              <a:t>Ia</a:t>
            </a:r>
            <a:r>
              <a:rPr lang="en-US" dirty="0" smtClean="0"/>
              <a:t> are not </a:t>
            </a:r>
            <a:br>
              <a:rPr lang="en-US" dirty="0" smtClean="0"/>
            </a:br>
            <a:r>
              <a:rPr lang="en-US" dirty="0" smtClean="0"/>
              <a:t>a homogeneous class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Proliferation of information</a:t>
            </a:r>
          </a:p>
          <a:p>
            <a:pPr lvl="1"/>
            <a:r>
              <a:rPr lang="en-US" dirty="0" smtClean="0"/>
              <a:t>Large samples produce many peculiar and special objects</a:t>
            </a:r>
            <a:endParaRPr lang="en-GB" dirty="0" smtClean="0"/>
          </a:p>
          <a:p>
            <a:pPr lvl="1"/>
            <a:r>
              <a:rPr lang="en-US" dirty="0" smtClean="0"/>
              <a:t>Difficulty to assess what are generic features of the class and what are peculiar modifications to the norm</a:t>
            </a:r>
          </a:p>
          <a:p>
            <a:pPr lvl="2"/>
            <a:r>
              <a:rPr lang="en-GB" dirty="0" err="1" smtClean="0"/>
              <a:t>Subluminous</a:t>
            </a:r>
            <a:endParaRPr lang="en-GB" dirty="0" smtClean="0"/>
          </a:p>
          <a:p>
            <a:pPr lvl="2"/>
            <a:r>
              <a:rPr lang="en-GB" dirty="0" err="1" smtClean="0"/>
              <a:t>Superluminous</a:t>
            </a:r>
            <a:endParaRPr lang="en-GB" dirty="0" smtClean="0"/>
          </a:p>
          <a:p>
            <a:pPr lvl="2"/>
            <a:r>
              <a:rPr lang="en-GB" dirty="0" smtClean="0"/>
              <a:t>CSM/no CSM</a:t>
            </a:r>
          </a:p>
          <a:p>
            <a:pPr lvl="2"/>
            <a:r>
              <a:rPr lang="en-GB" dirty="0" smtClean="0"/>
              <a:t>Environmental effects</a:t>
            </a:r>
          </a:p>
          <a:p>
            <a:pPr>
              <a:buFont typeface="Wingdings" pitchFamily="2" charset="2"/>
              <a:buChar char="à"/>
            </a:pPr>
            <a:r>
              <a:rPr lang="en-US" dirty="0" smtClean="0"/>
              <a:t>What should we give up?</a:t>
            </a:r>
          </a:p>
          <a:p>
            <a:pPr lvl="1">
              <a:buFont typeface="Wingdings" pitchFamily="2" charset="2"/>
              <a:buChar char="à"/>
            </a:pPr>
            <a:r>
              <a:rPr lang="en-US" dirty="0"/>
              <a:t>e</a:t>
            </a:r>
            <a:r>
              <a:rPr lang="en-US" dirty="0" smtClean="0"/>
              <a:t>vidence for multiple progenitor channels</a:t>
            </a:r>
          </a:p>
          <a:p>
            <a:pPr lvl="1">
              <a:buFont typeface="Wingdings" pitchFamily="2" charset="2"/>
              <a:buChar char="à"/>
            </a:pPr>
            <a:r>
              <a:rPr lang="en-US" dirty="0"/>
              <a:t>i</a:t>
            </a:r>
            <a:r>
              <a:rPr lang="en-US" dirty="0" smtClean="0"/>
              <a:t>ndications for several explosion mechanisms</a:t>
            </a:r>
          </a:p>
          <a:p>
            <a:pPr lvl="1">
              <a:buFont typeface="Wingdings" pitchFamily="2" charset="2"/>
              <a:buChar char="à"/>
            </a:pPr>
            <a:r>
              <a:rPr lang="en-US" dirty="0" smtClean="0"/>
              <a:t>uniform </a:t>
            </a:r>
            <a:r>
              <a:rPr lang="en-US" dirty="0" err="1" smtClean="0"/>
              <a:t>metalicity</a:t>
            </a:r>
            <a:endParaRPr lang="en-US" dirty="0" smtClean="0"/>
          </a:p>
          <a:p>
            <a:pPr lvl="1">
              <a:buFont typeface="Wingdings" pitchFamily="2" charset="2"/>
              <a:buChar char="à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51606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2546350"/>
          </a:xfrm>
        </p:spPr>
        <p:txBody>
          <a:bodyPr>
            <a:noAutofit/>
          </a:bodyPr>
          <a:lstStyle/>
          <a:p>
            <a:r>
              <a:rPr lang="en-GB" sz="4000" b="0" dirty="0" smtClean="0"/>
              <a:t>Type </a:t>
            </a:r>
            <a:r>
              <a:rPr lang="en-GB" sz="4000" b="0" dirty="0" err="1" smtClean="0"/>
              <a:t>Ia</a:t>
            </a:r>
            <a:r>
              <a:rPr lang="en-GB" sz="4000" b="0" dirty="0" smtClean="0"/>
              <a:t> </a:t>
            </a:r>
            <a:r>
              <a:rPr lang="en-GB" sz="4000" b="0" dirty="0" err="1" smtClean="0"/>
              <a:t>SNe</a:t>
            </a:r>
            <a:r>
              <a:rPr lang="en-GB" sz="4000" b="0" dirty="0" smtClean="0"/>
              <a:t> are not standard candles</a:t>
            </a:r>
            <a:endParaRPr lang="en-GB" sz="4000" b="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57200" y="3124200"/>
            <a:ext cx="3008313" cy="3001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They are not even </a:t>
            </a:r>
            <a:r>
              <a:rPr lang="en-US" sz="2400" dirty="0" err="1" smtClean="0"/>
              <a:t>standardizable</a:t>
            </a:r>
            <a:endParaRPr lang="en-US" sz="2400" dirty="0" smtClean="0"/>
          </a:p>
          <a:p>
            <a:r>
              <a:rPr lang="en-US" sz="2400" dirty="0" smtClean="0"/>
              <a:t>Maybe some of them can be </a:t>
            </a:r>
            <a:r>
              <a:rPr lang="en-US" sz="2400" dirty="0" err="1" smtClean="0"/>
              <a:t>normalised</a:t>
            </a:r>
            <a:r>
              <a:rPr lang="en-US" sz="2400" dirty="0" smtClean="0"/>
              <a:t> to a common peak luminosity</a:t>
            </a:r>
            <a:endParaRPr lang="en-GB" sz="2400" dirty="0"/>
          </a:p>
        </p:txBody>
      </p:sp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-446219"/>
            <a:ext cx="5410200" cy="7642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ross 4"/>
          <p:cNvSpPr/>
          <p:nvPr/>
        </p:nvSpPr>
        <p:spPr>
          <a:xfrm rot="2700000">
            <a:off x="3802690" y="715680"/>
            <a:ext cx="5243001" cy="5168412"/>
          </a:xfrm>
          <a:prstGeom prst="plus">
            <a:avLst>
              <a:gd name="adj" fmla="val 4325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4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Presentation in two parts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Physics of (Type </a:t>
            </a:r>
            <a:r>
              <a:rPr lang="en-GB" dirty="0" err="1" smtClean="0"/>
              <a:t>Ia</a:t>
            </a:r>
            <a:r>
              <a:rPr lang="en-GB" dirty="0" smtClean="0"/>
              <a:t>) supernovae</a:t>
            </a:r>
          </a:p>
          <a:p>
            <a:pPr marL="914400" lvl="1" indent="-514350"/>
            <a:r>
              <a:rPr lang="en-GB" dirty="0" smtClean="0"/>
              <a:t>latest results on evolutionary path towards supernovae</a:t>
            </a:r>
          </a:p>
          <a:p>
            <a:pPr marL="914400" lvl="1" indent="-514350"/>
            <a:r>
              <a:rPr lang="en-GB" dirty="0" smtClean="0"/>
              <a:t>explosion physics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Cosmology with Type </a:t>
            </a:r>
            <a:r>
              <a:rPr lang="en-GB" dirty="0" err="1" smtClean="0"/>
              <a:t>Ia</a:t>
            </a:r>
            <a:r>
              <a:rPr lang="en-GB" dirty="0" smtClean="0"/>
              <a:t> supernovae</a:t>
            </a:r>
          </a:p>
          <a:p>
            <a:pPr marL="914400" lvl="1" indent="-514350"/>
            <a:r>
              <a:rPr lang="en-GB" dirty="0" err="1" smtClean="0"/>
              <a:t>SNe</a:t>
            </a:r>
            <a:r>
              <a:rPr lang="en-GB" dirty="0" smtClean="0"/>
              <a:t> </a:t>
            </a:r>
            <a:r>
              <a:rPr lang="en-GB" dirty="0" err="1" smtClean="0"/>
              <a:t>Ia</a:t>
            </a:r>
            <a:r>
              <a:rPr lang="en-GB" dirty="0" smtClean="0"/>
              <a:t> as distance indicators</a:t>
            </a:r>
          </a:p>
          <a:p>
            <a:pPr marL="914400" lvl="1" indent="-514350"/>
            <a:r>
              <a:rPr lang="en-GB" dirty="0" smtClean="0"/>
              <a:t>cosmological consequences</a:t>
            </a:r>
          </a:p>
          <a:p>
            <a:pPr marL="1314450" lvl="2" indent="-514350"/>
            <a:r>
              <a:rPr lang="en-GB" dirty="0" smtClean="0"/>
              <a:t>accelerated expansion</a:t>
            </a:r>
          </a:p>
        </p:txBody>
      </p:sp>
    </p:spTree>
    <p:extLst>
      <p:ext uri="{BB962C8B-B14F-4D97-AF65-F5344CB8AC3E}">
        <p14:creationId xmlns:p14="http://schemas.microsoft.com/office/powerpoint/2010/main" val="3178181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638800" y="1600200"/>
            <a:ext cx="3505200" cy="4419600"/>
          </a:xfrm>
        </p:spPr>
        <p:txBody>
          <a:bodyPr/>
          <a:lstStyle/>
          <a:p>
            <a:r>
              <a:rPr lang="en-GB"/>
              <a:t>Isotopes of Ni and other elements</a:t>
            </a:r>
          </a:p>
          <a:p>
            <a:pPr lvl="1"/>
            <a:r>
              <a:rPr lang="en-GB"/>
              <a:t>conversion of </a:t>
            </a:r>
            <a:r>
              <a:rPr lang="en-GB">
                <a:sym typeface="Symbol" charset="0"/>
              </a:rPr>
              <a:t>-rays and positrons into heat and optical photons</a:t>
            </a:r>
            <a:endParaRPr lang="en-GB"/>
          </a:p>
          <a:p>
            <a:endParaRPr lang="en-GB"/>
          </a:p>
          <a:p>
            <a:endParaRPr lang="en-GB"/>
          </a:p>
        </p:txBody>
      </p:sp>
      <p:pic>
        <p:nvPicPr>
          <p:cNvPr id="413699" name="Picture 3" descr="Diehl_fig11_Ni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181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3700" name="Text Box 4"/>
          <p:cNvSpPr txBox="1">
            <a:spLocks noChangeArrowheads="1"/>
          </p:cNvSpPr>
          <p:nvPr/>
        </p:nvSpPr>
        <p:spPr bwMode="auto">
          <a:xfrm>
            <a:off x="0" y="6096000"/>
            <a:ext cx="2911475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GB" dirty="0"/>
              <a:t>Diehl and </a:t>
            </a:r>
            <a:r>
              <a:rPr lang="en-GB" dirty="0" err="1"/>
              <a:t>Timmes</a:t>
            </a:r>
            <a:r>
              <a:rPr lang="en-GB" dirty="0"/>
              <a:t> (1998)</a:t>
            </a:r>
            <a:endParaRPr lang="en-GB" sz="2400" dirty="0"/>
          </a:p>
        </p:txBody>
      </p:sp>
      <p:sp>
        <p:nvSpPr>
          <p:cNvPr id="413701" name="Rectangle 5"/>
          <p:cNvSpPr>
            <a:spLocks noGrp="1" noChangeArrowheads="1"/>
          </p:cNvSpPr>
          <p:nvPr>
            <p:ph type="title"/>
          </p:nvPr>
        </p:nvSpPr>
        <p:spPr>
          <a:xfrm>
            <a:off x="5486400" y="228600"/>
            <a:ext cx="3505200" cy="1143000"/>
          </a:xfrm>
        </p:spPr>
        <p:txBody>
          <a:bodyPr/>
          <a:lstStyle/>
          <a:p>
            <a:r>
              <a:rPr lang="en-GB" dirty="0"/>
              <a:t>Radioactivity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286000" y="2590800"/>
            <a:ext cx="3665533" cy="2287091"/>
            <a:chOff x="4945067" y="4572000"/>
            <a:chExt cx="3665533" cy="228709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53000" y="4572000"/>
              <a:ext cx="3657600" cy="22870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4945067" y="6581001"/>
              <a:ext cx="16081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err="1" smtClean="0">
                  <a:latin typeface="HelveticaNeueLT Com 55 Roman" pitchFamily="34" charset="0"/>
                </a:rPr>
                <a:t>Churazov</a:t>
              </a:r>
              <a:r>
                <a:rPr lang="en-GB" sz="1200" dirty="0" smtClean="0">
                  <a:latin typeface="HelveticaNeueLT Com 55 Roman" pitchFamily="34" charset="0"/>
                </a:rPr>
                <a:t> et al. 2014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0" y="1371600"/>
            <a:ext cx="5887893" cy="5486400"/>
            <a:chOff x="0" y="1371600"/>
            <a:chExt cx="5887893" cy="5486400"/>
          </a:xfrm>
        </p:grpSpPr>
        <p:pic>
          <p:nvPicPr>
            <p:cNvPr id="3" name="Picture 2" descr="radio.ps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" t="58555" r="46478" b="4979"/>
            <a:stretch/>
          </p:blipFill>
          <p:spPr>
            <a:xfrm>
              <a:off x="0" y="1371600"/>
              <a:ext cx="5887893" cy="54864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413704" name="Text Box 8"/>
            <p:cNvSpPr txBox="1">
              <a:spLocks noChangeArrowheads="1"/>
            </p:cNvSpPr>
            <p:nvPr/>
          </p:nvSpPr>
          <p:spPr bwMode="auto">
            <a:xfrm>
              <a:off x="1219200" y="5574268"/>
              <a:ext cx="1848019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dirty="0" err="1">
                  <a:latin typeface="HelveticaNeueLT Com 55 Roman"/>
                  <a:cs typeface="HelveticaNeueLT Com 55 Roman"/>
                </a:rPr>
                <a:t>Contardo</a:t>
              </a:r>
              <a:r>
                <a:rPr lang="en-GB" dirty="0">
                  <a:latin typeface="HelveticaNeueLT Com 55 Roman"/>
                  <a:cs typeface="HelveticaNeueLT Com 55 Roman"/>
                </a:rPr>
                <a:t> (2001)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5698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Ejecta masses</a:t>
            </a:r>
            <a:endParaRPr lang="en-GB"/>
          </a:p>
        </p:txBody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Large range in nickel and </a:t>
            </a:r>
            <a:r>
              <a:rPr lang="en-GB" dirty="0" err="1" smtClean="0"/>
              <a:t>ejecta</a:t>
            </a:r>
            <a:r>
              <a:rPr lang="en-GB" dirty="0" smtClean="0"/>
              <a:t> masses</a:t>
            </a:r>
          </a:p>
          <a:p>
            <a:pPr lvl="1"/>
            <a:r>
              <a:rPr lang="en-GB" dirty="0" smtClean="0"/>
              <a:t>no </a:t>
            </a:r>
            <a:r>
              <a:rPr lang="en-GB" dirty="0" err="1" smtClean="0"/>
              <a:t>ejecta</a:t>
            </a:r>
            <a:r>
              <a:rPr lang="en-GB" dirty="0" smtClean="0"/>
              <a:t> mass at 1.4M</a:t>
            </a:r>
            <a:r>
              <a:rPr lang="en-GB" baseline="-25000" dirty="0" smtClean="0">
                <a:sym typeface="Wingdings" pitchFamily="2" charset="2"/>
              </a:rPr>
              <a:t></a:t>
            </a:r>
          </a:p>
          <a:p>
            <a:pPr lvl="1"/>
            <a:r>
              <a:rPr lang="en-GB" dirty="0" smtClean="0">
                <a:sym typeface="Wingdings" pitchFamily="2" charset="2"/>
              </a:rPr>
              <a:t>factor of 2 in </a:t>
            </a:r>
            <a:r>
              <a:rPr lang="en-GB" dirty="0" err="1" smtClean="0">
                <a:sym typeface="Wingdings" pitchFamily="2" charset="2"/>
              </a:rPr>
              <a:t>ejecta</a:t>
            </a:r>
            <a:r>
              <a:rPr lang="en-GB" dirty="0" smtClean="0">
                <a:sym typeface="Wingdings" pitchFamily="2" charset="2"/>
              </a:rPr>
              <a:t> masses</a:t>
            </a:r>
          </a:p>
          <a:p>
            <a:pPr lvl="1"/>
            <a:r>
              <a:rPr lang="en-GB" dirty="0" smtClean="0">
                <a:sym typeface="Wingdings" pitchFamily="2" charset="2"/>
              </a:rPr>
              <a:t>some rather small</a:t>
            </a:r>
            <a:br>
              <a:rPr lang="en-GB" dirty="0" smtClean="0">
                <a:sym typeface="Wingdings" pitchFamily="2" charset="2"/>
              </a:rPr>
            </a:br>
            <a:r>
              <a:rPr lang="en-GB" dirty="0" smtClean="0">
                <a:sym typeface="Wingdings" pitchFamily="2" charset="2"/>
              </a:rPr>
              <a:t>differences </a:t>
            </a:r>
            <a:br>
              <a:rPr lang="en-GB" dirty="0" smtClean="0">
                <a:sym typeface="Wingdings" pitchFamily="2" charset="2"/>
              </a:rPr>
            </a:br>
            <a:r>
              <a:rPr lang="en-GB" dirty="0" smtClean="0">
                <a:sym typeface="Wingdings" pitchFamily="2" charset="2"/>
              </a:rPr>
              <a:t>between</a:t>
            </a:r>
            <a:br>
              <a:rPr lang="en-GB" dirty="0" smtClean="0">
                <a:sym typeface="Wingdings" pitchFamily="2" charset="2"/>
              </a:rPr>
            </a:br>
            <a:r>
              <a:rPr lang="en-GB" dirty="0" smtClean="0">
                <a:sym typeface="Wingdings" pitchFamily="2" charset="2"/>
              </a:rPr>
              <a:t>nickel and </a:t>
            </a:r>
            <a:r>
              <a:rPr lang="en-GB" dirty="0" err="1" smtClean="0">
                <a:sym typeface="Wingdings" pitchFamily="2" charset="2"/>
              </a:rPr>
              <a:t>ejecta</a:t>
            </a:r>
            <a:r>
              <a:rPr lang="en-GB" dirty="0" smtClean="0">
                <a:sym typeface="Wingdings" pitchFamily="2" charset="2"/>
              </a:rPr>
              <a:t/>
            </a:r>
            <a:br>
              <a:rPr lang="en-GB" dirty="0" smtClean="0">
                <a:sym typeface="Wingdings" pitchFamily="2" charset="2"/>
              </a:rPr>
            </a:br>
            <a:r>
              <a:rPr lang="en-GB" dirty="0" smtClean="0">
                <a:sym typeface="Wingdings" pitchFamily="2" charset="2"/>
              </a:rPr>
              <a:t>mass</a:t>
            </a:r>
            <a:endParaRPr lang="en-GB" dirty="0">
              <a:sym typeface="Wingdings" pitchFamily="2" charset="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343400" y="3352800"/>
            <a:ext cx="4555304" cy="3207738"/>
            <a:chOff x="4343400" y="3352800"/>
            <a:chExt cx="4555304" cy="3207738"/>
          </a:xfrm>
        </p:grpSpPr>
        <p:pic>
          <p:nvPicPr>
            <p:cNvPr id="173058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43400" y="3352800"/>
              <a:ext cx="4555304" cy="3207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6313419" y="5726668"/>
              <a:ext cx="2373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>
                  <a:latin typeface="HelveticaNeueLT Com 55 Roman" pitchFamily="34" charset="0"/>
                </a:rPr>
                <a:t>Stritzinger</a:t>
              </a:r>
              <a:r>
                <a:rPr lang="en-GB" dirty="0" smtClean="0">
                  <a:latin typeface="HelveticaNeueLT Com 55 Roman" pitchFamily="34" charset="0"/>
                </a:rPr>
                <a:t> et al. 2007</a:t>
              </a:r>
              <a:endParaRPr lang="en-GB" dirty="0" smtClean="0">
                <a:latin typeface="HelveticaNeueLT Com 55 Roman" pitchFamily="34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Ejecta</a:t>
            </a:r>
            <a:r>
              <a:rPr lang="en-US" dirty="0" smtClean="0"/>
              <a:t> masses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533400" y="1179945"/>
            <a:ext cx="7924800" cy="5373255"/>
            <a:chOff x="533400" y="1179945"/>
            <a:chExt cx="7924800" cy="537325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400" y="1179945"/>
              <a:ext cx="7924800" cy="537325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057400" y="2286000"/>
              <a:ext cx="20186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>
                  <a:latin typeface="HelveticaNeueLT Com 55 Roman" pitchFamily="34" charset="0"/>
                </a:rPr>
                <a:t>Scalzo</a:t>
              </a:r>
              <a:r>
                <a:rPr lang="en-GB" dirty="0" smtClean="0">
                  <a:latin typeface="HelveticaNeueLT Com 55 Roman" pitchFamily="34" charset="0"/>
                </a:rPr>
                <a:t> et al. 2014</a:t>
              </a:r>
            </a:p>
            <a:p>
              <a:r>
                <a:rPr lang="en-GB" dirty="0" err="1" smtClean="0">
                  <a:latin typeface="HelveticaNeueLT Com 55 Roman" pitchFamily="34" charset="0"/>
                </a:rPr>
                <a:t>SNFactory</a:t>
              </a:r>
              <a:endParaRPr lang="en-GB" dirty="0" smtClean="0">
                <a:latin typeface="HelveticaNeueLT Com 55 Roman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1696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promise of the (near-)infrared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Extinction is much reduced in the near-IR</a:t>
            </a:r>
          </a:p>
          <a:p>
            <a:pPr lvl="1"/>
            <a:r>
              <a:rPr lang="en-GB" dirty="0" smtClean="0"/>
              <a:t>A</a:t>
            </a:r>
            <a:r>
              <a:rPr lang="en-GB" baseline="-25000" dirty="0" smtClean="0"/>
              <a:t>H</a:t>
            </a:r>
            <a:r>
              <a:rPr lang="en-GB" dirty="0" smtClean="0"/>
              <a:t>/A</a:t>
            </a:r>
            <a:r>
              <a:rPr lang="en-GB" baseline="-25000" dirty="0" smtClean="0"/>
              <a:t>V</a:t>
            </a:r>
            <a:r>
              <a:rPr lang="en-GB" dirty="0" smtClean="0"/>
              <a:t> </a:t>
            </a:r>
            <a:r>
              <a:rPr lang="en-GB" dirty="0" smtClean="0">
                <a:latin typeface="ＭＳ ゴシック"/>
                <a:ea typeface="ＭＳ ゴシック"/>
                <a:cs typeface="ＭＳ ゴシック"/>
              </a:rPr>
              <a:t>≅ </a:t>
            </a:r>
            <a:r>
              <a:rPr lang="en-GB" dirty="0" smtClean="0">
                <a:latin typeface="HelveticaNeueLT Com 55 Roman"/>
                <a:ea typeface="ＭＳ ゴシック"/>
                <a:cs typeface="HelveticaNeueLT Com 55 Roman"/>
              </a:rPr>
              <a:t>0.19 (</a:t>
            </a:r>
            <a:r>
              <a:rPr lang="en-GB" dirty="0" err="1" smtClean="0">
                <a:latin typeface="HelveticaNeueLT Com 55 Roman"/>
                <a:ea typeface="ＭＳ ゴシック"/>
                <a:cs typeface="HelveticaNeueLT Com 55 Roman"/>
              </a:rPr>
              <a:t>Cardelli</a:t>
            </a:r>
            <a:r>
              <a:rPr lang="en-GB" dirty="0" smtClean="0">
                <a:latin typeface="HelveticaNeueLT Com 55 Roman"/>
                <a:ea typeface="ＭＳ ゴシック"/>
                <a:cs typeface="HelveticaNeueLT Com 55 Roman"/>
              </a:rPr>
              <a:t> et al. 1989)</a:t>
            </a:r>
          </a:p>
          <a:p>
            <a:r>
              <a:rPr lang="en-GB" dirty="0" err="1" smtClean="0"/>
              <a:t>SNe</a:t>
            </a:r>
            <a:r>
              <a:rPr lang="en-GB" dirty="0" smtClean="0"/>
              <a:t> </a:t>
            </a:r>
            <a:r>
              <a:rPr lang="en-GB" dirty="0" err="1" smtClean="0"/>
              <a:t>Ia</a:t>
            </a:r>
            <a:r>
              <a:rPr lang="en-GB" dirty="0" smtClean="0"/>
              <a:t> much better behaved </a:t>
            </a:r>
            <a:endParaRPr lang="en-GB" dirty="0"/>
          </a:p>
        </p:txBody>
      </p:sp>
      <p:grpSp>
        <p:nvGrpSpPr>
          <p:cNvPr id="36" name="Group 35"/>
          <p:cNvGrpSpPr/>
          <p:nvPr/>
        </p:nvGrpSpPr>
        <p:grpSpPr>
          <a:xfrm>
            <a:off x="1524000" y="3343133"/>
            <a:ext cx="7162800" cy="3362467"/>
            <a:chOff x="1524000" y="3343133"/>
            <a:chExt cx="7162800" cy="3362467"/>
          </a:xfrm>
        </p:grpSpPr>
        <p:sp>
          <p:nvSpPr>
            <p:cNvPr id="20" name="Text Box 5"/>
            <p:cNvSpPr txBox="1">
              <a:spLocks noChangeArrowheads="1"/>
            </p:cNvSpPr>
            <p:nvPr/>
          </p:nvSpPr>
          <p:spPr bwMode="auto">
            <a:xfrm>
              <a:off x="5562600" y="5962621"/>
              <a:ext cx="3124200" cy="7429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0794" tIns="50397" rIns="100794" bIns="50397">
              <a:spAutoFit/>
            </a:bodyPr>
            <a:lstStyle>
              <a:lvl1pPr algn="l" defTabSz="10080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503238" algn="l" defTabSz="10080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008063" algn="l" defTabSz="10080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511300" algn="l" defTabSz="10080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16125" algn="l" defTabSz="10080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473325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30525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387725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44925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dirty="0" err="1">
                  <a:latin typeface="HelveticaNeueLT Com 55 Roman"/>
                  <a:cs typeface="HelveticaNeueLT Com 55 Roman"/>
                </a:rPr>
                <a:t>Krisciunas</a:t>
              </a:r>
              <a:r>
                <a:rPr lang="en-US" sz="2000" dirty="0">
                  <a:latin typeface="HelveticaNeueLT Com 55 Roman"/>
                  <a:cs typeface="HelveticaNeueLT Com 55 Roman"/>
                </a:rPr>
                <a:t> et al. (2004</a:t>
              </a:r>
              <a:r>
                <a:rPr lang="en-US" sz="2000" dirty="0" smtClean="0">
                  <a:latin typeface="HelveticaNeueLT Com 55 Roman"/>
                  <a:cs typeface="HelveticaNeueLT Com 55 Roman"/>
                </a:rPr>
                <a:t>)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0" dirty="0" smtClean="0">
                  <a:latin typeface="HelveticaNeueLT Com 55 Roman"/>
                  <a:cs typeface="HelveticaNeueLT Com 55 Roman"/>
                </a:rPr>
                <a:t>Mark Phillips</a:t>
              </a:r>
              <a:endParaRPr lang="en-US" sz="2000" dirty="0">
                <a:latin typeface="HelveticaNeueLT Com 55 Roman"/>
                <a:cs typeface="HelveticaNeueLT Com 55 Roman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1524000" y="3343133"/>
              <a:ext cx="4386600" cy="3133867"/>
              <a:chOff x="1600200" y="3276600"/>
              <a:chExt cx="4386600" cy="3133867"/>
            </a:xfrm>
          </p:grpSpPr>
          <p:pic>
            <p:nvPicPr>
              <p:cNvPr id="19" name="Picture 4" descr="jhk_maxima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0200" y="3276600"/>
                <a:ext cx="3835651" cy="3133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3" name="Group 32"/>
              <p:cNvGrpSpPr/>
              <p:nvPr/>
            </p:nvGrpSpPr>
            <p:grpSpPr>
              <a:xfrm>
                <a:off x="5754201" y="4002493"/>
                <a:ext cx="232599" cy="1750332"/>
                <a:chOff x="5754201" y="3677673"/>
                <a:chExt cx="232599" cy="1750332"/>
              </a:xfrm>
            </p:grpSpPr>
            <p:sp>
              <p:nvSpPr>
                <p:cNvPr id="25" name="AutoShape 7"/>
                <p:cNvSpPr>
                  <a:spLocks noChangeArrowheads="1"/>
                </p:cNvSpPr>
                <p:nvPr/>
              </p:nvSpPr>
              <p:spPr bwMode="auto">
                <a:xfrm rot="16200000">
                  <a:off x="5778996" y="3652878"/>
                  <a:ext cx="136005" cy="18559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FF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6" name="Rectangle 8"/>
                <p:cNvSpPr>
                  <a:spLocks noChangeArrowheads="1"/>
                </p:cNvSpPr>
                <p:nvPr/>
              </p:nvSpPr>
              <p:spPr bwMode="auto">
                <a:xfrm>
                  <a:off x="5778000" y="3902595"/>
                  <a:ext cx="185596" cy="136005"/>
                </a:xfrm>
                <a:prstGeom prst="rect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7" name="AutoShape 9"/>
                <p:cNvSpPr>
                  <a:spLocks noChangeArrowheads="1"/>
                </p:cNvSpPr>
                <p:nvPr/>
              </p:nvSpPr>
              <p:spPr bwMode="auto">
                <a:xfrm>
                  <a:off x="5778000" y="4194303"/>
                  <a:ext cx="185596" cy="13600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8" name="Oval 10"/>
                <p:cNvSpPr>
                  <a:spLocks noChangeArrowheads="1"/>
                </p:cNvSpPr>
                <p:nvPr/>
              </p:nvSpPr>
              <p:spPr bwMode="auto">
                <a:xfrm>
                  <a:off x="5778000" y="4726800"/>
                  <a:ext cx="185596" cy="136005"/>
                </a:xfrm>
                <a:prstGeom prst="ellipse">
                  <a:avLst/>
                </a:prstGeom>
                <a:solidFill>
                  <a:schemeClr val="accent2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9" name="AutoShape 11"/>
                <p:cNvSpPr>
                  <a:spLocks noChangeArrowheads="1"/>
                </p:cNvSpPr>
                <p:nvPr/>
              </p:nvSpPr>
              <p:spPr bwMode="auto">
                <a:xfrm rot="10800000">
                  <a:off x="5778000" y="5029200"/>
                  <a:ext cx="185596" cy="13600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FF00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0" name="AutoShape 12"/>
                <p:cNvSpPr>
                  <a:spLocks noChangeArrowheads="1"/>
                </p:cNvSpPr>
                <p:nvPr/>
              </p:nvSpPr>
              <p:spPr bwMode="auto">
                <a:xfrm>
                  <a:off x="5778000" y="5292000"/>
                  <a:ext cx="185596" cy="136005"/>
                </a:xfrm>
                <a:prstGeom prst="diamond">
                  <a:avLst/>
                </a:prstGeom>
                <a:solidFill>
                  <a:srgbClr val="FF9900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2" name="Multiply 31"/>
                <p:cNvSpPr/>
                <p:nvPr/>
              </p:nvSpPr>
              <p:spPr>
                <a:xfrm>
                  <a:off x="5778000" y="4453200"/>
                  <a:ext cx="208800" cy="144000"/>
                </a:xfrm>
                <a:prstGeom prst="mathMultiply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1242864"/>
              </p:ext>
            </p:extLst>
          </p:nvPr>
        </p:nvGraphicFramePr>
        <p:xfrm>
          <a:off x="6019800" y="3657600"/>
          <a:ext cx="1845186" cy="2246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9244"/>
                <a:gridCol w="925942"/>
              </a:tblGrid>
              <a:tr h="280800">
                <a:tc>
                  <a:txBody>
                    <a:bodyPr/>
                    <a:lstStyle/>
                    <a:p>
                      <a:r>
                        <a:rPr lang="en-GB" b="1" dirty="0" smtClean="0"/>
                        <a:t>SN</a:t>
                      </a:r>
                      <a:endParaRPr lang="en-GB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r>
                        <a:rPr lang="en-GB" b="1" dirty="0" smtClean="0"/>
                        <a:t>Δm</a:t>
                      </a:r>
                      <a:r>
                        <a:rPr lang="en-GB" b="1" baseline="-25000" dirty="0" smtClean="0"/>
                        <a:t>15</a:t>
                      </a:r>
                      <a:r>
                        <a:rPr lang="en-GB" b="1" baseline="0" dirty="0" smtClean="0"/>
                        <a:t>(B)</a:t>
                      </a:r>
                      <a:endParaRPr lang="en-GB" b="1" dirty="0"/>
                    </a:p>
                  </a:txBody>
                  <a:tcPr marT="0" marB="0" anchor="ctr" anchorCtr="1"/>
                </a:tc>
              </a:tr>
              <a:tr h="280800">
                <a:tc>
                  <a:txBody>
                    <a:bodyPr/>
                    <a:lstStyle/>
                    <a:p>
                      <a:r>
                        <a:rPr lang="en-GB" dirty="0" smtClean="0"/>
                        <a:t>1980N</a:t>
                      </a:r>
                      <a:endParaRPr lang="en-GB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1.29</a:t>
                      </a:r>
                    </a:p>
                  </a:txBody>
                  <a:tcPr marT="0" marB="0" anchor="ctr" anchorCtr="1"/>
                </a:tc>
              </a:tr>
              <a:tr h="280800">
                <a:tc>
                  <a:txBody>
                    <a:bodyPr/>
                    <a:lstStyle/>
                    <a:p>
                      <a:r>
                        <a:rPr lang="en-GB" dirty="0" smtClean="0"/>
                        <a:t>1986G</a:t>
                      </a:r>
                      <a:endParaRPr lang="en-GB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1.79</a:t>
                      </a:r>
                      <a:endParaRPr lang="en-GB" dirty="0"/>
                    </a:p>
                  </a:txBody>
                  <a:tcPr marT="0" marB="0" anchor="ctr" anchorCtr="1"/>
                </a:tc>
              </a:tr>
              <a:tr h="280800">
                <a:tc>
                  <a:txBody>
                    <a:bodyPr/>
                    <a:lstStyle/>
                    <a:p>
                      <a:r>
                        <a:rPr lang="en-GB" dirty="0" smtClean="0"/>
                        <a:t>1998bu</a:t>
                      </a:r>
                      <a:endParaRPr lang="en-GB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1.05</a:t>
                      </a:r>
                      <a:endParaRPr lang="en-GB" dirty="0"/>
                    </a:p>
                  </a:txBody>
                  <a:tcPr marT="0" marB="0" anchor="ctr" anchorCtr="1"/>
                </a:tc>
              </a:tr>
              <a:tr h="280800">
                <a:tc>
                  <a:txBody>
                    <a:bodyPr/>
                    <a:lstStyle/>
                    <a:p>
                      <a:r>
                        <a:rPr lang="en-GB" dirty="0" smtClean="0"/>
                        <a:t>1999aw</a:t>
                      </a:r>
                      <a:endParaRPr lang="en-GB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0.81</a:t>
                      </a:r>
                      <a:endParaRPr lang="en-GB" dirty="0"/>
                    </a:p>
                  </a:txBody>
                  <a:tcPr marT="0" marB="0" anchor="ctr" anchorCtr="1"/>
                </a:tc>
              </a:tr>
              <a:tr h="280800">
                <a:tc>
                  <a:txBody>
                    <a:bodyPr/>
                    <a:lstStyle/>
                    <a:p>
                      <a:r>
                        <a:rPr lang="en-GB" dirty="0" smtClean="0"/>
                        <a:t>1999ee</a:t>
                      </a:r>
                      <a:endParaRPr lang="en-GB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0.94</a:t>
                      </a:r>
                      <a:endParaRPr lang="en-GB" dirty="0"/>
                    </a:p>
                  </a:txBody>
                  <a:tcPr marT="0" marB="0" anchor="ctr" anchorCtr="1"/>
                </a:tc>
              </a:tr>
              <a:tr h="280800">
                <a:tc>
                  <a:txBody>
                    <a:bodyPr/>
                    <a:lstStyle/>
                    <a:p>
                      <a:r>
                        <a:rPr lang="en-GB" dirty="0" smtClean="0"/>
                        <a:t>2000ca</a:t>
                      </a:r>
                      <a:endParaRPr lang="en-GB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1.01</a:t>
                      </a:r>
                      <a:endParaRPr lang="en-GB" dirty="0"/>
                    </a:p>
                  </a:txBody>
                  <a:tcPr marT="0" marB="0" anchor="ctr" anchorCtr="1"/>
                </a:tc>
              </a:tr>
              <a:tr h="280800">
                <a:tc>
                  <a:txBody>
                    <a:bodyPr/>
                    <a:lstStyle/>
                    <a:p>
                      <a:r>
                        <a:rPr lang="en-GB" dirty="0" smtClean="0"/>
                        <a:t>2001el</a:t>
                      </a:r>
                      <a:endParaRPr lang="en-GB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1.15</a:t>
                      </a:r>
                      <a:endParaRPr lang="en-GB" dirty="0"/>
                    </a:p>
                  </a:txBody>
                  <a:tcPr marT="0" marB="0" anchor="ctr" anchorCtr="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3408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Large literature sample</a:t>
            </a:r>
            <a:endParaRPr lang="en-GB" dirty="0"/>
          </a:p>
        </p:txBody>
      </p:sp>
      <p:sp>
        <p:nvSpPr>
          <p:cNvPr id="17" name="Content Placeholder 16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4267200" cy="452596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</a:t>
            </a:r>
            <a:r>
              <a:rPr lang="en-GB" dirty="0" smtClean="0"/>
              <a:t>catter minimal at first maximum in </a:t>
            </a:r>
            <a:br>
              <a:rPr lang="en-GB" dirty="0" smtClean="0"/>
            </a:br>
            <a:r>
              <a:rPr lang="en-GB" dirty="0" smtClean="0"/>
              <a:t>Y (1.04μm), J (1.24μm), </a:t>
            </a:r>
            <a:br>
              <a:rPr lang="en-GB" dirty="0" smtClean="0"/>
            </a:br>
            <a:r>
              <a:rPr lang="en-GB" dirty="0" smtClean="0"/>
              <a:t>H (1.63μm) and </a:t>
            </a:r>
            <a:br>
              <a:rPr lang="en-GB" dirty="0" smtClean="0"/>
            </a:br>
            <a:r>
              <a:rPr lang="en-GB" dirty="0" smtClean="0"/>
              <a:t>K (2.14μm)</a:t>
            </a:r>
          </a:p>
          <a:p>
            <a:r>
              <a:rPr lang="en-GB" dirty="0"/>
              <a:t>~</a:t>
            </a:r>
            <a:r>
              <a:rPr lang="en-GB" dirty="0" smtClean="0"/>
              <a:t>90 objects in J and H </a:t>
            </a:r>
          </a:p>
          <a:p>
            <a:pPr lvl="1"/>
            <a:r>
              <a:rPr lang="en-GB" dirty="0" smtClean="0"/>
              <a:t>58 in Y, 22 in K</a:t>
            </a:r>
          </a:p>
          <a:p>
            <a:r>
              <a:rPr lang="en-GB" dirty="0" smtClean="0"/>
              <a:t>Mostly Carnegie SN Project data </a:t>
            </a:r>
            <a:br>
              <a:rPr lang="en-GB" dirty="0" smtClean="0"/>
            </a:br>
            <a:r>
              <a:rPr lang="en-GB" dirty="0" smtClean="0"/>
              <a:t>(Contreras et al. 2010, </a:t>
            </a:r>
            <a:r>
              <a:rPr lang="en-GB" dirty="0" err="1" smtClean="0"/>
              <a:t>Stritzinger</a:t>
            </a:r>
            <a:r>
              <a:rPr lang="en-GB" dirty="0" smtClean="0"/>
              <a:t> et al. 2011)</a:t>
            </a:r>
          </a:p>
          <a:p>
            <a:endParaRPr lang="en-GB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4226889" y="1905000"/>
            <a:ext cx="4917111" cy="3962400"/>
            <a:chOff x="4615543" y="1764268"/>
            <a:chExt cx="4376057" cy="3493532"/>
          </a:xfrm>
        </p:grpSpPr>
        <p:sp>
          <p:nvSpPr>
            <p:cNvPr id="13" name="TextBox 12"/>
            <p:cNvSpPr txBox="1"/>
            <p:nvPr/>
          </p:nvSpPr>
          <p:spPr>
            <a:xfrm>
              <a:off x="6944227" y="1764268"/>
              <a:ext cx="1930022" cy="3256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dirty="0" err="1" smtClean="0">
                  <a:latin typeface="HelveticaNeueLT Com 55 Roman" pitchFamily="34" charset="0"/>
                </a:rPr>
                <a:t>Dhawan</a:t>
              </a:r>
              <a:r>
                <a:rPr lang="en-GB" dirty="0" smtClean="0">
                  <a:latin typeface="HelveticaNeueLT Com 55 Roman" pitchFamily="34" charset="0"/>
                </a:rPr>
                <a:t> et al. 2015</a:t>
              </a:r>
            </a:p>
          </p:txBody>
        </p:sp>
        <p:pic>
          <p:nvPicPr>
            <p:cNvPr id="3" name="Picture 2" descr="lc_fig1.pd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5543" y="2194560"/>
              <a:ext cx="4376057" cy="30632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4312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05600" cy="1143000"/>
          </a:xfrm>
        </p:spPr>
        <p:txBody>
          <a:bodyPr/>
          <a:lstStyle/>
          <a:p>
            <a:r>
              <a:rPr lang="de-CH" dirty="0" err="1" smtClean="0"/>
              <a:t>Diversity</a:t>
            </a:r>
            <a:r>
              <a:rPr lang="de-CH" dirty="0" smtClean="0"/>
              <a:t> after </a:t>
            </a:r>
            <a:r>
              <a:rPr lang="de-CH" dirty="0" err="1" smtClean="0"/>
              <a:t>maximum</a:t>
            </a:r>
            <a:endParaRPr lang="de-CH" dirty="0"/>
          </a:p>
        </p:txBody>
      </p:sp>
      <p:grpSp>
        <p:nvGrpSpPr>
          <p:cNvPr id="3" name="Group 2"/>
          <p:cNvGrpSpPr/>
          <p:nvPr/>
        </p:nvGrpSpPr>
        <p:grpSpPr>
          <a:xfrm>
            <a:off x="-15240" y="1307068"/>
            <a:ext cx="3291840" cy="5002292"/>
            <a:chOff x="-15240" y="1154668"/>
            <a:chExt cx="3291840" cy="5002292"/>
          </a:xfrm>
        </p:grpSpPr>
        <p:pic>
          <p:nvPicPr>
            <p:cNvPr id="2" name="Picture 1" descr="fig2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40" y="1219200"/>
              <a:ext cx="3291840" cy="4937760"/>
            </a:xfrm>
            <a:prstGeom prst="rect">
              <a:avLst/>
            </a:prstGeom>
          </p:spPr>
        </p:pic>
        <p:grpSp>
          <p:nvGrpSpPr>
            <p:cNvPr id="27" name="Group 26"/>
            <p:cNvGrpSpPr/>
            <p:nvPr/>
          </p:nvGrpSpPr>
          <p:grpSpPr>
            <a:xfrm>
              <a:off x="381000" y="1154668"/>
              <a:ext cx="2590800" cy="369332"/>
              <a:chOff x="381000" y="1154668"/>
              <a:chExt cx="2590800" cy="369332"/>
            </a:xfrm>
          </p:grpSpPr>
          <p:cxnSp>
            <p:nvCxnSpPr>
              <p:cNvPr id="12" name="Straight Arrow Connector 11"/>
              <p:cNvCxnSpPr/>
              <p:nvPr/>
            </p:nvCxnSpPr>
            <p:spPr>
              <a:xfrm>
                <a:off x="381000" y="1524000"/>
                <a:ext cx="2590800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1219200" y="1154668"/>
                <a:ext cx="8688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dirty="0" smtClean="0">
                    <a:latin typeface="HelveticaNeueLT Com 55 Roman" pitchFamily="34" charset="0"/>
                  </a:rPr>
                  <a:t>4 </a:t>
                </a:r>
                <a:r>
                  <a:rPr lang="de-CH" dirty="0" err="1" smtClean="0">
                    <a:latin typeface="HelveticaNeueLT Com 55 Roman" pitchFamily="34" charset="0"/>
                  </a:rPr>
                  <a:t>days</a:t>
                </a:r>
                <a:endParaRPr lang="de-CH" dirty="0" smtClean="0">
                  <a:latin typeface="HelveticaNeueLT Com 55 Roman" pitchFamily="34" charset="0"/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3032760" y="1308000"/>
            <a:ext cx="3291840" cy="5001360"/>
            <a:chOff x="3032760" y="1155600"/>
            <a:chExt cx="3291840" cy="5001360"/>
          </a:xfrm>
        </p:grpSpPr>
        <p:pic>
          <p:nvPicPr>
            <p:cNvPr id="4" name="Picture 3" descr="fig3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2760" y="1219200"/>
              <a:ext cx="3291840" cy="4937760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3429000" y="1155600"/>
              <a:ext cx="2590800" cy="369332"/>
              <a:chOff x="3429000" y="1155600"/>
              <a:chExt cx="2590800" cy="369332"/>
            </a:xfrm>
          </p:grpSpPr>
          <p:cxnSp>
            <p:nvCxnSpPr>
              <p:cNvPr id="16" name="Straight Arrow Connector 15"/>
              <p:cNvCxnSpPr/>
              <p:nvPr/>
            </p:nvCxnSpPr>
            <p:spPr>
              <a:xfrm>
                <a:off x="3429000" y="1524000"/>
                <a:ext cx="2590800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4191000" y="1155600"/>
                <a:ext cx="9971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dirty="0" smtClean="0">
                    <a:latin typeface="HelveticaNeueLT Com 55 Roman" pitchFamily="34" charset="0"/>
                  </a:rPr>
                  <a:t>14 </a:t>
                </a:r>
                <a:r>
                  <a:rPr lang="de-CH" dirty="0" err="1" smtClean="0">
                    <a:latin typeface="HelveticaNeueLT Com 55 Roman" pitchFamily="34" charset="0"/>
                  </a:rPr>
                  <a:t>days</a:t>
                </a:r>
                <a:endParaRPr lang="de-CH" dirty="0" smtClean="0">
                  <a:latin typeface="HelveticaNeueLT Com 55 Roman" pitchFamily="34" charset="0"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6096000" y="1308000"/>
            <a:ext cx="3291840" cy="5016600"/>
            <a:chOff x="6096000" y="1155600"/>
            <a:chExt cx="3291840" cy="5016600"/>
          </a:xfrm>
        </p:grpSpPr>
        <p:pic>
          <p:nvPicPr>
            <p:cNvPr id="11" name="Picture 10" descr="fig4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234440"/>
              <a:ext cx="3291840" cy="4937760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6516000" y="1155600"/>
              <a:ext cx="2514600" cy="369332"/>
              <a:chOff x="6516000" y="1155600"/>
              <a:chExt cx="2514600" cy="369332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7239000" y="1155600"/>
                <a:ext cx="9971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dirty="0" smtClean="0">
                    <a:latin typeface="HelveticaNeueLT Com 55 Roman" pitchFamily="34" charset="0"/>
                  </a:rPr>
                  <a:t>30 </a:t>
                </a:r>
                <a:r>
                  <a:rPr lang="de-CH" dirty="0" err="1" smtClean="0">
                    <a:latin typeface="HelveticaNeueLT Com 55 Roman" pitchFamily="34" charset="0"/>
                  </a:rPr>
                  <a:t>days</a:t>
                </a:r>
                <a:endParaRPr lang="de-CH" dirty="0" smtClean="0">
                  <a:latin typeface="HelveticaNeueLT Com 55 Roman" pitchFamily="34" charset="0"/>
                </a:endParaRPr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>
                <a:off x="6516000" y="1524000"/>
                <a:ext cx="2514600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3" name="TextBox 42"/>
          <p:cNvSpPr txBox="1"/>
          <p:nvPr/>
        </p:nvSpPr>
        <p:spPr>
          <a:xfrm>
            <a:off x="7162800" y="1905000"/>
            <a:ext cx="1954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>
                <a:latin typeface="HelveticaNeueLT Com 55 Roman" pitchFamily="34" charset="0"/>
              </a:rPr>
              <a:t>Dhawan</a:t>
            </a:r>
            <a:r>
              <a:rPr lang="en-GB" sz="1600" dirty="0" smtClean="0">
                <a:latin typeface="HelveticaNeueLT Com 55 Roman" pitchFamily="34" charset="0"/>
              </a:rPr>
              <a:t> et al. 2014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87530" y="6248400"/>
            <a:ext cx="1198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HelveticaNeueLT Com 55 Roman" pitchFamily="34" charset="0"/>
              </a:rPr>
              <a:t>maximum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191000" y="6248400"/>
            <a:ext cx="1134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HelveticaNeueLT Com 55 Roman" pitchFamily="34" charset="0"/>
              </a:rPr>
              <a:t>minimum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891715" y="6248400"/>
            <a:ext cx="2023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HelveticaNeueLT Com 55 Roman" pitchFamily="34" charset="0"/>
              </a:rPr>
              <a:t>second maximum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239000" y="152400"/>
            <a:ext cx="1752600" cy="1143000"/>
            <a:chOff x="533400" y="1219200"/>
            <a:chExt cx="5638800" cy="4038600"/>
          </a:xfrm>
        </p:grpSpPr>
        <p:sp>
          <p:nvSpPr>
            <p:cNvPr id="28" name="Rectangle 27"/>
            <p:cNvSpPr/>
            <p:nvPr/>
          </p:nvSpPr>
          <p:spPr>
            <a:xfrm>
              <a:off x="533400" y="1219200"/>
              <a:ext cx="5638800" cy="403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609600" y="1295400"/>
              <a:ext cx="5547000" cy="3899658"/>
              <a:chOff x="3664800" y="228600"/>
              <a:chExt cx="5547000" cy="3899658"/>
            </a:xfrm>
            <a:solidFill>
              <a:schemeClr val="bg1"/>
            </a:solidFill>
          </p:grpSpPr>
          <p:pic>
            <p:nvPicPr>
              <p:cNvPr id="30" name="Picture 29" descr="lc_fig1.pdf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946" r="48829" b="-595"/>
              <a:stretch/>
            </p:blipFill>
            <p:spPr>
              <a:xfrm>
                <a:off x="3664800" y="381601"/>
                <a:ext cx="5302800" cy="3746657"/>
              </a:xfrm>
              <a:prstGeom prst="rect">
                <a:avLst/>
              </a:prstGeom>
              <a:grpFill/>
            </p:spPr>
          </p:pic>
          <p:pic>
            <p:nvPicPr>
              <p:cNvPr id="31" name="Picture 30" descr="lc_fig1.pdf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927" r="-369" b="50786"/>
              <a:stretch/>
            </p:blipFill>
            <p:spPr>
              <a:xfrm>
                <a:off x="4181022" y="228600"/>
                <a:ext cx="5030778" cy="3505200"/>
              </a:xfrm>
              <a:prstGeom prst="rect">
                <a:avLst/>
              </a:prstGeom>
              <a:grpFill/>
            </p:spPr>
          </p:pic>
        </p:grpSp>
      </p:grpSp>
    </p:spTree>
    <p:extLst>
      <p:ext uri="{BB962C8B-B14F-4D97-AF65-F5344CB8AC3E}">
        <p14:creationId xmlns:p14="http://schemas.microsoft.com/office/powerpoint/2010/main" val="2473110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Late</a:t>
            </a:r>
            <a:r>
              <a:rPr lang="de-CH" dirty="0" smtClean="0"/>
              <a:t> </a:t>
            </a:r>
            <a:r>
              <a:rPr lang="de-CH" dirty="0" err="1" smtClean="0"/>
              <a:t>decline</a:t>
            </a:r>
            <a:r>
              <a:rPr lang="de-CH" dirty="0" smtClean="0"/>
              <a:t> (t&gt;40 </a:t>
            </a:r>
            <a:r>
              <a:rPr lang="de-CH" dirty="0" err="1" smtClean="0"/>
              <a:t>days</a:t>
            </a:r>
            <a:r>
              <a:rPr lang="de-CH" dirty="0" smtClean="0"/>
              <a:t>)</a:t>
            </a:r>
            <a:endParaRPr lang="de-CH" dirty="0"/>
          </a:p>
        </p:txBody>
      </p:sp>
      <p:grpSp>
        <p:nvGrpSpPr>
          <p:cNvPr id="11" name="Group 10"/>
          <p:cNvGrpSpPr/>
          <p:nvPr/>
        </p:nvGrpSpPr>
        <p:grpSpPr>
          <a:xfrm>
            <a:off x="4800600" y="1261872"/>
            <a:ext cx="3730752" cy="5596128"/>
            <a:chOff x="4800600" y="1261872"/>
            <a:chExt cx="3730752" cy="5596128"/>
          </a:xfrm>
        </p:grpSpPr>
        <p:pic>
          <p:nvPicPr>
            <p:cNvPr id="10" name="Picture 9" descr="fig5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1261872"/>
              <a:ext cx="3730752" cy="559612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019800" y="1295400"/>
              <a:ext cx="2227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 smtClean="0">
                  <a:latin typeface="HelveticaNeueLT Com 55 Roman" pitchFamily="34" charset="0"/>
                </a:rPr>
                <a:t>Dhawan</a:t>
              </a:r>
              <a:r>
                <a:rPr lang="en-GB" dirty="0" smtClean="0">
                  <a:latin typeface="HelveticaNeueLT Com 55 Roman" pitchFamily="34" charset="0"/>
                </a:rPr>
                <a:t> et al. 2015</a:t>
              </a:r>
            </a:p>
          </p:txBody>
        </p:sp>
      </p:grpSp>
      <p:pic>
        <p:nvPicPr>
          <p:cNvPr id="2" name="Picture 1" descr="fig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37338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43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91000" cy="1143000"/>
          </a:xfrm>
        </p:spPr>
        <p:txBody>
          <a:bodyPr/>
          <a:lstStyle/>
          <a:p>
            <a:r>
              <a:rPr lang="en-GB" dirty="0" smtClean="0"/>
              <a:t>Correlations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P</a:t>
            </a:r>
            <a:r>
              <a:rPr lang="en-GB" dirty="0" smtClean="0"/>
              <a:t>hase of the second maximum appears to be a strong discriminator among </a:t>
            </a:r>
            <a:r>
              <a:rPr lang="en-GB" dirty="0" err="1" smtClean="0"/>
              <a:t>SNe</a:t>
            </a:r>
            <a:r>
              <a:rPr lang="en-GB" dirty="0" smtClean="0"/>
              <a:t> </a:t>
            </a:r>
            <a:r>
              <a:rPr lang="en-GB" dirty="0" err="1" smtClean="0"/>
              <a:t>Ia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5410200" y="422639"/>
            <a:ext cx="3352800" cy="6155961"/>
            <a:chOff x="5410200" y="422639"/>
            <a:chExt cx="3352800" cy="615596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10200" y="422639"/>
              <a:ext cx="3352800" cy="6155961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" name="Rectangle 2"/>
            <p:cNvSpPr/>
            <p:nvPr/>
          </p:nvSpPr>
          <p:spPr>
            <a:xfrm>
              <a:off x="8686800" y="609600"/>
              <a:ext cx="76200" cy="533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75070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Correlations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Luminosity of late decline and the phase of the second maximum are linked</a:t>
            </a:r>
            <a:endParaRPr lang="en-GB" dirty="0"/>
          </a:p>
        </p:txBody>
      </p:sp>
      <p:pic>
        <p:nvPicPr>
          <p:cNvPr id="4" name="Picture 3" descr="fig8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9" r="6861"/>
          <a:stretch/>
        </p:blipFill>
        <p:spPr>
          <a:xfrm>
            <a:off x="4495800" y="1295400"/>
            <a:ext cx="4471231" cy="5349462"/>
          </a:xfrm>
          <a:prstGeom prst="rect">
            <a:avLst/>
          </a:prstGeom>
        </p:spPr>
      </p:pic>
      <p:pic>
        <p:nvPicPr>
          <p:cNvPr id="5" name="Picture 4" descr="norm_late_dec_mo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22" y="3657600"/>
            <a:ext cx="4044078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5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441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Correlations with the optical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179637"/>
            <a:ext cx="4419600" cy="4525963"/>
          </a:xfrm>
        </p:spPr>
        <p:txBody>
          <a:bodyPr/>
          <a:lstStyle/>
          <a:p>
            <a:r>
              <a:rPr lang="de-CH" dirty="0" smtClean="0"/>
              <a:t>IR </a:t>
            </a:r>
            <a:r>
              <a:rPr lang="en-GB" dirty="0" smtClean="0"/>
              <a:t>properties</a:t>
            </a:r>
            <a:r>
              <a:rPr lang="de-CH" dirty="0" smtClean="0"/>
              <a:t> </a:t>
            </a:r>
            <a:r>
              <a:rPr lang="en-GB" dirty="0" smtClean="0"/>
              <a:t>correlate with optical decline rate</a:t>
            </a:r>
          </a:p>
          <a:p>
            <a:r>
              <a:rPr lang="en-GB" dirty="0" smtClean="0"/>
              <a:t>Phase of secondary maximum strongly correlated with Δm</a:t>
            </a:r>
            <a:r>
              <a:rPr lang="en-GB" baseline="-25000" dirty="0" smtClean="0"/>
              <a:t>15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4876799" y="1447800"/>
            <a:ext cx="4333019" cy="4495800"/>
            <a:chOff x="4876799" y="1447800"/>
            <a:chExt cx="4333019" cy="4495800"/>
          </a:xfrm>
        </p:grpSpPr>
        <p:sp>
          <p:nvSpPr>
            <p:cNvPr id="10" name="TextBox 9"/>
            <p:cNvSpPr txBox="1"/>
            <p:nvPr/>
          </p:nvSpPr>
          <p:spPr>
            <a:xfrm>
              <a:off x="6858000" y="1447800"/>
              <a:ext cx="2160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dirty="0" err="1" smtClean="0">
                  <a:latin typeface="HelveticaNeueLT Com 55 Roman" pitchFamily="34" charset="0"/>
                </a:rPr>
                <a:t>Biscardi</a:t>
              </a:r>
              <a:r>
                <a:rPr lang="de-CH" dirty="0" smtClean="0">
                  <a:latin typeface="HelveticaNeueLT Com 55 Roman" pitchFamily="34" charset="0"/>
                </a:rPr>
                <a:t> et al. 2012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76799" y="1816100"/>
              <a:ext cx="4333019" cy="412750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4918175" y="533400"/>
            <a:ext cx="4225825" cy="6301566"/>
            <a:chOff x="4918175" y="533400"/>
            <a:chExt cx="4225825" cy="6301566"/>
          </a:xfrm>
        </p:grpSpPr>
        <p:pic>
          <p:nvPicPr>
            <p:cNvPr id="3" name="Picture 2" descr="fig9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14" r="7572"/>
            <a:stretch/>
          </p:blipFill>
          <p:spPr>
            <a:xfrm>
              <a:off x="4918175" y="533400"/>
              <a:ext cx="4225825" cy="630156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562600" y="1981200"/>
              <a:ext cx="21686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>
                  <a:latin typeface="HelveticaNeueLT Com 55 Roman" pitchFamily="34" charset="0"/>
                </a:rPr>
                <a:t>Dhawan</a:t>
              </a:r>
              <a:r>
                <a:rPr lang="en-GB" dirty="0" smtClean="0">
                  <a:latin typeface="HelveticaNeueLT Com 55 Roman" pitchFamily="34" charset="0"/>
                </a:rPr>
                <a:t> et al. 2014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3131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87A_aat"/>
          <p:cNvPicPr>
            <a:picLocks noChangeAspect="1" noChangeArrowheads="1"/>
          </p:cNvPicPr>
          <p:nvPr/>
        </p:nvPicPr>
        <p:blipFill>
          <a:blip r:embed="rId2" cstate="print"/>
          <a:srcRect t="5902"/>
          <a:stretch>
            <a:fillRect/>
          </a:stretch>
        </p:blipFill>
        <p:spPr bwMode="auto">
          <a:xfrm>
            <a:off x="0" y="188913"/>
            <a:ext cx="9144000" cy="645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8800" dirty="0" smtClean="0">
                <a:solidFill>
                  <a:srgbClr val="FFFF00"/>
                </a:solidFill>
              </a:rPr>
              <a:t>Supernova!</a:t>
            </a:r>
          </a:p>
        </p:txBody>
      </p:sp>
      <p:sp>
        <p:nvSpPr>
          <p:cNvPr id="328709" name="Text Box 5"/>
          <p:cNvSpPr txBox="1">
            <a:spLocks noChangeArrowheads="1"/>
          </p:cNvSpPr>
          <p:nvPr/>
        </p:nvSpPr>
        <p:spPr bwMode="auto">
          <a:xfrm>
            <a:off x="-34925" y="6211888"/>
            <a:ext cx="39269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0" dirty="0">
                <a:solidFill>
                  <a:schemeClr val="bg1"/>
                </a:solidFill>
              </a:rPr>
              <a:t>© Anglo-Australian Telescope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Correlation with optical colour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Phase of second maximum and beginning of the Lira relation are also tightly linked</a:t>
            </a:r>
            <a:endParaRPr lang="en-GB" dirty="0"/>
          </a:p>
        </p:txBody>
      </p:sp>
      <p:pic>
        <p:nvPicPr>
          <p:cNvPr id="5" name="Content Placeholder 4" descr="fig11.pdf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1" t="6927" r="3458"/>
          <a:stretch/>
        </p:blipFill>
        <p:spPr>
          <a:xfrm>
            <a:off x="4800600" y="1189887"/>
            <a:ext cx="3928626" cy="5636749"/>
          </a:xfrm>
        </p:spPr>
      </p:pic>
      <p:grpSp>
        <p:nvGrpSpPr>
          <p:cNvPr id="8" name="Group 7"/>
          <p:cNvGrpSpPr/>
          <p:nvPr/>
        </p:nvGrpSpPr>
        <p:grpSpPr>
          <a:xfrm>
            <a:off x="609600" y="3810000"/>
            <a:ext cx="3657600" cy="2669894"/>
            <a:chOff x="609600" y="3810000"/>
            <a:chExt cx="3657600" cy="266989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" y="3810000"/>
              <a:ext cx="3657600" cy="266989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981200" y="5791200"/>
              <a:ext cx="2061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HelveticaNeueLT Com 55 Roman" pitchFamily="34" charset="0"/>
                </a:rPr>
                <a:t>Phillips et al. 1999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248400" y="4208309"/>
            <a:ext cx="2168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latin typeface="HelveticaNeueLT Com 55 Roman" pitchFamily="34" charset="0"/>
              </a:rPr>
              <a:t>Dhawan</a:t>
            </a:r>
            <a:r>
              <a:rPr lang="en-GB" dirty="0" smtClean="0">
                <a:latin typeface="HelveticaNeueLT Com 55 Roman" pitchFamily="34" charset="0"/>
              </a:rPr>
              <a:t> et al. 2014</a:t>
            </a:r>
          </a:p>
        </p:txBody>
      </p:sp>
    </p:spTree>
    <p:extLst>
      <p:ext uri="{BB962C8B-B14F-4D97-AF65-F5344CB8AC3E}">
        <p14:creationId xmlns:p14="http://schemas.microsoft.com/office/powerpoint/2010/main" val="4073577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Consistent picture emerging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054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 smtClean="0">
                <a:solidFill>
                  <a:srgbClr val="000000"/>
                </a:solidFill>
              </a:rPr>
              <a:t>S</a:t>
            </a:r>
            <a:r>
              <a:rPr lang="en-GB" dirty="0" smtClean="0"/>
              <a:t>econd peak in the near-IR is the result of the recombination of Fe++ to Fe+ (</a:t>
            </a:r>
            <a:r>
              <a:rPr lang="en-GB" dirty="0" err="1" smtClean="0"/>
              <a:t>Kasen</a:t>
            </a:r>
            <a:r>
              <a:rPr lang="en-GB" dirty="0" smtClean="0"/>
              <a:t> 2006)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he predicted a later second </a:t>
            </a:r>
            <a:r>
              <a:rPr lang="en-GB" dirty="0"/>
              <a:t>m</a:t>
            </a:r>
            <a:r>
              <a:rPr lang="en-GB" dirty="0" smtClean="0"/>
              <a:t>aximum for larger Ni masses</a:t>
            </a:r>
          </a:p>
          <a:p>
            <a:pPr>
              <a:lnSpc>
                <a:spcPct val="120000"/>
              </a:lnSpc>
            </a:pPr>
            <a:r>
              <a:rPr lang="en-GB" dirty="0" smtClean="0"/>
              <a:t>Optical colour evolution faster</a:t>
            </a:r>
            <a:r>
              <a:rPr lang="en-GB" dirty="0"/>
              <a:t> </a:t>
            </a:r>
            <a:r>
              <a:rPr lang="en-GB" dirty="0" smtClean="0"/>
              <a:t>for objects with lower nickel mass </a:t>
            </a:r>
            <a:br>
              <a:rPr lang="en-GB" dirty="0" smtClean="0"/>
            </a:br>
            <a:r>
              <a:rPr lang="en-GB" dirty="0" smtClean="0"/>
              <a:t>(</a:t>
            </a:r>
            <a:r>
              <a:rPr lang="en-GB" dirty="0" err="1" smtClean="0"/>
              <a:t>Kasen</a:t>
            </a:r>
            <a:r>
              <a:rPr lang="en-GB" dirty="0" smtClean="0"/>
              <a:t> &amp; </a:t>
            </a:r>
            <a:r>
              <a:rPr lang="en-GB" dirty="0" err="1" smtClean="0"/>
              <a:t>Woosley</a:t>
            </a:r>
            <a:r>
              <a:rPr lang="en-GB" dirty="0" smtClean="0"/>
              <a:t> 2007)</a:t>
            </a:r>
          </a:p>
          <a:p>
            <a:pPr>
              <a:lnSpc>
                <a:spcPct val="120000"/>
              </a:lnSpc>
            </a:pPr>
            <a:r>
              <a:rPr lang="en-GB" dirty="0" err="1" smtClean="0"/>
              <a:t>Ejecta</a:t>
            </a:r>
            <a:r>
              <a:rPr lang="en-GB" dirty="0" smtClean="0"/>
              <a:t> structure uniform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late declines very similar</a:t>
            </a:r>
          </a:p>
          <a:p>
            <a:pPr>
              <a:lnSpc>
                <a:spcPct val="120000"/>
              </a:lnSpc>
              <a:buClr>
                <a:srgbClr val="FF0000"/>
              </a:buClr>
              <a:buFont typeface="Lucida Grande"/>
              <a:buChar char="➔"/>
            </a:pPr>
            <a:r>
              <a:rPr lang="en-GB" dirty="0" smtClean="0"/>
              <a:t>higher luminosity indicates a higher Ni mass</a:t>
            </a:r>
          </a:p>
          <a:p>
            <a:pPr>
              <a:lnSpc>
                <a:spcPct val="120000"/>
              </a:lnSpc>
              <a:buClr>
                <a:srgbClr val="FF0000"/>
              </a:buClr>
              <a:buFont typeface="Lucida Grande"/>
              <a:buChar char="➔"/>
            </a:pPr>
            <a:r>
              <a:rPr lang="en-GB" dirty="0" smtClean="0"/>
              <a:t>later secondary peak also indicates higher Ni mass</a:t>
            </a:r>
          </a:p>
          <a:p>
            <a:pPr>
              <a:lnSpc>
                <a:spcPct val="120000"/>
              </a:lnSpc>
              <a:buClr>
                <a:srgbClr val="FF0000"/>
              </a:buClr>
              <a:buFont typeface="Lucida Grande"/>
              <a:buChar char="➔"/>
            </a:pPr>
            <a:r>
              <a:rPr lang="en-GB" dirty="0" smtClean="0"/>
              <a:t>Ni mass and (optical) light curve parameters correlate (</a:t>
            </a:r>
            <a:r>
              <a:rPr lang="en-GB" dirty="0" err="1" smtClean="0"/>
              <a:t>Scalzo</a:t>
            </a:r>
            <a:r>
              <a:rPr lang="en-GB" dirty="0" smtClean="0"/>
              <a:t> et al. 2014)</a:t>
            </a:r>
          </a:p>
        </p:txBody>
      </p:sp>
      <p:pic>
        <p:nvPicPr>
          <p:cNvPr id="4" name="Picture 3" descr="norm_late_dec_mor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" t="5430" r="6807" b="47481"/>
          <a:stretch/>
        </p:blipFill>
        <p:spPr>
          <a:xfrm>
            <a:off x="4630964" y="3124200"/>
            <a:ext cx="3778250" cy="149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70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Nickel masses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000" y="1268760"/>
            <a:ext cx="5127104" cy="5029200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Using a timing parameter for nickel masses</a:t>
            </a:r>
          </a:p>
          <a:p>
            <a:pPr lvl="1"/>
            <a:r>
              <a:rPr lang="en-GB" dirty="0" smtClean="0"/>
              <a:t>completely independent on reddening and multiple light curves</a:t>
            </a:r>
          </a:p>
          <a:p>
            <a:r>
              <a:rPr lang="en-GB" dirty="0" smtClean="0"/>
              <a:t>Test with a sample of </a:t>
            </a:r>
            <a:r>
              <a:rPr lang="en-GB" dirty="0" err="1" smtClean="0"/>
              <a:t>unreddened</a:t>
            </a:r>
            <a:r>
              <a:rPr lang="en-GB" dirty="0" smtClean="0"/>
              <a:t> </a:t>
            </a:r>
            <a:r>
              <a:rPr lang="en-GB" dirty="0" err="1" smtClean="0"/>
              <a:t>SNe</a:t>
            </a:r>
            <a:r>
              <a:rPr lang="en-GB" dirty="0" smtClean="0"/>
              <a:t> </a:t>
            </a:r>
            <a:r>
              <a:rPr lang="en-GB" dirty="0" err="1" smtClean="0"/>
              <a:t>Ia</a:t>
            </a:r>
            <a:endParaRPr lang="en-GB" dirty="0" smtClean="0"/>
          </a:p>
          <a:p>
            <a:r>
              <a:rPr lang="en-GB" dirty="0" smtClean="0"/>
              <a:t>Explore different methods to calculate the nickel mass</a:t>
            </a:r>
            <a:br>
              <a:rPr lang="en-GB" dirty="0" smtClean="0"/>
            </a:br>
            <a:r>
              <a:rPr lang="en-GB" dirty="0" smtClean="0"/>
              <a:t>(currently still all Chandrasekhar-mass progenitors)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5375377" y="971436"/>
            <a:ext cx="3692423" cy="5657964"/>
            <a:chOff x="5375377" y="971436"/>
            <a:chExt cx="3692423" cy="5657964"/>
          </a:xfrm>
        </p:grpSpPr>
        <p:sp>
          <p:nvSpPr>
            <p:cNvPr id="10" name="TextBox 9"/>
            <p:cNvSpPr txBox="1"/>
            <p:nvPr/>
          </p:nvSpPr>
          <p:spPr>
            <a:xfrm>
              <a:off x="6671655" y="971436"/>
              <a:ext cx="2232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 err="1" smtClean="0">
                  <a:latin typeface="HelveticaNeueLT Com 45 Lt"/>
                  <a:cs typeface="HelveticaNeueLT Com 45 Lt"/>
                </a:rPr>
                <a:t>Dhawan</a:t>
              </a:r>
              <a:r>
                <a:rPr lang="en-GB" sz="1800" dirty="0" smtClean="0">
                  <a:latin typeface="HelveticaNeueLT Com 45 Lt"/>
                  <a:cs typeface="HelveticaNeueLT Com 45 Lt"/>
                </a:rPr>
                <a:t> et al. </a:t>
              </a:r>
              <a:r>
                <a:rPr lang="en-GB" dirty="0" err="1" smtClean="0">
                  <a:latin typeface="HelveticaNeueLT Com 45 Lt"/>
                  <a:cs typeface="HelveticaNeueLT Com 45 Lt"/>
                </a:rPr>
                <a:t>subm</a:t>
              </a:r>
              <a:r>
                <a:rPr lang="en-GB" dirty="0" smtClean="0">
                  <a:latin typeface="HelveticaNeueLT Com 45 Lt"/>
                  <a:cs typeface="HelveticaNeueLT Com 45 Lt"/>
                </a:rPr>
                <a:t>.</a:t>
              </a:r>
              <a:endParaRPr lang="en-GB" sz="1800" dirty="0">
                <a:latin typeface="HelveticaNeueLT Com 45 Lt"/>
                <a:cs typeface="HelveticaNeueLT Com 45 Lt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75377" y="1295400"/>
              <a:ext cx="3692423" cy="533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8598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Luminosity and mass functions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5800" y="1557338"/>
            <a:ext cx="4678288" cy="5072062"/>
          </a:xfrm>
        </p:spPr>
        <p:txBody>
          <a:bodyPr>
            <a:normAutofit/>
          </a:bodyPr>
          <a:lstStyle/>
          <a:p>
            <a:r>
              <a:rPr lang="en-GB" dirty="0" smtClean="0"/>
              <a:t>Reddening independent distribution functions</a:t>
            </a:r>
          </a:p>
          <a:p>
            <a:pPr lvl="1"/>
            <a:r>
              <a:rPr lang="en-GB" dirty="0" smtClean="0"/>
              <a:t>fails for super-Chandra objects</a:t>
            </a:r>
          </a:p>
          <a:p>
            <a:pPr lvl="2"/>
            <a:r>
              <a:rPr lang="en-GB" dirty="0" smtClean="0"/>
              <a:t>SN 2007if</a:t>
            </a:r>
          </a:p>
          <a:p>
            <a:pPr lvl="1"/>
            <a:r>
              <a:rPr lang="en-GB" dirty="0" smtClean="0"/>
              <a:t>potential shock interaction at peak might create additional luminosity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5257800" y="1219200"/>
            <a:ext cx="3601284" cy="5486400"/>
            <a:chOff x="5257800" y="1219200"/>
            <a:chExt cx="3601284" cy="54864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57800" y="1219200"/>
              <a:ext cx="3601284" cy="54864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705600" y="5867400"/>
              <a:ext cx="20050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err="1" smtClean="0">
                  <a:latin typeface="HelveticaNeueLT Com 45 Lt"/>
                  <a:cs typeface="HelveticaNeueLT Com 45 Lt"/>
                </a:rPr>
                <a:t>Dhawan</a:t>
              </a:r>
              <a:r>
                <a:rPr lang="en-GB" sz="1600" dirty="0" smtClean="0">
                  <a:latin typeface="HelveticaNeueLT Com 45 Lt"/>
                  <a:cs typeface="HelveticaNeueLT Com 45 Lt"/>
                </a:rPr>
                <a:t> et al. </a:t>
              </a:r>
              <a:r>
                <a:rPr lang="en-GB" sz="1600" dirty="0" err="1" smtClean="0">
                  <a:latin typeface="HelveticaNeueLT Com 45 Lt"/>
                  <a:cs typeface="HelveticaNeueLT Com 45 Lt"/>
                </a:rPr>
                <a:t>subm</a:t>
              </a:r>
              <a:r>
                <a:rPr lang="en-GB" sz="1600" dirty="0" smtClean="0">
                  <a:latin typeface="HelveticaNeueLT Com 45 Lt"/>
                  <a:cs typeface="HelveticaNeueLT Com 45 Lt"/>
                </a:rPr>
                <a:t>.</a:t>
              </a:r>
              <a:endParaRPr lang="en-GB" sz="1600" dirty="0">
                <a:latin typeface="HelveticaNeueLT Com 45 Lt"/>
                <a:cs typeface="HelveticaNeueLT Com 45 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8426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Summary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CH" dirty="0" smtClean="0"/>
              <a:t>Nickel </a:t>
            </a:r>
            <a:r>
              <a:rPr lang="de-CH" dirty="0" err="1" smtClean="0"/>
              <a:t>seems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dominant </a:t>
            </a:r>
            <a:r>
              <a:rPr lang="de-CH" dirty="0" err="1" smtClean="0"/>
              <a:t>parameter</a:t>
            </a:r>
            <a:r>
              <a:rPr lang="de-CH" dirty="0" smtClean="0"/>
              <a:t> </a:t>
            </a:r>
            <a:r>
              <a:rPr lang="de-CH" dirty="0" err="1" smtClean="0"/>
              <a:t>for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light </a:t>
            </a:r>
            <a:r>
              <a:rPr lang="de-CH" dirty="0" err="1" smtClean="0"/>
              <a:t>curves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SNe</a:t>
            </a:r>
            <a:r>
              <a:rPr lang="de-CH" dirty="0" smtClean="0"/>
              <a:t> </a:t>
            </a:r>
            <a:r>
              <a:rPr lang="de-CH" dirty="0" err="1" smtClean="0"/>
              <a:t>Ia</a:t>
            </a:r>
            <a:endParaRPr lang="de-CH" dirty="0" smtClean="0"/>
          </a:p>
          <a:p>
            <a:pPr lvl="1"/>
            <a:r>
              <a:rPr lang="de-CH" dirty="0" err="1" smtClean="0"/>
              <a:t>phase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second</a:t>
            </a:r>
            <a:r>
              <a:rPr lang="de-CH" dirty="0" smtClean="0"/>
              <a:t> </a:t>
            </a:r>
            <a:r>
              <a:rPr lang="de-CH" dirty="0" err="1" smtClean="0"/>
              <a:t>maximum</a:t>
            </a:r>
            <a:r>
              <a:rPr lang="de-CH" dirty="0" smtClean="0"/>
              <a:t>, </a:t>
            </a:r>
            <a:r>
              <a:rPr lang="de-CH" dirty="0" err="1" smtClean="0"/>
              <a:t>start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uniform B-V </a:t>
            </a:r>
            <a:r>
              <a:rPr lang="de-CH" dirty="0" err="1" smtClean="0"/>
              <a:t>colour</a:t>
            </a:r>
            <a:r>
              <a:rPr lang="de-CH" dirty="0" smtClean="0"/>
              <a:t> </a:t>
            </a:r>
            <a:r>
              <a:rPr lang="de-CH" dirty="0" err="1" smtClean="0"/>
              <a:t>evolution</a:t>
            </a:r>
            <a:r>
              <a:rPr lang="de-CH" dirty="0" smtClean="0"/>
              <a:t> (Lira </a:t>
            </a:r>
            <a:r>
              <a:rPr lang="de-CH" dirty="0" err="1" smtClean="0"/>
              <a:t>law</a:t>
            </a:r>
            <a:r>
              <a:rPr lang="de-CH" dirty="0" smtClean="0"/>
              <a:t>), </a:t>
            </a:r>
            <a:r>
              <a:rPr lang="de-CH" dirty="0" err="1" smtClean="0"/>
              <a:t>optical</a:t>
            </a:r>
            <a:r>
              <a:rPr lang="de-CH" dirty="0" smtClean="0"/>
              <a:t> light </a:t>
            </a:r>
            <a:r>
              <a:rPr lang="de-CH" dirty="0" err="1" smtClean="0"/>
              <a:t>curve</a:t>
            </a:r>
            <a:r>
              <a:rPr lang="de-CH" dirty="0" smtClean="0"/>
              <a:t> </a:t>
            </a:r>
            <a:r>
              <a:rPr lang="de-CH" dirty="0" err="1" smtClean="0"/>
              <a:t>shape</a:t>
            </a:r>
            <a:r>
              <a:rPr lang="de-CH" dirty="0" smtClean="0"/>
              <a:t> (Δm</a:t>
            </a:r>
            <a:r>
              <a:rPr lang="de-CH" baseline="-25000" dirty="0" smtClean="0"/>
              <a:t>15</a:t>
            </a:r>
            <a:r>
              <a:rPr lang="de-CH" dirty="0" smtClean="0"/>
              <a:t>), </a:t>
            </a:r>
            <a:r>
              <a:rPr lang="de-CH" dirty="0" err="1" smtClean="0"/>
              <a:t>luminosity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late</a:t>
            </a:r>
            <a:r>
              <a:rPr lang="de-CH" dirty="0" smtClean="0"/>
              <a:t> </a:t>
            </a:r>
            <a:r>
              <a:rPr lang="de-CH" dirty="0" err="1" smtClean="0"/>
              <a:t>decline</a:t>
            </a:r>
            <a:r>
              <a:rPr lang="de-CH" dirty="0" smtClean="0"/>
              <a:t> </a:t>
            </a:r>
            <a:r>
              <a:rPr lang="de-CH" dirty="0" err="1" smtClean="0"/>
              <a:t>phase</a:t>
            </a:r>
            <a:endParaRPr lang="de-CH" dirty="0" smtClean="0"/>
          </a:p>
          <a:p>
            <a:r>
              <a:rPr lang="de-CH" dirty="0" smtClean="0"/>
              <a:t>Second </a:t>
            </a:r>
            <a:r>
              <a:rPr lang="de-CH" dirty="0" err="1" smtClean="0"/>
              <a:t>maximum</a:t>
            </a:r>
            <a:r>
              <a:rPr lang="de-CH" dirty="0" smtClean="0"/>
              <a:t> in </a:t>
            </a:r>
            <a:r>
              <a:rPr lang="de-CH" dirty="0" err="1" smtClean="0"/>
              <a:t>the</a:t>
            </a:r>
            <a:r>
              <a:rPr lang="de-CH" dirty="0" smtClean="0"/>
              <a:t> IR light </a:t>
            </a:r>
            <a:r>
              <a:rPr lang="de-CH" dirty="0" err="1" smtClean="0"/>
              <a:t>curves</a:t>
            </a:r>
            <a:r>
              <a:rPr lang="de-CH" dirty="0" smtClean="0"/>
              <a:t> strong </a:t>
            </a:r>
            <a:r>
              <a:rPr lang="de-CH" dirty="0" err="1" smtClean="0"/>
              <a:t>parameter</a:t>
            </a:r>
            <a:r>
              <a:rPr lang="de-CH" dirty="0" smtClean="0"/>
              <a:t> </a:t>
            </a:r>
            <a:r>
              <a:rPr lang="de-CH" dirty="0" err="1" smtClean="0"/>
              <a:t>for</a:t>
            </a:r>
            <a:r>
              <a:rPr lang="de-CH" dirty="0" smtClean="0"/>
              <a:t> SN </a:t>
            </a:r>
            <a:r>
              <a:rPr lang="de-CH" dirty="0" err="1" smtClean="0"/>
              <a:t>Ia</a:t>
            </a:r>
            <a:r>
              <a:rPr lang="de-CH" dirty="0" smtClean="0"/>
              <a:t> </a:t>
            </a:r>
            <a:r>
              <a:rPr lang="de-CH" dirty="0" err="1" smtClean="0"/>
              <a:t>characterisation</a:t>
            </a:r>
            <a:r>
              <a:rPr lang="de-CH" dirty="0" smtClean="0"/>
              <a:t> </a:t>
            </a:r>
            <a:r>
              <a:rPr lang="de-CH" dirty="0" smtClean="0">
                <a:sym typeface="Wingdings"/>
              </a:rPr>
              <a:t> simple </a:t>
            </a:r>
            <a:r>
              <a:rPr lang="de-CH" dirty="0" err="1" smtClean="0">
                <a:sym typeface="Wingdings"/>
              </a:rPr>
              <a:t>way</a:t>
            </a:r>
            <a:r>
              <a:rPr lang="de-CH" dirty="0" smtClean="0">
                <a:sym typeface="Wingdings"/>
              </a:rPr>
              <a:t> </a:t>
            </a:r>
            <a:r>
              <a:rPr lang="de-CH" dirty="0" err="1" smtClean="0">
                <a:sym typeface="Wingdings"/>
              </a:rPr>
              <a:t>to</a:t>
            </a:r>
            <a:r>
              <a:rPr lang="de-CH" dirty="0" smtClean="0">
                <a:sym typeface="Wingdings"/>
              </a:rPr>
              <a:t> </a:t>
            </a:r>
            <a:r>
              <a:rPr lang="de-CH" dirty="0" err="1" smtClean="0">
                <a:sym typeface="Wingdings"/>
              </a:rPr>
              <a:t>measure</a:t>
            </a:r>
            <a:r>
              <a:rPr lang="de-CH" dirty="0" smtClean="0">
                <a:sym typeface="Wingdings"/>
              </a:rPr>
              <a:t> </a:t>
            </a:r>
            <a:r>
              <a:rPr lang="de-CH" dirty="0" err="1" smtClean="0">
                <a:sym typeface="Wingdings"/>
              </a:rPr>
              <a:t>nickel</a:t>
            </a:r>
            <a:r>
              <a:rPr lang="de-CH" dirty="0" smtClean="0">
                <a:sym typeface="Wingdings"/>
              </a:rPr>
              <a:t> mass</a:t>
            </a:r>
            <a:endParaRPr lang="de-CH" dirty="0" smtClean="0"/>
          </a:p>
        </p:txBody>
      </p:sp>
    </p:spTree>
    <p:extLst>
      <p:ext uri="{BB962C8B-B14F-4D97-AF65-F5344CB8AC3E}">
        <p14:creationId xmlns:p14="http://schemas.microsoft.com/office/powerpoint/2010/main" val="2539230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Type </a:t>
            </a:r>
            <a:r>
              <a:rPr lang="en-US" dirty="0" err="1" smtClean="0"/>
              <a:t>Ia</a:t>
            </a:r>
            <a:r>
              <a:rPr lang="en-US" dirty="0" smtClean="0"/>
              <a:t> supernova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cosmology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Excellent distance indicators!</a:t>
            </a:r>
            <a:endParaRPr lang="en-US" dirty="0" smtClean="0"/>
          </a:p>
          <a:p>
            <a:pPr lvl="1"/>
            <a:endParaRPr lang="en-GB" dirty="0"/>
          </a:p>
        </p:txBody>
      </p:sp>
      <p:sp>
        <p:nvSpPr>
          <p:cNvPr id="200708" name="AutoShape 4" descr="data:image/jpeg;base64,/9j/4AAQSkZJRgABAQAAAQABAAD/2wCEAAkGBxMTEhUUExQWFBQXGRcUGBUVFBQVFBUXFRQXFxUYFRcYHSggGBolHBQUITEhJSkrLi4uFx8zODMsNygtLiwBCgoKDg0OGxAQGywkICQ0LCwsLCwsLCwsLCwsLCwsLCwvLCwsLCwsLCwsLCwsLCwsLCwsLCwsLCwsLCwsLCwsLP/AABEIALcBEwMBIgACEQEDEQH/xAAcAAABBQEBAQAAAAAAAAAAAAAGAAMEBQcCAQj/xAA+EAACAQIFAgUCBAQFAwMFAAABAhEAAwQFEiExBkETIlFhcYGRBzJCoVKxwdEjYpLh8BSC8RUzohYkcrLC/8QAGgEAAgMBAQAAAAAAAAAAAAAAAgMBBAUABv/EAC8RAAICAQQABQIFBAMAAAAAAAABAhEDBBIhMQUTIkFRMmEUcYGx8CNCkdEGocH/2gAMAwEAAhEDEQA/AM8y3KyxE8UfZLgRbUaeKAbmZlWIGwB2oj6bzK43xWz4atNv9DbkUMyk4hdfG1UucqoXUY2q0uYmRvzWf9QY9y5Wdq0tTqFpse+SK+GLbOc5zDWABG1ULsaeNMvXlM+olnm5yL8fT0WOQ5o9m6GU87EeoNahYtLhsKLwENiTqn0ReAPliDWPWjvWr47OrWJXCydKALaK7eUgenpz9qo5ILfZc0rW7c/YH+m85FvEXXPDbT7Sf9q0bCOt5QVPNR81yDDY6wFwoW3dT8sAeeB+v59a86PwFyypt3lKOOx/p6isvXQTj5iE6rG1O37lbmHT+IN3ywU+YNdYzI7yJ5V+d6P0tikUmrOh/wCQZNJBRjjjfz7srSwXzZiOfYQhCWG/7ihAHet46t6dW/bbSIaNiKwrGYdrdxkYQwMVrZvENPrqniVP3QWKLXDG7vFRbGHLvpFPzXFm4UaRS4uh0eGT8LlZFxVPeiDMcnC2iY7VU5FiNd8FjxR3nWk2DHpVTLkkpoGT5MrmK6Lk03dbzH5py2Jq5Vk7TtEp2wJMVxcaBXFo70EkMfCoKsLkBYal2NEGW3sSALZG3E110XilKQTxRG2NtIZMVi5dRPe4NWB9To7yPpgFvEcb+9FoRUWBxVJheprXAI+Km3c2tgaiR96B7v7uxnGLvsqeo8qtOjFgOPrWPJi3wt46D5Z4oq656zklLZk+vpWdnEljLGTWlpMclH19MRJuXJrORdWJcADGDRdhcYDwZr57tYrSZBijPpnqsqQrmlajRpcwApo1+1eFPv5hVFl2OW4AVM1b4e9VBOnTCTGLlkiajtglaauHYGm1sCnL7EOINtlu9KiBsJvSqeQdh80Xd6MOi8UiL5jQc7xTdu83YxXptDqVp5uTV+xM4b40almOOtlCVIrPMSjOxNeWcQ0QSak+LCxR+IeIfiFFRVJC4Y9hX6DTbrUk14RWdYyyIKuMsuaih/hNVNxaKej8IHs3yRwUIP3mpdVY/Armh+1mt+xc8awzJBjbcT3BHcVr2QZ2+Jw1p8QqC4fNtPH6W9pG8UGdH5al3DEMsk3H/oKn4PF3GvNh0UhrXlbsqqPykniCIil6GGPNkmpR+n/D/wDGM3XkafQa37oA5FMLfJHl3FQLuX3SvldC0cHUB94qp6Vxd0XMSMSptBDbQBiBLNqOx4II07jbemeJeHQzYvQkprp9foycmJS+gJTf0qSdzBMfyrDs7us913cDzEmI2FHWddVKj3bc8TpIghlIlT9iPtWaY3GFtjVnS6aGnxqMV+f3ZyilHnsr8QoG44qOakXTO1NWlpWRJSdCa5PLFwqwI2ooGaFrcE7RQo/Nd+K0RNJnBSIaOL48xp/DJ3pgLNWFqzKxTOkNgiBiLkmlacmi3p7o/wAQ6rp29B/WveqcrtYfZYHoKW8kW9pLg2rZUZdj2tGRXmPzi6x5IqDbuzVvldlbnlPNA4xi9zQjdt5KZcxuK2rUZ+advZ/fbYuY9KlZvlfhtHY8VVnCGmLZLk5zUuWMveJMnmuWanjhTTbWDTFQSoYDU7bc9q88E12BFSwuzQvw7zdg2hj961O208V865fj2ttqWtM6V6vDABzBrI1mnd7oipKjSbL1LsmqbCYtXEg1OtXqoQm4vk5E8rSpkXqVWPNiSfMFxZrkW6kYhdJKnkEg/Sm1atmwTwU+rSKbqyyvIbt7cDam4cE80qgrBk0lyQorpbc1ZZv0/ctLNVGEvHcV2fT5MLqao5U1aPWtUcdKoBg3A5kE/c0GwSYG5OwA3JJ4AHc1q/SPR727BF5tLPBKrvo9AW4n+3NK8meRekdppVkTZN6CwsYQHjU7k+uzlYH+mfrU/MsYttiFA7ajtJI4n15qmu5rawn/ANtqg29hO0hvNq9DOrt3mgjqbOyL+u27aHAk8rrUQRMbGNNa8EscEl/GNdW39zTsXny6R5oPp7UKdZ4o4u2lq1HjEhSZj/CP5tccqCR/qb1oKbNLj7a5mAAOSTsAAOTWkdK9BFVZ8RcYO6FTbt6ZQMQTqcgy3lHAgb80rIm8TUOxu/dJGa5xp8O2LTq1xdVu40s3iPbI17kAAQ6xE8czNVHhXT/Co9Zn7CtzxnSGF1Kxtq3hppRI0qAJPmAMMONoHHesl6gwzWrrhgBuYAACweIApeHE4w9QOSW52iqs2QFI5PMnmaZRYq0yrK3usSoJUfUljwo9TXmLyq6kh0ZGG5DCGj1g712pxSSi67ERabZSkb16Ep0Wq6VapAe4rKV3/wBSVMilcMCoD3KKrHXt4CROrHRSE2J+w+Ko8Tinutqdix96jqs08ls0O2MQJ5G+C/yHLFYSeTTONQ2rnlO49KlZZYuKmx29KrmDXXIAkzvG8UlJuTbfBLUXH7jmKxjPzUU0SNlVjSEnzR/7nafj0pnEdPrANu6DGza/KJ7afUUuOaBW4KCKRFO3bJUwf/NcxTrOI2I4qvZqt7g2qovc7U2DG45Wjyact3yODFNCu1WiYbCzJ+sblpNJk1cZb+IDA+eaz0VOwWENziq09PjfLQDNYs9f2yoM0qy58quAxpNKq/4TEDZXXrpZix5JJP1py21RVBq1wOU3bn5VNaSg3whjXyz3L01XFB9a2TIbdpLY4ms9wHSNwwZINXi5BilXZzFX9Dq8eKEoNO38FbNh39MLM4t2ntnjisTzlAl5tPE0SZjjb9o6GaqDEYQuZPJqdbrMWTGoK+H7hYMPlfUyd0XjEGMsl4hSzCeNQRtH2MH5ArYMDjGuE+GeI3OwE+p9fYTWH4XKWLAAwSQB8kwK2HJsSmGC2VbVoEFjsWbux+T+wpOlmvLaRZxJOXBG6g6IuYjFW8Q91RaAVbyy2tlUs3k25MgTtEk0Si7h/C8E208MDSLZUaQBxA/4apeqeomFh2tkSBMeoBBYfaaA7fVTtvE/Wnrr4GyajLnkLEyDD2cVbxNuFRGJZCeNiFKtyQGK7Grm71AqzDfNZfmGb3r/APhL+Z/KEWZJOwFUTY91EOWH+YSVPuPSjySjXQEJOMrRqeM6sCsSW/3oB6gzQYhtQECKpfEa6xFkFidtzMGN99venLWCZdrurUP0mIHpxyKTHNve1ETfNhV0D1JawhY3LbNqI0sseURBhTH3mjTrbEWMbgxdtkM6bqw2O3Kn+3tWVnTp96WEx1y2rKG2bkUyT459iYSrj5IuLuRB7mrC1kj+GHPJExVbikJg9hRNk2a6xobYRFZmZu7ROKMXJ2CmMJG1Qoq+6rKeIqpvtvVZawx5qE+LAn9Q7g7VSdApqxcA2qQaRK7K8+GTcDiLjeQEfNTsvym5auFpBUj8wNV2TqfEEc1oS5cwRXgR+pfUGqmbJsdfIO5lBgram55jA5mJH1p3F5YDqZOOQOxFXGHwqMW0iGHY7beoNdvhzoPEjtz9qT5nPByBHD+HqXxUDJwR3AO0g9iOaKsy6SwdjDqYLPzqJ5mhW7bkn61aHN3vWBbfm2QgP8QjY/tTJKba2vj3Ob4JWMyC3icNosoouruDxPsTQLmXReMt3NHhM5ImV3HxNG/TOMKXdzzRk2aCYmKB6jJgdLlExy7TAMwyy7YYLeQoxEgHuKZFaN+I+F8cq4PmUER6g1n9zDOn5gRNaODN5kE32MUlJcDBFWeS44W3EjaoJWuRTWlJUyDQ0zS0QDtSoDW7Sqv+GQNDmVIGcA1puW5lhbSCSJ9Ioa6FsWSHRwNbbgmrV+mZYxRrXeVJxoGbTZf/AP1TYCllPHausd1iiorLvq7ULYvplgJFVOKy97fM1XjmuW6MiLRKzzHLeYMPmq4CvVWumFG5Nu2Q3Ze9O9K3sV51It2wfzmZJH8A7x67VQ5/mF6xiblq45VlY8EEGeGKgnSWAUx71q2AzJLdqyqRo0gbER5RH8wTWf8A4oZYly8MShANwBXHbUogH6gf/GtZYPLjUP1LuKCjGwYxGcFti5Y+g71WXbNwGVPO5CmI9t+aIOjembuJxQw7KbQAL3LhXdbYidm/UdSgT6z2rVcT+FuGYE2LjWvZwLi/fZv3NE0qTkwknLoBPw6trbPjtu6gBZ3OsiWM+oBgfJqD1hYVbpdBC3CWjsrH8w+J3+vtU/qbpbE4DzyGtMYm2ZAbndSJEihPEZoG/M8gcCnSnHakRTjwyxyTMrdkkuIn9Wkn7kVDzrOvGuyiHQqgTEE7neD/AM2qNhbhaTHOwB2gD1+pNSsNhWd9A2aC5njQO89/96rxwweXenyLarkhjEj0P+k1JwsP/wA4rohYPrXmB2f/AJ6UWZtQZz4Vj95IFQjcI42q2YTVfirMb1mxzOSpnY5oj4YAtLb1b3EEbUPB96t7GLBFRkT9gMn2GMXh+4rzCgxvUzVNehBQ3xQtviiRk9gtdQAwZEVq2GsOPI5kMI+Kym2xWGBgjcGtD6a6qW8ot3fzjgiqGthJpSXNEJDzYFg4BMgSJ/uaj37I0NA4B4MTV/esS+3ff5quxVsqrxHBgGqcclk0CmUYDxXIMwNzH8qdyzLwWuLuACY9YHFWfSyMgZ9vN2IkEDvUrCQ9y6wEA/2p8srTaAn0CdptF2fQ1PVne9tMVXZo3+IwHrRN03bTTqZvN6Cm5ZJR3AEa/k5Yy1V2e9Ni7bENDLuPQ0ULjVYkDcjn1qAXZ3AtqT88VXjlyXYUW0zM8RktxASRVb4Z9K2fO8CNEECSKo8qyG3uSOa0Y6uo2xs5JGYmlWrv0RZY6o5pUf4zGR5kRdKZDauYe3dIh+Zq9tjQ8c1VZNkOMwyBRcVlH6SOKu8FauuTrTTHesjNO5N7rREkPMgJ42ql6gwS6G27URraiqjOx5DScU/UqBMyRgZA7V3pqIVKXyOxJqcea3GqClGh3LrN93W1Zb87cH8qk/mb2ECTHpWo5D0tZSGcteuDfWxIAMcoo2UidjuR60A9O4tLVwsxiVKqfRiVP8gaLMJnsd9vmtjSOUsN2WcFNeokWcrw2XO+Itl9FwC2wY6wpJ1Bgx80EiN53Iqba6qtR+cfeokrjUuWmY+GQAzCNSkmV09tUiR8VNw3TWCRNrWrblncsf32+kU/JC0PxS2N0UfVHUlm5Ze3+aR9iNw0+xoPyL8NcVe/xGCYdHll8STdIJkeQflHyQfajTFdLWBftXbTFUR9Vyy5LqwAOkqTuIbTIMggHjvdPmZVpn71Cw+nkiU98zK8z/D7HWNRTRiBMnwyQ4HsjDf4En2qj6bweJxV/RZTzaXWWYKABu4Or4FbPjM5G8kA99u/aDNVfTpsDE4jE241OQhAiA0K107d2Okn4PrRRw/3LgXPh7bMqzPAXbLMjrDKYOkhv/1qb0rkN7Eh7ttT4VvbURs7n9K+sCZ+lW/XdrRinfgMZEdjR9+FGaePhGtMBNkgCABKPJEx3kNv8VQ8TnOGByh+oDi+jMrmFKmGBB9DUfF2PKaPvxJwK2yHG2+9Z1isyERWPgm8iTRX5spbi7mpGAAnembjV7YtljtWh7DC8KjtXMVLybJrjESDFG+C6NU8+lWMHh88iu0l9yvOah2ZxiSYqDhcwe04dTupmtDzrpNEMSd6g3Pw7d7ZdDuKDNpZYajPnd0WMEfNi5R9gzw+MZkw+IAPnADRxUnNyuhnABH6f61NyrB+HgrFs7Npg+229UGcYd7WoDzI3vwfUV5hxrK49NM5qhixd8OwDxsefevMmxBNp9ImZ3Ow+5pjGYxUtgN5u0AfvNQ/F1gEyFGyqOKbtfP3EyRT5ll9xX8w2J5BlfuKsMvYKh0sQ38qkW7zgmDp+OPrUtmbTFwBgdz5RI+CO9NlldJM5JEjB5Wt6wyqdN07i5O+r+1XvT2WNatS580cnmq7J1AWFJPcA7N9u/0qJnGZ6QQGM+k8VV3zk3BFi12yBezU3bzA7Kpj5NXWHSOKC2xE795mk+ZusEE1ccb4QiUdzNHVaVZ+/V96dkMfWlXfhpg+Wy+6e65t3FUXdm7ntNGOHxKsAVIIPoa+ccPiivBo56Z6pw1u2PGZ1eY2kiPWu1Ph6XqgWNr9jWXT2qHmWB1odqm5bdS5bW4lwMhEzIqa1tYnWsfIrMWOSlx7E+XZhWZ4c2rzSO/euFv+1aZ1zYwSWw91hJ408/tQDeyxTb8Wy+tO47r81s4su6KtUDKMkuSBiLoKkHg0QYX8PcU0f4yKCoYg69asf06RsY9ZHxVBllpTiLIf8huJq9CNQkH54+tavgc0CMWJ3Yzvx8CtnQwe1yQeFK+WUGX4M5cvg3LodrjG6GAKyAFUgSeQR/8AKnsTnwCRI++32qD+Jx8e0txdntEn/teAw++k/SswTH6nS25K6mVZJkAMwE/An9qvya43DVJxujWcsuX8UG8AhU3VrrToBjgR+c+w+sUsxyHGLb/wb9q/cA/Kyta1H/KSSCfYkfNW126llFt24VEGlQOIHf3J5J7zVZdzgBuQFE77yfSd4H2p8ty4Epp8mfLexd+4bQDvdkhragrpIMHVP5I7zRHgemcdhLbOdFzVLtatklwY5AYDVAH6Zmizp7PrT+I1tVnxId4A1kIm5I52IH0rvPM8U8GD2jaDQ04sJcoyfOc08eORHetR/C3K3w+Ga5cBV7xBCnY6FB0kjtJZj8RWVdUWrb4i46EgPDFQ3lDlRriP80n60edM9YE4Mm803LR0aifM6kShJ7tyCe8VieMrK8NQXDav5+3/AGRbI34p3bhO58vpWYLRF1Tnz4p9vyio2ByYsAzGPaqenj5WJKQPEVyVqWC3FEnSeXDV5hvUy1h7arEfWn8NdVOKmWe1wL3oMcI1u3tFSMZ1GtpKFbN2686EZh7Amrm10PfxCg3XW0p3kmT9qfg1+eLSXKIWneXpMHh1A+KxK2143k+la108pFuGHyYoTyrIcty4ly5vXPUmfsBtTuM/E9FIVLXl4+ldqNVkyZFkbtrpI1cWBYcLj1f3/jLy7d8xHb0qlz9JQAbsSBH1qRZ6qwt0jxQbRbh/0n60x1IW8vgecROtd687sn5u6RTyRr8gezrKSoYs6rO4Wd/tUfBuCir6c7fyqDiyxJ1Ek+/Ne4ckf871bcbjTK0mW6z6bfA/euhYk6mLH4PH0pvCiYlvtUjE31QA6Sfhoqu7ukCOCyusaWIPYEx9hUPqbB3nCto1kSCyp5o7aiNz9anYTEJs/hkH1O5HxUi5niqeJHtSlLJGVxVhppACxiuGajPG5klwFNIhhEqoLCaF8xy0oCwYMo5kFWHyDV/HNy7VEV8EVLrAdqVMUqeEB5FKaRrmtQdZMw2Z3ra6Euuqn9KsQPtRRkfS2ZYqyLltj4TkwXvldUGCYniaDK378Ok1ZZh1I4BYGQAJc8+3tVPVzeOKcUrs6U6QEY/8NsyCgM1u4QNh4xJA9tQog6C6PbD23/6l9D3DHhCGUKO5Pqfajg32YiRso/7T7j1pnE4kARMHkdvjmszLq5zW1dCZ52wTs9AA4qXYGwPNAJ1NvsvqB71UHpbM9T6WRUDsE8W7LlAxCE6FMEgA7+taBisYtpQzagWIWWPduOKj2s1HHM16LwlSlg3vtv8AYZiqXYBWOn8a15bWJkWTJd0ZSCoBOkfqBPEkDmtAy9LFq2FtpbRQPyqqwfWe5PqTv61GxT3LgPggM2wMkKIJg+Y+0n6VX4jIsWoJtm25j8i3CD8AsoB+4rVkuFyNjVu0BnVrXcLdi27tYfdI3Ketsz2G0e0ehqrwOWY3Gb2rdxk73HhLY+v6vpNXmU4/xsatnFIF8MO3h3Bv4iiAGB9mJj2FF7Z9oUrIjiuak1aYC23yBOKyrFZdY1lkuIzecqTKMdhqkDY8T9PShfMs8dxu/wBF5o2zrPBdU4dIZ7xW0FP5ZdwBPpvBqlxv4dY+15vCRx6WnBb/AEkAn6TQ5L6RCBOwfKCe+9E3SmQ/9SHLsVtD6SR3qZ07l9vwAGQFmLaiVhwdRGkzuIiIqwxl0WLHg29tVef1Wtlk/pQVOxfmc0uyjsYNLRYA6t9j7VMwlh7h0opP8q5fLyih3I33jvTAxlyIVig/y7GlOD7kxnkU92Z1+5NzfBNh41ssn9KmSPmrTp7N8Jat6ns67v8AmEj6UMEDkmT6kzXL4pV713FcIlZ8eOX9OF/mGmL65ukEW0VAfQVU/wDq+IvEKbjfExQw2PJ/KKdw1y4GDTFRJSa5BnrM8v7q/LgOsn6de8CS1XlvoWwUIcST370NYDrB7VsKqgn1NTcJ16yKfEEk8RWZkjqLuIiMlfJWZ5kwwrC0bmoNJSeR7VHybOruFuBkPsVO6n6dqj5ldN2549xxvwCdl9hXONCmHX8p5jse9XVFuK3cv3LMo0tyYc4x8NjbYZF8LEHfRGzfHrQtew+glWBBBgg7RV9l9gXjb0ygtgNqGxBoizTIFxSalOm9HPa5Hr6GqkciUtopxcuQAtsVO1dJiDIJE/NWtjpnEMWGmCu0ExPxUHGYbRsRuOR6U1OEuhTtHj45jtMVFKTwa9a3vXdi1LAcSQP3olFR6OXJJyfDM11YUkSJj09yKLcf01Ze2wZZkHf9X0JqxyXLFtbIpB/i/iPz/Sn80tXgCQQR3BWftEVWnOTdoseU4L1GH43BvbuMm/lJHH2pUc4rLGZixCyfmlVpZuBdoxKKWmu7lpgASpAPBIIB+D3o4/DHIbV8Xrl+0LqDTbRSSPP+YkEe0fetXJlWOO5jW0uWAsVvnRq6MBhdQ4tiZMc77j03qpxPQGXtvodO3kuNz6ANRJZtBdKBSEUAQQfyqNhWVq9THLFKIjJNSXBJfHC42kSxGw0jYe3sK8eeGiZGx359K7GKVR5RpXvCwK6s3Dc30cbhiY/4Kz2r5Fdlf1Pg5wl5kLtcVGe2qjzeIglQANzJ295NCOX5DmtxAxS3b/y3LgD/AGXVH1ii7GYyCwfYAqwkwPqe+4P2qVgc6tPb1IVI9jP7V7Hw7GsWnjtffL/N/wAou4MVogYW42HtW7bxrABuRuDcO7b9wOPgU/jM7DBYgHvFZ51b1FdtYp1ldDQ6TPDLuJnbzBqoLmevuQQurcwSxn2q7Jxbv4GRk4poMOrsiOYYqy2GgYhVi5cYwi21PlZ43J3KgDcyOw2fx34a31tyMUrvHDI6IT/+WpiB9Kh/hnj4/wCouMfMSqAN+aFBJMf9w/ajjG9QDRHpXVTtdM6MU1ywG/D/AKde3i2u4pdJsmFXkFyJ1A/qAVgQfcehrSs0x6aZBrOc+6uVLiAbmDxvttE/vVNjOr2KnTM+/FG1Fc2CpUqJ3VOaXDciwJuHdvrwf6fahy0bjXAHMt3p7KMcSL192BO1oD02DH/+f3pzp+y1xy5G1ef1ORLJNxVf7EyyOF7QjxmDHgx3AoSvXSBsJjajy1YkQarRlqguvruKzcWWrsrbvd8gWFuP7VJtYAd96kXEhiPQ16Wq5u+ArPQgHApu41eM9R710moqwaO2xemuGxOuNoimFSTTyrRbUFVBKuUeJYGnmhq9iL1l9N0Qp2/3o96BllIYbDvV7nnTti+p1rxuKorUrFNxlyg8c2uCF0dil8A77g7/AB2okyfM/EuG2vC8n0rJsBjvCa4iMYUlPkdq0X8P7cIXJ3Y/tVbVYVC5/wCBy+qg4axrM8MO/wDEP71VZr0lbvMGkqf1ceYf3q7wXqe9SiYq1psMZQ3vhsdKKfZmeZ9IXk1lRqUcR+Yj4qy6Ky5dLtcTzAgAspkbe9HDCuWtxRTwyrvgBYknZEIMbfIp4XpXf4Iri7ZBHvTDvoUkkwJJ9YFVVKWN0vcaCmMTS7LHBpVT4zNld2bVyZ7fSvacoOik9tl7cwdlkFsoGtKoXSyyAAIA3FRcvy2zh1KYe3oUkuQCfzMAOTxsBtUs3CRt2PJJj7d6580QGHJ3jk/FVtz6FNtnFxAhDMCT+lQZAPvTS32dgvr78U6x33E9vUmupFuZnUfpA/pXAHkC2ZYyf091+vvTi4jXuTpHtufp6UxaxIAM7k9juI9vepVvDLzqKR+mJHtQMlc9Av8AiJl17w1u2VYlfzIN2K8hgByQe3vWb4PqS4hgTzuOB77Vt1/CuRBuKQdzMg/esi/EfKCmJW4TK3FABU7Skghvcgg/+K2vC9XO1hf6f6LeLI1wWWQYW1jdd7E+YIRaVFMSY1EsR6SsRHJo1w3TuXJa1eBbLTEMC/18xNZJlOfnCo1tUBVjqG5BDRB39wB9qmv1aXCmCGWdpEb16BzT9+R8Gl2gq60ezh7Pi2FW0ysFYIoUXFbbdR3Bgz80CX+o2fYtP+UAydvb5n6VxjcxuYhhJkA8DiTsAPU1DK6TER+30rpycuugOi36dwK37xt3uHRgCD5kIGpWB/i2+N4qqzPLHt3Gtl9l27wfcfNScvxrWn1jkAj7jmq7G4tnYsxkml5ZRjBL3Ib5J2CH+GEXu0n34H8gKMchxyINER7+sUGZPJNXSdvmsXPBTbTK2TlhB/69FzYSg59TUbF5ozPqAj0HP3qsQgTXQ+1LWGC5oXR5imltURPpUZjUtjNNGSCBR1RNkR2psCnntEHekFriThFp60m9eqldVJJo+SZlh7WHkESBx3mqK91Y5uhj/wC3MR7etDANJqrLTQTbfNkBP1VdwaorpAd9tomT3NW/RmaqqgNtExHrWT49DRJ0rmsLv2/p2PzUZdN/Sq7Hx+Tasl6htMdBaGJOkGiHxAfesoxPhYi0L+G2KbOvcepijfpexcWwGdidW4B7Cq+LK4R2r29vdD4t3RfgRuOP5V6a8sHavGq1foT+Qzx6pOqbwTCYhpiLT7nsdJirhzWc/i9mUWUw6tBdtbDuUUGJ9i0f6aq/XkSR0nSsx0Yl/wCI/c0qZYGaVa9Ir8H0HsCq8xuQPXn7VzM6pnkRHJ54pKSpPMkc+3pXdq5DAc/G/wBzXndxWoctAIeIImO5moZuAmDJZv5f2qWdyfU7D47k1yulFngnvH8qKyKI72UQiBv6k7/QUhckwvmPfb/kU4l5BBC6mYfMCufH0yYgH0EftXMHoZvZaX/O5VRuVBj7kdqg5ll9q6uh0DJ/BJGw4MjcfTerYXDpkpIPE7n2rhctckMSLYO51STA9RXKTTtBJ/AB5r0NhvDuFFfUEZ1HiEgEKdO3Jk+prMktp/wmK+gnRJiYXnjzH+1Yf1Xh7S4q74EqgY+VuA36gvtNbHhurlJyjk5+4/FLmmOZYQbtobABlPtCmT/KuurGtvdYp+rcx/HvJ+v9TVOLhHz7GubjzW1PPHZtQ1s5HzXdjDs5gCuYq7ye0QKoznSsXKVIk4LC6FjvUmOK9biKS+1Vbvlle7HFSeaRNcsdgK5iiRx2Qe1cxFOrtTT81xx6w9KbfmuyI9q81SK6jkN6qs8ryS7ekqpgd4q46GyK1iLhLsJXfT3NanYwiWxCqAKqZtRtdIYo2Yti8tKgkcjlTVXqrSOvcklDet7Ecx3FZpNHhnvjYBGx1uRUfI8VouFW4bb+1WFwCKpLtveRVmPKaY3GwtyfN3wt7WN0Ozp2I/vWydOZyl21rDqUMaR3HtFYNh7wZJbtsf71YZDn13CXPLuh/Mp4+R71Rz6dy9UPq/cbGW0+h8PcB43FdM1COTZx4iC5abYjjn71J/625v5zJ+Nvis56zatslyPTssM9zmzhbfiXn0qTC9yxAmB77GsKz3OGxd+5faYOyr/Cg/KP6n3Joh67N1deotcS4APMxIQqwYFR2O0betB7LCGK0dNGO1TXbFZJXwRTapVJtYVyAYpVcsUbNmFwiSCf5VJsX/MD2jj6UqVYQoQu+YADc7ffmnnuAc8Af7ClSqF0d7WRXxWm1M7klRA/vTVsFfMw7QN5+SaVKjXQtit4gFwZMDcj+Vd4vHiAAx323EwP717SqPcCyMtu2dl1ajvqJmD6xxWF53b037izMO2/r5jSpVoeH/Ux+JlexpzC2tTRSpVqvhDmX1vK7YAO5NSiABSpVScm+ytbY2UZuNl7+p9qkqoAH2ivKVEuUSNsf3roCvaVMOJQwTsnifp+RTGmOaVKhi7IPAk1zcP7fzr2lRHCwt9rbKyMVZTII5mti6Yz438MLlwQwlTHBI7ilSqpq0tqYcXQP9a9T2/CNu3JZtuCAKzUUqVFhgox4B7I+OnTtVY1KlVmHQ2HRKy27DQeDV1ZVSII3FKlQZQh7I82uYS9sSbRPmWf3FatYvK6B1/VSpVj+JwVRn7jsLfRAz7Ai7aZT6UD5HkfjXSpOy817SpejySWOVex2YN7XT9sACOKVKlUebP5EU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0710" name="AutoShape 6" descr="data:image/jpeg;base64,/9j/4AAQSkZJRgABAQAAAQABAAD/2wCEAAkGBxMTEhUUExQWFBQXGRcUGBUVFBQVFBUXFRQXFxUYFRcYHSggGBolHBQUITEhJSkrLi4uFx8zODMsNygtLiwBCgoKDg0OGxAQGywkICQ0LCwsLCwsLCwsLCwsLCwsLCwvLCwsLCwsLCwsLCwsLCwsLCwsLCwsLCwsLCwsLCwsLP/AABEIALcBEwMBIgACEQEDEQH/xAAcAAABBQEBAQAAAAAAAAAAAAAGAAMEBQcCAQj/xAA+EAACAQIFAgUCBAQFAwMFAAABAhEAAwQFEiExBkETIlFhcYGRBzJCoVKxwdEjYpLh8BSC8RUzohYkcrLC/8QAGgEAAgMBAQAAAAAAAAAAAAAAAgMBBAUABv/EAC8RAAICAQQABQIFBAMAAAAAAAABAhEDBBIhMQUTIkFRMmEUcYGx8CNCkdEGocH/2gAMAwEAAhEDEQA/AM8y3KyxE8UfZLgRbUaeKAbmZlWIGwB2oj6bzK43xWz4atNv9DbkUMyk4hdfG1UucqoXUY2q0uYmRvzWf9QY9y5Wdq0tTqFpse+SK+GLbOc5zDWABG1ULsaeNMvXlM+olnm5yL8fT0WOQ5o9m6GU87EeoNahYtLhsKLwENiTqn0ReAPliDWPWjvWr47OrWJXCydKALaK7eUgenpz9qo5ILfZc0rW7c/YH+m85FvEXXPDbT7Sf9q0bCOt5QVPNR81yDDY6wFwoW3dT8sAeeB+v59a86PwFyypt3lKOOx/p6isvXQTj5iE6rG1O37lbmHT+IN3ywU+YNdYzI7yJ5V+d6P0tikUmrOh/wCQZNJBRjjjfz7srSwXzZiOfYQhCWG/7ihAHet46t6dW/bbSIaNiKwrGYdrdxkYQwMVrZvENPrqniVP3QWKLXDG7vFRbGHLvpFPzXFm4UaRS4uh0eGT8LlZFxVPeiDMcnC2iY7VU5FiNd8FjxR3nWk2DHpVTLkkpoGT5MrmK6Lk03dbzH5py2Jq5Vk7TtEp2wJMVxcaBXFo70EkMfCoKsLkBYal2NEGW3sSALZG3E110XilKQTxRG2NtIZMVi5dRPe4NWB9To7yPpgFvEcb+9FoRUWBxVJheprXAI+Km3c2tgaiR96B7v7uxnGLvsqeo8qtOjFgOPrWPJi3wt46D5Z4oq656zklLZk+vpWdnEljLGTWlpMclH19MRJuXJrORdWJcADGDRdhcYDwZr57tYrSZBijPpnqsqQrmlajRpcwApo1+1eFPv5hVFl2OW4AVM1b4e9VBOnTCTGLlkiajtglaauHYGm1sCnL7EOINtlu9KiBsJvSqeQdh80Xd6MOi8UiL5jQc7xTdu83YxXptDqVp5uTV+xM4b40almOOtlCVIrPMSjOxNeWcQ0QSak+LCxR+IeIfiFFRVJC4Y9hX6DTbrUk14RWdYyyIKuMsuaih/hNVNxaKej8IHs3yRwUIP3mpdVY/Armh+1mt+xc8awzJBjbcT3BHcVr2QZ2+Jw1p8QqC4fNtPH6W9pG8UGdH5al3DEMsk3H/oKn4PF3GvNh0UhrXlbsqqPykniCIil6GGPNkmpR+n/D/wDGM3XkafQa37oA5FMLfJHl3FQLuX3SvldC0cHUB94qp6Vxd0XMSMSptBDbQBiBLNqOx4II07jbemeJeHQzYvQkprp9foycmJS+gJTf0qSdzBMfyrDs7us913cDzEmI2FHWddVKj3bc8TpIghlIlT9iPtWaY3GFtjVnS6aGnxqMV+f3ZyilHnsr8QoG44qOakXTO1NWlpWRJSdCa5PLFwqwI2ooGaFrcE7RQo/Nd+K0RNJnBSIaOL48xp/DJ3pgLNWFqzKxTOkNgiBiLkmlacmi3p7o/wAQ6rp29B/WveqcrtYfZYHoKW8kW9pLg2rZUZdj2tGRXmPzi6x5IqDbuzVvldlbnlPNA4xi9zQjdt5KZcxuK2rUZ+advZ/fbYuY9KlZvlfhtHY8VVnCGmLZLk5zUuWMveJMnmuWanjhTTbWDTFQSoYDU7bc9q88E12BFSwuzQvw7zdg2hj961O208V865fj2ttqWtM6V6vDABzBrI1mnd7oipKjSbL1LsmqbCYtXEg1OtXqoQm4vk5E8rSpkXqVWPNiSfMFxZrkW6kYhdJKnkEg/Sm1atmwTwU+rSKbqyyvIbt7cDam4cE80qgrBk0lyQorpbc1ZZv0/ctLNVGEvHcV2fT5MLqao5U1aPWtUcdKoBg3A5kE/c0GwSYG5OwA3JJ4AHc1q/SPR727BF5tLPBKrvo9AW4n+3NK8meRekdppVkTZN6CwsYQHjU7k+uzlYH+mfrU/MsYttiFA7ajtJI4n15qmu5rawn/ANtqg29hO0hvNq9DOrt3mgjqbOyL+u27aHAk8rrUQRMbGNNa8EscEl/GNdW39zTsXny6R5oPp7UKdZ4o4u2lq1HjEhSZj/CP5tccqCR/qb1oKbNLj7a5mAAOSTsAAOTWkdK9BFVZ8RcYO6FTbt6ZQMQTqcgy3lHAgb80rIm8TUOxu/dJGa5xp8O2LTq1xdVu40s3iPbI17kAAQ6xE8czNVHhXT/Co9Zn7CtzxnSGF1Kxtq3hppRI0qAJPmAMMONoHHesl6gwzWrrhgBuYAACweIApeHE4w9QOSW52iqs2QFI5PMnmaZRYq0yrK3usSoJUfUljwo9TXmLyq6kh0ZGG5DCGj1g712pxSSi67ERabZSkb16Ep0Wq6VapAe4rKV3/wBSVMilcMCoD3KKrHXt4CROrHRSE2J+w+Ko8Tinutqdix96jqs08ls0O2MQJ5G+C/yHLFYSeTTONQ2rnlO49KlZZYuKmx29KrmDXXIAkzvG8UlJuTbfBLUXH7jmKxjPzUU0SNlVjSEnzR/7nafj0pnEdPrANu6DGza/KJ7afUUuOaBW4KCKRFO3bJUwf/NcxTrOI2I4qvZqt7g2qovc7U2DG45Wjyact3yODFNCu1WiYbCzJ+sblpNJk1cZb+IDA+eaz0VOwWENziq09PjfLQDNYs9f2yoM0qy58quAxpNKq/4TEDZXXrpZix5JJP1py21RVBq1wOU3bn5VNaSg3whjXyz3L01XFB9a2TIbdpLY4ms9wHSNwwZINXi5BilXZzFX9Dq8eKEoNO38FbNh39MLM4t2ntnjisTzlAl5tPE0SZjjb9o6GaqDEYQuZPJqdbrMWTGoK+H7hYMPlfUyd0XjEGMsl4hSzCeNQRtH2MH5ArYMDjGuE+GeI3OwE+p9fYTWH4XKWLAAwSQB8kwK2HJsSmGC2VbVoEFjsWbux+T+wpOlmvLaRZxJOXBG6g6IuYjFW8Q91RaAVbyy2tlUs3k25MgTtEk0Si7h/C8E208MDSLZUaQBxA/4apeqeomFh2tkSBMeoBBYfaaA7fVTtvE/Wnrr4GyajLnkLEyDD2cVbxNuFRGJZCeNiFKtyQGK7Grm71AqzDfNZfmGb3r/APhL+Z/KEWZJOwFUTY91EOWH+YSVPuPSjySjXQEJOMrRqeM6sCsSW/3oB6gzQYhtQECKpfEa6xFkFidtzMGN99venLWCZdrurUP0mIHpxyKTHNve1ETfNhV0D1JawhY3LbNqI0sseURBhTH3mjTrbEWMbgxdtkM6bqw2O3Kn+3tWVnTp96WEx1y2rKG2bkUyT459iYSrj5IuLuRB7mrC1kj+GHPJExVbikJg9hRNk2a6xobYRFZmZu7ROKMXJ2CmMJG1Qoq+6rKeIqpvtvVZawx5qE+LAn9Q7g7VSdApqxcA2qQaRK7K8+GTcDiLjeQEfNTsvym5auFpBUj8wNV2TqfEEc1oS5cwRXgR+pfUGqmbJsdfIO5lBgram55jA5mJH1p3F5YDqZOOQOxFXGHwqMW0iGHY7beoNdvhzoPEjtz9qT5nPByBHD+HqXxUDJwR3AO0g9iOaKsy6SwdjDqYLPzqJ5mhW7bkn61aHN3vWBbfm2QgP8QjY/tTJKba2vj3Ob4JWMyC3icNosoouruDxPsTQLmXReMt3NHhM5ImV3HxNG/TOMKXdzzRk2aCYmKB6jJgdLlExy7TAMwyy7YYLeQoxEgHuKZFaN+I+F8cq4PmUER6g1n9zDOn5gRNaODN5kE32MUlJcDBFWeS44W3EjaoJWuRTWlJUyDQ0zS0QDtSoDW7Sqv+GQNDmVIGcA1puW5lhbSCSJ9Ioa6FsWSHRwNbbgmrV+mZYxRrXeVJxoGbTZf/AP1TYCllPHausd1iiorLvq7ULYvplgJFVOKy97fM1XjmuW6MiLRKzzHLeYMPmq4CvVWumFG5Nu2Q3Ze9O9K3sV51It2wfzmZJH8A7x67VQ5/mF6xiblq45VlY8EEGeGKgnSWAUx71q2AzJLdqyqRo0gbER5RH8wTWf8A4oZYly8MShANwBXHbUogH6gf/GtZYPLjUP1LuKCjGwYxGcFti5Y+g71WXbNwGVPO5CmI9t+aIOjembuJxQw7KbQAL3LhXdbYidm/UdSgT6z2rVcT+FuGYE2LjWvZwLi/fZv3NE0qTkwknLoBPw6trbPjtu6gBZ3OsiWM+oBgfJqD1hYVbpdBC3CWjsrH8w+J3+vtU/qbpbE4DzyGtMYm2ZAbndSJEihPEZoG/M8gcCnSnHakRTjwyxyTMrdkkuIn9Wkn7kVDzrOvGuyiHQqgTEE7neD/AM2qNhbhaTHOwB2gD1+pNSsNhWd9A2aC5njQO89/96rxwweXenyLarkhjEj0P+k1JwsP/wA4rohYPrXmB2f/AJ6UWZtQZz4Vj95IFQjcI42q2YTVfirMb1mxzOSpnY5oj4YAtLb1b3EEbUPB96t7GLBFRkT9gMn2GMXh+4rzCgxvUzVNehBQ3xQtviiRk9gtdQAwZEVq2GsOPI5kMI+Kym2xWGBgjcGtD6a6qW8ot3fzjgiqGthJpSXNEJDzYFg4BMgSJ/uaj37I0NA4B4MTV/esS+3ff5quxVsqrxHBgGqcclk0CmUYDxXIMwNzH8qdyzLwWuLuACY9YHFWfSyMgZ9vN2IkEDvUrCQ9y6wEA/2p8srTaAn0CdptF2fQ1PVne9tMVXZo3+IwHrRN03bTTqZvN6Cm5ZJR3AEa/k5Yy1V2e9Ni7bENDLuPQ0ULjVYkDcjn1qAXZ3AtqT88VXjlyXYUW0zM8RktxASRVb4Z9K2fO8CNEECSKo8qyG3uSOa0Y6uo2xs5JGYmlWrv0RZY6o5pUf4zGR5kRdKZDauYe3dIh+Zq9tjQ8c1VZNkOMwyBRcVlH6SOKu8FauuTrTTHesjNO5N7rREkPMgJ42ql6gwS6G27URraiqjOx5DScU/UqBMyRgZA7V3pqIVKXyOxJqcea3GqClGh3LrN93W1Zb87cH8qk/mb2ECTHpWo5D0tZSGcteuDfWxIAMcoo2UidjuR60A9O4tLVwsxiVKqfRiVP8gaLMJnsd9vmtjSOUsN2WcFNeokWcrw2XO+Itl9FwC2wY6wpJ1Bgx80EiN53Iqba6qtR+cfeokrjUuWmY+GQAzCNSkmV09tUiR8VNw3TWCRNrWrblncsf32+kU/JC0PxS2N0UfVHUlm5Ze3+aR9iNw0+xoPyL8NcVe/xGCYdHll8STdIJkeQflHyQfajTFdLWBftXbTFUR9Vyy5LqwAOkqTuIbTIMggHjvdPmZVpn71Cw+nkiU98zK8z/D7HWNRTRiBMnwyQ4HsjDf4En2qj6bweJxV/RZTzaXWWYKABu4Or4FbPjM5G8kA99u/aDNVfTpsDE4jE241OQhAiA0K107d2Okn4PrRRw/3LgXPh7bMqzPAXbLMjrDKYOkhv/1qb0rkN7Eh7ttT4VvbURs7n9K+sCZ+lW/XdrRinfgMZEdjR9+FGaePhGtMBNkgCABKPJEx3kNv8VQ8TnOGByh+oDi+jMrmFKmGBB9DUfF2PKaPvxJwK2yHG2+9Z1isyERWPgm8iTRX5spbi7mpGAAnembjV7YtljtWh7DC8KjtXMVLybJrjESDFG+C6NU8+lWMHh88iu0l9yvOah2ZxiSYqDhcwe04dTupmtDzrpNEMSd6g3Pw7d7ZdDuKDNpZYajPnd0WMEfNi5R9gzw+MZkw+IAPnADRxUnNyuhnABH6f61NyrB+HgrFs7Npg+229UGcYd7WoDzI3vwfUV5hxrK49NM5qhixd8OwDxsefevMmxBNp9ImZ3Ow+5pjGYxUtgN5u0AfvNQ/F1gEyFGyqOKbtfP3EyRT5ll9xX8w2J5BlfuKsMvYKh0sQ38qkW7zgmDp+OPrUtmbTFwBgdz5RI+CO9NlldJM5JEjB5Wt6wyqdN07i5O+r+1XvT2WNatS580cnmq7J1AWFJPcA7N9u/0qJnGZ6QQGM+k8VV3zk3BFi12yBezU3bzA7Kpj5NXWHSOKC2xE795mk+ZusEE1ccb4QiUdzNHVaVZ+/V96dkMfWlXfhpg+Wy+6e65t3FUXdm7ntNGOHxKsAVIIPoa+ccPiivBo56Z6pw1u2PGZ1eY2kiPWu1Ph6XqgWNr9jWXT2qHmWB1odqm5bdS5bW4lwMhEzIqa1tYnWsfIrMWOSlx7E+XZhWZ4c2rzSO/euFv+1aZ1zYwSWw91hJ408/tQDeyxTb8Wy+tO47r81s4su6KtUDKMkuSBiLoKkHg0QYX8PcU0f4yKCoYg69asf06RsY9ZHxVBllpTiLIf8huJq9CNQkH54+tavgc0CMWJ3Yzvx8CtnQwe1yQeFK+WUGX4M5cvg3LodrjG6GAKyAFUgSeQR/8AKnsTnwCRI++32qD+Jx8e0txdntEn/teAw++k/SswTH6nS25K6mVZJkAMwE/An9qvya43DVJxujWcsuX8UG8AhU3VrrToBjgR+c+w+sUsxyHGLb/wb9q/cA/Kyta1H/KSSCfYkfNW126llFt24VEGlQOIHf3J5J7zVZdzgBuQFE77yfSd4H2p8ty4Epp8mfLexd+4bQDvdkhragrpIMHVP5I7zRHgemcdhLbOdFzVLtatklwY5AYDVAH6Zmizp7PrT+I1tVnxId4A1kIm5I52IH0rvPM8U8GD2jaDQ04sJcoyfOc08eORHetR/C3K3w+Ga5cBV7xBCnY6FB0kjtJZj8RWVdUWrb4i46EgPDFQ3lDlRriP80n60edM9YE4Mm803LR0aifM6kShJ7tyCe8VieMrK8NQXDav5+3/AGRbI34p3bhO58vpWYLRF1Tnz4p9vyio2ByYsAzGPaqenj5WJKQPEVyVqWC3FEnSeXDV5hvUy1h7arEfWn8NdVOKmWe1wL3oMcI1u3tFSMZ1GtpKFbN2686EZh7Amrm10PfxCg3XW0p3kmT9qfg1+eLSXKIWneXpMHh1A+KxK2143k+la108pFuGHyYoTyrIcty4ly5vXPUmfsBtTuM/E9FIVLXl4+ldqNVkyZFkbtrpI1cWBYcLj1f3/jLy7d8xHb0qlz9JQAbsSBH1qRZ6qwt0jxQbRbh/0n60x1IW8vgecROtd687sn5u6RTyRr8gezrKSoYs6rO4Wd/tUfBuCir6c7fyqDiyxJ1Ek+/Ne4ckf871bcbjTK0mW6z6bfA/euhYk6mLH4PH0pvCiYlvtUjE31QA6Sfhoqu7ukCOCyusaWIPYEx9hUPqbB3nCto1kSCyp5o7aiNz9anYTEJs/hkH1O5HxUi5niqeJHtSlLJGVxVhppACxiuGajPG5klwFNIhhEqoLCaF8xy0oCwYMo5kFWHyDV/HNy7VEV8EVLrAdqVMUqeEB5FKaRrmtQdZMw2Z3ra6Euuqn9KsQPtRRkfS2ZYqyLltj4TkwXvldUGCYniaDK378Ok1ZZh1I4BYGQAJc8+3tVPVzeOKcUrs6U6QEY/8NsyCgM1u4QNh4xJA9tQog6C6PbD23/6l9D3DHhCGUKO5Pqfajg32YiRso/7T7j1pnE4kARMHkdvjmszLq5zW1dCZ52wTs9AA4qXYGwPNAJ1NvsvqB71UHpbM9T6WRUDsE8W7LlAxCE6FMEgA7+taBisYtpQzagWIWWPduOKj2s1HHM16LwlSlg3vtv8AYZiqXYBWOn8a15bWJkWTJd0ZSCoBOkfqBPEkDmtAy9LFq2FtpbRQPyqqwfWe5PqTv61GxT3LgPggM2wMkKIJg+Y+0n6VX4jIsWoJtm25j8i3CD8AsoB+4rVkuFyNjVu0BnVrXcLdi27tYfdI3Ketsz2G0e0ehqrwOWY3Gb2rdxk73HhLY+v6vpNXmU4/xsatnFIF8MO3h3Bv4iiAGB9mJj2FF7Z9oUrIjiuak1aYC23yBOKyrFZdY1lkuIzecqTKMdhqkDY8T9PShfMs8dxu/wBF5o2zrPBdU4dIZ7xW0FP5ZdwBPpvBqlxv4dY+15vCRx6WnBb/AEkAn6TQ5L6RCBOwfKCe+9E3SmQ/9SHLsVtD6SR3qZ07l9vwAGQFmLaiVhwdRGkzuIiIqwxl0WLHg29tVef1Wtlk/pQVOxfmc0uyjsYNLRYA6t9j7VMwlh7h0opP8q5fLyih3I33jvTAxlyIVig/y7GlOD7kxnkU92Z1+5NzfBNh41ssn9KmSPmrTp7N8Jat6ns67v8AmEj6UMEDkmT6kzXL4pV713FcIlZ8eOX9OF/mGmL65ukEW0VAfQVU/wDq+IvEKbjfExQw2PJ/KKdw1y4GDTFRJSa5BnrM8v7q/LgOsn6de8CS1XlvoWwUIcST370NYDrB7VsKqgn1NTcJ16yKfEEk8RWZkjqLuIiMlfJWZ5kwwrC0bmoNJSeR7VHybOruFuBkPsVO6n6dqj5ldN2549xxvwCdl9hXONCmHX8p5jse9XVFuK3cv3LMo0tyYc4x8NjbYZF8LEHfRGzfHrQtew+glWBBBgg7RV9l9gXjb0ygtgNqGxBoizTIFxSalOm9HPa5Hr6GqkciUtopxcuQAtsVO1dJiDIJE/NWtjpnEMWGmCu0ExPxUHGYbRsRuOR6U1OEuhTtHj45jtMVFKTwa9a3vXdi1LAcSQP3olFR6OXJJyfDM11YUkSJj09yKLcf01Ze2wZZkHf9X0JqxyXLFtbIpB/i/iPz/Sn80tXgCQQR3BWftEVWnOTdoseU4L1GH43BvbuMm/lJHH2pUc4rLGZixCyfmlVpZuBdoxKKWmu7lpgASpAPBIIB+D3o4/DHIbV8Xrl+0LqDTbRSSPP+YkEe0fetXJlWOO5jW0uWAsVvnRq6MBhdQ4tiZMc77j03qpxPQGXtvodO3kuNz6ANRJZtBdKBSEUAQQfyqNhWVq9THLFKIjJNSXBJfHC42kSxGw0jYe3sK8eeGiZGx359K7GKVR5RpXvCwK6s3Dc30cbhiY/4Kz2r5Fdlf1Pg5wl5kLtcVGe2qjzeIglQANzJ295NCOX5DmtxAxS3b/y3LgD/AGXVH1ii7GYyCwfYAqwkwPqe+4P2qVgc6tPb1IVI9jP7V7Hw7GsWnjtffL/N/wAou4MVogYW42HtW7bxrABuRuDcO7b9wOPgU/jM7DBYgHvFZ51b1FdtYp1ldDQ6TPDLuJnbzBqoLmevuQQurcwSxn2q7Jxbv4GRk4poMOrsiOYYqy2GgYhVi5cYwi21PlZ43J3KgDcyOw2fx34a31tyMUrvHDI6IT/+WpiB9Kh/hnj4/wCouMfMSqAN+aFBJMf9w/ajjG9QDRHpXVTtdM6MU1ywG/D/AKde3i2u4pdJsmFXkFyJ1A/qAVgQfcehrSs0x6aZBrOc+6uVLiAbmDxvttE/vVNjOr2KnTM+/FG1Fc2CpUqJ3VOaXDciwJuHdvrwf6fahy0bjXAHMt3p7KMcSL192BO1oD02DH/+f3pzp+y1xy5G1ef1ORLJNxVf7EyyOF7QjxmDHgx3AoSvXSBsJjajy1YkQarRlqguvruKzcWWrsrbvd8gWFuP7VJtYAd96kXEhiPQ16Wq5u+ArPQgHApu41eM9R710moqwaO2xemuGxOuNoimFSTTyrRbUFVBKuUeJYGnmhq9iL1l9N0Qp2/3o96BllIYbDvV7nnTti+p1rxuKorUrFNxlyg8c2uCF0dil8A77g7/AB2okyfM/EuG2vC8n0rJsBjvCa4iMYUlPkdq0X8P7cIXJ3Y/tVbVYVC5/wCBy+qg4axrM8MO/wDEP71VZr0lbvMGkqf1ceYf3q7wXqe9SiYq1psMZQ3vhsdKKfZmeZ9IXk1lRqUcR+Yj4qy6Ky5dLtcTzAgAspkbe9HDCuWtxRTwyrvgBYknZEIMbfIp4XpXf4Iri7ZBHvTDvoUkkwJJ9YFVVKWN0vcaCmMTS7LHBpVT4zNld2bVyZ7fSvacoOik9tl7cwdlkFsoGtKoXSyyAAIA3FRcvy2zh1KYe3oUkuQCfzMAOTxsBtUs3CRt2PJJj7d6580QGHJ3jk/FVtz6FNtnFxAhDMCT+lQZAPvTS32dgvr78U6x33E9vUmupFuZnUfpA/pXAHkC2ZYyf091+vvTi4jXuTpHtufp6UxaxIAM7k9juI9vepVvDLzqKR+mJHtQMlc9Av8AiJl17w1u2VYlfzIN2K8hgByQe3vWb4PqS4hgTzuOB77Vt1/CuRBuKQdzMg/esi/EfKCmJW4TK3FABU7Skghvcgg/+K2vC9XO1hf6f6LeLI1wWWQYW1jdd7E+YIRaVFMSY1EsR6SsRHJo1w3TuXJa1eBbLTEMC/18xNZJlOfnCo1tUBVjqG5BDRB39wB9qmv1aXCmCGWdpEb16BzT9+R8Gl2gq60ezh7Pi2FW0ysFYIoUXFbbdR3Bgz80CX+o2fYtP+UAydvb5n6VxjcxuYhhJkA8DiTsAPU1DK6TER+30rpycuugOi36dwK37xt3uHRgCD5kIGpWB/i2+N4qqzPLHt3Gtl9l27wfcfNScvxrWn1jkAj7jmq7G4tnYsxkml5ZRjBL3Ib5J2CH+GEXu0n34H8gKMchxyINER7+sUGZPJNXSdvmsXPBTbTK2TlhB/69FzYSg59TUbF5ozPqAj0HP3qsQgTXQ+1LWGC5oXR5imltURPpUZjUtjNNGSCBR1RNkR2psCnntEHekFriThFp60m9eqldVJJo+SZlh7WHkESBx3mqK91Y5uhj/wC3MR7etDANJqrLTQTbfNkBP1VdwaorpAd9tomT3NW/RmaqqgNtExHrWT49DRJ0rmsLv2/p2PzUZdN/Sq7Hx+Tasl6htMdBaGJOkGiHxAfesoxPhYi0L+G2KbOvcepijfpexcWwGdidW4B7Cq+LK4R2r29vdD4t3RfgRuOP5V6a8sHavGq1foT+Qzx6pOqbwTCYhpiLT7nsdJirhzWc/i9mUWUw6tBdtbDuUUGJ9i0f6aq/XkSR0nSsx0Yl/wCI/c0qZYGaVa9Ir8H0HsCq8xuQPXn7VzM6pnkRHJ54pKSpPMkc+3pXdq5DAc/G/wBzXndxWoctAIeIImO5moZuAmDJZv5f2qWdyfU7D47k1yulFngnvH8qKyKI72UQiBv6k7/QUhckwvmPfb/kU4l5BBC6mYfMCufH0yYgH0EftXMHoZvZaX/O5VRuVBj7kdqg5ll9q6uh0DJ/BJGw4MjcfTerYXDpkpIPE7n2rhctckMSLYO51STA9RXKTTtBJ/AB5r0NhvDuFFfUEZ1HiEgEKdO3Jk+prMktp/wmK+gnRJiYXnjzH+1Yf1Xh7S4q74EqgY+VuA36gvtNbHhurlJyjk5+4/FLmmOZYQbtobABlPtCmT/KuurGtvdYp+rcx/HvJ+v9TVOLhHz7GubjzW1PPHZtQ1s5HzXdjDs5gCuYq7ye0QKoznSsXKVIk4LC6FjvUmOK9biKS+1Vbvlle7HFSeaRNcsdgK5iiRx2Qe1cxFOrtTT81xx6w9KbfmuyI9q81SK6jkN6qs8ryS7ekqpgd4q46GyK1iLhLsJXfT3NanYwiWxCqAKqZtRtdIYo2Yti8tKgkcjlTVXqrSOvcklDet7Ecx3FZpNHhnvjYBGx1uRUfI8VouFW4bb+1WFwCKpLtveRVmPKaY3GwtyfN3wt7WN0Ozp2I/vWydOZyl21rDqUMaR3HtFYNh7wZJbtsf71YZDn13CXPLuh/Mp4+R71Rz6dy9UPq/cbGW0+h8PcB43FdM1COTZx4iC5abYjjn71J/625v5zJ+Nvis56zatslyPTssM9zmzhbfiXn0qTC9yxAmB77GsKz3OGxd+5faYOyr/Cg/KP6n3Joh67N1deotcS4APMxIQqwYFR2O0betB7LCGK0dNGO1TXbFZJXwRTapVJtYVyAYpVcsUbNmFwiSCf5VJsX/MD2jj6UqVYQoQu+YADc7ffmnnuAc8Af7ClSqF0d7WRXxWm1M7klRA/vTVsFfMw7QN5+SaVKjXQtit4gFwZMDcj+Vd4vHiAAx323EwP717SqPcCyMtu2dl1ajvqJmD6xxWF53b037izMO2/r5jSpVoeH/Ux+JlexpzC2tTRSpVqvhDmX1vK7YAO5NSiABSpVScm+ytbY2UZuNl7+p9qkqoAH2ivKVEuUSNsf3roCvaVMOJQwTsnifp+RTGmOaVKhi7IPAk1zcP7fzr2lRHCwt9rbKyMVZTII5mti6Yz438MLlwQwlTHBI7ilSqpq0tqYcXQP9a9T2/CNu3JZtuCAKzUUqVFhgox4B7I+OnTtVY1KlVmHQ2HRKy27DQeDV1ZVSII3FKlQZQh7I82uYS9sSbRPmWf3FatYvK6B1/VSpVj+JwVRn7jsLfRAz7Ai7aZT6UD5HkfjXSpOy817SpejySWOVex2YN7XT9sACOKVKlUebP5EU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33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DSCN09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Supernova Cosmology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expansion of the universe</a:t>
            </a:r>
          </a:p>
        </p:txBody>
      </p:sp>
      <p:sp>
        <p:nvSpPr>
          <p:cNvPr id="599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341438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Luminosity distance in an isotropic, homogeneous universe as a Taylor expansion</a:t>
            </a:r>
          </a:p>
        </p:txBody>
      </p:sp>
      <p:graphicFrame>
        <p:nvGraphicFramePr>
          <p:cNvPr id="599044" name="Object 4"/>
          <p:cNvGraphicFramePr>
            <a:graphicFrameLocks noChangeAspect="1"/>
          </p:cNvGraphicFramePr>
          <p:nvPr/>
        </p:nvGraphicFramePr>
        <p:xfrm>
          <a:off x="-28575" y="2997200"/>
          <a:ext cx="9201150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17" name="Equation" r:id="rId3" imgW="4051080" imgH="507960" progId="Equation.3">
                  <p:embed/>
                </p:oleObj>
              </mc:Choice>
              <mc:Fallback>
                <p:oleObj name="Equation" r:id="rId3" imgW="4051080" imgH="50796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8575" y="2997200"/>
                        <a:ext cx="9201150" cy="127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042988" y="5051425"/>
            <a:ext cx="7235825" cy="1257300"/>
            <a:chOff x="657" y="2931"/>
            <a:chExt cx="4558" cy="792"/>
          </a:xfrm>
        </p:grpSpPr>
        <p:graphicFrame>
          <p:nvGraphicFramePr>
            <p:cNvPr id="599046" name="Object 6"/>
            <p:cNvGraphicFramePr>
              <a:graphicFrameLocks noChangeAspect="1"/>
            </p:cNvGraphicFramePr>
            <p:nvPr/>
          </p:nvGraphicFramePr>
          <p:xfrm>
            <a:off x="657" y="2931"/>
            <a:ext cx="997" cy="7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318" name="Equation" r:id="rId5" imgW="495000" imgH="393480" progId="Equation.3">
                    <p:embed/>
                  </p:oleObj>
                </mc:Choice>
                <mc:Fallback>
                  <p:oleObj name="Equation" r:id="rId5" imgW="495000" imgH="39348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7" y="2931"/>
                          <a:ext cx="997" cy="79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99047" name="Object 7"/>
            <p:cNvGraphicFramePr>
              <a:graphicFrameLocks noChangeAspect="1"/>
            </p:cNvGraphicFramePr>
            <p:nvPr/>
          </p:nvGraphicFramePr>
          <p:xfrm>
            <a:off x="1973" y="2931"/>
            <a:ext cx="1635" cy="7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319" name="Equation" r:id="rId7" imgW="812520" imgH="393480" progId="Equation.3">
                    <p:embed/>
                  </p:oleObj>
                </mc:Choice>
                <mc:Fallback>
                  <p:oleObj name="Equation" r:id="rId7" imgW="812520" imgH="393480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73" y="2931"/>
                          <a:ext cx="1635" cy="79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99048" name="Object 8"/>
            <p:cNvGraphicFramePr>
              <a:graphicFrameLocks noChangeAspect="1"/>
            </p:cNvGraphicFramePr>
            <p:nvPr/>
          </p:nvGraphicFramePr>
          <p:xfrm>
            <a:off x="3787" y="2931"/>
            <a:ext cx="1428" cy="7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320" name="Equation" r:id="rId9" imgW="711000" imgH="393480" progId="Equation.3">
                    <p:embed/>
                  </p:oleObj>
                </mc:Choice>
                <mc:Fallback>
                  <p:oleObj name="Equation" r:id="rId9" imgW="711000" imgH="393480" progId="Equation.3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87" y="2931"/>
                          <a:ext cx="1428" cy="79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0" y="3111501"/>
            <a:ext cx="2640013" cy="1735138"/>
            <a:chOff x="0" y="1960"/>
            <a:chExt cx="1663" cy="1093"/>
          </a:xfrm>
        </p:grpSpPr>
        <p:sp>
          <p:nvSpPr>
            <p:cNvPr id="599050" name="Rectangle 10"/>
            <p:cNvSpPr>
              <a:spLocks noChangeArrowheads="1"/>
            </p:cNvSpPr>
            <p:nvPr/>
          </p:nvSpPr>
          <p:spPr bwMode="auto">
            <a:xfrm>
              <a:off x="0" y="1960"/>
              <a:ext cx="839" cy="662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99051" name="Text Box 11"/>
            <p:cNvSpPr txBox="1">
              <a:spLocks noChangeArrowheads="1"/>
            </p:cNvSpPr>
            <p:nvPr/>
          </p:nvSpPr>
          <p:spPr bwMode="auto">
            <a:xfrm>
              <a:off x="373" y="2762"/>
              <a:ext cx="129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400" dirty="0">
                  <a:solidFill>
                    <a:srgbClr val="CC0000"/>
                  </a:solidFill>
                  <a:latin typeface="HelveticaNeueLT Com 45 Lt"/>
                  <a:cs typeface="HelveticaNeueLT Com 45 Lt"/>
                </a:rPr>
                <a:t>Hubble’s Law</a:t>
              </a: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1835150" y="3111501"/>
            <a:ext cx="2714626" cy="1735138"/>
            <a:chOff x="1156" y="1960"/>
            <a:chExt cx="1710" cy="1093"/>
          </a:xfrm>
        </p:grpSpPr>
        <p:sp>
          <p:nvSpPr>
            <p:cNvPr id="599053" name="Rectangle 13"/>
            <p:cNvSpPr>
              <a:spLocks noChangeArrowheads="1"/>
            </p:cNvSpPr>
            <p:nvPr/>
          </p:nvSpPr>
          <p:spPr bwMode="auto">
            <a:xfrm>
              <a:off x="1156" y="1960"/>
              <a:ext cx="975" cy="662"/>
            </a:xfrm>
            <a:prstGeom prst="rect">
              <a:avLst/>
            </a:prstGeom>
            <a:solidFill>
              <a:srgbClr val="000080">
                <a:alpha val="2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99054" name="Text Box 14"/>
            <p:cNvSpPr txBox="1">
              <a:spLocks noChangeArrowheads="1"/>
            </p:cNvSpPr>
            <p:nvPr/>
          </p:nvSpPr>
          <p:spPr bwMode="auto">
            <a:xfrm>
              <a:off x="1733" y="2762"/>
              <a:ext cx="113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400" dirty="0" smtClean="0">
                  <a:solidFill>
                    <a:schemeClr val="accent2"/>
                  </a:solidFill>
                  <a:latin typeface="HelveticaNeueLT Com 45 Lt"/>
                  <a:cs typeface="HelveticaNeueLT Com 45 Lt"/>
                </a:rPr>
                <a:t>deceleration</a:t>
              </a:r>
              <a:endParaRPr lang="en-GB" sz="2400" dirty="0">
                <a:solidFill>
                  <a:schemeClr val="accent2"/>
                </a:solidFill>
                <a:latin typeface="HelveticaNeueLT Com 45 Lt"/>
                <a:cs typeface="HelveticaNeueLT Com 45 Lt"/>
              </a:endParaRP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3635375" y="3111501"/>
            <a:ext cx="4491038" cy="1735138"/>
            <a:chOff x="2290" y="1960"/>
            <a:chExt cx="2829" cy="1093"/>
          </a:xfrm>
        </p:grpSpPr>
        <p:sp>
          <p:nvSpPr>
            <p:cNvPr id="599056" name="Rectangle 16"/>
            <p:cNvSpPr>
              <a:spLocks noChangeArrowheads="1"/>
            </p:cNvSpPr>
            <p:nvPr/>
          </p:nvSpPr>
          <p:spPr bwMode="auto">
            <a:xfrm>
              <a:off x="2290" y="1960"/>
              <a:ext cx="2632" cy="662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99057" name="Text Box 17"/>
            <p:cNvSpPr txBox="1">
              <a:spLocks noChangeArrowheads="1"/>
            </p:cNvSpPr>
            <p:nvPr/>
          </p:nvSpPr>
          <p:spPr bwMode="auto">
            <a:xfrm>
              <a:off x="3230" y="2762"/>
              <a:ext cx="188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400" dirty="0">
                  <a:solidFill>
                    <a:schemeClr val="accent1"/>
                  </a:solidFill>
                  <a:latin typeface="HelveticaNeueLT Com 45 Lt"/>
                  <a:cs typeface="HelveticaNeueLT Com 45 Lt"/>
                </a:rPr>
                <a:t>jerk/equation of state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GB" dirty="0" err="1" smtClean="0"/>
              <a:t>Friedmann</a:t>
            </a:r>
            <a:r>
              <a:rPr lang="en-GB" dirty="0" smtClean="0"/>
              <a:t> cosmology</a:t>
            </a:r>
          </a:p>
        </p:txBody>
      </p:sp>
      <p:sp>
        <p:nvSpPr>
          <p:cNvPr id="5127" name="Text Box 3"/>
          <p:cNvSpPr txBox="1">
            <a:spLocks noChangeArrowheads="1"/>
          </p:cNvSpPr>
          <p:nvPr/>
        </p:nvSpPr>
        <p:spPr bwMode="auto">
          <a:xfrm>
            <a:off x="254000" y="1066800"/>
            <a:ext cx="7977188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indent="103188" eaLnBrk="0" hangingPunct="0"/>
            <a:r>
              <a:rPr lang="en-GB" sz="2800" dirty="0">
                <a:solidFill>
                  <a:srgbClr val="CC0000"/>
                </a:solidFill>
              </a:rPr>
              <a:t>Assumption:</a:t>
            </a:r>
          </a:p>
          <a:p>
            <a:pPr indent="103188" eaLnBrk="0" hangingPunct="0"/>
            <a:r>
              <a:rPr lang="en-GB" sz="2800" dirty="0">
                <a:solidFill>
                  <a:srgbClr val="CC0000"/>
                </a:solidFill>
              </a:rPr>
              <a:t>homogeneous und isotropic universe</a:t>
            </a:r>
          </a:p>
          <a:p>
            <a:pPr indent="103188" eaLnBrk="0" hangingPunct="0"/>
            <a:endParaRPr lang="en-GB" sz="2800" dirty="0"/>
          </a:p>
          <a:p>
            <a:pPr indent="103188" eaLnBrk="0" hangingPunct="0"/>
            <a:r>
              <a:rPr lang="en-GB" sz="2800" dirty="0" err="1"/>
              <a:t>Friedmann</a:t>
            </a:r>
            <a:r>
              <a:rPr lang="en-GB" sz="2800" dirty="0"/>
              <a:t>-Robertson-Walker-</a:t>
            </a:r>
            <a:r>
              <a:rPr lang="en-GB" sz="2800" dirty="0" err="1"/>
              <a:t>Lemaître</a:t>
            </a:r>
            <a:r>
              <a:rPr lang="en-GB" sz="2800" dirty="0"/>
              <a:t> metric:</a:t>
            </a:r>
            <a:endParaRPr lang="en-GB" sz="2800" b="0" dirty="0"/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419100" y="2971800"/>
          <a:ext cx="8350250" cy="130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517" name="Equation" r:id="rId3" imgW="4076640" imgH="609480" progId="Equation.3">
                  <p:embed/>
                </p:oleObj>
              </mc:Choice>
              <mc:Fallback>
                <p:oleObj name="Equation" r:id="rId3" imgW="4076640" imgH="609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" y="2971800"/>
                        <a:ext cx="8350250" cy="1304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0"/>
          <p:cNvGrpSpPr/>
          <p:nvPr/>
        </p:nvGrpSpPr>
        <p:grpSpPr>
          <a:xfrm>
            <a:off x="717550" y="4648200"/>
            <a:ext cx="2681288" cy="1720910"/>
            <a:chOff x="717550" y="4648200"/>
            <a:chExt cx="2681288" cy="1720910"/>
          </a:xfrm>
        </p:grpSpPr>
        <p:graphicFrame>
          <p:nvGraphicFramePr>
            <p:cNvPr id="5123" name="Object 5"/>
            <p:cNvGraphicFramePr>
              <a:graphicFrameLocks noChangeAspect="1"/>
            </p:cNvGraphicFramePr>
            <p:nvPr/>
          </p:nvGraphicFramePr>
          <p:xfrm>
            <a:off x="717550" y="4648200"/>
            <a:ext cx="2681288" cy="1179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518" name="Equation" r:id="rId5" imgW="977760" imgH="431640" progId="Equation.3">
                    <p:embed/>
                  </p:oleObj>
                </mc:Choice>
                <mc:Fallback>
                  <p:oleObj name="Equation" r:id="rId5" imgW="977760" imgH="431640" progId="Equation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7550" y="4648200"/>
                          <a:ext cx="2681288" cy="1179513"/>
                        </a:xfrm>
                        <a:prstGeom prst="rect">
                          <a:avLst/>
                        </a:prstGeom>
                        <a:noFill/>
                        <a:ln w="28575">
                          <a:solidFill>
                            <a:schemeClr val="accent2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3768" name="Text Box 8"/>
            <p:cNvSpPr txBox="1">
              <a:spLocks noChangeArrowheads="1"/>
            </p:cNvSpPr>
            <p:nvPr/>
          </p:nvSpPr>
          <p:spPr bwMode="auto">
            <a:xfrm>
              <a:off x="827584" y="5969000"/>
              <a:ext cx="237597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l-GR" sz="2000" dirty="0">
                  <a:solidFill>
                    <a:schemeClr val="accent6">
                      <a:lumMod val="75000"/>
                    </a:schemeClr>
                  </a:solidFill>
                  <a:latin typeface="HelveticaNeueLT Com 65 Md" pitchFamily="34" charset="0"/>
                  <a:cs typeface="Times New Roman" pitchFamily="18" charset="0"/>
                </a:rPr>
                <a:t>Ω</a:t>
              </a:r>
              <a:r>
                <a:rPr lang="en-US" sz="2000" baseline="-25000" dirty="0">
                  <a:solidFill>
                    <a:schemeClr val="accent6">
                      <a:lumMod val="75000"/>
                    </a:schemeClr>
                  </a:solidFill>
                  <a:latin typeface="HelveticaNeueLT Com 65 Md" pitchFamily="34" charset="0"/>
                  <a:cs typeface="Times New Roman" pitchFamily="18" charset="0"/>
                </a:rPr>
                <a:t>M</a:t>
              </a:r>
              <a:r>
                <a:rPr lang="en-US" sz="2000" dirty="0">
                  <a:latin typeface="HelveticaNeueLT Com 65 Md" pitchFamily="34" charset="0"/>
                  <a:cs typeface="Times New Roman" pitchFamily="18" charset="0"/>
                </a:rPr>
                <a:t>: matter density</a:t>
              </a:r>
              <a:endParaRPr lang="el-GR" sz="2000" dirty="0">
                <a:latin typeface="HelveticaNeueLT Com 65 Md" pitchFamily="34" charset="0"/>
                <a:cs typeface="Times New Roman" pitchFamily="18" charset="0"/>
              </a:endParaRPr>
            </a:p>
          </p:txBody>
        </p:sp>
      </p:grpSp>
      <p:grpSp>
        <p:nvGrpSpPr>
          <p:cNvPr id="3" name="Group 11"/>
          <p:cNvGrpSpPr/>
          <p:nvPr/>
        </p:nvGrpSpPr>
        <p:grpSpPr>
          <a:xfrm>
            <a:off x="3707904" y="4648200"/>
            <a:ext cx="2395537" cy="1720910"/>
            <a:chOff x="3707904" y="4648200"/>
            <a:chExt cx="2395537" cy="1720910"/>
          </a:xfrm>
        </p:grpSpPr>
        <p:graphicFrame>
          <p:nvGraphicFramePr>
            <p:cNvPr id="5124" name="Object 6"/>
            <p:cNvGraphicFramePr>
              <a:graphicFrameLocks noChangeAspect="1"/>
            </p:cNvGraphicFramePr>
            <p:nvPr/>
          </p:nvGraphicFramePr>
          <p:xfrm>
            <a:off x="3707904" y="4648200"/>
            <a:ext cx="2395537" cy="1179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519" name="Equation" r:id="rId7" imgW="927000" imgH="457200" progId="Equation.3">
                    <p:embed/>
                  </p:oleObj>
                </mc:Choice>
                <mc:Fallback>
                  <p:oleObj name="Equation" r:id="rId7" imgW="927000" imgH="457200" progId="Equation.3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07904" y="4648200"/>
                          <a:ext cx="2395537" cy="1179513"/>
                        </a:xfrm>
                        <a:prstGeom prst="rect">
                          <a:avLst/>
                        </a:prstGeom>
                        <a:noFill/>
                        <a:ln w="28575">
                          <a:solidFill>
                            <a:schemeClr val="accent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29" name="Text Box 9"/>
            <p:cNvSpPr txBox="1">
              <a:spLocks noChangeArrowheads="1"/>
            </p:cNvSpPr>
            <p:nvPr/>
          </p:nvSpPr>
          <p:spPr bwMode="auto">
            <a:xfrm>
              <a:off x="3993974" y="5969000"/>
              <a:ext cx="173015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l-GR" sz="2000" dirty="0">
                  <a:solidFill>
                    <a:srgbClr val="33CC33"/>
                  </a:solidFill>
                  <a:latin typeface="HelveticaNeueLT Com 65 Md" pitchFamily="34" charset="0"/>
                  <a:cs typeface="Times New Roman" pitchFamily="18" charset="0"/>
                </a:rPr>
                <a:t>Ω</a:t>
              </a:r>
              <a:r>
                <a:rPr lang="en-US" sz="2000" baseline="-25000" dirty="0">
                  <a:solidFill>
                    <a:srgbClr val="33CC33"/>
                  </a:solidFill>
                  <a:latin typeface="HelveticaNeueLT Com 65 Md" pitchFamily="34" charset="0"/>
                  <a:cs typeface="Times New Roman" pitchFamily="18" charset="0"/>
                </a:rPr>
                <a:t>k</a:t>
              </a:r>
              <a:r>
                <a:rPr lang="en-US" sz="2000" dirty="0">
                  <a:latin typeface="HelveticaNeueLT Com 65 Md" pitchFamily="34" charset="0"/>
                  <a:cs typeface="Times New Roman" pitchFamily="18" charset="0"/>
                </a:rPr>
                <a:t>: curvature</a:t>
              </a:r>
            </a:p>
          </p:txBody>
        </p:sp>
      </p:grpSp>
      <p:grpSp>
        <p:nvGrpSpPr>
          <p:cNvPr id="4" name="Group 12"/>
          <p:cNvGrpSpPr/>
          <p:nvPr/>
        </p:nvGrpSpPr>
        <p:grpSpPr>
          <a:xfrm>
            <a:off x="6427439" y="4648200"/>
            <a:ext cx="2259361" cy="2028686"/>
            <a:chOff x="6427439" y="4648200"/>
            <a:chExt cx="2259361" cy="2028686"/>
          </a:xfrm>
        </p:grpSpPr>
        <p:graphicFrame>
          <p:nvGraphicFramePr>
            <p:cNvPr id="5125" name="Object 7"/>
            <p:cNvGraphicFramePr>
              <a:graphicFrameLocks noChangeAspect="1"/>
            </p:cNvGraphicFramePr>
            <p:nvPr/>
          </p:nvGraphicFramePr>
          <p:xfrm>
            <a:off x="6588224" y="4648200"/>
            <a:ext cx="1868488" cy="1179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520" name="Equation" r:id="rId9" imgW="723600" imgH="457200" progId="Equation.3">
                    <p:embed/>
                  </p:oleObj>
                </mc:Choice>
                <mc:Fallback>
                  <p:oleObj name="Equation" r:id="rId9" imgW="723600" imgH="457200" progId="Equation.3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88224" y="4648200"/>
                          <a:ext cx="1868488" cy="1179513"/>
                        </a:xfrm>
                        <a:prstGeom prst="rect">
                          <a:avLst/>
                        </a:prstGeom>
                        <a:noFill/>
                        <a:ln w="28575">
                          <a:solidFill>
                            <a:srgbClr val="CC0000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30" name="Text Box 10"/>
            <p:cNvSpPr txBox="1">
              <a:spLocks noChangeArrowheads="1"/>
            </p:cNvSpPr>
            <p:nvPr/>
          </p:nvSpPr>
          <p:spPr bwMode="auto">
            <a:xfrm>
              <a:off x="6427439" y="5969000"/>
              <a:ext cx="2259361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444500" indent="-444500" eaLnBrk="0" hangingPunct="0"/>
              <a:r>
                <a:rPr lang="el-GR" sz="2000" dirty="0">
                  <a:solidFill>
                    <a:srgbClr val="FF0000"/>
                  </a:solidFill>
                  <a:latin typeface="HelveticaNeueLT Com 65 Md" pitchFamily="34" charset="0"/>
                  <a:cs typeface="Times New Roman" pitchFamily="18" charset="0"/>
                </a:rPr>
                <a:t>Ω</a:t>
              </a:r>
              <a:r>
                <a:rPr lang="el-GR" sz="2000" baseline="-25000" dirty="0">
                  <a:solidFill>
                    <a:srgbClr val="FF0000"/>
                  </a:solidFill>
                  <a:latin typeface="HelveticaNeueLT Com 65 Md" pitchFamily="34" charset="0"/>
                  <a:cs typeface="Times New Roman" pitchFamily="18" charset="0"/>
                </a:rPr>
                <a:t>Λ</a:t>
              </a:r>
              <a:r>
                <a:rPr lang="en-US" sz="2000" dirty="0">
                  <a:latin typeface="HelveticaNeueLT Com 65 Md" pitchFamily="34" charset="0"/>
                  <a:cs typeface="Times New Roman" pitchFamily="18" charset="0"/>
                </a:rPr>
                <a:t>: cosmological constant</a:t>
              </a:r>
              <a:endParaRPr lang="el-GR" sz="2000" dirty="0">
                <a:latin typeface="HelveticaNeueLT Com 65 Md" pitchFamily="34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0" y="1524000"/>
            <a:ext cx="7772400" cy="4114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General luminosity distance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dirty="0"/>
              <a:t>with                          and</a:t>
            </a:r>
          </a:p>
          <a:p>
            <a:pPr lvl="3">
              <a:buFontTx/>
              <a:buNone/>
            </a:pPr>
            <a:endParaRPr lang="en-GB" dirty="0">
              <a:solidFill>
                <a:schemeClr val="accent2"/>
              </a:solidFill>
              <a:sym typeface="Symbol" charset="0"/>
            </a:endParaRPr>
          </a:p>
          <a:p>
            <a:pPr lvl="1">
              <a:buFontTx/>
              <a:buNone/>
            </a:pPr>
            <a:r>
              <a:rPr lang="en-GB" dirty="0">
                <a:solidFill>
                  <a:schemeClr val="accent2"/>
                </a:solidFill>
                <a:sym typeface="Symbol" charset="0"/>
              </a:rPr>
              <a:t></a:t>
            </a:r>
            <a:r>
              <a:rPr lang="en-GB" baseline="-25000" dirty="0">
                <a:solidFill>
                  <a:schemeClr val="accent2"/>
                </a:solidFill>
                <a:sym typeface="Symbol" charset="0"/>
              </a:rPr>
              <a:t>M</a:t>
            </a:r>
            <a:r>
              <a:rPr lang="en-GB" dirty="0">
                <a:solidFill>
                  <a:schemeClr val="accent2"/>
                </a:solidFill>
                <a:sym typeface="Symbol" charset="0"/>
              </a:rPr>
              <a:t>=</a:t>
            </a:r>
            <a:r>
              <a:rPr lang="en-GB" dirty="0">
                <a:solidFill>
                  <a:schemeClr val="accent2"/>
                </a:solidFill>
              </a:rPr>
              <a:t> 0 (matter) </a:t>
            </a:r>
          </a:p>
          <a:p>
            <a:pPr lvl="1">
              <a:buFontTx/>
              <a:buNone/>
            </a:pPr>
            <a:r>
              <a:rPr lang="en-GB" dirty="0">
                <a:solidFill>
                  <a:schemeClr val="accent2"/>
                </a:solidFill>
                <a:sym typeface="Symbol" charset="0"/>
              </a:rPr>
              <a:t></a:t>
            </a:r>
            <a:r>
              <a:rPr lang="en-GB" baseline="-25000" dirty="0">
                <a:solidFill>
                  <a:schemeClr val="accent2"/>
                </a:solidFill>
                <a:sym typeface="Symbol" charset="0"/>
              </a:rPr>
              <a:t>R</a:t>
            </a:r>
            <a:r>
              <a:rPr lang="en-GB" dirty="0">
                <a:solidFill>
                  <a:schemeClr val="accent2"/>
                </a:solidFill>
                <a:sym typeface="Symbol" charset="0"/>
              </a:rPr>
              <a:t>=</a:t>
            </a:r>
            <a:r>
              <a:rPr lang="en-GB" dirty="0">
                <a:solidFill>
                  <a:schemeClr val="accent2"/>
                </a:solidFill>
              </a:rPr>
              <a:t> </a:t>
            </a:r>
            <a:r>
              <a:rPr lang="en-GB" dirty="0">
                <a:solidFill>
                  <a:schemeClr val="accent2"/>
                </a:solidFill>
                <a:cs typeface="Times New Roman" charset="0"/>
                <a:sym typeface="Bookshelf Symbol 2" charset="0"/>
              </a:rPr>
              <a:t>⅓</a:t>
            </a:r>
            <a:r>
              <a:rPr lang="en-GB" dirty="0">
                <a:solidFill>
                  <a:schemeClr val="accent2"/>
                </a:solidFill>
              </a:rPr>
              <a:t> (radiation) </a:t>
            </a:r>
          </a:p>
          <a:p>
            <a:pPr lvl="1">
              <a:buFontTx/>
              <a:buNone/>
            </a:pPr>
            <a:r>
              <a:rPr lang="en-GB" dirty="0">
                <a:solidFill>
                  <a:schemeClr val="accent2"/>
                </a:solidFill>
                <a:sym typeface="Symbol" charset="0"/>
              </a:rPr>
              <a:t></a:t>
            </a:r>
            <a:r>
              <a:rPr lang="en-GB" baseline="-25000" dirty="0">
                <a:solidFill>
                  <a:schemeClr val="accent2"/>
                </a:solidFill>
                <a:sym typeface="Symbol" charset="0"/>
              </a:rPr>
              <a:t></a:t>
            </a:r>
            <a:r>
              <a:rPr lang="en-GB" dirty="0">
                <a:solidFill>
                  <a:schemeClr val="accent2"/>
                </a:solidFill>
                <a:sym typeface="Symbol" charset="0"/>
              </a:rPr>
              <a:t>=</a:t>
            </a:r>
            <a:r>
              <a:rPr lang="en-GB" dirty="0">
                <a:solidFill>
                  <a:schemeClr val="accent2"/>
                </a:solidFill>
              </a:rPr>
              <a:t> -1 (cosmological constant)</a:t>
            </a:r>
            <a:endParaRPr lang="en-GB" dirty="0"/>
          </a:p>
        </p:txBody>
      </p:sp>
      <p:graphicFrame>
        <p:nvGraphicFramePr>
          <p:cNvPr id="30720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4840230"/>
              </p:ext>
            </p:extLst>
          </p:nvPr>
        </p:nvGraphicFramePr>
        <p:xfrm>
          <a:off x="381000" y="1905000"/>
          <a:ext cx="8458200" cy="13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82" name="Equation" r:id="rId3" imgW="4190760" imgH="609480" progId="Equation.3">
                  <p:embed/>
                </p:oleObj>
              </mc:Choice>
              <mc:Fallback>
                <p:oleObj name="Equation" r:id="rId3" imgW="4190760" imgH="609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905000"/>
                        <a:ext cx="8458200" cy="139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0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1047222"/>
              </p:ext>
            </p:extLst>
          </p:nvPr>
        </p:nvGraphicFramePr>
        <p:xfrm>
          <a:off x="2274888" y="3276600"/>
          <a:ext cx="2144712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83" name="Equation" r:id="rId5" imgW="927000" imgH="342720" progId="Equation.3">
                  <p:embed/>
                </p:oleObj>
              </mc:Choice>
              <mc:Fallback>
                <p:oleObj name="Equation" r:id="rId5" imgW="92700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4888" y="3276600"/>
                        <a:ext cx="2144712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0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6589176"/>
              </p:ext>
            </p:extLst>
          </p:nvPr>
        </p:nvGraphicFramePr>
        <p:xfrm>
          <a:off x="5257800" y="3048000"/>
          <a:ext cx="1652588" cy="105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84" name="Equation" r:id="rId7" imgW="672840" imgH="431640" progId="Equation.3">
                  <p:embed/>
                </p:oleObj>
              </mc:Choice>
              <mc:Fallback>
                <p:oleObj name="Equation" r:id="rId7" imgW="6728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3048000"/>
                        <a:ext cx="1652588" cy="1058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06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CC0000"/>
                </a:solidFill>
              </a:rPr>
              <a:t>The equation of state parameter </a:t>
            </a:r>
            <a:r>
              <a:rPr lang="en-GB" dirty="0">
                <a:solidFill>
                  <a:srgbClr val="CC0000"/>
                </a:solidFill>
                <a:sym typeface="Symbol" charset="0"/>
              </a:rPr>
              <a:t></a:t>
            </a:r>
            <a:endParaRPr lang="en-GB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624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4" name="Picture 2" descr="94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63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0" dirty="0">
                <a:latin typeface="HelveticaNeueLT Com 55 Roman"/>
                <a:cs typeface="HelveticaNeueLT Com 55 Roman"/>
              </a:rPr>
              <a:t>SN 1994D</a:t>
            </a:r>
          </a:p>
        </p:txBody>
      </p:sp>
    </p:spTree>
    <p:extLst>
      <p:ext uri="{BB962C8B-B14F-4D97-AF65-F5344CB8AC3E}">
        <p14:creationId xmlns:p14="http://schemas.microsoft.com/office/powerpoint/2010/main" val="3418694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82613" y="914400"/>
            <a:ext cx="8001000" cy="4724400"/>
            <a:chOff x="528" y="552"/>
            <a:chExt cx="5040" cy="2976"/>
          </a:xfrm>
        </p:grpSpPr>
        <p:sp>
          <p:nvSpPr>
            <p:cNvPr id="42013" name="Line 3"/>
            <p:cNvSpPr>
              <a:spLocks noChangeShapeType="1"/>
            </p:cNvSpPr>
            <p:nvPr/>
          </p:nvSpPr>
          <p:spPr bwMode="auto">
            <a:xfrm>
              <a:off x="528" y="552"/>
              <a:ext cx="0" cy="2976"/>
            </a:xfrm>
            <a:prstGeom prst="line">
              <a:avLst/>
            </a:prstGeom>
            <a:noFill/>
            <a:ln w="38100">
              <a:solidFill>
                <a:srgbClr val="FFFF66"/>
              </a:solidFill>
              <a:round/>
              <a:headEnd type="triangle" w="lg" len="lg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14" name="Line 4"/>
            <p:cNvSpPr>
              <a:spLocks noChangeShapeType="1"/>
            </p:cNvSpPr>
            <p:nvPr/>
          </p:nvSpPr>
          <p:spPr bwMode="auto">
            <a:xfrm>
              <a:off x="528" y="3528"/>
              <a:ext cx="5040" cy="0"/>
            </a:xfrm>
            <a:prstGeom prst="line">
              <a:avLst/>
            </a:prstGeom>
            <a:noFill/>
            <a:ln w="38100">
              <a:solidFill>
                <a:srgbClr val="FFFF66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838200" y="1066800"/>
            <a:ext cx="25082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>
                <a:solidFill>
                  <a:srgbClr val="FFFF66"/>
                </a:solidFill>
                <a:latin typeface="HelveticaNeueLT Com 55 Roman"/>
                <a:cs typeface="HelveticaNeueLT Com 55 Roman"/>
              </a:rPr>
              <a:t>Scale factor</a:t>
            </a:r>
            <a:br>
              <a:rPr lang="en-US" dirty="0">
                <a:solidFill>
                  <a:srgbClr val="FFFF66"/>
                </a:solidFill>
                <a:latin typeface="HelveticaNeueLT Com 55 Roman"/>
                <a:cs typeface="HelveticaNeueLT Com 55 Roman"/>
              </a:rPr>
            </a:br>
            <a:r>
              <a:rPr lang="en-US" dirty="0">
                <a:solidFill>
                  <a:srgbClr val="FFFF66"/>
                </a:solidFill>
                <a:latin typeface="HelveticaNeueLT Com 55 Roman"/>
                <a:cs typeface="HelveticaNeueLT Com 55 Roman"/>
              </a:rPr>
              <a:t>‘Mean distance between galaxies’</a:t>
            </a: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173413" y="3733800"/>
            <a:ext cx="711200" cy="2587625"/>
            <a:chOff x="2095" y="2280"/>
            <a:chExt cx="448" cy="1678"/>
          </a:xfrm>
        </p:grpSpPr>
        <p:sp>
          <p:nvSpPr>
            <p:cNvPr id="42010" name="Text Box 7"/>
            <p:cNvSpPr txBox="1">
              <a:spLocks noChangeArrowheads="1"/>
            </p:cNvSpPr>
            <p:nvPr/>
          </p:nvSpPr>
          <p:spPr bwMode="auto">
            <a:xfrm>
              <a:off x="2095" y="3738"/>
              <a:ext cx="448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dirty="0">
                  <a:solidFill>
                    <a:srgbClr val="FFFF66"/>
                  </a:solidFill>
                  <a:latin typeface="HelveticaNeueLT Com 55 Roman"/>
                  <a:cs typeface="HelveticaNeueLT Com 55 Roman"/>
                </a:rPr>
                <a:t>today</a:t>
              </a:r>
            </a:p>
          </p:txBody>
        </p:sp>
        <p:sp>
          <p:nvSpPr>
            <p:cNvPr id="42011" name="AutoShape 8"/>
            <p:cNvSpPr>
              <a:spLocks noChangeArrowheads="1"/>
            </p:cNvSpPr>
            <p:nvPr/>
          </p:nvSpPr>
          <p:spPr bwMode="auto">
            <a:xfrm>
              <a:off x="2239" y="3528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2012" name="Line 9"/>
            <p:cNvSpPr>
              <a:spLocks noChangeShapeType="1"/>
            </p:cNvSpPr>
            <p:nvPr/>
          </p:nvSpPr>
          <p:spPr bwMode="auto">
            <a:xfrm flipV="1">
              <a:off x="2287" y="2280"/>
              <a:ext cx="0" cy="124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2563813" y="2344738"/>
            <a:ext cx="5437187" cy="4284662"/>
            <a:chOff x="1824" y="1428"/>
            <a:chExt cx="3425" cy="2699"/>
          </a:xfrm>
        </p:grpSpPr>
        <p:sp>
          <p:nvSpPr>
            <p:cNvPr id="42008" name="Freeform 19"/>
            <p:cNvSpPr>
              <a:spLocks/>
            </p:cNvSpPr>
            <p:nvPr/>
          </p:nvSpPr>
          <p:spPr bwMode="auto">
            <a:xfrm>
              <a:off x="3089" y="1428"/>
              <a:ext cx="2160" cy="396"/>
            </a:xfrm>
            <a:custGeom>
              <a:avLst/>
              <a:gdLst>
                <a:gd name="T0" fmla="*/ 0 w 1818"/>
                <a:gd name="T1" fmla="*/ 492 h 492"/>
                <a:gd name="T2" fmla="*/ 930 w 1818"/>
                <a:gd name="T3" fmla="*/ 84 h 492"/>
                <a:gd name="T4" fmla="*/ 1818 w 1818"/>
                <a:gd name="T5" fmla="*/ 30 h 492"/>
                <a:gd name="T6" fmla="*/ 0 60000 65536"/>
                <a:gd name="T7" fmla="*/ 0 60000 65536"/>
                <a:gd name="T8" fmla="*/ 0 60000 65536"/>
                <a:gd name="T9" fmla="*/ 0 w 1818"/>
                <a:gd name="T10" fmla="*/ 0 h 492"/>
                <a:gd name="T11" fmla="*/ 1818 w 1818"/>
                <a:gd name="T12" fmla="*/ 492 h 4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18" h="492">
                  <a:moveTo>
                    <a:pt x="0" y="492"/>
                  </a:moveTo>
                  <a:cubicBezTo>
                    <a:pt x="390" y="228"/>
                    <a:pt x="627" y="161"/>
                    <a:pt x="930" y="84"/>
                  </a:cubicBezTo>
                  <a:cubicBezTo>
                    <a:pt x="1236" y="0"/>
                    <a:pt x="1633" y="41"/>
                    <a:pt x="1818" y="30"/>
                  </a:cubicBezTo>
                </a:path>
              </a:pathLst>
            </a:custGeom>
            <a:noFill/>
            <a:ln w="38100">
              <a:solidFill>
                <a:srgbClr val="66FF99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09" name="Arc 20"/>
            <p:cNvSpPr>
              <a:spLocks/>
            </p:cNvSpPr>
            <p:nvPr/>
          </p:nvSpPr>
          <p:spPr bwMode="auto">
            <a:xfrm rot="12625532" flipV="1">
              <a:off x="1824" y="1692"/>
              <a:ext cx="1611" cy="2435"/>
            </a:xfrm>
            <a:custGeom>
              <a:avLst/>
              <a:gdLst>
                <a:gd name="T0" fmla="*/ 921 w 21598"/>
                <a:gd name="T1" fmla="*/ 0 h 17723"/>
                <a:gd name="T2" fmla="*/ 1611 w 21598"/>
                <a:gd name="T3" fmla="*/ 2394 h 17723"/>
                <a:gd name="T4" fmla="*/ 0 w 21598"/>
                <a:gd name="T5" fmla="*/ 2435 h 17723"/>
                <a:gd name="T6" fmla="*/ 0 60000 65536"/>
                <a:gd name="T7" fmla="*/ 0 60000 65536"/>
                <a:gd name="T8" fmla="*/ 0 60000 65536"/>
                <a:gd name="T9" fmla="*/ 0 w 21598"/>
                <a:gd name="T10" fmla="*/ 0 h 17723"/>
                <a:gd name="T11" fmla="*/ 21598 w 21598"/>
                <a:gd name="T12" fmla="*/ 17723 h 177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8" h="17723" fill="none" extrusionOk="0">
                  <a:moveTo>
                    <a:pt x="12347" y="-1"/>
                  </a:moveTo>
                  <a:cubicBezTo>
                    <a:pt x="18057" y="3978"/>
                    <a:pt x="21501" y="10464"/>
                    <a:pt x="21597" y="17423"/>
                  </a:cubicBezTo>
                </a:path>
                <a:path w="21598" h="17723" stroke="0" extrusionOk="0">
                  <a:moveTo>
                    <a:pt x="12347" y="-1"/>
                  </a:moveTo>
                  <a:cubicBezTo>
                    <a:pt x="18057" y="3978"/>
                    <a:pt x="21501" y="10464"/>
                    <a:pt x="21597" y="17423"/>
                  </a:cubicBezTo>
                  <a:lnTo>
                    <a:pt x="0" y="17723"/>
                  </a:lnTo>
                  <a:close/>
                </a:path>
              </a:pathLst>
            </a:custGeom>
            <a:noFill/>
            <a:ln w="38100">
              <a:solidFill>
                <a:srgbClr val="66FF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41990" name="Text Box 21"/>
          <p:cNvSpPr txBox="1">
            <a:spLocks noChangeArrowheads="1"/>
          </p:cNvSpPr>
          <p:nvPr/>
        </p:nvSpPr>
        <p:spPr bwMode="auto">
          <a:xfrm>
            <a:off x="6986447" y="5738813"/>
            <a:ext cx="689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dirty="0">
                <a:solidFill>
                  <a:srgbClr val="FFFF66"/>
                </a:solidFill>
                <a:latin typeface="HelveticaNeueLT Com 55 Roman"/>
                <a:cs typeface="HelveticaNeueLT Com 55 Roman"/>
              </a:rPr>
              <a:t>Time</a:t>
            </a:r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2182813" y="3067050"/>
            <a:ext cx="5986463" cy="4054475"/>
            <a:chOff x="1623" y="1860"/>
            <a:chExt cx="3771" cy="2554"/>
          </a:xfrm>
        </p:grpSpPr>
        <p:sp>
          <p:nvSpPr>
            <p:cNvPr id="42006" name="Arc 27"/>
            <p:cNvSpPr>
              <a:spLocks/>
            </p:cNvSpPr>
            <p:nvPr/>
          </p:nvSpPr>
          <p:spPr bwMode="auto">
            <a:xfrm rot="10800000" flipV="1">
              <a:off x="1623" y="1862"/>
              <a:ext cx="1887" cy="2552"/>
            </a:xfrm>
            <a:custGeom>
              <a:avLst/>
              <a:gdLst>
                <a:gd name="T0" fmla="*/ 0 w 20747"/>
                <a:gd name="T1" fmla="*/ 1 h 21600"/>
                <a:gd name="T2" fmla="*/ 1887 w 20747"/>
                <a:gd name="T3" fmla="*/ 1630 h 21600"/>
                <a:gd name="T4" fmla="*/ 55 w 20747"/>
                <a:gd name="T5" fmla="*/ 2552 h 21600"/>
                <a:gd name="T6" fmla="*/ 0 60000 65536"/>
                <a:gd name="T7" fmla="*/ 0 60000 65536"/>
                <a:gd name="T8" fmla="*/ 0 60000 65536"/>
                <a:gd name="T9" fmla="*/ 0 w 20747"/>
                <a:gd name="T10" fmla="*/ 0 h 21600"/>
                <a:gd name="T11" fmla="*/ 20747 w 2074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47" h="21600" fill="none" extrusionOk="0">
                  <a:moveTo>
                    <a:pt x="-1" y="8"/>
                  </a:moveTo>
                  <a:cubicBezTo>
                    <a:pt x="202" y="2"/>
                    <a:pt x="404" y="-1"/>
                    <a:pt x="607" y="0"/>
                  </a:cubicBezTo>
                  <a:cubicBezTo>
                    <a:pt x="9524" y="0"/>
                    <a:pt x="17524" y="5479"/>
                    <a:pt x="20747" y="13793"/>
                  </a:cubicBezTo>
                </a:path>
                <a:path w="20747" h="21600" stroke="0" extrusionOk="0">
                  <a:moveTo>
                    <a:pt x="-1" y="8"/>
                  </a:moveTo>
                  <a:cubicBezTo>
                    <a:pt x="202" y="2"/>
                    <a:pt x="404" y="-1"/>
                    <a:pt x="607" y="0"/>
                  </a:cubicBezTo>
                  <a:cubicBezTo>
                    <a:pt x="9524" y="0"/>
                    <a:pt x="17524" y="5479"/>
                    <a:pt x="20747" y="13793"/>
                  </a:cubicBezTo>
                  <a:lnTo>
                    <a:pt x="607" y="21600"/>
                  </a:lnTo>
                  <a:close/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007" name="Arc 28"/>
            <p:cNvSpPr>
              <a:spLocks/>
            </p:cNvSpPr>
            <p:nvPr/>
          </p:nvSpPr>
          <p:spPr bwMode="auto">
            <a:xfrm rot="10800000" flipH="1" flipV="1">
              <a:off x="3507" y="1860"/>
              <a:ext cx="1887" cy="2552"/>
            </a:xfrm>
            <a:custGeom>
              <a:avLst/>
              <a:gdLst>
                <a:gd name="T0" fmla="*/ 0 w 20747"/>
                <a:gd name="T1" fmla="*/ 1 h 21600"/>
                <a:gd name="T2" fmla="*/ 1887 w 20747"/>
                <a:gd name="T3" fmla="*/ 1630 h 21600"/>
                <a:gd name="T4" fmla="*/ 55 w 20747"/>
                <a:gd name="T5" fmla="*/ 2552 h 21600"/>
                <a:gd name="T6" fmla="*/ 0 60000 65536"/>
                <a:gd name="T7" fmla="*/ 0 60000 65536"/>
                <a:gd name="T8" fmla="*/ 0 60000 65536"/>
                <a:gd name="T9" fmla="*/ 0 w 20747"/>
                <a:gd name="T10" fmla="*/ 0 h 21600"/>
                <a:gd name="T11" fmla="*/ 20747 w 2074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47" h="21600" fill="none" extrusionOk="0">
                  <a:moveTo>
                    <a:pt x="-1" y="8"/>
                  </a:moveTo>
                  <a:cubicBezTo>
                    <a:pt x="202" y="2"/>
                    <a:pt x="404" y="-1"/>
                    <a:pt x="607" y="0"/>
                  </a:cubicBezTo>
                  <a:cubicBezTo>
                    <a:pt x="9524" y="0"/>
                    <a:pt x="17524" y="5479"/>
                    <a:pt x="20747" y="13793"/>
                  </a:cubicBezTo>
                </a:path>
                <a:path w="20747" h="21600" stroke="0" extrusionOk="0">
                  <a:moveTo>
                    <a:pt x="-1" y="8"/>
                  </a:moveTo>
                  <a:cubicBezTo>
                    <a:pt x="202" y="2"/>
                    <a:pt x="404" y="-1"/>
                    <a:pt x="607" y="0"/>
                  </a:cubicBezTo>
                  <a:cubicBezTo>
                    <a:pt x="9524" y="0"/>
                    <a:pt x="17524" y="5479"/>
                    <a:pt x="20747" y="13793"/>
                  </a:cubicBezTo>
                  <a:lnTo>
                    <a:pt x="607" y="21600"/>
                  </a:lnTo>
                  <a:close/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326686" name="Text Box 30"/>
          <p:cNvSpPr txBox="1">
            <a:spLocks noChangeArrowheads="1"/>
          </p:cNvSpPr>
          <p:nvPr/>
        </p:nvSpPr>
        <p:spPr bwMode="auto">
          <a:xfrm>
            <a:off x="7215188" y="4857750"/>
            <a:ext cx="6241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dirty="0">
                <a:solidFill>
                  <a:srgbClr val="C0C0C0"/>
                </a:solidFill>
                <a:latin typeface="HelveticaNeueLT Com 55 Roman"/>
                <a:cs typeface="HelveticaNeueLT Com 55 Roman"/>
              </a:rPr>
              <a:t>Ω</a:t>
            </a:r>
            <a:r>
              <a:rPr lang="en-US" dirty="0">
                <a:solidFill>
                  <a:srgbClr val="C0C0C0"/>
                </a:solidFill>
                <a:latin typeface="HelveticaNeueLT Com 55 Roman"/>
                <a:cs typeface="HelveticaNeueLT Com 55 Roman"/>
              </a:rPr>
              <a:t>&gt;1</a:t>
            </a:r>
          </a:p>
        </p:txBody>
      </p:sp>
      <p:sp>
        <p:nvSpPr>
          <p:cNvPr id="326689" name="Text Box 33"/>
          <p:cNvSpPr txBox="1">
            <a:spLocks noChangeArrowheads="1"/>
          </p:cNvSpPr>
          <p:nvPr/>
        </p:nvSpPr>
        <p:spPr bwMode="auto">
          <a:xfrm>
            <a:off x="7966075" y="2171700"/>
            <a:ext cx="6241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dirty="0">
                <a:solidFill>
                  <a:srgbClr val="66FF33"/>
                </a:solidFill>
                <a:latin typeface="HelveticaNeueLT Com 55 Roman"/>
                <a:cs typeface="HelveticaNeueLT Com 55 Roman"/>
              </a:rPr>
              <a:t>Ω</a:t>
            </a:r>
            <a:r>
              <a:rPr lang="en-US" dirty="0">
                <a:solidFill>
                  <a:srgbClr val="66FF33"/>
                </a:solidFill>
                <a:latin typeface="HelveticaNeueLT Com 55 Roman"/>
                <a:cs typeface="HelveticaNeueLT Com 55 Roman"/>
              </a:rPr>
              <a:t>=1</a:t>
            </a:r>
          </a:p>
        </p:txBody>
      </p:sp>
      <p:sp>
        <p:nvSpPr>
          <p:cNvPr id="326692" name="Line 36"/>
          <p:cNvSpPr>
            <a:spLocks noChangeShapeType="1"/>
          </p:cNvSpPr>
          <p:nvPr/>
        </p:nvSpPr>
        <p:spPr bwMode="auto">
          <a:xfrm flipV="1">
            <a:off x="963613" y="990600"/>
            <a:ext cx="5943600" cy="4648200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26693" name="Text Box 37"/>
          <p:cNvSpPr txBox="1">
            <a:spLocks noChangeArrowheads="1"/>
          </p:cNvSpPr>
          <p:nvPr/>
        </p:nvSpPr>
        <p:spPr bwMode="auto">
          <a:xfrm>
            <a:off x="6804025" y="523875"/>
            <a:ext cx="6241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solidFill>
                  <a:srgbClr val="99CCFF"/>
                </a:solidFill>
                <a:latin typeface="HelveticaNeueLT Com 55 Roman"/>
                <a:cs typeface="HelveticaNeueLT Com 55 Roman"/>
              </a:rPr>
              <a:t>Ω=0</a:t>
            </a:r>
          </a:p>
        </p:txBody>
      </p:sp>
      <p:sp>
        <p:nvSpPr>
          <p:cNvPr id="41996" name="Line 38"/>
          <p:cNvSpPr>
            <a:spLocks noChangeShapeType="1"/>
          </p:cNvSpPr>
          <p:nvPr/>
        </p:nvSpPr>
        <p:spPr bwMode="auto">
          <a:xfrm flipV="1">
            <a:off x="3204000" y="3358800"/>
            <a:ext cx="685800" cy="533400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grpSp>
        <p:nvGrpSpPr>
          <p:cNvPr id="6" name="Group 51"/>
          <p:cNvGrpSpPr>
            <a:grpSpLocks/>
          </p:cNvGrpSpPr>
          <p:nvPr/>
        </p:nvGrpSpPr>
        <p:grpSpPr bwMode="auto">
          <a:xfrm>
            <a:off x="674688" y="5638800"/>
            <a:ext cx="1695451" cy="871538"/>
            <a:chOff x="425" y="3552"/>
            <a:chExt cx="1068" cy="549"/>
          </a:xfrm>
        </p:grpSpPr>
        <p:grpSp>
          <p:nvGrpSpPr>
            <p:cNvPr id="7" name="Group 52"/>
            <p:cNvGrpSpPr>
              <a:grpSpLocks/>
            </p:cNvGrpSpPr>
            <p:nvPr/>
          </p:nvGrpSpPr>
          <p:grpSpPr bwMode="auto">
            <a:xfrm>
              <a:off x="425" y="3552"/>
              <a:ext cx="1068" cy="357"/>
              <a:chOff x="521" y="3528"/>
              <a:chExt cx="1068" cy="357"/>
            </a:xfrm>
          </p:grpSpPr>
          <p:sp>
            <p:nvSpPr>
              <p:cNvPr id="42000" name="AutoShape 53"/>
              <p:cNvSpPr>
                <a:spLocks noChangeArrowheads="1"/>
              </p:cNvSpPr>
              <p:nvPr/>
            </p:nvSpPr>
            <p:spPr bwMode="auto">
              <a:xfrm>
                <a:off x="655" y="3528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99CCFF"/>
              </a:solidFill>
              <a:ln w="9525">
                <a:solidFill>
                  <a:srgbClr val="99CC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2001" name="Text Box 54"/>
              <p:cNvSpPr txBox="1">
                <a:spLocks noChangeArrowheads="1"/>
              </p:cNvSpPr>
              <p:nvPr/>
            </p:nvSpPr>
            <p:spPr bwMode="auto">
              <a:xfrm>
                <a:off x="521" y="3672"/>
                <a:ext cx="351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600" dirty="0">
                    <a:solidFill>
                      <a:srgbClr val="99CCFF"/>
                    </a:solidFill>
                    <a:latin typeface="HelveticaNeueLT Com 55 Roman"/>
                    <a:cs typeface="HelveticaNeueLT Com 55 Roman"/>
                  </a:rPr>
                  <a:t>- 14</a:t>
                </a:r>
              </a:p>
            </p:txBody>
          </p:sp>
          <p:sp>
            <p:nvSpPr>
              <p:cNvPr id="42002" name="AutoShape 55"/>
              <p:cNvSpPr>
                <a:spLocks noChangeArrowheads="1"/>
              </p:cNvSpPr>
              <p:nvPr/>
            </p:nvSpPr>
            <p:spPr bwMode="auto">
              <a:xfrm>
                <a:off x="1183" y="3528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66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2003" name="Text Box 56"/>
              <p:cNvSpPr txBox="1">
                <a:spLocks noChangeArrowheads="1"/>
              </p:cNvSpPr>
              <p:nvPr/>
            </p:nvSpPr>
            <p:spPr bwMode="auto">
              <a:xfrm>
                <a:off x="1086" y="3672"/>
                <a:ext cx="278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600" dirty="0">
                    <a:solidFill>
                      <a:srgbClr val="66FF99"/>
                    </a:solidFill>
                    <a:latin typeface="HelveticaNeueLT Com 55 Roman"/>
                    <a:cs typeface="HelveticaNeueLT Com 55 Roman"/>
                  </a:rPr>
                  <a:t>- 9</a:t>
                </a:r>
              </a:p>
            </p:txBody>
          </p:sp>
          <p:sp>
            <p:nvSpPr>
              <p:cNvPr id="42004" name="Text Box 57"/>
              <p:cNvSpPr txBox="1">
                <a:spLocks noChangeArrowheads="1"/>
              </p:cNvSpPr>
              <p:nvPr/>
            </p:nvSpPr>
            <p:spPr bwMode="auto">
              <a:xfrm>
                <a:off x="1315" y="3672"/>
                <a:ext cx="274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600" dirty="0">
                    <a:solidFill>
                      <a:srgbClr val="C0C0C0"/>
                    </a:solidFill>
                    <a:latin typeface="HelveticaNeueLT Com 55 Roman"/>
                    <a:cs typeface="HelveticaNeueLT Com 55 Roman"/>
                  </a:rPr>
                  <a:t>- 7</a:t>
                </a:r>
              </a:p>
            </p:txBody>
          </p:sp>
          <p:sp>
            <p:nvSpPr>
              <p:cNvPr id="42005" name="AutoShape 58"/>
              <p:cNvSpPr>
                <a:spLocks noChangeArrowheads="1"/>
              </p:cNvSpPr>
              <p:nvPr/>
            </p:nvSpPr>
            <p:spPr bwMode="auto">
              <a:xfrm>
                <a:off x="1428" y="3528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41999" name="Text Box 59"/>
            <p:cNvSpPr txBox="1">
              <a:spLocks noChangeArrowheads="1"/>
            </p:cNvSpPr>
            <p:nvPr/>
          </p:nvSpPr>
          <p:spPr bwMode="auto">
            <a:xfrm>
              <a:off x="432" y="3888"/>
              <a:ext cx="795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1600" dirty="0" err="1">
                  <a:solidFill>
                    <a:srgbClr val="FFFF00"/>
                  </a:solidFill>
                  <a:latin typeface="HelveticaNeueLT Com 55 Roman"/>
                  <a:cs typeface="HelveticaNeueLT Com 55 Roman"/>
                </a:rPr>
                <a:t>billion</a:t>
              </a:r>
              <a:r>
                <a:rPr lang="de-DE" sz="1600" dirty="0">
                  <a:solidFill>
                    <a:srgbClr val="FFFF00"/>
                  </a:solidFill>
                  <a:latin typeface="HelveticaNeueLT Com 55 Roman"/>
                  <a:cs typeface="HelveticaNeueLT Com 55 Roman"/>
                </a:rPr>
                <a:t> </a:t>
              </a:r>
              <a:r>
                <a:rPr lang="de-DE" sz="1600" dirty="0" err="1">
                  <a:solidFill>
                    <a:srgbClr val="FFFF00"/>
                  </a:solidFill>
                  <a:latin typeface="HelveticaNeueLT Com 55 Roman"/>
                  <a:cs typeface="HelveticaNeueLT Com 55 Roman"/>
                </a:rPr>
                <a:t>years</a:t>
              </a:r>
              <a:endParaRPr lang="de-DE" sz="1600" dirty="0">
                <a:solidFill>
                  <a:srgbClr val="FFFF00"/>
                </a:solidFill>
                <a:latin typeface="HelveticaNeueLT Com 55 Roman"/>
                <a:cs typeface="HelveticaNeueLT Com 55 Roman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6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686" grpId="0"/>
      <p:bldP spid="326689" grpId="0"/>
      <p:bldP spid="326692" grpId="0" animBg="1"/>
      <p:bldP spid="32669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 </a:t>
            </a:r>
            <a:r>
              <a:rPr lang="en-US" dirty="0" err="1" smtClean="0"/>
              <a:t>Ia</a:t>
            </a:r>
            <a:r>
              <a:rPr lang="en-US" dirty="0" smtClean="0"/>
              <a:t> Hubble diagram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Excellent distance indicators</a:t>
            </a:r>
          </a:p>
          <a:p>
            <a:r>
              <a:rPr lang="en-US" dirty="0" smtClean="0"/>
              <a:t>Experimentally verified</a:t>
            </a:r>
          </a:p>
          <a:p>
            <a:r>
              <a:rPr lang="en-US" dirty="0" smtClean="0"/>
              <a:t>Work of several decades</a:t>
            </a:r>
          </a:p>
          <a:p>
            <a:r>
              <a:rPr lang="en-US" dirty="0" smtClean="0"/>
              <a:t>Best determination of </a:t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smtClean="0"/>
              <a:t>Hubble constant</a:t>
            </a:r>
            <a:endParaRPr lang="en-GB" dirty="0"/>
          </a:p>
        </p:txBody>
      </p:sp>
      <p:pic>
        <p:nvPicPr>
          <p:cNvPr id="157698" name="Picture 2" descr="http://iopscience.iop.org/0004-637X/624/2/532/fulltext/fg15.h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1219200"/>
            <a:ext cx="2698436" cy="5638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191000" y="6172200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HelveticaNeueLT Com 55 Roman" pitchFamily="34" charset="0"/>
              </a:rPr>
              <a:t>Reindl</a:t>
            </a:r>
            <a:r>
              <a:rPr lang="en-US" dirty="0" smtClean="0">
                <a:latin typeface="HelveticaNeueLT Com 55 Roman" pitchFamily="34" charset="0"/>
              </a:rPr>
              <a:t> et al. 2005</a:t>
            </a:r>
            <a:endParaRPr lang="en-GB" dirty="0" smtClean="0">
              <a:latin typeface="HelveticaNeueLT Com 55 Roman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r>
              <a:rPr lang="de-DE" smtClean="0"/>
              <a:t>Distance indicator!</a:t>
            </a:r>
            <a:endParaRPr lang="en-GB" smtClean="0"/>
          </a:p>
        </p:txBody>
      </p:sp>
      <p:grpSp>
        <p:nvGrpSpPr>
          <p:cNvPr id="4" name="Group 3"/>
          <p:cNvGrpSpPr/>
          <p:nvPr/>
        </p:nvGrpSpPr>
        <p:grpSpPr>
          <a:xfrm>
            <a:off x="228600" y="1125538"/>
            <a:ext cx="8305800" cy="5656262"/>
            <a:chOff x="228600" y="1125538"/>
            <a:chExt cx="8305800" cy="5656262"/>
          </a:xfrm>
        </p:grpSpPr>
        <p:pic>
          <p:nvPicPr>
            <p:cNvPr id="39938" name="Picture 4" descr="hub_near"/>
            <p:cNvPicPr>
              <a:picLocks noChangeAspect="1" noChangeArrowheads="1"/>
            </p:cNvPicPr>
            <p:nvPr/>
          </p:nvPicPr>
          <p:blipFill>
            <a:blip r:embed="rId2" cstate="print"/>
            <a:srcRect l="3377" t="1207" r="6569" b="5907"/>
            <a:stretch>
              <a:fillRect/>
            </a:stretch>
          </p:blipFill>
          <p:spPr bwMode="auto">
            <a:xfrm>
              <a:off x="827088" y="1125538"/>
              <a:ext cx="7704137" cy="5616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228600" y="1371600"/>
              <a:ext cx="10867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  <a:latin typeface="HelveticaNeueLT Com 55 Roman" pitchFamily="34" charset="0"/>
                </a:rPr>
                <a:t>Distance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421857" y="6412468"/>
              <a:ext cx="21125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  <a:latin typeface="HelveticaNeueLT Com 55 Roman" pitchFamily="34" charset="0"/>
                </a:rPr>
                <a:t>Expansion</a:t>
              </a:r>
              <a:r>
                <a:rPr lang="en-GB" dirty="0" smtClean="0">
                  <a:latin typeface="HelveticaNeueLT Com 55 Roman" pitchFamily="34" charset="0"/>
                </a:rPr>
                <a:t> </a:t>
              </a:r>
              <a:r>
                <a:rPr lang="en-GB" dirty="0" smtClean="0">
                  <a:solidFill>
                    <a:srgbClr val="FF0000"/>
                  </a:solidFill>
                  <a:latin typeface="HelveticaNeueLT Com 55 Roman" pitchFamily="34" charset="0"/>
                </a:rPr>
                <a:t>velocity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ubble_dm15_split_overhead_nearby_only"/>
          <p:cNvPicPr>
            <a:picLocks noChangeAspect="1" noChangeArrowheads="1"/>
          </p:cNvPicPr>
          <p:nvPr/>
        </p:nvPicPr>
        <p:blipFill>
          <a:blip r:embed="rId3" cstate="print"/>
          <a:srcRect r="4852"/>
          <a:stretch>
            <a:fillRect/>
          </a:stretch>
        </p:blipFill>
        <p:spPr bwMode="auto">
          <a:xfrm>
            <a:off x="608013" y="0"/>
            <a:ext cx="5043487" cy="6858000"/>
          </a:xfrm>
          <a:prstGeom prst="rect">
            <a:avLst/>
          </a:prstGeom>
          <a:noFill/>
        </p:spPr>
      </p:pic>
      <p:pic>
        <p:nvPicPr>
          <p:cNvPr id="43012" name="Picture 4" descr="hubble_dm15_split_overhead"/>
          <p:cNvPicPr>
            <a:picLocks noChangeAspect="1" noChangeArrowheads="1"/>
          </p:cNvPicPr>
          <p:nvPr/>
        </p:nvPicPr>
        <p:blipFill>
          <a:blip r:embed="rId4" cstate="print"/>
          <a:srcRect r="4854"/>
          <a:stretch>
            <a:fillRect/>
          </a:stretch>
        </p:blipFill>
        <p:spPr bwMode="auto">
          <a:xfrm>
            <a:off x="609600" y="0"/>
            <a:ext cx="5041900" cy="6858000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0" y="3276600"/>
            <a:ext cx="3738563" cy="2046288"/>
            <a:chOff x="1164" y="2067"/>
            <a:chExt cx="2355" cy="1289"/>
          </a:xfrm>
        </p:grpSpPr>
        <p:sp>
          <p:nvSpPr>
            <p:cNvPr id="43014" name="Rectangle 6"/>
            <p:cNvSpPr>
              <a:spLocks noChangeArrowheads="1"/>
            </p:cNvSpPr>
            <p:nvPr/>
          </p:nvSpPr>
          <p:spPr bwMode="auto">
            <a:xfrm>
              <a:off x="1164" y="2067"/>
              <a:ext cx="2355" cy="449"/>
            </a:xfrm>
            <a:prstGeom prst="rect">
              <a:avLst/>
            </a:prstGeom>
            <a:solidFill>
              <a:srgbClr val="CCFFFF">
                <a:alpha val="50000"/>
              </a:srgbClr>
            </a:solidFill>
            <a:ln w="0">
              <a:solidFill>
                <a:srgbClr val="DDDDDD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015" name="Rectangle 7"/>
            <p:cNvSpPr>
              <a:spLocks noChangeArrowheads="1"/>
            </p:cNvSpPr>
            <p:nvPr/>
          </p:nvSpPr>
          <p:spPr bwMode="auto">
            <a:xfrm>
              <a:off x="1164" y="2907"/>
              <a:ext cx="2355" cy="449"/>
            </a:xfrm>
            <a:prstGeom prst="rect">
              <a:avLst/>
            </a:prstGeom>
            <a:solidFill>
              <a:srgbClr val="CCFFFF">
                <a:alpha val="50000"/>
              </a:srgbClr>
            </a:solidFill>
            <a:ln w="0">
              <a:solidFill>
                <a:srgbClr val="DDDDDD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43016" name="Rectangle 8"/>
          <p:cNvSpPr>
            <a:spLocks noGrp="1" noChangeArrowheads="1"/>
          </p:cNvSpPr>
          <p:nvPr>
            <p:ph type="title"/>
          </p:nvPr>
        </p:nvSpPr>
        <p:spPr>
          <a:xfrm>
            <a:off x="5675313" y="304800"/>
            <a:ext cx="3505200" cy="1752600"/>
          </a:xfrm>
          <a:noFill/>
        </p:spPr>
        <p:txBody>
          <a:bodyPr/>
          <a:lstStyle/>
          <a:p>
            <a:pPr algn="l"/>
            <a:r>
              <a:rPr lang="en-GB" sz="3600" dirty="0" smtClean="0"/>
              <a:t>The SN Hubble Diagram</a:t>
            </a:r>
            <a:endParaRPr lang="en-GB" dirty="0"/>
          </a:p>
        </p:txBody>
      </p:sp>
      <p:pic>
        <p:nvPicPr>
          <p:cNvPr id="18" name="Picture 17" descr="aspen.jpg"/>
          <p:cNvPicPr>
            <a:picLocks noChangeAspect="1"/>
          </p:cNvPicPr>
          <p:nvPr/>
        </p:nvPicPr>
        <p:blipFill>
          <a:blip r:embed="rId5" cstate="print">
            <a:lum bright="19000"/>
          </a:blip>
          <a:stretch>
            <a:fillRect/>
          </a:stretch>
        </p:blipFill>
        <p:spPr>
          <a:xfrm>
            <a:off x="5972446" y="1988840"/>
            <a:ext cx="2920034" cy="1962000"/>
          </a:xfrm>
          <a:prstGeom prst="rect">
            <a:avLst/>
          </a:prstGeom>
        </p:spPr>
      </p:pic>
      <p:pic>
        <p:nvPicPr>
          <p:cNvPr id="19" name="Picture 18" descr="SCP_paris_2_crop.jpg"/>
          <p:cNvPicPr>
            <a:picLocks noChangeAspect="1"/>
          </p:cNvPicPr>
          <p:nvPr/>
        </p:nvPicPr>
        <p:blipFill>
          <a:blip r:embed="rId6" cstate="print">
            <a:lum bright="11000"/>
          </a:blip>
          <a:srcRect l="13476" t="9911"/>
          <a:stretch>
            <a:fillRect/>
          </a:stretch>
        </p:blipFill>
        <p:spPr>
          <a:xfrm>
            <a:off x="6046421" y="4077072"/>
            <a:ext cx="2774051" cy="1963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82613" y="914400"/>
            <a:ext cx="8001000" cy="4724400"/>
            <a:chOff x="528" y="552"/>
            <a:chExt cx="5040" cy="2976"/>
          </a:xfrm>
        </p:grpSpPr>
        <p:sp>
          <p:nvSpPr>
            <p:cNvPr id="42013" name="Line 3"/>
            <p:cNvSpPr>
              <a:spLocks noChangeShapeType="1"/>
            </p:cNvSpPr>
            <p:nvPr/>
          </p:nvSpPr>
          <p:spPr bwMode="auto">
            <a:xfrm>
              <a:off x="528" y="552"/>
              <a:ext cx="0" cy="2976"/>
            </a:xfrm>
            <a:prstGeom prst="line">
              <a:avLst/>
            </a:prstGeom>
            <a:noFill/>
            <a:ln w="38100">
              <a:solidFill>
                <a:srgbClr val="FFFF66"/>
              </a:solidFill>
              <a:round/>
              <a:headEnd type="triangle" w="lg" len="lg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14" name="Line 4"/>
            <p:cNvSpPr>
              <a:spLocks noChangeShapeType="1"/>
            </p:cNvSpPr>
            <p:nvPr/>
          </p:nvSpPr>
          <p:spPr bwMode="auto">
            <a:xfrm>
              <a:off x="528" y="3528"/>
              <a:ext cx="5040" cy="0"/>
            </a:xfrm>
            <a:prstGeom prst="line">
              <a:avLst/>
            </a:prstGeom>
            <a:noFill/>
            <a:ln w="38100">
              <a:solidFill>
                <a:srgbClr val="FFFF66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838200" y="1066800"/>
            <a:ext cx="25082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>
                <a:solidFill>
                  <a:srgbClr val="FFFF66"/>
                </a:solidFill>
                <a:latin typeface="HelveticaNeueLT Com 55 Roman"/>
                <a:cs typeface="HelveticaNeueLT Com 55 Roman"/>
              </a:rPr>
              <a:t>Scale factor</a:t>
            </a:r>
            <a:br>
              <a:rPr lang="en-US" dirty="0">
                <a:solidFill>
                  <a:srgbClr val="FFFF66"/>
                </a:solidFill>
                <a:latin typeface="HelveticaNeueLT Com 55 Roman"/>
                <a:cs typeface="HelveticaNeueLT Com 55 Roman"/>
              </a:rPr>
            </a:br>
            <a:r>
              <a:rPr lang="en-US" dirty="0">
                <a:solidFill>
                  <a:srgbClr val="FFFF66"/>
                </a:solidFill>
                <a:latin typeface="HelveticaNeueLT Com 55 Roman"/>
                <a:cs typeface="HelveticaNeueLT Com 55 Roman"/>
              </a:rPr>
              <a:t>‘Mean distance between galaxies’</a:t>
            </a: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173413" y="3733800"/>
            <a:ext cx="711200" cy="2587625"/>
            <a:chOff x="2095" y="2280"/>
            <a:chExt cx="448" cy="1678"/>
          </a:xfrm>
        </p:grpSpPr>
        <p:sp>
          <p:nvSpPr>
            <p:cNvPr id="42010" name="Text Box 7"/>
            <p:cNvSpPr txBox="1">
              <a:spLocks noChangeArrowheads="1"/>
            </p:cNvSpPr>
            <p:nvPr/>
          </p:nvSpPr>
          <p:spPr bwMode="auto">
            <a:xfrm>
              <a:off x="2095" y="3738"/>
              <a:ext cx="448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dirty="0">
                  <a:solidFill>
                    <a:srgbClr val="FFFF66"/>
                  </a:solidFill>
                  <a:latin typeface="HelveticaNeueLT Com 55 Roman"/>
                  <a:cs typeface="HelveticaNeueLT Com 55 Roman"/>
                </a:rPr>
                <a:t>today</a:t>
              </a:r>
            </a:p>
          </p:txBody>
        </p:sp>
        <p:sp>
          <p:nvSpPr>
            <p:cNvPr id="42011" name="AutoShape 8"/>
            <p:cNvSpPr>
              <a:spLocks noChangeArrowheads="1"/>
            </p:cNvSpPr>
            <p:nvPr/>
          </p:nvSpPr>
          <p:spPr bwMode="auto">
            <a:xfrm>
              <a:off x="2239" y="3528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2012" name="Line 9"/>
            <p:cNvSpPr>
              <a:spLocks noChangeShapeType="1"/>
            </p:cNvSpPr>
            <p:nvPr/>
          </p:nvSpPr>
          <p:spPr bwMode="auto">
            <a:xfrm flipV="1">
              <a:off x="2287" y="2280"/>
              <a:ext cx="0" cy="124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2563813" y="2344738"/>
            <a:ext cx="5437187" cy="4284662"/>
            <a:chOff x="1824" y="1428"/>
            <a:chExt cx="3425" cy="2699"/>
          </a:xfrm>
        </p:grpSpPr>
        <p:sp>
          <p:nvSpPr>
            <p:cNvPr id="42008" name="Freeform 19"/>
            <p:cNvSpPr>
              <a:spLocks/>
            </p:cNvSpPr>
            <p:nvPr/>
          </p:nvSpPr>
          <p:spPr bwMode="auto">
            <a:xfrm>
              <a:off x="3089" y="1428"/>
              <a:ext cx="2160" cy="396"/>
            </a:xfrm>
            <a:custGeom>
              <a:avLst/>
              <a:gdLst>
                <a:gd name="T0" fmla="*/ 0 w 1818"/>
                <a:gd name="T1" fmla="*/ 492 h 492"/>
                <a:gd name="T2" fmla="*/ 930 w 1818"/>
                <a:gd name="T3" fmla="*/ 84 h 492"/>
                <a:gd name="T4" fmla="*/ 1818 w 1818"/>
                <a:gd name="T5" fmla="*/ 30 h 492"/>
                <a:gd name="T6" fmla="*/ 0 60000 65536"/>
                <a:gd name="T7" fmla="*/ 0 60000 65536"/>
                <a:gd name="T8" fmla="*/ 0 60000 65536"/>
                <a:gd name="T9" fmla="*/ 0 w 1818"/>
                <a:gd name="T10" fmla="*/ 0 h 492"/>
                <a:gd name="T11" fmla="*/ 1818 w 1818"/>
                <a:gd name="T12" fmla="*/ 492 h 4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18" h="492">
                  <a:moveTo>
                    <a:pt x="0" y="492"/>
                  </a:moveTo>
                  <a:cubicBezTo>
                    <a:pt x="390" y="228"/>
                    <a:pt x="627" y="161"/>
                    <a:pt x="930" y="84"/>
                  </a:cubicBezTo>
                  <a:cubicBezTo>
                    <a:pt x="1236" y="0"/>
                    <a:pt x="1633" y="41"/>
                    <a:pt x="1818" y="30"/>
                  </a:cubicBezTo>
                </a:path>
              </a:pathLst>
            </a:custGeom>
            <a:noFill/>
            <a:ln w="38100">
              <a:solidFill>
                <a:srgbClr val="66FF99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09" name="Arc 20"/>
            <p:cNvSpPr>
              <a:spLocks/>
            </p:cNvSpPr>
            <p:nvPr/>
          </p:nvSpPr>
          <p:spPr bwMode="auto">
            <a:xfrm rot="12625532" flipV="1">
              <a:off x="1824" y="1692"/>
              <a:ext cx="1611" cy="2435"/>
            </a:xfrm>
            <a:custGeom>
              <a:avLst/>
              <a:gdLst>
                <a:gd name="T0" fmla="*/ 921 w 21598"/>
                <a:gd name="T1" fmla="*/ 0 h 17723"/>
                <a:gd name="T2" fmla="*/ 1611 w 21598"/>
                <a:gd name="T3" fmla="*/ 2394 h 17723"/>
                <a:gd name="T4" fmla="*/ 0 w 21598"/>
                <a:gd name="T5" fmla="*/ 2435 h 17723"/>
                <a:gd name="T6" fmla="*/ 0 60000 65536"/>
                <a:gd name="T7" fmla="*/ 0 60000 65536"/>
                <a:gd name="T8" fmla="*/ 0 60000 65536"/>
                <a:gd name="T9" fmla="*/ 0 w 21598"/>
                <a:gd name="T10" fmla="*/ 0 h 17723"/>
                <a:gd name="T11" fmla="*/ 21598 w 21598"/>
                <a:gd name="T12" fmla="*/ 17723 h 177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8" h="17723" fill="none" extrusionOk="0">
                  <a:moveTo>
                    <a:pt x="12347" y="-1"/>
                  </a:moveTo>
                  <a:cubicBezTo>
                    <a:pt x="18057" y="3978"/>
                    <a:pt x="21501" y="10464"/>
                    <a:pt x="21597" y="17423"/>
                  </a:cubicBezTo>
                </a:path>
                <a:path w="21598" h="17723" stroke="0" extrusionOk="0">
                  <a:moveTo>
                    <a:pt x="12347" y="-1"/>
                  </a:moveTo>
                  <a:cubicBezTo>
                    <a:pt x="18057" y="3978"/>
                    <a:pt x="21501" y="10464"/>
                    <a:pt x="21597" y="17423"/>
                  </a:cubicBezTo>
                  <a:lnTo>
                    <a:pt x="0" y="17723"/>
                  </a:lnTo>
                  <a:close/>
                </a:path>
              </a:pathLst>
            </a:custGeom>
            <a:noFill/>
            <a:ln w="38100">
              <a:solidFill>
                <a:srgbClr val="66FF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41990" name="Text Box 21"/>
          <p:cNvSpPr txBox="1">
            <a:spLocks noChangeArrowheads="1"/>
          </p:cNvSpPr>
          <p:nvPr/>
        </p:nvSpPr>
        <p:spPr bwMode="auto">
          <a:xfrm>
            <a:off x="6986447" y="5738813"/>
            <a:ext cx="689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dirty="0">
                <a:solidFill>
                  <a:srgbClr val="FFFF66"/>
                </a:solidFill>
                <a:latin typeface="HelveticaNeueLT Com 55 Roman"/>
                <a:cs typeface="HelveticaNeueLT Com 55 Roman"/>
              </a:rPr>
              <a:t>Time</a:t>
            </a:r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2182813" y="3067050"/>
            <a:ext cx="5986463" cy="4054475"/>
            <a:chOff x="1623" y="1860"/>
            <a:chExt cx="3771" cy="2554"/>
          </a:xfrm>
        </p:grpSpPr>
        <p:sp>
          <p:nvSpPr>
            <p:cNvPr id="42006" name="Arc 27"/>
            <p:cNvSpPr>
              <a:spLocks/>
            </p:cNvSpPr>
            <p:nvPr/>
          </p:nvSpPr>
          <p:spPr bwMode="auto">
            <a:xfrm rot="10800000" flipV="1">
              <a:off x="1623" y="1862"/>
              <a:ext cx="1887" cy="2552"/>
            </a:xfrm>
            <a:custGeom>
              <a:avLst/>
              <a:gdLst>
                <a:gd name="T0" fmla="*/ 0 w 20747"/>
                <a:gd name="T1" fmla="*/ 1 h 21600"/>
                <a:gd name="T2" fmla="*/ 1887 w 20747"/>
                <a:gd name="T3" fmla="*/ 1630 h 21600"/>
                <a:gd name="T4" fmla="*/ 55 w 20747"/>
                <a:gd name="T5" fmla="*/ 2552 h 21600"/>
                <a:gd name="T6" fmla="*/ 0 60000 65536"/>
                <a:gd name="T7" fmla="*/ 0 60000 65536"/>
                <a:gd name="T8" fmla="*/ 0 60000 65536"/>
                <a:gd name="T9" fmla="*/ 0 w 20747"/>
                <a:gd name="T10" fmla="*/ 0 h 21600"/>
                <a:gd name="T11" fmla="*/ 20747 w 2074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47" h="21600" fill="none" extrusionOk="0">
                  <a:moveTo>
                    <a:pt x="-1" y="8"/>
                  </a:moveTo>
                  <a:cubicBezTo>
                    <a:pt x="202" y="2"/>
                    <a:pt x="404" y="-1"/>
                    <a:pt x="607" y="0"/>
                  </a:cubicBezTo>
                  <a:cubicBezTo>
                    <a:pt x="9524" y="0"/>
                    <a:pt x="17524" y="5479"/>
                    <a:pt x="20747" y="13793"/>
                  </a:cubicBezTo>
                </a:path>
                <a:path w="20747" h="21600" stroke="0" extrusionOk="0">
                  <a:moveTo>
                    <a:pt x="-1" y="8"/>
                  </a:moveTo>
                  <a:cubicBezTo>
                    <a:pt x="202" y="2"/>
                    <a:pt x="404" y="-1"/>
                    <a:pt x="607" y="0"/>
                  </a:cubicBezTo>
                  <a:cubicBezTo>
                    <a:pt x="9524" y="0"/>
                    <a:pt x="17524" y="5479"/>
                    <a:pt x="20747" y="13793"/>
                  </a:cubicBezTo>
                  <a:lnTo>
                    <a:pt x="607" y="21600"/>
                  </a:lnTo>
                  <a:close/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007" name="Arc 28"/>
            <p:cNvSpPr>
              <a:spLocks/>
            </p:cNvSpPr>
            <p:nvPr/>
          </p:nvSpPr>
          <p:spPr bwMode="auto">
            <a:xfrm rot="10800000" flipH="1" flipV="1">
              <a:off x="3507" y="1860"/>
              <a:ext cx="1887" cy="2552"/>
            </a:xfrm>
            <a:custGeom>
              <a:avLst/>
              <a:gdLst>
                <a:gd name="T0" fmla="*/ 0 w 20747"/>
                <a:gd name="T1" fmla="*/ 1 h 21600"/>
                <a:gd name="T2" fmla="*/ 1887 w 20747"/>
                <a:gd name="T3" fmla="*/ 1630 h 21600"/>
                <a:gd name="T4" fmla="*/ 55 w 20747"/>
                <a:gd name="T5" fmla="*/ 2552 h 21600"/>
                <a:gd name="T6" fmla="*/ 0 60000 65536"/>
                <a:gd name="T7" fmla="*/ 0 60000 65536"/>
                <a:gd name="T8" fmla="*/ 0 60000 65536"/>
                <a:gd name="T9" fmla="*/ 0 w 20747"/>
                <a:gd name="T10" fmla="*/ 0 h 21600"/>
                <a:gd name="T11" fmla="*/ 20747 w 2074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47" h="21600" fill="none" extrusionOk="0">
                  <a:moveTo>
                    <a:pt x="-1" y="8"/>
                  </a:moveTo>
                  <a:cubicBezTo>
                    <a:pt x="202" y="2"/>
                    <a:pt x="404" y="-1"/>
                    <a:pt x="607" y="0"/>
                  </a:cubicBezTo>
                  <a:cubicBezTo>
                    <a:pt x="9524" y="0"/>
                    <a:pt x="17524" y="5479"/>
                    <a:pt x="20747" y="13793"/>
                  </a:cubicBezTo>
                </a:path>
                <a:path w="20747" h="21600" stroke="0" extrusionOk="0">
                  <a:moveTo>
                    <a:pt x="-1" y="8"/>
                  </a:moveTo>
                  <a:cubicBezTo>
                    <a:pt x="202" y="2"/>
                    <a:pt x="404" y="-1"/>
                    <a:pt x="607" y="0"/>
                  </a:cubicBezTo>
                  <a:cubicBezTo>
                    <a:pt x="9524" y="0"/>
                    <a:pt x="17524" y="5479"/>
                    <a:pt x="20747" y="13793"/>
                  </a:cubicBezTo>
                  <a:lnTo>
                    <a:pt x="607" y="21600"/>
                  </a:lnTo>
                  <a:close/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326686" name="Text Box 30"/>
          <p:cNvSpPr txBox="1">
            <a:spLocks noChangeArrowheads="1"/>
          </p:cNvSpPr>
          <p:nvPr/>
        </p:nvSpPr>
        <p:spPr bwMode="auto">
          <a:xfrm>
            <a:off x="7215188" y="4857750"/>
            <a:ext cx="6241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dirty="0">
                <a:solidFill>
                  <a:srgbClr val="C0C0C0"/>
                </a:solidFill>
                <a:latin typeface="HelveticaNeueLT Com 55 Roman"/>
                <a:cs typeface="HelveticaNeueLT Com 55 Roman"/>
              </a:rPr>
              <a:t>Ω</a:t>
            </a:r>
            <a:r>
              <a:rPr lang="en-US" dirty="0">
                <a:solidFill>
                  <a:srgbClr val="C0C0C0"/>
                </a:solidFill>
                <a:latin typeface="HelveticaNeueLT Com 55 Roman"/>
                <a:cs typeface="HelveticaNeueLT Com 55 Roman"/>
              </a:rPr>
              <a:t>&gt;1</a:t>
            </a:r>
          </a:p>
        </p:txBody>
      </p:sp>
      <p:sp>
        <p:nvSpPr>
          <p:cNvPr id="326689" name="Text Box 33"/>
          <p:cNvSpPr txBox="1">
            <a:spLocks noChangeArrowheads="1"/>
          </p:cNvSpPr>
          <p:nvPr/>
        </p:nvSpPr>
        <p:spPr bwMode="auto">
          <a:xfrm>
            <a:off x="7966075" y="2171700"/>
            <a:ext cx="6241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dirty="0">
                <a:solidFill>
                  <a:srgbClr val="66FF33"/>
                </a:solidFill>
                <a:latin typeface="HelveticaNeueLT Com 55 Roman"/>
                <a:cs typeface="HelveticaNeueLT Com 55 Roman"/>
              </a:rPr>
              <a:t>Ω</a:t>
            </a:r>
            <a:r>
              <a:rPr lang="en-US" dirty="0">
                <a:solidFill>
                  <a:srgbClr val="66FF33"/>
                </a:solidFill>
                <a:latin typeface="HelveticaNeueLT Com 55 Roman"/>
                <a:cs typeface="HelveticaNeueLT Com 55 Roman"/>
              </a:rPr>
              <a:t>=1</a:t>
            </a:r>
          </a:p>
        </p:txBody>
      </p:sp>
      <p:sp>
        <p:nvSpPr>
          <p:cNvPr id="326692" name="Line 36"/>
          <p:cNvSpPr>
            <a:spLocks noChangeShapeType="1"/>
          </p:cNvSpPr>
          <p:nvPr/>
        </p:nvSpPr>
        <p:spPr bwMode="auto">
          <a:xfrm flipV="1">
            <a:off x="963613" y="990600"/>
            <a:ext cx="5943600" cy="4648200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26693" name="Text Box 37"/>
          <p:cNvSpPr txBox="1">
            <a:spLocks noChangeArrowheads="1"/>
          </p:cNvSpPr>
          <p:nvPr/>
        </p:nvSpPr>
        <p:spPr bwMode="auto">
          <a:xfrm>
            <a:off x="6804025" y="523875"/>
            <a:ext cx="6241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solidFill>
                  <a:srgbClr val="99CCFF"/>
                </a:solidFill>
                <a:latin typeface="HelveticaNeueLT Com 55 Roman"/>
                <a:cs typeface="HelveticaNeueLT Com 55 Roman"/>
              </a:rPr>
              <a:t>Ω=0</a:t>
            </a:r>
          </a:p>
        </p:txBody>
      </p:sp>
      <p:sp>
        <p:nvSpPr>
          <p:cNvPr id="41996" name="Line 38"/>
          <p:cNvSpPr>
            <a:spLocks noChangeShapeType="1"/>
          </p:cNvSpPr>
          <p:nvPr/>
        </p:nvSpPr>
        <p:spPr bwMode="auto">
          <a:xfrm flipV="1">
            <a:off x="3204000" y="3358800"/>
            <a:ext cx="685800" cy="533400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grpSp>
        <p:nvGrpSpPr>
          <p:cNvPr id="6" name="Group 51"/>
          <p:cNvGrpSpPr>
            <a:grpSpLocks/>
          </p:cNvGrpSpPr>
          <p:nvPr/>
        </p:nvGrpSpPr>
        <p:grpSpPr bwMode="auto">
          <a:xfrm>
            <a:off x="674688" y="5638800"/>
            <a:ext cx="1695451" cy="871538"/>
            <a:chOff x="425" y="3552"/>
            <a:chExt cx="1068" cy="549"/>
          </a:xfrm>
        </p:grpSpPr>
        <p:grpSp>
          <p:nvGrpSpPr>
            <p:cNvPr id="7" name="Group 52"/>
            <p:cNvGrpSpPr>
              <a:grpSpLocks/>
            </p:cNvGrpSpPr>
            <p:nvPr/>
          </p:nvGrpSpPr>
          <p:grpSpPr bwMode="auto">
            <a:xfrm>
              <a:off x="425" y="3552"/>
              <a:ext cx="1068" cy="357"/>
              <a:chOff x="521" y="3528"/>
              <a:chExt cx="1068" cy="357"/>
            </a:xfrm>
          </p:grpSpPr>
          <p:sp>
            <p:nvSpPr>
              <p:cNvPr id="42000" name="AutoShape 53"/>
              <p:cNvSpPr>
                <a:spLocks noChangeArrowheads="1"/>
              </p:cNvSpPr>
              <p:nvPr/>
            </p:nvSpPr>
            <p:spPr bwMode="auto">
              <a:xfrm>
                <a:off x="655" y="3528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99CCFF"/>
              </a:solidFill>
              <a:ln w="9525">
                <a:solidFill>
                  <a:srgbClr val="99CC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2001" name="Text Box 54"/>
              <p:cNvSpPr txBox="1">
                <a:spLocks noChangeArrowheads="1"/>
              </p:cNvSpPr>
              <p:nvPr/>
            </p:nvSpPr>
            <p:spPr bwMode="auto">
              <a:xfrm>
                <a:off x="521" y="3672"/>
                <a:ext cx="351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600" dirty="0">
                    <a:solidFill>
                      <a:srgbClr val="99CCFF"/>
                    </a:solidFill>
                    <a:latin typeface="HelveticaNeueLT Com 55 Roman"/>
                    <a:cs typeface="HelveticaNeueLT Com 55 Roman"/>
                  </a:rPr>
                  <a:t>- 14</a:t>
                </a:r>
              </a:p>
            </p:txBody>
          </p:sp>
          <p:sp>
            <p:nvSpPr>
              <p:cNvPr id="42002" name="AutoShape 55"/>
              <p:cNvSpPr>
                <a:spLocks noChangeArrowheads="1"/>
              </p:cNvSpPr>
              <p:nvPr/>
            </p:nvSpPr>
            <p:spPr bwMode="auto">
              <a:xfrm>
                <a:off x="1183" y="3528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66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2003" name="Text Box 56"/>
              <p:cNvSpPr txBox="1">
                <a:spLocks noChangeArrowheads="1"/>
              </p:cNvSpPr>
              <p:nvPr/>
            </p:nvSpPr>
            <p:spPr bwMode="auto">
              <a:xfrm>
                <a:off x="1086" y="3672"/>
                <a:ext cx="278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600" dirty="0">
                    <a:solidFill>
                      <a:srgbClr val="66FF99"/>
                    </a:solidFill>
                    <a:latin typeface="HelveticaNeueLT Com 55 Roman"/>
                    <a:cs typeface="HelveticaNeueLT Com 55 Roman"/>
                  </a:rPr>
                  <a:t>- 9</a:t>
                </a:r>
              </a:p>
            </p:txBody>
          </p:sp>
          <p:sp>
            <p:nvSpPr>
              <p:cNvPr id="42004" name="Text Box 57"/>
              <p:cNvSpPr txBox="1">
                <a:spLocks noChangeArrowheads="1"/>
              </p:cNvSpPr>
              <p:nvPr/>
            </p:nvSpPr>
            <p:spPr bwMode="auto">
              <a:xfrm>
                <a:off x="1315" y="3672"/>
                <a:ext cx="274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600" dirty="0">
                    <a:solidFill>
                      <a:srgbClr val="C0C0C0"/>
                    </a:solidFill>
                    <a:latin typeface="HelveticaNeueLT Com 55 Roman"/>
                    <a:cs typeface="HelveticaNeueLT Com 55 Roman"/>
                  </a:rPr>
                  <a:t>- 7</a:t>
                </a:r>
              </a:p>
            </p:txBody>
          </p:sp>
          <p:sp>
            <p:nvSpPr>
              <p:cNvPr id="42005" name="AutoShape 58"/>
              <p:cNvSpPr>
                <a:spLocks noChangeArrowheads="1"/>
              </p:cNvSpPr>
              <p:nvPr/>
            </p:nvSpPr>
            <p:spPr bwMode="auto">
              <a:xfrm>
                <a:off x="1428" y="3528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41999" name="Text Box 59"/>
            <p:cNvSpPr txBox="1">
              <a:spLocks noChangeArrowheads="1"/>
            </p:cNvSpPr>
            <p:nvPr/>
          </p:nvSpPr>
          <p:spPr bwMode="auto">
            <a:xfrm>
              <a:off x="432" y="3888"/>
              <a:ext cx="795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1600" dirty="0" err="1">
                  <a:solidFill>
                    <a:srgbClr val="FFFF00"/>
                  </a:solidFill>
                  <a:latin typeface="HelveticaNeueLT Com 55 Roman"/>
                  <a:cs typeface="HelveticaNeueLT Com 55 Roman"/>
                </a:rPr>
                <a:t>billion</a:t>
              </a:r>
              <a:r>
                <a:rPr lang="de-DE" sz="1600" dirty="0">
                  <a:solidFill>
                    <a:srgbClr val="FFFF00"/>
                  </a:solidFill>
                  <a:latin typeface="HelveticaNeueLT Com 55 Roman"/>
                  <a:cs typeface="HelveticaNeueLT Com 55 Roman"/>
                </a:rPr>
                <a:t> </a:t>
              </a:r>
              <a:r>
                <a:rPr lang="de-DE" sz="1600" dirty="0" err="1">
                  <a:solidFill>
                    <a:srgbClr val="FFFF00"/>
                  </a:solidFill>
                  <a:latin typeface="HelveticaNeueLT Com 55 Roman"/>
                  <a:cs typeface="HelveticaNeueLT Com 55 Roman"/>
                </a:rPr>
                <a:t>years</a:t>
              </a:r>
              <a:endParaRPr lang="de-DE" sz="1600" dirty="0">
                <a:solidFill>
                  <a:srgbClr val="FFFF00"/>
                </a:solidFill>
                <a:latin typeface="HelveticaNeueLT Com 55 Roman"/>
                <a:cs typeface="HelveticaNeueLT Com 55 Roman"/>
              </a:endParaRPr>
            </a:p>
          </p:txBody>
        </p:sp>
      </p:grpSp>
      <p:grpSp>
        <p:nvGrpSpPr>
          <p:cNvPr id="31" name="Group 61"/>
          <p:cNvGrpSpPr>
            <a:grpSpLocks/>
          </p:cNvGrpSpPr>
          <p:nvPr/>
        </p:nvGrpSpPr>
        <p:grpSpPr bwMode="auto">
          <a:xfrm>
            <a:off x="2030413" y="3771900"/>
            <a:ext cx="1219200" cy="685800"/>
            <a:chOff x="1279" y="2376"/>
            <a:chExt cx="768" cy="432"/>
          </a:xfrm>
        </p:grpSpPr>
        <p:sp>
          <p:nvSpPr>
            <p:cNvPr id="32" name="Oval 39"/>
            <p:cNvSpPr>
              <a:spLocks noChangeArrowheads="1"/>
            </p:cNvSpPr>
            <p:nvPr/>
          </p:nvSpPr>
          <p:spPr bwMode="auto">
            <a:xfrm>
              <a:off x="1951" y="242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" name="Oval 40"/>
            <p:cNvSpPr>
              <a:spLocks noChangeArrowheads="1"/>
            </p:cNvSpPr>
            <p:nvPr/>
          </p:nvSpPr>
          <p:spPr bwMode="auto">
            <a:xfrm>
              <a:off x="1855" y="242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" name="Oval 41"/>
            <p:cNvSpPr>
              <a:spLocks noChangeArrowheads="1"/>
            </p:cNvSpPr>
            <p:nvPr/>
          </p:nvSpPr>
          <p:spPr bwMode="auto">
            <a:xfrm>
              <a:off x="1807" y="2472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" name="Oval 42"/>
            <p:cNvSpPr>
              <a:spLocks noChangeArrowheads="1"/>
            </p:cNvSpPr>
            <p:nvPr/>
          </p:nvSpPr>
          <p:spPr bwMode="auto">
            <a:xfrm>
              <a:off x="1615" y="256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6" name="Oval 43"/>
            <p:cNvSpPr>
              <a:spLocks noChangeArrowheads="1"/>
            </p:cNvSpPr>
            <p:nvPr/>
          </p:nvSpPr>
          <p:spPr bwMode="auto">
            <a:xfrm>
              <a:off x="1519" y="261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7" name="Oval 44"/>
            <p:cNvSpPr>
              <a:spLocks noChangeArrowheads="1"/>
            </p:cNvSpPr>
            <p:nvPr/>
          </p:nvSpPr>
          <p:spPr bwMode="auto">
            <a:xfrm>
              <a:off x="1423" y="256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" name="Oval 45"/>
            <p:cNvSpPr>
              <a:spLocks noChangeArrowheads="1"/>
            </p:cNvSpPr>
            <p:nvPr/>
          </p:nvSpPr>
          <p:spPr bwMode="auto">
            <a:xfrm>
              <a:off x="1711" y="252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9" name="Oval 46"/>
            <p:cNvSpPr>
              <a:spLocks noChangeArrowheads="1"/>
            </p:cNvSpPr>
            <p:nvPr/>
          </p:nvSpPr>
          <p:spPr bwMode="auto">
            <a:xfrm>
              <a:off x="1999" y="237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" name="Oval 47"/>
            <p:cNvSpPr>
              <a:spLocks noChangeArrowheads="1"/>
            </p:cNvSpPr>
            <p:nvPr/>
          </p:nvSpPr>
          <p:spPr bwMode="auto">
            <a:xfrm>
              <a:off x="1567" y="252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" name="Oval 48"/>
            <p:cNvSpPr>
              <a:spLocks noChangeArrowheads="1"/>
            </p:cNvSpPr>
            <p:nvPr/>
          </p:nvSpPr>
          <p:spPr bwMode="auto">
            <a:xfrm>
              <a:off x="1759" y="2472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2" name="Oval 49"/>
            <p:cNvSpPr>
              <a:spLocks noChangeArrowheads="1"/>
            </p:cNvSpPr>
            <p:nvPr/>
          </p:nvSpPr>
          <p:spPr bwMode="auto">
            <a:xfrm>
              <a:off x="1279" y="276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3" name="Group 26"/>
          <p:cNvGrpSpPr>
            <a:grpSpLocks/>
          </p:cNvGrpSpPr>
          <p:nvPr/>
        </p:nvGrpSpPr>
        <p:grpSpPr bwMode="auto">
          <a:xfrm>
            <a:off x="1871663" y="76200"/>
            <a:ext cx="3981450" cy="6172200"/>
            <a:chOff x="1388" y="0"/>
            <a:chExt cx="2508" cy="3888"/>
          </a:xfrm>
        </p:grpSpPr>
        <p:sp>
          <p:nvSpPr>
            <p:cNvPr id="44" name="Freeform 27"/>
            <p:cNvSpPr>
              <a:spLocks/>
            </p:cNvSpPr>
            <p:nvPr/>
          </p:nvSpPr>
          <p:spPr bwMode="auto">
            <a:xfrm rot="1320989">
              <a:off x="1388" y="556"/>
              <a:ext cx="1396" cy="3332"/>
            </a:xfrm>
            <a:custGeom>
              <a:avLst/>
              <a:gdLst/>
              <a:ahLst/>
              <a:cxnLst>
                <a:cxn ang="0">
                  <a:pos x="0" y="3216"/>
                </a:cxn>
                <a:cxn ang="0">
                  <a:pos x="846" y="2160"/>
                </a:cxn>
                <a:cxn ang="0">
                  <a:pos x="2220" y="1458"/>
                </a:cxn>
                <a:cxn ang="0">
                  <a:pos x="2976" y="0"/>
                </a:cxn>
              </a:cxnLst>
              <a:rect l="0" t="0" r="r" b="b"/>
              <a:pathLst>
                <a:path w="2976" h="3216">
                  <a:moveTo>
                    <a:pt x="0" y="3216"/>
                  </a:moveTo>
                  <a:cubicBezTo>
                    <a:pt x="141" y="3040"/>
                    <a:pt x="476" y="2453"/>
                    <a:pt x="846" y="2160"/>
                  </a:cubicBezTo>
                  <a:cubicBezTo>
                    <a:pt x="1216" y="1867"/>
                    <a:pt x="1865" y="1818"/>
                    <a:pt x="2220" y="1458"/>
                  </a:cubicBezTo>
                  <a:cubicBezTo>
                    <a:pt x="2575" y="1098"/>
                    <a:pt x="2819" y="304"/>
                    <a:pt x="2976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Line 28"/>
            <p:cNvSpPr>
              <a:spLocks noChangeShapeType="1"/>
            </p:cNvSpPr>
            <p:nvPr/>
          </p:nvSpPr>
          <p:spPr bwMode="auto">
            <a:xfrm rot="137789" flipV="1">
              <a:off x="3368" y="0"/>
              <a:ext cx="528" cy="96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6" name="Text Box 37"/>
          <p:cNvSpPr txBox="1">
            <a:spLocks noChangeArrowheads="1"/>
          </p:cNvSpPr>
          <p:nvPr/>
        </p:nvSpPr>
        <p:spPr bwMode="auto">
          <a:xfrm>
            <a:off x="5181600" y="228600"/>
            <a:ext cx="3130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solidFill>
                  <a:srgbClr val="FF0000"/>
                </a:solidFill>
                <a:latin typeface="HelveticaNeueLT Com 55 Roman"/>
                <a:cs typeface="HelveticaNeueLT Com 55 Roman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693243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7026" y="698814"/>
            <a:ext cx="4575254" cy="6463986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000" y="44624"/>
            <a:ext cx="8820000" cy="7875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22645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 smtClean="0"/>
              <a:t>What does this mean?</a:t>
            </a:r>
            <a:endParaRPr lang="en-GB" b="0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 dirty="0" smtClean="0"/>
              <a:t>Distant supernovae are further away than in a freely expanding, </a:t>
            </a:r>
            <a:r>
              <a:rPr lang="en-GB" dirty="0" err="1" smtClean="0"/>
              <a:t>emtpy</a:t>
            </a:r>
            <a:r>
              <a:rPr lang="en-GB" dirty="0" smtClean="0"/>
              <a:t> universe</a:t>
            </a:r>
          </a:p>
          <a:p>
            <a:pPr marL="0" indent="0">
              <a:buFontTx/>
              <a:buNone/>
            </a:pPr>
            <a:r>
              <a:rPr lang="en-GB" dirty="0" smtClean="0"/>
              <a:t>This requires a </a:t>
            </a:r>
            <a:r>
              <a:rPr lang="en-GB" dirty="0" smtClean="0">
                <a:solidFill>
                  <a:srgbClr val="FF0000"/>
                </a:solidFill>
              </a:rPr>
              <a:t>repulsive</a:t>
            </a:r>
            <a:r>
              <a:rPr lang="en-GB" dirty="0" smtClean="0"/>
              <a:t> component</a:t>
            </a:r>
            <a:endParaRPr lang="en-GB" dirty="0"/>
          </a:p>
        </p:txBody>
      </p:sp>
      <p:pic>
        <p:nvPicPr>
          <p:cNvPr id="33797" name="Picture 5" descr="science_co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4234" y="0"/>
            <a:ext cx="512603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46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Einstein </a:t>
            </a:r>
            <a:r>
              <a:rPr lang="en-GB" dirty="0" err="1"/>
              <a:t>zur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Kosmologischen</a:t>
            </a:r>
            <a:r>
              <a:rPr lang="en-GB" dirty="0"/>
              <a:t> </a:t>
            </a:r>
            <a:r>
              <a:rPr lang="en-GB" dirty="0" err="1" smtClean="0"/>
              <a:t>Konstante</a:t>
            </a:r>
            <a:endParaRPr lang="en-GB" dirty="0"/>
          </a:p>
        </p:txBody>
      </p:sp>
      <p:grpSp>
        <p:nvGrpSpPr>
          <p:cNvPr id="2" name="Group 9"/>
          <p:cNvGrpSpPr>
            <a:grpSpLocks noChangeAspect="1"/>
          </p:cNvGrpSpPr>
          <p:nvPr/>
        </p:nvGrpSpPr>
        <p:grpSpPr bwMode="auto">
          <a:xfrm>
            <a:off x="1108075" y="1341438"/>
            <a:ext cx="6777038" cy="854075"/>
            <a:chOff x="158" y="2017"/>
            <a:chExt cx="5448" cy="687"/>
          </a:xfrm>
        </p:grpSpPr>
        <p:grpSp>
          <p:nvGrpSpPr>
            <p:cNvPr id="3" name="Group 6"/>
            <p:cNvGrpSpPr>
              <a:grpSpLocks noChangeAspect="1"/>
            </p:cNvGrpSpPr>
            <p:nvPr/>
          </p:nvGrpSpPr>
          <p:grpSpPr bwMode="auto">
            <a:xfrm>
              <a:off x="158" y="2017"/>
              <a:ext cx="5448" cy="687"/>
              <a:chOff x="158" y="2017"/>
              <a:chExt cx="5448" cy="687"/>
            </a:xfrm>
          </p:grpSpPr>
          <p:pic>
            <p:nvPicPr>
              <p:cNvPr id="406533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58" y="2205"/>
                <a:ext cx="5448" cy="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06532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58" y="2017"/>
                <a:ext cx="5448" cy="2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406535" name="Rectangle 7"/>
            <p:cNvSpPr>
              <a:spLocks noChangeAspect="1" noChangeArrowheads="1"/>
            </p:cNvSpPr>
            <p:nvPr/>
          </p:nvSpPr>
          <p:spPr bwMode="auto">
            <a:xfrm>
              <a:off x="204" y="2024"/>
              <a:ext cx="2086" cy="22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6536" name="Rectangle 8"/>
            <p:cNvSpPr>
              <a:spLocks noChangeAspect="1" noChangeArrowheads="1"/>
            </p:cNvSpPr>
            <p:nvPr/>
          </p:nvSpPr>
          <p:spPr bwMode="auto">
            <a:xfrm>
              <a:off x="4490" y="2478"/>
              <a:ext cx="1089" cy="18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" name="Group 14"/>
          <p:cNvGrpSpPr>
            <a:grpSpLocks noChangeAspect="1"/>
          </p:cNvGrpSpPr>
          <p:nvPr/>
        </p:nvGrpSpPr>
        <p:grpSpPr bwMode="auto">
          <a:xfrm>
            <a:off x="1108075" y="2205038"/>
            <a:ext cx="6777038" cy="1616075"/>
            <a:chOff x="158" y="1723"/>
            <a:chExt cx="5448" cy="1299"/>
          </a:xfrm>
        </p:grpSpPr>
        <p:pic>
          <p:nvPicPr>
            <p:cNvPr id="406540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8" y="1723"/>
              <a:ext cx="5448" cy="1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06541" name="Rectangle 13"/>
            <p:cNvSpPr>
              <a:spLocks noChangeAspect="1" noChangeArrowheads="1"/>
            </p:cNvSpPr>
            <p:nvPr/>
          </p:nvSpPr>
          <p:spPr bwMode="auto">
            <a:xfrm>
              <a:off x="793" y="2840"/>
              <a:ext cx="4809" cy="18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1108075" y="3851275"/>
            <a:ext cx="6777038" cy="2962275"/>
            <a:chOff x="698" y="2426"/>
            <a:chExt cx="4269" cy="1866"/>
          </a:xfrm>
        </p:grpSpPr>
        <p:grpSp>
          <p:nvGrpSpPr>
            <p:cNvPr id="6" name="Group 18"/>
            <p:cNvGrpSpPr>
              <a:grpSpLocks/>
            </p:cNvGrpSpPr>
            <p:nvPr/>
          </p:nvGrpSpPr>
          <p:grpSpPr bwMode="auto">
            <a:xfrm>
              <a:off x="698" y="2426"/>
              <a:ext cx="4269" cy="1775"/>
              <a:chOff x="703" y="2426"/>
              <a:chExt cx="4269" cy="1775"/>
            </a:xfrm>
          </p:grpSpPr>
          <p:pic>
            <p:nvPicPr>
              <p:cNvPr id="406543" name="Picture 1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b="31520"/>
              <a:stretch>
                <a:fillRect/>
              </a:stretch>
            </p:blipFill>
            <p:spPr bwMode="auto">
              <a:xfrm>
                <a:off x="703" y="2426"/>
                <a:ext cx="4269" cy="177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sp>
            <p:nvSpPr>
              <p:cNvPr id="406544" name="Rectangle 16"/>
              <p:cNvSpPr>
                <a:spLocks noChangeArrowheads="1"/>
              </p:cNvSpPr>
              <p:nvPr/>
            </p:nvSpPr>
            <p:spPr bwMode="auto">
              <a:xfrm>
                <a:off x="748" y="2432"/>
                <a:ext cx="3130" cy="1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06545" name="Rectangle 17"/>
              <p:cNvSpPr>
                <a:spLocks noChangeArrowheads="1"/>
              </p:cNvSpPr>
              <p:nvPr/>
            </p:nvSpPr>
            <p:spPr bwMode="auto">
              <a:xfrm>
                <a:off x="3107" y="4020"/>
                <a:ext cx="1814" cy="18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406538" name="Text Box 10"/>
            <p:cNvSpPr txBox="1">
              <a:spLocks noChangeArrowheads="1"/>
            </p:cNvSpPr>
            <p:nvPr/>
          </p:nvSpPr>
          <p:spPr bwMode="auto">
            <a:xfrm>
              <a:off x="3926" y="4061"/>
              <a:ext cx="1040" cy="23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>
                  <a:solidFill>
                    <a:srgbClr val="000000"/>
                  </a:solidFill>
                </a:rPr>
                <a:t>Einstein (1917)</a:t>
              </a:r>
            </a:p>
          </p:txBody>
        </p:sp>
      </p:grpSp>
      <p:sp>
        <p:nvSpPr>
          <p:cNvPr id="406547" name="Text Box 19"/>
          <p:cNvSpPr txBox="1">
            <a:spLocks noChangeArrowheads="1"/>
          </p:cNvSpPr>
          <p:nvPr/>
        </p:nvSpPr>
        <p:spPr bwMode="auto">
          <a:xfrm>
            <a:off x="322263" y="3284538"/>
            <a:ext cx="8570912" cy="11874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CH" dirty="0">
                <a:solidFill>
                  <a:srgbClr val="FF0000"/>
                </a:solidFill>
              </a:rPr>
              <a:t>[Die Kosmologische Konstante] haben wir nur nötig, um eine quasi-statische Verteilung der Materie zu ermöglichen, wie es der Tatsache der kleinen Sterngeschwindigkeiten entspricht.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314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6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4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 smtClean="0">
                <a:latin typeface="HelveticaNeueLT Com 55 Roman"/>
                <a:cs typeface="HelveticaNeueLT Com 55 Roman"/>
              </a:rPr>
              <a:t>Contents of the universe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 dirty="0" smtClean="0">
                <a:latin typeface="HelveticaNeueLT Com 55 Roman"/>
                <a:cs typeface="HelveticaNeueLT Com 55 Roman"/>
              </a:rPr>
              <a:t>Dark Matter and Dark Energy are the dominant energy components in the universe.</a:t>
            </a:r>
          </a:p>
          <a:p>
            <a:pPr marL="0" indent="0">
              <a:buFontTx/>
              <a:buNone/>
            </a:pPr>
            <a:endParaRPr lang="en-GB" dirty="0" smtClean="0">
              <a:solidFill>
                <a:srgbClr val="FF0000"/>
              </a:solidFill>
              <a:latin typeface="HelveticaNeueLT Com 55 Roman"/>
              <a:cs typeface="HelveticaNeueLT Com 55 Roman"/>
            </a:endParaRPr>
          </a:p>
        </p:txBody>
      </p:sp>
      <p:pic>
        <p:nvPicPr>
          <p:cNvPr id="2" name="Picture 1" descr="9912107.totalpie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0" t="32484" r="3300" b="16043"/>
          <a:stretch/>
        </p:blipFill>
        <p:spPr>
          <a:xfrm>
            <a:off x="914400" y="3177620"/>
            <a:ext cx="7337149" cy="352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23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1143000"/>
          </a:xfrm>
        </p:spPr>
        <p:txBody>
          <a:bodyPr/>
          <a:lstStyle/>
          <a:p>
            <a:r>
              <a:rPr lang="en-US" dirty="0" smtClean="0"/>
              <a:t>Supernova Cosmology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8229600" cy="4525963"/>
          </a:xfrm>
        </p:spPr>
        <p:txBody>
          <a:bodyPr/>
          <a:lstStyle/>
          <a:p>
            <a:endParaRPr lang="en-GB" dirty="0"/>
          </a:p>
        </p:txBody>
      </p:sp>
      <p:grpSp>
        <p:nvGrpSpPr>
          <p:cNvPr id="4" name="Group 12"/>
          <p:cNvGrpSpPr/>
          <p:nvPr/>
        </p:nvGrpSpPr>
        <p:grpSpPr>
          <a:xfrm>
            <a:off x="1619672" y="1268759"/>
            <a:ext cx="5904656" cy="5472608"/>
            <a:chOff x="1619672" y="1268759"/>
            <a:chExt cx="5904656" cy="5472608"/>
          </a:xfrm>
        </p:grpSpPr>
        <p:grpSp>
          <p:nvGrpSpPr>
            <p:cNvPr id="5" name="Group 11"/>
            <p:cNvGrpSpPr/>
            <p:nvPr/>
          </p:nvGrpSpPr>
          <p:grpSpPr>
            <a:xfrm>
              <a:off x="1619672" y="1268759"/>
              <a:ext cx="5904656" cy="5472608"/>
              <a:chOff x="1619672" y="1268759"/>
              <a:chExt cx="5904656" cy="5472608"/>
            </a:xfrm>
          </p:grpSpPr>
          <p:pic>
            <p:nvPicPr>
              <p:cNvPr id="10" name="Picture 13" descr="GoobarFig03revised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-2739" r="-2198" b="9823"/>
              <a:stretch>
                <a:fillRect/>
              </a:stretch>
            </p:blipFill>
            <p:spPr bwMode="auto">
              <a:xfrm>
                <a:off x="1619672" y="1268759"/>
                <a:ext cx="5904656" cy="5472608"/>
              </a:xfrm>
              <a:prstGeom prst="rect">
                <a:avLst/>
              </a:prstGeom>
              <a:solidFill>
                <a:schemeClr val="bg1">
                  <a:lumMod val="40000"/>
                  <a:lumOff val="60000"/>
                </a:schemeClr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6063143" y="3915542"/>
                <a:ext cx="1424151" cy="408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>
                    <a:latin typeface="HelveticaNeueLT Com 65 Md" pitchFamily="34" charset="0"/>
                  </a:rPr>
                  <a:t>560 </a:t>
                </a:r>
                <a:r>
                  <a:rPr lang="en-GB" sz="1600" dirty="0" err="1" smtClean="0">
                    <a:latin typeface="HelveticaNeueLT Com 65 Md" pitchFamily="34" charset="0"/>
                  </a:rPr>
                  <a:t>SNe</a:t>
                </a:r>
                <a:r>
                  <a:rPr lang="en-GB" sz="1600" dirty="0" smtClean="0">
                    <a:latin typeface="HelveticaNeueLT Com 65 Md" pitchFamily="34" charset="0"/>
                  </a:rPr>
                  <a:t> </a:t>
                </a:r>
                <a:r>
                  <a:rPr lang="en-GB" sz="1600" dirty="0" err="1" smtClean="0">
                    <a:latin typeface="HelveticaNeueLT Com 65 Md" pitchFamily="34" charset="0"/>
                  </a:rPr>
                  <a:t>Ia</a:t>
                </a:r>
                <a:endParaRPr lang="en-GB" sz="1600" dirty="0" smtClean="0">
                  <a:latin typeface="HelveticaNeueLT Com 65 Md" pitchFamily="34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2267744" y="1340768"/>
              <a:ext cx="3054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0" dirty="0" err="1" smtClean="0">
                  <a:latin typeface="HelveticaNeueLT Com 65 Md" pitchFamily="34" charset="0"/>
                </a:rPr>
                <a:t>Goobar</a:t>
              </a:r>
              <a:r>
                <a:rPr lang="de-DE" sz="1800" b="0" dirty="0" smtClean="0">
                  <a:latin typeface="HelveticaNeueLT Com 65 Md" pitchFamily="34" charset="0"/>
                </a:rPr>
                <a:t> &amp; Leibundgut 2011</a:t>
              </a:r>
              <a:endParaRPr lang="de-DE" sz="1800" b="0" dirty="0">
                <a:latin typeface="HelveticaNeueLT Com 65 Md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1438" y="-26988"/>
            <a:ext cx="8964612" cy="7173913"/>
            <a:chOff x="45" y="-17"/>
            <a:chExt cx="5647" cy="4519"/>
          </a:xfrm>
        </p:grpSpPr>
        <p:pic>
          <p:nvPicPr>
            <p:cNvPr id="479236" name="Picture 4" descr="SDSS2_SNgalery"/>
            <p:cNvPicPr>
              <a:picLocks noChangeAspect="1" noChangeArrowheads="1"/>
            </p:cNvPicPr>
            <p:nvPr/>
          </p:nvPicPr>
          <p:blipFill>
            <a:blip r:embed="rId2" cstate="print"/>
            <a:srcRect l="6212" t="39827"/>
            <a:stretch>
              <a:fillRect/>
            </a:stretch>
          </p:blipFill>
          <p:spPr bwMode="auto">
            <a:xfrm>
              <a:off x="45" y="-17"/>
              <a:ext cx="5647" cy="4519"/>
            </a:xfrm>
            <a:prstGeom prst="rect">
              <a:avLst/>
            </a:prstGeom>
            <a:noFill/>
          </p:spPr>
        </p:pic>
        <p:sp>
          <p:nvSpPr>
            <p:cNvPr id="479238" name="Text Box 6"/>
            <p:cNvSpPr txBox="1">
              <a:spLocks noChangeArrowheads="1"/>
            </p:cNvSpPr>
            <p:nvPr/>
          </p:nvSpPr>
          <p:spPr bwMode="auto">
            <a:xfrm>
              <a:off x="146" y="4018"/>
              <a:ext cx="72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latin typeface="HelveticaNeueLT Com 45 Lt"/>
                  <a:cs typeface="HelveticaNeueLT Com 45 Lt"/>
                </a:rPr>
                <a:t>© SDSSII</a:t>
              </a:r>
            </a:p>
          </p:txBody>
        </p:sp>
      </p:grpSp>
      <p:sp>
        <p:nvSpPr>
          <p:cNvPr id="479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79237" name="Rectangle 5"/>
          <p:cNvSpPr>
            <a:spLocks noChangeArrowheads="1"/>
          </p:cNvSpPr>
          <p:nvPr/>
        </p:nvSpPr>
        <p:spPr bwMode="auto">
          <a:xfrm>
            <a:off x="3219450" y="638175"/>
            <a:ext cx="27921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3600" dirty="0">
                <a:solidFill>
                  <a:srgbClr val="FFFF00"/>
                </a:solidFill>
                <a:latin typeface="HelveticaNeueLT Com 55 Roman"/>
                <a:cs typeface="HelveticaNeueLT Com 55 Roman"/>
              </a:rPr>
              <a:t>Supernovae!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0525" y="2133600"/>
            <a:ext cx="50196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5"/>
          <p:cNvGrpSpPr/>
          <p:nvPr/>
        </p:nvGrpSpPr>
        <p:grpSpPr>
          <a:xfrm>
            <a:off x="0" y="1219200"/>
            <a:ext cx="4343400" cy="5638800"/>
            <a:chOff x="4114800" y="1098516"/>
            <a:chExt cx="4495800" cy="5759484"/>
          </a:xfrm>
        </p:grpSpPr>
        <p:pic>
          <p:nvPicPr>
            <p:cNvPr id="4915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14800" y="1098516"/>
              <a:ext cx="4495800" cy="5759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4648200" y="6016823"/>
              <a:ext cx="23519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latin typeface="HelveticaNeueLT Com 55 Roman" pitchFamily="34" charset="0"/>
                </a:rPr>
                <a:t>Goobar</a:t>
              </a:r>
              <a:r>
                <a:rPr lang="en-GB" sz="1400" dirty="0" smtClean="0">
                  <a:latin typeface="HelveticaNeueLT Com 55 Roman" pitchFamily="34" charset="0"/>
                </a:rPr>
                <a:t> &amp; Leibundgut 2011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1143000"/>
          </a:xfrm>
        </p:spPr>
        <p:txBody>
          <a:bodyPr/>
          <a:lstStyle/>
          <a:p>
            <a:r>
              <a:rPr lang="en-GB" dirty="0" smtClean="0"/>
              <a:t>et </a:t>
            </a:r>
            <a:r>
              <a:rPr lang="en-GB" dirty="0" err="1" smtClean="0"/>
              <a:t>voilà</a:t>
            </a:r>
            <a:r>
              <a:rPr lang="en-GB" dirty="0" smtClean="0"/>
              <a:t> ...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9992" y="1484784"/>
            <a:ext cx="4267200" cy="4525963"/>
          </a:xfrm>
        </p:spPr>
        <p:txBody>
          <a:bodyPr/>
          <a:lstStyle/>
          <a:p>
            <a:pPr indent="12700">
              <a:buNone/>
            </a:pPr>
            <a:r>
              <a:rPr lang="en-GB" dirty="0" smtClean="0"/>
              <a:t>10 years of progress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4800600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Lucida Grande"/>
                <a:ea typeface="Lucida Grande"/>
                <a:cs typeface="Lucida Grande"/>
              </a:rPr>
              <a:t>Constant </a:t>
            </a:r>
            <a:r>
              <a:rPr lang="en-GB" dirty="0" err="1" smtClean="0">
                <a:latin typeface="Lucida Grande"/>
                <a:ea typeface="Lucida Grande"/>
                <a:cs typeface="Lucida Grande"/>
              </a:rPr>
              <a:t>ω</a:t>
            </a:r>
            <a:r>
              <a:rPr lang="en-GB" dirty="0" smtClean="0"/>
              <a:t> firmly established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4794"/>
          <a:stretch/>
        </p:blipFill>
        <p:spPr>
          <a:xfrm>
            <a:off x="76200" y="1477433"/>
            <a:ext cx="9017000" cy="538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26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Status 2014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228600" y="1676400"/>
            <a:ext cx="4724400" cy="4038600"/>
            <a:chOff x="304800" y="1676400"/>
            <a:chExt cx="4948881" cy="41148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800" y="1676400"/>
              <a:ext cx="4948881" cy="41148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990600" y="1981200"/>
              <a:ext cx="21173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>
                  <a:latin typeface="HelveticaNeueLT Com 55 Roman" pitchFamily="34" charset="0"/>
                </a:rPr>
                <a:t>Betoule</a:t>
              </a:r>
              <a:r>
                <a:rPr lang="en-GB" dirty="0" smtClean="0">
                  <a:latin typeface="HelveticaNeueLT Com 55 Roman" pitchFamily="34" charset="0"/>
                </a:rPr>
                <a:t> et al. 2014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159750"/>
            <a:ext cx="4114800" cy="294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60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Systematic uncertainties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smtClean="0"/>
              <a:t>Current questions</a:t>
            </a:r>
          </a:p>
          <a:p>
            <a:pPr lvl="1"/>
            <a:r>
              <a:rPr lang="en-GB" dirty="0" smtClean="0"/>
              <a:t>calibration</a:t>
            </a:r>
          </a:p>
          <a:p>
            <a:pPr lvl="1"/>
            <a:r>
              <a:rPr lang="en-GB" dirty="0" smtClean="0"/>
              <a:t>reddening and absorption</a:t>
            </a:r>
          </a:p>
          <a:p>
            <a:pPr lvl="2"/>
            <a:r>
              <a:rPr lang="en-GB" dirty="0" smtClean="0"/>
              <a:t>detection </a:t>
            </a:r>
          </a:p>
          <a:p>
            <a:pPr lvl="3"/>
            <a:r>
              <a:rPr lang="en-GB" dirty="0" smtClean="0"/>
              <a:t>through colours or spectroscopic indicators</a:t>
            </a:r>
          </a:p>
          <a:p>
            <a:pPr lvl="2"/>
            <a:r>
              <a:rPr lang="en-GB" dirty="0" smtClean="0"/>
              <a:t>correction</a:t>
            </a:r>
          </a:p>
          <a:p>
            <a:pPr lvl="3"/>
            <a:r>
              <a:rPr lang="en-GB" dirty="0" smtClean="0"/>
              <a:t>knowledge of absorption law</a:t>
            </a:r>
          </a:p>
          <a:p>
            <a:pPr lvl="1"/>
            <a:r>
              <a:rPr lang="en-GB" dirty="0" smtClean="0"/>
              <a:t>light curve fitting</a:t>
            </a:r>
          </a:p>
          <a:p>
            <a:pPr lvl="1"/>
            <a:r>
              <a:rPr lang="en-GB" dirty="0" smtClean="0"/>
              <a:t>selection bias</a:t>
            </a:r>
          </a:p>
          <a:p>
            <a:pPr lvl="2"/>
            <a:r>
              <a:rPr lang="en-GB" dirty="0" smtClean="0"/>
              <a:t>sampling of different populations</a:t>
            </a:r>
          </a:p>
          <a:p>
            <a:pPr lvl="1"/>
            <a:r>
              <a:rPr lang="en-GB" dirty="0" smtClean="0"/>
              <a:t>gravitational </a:t>
            </a:r>
            <a:r>
              <a:rPr lang="en-GB" dirty="0" err="1" smtClean="0"/>
              <a:t>lensing</a:t>
            </a:r>
            <a:endParaRPr lang="en-GB" dirty="0" smtClean="0"/>
          </a:p>
          <a:p>
            <a:pPr lvl="1"/>
            <a:r>
              <a:rPr lang="en-GB" dirty="0" smtClean="0"/>
              <a:t>brightness evolution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next?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5237"/>
            <a:ext cx="8229600" cy="5211763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GB" dirty="0" smtClean="0"/>
              <a:t>Already in hand</a:t>
            </a:r>
          </a:p>
          <a:p>
            <a:pPr lvl="1">
              <a:spcBef>
                <a:spcPct val="0"/>
              </a:spcBef>
            </a:pPr>
            <a:r>
              <a:rPr lang="en-GB" dirty="0" smtClean="0"/>
              <a:t>&gt;1000 </a:t>
            </a:r>
            <a:r>
              <a:rPr lang="en-GB" dirty="0" err="1" smtClean="0"/>
              <a:t>SNe</a:t>
            </a:r>
            <a:r>
              <a:rPr lang="en-GB" dirty="0" smtClean="0"/>
              <a:t> </a:t>
            </a:r>
            <a:r>
              <a:rPr lang="en-GB" dirty="0" err="1" smtClean="0"/>
              <a:t>Ia</a:t>
            </a:r>
            <a:r>
              <a:rPr lang="en-GB" dirty="0" smtClean="0"/>
              <a:t> for cosmology</a:t>
            </a:r>
          </a:p>
          <a:p>
            <a:pPr lvl="1">
              <a:spcBef>
                <a:spcPct val="0"/>
              </a:spcBef>
            </a:pPr>
            <a:r>
              <a:rPr lang="en-GB" dirty="0" smtClean="0"/>
              <a:t>constant </a:t>
            </a:r>
            <a:r>
              <a:rPr lang="el-GR" dirty="0" smtClean="0">
                <a:cs typeface="Times New Roman" pitchFamily="18" charset="0"/>
              </a:rPr>
              <a:t>ω</a:t>
            </a:r>
            <a:r>
              <a:rPr lang="en-US" dirty="0" smtClean="0">
                <a:cs typeface="Times New Roman" pitchFamily="18" charset="0"/>
              </a:rPr>
              <a:t> determined to 5%</a:t>
            </a:r>
          </a:p>
          <a:p>
            <a:pPr lvl="1">
              <a:spcBef>
                <a:spcPct val="0"/>
              </a:spcBef>
            </a:pPr>
            <a:r>
              <a:rPr lang="en-US" dirty="0" smtClean="0">
                <a:cs typeface="Times New Roman" pitchFamily="18" charset="0"/>
              </a:rPr>
              <a:t>accuracy dominated by systematic effects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dirty="0" smtClean="0">
                <a:cs typeface="Times New Roman" pitchFamily="18" charset="0"/>
              </a:rPr>
              <a:t>Missing</a:t>
            </a:r>
          </a:p>
          <a:p>
            <a:pPr lvl="1">
              <a:spcBef>
                <a:spcPct val="0"/>
              </a:spcBef>
            </a:pPr>
            <a:r>
              <a:rPr lang="en-US" dirty="0" smtClean="0">
                <a:cs typeface="Times New Roman" pitchFamily="18" charset="0"/>
              </a:rPr>
              <a:t>good data at z&gt;1</a:t>
            </a:r>
          </a:p>
          <a:p>
            <a:pPr lvl="2">
              <a:spcBef>
                <a:spcPct val="0"/>
              </a:spcBef>
            </a:pPr>
            <a:r>
              <a:rPr lang="en-US" dirty="0" smtClean="0">
                <a:cs typeface="Times New Roman" pitchFamily="18" charset="0"/>
              </a:rPr>
              <a:t>light curves and spectra</a:t>
            </a:r>
          </a:p>
          <a:p>
            <a:pPr lvl="1">
              <a:spcBef>
                <a:spcPct val="0"/>
              </a:spcBef>
            </a:pPr>
            <a:r>
              <a:rPr lang="en-US" dirty="0" smtClean="0">
                <a:cs typeface="Times New Roman" pitchFamily="18" charset="0"/>
              </a:rPr>
              <a:t>good infrared data at z&gt;0.5</a:t>
            </a:r>
          </a:p>
          <a:p>
            <a:pPr lvl="2">
              <a:spcBef>
                <a:spcPct val="0"/>
              </a:spcBef>
            </a:pPr>
            <a:r>
              <a:rPr lang="en-US" dirty="0" smtClean="0">
                <a:cs typeface="Times New Roman" pitchFamily="18" charset="0"/>
              </a:rPr>
              <a:t>cover the </a:t>
            </a:r>
            <a:r>
              <a:rPr lang="en-US" dirty="0" err="1" smtClean="0">
                <a:cs typeface="Times New Roman" pitchFamily="18" charset="0"/>
              </a:rPr>
              <a:t>restframe</a:t>
            </a:r>
            <a:r>
              <a:rPr lang="en-US" dirty="0" smtClean="0">
                <a:cs typeface="Times New Roman" pitchFamily="18" charset="0"/>
              </a:rPr>
              <a:t> B and V filters</a:t>
            </a:r>
          </a:p>
          <a:p>
            <a:pPr lvl="2">
              <a:spcBef>
                <a:spcPct val="0"/>
              </a:spcBef>
            </a:pPr>
            <a:r>
              <a:rPr lang="en-US" dirty="0" smtClean="0">
                <a:cs typeface="Times New Roman" pitchFamily="18" charset="0"/>
              </a:rPr>
              <a:t>move towards longer wavelengths to reduce absorption effects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00200" y="1143000"/>
            <a:ext cx="6289707" cy="5562600"/>
            <a:chOff x="1600200" y="1219200"/>
            <a:chExt cx="6289707" cy="5562600"/>
          </a:xfrm>
          <a:solidFill>
            <a:srgbClr val="FAF9FD"/>
          </a:solidFill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00200" y="1219200"/>
              <a:ext cx="5562600" cy="534865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4800600" y="6258580"/>
              <a:ext cx="3089307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 smtClean="0">
                  <a:latin typeface="HelveticaNeueLT Com 45 Lt" pitchFamily="34" charset="0"/>
                </a:rPr>
                <a:t>Goobar</a:t>
              </a:r>
              <a:r>
                <a:rPr lang="en-US" sz="1400" b="1" dirty="0" smtClean="0">
                  <a:latin typeface="HelveticaNeueLT Com 45 Lt" pitchFamily="34" charset="0"/>
                </a:rPr>
                <a:t> &amp; Leibundgut 2011</a:t>
              </a:r>
            </a:p>
            <a:p>
              <a:r>
                <a:rPr lang="en-US" sz="1400" b="1" dirty="0" smtClean="0">
                  <a:latin typeface="HelveticaNeueLT Com 45 Lt" pitchFamily="34" charset="0"/>
                </a:rPr>
                <a:t>(courtesy E. Linder and J. Johansson)</a:t>
              </a:r>
              <a:endParaRPr lang="en-GB" sz="1400" b="1" dirty="0">
                <a:latin typeface="HelveticaNeueLT Com 45 Lt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Cosmology – more?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364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334000" cy="1143000"/>
          </a:xfrm>
        </p:spPr>
        <p:txBody>
          <a:bodyPr/>
          <a:lstStyle/>
          <a:p>
            <a:r>
              <a:rPr lang="en-GB" b="0" dirty="0" smtClean="0"/>
              <a:t>Speculations</a:t>
            </a:r>
            <a:endParaRPr lang="en-GB" dirty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>
            <a:normAutofit/>
          </a:bodyPr>
          <a:lstStyle/>
          <a:p>
            <a:pPr marL="185738" indent="-185738">
              <a:lnSpc>
                <a:spcPct val="80000"/>
              </a:lnSpc>
              <a:buFontTx/>
              <a:buNone/>
              <a:tabLst>
                <a:tab pos="476250" algn="l"/>
              </a:tabLst>
            </a:pPr>
            <a:r>
              <a:rPr lang="en-GB" sz="2800" dirty="0" smtClean="0"/>
              <a:t>Einstein’s </a:t>
            </a:r>
            <a:r>
              <a:rPr lang="en-GB" sz="2800" dirty="0" err="1" smtClean="0"/>
              <a:t>cosmologal</a:t>
            </a:r>
            <a:r>
              <a:rPr lang="en-GB" sz="2800" dirty="0" smtClean="0"/>
              <a:t> constant</a:t>
            </a:r>
          </a:p>
          <a:p>
            <a:pPr marL="579438" lvl="1" indent="-46038">
              <a:buFontTx/>
              <a:buNone/>
              <a:tabLst>
                <a:tab pos="476250" algn="l"/>
              </a:tabLst>
            </a:pPr>
            <a:r>
              <a:rPr lang="en-GB" sz="2400" dirty="0" smtClean="0"/>
              <a:t>No explanation in particle physics theories</a:t>
            </a:r>
          </a:p>
          <a:p>
            <a:pPr marL="185738" indent="-185738">
              <a:lnSpc>
                <a:spcPct val="80000"/>
              </a:lnSpc>
              <a:buFontTx/>
              <a:buNone/>
              <a:tabLst>
                <a:tab pos="476250" algn="l"/>
              </a:tabLst>
            </a:pPr>
            <a:r>
              <a:rPr lang="en-GB" sz="2800" dirty="0" smtClean="0"/>
              <a:t>Quintessence</a:t>
            </a:r>
          </a:p>
          <a:p>
            <a:pPr marL="579438" lvl="1" indent="-46038">
              <a:buFontTx/>
              <a:buNone/>
              <a:tabLst>
                <a:tab pos="476250" algn="l"/>
              </a:tabLst>
            </a:pPr>
            <a:r>
              <a:rPr lang="en-GB" sz="2400" dirty="0" smtClean="0"/>
              <a:t>Quantum mechanical particle field releasing energy into the universe </a:t>
            </a:r>
          </a:p>
          <a:p>
            <a:pPr marL="185738" indent="-185738">
              <a:lnSpc>
                <a:spcPct val="80000"/>
              </a:lnSpc>
              <a:buFontTx/>
              <a:buNone/>
              <a:tabLst>
                <a:tab pos="476250" algn="l"/>
              </a:tabLst>
            </a:pPr>
            <a:r>
              <a:rPr lang="en-GB" sz="2800" dirty="0" smtClean="0"/>
              <a:t>Signatures of high dimensions</a:t>
            </a:r>
          </a:p>
          <a:p>
            <a:pPr marL="579438" lvl="1" indent="-46038">
              <a:buFontTx/>
              <a:buNone/>
              <a:tabLst>
                <a:tab pos="476250" algn="l"/>
              </a:tabLst>
            </a:pPr>
            <a:r>
              <a:rPr lang="en-GB" sz="2400" dirty="0" smtClean="0"/>
              <a:t>Gravity is best described in theories with more than four dimensions</a:t>
            </a:r>
          </a:p>
          <a:p>
            <a:pPr marL="185738" indent="-185738">
              <a:lnSpc>
                <a:spcPct val="80000"/>
              </a:lnSpc>
              <a:buFontTx/>
              <a:buNone/>
              <a:tabLst>
                <a:tab pos="476250" algn="l"/>
              </a:tabLst>
            </a:pPr>
            <a:r>
              <a:rPr lang="en-GB" sz="2800" dirty="0" smtClean="0"/>
              <a:t>Phantom Energy</a:t>
            </a:r>
          </a:p>
          <a:p>
            <a:pPr marL="579438" lvl="1" indent="-46038">
              <a:buFontTx/>
              <a:buNone/>
              <a:tabLst>
                <a:tab pos="476250" algn="l"/>
              </a:tabLst>
            </a:pPr>
            <a:r>
              <a:rPr lang="en-GB" sz="2400" dirty="0" smtClean="0"/>
              <a:t>Dark Energy dominates and eventually the universe end in a (</a:t>
            </a:r>
            <a:r>
              <a:rPr lang="en-GB" sz="2400" dirty="0" smtClean="0">
                <a:solidFill>
                  <a:srgbClr val="FF0000"/>
                </a:solidFill>
              </a:rPr>
              <a:t>Big Rip</a:t>
            </a:r>
            <a:r>
              <a:rPr lang="en-GB" sz="2400" dirty="0" smtClean="0"/>
              <a:t>)</a:t>
            </a:r>
            <a:endParaRPr lang="en-GB" sz="24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2976638"/>
              </p:ext>
            </p:extLst>
          </p:nvPr>
        </p:nvGraphicFramePr>
        <p:xfrm>
          <a:off x="5291804" y="722247"/>
          <a:ext cx="3775996" cy="8017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24" name="Equation" r:id="rId4" imgW="1854200" imgH="393700" progId="Equation.3">
                  <p:embed/>
                </p:oleObj>
              </mc:Choice>
              <mc:Fallback>
                <p:oleObj name="Equation" r:id="rId4" imgW="18542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91804" y="722247"/>
                        <a:ext cx="3775996" cy="8017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745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GB" dirty="0" smtClean="0"/>
              <a:t>Supernova Cosmology – </a:t>
            </a:r>
            <a:br>
              <a:rPr lang="en-GB" dirty="0" smtClean="0"/>
            </a:br>
            <a:r>
              <a:rPr lang="en-GB" dirty="0" smtClean="0"/>
              <a:t>do we need more?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41438"/>
            <a:ext cx="8062913" cy="5111750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US" dirty="0" smtClean="0">
                <a:cs typeface="Times New Roman" pitchFamily="18" charset="0"/>
              </a:rPr>
              <a:t>Test </a:t>
            </a:r>
            <a:r>
              <a:rPr lang="en-US" dirty="0">
                <a:cs typeface="Times New Roman" pitchFamily="18" charset="0"/>
              </a:rPr>
              <a:t>for variable </a:t>
            </a:r>
            <a:r>
              <a:rPr lang="el-GR" dirty="0">
                <a:cs typeface="Times New Roman" pitchFamily="18" charset="0"/>
              </a:rPr>
              <a:t>ω</a:t>
            </a:r>
            <a:endParaRPr lang="en-US" dirty="0">
              <a:cs typeface="Times New Roman" pitchFamily="18" charset="0"/>
            </a:endParaRPr>
          </a:p>
          <a:p>
            <a:pPr lvl="1">
              <a:spcBef>
                <a:spcPct val="0"/>
              </a:spcBef>
            </a:pPr>
            <a:r>
              <a:rPr lang="en-US" dirty="0">
                <a:cs typeface="Times New Roman" pitchFamily="18" charset="0"/>
              </a:rPr>
              <a:t>required accuracy ~2% in </a:t>
            </a:r>
            <a:r>
              <a:rPr lang="en-US" i="1" dirty="0">
                <a:cs typeface="Times New Roman" pitchFamily="18" charset="0"/>
              </a:rPr>
              <a:t>individual</a:t>
            </a:r>
            <a:r>
              <a:rPr lang="en-US" dirty="0">
                <a:cs typeface="Times New Roman" pitchFamily="18" charset="0"/>
              </a:rPr>
              <a:t> distances</a:t>
            </a:r>
          </a:p>
          <a:p>
            <a:pPr lvl="1">
              <a:spcBef>
                <a:spcPct val="0"/>
              </a:spcBef>
            </a:pPr>
            <a:r>
              <a:rPr lang="en-US" dirty="0">
                <a:cs typeface="Times New Roman" pitchFamily="18" charset="0"/>
              </a:rPr>
              <a:t>can </a:t>
            </a:r>
            <a:r>
              <a:rPr lang="en-US" dirty="0" err="1">
                <a:cs typeface="Times New Roman" pitchFamily="18" charset="0"/>
              </a:rPr>
              <a:t>SNe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Ia</a:t>
            </a:r>
            <a:r>
              <a:rPr lang="en-US" dirty="0">
                <a:cs typeface="Times New Roman" pitchFamily="18" charset="0"/>
              </a:rPr>
              <a:t> provide this?</a:t>
            </a:r>
          </a:p>
          <a:p>
            <a:pPr lvl="2">
              <a:spcBef>
                <a:spcPct val="0"/>
              </a:spcBef>
            </a:pPr>
            <a:r>
              <a:rPr lang="en-US" dirty="0">
                <a:cs typeface="Times New Roman" pitchFamily="18" charset="0"/>
              </a:rPr>
              <a:t>can the </a:t>
            </a:r>
            <a:r>
              <a:rPr lang="en-US" dirty="0" err="1">
                <a:cs typeface="Times New Roman" pitchFamily="18" charset="0"/>
              </a:rPr>
              <a:t>systematics</a:t>
            </a:r>
            <a:r>
              <a:rPr lang="en-US" dirty="0">
                <a:cs typeface="Times New Roman" pitchFamily="18" charset="0"/>
              </a:rPr>
              <a:t> be reduced to this level?</a:t>
            </a:r>
          </a:p>
          <a:p>
            <a:pPr lvl="2">
              <a:spcBef>
                <a:spcPct val="0"/>
              </a:spcBef>
            </a:pPr>
            <a:r>
              <a:rPr lang="en-US" dirty="0">
                <a:cs typeface="Times New Roman" pitchFamily="18" charset="0"/>
              </a:rPr>
              <a:t>homogeneous photometry</a:t>
            </a:r>
            <a:r>
              <a:rPr lang="en-US" dirty="0" smtClean="0">
                <a:cs typeface="Times New Roman" pitchFamily="18" charset="0"/>
              </a:rPr>
              <a:t>?</a:t>
            </a:r>
          </a:p>
          <a:p>
            <a:pPr lvl="2">
              <a:spcBef>
                <a:spcPct val="0"/>
              </a:spcBef>
            </a:pPr>
            <a:r>
              <a:rPr lang="en-US" dirty="0" smtClean="0">
                <a:cs typeface="Times New Roman" pitchFamily="18" charset="0"/>
              </a:rPr>
              <a:t>further parameters (e.g. host galaxy </a:t>
            </a:r>
            <a:r>
              <a:rPr lang="en-US" dirty="0" err="1" smtClean="0">
                <a:cs typeface="Times New Roman" pitchFamily="18" charset="0"/>
              </a:rPr>
              <a:t>metalicity</a:t>
            </a:r>
            <a:r>
              <a:rPr lang="en-US" dirty="0" smtClean="0">
                <a:cs typeface="Times New Roman" pitchFamily="18" charset="0"/>
              </a:rPr>
              <a:t>)</a:t>
            </a:r>
            <a:endParaRPr lang="en-US" dirty="0">
              <a:cs typeface="Times New Roman" pitchFamily="18" charset="0"/>
            </a:endParaRPr>
          </a:p>
          <a:p>
            <a:pPr lvl="2">
              <a:spcBef>
                <a:spcPct val="0"/>
              </a:spcBef>
            </a:pPr>
            <a:r>
              <a:rPr lang="en-US" dirty="0">
                <a:cs typeface="Times New Roman" pitchFamily="18" charset="0"/>
              </a:rPr>
              <a:t>handle </a:t>
            </a:r>
            <a:r>
              <a:rPr lang="en-US" dirty="0" smtClean="0">
                <a:cs typeface="Times New Roman" pitchFamily="18" charset="0"/>
              </a:rPr>
              <a:t>&gt;100000 </a:t>
            </a:r>
            <a:r>
              <a:rPr lang="en-US" dirty="0" err="1">
                <a:cs typeface="Times New Roman" pitchFamily="18" charset="0"/>
              </a:rPr>
              <a:t>SNe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Ia</a:t>
            </a:r>
            <a:r>
              <a:rPr lang="en-US" dirty="0">
                <a:cs typeface="Times New Roman" pitchFamily="18" charset="0"/>
              </a:rPr>
              <a:t> per year</a:t>
            </a:r>
            <a:r>
              <a:rPr lang="en-US" dirty="0" smtClean="0">
                <a:cs typeface="Times New Roman" pitchFamily="18" charset="0"/>
              </a:rPr>
              <a:t>?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dirty="0" smtClean="0">
                <a:cs typeface="Times New Roman" pitchFamily="18" charset="0"/>
              </a:rPr>
              <a:t>Euclid</a:t>
            </a:r>
          </a:p>
          <a:p>
            <a:pPr lvl="1">
              <a:spcBef>
                <a:spcPct val="0"/>
              </a:spcBef>
            </a:pPr>
            <a:r>
              <a:rPr lang="en-US" dirty="0" err="1" smtClean="0">
                <a:cs typeface="Times New Roman" pitchFamily="18" charset="0"/>
              </a:rPr>
              <a:t>SNe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Ia</a:t>
            </a:r>
            <a:r>
              <a:rPr lang="en-US" dirty="0" smtClean="0">
                <a:cs typeface="Times New Roman" pitchFamily="18" charset="0"/>
              </a:rPr>
              <a:t> with IR light curves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smtClean="0">
                <a:cs typeface="Times New Roman" pitchFamily="18" charset="0"/>
              </a:rPr>
              <a:t>(deep fields) </a:t>
            </a:r>
            <a:br>
              <a:rPr lang="en-US" dirty="0" smtClean="0">
                <a:cs typeface="Times New Roman" pitchFamily="18" charset="0"/>
              </a:rPr>
            </a:br>
            <a:r>
              <a:rPr lang="en-US" dirty="0" smtClean="0"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dirty="0" err="1" smtClean="0">
                <a:cs typeface="Times New Roman" pitchFamily="18" charset="0"/>
                <a:sym typeface="Wingdings" pitchFamily="2" charset="2"/>
              </a:rPr>
              <a:t>restframe</a:t>
            </a:r>
            <a:r>
              <a:rPr lang="en-US" dirty="0" smtClean="0">
                <a:cs typeface="Times New Roman" pitchFamily="18" charset="0"/>
                <a:sym typeface="Wingdings" pitchFamily="2" charset="2"/>
              </a:rPr>
              <a:t> I (z&lt;1.2), J (z&lt;0.8) and H (z&lt;0.4) </a:t>
            </a:r>
          </a:p>
          <a:p>
            <a:pPr lvl="1">
              <a:spcBef>
                <a:spcPct val="0"/>
              </a:spcBef>
            </a:pPr>
            <a:r>
              <a:rPr lang="en-US" dirty="0">
                <a:cs typeface="Times New Roman" pitchFamily="18" charset="0"/>
              </a:rPr>
              <a:t>s</a:t>
            </a:r>
            <a:r>
              <a:rPr lang="en-US" dirty="0" smtClean="0">
                <a:cs typeface="Times New Roman" pitchFamily="18" charset="0"/>
              </a:rPr>
              <a:t>everal thousand </a:t>
            </a:r>
            <a:r>
              <a:rPr lang="en-US" dirty="0" err="1" smtClean="0">
                <a:cs typeface="Times New Roman" pitchFamily="18" charset="0"/>
              </a:rPr>
              <a:t>SNe</a:t>
            </a:r>
            <a:r>
              <a:rPr lang="en-US" dirty="0" smtClean="0">
                <a:cs typeface="Times New Roman" pitchFamily="18" charset="0"/>
              </a:rPr>
              <a:t> to be discovered</a:t>
            </a:r>
          </a:p>
        </p:txBody>
      </p:sp>
    </p:spTree>
    <p:extLst>
      <p:ext uri="{BB962C8B-B14F-4D97-AF65-F5344CB8AC3E}">
        <p14:creationId xmlns:p14="http://schemas.microsoft.com/office/powerpoint/2010/main" val="792480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6118225" cy="1143000"/>
          </a:xfrm>
        </p:spPr>
        <p:txBody>
          <a:bodyPr/>
          <a:lstStyle/>
          <a:p>
            <a:pPr algn="r"/>
            <a:r>
              <a:rPr lang="en-GB" sz="1600" dirty="0">
                <a:solidFill>
                  <a:srgbClr val="FFFF00"/>
                </a:solidFill>
              </a:rPr>
              <a:t>Supernovae!</a:t>
            </a:r>
          </a:p>
        </p:txBody>
      </p:sp>
      <p:sp>
        <p:nvSpPr>
          <p:cNvPr id="480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80260" name="Picture 4" descr="Riess07_fig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0"/>
            <a:ext cx="4325938" cy="6858000"/>
          </a:xfrm>
          <a:prstGeom prst="rect">
            <a:avLst/>
          </a:prstGeom>
          <a:noFill/>
        </p:spPr>
      </p:pic>
      <p:sp>
        <p:nvSpPr>
          <p:cNvPr id="480261" name="Text Box 5"/>
          <p:cNvSpPr txBox="1">
            <a:spLocks noChangeArrowheads="1"/>
          </p:cNvSpPr>
          <p:nvPr/>
        </p:nvSpPr>
        <p:spPr bwMode="auto">
          <a:xfrm>
            <a:off x="5919788" y="6234113"/>
            <a:ext cx="18646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  <a:latin typeface="HelveticaNeueLT Com 45 Lt"/>
                <a:cs typeface="HelveticaNeueLT Com 45 Lt"/>
              </a:rPr>
              <a:t>Riess</a:t>
            </a:r>
            <a:r>
              <a:rPr lang="en-GB" dirty="0">
                <a:solidFill>
                  <a:schemeClr val="bg1"/>
                </a:solidFill>
                <a:latin typeface="HelveticaNeueLT Com 45 Lt"/>
                <a:cs typeface="HelveticaNeueLT Com 45 Lt"/>
              </a:rPr>
              <a:t> et al. 2007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 smtClean="0">
                <a:solidFill>
                  <a:schemeClr val="bg1"/>
                </a:solidFill>
                <a:latin typeface="HelveticaNeueLT Com 55 Roman"/>
                <a:cs typeface="HelveticaNeueLT Com 55 Roman"/>
              </a:rPr>
              <a:t>Supernova Search</a:t>
            </a:r>
          </a:p>
        </p:txBody>
      </p:sp>
      <p:pic>
        <p:nvPicPr>
          <p:cNvPr id="17412" name="Picture 4" descr="abell0168_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9125"/>
            <a:ext cx="91440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92695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waldo"/>
          <p:cNvPicPr>
            <a:picLocks noChangeAspect="1" noChangeArrowheads="1"/>
          </p:cNvPicPr>
          <p:nvPr/>
        </p:nvPicPr>
        <p:blipFill>
          <a:blip r:embed="rId3" cstate="print"/>
          <a:srcRect r="2509"/>
          <a:stretch>
            <a:fillRect/>
          </a:stretch>
        </p:blipFill>
        <p:spPr bwMode="auto">
          <a:xfrm>
            <a:off x="228600" y="1524000"/>
            <a:ext cx="6030913" cy="4637088"/>
          </a:xfrm>
          <a:prstGeom prst="rect">
            <a:avLst/>
          </a:prstGeom>
          <a:noFill/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722313" y="2247900"/>
            <a:ext cx="2249487" cy="3440113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3598863" y="2244725"/>
            <a:ext cx="2249487" cy="3440113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7899" name="Group 11"/>
          <p:cNvGrpSpPr>
            <a:grpSpLocks/>
          </p:cNvGrpSpPr>
          <p:nvPr/>
        </p:nvGrpSpPr>
        <p:grpSpPr bwMode="auto">
          <a:xfrm>
            <a:off x="5257800" y="1676400"/>
            <a:ext cx="3467100" cy="4356100"/>
            <a:chOff x="3312" y="1056"/>
            <a:chExt cx="2184" cy="2744"/>
          </a:xfrm>
        </p:grpSpPr>
        <p:pic>
          <p:nvPicPr>
            <p:cNvPr id="37894" name="Picture 6" descr="waldo2"/>
            <p:cNvPicPr>
              <a:picLocks noChangeAspect="1" noChangeArrowheads="1"/>
            </p:cNvPicPr>
            <p:nvPr/>
          </p:nvPicPr>
          <p:blipFill>
            <a:blip r:embed="rId4" cstate="print"/>
            <a:srcRect l="67641"/>
            <a:stretch>
              <a:fillRect/>
            </a:stretch>
          </p:blipFill>
          <p:spPr bwMode="auto">
            <a:xfrm>
              <a:off x="3979" y="1056"/>
              <a:ext cx="1517" cy="2744"/>
            </a:xfrm>
            <a:prstGeom prst="rect">
              <a:avLst/>
            </a:prstGeom>
            <a:noFill/>
          </p:spPr>
        </p:pic>
        <p:sp>
          <p:nvSpPr>
            <p:cNvPr id="37895" name="Rectangle 7"/>
            <p:cNvSpPr>
              <a:spLocks noChangeArrowheads="1"/>
            </p:cNvSpPr>
            <p:nvPr/>
          </p:nvSpPr>
          <p:spPr bwMode="auto">
            <a:xfrm>
              <a:off x="4035" y="1415"/>
              <a:ext cx="1417" cy="2167"/>
            </a:xfrm>
            <a:prstGeom prst="rect">
              <a:avLst/>
            </a:prstGeom>
            <a:noFill/>
            <a:ln w="381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7896" name="Arc 8"/>
            <p:cNvSpPr>
              <a:spLocks/>
            </p:cNvSpPr>
            <p:nvPr/>
          </p:nvSpPr>
          <p:spPr bwMode="auto">
            <a:xfrm rot="-4776266">
              <a:off x="3881" y="1074"/>
              <a:ext cx="411" cy="155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35293"/>
                <a:gd name="T2" fmla="*/ 16705 w 21600"/>
                <a:gd name="T3" fmla="*/ 35293 h 35293"/>
                <a:gd name="T4" fmla="*/ 0 w 21600"/>
                <a:gd name="T5" fmla="*/ 21600 h 35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5293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6592"/>
                    <a:pt x="19870" y="31431"/>
                    <a:pt x="16705" y="35293"/>
                  </a:cubicBezTo>
                </a:path>
                <a:path w="21600" h="35293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6592"/>
                    <a:pt x="19870" y="31431"/>
                    <a:pt x="16705" y="35293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3352800" y="5791200"/>
            <a:ext cx="2813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rgbClr val="C7C7FF"/>
                </a:solidFill>
                <a:latin typeface="Arial" charset="0"/>
              </a:rPr>
              <a:t>(High-z Supernova Team)</a:t>
            </a:r>
          </a:p>
        </p:txBody>
      </p:sp>
      <p:sp>
        <p:nvSpPr>
          <p:cNvPr id="37898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b="0" dirty="0">
                <a:solidFill>
                  <a:schemeClr val="accent6">
                    <a:lumMod val="20000"/>
                    <a:lumOff val="80000"/>
                  </a:schemeClr>
                </a:solidFill>
                <a:latin typeface="HelveticaNeueLT Com 55 Roman"/>
                <a:cs typeface="HelveticaNeueLT Com 55 Roman"/>
              </a:rPr>
              <a:t>Supernova </a:t>
            </a:r>
            <a:r>
              <a:rPr lang="de-DE" b="0" dirty="0">
                <a:latin typeface="HelveticaNeueLT Com 55 Roman"/>
                <a:cs typeface="HelveticaNeueLT Com 55 Roman"/>
              </a:rPr>
              <a:t>S</a:t>
            </a:r>
            <a:r>
              <a:rPr lang="de-DE" b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elveticaNeueLT Com 55 Roman"/>
                <a:cs typeface="HelveticaNeueLT Com 55 Roman"/>
              </a:rPr>
              <a:t>earch</a:t>
            </a:r>
            <a:endParaRPr lang="en-GB" b="0" dirty="0">
              <a:solidFill>
                <a:schemeClr val="accent6">
                  <a:lumMod val="20000"/>
                  <a:lumOff val="80000"/>
                </a:schemeClr>
              </a:solidFill>
              <a:latin typeface="HelveticaNeueLT Com 55 Roman"/>
              <a:cs typeface="HelveticaNeueLT Com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360589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HelveticaNeueLT Com 55 Roman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Default Design">
  <a:themeElements>
    <a:clrScheme name="">
      <a:dk1>
        <a:srgbClr val="000099"/>
      </a:dk1>
      <a:lt1>
        <a:srgbClr val="C0C0C0"/>
      </a:lt1>
      <a:dk2>
        <a:srgbClr val="000066"/>
      </a:dk2>
      <a:lt2>
        <a:srgbClr val="808080"/>
      </a:lt2>
      <a:accent1>
        <a:srgbClr val="FFCC66"/>
      </a:accent1>
      <a:accent2>
        <a:srgbClr val="0000FF"/>
      </a:accent2>
      <a:accent3>
        <a:srgbClr val="DCDCDC"/>
      </a:accent3>
      <a:accent4>
        <a:srgbClr val="000082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11380</TotalTime>
  <Words>1745</Words>
  <Application>Microsoft Macintosh PowerPoint</Application>
  <PresentationFormat>On-screen Show (4:3)</PresentationFormat>
  <Paragraphs>420</Paragraphs>
  <Slides>67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0" baseType="lpstr">
      <vt:lpstr>Office Theme</vt:lpstr>
      <vt:lpstr>1_Default Design</vt:lpstr>
      <vt:lpstr>Equation</vt:lpstr>
      <vt:lpstr>Supernova Cosmology</vt:lpstr>
      <vt:lpstr>Take away messages</vt:lpstr>
      <vt:lpstr>Presentation in two parts</vt:lpstr>
      <vt:lpstr>Supernova!</vt:lpstr>
      <vt:lpstr>SN 1994D</vt:lpstr>
      <vt:lpstr>PowerPoint Presentation</vt:lpstr>
      <vt:lpstr>Supernovae!</vt:lpstr>
      <vt:lpstr>Supernova Search</vt:lpstr>
      <vt:lpstr>Supernova Search</vt:lpstr>
      <vt:lpstr>Supernova classification</vt:lpstr>
      <vt:lpstr>Supernova Spectroscopy</vt:lpstr>
      <vt:lpstr>Supernova Spectroscopy</vt:lpstr>
      <vt:lpstr>SN Classification</vt:lpstr>
      <vt:lpstr>What do we want to learn about supernovae?</vt:lpstr>
      <vt:lpstr>Supernova Types</vt:lpstr>
      <vt:lpstr>What do we know about  Type Ia supernovae?</vt:lpstr>
      <vt:lpstr>What do we know about  Type Ia supernovae?</vt:lpstr>
      <vt:lpstr>Possible progenitors</vt:lpstr>
      <vt:lpstr>The “standard model”</vt:lpstr>
      <vt:lpstr>Type Ia Supernovae</vt:lpstr>
      <vt:lpstr>Historical importance of supernovae</vt:lpstr>
      <vt:lpstr>Historical importance of supernovae</vt:lpstr>
      <vt:lpstr>SN 1006  today</vt:lpstr>
      <vt:lpstr>PowerPoint Presentation</vt:lpstr>
      <vt:lpstr>Kepler’s Supernova today</vt:lpstr>
      <vt:lpstr>Radioactivity</vt:lpstr>
      <vt:lpstr>Luminosity distribution</vt:lpstr>
      <vt:lpstr>SNe Ia are not  a homogeneous class</vt:lpstr>
      <vt:lpstr>Type Ia SNe are not standard candles</vt:lpstr>
      <vt:lpstr>Radioactivity</vt:lpstr>
      <vt:lpstr>Ejecta masses</vt:lpstr>
      <vt:lpstr>Ejecta masses</vt:lpstr>
      <vt:lpstr>The promise of the (near-)infrared</vt:lpstr>
      <vt:lpstr>Large literature sample</vt:lpstr>
      <vt:lpstr>Diversity after maximum</vt:lpstr>
      <vt:lpstr>Late decline (t&gt;40 days)</vt:lpstr>
      <vt:lpstr>Correlations</vt:lpstr>
      <vt:lpstr>Correlations</vt:lpstr>
      <vt:lpstr>Correlations with the optical</vt:lpstr>
      <vt:lpstr>Correlation with optical colour</vt:lpstr>
      <vt:lpstr>Consistent picture emerging</vt:lpstr>
      <vt:lpstr>Nickel masses</vt:lpstr>
      <vt:lpstr>Luminosity and mass functions</vt:lpstr>
      <vt:lpstr>Summary</vt:lpstr>
      <vt:lpstr>Type Ia supernova  cosmology</vt:lpstr>
      <vt:lpstr>Supernova Cosmology</vt:lpstr>
      <vt:lpstr>The expansion of the universe</vt:lpstr>
      <vt:lpstr>Friedmann cosmology</vt:lpstr>
      <vt:lpstr>The equation of state parameter </vt:lpstr>
      <vt:lpstr>PowerPoint Presentation</vt:lpstr>
      <vt:lpstr>SN Ia Hubble diagram</vt:lpstr>
      <vt:lpstr>Distance indicator!</vt:lpstr>
      <vt:lpstr>The SN Hubble Diagram</vt:lpstr>
      <vt:lpstr>PowerPoint Presentation</vt:lpstr>
      <vt:lpstr>PowerPoint Presentation</vt:lpstr>
      <vt:lpstr>What does this mean?</vt:lpstr>
      <vt:lpstr>Einstein zur  Kosmologischen Konstante</vt:lpstr>
      <vt:lpstr>Contents of the universe</vt:lpstr>
      <vt:lpstr>Supernova Cosmology</vt:lpstr>
      <vt:lpstr>et voilà ...</vt:lpstr>
      <vt:lpstr>Constant ω firmly established</vt:lpstr>
      <vt:lpstr>Status 2014</vt:lpstr>
      <vt:lpstr>Systematic uncertainties</vt:lpstr>
      <vt:lpstr>What next?</vt:lpstr>
      <vt:lpstr>Cosmology – more?</vt:lpstr>
      <vt:lpstr>Speculations</vt:lpstr>
      <vt:lpstr>Supernova Cosmology –  do we need more?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 Cosmology - Heidelberg 2011</dc:title>
  <dc:subject>Supernova cosmology: legacy and future</dc:subject>
  <dc:creator>Bruno Leibundgut</dc:creator>
  <cp:keywords>supernovae, cosmology</cp:keywords>
  <cp:lastModifiedBy>Bruno Leibundgut</cp:lastModifiedBy>
  <cp:revision>155</cp:revision>
  <dcterms:created xsi:type="dcterms:W3CDTF">2006-08-16T00:00:00Z</dcterms:created>
  <dcterms:modified xsi:type="dcterms:W3CDTF">2015-09-01T12:25:50Z</dcterms:modified>
  <cp:category>leibundgut SN cosmology talks</cp:category>
</cp:coreProperties>
</file>