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tiff" ContentType="image/tiff"/>
  <Default Extension="m4v" ContentType="video/unknown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2" r:id="rId2"/>
  </p:sldMasterIdLst>
  <p:notesMasterIdLst>
    <p:notesMasterId r:id="rId38"/>
  </p:notesMasterIdLst>
  <p:handoutMasterIdLst>
    <p:handoutMasterId r:id="rId39"/>
  </p:handoutMasterIdLst>
  <p:sldIdLst>
    <p:sldId id="511" r:id="rId3"/>
    <p:sldId id="591" r:id="rId4"/>
    <p:sldId id="592" r:id="rId5"/>
    <p:sldId id="505" r:id="rId6"/>
    <p:sldId id="450" r:id="rId7"/>
    <p:sldId id="512" r:id="rId8"/>
    <p:sldId id="478" r:id="rId9"/>
    <p:sldId id="529" r:id="rId10"/>
    <p:sldId id="492" r:id="rId11"/>
    <p:sldId id="603" r:id="rId12"/>
    <p:sldId id="604" r:id="rId13"/>
    <p:sldId id="615" r:id="rId14"/>
    <p:sldId id="616" r:id="rId15"/>
    <p:sldId id="606" r:id="rId16"/>
    <p:sldId id="607" r:id="rId17"/>
    <p:sldId id="608" r:id="rId18"/>
    <p:sldId id="610" r:id="rId19"/>
    <p:sldId id="609" r:id="rId20"/>
    <p:sldId id="614" r:id="rId21"/>
    <p:sldId id="532" r:id="rId22"/>
    <p:sldId id="594" r:id="rId23"/>
    <p:sldId id="533" r:id="rId24"/>
    <p:sldId id="595" r:id="rId25"/>
    <p:sldId id="597" r:id="rId26"/>
    <p:sldId id="598" r:id="rId27"/>
    <p:sldId id="399" r:id="rId28"/>
    <p:sldId id="589" r:id="rId29"/>
    <p:sldId id="388" r:id="rId30"/>
    <p:sldId id="479" r:id="rId31"/>
    <p:sldId id="481" r:id="rId32"/>
    <p:sldId id="501" r:id="rId33"/>
    <p:sldId id="279" r:id="rId34"/>
    <p:sldId id="600" r:id="rId35"/>
    <p:sldId id="467" r:id="rId36"/>
    <p:sldId id="601" r:id="rId37"/>
  </p:sldIdLst>
  <p:sldSz cx="9144000" cy="6858000" type="screen4x3"/>
  <p:notesSz cx="7315200" cy="96012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8F8F8"/>
    <a:srgbClr val="000000"/>
    <a:srgbClr val="292929"/>
    <a:srgbClr val="1C1C1C"/>
    <a:srgbClr val="111111"/>
    <a:srgbClr val="FF00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04"/>
    <p:restoredTop sz="94799"/>
  </p:normalViewPr>
  <p:slideViewPr>
    <p:cSldViewPr>
      <p:cViewPr varScale="1">
        <p:scale>
          <a:sx n="88" d="100"/>
          <a:sy n="88" d="100"/>
        </p:scale>
        <p:origin x="92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3" d="100"/>
        <a:sy n="63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526" y="-108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474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>
              <a:defRPr sz="1300" b="0"/>
            </a:lvl1pPr>
          </a:lstStyle>
          <a:p>
            <a:endParaRPr lang="de-DE"/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055" y="0"/>
            <a:ext cx="3169474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r">
              <a:defRPr sz="1300" b="0"/>
            </a:lvl1pPr>
          </a:lstStyle>
          <a:p>
            <a:endParaRPr lang="de-DE"/>
          </a:p>
        </p:txBody>
      </p:sp>
      <p:sp>
        <p:nvSpPr>
          <p:cNvPr id="149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9159"/>
            <a:ext cx="3169474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>
              <a:defRPr sz="1300" b="0"/>
            </a:lvl1pPr>
          </a:lstStyle>
          <a:p>
            <a:endParaRPr lang="de-DE"/>
          </a:p>
        </p:txBody>
      </p:sp>
      <p:sp>
        <p:nvSpPr>
          <p:cNvPr id="149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055" y="9119159"/>
            <a:ext cx="3169474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r">
              <a:defRPr sz="1300" b="0"/>
            </a:lvl1pPr>
          </a:lstStyle>
          <a:p>
            <a:fld id="{55E5A2B4-276B-4FD4-9709-9BC67A8C9EC6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10729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474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>
              <a:defRPr sz="1300" b="0"/>
            </a:lvl1pPr>
          </a:lstStyle>
          <a:p>
            <a:endParaRPr lang="en-GB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055" y="0"/>
            <a:ext cx="3169474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r">
              <a:defRPr sz="1300" b="0"/>
            </a:lvl1pPr>
          </a:lstStyle>
          <a:p>
            <a:endParaRPr lang="en-GB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952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2189" y="4561232"/>
            <a:ext cx="5850823" cy="4320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952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159"/>
            <a:ext cx="3169474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>
              <a:defRPr sz="1300" b="0"/>
            </a:lvl1pPr>
          </a:lstStyle>
          <a:p>
            <a:endParaRPr lang="en-GB"/>
          </a:p>
        </p:txBody>
      </p:sp>
      <p:sp>
        <p:nvSpPr>
          <p:cNvPr id="952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055" y="9119159"/>
            <a:ext cx="3169474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r">
              <a:defRPr sz="1300" b="0"/>
            </a:lvl1pPr>
          </a:lstStyle>
          <a:p>
            <a:fld id="{58FA0083-6BA8-4330-8958-2DF58EB7028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4426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3DF9F0-3DE8-4C6F-A91E-93F72275D57C}" type="slidenum">
              <a:rPr lang="en-GB" smtClean="0"/>
              <a:pPr/>
              <a:t>1</a:t>
            </a:fld>
            <a:endParaRPr lang="en-GB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A0083-6BA8-4330-8958-2DF58EB7028C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5798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60C427-B869-4A92-99EC-B9DE43A4303D}" type="slidenum">
              <a:rPr lang="en-GB"/>
              <a:pPr/>
              <a:t>4</a:t>
            </a:fld>
            <a:endParaRPr lang="en-GB"/>
          </a:p>
        </p:txBody>
      </p:sp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D3BEBB-75FA-49BE-8A39-AC0AF84BB5D3}" type="slidenum">
              <a:rPr lang="en-GB" smtClean="0"/>
              <a:pPr/>
              <a:t>21</a:t>
            </a:fld>
            <a:endParaRPr lang="en-GB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03CC7C-A72F-4F9C-9CDD-FFB96AEA4ADE}" type="slidenum">
              <a:rPr lang="en-GB"/>
              <a:pPr/>
              <a:t>23</a:t>
            </a:fld>
            <a:endParaRPr lang="en-GB"/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E9B78E-8264-4969-B6CD-2AD66905DD2F}" type="slidenum">
              <a:rPr lang="en-GB"/>
              <a:pPr/>
              <a:t>29</a:t>
            </a:fld>
            <a:endParaRPr lang="en-GB"/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3C243F-9AFC-4826-B014-7F45F33F468F}" type="slidenum">
              <a:rPr lang="en-GB"/>
              <a:pPr/>
              <a:t>32</a:t>
            </a:fld>
            <a:endParaRPr lang="en-GB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E92A7D-E37C-443D-B826-8B5C53F01E1B}" type="slidenum">
              <a:rPr lang="en-GB" smtClean="0"/>
              <a:pPr/>
              <a:t>34</a:t>
            </a:fld>
            <a:endParaRPr lang="en-GB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420EAB-51B0-41B5-A5B1-A10EF14CF0F0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57A1FC-222E-47D7-8EB2-E553525C81F2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3AE248-83DD-4804-8044-D3DC5AAB1561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BCCC19B-56C9-4AC7-8472-519808A47574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88E457E-65B1-4F45-931D-A789AFD4C9EC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420EAB-51B0-41B5-A5B1-A10EF14CF0F0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2866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C3A9BF-94D7-47AB-AC38-1D922096D166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013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272366-CC3C-482C-A82A-F32C221FF367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62954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E67CAD-ACBF-424A-8531-EC14AA55F0FB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89765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643C5-8EE8-4311-BAE7-0741C2DF2854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23443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5302D7-26DA-419E-8B9D-77F8641E3BA2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4431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C3A9BF-94D7-47AB-AC38-1D922096D166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EA18ED-0BD6-40F5-B6BE-465D92543885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34213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314813-A01E-467B-8770-937A1643BC9D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844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CB1FF7-F59E-4930-8163-F1293E768BCC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67947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57A1FC-222E-47D7-8EB2-E553525C81F2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29374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3AE248-83DD-4804-8044-D3DC5AAB1561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55214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BCCC19B-56C9-4AC7-8472-519808A47574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76191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88E457E-65B1-4F45-931D-A789AFD4C9EC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5611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272366-CC3C-482C-A82A-F32C221FF367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E67CAD-ACBF-424A-8531-EC14AA55F0FB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643C5-8EE8-4311-BAE7-0741C2DF2854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5302D7-26DA-419E-8B9D-77F8641E3BA2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EA18ED-0BD6-40F5-B6BE-465D92543885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314813-A01E-467B-8770-937A1643BC9D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CB1FF7-F59E-4930-8163-F1293E768BCC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6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32656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0080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69BA5C50-9478-44EE-9F5F-B0AC43C4CB0B}" type="slidenum">
              <a:rPr lang="de-DE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NeueLT Com 65 Md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HelveticaNeueLT Com 65 Md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0000"/>
          </a:solidFill>
          <a:latin typeface="HelveticaNeueLT Com 65 Md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1C1C1C"/>
          </a:solidFill>
          <a:latin typeface="HelveticaNeueLT Com 65 Md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HelveticaNeueLT Com 65 Md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HelveticaNeueLT Com 65 Md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32656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0080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69BA5C50-9478-44EE-9F5F-B0AC43C4CB0B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2202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6">
              <a:lumMod val="20000"/>
              <a:lumOff val="80000"/>
            </a:schemeClr>
          </a:solidFill>
          <a:latin typeface="HelveticaNeueLT Com 65 Md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6">
              <a:lumMod val="20000"/>
              <a:lumOff val="80000"/>
            </a:schemeClr>
          </a:solidFill>
          <a:latin typeface="HelveticaNeueLT Com 65 Md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0000"/>
          </a:solidFill>
          <a:latin typeface="HelveticaNeueLT Com 65 Md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>
              <a:lumMod val="20000"/>
              <a:lumOff val="80000"/>
            </a:schemeClr>
          </a:solidFill>
          <a:latin typeface="HelveticaNeueLT Com 65 Md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>
              <a:lumMod val="20000"/>
              <a:lumOff val="80000"/>
            </a:schemeClr>
          </a:solidFill>
          <a:latin typeface="HelveticaNeueLT Com 65 Md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>
              <a:lumMod val="20000"/>
              <a:lumOff val="80000"/>
            </a:schemeClr>
          </a:solidFill>
          <a:latin typeface="HelveticaNeueLT Com 65 Md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3.tiff"/><Relationship Id="rId3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5.jpeg"/><Relationship Id="rId3" Type="http://schemas.openxmlformats.org/officeDocument/2006/relationships/image" Target="../media/image26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7.tiff"/><Relationship Id="rId3" Type="http://schemas.openxmlformats.org/officeDocument/2006/relationships/image" Target="../media/image28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9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4" Type="http://schemas.openxmlformats.org/officeDocument/2006/relationships/image" Target="../media/image3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4" Type="http://schemas.openxmlformats.org/officeDocument/2006/relationships/image" Target="../media/image32.png"/><Relationship Id="rId1" Type="http://schemas.microsoft.com/office/2007/relationships/media" Target="../media/media2.m4v"/><Relationship Id="rId2" Type="http://schemas.openxmlformats.org/officeDocument/2006/relationships/video" Target="../media/media2.m4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4" Type="http://schemas.openxmlformats.org/officeDocument/2006/relationships/image" Target="../media/image33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5.png"/><Relationship Id="rId3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5" Type="http://schemas.openxmlformats.org/officeDocument/2006/relationships/image" Target="../media/image41.jpg"/><Relationship Id="rId6" Type="http://schemas.openxmlformats.org/officeDocument/2006/relationships/image" Target="../media/image42.jpg"/><Relationship Id="rId7" Type="http://schemas.openxmlformats.org/officeDocument/2006/relationships/image" Target="../media/image43.jp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8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4.png"/><Relationship Id="rId3" Type="http://schemas.openxmlformats.org/officeDocument/2006/relationships/image" Target="../media/image4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jpeg"/><Relationship Id="rId12" Type="http://schemas.openxmlformats.org/officeDocument/2006/relationships/image" Target="../media/image12.jpeg"/><Relationship Id="rId13" Type="http://schemas.openxmlformats.org/officeDocument/2006/relationships/image" Target="../media/image13.jpeg"/><Relationship Id="rId14" Type="http://schemas.openxmlformats.org/officeDocument/2006/relationships/image" Target="../media/image14.jpe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jpeg"/><Relationship Id="rId9" Type="http://schemas.openxmlformats.org/officeDocument/2006/relationships/image" Target="../media/image9.jpeg"/><Relationship Id="rId10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7.jpeg"/><Relationship Id="rId5" Type="http://schemas.openxmlformats.org/officeDocument/2006/relationships/image" Target="../media/image58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6.jpg"/><Relationship Id="rId3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1" Type="http://schemas.microsoft.com/office/2007/relationships/media" Target="file://localhost/Users/bleibund/Bruno/Talks/Movies/Earth_departure_Mercury_Messenger.mpg" TargetMode="External"/><Relationship Id="rId2" Type="http://schemas.openxmlformats.org/officeDocument/2006/relationships/video" Target="file://localhost/Users/bleibund/Bruno/Talks/Movies/Earth_departure_Mercury_Messenger.m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0.jpeg"/><Relationship Id="rId3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4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772816"/>
            <a:ext cx="4320480" cy="432048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333375"/>
            <a:ext cx="8642350" cy="2133600"/>
          </a:xfrm>
        </p:spPr>
        <p:txBody>
          <a:bodyPr/>
          <a:lstStyle/>
          <a:p>
            <a:r>
              <a:rPr lang="en-GB" sz="4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Exciting Astrophysics</a:t>
            </a:r>
            <a:endParaRPr lang="en-GB" sz="3200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11560" y="5661025"/>
            <a:ext cx="6400800" cy="960438"/>
          </a:xfrm>
        </p:spPr>
        <p:txBody>
          <a:bodyPr/>
          <a:lstStyle/>
          <a:p>
            <a:r>
              <a:rPr lang="de-DE" sz="20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Bruno Leibundgut</a:t>
            </a:r>
            <a:br>
              <a:rPr lang="de-DE" sz="20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de-DE" sz="20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European Southern Observatory (ESO)</a:t>
            </a:r>
            <a:endParaRPr lang="en-GB" sz="20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 Topics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Planets around other stars</a:t>
            </a:r>
          </a:p>
          <a:p>
            <a:pPr lvl="1"/>
            <a:r>
              <a:rPr lang="en-US" dirty="0" smtClean="0"/>
              <a:t>Earth-like planets around </a:t>
            </a:r>
            <a:r>
              <a:rPr lang="en-US" dirty="0" err="1" smtClean="0"/>
              <a:t>Proxima</a:t>
            </a:r>
            <a:r>
              <a:rPr lang="en-US" dirty="0" smtClean="0"/>
              <a:t> B and TRAPPIST-1</a:t>
            </a:r>
          </a:p>
          <a:p>
            <a:r>
              <a:rPr lang="en-US" dirty="0" smtClean="0"/>
              <a:t>Black hole at the center of the Milky Way</a:t>
            </a:r>
          </a:p>
          <a:p>
            <a:r>
              <a:rPr lang="en-US" dirty="0" smtClean="0"/>
              <a:t>Stars falling into black holes</a:t>
            </a:r>
          </a:p>
          <a:p>
            <a:r>
              <a:rPr lang="en-US" dirty="0" smtClean="0"/>
              <a:t>The dark side of the universe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69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Planets around other stars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1330424"/>
                <a:ext cx="7772400" cy="4114800"/>
              </a:xfrm>
            </p:spPr>
            <p:txBody>
              <a:bodyPr/>
              <a:lstStyle/>
              <a:p>
                <a:r>
                  <a:rPr lang="en-US" dirty="0" smtClean="0"/>
                  <a:t>Earth-mass planet around the nearest star to the Sun (4 light years)</a:t>
                </a:r>
              </a:p>
              <a:p>
                <a:endParaRPr lang="en-US" dirty="0"/>
              </a:p>
              <a:p>
                <a:endParaRPr lang="en-US" dirty="0" smtClean="0"/>
              </a:p>
              <a:p>
                <a:r>
                  <a:rPr lang="en-US" dirty="0" err="1" smtClean="0"/>
                  <a:t>Proxima</a:t>
                </a:r>
                <a:r>
                  <a:rPr lang="en-US" dirty="0" smtClean="0"/>
                  <a:t> Centauri is a faint dwarf star</a:t>
                </a:r>
              </a:p>
              <a:p>
                <a:pPr lvl="1"/>
                <a:r>
                  <a:rPr lang="en-US" dirty="0" smtClean="0"/>
                  <a:t>about 1/10 of the mass of the Sun</a:t>
                </a:r>
              </a:p>
              <a:p>
                <a:pPr lvl="1"/>
                <a:r>
                  <a:rPr lang="en-US" dirty="0" smtClean="0"/>
                  <a:t>1000 times fainter than the Sun</a:t>
                </a:r>
              </a:p>
              <a:p>
                <a:pPr lvl="1"/>
                <a:r>
                  <a:rPr lang="en-US" dirty="0" smtClean="0"/>
                  <a:t>orbits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𝛼</m:t>
                    </m:r>
                  </m:oMath>
                </a14:m>
                <a:r>
                  <a:rPr lang="en-US" dirty="0" smtClean="0"/>
                  <a:t> Centauri (A+B) in 550000 years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330424"/>
                <a:ext cx="7772400" cy="4114800"/>
              </a:xfrm>
              <a:blipFill rotWithShape="0">
                <a:blip r:embed="rId3"/>
                <a:stretch>
                  <a:fillRect l="-1490" t="-1926" r="-1333" b="-10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885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Venus Transit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9" y="1152227"/>
            <a:ext cx="7260166" cy="5445125"/>
          </a:xfrm>
        </p:spPr>
      </p:pic>
      <p:sp>
        <p:nvSpPr>
          <p:cNvPr id="5" name="TextBox 4"/>
          <p:cNvSpPr txBox="1"/>
          <p:nvPr/>
        </p:nvSpPr>
        <p:spPr>
          <a:xfrm>
            <a:off x="215900" y="5600700"/>
            <a:ext cx="2146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>
                    <a:lumMod val="95000"/>
                  </a:schemeClr>
                </a:solidFill>
              </a:rPr>
              <a:t>NASA</a:t>
            </a:r>
            <a:br>
              <a:rPr lang="en-US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mtClean="0">
                <a:solidFill>
                  <a:schemeClr val="bg1">
                    <a:lumMod val="95000"/>
                  </a:schemeClr>
                </a:solidFill>
              </a:rPr>
              <a:t>Venus and the ISS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33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Smaller star – bigger planet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Planet blocks some of the stellar light during transit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1651461"/>
            <a:ext cx="4599571" cy="43444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6887" y="1651529"/>
            <a:ext cx="4563937" cy="434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1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7" y="1314706"/>
            <a:ext cx="4427984" cy="55349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Planetary System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474440"/>
            <a:ext cx="4030216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Seven Earth-mass planets orbiting a small star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40537"/>
            <a:ext cx="4716016" cy="265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75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33375"/>
            <a:ext cx="7772400" cy="1143000"/>
          </a:xfrm>
        </p:spPr>
        <p:txBody>
          <a:bodyPr/>
          <a:lstStyle/>
          <a:p>
            <a:r>
              <a:rPr lang="en-US" dirty="0" smtClean="0"/>
              <a:t>Comparison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426" y="0"/>
            <a:ext cx="66051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5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this could look like</a:t>
            </a:r>
            <a:endParaRPr lang="en-US" dirty="0"/>
          </a:p>
        </p:txBody>
      </p:sp>
      <p:pic>
        <p:nvPicPr>
          <p:cNvPr id="3" name="eso1706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412776"/>
            <a:ext cx="9148056" cy="514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2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00808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is-IS" dirty="0" smtClean="0"/>
              <a:t>...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-li tam </a:t>
            </a:r>
            <a:r>
              <a:rPr lang="en-US" dirty="0" err="1"/>
              <a:t>žáby</a:t>
            </a:r>
            <a:r>
              <a:rPr lang="en-US" dirty="0"/>
              <a:t> </a:t>
            </a:r>
            <a:r>
              <a:rPr lang="en-US" dirty="0" err="1"/>
              <a:t>taky</a:t>
            </a:r>
            <a:r>
              <a:rPr lang="en-US" dirty="0"/>
              <a:t>! </a:t>
            </a:r>
            <a:endParaRPr lang="en-US" dirty="0" smtClean="0"/>
          </a:p>
          <a:p>
            <a:pPr marL="0" indent="0">
              <a:buNone/>
            </a:pPr>
            <a:r>
              <a:rPr lang="is-IS" dirty="0" smtClean="0"/>
              <a:t>…and will there be frogs there too?</a:t>
            </a:r>
          </a:p>
          <a:p>
            <a:pPr marL="0" indent="0">
              <a:buNone/>
            </a:pPr>
            <a:endParaRPr lang="is-IS" dirty="0"/>
          </a:p>
          <a:p>
            <a:pPr marL="0" indent="0">
              <a:buNone/>
            </a:pPr>
            <a:endParaRPr lang="is-IS" dirty="0"/>
          </a:p>
          <a:p>
            <a:pPr marL="0" indent="0">
              <a:buNone/>
            </a:pPr>
            <a:endParaRPr lang="is-IS" dirty="0" smtClean="0"/>
          </a:p>
          <a:p>
            <a:pPr marL="0" indent="0" algn="r">
              <a:buNone/>
            </a:pPr>
            <a:r>
              <a:rPr lang="is-IS" dirty="0" smtClean="0"/>
              <a:t>from the poem</a:t>
            </a:r>
          </a:p>
          <a:p>
            <a:pPr marL="0" indent="0" algn="r">
              <a:buNone/>
            </a:pPr>
            <a:r>
              <a:rPr lang="is-IS" dirty="0" smtClean="0"/>
              <a:t>Frogs sat around a puddle</a:t>
            </a:r>
          </a:p>
          <a:p>
            <a:pPr marL="0" indent="0" algn="r">
              <a:buNone/>
            </a:pPr>
            <a:r>
              <a:rPr lang="is-IS" dirty="0" smtClean="0"/>
              <a:t>by Jan Neruda     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81"/>
          <a:stretch/>
        </p:blipFill>
        <p:spPr>
          <a:xfrm>
            <a:off x="899592" y="3024107"/>
            <a:ext cx="2088232" cy="340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8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Black hole at the center of the Milky Way</a:t>
            </a:r>
            <a:endParaRPr lang="en-US" dirty="0"/>
          </a:p>
        </p:txBody>
      </p:sp>
      <p:pic>
        <p:nvPicPr>
          <p:cNvPr id="4" name="Galactic_Centre_BH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6288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3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 falling into a black hole</a:t>
            </a:r>
            <a:endParaRPr lang="en-US" dirty="0"/>
          </a:p>
        </p:txBody>
      </p:sp>
      <p:pic>
        <p:nvPicPr>
          <p:cNvPr id="3" name="eso1644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6272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86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109005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do we see our world?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724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732" name="Picture 4" descr="Star Wars Darth Va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9730" name="Rectangle 2"/>
          <p:cNvSpPr>
            <a:spLocks noGrp="1" noChangeArrowheads="1"/>
          </p:cNvSpPr>
          <p:nvPr>
            <p:ph type="title"/>
          </p:nvPr>
        </p:nvSpPr>
        <p:spPr>
          <a:xfrm>
            <a:off x="3059113" y="609600"/>
            <a:ext cx="6046787" cy="1143000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The dark side of the universe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4663" y="2420938"/>
            <a:ext cx="4859337" cy="3744912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What is the universe made of?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How do we understand the universe?</a:t>
            </a:r>
          </a:p>
          <a:p>
            <a:pPr marL="0" indent="0">
              <a:buFontTx/>
              <a:buNone/>
            </a:pPr>
            <a:r>
              <a:rPr lang="en-GB" dirty="0" smtClean="0">
                <a:solidFill>
                  <a:schemeClr val="bg1"/>
                </a:solidFill>
              </a:rPr>
              <a:t>What are Dark Matter and Dark Energy?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01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Basics of Cosmology</a:t>
            </a:r>
            <a:br>
              <a:rPr lang="en-GB" dirty="0" smtClean="0"/>
            </a:br>
            <a:r>
              <a:rPr lang="en-GB" sz="2800" dirty="0" smtClean="0"/>
              <a:t>(our world view)</a:t>
            </a:r>
            <a:endParaRPr lang="en-GB" dirty="0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412776"/>
            <a:ext cx="7772400" cy="5112568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GB" b="1" dirty="0" smtClean="0"/>
              <a:t>Theory of Gravity</a:t>
            </a:r>
          </a:p>
          <a:p>
            <a:pPr lvl="1">
              <a:buFontTx/>
              <a:buNone/>
            </a:pPr>
            <a:r>
              <a:rPr lang="en-GB" b="1" dirty="0" smtClean="0">
                <a:solidFill>
                  <a:srgbClr val="FF0000"/>
                </a:solidFill>
              </a:rPr>
              <a:t>Einstein’s Theory of General Relativity</a:t>
            </a:r>
            <a:endParaRPr lang="en-GB" b="1" dirty="0" smtClean="0"/>
          </a:p>
          <a:p>
            <a:pPr>
              <a:buFontTx/>
              <a:buNone/>
            </a:pPr>
            <a:r>
              <a:rPr lang="en-GB" b="1" dirty="0" smtClean="0"/>
              <a:t>Isotropy</a:t>
            </a:r>
          </a:p>
          <a:p>
            <a:pPr lvl="1">
              <a:buFontTx/>
              <a:buNone/>
            </a:pPr>
            <a:r>
              <a:rPr lang="en-GB" b="1" dirty="0" smtClean="0">
                <a:solidFill>
                  <a:srgbClr val="FF0000"/>
                </a:solidFill>
              </a:rPr>
              <a:t>There are no preferred directions in the </a:t>
            </a:r>
            <a:r>
              <a:rPr lang="en-GB" b="1" dirty="0" smtClean="0"/>
              <a:t>Universe</a:t>
            </a:r>
            <a:endParaRPr lang="en-GB" b="1" dirty="0" smtClean="0">
              <a:solidFill>
                <a:srgbClr val="FF0000"/>
              </a:solidFill>
            </a:endParaRPr>
          </a:p>
          <a:p>
            <a:pPr>
              <a:buFontTx/>
              <a:buNone/>
            </a:pPr>
            <a:r>
              <a:rPr lang="en-GB" b="1" dirty="0" smtClean="0"/>
              <a:t>Homogeneity</a:t>
            </a:r>
          </a:p>
          <a:p>
            <a:pPr lvl="1">
              <a:buFontTx/>
              <a:buNone/>
            </a:pPr>
            <a:r>
              <a:rPr lang="en-GB" b="1" dirty="0" smtClean="0">
                <a:solidFill>
                  <a:srgbClr val="FF0000"/>
                </a:solidFill>
              </a:rPr>
              <a:t>No special region in the Universe</a:t>
            </a:r>
          </a:p>
          <a:p>
            <a:pPr lvl="1">
              <a:buFontTx/>
              <a:buNone/>
            </a:pPr>
            <a:r>
              <a:rPr lang="en-GB" b="1" dirty="0" smtClean="0">
                <a:solidFill>
                  <a:srgbClr val="FF0000"/>
                </a:solidFill>
              </a:rPr>
              <a:t>(e.g. no centre</a:t>
            </a:r>
            <a:r>
              <a:rPr lang="en-GB" b="1" dirty="0" smtClean="0"/>
              <a:t>)</a:t>
            </a:r>
            <a:endParaRPr lang="en-GB" b="1" dirty="0" smtClean="0">
              <a:solidFill>
                <a:srgbClr val="FF0000"/>
              </a:solidFill>
            </a:endParaRPr>
          </a:p>
          <a:p>
            <a:pPr>
              <a:buFontTx/>
              <a:buNone/>
            </a:pPr>
            <a:r>
              <a:rPr lang="en-GB" b="1" dirty="0" smtClean="0"/>
              <a:t>Anthropic Principle</a:t>
            </a:r>
          </a:p>
          <a:p>
            <a:pPr lvl="1">
              <a:buFontTx/>
              <a:buNone/>
            </a:pPr>
            <a:r>
              <a:rPr lang="en-GB" b="1" dirty="0" smtClean="0">
                <a:solidFill>
                  <a:srgbClr val="FF0000"/>
                </a:solidFill>
              </a:rPr>
              <a:t>The Universe created us</a:t>
            </a:r>
          </a:p>
        </p:txBody>
      </p:sp>
    </p:spTree>
    <p:extLst>
      <p:ext uri="{BB962C8B-B14F-4D97-AF65-F5344CB8AC3E}">
        <p14:creationId xmlns:p14="http://schemas.microsoft.com/office/powerpoint/2010/main" val="13915432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Gravitation!</a:t>
            </a:r>
          </a:p>
        </p:txBody>
      </p:sp>
      <p:sp>
        <p:nvSpPr>
          <p:cNvPr id="33075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402432"/>
            <a:ext cx="7772400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GB" dirty="0" smtClean="0"/>
              <a:t>Of the four fundamental forces </a:t>
            </a:r>
            <a:r>
              <a:rPr lang="en-GB" sz="2400" dirty="0">
                <a:solidFill>
                  <a:srgbClr val="C7C7FF"/>
                </a:solidFill>
              </a:rPr>
              <a:t>(Gravitation, </a:t>
            </a:r>
            <a:r>
              <a:rPr lang="en-GB" sz="2400" dirty="0" smtClean="0">
                <a:solidFill>
                  <a:srgbClr val="C7C7FF"/>
                </a:solidFill>
              </a:rPr>
              <a:t>Electromagnetism, Weak and Strong Forces)</a:t>
            </a:r>
            <a:r>
              <a:rPr lang="en-GB" dirty="0" smtClean="0">
                <a:solidFill>
                  <a:srgbClr val="C7C7FF"/>
                </a:solidFill>
              </a:rPr>
              <a:t> </a:t>
            </a:r>
            <a:r>
              <a:rPr lang="en-US" dirty="0" smtClean="0"/>
              <a:t>only gravitation determines the evolution of the universe</a:t>
            </a:r>
            <a:r>
              <a:rPr lang="en-US" dirty="0" smtClean="0">
                <a:cs typeface="Times New Roman" charset="0"/>
              </a:rPr>
              <a:t>.</a:t>
            </a:r>
            <a:endParaRPr lang="en-US" dirty="0">
              <a:cs typeface="Times New Roman" charset="0"/>
            </a:endParaRPr>
          </a:p>
        </p:txBody>
      </p:sp>
      <p:pic>
        <p:nvPicPr>
          <p:cNvPr id="330756" name="Picture 4" descr="earthri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573016"/>
            <a:ext cx="2722563" cy="306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0757" name="Picture 5" descr="s116e071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3" y="3573016"/>
            <a:ext cx="4510087" cy="307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76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Uyuni_Einstein2"/>
          <p:cNvPicPr>
            <a:picLocks noChangeAspect="1" noChangeArrowheads="1"/>
          </p:cNvPicPr>
          <p:nvPr/>
        </p:nvPicPr>
        <p:blipFill>
          <a:blip r:embed="rId3" cstate="print"/>
          <a:srcRect l="7324" t="9190" r="13072" b="1121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996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in the Universe?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We are!</a:t>
            </a:r>
            <a:endParaRPr lang="en-GB" dirty="0"/>
          </a:p>
        </p:txBody>
      </p:sp>
      <p:pic>
        <p:nvPicPr>
          <p:cNvPr id="4" name="Picture 3" descr="oktoberfest2013_0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401564"/>
            <a:ext cx="4896544" cy="2779654"/>
          </a:xfrm>
          <a:prstGeom prst="rect">
            <a:avLst/>
          </a:prstGeom>
        </p:spPr>
      </p:pic>
      <p:pic>
        <p:nvPicPr>
          <p:cNvPr id="5" name="Picture 4" descr="earth_cassini_2013200_lrg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1" t="13301" b="34483"/>
          <a:stretch/>
        </p:blipFill>
        <p:spPr>
          <a:xfrm>
            <a:off x="5508104" y="3573016"/>
            <a:ext cx="2996413" cy="2736304"/>
          </a:xfrm>
          <a:prstGeom prst="rect">
            <a:avLst/>
          </a:prstGeom>
        </p:spPr>
      </p:pic>
      <p:pic>
        <p:nvPicPr>
          <p:cNvPr id="6" name="Picture 5" descr="local_neighbourhood-eso0830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140968"/>
            <a:ext cx="4690475" cy="3118433"/>
          </a:xfrm>
          <a:prstGeom prst="rect">
            <a:avLst/>
          </a:prstGeom>
        </p:spPr>
      </p:pic>
      <p:pic>
        <p:nvPicPr>
          <p:cNvPr id="7" name="Picture 6" descr="M83-eso0825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040" y="2708920"/>
            <a:ext cx="3933056" cy="3933056"/>
          </a:xfrm>
          <a:prstGeom prst="rect">
            <a:avLst/>
          </a:prstGeom>
        </p:spPr>
      </p:pic>
      <p:pic>
        <p:nvPicPr>
          <p:cNvPr id="8" name="Picture 7" descr="CenA-eso0903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798244"/>
            <a:ext cx="4667765" cy="4915740"/>
          </a:xfrm>
          <a:prstGeom prst="rect">
            <a:avLst/>
          </a:prstGeom>
        </p:spPr>
      </p:pic>
      <p:pic>
        <p:nvPicPr>
          <p:cNvPr id="9" name="Picture 8" descr="Fornax-eso0949c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493" y="2358232"/>
            <a:ext cx="5123827" cy="416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8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in the Universe?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What else?</a:t>
            </a:r>
          </a:p>
          <a:p>
            <a:pPr lvl="1"/>
            <a:r>
              <a:rPr lang="en-GB" dirty="0" smtClean="0"/>
              <a:t>Elementary particles</a:t>
            </a:r>
          </a:p>
          <a:p>
            <a:pPr lvl="2"/>
            <a:r>
              <a:rPr lang="en-GB" dirty="0"/>
              <a:t>N</a:t>
            </a:r>
            <a:r>
              <a:rPr lang="en-GB" dirty="0" smtClean="0"/>
              <a:t>eutrinos</a:t>
            </a:r>
          </a:p>
          <a:p>
            <a:pPr lvl="2"/>
            <a:r>
              <a:rPr lang="en-GB" dirty="0" smtClean="0"/>
              <a:t>Higgs particle</a:t>
            </a:r>
          </a:p>
          <a:p>
            <a:pPr lvl="2"/>
            <a:r>
              <a:rPr lang="en-GB" dirty="0" smtClean="0"/>
              <a:t>yet unknown particles</a:t>
            </a:r>
          </a:p>
          <a:p>
            <a:pPr lvl="1"/>
            <a:r>
              <a:rPr lang="en-GB" dirty="0" smtClean="0"/>
              <a:t>Other forms of energy</a:t>
            </a:r>
          </a:p>
          <a:p>
            <a:pPr lvl="2"/>
            <a:r>
              <a:rPr lang="en-GB" dirty="0" smtClean="0"/>
              <a:t>radiation</a:t>
            </a:r>
          </a:p>
          <a:p>
            <a:pPr lvl="2"/>
            <a:r>
              <a:rPr lang="en-GB" dirty="0" smtClean="0"/>
              <a:t>????</a:t>
            </a:r>
            <a:endParaRPr lang="en-GB" dirty="0"/>
          </a:p>
        </p:txBody>
      </p:sp>
      <p:pic>
        <p:nvPicPr>
          <p:cNvPr id="4" name="Picture 3" descr="Higgs-gammagamma_run194108_evt564224000_ispy_3d-annotated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700808"/>
            <a:ext cx="3591928" cy="2304256"/>
          </a:xfrm>
          <a:prstGeom prst="rect">
            <a:avLst/>
          </a:prstGeom>
        </p:spPr>
      </p:pic>
      <p:pic>
        <p:nvPicPr>
          <p:cNvPr id="5" name="Picture 4" descr="Planck_CMB_black_background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365104"/>
            <a:ext cx="3744416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3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87A_aat"/>
          <p:cNvPicPr>
            <a:picLocks noChangeAspect="1" noChangeArrowheads="1"/>
          </p:cNvPicPr>
          <p:nvPr/>
        </p:nvPicPr>
        <p:blipFill>
          <a:blip r:embed="rId2" cstate="print"/>
          <a:srcRect t="5902"/>
          <a:stretch>
            <a:fillRect/>
          </a:stretch>
        </p:blipFill>
        <p:spPr bwMode="auto">
          <a:xfrm>
            <a:off x="0" y="188913"/>
            <a:ext cx="9144000" cy="645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8800" smtClean="0">
                <a:solidFill>
                  <a:srgbClr val="FFFF00"/>
                </a:solidFill>
              </a:rPr>
              <a:t>Supernova!</a:t>
            </a:r>
          </a:p>
        </p:txBody>
      </p:sp>
      <p:sp>
        <p:nvSpPr>
          <p:cNvPr id="328709" name="Text Box 5"/>
          <p:cNvSpPr txBox="1">
            <a:spLocks noChangeArrowheads="1"/>
          </p:cNvSpPr>
          <p:nvPr/>
        </p:nvSpPr>
        <p:spPr bwMode="auto">
          <a:xfrm>
            <a:off x="-34925" y="6211888"/>
            <a:ext cx="39269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0" dirty="0">
                <a:solidFill>
                  <a:schemeClr val="bg1"/>
                </a:solidFill>
              </a:rPr>
              <a:t>© Anglo-Australian Telescope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Kepler’s</a:t>
            </a:r>
            <a:r>
              <a:rPr lang="en-US" dirty="0" smtClean="0"/>
              <a:t> supernova today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259632" y="1355170"/>
            <a:ext cx="6552728" cy="5242182"/>
            <a:chOff x="1259632" y="1355170"/>
            <a:chExt cx="6552728" cy="5242182"/>
          </a:xfrm>
        </p:grpSpPr>
        <p:pic>
          <p:nvPicPr>
            <p:cNvPr id="4" name="Picture 3" descr="960px-Keplers_supernova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632" y="1355170"/>
              <a:ext cx="6552727" cy="524218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088525" y="6135687"/>
              <a:ext cx="17238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0" dirty="0" smtClean="0">
                  <a:solidFill>
                    <a:srgbClr val="C7C7FF"/>
                  </a:solidFill>
                  <a:latin typeface="HelveticaNeueLT Com 65 Md"/>
                  <a:cs typeface="HelveticaNeueLT Com 65 Md"/>
                </a:rPr>
                <a:t>NASA/ESA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900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Cosmology with Supernovae</a:t>
            </a:r>
            <a:endParaRPr lang="en-GB"/>
          </a:p>
        </p:txBody>
      </p:sp>
      <p:sp>
        <p:nvSpPr>
          <p:cNvPr id="2344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GB" dirty="0" smtClean="0"/>
              <a:t>It is very difficult to measure distances in the universe. Supernovae are an essential tool to determine the expansion rate and its history.</a:t>
            </a:r>
          </a:p>
          <a:p>
            <a:pPr marL="0" indent="0">
              <a:buFontTx/>
              <a:buNone/>
            </a:pPr>
            <a:r>
              <a:rPr lang="en-GB" dirty="0" smtClean="0">
                <a:solidFill>
                  <a:srgbClr val="FF0000"/>
                </a:solidFill>
                <a:cs typeface="Times New Roman" pitchFamily="18" charset="0"/>
              </a:rPr>
              <a:t>Type </a:t>
            </a:r>
            <a:r>
              <a:rPr lang="en-GB" dirty="0" err="1" smtClean="0">
                <a:solidFill>
                  <a:srgbClr val="FF0000"/>
                </a:solidFill>
                <a:cs typeface="Times New Roman" pitchFamily="18" charset="0"/>
              </a:rPr>
              <a:t>Ia</a:t>
            </a:r>
            <a:r>
              <a:rPr lang="en-GB" dirty="0" smtClean="0">
                <a:solidFill>
                  <a:srgbClr val="FF0000"/>
                </a:solidFill>
                <a:cs typeface="Times New Roman" pitchFamily="18" charset="0"/>
              </a:rPr>
              <a:t> Supernovae are excellent distance indicators</a:t>
            </a:r>
            <a:endParaRPr lang="en-GB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82613" y="914400"/>
            <a:ext cx="8001000" cy="4724400"/>
            <a:chOff x="528" y="552"/>
            <a:chExt cx="5040" cy="2976"/>
          </a:xfrm>
        </p:grpSpPr>
        <p:sp>
          <p:nvSpPr>
            <p:cNvPr id="48131" name="Line 3"/>
            <p:cNvSpPr>
              <a:spLocks noChangeShapeType="1"/>
            </p:cNvSpPr>
            <p:nvPr/>
          </p:nvSpPr>
          <p:spPr bwMode="auto">
            <a:xfrm>
              <a:off x="528" y="552"/>
              <a:ext cx="0" cy="2976"/>
            </a:xfrm>
            <a:prstGeom prst="line">
              <a:avLst/>
            </a:prstGeom>
            <a:noFill/>
            <a:ln w="38100">
              <a:solidFill>
                <a:srgbClr val="FFFF66"/>
              </a:solidFill>
              <a:round/>
              <a:headEnd type="triangle" w="lg" len="lg"/>
              <a:tailEnd type="none" w="sm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8132" name="Line 4"/>
            <p:cNvSpPr>
              <a:spLocks noChangeShapeType="1"/>
            </p:cNvSpPr>
            <p:nvPr/>
          </p:nvSpPr>
          <p:spPr bwMode="auto">
            <a:xfrm>
              <a:off x="528" y="3528"/>
              <a:ext cx="5040" cy="0"/>
            </a:xfrm>
            <a:prstGeom prst="line">
              <a:avLst/>
            </a:prstGeom>
            <a:noFill/>
            <a:ln w="38100">
              <a:solidFill>
                <a:srgbClr val="FFFF66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838200" y="1066800"/>
            <a:ext cx="25082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 smtClean="0">
                <a:solidFill>
                  <a:srgbClr val="FFFF66"/>
                </a:solidFill>
                <a:latin typeface="Comic Sans MS" pitchFamily="66" charset="0"/>
              </a:rPr>
              <a:t>Mean distance between galaxies</a:t>
            </a:r>
            <a:endParaRPr lang="en-US" sz="2000" dirty="0">
              <a:solidFill>
                <a:srgbClr val="FFFF66"/>
              </a:solidFill>
              <a:latin typeface="Comic Sans MS" pitchFamily="66" charset="0"/>
            </a:endParaRP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132144" y="3733800"/>
            <a:ext cx="736601" cy="2587534"/>
            <a:chOff x="2069" y="2280"/>
            <a:chExt cx="464" cy="1678"/>
          </a:xfrm>
        </p:grpSpPr>
        <p:sp>
          <p:nvSpPr>
            <p:cNvPr id="48135" name="Text Box 7"/>
            <p:cNvSpPr txBox="1">
              <a:spLocks noChangeArrowheads="1"/>
            </p:cNvSpPr>
            <p:nvPr/>
          </p:nvSpPr>
          <p:spPr bwMode="auto">
            <a:xfrm>
              <a:off x="2069" y="3738"/>
              <a:ext cx="464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solidFill>
                    <a:srgbClr val="FFFF66"/>
                  </a:solidFill>
                  <a:latin typeface="Comic Sans MS" pitchFamily="66" charset="0"/>
                </a:rPr>
                <a:t>today</a:t>
              </a:r>
              <a:endParaRPr lang="en-US" sz="1600" dirty="0">
                <a:solidFill>
                  <a:srgbClr val="FFFF66"/>
                </a:solidFill>
                <a:latin typeface="Comic Sans MS" pitchFamily="66" charset="0"/>
              </a:endParaRPr>
            </a:p>
          </p:txBody>
        </p:sp>
        <p:sp>
          <p:nvSpPr>
            <p:cNvPr id="48136" name="AutoShape 8"/>
            <p:cNvSpPr>
              <a:spLocks noChangeArrowheads="1"/>
            </p:cNvSpPr>
            <p:nvPr/>
          </p:nvSpPr>
          <p:spPr bwMode="auto">
            <a:xfrm>
              <a:off x="2239" y="3528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37" name="Line 9"/>
            <p:cNvSpPr>
              <a:spLocks noChangeShapeType="1"/>
            </p:cNvSpPr>
            <p:nvPr/>
          </p:nvSpPr>
          <p:spPr bwMode="auto">
            <a:xfrm flipV="1">
              <a:off x="2287" y="2280"/>
              <a:ext cx="0" cy="1248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58"/>
          <p:cNvGrpSpPr>
            <a:grpSpLocks/>
          </p:cNvGrpSpPr>
          <p:nvPr/>
        </p:nvGrpSpPr>
        <p:grpSpPr bwMode="auto">
          <a:xfrm>
            <a:off x="1143000" y="2971800"/>
            <a:ext cx="1600200" cy="528638"/>
            <a:chOff x="720" y="1872"/>
            <a:chExt cx="1008" cy="333"/>
          </a:xfrm>
        </p:grpSpPr>
        <p:sp>
          <p:nvSpPr>
            <p:cNvPr id="48139" name="AutoShape 11"/>
            <p:cNvSpPr>
              <a:spLocks noChangeArrowheads="1"/>
            </p:cNvSpPr>
            <p:nvPr/>
          </p:nvSpPr>
          <p:spPr bwMode="auto">
            <a:xfrm>
              <a:off x="720" y="2109"/>
              <a:ext cx="1008" cy="96"/>
            </a:xfrm>
            <a:prstGeom prst="leftArrow">
              <a:avLst>
                <a:gd name="adj1" fmla="val 41667"/>
                <a:gd name="adj2" fmla="val 193764"/>
              </a:avLst>
            </a:prstGeom>
            <a:solidFill>
              <a:srgbClr val="FFFF99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40" name="Text Box 12"/>
            <p:cNvSpPr txBox="1">
              <a:spLocks noChangeArrowheads="1"/>
            </p:cNvSpPr>
            <p:nvPr/>
          </p:nvSpPr>
          <p:spPr bwMode="auto">
            <a:xfrm>
              <a:off x="864" y="1872"/>
              <a:ext cx="61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800" b="0" dirty="0" err="1" smtClean="0">
                  <a:solidFill>
                    <a:srgbClr val="FFFF66"/>
                  </a:solidFill>
                  <a:latin typeface="Comic Sans MS" pitchFamily="66" charset="0"/>
                </a:rPr>
                <a:t>Fainter</a:t>
              </a:r>
              <a:endParaRPr lang="de-DE" sz="1800" b="0" dirty="0">
                <a:solidFill>
                  <a:srgbClr val="FFFF66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5" name="Group 59"/>
          <p:cNvGrpSpPr>
            <a:grpSpLocks/>
          </p:cNvGrpSpPr>
          <p:nvPr/>
        </p:nvGrpSpPr>
        <p:grpSpPr bwMode="auto">
          <a:xfrm>
            <a:off x="3868740" y="3733800"/>
            <a:ext cx="1220788" cy="1600200"/>
            <a:chOff x="2437" y="2352"/>
            <a:chExt cx="769" cy="1008"/>
          </a:xfrm>
        </p:grpSpPr>
        <p:sp>
          <p:nvSpPr>
            <p:cNvPr id="48142" name="AutoShape 14"/>
            <p:cNvSpPr>
              <a:spLocks noChangeArrowheads="1"/>
            </p:cNvSpPr>
            <p:nvPr/>
          </p:nvSpPr>
          <p:spPr bwMode="auto">
            <a:xfrm>
              <a:off x="2437" y="2352"/>
              <a:ext cx="96" cy="1008"/>
            </a:xfrm>
            <a:prstGeom prst="downArrow">
              <a:avLst>
                <a:gd name="adj1" fmla="val 41667"/>
                <a:gd name="adj2" fmla="val 212479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43" name="Text Box 15"/>
            <p:cNvSpPr txBox="1">
              <a:spLocks noChangeArrowheads="1"/>
            </p:cNvSpPr>
            <p:nvPr/>
          </p:nvSpPr>
          <p:spPr bwMode="auto">
            <a:xfrm>
              <a:off x="2517" y="2592"/>
              <a:ext cx="68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de-DE" sz="1800" b="0" dirty="0" err="1" smtClean="0">
                  <a:solidFill>
                    <a:srgbClr val="FF0000"/>
                  </a:solidFill>
                  <a:latin typeface="Comic Sans MS" pitchFamily="66" charset="0"/>
                </a:rPr>
                <a:t>redshift</a:t>
              </a:r>
              <a:endParaRPr lang="de-DE" sz="1800" b="0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6" name="Group 60"/>
          <p:cNvGrpSpPr>
            <a:grpSpLocks/>
          </p:cNvGrpSpPr>
          <p:nvPr/>
        </p:nvGrpSpPr>
        <p:grpSpPr bwMode="auto">
          <a:xfrm>
            <a:off x="2563813" y="2185988"/>
            <a:ext cx="6427787" cy="4443412"/>
            <a:chOff x="1615" y="1377"/>
            <a:chExt cx="4049" cy="2799"/>
          </a:xfrm>
        </p:grpSpPr>
        <p:sp>
          <p:nvSpPr>
            <p:cNvPr id="48144" name="Text Box 16"/>
            <p:cNvSpPr txBox="1">
              <a:spLocks noChangeArrowheads="1"/>
            </p:cNvSpPr>
            <p:nvPr/>
          </p:nvSpPr>
          <p:spPr bwMode="auto">
            <a:xfrm>
              <a:off x="5107" y="1377"/>
              <a:ext cx="557" cy="237"/>
            </a:xfrm>
            <a:prstGeom prst="rect">
              <a:avLst/>
            </a:prstGeom>
            <a:noFill/>
            <a:ln w="9525">
              <a:solidFill>
                <a:srgbClr val="66FF99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66FF99"/>
                  </a:solidFill>
                  <a:latin typeface="Arial" charset="0"/>
                  <a:sym typeface="Symbol" pitchFamily="18" charset="2"/>
                </a:rPr>
                <a:t></a:t>
              </a:r>
              <a:r>
                <a:rPr lang="en-US" sz="1800" baseline="-25000">
                  <a:solidFill>
                    <a:srgbClr val="66FF99"/>
                  </a:solidFill>
                  <a:latin typeface="Arial" charset="0"/>
                  <a:sym typeface="Symbol" pitchFamily="18" charset="2"/>
                </a:rPr>
                <a:t>M</a:t>
              </a:r>
              <a:r>
                <a:rPr lang="en-US" sz="1800">
                  <a:solidFill>
                    <a:srgbClr val="66FF99"/>
                  </a:solidFill>
                  <a:latin typeface="Arial" charset="0"/>
                  <a:sym typeface="Symbol" pitchFamily="18" charset="2"/>
                </a:rPr>
                <a:t> = 1</a:t>
              </a:r>
              <a:endParaRPr lang="en-US" sz="1800">
                <a:solidFill>
                  <a:srgbClr val="66FF99"/>
                </a:solidFill>
                <a:latin typeface="Arial" charset="0"/>
              </a:endParaRPr>
            </a:p>
          </p:txBody>
        </p:sp>
        <p:grpSp>
          <p:nvGrpSpPr>
            <p:cNvPr id="7" name="Group 17"/>
            <p:cNvGrpSpPr>
              <a:grpSpLocks/>
            </p:cNvGrpSpPr>
            <p:nvPr/>
          </p:nvGrpSpPr>
          <p:grpSpPr bwMode="auto">
            <a:xfrm>
              <a:off x="1615" y="1477"/>
              <a:ext cx="3435" cy="2699"/>
              <a:chOff x="1824" y="1428"/>
              <a:chExt cx="3435" cy="2699"/>
            </a:xfrm>
          </p:grpSpPr>
          <p:sp>
            <p:nvSpPr>
              <p:cNvPr id="48146" name="Freeform 18"/>
              <p:cNvSpPr>
                <a:spLocks/>
              </p:cNvSpPr>
              <p:nvPr/>
            </p:nvSpPr>
            <p:spPr bwMode="auto">
              <a:xfrm>
                <a:off x="3099" y="1428"/>
                <a:ext cx="2160" cy="396"/>
              </a:xfrm>
              <a:custGeom>
                <a:avLst/>
                <a:gdLst/>
                <a:ahLst/>
                <a:cxnLst>
                  <a:cxn ang="0">
                    <a:pos x="0" y="492"/>
                  </a:cxn>
                  <a:cxn ang="0">
                    <a:pos x="930" y="84"/>
                  </a:cxn>
                  <a:cxn ang="0">
                    <a:pos x="1818" y="30"/>
                  </a:cxn>
                </a:cxnLst>
                <a:rect l="0" t="0" r="r" b="b"/>
                <a:pathLst>
                  <a:path w="1818" h="492">
                    <a:moveTo>
                      <a:pt x="0" y="492"/>
                    </a:moveTo>
                    <a:cubicBezTo>
                      <a:pt x="390" y="228"/>
                      <a:pt x="627" y="161"/>
                      <a:pt x="930" y="84"/>
                    </a:cubicBezTo>
                    <a:cubicBezTo>
                      <a:pt x="1236" y="0"/>
                      <a:pt x="1633" y="41"/>
                      <a:pt x="1818" y="30"/>
                    </a:cubicBezTo>
                  </a:path>
                </a:pathLst>
              </a:custGeom>
              <a:noFill/>
              <a:ln w="38100">
                <a:solidFill>
                  <a:srgbClr val="66FF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147" name="Arc 19"/>
              <p:cNvSpPr>
                <a:spLocks/>
              </p:cNvSpPr>
              <p:nvPr/>
            </p:nvSpPr>
            <p:spPr bwMode="auto">
              <a:xfrm rot="12625532" flipV="1">
                <a:off x="1824" y="1692"/>
                <a:ext cx="1611" cy="2435"/>
              </a:xfrm>
              <a:custGeom>
                <a:avLst/>
                <a:gdLst>
                  <a:gd name="G0" fmla="+- 0 0 0"/>
                  <a:gd name="G1" fmla="+- 17723 0 0"/>
                  <a:gd name="G2" fmla="+- 21600 0 0"/>
                  <a:gd name="T0" fmla="*/ 12347 w 21598"/>
                  <a:gd name="T1" fmla="*/ 0 h 17723"/>
                  <a:gd name="T2" fmla="*/ 21598 w 21598"/>
                  <a:gd name="T3" fmla="*/ 17423 h 17723"/>
                  <a:gd name="T4" fmla="*/ 0 w 21598"/>
                  <a:gd name="T5" fmla="*/ 17723 h 17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598" h="17723" fill="none" extrusionOk="0">
                    <a:moveTo>
                      <a:pt x="12347" y="-1"/>
                    </a:moveTo>
                    <a:cubicBezTo>
                      <a:pt x="18057" y="3978"/>
                      <a:pt x="21501" y="10464"/>
                      <a:pt x="21597" y="17423"/>
                    </a:cubicBezTo>
                  </a:path>
                  <a:path w="21598" h="17723" stroke="0" extrusionOk="0">
                    <a:moveTo>
                      <a:pt x="12347" y="-1"/>
                    </a:moveTo>
                    <a:cubicBezTo>
                      <a:pt x="18057" y="3978"/>
                      <a:pt x="21501" y="10464"/>
                      <a:pt x="21597" y="17423"/>
                    </a:cubicBezTo>
                    <a:lnTo>
                      <a:pt x="0" y="17723"/>
                    </a:lnTo>
                    <a:close/>
                  </a:path>
                </a:pathLst>
              </a:custGeom>
              <a:noFill/>
              <a:ln w="38100">
                <a:solidFill>
                  <a:srgbClr val="66FF99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sp>
        <p:nvSpPr>
          <p:cNvPr id="48149" name="Text Box 21"/>
          <p:cNvSpPr txBox="1">
            <a:spLocks noChangeArrowheads="1"/>
          </p:cNvSpPr>
          <p:nvPr/>
        </p:nvSpPr>
        <p:spPr bwMode="auto">
          <a:xfrm>
            <a:off x="6942249" y="5738813"/>
            <a:ext cx="7776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FFFF66"/>
                </a:solidFill>
                <a:latin typeface="Comic Sans MS" pitchFamily="66" charset="0"/>
              </a:rPr>
              <a:t>Time</a:t>
            </a:r>
            <a:endParaRPr lang="en-US" sz="2000" dirty="0">
              <a:solidFill>
                <a:srgbClr val="FFFF66"/>
              </a:solidFill>
              <a:latin typeface="Comic Sans MS" pitchFamily="66" charset="0"/>
            </a:endParaRPr>
          </a:p>
        </p:txBody>
      </p:sp>
      <p:grpSp>
        <p:nvGrpSpPr>
          <p:cNvPr id="8" name="Group 26"/>
          <p:cNvGrpSpPr>
            <a:grpSpLocks/>
          </p:cNvGrpSpPr>
          <p:nvPr/>
        </p:nvGrpSpPr>
        <p:grpSpPr bwMode="auto">
          <a:xfrm>
            <a:off x="1871663" y="76200"/>
            <a:ext cx="3981450" cy="6172200"/>
            <a:chOff x="1388" y="0"/>
            <a:chExt cx="2508" cy="3888"/>
          </a:xfrm>
        </p:grpSpPr>
        <p:sp>
          <p:nvSpPr>
            <p:cNvPr id="48155" name="Freeform 27"/>
            <p:cNvSpPr>
              <a:spLocks/>
            </p:cNvSpPr>
            <p:nvPr/>
          </p:nvSpPr>
          <p:spPr bwMode="auto">
            <a:xfrm rot="1320989">
              <a:off x="1388" y="556"/>
              <a:ext cx="1396" cy="3332"/>
            </a:xfrm>
            <a:custGeom>
              <a:avLst/>
              <a:gdLst/>
              <a:ahLst/>
              <a:cxnLst>
                <a:cxn ang="0">
                  <a:pos x="0" y="3216"/>
                </a:cxn>
                <a:cxn ang="0">
                  <a:pos x="846" y="2160"/>
                </a:cxn>
                <a:cxn ang="0">
                  <a:pos x="2220" y="1458"/>
                </a:cxn>
                <a:cxn ang="0">
                  <a:pos x="2976" y="0"/>
                </a:cxn>
              </a:cxnLst>
              <a:rect l="0" t="0" r="r" b="b"/>
              <a:pathLst>
                <a:path w="2976" h="3216">
                  <a:moveTo>
                    <a:pt x="0" y="3216"/>
                  </a:moveTo>
                  <a:cubicBezTo>
                    <a:pt x="141" y="3040"/>
                    <a:pt x="476" y="2453"/>
                    <a:pt x="846" y="2160"/>
                  </a:cubicBezTo>
                  <a:cubicBezTo>
                    <a:pt x="1216" y="1867"/>
                    <a:pt x="1865" y="1818"/>
                    <a:pt x="2220" y="1458"/>
                  </a:cubicBezTo>
                  <a:cubicBezTo>
                    <a:pt x="2575" y="1098"/>
                    <a:pt x="2819" y="304"/>
                    <a:pt x="2976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8156" name="Line 28"/>
            <p:cNvSpPr>
              <a:spLocks noChangeShapeType="1"/>
            </p:cNvSpPr>
            <p:nvPr/>
          </p:nvSpPr>
          <p:spPr bwMode="auto">
            <a:xfrm rot="137789" flipV="1">
              <a:off x="3368" y="0"/>
              <a:ext cx="528" cy="96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" name="Group 57"/>
          <p:cNvGrpSpPr>
            <a:grpSpLocks/>
          </p:cNvGrpSpPr>
          <p:nvPr/>
        </p:nvGrpSpPr>
        <p:grpSpPr bwMode="auto">
          <a:xfrm>
            <a:off x="2182813" y="2679700"/>
            <a:ext cx="6276976" cy="4445000"/>
            <a:chOff x="1375" y="1688"/>
            <a:chExt cx="3954" cy="2800"/>
          </a:xfrm>
        </p:grpSpPr>
        <p:grpSp>
          <p:nvGrpSpPr>
            <p:cNvPr id="10" name="Group 23"/>
            <p:cNvGrpSpPr>
              <a:grpSpLocks/>
            </p:cNvGrpSpPr>
            <p:nvPr/>
          </p:nvGrpSpPr>
          <p:grpSpPr bwMode="auto">
            <a:xfrm>
              <a:off x="1375" y="1934"/>
              <a:ext cx="3768" cy="2554"/>
              <a:chOff x="1623" y="1862"/>
              <a:chExt cx="3768" cy="2554"/>
            </a:xfrm>
          </p:grpSpPr>
          <p:sp>
            <p:nvSpPr>
              <p:cNvPr id="48152" name="Arc 24"/>
              <p:cNvSpPr>
                <a:spLocks/>
              </p:cNvSpPr>
              <p:nvPr/>
            </p:nvSpPr>
            <p:spPr bwMode="auto">
              <a:xfrm rot="10800000" flipV="1">
                <a:off x="1623" y="1862"/>
                <a:ext cx="1887" cy="2552"/>
              </a:xfrm>
              <a:custGeom>
                <a:avLst/>
                <a:gdLst>
                  <a:gd name="G0" fmla="+- 607 0 0"/>
                  <a:gd name="G1" fmla="+- 21600 0 0"/>
                  <a:gd name="G2" fmla="+- 21600 0 0"/>
                  <a:gd name="T0" fmla="*/ 0 w 20747"/>
                  <a:gd name="T1" fmla="*/ 9 h 21600"/>
                  <a:gd name="T2" fmla="*/ 20747 w 20747"/>
                  <a:gd name="T3" fmla="*/ 13794 h 21600"/>
                  <a:gd name="T4" fmla="*/ 607 w 20747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47" h="21600" fill="none" extrusionOk="0">
                    <a:moveTo>
                      <a:pt x="-1" y="8"/>
                    </a:moveTo>
                    <a:cubicBezTo>
                      <a:pt x="202" y="2"/>
                      <a:pt x="404" y="-1"/>
                      <a:pt x="607" y="0"/>
                    </a:cubicBezTo>
                    <a:cubicBezTo>
                      <a:pt x="9524" y="0"/>
                      <a:pt x="17524" y="5479"/>
                      <a:pt x="20747" y="13793"/>
                    </a:cubicBezTo>
                  </a:path>
                  <a:path w="20747" h="21600" stroke="0" extrusionOk="0">
                    <a:moveTo>
                      <a:pt x="-1" y="8"/>
                    </a:moveTo>
                    <a:cubicBezTo>
                      <a:pt x="202" y="2"/>
                      <a:pt x="404" y="-1"/>
                      <a:pt x="607" y="0"/>
                    </a:cubicBezTo>
                    <a:cubicBezTo>
                      <a:pt x="9524" y="0"/>
                      <a:pt x="17524" y="5479"/>
                      <a:pt x="20747" y="13793"/>
                    </a:cubicBezTo>
                    <a:lnTo>
                      <a:pt x="607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8153" name="Arc 25"/>
              <p:cNvSpPr>
                <a:spLocks/>
              </p:cNvSpPr>
              <p:nvPr/>
            </p:nvSpPr>
            <p:spPr bwMode="auto">
              <a:xfrm rot="10800000" flipH="1" flipV="1">
                <a:off x="3504" y="1864"/>
                <a:ext cx="1887" cy="2552"/>
              </a:xfrm>
              <a:custGeom>
                <a:avLst/>
                <a:gdLst>
                  <a:gd name="G0" fmla="+- 607 0 0"/>
                  <a:gd name="G1" fmla="+- 21600 0 0"/>
                  <a:gd name="G2" fmla="+- 21600 0 0"/>
                  <a:gd name="T0" fmla="*/ 0 w 20747"/>
                  <a:gd name="T1" fmla="*/ 9 h 21600"/>
                  <a:gd name="T2" fmla="*/ 20747 w 20747"/>
                  <a:gd name="T3" fmla="*/ 13794 h 21600"/>
                  <a:gd name="T4" fmla="*/ 607 w 20747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47" h="21600" fill="none" extrusionOk="0">
                    <a:moveTo>
                      <a:pt x="-1" y="8"/>
                    </a:moveTo>
                    <a:cubicBezTo>
                      <a:pt x="202" y="2"/>
                      <a:pt x="404" y="-1"/>
                      <a:pt x="607" y="0"/>
                    </a:cubicBezTo>
                    <a:cubicBezTo>
                      <a:pt x="9524" y="0"/>
                      <a:pt x="17524" y="5479"/>
                      <a:pt x="20747" y="13793"/>
                    </a:cubicBezTo>
                  </a:path>
                  <a:path w="20747" h="21600" stroke="0" extrusionOk="0">
                    <a:moveTo>
                      <a:pt x="-1" y="8"/>
                    </a:moveTo>
                    <a:cubicBezTo>
                      <a:pt x="202" y="2"/>
                      <a:pt x="404" y="-1"/>
                      <a:pt x="607" y="0"/>
                    </a:cubicBezTo>
                    <a:cubicBezTo>
                      <a:pt x="9524" y="0"/>
                      <a:pt x="17524" y="5479"/>
                      <a:pt x="20747" y="13793"/>
                    </a:cubicBezTo>
                    <a:lnTo>
                      <a:pt x="607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" name="Group 29"/>
            <p:cNvGrpSpPr>
              <a:grpSpLocks/>
            </p:cNvGrpSpPr>
            <p:nvPr/>
          </p:nvGrpSpPr>
          <p:grpSpPr bwMode="auto">
            <a:xfrm>
              <a:off x="4150" y="1688"/>
              <a:ext cx="1179" cy="563"/>
              <a:chOff x="4246" y="1664"/>
              <a:chExt cx="1179" cy="563"/>
            </a:xfrm>
          </p:grpSpPr>
          <p:sp>
            <p:nvSpPr>
              <p:cNvPr id="48158" name="Text Box 30"/>
              <p:cNvSpPr txBox="1">
                <a:spLocks noChangeArrowheads="1"/>
              </p:cNvSpPr>
              <p:nvPr/>
            </p:nvSpPr>
            <p:spPr bwMode="auto">
              <a:xfrm>
                <a:off x="4246" y="1664"/>
                <a:ext cx="685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b="0" dirty="0" smtClean="0">
                    <a:solidFill>
                      <a:srgbClr val="C0C0C0"/>
                    </a:solidFill>
                    <a:latin typeface="Comic Sans MS" pitchFamily="66" charset="0"/>
                  </a:rPr>
                  <a:t>closed</a:t>
                </a:r>
                <a:endParaRPr lang="en-US" b="0" dirty="0">
                  <a:solidFill>
                    <a:srgbClr val="C0C0C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48159" name="Text Box 31"/>
              <p:cNvSpPr txBox="1">
                <a:spLocks noChangeArrowheads="1"/>
              </p:cNvSpPr>
              <p:nvPr/>
            </p:nvSpPr>
            <p:spPr bwMode="auto">
              <a:xfrm>
                <a:off x="4868" y="1990"/>
                <a:ext cx="557" cy="237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solidFill>
                      <a:schemeClr val="folHlink"/>
                    </a:solidFill>
                    <a:latin typeface="Arial" charset="0"/>
                    <a:sym typeface="Symbol" pitchFamily="18" charset="2"/>
                  </a:rPr>
                  <a:t></a:t>
                </a:r>
                <a:r>
                  <a:rPr lang="en-US" sz="1800" baseline="-25000">
                    <a:solidFill>
                      <a:schemeClr val="folHlink"/>
                    </a:solidFill>
                    <a:latin typeface="Arial" charset="0"/>
                    <a:sym typeface="Symbol" pitchFamily="18" charset="2"/>
                  </a:rPr>
                  <a:t>M</a:t>
                </a:r>
                <a:r>
                  <a:rPr lang="en-US" sz="1800">
                    <a:solidFill>
                      <a:schemeClr val="folHlink"/>
                    </a:solidFill>
                    <a:latin typeface="Arial" charset="0"/>
                    <a:sym typeface="Symbol" pitchFamily="18" charset="2"/>
                  </a:rPr>
                  <a:t> &gt; 1</a:t>
                </a:r>
                <a:endParaRPr lang="en-US" sz="1800">
                  <a:solidFill>
                    <a:schemeClr val="folHlink"/>
                  </a:solidFill>
                  <a:latin typeface="Arial" charset="0"/>
                </a:endParaRPr>
              </a:p>
            </p:txBody>
          </p:sp>
        </p:grpSp>
      </p:grpSp>
      <p:grpSp>
        <p:nvGrpSpPr>
          <p:cNvPr id="12" name="Group 32"/>
          <p:cNvGrpSpPr>
            <a:grpSpLocks/>
          </p:cNvGrpSpPr>
          <p:nvPr/>
        </p:nvGrpSpPr>
        <p:grpSpPr bwMode="auto">
          <a:xfrm>
            <a:off x="6300792" y="1598615"/>
            <a:ext cx="2060577" cy="461963"/>
            <a:chOff x="4065" y="983"/>
            <a:chExt cx="1298" cy="291"/>
          </a:xfrm>
        </p:grpSpPr>
        <p:sp>
          <p:nvSpPr>
            <p:cNvPr id="48161" name="Text Box 33"/>
            <p:cNvSpPr txBox="1">
              <a:spLocks noChangeArrowheads="1"/>
            </p:cNvSpPr>
            <p:nvPr/>
          </p:nvSpPr>
          <p:spPr bwMode="auto">
            <a:xfrm>
              <a:off x="4065" y="983"/>
              <a:ext cx="53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0" dirty="0" smtClean="0">
                  <a:solidFill>
                    <a:srgbClr val="99CCFF"/>
                  </a:solidFill>
                  <a:latin typeface="Comic Sans MS" pitchFamily="66" charset="0"/>
                </a:rPr>
                <a:t>open</a:t>
              </a:r>
              <a:endParaRPr lang="en-US" b="0" dirty="0">
                <a:solidFill>
                  <a:srgbClr val="99CCFF"/>
                </a:solidFill>
                <a:latin typeface="Comic Sans MS" pitchFamily="66" charset="0"/>
              </a:endParaRPr>
            </a:p>
          </p:txBody>
        </p:sp>
        <p:sp>
          <p:nvSpPr>
            <p:cNvPr id="48162" name="Text Box 34"/>
            <p:cNvSpPr txBox="1">
              <a:spLocks noChangeArrowheads="1"/>
            </p:cNvSpPr>
            <p:nvPr/>
          </p:nvSpPr>
          <p:spPr bwMode="auto">
            <a:xfrm>
              <a:off x="4806" y="993"/>
              <a:ext cx="557" cy="237"/>
            </a:xfrm>
            <a:prstGeom prst="rect">
              <a:avLst/>
            </a:prstGeom>
            <a:noFill/>
            <a:ln w="9525">
              <a:solidFill>
                <a:srgbClr val="99CCFF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99CCFF"/>
                  </a:solidFill>
                  <a:latin typeface="Arial" charset="0"/>
                  <a:sym typeface="Symbol" pitchFamily="18" charset="2"/>
                </a:rPr>
                <a:t></a:t>
              </a:r>
              <a:r>
                <a:rPr lang="en-US" sz="1800" baseline="-25000">
                  <a:solidFill>
                    <a:srgbClr val="99CCFF"/>
                  </a:solidFill>
                  <a:latin typeface="Arial" charset="0"/>
                  <a:sym typeface="Symbol" pitchFamily="18" charset="2"/>
                </a:rPr>
                <a:t>M</a:t>
              </a:r>
              <a:r>
                <a:rPr lang="en-US" sz="1800">
                  <a:solidFill>
                    <a:srgbClr val="99CCFF"/>
                  </a:solidFill>
                  <a:latin typeface="Arial" charset="0"/>
                  <a:sym typeface="Symbol" pitchFamily="18" charset="2"/>
                </a:rPr>
                <a:t> &lt; 1</a:t>
              </a:r>
              <a:endParaRPr lang="en-US" sz="1800">
                <a:solidFill>
                  <a:srgbClr val="99CCFF"/>
                </a:solidFill>
                <a:latin typeface="Arial" charset="0"/>
              </a:endParaRPr>
            </a:p>
          </p:txBody>
        </p:sp>
      </p:grpSp>
      <p:grpSp>
        <p:nvGrpSpPr>
          <p:cNvPr id="13" name="Group 35"/>
          <p:cNvGrpSpPr>
            <a:grpSpLocks/>
          </p:cNvGrpSpPr>
          <p:nvPr/>
        </p:nvGrpSpPr>
        <p:grpSpPr bwMode="auto">
          <a:xfrm>
            <a:off x="963613" y="471488"/>
            <a:ext cx="6864350" cy="5167312"/>
            <a:chOff x="768" y="273"/>
            <a:chExt cx="4324" cy="3255"/>
          </a:xfrm>
        </p:grpSpPr>
        <p:sp>
          <p:nvSpPr>
            <p:cNvPr id="48164" name="Line 36"/>
            <p:cNvSpPr>
              <a:spLocks noChangeShapeType="1"/>
            </p:cNvSpPr>
            <p:nvPr/>
          </p:nvSpPr>
          <p:spPr bwMode="auto">
            <a:xfrm flipV="1">
              <a:off x="768" y="600"/>
              <a:ext cx="3744" cy="2928"/>
            </a:xfrm>
            <a:prstGeom prst="line">
              <a:avLst/>
            </a:prstGeom>
            <a:noFill/>
            <a:ln w="38100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8165" name="Text Box 37"/>
            <p:cNvSpPr txBox="1">
              <a:spLocks noChangeArrowheads="1"/>
            </p:cNvSpPr>
            <p:nvPr/>
          </p:nvSpPr>
          <p:spPr bwMode="auto">
            <a:xfrm>
              <a:off x="4535" y="273"/>
              <a:ext cx="557" cy="237"/>
            </a:xfrm>
            <a:prstGeom prst="rect">
              <a:avLst/>
            </a:prstGeom>
            <a:noFill/>
            <a:ln w="9525">
              <a:solidFill>
                <a:srgbClr val="99CCFF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99CCFF"/>
                  </a:solidFill>
                  <a:latin typeface="Arial" charset="0"/>
                  <a:sym typeface="Symbol" pitchFamily="18" charset="2"/>
                </a:rPr>
                <a:t></a:t>
              </a:r>
              <a:r>
                <a:rPr lang="en-US" sz="1800" baseline="-25000">
                  <a:solidFill>
                    <a:srgbClr val="99CCFF"/>
                  </a:solidFill>
                  <a:latin typeface="Arial" charset="0"/>
                  <a:sym typeface="Symbol" pitchFamily="18" charset="2"/>
                </a:rPr>
                <a:t>M</a:t>
              </a:r>
              <a:r>
                <a:rPr lang="en-US" sz="1800">
                  <a:solidFill>
                    <a:srgbClr val="99CCFF"/>
                  </a:solidFill>
                  <a:latin typeface="Arial" charset="0"/>
                  <a:sym typeface="Symbol" pitchFamily="18" charset="2"/>
                </a:rPr>
                <a:t> = 0</a:t>
              </a:r>
              <a:endParaRPr lang="en-US" sz="1800">
                <a:solidFill>
                  <a:srgbClr val="99CCFF"/>
                </a:solidFill>
                <a:latin typeface="Arial" charset="0"/>
              </a:endParaRPr>
            </a:p>
          </p:txBody>
        </p:sp>
      </p:grpSp>
      <p:sp>
        <p:nvSpPr>
          <p:cNvPr id="48166" name="Line 38"/>
          <p:cNvSpPr>
            <a:spLocks noChangeShapeType="1"/>
          </p:cNvSpPr>
          <p:nvPr/>
        </p:nvSpPr>
        <p:spPr bwMode="auto">
          <a:xfrm flipV="1">
            <a:off x="3173413" y="3390900"/>
            <a:ext cx="685800" cy="533400"/>
          </a:xfrm>
          <a:prstGeom prst="line">
            <a:avLst/>
          </a:prstGeom>
          <a:noFill/>
          <a:ln w="38100">
            <a:solidFill>
              <a:srgbClr val="99CC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14" name="Group 61"/>
          <p:cNvGrpSpPr>
            <a:grpSpLocks/>
          </p:cNvGrpSpPr>
          <p:nvPr/>
        </p:nvGrpSpPr>
        <p:grpSpPr bwMode="auto">
          <a:xfrm>
            <a:off x="2030413" y="3771900"/>
            <a:ext cx="1219200" cy="685800"/>
            <a:chOff x="1279" y="2376"/>
            <a:chExt cx="768" cy="432"/>
          </a:xfrm>
        </p:grpSpPr>
        <p:sp>
          <p:nvSpPr>
            <p:cNvPr id="48167" name="Oval 39"/>
            <p:cNvSpPr>
              <a:spLocks noChangeArrowheads="1"/>
            </p:cNvSpPr>
            <p:nvPr/>
          </p:nvSpPr>
          <p:spPr bwMode="auto">
            <a:xfrm>
              <a:off x="1951" y="242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68" name="Oval 40"/>
            <p:cNvSpPr>
              <a:spLocks noChangeArrowheads="1"/>
            </p:cNvSpPr>
            <p:nvPr/>
          </p:nvSpPr>
          <p:spPr bwMode="auto">
            <a:xfrm>
              <a:off x="1855" y="242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69" name="Oval 41"/>
            <p:cNvSpPr>
              <a:spLocks noChangeArrowheads="1"/>
            </p:cNvSpPr>
            <p:nvPr/>
          </p:nvSpPr>
          <p:spPr bwMode="auto">
            <a:xfrm>
              <a:off x="1807" y="2472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0" name="Oval 42"/>
            <p:cNvSpPr>
              <a:spLocks noChangeArrowheads="1"/>
            </p:cNvSpPr>
            <p:nvPr/>
          </p:nvSpPr>
          <p:spPr bwMode="auto">
            <a:xfrm>
              <a:off x="1615" y="2568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1" name="Oval 43"/>
            <p:cNvSpPr>
              <a:spLocks noChangeArrowheads="1"/>
            </p:cNvSpPr>
            <p:nvPr/>
          </p:nvSpPr>
          <p:spPr bwMode="auto">
            <a:xfrm>
              <a:off x="1519" y="2616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2" name="Oval 44"/>
            <p:cNvSpPr>
              <a:spLocks noChangeArrowheads="1"/>
            </p:cNvSpPr>
            <p:nvPr/>
          </p:nvSpPr>
          <p:spPr bwMode="auto">
            <a:xfrm>
              <a:off x="1423" y="2568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3" name="Oval 45"/>
            <p:cNvSpPr>
              <a:spLocks noChangeArrowheads="1"/>
            </p:cNvSpPr>
            <p:nvPr/>
          </p:nvSpPr>
          <p:spPr bwMode="auto">
            <a:xfrm>
              <a:off x="1711" y="252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4" name="Oval 46"/>
            <p:cNvSpPr>
              <a:spLocks noChangeArrowheads="1"/>
            </p:cNvSpPr>
            <p:nvPr/>
          </p:nvSpPr>
          <p:spPr bwMode="auto">
            <a:xfrm>
              <a:off x="1999" y="2376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5" name="Oval 47"/>
            <p:cNvSpPr>
              <a:spLocks noChangeArrowheads="1"/>
            </p:cNvSpPr>
            <p:nvPr/>
          </p:nvSpPr>
          <p:spPr bwMode="auto">
            <a:xfrm>
              <a:off x="1567" y="252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6" name="Oval 48"/>
            <p:cNvSpPr>
              <a:spLocks noChangeArrowheads="1"/>
            </p:cNvSpPr>
            <p:nvPr/>
          </p:nvSpPr>
          <p:spPr bwMode="auto">
            <a:xfrm>
              <a:off x="1759" y="2472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7" name="Oval 49"/>
            <p:cNvSpPr>
              <a:spLocks noChangeArrowheads="1"/>
            </p:cNvSpPr>
            <p:nvPr/>
          </p:nvSpPr>
          <p:spPr bwMode="auto">
            <a:xfrm>
              <a:off x="1279" y="276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5" name="Group 64"/>
          <p:cNvGrpSpPr>
            <a:grpSpLocks/>
          </p:cNvGrpSpPr>
          <p:nvPr/>
        </p:nvGrpSpPr>
        <p:grpSpPr bwMode="auto">
          <a:xfrm>
            <a:off x="685800" y="5638803"/>
            <a:ext cx="1676401" cy="871538"/>
            <a:chOff x="432" y="3552"/>
            <a:chExt cx="1056" cy="549"/>
          </a:xfrm>
        </p:grpSpPr>
        <p:grpSp>
          <p:nvGrpSpPr>
            <p:cNvPr id="16" name="Group 50"/>
            <p:cNvGrpSpPr>
              <a:grpSpLocks/>
            </p:cNvGrpSpPr>
            <p:nvPr/>
          </p:nvGrpSpPr>
          <p:grpSpPr bwMode="auto">
            <a:xfrm>
              <a:off x="432" y="3552"/>
              <a:ext cx="1056" cy="356"/>
              <a:chOff x="528" y="3528"/>
              <a:chExt cx="1056" cy="356"/>
            </a:xfrm>
          </p:grpSpPr>
          <p:sp>
            <p:nvSpPr>
              <p:cNvPr id="48179" name="AutoShape 51"/>
              <p:cNvSpPr>
                <a:spLocks noChangeArrowheads="1"/>
              </p:cNvSpPr>
              <p:nvPr/>
            </p:nvSpPr>
            <p:spPr bwMode="auto">
              <a:xfrm>
                <a:off x="655" y="3528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99CCFF"/>
              </a:solidFill>
              <a:ln w="9525">
                <a:solidFill>
                  <a:srgbClr val="99CC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8180" name="Text Box 52"/>
              <p:cNvSpPr txBox="1">
                <a:spLocks noChangeArrowheads="1"/>
              </p:cNvSpPr>
              <p:nvPr/>
            </p:nvSpPr>
            <p:spPr bwMode="auto">
              <a:xfrm>
                <a:off x="528" y="3672"/>
                <a:ext cx="33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>
                    <a:solidFill>
                      <a:srgbClr val="99CCFF"/>
                    </a:solidFill>
                    <a:latin typeface="Arial" charset="0"/>
                  </a:rPr>
                  <a:t>- 14</a:t>
                </a:r>
              </a:p>
            </p:txBody>
          </p:sp>
          <p:sp>
            <p:nvSpPr>
              <p:cNvPr id="48181" name="AutoShape 53"/>
              <p:cNvSpPr>
                <a:spLocks noChangeArrowheads="1"/>
              </p:cNvSpPr>
              <p:nvPr/>
            </p:nvSpPr>
            <p:spPr bwMode="auto">
              <a:xfrm>
                <a:off x="1183" y="3528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66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8182" name="Text Box 54"/>
              <p:cNvSpPr txBox="1">
                <a:spLocks noChangeArrowheads="1"/>
              </p:cNvSpPr>
              <p:nvPr/>
            </p:nvSpPr>
            <p:spPr bwMode="auto">
              <a:xfrm>
                <a:off x="1091" y="3672"/>
                <a:ext cx="26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>
                    <a:solidFill>
                      <a:srgbClr val="66FF99"/>
                    </a:solidFill>
                    <a:latin typeface="Arial" charset="0"/>
                  </a:rPr>
                  <a:t>- 9</a:t>
                </a:r>
              </a:p>
            </p:txBody>
          </p:sp>
          <p:sp>
            <p:nvSpPr>
              <p:cNvPr id="48183" name="Text Box 55"/>
              <p:cNvSpPr txBox="1">
                <a:spLocks noChangeArrowheads="1"/>
              </p:cNvSpPr>
              <p:nvPr/>
            </p:nvSpPr>
            <p:spPr bwMode="auto">
              <a:xfrm>
                <a:off x="1318" y="3672"/>
                <a:ext cx="26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>
                    <a:solidFill>
                      <a:srgbClr val="C0C0C0"/>
                    </a:solidFill>
                    <a:latin typeface="Arial" charset="0"/>
                  </a:rPr>
                  <a:t>- 7</a:t>
                </a:r>
              </a:p>
            </p:txBody>
          </p:sp>
          <p:sp>
            <p:nvSpPr>
              <p:cNvPr id="48184" name="AutoShape 56"/>
              <p:cNvSpPr>
                <a:spLocks noChangeArrowheads="1"/>
              </p:cNvSpPr>
              <p:nvPr/>
            </p:nvSpPr>
            <p:spPr bwMode="auto">
              <a:xfrm>
                <a:off x="1428" y="3528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48190" name="Text Box 62"/>
            <p:cNvSpPr txBox="1">
              <a:spLocks noChangeArrowheads="1"/>
            </p:cNvSpPr>
            <p:nvPr/>
          </p:nvSpPr>
          <p:spPr bwMode="auto">
            <a:xfrm>
              <a:off x="432" y="3888"/>
              <a:ext cx="86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dirty="0" err="1">
                  <a:solidFill>
                    <a:schemeClr val="folHlink"/>
                  </a:solidFill>
                  <a:latin typeface="Comic Sans MS" pitchFamily="66" charset="0"/>
                </a:rPr>
                <a:t>b</a:t>
              </a:r>
              <a:r>
                <a:rPr lang="de-DE" sz="1600" dirty="0" err="1" smtClean="0">
                  <a:solidFill>
                    <a:schemeClr val="folHlink"/>
                  </a:solidFill>
                  <a:latin typeface="Comic Sans MS" pitchFamily="66" charset="0"/>
                </a:rPr>
                <a:t>illion</a:t>
              </a:r>
              <a:r>
                <a:rPr lang="de-DE" sz="1600" dirty="0" smtClean="0">
                  <a:solidFill>
                    <a:schemeClr val="folHlink"/>
                  </a:solidFill>
                  <a:latin typeface="Comic Sans MS" pitchFamily="66" charset="0"/>
                </a:rPr>
                <a:t> </a:t>
              </a:r>
              <a:r>
                <a:rPr lang="de-DE" sz="1600" dirty="0" err="1" smtClean="0">
                  <a:solidFill>
                    <a:schemeClr val="folHlink"/>
                  </a:solidFill>
                  <a:latin typeface="Comic Sans MS" pitchFamily="66" charset="0"/>
                </a:rPr>
                <a:t>years</a:t>
              </a:r>
              <a:endParaRPr lang="de-DE" sz="1600" dirty="0">
                <a:solidFill>
                  <a:schemeClr val="folHlink"/>
                </a:solidFill>
                <a:latin typeface="Comic Sans MS" pitchFamily="66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changing world</a:t>
            </a:r>
            <a:endParaRPr lang="en-GB" dirty="0"/>
          </a:p>
        </p:txBody>
      </p:sp>
      <p:pic>
        <p:nvPicPr>
          <p:cNvPr id="6" name="Picture 5" descr="world.topo.200401.3x5400x270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9144000" cy="4572000"/>
          </a:xfrm>
          <a:prstGeom prst="rect">
            <a:avLst/>
          </a:prstGeom>
        </p:spPr>
      </p:pic>
      <p:pic>
        <p:nvPicPr>
          <p:cNvPr id="7" name="Picture 6" descr="world.topo.200402.3x5400x270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200"/>
            <a:ext cx="9144000" cy="4572000"/>
          </a:xfrm>
          <a:prstGeom prst="rect">
            <a:avLst/>
          </a:prstGeom>
        </p:spPr>
      </p:pic>
      <p:pic>
        <p:nvPicPr>
          <p:cNvPr id="8" name="Picture 7" descr="world.topo.200403.3x5400x270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200"/>
            <a:ext cx="9144000" cy="4572000"/>
          </a:xfrm>
          <a:prstGeom prst="rect">
            <a:avLst/>
          </a:prstGeom>
        </p:spPr>
      </p:pic>
      <p:pic>
        <p:nvPicPr>
          <p:cNvPr id="9" name="Picture 8" descr="world.topo.200404.3x5400x2700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200"/>
            <a:ext cx="9144000" cy="4572000"/>
          </a:xfrm>
          <a:prstGeom prst="rect">
            <a:avLst/>
          </a:prstGeom>
        </p:spPr>
      </p:pic>
      <p:pic>
        <p:nvPicPr>
          <p:cNvPr id="10" name="Picture 9" descr="world.topo.200405.3x5400x2700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200"/>
            <a:ext cx="9144000" cy="4572000"/>
          </a:xfrm>
          <a:prstGeom prst="rect">
            <a:avLst/>
          </a:prstGeom>
        </p:spPr>
      </p:pic>
      <p:pic>
        <p:nvPicPr>
          <p:cNvPr id="11" name="Picture 10" descr="world.topo.200406.3x5400x2700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200"/>
            <a:ext cx="9144000" cy="4572000"/>
          </a:xfrm>
          <a:prstGeom prst="rect">
            <a:avLst/>
          </a:prstGeom>
        </p:spPr>
      </p:pic>
      <p:pic>
        <p:nvPicPr>
          <p:cNvPr id="12" name="Picture 11" descr="world.topo.200407.3x5400x2700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200"/>
            <a:ext cx="9144000" cy="4572000"/>
          </a:xfrm>
          <a:prstGeom prst="rect">
            <a:avLst/>
          </a:prstGeom>
        </p:spPr>
      </p:pic>
      <p:pic>
        <p:nvPicPr>
          <p:cNvPr id="13" name="Picture 12" descr="world.topo.200408.3x5400x2700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200"/>
            <a:ext cx="9144000" cy="4572000"/>
          </a:xfrm>
          <a:prstGeom prst="rect">
            <a:avLst/>
          </a:prstGeom>
        </p:spPr>
      </p:pic>
      <p:pic>
        <p:nvPicPr>
          <p:cNvPr id="14" name="Picture 13" descr="world.topo.200409.3x5400x2700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200"/>
            <a:ext cx="9144000" cy="4572000"/>
          </a:xfrm>
          <a:prstGeom prst="rect">
            <a:avLst/>
          </a:prstGeom>
        </p:spPr>
      </p:pic>
      <p:pic>
        <p:nvPicPr>
          <p:cNvPr id="16" name="Picture 15" descr="world.topo.200410.3x5400x2700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200"/>
            <a:ext cx="9144000" cy="4572000"/>
          </a:xfrm>
          <a:prstGeom prst="rect">
            <a:avLst/>
          </a:prstGeom>
        </p:spPr>
      </p:pic>
      <p:pic>
        <p:nvPicPr>
          <p:cNvPr id="17" name="Picture 16" descr="world.topo.200411.3x5400x2700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200"/>
            <a:ext cx="9144000" cy="4572000"/>
          </a:xfrm>
          <a:prstGeom prst="rect">
            <a:avLst/>
          </a:prstGeom>
        </p:spPr>
      </p:pic>
      <p:pic>
        <p:nvPicPr>
          <p:cNvPr id="18" name="Picture 17" descr="world.topo.200412.3x5400x2700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2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95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11560" y="4694238"/>
            <a:ext cx="8064500" cy="1630362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 smtClean="0"/>
              <a:t>"for the discovery of the accelerating expansion of the Universe through observations of distant supernovae"</a:t>
            </a:r>
            <a:endParaRPr lang="en-GB" dirty="0"/>
          </a:p>
        </p:txBody>
      </p:sp>
      <p:grpSp>
        <p:nvGrpSpPr>
          <p:cNvPr id="4" name="Group 11"/>
          <p:cNvGrpSpPr/>
          <p:nvPr/>
        </p:nvGrpSpPr>
        <p:grpSpPr>
          <a:xfrm>
            <a:off x="2699792" y="1196752"/>
            <a:ext cx="3751914" cy="763800"/>
            <a:chOff x="2339752" y="1295400"/>
            <a:chExt cx="3751914" cy="763800"/>
          </a:xfrm>
        </p:grpSpPr>
        <p:pic>
          <p:nvPicPr>
            <p:cNvPr id="31749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39752" y="1295400"/>
              <a:ext cx="1809750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b="10588"/>
            <a:stretch>
              <a:fillRect/>
            </a:stretch>
          </p:blipFill>
          <p:spPr bwMode="auto">
            <a:xfrm>
              <a:off x="4499992" y="1296000"/>
              <a:ext cx="1591674" cy="76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8"/>
          <p:cNvGrpSpPr/>
          <p:nvPr/>
        </p:nvGrpSpPr>
        <p:grpSpPr>
          <a:xfrm>
            <a:off x="1835696" y="2132856"/>
            <a:ext cx="5400600" cy="2560350"/>
            <a:chOff x="1763688" y="2132856"/>
            <a:chExt cx="5400600" cy="2560350"/>
          </a:xfrm>
        </p:grpSpPr>
        <p:grpSp>
          <p:nvGrpSpPr>
            <p:cNvPr id="6" name="Group 15"/>
            <p:cNvGrpSpPr/>
            <p:nvPr/>
          </p:nvGrpSpPr>
          <p:grpSpPr>
            <a:xfrm>
              <a:off x="1763688" y="2132856"/>
              <a:ext cx="1882247" cy="2560350"/>
              <a:chOff x="1763688" y="2132856"/>
              <a:chExt cx="1882247" cy="2560350"/>
            </a:xfrm>
          </p:grpSpPr>
          <p:pic>
            <p:nvPicPr>
              <p:cNvPr id="250882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48830" y="2132856"/>
                <a:ext cx="1543050" cy="2162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1763688" y="4293096"/>
                <a:ext cx="188224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 smtClean="0">
                    <a:solidFill>
                      <a:srgbClr val="C7C7FF"/>
                    </a:solidFill>
                    <a:latin typeface="HelveticaNeueLT Com 45 Lt" pitchFamily="34" charset="0"/>
                  </a:rPr>
                  <a:t>Saul </a:t>
                </a:r>
                <a:r>
                  <a:rPr lang="en-GB" sz="2000" dirty="0" err="1" smtClean="0">
                    <a:solidFill>
                      <a:srgbClr val="C7C7FF"/>
                    </a:solidFill>
                    <a:latin typeface="HelveticaNeueLT Com 45 Lt" pitchFamily="34" charset="0"/>
                  </a:rPr>
                  <a:t>Perlmutter</a:t>
                </a:r>
                <a:endParaRPr lang="en-GB" sz="2000" dirty="0">
                  <a:solidFill>
                    <a:srgbClr val="C7C7FF"/>
                  </a:solidFill>
                  <a:latin typeface="HelveticaNeueLT Com 45 Lt" pitchFamily="34" charset="0"/>
                </a:endParaRPr>
              </a:p>
            </p:txBody>
          </p:sp>
        </p:grpSp>
        <p:grpSp>
          <p:nvGrpSpPr>
            <p:cNvPr id="7" name="Group 16"/>
            <p:cNvGrpSpPr/>
            <p:nvPr/>
          </p:nvGrpSpPr>
          <p:grpSpPr>
            <a:xfrm>
              <a:off x="3707904" y="2132856"/>
              <a:ext cx="1747594" cy="2560350"/>
              <a:chOff x="3688502" y="2132856"/>
              <a:chExt cx="1747594" cy="2560350"/>
            </a:xfrm>
          </p:grpSpPr>
          <p:pic>
            <p:nvPicPr>
              <p:cNvPr id="250883" name="Picture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779912" y="2132856"/>
                <a:ext cx="1543050" cy="2162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3688502" y="4293096"/>
                <a:ext cx="174759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 smtClean="0">
                    <a:solidFill>
                      <a:srgbClr val="C7C7FF"/>
                    </a:solidFill>
                    <a:latin typeface="HelveticaNeueLT Com 45 Lt" pitchFamily="34" charset="0"/>
                  </a:rPr>
                  <a:t>Brian Schmidt</a:t>
                </a:r>
                <a:endParaRPr lang="en-GB" sz="2000" dirty="0">
                  <a:solidFill>
                    <a:srgbClr val="C7C7FF"/>
                  </a:solidFill>
                  <a:latin typeface="HelveticaNeueLT Com 45 Lt" pitchFamily="34" charset="0"/>
                </a:endParaRPr>
              </a:p>
            </p:txBody>
          </p:sp>
        </p:grpSp>
        <p:grpSp>
          <p:nvGrpSpPr>
            <p:cNvPr id="8" name="Group 17"/>
            <p:cNvGrpSpPr/>
            <p:nvPr/>
          </p:nvGrpSpPr>
          <p:grpSpPr>
            <a:xfrm>
              <a:off x="5621238" y="2132856"/>
              <a:ext cx="1543050" cy="2560350"/>
              <a:chOff x="5621238" y="2132856"/>
              <a:chExt cx="1543050" cy="2560350"/>
            </a:xfrm>
          </p:grpSpPr>
          <p:pic>
            <p:nvPicPr>
              <p:cNvPr id="250884" name="Picture 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621238" y="2132856"/>
                <a:ext cx="1543050" cy="2162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5652336" y="4293096"/>
                <a:ext cx="151195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 smtClean="0">
                    <a:solidFill>
                      <a:srgbClr val="C7C7FF"/>
                    </a:solidFill>
                    <a:latin typeface="HelveticaNeueLT Com 45 Lt" pitchFamily="34" charset="0"/>
                  </a:rPr>
                  <a:t>Adam </a:t>
                </a:r>
                <a:r>
                  <a:rPr lang="en-GB" sz="2000" dirty="0" err="1" smtClean="0">
                    <a:solidFill>
                      <a:srgbClr val="C7C7FF"/>
                    </a:solidFill>
                    <a:latin typeface="HelveticaNeueLT Com 45 Lt" pitchFamily="34" charset="0"/>
                  </a:rPr>
                  <a:t>Riess</a:t>
                </a:r>
                <a:endParaRPr lang="en-GB" sz="2000" dirty="0">
                  <a:solidFill>
                    <a:srgbClr val="C7C7FF"/>
                  </a:solidFill>
                  <a:latin typeface="HelveticaNeueLT Com 45 Lt" pitchFamily="34" charset="0"/>
                </a:endParaRPr>
              </a:p>
            </p:txBody>
          </p:sp>
        </p:grpSp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85800" y="197768"/>
            <a:ext cx="7772400" cy="1143000"/>
          </a:xfrm>
        </p:spPr>
        <p:txBody>
          <a:bodyPr/>
          <a:lstStyle/>
          <a:p>
            <a:r>
              <a:rPr lang="en-US" dirty="0" smtClean="0"/>
              <a:t>Physics </a:t>
            </a:r>
            <a:r>
              <a:rPr lang="en-US" dirty="0" err="1" smtClean="0"/>
              <a:t>Nobelprize</a:t>
            </a:r>
            <a:r>
              <a:rPr lang="en-US" dirty="0" smtClean="0"/>
              <a:t> 2011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The High-z Supernova Search Team</a:t>
            </a:r>
            <a:br>
              <a:rPr lang="en-GB" sz="32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</a:br>
            <a:r>
              <a:rPr lang="en-GB" sz="32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December 2011</a:t>
            </a:r>
            <a:endParaRPr lang="en-GB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b="0" smtClean="0"/>
              <a:t>What does this mean?</a:t>
            </a:r>
            <a:endParaRPr lang="en-GB" b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700808"/>
            <a:ext cx="8280920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GB" b="1" smtClean="0"/>
              <a:t>Distant supernovae are further away than in a freely expanding, emtpy universe</a:t>
            </a:r>
          </a:p>
          <a:p>
            <a:pPr marL="0" indent="0">
              <a:buFontTx/>
              <a:buNone/>
            </a:pPr>
            <a:r>
              <a:rPr lang="en-GB" b="1" smtClean="0"/>
              <a:t>This requires a new </a:t>
            </a:r>
            <a:r>
              <a:rPr lang="en-GB" b="1" smtClean="0">
                <a:solidFill>
                  <a:srgbClr val="FF0000"/>
                </a:solidFill>
              </a:rPr>
              <a:t>repulsive</a:t>
            </a:r>
            <a:r>
              <a:rPr lang="en-GB" b="1" smtClean="0"/>
              <a:t> component</a:t>
            </a:r>
            <a:endParaRPr lang="en-GB" b="1"/>
          </a:p>
        </p:txBody>
      </p:sp>
      <p:pic>
        <p:nvPicPr>
          <p:cNvPr id="33797" name="Picture 5" descr="science_co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4234" y="0"/>
            <a:ext cx="512603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Contents of the universe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GB" dirty="0" smtClean="0"/>
              <a:t>Dark Matter and Dark Energy are the dominant energy components in the universe.</a:t>
            </a:r>
            <a:endParaRPr lang="en-GB" dirty="0" smtClean="0">
              <a:cs typeface="Times New Roman" pitchFamily="18" charset="0"/>
            </a:endParaRPr>
          </a:p>
          <a:p>
            <a:pPr marL="0" indent="0">
              <a:buFontTx/>
              <a:buNone/>
            </a:pPr>
            <a:endParaRPr lang="en-GB" dirty="0" smtClean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0947" y="2924944"/>
            <a:ext cx="4081413" cy="366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0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What does this mean?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  <a:defRPr/>
            </a:pPr>
            <a:r>
              <a:rPr lang="en-GB" sz="3000" dirty="0" smtClean="0"/>
              <a:t>The universe is essentially </a:t>
            </a:r>
          </a:p>
          <a:p>
            <a:pPr algn="ctr">
              <a:buFontTx/>
              <a:buNone/>
              <a:defRPr/>
            </a:pPr>
            <a:r>
              <a:rPr lang="en-GB" sz="3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empty</a:t>
            </a:r>
            <a:endParaRPr lang="en-GB" sz="3000" dirty="0" smtClean="0">
              <a:solidFill>
                <a:srgbClr val="FF0000"/>
              </a:solidFill>
            </a:endParaRPr>
          </a:p>
          <a:p>
            <a:pPr>
              <a:buFontTx/>
              <a:buNone/>
              <a:defRPr/>
            </a:pPr>
            <a:r>
              <a:rPr lang="en-GB" sz="3000" dirty="0" smtClean="0"/>
              <a:t>The universe expands forever</a:t>
            </a:r>
          </a:p>
          <a:p>
            <a:pPr>
              <a:buFontTx/>
              <a:buNone/>
              <a:defRPr/>
            </a:pPr>
            <a:r>
              <a:rPr lang="en-GB" sz="3000" dirty="0" smtClean="0"/>
              <a:t>No convincing physical interpretation of the cosmological constant or the vacuum energy </a:t>
            </a:r>
            <a:r>
              <a:rPr lang="en-GB" sz="3000" dirty="0" smtClean="0">
                <a:solidFill>
                  <a:srgbClr val="FF0000"/>
                </a:solidFill>
              </a:rPr>
              <a:t>(Dark Energy)</a:t>
            </a:r>
            <a:endParaRPr lang="en-GB" sz="3000" dirty="0" smtClean="0"/>
          </a:p>
          <a:p>
            <a:pPr>
              <a:buFontTx/>
              <a:buNone/>
              <a:defRPr/>
            </a:pPr>
            <a:r>
              <a:rPr lang="en-GB" sz="3000" dirty="0" smtClean="0"/>
              <a:t>Only 4% of the universe are of the same matter as we are (and that we know)</a:t>
            </a:r>
          </a:p>
          <a:p>
            <a:pPr>
              <a:buFontTx/>
              <a:buNone/>
              <a:defRPr/>
            </a:pP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6016" y="332656"/>
            <a:ext cx="4176464" cy="1143000"/>
          </a:xfrm>
        </p:spPr>
        <p:txBody>
          <a:bodyPr/>
          <a:lstStyle/>
          <a:p>
            <a:r>
              <a:rPr lang="en-US" sz="3600" dirty="0" smtClean="0"/>
              <a:t>Our universe</a:t>
            </a:r>
            <a:br>
              <a:rPr lang="en-US" sz="3600" dirty="0" smtClean="0"/>
            </a:br>
            <a:r>
              <a:rPr lang="en-US" sz="3600" dirty="0" smtClean="0"/>
              <a:t>Our </a:t>
            </a:r>
            <a:r>
              <a:rPr lang="en-US" sz="3600" dirty="0"/>
              <a:t>w</a:t>
            </a:r>
            <a:r>
              <a:rPr lang="en-US" sz="3600" dirty="0" smtClean="0"/>
              <a:t>orld</a:t>
            </a:r>
            <a:endParaRPr lang="en-GB" dirty="0"/>
          </a:p>
        </p:txBody>
      </p:sp>
      <p:pic>
        <p:nvPicPr>
          <p:cNvPr id="6" name="Picture 5" descr="Querschnitt_Erd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28868" cy="24288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39600"/>
            <a:ext cx="2600400" cy="2336400"/>
          </a:xfrm>
          <a:prstGeom prst="rect">
            <a:avLst/>
          </a:prstGeom>
        </p:spPr>
      </p:pic>
      <p:pic>
        <p:nvPicPr>
          <p:cNvPr id="5" name="Picture 4" descr="DSCN200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20" y="2376264"/>
            <a:ext cx="6012160" cy="4509120"/>
          </a:xfrm>
          <a:prstGeom prst="rect">
            <a:avLst/>
          </a:prstGeom>
        </p:spPr>
      </p:pic>
      <p:pic>
        <p:nvPicPr>
          <p:cNvPr id="4" name="Content Placeholder 3" descr="blumenwiese_gross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 t="14706" b="14706"/>
          <a:stretch>
            <a:fillRect/>
          </a:stretch>
        </p:blipFill>
        <p:spPr>
          <a:xfrm>
            <a:off x="472008" y="2204864"/>
            <a:ext cx="7772400" cy="4114800"/>
          </a:xfrm>
        </p:spPr>
      </p:pic>
    </p:spTree>
    <p:extLst>
      <p:ext uri="{BB962C8B-B14F-4D97-AF65-F5344CB8AC3E}">
        <p14:creationId xmlns:p14="http://schemas.microsoft.com/office/powerpoint/2010/main" val="401531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2" name="Picture 4" descr="earthligh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00" y="1231200"/>
            <a:ext cx="9180513" cy="5616575"/>
          </a:xfrm>
          <a:prstGeom prst="rect">
            <a:avLst/>
          </a:prstGeom>
          <a:noFill/>
        </p:spPr>
      </p:pic>
      <p:sp>
        <p:nvSpPr>
          <p:cNvPr id="232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-57150"/>
            <a:ext cx="7772400" cy="1470025"/>
          </a:xfrm>
        </p:spPr>
        <p:txBody>
          <a:bodyPr/>
          <a:lstStyle/>
          <a:p>
            <a:r>
              <a:rPr lang="de-DE" b="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The Earth </a:t>
            </a:r>
            <a:r>
              <a:rPr lang="de-DE" b="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at</a:t>
            </a:r>
            <a:r>
              <a:rPr lang="de-DE" b="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de-DE" b="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night</a:t>
            </a:r>
            <a:endParaRPr lang="de-DE" b="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932040" y="2564905"/>
            <a:ext cx="1225280" cy="474662"/>
            <a:chOff x="4932040" y="2564905"/>
            <a:chExt cx="1225280" cy="474662"/>
          </a:xfrm>
        </p:grpSpPr>
        <p:sp>
          <p:nvSpPr>
            <p:cNvPr id="232456" name="Line 8"/>
            <p:cNvSpPr>
              <a:spLocks noChangeShapeType="1"/>
            </p:cNvSpPr>
            <p:nvPr/>
          </p:nvSpPr>
          <p:spPr bwMode="auto">
            <a:xfrm>
              <a:off x="4932040" y="2564905"/>
              <a:ext cx="350566" cy="216023"/>
            </a:xfrm>
            <a:custGeom>
              <a:avLst/>
              <a:gdLst>
                <a:gd name="connsiteX0" fmla="*/ 0 w 468313"/>
                <a:gd name="connsiteY0" fmla="*/ 0 h 254000"/>
                <a:gd name="connsiteX1" fmla="*/ 468313 w 468313"/>
                <a:gd name="connsiteY1" fmla="*/ 254000 h 254000"/>
                <a:gd name="connsiteX0" fmla="*/ 0 w 455613"/>
                <a:gd name="connsiteY0" fmla="*/ 0 h 263525"/>
                <a:gd name="connsiteX1" fmla="*/ 455613 w 455613"/>
                <a:gd name="connsiteY1" fmla="*/ 263525 h 26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5613" h="263525">
                  <a:moveTo>
                    <a:pt x="0" y="0"/>
                  </a:moveTo>
                  <a:cubicBezTo>
                    <a:pt x="156104" y="84667"/>
                    <a:pt x="299509" y="178858"/>
                    <a:pt x="455613" y="263525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32457" name="Text Box 9"/>
            <p:cNvSpPr txBox="1">
              <a:spLocks noChangeArrowheads="1"/>
            </p:cNvSpPr>
            <p:nvPr/>
          </p:nvSpPr>
          <p:spPr bwMode="auto">
            <a:xfrm>
              <a:off x="5282606" y="2577604"/>
              <a:ext cx="874714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0" dirty="0" err="1" smtClean="0">
                  <a:solidFill>
                    <a:srgbClr val="FF0000"/>
                  </a:solidFill>
                  <a:latin typeface="HelveticaNeueLT Com 65 Md"/>
                  <a:cs typeface="HelveticaNeueLT Com 65 Md"/>
                </a:rPr>
                <a:t>Brnó</a:t>
              </a:r>
              <a:endParaRPr lang="en-US" b="0" dirty="0">
                <a:solidFill>
                  <a:srgbClr val="FF0000"/>
                </a:solidFill>
                <a:latin typeface="HelveticaNeueLT Com 65 Md"/>
                <a:cs typeface="HelveticaNeueLT Com 65 Md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Our place in the universe</a:t>
            </a:r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  <a:latin typeface="HelveticaNeueLT Com 55 Roman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785918" y="6300790"/>
            <a:ext cx="428628" cy="55721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0" name="Picture 9" descr="Interio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537" y="1494408"/>
            <a:ext cx="6614839" cy="4598888"/>
          </a:xfrm>
          <a:prstGeom prst="rect">
            <a:avLst/>
          </a:prstGeom>
        </p:spPr>
      </p:pic>
      <p:pic>
        <p:nvPicPr>
          <p:cNvPr id="6" name="Picture 5" descr="Earth_rim_with_Shutt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268760"/>
            <a:ext cx="8458259" cy="5286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Our</a:t>
            </a:r>
            <a:r>
              <a:rPr lang="de-DE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Home</a:t>
            </a:r>
            <a:endParaRPr lang="de-DE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1979712" y="1412776"/>
            <a:ext cx="5219700" cy="5219700"/>
            <a:chOff x="1979712" y="1412776"/>
            <a:chExt cx="5219700" cy="5219700"/>
          </a:xfrm>
        </p:grpSpPr>
        <p:pic>
          <p:nvPicPr>
            <p:cNvPr id="23654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79712" y="1412776"/>
              <a:ext cx="5219700" cy="5219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2339752" y="1700808"/>
              <a:ext cx="13500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HelveticaNeueLT Com 65 Md" pitchFamily="34" charset="0"/>
                </a:rPr>
                <a:t>Apollo 8</a:t>
              </a:r>
              <a:endParaRPr lang="en-GB" dirty="0">
                <a:solidFill>
                  <a:schemeClr val="accent6">
                    <a:lumMod val="20000"/>
                    <a:lumOff val="80000"/>
                  </a:schemeClr>
                </a:solidFill>
                <a:latin typeface="HelveticaNeueLT Com 65 Md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Our</a:t>
            </a:r>
            <a:r>
              <a:rPr lang="de-DE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Home</a:t>
            </a:r>
            <a:endParaRPr lang="de-DE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Earth_departure_Mercury_Messenger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143472" y="1285860"/>
            <a:ext cx="4876800" cy="4876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43635" y="6345816"/>
            <a:ext cx="27860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0" dirty="0" smtClean="0">
                <a:solidFill>
                  <a:srgbClr val="C7C7FF"/>
                </a:solidFill>
                <a:latin typeface="HelveticaNeueLT Com 65 Md"/>
                <a:cs typeface="HelveticaNeueLT Com 65 Md"/>
              </a:rPr>
              <a:t>MESSENGER (© NASA)</a:t>
            </a:r>
            <a:endParaRPr lang="en-GB" sz="1600" b="0" dirty="0">
              <a:solidFill>
                <a:srgbClr val="C7C7FF"/>
              </a:solidFill>
              <a:latin typeface="HelveticaNeueLT Com 65 Md"/>
              <a:cs typeface="HelveticaNeueLT Com 65 M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6" name="Picture 4" descr="Earth_behind_Saturn_Cassin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67309" y="620713"/>
            <a:ext cx="11083925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Our place in the universe</a:t>
            </a:r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6567488" y="6257925"/>
            <a:ext cx="19191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HelveticaNeueLT Com 65 Md" pitchFamily="34" charset="0"/>
              </a:rPr>
              <a:t>© Cassini/NASA</a:t>
            </a:r>
          </a:p>
        </p:txBody>
      </p:sp>
      <p:pic>
        <p:nvPicPr>
          <p:cNvPr id="2" name="Picture 1" descr="Earth_behind_Saturn_Cassini_detail.jp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58"/>
          <a:stretch/>
        </p:blipFill>
        <p:spPr>
          <a:xfrm>
            <a:off x="-208800" y="620688"/>
            <a:ext cx="9536400" cy="54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8779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424936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Our place in the Milky Way</a:t>
            </a:r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2" descr="ngc1232"/>
          <p:cNvPicPr>
            <a:picLocks noChangeAspect="1" noChangeArrowheads="1"/>
          </p:cNvPicPr>
          <p:nvPr/>
        </p:nvPicPr>
        <p:blipFill>
          <a:blip r:embed="rId2" cstate="print">
            <a:lum bright="-12000" contrast="12000"/>
          </a:blip>
          <a:srcRect/>
          <a:stretch>
            <a:fillRect/>
          </a:stretch>
        </p:blipFill>
        <p:spPr bwMode="auto">
          <a:xfrm>
            <a:off x="2000232" y="1130140"/>
            <a:ext cx="5314181" cy="5727860"/>
          </a:xfrm>
          <a:prstGeom prst="rect">
            <a:avLst/>
          </a:prstGeom>
          <a:noFill/>
        </p:spPr>
      </p:pic>
      <p:grpSp>
        <p:nvGrpSpPr>
          <p:cNvPr id="4" name="Group 11"/>
          <p:cNvGrpSpPr/>
          <p:nvPr/>
        </p:nvGrpSpPr>
        <p:grpSpPr>
          <a:xfrm>
            <a:off x="3203848" y="4143380"/>
            <a:ext cx="3449324" cy="1500198"/>
            <a:chOff x="4908890" y="4144174"/>
            <a:chExt cx="3449324" cy="1500198"/>
          </a:xfrm>
        </p:grpSpPr>
        <p:cxnSp>
          <p:nvCxnSpPr>
            <p:cNvPr id="9" name="Straight Arrow Connector 8"/>
            <p:cNvCxnSpPr/>
            <p:nvPr/>
          </p:nvCxnSpPr>
          <p:spPr bwMode="auto">
            <a:xfrm rot="5400000">
              <a:off x="6107917" y="4893479"/>
              <a:ext cx="1500198" cy="1588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0" name="Oval Callout 9"/>
            <p:cNvSpPr/>
            <p:nvPr/>
          </p:nvSpPr>
          <p:spPr bwMode="auto">
            <a:xfrm>
              <a:off x="7000892" y="4786322"/>
              <a:ext cx="1357322" cy="612648"/>
            </a:xfrm>
            <a:prstGeom prst="wedgeEllipseCallout">
              <a:avLst>
                <a:gd name="adj1" fmla="val -60683"/>
                <a:gd name="adj2" fmla="val 89464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NeueLT Com 65 Md" pitchFamily="34" charset="0"/>
                </a:rPr>
                <a:t>Hello</a:t>
              </a:r>
              <a:endParaRPr kumimoji="0" lang="en-GB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elveticaNeueLT Com 65 Md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08890" y="4500570"/>
              <a:ext cx="19897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0000"/>
                  </a:solidFill>
                  <a:latin typeface="HelveticaNeueLT Com 65 Md" pitchFamily="34" charset="0"/>
                </a:rPr>
                <a:t>27000 light years</a:t>
              </a:r>
              <a:endParaRPr lang="en-GB" sz="1800" dirty="0">
                <a:solidFill>
                  <a:srgbClr val="FF0000"/>
                </a:solidFill>
                <a:latin typeface="HelveticaNeueLT Com 65 Md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99"/>
      </a:dk1>
      <a:lt1>
        <a:srgbClr val="C0C0C0"/>
      </a:lt1>
      <a:dk2>
        <a:srgbClr val="000066"/>
      </a:dk2>
      <a:lt2>
        <a:srgbClr val="808080"/>
      </a:lt2>
      <a:accent1>
        <a:srgbClr val="FFCC66"/>
      </a:accent1>
      <a:accent2>
        <a:srgbClr val="0000FF"/>
      </a:accent2>
      <a:accent3>
        <a:srgbClr val="DCDCDC"/>
      </a:accent3>
      <a:accent4>
        <a:srgbClr val="000082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">
      <a:dk1>
        <a:srgbClr val="000099"/>
      </a:dk1>
      <a:lt1>
        <a:srgbClr val="C0C0C0"/>
      </a:lt1>
      <a:dk2>
        <a:srgbClr val="000066"/>
      </a:dk2>
      <a:lt2>
        <a:srgbClr val="808080"/>
      </a:lt2>
      <a:accent1>
        <a:srgbClr val="FFCC66"/>
      </a:accent1>
      <a:accent2>
        <a:srgbClr val="0000FF"/>
      </a:accent2>
      <a:accent3>
        <a:srgbClr val="DCDCDC"/>
      </a:accent3>
      <a:accent4>
        <a:srgbClr val="000082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Designs\SERENE.POT</Template>
  <TotalTime>26521</TotalTime>
  <Words>544</Words>
  <Application>Microsoft Macintosh PowerPoint</Application>
  <PresentationFormat>On-screen Show (4:3)</PresentationFormat>
  <Paragraphs>124</Paragraphs>
  <Slides>35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Cambria Math</vt:lpstr>
      <vt:lpstr>Comic Sans MS</vt:lpstr>
      <vt:lpstr>HelveticaNeueLT Com 45 Lt</vt:lpstr>
      <vt:lpstr>HelveticaNeueLT Com 55 Roman</vt:lpstr>
      <vt:lpstr>HelveticaNeueLT Com 65 Md</vt:lpstr>
      <vt:lpstr>Symbol</vt:lpstr>
      <vt:lpstr>Times New Roman</vt:lpstr>
      <vt:lpstr>Arial</vt:lpstr>
      <vt:lpstr>Default Design</vt:lpstr>
      <vt:lpstr>1_Default Design</vt:lpstr>
      <vt:lpstr>Exciting Astrophysics</vt:lpstr>
      <vt:lpstr>How do we see our world?</vt:lpstr>
      <vt:lpstr>A changing world</vt:lpstr>
      <vt:lpstr>The Earth at night</vt:lpstr>
      <vt:lpstr>Our place in the universe</vt:lpstr>
      <vt:lpstr>Our Home</vt:lpstr>
      <vt:lpstr>Our Home</vt:lpstr>
      <vt:lpstr>Our place in the universe</vt:lpstr>
      <vt:lpstr>Our place in the Milky Way</vt:lpstr>
      <vt:lpstr>4 Topics</vt:lpstr>
      <vt:lpstr>Planets around other stars</vt:lpstr>
      <vt:lpstr>Venus Transit</vt:lpstr>
      <vt:lpstr>Smaller star – bigger planet</vt:lpstr>
      <vt:lpstr>A Planetary System</vt:lpstr>
      <vt:lpstr>Comparison</vt:lpstr>
      <vt:lpstr>How this could look like</vt:lpstr>
      <vt:lpstr>Big Question</vt:lpstr>
      <vt:lpstr>Black hole at the center of the Milky Way</vt:lpstr>
      <vt:lpstr>Star falling into a black hole</vt:lpstr>
      <vt:lpstr>The dark side of the universe</vt:lpstr>
      <vt:lpstr>Basics of Cosmology (our world view)</vt:lpstr>
      <vt:lpstr>Gravitation!</vt:lpstr>
      <vt:lpstr>PowerPoint Presentation</vt:lpstr>
      <vt:lpstr>What is in the Universe?</vt:lpstr>
      <vt:lpstr>What is in the Universe?</vt:lpstr>
      <vt:lpstr>Supernova!</vt:lpstr>
      <vt:lpstr>Kepler’s supernova today</vt:lpstr>
      <vt:lpstr>Cosmology with Supernovae</vt:lpstr>
      <vt:lpstr>PowerPoint Presentation</vt:lpstr>
      <vt:lpstr>Physics Nobelprize 2011</vt:lpstr>
      <vt:lpstr>The High-z Supernova Search Team December 2011</vt:lpstr>
      <vt:lpstr>What does this mean?</vt:lpstr>
      <vt:lpstr>Contents of the universe</vt:lpstr>
      <vt:lpstr>What does this mean?</vt:lpstr>
      <vt:lpstr>Our universe Our world</vt:lpstr>
    </vt:vector>
  </TitlesOfParts>
  <Company>ESO</Company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Kosmologie im Umbruch Bruno Leibundgut</dc:title>
  <dc:creator>Licensed User</dc:creator>
  <cp:lastModifiedBy>Bruno Leibundgut</cp:lastModifiedBy>
  <cp:revision>207</cp:revision>
  <cp:lastPrinted>2001-10-12T16:31:51Z</cp:lastPrinted>
  <dcterms:created xsi:type="dcterms:W3CDTF">2001-10-12T08:56:18Z</dcterms:created>
  <dcterms:modified xsi:type="dcterms:W3CDTF">2017-08-15T20:38:01Z</dcterms:modified>
</cp:coreProperties>
</file>