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" ContentType="image/tiff"/>
  <Default Extension="vml" ContentType="application/vnd.openxmlformats-officedocument.vmlDrawing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84" r:id="rId4"/>
  </p:sldMasterIdLst>
  <p:notesMasterIdLst>
    <p:notesMasterId r:id="rId39"/>
  </p:notesMasterIdLst>
  <p:sldIdLst>
    <p:sldId id="865" r:id="rId5"/>
    <p:sldId id="864" r:id="rId6"/>
    <p:sldId id="866" r:id="rId7"/>
    <p:sldId id="867" r:id="rId8"/>
    <p:sldId id="868" r:id="rId9"/>
    <p:sldId id="869" r:id="rId10"/>
    <p:sldId id="870" r:id="rId11"/>
    <p:sldId id="871" r:id="rId12"/>
    <p:sldId id="872" r:id="rId13"/>
    <p:sldId id="873" r:id="rId14"/>
    <p:sldId id="874" r:id="rId15"/>
    <p:sldId id="875" r:id="rId16"/>
    <p:sldId id="876" r:id="rId17"/>
    <p:sldId id="877" r:id="rId18"/>
    <p:sldId id="878" r:id="rId19"/>
    <p:sldId id="879" r:id="rId20"/>
    <p:sldId id="880" r:id="rId21"/>
    <p:sldId id="881" r:id="rId22"/>
    <p:sldId id="882" r:id="rId23"/>
    <p:sldId id="883" r:id="rId24"/>
    <p:sldId id="884" r:id="rId25"/>
    <p:sldId id="885" r:id="rId26"/>
    <p:sldId id="886" r:id="rId27"/>
    <p:sldId id="887" r:id="rId28"/>
    <p:sldId id="888" r:id="rId29"/>
    <p:sldId id="398" r:id="rId30"/>
    <p:sldId id="889" r:id="rId31"/>
    <p:sldId id="890" r:id="rId32"/>
    <p:sldId id="891" r:id="rId33"/>
    <p:sldId id="892" r:id="rId34"/>
    <p:sldId id="893" r:id="rId35"/>
    <p:sldId id="894" r:id="rId36"/>
    <p:sldId id="895" r:id="rId37"/>
    <p:sldId id="896" r:id="rId3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008" autoAdjust="0"/>
    <p:restoredTop sz="96356"/>
  </p:normalViewPr>
  <p:slideViewPr>
    <p:cSldViewPr snapToGrid="0" snapToObjects="1">
      <p:cViewPr varScale="1">
        <p:scale>
          <a:sx n="93" d="100"/>
          <a:sy n="93" d="100"/>
        </p:scale>
        <p:origin x="984" y="20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50" d="100"/>
        <a:sy n="15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ableStyles" Target="tableStyle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9765D0-4809-1347-B630-8C2EEAAF8735}" type="datetimeFigureOut">
              <a:rPr lang="en-US" smtClean="0"/>
              <a:t>9/26/18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A3A21A-F1D2-7D4C-8398-C9399E5F86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1677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393689" y="6453188"/>
            <a:ext cx="481331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Multiwavelength Astrophysics | </a:t>
            </a:r>
            <a:r>
              <a:rPr lang="en-US" dirty="0" err="1"/>
              <a:t>Kharkiv</a:t>
            </a:r>
            <a:r>
              <a:rPr lang="en-US" dirty="0"/>
              <a:t>, 26 September 2018</a:t>
            </a:r>
            <a:endParaRPr lang="en-GB" dirty="0"/>
          </a:p>
        </p:txBody>
      </p:sp>
      <p:sp>
        <p:nvSpPr>
          <p:cNvPr id="6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5207000" y="6453188"/>
            <a:ext cx="635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6CA89A-7F63-7545-9B43-AF7DF332BE1B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26985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393689" y="6453188"/>
            <a:ext cx="481331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Multiwavelength Astrophysics | </a:t>
            </a:r>
            <a:r>
              <a:rPr lang="en-US" dirty="0" err="1"/>
              <a:t>Kharkiv</a:t>
            </a:r>
            <a:r>
              <a:rPr lang="en-US" dirty="0"/>
              <a:t>, 26 September 2018</a:t>
            </a:r>
          </a:p>
        </p:txBody>
      </p:sp>
      <p:sp>
        <p:nvSpPr>
          <p:cNvPr id="6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5207000" y="6453188"/>
            <a:ext cx="635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6CA89A-7F63-7545-9B43-AF7DF332BE1B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0"/>
          </p:nvPr>
        </p:nvSpPr>
        <p:spPr>
          <a:xfrm>
            <a:off x="393689" y="1131005"/>
            <a:ext cx="8748000" cy="52786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545214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393689" y="6453188"/>
            <a:ext cx="481331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Multiwavelength Astrophysics | </a:t>
            </a:r>
            <a:r>
              <a:rPr lang="en-US" dirty="0" err="1"/>
              <a:t>Kharkiv</a:t>
            </a:r>
            <a:r>
              <a:rPr lang="en-US" dirty="0"/>
              <a:t>, 26 September 2018</a:t>
            </a:r>
            <a:endParaRPr lang="en-GB" dirty="0"/>
          </a:p>
        </p:txBody>
      </p:sp>
      <p:sp>
        <p:nvSpPr>
          <p:cNvPr id="6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5207000" y="6453188"/>
            <a:ext cx="635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6CA89A-7F63-7545-9B43-AF7DF332BE1B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52294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95536" y="1124744"/>
            <a:ext cx="4392488" cy="532844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88024" y="1124744"/>
            <a:ext cx="4355976" cy="532844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393689" y="6453188"/>
            <a:ext cx="481331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Multiwavelength Astrophysics | </a:t>
            </a:r>
            <a:r>
              <a:rPr lang="en-US" dirty="0" err="1"/>
              <a:t>Kharkiv</a:t>
            </a:r>
            <a:r>
              <a:rPr lang="en-US" dirty="0"/>
              <a:t>, 26 September 2018</a:t>
            </a:r>
            <a:endParaRPr lang="en-GB" dirty="0"/>
          </a:p>
        </p:txBody>
      </p:sp>
      <p:sp>
        <p:nvSpPr>
          <p:cNvPr id="7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5207000" y="6453188"/>
            <a:ext cx="635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6CA89A-7F63-7545-9B43-AF7DF332BE1B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122289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40768"/>
            <a:ext cx="4040188" cy="83410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340768"/>
            <a:ext cx="4041775" cy="83410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1"/>
          <p:cNvSpPr>
            <a:spLocks noGrp="1"/>
          </p:cNvSpPr>
          <p:nvPr>
            <p:ph type="ftr" sz="quarter" idx="10"/>
          </p:nvPr>
        </p:nvSpPr>
        <p:spPr>
          <a:xfrm>
            <a:off x="393689" y="6453188"/>
            <a:ext cx="481331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Multiwavelength Astrophysics | </a:t>
            </a:r>
            <a:r>
              <a:rPr lang="en-US" dirty="0" err="1"/>
              <a:t>Kharkiv</a:t>
            </a:r>
            <a:r>
              <a:rPr lang="en-US" dirty="0"/>
              <a:t>, 26 September 2018</a:t>
            </a:r>
            <a:endParaRPr lang="en-GB" dirty="0"/>
          </a:p>
        </p:txBody>
      </p:sp>
      <p:sp>
        <p:nvSpPr>
          <p:cNvPr id="9" name="Slide Number Placeholder 2"/>
          <p:cNvSpPr>
            <a:spLocks noGrp="1"/>
          </p:cNvSpPr>
          <p:nvPr>
            <p:ph type="sldNum" sz="quarter" idx="11"/>
          </p:nvPr>
        </p:nvSpPr>
        <p:spPr>
          <a:xfrm>
            <a:off x="5207000" y="6453188"/>
            <a:ext cx="635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6CA89A-7F63-7545-9B43-AF7DF332BE1B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464168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393689" y="6453188"/>
            <a:ext cx="481331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Multiwavelength Astrophysics | </a:t>
            </a:r>
            <a:r>
              <a:rPr lang="en-US" dirty="0" err="1"/>
              <a:t>Kharkiv</a:t>
            </a:r>
            <a:r>
              <a:rPr lang="en-US" dirty="0"/>
              <a:t>, 26 September 2018</a:t>
            </a:r>
            <a:endParaRPr lang="en-GB" dirty="0"/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5207000" y="6453188"/>
            <a:ext cx="635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6CA89A-7F63-7545-9B43-AF7DF332BE1B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790405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en-US" dirty="0"/>
              <a:t>Multiwavelength Astrophysics | </a:t>
            </a:r>
            <a:r>
              <a:rPr lang="en-US" dirty="0" err="1"/>
              <a:t>Kharkiv</a:t>
            </a:r>
            <a:r>
              <a:rPr lang="en-US" dirty="0"/>
              <a:t>, 26 September 2018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D6CA89A-7F63-7545-9B43-AF7DF332BE1B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42056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HelveticaNeueLT Com 45 Lt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372"/>
              </a:spcBef>
              <a:defRPr>
                <a:latin typeface="HelveticaNeueLT Com 45 Lt" pitchFamily="34" charset="0"/>
              </a:defRPr>
            </a:lvl1pPr>
            <a:lvl2pPr>
              <a:spcBef>
                <a:spcPts val="372"/>
              </a:spcBef>
              <a:defRPr>
                <a:latin typeface="HelveticaNeueLT Com 45 Lt" pitchFamily="34" charset="0"/>
              </a:defRPr>
            </a:lvl2pPr>
            <a:lvl3pPr>
              <a:spcBef>
                <a:spcPts val="372"/>
              </a:spcBef>
              <a:defRPr>
                <a:latin typeface="HelveticaNeueLT Com 45 Lt" pitchFamily="34" charset="0"/>
              </a:defRPr>
            </a:lvl3pPr>
            <a:lvl4pPr>
              <a:spcBef>
                <a:spcPts val="372"/>
              </a:spcBef>
              <a:defRPr>
                <a:latin typeface="HelveticaNeueLT Com 45 Lt" pitchFamily="34" charset="0"/>
              </a:defRPr>
            </a:lvl4pPr>
            <a:lvl5pPr>
              <a:spcBef>
                <a:spcPts val="372"/>
              </a:spcBef>
              <a:defRPr>
                <a:latin typeface="HelveticaNeueLT Com 45 Lt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979499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tif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emf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Rectangle 19"/>
          <p:cNvSpPr>
            <a:spLocks noGrp="1" noChangeArrowheads="1"/>
          </p:cNvSpPr>
          <p:nvPr>
            <p:ph type="body" idx="1"/>
          </p:nvPr>
        </p:nvSpPr>
        <p:spPr bwMode="auto">
          <a:xfrm>
            <a:off x="395288" y="1122894"/>
            <a:ext cx="8748712" cy="529187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Line 10"/>
          <p:cNvSpPr>
            <a:spLocks noChangeShapeType="1"/>
          </p:cNvSpPr>
          <p:nvPr/>
        </p:nvSpPr>
        <p:spPr bwMode="auto">
          <a:xfrm>
            <a:off x="0" y="1081959"/>
            <a:ext cx="9144000" cy="1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393689" y="6453188"/>
            <a:ext cx="481331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l"/>
            <a:r>
              <a:rPr lang="en-US" dirty="0"/>
              <a:t>Multiwavelength Astrophysics | </a:t>
            </a:r>
            <a:r>
              <a:rPr lang="en-US" dirty="0" err="1"/>
              <a:t>Kharkiv</a:t>
            </a:r>
            <a:r>
              <a:rPr lang="en-US" dirty="0"/>
              <a:t>, 26 September 2018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5207000" y="6453188"/>
            <a:ext cx="635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6CA89A-7F63-7545-9B43-AF7DF332BE1B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4" name="Title Placeholder 3"/>
          <p:cNvSpPr>
            <a:spLocks noGrp="1"/>
          </p:cNvSpPr>
          <p:nvPr>
            <p:ph type="title"/>
          </p:nvPr>
        </p:nvSpPr>
        <p:spPr>
          <a:xfrm>
            <a:off x="826294" y="0"/>
            <a:ext cx="8317706" cy="107319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10"/>
          <a:srcRect/>
          <a:stretch/>
        </p:blipFill>
        <p:spPr>
          <a:xfrm>
            <a:off x="0" y="0"/>
            <a:ext cx="825500" cy="10795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4826" y="6584400"/>
            <a:ext cx="2658974" cy="828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78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</p:sldLayoutIdLst>
  <p:hf sldNum="0" hd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ＭＳ Ｐゴシック" charset="0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  <a:ea typeface="ＭＳ Ｐゴシック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  <a:ea typeface="ＭＳ Ｐゴシック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  <a:ea typeface="ＭＳ Ｐゴシック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  <a:ea typeface="ＭＳ Ｐゴシック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</a:defRPr>
      </a:lvl9pPr>
    </p:titleStyle>
    <p:bodyStyle>
      <a:lvl1pPr marL="324000" indent="-324000" algn="l" rtl="0" eaLnBrk="1" fontAlgn="base" hangingPunct="1">
        <a:spcBef>
          <a:spcPts val="1200"/>
        </a:spcBef>
        <a:spcAft>
          <a:spcPts val="0"/>
        </a:spcAft>
        <a:buClr>
          <a:srgbClr val="FF0000"/>
        </a:buClr>
        <a:buSzPct val="90000"/>
        <a:buFontTx/>
        <a:buBlip>
          <a:blip r:embed="rId12"/>
        </a:buBlip>
        <a:defRPr sz="2800">
          <a:solidFill>
            <a:schemeClr val="tx1"/>
          </a:solidFill>
          <a:latin typeface="+mn-lt"/>
          <a:ea typeface="ＭＳ Ｐゴシック" charset="0"/>
          <a:cs typeface="+mn-cs"/>
        </a:defRPr>
      </a:lvl1pPr>
      <a:lvl2pPr marL="742950" indent="-285750" algn="l" rtl="0" eaLnBrk="1" fontAlgn="base" hangingPunct="1">
        <a:spcBef>
          <a:spcPts val="600"/>
        </a:spcBef>
        <a:spcAft>
          <a:spcPts val="0"/>
        </a:spcAft>
        <a:buClr>
          <a:schemeClr val="accent1"/>
        </a:buClr>
        <a:buFont typeface="Wingdings" charset="0"/>
        <a:buChar char="Ø"/>
        <a:defRPr sz="2400">
          <a:solidFill>
            <a:schemeClr val="tx1"/>
          </a:solidFill>
          <a:latin typeface="+mn-lt"/>
          <a:ea typeface="ＭＳ Ｐゴシック" charset="0"/>
        </a:defRPr>
      </a:lvl2pPr>
      <a:lvl3pPr marL="1143000" indent="-228600" algn="l" rtl="0" eaLnBrk="1" fontAlgn="base" hangingPunct="1">
        <a:spcBef>
          <a:spcPts val="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  <a:ea typeface="ＭＳ Ｐゴシック" charset="0"/>
        </a:defRPr>
      </a:lvl3pPr>
      <a:lvl4pPr marL="1600200" indent="-228600" algn="l" rtl="0" eaLnBrk="1" fontAlgn="base" hangingPunct="1">
        <a:spcBef>
          <a:spcPts val="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0"/>
        </a:defRPr>
      </a:lvl4pPr>
      <a:lvl5pPr marL="2057400" indent="-228600" algn="l" rtl="0" eaLnBrk="1" fontAlgn="base" hangingPunct="1">
        <a:spcBef>
          <a:spcPts val="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tiff"/><Relationship Id="rId4" Type="http://schemas.openxmlformats.org/officeDocument/2006/relationships/image" Target="../media/image25.em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tif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tiff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image" Target="../media/image40.tiff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emf"/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jpeg"/><Relationship Id="rId10" Type="http://schemas.openxmlformats.org/officeDocument/2006/relationships/image" Target="../media/image13.jpeg"/><Relationship Id="rId4" Type="http://schemas.openxmlformats.org/officeDocument/2006/relationships/image" Target="../media/image7.jpeg"/><Relationship Id="rId9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7" Type="http://schemas.openxmlformats.org/officeDocument/2006/relationships/image" Target="../media/image17.tif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16.emf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8.jpg"/><Relationship Id="rId7" Type="http://schemas.openxmlformats.org/officeDocument/2006/relationships/image" Target="../media/image22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17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FAD6230-04EB-E847-8F8F-F04C3FCD49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1542599"/>
            <a:ext cx="7772400" cy="1470025"/>
          </a:xfrm>
          <a:noFill/>
        </p:spPr>
        <p:txBody>
          <a:bodyPr/>
          <a:lstStyle/>
          <a:p>
            <a:r>
              <a:rPr lang="en-GB" dirty="0"/>
              <a:t>ESO’s Future Projects</a:t>
            </a: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54FFFABE-1DB3-DE4E-894A-F377D8F93D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71600" y="5029200"/>
            <a:ext cx="6400800" cy="609600"/>
          </a:xfrm>
        </p:spPr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Bruno Leibundgut</a:t>
            </a:r>
          </a:p>
        </p:txBody>
      </p:sp>
    </p:spTree>
    <p:extLst>
      <p:ext uri="{BB962C8B-B14F-4D97-AF65-F5344CB8AC3E}">
        <p14:creationId xmlns:p14="http://schemas.microsoft.com/office/powerpoint/2010/main" val="38118733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0854191-A2AE-934C-B0FF-28D86D0C113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Multiwavelength Astrophysics | Kharkiv, 26 September 2018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8203F8-8F53-AD45-B376-D012F683C938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GB" dirty="0"/>
              <a:t>Multi-Aperture mid-Infrared </a:t>
            </a:r>
            <a:r>
              <a:rPr lang="en-GB" dirty="0" err="1"/>
              <a:t>SpectroScopic</a:t>
            </a:r>
            <a:r>
              <a:rPr lang="en-GB" dirty="0"/>
              <a:t> Experiment</a:t>
            </a:r>
          </a:p>
          <a:p>
            <a:pPr lvl="1"/>
            <a:r>
              <a:rPr lang="en-GB" dirty="0"/>
              <a:t>VLTI four-telescope L, M and N-band imager</a:t>
            </a:r>
          </a:p>
          <a:p>
            <a:pPr lvl="1"/>
            <a:r>
              <a:rPr lang="en-GB" dirty="0"/>
              <a:t>Multi-axial beam combination, </a:t>
            </a:r>
            <a:br>
              <a:rPr lang="en-GB" dirty="0"/>
            </a:br>
            <a:r>
              <a:rPr lang="en-GB" dirty="0"/>
              <a:t>closure phase imaging</a:t>
            </a:r>
          </a:p>
          <a:p>
            <a:pPr lvl="1"/>
            <a:r>
              <a:rPr lang="en-GB" dirty="0"/>
              <a:t>Spectral resolutions between</a:t>
            </a:r>
            <a:br>
              <a:rPr lang="en-GB" dirty="0"/>
            </a:br>
            <a:r>
              <a:rPr lang="en-GB" dirty="0"/>
              <a:t>R=30 and 5000</a:t>
            </a:r>
          </a:p>
          <a:p>
            <a:pPr lvl="1"/>
            <a:r>
              <a:rPr lang="en-GB" dirty="0"/>
              <a:t>Operating with UTs and ATs</a:t>
            </a:r>
          </a:p>
          <a:p>
            <a:pPr lvl="1"/>
            <a:r>
              <a:rPr lang="en-GB" dirty="0"/>
              <a:t>Will use GRAVITY as a </a:t>
            </a:r>
            <a:br>
              <a:rPr lang="en-GB" dirty="0"/>
            </a:br>
            <a:r>
              <a:rPr lang="en-GB" dirty="0"/>
              <a:t>fringe</a:t>
            </a:r>
            <a:br>
              <a:rPr lang="en-GB" dirty="0"/>
            </a:br>
            <a:r>
              <a:rPr lang="en-GB" dirty="0"/>
              <a:t>tracker</a:t>
            </a:r>
          </a:p>
          <a:p>
            <a:r>
              <a:rPr lang="en-GB" dirty="0"/>
              <a:t>Offered in P103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6324A9A-B301-4342-9AFA-28A1A3C4F9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MATISSE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7CFED52-F9A1-8744-8B41-025EBDBC276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366" t="9453" r="34012"/>
          <a:stretch/>
        </p:blipFill>
        <p:spPr>
          <a:xfrm>
            <a:off x="7943850" y="0"/>
            <a:ext cx="1210950" cy="109926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8E33093-8E76-FD42-A23E-77E7BAEB96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7000" y="3063589"/>
            <a:ext cx="3835008" cy="2359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54748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3A0DE76-583E-1E4D-9473-A51683FA6E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Multiwavelength Astrophysics | Kharkiv, 26 September 2018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E0DC27-2C68-CB44-9D62-B0766DAF67EE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GB" dirty="0"/>
              <a:t>CRIRES Upgrade project</a:t>
            </a:r>
          </a:p>
          <a:p>
            <a:pPr lvl="1"/>
            <a:r>
              <a:rPr lang="en-US" dirty="0"/>
              <a:t>1-5 microns spectral coverage, R~20k–100k</a:t>
            </a:r>
          </a:p>
          <a:p>
            <a:pPr lvl="1"/>
            <a:r>
              <a:rPr lang="en-US" dirty="0"/>
              <a:t>Cross-disperser + new detectors will enlarge simultaneous wavelength coverage by ~10 times, will cover simultaneously one IR band </a:t>
            </a:r>
          </a:p>
          <a:p>
            <a:pPr lvl="1"/>
            <a:r>
              <a:rPr lang="en-US" dirty="0"/>
              <a:t>Gas cells will provide few m/s </a:t>
            </a:r>
            <a:br>
              <a:rPr lang="en-US" dirty="0"/>
            </a:br>
            <a:r>
              <a:rPr lang="en-US" dirty="0"/>
              <a:t>radial velocity precision</a:t>
            </a:r>
          </a:p>
          <a:p>
            <a:pPr lvl="1"/>
            <a:r>
              <a:rPr lang="en-US" dirty="0"/>
              <a:t>Polarimetric capabilities </a:t>
            </a:r>
          </a:p>
          <a:p>
            <a:pPr lvl="1"/>
            <a:r>
              <a:rPr lang="en-US" dirty="0"/>
              <a:t>Refurbished AO system</a:t>
            </a:r>
          </a:p>
          <a:p>
            <a:r>
              <a:rPr lang="en-GB" dirty="0"/>
              <a:t>Offered in 2019</a:t>
            </a:r>
          </a:p>
          <a:p>
            <a:endParaRPr lang="de-DE" dirty="0"/>
          </a:p>
          <a:p>
            <a:endParaRPr lang="en-GB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55453A7-19E7-8347-92DB-65996750A9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CRIRES Upgrade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60E59A6-5852-5248-BCF9-754801A5B0F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7659" t="6819"/>
          <a:stretch/>
        </p:blipFill>
        <p:spPr>
          <a:xfrm>
            <a:off x="7959290" y="5337"/>
            <a:ext cx="1184710" cy="108214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0173E73-884C-0140-93B7-BD8A8F202F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83283" y="362455"/>
            <a:ext cx="576007" cy="34828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47D470F-8021-6245-B76F-DBBC21CF91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98895" y="3402854"/>
            <a:ext cx="3735798" cy="2797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3356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5313861-937E-FD4C-ABD9-77C2C9A6ADF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Multiwavelength Astrophysics | Kharkiv, 26 September 2018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992E48-C1E6-304D-B4B4-7957EBFA86BA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GB" dirty="0"/>
              <a:t>SPIFFI Integral field spectroscopy</a:t>
            </a:r>
          </a:p>
          <a:p>
            <a:pPr lvl="1">
              <a:spcBef>
                <a:spcPts val="300"/>
              </a:spcBef>
            </a:pPr>
            <a:r>
              <a:rPr lang="en-US" dirty="0" err="1"/>
              <a:t>FoV</a:t>
            </a:r>
            <a:r>
              <a:rPr lang="en-US" dirty="0"/>
              <a:t> 0.8”, 3.2”, 8”; R~3000 &amp; 8000; J‐K bands </a:t>
            </a:r>
            <a:endParaRPr lang="en-GB" dirty="0"/>
          </a:p>
          <a:p>
            <a:pPr>
              <a:spcBef>
                <a:spcPts val="600"/>
              </a:spcBef>
            </a:pPr>
            <a:r>
              <a:rPr lang="en-GB" dirty="0"/>
              <a:t>NIX (camera)</a:t>
            </a:r>
          </a:p>
          <a:p>
            <a:pPr lvl="1">
              <a:spcBef>
                <a:spcPts val="300"/>
              </a:spcBef>
            </a:pPr>
            <a:r>
              <a:rPr lang="en-GB" dirty="0"/>
              <a:t>J‐K narrow/broad bands; 13/27 mas </a:t>
            </a:r>
            <a:r>
              <a:rPr lang="en-GB" dirty="0" err="1"/>
              <a:t>pix</a:t>
            </a:r>
            <a:r>
              <a:rPr lang="en-GB" dirty="0"/>
              <a:t> (26”/55” </a:t>
            </a:r>
            <a:r>
              <a:rPr lang="en-GB" dirty="0" err="1"/>
              <a:t>FoV</a:t>
            </a:r>
            <a:r>
              <a:rPr lang="en-GB" dirty="0"/>
              <a:t>) </a:t>
            </a:r>
          </a:p>
          <a:p>
            <a:pPr lvl="1">
              <a:spcBef>
                <a:spcPts val="300"/>
              </a:spcBef>
            </a:pPr>
            <a:r>
              <a:rPr lang="en-GB" dirty="0"/>
              <a:t>L‐M broad bands; 27 mas </a:t>
            </a:r>
            <a:r>
              <a:rPr lang="en-GB" dirty="0" err="1"/>
              <a:t>pix</a:t>
            </a:r>
            <a:r>
              <a:rPr lang="en-GB" dirty="0"/>
              <a:t> (55” </a:t>
            </a:r>
            <a:r>
              <a:rPr lang="en-GB" dirty="0" err="1"/>
              <a:t>FoV</a:t>
            </a:r>
            <a:r>
              <a:rPr lang="en-GB" dirty="0"/>
              <a:t>) </a:t>
            </a:r>
          </a:p>
          <a:p>
            <a:pPr>
              <a:spcBef>
                <a:spcPts val="600"/>
              </a:spcBef>
            </a:pPr>
            <a:r>
              <a:rPr lang="en-GB" dirty="0"/>
              <a:t>High contrast imaging</a:t>
            </a:r>
          </a:p>
          <a:p>
            <a:pPr lvl="1">
              <a:spcBef>
                <a:spcPts val="300"/>
              </a:spcBef>
            </a:pPr>
            <a:r>
              <a:rPr lang="en-GB" dirty="0"/>
              <a:t>Pupil plane coronagraph (L‐M) </a:t>
            </a:r>
          </a:p>
          <a:p>
            <a:pPr lvl="1">
              <a:spcBef>
                <a:spcPts val="300"/>
              </a:spcBef>
            </a:pPr>
            <a:r>
              <a:rPr lang="en-GB" dirty="0"/>
              <a:t>Focal plan coronagraph (L‐M)* </a:t>
            </a:r>
          </a:p>
          <a:p>
            <a:pPr lvl="1">
              <a:spcBef>
                <a:spcPts val="300"/>
              </a:spcBef>
            </a:pPr>
            <a:r>
              <a:rPr lang="en-GB" dirty="0"/>
              <a:t>Sparse aperture Masking (J‐M)</a:t>
            </a:r>
          </a:p>
          <a:p>
            <a:pPr>
              <a:spcBef>
                <a:spcPts val="600"/>
              </a:spcBef>
            </a:pPr>
            <a:r>
              <a:rPr lang="en-GB" dirty="0"/>
              <a:t>Long slit spectroscopy</a:t>
            </a:r>
          </a:p>
          <a:p>
            <a:pPr lvl="1">
              <a:spcBef>
                <a:spcPts val="300"/>
              </a:spcBef>
            </a:pPr>
            <a:r>
              <a:rPr lang="en-GB" dirty="0"/>
              <a:t>R=500, LM band simultaneously</a:t>
            </a:r>
          </a:p>
          <a:p>
            <a:pPr>
              <a:spcBef>
                <a:spcPts val="600"/>
              </a:spcBef>
            </a:pPr>
            <a:r>
              <a:rPr lang="en-GB" dirty="0"/>
              <a:t>Offered after 2020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28B5F62-46DF-CA43-ABB9-3B9F1117CE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ERIS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879B3BA-2272-1C43-814D-2EC30B8F4FA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7659" t="6819"/>
          <a:stretch/>
        </p:blipFill>
        <p:spPr>
          <a:xfrm>
            <a:off x="7959290" y="5337"/>
            <a:ext cx="1184710" cy="108214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D495A33-6968-C842-9C4D-7E6807D9E0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83283" y="362455"/>
            <a:ext cx="576007" cy="34828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24749E4-A77A-1B41-BFD6-C12C663BC2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5841277" y="3249086"/>
            <a:ext cx="2994892" cy="3317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9100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creen Shot 2014-09-24 at 16.23.46.png">
            <a:extLst>
              <a:ext uri="{FF2B5EF4-FFF2-40B4-BE49-F238E27FC236}">
                <a16:creationId xmlns:a16="http://schemas.microsoft.com/office/drawing/2014/main" id="{B6339FDF-02EA-D546-A97F-BD9157180A5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843849" y="2785126"/>
            <a:ext cx="4257648" cy="331116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8703B21-0DA3-BC40-B9F1-D80B928DBD60}"/>
                  </a:ext>
                </a:extLst>
              </p:cNvPr>
              <p:cNvSpPr>
                <a:spLocks noGrp="1"/>
              </p:cNvSpPr>
              <p:nvPr>
                <p:ph sz="quarter" idx="10"/>
              </p:nvPr>
            </p:nvSpPr>
            <p:spPr/>
            <p:txBody>
              <a:bodyPr/>
              <a:lstStyle/>
              <a:p>
                <a:r>
                  <a:rPr lang="en-US" dirty="0"/>
                  <a:t>Multi-Object Optical and Near-infrared Spectrograph</a:t>
                </a:r>
              </a:p>
              <a:p>
                <a:pPr lvl="1"/>
                <a:r>
                  <a:rPr lang="en-US" dirty="0"/>
                  <a:t>Field of view: 500 arcmin</a:t>
                </a:r>
                <a:r>
                  <a:rPr lang="en-US" baseline="30000" dirty="0"/>
                  <a:t>2</a:t>
                </a:r>
                <a:r>
                  <a:rPr lang="en-US" dirty="0"/>
                  <a:t> at the 8.2m VLT</a:t>
                </a:r>
              </a:p>
              <a:p>
                <a:pPr lvl="1"/>
                <a:r>
                  <a:rPr lang="en-US" dirty="0"/>
                  <a:t>Multiplex: 1024 fibers with the possibility to deploy them in pairs</a:t>
                </a:r>
              </a:p>
              <a:p>
                <a:pPr lvl="1"/>
                <a:r>
                  <a:rPr lang="en-US" dirty="0"/>
                  <a:t>Medium resolution:</a:t>
                </a:r>
              </a:p>
              <a:p>
                <a:pPr lvl="2"/>
                <a:r>
                  <a:rPr lang="en-US" dirty="0"/>
                  <a:t>Simultaneously 0.64μm-1.8μm</a:t>
                </a:r>
              </a:p>
              <a:p>
                <a:pPr lvl="2"/>
                <a:r>
                  <a:rPr lang="en-US" dirty="0"/>
                  <a:t>R=4000–6000</a:t>
                </a:r>
              </a:p>
              <a:p>
                <a:pPr lvl="1"/>
                <a:r>
                  <a:rPr lang="en-US" dirty="0"/>
                  <a:t>High resolution:</a:t>
                </a:r>
              </a:p>
              <a:p>
                <a:pPr lvl="2"/>
                <a:r>
                  <a:rPr lang="en-US" dirty="0"/>
                  <a:t>Simultaneously 3 bands:</a:t>
                </a:r>
              </a:p>
              <a:p>
                <a:pPr lvl="2"/>
                <a:r>
                  <a:rPr lang="en-US" dirty="0"/>
                  <a:t>0.76-0.90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𝜇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en-US" dirty="0"/>
                  <a:t> at R = 9000</a:t>
                </a:r>
              </a:p>
              <a:p>
                <a:pPr lvl="2"/>
                <a:r>
                  <a:rPr lang="en-US" dirty="0"/>
                  <a:t>0.95-1.35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𝜇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en-US" dirty="0"/>
                  <a:t> at R = 4000</a:t>
                </a:r>
              </a:p>
              <a:p>
                <a:pPr lvl="2"/>
                <a:r>
                  <a:rPr lang="en-US" dirty="0"/>
                  <a:t>1.52-1.63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𝜇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en-US" dirty="0"/>
                  <a:t> at R = 20000</a:t>
                </a:r>
              </a:p>
              <a:p>
                <a:r>
                  <a:rPr lang="en-US" dirty="0"/>
                  <a:t>Offered after 2020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8703B21-0DA3-BC40-B9F1-D80B928DBD6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10"/>
              </p:nvPr>
            </p:nvSpPr>
            <p:spPr>
              <a:blipFill>
                <a:blip r:embed="rId3"/>
                <a:stretch>
                  <a:fillRect t="-959" r="-130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E53537C-75FE-6C40-A87F-68DF3FC83CF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Multiwavelength Astrophysics | Kharkiv, 26 September 2018</a:t>
            </a:r>
            <a:endParaRPr lang="en-GB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085FF2E-10A8-5C49-9085-0D9DCB1E17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MOONS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4404430-908C-2E44-93B4-0AF480977C6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7659" t="6819"/>
          <a:stretch/>
        </p:blipFill>
        <p:spPr>
          <a:xfrm>
            <a:off x="7959290" y="5337"/>
            <a:ext cx="1184710" cy="108214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0F7E74C-06CF-E446-89AF-02BB3DDEF1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83283" y="362455"/>
            <a:ext cx="576007" cy="348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84792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D4389EA-A705-7743-BD23-06E9C9FDEF7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Multiwavelength Astrophysics | Kharkiv, 26 September 2018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8A9661-3594-8646-9D19-EAC978993864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93689" y="1131005"/>
            <a:ext cx="5043284" cy="5278663"/>
          </a:xfrm>
        </p:spPr>
        <p:txBody>
          <a:bodyPr/>
          <a:lstStyle/>
          <a:p>
            <a:pPr>
              <a:lnSpc>
                <a:spcPts val="2580"/>
              </a:lnSpc>
            </a:pPr>
            <a:r>
              <a:rPr lang="en-US" sz="2400" dirty="0"/>
              <a:t>4MOST will be a world-class facility for fiber-fed multi-object spectroscopy</a:t>
            </a:r>
          </a:p>
          <a:p>
            <a:pPr lvl="1">
              <a:spcBef>
                <a:spcPts val="0"/>
              </a:spcBef>
            </a:pPr>
            <a:r>
              <a:rPr lang="en-US" sz="2000" dirty="0"/>
              <a:t>large field of view (&gt; 4 deg</a:t>
            </a:r>
            <a:r>
              <a:rPr lang="en-US" sz="2000" baseline="30000" dirty="0"/>
              <a:t>2</a:t>
            </a:r>
            <a:r>
              <a:rPr lang="en-US" sz="2000" dirty="0"/>
              <a:t>)</a:t>
            </a:r>
          </a:p>
          <a:p>
            <a:pPr lvl="1">
              <a:spcBef>
                <a:spcPts val="0"/>
              </a:spcBef>
            </a:pPr>
            <a:r>
              <a:rPr lang="en-US" sz="2000" dirty="0"/>
              <a:t>spectral resolutions (LRM: R&gt;5,000, HRM: R&gt;18,000) for both Galactic and extragalactic applications</a:t>
            </a:r>
          </a:p>
          <a:p>
            <a:pPr lvl="1">
              <a:spcBef>
                <a:spcPts val="0"/>
              </a:spcBef>
            </a:pPr>
            <a:r>
              <a:rPr lang="en-US" sz="2000" dirty="0"/>
              <a:t>high multiplex (1600 in LRM, 800 in HRM)</a:t>
            </a:r>
          </a:p>
          <a:p>
            <a:pPr lvl="1">
              <a:spcBef>
                <a:spcPts val="0"/>
              </a:spcBef>
            </a:pPr>
            <a:r>
              <a:rPr lang="en-US" sz="2000" dirty="0"/>
              <a:t>broad wavelength coverage in LRM (400-885 nm)</a:t>
            </a:r>
          </a:p>
          <a:p>
            <a:pPr lvl="1">
              <a:spcBef>
                <a:spcPts val="0"/>
              </a:spcBef>
            </a:pPr>
            <a:r>
              <a:rPr lang="en-US" sz="2000" dirty="0"/>
              <a:t>broad wavelength coverage in HRM (393-435 nm and </a:t>
            </a:r>
            <a:br>
              <a:rPr lang="en-US" sz="2000" dirty="0"/>
            </a:br>
            <a:r>
              <a:rPr lang="en-US" sz="2000" dirty="0"/>
              <a:t>521-571 nm, 610-675 nm)</a:t>
            </a:r>
          </a:p>
          <a:p>
            <a:pPr lvl="1">
              <a:spcBef>
                <a:spcPts val="0"/>
              </a:spcBef>
            </a:pPr>
            <a:r>
              <a:rPr lang="en-US" sz="2000" dirty="0"/>
              <a:t>implementation at the </a:t>
            </a:r>
            <a:r>
              <a:rPr lang="en-US" sz="2000" dirty="0" err="1"/>
              <a:t>Cassegrain</a:t>
            </a:r>
            <a:r>
              <a:rPr lang="en-US" sz="2000" dirty="0"/>
              <a:t> focus of the VISTA telescope</a:t>
            </a:r>
          </a:p>
          <a:p>
            <a:pPr>
              <a:spcBef>
                <a:spcPts val="600"/>
              </a:spcBef>
            </a:pPr>
            <a:r>
              <a:rPr lang="en-US" sz="2400" dirty="0"/>
              <a:t>Offered after 2022</a:t>
            </a:r>
            <a:endParaRPr lang="en-GB" sz="2400" dirty="0"/>
          </a:p>
          <a:p>
            <a:endParaRPr lang="en-GB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89DEC1F-AC3A-D145-9802-0C242204BF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4MOST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7AE29C8-8907-F94B-B1BD-8F63E8A4C09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12033" y="1407558"/>
            <a:ext cx="3588128" cy="391820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453A408-E7E1-0647-9E38-57323BCBD182}"/>
              </a:ext>
            </a:extLst>
          </p:cNvPr>
          <p:cNvSpPr txBox="1"/>
          <p:nvPr/>
        </p:nvSpPr>
        <p:spPr>
          <a:xfrm>
            <a:off x="5629467" y="5602314"/>
            <a:ext cx="31781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FF0000"/>
                </a:solidFill>
              </a:rPr>
              <a:t>Community workshop </a:t>
            </a:r>
            <a:br>
              <a:rPr lang="en-GB" sz="2000" dirty="0">
                <a:solidFill>
                  <a:srgbClr val="FF0000"/>
                </a:solidFill>
              </a:rPr>
            </a:br>
            <a:r>
              <a:rPr lang="en-GB" sz="2000" dirty="0">
                <a:solidFill>
                  <a:srgbClr val="FF0000"/>
                </a:solidFill>
              </a:rPr>
              <a:t>6-8 May 2019</a:t>
            </a:r>
          </a:p>
        </p:txBody>
      </p:sp>
    </p:spTree>
    <p:extLst>
      <p:ext uri="{BB962C8B-B14F-4D97-AF65-F5344CB8AC3E}">
        <p14:creationId xmlns:p14="http://schemas.microsoft.com/office/powerpoint/2010/main" val="38160153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D86E91B6-F004-F442-B5E3-CB02F6359921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VISIBLE MCAO </a:t>
            </a:r>
          </a:p>
          <a:p>
            <a:pPr lvl="1"/>
            <a:r>
              <a:rPr lang="en-US" dirty="0"/>
              <a:t>Maintain optical imaging at the level of HST into the next decades</a:t>
            </a:r>
          </a:p>
          <a:p>
            <a:pPr lvl="1"/>
            <a:r>
              <a:rPr lang="en-US" dirty="0"/>
              <a:t>Strong synergies with ELT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9CCF3339-283E-5245-B741-6171C5B870BF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Optical camera</a:t>
            </a:r>
          </a:p>
          <a:p>
            <a:pPr lvl="1">
              <a:spcBef>
                <a:spcPts val="0"/>
              </a:spcBef>
            </a:pPr>
            <a:r>
              <a:rPr lang="en-US" sz="2000" dirty="0"/>
              <a:t>~7 mas per pixel</a:t>
            </a:r>
          </a:p>
          <a:p>
            <a:pPr lvl="1">
              <a:spcBef>
                <a:spcPts val="0"/>
              </a:spcBef>
            </a:pPr>
            <a:r>
              <a:rPr lang="en-US" sz="2000" dirty="0"/>
              <a:t>30 arcsec diameter </a:t>
            </a:r>
            <a:r>
              <a:rPr lang="en-US" sz="2000" dirty="0" err="1"/>
              <a:t>FoV</a:t>
            </a:r>
            <a:endParaRPr lang="en-US" sz="2000" dirty="0"/>
          </a:p>
          <a:p>
            <a:pPr lvl="1">
              <a:spcBef>
                <a:spcPts val="0"/>
              </a:spcBef>
            </a:pPr>
            <a:r>
              <a:rPr lang="en-US" sz="2000" dirty="0"/>
              <a:t>Focus on VRI but also </a:t>
            </a:r>
            <a:r>
              <a:rPr lang="en-US" sz="2000" dirty="0" err="1"/>
              <a:t>UBz</a:t>
            </a:r>
            <a:r>
              <a:rPr lang="en-US" sz="2000" dirty="0"/>
              <a:t> sensitivity</a:t>
            </a:r>
          </a:p>
          <a:p>
            <a:r>
              <a:rPr lang="en-US" dirty="0"/>
              <a:t>IFU Spectroscopy</a:t>
            </a:r>
          </a:p>
          <a:p>
            <a:pPr lvl="1">
              <a:spcBef>
                <a:spcPts val="0"/>
              </a:spcBef>
            </a:pPr>
            <a:r>
              <a:rPr lang="en-US" sz="2000" dirty="0"/>
              <a:t>~3x3 arcsec</a:t>
            </a:r>
            <a:r>
              <a:rPr lang="en-US" sz="2000" baseline="30000" dirty="0"/>
              <a:t>2</a:t>
            </a:r>
            <a:r>
              <a:rPr lang="en-US" sz="2000" dirty="0"/>
              <a:t> </a:t>
            </a:r>
            <a:r>
              <a:rPr lang="en-US" sz="2000" dirty="0" err="1"/>
              <a:t>FoV</a:t>
            </a:r>
            <a:endParaRPr lang="en-US" sz="2000" dirty="0"/>
          </a:p>
          <a:p>
            <a:pPr lvl="1">
              <a:spcBef>
                <a:spcPts val="0"/>
              </a:spcBef>
            </a:pPr>
            <a:r>
              <a:rPr lang="en-US" sz="2000" dirty="0"/>
              <a:t>Spec. res. at R~5000 </a:t>
            </a:r>
          </a:p>
          <a:p>
            <a:r>
              <a:rPr lang="en-US" dirty="0"/>
              <a:t>Adaptive Optics</a:t>
            </a:r>
          </a:p>
          <a:p>
            <a:pPr lvl="1">
              <a:spcBef>
                <a:spcPts val="0"/>
              </a:spcBef>
            </a:pPr>
            <a:r>
              <a:rPr lang="en-US" sz="2000" dirty="0"/>
              <a:t>Diffraction limited in V-band (AOF + 2 more DMs)</a:t>
            </a:r>
          </a:p>
          <a:p>
            <a:pPr lvl="1">
              <a:spcBef>
                <a:spcPts val="0"/>
              </a:spcBef>
            </a:pPr>
            <a:r>
              <a:rPr lang="en-US" sz="2000" dirty="0" err="1"/>
              <a:t>Strehl</a:t>
            </a:r>
            <a:r>
              <a:rPr lang="en-US" sz="2000" dirty="0"/>
              <a:t> ratio &gt;10% in V-band</a:t>
            </a:r>
          </a:p>
          <a:p>
            <a:pPr lvl="1">
              <a:spcBef>
                <a:spcPts val="0"/>
              </a:spcBef>
            </a:pPr>
            <a:r>
              <a:rPr lang="en-US" sz="2000" dirty="0"/>
              <a:t>4 or 5 Lasers </a:t>
            </a:r>
          </a:p>
          <a:p>
            <a:pPr lvl="1">
              <a:spcBef>
                <a:spcPts val="0"/>
              </a:spcBef>
            </a:pPr>
            <a:r>
              <a:rPr lang="en-US" sz="2000" dirty="0"/>
              <a:t>Near IR WFS</a:t>
            </a:r>
            <a:endParaRPr lang="en-GB" sz="2000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0A4327D-9A50-5B42-87FE-B18EDC4F6FC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Multiwavelength Astrophysics | Kharkiv, 26 September 2018</a:t>
            </a:r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457B70B-D4BB-9C45-BADC-BA59CA0F76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6294" y="0"/>
            <a:ext cx="7132996" cy="1073195"/>
          </a:xfrm>
        </p:spPr>
        <p:txBody>
          <a:bodyPr>
            <a:normAutofit fontScale="90000"/>
          </a:bodyPr>
          <a:lstStyle/>
          <a:p>
            <a:r>
              <a:rPr lang="en-GB" dirty="0"/>
              <a:t>Visible Adaptive Optics Instrument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57510D3-60A6-C842-9CFD-483000C89BF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7659" t="6819"/>
          <a:stretch/>
        </p:blipFill>
        <p:spPr>
          <a:xfrm>
            <a:off x="7959290" y="5337"/>
            <a:ext cx="1184710" cy="108214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B6A443B-2908-5C46-B94A-C341AC03B7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83283" y="362455"/>
            <a:ext cx="576007" cy="348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9980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AEC03E3-DFB6-BE41-B8A7-04178EE50C9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Multiwavelength Astrophysics | Kharkiv, 26 September 2018</a:t>
            </a:r>
            <a:endParaRPr lang="en-GB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F1CC9E73-8A31-9E40-86E9-E5BB4DCFE46B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GB" dirty="0">
                <a:solidFill>
                  <a:srgbClr val="FF0000"/>
                </a:solidFill>
              </a:rPr>
              <a:t>Flexibility</a:t>
            </a:r>
          </a:p>
          <a:p>
            <a:pPr lvl="1">
              <a:lnSpc>
                <a:spcPct val="90000"/>
              </a:lnSpc>
            </a:pPr>
            <a:r>
              <a:rPr lang="en-GB" dirty="0"/>
              <a:t>Astrophysics covers many topics and techniques</a:t>
            </a:r>
          </a:p>
          <a:p>
            <a:pPr lvl="1">
              <a:lnSpc>
                <a:spcPct val="90000"/>
              </a:lnSpc>
            </a:pPr>
            <a:r>
              <a:rPr lang="en-GB" dirty="0"/>
              <a:t>Completeness of instrumentation</a:t>
            </a:r>
          </a:p>
          <a:p>
            <a:pPr lvl="1">
              <a:lnSpc>
                <a:spcPct val="90000"/>
              </a:lnSpc>
            </a:pPr>
            <a:r>
              <a:rPr lang="en-GB" dirty="0"/>
              <a:t>Reaction to interesting new events, object and topics</a:t>
            </a:r>
          </a:p>
          <a:p>
            <a:pPr>
              <a:lnSpc>
                <a:spcPct val="90000"/>
              </a:lnSpc>
            </a:pPr>
            <a:r>
              <a:rPr lang="en-GB" dirty="0">
                <a:solidFill>
                  <a:srgbClr val="FF0000"/>
                </a:solidFill>
              </a:rPr>
              <a:t>Coordination</a:t>
            </a:r>
          </a:p>
          <a:p>
            <a:pPr lvl="1">
              <a:lnSpc>
                <a:spcPct val="90000"/>
              </a:lnSpc>
            </a:pPr>
            <a:r>
              <a:rPr lang="en-GB" dirty="0"/>
              <a:t>Instrumentations programmes at different facilities </a:t>
            </a:r>
          </a:p>
          <a:p>
            <a:pPr lvl="2">
              <a:lnSpc>
                <a:spcPct val="90000"/>
              </a:lnSpc>
            </a:pPr>
            <a:r>
              <a:rPr lang="en-GB" dirty="0"/>
              <a:t>either through a large pool or through collaboration between observatories</a:t>
            </a:r>
          </a:p>
          <a:p>
            <a:pPr lvl="1">
              <a:lnSpc>
                <a:spcPct val="90000"/>
              </a:lnSpc>
            </a:pPr>
            <a:r>
              <a:rPr lang="en-GB" dirty="0"/>
              <a:t>Planning between ground and space</a:t>
            </a:r>
          </a:p>
          <a:p>
            <a:pPr lvl="1">
              <a:lnSpc>
                <a:spcPct val="90000"/>
              </a:lnSpc>
            </a:pPr>
            <a:r>
              <a:rPr lang="en-GB" dirty="0"/>
              <a:t>Time allocation between observatories</a:t>
            </a:r>
          </a:p>
          <a:p>
            <a:pPr>
              <a:lnSpc>
                <a:spcPct val="90000"/>
              </a:lnSpc>
            </a:pPr>
            <a:r>
              <a:rPr lang="en-GB" dirty="0">
                <a:solidFill>
                  <a:srgbClr val="FF0000"/>
                </a:solidFill>
              </a:rPr>
              <a:t>Operations</a:t>
            </a:r>
          </a:p>
          <a:p>
            <a:pPr lvl="1">
              <a:lnSpc>
                <a:spcPct val="90000"/>
              </a:lnSpc>
            </a:pPr>
            <a:r>
              <a:rPr lang="en-GB" dirty="0"/>
              <a:t>inbuilt flexibility</a:t>
            </a:r>
          </a:p>
          <a:p>
            <a:pPr lvl="1">
              <a:lnSpc>
                <a:spcPct val="90000"/>
              </a:lnSpc>
            </a:pPr>
            <a:r>
              <a:rPr lang="en-GB" dirty="0"/>
              <a:t>archive </a:t>
            </a:r>
            <a:r>
              <a:rPr lang="en-GB" dirty="0">
                <a:sym typeface="Wingdings"/>
              </a:rPr>
              <a:t> open distribution of data</a:t>
            </a:r>
            <a:endParaRPr lang="en-GB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1E8FC79E-3B89-5446-8A2D-8B4807E2EA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OIR Future Strategies</a:t>
            </a:r>
          </a:p>
        </p:txBody>
      </p:sp>
    </p:spTree>
    <p:extLst>
      <p:ext uri="{BB962C8B-B14F-4D97-AF65-F5344CB8AC3E}">
        <p14:creationId xmlns:p14="http://schemas.microsoft.com/office/powerpoint/2010/main" val="1160147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5F8F1AC-F8B5-744E-93AD-7C6E49AA6C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Multiwavelength Astrophysics | Kharkiv, 26 September 2018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BF5646-6D0B-214D-A671-4776255D5B26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/>
              <a:t>Dedicate large telescopes to specific science topics</a:t>
            </a:r>
          </a:p>
          <a:p>
            <a:pPr lvl="1"/>
            <a:r>
              <a:rPr lang="en-US" dirty="0"/>
              <a:t>3.6m telescope: exo-planets, radial velocity studies</a:t>
            </a:r>
          </a:p>
          <a:p>
            <a:pPr lvl="2"/>
            <a:r>
              <a:rPr lang="en-US" dirty="0"/>
              <a:t>HARPS; NIRPS</a:t>
            </a:r>
          </a:p>
          <a:p>
            <a:pPr lvl="1"/>
            <a:r>
              <a:rPr lang="en-US" dirty="0"/>
              <a:t>NTT: transient sky</a:t>
            </a:r>
          </a:p>
          <a:p>
            <a:pPr lvl="2"/>
            <a:r>
              <a:rPr lang="en-US" dirty="0"/>
              <a:t>EFOSC2, SOFI, (ULTRACAM); SOXS</a:t>
            </a:r>
          </a:p>
          <a:p>
            <a:r>
              <a:rPr lang="en-US" dirty="0"/>
              <a:t>Hosted telescopes</a:t>
            </a:r>
          </a:p>
          <a:p>
            <a:pPr lvl="1"/>
            <a:r>
              <a:rPr lang="en-US" dirty="0"/>
              <a:t>in operation		upcoming</a:t>
            </a:r>
          </a:p>
          <a:p>
            <a:pPr marL="914400" lvl="2" indent="0">
              <a:buNone/>
            </a:pPr>
            <a:r>
              <a:rPr lang="en-US" sz="1400" dirty="0"/>
              <a:t>2.2m MPG			TBT</a:t>
            </a:r>
          </a:p>
          <a:p>
            <a:pPr marL="914400" lvl="2" indent="0">
              <a:buNone/>
            </a:pPr>
            <a:r>
              <a:rPr lang="en-US" sz="1400" dirty="0"/>
              <a:t>1.54m Danish		</a:t>
            </a:r>
            <a:r>
              <a:rPr lang="en-US" sz="1400" dirty="0" err="1"/>
              <a:t>BlackGEM</a:t>
            </a:r>
            <a:endParaRPr lang="en-US" sz="1400" dirty="0"/>
          </a:p>
          <a:p>
            <a:pPr marL="914400" lvl="2" indent="0">
              <a:buNone/>
            </a:pPr>
            <a:r>
              <a:rPr lang="en-US" sz="1400" dirty="0"/>
              <a:t>1.2m Euler			NEOSTEL</a:t>
            </a:r>
          </a:p>
          <a:p>
            <a:pPr marL="914400" lvl="2" indent="0">
              <a:buNone/>
            </a:pPr>
            <a:r>
              <a:rPr lang="en-US" sz="1400" dirty="0"/>
              <a:t>REM			</a:t>
            </a:r>
          </a:p>
          <a:p>
            <a:pPr marL="914400" lvl="2" indent="0">
              <a:buNone/>
            </a:pPr>
            <a:r>
              <a:rPr lang="en-US" sz="1400" dirty="0"/>
              <a:t>TAROT-S</a:t>
            </a:r>
          </a:p>
          <a:p>
            <a:pPr marL="914400" lvl="2" indent="0">
              <a:buNone/>
            </a:pPr>
            <a:r>
              <a:rPr lang="en-US" sz="1400" dirty="0"/>
              <a:t>TRAPPIST</a:t>
            </a:r>
          </a:p>
          <a:p>
            <a:pPr marL="914400" lvl="2" indent="0">
              <a:buNone/>
            </a:pPr>
            <a:r>
              <a:rPr lang="en-US" sz="1400" dirty="0"/>
              <a:t>ESO 1m</a:t>
            </a:r>
          </a:p>
          <a:p>
            <a:pPr marL="914400" lvl="2" indent="0">
              <a:buNone/>
            </a:pPr>
            <a:r>
              <a:rPr lang="en-US" sz="1400" dirty="0" err="1"/>
              <a:t>ExTra</a:t>
            </a:r>
            <a:endParaRPr lang="en-US" sz="1400" dirty="0"/>
          </a:p>
          <a:p>
            <a:pPr marL="914400" lvl="2" indent="0">
              <a:buNone/>
            </a:pPr>
            <a:r>
              <a:rPr lang="en-US" sz="1400" dirty="0"/>
              <a:t>MASCARA</a:t>
            </a:r>
            <a:endParaRPr lang="en-US" dirty="0"/>
          </a:p>
          <a:p>
            <a:endParaRPr lang="en-GB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11873DE-A50B-5843-AFF2-908C502224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La Silla beyond 2020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0759267-56A6-114B-A555-EAB56D73C5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01121" y="2456594"/>
            <a:ext cx="2950098" cy="3729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82774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FA355FF-5DC4-3D46-82A7-044060A23E8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Multiwavelength Astrophysics | Kharkiv, 26 September 2018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2ADE951-2659-5C44-8FCE-F8EB5BB998FE}"/>
                  </a:ext>
                </a:extLst>
              </p:cNvPr>
              <p:cNvSpPr>
                <a:spLocks noGrp="1"/>
              </p:cNvSpPr>
              <p:nvPr>
                <p:ph sz="quarter" idx="10"/>
              </p:nvPr>
            </p:nvSpPr>
            <p:spPr/>
            <p:txBody>
              <a:bodyPr/>
              <a:lstStyle/>
              <a:p>
                <a:r>
                  <a:rPr lang="en-US" dirty="0"/>
                  <a:t>NIRPS @ 3.6m : High Accuracy NIR Spectrograph</a:t>
                </a:r>
              </a:p>
              <a:p>
                <a:pPr lvl="1"/>
                <a:r>
                  <a:rPr lang="en-US" dirty="0"/>
                  <a:t>NIR (970-1800 nm)</a:t>
                </a:r>
              </a:p>
              <a:p>
                <a:pPr lvl="1"/>
                <a:r>
                  <a:rPr lang="en-US" dirty="0"/>
                  <a:t>High Resolution: R&gt;80000</a:t>
                </a:r>
              </a:p>
              <a:p>
                <a:pPr lvl="1"/>
                <a:r>
                  <a:rPr lang="en-US" dirty="0"/>
                  <a:t>AO-Assisted </a:t>
                </a:r>
              </a:p>
              <a:p>
                <a:pPr lvl="1"/>
                <a:r>
                  <a:rPr lang="en-US" dirty="0"/>
                  <a:t>Simultaneous observations with HARPS 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𝑟𝑎𝑑</m:t>
                        </m:r>
                      </m:sub>
                    </m:sSub>
                    <m:r>
                      <a:rPr lang="en-US" i="1" dirty="0">
                        <a:latin typeface="Cambria Math" panose="02040503050406030204" pitchFamily="18" charset="0"/>
                      </a:rPr>
                      <m:t> &lt; 1 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𝑚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/</m:t>
                    </m:r>
                    <m:r>
                      <m:rPr>
                        <m:sty m:val="p"/>
                      </m:rPr>
                      <a:rPr lang="en-US" i="1" dirty="0">
                        <a:latin typeface="Cambria Math" panose="02040503050406030204" pitchFamily="18" charset="0"/>
                      </a:rPr>
                      <m:t>sec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2ADE951-2659-5C44-8FCE-F8EB5BB998F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10"/>
              </p:nvPr>
            </p:nvSpPr>
            <p:spPr>
              <a:blipFill>
                <a:blip r:embed="rId2"/>
                <a:stretch>
                  <a:fillRect t="-95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itle 3">
            <a:extLst>
              <a:ext uri="{FF2B5EF4-FFF2-40B4-BE49-F238E27FC236}">
                <a16:creationId xmlns:a16="http://schemas.microsoft.com/office/drawing/2014/main" id="{9EFAC5AC-2F19-1D4A-BEE9-D48ECF2F96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NIRPS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182D2DE-4E4E-C04A-935B-2D7E583DC7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3162" y="3880023"/>
            <a:ext cx="5766669" cy="2612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98578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82D748C-9570-C844-B929-A2D83235C16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Multiwavelength Astrophysics | Kharkiv, 26 September 2018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9A0BEF-C447-484B-A894-75D8F958930B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/>
              <a:t>SOXS @ NTT</a:t>
            </a:r>
          </a:p>
          <a:p>
            <a:pPr lvl="1"/>
            <a:r>
              <a:rPr lang="en-US" dirty="0"/>
              <a:t>Broad-band spectrograph, 350nm through 2.0μm</a:t>
            </a:r>
          </a:p>
          <a:p>
            <a:pPr lvl="1"/>
            <a:r>
              <a:rPr lang="en-US" i="1" dirty="0"/>
              <a:t>R</a:t>
            </a:r>
            <a:r>
              <a:rPr lang="en-US" dirty="0"/>
              <a:t> ~ 4,500 (3,500–6,000)</a:t>
            </a:r>
          </a:p>
          <a:p>
            <a:pPr lvl="1"/>
            <a:r>
              <a:rPr lang="en-US" dirty="0"/>
              <a:t>Two arms (UV-VIS + NIR)</a:t>
            </a:r>
          </a:p>
          <a:p>
            <a:pPr lvl="1"/>
            <a:r>
              <a:rPr lang="en-US" dirty="0"/>
              <a:t>S/N ~ 10 spectrum, 1-hr exposure at </a:t>
            </a:r>
            <a:r>
              <a:rPr lang="en-US" i="1" dirty="0"/>
              <a:t>R </a:t>
            </a:r>
            <a:r>
              <a:rPr lang="en-US" dirty="0"/>
              <a:t>~ 20</a:t>
            </a:r>
          </a:p>
          <a:p>
            <a:pPr lvl="1"/>
            <a:r>
              <a:rPr lang="en-US" dirty="0"/>
              <a:t>Acquisition camera (3’x3’) to perform photometry in </a:t>
            </a:r>
            <a:r>
              <a:rPr lang="en-US" i="1" dirty="0" err="1"/>
              <a:t>ugrizY</a:t>
            </a:r>
            <a:endParaRPr lang="en-US" i="1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3795C4C-8FD9-6242-9C16-0138222296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SOXS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EE102B3-5449-444B-8FBE-18B8A274C2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26450" y="353219"/>
            <a:ext cx="546100" cy="3302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3776757D-0E57-E140-B47F-8CF5C2F22F03}"/>
              </a:ext>
            </a:extLst>
          </p:cNvPr>
          <p:cNvGrpSpPr/>
          <p:nvPr/>
        </p:nvGrpSpPr>
        <p:grpSpPr>
          <a:xfrm>
            <a:off x="5288843" y="3776400"/>
            <a:ext cx="3230368" cy="2739600"/>
            <a:chOff x="4708073" y="3776400"/>
            <a:chExt cx="3230368" cy="2739600"/>
          </a:xfrm>
        </p:grpSpPr>
        <p:pic>
          <p:nvPicPr>
            <p:cNvPr id="7" name="pasted-image.pdf">
              <a:extLst>
                <a:ext uri="{FF2B5EF4-FFF2-40B4-BE49-F238E27FC236}">
                  <a16:creationId xmlns:a16="http://schemas.microsoft.com/office/drawing/2014/main" id="{23FD0ABA-0320-1A42-8E8C-F56DB83DDBA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4708073" y="3776400"/>
              <a:ext cx="3230368" cy="2739600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328201B-D34D-A24F-8E21-E98C0CF71CE6}"/>
                </a:ext>
              </a:extLst>
            </p:cNvPr>
            <p:cNvSpPr txBox="1"/>
            <p:nvPr/>
          </p:nvSpPr>
          <p:spPr>
            <a:xfrm>
              <a:off x="7271657" y="6008914"/>
              <a:ext cx="4154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IR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DD4EB4A3-4B2B-9049-89A4-E3B0C76A982C}"/>
              </a:ext>
            </a:extLst>
          </p:cNvPr>
          <p:cNvGrpSpPr/>
          <p:nvPr/>
        </p:nvGrpSpPr>
        <p:grpSpPr>
          <a:xfrm>
            <a:off x="1851409" y="3775075"/>
            <a:ext cx="3065016" cy="2738437"/>
            <a:chOff x="1270639" y="3775075"/>
            <a:chExt cx="3065016" cy="2738437"/>
          </a:xfrm>
        </p:grpSpPr>
        <p:pic>
          <p:nvPicPr>
            <p:cNvPr id="10" name="pasted-image.pdf">
              <a:extLst>
                <a:ext uri="{FF2B5EF4-FFF2-40B4-BE49-F238E27FC236}">
                  <a16:creationId xmlns:a16="http://schemas.microsoft.com/office/drawing/2014/main" id="{EB1E5C1B-3A65-524E-B750-841EF627E1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828635" y="3775075"/>
              <a:ext cx="2507020" cy="2738437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E02C08F-91C4-4B44-8D2C-1478B2184D24}"/>
                </a:ext>
              </a:extLst>
            </p:cNvPr>
            <p:cNvSpPr txBox="1"/>
            <p:nvPr/>
          </p:nvSpPr>
          <p:spPr>
            <a:xfrm>
              <a:off x="1270639" y="6008914"/>
              <a:ext cx="50109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Vis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1737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3B8C35D-F073-6447-930E-E83B8F3CF85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Multiwavelength Astrophysics | Kharkiv, 26 September 2018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286F3F-4DC8-494A-AC0B-15090732E7F8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>
              <a:spcBef>
                <a:spcPct val="50000"/>
              </a:spcBef>
              <a:defRPr/>
            </a:pPr>
            <a:r>
              <a:rPr lang="en-GB" dirty="0">
                <a:cs typeface="Helvetica Neue Light"/>
              </a:rPr>
              <a:t>Mission</a:t>
            </a:r>
          </a:p>
          <a:p>
            <a:pPr marL="914400" lvl="1" indent="-457200">
              <a:buFont typeface="Wingdings" pitchFamily="2" charset="2"/>
              <a:buChar char="Ø"/>
              <a:defRPr/>
            </a:pPr>
            <a:r>
              <a:rPr lang="en-GB" dirty="0">
                <a:cs typeface="Helvetica Neue Light"/>
              </a:rPr>
              <a:t>Develop and operate world-class observing facilities  for astronomical research</a:t>
            </a:r>
          </a:p>
          <a:p>
            <a:pPr marL="914400" lvl="1" indent="-457200">
              <a:buFont typeface="Wingdings" pitchFamily="2" charset="2"/>
              <a:buChar char="Ø"/>
              <a:defRPr/>
            </a:pPr>
            <a:r>
              <a:rPr lang="en-GB" dirty="0">
                <a:cs typeface="Helvetica Neue Light"/>
              </a:rPr>
              <a:t>Organize collaborations in astronomy</a:t>
            </a:r>
          </a:p>
          <a:p>
            <a:pPr>
              <a:defRPr/>
            </a:pPr>
            <a:r>
              <a:rPr lang="en-GB" dirty="0">
                <a:cs typeface="Helvetica Neue Light"/>
              </a:rPr>
              <a:t>Intergovernmental treaty-level organization</a:t>
            </a:r>
          </a:p>
          <a:p>
            <a:pPr lvl="1">
              <a:buFont typeface="Wingdings" pitchFamily="2" charset="2"/>
              <a:buChar char="Ø"/>
              <a:defRPr/>
            </a:pPr>
            <a:r>
              <a:rPr lang="en-GB" dirty="0">
                <a:cs typeface="Helvetica Neue Light"/>
              </a:rPr>
              <a:t>Founded in 1962; today 15 member states</a:t>
            </a:r>
          </a:p>
          <a:p>
            <a:pPr lvl="1"/>
            <a:r>
              <a:rPr lang="en-GB" dirty="0"/>
              <a:t>La Silla Paranal: VLT, VLTI, 3.6m, NTT, VISTA, VST</a:t>
            </a:r>
          </a:p>
          <a:p>
            <a:pPr lvl="1"/>
            <a:r>
              <a:rPr lang="en-GB" dirty="0" err="1"/>
              <a:t>Chajnantor</a:t>
            </a:r>
            <a:r>
              <a:rPr lang="en-GB" dirty="0"/>
              <a:t>: APEX and ALMA partnerships</a:t>
            </a:r>
          </a:p>
          <a:p>
            <a:pPr lvl="1"/>
            <a:r>
              <a:rPr lang="en-GB" dirty="0" err="1"/>
              <a:t>Armazones</a:t>
            </a:r>
            <a:r>
              <a:rPr lang="en-GB" dirty="0"/>
              <a:t>: ELT</a:t>
            </a:r>
          </a:p>
          <a:p>
            <a:pPr lvl="1"/>
            <a:r>
              <a:rPr lang="en-GB" dirty="0"/>
              <a:t>Paranal/</a:t>
            </a:r>
            <a:r>
              <a:rPr lang="en-GB" dirty="0" err="1"/>
              <a:t>Armazones</a:t>
            </a:r>
            <a:r>
              <a:rPr lang="en-GB" dirty="0"/>
              <a:t>: CTA-S</a:t>
            </a:r>
          </a:p>
          <a:p>
            <a:r>
              <a:rPr lang="en-GB" dirty="0"/>
              <a:t>Headquarters in </a:t>
            </a:r>
            <a:r>
              <a:rPr lang="en-GB" dirty="0" err="1"/>
              <a:t>Garching</a:t>
            </a:r>
            <a:r>
              <a:rPr lang="en-GB" dirty="0"/>
              <a:t> and Office in Santiago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F82FC5A-4691-FA44-AC6D-0B8D3D29A1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European Southern Observatory</a:t>
            </a:r>
          </a:p>
        </p:txBody>
      </p:sp>
    </p:spTree>
    <p:extLst>
      <p:ext uri="{BB962C8B-B14F-4D97-AF65-F5344CB8AC3E}">
        <p14:creationId xmlns:p14="http://schemas.microsoft.com/office/powerpoint/2010/main" val="225172927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3387486-F761-6742-8801-E9B43EF825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97499"/>
            <a:ext cx="9144000" cy="2121695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7552933-A1D8-D04B-88DF-DE711DE99D8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Multiwavelength Astrophysics | Kharkiv, 26 September 2018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AB0C1B-486A-074A-9ACA-4642D93A0BFD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GB" sz="2400" dirty="0"/>
              <a:t>Observe the cold universe </a:t>
            </a:r>
          </a:p>
          <a:p>
            <a:pPr lvl="1">
              <a:lnSpc>
                <a:spcPct val="80000"/>
              </a:lnSpc>
            </a:pPr>
            <a:r>
              <a:rPr lang="en-GB" sz="2000" dirty="0"/>
              <a:t>wavelengths from 300μm to 1.3mm (1 THz to 200 GHz)</a:t>
            </a:r>
          </a:p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en-GB" sz="2400" dirty="0"/>
              <a:t>Global Partnership</a:t>
            </a:r>
          </a:p>
          <a:p>
            <a:pPr lvl="1">
              <a:lnSpc>
                <a:spcPct val="80000"/>
              </a:lnSpc>
            </a:pPr>
            <a:r>
              <a:rPr lang="en-GB" sz="2000" dirty="0"/>
              <a:t>Europe (ESO), North America (USA/NSF and Canada/NRC), </a:t>
            </a:r>
            <a:br>
              <a:rPr lang="en-GB" sz="2000" dirty="0"/>
            </a:br>
            <a:r>
              <a:rPr lang="en-GB" sz="2000" dirty="0"/>
              <a:t>East Asia (Japan/NINS, Taiwan/NSC/ASIAA, South Korea/KASI)</a:t>
            </a:r>
          </a:p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en-GB" sz="2400" dirty="0"/>
              <a:t>66 antennas located at 5000m altitude</a:t>
            </a:r>
          </a:p>
          <a:p>
            <a:pPr lvl="1">
              <a:lnSpc>
                <a:spcPct val="80000"/>
              </a:lnSpc>
            </a:pPr>
            <a:r>
              <a:rPr lang="en-GB" sz="2000" dirty="0"/>
              <a:t>50 12m antennas</a:t>
            </a:r>
          </a:p>
          <a:p>
            <a:pPr lvl="1">
              <a:lnSpc>
                <a:spcPct val="80000"/>
              </a:lnSpc>
            </a:pPr>
            <a:r>
              <a:rPr lang="en-GB" sz="2000" dirty="0"/>
              <a:t>12 7m + 4 12m antennas (compact array)</a:t>
            </a:r>
          </a:p>
          <a:p>
            <a:pPr marL="0" indent="0">
              <a:lnSpc>
                <a:spcPct val="80000"/>
              </a:lnSpc>
              <a:buNone/>
            </a:pPr>
            <a:endParaRPr lang="en-GB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9F09B15-9DBA-2D49-BA8F-AB198FF9F2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ALMA</a:t>
            </a:r>
          </a:p>
        </p:txBody>
      </p:sp>
    </p:spTree>
    <p:extLst>
      <p:ext uri="{BB962C8B-B14F-4D97-AF65-F5344CB8AC3E}">
        <p14:creationId xmlns:p14="http://schemas.microsoft.com/office/powerpoint/2010/main" val="223897841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CD84CD3-74AE-7847-A5E3-005765782F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Multiwavelength Astrophysics | Kharkiv, 26 September 2018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209C06-F9F8-B042-8105-537ACC8F4A27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Increased sensitivity, higher angular resolution</a:t>
            </a:r>
          </a:p>
          <a:p>
            <a:pPr marL="0" indent="0">
              <a:buNone/>
            </a:pP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2195989-47F7-C741-BBEE-F33C8CA99B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ALMA Revolution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E19A834-79E0-4740-8510-206970B3C1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2988" y="1612899"/>
            <a:ext cx="3065337" cy="489578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281C213-686F-9240-8A83-8F8EEF6245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4057" y="1612899"/>
            <a:ext cx="4024210" cy="4882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3629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2EB9F90-3D0B-3143-A6AB-B03D3EE492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Multiwavelength Astrophysics | Kharkiv, 26 September 2018</a:t>
            </a:r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F2ADC8E-76B0-FA40-92E9-9C90F599E6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ALMA Receivers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9A5C7FB-CD61-114B-A484-EE7055C994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7128" y="1550195"/>
            <a:ext cx="6743700" cy="41783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5CF7A15-8DDC-E041-B071-C6E3E1C454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69250" y="2715419"/>
            <a:ext cx="546100" cy="33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0712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67661CA-39B8-5745-B7E8-0D3C76F00FC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Multiwavelength Astrophysics | Kharkiv, 26 September 2018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37C082C-F7BB-4E45-B54C-9B2A082543ED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GB" dirty="0"/>
              <a:t>Defined in the roadmap</a:t>
            </a:r>
          </a:p>
          <a:p>
            <a:endParaRPr lang="en-GB" dirty="0"/>
          </a:p>
          <a:p>
            <a:endParaRPr lang="en-GB" dirty="0"/>
          </a:p>
          <a:p>
            <a:pPr marL="0" indent="0">
              <a:buNone/>
            </a:pPr>
            <a:endParaRPr lang="en-GB" dirty="0"/>
          </a:p>
          <a:p>
            <a:r>
              <a:rPr lang="en-GB" dirty="0"/>
              <a:t>Increase receiver bandwidth</a:t>
            </a:r>
          </a:p>
          <a:p>
            <a:pPr lvl="1">
              <a:spcBef>
                <a:spcPts val="300"/>
              </a:spcBef>
            </a:pPr>
            <a:r>
              <a:rPr lang="en-GB" dirty="0"/>
              <a:t>I</a:t>
            </a:r>
            <a:r>
              <a:rPr lang="en-GB"/>
              <a:t>ncreased </a:t>
            </a:r>
            <a:r>
              <a:rPr lang="en-GB" dirty="0"/>
              <a:t>survey speed</a:t>
            </a:r>
          </a:p>
          <a:p>
            <a:pPr>
              <a:spcBef>
                <a:spcPts val="600"/>
              </a:spcBef>
            </a:pPr>
            <a:r>
              <a:rPr lang="en-GB" dirty="0"/>
              <a:t>Improve archive capabilities</a:t>
            </a:r>
          </a:p>
          <a:p>
            <a:pPr>
              <a:spcBef>
                <a:spcPts val="600"/>
              </a:spcBef>
            </a:pPr>
            <a:r>
              <a:rPr lang="en-GB" dirty="0"/>
              <a:t>Longer-term plans</a:t>
            </a:r>
          </a:p>
          <a:p>
            <a:pPr lvl="1">
              <a:spcBef>
                <a:spcPts val="300"/>
              </a:spcBef>
            </a:pPr>
            <a:r>
              <a:rPr lang="en-GB" dirty="0"/>
              <a:t>Increase maximum baseline</a:t>
            </a:r>
          </a:p>
          <a:p>
            <a:pPr lvl="1">
              <a:spcBef>
                <a:spcPts val="300"/>
              </a:spcBef>
            </a:pPr>
            <a:r>
              <a:rPr lang="en-GB" dirty="0"/>
              <a:t>Focal plane arrays</a:t>
            </a:r>
          </a:p>
          <a:p>
            <a:pPr lvl="1">
              <a:spcBef>
                <a:spcPts val="300"/>
              </a:spcBef>
            </a:pPr>
            <a:r>
              <a:rPr lang="en-GB" dirty="0"/>
              <a:t>More 12m antennas</a:t>
            </a:r>
          </a:p>
          <a:p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5BAB8D3-6C41-994C-9D84-EE2BE719A1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ALMA Plans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5531030-F005-694F-829C-F69E8B1FAD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7006" y="1583855"/>
            <a:ext cx="3952077" cy="1913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575381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C8EB674-33EA-104E-AD07-351AC40C204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Multiwavelength Astrophysics | Kharkiv, 26 September 2018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77003FF-0022-3745-8E56-5D1D9479DF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51874" y="1632"/>
            <a:ext cx="9695874" cy="6856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708359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4E4BC76-4C59-4944-A3F9-5F9A43E9213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Multiwavelength Astrophysics | Kharkiv, 26 September 2018</a:t>
            </a:r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4998746-48EA-5141-8893-ED25DD6855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ELT - ESO’s next large telescope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9EB12FB-4512-144C-B0B9-CF50DB52F35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751" y="1114007"/>
            <a:ext cx="4818044" cy="2675997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0ACB76AF-7AF2-AD42-A5EC-04D3743816C8}"/>
              </a:ext>
            </a:extLst>
          </p:cNvPr>
          <p:cNvGrpSpPr/>
          <p:nvPr/>
        </p:nvGrpSpPr>
        <p:grpSpPr>
          <a:xfrm>
            <a:off x="4258224" y="2718486"/>
            <a:ext cx="4885776" cy="3712942"/>
            <a:chOff x="231363" y="1093071"/>
            <a:chExt cx="7830598" cy="5641744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A8FAD177-DBEA-844A-B99D-0876926CE8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11003" y="1093071"/>
              <a:ext cx="7050958" cy="5299167"/>
            </a:xfrm>
            <a:prstGeom prst="rect">
              <a:avLst/>
            </a:prstGeom>
          </p:spPr>
        </p:pic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CF95764B-613E-314A-AD47-32899B8A0755}"/>
                </a:ext>
              </a:extLst>
            </p:cNvPr>
            <p:cNvCxnSpPr/>
            <p:nvPr/>
          </p:nvCxnSpPr>
          <p:spPr bwMode="auto">
            <a:xfrm flipV="1">
              <a:off x="494983" y="1367162"/>
              <a:ext cx="0" cy="4758430"/>
            </a:xfrm>
            <a:prstGeom prst="straightConnector1">
              <a:avLst/>
            </a:prstGeom>
            <a:ln w="38100">
              <a:headEnd type="triangle"/>
              <a:tailEnd type="triangle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sp>
          <p:nvSpPr>
            <p:cNvPr id="9" name="TextBox 10">
              <a:extLst>
                <a:ext uri="{FF2B5EF4-FFF2-40B4-BE49-F238E27FC236}">
                  <a16:creationId xmlns:a16="http://schemas.microsoft.com/office/drawing/2014/main" id="{477A9B88-FE67-6E4A-BF3A-11D3CE70558B}"/>
                </a:ext>
              </a:extLst>
            </p:cNvPr>
            <p:cNvSpPr txBox="1"/>
            <p:nvPr/>
          </p:nvSpPr>
          <p:spPr>
            <a:xfrm rot="16200000">
              <a:off x="-731894" y="3339646"/>
              <a:ext cx="2453758" cy="52724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GB" sz="1200" dirty="0">
                  <a:solidFill>
                    <a:schemeClr val="accent3">
                      <a:lumMod val="75000"/>
                    </a:schemeClr>
                  </a:solidFill>
                </a:rPr>
                <a:t>~52 m (Horizon)</a:t>
              </a:r>
            </a:p>
          </p:txBody>
        </p:sp>
        <p:cxnSp>
          <p:nvCxnSpPr>
            <p:cNvPr id="10" name="Straight Arrow Connector 11">
              <a:extLst>
                <a:ext uri="{FF2B5EF4-FFF2-40B4-BE49-F238E27FC236}">
                  <a16:creationId xmlns:a16="http://schemas.microsoft.com/office/drawing/2014/main" id="{5F72D9DB-1E47-2B49-AF26-D84672EE299E}"/>
                </a:ext>
              </a:extLst>
            </p:cNvPr>
            <p:cNvCxnSpPr/>
            <p:nvPr/>
          </p:nvCxnSpPr>
          <p:spPr bwMode="auto">
            <a:xfrm flipV="1">
              <a:off x="2166151" y="6375450"/>
              <a:ext cx="4580877" cy="16788"/>
            </a:xfrm>
            <a:prstGeom prst="straightConnector1">
              <a:avLst/>
            </a:prstGeom>
            <a:ln w="38100">
              <a:headEnd type="triangle"/>
              <a:tailEnd type="triangle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sp>
          <p:nvSpPr>
            <p:cNvPr id="11" name="TextBox 12">
              <a:extLst>
                <a:ext uri="{FF2B5EF4-FFF2-40B4-BE49-F238E27FC236}">
                  <a16:creationId xmlns:a16="http://schemas.microsoft.com/office/drawing/2014/main" id="{D8E1CFB5-3F15-8849-A468-7E5F2705F418}"/>
                </a:ext>
              </a:extLst>
            </p:cNvPr>
            <p:cNvSpPr txBox="1"/>
            <p:nvPr/>
          </p:nvSpPr>
          <p:spPr>
            <a:xfrm>
              <a:off x="3954561" y="6207571"/>
              <a:ext cx="1001398" cy="52724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GB" sz="1200" dirty="0">
                  <a:solidFill>
                    <a:schemeClr val="accent3">
                      <a:lumMod val="75000"/>
                    </a:schemeClr>
                  </a:solidFill>
                </a:rPr>
                <a:t>54 m</a:t>
              </a: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BB7133B8-6072-604D-B50E-F6F8183D568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1211" y="3859234"/>
            <a:ext cx="3439399" cy="2572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406838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j-lt"/>
              </a:rPr>
              <a:t>ELT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A304BA8-D551-B545-84D4-B139E0DEBB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 descr="ELT_Colosseu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75" y="1052512"/>
            <a:ext cx="9144000" cy="594046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8E97314-9B6F-984B-A3AE-FE2D8DB0D1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26450" y="353219"/>
            <a:ext cx="546100" cy="33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38438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5D19538-FB9B-2446-9DF3-AD53EDD740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+mj-lt"/>
              </a:rPr>
              <a:t>ELT Design</a:t>
            </a:r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5E501C58-54E7-4649-B100-31CA2071242F}"/>
              </a:ext>
            </a:extLst>
          </p:cNvPr>
          <p:cNvPicPr>
            <a:picLocks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0"/>
          <a:stretch/>
        </p:blipFill>
        <p:spPr bwMode="auto">
          <a:xfrm>
            <a:off x="506971" y="1184727"/>
            <a:ext cx="8144433" cy="5329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DC058B7-DB1A-B440-A341-6444BC99BCB6}"/>
              </a:ext>
            </a:extLst>
          </p:cNvPr>
          <p:cNvSpPr/>
          <p:nvPr/>
        </p:nvSpPr>
        <p:spPr bwMode="auto">
          <a:xfrm>
            <a:off x="4936619" y="1184727"/>
            <a:ext cx="3714785" cy="146526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en-GB" b="1" i="1" dirty="0">
                <a:latin typeface="Arial" charset="0"/>
              </a:rPr>
              <a:t>5 mirror telescope </a:t>
            </a:r>
            <a:r>
              <a:rPr lang="en-GB" i="1" dirty="0">
                <a:latin typeface="Arial" charset="0"/>
              </a:rPr>
              <a:t>with 798 hexagonal segments making up the 39-m primary mirror</a:t>
            </a:r>
          </a:p>
        </p:txBody>
      </p:sp>
    </p:spTree>
    <p:extLst>
      <p:ext uri="{BB962C8B-B14F-4D97-AF65-F5344CB8AC3E}">
        <p14:creationId xmlns:p14="http://schemas.microsoft.com/office/powerpoint/2010/main" val="299361469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BD29292-E54D-AA4C-BB0A-DF961F9A7F4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Multiwavelength Astrophysics | Kharkiv, 26 September 2018</a:t>
            </a:r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21FD4E6-2EC8-A04B-8624-9619C8BA82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ELT Instrumentation Programme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FB9F471-ADF6-8D41-9855-CF3486E60756}"/>
              </a:ext>
            </a:extLst>
          </p:cNvPr>
          <p:cNvGrpSpPr/>
          <p:nvPr/>
        </p:nvGrpSpPr>
        <p:grpSpPr>
          <a:xfrm>
            <a:off x="330200" y="1115885"/>
            <a:ext cx="8568275" cy="2725738"/>
            <a:chOff x="0" y="1079500"/>
            <a:chExt cx="9127075" cy="2895600"/>
          </a:xfrm>
        </p:grpSpPr>
        <p:sp>
          <p:nvSpPr>
            <p:cNvPr id="5" name="Rounded Rectangle 4">
              <a:extLst>
                <a:ext uri="{FF2B5EF4-FFF2-40B4-BE49-F238E27FC236}">
                  <a16:creationId xmlns:a16="http://schemas.microsoft.com/office/drawing/2014/main" id="{DCD3D963-C6DE-8D47-AA4B-C07B28FE223C}"/>
                </a:ext>
              </a:extLst>
            </p:cNvPr>
            <p:cNvSpPr/>
            <p:nvPr/>
          </p:nvSpPr>
          <p:spPr bwMode="auto">
            <a:xfrm>
              <a:off x="0" y="1079500"/>
              <a:ext cx="9127075" cy="2895600"/>
            </a:xfrm>
            <a:prstGeom prst="roundRect">
              <a:avLst/>
            </a:prstGeom>
            <a:solidFill>
              <a:schemeClr val="tx1">
                <a:lumMod val="75000"/>
                <a:lumOff val="25000"/>
              </a:schemeClr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31D220E7-7131-1244-AC9D-9081EF237384}"/>
                </a:ext>
              </a:extLst>
            </p:cNvPr>
            <p:cNvGrpSpPr/>
            <p:nvPr/>
          </p:nvGrpSpPr>
          <p:grpSpPr>
            <a:xfrm>
              <a:off x="6184905" y="1409700"/>
              <a:ext cx="2865970" cy="2561166"/>
              <a:chOff x="6184905" y="1409700"/>
              <a:chExt cx="2865970" cy="2561166"/>
            </a:xfrm>
          </p:grpSpPr>
          <p:sp>
            <p:nvSpPr>
              <p:cNvPr id="13" name="Rounded Rectangle 12">
                <a:extLst>
                  <a:ext uri="{FF2B5EF4-FFF2-40B4-BE49-F238E27FC236}">
                    <a16:creationId xmlns:a16="http://schemas.microsoft.com/office/drawing/2014/main" id="{B4BAAF0C-53F0-EF44-878C-7FE0BF49A1B0}"/>
                  </a:ext>
                </a:extLst>
              </p:cNvPr>
              <p:cNvSpPr/>
              <p:nvPr/>
            </p:nvSpPr>
            <p:spPr bwMode="auto">
              <a:xfrm>
                <a:off x="6184905" y="1409700"/>
                <a:ext cx="2865970" cy="2561166"/>
              </a:xfrm>
              <a:prstGeom prst="roundRect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US" b="1" dirty="0">
                    <a:solidFill>
                      <a:srgbClr val="FFFFFF"/>
                    </a:solidFill>
                    <a:latin typeface="Arial" charset="0"/>
                  </a:rPr>
                  <a:t>METIS</a:t>
                </a:r>
              </a:p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1600" dirty="0">
                    <a:solidFill>
                      <a:srgbClr val="FFFFFF"/>
                    </a:solidFill>
                    <a:latin typeface="Arial" charset="0"/>
                  </a:rPr>
                  <a:t>Mid-IR imager and spectrograph</a:t>
                </a:r>
                <a:endParaRPr kumimoji="0" lang="en-US" sz="1600" u="none" strike="noStrike" cap="none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latin typeface="Arial" charset="0"/>
                </a:endParaRPr>
              </a:p>
            </p:txBody>
          </p:sp>
          <p:pic>
            <p:nvPicPr>
              <p:cNvPr id="14" name="Picture 11">
                <a:extLst>
                  <a:ext uri="{FF2B5EF4-FFF2-40B4-BE49-F238E27FC236}">
                    <a16:creationId xmlns:a16="http://schemas.microsoft.com/office/drawing/2014/main" id="{D33B980F-47B7-5B47-9B41-9C905F41180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629" t="4378" r="23051"/>
              <a:stretch/>
            </p:blipFill>
            <p:spPr bwMode="auto">
              <a:xfrm>
                <a:off x="6951889" y="2388459"/>
                <a:ext cx="1529705" cy="1548537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</p:pic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F583AA68-6EE9-004C-8F83-C954C3C5E1B6}"/>
                </a:ext>
              </a:extLst>
            </p:cNvPr>
            <p:cNvGrpSpPr/>
            <p:nvPr/>
          </p:nvGrpSpPr>
          <p:grpSpPr>
            <a:xfrm>
              <a:off x="3136906" y="1409700"/>
              <a:ext cx="2865970" cy="2561166"/>
              <a:chOff x="3136906" y="1409700"/>
              <a:chExt cx="2865970" cy="2561166"/>
            </a:xfrm>
          </p:grpSpPr>
          <p:sp>
            <p:nvSpPr>
              <p:cNvPr id="11" name="Rounded Rectangle 10">
                <a:extLst>
                  <a:ext uri="{FF2B5EF4-FFF2-40B4-BE49-F238E27FC236}">
                    <a16:creationId xmlns:a16="http://schemas.microsoft.com/office/drawing/2014/main" id="{0AA93D01-46B9-B645-8778-B00D4D3899A6}"/>
                  </a:ext>
                </a:extLst>
              </p:cNvPr>
              <p:cNvSpPr/>
              <p:nvPr/>
            </p:nvSpPr>
            <p:spPr bwMode="auto">
              <a:xfrm>
                <a:off x="3136906" y="1409700"/>
                <a:ext cx="2865970" cy="2561166"/>
              </a:xfrm>
              <a:prstGeom prst="roundRect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US" b="1" dirty="0">
                    <a:solidFill>
                      <a:srgbClr val="FFFFFF"/>
                    </a:solidFill>
                    <a:latin typeface="Arial" charset="0"/>
                  </a:rPr>
                  <a:t>HARMONI</a:t>
                </a:r>
              </a:p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600" u="none" strike="noStrike" cap="none" normalizeH="0" baseline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Arial" charset="0"/>
                  </a:rPr>
                  <a:t>Integral</a:t>
                </a:r>
                <a:r>
                  <a:rPr kumimoji="0" lang="en-US" sz="1600" u="none" strike="noStrike" cap="none" normalizeH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Arial" charset="0"/>
                  </a:rPr>
                  <a:t> Field Spectrograph</a:t>
                </a:r>
                <a:endParaRPr kumimoji="0" lang="en-US" sz="1600" u="none" strike="noStrike" cap="none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latin typeface="Arial" charset="0"/>
                </a:endParaRPr>
              </a:p>
            </p:txBody>
          </p:sp>
          <p:pic>
            <p:nvPicPr>
              <p:cNvPr id="12" name="Content Placeholder 6">
                <a:extLst>
                  <a:ext uri="{FF2B5EF4-FFF2-40B4-BE49-F238E27FC236}">
                    <a16:creationId xmlns:a16="http://schemas.microsoft.com/office/drawing/2014/main" id="{8D03B958-69E6-904D-AC30-D8076C7BED4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499" r="4182"/>
              <a:stretch/>
            </p:blipFill>
            <p:spPr bwMode="auto">
              <a:xfrm>
                <a:off x="3821227" y="2363060"/>
                <a:ext cx="1614028" cy="1582406"/>
              </a:xfrm>
              <a:prstGeom prst="rect">
                <a:avLst/>
              </a:prstGeom>
              <a:noFill/>
              <a:ln w="9525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FAA26D3D-D897-4be2-8F04-BA451C77F1D7}">
                  <ma14:placeholderFlag xmlns="" xmlns:ma14="http://schemas.microsoft.com/office/mac/drawingml/2011/main" val="1"/>
                </a:ext>
              </a:extLst>
            </p:spPr>
          </p:pic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EFD91102-0A9C-C24F-928C-71782AC6709C}"/>
                </a:ext>
              </a:extLst>
            </p:cNvPr>
            <p:cNvGrpSpPr/>
            <p:nvPr/>
          </p:nvGrpSpPr>
          <p:grpSpPr>
            <a:xfrm>
              <a:off x="88900" y="1409700"/>
              <a:ext cx="2865970" cy="2561166"/>
              <a:chOff x="88900" y="1409700"/>
              <a:chExt cx="2865970" cy="2561166"/>
            </a:xfrm>
          </p:grpSpPr>
          <p:sp>
            <p:nvSpPr>
              <p:cNvPr id="9" name="Rounded Rectangle 8">
                <a:extLst>
                  <a:ext uri="{FF2B5EF4-FFF2-40B4-BE49-F238E27FC236}">
                    <a16:creationId xmlns:a16="http://schemas.microsoft.com/office/drawing/2014/main" id="{B74AC8F2-FE1C-2447-958E-E588D9455CFA}"/>
                  </a:ext>
                </a:extLst>
              </p:cNvPr>
              <p:cNvSpPr/>
              <p:nvPr/>
            </p:nvSpPr>
            <p:spPr bwMode="auto">
              <a:xfrm>
                <a:off x="88900" y="1409700"/>
                <a:ext cx="2865970" cy="2561166"/>
              </a:xfrm>
              <a:prstGeom prst="roundRect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US" b="1" dirty="0">
                    <a:solidFill>
                      <a:srgbClr val="FFFFFF"/>
                    </a:solidFill>
                    <a:latin typeface="Arial" charset="0"/>
                  </a:rPr>
                  <a:t>MICADO+MAORY</a:t>
                </a:r>
              </a:p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1600" i="1" dirty="0">
                    <a:solidFill>
                      <a:srgbClr val="FFFFFF"/>
                    </a:solidFill>
                    <a:latin typeface="Arial" charset="0"/>
                  </a:rPr>
                  <a:t>Imager and single slit spectrograph</a:t>
                </a:r>
                <a:endParaRPr kumimoji="0" lang="en-US" sz="1600" i="1" u="none" strike="noStrike" cap="none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latin typeface="Arial" charset="0"/>
                </a:endParaRPr>
              </a:p>
            </p:txBody>
          </p:sp>
          <p:pic>
            <p:nvPicPr>
              <p:cNvPr id="10" name="Picture 2" descr="D:\MPE\559_MICADO_Schubert\Engineering and X-Documents\Strcutural\Trolly\E00010831_For ESO_00.jpg">
                <a:extLst>
                  <a:ext uri="{FF2B5EF4-FFF2-40B4-BE49-F238E27FC236}">
                    <a16:creationId xmlns:a16="http://schemas.microsoft.com/office/drawing/2014/main" id="{A8C9968C-600F-7E43-A3D4-082D32C7DE8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7496"/>
              <a:stretch/>
            </p:blipFill>
            <p:spPr bwMode="auto">
              <a:xfrm>
                <a:off x="461434" y="2388460"/>
                <a:ext cx="2226733" cy="1548537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B963D266-F6AE-824A-A9E8-A47F091C1395}"/>
              </a:ext>
            </a:extLst>
          </p:cNvPr>
          <p:cNvGrpSpPr/>
          <p:nvPr/>
        </p:nvGrpSpPr>
        <p:grpSpPr>
          <a:xfrm>
            <a:off x="286657" y="3796613"/>
            <a:ext cx="6025248" cy="2768601"/>
            <a:chOff x="88900" y="4063999"/>
            <a:chExt cx="6096005" cy="2755901"/>
          </a:xfrm>
        </p:grpSpPr>
        <p:sp>
          <p:nvSpPr>
            <p:cNvPr id="16" name="Rounded Rectangle 15">
              <a:extLst>
                <a:ext uri="{FF2B5EF4-FFF2-40B4-BE49-F238E27FC236}">
                  <a16:creationId xmlns:a16="http://schemas.microsoft.com/office/drawing/2014/main" id="{FDF0FCA0-2F3F-1444-A95C-1686E53DA64B}"/>
                </a:ext>
              </a:extLst>
            </p:cNvPr>
            <p:cNvSpPr/>
            <p:nvPr/>
          </p:nvSpPr>
          <p:spPr bwMode="auto">
            <a:xfrm>
              <a:off x="88900" y="4127500"/>
              <a:ext cx="6096005" cy="2692400"/>
            </a:xfrm>
            <a:prstGeom prst="roundRect">
              <a:avLst/>
            </a:prstGeom>
            <a:solidFill>
              <a:schemeClr val="tx1">
                <a:lumMod val="75000"/>
                <a:lumOff val="25000"/>
              </a:schemeClr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98355BD2-BB44-D448-8156-4D8336A8C0DB}"/>
                </a:ext>
              </a:extLst>
            </p:cNvPr>
            <p:cNvGrpSpPr/>
            <p:nvPr/>
          </p:nvGrpSpPr>
          <p:grpSpPr>
            <a:xfrm>
              <a:off x="215900" y="4381500"/>
              <a:ext cx="2624670" cy="2421464"/>
              <a:chOff x="33870" y="4064001"/>
              <a:chExt cx="2997200" cy="2726264"/>
            </a:xfrm>
          </p:grpSpPr>
          <p:sp>
            <p:nvSpPr>
              <p:cNvPr id="22" name="Rounded Rectangle 21">
                <a:extLst>
                  <a:ext uri="{FF2B5EF4-FFF2-40B4-BE49-F238E27FC236}">
                    <a16:creationId xmlns:a16="http://schemas.microsoft.com/office/drawing/2014/main" id="{AA44C20E-F0F4-FA4A-A7A4-EFB176D08BA7}"/>
                  </a:ext>
                </a:extLst>
              </p:cNvPr>
              <p:cNvSpPr/>
              <p:nvPr/>
            </p:nvSpPr>
            <p:spPr bwMode="auto">
              <a:xfrm>
                <a:off x="33870" y="4064001"/>
                <a:ext cx="2997200" cy="2726264"/>
              </a:xfrm>
              <a:prstGeom prst="roundRect">
                <a:avLst/>
              </a:prstGeom>
              <a:solidFill>
                <a:srgbClr val="000000"/>
              </a:solidFill>
              <a:ln w="952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US" b="1" dirty="0">
                    <a:solidFill>
                      <a:srgbClr val="FFFFFF"/>
                    </a:solidFill>
                    <a:latin typeface="Arial" charset="0"/>
                  </a:rPr>
                  <a:t>HIRES</a:t>
                </a:r>
              </a:p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600" u="none" strike="noStrike" cap="none" normalizeH="0" baseline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Arial" charset="0"/>
                  </a:rPr>
                  <a:t>High resolution spectrograph</a:t>
                </a:r>
              </a:p>
            </p:txBody>
          </p:sp>
          <p:pic>
            <p:nvPicPr>
              <p:cNvPr id="23" name="Picture 2" descr="Z:\TINO\ELT\HRS\concept_design\version05\hrs_block_scheme_v5_3.png">
                <a:extLst>
                  <a:ext uri="{FF2B5EF4-FFF2-40B4-BE49-F238E27FC236}">
                    <a16:creationId xmlns:a16="http://schemas.microsoft.com/office/drawing/2014/main" id="{247A4678-7FCA-E64C-BFE8-17716F14A71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24649" y="5180502"/>
                <a:ext cx="1695455" cy="1592829"/>
              </a:xfrm>
              <a:prstGeom prst="rect">
                <a:avLst/>
              </a:prstGeom>
              <a:noFill/>
              <a:ln w="9525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A50C5FC5-D862-0E4E-AB70-7F03A503D6C8}"/>
                </a:ext>
              </a:extLst>
            </p:cNvPr>
            <p:cNvGrpSpPr/>
            <p:nvPr/>
          </p:nvGrpSpPr>
          <p:grpSpPr>
            <a:xfrm>
              <a:off x="3263906" y="4381500"/>
              <a:ext cx="2624670" cy="2421464"/>
              <a:chOff x="3081876" y="4064001"/>
              <a:chExt cx="2997200" cy="2726264"/>
            </a:xfrm>
          </p:grpSpPr>
          <p:sp>
            <p:nvSpPr>
              <p:cNvPr id="20" name="Rounded Rectangle 19">
                <a:extLst>
                  <a:ext uri="{FF2B5EF4-FFF2-40B4-BE49-F238E27FC236}">
                    <a16:creationId xmlns:a16="http://schemas.microsoft.com/office/drawing/2014/main" id="{BD6FB88E-0554-F541-80E8-1EC36C7EFE9C}"/>
                  </a:ext>
                </a:extLst>
              </p:cNvPr>
              <p:cNvSpPr/>
              <p:nvPr/>
            </p:nvSpPr>
            <p:spPr bwMode="auto">
              <a:xfrm>
                <a:off x="3081876" y="4064001"/>
                <a:ext cx="2997200" cy="2726264"/>
              </a:xfrm>
              <a:prstGeom prst="roundRect">
                <a:avLst/>
              </a:prstGeom>
              <a:solidFill>
                <a:srgbClr val="000000"/>
              </a:solidFill>
              <a:ln w="952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US" b="1" dirty="0">
                    <a:solidFill>
                      <a:srgbClr val="FFFFFF"/>
                    </a:solidFill>
                    <a:latin typeface="Arial" charset="0"/>
                  </a:rPr>
                  <a:t>MOSAIC</a:t>
                </a:r>
              </a:p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1600" dirty="0">
                    <a:solidFill>
                      <a:srgbClr val="FFFFFF"/>
                    </a:solidFill>
                    <a:latin typeface="Arial" charset="0"/>
                  </a:rPr>
                  <a:t>Multi-object spectrograph</a:t>
                </a:r>
                <a:endParaRPr kumimoji="0" lang="en-US" sz="1600" u="none" strike="noStrike" cap="none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latin typeface="Arial" charset="0"/>
                </a:endParaRPr>
              </a:p>
            </p:txBody>
          </p:sp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C49467AD-DB14-3C4F-A2FA-9DC55C58EB8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l="12658" r="11076"/>
              <a:stretch/>
            </p:blipFill>
            <p:spPr>
              <a:xfrm>
                <a:off x="3792495" y="5172988"/>
                <a:ext cx="1646874" cy="1570752"/>
              </a:xfrm>
              <a:prstGeom prst="rect">
                <a:avLst/>
              </a:prstGeom>
              <a:ln>
                <a:solidFill>
                  <a:schemeClr val="bg1"/>
                </a:solidFill>
              </a:ln>
            </p:spPr>
          </p:pic>
        </p:grp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B2A47322-6A4E-4F43-A89C-84FAD1200787}"/>
                </a:ext>
              </a:extLst>
            </p:cNvPr>
            <p:cNvSpPr txBox="1"/>
            <p:nvPr/>
          </p:nvSpPr>
          <p:spPr>
            <a:xfrm>
              <a:off x="280548" y="4063999"/>
              <a:ext cx="5586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FFFF"/>
                  </a:solidFill>
                </a:rPr>
                <a:t>Second generation instruments (completed Phase A) </a:t>
              </a:r>
            </a:p>
          </p:txBody>
        </p:sp>
      </p:grpSp>
      <p:sp>
        <p:nvSpPr>
          <p:cNvPr id="42" name="Rounded Rectangle 41">
            <a:extLst>
              <a:ext uri="{FF2B5EF4-FFF2-40B4-BE49-F238E27FC236}">
                <a16:creationId xmlns:a16="http://schemas.microsoft.com/office/drawing/2014/main" id="{C05A12D3-35FF-7943-B1BA-B5B5DC9AE0D3}"/>
              </a:ext>
            </a:extLst>
          </p:cNvPr>
          <p:cNvSpPr/>
          <p:nvPr/>
        </p:nvSpPr>
        <p:spPr bwMode="auto">
          <a:xfrm>
            <a:off x="6457786" y="4142933"/>
            <a:ext cx="2206248" cy="2116138"/>
          </a:xfrm>
          <a:prstGeom prst="roundRect">
            <a:avLst/>
          </a:prstGeom>
          <a:solidFill>
            <a:schemeClr val="tx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b="1" dirty="0">
              <a:solidFill>
                <a:srgbClr val="FFFFFF"/>
              </a:solidFill>
              <a:latin typeface="Arial" charset="0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b="1" dirty="0">
              <a:solidFill>
                <a:srgbClr val="FFFFFF"/>
              </a:solidFill>
              <a:latin typeface="Arial" charset="0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b="1" dirty="0">
                <a:solidFill>
                  <a:srgbClr val="FFFFFF"/>
                </a:solidFill>
                <a:latin typeface="Arial" charset="0"/>
              </a:rPr>
              <a:t>PCS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Arial" charset="0"/>
              </a:rPr>
              <a:t>Extreme AO imager</a:t>
            </a:r>
            <a:r>
              <a:rPr kumimoji="0" lang="en-US" sz="1600" u="none" strike="noStrike" cap="none" normalizeH="0" dirty="0">
                <a:ln>
                  <a:noFill/>
                </a:ln>
                <a:solidFill>
                  <a:srgbClr val="FFFFFF"/>
                </a:solidFill>
                <a:effectLst/>
                <a:latin typeface="Arial" charset="0"/>
              </a:rPr>
              <a:t> and spectrograph </a:t>
            </a:r>
            <a:endParaRPr kumimoji="0" lang="en-US" sz="1600" u="none" strike="noStrike" cap="none" normalizeH="0" baseline="0" dirty="0">
              <a:ln>
                <a:noFill/>
              </a:ln>
              <a:solidFill>
                <a:srgbClr val="FFFFFF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0049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2995EF6-A950-BA43-BA9A-D688C0284F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Multiwavelength Astrophysics | Kharkiv, 26 September 2018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5F043EA-B5B6-C24A-8AD9-899FF7B0577F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/>
              <a:t>3D spectrograph (IFU) covering optical (0.47 </a:t>
            </a:r>
            <a:r>
              <a:rPr lang="en-US" dirty="0" err="1"/>
              <a:t>μm</a:t>
            </a:r>
            <a:r>
              <a:rPr lang="en-US" dirty="0"/>
              <a:t>) to NIR (2.45 </a:t>
            </a:r>
            <a:r>
              <a:rPr lang="en-US" dirty="0" err="1"/>
              <a:t>μm</a:t>
            </a:r>
            <a:r>
              <a:rPr lang="en-US" dirty="0"/>
              <a:t>)</a:t>
            </a:r>
          </a:p>
          <a:p>
            <a:r>
              <a:rPr lang="en-US" dirty="0"/>
              <a:t>Resolving power </a:t>
            </a:r>
            <a:br>
              <a:rPr lang="en-US" dirty="0"/>
            </a:br>
            <a:r>
              <a:rPr lang="en-US" dirty="0"/>
              <a:t>R=3500 - 20000</a:t>
            </a:r>
          </a:p>
          <a:p>
            <a:r>
              <a:rPr lang="en-US" dirty="0"/>
              <a:t>32000 spatial pixels</a:t>
            </a:r>
          </a:p>
          <a:p>
            <a:r>
              <a:rPr lang="en-US" dirty="0"/>
              <a:t>From seeing limited </a:t>
            </a:r>
            <a:br>
              <a:rPr lang="en-US" dirty="0"/>
            </a:br>
            <a:r>
              <a:rPr lang="en-US" dirty="0"/>
              <a:t>down to the diffraction </a:t>
            </a:r>
            <a:br>
              <a:rPr lang="en-US" dirty="0"/>
            </a:br>
            <a:r>
              <a:rPr lang="en-US" dirty="0"/>
              <a:t>limit with SCAO </a:t>
            </a:r>
            <a:br>
              <a:rPr lang="en-US" dirty="0"/>
            </a:br>
            <a:r>
              <a:rPr lang="en-US" dirty="0"/>
              <a:t>and LTAO</a:t>
            </a:r>
          </a:p>
          <a:p>
            <a:r>
              <a:rPr lang="en-US" dirty="0"/>
              <a:t>Range of spatial scales </a:t>
            </a:r>
            <a:br>
              <a:rPr lang="en-US" dirty="0"/>
            </a:br>
            <a:r>
              <a:rPr lang="en-US" dirty="0"/>
              <a:t>with field of views from 9”x6” to 0.8”x0.6”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A986460-04C1-F345-ADC4-F324FC5323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HARMONI </a:t>
            </a:r>
            <a:br>
              <a:rPr lang="en-GB" dirty="0"/>
            </a:br>
            <a:r>
              <a:rPr lang="en-GB" dirty="0"/>
              <a:t>Integral-field spectrograph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7202250-93B1-504C-ABB5-32BF6E6BA10F}"/>
              </a:ext>
            </a:extLst>
          </p:cNvPr>
          <p:cNvGrpSpPr/>
          <p:nvPr/>
        </p:nvGrpSpPr>
        <p:grpSpPr>
          <a:xfrm>
            <a:off x="4337227" y="1915296"/>
            <a:ext cx="4804461" cy="3694671"/>
            <a:chOff x="5330200" y="1633344"/>
            <a:chExt cx="5337801" cy="4073082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24532E6C-3909-3147-970C-685CFB88EAA6}"/>
                </a:ext>
              </a:extLst>
            </p:cNvPr>
            <p:cNvGrpSpPr/>
            <p:nvPr/>
          </p:nvGrpSpPr>
          <p:grpSpPr>
            <a:xfrm>
              <a:off x="5330200" y="1633344"/>
              <a:ext cx="5337801" cy="4073082"/>
              <a:chOff x="1143000" y="636164"/>
              <a:chExt cx="6858000" cy="5578846"/>
            </a:xfrm>
          </p:grpSpPr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E06BE838-150D-6243-8AE7-82570610ABD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9277" b="9683"/>
              <a:stretch/>
            </p:blipFill>
            <p:spPr>
              <a:xfrm>
                <a:off x="1143000" y="636164"/>
                <a:ext cx="6858000" cy="5557705"/>
              </a:xfrm>
              <a:prstGeom prst="rect">
                <a:avLst/>
              </a:prstGeom>
            </p:spPr>
          </p:pic>
          <p:sp>
            <p:nvSpPr>
              <p:cNvPr id="9" name="Text Box 2">
                <a:extLst>
                  <a:ext uri="{FF2B5EF4-FFF2-40B4-BE49-F238E27FC236}">
                    <a16:creationId xmlns:a16="http://schemas.microsoft.com/office/drawing/2014/main" id="{D434A7C0-0D9B-8B44-8724-7D6FB035CBC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592044" y="3118520"/>
                <a:ext cx="1349635" cy="59018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68580" tIns="34290" rIns="68580" bIns="34290" anchor="t" anchorCtr="0">
                <a:spAutoFit/>
              </a:bodyPr>
              <a:lstStyle/>
              <a:p>
                <a:pPr algn="just">
                  <a:spcBef>
                    <a:spcPts val="450"/>
                  </a:spcBef>
                </a:pPr>
                <a:r>
                  <a:rPr lang="en-GB" sz="825" dirty="0">
                    <a:latin typeface="Arial" charset="0"/>
                    <a:ea typeface="Times New Roman" charset="0"/>
                    <a:cs typeface="Arial" charset="0"/>
                  </a:rPr>
                  <a:t>Integral Field Spectrograph</a:t>
                </a:r>
                <a:endParaRPr lang="en-US" sz="825" dirty="0">
                  <a:latin typeface="Arial" charset="0"/>
                  <a:ea typeface="Times New Roman" charset="0"/>
                  <a:cs typeface="Arial" charset="0"/>
                </a:endParaRPr>
              </a:p>
            </p:txBody>
          </p:sp>
          <p:sp>
            <p:nvSpPr>
              <p:cNvPr id="10" name="Text Box 2">
                <a:extLst>
                  <a:ext uri="{FF2B5EF4-FFF2-40B4-BE49-F238E27FC236}">
                    <a16:creationId xmlns:a16="http://schemas.microsoft.com/office/drawing/2014/main" id="{5E16663A-74B4-6047-8718-1322989B52B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592042" y="2489871"/>
                <a:ext cx="1349635" cy="59018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68580" tIns="34290" rIns="68580" bIns="34290" anchor="t" anchorCtr="0">
                <a:spAutoFit/>
              </a:bodyPr>
              <a:lstStyle/>
              <a:p>
                <a:pPr algn="just">
                  <a:spcBef>
                    <a:spcPts val="450"/>
                  </a:spcBef>
                </a:pPr>
                <a:r>
                  <a:rPr lang="en-GB" sz="825" dirty="0">
                    <a:latin typeface="Arial" charset="0"/>
                    <a:ea typeface="Times New Roman" charset="0"/>
                    <a:cs typeface="Arial" charset="0"/>
                  </a:rPr>
                  <a:t>Natural Guide Star System</a:t>
                </a:r>
                <a:endParaRPr lang="en-US" sz="825" dirty="0">
                  <a:latin typeface="Arial" charset="0"/>
                  <a:ea typeface="Times New Roman" charset="0"/>
                  <a:cs typeface="Arial" charset="0"/>
                </a:endParaRPr>
              </a:p>
            </p:txBody>
          </p:sp>
          <p:sp>
            <p:nvSpPr>
              <p:cNvPr id="11" name="Text Box 2">
                <a:extLst>
                  <a:ext uri="{FF2B5EF4-FFF2-40B4-BE49-F238E27FC236}">
                    <a16:creationId xmlns:a16="http://schemas.microsoft.com/office/drawing/2014/main" id="{E11C043B-9BCD-E645-96A6-4EA4E0D01C3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868143" y="908721"/>
                <a:ext cx="1349635" cy="3583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68580" tIns="34290" rIns="68580" bIns="34290" anchor="t" anchorCtr="0">
                <a:spAutoFit/>
              </a:bodyPr>
              <a:lstStyle/>
              <a:p>
                <a:pPr algn="just">
                  <a:spcBef>
                    <a:spcPts val="450"/>
                  </a:spcBef>
                </a:pPr>
                <a:r>
                  <a:rPr lang="en-GB" sz="825" dirty="0">
                    <a:latin typeface="Arial" charset="0"/>
                    <a:ea typeface="Times New Roman" charset="0"/>
                    <a:cs typeface="Arial" charset="0"/>
                  </a:rPr>
                  <a:t>Relay optics</a:t>
                </a:r>
                <a:endParaRPr lang="en-US" sz="825" dirty="0">
                  <a:latin typeface="Arial" charset="0"/>
                  <a:ea typeface="Times New Roman" charset="0"/>
                  <a:cs typeface="Arial" charset="0"/>
                </a:endParaRPr>
              </a:p>
            </p:txBody>
          </p:sp>
          <p:sp>
            <p:nvSpPr>
              <p:cNvPr id="12" name="Text Box 2">
                <a:extLst>
                  <a:ext uri="{FF2B5EF4-FFF2-40B4-BE49-F238E27FC236}">
                    <a16:creationId xmlns:a16="http://schemas.microsoft.com/office/drawing/2014/main" id="{7FC1D706-9302-514B-898F-8C00C8EFFB5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232804" y="636166"/>
                <a:ext cx="1263490" cy="59018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68580" tIns="34290" rIns="68580" bIns="34290" anchor="t" anchorCtr="0">
                <a:spAutoFit/>
              </a:bodyPr>
              <a:lstStyle/>
              <a:p>
                <a:pPr algn="just">
                  <a:spcBef>
                    <a:spcPts val="450"/>
                  </a:spcBef>
                </a:pPr>
                <a:r>
                  <a:rPr lang="en-GB" sz="825" dirty="0">
                    <a:latin typeface="Arial" charset="0"/>
                    <a:ea typeface="Times New Roman" charset="0"/>
                    <a:cs typeface="Arial" charset="0"/>
                  </a:rPr>
                  <a:t>Laser Guide Star System</a:t>
                </a:r>
                <a:endParaRPr lang="en-US" sz="825" dirty="0">
                  <a:latin typeface="Arial" charset="0"/>
                  <a:ea typeface="Times New Roman" charset="0"/>
                  <a:cs typeface="Arial" charset="0"/>
                </a:endParaRPr>
              </a:p>
            </p:txBody>
          </p:sp>
          <p:sp>
            <p:nvSpPr>
              <p:cNvPr id="13" name="Text Box 2">
                <a:extLst>
                  <a:ext uri="{FF2B5EF4-FFF2-40B4-BE49-F238E27FC236}">
                    <a16:creationId xmlns:a16="http://schemas.microsoft.com/office/drawing/2014/main" id="{BB37F291-771E-E24F-BA3F-3830F922921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232806" y="5517233"/>
                <a:ext cx="2375850" cy="3583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68580" tIns="34290" rIns="68580" bIns="34290" anchor="t" anchorCtr="0">
                <a:spAutoFit/>
              </a:bodyPr>
              <a:lstStyle/>
              <a:p>
                <a:pPr algn="just">
                  <a:spcBef>
                    <a:spcPts val="450"/>
                  </a:spcBef>
                </a:pPr>
                <a:r>
                  <a:rPr lang="en-GB" sz="825" dirty="0">
                    <a:latin typeface="Arial" charset="0"/>
                    <a:ea typeface="Times New Roman" charset="0"/>
                    <a:cs typeface="Arial" charset="0"/>
                  </a:rPr>
                  <a:t>IFS rotator and cable wrap</a:t>
                </a:r>
                <a:endParaRPr lang="en-US" sz="825" dirty="0">
                  <a:latin typeface="Arial" charset="0"/>
                  <a:ea typeface="Times New Roman" charset="0"/>
                  <a:cs typeface="Arial" charset="0"/>
                </a:endParaRPr>
              </a:p>
            </p:txBody>
          </p:sp>
          <p:sp>
            <p:nvSpPr>
              <p:cNvPr id="14" name="Text Box 2">
                <a:extLst>
                  <a:ext uri="{FF2B5EF4-FFF2-40B4-BE49-F238E27FC236}">
                    <a16:creationId xmlns:a16="http://schemas.microsoft.com/office/drawing/2014/main" id="{2D27613E-01BF-0A4C-8536-28D315F3D29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919561" y="5856685"/>
                <a:ext cx="1485899" cy="3583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68580" tIns="34290" rIns="68580" bIns="34290" anchor="t" anchorCtr="0">
                <a:spAutoFit/>
              </a:bodyPr>
              <a:lstStyle/>
              <a:p>
                <a:pPr algn="just">
                  <a:spcBef>
                    <a:spcPts val="450"/>
                  </a:spcBef>
                </a:pPr>
                <a:r>
                  <a:rPr lang="en-GB" sz="825" dirty="0">
                    <a:latin typeface="Arial" charset="0"/>
                    <a:ea typeface="Times New Roman" charset="0"/>
                    <a:cs typeface="Arial" charset="0"/>
                  </a:rPr>
                  <a:t>IFS electronics</a:t>
                </a:r>
                <a:endParaRPr lang="en-US" sz="825" dirty="0">
                  <a:latin typeface="Arial" charset="0"/>
                  <a:ea typeface="Times New Roman" charset="0"/>
                  <a:cs typeface="Arial" charset="0"/>
                </a:endParaRPr>
              </a:p>
            </p:txBody>
          </p:sp>
          <p:cxnSp>
            <p:nvCxnSpPr>
              <p:cNvPr id="15" name="Straight Arrow Connector 14">
                <a:extLst>
                  <a:ext uri="{FF2B5EF4-FFF2-40B4-BE49-F238E27FC236}">
                    <a16:creationId xmlns:a16="http://schemas.microsoft.com/office/drawing/2014/main" id="{F4090833-AE3B-5044-BD9F-54C2A82F5614}"/>
                  </a:ext>
                </a:extLst>
              </p:cNvPr>
              <p:cNvCxnSpPr/>
              <p:nvPr/>
            </p:nvCxnSpPr>
            <p:spPr>
              <a:xfrm flipV="1">
                <a:off x="2625253" y="5139726"/>
                <a:ext cx="899821" cy="377506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6" name="Straight Arrow Connector 15">
                <a:extLst>
                  <a:ext uri="{FF2B5EF4-FFF2-40B4-BE49-F238E27FC236}">
                    <a16:creationId xmlns:a16="http://schemas.microsoft.com/office/drawing/2014/main" id="{5FCD43FA-D15E-8D4A-B886-EC7822661BE4}"/>
                  </a:ext>
                </a:extLst>
              </p:cNvPr>
              <p:cNvCxnSpPr/>
              <p:nvPr/>
            </p:nvCxnSpPr>
            <p:spPr>
              <a:xfrm flipH="1" flipV="1">
                <a:off x="4639528" y="4789205"/>
                <a:ext cx="367799" cy="1065212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7" name="Straight Arrow Connector 16">
                <a:extLst>
                  <a:ext uri="{FF2B5EF4-FFF2-40B4-BE49-F238E27FC236}">
                    <a16:creationId xmlns:a16="http://schemas.microsoft.com/office/drawing/2014/main" id="{3D122D87-95EF-2446-937E-9369415E1E0C}"/>
                  </a:ext>
                </a:extLst>
              </p:cNvPr>
              <p:cNvCxnSpPr/>
              <p:nvPr/>
            </p:nvCxnSpPr>
            <p:spPr>
              <a:xfrm flipH="1">
                <a:off x="4877544" y="3337595"/>
                <a:ext cx="1714500" cy="45085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8" name="Straight Arrow Connector 17">
                <a:extLst>
                  <a:ext uri="{FF2B5EF4-FFF2-40B4-BE49-F238E27FC236}">
                    <a16:creationId xmlns:a16="http://schemas.microsoft.com/office/drawing/2014/main" id="{16BC77AF-8525-E847-A640-AD5267A61A21}"/>
                  </a:ext>
                </a:extLst>
              </p:cNvPr>
              <p:cNvCxnSpPr/>
              <p:nvPr/>
            </p:nvCxnSpPr>
            <p:spPr>
              <a:xfrm flipH="1" flipV="1">
                <a:off x="4877544" y="2393985"/>
                <a:ext cx="1666875" cy="276225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B972D3B6-18EE-AB45-B9A7-E55ECA7FF432}"/>
                </a:ext>
              </a:extLst>
            </p:cNvPr>
            <p:cNvCxnSpPr>
              <a:cxnSpLocks/>
            </p:cNvCxnSpPr>
            <p:nvPr/>
          </p:nvCxnSpPr>
          <p:spPr>
            <a:xfrm>
              <a:off x="6152821" y="2058618"/>
              <a:ext cx="879381" cy="551642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1301784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7FF5E37-9681-9041-ABBC-A7BBC208883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Multiwavelength Astrophysics | Kharkiv, 26 September 2018</a:t>
            </a:r>
            <a:endParaRPr lang="en-GB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ACF4F1D-9D47-C94B-ACBD-AF957A300B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European Southern Observatory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21A32BF-3F93-8D47-BE42-5EBB2E8436E4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2"/>
          <a:stretch>
            <a:fillRect/>
          </a:stretch>
        </p:blipFill>
        <p:spPr>
          <a:xfrm>
            <a:off x="45197" y="2552700"/>
            <a:ext cx="9014691" cy="232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721154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0C4FC20B-C290-9149-81C3-829C28AD99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6048" y="1562100"/>
            <a:ext cx="5187952" cy="4944958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8F47867-6CD2-F244-AB18-E1BB7E6645F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Multiwavelength Astrophysics | Kharkiv, 26 September 2018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E576D6-F08A-0245-B695-408020BDB1BD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93689" y="1131005"/>
            <a:ext cx="5302261" cy="5278663"/>
          </a:xfrm>
        </p:spPr>
        <p:txBody>
          <a:bodyPr/>
          <a:lstStyle/>
          <a:p>
            <a:r>
              <a:rPr lang="en-US" dirty="0"/>
              <a:t>Multi-conjugate AO system using 6 laser guide stars and 3 natural guide stars</a:t>
            </a:r>
          </a:p>
          <a:p>
            <a:pPr>
              <a:spcBef>
                <a:spcPts val="600"/>
              </a:spcBef>
            </a:pPr>
            <a:r>
              <a:rPr lang="en-US" dirty="0"/>
              <a:t>1 or 2 deformable mirrors in addition to ELT M4 to correct atmospheric turbulence over 120arcsecs field of view</a:t>
            </a:r>
          </a:p>
          <a:p>
            <a:endParaRPr lang="en-GB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FC7A3F6-3720-9747-8090-8D044AAB31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MAORY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34B422C8-CC5A-2349-BD53-FEAE403A3A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26450" y="353219"/>
            <a:ext cx="546100" cy="3302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CC76632-88F2-254C-88ED-E474A3A334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7505" y="4359956"/>
            <a:ext cx="3528543" cy="2205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438983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0361EE8-9CAC-514D-83D5-3A0C701C6B4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93689" y="6453188"/>
            <a:ext cx="4813311" cy="365125"/>
          </a:xfrm>
        </p:spPr>
        <p:txBody>
          <a:bodyPr/>
          <a:lstStyle/>
          <a:p>
            <a:r>
              <a:rPr lang="en-US"/>
              <a:t>Multiwavelength Astrophysics | Kharkiv, 26 September 2018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66D109-72DE-BB45-891D-0CE7BEA55025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93688" y="1131005"/>
            <a:ext cx="5871187" cy="5278663"/>
          </a:xfrm>
        </p:spPr>
        <p:txBody>
          <a:bodyPr/>
          <a:lstStyle/>
          <a:p>
            <a:pPr>
              <a:spcBef>
                <a:spcPts val="600"/>
              </a:spcBef>
            </a:pPr>
            <a:r>
              <a:rPr lang="en-GB" sz="2400" dirty="0"/>
              <a:t>Imaging from 0.8-2.4µm, &gt; 30 filters, an array of 3x3 detectors with 4096x4096</a:t>
            </a:r>
            <a:br>
              <a:rPr lang="en-GB" sz="2400" dirty="0"/>
            </a:br>
            <a:r>
              <a:rPr lang="en-GB" sz="2400" dirty="0"/>
              <a:t>Pixel scales of 4mas (field of view ~53”) and 1.5mas (</a:t>
            </a:r>
            <a:r>
              <a:rPr lang="en-GB" sz="2400" dirty="0" err="1"/>
              <a:t>FoV</a:t>
            </a:r>
            <a:r>
              <a:rPr lang="en-GB" sz="2400" dirty="0"/>
              <a:t> ~20”)</a:t>
            </a:r>
          </a:p>
          <a:p>
            <a:pPr>
              <a:spcBef>
                <a:spcPts val="600"/>
              </a:spcBef>
            </a:pPr>
            <a:r>
              <a:rPr lang="en-US" sz="2400" dirty="0"/>
              <a:t>Astrometric imaging to 50µarcsec precision across whole image</a:t>
            </a:r>
          </a:p>
          <a:p>
            <a:pPr>
              <a:spcBef>
                <a:spcPts val="600"/>
              </a:spcBef>
            </a:pPr>
            <a:r>
              <a:rPr lang="en-GB" sz="2400" dirty="0"/>
              <a:t>Spectroscopy for single compact objects, two settings (0.8-1.4µm and 1.5-2.4µm) at spectral resolving power ~8000.</a:t>
            </a:r>
          </a:p>
          <a:p>
            <a:pPr>
              <a:spcBef>
                <a:spcPts val="600"/>
              </a:spcBef>
            </a:pPr>
            <a:r>
              <a:rPr lang="en-GB" sz="2400" dirty="0"/>
              <a:t>Coronagraph plus single conjugate AO</a:t>
            </a:r>
          </a:p>
          <a:p>
            <a:pPr>
              <a:spcBef>
                <a:spcPts val="600"/>
              </a:spcBef>
            </a:pPr>
            <a:r>
              <a:rPr lang="en-US" sz="2400" dirty="0"/>
              <a:t>Time Resolved Astronomy</a:t>
            </a:r>
            <a:r>
              <a:rPr lang="en-GB" sz="2400" dirty="0"/>
              <a:t> as fast as 4mas</a:t>
            </a:r>
            <a:endParaRPr lang="en-US" sz="240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613F6A7-2268-F041-90D4-971DE925B3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6294" y="0"/>
            <a:ext cx="8317706" cy="1073195"/>
          </a:xfrm>
        </p:spPr>
        <p:txBody>
          <a:bodyPr/>
          <a:lstStyle/>
          <a:p>
            <a:r>
              <a:rPr lang="en-GB"/>
              <a:t>MICADO</a:t>
            </a:r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27FC8FB-B230-9145-94B5-EFE4357965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2087" y="3310551"/>
            <a:ext cx="3212195" cy="29505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AE454CD-CB33-FE42-9E03-D2464A8D50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6172" y="1134758"/>
            <a:ext cx="2269233" cy="2222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77897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5D34957-5A50-5749-9844-E578B14EA24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Multiwavelength Astrophysics | Kharkiv, 26 September 2018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38341E-1DF1-4E4D-A0F0-07952711E9DD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sz="2400" dirty="0"/>
              <a:t>METIS covers the thermal / mid infrared wavelength range from 3µm to 19µm</a:t>
            </a:r>
          </a:p>
          <a:p>
            <a:pPr lvl="1"/>
            <a:r>
              <a:rPr lang="en-US" sz="2000" dirty="0"/>
              <a:t>All observing modes </a:t>
            </a:r>
            <a:br>
              <a:rPr lang="en-US" sz="2000" dirty="0"/>
            </a:br>
            <a:r>
              <a:rPr lang="en-US" sz="2000" dirty="0"/>
              <a:t>diffraction limited. SCAO</a:t>
            </a:r>
          </a:p>
          <a:p>
            <a:pPr>
              <a:spcBef>
                <a:spcPts val="600"/>
              </a:spcBef>
            </a:pPr>
            <a:r>
              <a:rPr lang="en-US" sz="2400" dirty="0"/>
              <a:t>Imaging at L,M, N, Q bands:</a:t>
            </a:r>
            <a:br>
              <a:rPr lang="en-US" sz="2400" dirty="0"/>
            </a:br>
            <a:r>
              <a:rPr lang="en-US" sz="2400" dirty="0" err="1"/>
              <a:t>FoV</a:t>
            </a:r>
            <a:r>
              <a:rPr lang="en-US" sz="2400" dirty="0"/>
              <a:t> 10”x10”</a:t>
            </a:r>
          </a:p>
          <a:p>
            <a:pPr>
              <a:spcBef>
                <a:spcPts val="600"/>
              </a:spcBef>
            </a:pPr>
            <a:r>
              <a:rPr lang="en-US" sz="2400" dirty="0"/>
              <a:t>Low resolving power </a:t>
            </a:r>
            <a:br>
              <a:rPr lang="en-US" sz="2400" dirty="0"/>
            </a:br>
            <a:r>
              <a:rPr lang="en-US" sz="2400" dirty="0"/>
              <a:t>spectroscopy </a:t>
            </a:r>
          </a:p>
          <a:p>
            <a:pPr lvl="1"/>
            <a:r>
              <a:rPr lang="en-GB" sz="2000" dirty="0"/>
              <a:t>R ~ few 102-103, slit spectroscopy, </a:t>
            </a:r>
            <a:br>
              <a:rPr lang="en-GB" sz="2000" dirty="0"/>
            </a:br>
            <a:r>
              <a:rPr lang="en-GB" sz="2000" dirty="0"/>
              <a:t>LMN bands</a:t>
            </a:r>
          </a:p>
          <a:p>
            <a:pPr lvl="1"/>
            <a:r>
              <a:rPr lang="en-GB" sz="2000" dirty="0"/>
              <a:t>High resolving power (R ~ 100,000) </a:t>
            </a:r>
            <a:br>
              <a:rPr lang="en-GB" sz="2000" dirty="0"/>
            </a:br>
            <a:r>
              <a:rPr lang="en-GB" sz="2000" dirty="0"/>
              <a:t>IF spectroscopy at L,M-band, </a:t>
            </a:r>
            <a:r>
              <a:rPr lang="en-US" sz="2000" dirty="0" err="1"/>
              <a:t>FoV</a:t>
            </a:r>
            <a:r>
              <a:rPr lang="en-US" sz="2000" dirty="0"/>
              <a:t> 0.5”x0.5”</a:t>
            </a:r>
            <a:endParaRPr lang="en-GB" sz="2000" dirty="0"/>
          </a:p>
          <a:p>
            <a:pPr lvl="1"/>
            <a:r>
              <a:rPr lang="en-US" sz="2000" dirty="0"/>
              <a:t>GOAL: High resolving power N-band IFS</a:t>
            </a:r>
            <a:endParaRPr lang="en-GB" sz="2000" dirty="0"/>
          </a:p>
          <a:p>
            <a:pPr lvl="1"/>
            <a:r>
              <a:rPr lang="en-GB" sz="2000" dirty="0" err="1"/>
              <a:t>Coronagraphy</a:t>
            </a:r>
            <a:r>
              <a:rPr lang="en-GB" sz="2000" dirty="0"/>
              <a:t> for high contrast imaging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4D54C53-D7ED-6048-9910-33BBC9B332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METIS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B7F1412-EE9E-8C4B-9725-E73F5E224E42}"/>
              </a:ext>
            </a:extLst>
          </p:cNvPr>
          <p:cNvGrpSpPr/>
          <p:nvPr/>
        </p:nvGrpSpPr>
        <p:grpSpPr>
          <a:xfrm>
            <a:off x="5245100" y="1562101"/>
            <a:ext cx="3895725" cy="3594099"/>
            <a:chOff x="6897527" y="1447801"/>
            <a:chExt cx="5294473" cy="4732938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561C3587-33CC-FA4A-8B7D-BF2D536A614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897527" y="1447801"/>
              <a:ext cx="5294473" cy="4732938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86CA47B-4EAF-2F46-9F98-72F553AD110C}"/>
                </a:ext>
              </a:extLst>
            </p:cNvPr>
            <p:cNvSpPr txBox="1"/>
            <p:nvPr/>
          </p:nvSpPr>
          <p:spPr>
            <a:xfrm>
              <a:off x="7087186" y="1463384"/>
              <a:ext cx="1473053" cy="3385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050" b="1" dirty="0"/>
                <a:t>Warm Cal Unit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E0E5849-220D-4B44-93C4-B69A615374A5}"/>
                </a:ext>
              </a:extLst>
            </p:cNvPr>
            <p:cNvSpPr txBox="1"/>
            <p:nvPr/>
          </p:nvSpPr>
          <p:spPr>
            <a:xfrm>
              <a:off x="10262785" y="2799763"/>
              <a:ext cx="1543585" cy="3385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050" b="1" dirty="0"/>
                <a:t>METIS cryostat</a:t>
              </a:r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406CBE40-8D6F-EB44-92A2-354BC01A2BAC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8437089" y="1617271"/>
              <a:ext cx="478311" cy="0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D332FE0-38BD-364C-B057-D139CA560B8B}"/>
                </a:ext>
              </a:extLst>
            </p:cNvPr>
            <p:cNvSpPr txBox="1"/>
            <p:nvPr/>
          </p:nvSpPr>
          <p:spPr>
            <a:xfrm>
              <a:off x="7016366" y="4431002"/>
              <a:ext cx="836127" cy="3385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050" b="1" dirty="0"/>
                <a:t>Imager</a:t>
              </a:r>
            </a:p>
          </p:txBody>
        </p: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66CB924C-5D13-A843-BF80-103A1C47E0B9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7562814" y="3687417"/>
              <a:ext cx="1471856" cy="743585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21875A6-6E16-9C4D-9A99-1F2E35DBDE9B}"/>
                </a:ext>
              </a:extLst>
            </p:cNvPr>
            <p:cNvSpPr txBox="1"/>
            <p:nvPr/>
          </p:nvSpPr>
          <p:spPr>
            <a:xfrm>
              <a:off x="7334379" y="2488802"/>
              <a:ext cx="964367" cy="553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050" b="1" dirty="0"/>
                <a:t>LM IFU </a:t>
              </a:r>
            </a:p>
            <a:p>
              <a:r>
                <a:rPr lang="en-GB" sz="1050" b="1" dirty="0"/>
                <a:t>Spectro.</a:t>
              </a:r>
            </a:p>
          </p:txBody>
        </p: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974222F9-6764-8C45-BCFA-3E4AB28221B9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8111178" y="2750412"/>
              <a:ext cx="1022883" cy="261610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D8033CC-F33E-3141-9684-1486E920BB11}"/>
                </a:ext>
              </a:extLst>
            </p:cNvPr>
            <p:cNvSpPr txBox="1"/>
            <p:nvPr/>
          </p:nvSpPr>
          <p:spPr>
            <a:xfrm>
              <a:off x="10839867" y="3687417"/>
              <a:ext cx="962229" cy="3385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050" b="1" dirty="0"/>
                <a:t>AO WFS</a:t>
              </a:r>
            </a:p>
          </p:txBody>
        </p: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F0FD04C1-1EFA-F64C-862B-3C7563526E0B}"/>
                </a:ext>
              </a:extLst>
            </p:cNvPr>
            <p:cNvCxnSpPr>
              <a:cxnSpLocks/>
              <a:endCxn id="14" idx="1"/>
            </p:cNvCxnSpPr>
            <p:nvPr/>
          </p:nvCxnSpPr>
          <p:spPr bwMode="auto">
            <a:xfrm>
              <a:off x="9596451" y="3544450"/>
              <a:ext cx="1243416" cy="312244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365158924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E3DB571-AA32-9F46-A158-4383D8FAADE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Multiwavelength Astrophysics | Kharkiv, 26 September 2018</a:t>
            </a:r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6EB53BB-77A3-3F49-99B1-9FD8DF9C55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Instruments on </a:t>
            </a:r>
            <a:r>
              <a:rPr lang="en-GB" dirty="0" err="1"/>
              <a:t>Nasmyth</a:t>
            </a:r>
            <a:r>
              <a:rPr lang="en-GB" dirty="0"/>
              <a:t> 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1614A27-FBD4-3D46-9CEB-AB673B200F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4575" y="2568489"/>
            <a:ext cx="6219425" cy="3884699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610FFF83-BFA0-F641-8A9F-A4212D769AF0}"/>
              </a:ext>
            </a:extLst>
          </p:cNvPr>
          <p:cNvGrpSpPr>
            <a:grpSpLocks noChangeAspect="1"/>
          </p:cNvGrpSpPr>
          <p:nvPr/>
        </p:nvGrpSpPr>
        <p:grpSpPr>
          <a:xfrm>
            <a:off x="185950" y="1334749"/>
            <a:ext cx="4844028" cy="2631770"/>
            <a:chOff x="4490871" y="3389558"/>
            <a:chExt cx="5043078" cy="3297066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E08CD750-4D85-D14A-AFC4-AA7C158F0C1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2523" b="4989"/>
            <a:stretch/>
          </p:blipFill>
          <p:spPr>
            <a:xfrm>
              <a:off x="4800600" y="3422858"/>
              <a:ext cx="3810670" cy="3263766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10C838C-ECFF-5D44-A868-A7AB42241E22}"/>
                </a:ext>
              </a:extLst>
            </p:cNvPr>
            <p:cNvSpPr txBox="1"/>
            <p:nvPr/>
          </p:nvSpPr>
          <p:spPr>
            <a:xfrm>
              <a:off x="4490871" y="3389558"/>
              <a:ext cx="1947334" cy="4256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dirty="0"/>
                <a:t>MAORY/MICADO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58397F53-C904-BC46-8543-CE846F50BC56}"/>
                </a:ext>
              </a:extLst>
            </p:cNvPr>
            <p:cNvSpPr txBox="1"/>
            <p:nvPr/>
          </p:nvSpPr>
          <p:spPr>
            <a:xfrm>
              <a:off x="4490871" y="4485528"/>
              <a:ext cx="1203270" cy="4643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/>
                <a:t>METIS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2FFBF9A-E5F5-0E4C-89F0-8FD2B3DB91DB}"/>
                </a:ext>
              </a:extLst>
            </p:cNvPr>
            <p:cNvSpPr txBox="1"/>
            <p:nvPr/>
          </p:nvSpPr>
          <p:spPr>
            <a:xfrm>
              <a:off x="7586615" y="3510937"/>
              <a:ext cx="1947334" cy="4256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dirty="0"/>
                <a:t>HARMONI</a:t>
              </a:r>
            </a:p>
          </p:txBody>
        </p: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CE463FE7-5CC9-A945-99C4-75A5E2462110}"/>
                </a:ext>
              </a:extLst>
            </p:cNvPr>
            <p:cNvCxnSpPr/>
            <p:nvPr/>
          </p:nvCxnSpPr>
          <p:spPr bwMode="auto">
            <a:xfrm flipH="1">
              <a:off x="8026401" y="3905287"/>
              <a:ext cx="279400" cy="260312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4587C354-7A66-7C4E-B5E7-9A1D704AF722}"/>
                </a:ext>
              </a:extLst>
            </p:cNvPr>
            <p:cNvCxnSpPr/>
            <p:nvPr/>
          </p:nvCxnSpPr>
          <p:spPr bwMode="auto">
            <a:xfrm>
              <a:off x="5901267" y="3761411"/>
              <a:ext cx="338667" cy="247934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9FB5CCAF-BF41-2C43-B00C-5A08671327CE}"/>
                </a:ext>
              </a:extLst>
            </p:cNvPr>
            <p:cNvCxnSpPr/>
            <p:nvPr/>
          </p:nvCxnSpPr>
          <p:spPr bwMode="auto">
            <a:xfrm>
              <a:off x="5477933" y="4870600"/>
              <a:ext cx="762001" cy="253915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111685611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71BE4C5-F1AE-1A41-8846-6708738DB2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Multiwavelength Astrophysics | </a:t>
            </a:r>
            <a:r>
              <a:rPr lang="en-US" dirty="0" err="1"/>
              <a:t>Kharkiv</a:t>
            </a:r>
            <a:r>
              <a:rPr lang="en-US" dirty="0"/>
              <a:t>, 26 September 2018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B92D26-B4E2-454D-BBE9-1AFE2AD2E04A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GB" dirty="0"/>
              <a:t>HIRES</a:t>
            </a:r>
          </a:p>
          <a:p>
            <a:pPr lvl="1"/>
            <a:r>
              <a:rPr lang="en-GB" dirty="0"/>
              <a:t>High spectral resolving power </a:t>
            </a:r>
            <a:br>
              <a:rPr lang="en-GB" dirty="0"/>
            </a:br>
            <a:r>
              <a:rPr lang="en-GB" dirty="0"/>
              <a:t>(R&gt;100000)</a:t>
            </a:r>
          </a:p>
          <a:p>
            <a:pPr lvl="1"/>
            <a:r>
              <a:rPr lang="en-GB" dirty="0"/>
              <a:t>Optical to near infrared </a:t>
            </a:r>
          </a:p>
          <a:p>
            <a:r>
              <a:rPr lang="en-GB" dirty="0"/>
              <a:t>MOSAIC</a:t>
            </a:r>
          </a:p>
          <a:p>
            <a:pPr lvl="1"/>
            <a:r>
              <a:rPr lang="en-US" dirty="0"/>
              <a:t>Multi-object spectrograph</a:t>
            </a:r>
          </a:p>
          <a:p>
            <a:pPr lvl="1"/>
            <a:r>
              <a:rPr lang="en-US" dirty="0"/>
              <a:t>Optical to near infrared </a:t>
            </a:r>
          </a:p>
          <a:p>
            <a:pPr lvl="1"/>
            <a:r>
              <a:rPr lang="en-US" dirty="0"/>
              <a:t>Single object and multi-IFU</a:t>
            </a:r>
          </a:p>
          <a:p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5BB6BFE-75CA-C54D-BCF3-E6F525DBB3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Phase A studies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4F34E79-D94B-7040-AE36-3B92697FFB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9218" y="1242906"/>
            <a:ext cx="546100" cy="330200"/>
          </a:xfrm>
          <a:prstGeom prst="rect">
            <a:avLst/>
          </a:prstGeom>
        </p:spPr>
      </p:pic>
      <p:pic>
        <p:nvPicPr>
          <p:cNvPr id="6" name="Picture 5" descr="Figures.pdf">
            <a:extLst>
              <a:ext uri="{FF2B5EF4-FFF2-40B4-BE49-F238E27FC236}">
                <a16:creationId xmlns:a16="http://schemas.microsoft.com/office/drawing/2014/main" id="{6D3EC528-0951-0D41-965B-BAF49AB507DE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4099"/>
          <a:stretch/>
        </p:blipFill>
        <p:spPr bwMode="auto">
          <a:xfrm>
            <a:off x="5375189" y="1877189"/>
            <a:ext cx="3398108" cy="3786294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CA099B3-BA8A-9641-BDF4-F938A2A7B5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66416" y="4862391"/>
            <a:ext cx="3006749" cy="1659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7310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0A55C7E-8CED-104B-8FBD-5BE08845E17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Multiwavelength Astrophysics | Kharkiv, 26 September 2018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82D1C2-EB1F-C94D-A6CA-C40D63ABEB78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AB14557-5501-704D-BE6A-802973ACA7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ESO</a:t>
            </a: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DA53A38F-51F1-774E-A738-9F5404F86B31}"/>
              </a:ext>
            </a:extLst>
          </p:cNvPr>
          <p:cNvSpPr txBox="1">
            <a:spLocks noChangeArrowheads="1"/>
          </p:cNvSpPr>
          <p:nvPr/>
        </p:nvSpPr>
        <p:spPr>
          <a:xfrm>
            <a:off x="313957" y="1195387"/>
            <a:ext cx="8830043" cy="5445126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324000" indent="-324000" algn="l" rtl="0" eaLnBrk="1" fontAlgn="base" hangingPunct="1">
              <a:spcBef>
                <a:spcPts val="1200"/>
              </a:spcBef>
              <a:spcAft>
                <a:spcPts val="0"/>
              </a:spcAft>
              <a:buClr>
                <a:srgbClr val="FF0000"/>
              </a:buClr>
              <a:buSzPct val="90000"/>
              <a:buFontTx/>
              <a:buBlip>
                <a:blip r:embed="rId2"/>
              </a:buBlip>
              <a:defRPr sz="28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1pPr>
            <a:lvl2pPr marL="742950" indent="-285750" algn="l" rtl="0" eaLnBrk="1" fontAlgn="base" hangingPunct="1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Font typeface="Wingdings" charset="0"/>
              <a:buChar char="Ø"/>
              <a:defRPr sz="2400">
                <a:solidFill>
                  <a:schemeClr val="tx1"/>
                </a:solidFill>
                <a:latin typeface="+mn-lt"/>
                <a:ea typeface="ＭＳ Ｐゴシック" charset="0"/>
              </a:defRPr>
            </a:lvl2pPr>
            <a:lvl3pPr marL="1143000" indent="-228600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3pPr>
            <a:lvl4pPr marL="1600200" indent="-228600" algn="l" rtl="0" eaLnBrk="1" fontAlgn="base" hangingPunct="1">
              <a:spcBef>
                <a:spcPts val="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4pPr>
            <a:lvl5pPr marL="2057400" indent="-228600" algn="l" rtl="0" eaLnBrk="1" fontAlgn="base" hangingPunct="1">
              <a:spcBef>
                <a:spcPts val="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defTabSz="914400">
              <a:lnSpc>
                <a:spcPct val="150000"/>
              </a:lnSpc>
              <a:buFont typeface="Monotype Sorts" pitchFamily="80" charset="2"/>
              <a:buNone/>
            </a:pPr>
            <a:r>
              <a:rPr lang="en-GB" sz="2400" kern="0">
                <a:ea typeface="ＭＳ Ｐゴシック" pitchFamily="34" charset="-128"/>
                <a:cs typeface="Arial" pitchFamily="34" charset="0"/>
              </a:rPr>
              <a:t>Observatories La Silla and Paranal in operation </a:t>
            </a:r>
            <a:br>
              <a:rPr lang="en-GB" sz="2400" kern="0">
                <a:ea typeface="ＭＳ Ｐゴシック" pitchFamily="34" charset="-128"/>
                <a:cs typeface="Arial" pitchFamily="34" charset="0"/>
              </a:rPr>
            </a:br>
            <a:r>
              <a:rPr lang="en-GB" sz="2400" kern="0">
                <a:ea typeface="ＭＳ Ｐゴシック" pitchFamily="34" charset="-128"/>
                <a:cs typeface="Arial" pitchFamily="34" charset="0"/>
              </a:rPr>
              <a:t>8 Telescopes, plus 4 telescopes for Interferometry</a:t>
            </a:r>
          </a:p>
          <a:p>
            <a:pPr defTabSz="914400">
              <a:lnSpc>
                <a:spcPct val="150000"/>
              </a:lnSpc>
              <a:buFont typeface="Monotype Sorts" pitchFamily="80" charset="2"/>
              <a:buNone/>
            </a:pPr>
            <a:r>
              <a:rPr lang="en-GB" sz="2400" kern="0">
                <a:ea typeface="ＭＳ Ｐゴシック" pitchFamily="34" charset="-128"/>
                <a:cs typeface="Arial" pitchFamily="34" charset="0"/>
              </a:rPr>
              <a:t>APEX in operation on Chajnantor</a:t>
            </a:r>
          </a:p>
          <a:p>
            <a:pPr defTabSz="914400">
              <a:lnSpc>
                <a:spcPct val="150000"/>
              </a:lnSpc>
              <a:buFont typeface="Monotype Sorts" pitchFamily="80" charset="2"/>
              <a:buNone/>
            </a:pPr>
            <a:r>
              <a:rPr lang="en-GB" sz="2400" kern="0">
                <a:ea typeface="ＭＳ Ｐゴシック" pitchFamily="34" charset="-128"/>
                <a:cs typeface="Arial" pitchFamily="34" charset="0"/>
              </a:rPr>
              <a:t>Atacama Large Millimeter Array (ALMA)</a:t>
            </a:r>
          </a:p>
          <a:p>
            <a:pPr defTabSz="914400">
              <a:lnSpc>
                <a:spcPct val="150000"/>
              </a:lnSpc>
              <a:buFont typeface="Monotype Sorts" pitchFamily="80" charset="2"/>
              <a:buNone/>
            </a:pPr>
            <a:r>
              <a:rPr lang="en-US" sz="2400" kern="0">
                <a:ea typeface="ＭＳ Ｐゴシック" pitchFamily="34" charset="-128"/>
                <a:cs typeface="Arial" pitchFamily="34" charset="0"/>
              </a:rPr>
              <a:t>Public data archive</a:t>
            </a:r>
            <a:endParaRPr lang="en-GB" sz="2400" kern="0">
              <a:ea typeface="ＭＳ Ｐゴシック" pitchFamily="34" charset="-128"/>
              <a:cs typeface="Arial" pitchFamily="34" charset="0"/>
            </a:endParaRPr>
          </a:p>
          <a:p>
            <a:pPr defTabSz="914400">
              <a:lnSpc>
                <a:spcPct val="150000"/>
              </a:lnSpc>
              <a:buFont typeface="Monotype Sorts" pitchFamily="80" charset="2"/>
              <a:buNone/>
            </a:pPr>
            <a:r>
              <a:rPr lang="en-GB" sz="2400" kern="0">
                <a:ea typeface="ＭＳ Ｐゴシック" pitchFamily="34" charset="-128"/>
                <a:cs typeface="Arial" pitchFamily="34" charset="0"/>
              </a:rPr>
              <a:t>ESO Extremely Large Telescope under construction</a:t>
            </a:r>
          </a:p>
          <a:p>
            <a:pPr defTabSz="914400">
              <a:lnSpc>
                <a:spcPct val="150000"/>
              </a:lnSpc>
              <a:buFont typeface="Monotype Sorts" pitchFamily="80" charset="2"/>
              <a:buNone/>
            </a:pPr>
            <a:r>
              <a:rPr lang="en-GB" sz="2400" kern="0">
                <a:ea typeface="ＭＳ Ｐゴシック" pitchFamily="34" charset="-128"/>
                <a:cs typeface="Arial" pitchFamily="34" charset="0"/>
              </a:rPr>
              <a:t>Headquarters in Garching, Germany</a:t>
            </a:r>
          </a:p>
          <a:p>
            <a:pPr defTabSz="914400">
              <a:lnSpc>
                <a:spcPct val="150000"/>
              </a:lnSpc>
              <a:buFont typeface="Monotype Sorts" pitchFamily="80" charset="2"/>
              <a:buNone/>
            </a:pPr>
            <a:r>
              <a:rPr lang="en-GB" sz="2400" kern="0">
                <a:ea typeface="ＭＳ Ｐゴシック" pitchFamily="34" charset="-128"/>
                <a:cs typeface="Arial" pitchFamily="34" charset="0"/>
              </a:rPr>
              <a:t>Representation in Santiago de Chile</a:t>
            </a:r>
          </a:p>
          <a:p>
            <a:pPr defTabSz="914400">
              <a:lnSpc>
                <a:spcPct val="150000"/>
              </a:lnSpc>
              <a:buFont typeface="Monotype Sorts" pitchFamily="80" charset="2"/>
              <a:buNone/>
            </a:pPr>
            <a:r>
              <a:rPr lang="en-GB" sz="2400" kern="0">
                <a:ea typeface="ＭＳ Ｐゴシック" pitchFamily="34" charset="-128"/>
                <a:cs typeface="Arial" pitchFamily="34" charset="0"/>
              </a:rPr>
              <a:t>Joint ALMA Office in Santiago</a:t>
            </a:r>
            <a:endParaRPr lang="en-GB" sz="2400" kern="0" dirty="0">
              <a:ea typeface="ＭＳ Ｐゴシック" pitchFamily="34" charset="-128"/>
              <a:cs typeface="Arial" pitchFamily="34" charset="0"/>
            </a:endParaRPr>
          </a:p>
        </p:txBody>
      </p:sp>
      <p:grpSp>
        <p:nvGrpSpPr>
          <p:cNvPr id="7" name="Group 4">
            <a:extLst>
              <a:ext uri="{FF2B5EF4-FFF2-40B4-BE49-F238E27FC236}">
                <a16:creationId xmlns:a16="http://schemas.microsoft.com/office/drawing/2014/main" id="{B7C78CA6-D04F-EC42-A067-D5F2EB842BDA}"/>
              </a:ext>
            </a:extLst>
          </p:cNvPr>
          <p:cNvGrpSpPr>
            <a:grpSpLocks/>
          </p:cNvGrpSpPr>
          <p:nvPr/>
        </p:nvGrpSpPr>
        <p:grpSpPr bwMode="auto">
          <a:xfrm>
            <a:off x="1187450" y="2349500"/>
            <a:ext cx="7488238" cy="4076700"/>
            <a:chOff x="476" y="1633"/>
            <a:chExt cx="4717" cy="2568"/>
          </a:xfrm>
        </p:grpSpPr>
        <p:pic>
          <p:nvPicPr>
            <p:cNvPr id="8" name="Picture 5">
              <a:extLst>
                <a:ext uri="{FF2B5EF4-FFF2-40B4-BE49-F238E27FC236}">
                  <a16:creationId xmlns:a16="http://schemas.microsoft.com/office/drawing/2014/main" id="{28799877-D052-AA4A-B048-BEC8D30FE83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76" y="1866"/>
              <a:ext cx="2404" cy="23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" name="Picture 6" descr="07">
              <a:extLst>
                <a:ext uri="{FF2B5EF4-FFF2-40B4-BE49-F238E27FC236}">
                  <a16:creationId xmlns:a16="http://schemas.microsoft.com/office/drawing/2014/main" id="{644982C3-D24A-2646-A8A7-51EFF69E894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191" y="1633"/>
              <a:ext cx="2002" cy="25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0" name="Picture 13">
            <a:extLst>
              <a:ext uri="{FF2B5EF4-FFF2-40B4-BE49-F238E27FC236}">
                <a16:creationId xmlns:a16="http://schemas.microsoft.com/office/drawing/2014/main" id="{6E598F16-88BE-3A48-8279-2F86C6C90F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lum bright="14000"/>
          </a:blip>
          <a:srcRect/>
          <a:stretch>
            <a:fillRect/>
          </a:stretch>
        </p:blipFill>
        <p:spPr bwMode="auto">
          <a:xfrm>
            <a:off x="399578" y="2924176"/>
            <a:ext cx="5274411" cy="3515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BA815F3-4C6E-074B-BA5E-AA674E01B85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31" y="3800080"/>
            <a:ext cx="9144000" cy="216455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3142A14-32D6-BA4A-AD3A-B26F5B446B7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11140" y="2036138"/>
            <a:ext cx="6121219" cy="439006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1DE7722-E18A-D445-8C9D-850BE04AF9E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53245" y="14268"/>
            <a:ext cx="6619400" cy="426641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C4E032A-8202-2340-80CA-42A12C33058F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7180" r="4270" b="9142"/>
          <a:stretch/>
        </p:blipFill>
        <p:spPr>
          <a:xfrm>
            <a:off x="2237927" y="-16628"/>
            <a:ext cx="4954544" cy="4925138"/>
          </a:xfrm>
          <a:prstGeom prst="rect">
            <a:avLst/>
          </a:prstGeom>
        </p:spPr>
      </p:pic>
      <p:pic>
        <p:nvPicPr>
          <p:cNvPr id="15" name="Picture 12" descr="Vitacura-office">
            <a:extLst>
              <a:ext uri="{FF2B5EF4-FFF2-40B4-BE49-F238E27FC236}">
                <a16:creationId xmlns:a16="http://schemas.microsoft.com/office/drawing/2014/main" id="{6E43EDD5-DB1D-9043-BFCC-051492C425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lum bright="12000"/>
          </a:blip>
          <a:srcRect/>
          <a:stretch>
            <a:fillRect/>
          </a:stretch>
        </p:blipFill>
        <p:spPr bwMode="auto">
          <a:xfrm>
            <a:off x="1435396" y="361323"/>
            <a:ext cx="6470609" cy="51346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0A64C1B-84F0-2D4E-8A8F-7563F1FA456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1" y="2653393"/>
            <a:ext cx="9144000" cy="3221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709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C6EA768-2099-9243-9BD4-CF43082D597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Multiwavelength Astrophysics | Kharkiv, 26 September 2018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B4B327-4DA0-3D4F-A9EE-473B8C9EA6AD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C70B7AF-48E4-DD4B-B77A-28A0931E10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F79773B-AF8C-1E40-A682-B120E95F3E92}"/>
              </a:ext>
            </a:extLst>
          </p:cNvPr>
          <p:cNvGrpSpPr/>
          <p:nvPr/>
        </p:nvGrpSpPr>
        <p:grpSpPr>
          <a:xfrm>
            <a:off x="533400" y="76200"/>
            <a:ext cx="2395036" cy="1036638"/>
            <a:chOff x="533400" y="76200"/>
            <a:chExt cx="2395036" cy="1036638"/>
          </a:xfrm>
        </p:grpSpPr>
        <p:graphicFrame>
          <p:nvGraphicFramePr>
            <p:cNvPr id="6" name="Object 5">
              <a:extLst>
                <a:ext uri="{FF2B5EF4-FFF2-40B4-BE49-F238E27FC236}">
                  <a16:creationId xmlns:a16="http://schemas.microsoft.com/office/drawing/2014/main" id="{6DF98ABE-1D23-F94E-BB43-83327EBBA63E}"/>
                </a:ext>
              </a:extLst>
            </p:cNvPr>
            <p:cNvGraphicFramePr>
              <a:graphicFrameLocks noChangeAspect="1"/>
            </p:cNvGraphicFramePr>
            <p:nvPr>
              <p:extLst/>
            </p:nvPr>
          </p:nvGraphicFramePr>
          <p:xfrm>
            <a:off x="533400" y="76200"/>
            <a:ext cx="795338" cy="103663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69" name="Photo Editor Photo" r:id="rId3" imgW="4495238" imgH="5858693" progId="">
                    <p:embed/>
                  </p:oleObj>
                </mc:Choice>
                <mc:Fallback>
                  <p:oleObj name="Photo Editor Photo" r:id="rId3" imgW="4495238" imgH="5858693" progId="">
                    <p:embed/>
                    <p:pic>
                      <p:nvPicPr>
                        <p:cNvPr id="14" name="Object 1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33400" y="76200"/>
                          <a:ext cx="795338" cy="103663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rgbClr val="BBE0E3"/>
                              </a:solidFill>
                            </a14:hiddenFill>
                          </a:ext>
                          <a:ext uri="{91240B29-F687-4f45-9708-019B960494DF}">
                            <a14:hiddenLine xmlns=""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43CA16C-0D38-1641-BC18-8F68E5FE7892}"/>
                </a:ext>
              </a:extLst>
            </p:cNvPr>
            <p:cNvSpPr txBox="1"/>
            <p:nvPr/>
          </p:nvSpPr>
          <p:spPr>
            <a:xfrm>
              <a:off x="1371600" y="164068"/>
              <a:ext cx="155683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>
                  <a:solidFill>
                    <a:schemeClr val="bg1">
                      <a:lumMod val="85000"/>
                    </a:schemeClr>
                  </a:solidFill>
                </a:rPr>
                <a:t>Paranal 2018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C24B0731-4022-BD4F-AB69-7FFF2E8579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-117687"/>
            <a:ext cx="9144000" cy="7093371"/>
          </a:xfrm>
          <a:prstGeom prst="rect">
            <a:avLst/>
          </a:prstGeom>
        </p:spPr>
      </p:pic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ACFCB69C-3A56-CB41-80D4-EF7853A4A46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82627066"/>
              </p:ext>
            </p:extLst>
          </p:nvPr>
        </p:nvGraphicFramePr>
        <p:xfrm>
          <a:off x="301657" y="62060"/>
          <a:ext cx="795338" cy="1036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0" name="Photo Editor Photo" r:id="rId6" imgW="4495238" imgH="5858693" progId="">
                  <p:embed/>
                </p:oleObj>
              </mc:Choice>
              <mc:Fallback>
                <p:oleObj name="Photo Editor Photo" r:id="rId6" imgW="4495238" imgH="5858693" progId="">
                  <p:embed/>
                  <p:pic>
                    <p:nvPicPr>
                      <p:cNvPr id="8" name="Object 7">
                        <a:extLst>
                          <a:ext uri="{FF2B5EF4-FFF2-40B4-BE49-F238E27FC236}">
                            <a16:creationId xmlns:a16="http://schemas.microsoft.com/office/drawing/2014/main" id="{E036FE3A-94D2-6B4D-9206-00DB4C34600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1657" y="62060"/>
                        <a:ext cx="795338" cy="10366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BBE0E3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EB690D0D-1D91-184B-8B1B-0672953C5538}"/>
              </a:ext>
            </a:extLst>
          </p:cNvPr>
          <p:cNvSpPr txBox="1"/>
          <p:nvPr/>
        </p:nvSpPr>
        <p:spPr>
          <a:xfrm>
            <a:off x="1139857" y="-29394"/>
            <a:ext cx="15568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Paranal 2022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34EAEA4-3A17-8042-AFA5-61F9F23C2A5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5649" y="2848769"/>
            <a:ext cx="238154" cy="144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DD4DD68-47F5-5043-BE91-78D09D4EEA1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46695" y="1499394"/>
            <a:ext cx="238154" cy="144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6077AA6-6DC9-2946-B5FA-0B344E89A80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46695" y="1646569"/>
            <a:ext cx="238154" cy="144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89E186E-71B2-314F-A4B5-3F89FAB5415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46695" y="1793744"/>
            <a:ext cx="238154" cy="144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9BBC74E-0B9F-A341-895A-A9899F4FAEA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88095" y="502029"/>
            <a:ext cx="238154" cy="1440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033CDC3-C584-F746-A1BE-C5650AD229F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10470" y="1546604"/>
            <a:ext cx="238154" cy="1440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F389A96-6F44-8247-BCC7-855E4CE7435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10470" y="1721744"/>
            <a:ext cx="238154" cy="144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E844C2D-5035-A548-948F-932CA143D5C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70895" y="743844"/>
            <a:ext cx="238154" cy="1440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23DCAD2-CFDC-5B4B-9442-8D10D809E07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32995" y="3526169"/>
            <a:ext cx="238154" cy="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81286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872647B-F6D7-8A46-9E18-DFDBCCD827B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Multiwavelength Astrophysics | Kharkiv, 26 September 2018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9B6AA19-D1B2-0A4A-A173-6A4517E97762}"/>
                  </a:ext>
                </a:extLst>
              </p:cNvPr>
              <p:cNvSpPr>
                <a:spLocks noGrp="1"/>
              </p:cNvSpPr>
              <p:nvPr>
                <p:ph sz="quarter" idx="10"/>
              </p:nvPr>
            </p:nvSpPr>
            <p:spPr/>
            <p:txBody>
              <a:bodyPr/>
              <a:lstStyle/>
              <a:p>
                <a:r>
                  <a:rPr lang="en-GB" sz="2400" dirty="0"/>
                  <a:t>GALACSI MUSE WFM offered  </a:t>
                </a:r>
              </a:p>
              <a:p>
                <a:pPr lvl="1">
                  <a:spcBef>
                    <a:spcPts val="0"/>
                  </a:spcBef>
                </a:pPr>
                <a:r>
                  <a:rPr lang="en-US" sz="2000" dirty="0"/>
                  <a:t>GLAO to feed the MUSE Wide-Field Mode:</a:t>
                </a:r>
              </a:p>
              <a:p>
                <a:pPr lvl="2"/>
                <a:r>
                  <a:rPr lang="en-US" sz="1800" dirty="0"/>
                  <a:t>seeing enhancer in 1x1 arcmin</a:t>
                </a:r>
                <a:r>
                  <a:rPr lang="en-US" sz="1800" baseline="30000" dirty="0"/>
                  <a:t>2</a:t>
                </a:r>
                <a:r>
                  <a:rPr lang="en-US" sz="1800" dirty="0"/>
                  <a:t> </a:t>
                </a:r>
                <a:r>
                  <a:rPr lang="en-US" sz="1800" dirty="0" err="1"/>
                  <a:t>FoV</a:t>
                </a:r>
                <a:r>
                  <a:rPr lang="en-US" sz="1800" dirty="0"/>
                  <a:t> @ 750nm</a:t>
                </a:r>
              </a:p>
              <a:p>
                <a:pPr lvl="2"/>
                <a:r>
                  <a:rPr lang="en-US" sz="1800" dirty="0"/>
                  <a:t>4 LGSs located ≈1 </a:t>
                </a:r>
                <a:r>
                  <a:rPr lang="en-US" sz="1800" dirty="0" err="1"/>
                  <a:t>arcmin</a:t>
                </a:r>
                <a:r>
                  <a:rPr lang="en-US" sz="1800" dirty="0"/>
                  <a:t> from the optical axis</a:t>
                </a:r>
              </a:p>
              <a:p>
                <a:pPr lvl="2"/>
                <a:r>
                  <a:rPr lang="en-US" sz="1800" dirty="0"/>
                  <a:t>No optics inserted in the MUSE scientific </a:t>
                </a:r>
                <a:r>
                  <a:rPr lang="en-US" sz="1800" dirty="0" err="1"/>
                  <a:t>FoV</a:t>
                </a:r>
                <a:endParaRPr lang="en-GB" sz="1800" dirty="0"/>
              </a:p>
              <a:p>
                <a:pPr>
                  <a:spcBef>
                    <a:spcPts val="600"/>
                  </a:spcBef>
                </a:pPr>
                <a:r>
                  <a:rPr lang="en-GB" sz="2400" dirty="0"/>
                  <a:t>GRAAL + HAWK-I offered</a:t>
                </a:r>
              </a:p>
              <a:p>
                <a:pPr lvl="1">
                  <a:spcBef>
                    <a:spcPts val="0"/>
                  </a:spcBef>
                </a:pPr>
                <a:r>
                  <a:rPr lang="en-GB" sz="2000" dirty="0"/>
                  <a:t>GLAO to feed HAWK-I camera</a:t>
                </a:r>
              </a:p>
              <a:p>
                <a:pPr lvl="2"/>
                <a:r>
                  <a:rPr lang="en-GB" sz="1800" dirty="0"/>
                  <a:t>seeing enhancer in 7x7 arcmin</a:t>
                </a:r>
                <a:r>
                  <a:rPr lang="en-GB" sz="1800" baseline="30000" dirty="0"/>
                  <a:t>2</a:t>
                </a:r>
                <a:r>
                  <a:rPr lang="en-GB" sz="1800" dirty="0"/>
                  <a:t> </a:t>
                </a:r>
                <a:r>
                  <a:rPr lang="en-GB" sz="1800" dirty="0" err="1"/>
                  <a:t>FoV</a:t>
                </a:r>
                <a:r>
                  <a:rPr lang="en-GB" sz="1800" dirty="0"/>
                  <a:t> </a:t>
                </a:r>
                <a:br>
                  <a:rPr lang="en-GB" sz="1800" dirty="0"/>
                </a:br>
                <a:r>
                  <a:rPr lang="en-GB" sz="1800" dirty="0"/>
                  <a:t>@ 0.9 to 2.2</a:t>
                </a:r>
                <a14:m>
                  <m:oMath xmlns:m="http://schemas.openxmlformats.org/officeDocument/2006/math">
                    <m:r>
                      <a:rPr lang="en-US" sz="1800" i="1">
                        <a:latin typeface="Cambria Math" panose="02040503050406030204" pitchFamily="18" charset="0"/>
                      </a:rPr>
                      <m:t>𝜇</m:t>
                    </m:r>
                    <m:r>
                      <a:rPr lang="en-US" sz="1800" i="1"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endParaRPr lang="en-GB" sz="1800" i="1" dirty="0"/>
              </a:p>
              <a:p>
                <a:pPr lvl="2"/>
                <a:r>
                  <a:rPr lang="en-GB" sz="1800" dirty="0"/>
                  <a:t>4 LGS located outside the </a:t>
                </a:r>
                <a:r>
                  <a:rPr lang="en-GB" sz="1800" dirty="0" err="1"/>
                  <a:t>FoV</a:t>
                </a:r>
                <a:endParaRPr lang="en-GB" sz="1800" dirty="0"/>
              </a:p>
              <a:p>
                <a:pPr>
                  <a:spcBef>
                    <a:spcPts val="600"/>
                  </a:spcBef>
                </a:pPr>
                <a:r>
                  <a:rPr lang="en-GB" sz="2400" dirty="0"/>
                  <a:t>GALACSI MUSE NFW offered </a:t>
                </a:r>
              </a:p>
              <a:p>
                <a:pPr lvl="1">
                  <a:spcBef>
                    <a:spcPts val="0"/>
                  </a:spcBef>
                </a:pPr>
                <a:r>
                  <a:rPr lang="en-GB" sz="2000" dirty="0"/>
                  <a:t>laser tomography adaptive optics (LTAO)</a:t>
                </a:r>
              </a:p>
              <a:p>
                <a:pPr lvl="2"/>
                <a:r>
                  <a:rPr lang="en-GB" sz="1800" dirty="0"/>
                  <a:t>full correction (goal 10% </a:t>
                </a:r>
                <a:r>
                  <a:rPr lang="en-GB" sz="1800" dirty="0" err="1"/>
                  <a:t>Strehl</a:t>
                </a:r>
                <a:r>
                  <a:rPr lang="en-GB" sz="1800" dirty="0"/>
                  <a:t> ratio) in 7.5x7.5 arcsec</a:t>
                </a:r>
                <a:r>
                  <a:rPr lang="en-GB" sz="1800" baseline="30000" dirty="0"/>
                  <a:t>2 </a:t>
                </a:r>
                <a:r>
                  <a:rPr lang="en-GB" sz="1800" dirty="0"/>
                  <a:t> @ 650nm</a:t>
                </a:r>
              </a:p>
              <a:p>
                <a:pPr lvl="2"/>
                <a:r>
                  <a:rPr lang="en-GB" sz="1800" dirty="0"/>
                  <a:t>4 LGS located </a:t>
                </a:r>
                <a:r>
                  <a:rPr lang="en-US" sz="1800" dirty="0"/>
                  <a:t>≈ 8 </a:t>
                </a:r>
                <a:r>
                  <a:rPr lang="en-US" sz="1800" dirty="0" err="1"/>
                  <a:t>arcsec</a:t>
                </a:r>
                <a:r>
                  <a:rPr lang="en-US" sz="1800" dirty="0"/>
                  <a:t> from optical axis</a:t>
                </a:r>
              </a:p>
              <a:p>
                <a:pPr marL="0" indent="0">
                  <a:buNone/>
                </a:pPr>
                <a:endParaRPr lang="en-GB" dirty="0"/>
              </a:p>
              <a:p>
                <a:endParaRPr lang="en-GB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9B6AA19-D1B2-0A4A-A173-6A4517E9776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10"/>
              </p:nvPr>
            </p:nvSpPr>
            <p:spPr>
              <a:blipFill>
                <a:blip r:embed="rId2"/>
                <a:stretch>
                  <a:fillRect t="-95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itle 3">
            <a:extLst>
              <a:ext uri="{FF2B5EF4-FFF2-40B4-BE49-F238E27FC236}">
                <a16:creationId xmlns:a16="http://schemas.microsoft.com/office/drawing/2014/main" id="{F4C3E216-E9E1-1C40-B358-A112329F62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Adaptive Optics Facility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2998401-0250-8E4F-B128-6999DDECD3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0518" y="1332818"/>
            <a:ext cx="2415747" cy="3127602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D9627744-CAB6-114E-ABD1-F229398C051B}"/>
              </a:ext>
            </a:extLst>
          </p:cNvPr>
          <p:cNvGrpSpPr/>
          <p:nvPr/>
        </p:nvGrpSpPr>
        <p:grpSpPr>
          <a:xfrm>
            <a:off x="1619250" y="5524499"/>
            <a:ext cx="6004526" cy="1033031"/>
            <a:chOff x="1321797" y="5146669"/>
            <a:chExt cx="6397229" cy="1334662"/>
          </a:xfrm>
        </p:grpSpPr>
        <p:pic>
          <p:nvPicPr>
            <p:cNvPr id="7" name="Picture 4" descr="IMG_7943">
              <a:extLst>
                <a:ext uri="{FF2B5EF4-FFF2-40B4-BE49-F238E27FC236}">
                  <a16:creationId xmlns:a16="http://schemas.microsoft.com/office/drawing/2014/main" id="{1DA29BFD-5D71-6947-B16D-758498CDBEB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23452" y="5148000"/>
              <a:ext cx="1723409" cy="133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5" descr="P1000056">
              <a:extLst>
                <a:ext uri="{FF2B5EF4-FFF2-40B4-BE49-F238E27FC236}">
                  <a16:creationId xmlns:a16="http://schemas.microsoft.com/office/drawing/2014/main" id="{AAEAAF86-0624-084A-9EAD-39992D719F2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52225" y="5148943"/>
              <a:ext cx="1120659" cy="13302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6" descr="D:\all data here\AOF\GRAAL\pictures and other material\MAIT\P1000596.JPG">
              <a:extLst>
                <a:ext uri="{FF2B5EF4-FFF2-40B4-BE49-F238E27FC236}">
                  <a16:creationId xmlns:a16="http://schemas.microsoft.com/office/drawing/2014/main" id="{5B2AD66C-E66F-6544-AB01-013940FBA89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274207" y="5148000"/>
              <a:ext cx="1334662" cy="133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7" descr="SAM_5336.JPG">
              <a:extLst>
                <a:ext uri="{FF2B5EF4-FFF2-40B4-BE49-F238E27FC236}">
                  <a16:creationId xmlns:a16="http://schemas.microsoft.com/office/drawing/2014/main" id="{8198C682-403D-5B45-AE28-B338A2E3E3F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15607" y="5148944"/>
              <a:ext cx="1103419" cy="13302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3" descr="DSM">
              <a:extLst>
                <a:ext uri="{FF2B5EF4-FFF2-40B4-BE49-F238E27FC236}">
                  <a16:creationId xmlns:a16="http://schemas.microsoft.com/office/drawing/2014/main" id="{59B15F5F-8C73-8D4C-AA80-CA6CD18CB5E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21797" y="5148943"/>
              <a:ext cx="1103419" cy="13302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3095118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E20F3F0-37D3-3942-B545-AAFFA94D9A5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Multiwavelength Astrophysics | Kharkiv, 26 September 2018</a:t>
            </a:r>
            <a:endParaRPr lang="en-GB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E4EFF59-4308-1E4E-B1C0-D4114CFCB9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Four Lasers</a:t>
            </a:r>
          </a:p>
        </p:txBody>
      </p:sp>
      <p:pic>
        <p:nvPicPr>
          <p:cNvPr id="5" name="Content Placeholder 3">
            <a:extLst>
              <a:ext uri="{FF2B5EF4-FFF2-40B4-BE49-F238E27FC236}">
                <a16:creationId xmlns:a16="http://schemas.microsoft.com/office/drawing/2014/main" id="{AB4497F5-41A3-924C-B90D-FD2FD1D3701B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2"/>
          <a:stretch>
            <a:fillRect/>
          </a:stretch>
        </p:blipFill>
        <p:spPr>
          <a:xfrm>
            <a:off x="1340644" y="1233719"/>
            <a:ext cx="6507956" cy="5219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51940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561CBE1-4BDE-EF4B-9982-20B39BA20D4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Multiwavelength Astrophysics | Kharkiv, 26 September 2018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7C36FF-4DA0-594D-9C82-6F644B8105C4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>
              <a:lnSpc>
                <a:spcPts val="2880"/>
              </a:lnSpc>
              <a:spcBef>
                <a:spcPts val="600"/>
              </a:spcBef>
            </a:pPr>
            <a:r>
              <a:rPr lang="en-GB" dirty="0">
                <a:solidFill>
                  <a:srgbClr val="FF0000"/>
                </a:solidFill>
                <a:sym typeface="Wingdings"/>
              </a:rPr>
              <a:t>GRAVITY </a:t>
            </a:r>
            <a:r>
              <a:rPr lang="en-GB" dirty="0">
                <a:sym typeface="Wingdings"/>
              </a:rPr>
              <a:t>– highest angular resolution in K-band</a:t>
            </a:r>
            <a:endParaRPr lang="en-GB" dirty="0">
              <a:solidFill>
                <a:srgbClr val="FF0000"/>
              </a:solidFill>
              <a:sym typeface="Wingdings"/>
            </a:endParaRPr>
          </a:p>
          <a:p>
            <a:pPr>
              <a:lnSpc>
                <a:spcPts val="2880"/>
              </a:lnSpc>
              <a:spcBef>
                <a:spcPts val="600"/>
              </a:spcBef>
            </a:pPr>
            <a:r>
              <a:rPr lang="en-GB" dirty="0">
                <a:solidFill>
                  <a:srgbClr val="FF0000"/>
                </a:solidFill>
                <a:sym typeface="Wingdings"/>
              </a:rPr>
              <a:t>ESPRESSO</a:t>
            </a:r>
            <a:r>
              <a:rPr lang="en-GB" dirty="0">
                <a:sym typeface="Wingdings"/>
              </a:rPr>
              <a:t> – extremely stable high-resolution spectrograph</a:t>
            </a:r>
          </a:p>
          <a:p>
            <a:pPr>
              <a:lnSpc>
                <a:spcPts val="2880"/>
              </a:lnSpc>
              <a:spcBef>
                <a:spcPts val="600"/>
              </a:spcBef>
            </a:pPr>
            <a:r>
              <a:rPr lang="en-GB" dirty="0">
                <a:solidFill>
                  <a:srgbClr val="FF0000"/>
                </a:solidFill>
                <a:sym typeface="Wingdings"/>
              </a:rPr>
              <a:t>Matisse </a:t>
            </a:r>
            <a:r>
              <a:rPr lang="en-GB" dirty="0">
                <a:sym typeface="Wingdings"/>
              </a:rPr>
              <a:t>– mid-infrared interferometry instrument</a:t>
            </a:r>
            <a:endParaRPr lang="en-GB" dirty="0">
              <a:solidFill>
                <a:srgbClr val="FF0000"/>
              </a:solidFill>
              <a:sym typeface="Wingdings"/>
            </a:endParaRPr>
          </a:p>
          <a:p>
            <a:pPr>
              <a:lnSpc>
                <a:spcPts val="2880"/>
              </a:lnSpc>
              <a:spcBef>
                <a:spcPts val="600"/>
              </a:spcBef>
            </a:pPr>
            <a:r>
              <a:rPr lang="en-GB" dirty="0">
                <a:solidFill>
                  <a:srgbClr val="FF0000"/>
                </a:solidFill>
                <a:sym typeface="Wingdings"/>
              </a:rPr>
              <a:t>ERIS</a:t>
            </a:r>
            <a:r>
              <a:rPr lang="en-GB" dirty="0">
                <a:sym typeface="Wingdings"/>
              </a:rPr>
              <a:t> – new NIR AO imager (NACO replacement)</a:t>
            </a:r>
          </a:p>
          <a:p>
            <a:pPr lvl="1">
              <a:lnSpc>
                <a:spcPts val="2880"/>
              </a:lnSpc>
            </a:pPr>
            <a:r>
              <a:rPr lang="en-GB" dirty="0">
                <a:sym typeface="Wingdings"/>
              </a:rPr>
              <a:t>includes SINFONI upgrade</a:t>
            </a:r>
          </a:p>
          <a:p>
            <a:pPr>
              <a:lnSpc>
                <a:spcPts val="2880"/>
              </a:lnSpc>
              <a:spcBef>
                <a:spcPts val="600"/>
              </a:spcBef>
            </a:pPr>
            <a:r>
              <a:rPr lang="en-GB" dirty="0">
                <a:solidFill>
                  <a:srgbClr val="FF0000"/>
                </a:solidFill>
                <a:sym typeface="Wingdings"/>
              </a:rPr>
              <a:t>MOONS</a:t>
            </a:r>
            <a:r>
              <a:rPr lang="en-GB" dirty="0">
                <a:sym typeface="Wingdings"/>
              </a:rPr>
              <a:t> – high multiplex NIR spectroscopy</a:t>
            </a:r>
          </a:p>
          <a:p>
            <a:pPr>
              <a:lnSpc>
                <a:spcPts val="2880"/>
              </a:lnSpc>
              <a:spcBef>
                <a:spcPts val="600"/>
              </a:spcBef>
            </a:pPr>
            <a:r>
              <a:rPr lang="en-GB" dirty="0">
                <a:solidFill>
                  <a:srgbClr val="FF0000"/>
                </a:solidFill>
                <a:sym typeface="Wingdings"/>
              </a:rPr>
              <a:t>4MOST</a:t>
            </a:r>
            <a:r>
              <a:rPr lang="en-GB" dirty="0">
                <a:sym typeface="Wingdings"/>
              </a:rPr>
              <a:t> (VISTA) – high multiplex optical spectroscopy</a:t>
            </a:r>
          </a:p>
          <a:p>
            <a:pPr>
              <a:lnSpc>
                <a:spcPts val="2880"/>
              </a:lnSpc>
              <a:spcBef>
                <a:spcPts val="600"/>
              </a:spcBef>
            </a:pPr>
            <a:r>
              <a:rPr lang="en-GB" dirty="0">
                <a:sym typeface="Wingdings"/>
              </a:rPr>
              <a:t>Optical AO imager and spectrograph</a:t>
            </a:r>
          </a:p>
          <a:p>
            <a:pPr>
              <a:lnSpc>
                <a:spcPts val="2880"/>
              </a:lnSpc>
              <a:spcBef>
                <a:spcPts val="600"/>
              </a:spcBef>
            </a:pPr>
            <a:r>
              <a:rPr lang="en-GB" dirty="0">
                <a:solidFill>
                  <a:srgbClr val="FF0000"/>
                </a:solidFill>
                <a:sym typeface="Wingdings"/>
              </a:rPr>
              <a:t>FORS2</a:t>
            </a:r>
            <a:r>
              <a:rPr lang="en-GB" dirty="0">
                <a:sym typeface="Wingdings"/>
              </a:rPr>
              <a:t> upgrade – maintain instrument operational</a:t>
            </a:r>
          </a:p>
          <a:p>
            <a:pPr>
              <a:lnSpc>
                <a:spcPts val="2880"/>
              </a:lnSpc>
              <a:spcBef>
                <a:spcPts val="600"/>
              </a:spcBef>
            </a:pPr>
            <a:r>
              <a:rPr lang="en-GB" dirty="0">
                <a:sym typeface="Wingdings"/>
              </a:rPr>
              <a:t>UV high-resolution spectroscopy</a:t>
            </a:r>
          </a:p>
          <a:p>
            <a:pPr marL="0" indent="0">
              <a:buNone/>
            </a:pPr>
            <a:endParaRPr lang="en-GB" sz="2400" dirty="0">
              <a:sym typeface="Wingdings"/>
            </a:endParaRPr>
          </a:p>
          <a:p>
            <a:pPr lvl="2"/>
            <a:endParaRPr lang="en-GB" sz="1800" dirty="0">
              <a:sym typeface="Wingdings"/>
            </a:endParaRPr>
          </a:p>
          <a:p>
            <a:endParaRPr lang="en-GB" sz="240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F8C5587-01D9-8A4B-97F9-AD0AEF9E7F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New VLT/I Instruments</a:t>
            </a:r>
          </a:p>
        </p:txBody>
      </p:sp>
    </p:spTree>
    <p:extLst>
      <p:ext uri="{BB962C8B-B14F-4D97-AF65-F5344CB8AC3E}">
        <p14:creationId xmlns:p14="http://schemas.microsoft.com/office/powerpoint/2010/main" val="11135940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B86882A-07D6-8646-B295-19BFBE35B58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Multiwavelength Astrophysics | Kharkiv, 26 September 2018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6E20619-15F5-B54E-9027-477CBC9C2C7F}"/>
                  </a:ext>
                </a:extLst>
              </p:cNvPr>
              <p:cNvSpPr>
                <a:spLocks noGrp="1"/>
              </p:cNvSpPr>
              <p:nvPr>
                <p:ph sz="quarter" idx="10"/>
              </p:nvPr>
            </p:nvSpPr>
            <p:spPr/>
            <p:txBody>
              <a:bodyPr/>
              <a:lstStyle/>
              <a:p>
                <a:r>
                  <a:rPr lang="en-US" dirty="0"/>
                  <a:t>The Echelle </a:t>
                </a:r>
                <a:r>
                  <a:rPr lang="en-US" dirty="0" err="1"/>
                  <a:t>SPectrograph</a:t>
                </a:r>
                <a:r>
                  <a:rPr lang="en-US" dirty="0"/>
                  <a:t> for Rocky Exoplanet and Stable Spectroscopic Observations</a:t>
                </a:r>
              </a:p>
              <a:p>
                <a:pPr lvl="1"/>
                <a:r>
                  <a:rPr lang="en-US" dirty="0"/>
                  <a:t>ESPRESSO is a super-stable optical high-resolution </a:t>
                </a:r>
                <a:r>
                  <a:rPr lang="en-US" dirty="0" err="1"/>
                  <a:t>fibre</a:t>
                </a:r>
                <a:r>
                  <a:rPr lang="en-US" dirty="0"/>
                  <a:t>-fed spectrograph for the combined </a:t>
                </a:r>
                <a:r>
                  <a:rPr lang="en-US" dirty="0" err="1"/>
                  <a:t>coudé</a:t>
                </a:r>
                <a:r>
                  <a:rPr lang="en-US" dirty="0"/>
                  <a:t> focus of the VLT</a:t>
                </a:r>
              </a:p>
              <a:p>
                <a:pPr lvl="1"/>
                <a:r>
                  <a:rPr lang="en-US" dirty="0"/>
                  <a:t>Uses any of the UTs or up to 4 UTs simultaneously</a:t>
                </a:r>
              </a:p>
              <a:p>
                <a:pPr lvl="1"/>
                <a:r>
                  <a:rPr lang="en-GB" dirty="0"/>
                  <a:t>0.38-0.8 </a:t>
                </a:r>
                <a:r>
                  <a:rPr lang="en-GB" dirty="0" err="1"/>
                  <a:t>μm</a:t>
                </a:r>
                <a:endParaRPr lang="en-GB" dirty="0"/>
              </a:p>
              <a:p>
                <a:pPr lvl="1"/>
                <a:r>
                  <a:rPr lang="en-GB" dirty="0"/>
                  <a:t>R=120k-220k</a:t>
                </a:r>
              </a:p>
              <a:p>
                <a:pPr lvl="1"/>
                <a:r>
                  <a:rPr lang="en-GB" dirty="0"/>
                  <a:t>4UT R=60k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GB" i="1" dirty="0" smtClean="0">
                        <a:latin typeface="Cambria Math" panose="02040503050406030204" pitchFamily="18" charset="0"/>
                      </a:rPr>
                      <m:t>𝑉</m:t>
                    </m:r>
                    <m:r>
                      <a:rPr lang="en-GB" i="1" baseline="-25000" dirty="0">
                        <a:latin typeface="Cambria Math" panose="02040503050406030204" pitchFamily="18" charset="0"/>
                      </a:rPr>
                      <m:t>𝑟𝑎𝑑</m:t>
                    </m:r>
                    <m:r>
                      <a:rPr lang="en-GB" i="1" dirty="0">
                        <a:latin typeface="Cambria Math" panose="02040503050406030204" pitchFamily="18" charset="0"/>
                      </a:rPr>
                      <m:t>~10 </m:t>
                    </m:r>
                    <m:r>
                      <a:rPr lang="en-GB" i="1" dirty="0">
                        <a:latin typeface="Cambria Math" panose="02040503050406030204" pitchFamily="18" charset="0"/>
                      </a:rPr>
                      <m:t>𝑐𝑚</m:t>
                    </m:r>
                    <m:r>
                      <a:rPr lang="en-GB" i="1" dirty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GB" i="1" dirty="0">
                        <a:latin typeface="Cambria Math" panose="02040503050406030204" pitchFamily="18" charset="0"/>
                      </a:rPr>
                      <m:t>𝑠</m:t>
                    </m:r>
                  </m:oMath>
                </a14:m>
                <a:endParaRPr lang="en-GB" dirty="0"/>
              </a:p>
              <a:p>
                <a:r>
                  <a:rPr lang="en-GB" dirty="0"/>
                  <a:t>In commissioning</a:t>
                </a:r>
                <a:endParaRPr lang="en-US" dirty="0"/>
              </a:p>
              <a:p>
                <a:endParaRPr lang="en-GB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6E20619-15F5-B54E-9027-477CBC9C2C7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10"/>
              </p:nvPr>
            </p:nvSpPr>
            <p:spPr>
              <a:blipFill>
                <a:blip r:embed="rId2"/>
                <a:stretch>
                  <a:fillRect t="-959" r="-130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itle 3">
            <a:extLst>
              <a:ext uri="{FF2B5EF4-FFF2-40B4-BE49-F238E27FC236}">
                <a16:creationId xmlns:a16="http://schemas.microsoft.com/office/drawing/2014/main" id="{D5839D66-8004-E249-B8EB-BE55DB3075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ESPRESSO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2230966-92E5-EB40-A505-2A21FFF74F7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689" r="66469"/>
          <a:stretch/>
        </p:blipFill>
        <p:spPr>
          <a:xfrm>
            <a:off x="7921215" y="0"/>
            <a:ext cx="1219609" cy="108748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3C73B16-6EF2-E847-B6F6-0A582481DB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71939" y="371497"/>
            <a:ext cx="546100" cy="330200"/>
          </a:xfrm>
          <a:prstGeom prst="rect">
            <a:avLst/>
          </a:prstGeom>
        </p:spPr>
      </p:pic>
      <p:pic>
        <p:nvPicPr>
          <p:cNvPr id="7" name="Picture 2" descr="undefined">
            <a:extLst>
              <a:ext uri="{FF2B5EF4-FFF2-40B4-BE49-F238E27FC236}">
                <a16:creationId xmlns:a16="http://schemas.microsoft.com/office/drawing/2014/main" id="{7F2415B1-4D46-D742-A0CD-73A37DC081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07" b="9627"/>
          <a:stretch/>
        </p:blipFill>
        <p:spPr bwMode="auto">
          <a:xfrm>
            <a:off x="4234543" y="3675580"/>
            <a:ext cx="3755570" cy="2791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9460060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Theme">
  <a:themeElements>
    <a:clrScheme name="ESO">
      <a:dk1>
        <a:srgbClr val="000000"/>
      </a:dk1>
      <a:lt1>
        <a:sysClr val="window" lastClr="FFFFFF"/>
      </a:lt1>
      <a:dk2>
        <a:srgbClr val="1F6CB4"/>
      </a:dk2>
      <a:lt2>
        <a:srgbClr val="EEECE1"/>
      </a:lt2>
      <a:accent1>
        <a:srgbClr val="3A6CB4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sentation1" id="{31ADE6F7-F539-5E4E-857D-DB5662241493}" vid="{619FA0FF-A86C-DA49-BBC4-7D1D2EAD3EF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B16D2408B93DF40BA108CD2988DD55F" ma:contentTypeVersion="2" ma:contentTypeDescription="Create a new document." ma:contentTypeScope="" ma:versionID="0df1f75800124b8710582673894150d0">
  <xsd:schema xmlns:xsd="http://www.w3.org/2001/XMLSchema" xmlns:xs="http://www.w3.org/2001/XMLSchema" xmlns:p="http://schemas.microsoft.com/office/2006/metadata/properties" xmlns:ns3="fe6bf98e-3663-4d33-9299-74b2d3a86f36" targetNamespace="http://schemas.microsoft.com/office/2006/metadata/properties" ma:root="true" ma:fieldsID="264aebd59b55cf4b0c486b778e6c0fc7" ns3:_="">
    <xsd:import namespace="fe6bf98e-3663-4d33-9299-74b2d3a86f36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ingHintHas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e6bf98e-3663-4d33-9299-74b2d3a86f36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ingHintHash" ma:index="9" nillable="true" ma:displayName="Sharing Hint Hash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C2DDB58B-840D-4625-8126-FFD9D3F7706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78482DC-F63D-4F72-99C2-7E2EDBBEE23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e6bf98e-3663-4d33-9299-74b2d3a86f3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972AD29B-D4DB-4F39-98CD-A659600F68CB}">
  <ds:schemaRefs>
    <ds:schemaRef ds:uri="http://schemas.microsoft.com/office/2006/documentManagement/types"/>
    <ds:schemaRef ds:uri="http://purl.org/dc/terms/"/>
    <ds:schemaRef ds:uri="fe6bf98e-3663-4d33-9299-74b2d3a86f36"/>
    <ds:schemaRef ds:uri="http://schemas.openxmlformats.org/package/2006/metadata/core-properties"/>
    <ds:schemaRef ds:uri="http://www.w3.org/XML/1998/namespace"/>
    <ds:schemaRef ds:uri="http://purl.org/dc/dcmitype/"/>
    <ds:schemaRef ds:uri="http://purl.org/dc/elements/1.1/"/>
    <ds:schemaRef ds:uri="http://schemas.microsoft.com/office/infopath/2007/PartnerControls"/>
    <ds:schemaRef ds:uri="http://schemas.microsoft.com/office/2006/metadata/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Default Theme</Template>
  <TotalTime>438</TotalTime>
  <Words>1334</Words>
  <Application>Microsoft Macintosh PowerPoint</Application>
  <PresentationFormat>On-screen Show (4:3)</PresentationFormat>
  <Paragraphs>299</Paragraphs>
  <Slides>34</Slides>
  <Notes>0</Notes>
  <HiddenSlides>1</HiddenSlides>
  <MMClips>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5" baseType="lpstr">
      <vt:lpstr>ＭＳ Ｐゴシック</vt:lpstr>
      <vt:lpstr>Arial</vt:lpstr>
      <vt:lpstr>Calibri</vt:lpstr>
      <vt:lpstr>Cambria Math</vt:lpstr>
      <vt:lpstr>Helvetica Neue Light</vt:lpstr>
      <vt:lpstr>HelveticaNeueLT Com 45 Lt</vt:lpstr>
      <vt:lpstr>Monotype Sorts</vt:lpstr>
      <vt:lpstr>Times New Roman</vt:lpstr>
      <vt:lpstr>Wingdings</vt:lpstr>
      <vt:lpstr>Default Theme</vt:lpstr>
      <vt:lpstr>Photo Editor Photo</vt:lpstr>
      <vt:lpstr>ESO’s Future Projects</vt:lpstr>
      <vt:lpstr>European Southern Observatory</vt:lpstr>
      <vt:lpstr>European Southern Observatory</vt:lpstr>
      <vt:lpstr>ESO</vt:lpstr>
      <vt:lpstr>PowerPoint Presentation</vt:lpstr>
      <vt:lpstr>Adaptive Optics Facility</vt:lpstr>
      <vt:lpstr>Four Lasers</vt:lpstr>
      <vt:lpstr>New VLT/I Instruments</vt:lpstr>
      <vt:lpstr>ESPRESSO</vt:lpstr>
      <vt:lpstr>MATISSE</vt:lpstr>
      <vt:lpstr>CRIRES Upgrade</vt:lpstr>
      <vt:lpstr>ERIS</vt:lpstr>
      <vt:lpstr>MOONS</vt:lpstr>
      <vt:lpstr>4MOST</vt:lpstr>
      <vt:lpstr>Visible Adaptive Optics Instrument</vt:lpstr>
      <vt:lpstr>OIR Future Strategies</vt:lpstr>
      <vt:lpstr>La Silla beyond 2020</vt:lpstr>
      <vt:lpstr>NIRPS</vt:lpstr>
      <vt:lpstr>SOXS</vt:lpstr>
      <vt:lpstr>ALMA</vt:lpstr>
      <vt:lpstr>The ALMA Revolution</vt:lpstr>
      <vt:lpstr>ALMA Receivers</vt:lpstr>
      <vt:lpstr>ALMA Plans</vt:lpstr>
      <vt:lpstr>PowerPoint Presentation</vt:lpstr>
      <vt:lpstr>ELT - ESO’s next large telescope</vt:lpstr>
      <vt:lpstr>ELT</vt:lpstr>
      <vt:lpstr>ELT Design</vt:lpstr>
      <vt:lpstr>ELT Instrumentation Programme</vt:lpstr>
      <vt:lpstr>HARMONI  Integral-field spectrograph</vt:lpstr>
      <vt:lpstr>MAORY</vt:lpstr>
      <vt:lpstr>MICADO</vt:lpstr>
      <vt:lpstr>METIS</vt:lpstr>
      <vt:lpstr>Instruments on Nasmyth A</vt:lpstr>
      <vt:lpstr>Phase A studies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Bruno Leibundgut</dc:creator>
  <cp:lastModifiedBy>Bruno Leibundgut</cp:lastModifiedBy>
  <cp:revision>28</cp:revision>
  <cp:lastPrinted>2018-04-23T20:09:36Z</cp:lastPrinted>
  <dcterms:created xsi:type="dcterms:W3CDTF">2018-04-20T17:46:36Z</dcterms:created>
  <dcterms:modified xsi:type="dcterms:W3CDTF">2018-09-26T07:29:15Z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0x010100CB16D2408B93DF40BA108CD2988DD55F</vt:lpwstr>
  </property>
</Properties>
</file>