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tif" ContentType="image/tif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4" r:id="rId4"/>
  </p:sldMasterIdLst>
  <p:notesMasterIdLst>
    <p:notesMasterId r:id="rId27"/>
  </p:notesMasterIdLst>
  <p:sldIdLst>
    <p:sldId id="293" r:id="rId5"/>
    <p:sldId id="294" r:id="rId6"/>
    <p:sldId id="311" r:id="rId7"/>
    <p:sldId id="323" r:id="rId8"/>
    <p:sldId id="312" r:id="rId9"/>
    <p:sldId id="324" r:id="rId10"/>
    <p:sldId id="301" r:id="rId11"/>
    <p:sldId id="295" r:id="rId12"/>
    <p:sldId id="319" r:id="rId13"/>
    <p:sldId id="298" r:id="rId14"/>
    <p:sldId id="314" r:id="rId15"/>
    <p:sldId id="317" r:id="rId16"/>
    <p:sldId id="325" r:id="rId17"/>
    <p:sldId id="303" r:id="rId18"/>
    <p:sldId id="304" r:id="rId19"/>
    <p:sldId id="305" r:id="rId20"/>
    <p:sldId id="306" r:id="rId21"/>
    <p:sldId id="307" r:id="rId22"/>
    <p:sldId id="308" r:id="rId23"/>
    <p:sldId id="326" r:id="rId24"/>
    <p:sldId id="327" r:id="rId25"/>
    <p:sldId id="322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5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28" autoAdjust="0"/>
    <p:restoredTop sz="96356"/>
  </p:normalViewPr>
  <p:slideViewPr>
    <p:cSldViewPr snapToGrid="0" snapToObjects="1">
      <p:cViewPr varScale="1">
        <p:scale>
          <a:sx n="94" d="100"/>
          <a:sy n="94" d="100"/>
        </p:scale>
        <p:origin x="70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0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765D0-4809-1347-B630-8C2EEAAF8735}" type="datetimeFigureOut">
              <a:rPr lang="en-US" smtClean="0"/>
              <a:t>4/18/16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3A21A-F1D2-7D4C-8398-C9399E5F8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67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E41CCB8-DBCC-4F3D-A3A5-431265070CDF}" type="slidenum">
              <a:rPr lang="en-GB" smtClean="0">
                <a:ea typeface="ＭＳ Ｐゴシック" pitchFamily="34" charset="-128"/>
              </a:rPr>
              <a:pPr/>
              <a:t>3</a:t>
            </a:fld>
            <a:endParaRPr lang="en-GB" smtClean="0">
              <a:ea typeface="ＭＳ Ｐゴシック" pitchFamily="34" charset="-128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02407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89714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072" y="2130425"/>
            <a:ext cx="7772400" cy="1470025"/>
          </a:xfrm>
        </p:spPr>
        <p:txBody>
          <a:bodyPr/>
          <a:lstStyle>
            <a:lvl1pPr>
              <a:defRPr>
                <a:latin typeface="HelveticaNeueLT Com 45 L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43608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HelveticaNeueLT Com 45 Lt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2210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9619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1561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8025" y="0"/>
            <a:ext cx="2085975" cy="5865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5338" y="0"/>
            <a:ext cx="6110287" cy="5865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973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0"/>
            <a:ext cx="8345487" cy="1036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27088" y="1052513"/>
            <a:ext cx="4081462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0950" y="1052513"/>
            <a:ext cx="4083050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055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0"/>
            <a:ext cx="8345487" cy="1036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088" y="1052513"/>
            <a:ext cx="4081462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60950" y="1052513"/>
            <a:ext cx="4083050" cy="233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60950" y="3535363"/>
            <a:ext cx="4083050" cy="233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636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A2FFC6-91D6-1348-B175-851FE3BE59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5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A2FFC6-91D6-1348-B175-851FE3BE59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460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A2FFC6-91D6-1348-B175-851FE3BE59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624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400800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AA2FFC6-91D6-1348-B175-851FE3BE59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79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75227" y="6524560"/>
            <a:ext cx="3467893" cy="366118"/>
          </a:xfrm>
          <a:prstGeom prst="rect">
            <a:avLst/>
          </a:prstGeom>
          <a:solidFill/>
          <a:ln w="12700">
            <a:miter lim="400000"/>
          </a:ln>
          <a:effectLst>
            <a:outerShdw blurRad="63500" dir="16200000" rotWithShape="0">
              <a:srgbClr val="000000"/>
            </a:outerShdw>
          </a:effectLst>
        </p:spPr>
        <p:txBody>
          <a:bodyPr lIns="0" tIns="0" rIns="0" bIns="0" anchor="ctr"/>
          <a:lstStyle/>
          <a:p>
            <a:pPr lvl="0">
              <a:defRPr sz="4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-29813" y="-40183"/>
            <a:ext cx="9203625" cy="6938368"/>
          </a:xfrm>
          <a:prstGeom prst="rect">
            <a:avLst/>
          </a:prstGeom>
          <a:solidFill>
            <a:srgbClr val="000000">
              <a:alpha val="45000"/>
            </a:srgbClr>
          </a:solidFill>
          <a:ln w="12700">
            <a:miter lim="400000"/>
          </a:ln>
          <a:effectLst>
            <a:outerShdw blurRad="63500" dir="16200000" rotWithShape="0">
              <a:srgbClr val="000000">
                <a:alpha val="2906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endParaRPr/>
          </a:p>
        </p:txBody>
      </p:sp>
      <p:sp>
        <p:nvSpPr>
          <p:cNvPr id="12" name="Shape 12"/>
          <p:cNvSpPr/>
          <p:nvPr/>
        </p:nvSpPr>
        <p:spPr>
          <a:xfrm>
            <a:off x="8027928" y="6490212"/>
            <a:ext cx="807165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For PIP</a:t>
            </a:r>
          </a:p>
        </p:txBody>
      </p:sp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1803797"/>
            <a:ext cx="7358063" cy="1785938"/>
          </a:xfrm>
          <a:prstGeom prst="rect">
            <a:avLst/>
          </a:prstGeom>
        </p:spPr>
        <p:txBody>
          <a:bodyPr lIns="0" tIns="0" rIns="0" bIns="0"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1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892969" y="3661172"/>
            <a:ext cx="7358063" cy="102691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Body Level Five</a:t>
            </a:r>
          </a:p>
        </p:txBody>
      </p:sp>
      <p:pic>
        <p:nvPicPr>
          <p:cNvPr id="15" name="eso-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065" y="5939635"/>
            <a:ext cx="619214" cy="806968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4442118" y="6509742"/>
            <a:ext cx="259104" cy="294680"/>
          </a:xfrm>
          <a:prstGeom prst="rect">
            <a:avLst/>
          </a:prstGeom>
        </p:spPr>
        <p:txBody>
          <a:bodyPr lIns="64291" tIns="32146" rIns="64291" bIns="32146"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094668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NeueLT Com 45 L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72"/>
              </a:spcBef>
              <a:defRPr>
                <a:latin typeface="HelveticaNeueLT Com 45 Lt" pitchFamily="34" charset="0"/>
              </a:defRPr>
            </a:lvl1pPr>
            <a:lvl2pPr>
              <a:spcBef>
                <a:spcPts val="372"/>
              </a:spcBef>
              <a:defRPr>
                <a:latin typeface="HelveticaNeueLT Com 45 Lt" pitchFamily="34" charset="0"/>
              </a:defRPr>
            </a:lvl2pPr>
            <a:lvl3pPr>
              <a:spcBef>
                <a:spcPts val="372"/>
              </a:spcBef>
              <a:defRPr>
                <a:latin typeface="HelveticaNeueLT Com 45 Lt" pitchFamily="34" charset="0"/>
              </a:defRPr>
            </a:lvl3pPr>
            <a:lvl4pPr>
              <a:spcBef>
                <a:spcPts val="372"/>
              </a:spcBef>
              <a:defRPr>
                <a:latin typeface="HelveticaNeueLT Com 45 Lt" pitchFamily="34" charset="0"/>
              </a:defRPr>
            </a:lvl4pPr>
            <a:lvl5pPr>
              <a:spcBef>
                <a:spcPts val="372"/>
              </a:spcBef>
              <a:defRPr>
                <a:latin typeface="HelveticaNeueLT Com 45 L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3211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75227" y="6524560"/>
            <a:ext cx="3467893" cy="366118"/>
          </a:xfrm>
          <a:prstGeom prst="rect">
            <a:avLst/>
          </a:prstGeom>
          <a:solidFill/>
          <a:ln w="12700"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endParaRPr/>
          </a:p>
        </p:txBody>
      </p:sp>
      <p:sp>
        <p:nvSpPr>
          <p:cNvPr id="49" name="Shape 49"/>
          <p:cNvSpPr/>
          <p:nvPr/>
        </p:nvSpPr>
        <p:spPr>
          <a:xfrm>
            <a:off x="-29813" y="-40183"/>
            <a:ext cx="9203625" cy="6938368"/>
          </a:xfrm>
          <a:prstGeom prst="rect">
            <a:avLst/>
          </a:prstGeom>
          <a:solidFill>
            <a:srgbClr val="000000">
              <a:alpha val="45000"/>
            </a:srgbClr>
          </a:solidFill>
          <a:ln w="12700">
            <a:miter lim="400000"/>
          </a:ln>
          <a:effectLst>
            <a:outerShdw blurRad="63500" dir="16200000" rotWithShape="0">
              <a:srgbClr val="000000">
                <a:alpha val="2906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 sz="4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endParaRPr/>
          </a:p>
        </p:txBody>
      </p:sp>
      <p:sp>
        <p:nvSpPr>
          <p:cNvPr id="50" name="Shape 50"/>
          <p:cNvSpPr/>
          <p:nvPr/>
        </p:nvSpPr>
        <p:spPr>
          <a:xfrm>
            <a:off x="8027928" y="6490212"/>
            <a:ext cx="807165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solidFill>
                  <a:srgbClr val="FFFFFF"/>
                </a:solidFill>
              </a:rPr>
              <a:t>For PIP</a:t>
            </a:r>
          </a:p>
        </p:txBody>
      </p:sp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892969" y="2536031"/>
            <a:ext cx="7358063" cy="178593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1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xfrm>
            <a:off x="4442118" y="6509742"/>
            <a:ext cx="259104" cy="294680"/>
          </a:xfrm>
          <a:prstGeom prst="rect">
            <a:avLst/>
          </a:prstGeom>
        </p:spPr>
        <p:txBody>
          <a:bodyPr lIns="64291" tIns="32146" rIns="64291" bIns="32146"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pic>
        <p:nvPicPr>
          <p:cNvPr id="53" name="eso-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065" y="5939635"/>
            <a:ext cx="619214" cy="806968"/>
          </a:xfrm>
          <a:prstGeom prst="rect">
            <a:avLst/>
          </a:prstGeom>
          <a:ln w="889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320038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 smtClean="0"/>
              <a:t>ESO Overview 23-25 March 2015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93689" y="1131005"/>
            <a:ext cx="8748000" cy="5278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21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392488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8024" y="1124744"/>
            <a:ext cx="4355976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Words at the bottom</a:t>
            </a:r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28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Words at the bottom</a:t>
            </a:r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16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Words at the bottom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40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HelveticaNeueLT Com 45 L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72"/>
              </a:spcBef>
              <a:defRPr>
                <a:solidFill>
                  <a:schemeClr val="accent3"/>
                </a:solidFill>
                <a:latin typeface="HelveticaNeueLT Com 45 Lt" pitchFamily="34" charset="0"/>
              </a:defRPr>
            </a:lvl1pPr>
            <a:lvl2pPr>
              <a:spcBef>
                <a:spcPts val="372"/>
              </a:spcBef>
              <a:defRPr>
                <a:solidFill>
                  <a:schemeClr val="accent3"/>
                </a:solidFill>
                <a:latin typeface="HelveticaNeueLT Com 45 Lt" pitchFamily="34" charset="0"/>
              </a:defRPr>
            </a:lvl2pPr>
            <a:lvl3pPr>
              <a:spcBef>
                <a:spcPts val="372"/>
              </a:spcBef>
              <a:defRPr>
                <a:solidFill>
                  <a:schemeClr val="accent3"/>
                </a:solidFill>
                <a:latin typeface="HelveticaNeueLT Com 45 Lt" pitchFamily="34" charset="0"/>
              </a:defRPr>
            </a:lvl3pPr>
            <a:lvl4pPr>
              <a:spcBef>
                <a:spcPts val="372"/>
              </a:spcBef>
              <a:defRPr>
                <a:solidFill>
                  <a:schemeClr val="accent3"/>
                </a:solidFill>
                <a:latin typeface="HelveticaNeueLT Com 45 Lt" pitchFamily="34" charset="0"/>
              </a:defRPr>
            </a:lvl4pPr>
            <a:lvl5pPr>
              <a:spcBef>
                <a:spcPts val="372"/>
              </a:spcBef>
              <a:defRPr>
                <a:solidFill>
                  <a:schemeClr val="accent3"/>
                </a:solidFill>
                <a:latin typeface="HelveticaNeueLT Com 45 L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319814" y="6497638"/>
            <a:ext cx="222208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1000" baseline="0" dirty="0" smtClean="0">
                <a:solidFill>
                  <a:srgbClr val="F2F2F2"/>
                </a:solidFill>
                <a:latin typeface="HelveticaNeueLT Com 45 Lt" pitchFamily="34" charset="0"/>
                <a:ea typeface="+mn-ea"/>
                <a:cs typeface="+mn-cs"/>
              </a:rPr>
              <a:t>SN Cosmology | Berlin</a:t>
            </a:r>
            <a:r>
              <a:rPr lang="en-GB" sz="1000" dirty="0" smtClean="0">
                <a:solidFill>
                  <a:srgbClr val="F2F2F2"/>
                </a:solidFill>
                <a:latin typeface="HelveticaNeueLT Com 45 Lt" pitchFamily="34" charset="0"/>
                <a:ea typeface="+mn-ea"/>
                <a:cs typeface="+mn-cs"/>
              </a:rPr>
              <a:t>| 15 April</a:t>
            </a:r>
            <a:r>
              <a:rPr lang="en-GB" sz="1000" baseline="0" dirty="0" smtClean="0">
                <a:solidFill>
                  <a:srgbClr val="F2F2F2"/>
                </a:solidFill>
                <a:latin typeface="HelveticaNeueLT Com 45 Lt" pitchFamily="34" charset="0"/>
                <a:ea typeface="+mn-ea"/>
                <a:cs typeface="+mn-cs"/>
              </a:rPr>
              <a:t> </a:t>
            </a:r>
            <a:r>
              <a:rPr lang="en-GB" sz="1000" dirty="0" smtClean="0">
                <a:solidFill>
                  <a:srgbClr val="F2F2F2"/>
                </a:solidFill>
                <a:latin typeface="HelveticaNeueLT Com 45 Lt" pitchFamily="34" charset="0"/>
                <a:ea typeface="+mn-ea"/>
                <a:cs typeface="+mn-cs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4071037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7633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088" y="1052513"/>
            <a:ext cx="4081462" cy="481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0950" y="1052513"/>
            <a:ext cx="4083050" cy="481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740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15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430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585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5721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theme" Target="../theme/theme1.xml"/><Relationship Id="rId26" Type="http://schemas.openxmlformats.org/officeDocument/2006/relationships/vmlDrawing" Target="../drawings/vmlDrawing1.vml"/><Relationship Id="rId27" Type="http://schemas.openxmlformats.org/officeDocument/2006/relationships/oleObject" Target="../embeddings/oleObject1.bin"/><Relationship Id="rId28" Type="http://schemas.openxmlformats.org/officeDocument/2006/relationships/image" Target="../media/image1.png"/><Relationship Id="rId29" Type="http://schemas.openxmlformats.org/officeDocument/2006/relationships/image" Target="../media/image2.ti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5338" y="0"/>
            <a:ext cx="8345487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3957" y="1052512"/>
            <a:ext cx="8830043" cy="544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699849" name="Line 9"/>
          <p:cNvSpPr>
            <a:spLocks noChangeShapeType="1"/>
          </p:cNvSpPr>
          <p:nvPr userDrawn="1"/>
        </p:nvSpPr>
        <p:spPr bwMode="auto">
          <a:xfrm>
            <a:off x="0" y="1035050"/>
            <a:ext cx="9144000" cy="0"/>
          </a:xfrm>
          <a:prstGeom prst="line">
            <a:avLst/>
          </a:prstGeom>
          <a:noFill/>
          <a:ln w="9525">
            <a:solidFill>
              <a:srgbClr val="2764D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GB" sz="1800">
              <a:ea typeface="+mn-ea"/>
              <a:cs typeface="+mn-cs"/>
            </a:endParaRPr>
          </a:p>
        </p:txBody>
      </p:sp>
      <p:sp>
        <p:nvSpPr>
          <p:cNvPr id="1699850" name="Text Box 10"/>
          <p:cNvSpPr txBox="1">
            <a:spLocks noChangeArrowheads="1"/>
          </p:cNvSpPr>
          <p:nvPr userDrawn="1"/>
        </p:nvSpPr>
        <p:spPr bwMode="auto">
          <a:xfrm>
            <a:off x="319814" y="6497638"/>
            <a:ext cx="22573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GB" sz="1000" baseline="0" dirty="0" smtClean="0">
                <a:solidFill>
                  <a:schemeClr val="tx1"/>
                </a:solidFill>
                <a:latin typeface="HelveticaNeueLT Com 45 Lt" pitchFamily="34" charset="0"/>
                <a:ea typeface="+mn-ea"/>
                <a:cs typeface="+mn-cs"/>
              </a:rPr>
              <a:t>SN Cosmology | Berlin </a:t>
            </a:r>
            <a:r>
              <a:rPr lang="en-GB" sz="1000" dirty="0" smtClean="0">
                <a:solidFill>
                  <a:schemeClr val="tx1"/>
                </a:solidFill>
                <a:latin typeface="HelveticaNeueLT Com 45 Lt" pitchFamily="34" charset="0"/>
                <a:ea typeface="+mn-ea"/>
                <a:cs typeface="+mn-cs"/>
              </a:rPr>
              <a:t>| 15 April 2016</a:t>
            </a:r>
            <a:endParaRPr lang="en-GB" sz="1000" dirty="0">
              <a:solidFill>
                <a:schemeClr val="tx1"/>
              </a:solidFill>
              <a:latin typeface="HelveticaNeueLT Com 45 Lt" pitchFamily="34" charset="0"/>
              <a:ea typeface="+mn-ea"/>
              <a:cs typeface="+mn-cs"/>
            </a:endParaRPr>
          </a:p>
        </p:txBody>
      </p:sp>
      <p:graphicFrame>
        <p:nvGraphicFramePr>
          <p:cNvPr id="36867" name="Object 7"/>
          <p:cNvGraphicFramePr>
            <a:graphicFrameLocks noChangeAspect="1"/>
          </p:cNvGraphicFramePr>
          <p:nvPr/>
        </p:nvGraphicFramePr>
        <p:xfrm>
          <a:off x="0" y="0"/>
          <a:ext cx="795338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" name="Photo Editor Photo" r:id="rId27" imgW="4495238" imgH="5858693" progId="">
                  <p:embed/>
                </p:oleObj>
              </mc:Choice>
              <mc:Fallback>
                <p:oleObj name="Photo Editor Photo" r:id="rId27" imgW="4495238" imgH="585869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795338" cy="1036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eso-flags-noframesrgb.tif"/>
          <p:cNvPicPr preferRelativeResize="0">
            <a:picLocks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736" y="6581775"/>
            <a:ext cx="3132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6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678" r:id="rId21"/>
    <p:sldLayoutId id="2147483688" r:id="rId22"/>
    <p:sldLayoutId id="2147483689" r:id="rId23"/>
    <p:sldLayoutId id="2147483690" r:id="rId2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NeueLT Com 45 Lt" pitchFamily="34" charset="0"/>
          <a:ea typeface="MS PGothic" pitchFamily="34" charset="-128"/>
          <a:cs typeface="HelveticaNeueLT Com 45 Lt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NeueLT Com 45 Lt" pitchFamily="34" charset="0"/>
          <a:ea typeface="MS PGothic" pitchFamily="34" charset="-128"/>
          <a:cs typeface="HelveticaNeueLT Com 45 L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NeueLT Com 45 Lt" pitchFamily="34" charset="0"/>
          <a:ea typeface="MS PGothic" pitchFamily="34" charset="-128"/>
          <a:cs typeface="HelveticaNeueLT Com 45 L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NeueLT Com 45 Lt" pitchFamily="34" charset="0"/>
          <a:ea typeface="MS PGothic" pitchFamily="34" charset="-128"/>
          <a:cs typeface="HelveticaNeueLT Com 45 L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NeueLT Com 45 Lt" pitchFamily="34" charset="0"/>
          <a:ea typeface="MS PGothic" pitchFamily="34" charset="-128"/>
          <a:cs typeface="HelveticaNeueLT Com 45 L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00000"/>
        <a:buFont typeface="Lucida Grande"/>
        <a:buChar char="◼"/>
        <a:defRPr sz="2800">
          <a:solidFill>
            <a:schemeClr val="tx1"/>
          </a:solidFill>
          <a:latin typeface="HelveticaNeueLT Com 45 Lt" pitchFamily="34" charset="0"/>
          <a:ea typeface="MS PGothic" pitchFamily="34" charset="-128"/>
          <a:cs typeface="HelveticaNeueLT Com 45 Lt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 sz="2400">
          <a:solidFill>
            <a:schemeClr val="tx1"/>
          </a:solidFill>
          <a:latin typeface="HelveticaNeueLT Com 45 Lt" pitchFamily="34" charset="0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Char char="•"/>
        <a:defRPr sz="2000">
          <a:solidFill>
            <a:schemeClr val="tx1"/>
          </a:solidFill>
          <a:latin typeface="HelveticaNeueLT Com 45 Lt" pitchFamily="34" charset="0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NeueLT Com 45 Lt" pitchFamily="34" charset="0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NeueLT Com 45 Lt" pitchFamily="34" charset="0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oleObject" Target="../embeddings/oleObject2.bin"/><Relationship Id="rId5" Type="http://schemas.openxmlformats.org/officeDocument/2006/relationships/image" Target="../media/image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jpe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jpeg"/><Relationship Id="rId16" Type="http://schemas.openxmlformats.org/officeDocument/2006/relationships/image" Target="../media/image19.jpeg"/><Relationship Id="rId17" Type="http://schemas.openxmlformats.org/officeDocument/2006/relationships/image" Target="../media/image20.png"/><Relationship Id="rId18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jpeg"/><Relationship Id="rId9" Type="http://schemas.openxmlformats.org/officeDocument/2006/relationships/image" Target="../media/image12.jpeg"/><Relationship Id="rId10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oleObject" Target="../embeddings/oleObject3.bin"/><Relationship Id="rId5" Type="http://schemas.openxmlformats.org/officeDocument/2006/relationships/image" Target="../media/image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oleObject" Target="../embeddings/oleObject4.bin"/><Relationship Id="rId5" Type="http://schemas.openxmlformats.org/officeDocument/2006/relationships/image" Target="../media/image1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7" name="Picture 4" descr="ESO-Paranal-51"/>
          <p:cNvPicPr>
            <a:picLocks noChangeAspect="1" noChangeArrowheads="1"/>
          </p:cNvPicPr>
          <p:nvPr/>
        </p:nvPicPr>
        <p:blipFill>
          <a:blip r:embed="rId2" cstate="print"/>
          <a:srcRect l="5905" t="4890" r="5905"/>
          <a:stretch>
            <a:fillRect/>
          </a:stretch>
        </p:blipFill>
        <p:spPr bwMode="auto">
          <a:xfrm>
            <a:off x="-254000" y="-52388"/>
            <a:ext cx="9652000" cy="691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99691" y="457200"/>
            <a:ext cx="84768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187325" algn="ctr" eaLnBrk="0" hangingPunct="0">
              <a:spcBef>
                <a:spcPts val="1872"/>
              </a:spcBef>
              <a:spcAft>
                <a:spcPts val="1800"/>
              </a:spcAft>
              <a:buClr>
                <a:srgbClr val="FF0000"/>
              </a:buClr>
              <a:buSzPct val="90000"/>
              <a:defRPr/>
            </a:pPr>
            <a:r>
              <a:rPr lang="en-GB" sz="4000" b="1" kern="0" dirty="0" smtClean="0">
                <a:solidFill>
                  <a:schemeClr val="bg1"/>
                </a:solidFill>
                <a:latin typeface="HelveticaNeueLT Com 45 Lt"/>
                <a:cs typeface="HelveticaNeueLT Com 45 Lt"/>
              </a:rPr>
              <a:t>Next Decade of SN Cosmology </a:t>
            </a:r>
            <a:br>
              <a:rPr lang="en-GB" sz="4000" b="1" kern="0" dirty="0" smtClean="0">
                <a:solidFill>
                  <a:schemeClr val="bg1"/>
                </a:solidFill>
                <a:latin typeface="HelveticaNeueLT Com 45 Lt"/>
                <a:cs typeface="HelveticaNeueLT Com 45 Lt"/>
              </a:rPr>
            </a:br>
            <a:r>
              <a:rPr lang="en-GB" sz="4000" b="1" kern="0" dirty="0" smtClean="0">
                <a:solidFill>
                  <a:schemeClr val="bg1"/>
                </a:solidFill>
                <a:latin typeface="HelveticaNeueLT Com 45 Lt"/>
                <a:cs typeface="HelveticaNeueLT Com 45 Lt"/>
              </a:rPr>
              <a:t> ESO Perspectives</a:t>
            </a:r>
            <a:endParaRPr lang="en-US" sz="4000" b="1" kern="0" dirty="0">
              <a:solidFill>
                <a:schemeClr val="bg1"/>
              </a:solidFill>
              <a:latin typeface="HelveticaNeueLT Com 45 Lt"/>
              <a:cs typeface="HelveticaNeueLT Com 45 Lt"/>
            </a:endParaRPr>
          </a:p>
        </p:txBody>
      </p:sp>
    </p:spTree>
    <p:extLst>
      <p:ext uri="{BB962C8B-B14F-4D97-AF65-F5344CB8AC3E}">
        <p14:creationId xmlns:p14="http://schemas.microsoft.com/office/powerpoint/2010/main" val="65860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ESO Transient Sky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340768"/>
            <a:ext cx="7772400" cy="4114800"/>
          </a:xfrm>
        </p:spPr>
        <p:txBody>
          <a:bodyPr/>
          <a:lstStyle/>
          <a:p>
            <a:r>
              <a:rPr lang="en-GB" dirty="0" smtClean="0"/>
              <a:t>Traditionally challenging for community observatories</a:t>
            </a:r>
          </a:p>
          <a:p>
            <a:r>
              <a:rPr lang="en-GB" dirty="0" smtClean="0"/>
              <a:t>Adapt operational modes</a:t>
            </a:r>
          </a:p>
          <a:p>
            <a:pPr lvl="1"/>
            <a:r>
              <a:rPr lang="en-GB" dirty="0" smtClean="0"/>
              <a:t>flexible scheduling</a:t>
            </a:r>
          </a:p>
          <a:p>
            <a:pPr lvl="1"/>
            <a:r>
              <a:rPr lang="en-GB" dirty="0" smtClean="0"/>
              <a:t>variable timescales</a:t>
            </a:r>
          </a:p>
          <a:p>
            <a:pPr lvl="1"/>
            <a:r>
              <a:rPr lang="en-GB" dirty="0"/>
              <a:t>large Target of Opportunity </a:t>
            </a:r>
            <a:r>
              <a:rPr lang="en-GB" dirty="0" smtClean="0"/>
              <a:t>fraction</a:t>
            </a:r>
          </a:p>
          <a:p>
            <a:pPr lvl="1"/>
            <a:r>
              <a:rPr lang="en-GB" dirty="0" smtClean="0"/>
              <a:t>rapid response mode</a:t>
            </a:r>
          </a:p>
          <a:p>
            <a:pPr lvl="1">
              <a:buClr>
                <a:schemeClr val="accent6"/>
              </a:buClr>
              <a:buSzPct val="100000"/>
              <a:buFont typeface="Wingdings" charset="2"/>
              <a:buChar char="➔"/>
            </a:pPr>
            <a:r>
              <a:rPr lang="en-GB" dirty="0"/>
              <a:t> </a:t>
            </a:r>
            <a:r>
              <a:rPr lang="en-GB" dirty="0" smtClean="0">
                <a:solidFill>
                  <a:schemeClr val="accent6"/>
                </a:solidFill>
              </a:rPr>
              <a:t>service mode operations</a:t>
            </a:r>
          </a:p>
          <a:p>
            <a:pPr lvl="1">
              <a:buSzPct val="100000"/>
              <a:buFont typeface="Wingdings" charset="2"/>
              <a:buChar char="➔"/>
            </a:pPr>
            <a:r>
              <a:rPr lang="en-GB" dirty="0">
                <a:solidFill>
                  <a:schemeClr val="accent6"/>
                </a:solidFill>
              </a:rPr>
              <a:t> </a:t>
            </a:r>
            <a:r>
              <a:rPr lang="en-GB" dirty="0" smtClean="0">
                <a:solidFill>
                  <a:schemeClr val="accent6"/>
                </a:solidFill>
              </a:rPr>
              <a:t>dedicate telescopes </a:t>
            </a:r>
          </a:p>
          <a:p>
            <a:r>
              <a:rPr lang="en-GB" dirty="0" smtClean="0"/>
              <a:t>Systematic archiving</a:t>
            </a:r>
          </a:p>
          <a:p>
            <a:pPr lvl="1"/>
            <a:r>
              <a:rPr lang="en-GB" dirty="0" smtClean="0"/>
              <a:t>time series</a:t>
            </a:r>
          </a:p>
        </p:txBody>
      </p:sp>
    </p:spTree>
    <p:extLst>
      <p:ext uri="{BB962C8B-B14F-4D97-AF65-F5344CB8AC3E}">
        <p14:creationId xmlns:p14="http://schemas.microsoft.com/office/powerpoint/2010/main" val="99299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393689" y="1131005"/>
            <a:ext cx="8748000" cy="5278663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Move towards a systems approach</a:t>
            </a:r>
          </a:p>
          <a:p>
            <a:pPr lvl="1"/>
            <a:r>
              <a:rPr lang="en-GB" dirty="0"/>
              <a:t>B</a:t>
            </a:r>
            <a:r>
              <a:rPr lang="en-GB" dirty="0" smtClean="0"/>
              <a:t>ig problems need coordinated observations</a:t>
            </a:r>
          </a:p>
          <a:p>
            <a:pPr lvl="2"/>
            <a:r>
              <a:rPr lang="en-GB" dirty="0" smtClean="0"/>
              <a:t>Milky Way dynamics </a:t>
            </a:r>
            <a:br>
              <a:rPr lang="en-GB" dirty="0" smtClean="0"/>
            </a:br>
            <a:r>
              <a:rPr lang="en-GB" dirty="0" smtClean="0">
                <a:sym typeface="Wingdings"/>
              </a:rPr>
              <a:t> Gaia astrometry plus velocities and abundances</a:t>
            </a:r>
          </a:p>
          <a:p>
            <a:pPr lvl="2"/>
            <a:r>
              <a:rPr lang="en-GB" dirty="0" smtClean="0">
                <a:sym typeface="Wingdings"/>
              </a:rPr>
              <a:t>Cosmology </a:t>
            </a:r>
            <a:br>
              <a:rPr lang="en-GB" dirty="0" smtClean="0">
                <a:sym typeface="Wingdings"/>
              </a:rPr>
            </a:br>
            <a:r>
              <a:rPr lang="en-GB" dirty="0" smtClean="0">
                <a:sym typeface="Wingdings"/>
              </a:rPr>
              <a:t> EUCLID and redshifts</a:t>
            </a:r>
          </a:p>
          <a:p>
            <a:pPr lvl="2"/>
            <a:r>
              <a:rPr lang="en-GB" dirty="0" smtClean="0">
                <a:sym typeface="Wingdings"/>
              </a:rPr>
              <a:t>Particle Physics </a:t>
            </a:r>
            <a:br>
              <a:rPr lang="en-GB" dirty="0" smtClean="0">
                <a:sym typeface="Wingdings"/>
              </a:rPr>
            </a:br>
            <a:r>
              <a:rPr lang="en-GB" dirty="0" smtClean="0">
                <a:sym typeface="Wingdings"/>
              </a:rPr>
              <a:t> messengers and electromagnetic follow-up</a:t>
            </a:r>
          </a:p>
          <a:p>
            <a:pPr lvl="1"/>
            <a:r>
              <a:rPr lang="en-GB" dirty="0" smtClean="0">
                <a:sym typeface="Wingdings"/>
              </a:rPr>
              <a:t>Coordination between different observatories</a:t>
            </a:r>
          </a:p>
          <a:p>
            <a:pPr lvl="2"/>
            <a:r>
              <a:rPr lang="en-GB" dirty="0" smtClean="0">
                <a:sym typeface="Wingdings"/>
              </a:rPr>
              <a:t>Multi-wavelength and multi-messenger approach</a:t>
            </a:r>
          </a:p>
          <a:p>
            <a:pPr lvl="2"/>
            <a:r>
              <a:rPr lang="en-GB" dirty="0">
                <a:sym typeface="Wingdings"/>
              </a:rPr>
              <a:t>C</a:t>
            </a:r>
            <a:r>
              <a:rPr lang="en-GB" dirty="0" smtClean="0">
                <a:sym typeface="Wingdings"/>
              </a:rPr>
              <a:t>omplex astrophysical sites </a:t>
            </a:r>
            <a:br>
              <a:rPr lang="en-GB" dirty="0" smtClean="0">
                <a:sym typeface="Wingdings"/>
              </a:rPr>
            </a:br>
            <a:r>
              <a:rPr lang="en-GB" dirty="0" smtClean="0">
                <a:sym typeface="Wingdings"/>
              </a:rPr>
              <a:t> e.g. star formation regions, SN remnants, galaxy clusters, distant universe</a:t>
            </a:r>
          </a:p>
          <a:p>
            <a:pPr lvl="2"/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Strategic Changes - next decade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49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SOXS on the NTT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</a:t>
            </a:r>
            <a:r>
              <a:rPr lang="en-GB" dirty="0" smtClean="0"/>
              <a:t>egotiations with a consortium to provide a single-object spectrograph for the NTT - SOXS</a:t>
            </a:r>
          </a:p>
          <a:p>
            <a:pPr lvl="1"/>
            <a:r>
              <a:rPr lang="en-GB" dirty="0" smtClean="0"/>
              <a:t>copy of </a:t>
            </a:r>
            <a:r>
              <a:rPr lang="en-GB" dirty="0" err="1" smtClean="0"/>
              <a:t>Xshooter</a:t>
            </a:r>
            <a:endParaRPr lang="en-GB" dirty="0" smtClean="0"/>
          </a:p>
          <a:p>
            <a:pPr lvl="1"/>
            <a:r>
              <a:rPr lang="en-GB" dirty="0" smtClean="0"/>
              <a:t>simultaneous coverage from 400nm to 1.8μm</a:t>
            </a:r>
          </a:p>
          <a:p>
            <a:pPr lvl="1"/>
            <a:r>
              <a:rPr lang="en-GB" dirty="0" smtClean="0"/>
              <a:t>significant investment of observing time over many years</a:t>
            </a:r>
          </a:p>
          <a:p>
            <a:pPr lvl="1"/>
            <a:r>
              <a:rPr lang="en-GB" dirty="0" smtClean="0"/>
              <a:t>continuation of PESSTO-like </a:t>
            </a:r>
            <a:r>
              <a:rPr lang="en-GB" dirty="0" smtClean="0"/>
              <a:t>survey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61113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SN Cosmology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Promise of the (rest-frame) infrared</a:t>
            </a:r>
          </a:p>
          <a:p>
            <a:pPr lvl="1"/>
            <a:r>
              <a:rPr lang="en-US" dirty="0" smtClean="0"/>
              <a:t>Reduced absorption</a:t>
            </a:r>
          </a:p>
          <a:p>
            <a:pPr lvl="1"/>
            <a:r>
              <a:rPr lang="en-US" dirty="0" smtClean="0"/>
              <a:t>Greater uniformity in the light curves</a:t>
            </a:r>
          </a:p>
        </p:txBody>
      </p:sp>
    </p:spTree>
    <p:extLst>
      <p:ext uri="{BB962C8B-B14F-4D97-AF65-F5344CB8AC3E}">
        <p14:creationId xmlns:p14="http://schemas.microsoft.com/office/powerpoint/2010/main" val="100133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SN </a:t>
            </a:r>
            <a:r>
              <a:rPr lang="en-GB" dirty="0" err="1" smtClean="0"/>
              <a:t>Ia</a:t>
            </a:r>
            <a:r>
              <a:rPr lang="en-GB" dirty="0" smtClean="0"/>
              <a:t> infrared light curves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IR light curves from the literature</a:t>
            </a:r>
          </a:p>
          <a:p>
            <a:pPr lvl="1"/>
            <a:r>
              <a:rPr lang="en-GB" dirty="0" smtClean="0"/>
              <a:t>mostly Carnegie Supernova Project</a:t>
            </a:r>
          </a:p>
          <a:p>
            <a:r>
              <a:rPr lang="en-GB" dirty="0" smtClean="0"/>
              <a:t>Individual evolution after first maximum</a:t>
            </a:r>
          </a:p>
          <a:p>
            <a:r>
              <a:rPr lang="en-GB" dirty="0" smtClean="0"/>
              <a:t>Uniform late decline rate</a:t>
            </a:r>
          </a:p>
          <a:p>
            <a:endParaRPr lang="en-GB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4572000" y="1147475"/>
            <a:ext cx="4499992" cy="5737909"/>
            <a:chOff x="5436096" y="1100736"/>
            <a:chExt cx="4499992" cy="57379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36096" y="1100736"/>
              <a:ext cx="4499992" cy="573790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7155879" y="5867980"/>
              <a:ext cx="2168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err="1" smtClean="0">
                  <a:latin typeface="HelveticaNeueLT Com 55 Roman" pitchFamily="34" charset="0"/>
                </a:rPr>
                <a:t>Dhawan</a:t>
              </a:r>
              <a:r>
                <a:rPr lang="en-GB" sz="1800" dirty="0" smtClean="0">
                  <a:latin typeface="HelveticaNeueLT Com 55 Roman" pitchFamily="34" charset="0"/>
                </a:rPr>
                <a:t> et al. 2015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186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Correlations with the optical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IR </a:t>
            </a:r>
            <a:r>
              <a:rPr lang="en-GB" dirty="0" smtClean="0"/>
              <a:t>properties</a:t>
            </a:r>
            <a:r>
              <a:rPr lang="de-CH" dirty="0" smtClean="0"/>
              <a:t> </a:t>
            </a:r>
            <a:r>
              <a:rPr lang="en-GB" dirty="0" smtClean="0"/>
              <a:t>correlate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with </a:t>
            </a:r>
            <a:r>
              <a:rPr lang="en-GB" dirty="0" smtClean="0"/>
              <a:t>optical decline rate</a:t>
            </a:r>
          </a:p>
          <a:p>
            <a:r>
              <a:rPr lang="en-GB" dirty="0" smtClean="0"/>
              <a:t>Phase of secondary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maximum </a:t>
            </a:r>
            <a:r>
              <a:rPr lang="en-GB" dirty="0" smtClean="0"/>
              <a:t>strongly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correlated </a:t>
            </a:r>
            <a:r>
              <a:rPr lang="en-GB" dirty="0" smtClean="0"/>
              <a:t>Δm</a:t>
            </a:r>
            <a:r>
              <a:rPr lang="en-GB" baseline="-25000" dirty="0" smtClean="0"/>
              <a:t>15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4876799" y="1447800"/>
            <a:ext cx="4333019" cy="4495800"/>
            <a:chOff x="4876799" y="1447800"/>
            <a:chExt cx="4333019" cy="44958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76799" y="1816100"/>
              <a:ext cx="4333019" cy="41275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858000" y="1447800"/>
              <a:ext cx="2160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800" dirty="0" err="1" smtClean="0">
                  <a:latin typeface="HelveticaNeueLT Com 55 Roman" pitchFamily="34" charset="0"/>
                </a:rPr>
                <a:t>Biscardi</a:t>
              </a:r>
              <a:r>
                <a:rPr lang="de-CH" sz="1800" dirty="0" smtClean="0">
                  <a:latin typeface="HelveticaNeueLT Com 55 Roman" pitchFamily="34" charset="0"/>
                </a:rPr>
                <a:t> et al. 2012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794912" y="1052512"/>
            <a:ext cx="4297612" cy="5805488"/>
            <a:chOff x="4918175" y="533400"/>
            <a:chExt cx="4225825" cy="6301566"/>
          </a:xfrm>
        </p:grpSpPr>
        <p:pic>
          <p:nvPicPr>
            <p:cNvPr id="3" name="Picture 2" descr="fig9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14" r="7572"/>
            <a:stretch/>
          </p:blipFill>
          <p:spPr>
            <a:xfrm>
              <a:off x="4918175" y="533400"/>
              <a:ext cx="4225825" cy="630156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562600" y="1981200"/>
              <a:ext cx="2168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err="1" smtClean="0">
                  <a:latin typeface="HelveticaNeueLT Com 55 Roman" pitchFamily="34" charset="0"/>
                </a:rPr>
                <a:t>Dhawan</a:t>
              </a:r>
              <a:r>
                <a:rPr lang="en-GB" sz="1800" dirty="0" smtClean="0">
                  <a:latin typeface="HelveticaNeueLT Com 55 Roman" pitchFamily="34" charset="0"/>
                </a:rPr>
                <a:t> et al. 2015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832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80920" cy="1143000"/>
          </a:xfrm>
        </p:spPr>
        <p:txBody>
          <a:bodyPr/>
          <a:lstStyle/>
          <a:p>
            <a:r>
              <a:rPr lang="en-GB" dirty="0" smtClean="0"/>
              <a:t>Correlation with colour evolution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Phase of second maximum and beginning of the Lira relation are also tightly linked</a:t>
            </a:r>
            <a:endParaRPr lang="en-GB" dirty="0"/>
          </a:p>
        </p:txBody>
      </p:sp>
      <p:pic>
        <p:nvPicPr>
          <p:cNvPr id="5" name="Content Placeholder 4" descr="fig11.pdf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1" t="6927" r="3458"/>
          <a:stretch/>
        </p:blipFill>
        <p:spPr>
          <a:xfrm>
            <a:off x="4800600" y="1189887"/>
            <a:ext cx="3928626" cy="5636749"/>
          </a:xfrm>
        </p:spPr>
      </p:pic>
      <p:grpSp>
        <p:nvGrpSpPr>
          <p:cNvPr id="8" name="Group 7"/>
          <p:cNvGrpSpPr/>
          <p:nvPr/>
        </p:nvGrpSpPr>
        <p:grpSpPr>
          <a:xfrm>
            <a:off x="609600" y="3810000"/>
            <a:ext cx="3657600" cy="2669894"/>
            <a:chOff x="609600" y="3810000"/>
            <a:chExt cx="3657600" cy="266989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" y="3810000"/>
              <a:ext cx="3657600" cy="266989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981200" y="5791200"/>
              <a:ext cx="20617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smtClean="0">
                  <a:latin typeface="HelveticaNeueLT Com 55 Roman" pitchFamily="34" charset="0"/>
                </a:rPr>
                <a:t>Phillips et al. 1999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248400" y="4208309"/>
            <a:ext cx="2168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 smtClean="0">
                <a:latin typeface="HelveticaNeueLT Com 55 Roman" pitchFamily="34" charset="0"/>
              </a:rPr>
              <a:t>Dhawan</a:t>
            </a:r>
            <a:r>
              <a:rPr lang="en-GB" sz="1800" dirty="0" smtClean="0">
                <a:latin typeface="HelveticaNeueLT Com 55 Roman" pitchFamily="34" charset="0"/>
              </a:rPr>
              <a:t> et al. 2014</a:t>
            </a:r>
          </a:p>
        </p:txBody>
      </p:sp>
    </p:spTree>
    <p:extLst>
      <p:ext uri="{BB962C8B-B14F-4D97-AF65-F5344CB8AC3E}">
        <p14:creationId xmlns:p14="http://schemas.microsoft.com/office/powerpoint/2010/main" val="117791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6134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 smtClean="0">
                <a:solidFill>
                  <a:srgbClr val="000000"/>
                </a:solidFill>
              </a:rPr>
              <a:t>S</a:t>
            </a:r>
            <a:r>
              <a:rPr lang="en-GB" dirty="0" smtClean="0"/>
              <a:t>econd peak in the near-IR is the result of the recombination of Fe++ to Fe+ (</a:t>
            </a:r>
            <a:r>
              <a:rPr lang="en-GB" dirty="0" err="1" smtClean="0"/>
              <a:t>Kasen</a:t>
            </a:r>
            <a:r>
              <a:rPr lang="en-GB" dirty="0" smtClean="0"/>
              <a:t> 2006)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he predicted a later second maximum for larger Ni masses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Optical colour evolution faster</a:t>
            </a:r>
            <a:r>
              <a:rPr lang="en-GB" dirty="0"/>
              <a:t> </a:t>
            </a:r>
            <a:r>
              <a:rPr lang="en-GB" dirty="0" smtClean="0"/>
              <a:t>for objects with lower nickel mass </a:t>
            </a:r>
            <a:br>
              <a:rPr lang="en-GB" dirty="0" smtClean="0"/>
            </a:br>
            <a:r>
              <a:rPr lang="en-GB" dirty="0" smtClean="0"/>
              <a:t>(Kasen &amp; </a:t>
            </a:r>
            <a:r>
              <a:rPr lang="en-GB" dirty="0" err="1" smtClean="0"/>
              <a:t>Woosley</a:t>
            </a:r>
            <a:r>
              <a:rPr lang="en-GB" dirty="0" smtClean="0"/>
              <a:t> 2007)</a:t>
            </a:r>
          </a:p>
          <a:p>
            <a:pPr>
              <a:lnSpc>
                <a:spcPct val="120000"/>
              </a:lnSpc>
            </a:pPr>
            <a:r>
              <a:rPr lang="en-GB" dirty="0" err="1" smtClean="0"/>
              <a:t>Ejecta</a:t>
            </a:r>
            <a:r>
              <a:rPr lang="en-GB" dirty="0" smtClean="0"/>
              <a:t> structure uniform</a:t>
            </a:r>
          </a:p>
          <a:p>
            <a:pPr lvl="1">
              <a:lnSpc>
                <a:spcPct val="120000"/>
              </a:lnSpc>
            </a:pPr>
            <a:r>
              <a:rPr lang="en-GB" dirty="0" smtClean="0"/>
              <a:t>late declines very similar</a:t>
            </a:r>
          </a:p>
          <a:p>
            <a:pPr>
              <a:lnSpc>
                <a:spcPct val="120000"/>
              </a:lnSpc>
              <a:buClr>
                <a:srgbClr val="FF0000"/>
              </a:buClr>
              <a:buFont typeface="Lucida Grande"/>
              <a:buChar char="➔"/>
            </a:pPr>
            <a:r>
              <a:rPr lang="en-GB" dirty="0" smtClean="0"/>
              <a:t>higher luminosity indicates a higher Ni mass</a:t>
            </a:r>
          </a:p>
          <a:p>
            <a:pPr>
              <a:lnSpc>
                <a:spcPct val="120000"/>
              </a:lnSpc>
              <a:buClr>
                <a:srgbClr val="FF0000"/>
              </a:buClr>
              <a:buFont typeface="Lucida Grande"/>
              <a:buChar char="➔"/>
            </a:pPr>
            <a:r>
              <a:rPr lang="en-GB" dirty="0" smtClean="0"/>
              <a:t>later secondary peak also indicates higher Ni mass</a:t>
            </a:r>
          </a:p>
          <a:p>
            <a:pPr>
              <a:lnSpc>
                <a:spcPct val="120000"/>
              </a:lnSpc>
              <a:buClr>
                <a:srgbClr val="FF0000"/>
              </a:buClr>
              <a:buFont typeface="Lucida Grande"/>
              <a:buChar char="➔"/>
            </a:pPr>
            <a:r>
              <a:rPr lang="en-GB" dirty="0" smtClean="0"/>
              <a:t>Ni mass and (optical) light curve parameters correlate (</a:t>
            </a:r>
            <a:r>
              <a:rPr lang="en-GB" dirty="0" err="1" smtClean="0"/>
              <a:t>Scalzo</a:t>
            </a:r>
            <a:r>
              <a:rPr lang="en-GB" dirty="0" smtClean="0"/>
              <a:t> et al. 2014)</a:t>
            </a:r>
          </a:p>
          <a:p>
            <a:pPr marL="0" indent="0" algn="r">
              <a:lnSpc>
                <a:spcPct val="120000"/>
              </a:lnSpc>
              <a:buClr>
                <a:srgbClr val="FF0000"/>
              </a:buClr>
              <a:buNone/>
            </a:pPr>
            <a:r>
              <a:rPr lang="en-GB" dirty="0" err="1" smtClean="0"/>
              <a:t>Dhawan</a:t>
            </a:r>
            <a:r>
              <a:rPr lang="en-GB" dirty="0" smtClean="0"/>
              <a:t> et al. 2015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Consistent picture emerging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4515227" y="2819400"/>
            <a:ext cx="4126734" cy="1568852"/>
            <a:chOff x="4515227" y="2933700"/>
            <a:chExt cx="4126734" cy="1568852"/>
          </a:xfrm>
        </p:grpSpPr>
        <p:pic>
          <p:nvPicPr>
            <p:cNvPr id="4" name="Picture 3" descr="norm_late_dec_more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09" r="6786" b="46874"/>
            <a:stretch/>
          </p:blipFill>
          <p:spPr>
            <a:xfrm>
              <a:off x="4515227" y="2933700"/>
              <a:ext cx="4126734" cy="156885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4803494" y="4448537"/>
              <a:ext cx="316374" cy="540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790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Nickel masses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81000" y="1268760"/>
            <a:ext cx="5127104" cy="5029200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Using a timing parameter for nickel masses</a:t>
            </a:r>
          </a:p>
          <a:p>
            <a:pPr lvl="1"/>
            <a:r>
              <a:rPr lang="en-GB" dirty="0" smtClean="0"/>
              <a:t>completely independent on reddening and multiple light curves</a:t>
            </a:r>
          </a:p>
          <a:p>
            <a:r>
              <a:rPr lang="en-GB" dirty="0" smtClean="0"/>
              <a:t>Test with a sample of </a:t>
            </a:r>
            <a:r>
              <a:rPr lang="en-GB" dirty="0" err="1" smtClean="0"/>
              <a:t>unreddened</a:t>
            </a:r>
            <a:r>
              <a:rPr lang="en-GB" dirty="0" smtClean="0"/>
              <a:t> </a:t>
            </a:r>
            <a:r>
              <a:rPr lang="en-GB" dirty="0" err="1" smtClean="0"/>
              <a:t>SNe</a:t>
            </a:r>
            <a:r>
              <a:rPr lang="en-GB" dirty="0" smtClean="0"/>
              <a:t> </a:t>
            </a:r>
            <a:r>
              <a:rPr lang="en-GB" dirty="0" err="1" smtClean="0"/>
              <a:t>Ia</a:t>
            </a:r>
            <a:endParaRPr lang="en-GB" dirty="0" smtClean="0"/>
          </a:p>
          <a:p>
            <a:r>
              <a:rPr lang="en-GB" dirty="0" smtClean="0"/>
              <a:t>Explore different methods to calculate the nickel mass</a:t>
            </a:r>
            <a:br>
              <a:rPr lang="en-GB" dirty="0" smtClean="0"/>
            </a:br>
            <a:r>
              <a:rPr lang="en-GB" dirty="0" smtClean="0"/>
              <a:t>(currently still all Chandrasekhar-mass progenitors)</a:t>
            </a: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5508104" y="1098436"/>
            <a:ext cx="3484116" cy="5454764"/>
            <a:chOff x="5364088" y="1098436"/>
            <a:chExt cx="3628132" cy="557658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64088" y="1350077"/>
              <a:ext cx="3628132" cy="532493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671655" y="1098436"/>
              <a:ext cx="21242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dirty="0" err="1" smtClean="0">
                  <a:latin typeface="HelveticaNeueLT Com 45 Lt"/>
                  <a:cs typeface="HelveticaNeueLT Com 45 Lt"/>
                </a:rPr>
                <a:t>Dhawan</a:t>
              </a:r>
              <a:r>
                <a:rPr lang="en-GB" sz="1800" dirty="0" smtClean="0">
                  <a:latin typeface="HelveticaNeueLT Com 45 Lt"/>
                  <a:cs typeface="HelveticaNeueLT Com 45 Lt"/>
                </a:rPr>
                <a:t> et al. </a:t>
              </a:r>
              <a:r>
                <a:rPr lang="en-GB" dirty="0" smtClean="0">
                  <a:latin typeface="HelveticaNeueLT Com 45 Lt"/>
                  <a:cs typeface="HelveticaNeueLT Com 45 Lt"/>
                </a:rPr>
                <a:t>2016</a:t>
              </a:r>
              <a:endParaRPr lang="en-GB" sz="1800" dirty="0">
                <a:latin typeface="HelveticaNeueLT Com 45 Lt"/>
                <a:cs typeface="HelveticaNeueLT Com 45 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120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Luminosity and mass functions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5800" y="1214438"/>
            <a:ext cx="4678288" cy="4114800"/>
          </a:xfrm>
        </p:spPr>
        <p:txBody>
          <a:bodyPr/>
          <a:lstStyle/>
          <a:p>
            <a:r>
              <a:rPr lang="en-GB" dirty="0" smtClean="0"/>
              <a:t>Reddening independent distribution functions</a:t>
            </a:r>
          </a:p>
          <a:p>
            <a:pPr lvl="1"/>
            <a:r>
              <a:rPr lang="en-GB" dirty="0" smtClean="0"/>
              <a:t>fails for super-Chandra objects</a:t>
            </a:r>
          </a:p>
          <a:p>
            <a:pPr lvl="2"/>
            <a:r>
              <a:rPr lang="en-GB" dirty="0" smtClean="0"/>
              <a:t>SN 2007if</a:t>
            </a:r>
          </a:p>
          <a:p>
            <a:pPr lvl="2"/>
            <a:r>
              <a:rPr lang="en-GB" dirty="0" smtClean="0"/>
              <a:t>Different physics? Interactions?</a:t>
            </a:r>
          </a:p>
          <a:p>
            <a:r>
              <a:rPr lang="en-GB" dirty="0" smtClean="0"/>
              <a:t>Luminosity from second IR maximum?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1285342"/>
            <a:ext cx="3678932" cy="518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4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LT-PLATFORM_v95-new-corrLP-h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" y="-76689"/>
            <a:ext cx="9195358" cy="71332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6100" y="355600"/>
            <a:ext cx="2326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Paranal 2016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92969" y="543539"/>
            <a:ext cx="7007924" cy="4562221"/>
            <a:chOff x="892969" y="543539"/>
            <a:chExt cx="7007924" cy="4562221"/>
          </a:xfrm>
        </p:grpSpPr>
        <p:grpSp>
          <p:nvGrpSpPr>
            <p:cNvPr id="5" name="Group 4"/>
            <p:cNvGrpSpPr/>
            <p:nvPr/>
          </p:nvGrpSpPr>
          <p:grpSpPr>
            <a:xfrm>
              <a:off x="892969" y="2885461"/>
              <a:ext cx="732631" cy="162899"/>
              <a:chOff x="2997200" y="965200"/>
              <a:chExt cx="952500" cy="482600"/>
            </a:xfrm>
          </p:grpSpPr>
          <p:cxnSp>
            <p:nvCxnSpPr>
              <p:cNvPr id="21" name="Straight Connector 20"/>
              <p:cNvCxnSpPr/>
              <p:nvPr/>
            </p:nvCxnSpPr>
            <p:spPr bwMode="auto">
              <a:xfrm>
                <a:off x="3022600" y="965200"/>
                <a:ext cx="927100" cy="48260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 flipV="1">
                <a:off x="2997200" y="990600"/>
                <a:ext cx="952500" cy="43180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6" name="Group 5"/>
            <p:cNvGrpSpPr/>
            <p:nvPr/>
          </p:nvGrpSpPr>
          <p:grpSpPr>
            <a:xfrm>
              <a:off x="2810668" y="1867080"/>
              <a:ext cx="732631" cy="162899"/>
              <a:chOff x="2997200" y="965200"/>
              <a:chExt cx="952500" cy="482600"/>
            </a:xfrm>
          </p:grpSpPr>
          <p:cxnSp>
            <p:nvCxnSpPr>
              <p:cNvPr id="19" name="Straight Connector 18"/>
              <p:cNvCxnSpPr/>
              <p:nvPr/>
            </p:nvCxnSpPr>
            <p:spPr bwMode="auto">
              <a:xfrm>
                <a:off x="3022600" y="965200"/>
                <a:ext cx="927100" cy="48260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 flipV="1">
                <a:off x="2997200" y="990600"/>
                <a:ext cx="952500" cy="43180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7" name="Group 6"/>
            <p:cNvGrpSpPr/>
            <p:nvPr/>
          </p:nvGrpSpPr>
          <p:grpSpPr>
            <a:xfrm>
              <a:off x="2797969" y="1602581"/>
              <a:ext cx="732631" cy="162899"/>
              <a:chOff x="2997200" y="965203"/>
              <a:chExt cx="952500" cy="482601"/>
            </a:xfrm>
          </p:grpSpPr>
          <p:cxnSp>
            <p:nvCxnSpPr>
              <p:cNvPr id="17" name="Straight Connector 16"/>
              <p:cNvCxnSpPr/>
              <p:nvPr/>
            </p:nvCxnSpPr>
            <p:spPr bwMode="auto">
              <a:xfrm>
                <a:off x="3022600" y="965203"/>
                <a:ext cx="927100" cy="482601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flipV="1">
                <a:off x="2997200" y="990600"/>
                <a:ext cx="952500" cy="43180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8" name="Group 7"/>
            <p:cNvGrpSpPr/>
            <p:nvPr/>
          </p:nvGrpSpPr>
          <p:grpSpPr>
            <a:xfrm>
              <a:off x="3750469" y="543539"/>
              <a:ext cx="732631" cy="162899"/>
              <a:chOff x="2997200" y="965200"/>
              <a:chExt cx="952500" cy="482600"/>
            </a:xfrm>
          </p:grpSpPr>
          <p:cxnSp>
            <p:nvCxnSpPr>
              <p:cNvPr id="15" name="Straight Connector 14"/>
              <p:cNvCxnSpPr/>
              <p:nvPr/>
            </p:nvCxnSpPr>
            <p:spPr bwMode="auto">
              <a:xfrm>
                <a:off x="3022600" y="965200"/>
                <a:ext cx="927100" cy="48260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 flipV="1">
                <a:off x="2997200" y="990600"/>
                <a:ext cx="952500" cy="43180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9" name="Group 8"/>
            <p:cNvGrpSpPr/>
            <p:nvPr/>
          </p:nvGrpSpPr>
          <p:grpSpPr>
            <a:xfrm>
              <a:off x="3737277" y="675218"/>
              <a:ext cx="732631" cy="162899"/>
              <a:chOff x="2997200" y="965200"/>
              <a:chExt cx="952500" cy="482600"/>
            </a:xfrm>
          </p:grpSpPr>
          <p:cxnSp>
            <p:nvCxnSpPr>
              <p:cNvPr id="13" name="Straight Connector 12"/>
              <p:cNvCxnSpPr/>
              <p:nvPr/>
            </p:nvCxnSpPr>
            <p:spPr bwMode="auto">
              <a:xfrm>
                <a:off x="3022600" y="965200"/>
                <a:ext cx="927100" cy="48260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/>
              <p:cNvCxnSpPr/>
              <p:nvPr/>
            </p:nvCxnSpPr>
            <p:spPr bwMode="auto">
              <a:xfrm flipV="1">
                <a:off x="2997200" y="990600"/>
                <a:ext cx="952500" cy="43180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0" name="Group 9"/>
            <p:cNvGrpSpPr/>
            <p:nvPr/>
          </p:nvGrpSpPr>
          <p:grpSpPr>
            <a:xfrm>
              <a:off x="7168262" y="4942861"/>
              <a:ext cx="732631" cy="162899"/>
              <a:chOff x="2997200" y="965200"/>
              <a:chExt cx="952500" cy="482600"/>
            </a:xfrm>
          </p:grpSpPr>
          <p:cxnSp>
            <p:nvCxnSpPr>
              <p:cNvPr id="11" name="Straight Connector 10"/>
              <p:cNvCxnSpPr/>
              <p:nvPr/>
            </p:nvCxnSpPr>
            <p:spPr bwMode="auto">
              <a:xfrm>
                <a:off x="3022600" y="965200"/>
                <a:ext cx="927100" cy="48260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 flipV="1">
                <a:off x="2997200" y="990600"/>
                <a:ext cx="952500" cy="431800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28" name="Group 27"/>
          <p:cNvGrpSpPr/>
          <p:nvPr/>
        </p:nvGrpSpPr>
        <p:grpSpPr>
          <a:xfrm>
            <a:off x="1206746" y="559429"/>
            <a:ext cx="5294461" cy="2826235"/>
            <a:chOff x="1206746" y="559429"/>
            <a:chExt cx="5294461" cy="2826235"/>
          </a:xfrm>
        </p:grpSpPr>
        <p:grpSp>
          <p:nvGrpSpPr>
            <p:cNvPr id="24" name="Group 23"/>
            <p:cNvGrpSpPr/>
            <p:nvPr/>
          </p:nvGrpSpPr>
          <p:grpSpPr>
            <a:xfrm>
              <a:off x="1206746" y="714955"/>
              <a:ext cx="3122761" cy="2670709"/>
              <a:chOff x="1206746" y="626055"/>
              <a:chExt cx="3122761" cy="2670709"/>
            </a:xfrm>
          </p:grpSpPr>
          <p:sp>
            <p:nvSpPr>
              <p:cNvPr id="25" name="TextBox 24"/>
              <p:cNvSpPr txBox="1"/>
              <p:nvPr/>
            </p:nvSpPr>
            <p:spPr>
              <a:xfrm flipH="1">
                <a:off x="1206746" y="2988987"/>
                <a:ext cx="25350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0000"/>
                    </a:solidFill>
                  </a:rPr>
                  <a:t>?</a:t>
                </a:r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flipH="1">
                <a:off x="4075999" y="626055"/>
                <a:ext cx="25350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0000"/>
                    </a:solidFill>
                  </a:rPr>
                  <a:t>?</a:t>
                </a:r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 flipH="1">
              <a:off x="6247699" y="559429"/>
              <a:ext cx="2535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?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92969" y="520764"/>
            <a:ext cx="4834731" cy="2539715"/>
            <a:chOff x="892969" y="520764"/>
            <a:chExt cx="4834731" cy="2539715"/>
          </a:xfrm>
        </p:grpSpPr>
        <p:sp>
          <p:nvSpPr>
            <p:cNvPr id="29" name="Rectangle 28"/>
            <p:cNvSpPr/>
            <p:nvPr/>
          </p:nvSpPr>
          <p:spPr bwMode="auto">
            <a:xfrm>
              <a:off x="3759799" y="520764"/>
              <a:ext cx="569708" cy="151200"/>
            </a:xfrm>
            <a:prstGeom prst="rect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3758400" y="665143"/>
              <a:ext cx="522193" cy="144000"/>
            </a:xfrm>
            <a:prstGeom prst="rect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5015006" y="1818385"/>
              <a:ext cx="712694" cy="165600"/>
            </a:xfrm>
            <a:prstGeom prst="rect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2817506" y="1854239"/>
              <a:ext cx="522193" cy="165600"/>
            </a:xfrm>
            <a:prstGeom prst="rect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892969" y="2894879"/>
              <a:ext cx="440531" cy="165600"/>
            </a:xfrm>
            <a:prstGeom prst="rect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aphicFrame>
        <p:nvGraphicFramePr>
          <p:cNvPr id="3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0913385"/>
              </p:ext>
            </p:extLst>
          </p:nvPr>
        </p:nvGraphicFramePr>
        <p:xfrm>
          <a:off x="645866" y="864547"/>
          <a:ext cx="795338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1" name="Photo Editor Photo" r:id="rId4" imgW="4495238" imgH="5858693" progId="">
                  <p:embed/>
                </p:oleObj>
              </mc:Choice>
              <mc:Fallback>
                <p:oleObj name="Photo Editor Photo" r:id="rId4" imgW="4495238" imgH="585869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866" y="864547"/>
                        <a:ext cx="795338" cy="1036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795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EUCLID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EUCLID deep fields to provide IR light curves</a:t>
            </a:r>
          </a:p>
          <a:p>
            <a:pPr lvl="1"/>
            <a:r>
              <a:rPr lang="en-US" dirty="0" smtClean="0"/>
              <a:t>Rest frame Y out to z~0.8; J to z~0.5 </a:t>
            </a:r>
          </a:p>
          <a:p>
            <a:r>
              <a:rPr lang="en-US" dirty="0" smtClean="0"/>
              <a:t>Monitor/shadow the fields from the ground in the optical</a:t>
            </a:r>
          </a:p>
          <a:p>
            <a:pPr lvl="1"/>
            <a:r>
              <a:rPr lang="en-US" dirty="0" smtClean="0"/>
              <a:t>Full optical light curves</a:t>
            </a:r>
          </a:p>
          <a:p>
            <a:pPr lvl="1"/>
            <a:r>
              <a:rPr lang="en-US" dirty="0" smtClean="0"/>
              <a:t>Exact phases</a:t>
            </a:r>
          </a:p>
          <a:p>
            <a:pPr lvl="2"/>
            <a:r>
              <a:rPr lang="en-US" dirty="0" smtClean="0"/>
              <a:t>Important for the (sparse) IR light curves</a:t>
            </a:r>
          </a:p>
          <a:p>
            <a:r>
              <a:rPr lang="en-US" dirty="0" smtClean="0"/>
              <a:t>Spectroscopic follow-up </a:t>
            </a:r>
            <a:r>
              <a:rPr lang="en-US" dirty="0" err="1" smtClean="0"/>
              <a:t>programme</a:t>
            </a:r>
            <a:endParaRPr lang="en-US" dirty="0" smtClean="0"/>
          </a:p>
          <a:p>
            <a:pPr lvl="1"/>
            <a:r>
              <a:rPr lang="en-US" dirty="0" smtClean="0"/>
              <a:t>FORS2 would be ideal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72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Facilities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MOONS (VLT) and 4MOST (VISTA)</a:t>
            </a:r>
          </a:p>
          <a:p>
            <a:pPr lvl="1"/>
            <a:r>
              <a:rPr lang="en-US" dirty="0" smtClean="0"/>
              <a:t>Massive multi-object spectrographs</a:t>
            </a:r>
          </a:p>
          <a:p>
            <a:pPr lvl="1"/>
            <a:r>
              <a:rPr lang="en-US" dirty="0" smtClean="0"/>
              <a:t>Follow-up spectroscopy </a:t>
            </a:r>
          </a:p>
          <a:p>
            <a:pPr lvl="2"/>
            <a:r>
              <a:rPr lang="en-US" dirty="0" smtClean="0"/>
              <a:t>Host galaxies</a:t>
            </a:r>
          </a:p>
          <a:p>
            <a:pPr lvl="2"/>
            <a:r>
              <a:rPr lang="en-US" dirty="0" smtClean="0"/>
              <a:t>Supernovae?</a:t>
            </a:r>
          </a:p>
          <a:p>
            <a:pPr lvl="3"/>
            <a:r>
              <a:rPr lang="en-US" dirty="0" smtClean="0"/>
              <a:t>‘random phase’</a:t>
            </a:r>
          </a:p>
          <a:p>
            <a:pPr lvl="3"/>
            <a:r>
              <a:rPr lang="en-US" dirty="0" smtClean="0"/>
              <a:t>No systematic follow-up</a:t>
            </a:r>
          </a:p>
          <a:p>
            <a:r>
              <a:rPr lang="en-US" dirty="0" smtClean="0"/>
              <a:t>E-ELT</a:t>
            </a:r>
          </a:p>
          <a:p>
            <a:pPr lvl="1"/>
            <a:r>
              <a:rPr lang="en-US" dirty="0" smtClean="0"/>
              <a:t>Operational from 2025</a:t>
            </a:r>
          </a:p>
          <a:p>
            <a:pPr lvl="1"/>
            <a:r>
              <a:rPr lang="en-US" dirty="0" smtClean="0"/>
              <a:t>First-light instruments</a:t>
            </a:r>
          </a:p>
          <a:p>
            <a:pPr lvl="2"/>
            <a:r>
              <a:rPr lang="en-US" dirty="0" smtClean="0"/>
              <a:t>HARMONI – spectrograph </a:t>
            </a:r>
          </a:p>
          <a:p>
            <a:pPr lvl="2"/>
            <a:r>
              <a:rPr lang="en-US" dirty="0" smtClean="0"/>
              <a:t>MIKADO – camera (0.8-2.4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m)</a:t>
            </a:r>
            <a:endParaRPr lang="en-US" dirty="0" smtClean="0"/>
          </a:p>
          <a:p>
            <a:pPr lvl="1"/>
            <a:r>
              <a:rPr lang="en-US" dirty="0" smtClean="0"/>
              <a:t>Individual objects </a:t>
            </a:r>
            <a:r>
              <a:rPr lang="en-US" dirty="0"/>
              <a:t>(</a:t>
            </a:r>
            <a:r>
              <a:rPr lang="en-US" dirty="0" smtClean="0"/>
              <a:t>0.5-2.4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m)</a:t>
            </a:r>
            <a:endParaRPr lang="en-US" dirty="0" smtClean="0"/>
          </a:p>
          <a:p>
            <a:pPr lvl="1"/>
            <a:r>
              <a:rPr lang="en-US" dirty="0" smtClean="0"/>
              <a:t>High redshift</a:t>
            </a:r>
            <a:endParaRPr lang="en-US" dirty="0"/>
          </a:p>
        </p:txBody>
      </p:sp>
      <p:pic>
        <p:nvPicPr>
          <p:cNvPr id="15362" name="Picture 2" descr="ttps://cdn.eso.org/images/screen/a4-platupdate0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014" y="1955801"/>
            <a:ext cx="3179476" cy="450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30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4294967295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Astronet – EWASS, 24 June 2015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/>
          <a:lstStyle/>
          <a:p>
            <a:fld id="{CD6CA89A-7F63-7545-9B43-AF7DF332BE1B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Astronomy in the 2020s</a:t>
            </a:r>
            <a:endParaRPr lang="en-GB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393689" y="1131005"/>
            <a:ext cx="8748000" cy="52786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dirty="0" smtClean="0"/>
              <a:t>OIR sky measured to ~25 mag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Thousands of transient alerts per day</a:t>
            </a:r>
          </a:p>
          <a:p>
            <a:pPr>
              <a:lnSpc>
                <a:spcPct val="90000"/>
              </a:lnSpc>
            </a:pPr>
            <a:r>
              <a:rPr lang="en-GB" dirty="0"/>
              <a:t>M</a:t>
            </a:r>
            <a:r>
              <a:rPr lang="en-GB" dirty="0" smtClean="0"/>
              <a:t>atching capabilities at (almost) all other wavelengths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angular resolution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sensitivity</a:t>
            </a:r>
          </a:p>
          <a:p>
            <a:pPr lvl="1">
              <a:lnSpc>
                <a:spcPct val="90000"/>
              </a:lnSpc>
            </a:pPr>
            <a:r>
              <a:rPr lang="en-GB" dirty="0" smtClean="0"/>
              <a:t>sky coverage</a:t>
            </a:r>
          </a:p>
          <a:p>
            <a:pPr>
              <a:lnSpc>
                <a:spcPct val="90000"/>
              </a:lnSpc>
            </a:pPr>
            <a:r>
              <a:rPr lang="en-GB" dirty="0" err="1"/>
              <a:t>A</a:t>
            </a:r>
            <a:r>
              <a:rPr lang="en-GB" dirty="0" err="1" smtClean="0"/>
              <a:t>stroparticle</a:t>
            </a:r>
            <a:r>
              <a:rPr lang="en-GB" dirty="0" smtClean="0"/>
              <a:t> detections </a:t>
            </a:r>
          </a:p>
          <a:p>
            <a:pPr>
              <a:lnSpc>
                <a:spcPct val="90000"/>
              </a:lnSpc>
            </a:pPr>
            <a:r>
              <a:rPr lang="en-GB" dirty="0" smtClean="0"/>
              <a:t>Diverse astronomical community with considerable overlap with other sciences (chemistry, biology)</a:t>
            </a:r>
          </a:p>
          <a:p>
            <a:pPr>
              <a:lnSpc>
                <a:spcPct val="90000"/>
              </a:lnSpc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83870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7"/>
          <p:cNvSpPr>
            <a:spLocks noChangeArrowheads="1"/>
          </p:cNvSpPr>
          <p:nvPr/>
        </p:nvSpPr>
        <p:spPr bwMode="auto">
          <a:xfrm>
            <a:off x="2443163" y="162718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endParaRPr lang="en-GB" sz="1800">
              <a:solidFill>
                <a:schemeClr val="bg1"/>
              </a:solidFill>
              <a:latin typeface="+mj-lt"/>
              <a:ea typeface="ＭＳ Ｐゴシック" pitchFamily="80" charset="-128"/>
            </a:endParaRPr>
          </a:p>
        </p:txBody>
      </p:sp>
      <p:sp>
        <p:nvSpPr>
          <p:cNvPr id="58372" name="Rectangle 8"/>
          <p:cNvSpPr>
            <a:spLocks noChangeArrowheads="1"/>
          </p:cNvSpPr>
          <p:nvPr/>
        </p:nvSpPr>
        <p:spPr bwMode="auto">
          <a:xfrm>
            <a:off x="2586038" y="176212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endParaRPr lang="en-GB" sz="1800">
              <a:solidFill>
                <a:schemeClr val="bg1"/>
              </a:solidFill>
              <a:latin typeface="+mj-lt"/>
              <a:ea typeface="ＭＳ Ｐゴシック" pitchFamily="80" charset="-128"/>
            </a:endParaRPr>
          </a:p>
        </p:txBody>
      </p:sp>
      <p:grpSp>
        <p:nvGrpSpPr>
          <p:cNvPr id="56324" name="Group 48"/>
          <p:cNvGrpSpPr>
            <a:grpSpLocks/>
          </p:cNvGrpSpPr>
          <p:nvPr/>
        </p:nvGrpSpPr>
        <p:grpSpPr bwMode="auto">
          <a:xfrm>
            <a:off x="4999038" y="3276600"/>
            <a:ext cx="2001837" cy="1671638"/>
            <a:chOff x="4863201" y="3346018"/>
            <a:chExt cx="2001162" cy="1641551"/>
          </a:xfrm>
        </p:grpSpPr>
        <p:pic>
          <p:nvPicPr>
            <p:cNvPr id="56362" name="Picture 10" descr="vimosatna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40920" y="3683269"/>
              <a:ext cx="1923443" cy="1304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408" name="Rectangle 29"/>
            <p:cNvSpPr>
              <a:spLocks noChangeArrowheads="1"/>
            </p:cNvSpPr>
            <p:nvPr/>
          </p:nvSpPr>
          <p:spPr bwMode="auto">
            <a:xfrm>
              <a:off x="4863201" y="3346018"/>
              <a:ext cx="928374" cy="363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  <a:ea typeface="ＭＳ Ｐゴシック" pitchFamily="80" charset="-128"/>
                </a:rPr>
                <a:t>VIMOS</a:t>
              </a:r>
            </a:p>
          </p:txBody>
        </p:sp>
      </p:grpSp>
      <p:pic>
        <p:nvPicPr>
          <p:cNvPr id="56325" name="Picture 19" descr="AKA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1688" y="1109663"/>
            <a:ext cx="676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20" descr="AKA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4813" y="1109663"/>
            <a:ext cx="6286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21" descr="AKA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03938" y="1109663"/>
            <a:ext cx="75406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8" name="Picture 22" descr="AKA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4988" y="1109663"/>
            <a:ext cx="70326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9" name="Picture 12"/>
          <p:cNvPicPr>
            <a:picLocks noChangeAspect="1" noChangeArrowheads="1"/>
          </p:cNvPicPr>
          <p:nvPr/>
        </p:nvPicPr>
        <p:blipFill>
          <a:blip r:embed="rId8"/>
          <a:srcRect b="13419"/>
          <a:stretch>
            <a:fillRect/>
          </a:stretch>
        </p:blipFill>
        <p:spPr bwMode="auto">
          <a:xfrm>
            <a:off x="881063" y="1966913"/>
            <a:ext cx="1851025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Rectangle 25"/>
          <p:cNvSpPr>
            <a:spLocks noChangeArrowheads="1"/>
          </p:cNvSpPr>
          <p:nvPr/>
        </p:nvSpPr>
        <p:spPr bwMode="auto">
          <a:xfrm>
            <a:off x="801688" y="1600200"/>
            <a:ext cx="9540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en-US" sz="1800" b="1" dirty="0">
                <a:solidFill>
                  <a:schemeClr val="bg1"/>
                </a:solidFill>
                <a:latin typeface="+mj-lt"/>
                <a:ea typeface="ＭＳ Ｐゴシック" pitchFamily="80" charset="-128"/>
              </a:rPr>
              <a:t>FORS2</a:t>
            </a:r>
          </a:p>
        </p:txBody>
      </p:sp>
      <p:grpSp>
        <p:nvGrpSpPr>
          <p:cNvPr id="56331" name="Group 44"/>
          <p:cNvGrpSpPr>
            <a:grpSpLocks/>
          </p:cNvGrpSpPr>
          <p:nvPr/>
        </p:nvGrpSpPr>
        <p:grpSpPr bwMode="auto">
          <a:xfrm>
            <a:off x="800100" y="3276600"/>
            <a:ext cx="1700213" cy="1671638"/>
            <a:chOff x="799361" y="3276600"/>
            <a:chExt cx="1700952" cy="1671638"/>
          </a:xfrm>
        </p:grpSpPr>
        <p:pic>
          <p:nvPicPr>
            <p:cNvPr id="56360" name="Picture 23" descr="CRIRES_NasmythA_med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932733" y="3666636"/>
              <a:ext cx="1567580" cy="1281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402" name="Rectangle 26"/>
            <p:cNvSpPr>
              <a:spLocks noChangeArrowheads="1"/>
            </p:cNvSpPr>
            <p:nvPr/>
          </p:nvSpPr>
          <p:spPr bwMode="auto">
            <a:xfrm>
              <a:off x="799361" y="3276600"/>
              <a:ext cx="105614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  <a:ea typeface="ＭＳ Ｐゴシック" pitchFamily="80" charset="-128"/>
                </a:rPr>
                <a:t>CRIRES</a:t>
              </a:r>
            </a:p>
          </p:txBody>
        </p:sp>
      </p:grpSp>
      <p:grpSp>
        <p:nvGrpSpPr>
          <p:cNvPr id="56332" name="Group 43"/>
          <p:cNvGrpSpPr>
            <a:grpSpLocks/>
          </p:cNvGrpSpPr>
          <p:nvPr/>
        </p:nvGrpSpPr>
        <p:grpSpPr bwMode="auto">
          <a:xfrm>
            <a:off x="2921000" y="3276600"/>
            <a:ext cx="1912938" cy="1671638"/>
            <a:chOff x="2814145" y="3330054"/>
            <a:chExt cx="1913060" cy="1678758"/>
          </a:xfrm>
        </p:grpSpPr>
        <p:pic>
          <p:nvPicPr>
            <p:cNvPr id="56358" name="Picture 11" descr="uvespic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875000" y="3683269"/>
              <a:ext cx="1852205" cy="1325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400" name="Rectangle 27"/>
            <p:cNvSpPr>
              <a:spLocks noChangeArrowheads="1"/>
            </p:cNvSpPr>
            <p:nvPr/>
          </p:nvSpPr>
          <p:spPr bwMode="auto">
            <a:xfrm>
              <a:off x="2814145" y="3330054"/>
              <a:ext cx="812852" cy="371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  <a:ea typeface="ＭＳ Ｐゴシック" pitchFamily="80" charset="-128"/>
                </a:rPr>
                <a:t>UVES</a:t>
              </a:r>
            </a:p>
          </p:txBody>
        </p:sp>
      </p:grpSp>
      <p:grpSp>
        <p:nvGrpSpPr>
          <p:cNvPr id="56333" name="Group 42"/>
          <p:cNvGrpSpPr>
            <a:grpSpLocks/>
          </p:cNvGrpSpPr>
          <p:nvPr/>
        </p:nvGrpSpPr>
        <p:grpSpPr bwMode="auto">
          <a:xfrm>
            <a:off x="2847975" y="1565275"/>
            <a:ext cx="2022475" cy="1711325"/>
            <a:chOff x="2847764" y="1518941"/>
            <a:chExt cx="2021917" cy="1773462"/>
          </a:xfrm>
        </p:grpSpPr>
        <p:pic>
          <p:nvPicPr>
            <p:cNvPr id="56356" name="Picture 9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946238" y="1915878"/>
              <a:ext cx="1923443" cy="137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8" name="Rectangle 28"/>
            <p:cNvSpPr>
              <a:spLocks noChangeArrowheads="1"/>
            </p:cNvSpPr>
            <p:nvPr/>
          </p:nvSpPr>
          <p:spPr bwMode="auto">
            <a:xfrm>
              <a:off x="2847764" y="1518941"/>
              <a:ext cx="1133162" cy="383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  <a:ea typeface="ＭＳ Ｐゴシック" pitchFamily="80" charset="-128"/>
                </a:rPr>
                <a:t>FLAMES</a:t>
              </a:r>
            </a:p>
          </p:txBody>
        </p:sp>
      </p:grpSp>
      <p:grpSp>
        <p:nvGrpSpPr>
          <p:cNvPr id="56334" name="Group 49"/>
          <p:cNvGrpSpPr>
            <a:grpSpLocks/>
          </p:cNvGrpSpPr>
          <p:nvPr/>
        </p:nvGrpSpPr>
        <p:grpSpPr bwMode="auto">
          <a:xfrm>
            <a:off x="4986056" y="1524000"/>
            <a:ext cx="1943382" cy="1670050"/>
            <a:chOff x="4986227" y="1523450"/>
            <a:chExt cx="1943227" cy="1670345"/>
          </a:xfrm>
        </p:grpSpPr>
        <p:pic>
          <p:nvPicPr>
            <p:cNvPr id="56354" name="Picture 3" descr="VISIR"/>
            <p:cNvPicPr>
              <a:picLocks noChangeAspect="1" noChangeArrowheads="1"/>
            </p:cNvPicPr>
            <p:nvPr/>
          </p:nvPicPr>
          <p:blipFill>
            <a:blip r:embed="rId12"/>
            <a:srcRect l="2945" r="5759"/>
            <a:stretch>
              <a:fillRect/>
            </a:stretch>
          </p:blipFill>
          <p:spPr bwMode="auto">
            <a:xfrm>
              <a:off x="5072066" y="1876195"/>
              <a:ext cx="1857388" cy="13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6" name="Rectangle 30"/>
            <p:cNvSpPr>
              <a:spLocks noChangeArrowheads="1"/>
            </p:cNvSpPr>
            <p:nvPr/>
          </p:nvSpPr>
          <p:spPr bwMode="auto">
            <a:xfrm>
              <a:off x="4986227" y="1523450"/>
              <a:ext cx="800318" cy="369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  <a:ea typeface="ＭＳ Ｐゴシック" pitchFamily="80" charset="-128"/>
                </a:rPr>
                <a:t>VISIR</a:t>
              </a:r>
            </a:p>
          </p:txBody>
        </p:sp>
      </p:grpSp>
      <p:grpSp>
        <p:nvGrpSpPr>
          <p:cNvPr id="56335" name="Group 51"/>
          <p:cNvGrpSpPr>
            <a:grpSpLocks/>
          </p:cNvGrpSpPr>
          <p:nvPr/>
        </p:nvGrpSpPr>
        <p:grpSpPr bwMode="auto">
          <a:xfrm>
            <a:off x="7062788" y="1524000"/>
            <a:ext cx="1747837" cy="1709738"/>
            <a:chOff x="7063071" y="1523923"/>
            <a:chExt cx="1747663" cy="1709555"/>
          </a:xfrm>
        </p:grpSpPr>
        <p:pic>
          <p:nvPicPr>
            <p:cNvPr id="56352" name="Picture 4" descr="SINFONI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7148753" y="1915878"/>
              <a:ext cx="1661981" cy="13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4" name="Rectangle 31"/>
            <p:cNvSpPr>
              <a:spLocks noChangeArrowheads="1"/>
            </p:cNvSpPr>
            <p:nvPr/>
          </p:nvSpPr>
          <p:spPr bwMode="auto">
            <a:xfrm>
              <a:off x="7063071" y="1523923"/>
              <a:ext cx="1120663" cy="369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  <a:ea typeface="ＭＳ Ｐゴシック" pitchFamily="80" charset="-128"/>
                </a:rPr>
                <a:t>SINFONI</a:t>
              </a:r>
            </a:p>
          </p:txBody>
        </p:sp>
      </p:grpSp>
      <p:grpSp>
        <p:nvGrpSpPr>
          <p:cNvPr id="56336" name="Group 45"/>
          <p:cNvGrpSpPr>
            <a:grpSpLocks/>
          </p:cNvGrpSpPr>
          <p:nvPr/>
        </p:nvGrpSpPr>
        <p:grpSpPr bwMode="auto">
          <a:xfrm>
            <a:off x="2857500" y="4953000"/>
            <a:ext cx="2000250" cy="1666875"/>
            <a:chOff x="2857492" y="4953000"/>
            <a:chExt cx="2000259" cy="1666875"/>
          </a:xfrm>
        </p:grpSpPr>
        <p:sp>
          <p:nvSpPr>
            <p:cNvPr id="58391" name="Rectangle 36"/>
            <p:cNvSpPr>
              <a:spLocks noChangeArrowheads="1"/>
            </p:cNvSpPr>
            <p:nvPr/>
          </p:nvSpPr>
          <p:spPr bwMode="auto">
            <a:xfrm>
              <a:off x="2857492" y="4953000"/>
              <a:ext cx="1262069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  <a:ea typeface="ＭＳ Ｐゴシック" pitchFamily="80" charset="-128"/>
                </a:rPr>
                <a:t>X-shooter</a:t>
              </a:r>
            </a:p>
          </p:txBody>
        </p:sp>
        <p:pic>
          <p:nvPicPr>
            <p:cNvPr id="56351" name="Picture 1"/>
            <p:cNvPicPr>
              <a:picLocks noChangeAspect="1" noChangeArrowheads="1"/>
            </p:cNvPicPr>
            <p:nvPr/>
          </p:nvPicPr>
          <p:blipFill>
            <a:blip r:embed="rId14"/>
            <a:srcRect r="2467"/>
            <a:stretch>
              <a:fillRect/>
            </a:stretch>
          </p:blipFill>
          <p:spPr bwMode="auto">
            <a:xfrm>
              <a:off x="2928938" y="5302289"/>
              <a:ext cx="1928813" cy="1317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6337" name="Group 54"/>
          <p:cNvGrpSpPr>
            <a:grpSpLocks/>
          </p:cNvGrpSpPr>
          <p:nvPr/>
        </p:nvGrpSpPr>
        <p:grpSpPr bwMode="auto">
          <a:xfrm>
            <a:off x="7072313" y="4953000"/>
            <a:ext cx="1857375" cy="1651000"/>
            <a:chOff x="7072325" y="4953012"/>
            <a:chExt cx="1857393" cy="1650976"/>
          </a:xfrm>
        </p:grpSpPr>
        <p:pic>
          <p:nvPicPr>
            <p:cNvPr id="56348" name="Picture 37" descr="HawkI_2"/>
            <p:cNvPicPr>
              <a:picLocks noChangeAspect="1" noChangeArrowheads="1"/>
            </p:cNvPicPr>
            <p:nvPr/>
          </p:nvPicPr>
          <p:blipFill>
            <a:blip r:embed="rId15"/>
            <a:srcRect r="10814" b="15631"/>
            <a:stretch>
              <a:fillRect/>
            </a:stretch>
          </p:blipFill>
          <p:spPr bwMode="auto">
            <a:xfrm>
              <a:off x="7162526" y="5286388"/>
              <a:ext cx="1767192" cy="13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90" name="Rectangle 24"/>
            <p:cNvSpPr>
              <a:spLocks noChangeArrowheads="1"/>
            </p:cNvSpPr>
            <p:nvPr/>
          </p:nvSpPr>
          <p:spPr bwMode="auto">
            <a:xfrm>
              <a:off x="7072325" y="4953012"/>
              <a:ext cx="1031885" cy="369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  <a:ea typeface="ＭＳ Ｐゴシック" pitchFamily="80" charset="-128"/>
                </a:rPr>
                <a:t>HAWK-I</a:t>
              </a:r>
            </a:p>
          </p:txBody>
        </p:sp>
      </p:grpSp>
      <p:grpSp>
        <p:nvGrpSpPr>
          <p:cNvPr id="56338" name="Group 51"/>
          <p:cNvGrpSpPr>
            <a:grpSpLocks/>
          </p:cNvGrpSpPr>
          <p:nvPr/>
        </p:nvGrpSpPr>
        <p:grpSpPr bwMode="auto">
          <a:xfrm>
            <a:off x="801688" y="4953000"/>
            <a:ext cx="1901825" cy="1533525"/>
            <a:chOff x="801693" y="4953600"/>
            <a:chExt cx="1901595" cy="1533280"/>
          </a:xfrm>
        </p:grpSpPr>
        <p:pic>
          <p:nvPicPr>
            <p:cNvPr id="56346" name="Picture 40" descr="KMOS-sixteen-arms_small.jpg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932400" y="5301208"/>
              <a:ext cx="1770888" cy="1185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801693" y="4953600"/>
              <a:ext cx="890479" cy="369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  <a:ea typeface="ＭＳ Ｐゴシック" pitchFamily="80" charset="-128"/>
                </a:rPr>
                <a:t>KMOS</a:t>
              </a:r>
            </a:p>
          </p:txBody>
        </p:sp>
      </p:grpSp>
      <p:sp>
        <p:nvSpPr>
          <p:cNvPr id="45" name="Title 4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VLT Instruments 2016</a:t>
            </a:r>
            <a:endParaRPr lang="en-GB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949825" y="4953000"/>
            <a:ext cx="2034175" cy="1645800"/>
            <a:chOff x="4949825" y="4953000"/>
            <a:chExt cx="2034175" cy="1645800"/>
          </a:xfrm>
        </p:grpSpPr>
        <p:sp>
          <p:nvSpPr>
            <p:cNvPr id="58404" name="Rectangle 24"/>
            <p:cNvSpPr>
              <a:spLocks noChangeArrowheads="1"/>
            </p:cNvSpPr>
            <p:nvPr/>
          </p:nvSpPr>
          <p:spPr bwMode="auto">
            <a:xfrm>
              <a:off x="4949825" y="4953000"/>
              <a:ext cx="113347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  <a:ea typeface="ＭＳ Ｐゴシック" pitchFamily="80" charset="-128"/>
                </a:rPr>
                <a:t>SPHERE</a:t>
              </a:r>
            </a:p>
          </p:txBody>
        </p:sp>
        <p:pic>
          <p:nvPicPr>
            <p:cNvPr id="3" name="Picture 2"/>
            <p:cNvPicPr>
              <a:picLocks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076000" y="5288400"/>
              <a:ext cx="1908000" cy="131040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7078663" y="3276600"/>
            <a:ext cx="1870936" cy="1666200"/>
            <a:chOff x="7078663" y="3276600"/>
            <a:chExt cx="1870936" cy="1666200"/>
          </a:xfrm>
        </p:grpSpPr>
        <p:sp>
          <p:nvSpPr>
            <p:cNvPr id="58406" name="Rectangle 32"/>
            <p:cNvSpPr>
              <a:spLocks noChangeArrowheads="1"/>
            </p:cNvSpPr>
            <p:nvPr/>
          </p:nvSpPr>
          <p:spPr bwMode="auto">
            <a:xfrm>
              <a:off x="7078663" y="3276600"/>
              <a:ext cx="8509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800" b="1" dirty="0">
                  <a:solidFill>
                    <a:schemeClr val="bg1"/>
                  </a:solidFill>
                  <a:latin typeface="+mj-lt"/>
                  <a:ea typeface="ＭＳ Ｐゴシック" pitchFamily="80" charset="-128"/>
                </a:rPr>
                <a:t>MUSE</a:t>
              </a:r>
            </a:p>
          </p:txBody>
        </p:sp>
        <p:pic>
          <p:nvPicPr>
            <p:cNvPr id="5" name="Picture 4"/>
            <p:cNvPicPr>
              <a:picLocks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163999" y="3632400"/>
              <a:ext cx="1785600" cy="131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54083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Individual objects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VLT instrumentation is for follow-up observations</a:t>
            </a:r>
          </a:p>
          <a:p>
            <a:r>
              <a:rPr lang="en-US" dirty="0" smtClean="0"/>
              <a:t>Large instrument complement for nearby </a:t>
            </a:r>
            <a:r>
              <a:rPr lang="en-US" dirty="0" err="1" smtClean="0"/>
              <a:t>SNe</a:t>
            </a:r>
            <a:endParaRPr lang="en-US" dirty="0" smtClean="0"/>
          </a:p>
          <a:p>
            <a:pPr lvl="1"/>
            <a:r>
              <a:rPr lang="en-US" dirty="0" smtClean="0"/>
              <a:t>NACO – progenitors</a:t>
            </a:r>
          </a:p>
          <a:p>
            <a:pPr lvl="1"/>
            <a:r>
              <a:rPr lang="en-US" dirty="0" smtClean="0"/>
              <a:t>FORS2 – SN spectra</a:t>
            </a:r>
          </a:p>
          <a:p>
            <a:pPr lvl="1"/>
            <a:r>
              <a:rPr lang="en-US" dirty="0" smtClean="0"/>
              <a:t>UVES – environments, abundances</a:t>
            </a:r>
          </a:p>
          <a:p>
            <a:pPr lvl="1"/>
            <a:r>
              <a:rPr lang="en-US" dirty="0" smtClean="0"/>
              <a:t>XSHOOTER – redshifts (CANDELS </a:t>
            </a:r>
            <a:r>
              <a:rPr lang="en-US" dirty="0" err="1" smtClean="0"/>
              <a:t>SNe</a:t>
            </a:r>
            <a:r>
              <a:rPr lang="en-US" dirty="0" smtClean="0"/>
              <a:t>), late phases</a:t>
            </a:r>
          </a:p>
          <a:p>
            <a:pPr lvl="1"/>
            <a:r>
              <a:rPr lang="en-US" dirty="0" smtClean="0"/>
              <a:t>VISIR – mid-infrared</a:t>
            </a:r>
          </a:p>
          <a:p>
            <a:pPr lvl="1"/>
            <a:r>
              <a:rPr lang="en-US" dirty="0" smtClean="0"/>
              <a:t>MUSE – SN environments (SN </a:t>
            </a:r>
            <a:r>
              <a:rPr lang="en-US" dirty="0" err="1" smtClean="0"/>
              <a:t>Refsdal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HAWK-I – near-IR follow-up</a:t>
            </a:r>
          </a:p>
          <a:p>
            <a:pPr lvl="1"/>
            <a:r>
              <a:rPr lang="en-US" dirty="0" smtClean="0"/>
              <a:t>EFOSC2/SOFI - PESSTO</a:t>
            </a:r>
          </a:p>
          <a:p>
            <a:pPr>
              <a:buFont typeface="ZapfDingbatsITC" charset="0"/>
              <a:buChar char="➔"/>
            </a:pPr>
            <a:r>
              <a:rPr lang="en-US" dirty="0" smtClean="0"/>
              <a:t>Detailed investigations of individual objects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547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 dirty="0" smtClean="0">
                <a:ea typeface="ＭＳ Ｐゴシック"/>
                <a:cs typeface="Arial" pitchFamily="34" charset="0"/>
              </a:rPr>
              <a:t>The Survey Telescopes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10000"/>
              </a:spcBef>
            </a:pPr>
            <a:r>
              <a:rPr lang="en-GB" sz="2400" dirty="0" smtClean="0">
                <a:ea typeface="ＭＳ Ｐゴシック"/>
                <a:cs typeface="Arial" pitchFamily="34" charset="0"/>
              </a:rPr>
              <a:t>VST 2.6m f</a:t>
            </a:r>
            <a:r>
              <a:rPr lang="en-US" sz="2400" dirty="0" smtClean="0">
                <a:ea typeface="ＭＳ Ｐゴシック"/>
                <a:cs typeface="Arial" pitchFamily="34" charset="0"/>
              </a:rPr>
              <a:t>o</a:t>
            </a:r>
            <a:r>
              <a:rPr lang="en-GB" sz="2400" dirty="0" smtClean="0">
                <a:ea typeface="ＭＳ Ｐゴシック"/>
                <a:cs typeface="Arial" pitchFamily="34" charset="0"/>
              </a:rPr>
              <a:t>r optical and VISTA 4.1m f</a:t>
            </a:r>
            <a:r>
              <a:rPr lang="en-US" sz="2400" dirty="0" err="1">
                <a:ea typeface="ＭＳ Ｐゴシック"/>
                <a:cs typeface="Arial" pitchFamily="34" charset="0"/>
              </a:rPr>
              <a:t>o</a:t>
            </a:r>
            <a:r>
              <a:rPr lang="en-GB" sz="2400" dirty="0" smtClean="0">
                <a:ea typeface="ＭＳ Ｐゴシック"/>
                <a:cs typeface="Arial" pitchFamily="34" charset="0"/>
              </a:rPr>
              <a:t>r infrared observations</a:t>
            </a:r>
          </a:p>
          <a:p>
            <a:pPr>
              <a:spcBef>
                <a:spcPct val="10000"/>
              </a:spcBef>
            </a:pPr>
            <a:r>
              <a:rPr lang="en-GB" sz="2400" dirty="0">
                <a:ea typeface="ＭＳ Ｐゴシック"/>
                <a:cs typeface="Arial" pitchFamily="34" charset="0"/>
              </a:rPr>
              <a:t>Coordinated sky surveys in </a:t>
            </a:r>
            <a:r>
              <a:rPr lang="en-GB" sz="2400" dirty="0" smtClean="0">
                <a:ea typeface="ＭＳ Ｐゴシック"/>
                <a:cs typeface="Arial" pitchFamily="34" charset="0"/>
              </a:rPr>
              <a:t>5-year </a:t>
            </a:r>
            <a:r>
              <a:rPr lang="en-GB" sz="2400" dirty="0">
                <a:ea typeface="ＭＳ Ｐゴシック"/>
                <a:cs typeface="Arial" pitchFamily="34" charset="0"/>
              </a:rPr>
              <a:t>projects</a:t>
            </a:r>
          </a:p>
          <a:p>
            <a:pPr>
              <a:spcBef>
                <a:spcPct val="10000"/>
              </a:spcBef>
            </a:pPr>
            <a:endParaRPr lang="en-GB" sz="2400" dirty="0" smtClean="0">
              <a:ea typeface="ＭＳ Ｐゴシック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9007"/>
          <a:stretch/>
        </p:blipFill>
        <p:spPr>
          <a:xfrm>
            <a:off x="612776" y="1916411"/>
            <a:ext cx="3705224" cy="4576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575" y="1915200"/>
            <a:ext cx="4575600" cy="45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9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Telescopes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VST</a:t>
            </a:r>
          </a:p>
          <a:p>
            <a:pPr lvl="1"/>
            <a:r>
              <a:rPr lang="en-US" dirty="0" smtClean="0"/>
              <a:t>SN search SUDARE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VISTA</a:t>
            </a:r>
          </a:p>
          <a:p>
            <a:pPr lvl="1"/>
            <a:r>
              <a:rPr lang="en-US" dirty="0" smtClean="0"/>
              <a:t>VVV </a:t>
            </a:r>
            <a:r>
              <a:rPr lang="en-US" dirty="0" err="1" smtClean="0"/>
              <a:t>SNe</a:t>
            </a:r>
            <a:r>
              <a:rPr lang="en-US" dirty="0" smtClean="0"/>
              <a:t> behind bulge</a:t>
            </a:r>
          </a:p>
          <a:p>
            <a:r>
              <a:rPr lang="en-US" dirty="0" smtClean="0"/>
              <a:t>VLT follow-up of DES </a:t>
            </a:r>
            <a:r>
              <a:rPr lang="en-US" dirty="0" err="1" smtClean="0"/>
              <a:t>SNe</a:t>
            </a:r>
            <a:endParaRPr lang="en-US" dirty="0" smtClean="0"/>
          </a:p>
          <a:p>
            <a:pPr lvl="1"/>
            <a:r>
              <a:rPr lang="en-US" dirty="0" smtClean="0"/>
              <a:t>HAWK-I provides </a:t>
            </a:r>
            <a:r>
              <a:rPr lang="en-US" dirty="0" smtClean="0"/>
              <a:t>IR</a:t>
            </a:r>
          </a:p>
          <a:p>
            <a:pPr lvl="1"/>
            <a:r>
              <a:rPr lang="en-US" dirty="0" smtClean="0"/>
              <a:t>X-SHOOTER for host galaxy redshifts</a:t>
            </a:r>
            <a:endParaRPr lang="en-US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4241800" y="1011238"/>
            <a:ext cx="4610100" cy="3616824"/>
            <a:chOff x="4241800" y="1011238"/>
            <a:chExt cx="4610100" cy="361682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41800" y="1052512"/>
              <a:ext cx="4610100" cy="357555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270506" y="1011238"/>
              <a:ext cx="2441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Cappellaro</a:t>
              </a:r>
              <a:r>
                <a:rPr lang="en-US" dirty="0" smtClean="0"/>
                <a:t> et al. 2016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5807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Long-Term Monitoring Programs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Supernovae</a:t>
            </a:r>
          </a:p>
          <a:p>
            <a:pPr lvl="1"/>
            <a:r>
              <a:rPr lang="en-GB" dirty="0" smtClean="0"/>
              <a:t>Key Program in 1980s</a:t>
            </a:r>
          </a:p>
          <a:p>
            <a:pPr lvl="1"/>
            <a:r>
              <a:rPr lang="en-GB" dirty="0" smtClean="0"/>
              <a:t>Several Large Programs </a:t>
            </a:r>
          </a:p>
          <a:p>
            <a:pPr lvl="2"/>
            <a:r>
              <a:rPr lang="en-GB" dirty="0" err="1" smtClean="0"/>
              <a:t>Turatto</a:t>
            </a:r>
            <a:r>
              <a:rPr lang="en-GB" dirty="0" smtClean="0"/>
              <a:t> et al., </a:t>
            </a:r>
            <a:r>
              <a:rPr lang="en-GB" dirty="0" err="1" smtClean="0"/>
              <a:t>Benetti</a:t>
            </a:r>
            <a:r>
              <a:rPr lang="en-GB" dirty="0" smtClean="0"/>
              <a:t> et al.</a:t>
            </a:r>
          </a:p>
          <a:p>
            <a:pPr lvl="1"/>
            <a:r>
              <a:rPr lang="en-GB" dirty="0" smtClean="0"/>
              <a:t>Public Spectroscopic Survey</a:t>
            </a:r>
          </a:p>
          <a:p>
            <a:pPr lvl="2"/>
            <a:r>
              <a:rPr lang="en-GB" dirty="0" smtClean="0"/>
              <a:t>PESSTO</a:t>
            </a:r>
          </a:p>
          <a:p>
            <a:pPr lvl="3"/>
            <a:r>
              <a:rPr lang="en-GB" dirty="0"/>
              <a:t>9</a:t>
            </a:r>
            <a:r>
              <a:rPr lang="en-GB" dirty="0" smtClean="0"/>
              <a:t>0 nights per year for spectroscopic SN follow-up</a:t>
            </a:r>
          </a:p>
          <a:p>
            <a:pPr lvl="3"/>
            <a:r>
              <a:rPr lang="en-GB" dirty="0" smtClean="0"/>
              <a:t>concentrate on peculiar and rare types of supernovae</a:t>
            </a:r>
          </a:p>
          <a:p>
            <a:pPr lvl="3"/>
            <a:endParaRPr lang="en-GB" dirty="0" smtClean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52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41"/>
          <a:stretch/>
        </p:blipFill>
        <p:spPr>
          <a:xfrm>
            <a:off x="584200" y="-87085"/>
            <a:ext cx="8026400" cy="69450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6100" y="355600"/>
            <a:ext cx="2326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Paranal 2020</a:t>
            </a:r>
            <a:endParaRPr lang="en-US" sz="2800" dirty="0">
              <a:solidFill>
                <a:schemeClr val="bg1"/>
              </a:solidFill>
            </a:endParaRPr>
          </a:p>
        </p:txBody>
      </p:sp>
      <p:graphicFrame>
        <p:nvGraphicFramePr>
          <p:cNvPr id="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6614119"/>
              </p:ext>
            </p:extLst>
          </p:nvPr>
        </p:nvGraphicFramePr>
        <p:xfrm>
          <a:off x="645866" y="864547"/>
          <a:ext cx="795338" cy="103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4" name="Photo Editor Photo" r:id="rId4" imgW="4495238" imgH="5858693" progId="">
                  <p:embed/>
                </p:oleObj>
              </mc:Choice>
              <mc:Fallback>
                <p:oleObj name="Photo Editor Photo" r:id="rId4" imgW="4495238" imgH="585869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5866" y="864547"/>
                        <a:ext cx="795338" cy="1036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 bwMode="auto">
          <a:xfrm>
            <a:off x="5080000" y="1473200"/>
            <a:ext cx="608400" cy="718700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845778" y="393458"/>
            <a:ext cx="5395322" cy="5341742"/>
            <a:chOff x="2845778" y="393458"/>
            <a:chExt cx="5395322" cy="5341742"/>
          </a:xfrm>
        </p:grpSpPr>
        <p:sp>
          <p:nvSpPr>
            <p:cNvPr id="6" name="Rectangle 5"/>
            <p:cNvSpPr/>
            <p:nvPr/>
          </p:nvSpPr>
          <p:spPr bwMode="auto">
            <a:xfrm>
              <a:off x="7480300" y="635000"/>
              <a:ext cx="608400" cy="198000"/>
            </a:xfrm>
            <a:prstGeom prst="rect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5912176" y="746700"/>
              <a:ext cx="432000" cy="198000"/>
            </a:xfrm>
            <a:prstGeom prst="rect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2845778" y="1473200"/>
              <a:ext cx="684822" cy="198000"/>
            </a:xfrm>
            <a:prstGeom prst="rect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7466400" y="5537200"/>
              <a:ext cx="774700" cy="198000"/>
            </a:xfrm>
            <a:prstGeom prst="rect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899476" y="393458"/>
              <a:ext cx="540000" cy="198000"/>
            </a:xfrm>
            <a:prstGeom prst="rect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939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683320"/>
            <a:ext cx="5216400" cy="4626000"/>
            <a:chOff x="0" y="1196752"/>
            <a:chExt cx="5216400" cy="4626000"/>
          </a:xfrm>
        </p:grpSpPr>
        <p:grpSp>
          <p:nvGrpSpPr>
            <p:cNvPr id="12" name="Group 11"/>
            <p:cNvGrpSpPr/>
            <p:nvPr/>
          </p:nvGrpSpPr>
          <p:grpSpPr>
            <a:xfrm>
              <a:off x="0" y="1196752"/>
              <a:ext cx="5216400" cy="4626000"/>
              <a:chOff x="457200" y="-105895"/>
              <a:chExt cx="8153400" cy="7014322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200" y="-105895"/>
                <a:ext cx="8153400" cy="7014322"/>
              </a:xfrm>
              <a:prstGeom prst="rect">
                <a:avLst/>
              </a:prstGeom>
            </p:spPr>
          </p:pic>
          <p:grpSp>
            <p:nvGrpSpPr>
              <p:cNvPr id="10" name="Group 9"/>
              <p:cNvGrpSpPr/>
              <p:nvPr/>
            </p:nvGrpSpPr>
            <p:grpSpPr>
              <a:xfrm>
                <a:off x="533400" y="51421"/>
                <a:ext cx="3704139" cy="1061417"/>
                <a:chOff x="533400" y="51421"/>
                <a:chExt cx="3704139" cy="1061417"/>
              </a:xfrm>
            </p:grpSpPr>
            <p:graphicFrame>
              <p:nvGraphicFramePr>
                <p:cNvPr id="8" name="Object 7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533400" y="76200"/>
                <a:ext cx="795338" cy="103663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308" name="Photo Editor Photo" r:id="rId4" imgW="4495238" imgH="5858693" progId="">
                        <p:embed/>
                      </p:oleObj>
                    </mc:Choice>
                    <mc:Fallback>
                      <p:oleObj name="Photo Editor Photo" r:id="rId4" imgW="4495238" imgH="5858693" progId="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33400" y="76200"/>
                              <a:ext cx="795338" cy="103663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BBE0E3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xmlns="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9" name="TextBox 8"/>
                <p:cNvSpPr txBox="1"/>
                <p:nvPr/>
              </p:nvSpPr>
              <p:spPr>
                <a:xfrm>
                  <a:off x="1300538" y="51421"/>
                  <a:ext cx="2937001" cy="6066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2000" dirty="0" smtClean="0">
                      <a:latin typeface="Helvetica Neue Medium"/>
                      <a:cs typeface="Helvetica Neue Medium"/>
                    </a:rPr>
                    <a:t>Paranal &gt;2020</a:t>
                  </a:r>
                  <a:endParaRPr lang="en-GB" sz="2000" dirty="0">
                    <a:latin typeface="Helvetica Neue Medium"/>
                    <a:cs typeface="Helvetica Neue Medium"/>
                  </a:endParaRPr>
                </a:p>
              </p:txBody>
            </p:sp>
          </p:grpSp>
        </p:grpSp>
        <p:sp>
          <p:nvSpPr>
            <p:cNvPr id="13" name="Rectangle 12"/>
            <p:cNvSpPr/>
            <p:nvPr/>
          </p:nvSpPr>
          <p:spPr bwMode="auto">
            <a:xfrm>
              <a:off x="4488707" y="5185293"/>
              <a:ext cx="515341" cy="11591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ESO Optical/NIR Telescope System </a:t>
            </a:r>
            <a:br>
              <a:rPr lang="en-GB" sz="3600" dirty="0" smtClean="0"/>
            </a:br>
            <a:r>
              <a:rPr lang="en-GB" sz="3600" dirty="0" smtClean="0"/>
              <a:t>after 2020</a:t>
            </a:r>
            <a:endParaRPr lang="en-GB" sz="36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5076056" y="1682691"/>
            <a:ext cx="4663992" cy="4626629"/>
            <a:chOff x="5076056" y="1682691"/>
            <a:chExt cx="4663992" cy="4626629"/>
          </a:xfrm>
        </p:grpSpPr>
        <p:grpSp>
          <p:nvGrpSpPr>
            <p:cNvPr id="24" name="Group 23"/>
            <p:cNvGrpSpPr/>
            <p:nvPr/>
          </p:nvGrpSpPr>
          <p:grpSpPr>
            <a:xfrm>
              <a:off x="5076056" y="1682691"/>
              <a:ext cx="4663992" cy="4626629"/>
              <a:chOff x="5076056" y="1682691"/>
              <a:chExt cx="4663992" cy="4626629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16025" r="21497" b="13310"/>
              <a:stretch/>
            </p:blipFill>
            <p:spPr>
              <a:xfrm>
                <a:off x="5076056" y="1682691"/>
                <a:ext cx="4209129" cy="4626629"/>
              </a:xfrm>
              <a:prstGeom prst="rect">
                <a:avLst/>
              </a:prstGeom>
            </p:spPr>
          </p:pic>
          <p:pic>
            <p:nvPicPr>
              <p:cNvPr id="16" name="Picture 4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16" t="41829" r="65820" b="34106"/>
              <a:stretch/>
            </p:blipFill>
            <p:spPr bwMode="auto">
              <a:xfrm>
                <a:off x="6372200" y="1916832"/>
                <a:ext cx="3367848" cy="18727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6156176" y="2605460"/>
              <a:ext cx="1872208" cy="463500"/>
              <a:chOff x="6156176" y="2605460"/>
              <a:chExt cx="1872208" cy="463500"/>
            </a:xfrm>
          </p:grpSpPr>
          <p:cxnSp>
            <p:nvCxnSpPr>
              <p:cNvPr id="5" name="Straight Arrow Connector 4"/>
              <p:cNvCxnSpPr/>
              <p:nvPr/>
            </p:nvCxnSpPr>
            <p:spPr bwMode="auto">
              <a:xfrm flipV="1">
                <a:off x="6156176" y="2780928"/>
                <a:ext cx="1872208" cy="288032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0" name="TextBox 19"/>
              <p:cNvSpPr txBox="1"/>
              <p:nvPr/>
            </p:nvSpPr>
            <p:spPr>
              <a:xfrm rot="21016372">
                <a:off x="6245566" y="2605460"/>
                <a:ext cx="1564928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rgbClr val="FFFF00"/>
                    </a:solidFill>
                    <a:latin typeface="Helvetica Neue Medium"/>
                    <a:cs typeface="Helvetica Neue Medium"/>
                  </a:rPr>
                  <a:t>3.6m/</a:t>
                </a:r>
                <a:r>
                  <a:rPr lang="en-GB" sz="1400" dirty="0" err="1" smtClean="0">
                    <a:solidFill>
                      <a:srgbClr val="FFFF00"/>
                    </a:solidFill>
                    <a:latin typeface="Helvetica Neue Medium"/>
                    <a:cs typeface="Helvetica Neue Medium"/>
                  </a:rPr>
                  <a:t>exoplanets</a:t>
                </a:r>
                <a:endParaRPr lang="en-GB" sz="1400" dirty="0">
                  <a:solidFill>
                    <a:srgbClr val="FFFF00"/>
                  </a:solidFill>
                  <a:latin typeface="Helvetica Neue Medium"/>
                  <a:cs typeface="Helvetica Neue Medium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159940" y="3247200"/>
              <a:ext cx="1018227" cy="523220"/>
              <a:chOff x="6159940" y="3247200"/>
              <a:chExt cx="1018227" cy="523220"/>
            </a:xfrm>
          </p:grpSpPr>
          <p:sp>
            <p:nvSpPr>
              <p:cNvPr id="22" name="TextBox 21"/>
              <p:cNvSpPr txBox="1"/>
              <p:nvPr/>
            </p:nvSpPr>
            <p:spPr>
              <a:xfrm rot="20465107">
                <a:off x="6159940" y="3247200"/>
                <a:ext cx="10182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rgbClr val="FFFF00"/>
                    </a:solidFill>
                    <a:latin typeface="Helvetica Neue Medium"/>
                    <a:cs typeface="Helvetica Neue Medium"/>
                  </a:rPr>
                  <a:t>NTT</a:t>
                </a:r>
              </a:p>
              <a:p>
                <a:r>
                  <a:rPr lang="en-GB" sz="1400" dirty="0" smtClean="0">
                    <a:solidFill>
                      <a:srgbClr val="FFFF00"/>
                    </a:solidFill>
                    <a:latin typeface="Helvetica Neue Medium"/>
                    <a:cs typeface="Helvetica Neue Medium"/>
                  </a:rPr>
                  <a:t>transients</a:t>
                </a:r>
                <a:endParaRPr lang="en-GB" sz="1400" dirty="0">
                  <a:solidFill>
                    <a:srgbClr val="FFFF00"/>
                  </a:solidFill>
                  <a:latin typeface="Helvetica Neue Medium"/>
                  <a:cs typeface="Helvetica Neue Medium"/>
                </a:endParaRP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 bwMode="auto">
              <a:xfrm flipV="1">
                <a:off x="6308576" y="3356992"/>
                <a:ext cx="783704" cy="288032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24206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O-official-BL">
  <a:themeElements>
    <a:clrScheme name="ESO-official-B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O-official-B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SO-official-B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16D2408B93DF40BA108CD2988DD55F" ma:contentTypeVersion="2" ma:contentTypeDescription="Create a new document." ma:contentTypeScope="" ma:versionID="0df1f75800124b8710582673894150d0">
  <xsd:schema xmlns:xsd="http://www.w3.org/2001/XMLSchema" xmlns:xs="http://www.w3.org/2001/XMLSchema" xmlns:p="http://schemas.microsoft.com/office/2006/metadata/properties" xmlns:ns3="fe6bf98e-3663-4d33-9299-74b2d3a86f36" targetNamespace="http://schemas.microsoft.com/office/2006/metadata/properties" ma:root="true" ma:fieldsID="264aebd59b55cf4b0c486b778e6c0fc7" ns3:_="">
    <xsd:import namespace="fe6bf98e-3663-4d33-9299-74b2d3a86f3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6bf98e-3663-4d33-9299-74b2d3a86f3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2AD29B-D4DB-4F39-98CD-A659600F68CB}">
  <ds:schemaRefs>
    <ds:schemaRef ds:uri="http://purl.org/dc/terms/"/>
    <ds:schemaRef ds:uri="http://schemas.microsoft.com/office/2006/documentManagement/types"/>
    <ds:schemaRef ds:uri="http://purl.org/dc/elements/1.1/"/>
    <ds:schemaRef ds:uri="fe6bf98e-3663-4d33-9299-74b2d3a86f36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78482DC-F63D-4F72-99C2-7E2EDBBEE2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6bf98e-3663-4d33-9299-74b2d3a86f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2DDB58B-840D-4625-8126-FFD9D3F770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7753</TotalTime>
  <Words>634</Words>
  <Application>Microsoft Macintosh PowerPoint</Application>
  <PresentationFormat>On-screen Show (4:3)</PresentationFormat>
  <Paragraphs>164</Paragraphs>
  <Slides>22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Calibri</vt:lpstr>
      <vt:lpstr>Chalkboard</vt:lpstr>
      <vt:lpstr>Helvetica Neue LT Com 55 Roman</vt:lpstr>
      <vt:lpstr>Helvetica Neue Medium</vt:lpstr>
      <vt:lpstr>HelveticaNeueLT Com 45 Lt</vt:lpstr>
      <vt:lpstr>HelveticaNeueLT Com 55 Roman</vt:lpstr>
      <vt:lpstr>Lucida Grande</vt:lpstr>
      <vt:lpstr>MS PGothic</vt:lpstr>
      <vt:lpstr>ＭＳ Ｐゴシック</vt:lpstr>
      <vt:lpstr>Symbol</vt:lpstr>
      <vt:lpstr>Times New Roman</vt:lpstr>
      <vt:lpstr>Wingdings</vt:lpstr>
      <vt:lpstr>ZapfDingbatsITC</vt:lpstr>
      <vt:lpstr>Arial</vt:lpstr>
      <vt:lpstr>ESO-official-BL</vt:lpstr>
      <vt:lpstr>Photo Editor Photo</vt:lpstr>
      <vt:lpstr>PowerPoint Presentation</vt:lpstr>
      <vt:lpstr>PowerPoint Presentation</vt:lpstr>
      <vt:lpstr>VLT Instruments 2016</vt:lpstr>
      <vt:lpstr>Individual objects</vt:lpstr>
      <vt:lpstr>The Survey Telescopes</vt:lpstr>
      <vt:lpstr>Survey Telescopes</vt:lpstr>
      <vt:lpstr>Long-Term Monitoring Programs</vt:lpstr>
      <vt:lpstr>PowerPoint Presentation</vt:lpstr>
      <vt:lpstr>ESO Optical/NIR Telescope System  after 2020</vt:lpstr>
      <vt:lpstr>The ESO Transient Sky</vt:lpstr>
      <vt:lpstr>Strategic Changes - next decade</vt:lpstr>
      <vt:lpstr>SOXS on the NTT</vt:lpstr>
      <vt:lpstr>Future SN Cosmology</vt:lpstr>
      <vt:lpstr>SN Ia infrared light curves</vt:lpstr>
      <vt:lpstr>Correlations with the optical</vt:lpstr>
      <vt:lpstr>Correlation with colour evolution</vt:lpstr>
      <vt:lpstr>Consistent picture emerging</vt:lpstr>
      <vt:lpstr>Nickel masses</vt:lpstr>
      <vt:lpstr>Luminosity and mass functions</vt:lpstr>
      <vt:lpstr>EUCLID</vt:lpstr>
      <vt:lpstr>Future Facilities</vt:lpstr>
      <vt:lpstr>Astronomy in the 2020s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1</dc:title>
  <dc:creator>David Bargna</dc:creator>
  <cp:lastModifiedBy>Bruno Leibundgut</cp:lastModifiedBy>
  <cp:revision>185</cp:revision>
  <dcterms:created xsi:type="dcterms:W3CDTF">2015-03-17T14:45:24Z</dcterms:created>
  <dcterms:modified xsi:type="dcterms:W3CDTF">2016-04-18T10:34:56Z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0x010100CB16D2408B93DF40BA108CD2988DD55F</vt:lpwstr>
  </property>
</Properties>
</file>