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84"/>
  </p:notesMasterIdLst>
  <p:sldIdLst>
    <p:sldId id="769" r:id="rId2"/>
    <p:sldId id="256" r:id="rId3"/>
    <p:sldId id="565" r:id="rId4"/>
    <p:sldId id="632" r:id="rId5"/>
    <p:sldId id="633" r:id="rId6"/>
    <p:sldId id="765" r:id="rId7"/>
    <p:sldId id="766" r:id="rId8"/>
    <p:sldId id="767" r:id="rId9"/>
    <p:sldId id="761" r:id="rId10"/>
    <p:sldId id="697" r:id="rId11"/>
    <p:sldId id="744" r:id="rId12"/>
    <p:sldId id="745" r:id="rId13"/>
    <p:sldId id="746" r:id="rId14"/>
    <p:sldId id="747" r:id="rId15"/>
    <p:sldId id="624" r:id="rId16"/>
    <p:sldId id="717" r:id="rId17"/>
    <p:sldId id="718" r:id="rId18"/>
    <p:sldId id="719" r:id="rId19"/>
    <p:sldId id="720" r:id="rId20"/>
    <p:sldId id="721" r:id="rId21"/>
    <p:sldId id="626" r:id="rId22"/>
    <p:sldId id="699" r:id="rId23"/>
    <p:sldId id="714" r:id="rId24"/>
    <p:sldId id="657" r:id="rId25"/>
    <p:sldId id="701" r:id="rId26"/>
    <p:sldId id="568" r:id="rId27"/>
    <p:sldId id="585" r:id="rId28"/>
    <p:sldId id="579" r:id="rId29"/>
    <p:sldId id="659" r:id="rId30"/>
    <p:sldId id="660" r:id="rId31"/>
    <p:sldId id="661" r:id="rId32"/>
    <p:sldId id="662" r:id="rId33"/>
    <p:sldId id="663" r:id="rId34"/>
    <p:sldId id="583" r:id="rId35"/>
    <p:sldId id="584" r:id="rId36"/>
    <p:sldId id="640" r:id="rId37"/>
    <p:sldId id="709" r:id="rId38"/>
    <p:sldId id="670" r:id="rId39"/>
    <p:sldId id="570" r:id="rId40"/>
    <p:sldId id="628" r:id="rId41"/>
    <p:sldId id="686" r:id="rId42"/>
    <p:sldId id="687" r:id="rId43"/>
    <p:sldId id="688" r:id="rId44"/>
    <p:sldId id="748" r:id="rId45"/>
    <p:sldId id="749" r:id="rId46"/>
    <p:sldId id="750" r:id="rId47"/>
    <p:sldId id="752" r:id="rId48"/>
    <p:sldId id="753" r:id="rId49"/>
    <p:sldId id="754" r:id="rId50"/>
    <p:sldId id="755" r:id="rId51"/>
    <p:sldId id="757" r:id="rId52"/>
    <p:sldId id="758" r:id="rId53"/>
    <p:sldId id="759" r:id="rId54"/>
    <p:sldId id="760" r:id="rId55"/>
    <p:sldId id="768" r:id="rId56"/>
    <p:sldId id="610" r:id="rId57"/>
    <p:sldId id="672" r:id="rId58"/>
    <p:sldId id="715" r:id="rId59"/>
    <p:sldId id="716" r:id="rId60"/>
    <p:sldId id="607" r:id="rId61"/>
    <p:sldId id="725" r:id="rId62"/>
    <p:sldId id="726" r:id="rId63"/>
    <p:sldId id="722" r:id="rId64"/>
    <p:sldId id="724" r:id="rId65"/>
    <p:sldId id="675" r:id="rId66"/>
    <p:sldId id="728" r:id="rId67"/>
    <p:sldId id="691" r:id="rId68"/>
    <p:sldId id="692" r:id="rId69"/>
    <p:sldId id="693" r:id="rId70"/>
    <p:sldId id="696" r:id="rId71"/>
    <p:sldId id="674" r:id="rId72"/>
    <p:sldId id="678" r:id="rId73"/>
    <p:sldId id="614" r:id="rId74"/>
    <p:sldId id="727" r:id="rId75"/>
    <p:sldId id="677" r:id="rId76"/>
    <p:sldId id="711" r:id="rId77"/>
    <p:sldId id="729" r:id="rId78"/>
    <p:sldId id="730" r:id="rId79"/>
    <p:sldId id="731" r:id="rId80"/>
    <p:sldId id="732" r:id="rId81"/>
    <p:sldId id="742" r:id="rId82"/>
    <p:sldId id="743" r:id="rId83"/>
  </p:sldIdLst>
  <p:sldSz cx="9144000" cy="6858000" type="screen4x3"/>
  <p:notesSz cx="7315200" cy="9601200"/>
  <p:embeddedFontLst>
    <p:embeddedFont>
      <p:font typeface="HelveticaNeueLT Com 65 Md" pitchFamily="34" charset="0"/>
      <p:regular r:id="rId85"/>
    </p:embeddedFont>
    <p:embeddedFont>
      <p:font typeface="HelveticaNeueLT Com 45 Lt" pitchFamily="34" charset="0"/>
      <p:regular r:id="rId86"/>
      <p:italic r:id="rId87"/>
    </p:embeddedFont>
    <p:embeddedFont>
      <p:font typeface="HelveticaNeueLT Com 55 Roman" pitchFamily="34" charset="0"/>
      <p:regular r:id="rId88"/>
      <p:bold r:id="rId89"/>
      <p:italic r:id="rId90"/>
    </p:embeddedFont>
    <p:embeddedFont>
      <p:font typeface="SimSun" charset="-122"/>
      <p:regular r:id="rId91"/>
    </p:embeddedFont>
    <p:embeddedFont>
      <p:font typeface="Comic Sans MS" pitchFamily="66" charset="0"/>
      <p:regular r:id="rId92"/>
      <p:bold r:id="rId93"/>
    </p:embeddedFont>
    <p:embeddedFont>
      <p:font typeface="Arial Unicode MS" pitchFamily="34" charset="-128"/>
      <p:regular r:id="rId94"/>
    </p:embeddedFont>
    <p:embeddedFont>
      <p:font typeface="Calibri" pitchFamily="34" charset="0"/>
      <p:regular r:id="rId95"/>
      <p:bold r:id="rId96"/>
      <p:italic r:id="rId97"/>
      <p:boldItalic r:id="rId98"/>
    </p:embeddedFont>
  </p:embeddedFontLst>
  <p:custShowLst>
    <p:custShow name="SN physics" id="0">
      <p:sldLst/>
    </p:custShow>
    <p:custShow name="White dwarfs" id="1">
      <p:sldLst/>
    </p:custShow>
    <p:custShow name="Cosmology" id="2">
      <p:sldLst/>
    </p:custShow>
  </p:custShow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CC33"/>
    <a:srgbClr val="66FF33"/>
    <a:srgbClr val="FFFF00"/>
    <a:srgbClr val="00FFFF"/>
    <a:srgbClr val="FF9900"/>
    <a:srgbClr val="FF3399"/>
    <a:srgbClr val="DDDDDD"/>
    <a:srgbClr val="C0C0C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65" autoAdjust="0"/>
    <p:restoredTop sz="94652" autoAdjust="0"/>
  </p:normalViewPr>
  <p:slideViewPr>
    <p:cSldViewPr>
      <p:cViewPr varScale="1">
        <p:scale>
          <a:sx n="71" d="100"/>
          <a:sy n="71" d="100"/>
        </p:scale>
        <p:origin x="-11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746"/>
    </p:cViewPr>
  </p:sorterViewPr>
  <p:notesViewPr>
    <p:cSldViewPr>
      <p:cViewPr varScale="1">
        <p:scale>
          <a:sx n="37" d="100"/>
          <a:sy n="37" d="100"/>
        </p:scale>
        <p:origin x="-1464" y="-84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97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3.fntdata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2" tIns="48330" rIns="96662" bIns="48330" numCol="1" anchor="t" anchorCtr="0" compatLnSpc="1">
            <a:prstTxWarp prst="textNoShape">
              <a:avLst/>
            </a:prstTxWarp>
          </a:bodyPr>
          <a:lstStyle>
            <a:lvl1pPr defTabSz="965964" eaLnBrk="0" hangingPunct="0">
              <a:defRPr sz="13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726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2" tIns="48330" rIns="96662" bIns="48330" numCol="1" anchor="t" anchorCtr="0" compatLnSpc="1">
            <a:prstTxWarp prst="textNoShape">
              <a:avLst/>
            </a:prstTxWarp>
          </a:bodyPr>
          <a:lstStyle>
            <a:lvl1pPr algn="r" defTabSz="965964" eaLnBrk="0" hangingPunct="0">
              <a:defRPr sz="13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581" y="4561232"/>
            <a:ext cx="5366040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2" tIns="48330" rIns="96662" bIns="483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810"/>
            <a:ext cx="3169474" cy="48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2" tIns="48330" rIns="96662" bIns="48330" numCol="1" anchor="b" anchorCtr="0" compatLnSpc="1">
            <a:prstTxWarp prst="textNoShape">
              <a:avLst/>
            </a:prstTxWarp>
          </a:bodyPr>
          <a:lstStyle>
            <a:lvl1pPr defTabSz="965964" eaLnBrk="0" hangingPunct="0">
              <a:defRPr sz="13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726" y="9120810"/>
            <a:ext cx="3169474" cy="48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2" tIns="48330" rIns="96662" bIns="48330" numCol="1" anchor="b" anchorCtr="0" compatLnSpc="1">
            <a:prstTxWarp prst="textNoShape">
              <a:avLst/>
            </a:prstTxWarp>
          </a:bodyPr>
          <a:lstStyle>
            <a:lvl1pPr algn="r" defTabSz="965964" eaLnBrk="0" hangingPunct="0">
              <a:defRPr sz="1300" b="0"/>
            </a:lvl1pPr>
          </a:lstStyle>
          <a:p>
            <a:pPr>
              <a:defRPr/>
            </a:pPr>
            <a:fld id="{39B08B88-B83D-464C-A7FE-088E9A7392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9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A7828F-7278-4409-B72E-4F1252AB98B5}" type="slidenum">
              <a:rPr lang="en-GB" smtClean="0"/>
              <a:pPr/>
              <a:t>58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40811E-2584-4157-BB8A-E22FA1492F45}" type="slidenum">
              <a:rPr lang="en-GB"/>
              <a:pPr/>
              <a:t>11</a:t>
            </a:fld>
            <a:endParaRPr lang="en-GB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3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E52DF7-5E63-4F53-8868-CB71D559A5F6}" type="slidenum">
              <a:rPr lang="en-GB"/>
              <a:pPr/>
              <a:t>12</a:t>
            </a:fld>
            <a:endParaRPr lang="en-GB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C995B-9BB1-4913-80D1-F71716BC6043}" type="slidenum">
              <a:rPr lang="en-GB"/>
              <a:pPr/>
              <a:t>13</a:t>
            </a:fld>
            <a:endParaRPr lang="en-GB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3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5A4C1F-9D10-451B-98A6-540C4D446E97}" type="slidenum">
              <a:rPr lang="en-GB"/>
              <a:pPr/>
              <a:t>14</a:t>
            </a:fld>
            <a:endParaRPr lang="en-GB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81" y="4561233"/>
            <a:ext cx="5366040" cy="432020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825D1-CD0D-438E-B7A3-D0F5C2E79F44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BAC66-1282-4C78-ABB9-5A95D4BAA1D5}" type="slidenum">
              <a:rPr lang="en-GB" smtClean="0"/>
              <a:pPr/>
              <a:t>41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085BF-6ABD-4CE5-BE18-F575FC198416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9" y="4561232"/>
            <a:ext cx="5850823" cy="432020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55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42337-77F1-48BB-8D94-4BE1E210BA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AB8A8-0CA0-47A2-8C0D-086CD8BCFB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40B37-FD7C-4A32-A9BD-215D1948B1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4B989-B4C4-44FE-A51F-D0C6939A04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BA1D3-7479-4814-BF9D-ED16993F04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A1148-BBF0-4D03-B43A-A9E509FBF6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0D66-326A-4B5A-B152-4F4555E7E2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64B2A-0C7C-4594-92EC-F6D4E600DE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08196-EBE7-4E32-88CB-CCC437FBF9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C0046-FF0B-4FED-9BD5-A2AAB0565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E147D-AC2A-4FAB-84A6-61443E1BC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95C80-6F6D-43D2-BCA1-9B719ACA2A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/>
            </a:lvl1pPr>
          </a:lstStyle>
          <a:p>
            <a:pPr>
              <a:defRPr/>
            </a:pPr>
            <a:fld id="{08F0755A-6EBF-42DF-AD71-7A03175DAF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HelveticaNeueLT Com 65 Md" pitchFamily="34" charset="0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CC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81.jpeg"/><Relationship Id="rId7" Type="http://schemas.openxmlformats.org/officeDocument/2006/relationships/image" Target="../media/image77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75.jpeg"/><Relationship Id="rId4" Type="http://schemas.openxmlformats.org/officeDocument/2006/relationships/image" Target="../media/image82.jpeg"/><Relationship Id="rId9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684213" y="1557338"/>
            <a:ext cx="768985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>
                <a:solidFill>
                  <a:srgbClr val="FF0000"/>
                </a:solidFill>
              </a:rPr>
              <a:t>If the observational evidence upon which these claims are based are reinforced by future experiments, the implications for cosmology will be incredible.</a:t>
            </a:r>
          </a:p>
          <a:p>
            <a:endParaRPr lang="en-GB" sz="3200"/>
          </a:p>
          <a:p>
            <a:pPr algn="r"/>
            <a:r>
              <a:rPr lang="en-GB" b="1"/>
              <a:t>Preprint August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Astrophysics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To measure cosmological parameters (distances) you need to</a:t>
            </a:r>
          </a:p>
          <a:p>
            <a:pPr lvl="1"/>
            <a:r>
              <a:rPr lang="en-GB" smtClean="0">
                <a:solidFill>
                  <a:schemeClr val="accent2"/>
                </a:solidFill>
              </a:rPr>
              <a:t>understand your source</a:t>
            </a:r>
          </a:p>
          <a:p>
            <a:pPr lvl="1"/>
            <a:r>
              <a:rPr lang="en-GB" smtClean="0"/>
              <a:t>understand what can affect the light on its path to the observer (‘foregrounds’)</a:t>
            </a:r>
          </a:p>
          <a:p>
            <a:pPr lvl="1"/>
            <a:r>
              <a:rPr lang="en-GB" smtClean="0">
                <a:solidFill>
                  <a:schemeClr val="tx1"/>
                </a:solidFill>
              </a:rPr>
              <a:t>know your local environment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Supernova </a:t>
            </a:r>
            <a:r>
              <a:rPr lang="de-DE" dirty="0" err="1" smtClean="0"/>
              <a:t>Classification</a:t>
            </a:r>
            <a:endParaRPr lang="de-DE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700213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appearance</a:t>
            </a:r>
            <a:r>
              <a:rPr lang="de-DE" dirty="0" smtClean="0"/>
              <a:t> </a:t>
            </a:r>
            <a:r>
              <a:rPr lang="de-DE" dirty="0" err="1" smtClean="0"/>
              <a:t>near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light</a:t>
            </a:r>
            <a:endParaRPr lang="de-DE" dirty="0"/>
          </a:p>
        </p:txBody>
      </p:sp>
      <p:grpSp>
        <p:nvGrpSpPr>
          <p:cNvPr id="13" name="Group 12"/>
          <p:cNvGrpSpPr/>
          <p:nvPr/>
        </p:nvGrpSpPr>
        <p:grpSpPr>
          <a:xfrm>
            <a:off x="2483121" y="2924944"/>
            <a:ext cx="2880967" cy="864096"/>
            <a:chOff x="2411760" y="2808000"/>
            <a:chExt cx="2880967" cy="864096"/>
          </a:xfrm>
        </p:grpSpPr>
        <p:sp>
          <p:nvSpPr>
            <p:cNvPr id="102405" name="Text Box 5"/>
            <p:cNvSpPr txBox="1">
              <a:spLocks noChangeArrowheads="1"/>
            </p:cNvSpPr>
            <p:nvPr/>
          </p:nvSpPr>
          <p:spPr bwMode="auto">
            <a:xfrm>
              <a:off x="2744788" y="2886075"/>
              <a:ext cx="2547939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dirty="0" err="1" smtClean="0">
                  <a:solidFill>
                    <a:srgbClr val="C00000"/>
                  </a:solidFill>
                  <a:latin typeface="HelveticaNeueLT Com 65 Md" pitchFamily="34" charset="0"/>
                </a:rPr>
                <a:t>core</a:t>
              </a:r>
              <a:r>
                <a:rPr lang="de-DE" dirty="0" smtClean="0">
                  <a:solidFill>
                    <a:srgbClr val="C00000"/>
                  </a:solidFill>
                  <a:latin typeface="HelveticaNeueLT Com 65 Md" pitchFamily="34" charset="0"/>
                </a:rPr>
                <a:t> </a:t>
              </a:r>
              <a:r>
                <a:rPr lang="de-DE" dirty="0" err="1" smtClean="0">
                  <a:solidFill>
                    <a:srgbClr val="C00000"/>
                  </a:solidFill>
                  <a:latin typeface="HelveticaNeueLT Com 65 Md" pitchFamily="34" charset="0"/>
                </a:rPr>
                <a:t>collapse</a:t>
              </a:r>
              <a:r>
                <a:rPr lang="de-DE" dirty="0" smtClean="0">
                  <a:solidFill>
                    <a:srgbClr val="C00000"/>
                  </a:solidFill>
                  <a:latin typeface="HelveticaNeueLT Com 65 Md" pitchFamily="34" charset="0"/>
                </a:rPr>
                <a:t> in massive </a:t>
              </a:r>
              <a:r>
                <a:rPr lang="de-DE" dirty="0" err="1" smtClean="0">
                  <a:solidFill>
                    <a:srgbClr val="C00000"/>
                  </a:solidFill>
                  <a:latin typeface="HelveticaNeueLT Com 65 Md" pitchFamily="34" charset="0"/>
                </a:rPr>
                <a:t>stars</a:t>
              </a:r>
              <a:endParaRPr lang="de-DE" dirty="0">
                <a:solidFill>
                  <a:srgbClr val="C00000"/>
                </a:solidFill>
                <a:latin typeface="HelveticaNeueLT Com 65 Md" pitchFamily="34" charset="0"/>
              </a:endParaRPr>
            </a:p>
          </p:txBody>
        </p:sp>
        <p:sp>
          <p:nvSpPr>
            <p:cNvPr id="102406" name="Oval 6"/>
            <p:cNvSpPr>
              <a:spLocks noChangeArrowheads="1"/>
            </p:cNvSpPr>
            <p:nvPr/>
          </p:nvSpPr>
          <p:spPr bwMode="auto">
            <a:xfrm>
              <a:off x="2411760" y="2808000"/>
              <a:ext cx="2736304" cy="864096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619250" y="3933825"/>
            <a:ext cx="23966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CC0000"/>
                </a:solidFill>
                <a:latin typeface="HelveticaNeueLT Com 65 Md" pitchFamily="34" charset="0"/>
              </a:rPr>
              <a:t>SN II </a:t>
            </a:r>
            <a:r>
              <a:rPr lang="en-GB" dirty="0" smtClean="0">
                <a:solidFill>
                  <a:srgbClr val="CC0000"/>
                </a:solidFill>
                <a:latin typeface="HelveticaNeueLT Com 65 Md" pitchFamily="34" charset="0"/>
              </a:rPr>
              <a:t>(hydrogen </a:t>
            </a:r>
            <a:r>
              <a:rPr lang="en-GB" dirty="0">
                <a:solidFill>
                  <a:srgbClr val="CC0000"/>
                </a:solidFill>
                <a:latin typeface="HelveticaNeueLT Com 65 Md" pitchFamily="34" charset="0"/>
              </a:rPr>
              <a:t>H)</a:t>
            </a:r>
          </a:p>
          <a:p>
            <a:r>
              <a:rPr lang="en-GB" dirty="0">
                <a:solidFill>
                  <a:srgbClr val="CC0000"/>
                </a:solidFill>
                <a:latin typeface="HelveticaNeueLT Com 65 Md" pitchFamily="34" charset="0"/>
              </a:rPr>
              <a:t>SN </a:t>
            </a:r>
            <a:r>
              <a:rPr lang="en-GB" dirty="0" err="1">
                <a:solidFill>
                  <a:srgbClr val="CC0000"/>
                </a:solidFill>
                <a:latin typeface="HelveticaNeueLT Com 65 Md" pitchFamily="34" charset="0"/>
              </a:rPr>
              <a:t>Ib</a:t>
            </a:r>
            <a:r>
              <a:rPr lang="en-GB" dirty="0">
                <a:solidFill>
                  <a:srgbClr val="CC0000"/>
                </a:solidFill>
                <a:latin typeface="HelveticaNeueLT Com 65 Md" pitchFamily="34" charset="0"/>
              </a:rPr>
              <a:t>/c </a:t>
            </a:r>
            <a:r>
              <a:rPr lang="en-GB" dirty="0" smtClean="0">
                <a:solidFill>
                  <a:srgbClr val="CC0000"/>
                </a:solidFill>
                <a:latin typeface="HelveticaNeueLT Com 65 Md" pitchFamily="34" charset="0"/>
              </a:rPr>
              <a:t>(no H/He</a:t>
            </a:r>
            <a:r>
              <a:rPr lang="en-GB" dirty="0">
                <a:solidFill>
                  <a:srgbClr val="CC0000"/>
                </a:solidFill>
                <a:latin typeface="HelveticaNeueLT Com 65 Md" pitchFamily="34" charset="0"/>
              </a:rPr>
              <a:t>)</a:t>
            </a:r>
          </a:p>
          <a:p>
            <a:r>
              <a:rPr lang="en-GB" dirty="0" err="1">
                <a:solidFill>
                  <a:srgbClr val="CC0000"/>
                </a:solidFill>
                <a:latin typeface="HelveticaNeueLT Com 65 Md" pitchFamily="34" charset="0"/>
              </a:rPr>
              <a:t>Hypernovae</a:t>
            </a:r>
            <a:r>
              <a:rPr lang="en-GB" dirty="0">
                <a:solidFill>
                  <a:srgbClr val="CC0000"/>
                </a:solidFill>
                <a:latin typeface="HelveticaNeueLT Com 65 Md" pitchFamily="34" charset="0"/>
              </a:rPr>
              <a:t>/GRBs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508104" y="4437112"/>
            <a:ext cx="2447984" cy="936104"/>
            <a:chOff x="5508104" y="4437112"/>
            <a:chExt cx="2447984" cy="936104"/>
          </a:xfrm>
        </p:grpSpPr>
        <p:sp>
          <p:nvSpPr>
            <p:cNvPr id="102409" name="Text Box 9"/>
            <p:cNvSpPr txBox="1">
              <a:spLocks noChangeArrowheads="1"/>
            </p:cNvSpPr>
            <p:nvPr/>
          </p:nvSpPr>
          <p:spPr bwMode="auto">
            <a:xfrm>
              <a:off x="5785190" y="4565665"/>
              <a:ext cx="217089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dirty="0" smtClean="0">
                  <a:solidFill>
                    <a:schemeClr val="accent6"/>
                  </a:solidFill>
                  <a:latin typeface="HelveticaNeueLT Com 65 Md" pitchFamily="34" charset="0"/>
                </a:rPr>
                <a:t>thermonuclear</a:t>
              </a:r>
              <a:endParaRPr lang="en-GB" dirty="0">
                <a:solidFill>
                  <a:schemeClr val="accent6"/>
                </a:solidFill>
                <a:latin typeface="HelveticaNeueLT Com 65 Md" pitchFamily="34" charset="0"/>
              </a:endParaRPr>
            </a:p>
            <a:p>
              <a:r>
                <a:rPr lang="en-GB" dirty="0" smtClean="0">
                  <a:solidFill>
                    <a:schemeClr val="accent6"/>
                  </a:solidFill>
                  <a:latin typeface="HelveticaNeueLT Com 65 Md" pitchFamily="34" charset="0"/>
                </a:rPr>
                <a:t>explosions</a:t>
              </a:r>
              <a:endParaRPr lang="en-GB" dirty="0">
                <a:solidFill>
                  <a:schemeClr val="accent6"/>
                </a:solidFill>
                <a:latin typeface="HelveticaNeueLT Com 65 Md" pitchFamily="34" charset="0"/>
              </a:endParaRPr>
            </a:p>
          </p:txBody>
        </p:sp>
        <p:sp>
          <p:nvSpPr>
            <p:cNvPr id="102410" name="Oval 10"/>
            <p:cNvSpPr>
              <a:spLocks noChangeArrowheads="1"/>
            </p:cNvSpPr>
            <p:nvPr/>
          </p:nvSpPr>
          <p:spPr bwMode="auto">
            <a:xfrm>
              <a:off x="5508104" y="4437112"/>
              <a:ext cx="2376264" cy="93610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6300788" y="3929066"/>
            <a:ext cx="1598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  <a:latin typeface="HelveticaNeueLT Com 65 Md" pitchFamily="34" charset="0"/>
              </a:rPr>
              <a:t>SN </a:t>
            </a:r>
            <a:r>
              <a:rPr lang="en-GB" dirty="0" err="1">
                <a:solidFill>
                  <a:schemeClr val="accent2"/>
                </a:solidFill>
                <a:latin typeface="HelveticaNeueLT Com 65 Md" pitchFamily="34" charset="0"/>
              </a:rPr>
              <a:t>Ia</a:t>
            </a:r>
            <a:r>
              <a:rPr lang="en-GB" dirty="0">
                <a:solidFill>
                  <a:schemeClr val="accent2"/>
                </a:solidFill>
                <a:latin typeface="HelveticaNeueLT Com 65 Md" pitchFamily="34" charset="0"/>
              </a:rPr>
              <a:t> </a:t>
            </a:r>
            <a:r>
              <a:rPr lang="en-GB" dirty="0" smtClean="0">
                <a:solidFill>
                  <a:schemeClr val="accent2"/>
                </a:solidFill>
                <a:latin typeface="HelveticaNeueLT Com 65 Md" pitchFamily="34" charset="0"/>
              </a:rPr>
              <a:t>(no H</a:t>
            </a:r>
            <a:r>
              <a:rPr lang="en-GB" dirty="0">
                <a:solidFill>
                  <a:schemeClr val="accent2"/>
                </a:solidFill>
                <a:latin typeface="HelveticaNeueLT Com 65 Md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Types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6849" y="1628800"/>
            <a:ext cx="4177159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accent6"/>
                </a:solidFill>
              </a:rPr>
              <a:t>Thermonuclear </a:t>
            </a:r>
            <a:r>
              <a:rPr lang="en-US" dirty="0" err="1" smtClean="0">
                <a:solidFill>
                  <a:schemeClr val="accent6"/>
                </a:solidFill>
              </a:rPr>
              <a:t>SNe</a:t>
            </a:r>
            <a:endParaRPr lang="en-US" dirty="0" smtClean="0">
              <a:solidFill>
                <a:schemeClr val="accent6"/>
              </a:solidFill>
            </a:endParaRP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Progenitor stars have small mass (&lt;8M</a:t>
            </a:r>
            <a:r>
              <a:rPr lang="en-US" baseline="-25000" dirty="0" smtClean="0">
                <a:solidFill>
                  <a:srgbClr val="000000"/>
                </a:solidFill>
                <a:sym typeface="Wingdings" pitchFamily="2" charset="2"/>
              </a:rPr>
              <a:t>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highly developed stars (white dwarfs)</a:t>
            </a: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Explosive C und O burning</a:t>
            </a: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Binary star systems</a:t>
            </a:r>
          </a:p>
          <a:p>
            <a:pPr marL="285750" lvl="1"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285750"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Complete destruction</a:t>
            </a:r>
            <a:endParaRPr lang="en-US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36628" y="1628800"/>
            <a:ext cx="478790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de-DE" dirty="0" smtClean="0">
                <a:solidFill>
                  <a:srgbClr val="FF0000"/>
                </a:solidFill>
              </a:rPr>
              <a:t>Core </a:t>
            </a:r>
            <a:r>
              <a:rPr lang="de-DE" dirty="0" err="1" smtClean="0">
                <a:solidFill>
                  <a:srgbClr val="FF0000"/>
                </a:solidFill>
              </a:rPr>
              <a:t>collapse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SNe</a:t>
            </a:r>
            <a:endParaRPr lang="de-DE" dirty="0">
              <a:solidFill>
                <a:srgbClr val="FF0000"/>
              </a:solidFill>
            </a:endParaRP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Progenitor stars have large mass </a:t>
            </a:r>
            <a:r>
              <a:rPr lang="de-DE" dirty="0" smtClean="0">
                <a:solidFill>
                  <a:srgbClr val="000000"/>
                </a:solidFill>
              </a:rPr>
              <a:t>(&gt;</a:t>
            </a:r>
            <a:r>
              <a:rPr lang="de-DE" dirty="0">
                <a:solidFill>
                  <a:srgbClr val="000000"/>
                </a:solidFill>
              </a:rPr>
              <a:t>8M</a:t>
            </a:r>
            <a:r>
              <a:rPr lang="de-DE" baseline="-25000" dirty="0">
                <a:solidFill>
                  <a:srgbClr val="000000"/>
                </a:solidFill>
                <a:sym typeface="Wingdings" pitchFamily="2" charset="2"/>
              </a:rPr>
              <a:t>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)</a:t>
            </a:r>
          </a:p>
          <a:p>
            <a:pPr marL="285750" lvl="1"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large envelope 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(Fusion still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ongoing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de-DE" dirty="0">
              <a:solidFill>
                <a:srgbClr val="000000"/>
              </a:solidFill>
              <a:sym typeface="Wingdings" pitchFamily="2" charset="2"/>
            </a:endParaRPr>
          </a:p>
          <a:p>
            <a:pPr marL="285750" lvl="1">
              <a:lnSpc>
                <a:spcPct val="90000"/>
              </a:lnSpc>
            </a:pP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Burning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because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of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the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high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density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and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compression</a:t>
            </a:r>
            <a:endParaRPr lang="de-DE" dirty="0">
              <a:solidFill>
                <a:srgbClr val="000000"/>
              </a:solidFill>
              <a:sym typeface="Wingdings" pitchFamily="2" charset="2"/>
            </a:endParaRPr>
          </a:p>
          <a:p>
            <a:pPr marL="285750" lvl="1">
              <a:lnSpc>
                <a:spcPct val="90000"/>
              </a:lnSpc>
            </a:pP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Single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stars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(double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stars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for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 </a:t>
            </a:r>
            <a:r>
              <a:rPr lang="de-DE" dirty="0" err="1">
                <a:solidFill>
                  <a:srgbClr val="000000"/>
                </a:solidFill>
                <a:sym typeface="Wingdings" pitchFamily="2" charset="2"/>
              </a:rPr>
              <a:t>SNe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>
                <a:solidFill>
                  <a:srgbClr val="000000"/>
                </a:solidFill>
                <a:sym typeface="Wingdings" pitchFamily="2" charset="2"/>
              </a:rPr>
              <a:t>Ib</a:t>
            </a:r>
            <a:r>
              <a:rPr lang="de-DE" dirty="0">
                <a:solidFill>
                  <a:srgbClr val="000000"/>
                </a:solidFill>
                <a:sym typeface="Wingdings" pitchFamily="2" charset="2"/>
              </a:rPr>
              <a:t>/c)</a:t>
            </a:r>
          </a:p>
          <a:p>
            <a:pPr marL="285750" lvl="1">
              <a:lnSpc>
                <a:spcPct val="90000"/>
              </a:lnSpc>
            </a:pP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Neutron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star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as</a:t>
            </a:r>
            <a:r>
              <a:rPr lang="de-DE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sym typeface="Wingdings" pitchFamily="2" charset="2"/>
              </a:rPr>
              <a:t>remnant</a:t>
            </a:r>
            <a:endParaRPr lang="de-DE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en-GB" dirty="0" smtClean="0"/>
              <a:t>Energy Sources</a:t>
            </a:r>
            <a:endParaRPr lang="en-GB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Shocks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Outburst on stellar surface</a:t>
            </a:r>
            <a:endParaRPr lang="en-GB" dirty="0" smtClean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GB" dirty="0" smtClean="0"/>
              <a:t>Kinetic Energy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Cooling</a:t>
            </a:r>
            <a:endParaRPr lang="en-GB" dirty="0" smtClean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GB" dirty="0" smtClean="0"/>
              <a:t>adiabatic due to the expansion of the </a:t>
            </a:r>
            <a:r>
              <a:rPr lang="en-GB" dirty="0" err="1" smtClean="0"/>
              <a:t>ejecta</a:t>
            </a: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Radioactivity</a:t>
            </a:r>
            <a:endParaRPr lang="en-GB" dirty="0" smtClean="0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GB" dirty="0" err="1" smtClean="0"/>
              <a:t>Nucleosynthesis</a:t>
            </a: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Recombination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Atoms recombine in the shocked material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776"/>
            <a:ext cx="7773988" cy="3192462"/>
          </a:xfrm>
        </p:spPr>
        <p:txBody>
          <a:bodyPr/>
          <a:lstStyle/>
          <a:p>
            <a:r>
              <a:rPr lang="de-DE" sz="3200" dirty="0"/>
              <a:t>Gravitation </a:t>
            </a:r>
            <a:r>
              <a:rPr lang="de-DE" sz="3200" dirty="0">
                <a:cs typeface="Times New Roman" pitchFamily="18" charset="0"/>
              </a:rPr>
              <a:t>→</a:t>
            </a:r>
            <a:r>
              <a:rPr lang="de-DE" sz="3200" dirty="0">
                <a:solidFill>
                  <a:srgbClr val="FF0000"/>
                </a:solidFill>
              </a:rPr>
              <a:t>Typ II Supernovae</a:t>
            </a:r>
          </a:p>
          <a:p>
            <a:pPr lvl="1"/>
            <a:r>
              <a:rPr lang="de-DE" dirty="0" err="1" smtClean="0">
                <a:solidFill>
                  <a:srgbClr val="FF0000"/>
                </a:solidFill>
              </a:rPr>
              <a:t>Collapse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one</a:t>
            </a:r>
            <a:r>
              <a:rPr lang="de-DE" dirty="0" smtClean="0">
                <a:solidFill>
                  <a:srgbClr val="FF0000"/>
                </a:solidFill>
              </a:rPr>
              <a:t> solar </a:t>
            </a:r>
            <a:r>
              <a:rPr lang="de-DE" dirty="0" err="1" smtClean="0">
                <a:solidFill>
                  <a:srgbClr val="FF0000"/>
                </a:solidFill>
              </a:rPr>
              <a:t>mass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a </a:t>
            </a:r>
            <a:r>
              <a:rPr lang="de-DE" dirty="0" err="1" smtClean="0">
                <a:solidFill>
                  <a:srgbClr val="FF0000"/>
                </a:solidFill>
              </a:rPr>
              <a:t>neutron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star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</a:p>
          <a:p>
            <a:pPr lvl="1">
              <a:buSzPct val="80000"/>
              <a:buFont typeface="Wingdings" pitchFamily="2" charset="2"/>
              <a:buChar char="è"/>
            </a:pPr>
            <a:r>
              <a:rPr lang="de-DE" sz="2800" dirty="0" smtClean="0">
                <a:solidFill>
                  <a:srgbClr val="FF0000"/>
                </a:solidFill>
              </a:rPr>
              <a:t>Release </a:t>
            </a:r>
            <a:r>
              <a:rPr lang="de-DE" sz="2800" dirty="0" err="1" smtClean="0">
                <a:solidFill>
                  <a:srgbClr val="FF0000"/>
                </a:solidFill>
              </a:rPr>
              <a:t>of</a:t>
            </a:r>
            <a:r>
              <a:rPr lang="de-DE" sz="2800" dirty="0" smtClean="0">
                <a:solidFill>
                  <a:srgbClr val="FF0000"/>
                </a:solidFill>
              </a:rPr>
              <a:t> 10</a:t>
            </a:r>
            <a:r>
              <a:rPr lang="de-DE" sz="2800" baseline="30000" dirty="0" smtClean="0">
                <a:solidFill>
                  <a:srgbClr val="FF0000"/>
                </a:solidFill>
              </a:rPr>
              <a:t>46</a:t>
            </a:r>
            <a:r>
              <a:rPr lang="de-DE" sz="2800" dirty="0" smtClean="0">
                <a:solidFill>
                  <a:srgbClr val="FF0000"/>
                </a:solidFill>
              </a:rPr>
              <a:t> Joule</a:t>
            </a:r>
          </a:p>
          <a:p>
            <a:pPr lvl="2">
              <a:buFont typeface="Times New Roman" pitchFamily="18" charset="0"/>
              <a:buChar char="−"/>
            </a:pPr>
            <a:r>
              <a:rPr lang="de-DE" dirty="0" err="1" smtClean="0">
                <a:solidFill>
                  <a:srgbClr val="FF0000"/>
                </a:solidFill>
                <a:cs typeface="Times New Roman" pitchFamily="18" charset="0"/>
              </a:rPr>
              <a:t>mostly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cs typeface="Times New Roman" pitchFamily="18" charset="0"/>
              </a:rPr>
              <a:t>electron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cs typeface="Times New Roman" pitchFamily="18" charset="0"/>
              </a:rPr>
              <a:t>n</a:t>
            </a:r>
            <a:r>
              <a:rPr lang="de-DE" dirty="0" err="1" smtClean="0">
                <a:solidFill>
                  <a:srgbClr val="FF0000"/>
                </a:solidFill>
                <a:cs typeface="Times New Roman" pitchFamily="18" charset="0"/>
              </a:rPr>
              <a:t>eutrinos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cs typeface="Times New Roman" pitchFamily="18" charset="0"/>
              </a:rPr>
              <a:t>ν</a:t>
            </a:r>
            <a:r>
              <a:rPr lang="de-DE" baseline="-25000" dirty="0" err="1">
                <a:solidFill>
                  <a:srgbClr val="FF0000"/>
                </a:solidFill>
                <a:cs typeface="Times New Roman" pitchFamily="18" charset="0"/>
              </a:rPr>
              <a:t>e</a:t>
            </a:r>
            <a:endParaRPr lang="de-DE" dirty="0">
              <a:solidFill>
                <a:srgbClr val="FF0000"/>
              </a:solidFill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−"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de-DE" baseline="30000" dirty="0">
                <a:solidFill>
                  <a:srgbClr val="FF0000"/>
                </a:solidFill>
                <a:cs typeface="Times New Roman" pitchFamily="18" charset="0"/>
              </a:rPr>
              <a:t>44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 Joule in </a:t>
            </a:r>
            <a:r>
              <a:rPr lang="de-DE" dirty="0" err="1" smtClean="0">
                <a:solidFill>
                  <a:srgbClr val="FF0000"/>
                </a:solidFill>
                <a:cs typeface="Times New Roman" pitchFamily="18" charset="0"/>
              </a:rPr>
              <a:t>kinetic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cs typeface="Times New Roman" pitchFamily="18" charset="0"/>
              </a:rPr>
              <a:t>energy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(Expansion </a:t>
            </a:r>
            <a:r>
              <a:rPr lang="de-DE" dirty="0" err="1" smtClean="0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 stellar </a:t>
            </a:r>
            <a:r>
              <a:rPr lang="de-DE" dirty="0" err="1" smtClean="0">
                <a:solidFill>
                  <a:srgbClr val="FF0000"/>
                </a:solidFill>
                <a:cs typeface="Times New Roman" pitchFamily="18" charset="0"/>
              </a:rPr>
              <a:t>material</a:t>
            </a:r>
            <a:r>
              <a:rPr lang="de-DE" dirty="0" smtClean="0">
                <a:solidFill>
                  <a:srgbClr val="FF0000"/>
                </a:solidFill>
                <a:cs typeface="Times New Roman" pitchFamily="18" charset="0"/>
              </a:rPr>
              <a:t>)</a:t>
            </a:r>
            <a:endParaRPr lang="de-DE" dirty="0">
              <a:solidFill>
                <a:srgbClr val="FF0000"/>
              </a:solidFill>
              <a:cs typeface="Times New Roman" pitchFamily="18" charset="0"/>
            </a:endParaRPr>
          </a:p>
          <a:p>
            <a:pPr lvl="2">
              <a:buFont typeface="Times New Roman" pitchFamily="18" charset="0"/>
              <a:buChar char="−"/>
            </a:pP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10</a:t>
            </a:r>
            <a:r>
              <a:rPr lang="de-DE" baseline="30000" dirty="0">
                <a:solidFill>
                  <a:srgbClr val="FF0000"/>
                </a:solidFill>
                <a:cs typeface="Times New Roman" pitchFamily="18" charset="0"/>
              </a:rPr>
              <a:t>42</a:t>
            </a:r>
            <a:r>
              <a:rPr lang="de-DE" dirty="0">
                <a:solidFill>
                  <a:srgbClr val="FF0000"/>
                </a:solidFill>
                <a:cs typeface="Times New Roman" pitchFamily="18" charset="0"/>
              </a:rPr>
              <a:t> Joule in </a:t>
            </a:r>
            <a:r>
              <a:rPr lang="de-DE" dirty="0" err="1" smtClean="0">
                <a:solidFill>
                  <a:srgbClr val="FF0000"/>
                </a:solidFill>
                <a:cs typeface="Times New Roman" pitchFamily="18" charset="0"/>
              </a:rPr>
              <a:t>radiation</a:t>
            </a:r>
            <a:endParaRPr lang="de-DE" dirty="0">
              <a:solidFill>
                <a:srgbClr val="FF0000"/>
              </a:solidFill>
              <a:cs typeface="Times New Roman" pitchFamily="18" charset="0"/>
            </a:endParaRP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684213" y="4582120"/>
            <a:ext cx="77739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de-DE" sz="3200" dirty="0" err="1" smtClean="0">
                <a:latin typeface="HelveticaNeueLT Com 65 Md" pitchFamily="34" charset="0"/>
              </a:rPr>
              <a:t>Nuclear</a:t>
            </a:r>
            <a:r>
              <a:rPr lang="de-DE" sz="3200" dirty="0" smtClean="0">
                <a:latin typeface="HelveticaNeueLT Com 65 Md" pitchFamily="34" charset="0"/>
              </a:rPr>
              <a:t> (</a:t>
            </a:r>
            <a:r>
              <a:rPr lang="de-DE" sz="3200" dirty="0" err="1" smtClean="0">
                <a:latin typeface="HelveticaNeueLT Com 65 Md" pitchFamily="34" charset="0"/>
              </a:rPr>
              <a:t>binding</a:t>
            </a:r>
            <a:r>
              <a:rPr lang="de-DE" sz="3200" dirty="0" smtClean="0">
                <a:latin typeface="HelveticaNeueLT Com 65 Md" pitchFamily="34" charset="0"/>
              </a:rPr>
              <a:t>-)</a:t>
            </a:r>
            <a:r>
              <a:rPr lang="de-DE" sz="3200" dirty="0" err="1" smtClean="0">
                <a:latin typeface="HelveticaNeueLT Com 65 Md" pitchFamily="34" charset="0"/>
              </a:rPr>
              <a:t>energy</a:t>
            </a:r>
            <a:r>
              <a:rPr lang="de-DE" sz="3200" dirty="0" smtClean="0">
                <a:latin typeface="HelveticaNeueLT Com 65 Md" pitchFamily="34" charset="0"/>
              </a:rPr>
              <a:t> </a:t>
            </a:r>
            <a:r>
              <a:rPr lang="de-DE" sz="3200" dirty="0">
                <a:latin typeface="HelveticaNeueLT Com 65 Md" pitchFamily="34" charset="0"/>
              </a:rPr>
              <a:t>→ </a:t>
            </a:r>
            <a:r>
              <a:rPr lang="de-DE" sz="3200" dirty="0">
                <a:solidFill>
                  <a:schemeClr val="accent6"/>
                </a:solidFill>
                <a:latin typeface="HelveticaNeueLT Com 65 Md" pitchFamily="34" charset="0"/>
              </a:rPr>
              <a:t>Typ </a:t>
            </a:r>
            <a:r>
              <a:rPr lang="de-DE" sz="3200" dirty="0" err="1">
                <a:solidFill>
                  <a:schemeClr val="accent6"/>
                </a:solidFill>
                <a:latin typeface="HelveticaNeueLT Com 65 Md" pitchFamily="34" charset="0"/>
              </a:rPr>
              <a:t>Ia</a:t>
            </a:r>
            <a:endParaRPr lang="de-DE" sz="3200" dirty="0">
              <a:solidFill>
                <a:schemeClr val="accent6"/>
              </a:solidFill>
              <a:latin typeface="HelveticaNeueLT Com 65 Md" pitchFamily="34" charset="0"/>
            </a:endParaRPr>
          </a:p>
          <a:p>
            <a:pPr marL="742950" lvl="1" indent="-285750">
              <a:buSzPct val="100000"/>
              <a:buFont typeface="HelveticaNeueLT Com 65 Md" pitchFamily="34" charset="0"/>
              <a:buChar char="•"/>
            </a:pP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explosive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carbon</a:t>
            </a: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and</a:t>
            </a: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oxygen</a:t>
            </a: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burning</a:t>
            </a: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of</a:t>
            </a: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one</a:t>
            </a: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 solar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mass</a:t>
            </a: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to</a:t>
            </a:r>
            <a:r>
              <a:rPr lang="de-DE" sz="2400" dirty="0" smtClean="0">
                <a:solidFill>
                  <a:schemeClr val="accent6"/>
                </a:solidFill>
                <a:latin typeface="HelveticaNeueLT Com 65 Md" pitchFamily="34" charset="0"/>
              </a:rPr>
              <a:t> </a:t>
            </a:r>
            <a:r>
              <a:rPr lang="de-DE" sz="2400" dirty="0" err="1" smtClean="0">
                <a:solidFill>
                  <a:schemeClr val="accent6"/>
                </a:solidFill>
                <a:latin typeface="HelveticaNeueLT Com 65 Md" pitchFamily="34" charset="0"/>
              </a:rPr>
              <a:t>Fe</a:t>
            </a:r>
            <a:endParaRPr lang="de-DE" sz="2400" dirty="0">
              <a:solidFill>
                <a:schemeClr val="accent6"/>
              </a:solidFill>
              <a:latin typeface="HelveticaNeueLT Com 65 Md" pitchFamily="34" charset="0"/>
            </a:endParaRPr>
          </a:p>
          <a:p>
            <a:pPr marL="742950" lvl="1" indent="-285750">
              <a:buSzPct val="80000"/>
              <a:buFont typeface="Wingdings" pitchFamily="2" charset="2"/>
              <a:buChar char="è"/>
            </a:pPr>
            <a:r>
              <a:rPr lang="de-DE" sz="2800" dirty="0" smtClean="0">
                <a:solidFill>
                  <a:schemeClr val="accent6"/>
                </a:solidFill>
                <a:latin typeface="HelveticaNeueLT Com 65 Md" pitchFamily="34" charset="0"/>
              </a:rPr>
              <a:t>Release </a:t>
            </a:r>
            <a:r>
              <a:rPr lang="de-DE" sz="2800" dirty="0" err="1" smtClean="0">
                <a:solidFill>
                  <a:schemeClr val="accent6"/>
                </a:solidFill>
                <a:latin typeface="HelveticaNeueLT Com 65 Md" pitchFamily="34" charset="0"/>
              </a:rPr>
              <a:t>of</a:t>
            </a:r>
            <a:r>
              <a:rPr lang="de-DE" sz="2800" dirty="0" smtClean="0">
                <a:solidFill>
                  <a:schemeClr val="accent6"/>
                </a:solidFill>
                <a:latin typeface="HelveticaNeueLT Com 65 Md" pitchFamily="34" charset="0"/>
              </a:rPr>
              <a:t> </a:t>
            </a:r>
            <a:r>
              <a:rPr lang="de-DE" sz="2800" dirty="0">
                <a:solidFill>
                  <a:schemeClr val="accent6"/>
                </a:solidFill>
                <a:latin typeface="HelveticaNeueLT Com 65 Md" pitchFamily="34" charset="0"/>
              </a:rPr>
              <a:t>10</a:t>
            </a:r>
            <a:r>
              <a:rPr lang="de-DE" sz="2800" baseline="30000" dirty="0">
                <a:solidFill>
                  <a:schemeClr val="accent6"/>
                </a:solidFill>
                <a:latin typeface="HelveticaNeueLT Com 65 Md" pitchFamily="34" charset="0"/>
              </a:rPr>
              <a:t>42</a:t>
            </a:r>
            <a:r>
              <a:rPr lang="de-DE" sz="2800" dirty="0">
                <a:solidFill>
                  <a:schemeClr val="accent6"/>
                </a:solidFill>
                <a:latin typeface="HelveticaNeueLT Com 65 Md" pitchFamily="34" charset="0"/>
              </a:rPr>
              <a:t> Joule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3500"/>
            <a:ext cx="3816424" cy="827088"/>
          </a:xfrm>
        </p:spPr>
        <p:txBody>
          <a:bodyPr/>
          <a:lstStyle/>
          <a:p>
            <a:pPr algn="l"/>
            <a:r>
              <a:rPr lang="en-GB" sz="2400" dirty="0" smtClean="0"/>
              <a:t>Supernova classification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1600" dirty="0" smtClean="0"/>
              <a:t>based on maximum light spectroscopy</a:t>
            </a:r>
            <a:endParaRPr lang="en-GB" sz="1800" dirty="0" smtClean="0"/>
          </a:p>
        </p:txBody>
      </p:sp>
      <p:grpSp>
        <p:nvGrpSpPr>
          <p:cNvPr id="15363" name="Group 98"/>
          <p:cNvGrpSpPr>
            <a:grpSpLocks/>
          </p:cNvGrpSpPr>
          <p:nvPr/>
        </p:nvGrpSpPr>
        <p:grpSpPr bwMode="auto">
          <a:xfrm>
            <a:off x="3768725" y="117475"/>
            <a:ext cx="5411788" cy="6740525"/>
            <a:chOff x="295" y="-9"/>
            <a:chExt cx="3409" cy="4246"/>
          </a:xfrm>
        </p:grpSpPr>
        <p:grpSp>
          <p:nvGrpSpPr>
            <p:cNvPr id="15368" name="Group 51"/>
            <p:cNvGrpSpPr>
              <a:grpSpLocks/>
            </p:cNvGrpSpPr>
            <p:nvPr/>
          </p:nvGrpSpPr>
          <p:grpSpPr bwMode="auto">
            <a:xfrm>
              <a:off x="295" y="32"/>
              <a:ext cx="2868" cy="442"/>
              <a:chOff x="346" y="489"/>
              <a:chExt cx="3141" cy="491"/>
            </a:xfrm>
          </p:grpSpPr>
          <p:sp>
            <p:nvSpPr>
              <p:cNvPr id="15410" name="Text Box 52"/>
              <p:cNvSpPr txBox="1">
                <a:spLocks noChangeArrowheads="1"/>
              </p:cNvSpPr>
              <p:nvPr/>
            </p:nvSpPr>
            <p:spPr bwMode="auto">
              <a:xfrm>
                <a:off x="346" y="489"/>
                <a:ext cx="1542" cy="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/>
                  <a:t>Thermonuclear supernovae</a:t>
                </a:r>
              </a:p>
            </p:txBody>
          </p:sp>
          <p:sp>
            <p:nvSpPr>
              <p:cNvPr id="15411" name="Text Box 53"/>
              <p:cNvSpPr txBox="1">
                <a:spLocks noChangeArrowheads="1"/>
              </p:cNvSpPr>
              <p:nvPr/>
            </p:nvSpPr>
            <p:spPr bwMode="auto">
              <a:xfrm>
                <a:off x="2024" y="489"/>
                <a:ext cx="1463" cy="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/>
                  <a:t>Core-collapse supernovae</a:t>
                </a:r>
              </a:p>
            </p:txBody>
          </p:sp>
        </p:grpSp>
        <p:grpSp>
          <p:nvGrpSpPr>
            <p:cNvPr id="15369" name="Group 54"/>
            <p:cNvGrpSpPr>
              <a:grpSpLocks/>
            </p:cNvGrpSpPr>
            <p:nvPr/>
          </p:nvGrpSpPr>
          <p:grpSpPr bwMode="auto">
            <a:xfrm>
              <a:off x="2903" y="1750"/>
              <a:ext cx="801" cy="1084"/>
              <a:chOff x="3339" y="2397"/>
              <a:chExt cx="877" cy="1203"/>
            </a:xfrm>
          </p:grpSpPr>
          <p:sp>
            <p:nvSpPr>
              <p:cNvPr id="15408" name="Text Box 55"/>
              <p:cNvSpPr txBox="1">
                <a:spLocks noChangeArrowheads="1"/>
              </p:cNvSpPr>
              <p:nvPr/>
            </p:nvSpPr>
            <p:spPr bwMode="auto">
              <a:xfrm>
                <a:off x="3581" y="2397"/>
                <a:ext cx="25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II</a:t>
                </a:r>
              </a:p>
            </p:txBody>
          </p:sp>
          <p:sp>
            <p:nvSpPr>
              <p:cNvPr id="15409" name="Text Box 56"/>
              <p:cNvSpPr txBox="1">
                <a:spLocks noChangeArrowheads="1"/>
              </p:cNvSpPr>
              <p:nvPr/>
            </p:nvSpPr>
            <p:spPr bwMode="auto">
              <a:xfrm>
                <a:off x="3339" y="2576"/>
                <a:ext cx="877" cy="1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 b="0"/>
                  <a:t>SN 1979C</a:t>
                </a:r>
              </a:p>
              <a:p>
                <a:r>
                  <a:rPr lang="en-GB" sz="1800" b="0"/>
                  <a:t>SN 1980K</a:t>
                </a:r>
              </a:p>
              <a:p>
                <a:r>
                  <a:rPr lang="en-GB" sz="1800" b="0"/>
                  <a:t>SN 1987A</a:t>
                </a:r>
              </a:p>
              <a:p>
                <a:r>
                  <a:rPr lang="en-GB" sz="1800" b="0"/>
                  <a:t>SN 1999em</a:t>
                </a:r>
              </a:p>
              <a:p>
                <a:r>
                  <a:rPr lang="en-GB" sz="1800" b="0"/>
                  <a:t>SN 2004dt</a:t>
                </a:r>
              </a:p>
            </p:txBody>
          </p:sp>
        </p:grpSp>
        <p:grpSp>
          <p:nvGrpSpPr>
            <p:cNvPr id="15370" name="Group 57"/>
            <p:cNvGrpSpPr>
              <a:grpSpLocks/>
            </p:cNvGrpSpPr>
            <p:nvPr/>
          </p:nvGrpSpPr>
          <p:grpSpPr bwMode="auto">
            <a:xfrm>
              <a:off x="2283" y="1996"/>
              <a:ext cx="680" cy="391"/>
              <a:chOff x="2523" y="2170"/>
              <a:chExt cx="745" cy="439"/>
            </a:xfrm>
          </p:grpSpPr>
          <p:sp>
            <p:nvSpPr>
              <p:cNvPr id="15406" name="Text Box 58"/>
              <p:cNvSpPr txBox="1">
                <a:spLocks noChangeArrowheads="1"/>
              </p:cNvSpPr>
              <p:nvPr/>
            </p:nvSpPr>
            <p:spPr bwMode="auto">
              <a:xfrm>
                <a:off x="2738" y="2170"/>
                <a:ext cx="337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IIb</a:t>
                </a:r>
              </a:p>
            </p:txBody>
          </p:sp>
          <p:sp>
            <p:nvSpPr>
              <p:cNvPr id="15407" name="Text Box 59"/>
              <p:cNvSpPr txBox="1">
                <a:spLocks noChangeArrowheads="1"/>
              </p:cNvSpPr>
              <p:nvPr/>
            </p:nvSpPr>
            <p:spPr bwMode="auto">
              <a:xfrm>
                <a:off x="2523" y="2350"/>
                <a:ext cx="745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 b="0"/>
                  <a:t>SN 1993J</a:t>
                </a:r>
              </a:p>
            </p:txBody>
          </p:sp>
        </p:grpSp>
        <p:grpSp>
          <p:nvGrpSpPr>
            <p:cNvPr id="15371" name="Group 95"/>
            <p:cNvGrpSpPr>
              <a:grpSpLocks/>
            </p:cNvGrpSpPr>
            <p:nvPr/>
          </p:nvGrpSpPr>
          <p:grpSpPr bwMode="auto">
            <a:xfrm>
              <a:off x="419" y="1747"/>
              <a:ext cx="817" cy="1780"/>
              <a:chOff x="419" y="1747"/>
              <a:chExt cx="817" cy="1780"/>
            </a:xfrm>
          </p:grpSpPr>
          <p:sp>
            <p:nvSpPr>
              <p:cNvPr id="15404" name="Text Box 61"/>
              <p:cNvSpPr txBox="1">
                <a:spLocks noChangeArrowheads="1"/>
              </p:cNvSpPr>
              <p:nvPr/>
            </p:nvSpPr>
            <p:spPr bwMode="auto">
              <a:xfrm>
                <a:off x="681" y="1747"/>
                <a:ext cx="33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800"/>
                  <a:t>Ia</a:t>
                </a:r>
              </a:p>
            </p:txBody>
          </p:sp>
          <p:sp>
            <p:nvSpPr>
              <p:cNvPr id="15405" name="Text Box 62"/>
              <p:cNvSpPr txBox="1">
                <a:spLocks noChangeArrowheads="1"/>
              </p:cNvSpPr>
              <p:nvPr/>
            </p:nvSpPr>
            <p:spPr bwMode="auto">
              <a:xfrm>
                <a:off x="419" y="1912"/>
                <a:ext cx="817" cy="1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800" b="0"/>
                  <a:t>Tycho’s SN SN 1991T</a:t>
                </a:r>
              </a:p>
              <a:p>
                <a:r>
                  <a:rPr lang="en-GB" sz="1800" b="0"/>
                  <a:t>SN 1991bg</a:t>
                </a:r>
              </a:p>
              <a:p>
                <a:r>
                  <a:rPr lang="en-GB" sz="1800" b="0"/>
                  <a:t>SN 1992A</a:t>
                </a:r>
              </a:p>
              <a:p>
                <a:r>
                  <a:rPr lang="en-GB" sz="1800" b="0"/>
                  <a:t>SN 1998bu</a:t>
                </a:r>
              </a:p>
              <a:p>
                <a:r>
                  <a:rPr lang="en-GB" sz="1800" b="0"/>
                  <a:t>SN 2001el</a:t>
                </a:r>
              </a:p>
              <a:p>
                <a:r>
                  <a:rPr lang="en-GB" sz="1800" b="0"/>
                  <a:t>SN 2002bo</a:t>
                </a:r>
              </a:p>
              <a:p>
                <a:r>
                  <a:rPr lang="en-GB" sz="1800" b="0"/>
                  <a:t>SN 2002cx</a:t>
                </a:r>
              </a:p>
              <a:p>
                <a:r>
                  <a:rPr lang="en-GB" sz="1800" b="0"/>
                  <a:t>SN 2005hk</a:t>
                </a:r>
              </a:p>
            </p:txBody>
          </p:sp>
        </p:grpSp>
        <p:sp>
          <p:nvSpPr>
            <p:cNvPr id="15372" name="Text Box 63"/>
            <p:cNvSpPr txBox="1">
              <a:spLocks noChangeArrowheads="1"/>
            </p:cNvSpPr>
            <p:nvPr/>
          </p:nvSpPr>
          <p:spPr bwMode="auto">
            <a:xfrm>
              <a:off x="1962" y="1750"/>
              <a:ext cx="3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/>
                <a:t>Ib/c</a:t>
              </a:r>
            </a:p>
          </p:txBody>
        </p:sp>
        <p:grpSp>
          <p:nvGrpSpPr>
            <p:cNvPr id="15373" name="Group 97"/>
            <p:cNvGrpSpPr>
              <a:grpSpLocks/>
            </p:cNvGrpSpPr>
            <p:nvPr/>
          </p:nvGrpSpPr>
          <p:grpSpPr bwMode="auto">
            <a:xfrm>
              <a:off x="1454" y="2235"/>
              <a:ext cx="1416" cy="2002"/>
              <a:chOff x="1454" y="2235"/>
              <a:chExt cx="1416" cy="2002"/>
            </a:xfrm>
          </p:grpSpPr>
          <p:grpSp>
            <p:nvGrpSpPr>
              <p:cNvPr id="15390" name="Group 96"/>
              <p:cNvGrpSpPr>
                <a:grpSpLocks/>
              </p:cNvGrpSpPr>
              <p:nvPr/>
            </p:nvGrpSpPr>
            <p:grpSpPr bwMode="auto">
              <a:xfrm>
                <a:off x="1734" y="3420"/>
                <a:ext cx="912" cy="817"/>
                <a:chOff x="1734" y="3420"/>
                <a:chExt cx="912" cy="817"/>
              </a:xfrm>
            </p:grpSpPr>
            <p:sp>
              <p:nvSpPr>
                <p:cNvPr id="15402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1745" y="3420"/>
                  <a:ext cx="836" cy="2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GB" sz="1800"/>
                    <a:t>GRBs</a:t>
                  </a:r>
                </a:p>
              </p:txBody>
            </p:sp>
            <p:sp>
              <p:nvSpPr>
                <p:cNvPr id="1540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734" y="3660"/>
                  <a:ext cx="912" cy="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GB" sz="1800" b="0"/>
                    <a:t>SN 1998bw</a:t>
                  </a:r>
                </a:p>
                <a:p>
                  <a:r>
                    <a:rPr lang="en-GB" sz="1800" b="0"/>
                    <a:t>SN 2003dh</a:t>
                  </a:r>
                </a:p>
                <a:p>
                  <a:r>
                    <a:rPr lang="en-GB" sz="1800" b="0"/>
                    <a:t>SN 2006aj</a:t>
                  </a:r>
                </a:p>
              </p:txBody>
            </p:sp>
          </p:grpSp>
          <p:grpSp>
            <p:nvGrpSpPr>
              <p:cNvPr id="15391" name="Group 68"/>
              <p:cNvGrpSpPr>
                <a:grpSpLocks/>
              </p:cNvGrpSpPr>
              <p:nvPr/>
            </p:nvGrpSpPr>
            <p:grpSpPr bwMode="auto">
              <a:xfrm>
                <a:off x="1454" y="2235"/>
                <a:ext cx="1416" cy="1219"/>
                <a:chOff x="1842" y="2980"/>
                <a:chExt cx="1550" cy="1353"/>
              </a:xfrm>
            </p:grpSpPr>
            <p:sp>
              <p:nvSpPr>
                <p:cNvPr id="15392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267" y="2980"/>
                  <a:ext cx="592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800"/>
                    <a:t>helium</a:t>
                  </a:r>
                </a:p>
              </p:txBody>
            </p:sp>
            <p:sp>
              <p:nvSpPr>
                <p:cNvPr id="15393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160" y="3165"/>
                  <a:ext cx="363" cy="3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394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2071" y="3191"/>
                  <a:ext cx="285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800" b="0"/>
                    <a:t>no</a:t>
                  </a:r>
                </a:p>
              </p:txBody>
            </p:sp>
            <p:sp>
              <p:nvSpPr>
                <p:cNvPr id="15395" name="Line 72"/>
                <p:cNvSpPr>
                  <a:spLocks noChangeShapeType="1"/>
                </p:cNvSpPr>
                <p:nvPr/>
              </p:nvSpPr>
              <p:spPr bwMode="auto">
                <a:xfrm>
                  <a:off x="2568" y="3165"/>
                  <a:ext cx="363" cy="3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5396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2750" y="3190"/>
                  <a:ext cx="33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800" b="0"/>
                    <a:t>yes</a:t>
                  </a:r>
                </a:p>
              </p:txBody>
            </p:sp>
            <p:grpSp>
              <p:nvGrpSpPr>
                <p:cNvPr id="15397" name="Group 74"/>
                <p:cNvGrpSpPr>
                  <a:grpSpLocks/>
                </p:cNvGrpSpPr>
                <p:nvPr/>
              </p:nvGrpSpPr>
              <p:grpSpPr bwMode="auto">
                <a:xfrm>
                  <a:off x="2024" y="3483"/>
                  <a:ext cx="1093" cy="260"/>
                  <a:chOff x="1706" y="2893"/>
                  <a:chExt cx="1093" cy="260"/>
                </a:xfrm>
              </p:grpSpPr>
              <p:sp>
                <p:nvSpPr>
                  <p:cNvPr id="15400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06" y="2893"/>
                    <a:ext cx="354" cy="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GB" sz="1800"/>
                      <a:t>Ic</a:t>
                    </a:r>
                  </a:p>
                </p:txBody>
              </p:sp>
              <p:sp>
                <p:nvSpPr>
                  <p:cNvPr id="15401" name="Text 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23" y="2896"/>
                    <a:ext cx="276" cy="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800"/>
                      <a:t>Ib</a:t>
                    </a:r>
                  </a:p>
                </p:txBody>
              </p:sp>
            </p:grpSp>
            <p:sp>
              <p:nvSpPr>
                <p:cNvPr id="15398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842" y="3693"/>
                  <a:ext cx="868" cy="6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800" b="0"/>
                    <a:t>SN 1994I</a:t>
                  </a:r>
                </a:p>
                <a:p>
                  <a:r>
                    <a:rPr lang="en-GB" sz="1800" b="0"/>
                    <a:t>SN 1996N</a:t>
                  </a:r>
                </a:p>
                <a:p>
                  <a:r>
                    <a:rPr lang="en-GB" sz="1800" b="0"/>
                    <a:t>SN 2004aw</a:t>
                  </a:r>
                </a:p>
              </p:txBody>
            </p:sp>
            <p:sp>
              <p:nvSpPr>
                <p:cNvPr id="15399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2595" y="3693"/>
                  <a:ext cx="79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800" b="0"/>
                    <a:t>SN 1983N</a:t>
                  </a:r>
                </a:p>
              </p:txBody>
            </p:sp>
          </p:grpSp>
        </p:grpSp>
        <p:sp>
          <p:nvSpPr>
            <p:cNvPr id="15374" name="Line 79"/>
            <p:cNvSpPr>
              <a:spLocks noChangeShapeType="1"/>
            </p:cNvSpPr>
            <p:nvPr/>
          </p:nvSpPr>
          <p:spPr bwMode="auto">
            <a:xfrm>
              <a:off x="2101" y="1973"/>
              <a:ext cx="0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5375" name="Group 80"/>
            <p:cNvGrpSpPr>
              <a:grpSpLocks/>
            </p:cNvGrpSpPr>
            <p:nvPr/>
          </p:nvGrpSpPr>
          <p:grpSpPr bwMode="auto">
            <a:xfrm>
              <a:off x="1496" y="-9"/>
              <a:ext cx="310" cy="4127"/>
              <a:chOff x="1797" y="444"/>
              <a:chExt cx="340" cy="4581"/>
            </a:xfrm>
          </p:grpSpPr>
          <p:sp>
            <p:nvSpPr>
              <p:cNvPr id="15387" name="Line 81"/>
              <p:cNvSpPr>
                <a:spLocks noChangeShapeType="1"/>
              </p:cNvSpPr>
              <p:nvPr/>
            </p:nvSpPr>
            <p:spPr bwMode="auto">
              <a:xfrm>
                <a:off x="2137" y="444"/>
                <a:ext cx="0" cy="14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88" name="Line 82"/>
              <p:cNvSpPr>
                <a:spLocks noChangeShapeType="1"/>
              </p:cNvSpPr>
              <p:nvPr/>
            </p:nvSpPr>
            <p:spPr bwMode="auto">
              <a:xfrm>
                <a:off x="1797" y="1895"/>
                <a:ext cx="3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89" name="Line 83"/>
              <p:cNvSpPr>
                <a:spLocks noChangeShapeType="1"/>
              </p:cNvSpPr>
              <p:nvPr/>
            </p:nvSpPr>
            <p:spPr bwMode="auto">
              <a:xfrm>
                <a:off x="1797" y="1895"/>
                <a:ext cx="0" cy="31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376" name="Text Box 84"/>
            <p:cNvSpPr txBox="1">
              <a:spLocks noChangeArrowheads="1"/>
            </p:cNvSpPr>
            <p:nvPr/>
          </p:nvSpPr>
          <p:spPr bwMode="auto">
            <a:xfrm>
              <a:off x="1272" y="1320"/>
              <a:ext cx="507" cy="23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/>
                <a:t>silicon</a:t>
              </a:r>
            </a:p>
          </p:txBody>
        </p:sp>
        <p:sp>
          <p:nvSpPr>
            <p:cNvPr id="15377" name="Line 85"/>
            <p:cNvSpPr>
              <a:spLocks noChangeShapeType="1"/>
            </p:cNvSpPr>
            <p:nvPr/>
          </p:nvSpPr>
          <p:spPr bwMode="auto">
            <a:xfrm flipH="1">
              <a:off x="875" y="1503"/>
              <a:ext cx="583" cy="3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378" name="Text Box 86"/>
            <p:cNvSpPr txBox="1">
              <a:spLocks noChangeArrowheads="1"/>
            </p:cNvSpPr>
            <p:nvPr/>
          </p:nvSpPr>
          <p:spPr bwMode="auto">
            <a:xfrm>
              <a:off x="892" y="1524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 b="0"/>
                <a:t>yes</a:t>
              </a:r>
            </a:p>
          </p:txBody>
        </p:sp>
        <p:sp>
          <p:nvSpPr>
            <p:cNvPr id="15379" name="Line 87"/>
            <p:cNvSpPr>
              <a:spLocks noChangeShapeType="1"/>
            </p:cNvSpPr>
            <p:nvPr/>
          </p:nvSpPr>
          <p:spPr bwMode="auto">
            <a:xfrm>
              <a:off x="1537" y="1503"/>
              <a:ext cx="455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380" name="Text Box 88"/>
            <p:cNvSpPr txBox="1">
              <a:spLocks noChangeArrowheads="1"/>
            </p:cNvSpPr>
            <p:nvPr/>
          </p:nvSpPr>
          <p:spPr bwMode="auto">
            <a:xfrm>
              <a:off x="1823" y="1524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 b="0"/>
                <a:t>no</a:t>
              </a:r>
            </a:p>
          </p:txBody>
        </p:sp>
        <p:grpSp>
          <p:nvGrpSpPr>
            <p:cNvPr id="15381" name="Group 89"/>
            <p:cNvGrpSpPr>
              <a:grpSpLocks/>
            </p:cNvGrpSpPr>
            <p:nvPr/>
          </p:nvGrpSpPr>
          <p:grpSpPr bwMode="auto">
            <a:xfrm>
              <a:off x="1371" y="523"/>
              <a:ext cx="1843" cy="1255"/>
              <a:chOff x="1661" y="1034"/>
              <a:chExt cx="2018" cy="1394"/>
            </a:xfrm>
          </p:grpSpPr>
          <p:sp>
            <p:nvSpPr>
              <p:cNvPr id="15382" name="Text Box 90"/>
              <p:cNvSpPr txBox="1">
                <a:spLocks noChangeArrowheads="1"/>
              </p:cNvSpPr>
              <p:nvPr/>
            </p:nvSpPr>
            <p:spPr bwMode="auto">
              <a:xfrm>
                <a:off x="1797" y="1034"/>
                <a:ext cx="766" cy="257"/>
              </a:xfrm>
              <a:prstGeom prst="rect">
                <a:avLst/>
              </a:prstGeom>
              <a:solidFill>
                <a:srgbClr val="DDDD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hydrogen</a:t>
                </a:r>
              </a:p>
            </p:txBody>
          </p:sp>
          <p:sp>
            <p:nvSpPr>
              <p:cNvPr id="15383" name="Line 91"/>
              <p:cNvSpPr>
                <a:spLocks noChangeShapeType="1"/>
              </p:cNvSpPr>
              <p:nvPr/>
            </p:nvSpPr>
            <p:spPr bwMode="auto">
              <a:xfrm flipH="1">
                <a:off x="1842" y="1260"/>
                <a:ext cx="273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84" name="Text Box 92"/>
              <p:cNvSpPr txBox="1">
                <a:spLocks noChangeArrowheads="1"/>
              </p:cNvSpPr>
              <p:nvPr/>
            </p:nvSpPr>
            <p:spPr bwMode="auto">
              <a:xfrm>
                <a:off x="1661" y="1443"/>
                <a:ext cx="285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 b="0"/>
                  <a:t>no</a:t>
                </a:r>
              </a:p>
            </p:txBody>
          </p:sp>
          <p:sp>
            <p:nvSpPr>
              <p:cNvPr id="15385" name="Line 93"/>
              <p:cNvSpPr>
                <a:spLocks noChangeShapeType="1"/>
              </p:cNvSpPr>
              <p:nvPr/>
            </p:nvSpPr>
            <p:spPr bwMode="auto">
              <a:xfrm>
                <a:off x="2160" y="1260"/>
                <a:ext cx="1519" cy="1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5386" name="Text Box 94"/>
              <p:cNvSpPr txBox="1">
                <a:spLocks noChangeArrowheads="1"/>
              </p:cNvSpPr>
              <p:nvPr/>
            </p:nvSpPr>
            <p:spPr bwMode="auto">
              <a:xfrm>
                <a:off x="2614" y="1443"/>
                <a:ext cx="33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 b="0"/>
                  <a:t>yes</a:t>
                </a:r>
              </a:p>
            </p:txBody>
          </p:sp>
        </p:grpSp>
      </p:grpSp>
      <p:pic>
        <p:nvPicPr>
          <p:cNvPr id="470115" name="Picture 99" descr="Physics_Today_july07_SN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879850"/>
            <a:ext cx="3671887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02"/>
          <p:cNvGrpSpPr>
            <a:grpSpLocks/>
          </p:cNvGrpSpPr>
          <p:nvPr/>
        </p:nvGrpSpPr>
        <p:grpSpPr bwMode="auto">
          <a:xfrm>
            <a:off x="179388" y="981075"/>
            <a:ext cx="3563937" cy="3116263"/>
            <a:chOff x="113" y="618"/>
            <a:chExt cx="2245" cy="1963"/>
          </a:xfrm>
        </p:grpSpPr>
        <p:pic>
          <p:nvPicPr>
            <p:cNvPr id="15366" name="Picture 1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618"/>
              <a:ext cx="2245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Text Box 101"/>
            <p:cNvSpPr txBox="1">
              <a:spLocks noChangeArrowheads="1"/>
            </p:cNvSpPr>
            <p:nvPr/>
          </p:nvSpPr>
          <p:spPr bwMode="auto">
            <a:xfrm>
              <a:off x="113" y="2387"/>
              <a:ext cx="984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400" dirty="0">
                  <a:latin typeface="HelveticaNeueLT Com 65 Md" pitchFamily="34" charset="0"/>
                </a:rPr>
                <a:t>Smith et al. 2007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7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do we want to learn about supernovae?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What explodes?</a:t>
            </a:r>
          </a:p>
          <a:p>
            <a:pPr marL="631825" lvl="1" indent="-174625"/>
            <a:r>
              <a:rPr lang="en-US" dirty="0" smtClean="0"/>
              <a:t>progenitors, evolution towards explosion</a:t>
            </a:r>
          </a:p>
          <a:p>
            <a:r>
              <a:rPr lang="en-US" dirty="0" smtClean="0"/>
              <a:t>How does it explode?</a:t>
            </a:r>
          </a:p>
          <a:p>
            <a:pPr marL="631825" lvl="1" indent="-174625"/>
            <a:r>
              <a:rPr lang="en-US" dirty="0" smtClean="0"/>
              <a:t>explosion mechanisms</a:t>
            </a:r>
          </a:p>
          <a:p>
            <a:r>
              <a:rPr lang="en-US" dirty="0" smtClean="0"/>
              <a:t>Where does it explode?</a:t>
            </a:r>
          </a:p>
          <a:p>
            <a:pPr marL="631825" lvl="1" indent="-174625"/>
            <a:r>
              <a:rPr lang="en-US" dirty="0" smtClean="0"/>
              <a:t>environment (local and global)</a:t>
            </a:r>
          </a:p>
          <a:p>
            <a:pPr marL="631825" lvl="1" indent="-174625"/>
            <a:r>
              <a:rPr lang="en-US" dirty="0" smtClean="0"/>
              <a:t>feedback</a:t>
            </a:r>
          </a:p>
          <a:p>
            <a:r>
              <a:rPr lang="en-US" dirty="0" smtClean="0"/>
              <a:t>What does it leave behind?</a:t>
            </a:r>
          </a:p>
          <a:p>
            <a:pPr marL="631825" lvl="1" indent="-174625"/>
            <a:r>
              <a:rPr lang="en-US" dirty="0" smtClean="0"/>
              <a:t>remnants</a:t>
            </a:r>
          </a:p>
          <a:p>
            <a:pPr marL="631825" lvl="1" indent="-174625"/>
            <a:r>
              <a:rPr lang="en-US" dirty="0" smtClean="0"/>
              <a:t>compact remnants</a:t>
            </a:r>
          </a:p>
          <a:p>
            <a:pPr marL="631825" lvl="1" indent="-174625"/>
            <a:r>
              <a:rPr lang="en-US" dirty="0" smtClean="0"/>
              <a:t>chemical enrichment</a:t>
            </a:r>
          </a:p>
          <a:p>
            <a:r>
              <a:rPr lang="en-US" dirty="0" smtClean="0"/>
              <a:t>Other use of the explosions</a:t>
            </a:r>
          </a:p>
          <a:p>
            <a:pPr marL="631825" lvl="1" indent="-174625"/>
            <a:r>
              <a:rPr lang="en-US" dirty="0" smtClean="0"/>
              <a:t>light beacons</a:t>
            </a:r>
          </a:p>
          <a:p>
            <a:pPr marL="631825" lvl="1" indent="-174625"/>
            <a:r>
              <a:rPr lang="en-US" dirty="0" smtClean="0"/>
              <a:t>distance indicators</a:t>
            </a:r>
          </a:p>
          <a:p>
            <a:pPr marL="631825" lvl="1" indent="-174625"/>
            <a:r>
              <a:rPr lang="en-US" dirty="0" smtClean="0"/>
              <a:t>chemical factories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135106" y="1508586"/>
            <a:ext cx="409387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  <a:t>	        deep imaging</a:t>
            </a:r>
          </a:p>
          <a:p>
            <a:endParaRPr lang="en-US" sz="2500" dirty="0" smtClean="0">
              <a:solidFill>
                <a:schemeClr val="accent6"/>
              </a:solidFill>
              <a:latin typeface="HelveticaNeueLT Com 55 Roman" pitchFamily="34" charset="0"/>
            </a:endParaRPr>
          </a:p>
          <a:p>
            <a: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  <a:t>late phases?</a:t>
            </a:r>
          </a:p>
          <a:p>
            <a:endParaRPr lang="en-US" sz="2500" dirty="0" smtClean="0">
              <a:solidFill>
                <a:schemeClr val="accent6"/>
              </a:solidFill>
              <a:latin typeface="HelveticaNeueLT Com 55 Roman" pitchFamily="34" charset="0"/>
            </a:endParaRPr>
          </a:p>
          <a:p>
            <a: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  <a:t>deep imaging/</a:t>
            </a:r>
            <a:b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</a:br>
            <a: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  <a:t>integral-field spectroscopy</a:t>
            </a:r>
          </a:p>
          <a:p>
            <a:endParaRPr lang="en-US" sz="2500" dirty="0" smtClean="0">
              <a:solidFill>
                <a:schemeClr val="accent6"/>
              </a:solidFill>
              <a:latin typeface="HelveticaNeueLT Com 55 Roman" pitchFamily="34" charset="0"/>
            </a:endParaRPr>
          </a:p>
          <a:p>
            <a: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  <a:t>deep imaging</a:t>
            </a:r>
          </a:p>
          <a:p>
            <a:endParaRPr lang="en-US" sz="2200" dirty="0" smtClean="0">
              <a:solidFill>
                <a:schemeClr val="accent6"/>
              </a:solidFill>
              <a:latin typeface="HelveticaNeueLT Com 55 Roman" pitchFamily="34" charset="0"/>
            </a:endParaRPr>
          </a:p>
          <a:p>
            <a:endParaRPr lang="en-US" sz="2200" dirty="0" smtClean="0">
              <a:solidFill>
                <a:schemeClr val="accent6"/>
              </a:solidFill>
              <a:latin typeface="HelveticaNeueLT Com 55 Roman" pitchFamily="34" charset="0"/>
            </a:endParaRPr>
          </a:p>
          <a:p>
            <a:endParaRPr lang="en-US" sz="2500" dirty="0" smtClean="0">
              <a:solidFill>
                <a:schemeClr val="accent6"/>
              </a:solidFill>
              <a:latin typeface="HelveticaNeueLT Com 55 Roman" pitchFamily="34" charset="0"/>
            </a:endParaRPr>
          </a:p>
          <a:p>
            <a: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  <a:t>high resolution spectroscopy</a:t>
            </a:r>
          </a:p>
          <a:p>
            <a: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  <a:t>faint object photometry</a:t>
            </a:r>
          </a:p>
          <a:p>
            <a:r>
              <a:rPr lang="en-US" sz="2200" dirty="0" smtClean="0">
                <a:solidFill>
                  <a:schemeClr val="accent6"/>
                </a:solidFill>
                <a:latin typeface="HelveticaNeueLT Com 55 Roman" pitchFamily="34" charset="0"/>
              </a:rPr>
              <a:t>faint object spectroscopy</a:t>
            </a:r>
            <a:endParaRPr lang="en-GB" sz="2200" dirty="0">
              <a:solidFill>
                <a:schemeClr val="accent6"/>
              </a:solidFill>
              <a:latin typeface="HelveticaNeueLT Com 55 Roman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 Cosmology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Required observations</a:t>
            </a:r>
          </a:p>
          <a:p>
            <a:pPr lvl="1"/>
            <a:r>
              <a:rPr lang="en-GB" dirty="0" smtClean="0"/>
              <a:t>light curve</a:t>
            </a:r>
          </a:p>
          <a:p>
            <a:pPr lvl="1"/>
            <a:r>
              <a:rPr lang="en-GB" dirty="0" smtClean="0"/>
              <a:t>spectroscopic classification</a:t>
            </a:r>
          </a:p>
          <a:p>
            <a:pPr lvl="1"/>
            <a:r>
              <a:rPr lang="en-GB" dirty="0" err="1" smtClean="0"/>
              <a:t>redshift</a:t>
            </a:r>
            <a:endParaRPr lang="en-GB" dirty="0" smtClean="0"/>
          </a:p>
          <a:p>
            <a:r>
              <a:rPr lang="en-GB" dirty="0" smtClean="0"/>
              <a:t>Required theory</a:t>
            </a:r>
          </a:p>
          <a:p>
            <a:pPr lvl="1"/>
            <a:r>
              <a:rPr lang="en-GB" dirty="0" smtClean="0"/>
              <a:t>cosmological model</a:t>
            </a:r>
          </a:p>
          <a:p>
            <a:pPr lvl="1"/>
            <a:r>
              <a:rPr lang="en-GB" dirty="0" smtClean="0"/>
              <a:t>(supernova explosions and light emission)</a:t>
            </a:r>
          </a:p>
          <a:p>
            <a:r>
              <a:rPr lang="en-GB" dirty="0" smtClean="0"/>
              <a:t>Required phenomenology</a:t>
            </a:r>
          </a:p>
          <a:p>
            <a:pPr lvl="1"/>
            <a:r>
              <a:rPr lang="en-GB" dirty="0" smtClean="0"/>
              <a:t>calibrations (photometric systems)</a:t>
            </a:r>
          </a:p>
          <a:p>
            <a:pPr lvl="1"/>
            <a:r>
              <a:rPr lang="en-GB" dirty="0" smtClean="0"/>
              <a:t>normalisations (light curve fitters)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Required observations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Light curves</a:t>
            </a:r>
            <a:endParaRPr lang="en-GB" dirty="0"/>
          </a:p>
        </p:txBody>
      </p:sp>
      <p:grpSp>
        <p:nvGrpSpPr>
          <p:cNvPr id="4" name="Group 5"/>
          <p:cNvGrpSpPr/>
          <p:nvPr/>
        </p:nvGrpSpPr>
        <p:grpSpPr>
          <a:xfrm>
            <a:off x="2514600" y="2181832"/>
            <a:ext cx="6191250" cy="4218968"/>
            <a:chOff x="2514600" y="2181832"/>
            <a:chExt cx="6191250" cy="4218968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4600" y="2181832"/>
              <a:ext cx="6191250" cy="4218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276600" y="5257800"/>
              <a:ext cx="23674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HelveticaNeueLT Com 55 Roman" pitchFamily="34" charset="0"/>
                </a:rPr>
                <a:t>SN 2007af</a:t>
              </a:r>
            </a:p>
            <a:p>
              <a:r>
                <a:rPr lang="en-GB" sz="1600" dirty="0" err="1" smtClean="0">
                  <a:latin typeface="HelveticaNeueLT Com 55 Roman" pitchFamily="34" charset="0"/>
                </a:rPr>
                <a:t>Stritzinger</a:t>
              </a:r>
              <a:r>
                <a:rPr lang="en-GB" sz="1600" dirty="0" smtClean="0">
                  <a:latin typeface="HelveticaNeueLT Com 55 Roman" pitchFamily="34" charset="0"/>
                </a:rPr>
                <a:t> et al., in prep</a:t>
              </a:r>
              <a:endParaRPr lang="en-GB" sz="1600" dirty="0">
                <a:latin typeface="HelveticaNeueLT Com 55 Roman" pitchFamily="34" charset="0"/>
              </a:endParaRPr>
            </a:p>
          </p:txBody>
        </p:sp>
      </p:grpSp>
      <p:grpSp>
        <p:nvGrpSpPr>
          <p:cNvPr id="6" name="Group 9"/>
          <p:cNvGrpSpPr/>
          <p:nvPr/>
        </p:nvGrpSpPr>
        <p:grpSpPr>
          <a:xfrm>
            <a:off x="2743200" y="2209800"/>
            <a:ext cx="5715000" cy="4191000"/>
            <a:chOff x="2743200" y="2209800"/>
            <a:chExt cx="5715000" cy="4191000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3200" y="2209800"/>
              <a:ext cx="57150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400687" y="5486400"/>
              <a:ext cx="2238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Miknaitis</a:t>
              </a:r>
              <a:r>
                <a:rPr lang="en-GB" dirty="0" smtClean="0">
                  <a:latin typeface="HelveticaNeueLT Com 55 Roman" pitchFamily="34" charset="0"/>
                </a:rPr>
                <a:t> et al. 2007</a:t>
              </a:r>
              <a:endParaRPr lang="en-GB" dirty="0">
                <a:latin typeface="HelveticaNeueLT Com 55 Roman" pitchFamily="34" charset="0"/>
              </a:endParaRPr>
            </a:p>
          </p:txBody>
        </p:sp>
      </p:grp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209800"/>
            <a:ext cx="5715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2209800"/>
            <a:ext cx="5715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4"/>
          <p:cNvGrpSpPr/>
          <p:nvPr/>
        </p:nvGrpSpPr>
        <p:grpSpPr>
          <a:xfrm>
            <a:off x="2743200" y="2209800"/>
            <a:ext cx="5715000" cy="4191000"/>
            <a:chOff x="2743200" y="2209800"/>
            <a:chExt cx="5715000" cy="4191000"/>
          </a:xfrm>
        </p:grpSpPr>
        <p:pic>
          <p:nvPicPr>
            <p:cNvPr id="4506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3200" y="2209800"/>
              <a:ext cx="57150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400687" y="5486400"/>
              <a:ext cx="2238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Miknaitis</a:t>
              </a:r>
              <a:r>
                <a:rPr lang="en-GB" dirty="0" smtClean="0">
                  <a:latin typeface="HelveticaNeueLT Com 55 Roman" pitchFamily="34" charset="0"/>
                </a:rPr>
                <a:t> et al. 2007</a:t>
              </a:r>
              <a:endParaRPr lang="en-GB" dirty="0">
                <a:latin typeface="HelveticaNeueLT Com 55 Roman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Required observations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GB" dirty="0" smtClean="0"/>
              <a:t>Spectroscopic </a:t>
            </a:r>
            <a:br>
              <a:rPr lang="en-GB" dirty="0" smtClean="0"/>
            </a:br>
            <a:r>
              <a:rPr lang="en-GB" dirty="0" smtClean="0"/>
              <a:t>classification</a:t>
            </a:r>
          </a:p>
          <a:p>
            <a:endParaRPr lang="en-GB" dirty="0"/>
          </a:p>
        </p:txBody>
      </p:sp>
      <p:grpSp>
        <p:nvGrpSpPr>
          <p:cNvPr id="4" name="Group 9"/>
          <p:cNvGrpSpPr/>
          <p:nvPr/>
        </p:nvGrpSpPr>
        <p:grpSpPr>
          <a:xfrm>
            <a:off x="4038600" y="1143000"/>
            <a:ext cx="4197618" cy="5638800"/>
            <a:chOff x="4870182" y="1143000"/>
            <a:chExt cx="4197618" cy="5638800"/>
          </a:xfrm>
        </p:grpSpPr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70182" y="1143000"/>
              <a:ext cx="4197618" cy="563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719080" y="1154668"/>
              <a:ext cx="22012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HelveticaNeueLT Com 55 Roman" pitchFamily="34" charset="0"/>
                </a:rPr>
                <a:t>Matheson et al. 2007</a:t>
              </a:r>
              <a:endParaRPr lang="en-GB" sz="1600" dirty="0">
                <a:latin typeface="HelveticaNeueLT Com 55 Roman" pitchFamily="34" charset="0"/>
              </a:endParaRPr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2520000" y="2362201"/>
            <a:ext cx="5715000" cy="4495800"/>
            <a:chOff x="2819400" y="2057400"/>
            <a:chExt cx="5867400" cy="4448175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9400" y="2057400"/>
              <a:ext cx="5867400" cy="444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819400" y="6096000"/>
              <a:ext cx="2439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Blondin</a:t>
              </a:r>
              <a:r>
                <a:rPr lang="en-GB" dirty="0" smtClean="0">
                  <a:latin typeface="HelveticaNeueLT Com 55 Roman" pitchFamily="34" charset="0"/>
                </a:rPr>
                <a:t> et al., in prep.</a:t>
              </a:r>
              <a:endParaRPr lang="en-GB" dirty="0">
                <a:latin typeface="HelveticaNeueLT Com 55 Roman" pitchFamily="34" charset="0"/>
              </a:endParaRPr>
            </a:p>
          </p:txBody>
        </p:sp>
      </p:grpSp>
      <p:grpSp>
        <p:nvGrpSpPr>
          <p:cNvPr id="7" name="Group 12"/>
          <p:cNvGrpSpPr/>
          <p:nvPr/>
        </p:nvGrpSpPr>
        <p:grpSpPr>
          <a:xfrm>
            <a:off x="2376000" y="2286000"/>
            <a:ext cx="5860596" cy="4495800"/>
            <a:chOff x="3283404" y="2362200"/>
            <a:chExt cx="5860596" cy="4495800"/>
          </a:xfrm>
        </p:grpSpPr>
        <p:pic>
          <p:nvPicPr>
            <p:cNvPr id="4710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3404" y="2362200"/>
              <a:ext cx="5860596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188105" y="4462046"/>
              <a:ext cx="1907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HelveticaNeueLT Com 55 Roman" pitchFamily="34" charset="0"/>
                </a:rPr>
                <a:t>Rodney et al. 2012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8200" y="2362200"/>
            <a:ext cx="7955280" cy="4419600"/>
            <a:chOff x="838200" y="2362200"/>
            <a:chExt cx="7955280" cy="4419600"/>
          </a:xfrm>
        </p:grpSpPr>
        <p:pic>
          <p:nvPicPr>
            <p:cNvPr id="4710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8200" y="2362200"/>
              <a:ext cx="795528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652120" y="2636912"/>
              <a:ext cx="2735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latin typeface="HelveticaNeueLT Com 65 Md" pitchFamily="34" charset="0"/>
                </a:rPr>
                <a:t>Goobar</a:t>
              </a:r>
              <a:r>
                <a:rPr lang="de-DE" sz="1600" dirty="0" smtClean="0">
                  <a:latin typeface="HelveticaNeueLT Com 65 Md" pitchFamily="34" charset="0"/>
                </a:rPr>
                <a:t> &amp; Leibundgut 2011</a:t>
              </a:r>
              <a:endParaRPr lang="de-DE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Bruno Leibundgut</a:t>
            </a:r>
          </a:p>
          <a:p>
            <a:r>
              <a:rPr lang="en-GB" smtClean="0"/>
              <a:t>European Southern Observatory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772816"/>
            <a:ext cx="9144000" cy="1470025"/>
          </a:xfrm>
        </p:spPr>
        <p:txBody>
          <a:bodyPr/>
          <a:lstStyle/>
          <a:p>
            <a:pPr algn="ctr"/>
            <a:r>
              <a:rPr lang="en-GB" dirty="0" smtClean="0"/>
              <a:t>Cosmology with Type </a:t>
            </a:r>
            <a:r>
              <a:rPr lang="en-GB" dirty="0" err="1" smtClean="0"/>
              <a:t>Ia</a:t>
            </a:r>
            <a:r>
              <a:rPr lang="en-GB" dirty="0" smtClean="0"/>
              <a:t> Supernovae </a:t>
            </a:r>
            <a:br>
              <a:rPr lang="en-GB" dirty="0" smtClean="0"/>
            </a:br>
            <a:r>
              <a:rPr lang="en-GB" dirty="0" smtClean="0"/>
              <a:t>and the </a:t>
            </a:r>
            <a:br>
              <a:rPr lang="en-GB" dirty="0" smtClean="0"/>
            </a:br>
            <a:r>
              <a:rPr lang="en-GB" dirty="0" smtClean="0"/>
              <a:t>Physics Nobel Prize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Required observations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Redshifts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3733800" y="2514600"/>
            <a:ext cx="5181600" cy="4073013"/>
            <a:chOff x="3733800" y="2708787"/>
            <a:chExt cx="5181600" cy="4073013"/>
          </a:xfrm>
        </p:grpSpPr>
        <p:pic>
          <p:nvPicPr>
            <p:cNvPr id="5" name="Picture 4" descr="othoVL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3800" y="2708787"/>
              <a:ext cx="5181600" cy="38444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400800" y="6474023"/>
              <a:ext cx="2350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HelveticaNeueLT Com 45 Lt" pitchFamily="34" charset="0"/>
                </a:rPr>
                <a:t>Courtesy: </a:t>
              </a:r>
              <a:r>
                <a:rPr lang="en-US" sz="1400" b="1" dirty="0" err="1" smtClean="0">
                  <a:latin typeface="HelveticaNeueLT Com 45 Lt" pitchFamily="34" charset="0"/>
                </a:rPr>
                <a:t>Stéphane</a:t>
              </a:r>
              <a:r>
                <a:rPr lang="en-US" sz="1400" b="1" dirty="0" smtClean="0">
                  <a:latin typeface="HelveticaNeueLT Com 45 Lt" pitchFamily="34" charset="0"/>
                </a:rPr>
                <a:t> </a:t>
              </a:r>
              <a:r>
                <a:rPr lang="en-US" sz="1400" b="1" dirty="0" err="1" smtClean="0">
                  <a:latin typeface="HelveticaNeueLT Com 45 Lt" pitchFamily="34" charset="0"/>
                </a:rPr>
                <a:t>Blondin</a:t>
              </a:r>
              <a:endParaRPr lang="en-GB" sz="1400" b="1" dirty="0">
                <a:latin typeface="HelveticaNeueLT Com 45 Lt" pitchFamily="34" charset="0"/>
              </a:endParaRPr>
            </a:p>
          </p:txBody>
        </p:sp>
      </p:grpSp>
      <p:grpSp>
        <p:nvGrpSpPr>
          <p:cNvPr id="7" name="Group 8"/>
          <p:cNvGrpSpPr/>
          <p:nvPr/>
        </p:nvGrpSpPr>
        <p:grpSpPr>
          <a:xfrm>
            <a:off x="3276600" y="1905000"/>
            <a:ext cx="5562600" cy="4705350"/>
            <a:chOff x="3276600" y="1905000"/>
            <a:chExt cx="5562600" cy="4705350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6600" y="1905000"/>
              <a:ext cx="5562600" cy="470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429000" y="6172200"/>
              <a:ext cx="2439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Blondin</a:t>
              </a:r>
              <a:r>
                <a:rPr lang="en-GB" dirty="0" smtClean="0">
                  <a:latin typeface="HelveticaNeueLT Com 55 Roman" pitchFamily="34" charset="0"/>
                </a:rPr>
                <a:t> et al., in prep.</a:t>
              </a:r>
            </a:p>
          </p:txBody>
        </p:sp>
      </p:grpSp>
      <p:grpSp>
        <p:nvGrpSpPr>
          <p:cNvPr id="9" name="Group 11"/>
          <p:cNvGrpSpPr/>
          <p:nvPr/>
        </p:nvGrpSpPr>
        <p:grpSpPr>
          <a:xfrm>
            <a:off x="3276600" y="1990725"/>
            <a:ext cx="5524500" cy="4638675"/>
            <a:chOff x="3276600" y="1990725"/>
            <a:chExt cx="5524500" cy="4638675"/>
          </a:xfrm>
        </p:grpSpPr>
        <p:pic>
          <p:nvPicPr>
            <p:cNvPr id="4813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b="-12993"/>
            <a:stretch>
              <a:fillRect/>
            </a:stretch>
          </p:blipFill>
          <p:spPr bwMode="auto">
            <a:xfrm>
              <a:off x="3276600" y="1990725"/>
              <a:ext cx="5524500" cy="46386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429000" y="6183868"/>
              <a:ext cx="2439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55 Roman" pitchFamily="34" charset="0"/>
                </a:rPr>
                <a:t>Blondin</a:t>
              </a:r>
              <a:r>
                <a:rPr lang="en-GB" dirty="0" smtClean="0">
                  <a:latin typeface="HelveticaNeueLT Com 55 Roman" pitchFamily="34" charset="0"/>
                </a:rPr>
                <a:t> et al., in prep.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04800"/>
            <a:ext cx="8353425" cy="1143000"/>
          </a:xfrm>
        </p:spPr>
        <p:txBody>
          <a:bodyPr/>
          <a:lstStyle/>
          <a:p>
            <a:r>
              <a:rPr lang="en-US" smtClean="0"/>
              <a:t>Supernovae as ‘standard candles’</a:t>
            </a:r>
            <a:endParaRPr lang="en-GB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Uniform appearance</a:t>
            </a:r>
          </a:p>
          <a:p>
            <a:pPr lvl="1"/>
            <a:r>
              <a:rPr lang="en-US" smtClean="0"/>
              <a:t>light curves</a:t>
            </a:r>
          </a:p>
          <a:p>
            <a:pPr lvl="2"/>
            <a:r>
              <a:rPr lang="en-US" smtClean="0"/>
              <a:t>individual filters</a:t>
            </a:r>
          </a:p>
          <a:p>
            <a:pPr lvl="2"/>
            <a:r>
              <a:rPr lang="en-US" smtClean="0"/>
              <a:t>bolometric</a:t>
            </a:r>
          </a:p>
          <a:p>
            <a:pPr lvl="1"/>
            <a:r>
              <a:rPr lang="en-US" smtClean="0"/>
              <a:t>colour curves </a:t>
            </a:r>
          </a:p>
          <a:p>
            <a:pPr lvl="2"/>
            <a:r>
              <a:rPr lang="en-US" smtClean="0"/>
              <a:t>reddening?</a:t>
            </a:r>
          </a:p>
          <a:p>
            <a:pPr lvl="1"/>
            <a:r>
              <a:rPr lang="en-US" smtClean="0"/>
              <a:t>spectral evolution</a:t>
            </a:r>
          </a:p>
          <a:p>
            <a:pPr lvl="1"/>
            <a:r>
              <a:rPr lang="en-US" smtClean="0"/>
              <a:t>peak luminosity</a:t>
            </a:r>
          </a:p>
          <a:p>
            <a:pPr lvl="2"/>
            <a:r>
              <a:rPr lang="en-US" smtClean="0"/>
              <a:t>correlations</a:t>
            </a:r>
          </a:p>
          <a:p>
            <a:pPr lvl="1"/>
            <a:endParaRPr lang="en-GB" smtClean="0"/>
          </a:p>
        </p:txBody>
      </p:sp>
      <p:grpSp>
        <p:nvGrpSpPr>
          <p:cNvPr id="16388" name="Group 11"/>
          <p:cNvGrpSpPr>
            <a:grpSpLocks/>
          </p:cNvGrpSpPr>
          <p:nvPr/>
        </p:nvGrpSpPr>
        <p:grpSpPr bwMode="auto">
          <a:xfrm>
            <a:off x="4900613" y="4360862"/>
            <a:ext cx="3776662" cy="2498724"/>
            <a:chOff x="3136" y="2747"/>
            <a:chExt cx="2304" cy="1574"/>
          </a:xfrm>
        </p:grpSpPr>
        <p:pic>
          <p:nvPicPr>
            <p:cNvPr id="16392" name="Picture 6" descr="dm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6" y="2747"/>
              <a:ext cx="2304" cy="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xt Box 7"/>
            <p:cNvSpPr txBox="1">
              <a:spLocks noChangeArrowheads="1"/>
            </p:cNvSpPr>
            <p:nvPr/>
          </p:nvSpPr>
          <p:spPr bwMode="auto">
            <a:xfrm>
              <a:off x="4544" y="4147"/>
              <a:ext cx="896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dirty="0">
                  <a:latin typeface="HelveticaNeueLT Com 65 Md" pitchFamily="34" charset="0"/>
                </a:rPr>
                <a:t>Phillips et al. 1999</a:t>
              </a:r>
            </a:p>
          </p:txBody>
        </p:sp>
      </p:grpSp>
      <p:grpSp>
        <p:nvGrpSpPr>
          <p:cNvPr id="16389" name="Group 12"/>
          <p:cNvGrpSpPr>
            <a:grpSpLocks/>
          </p:cNvGrpSpPr>
          <p:nvPr/>
        </p:nvGrpSpPr>
        <p:grpSpPr bwMode="auto">
          <a:xfrm>
            <a:off x="4900613" y="1539875"/>
            <a:ext cx="3778250" cy="2676525"/>
            <a:chOff x="3087" y="970"/>
            <a:chExt cx="2380" cy="1686"/>
          </a:xfrm>
        </p:grpSpPr>
        <p:pic>
          <p:nvPicPr>
            <p:cNvPr id="16390" name="Picture 8" descr="Jha_thesis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7" y="970"/>
              <a:ext cx="2380" cy="1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Text Box 9"/>
            <p:cNvSpPr txBox="1">
              <a:spLocks noChangeArrowheads="1"/>
            </p:cNvSpPr>
            <p:nvPr/>
          </p:nvSpPr>
          <p:spPr bwMode="auto">
            <a:xfrm>
              <a:off x="4984" y="2483"/>
              <a:ext cx="48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/>
                <a:t>Jha 2005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Systematics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62913" cy="4114800"/>
          </a:xfrm>
        </p:spPr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GB" dirty="0" smtClean="0"/>
              <a:t>Contamination    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GB" dirty="0" smtClean="0"/>
              <a:t>Photometry 			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GB" dirty="0" smtClean="0"/>
              <a:t>K-corrections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GB" dirty="0" err="1" smtClean="0"/>
              <a:t>Malmquist</a:t>
            </a:r>
            <a:r>
              <a:rPr lang="en-GB" dirty="0" smtClean="0"/>
              <a:t> bias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GB" dirty="0" smtClean="0"/>
              <a:t>Normalisation			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GB" dirty="0" smtClean="0"/>
              <a:t>Evolution</a:t>
            </a:r>
            <a:endParaRPr lang="en-US" dirty="0" smtClean="0"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GB" dirty="0" smtClean="0"/>
              <a:t>Absorption			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GB" dirty="0" smtClean="0"/>
              <a:t>Local expansion field	</a:t>
            </a: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648200" y="1268760"/>
            <a:ext cx="4027488" cy="41148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GB" sz="2800" kern="0" dirty="0">
                <a:latin typeface="HelveticaNeueLT Com 65 Md" pitchFamily="34" charset="0"/>
              </a:rPr>
              <a:t>“[T]he length of the list indicates the maturity of the field, and is the result of more than a decade of careful study.”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GB" sz="3200" kern="0" dirty="0">
              <a:latin typeface="+mn-lt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4005263"/>
            <a:ext cx="179546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Systematics</a:t>
            </a:r>
            <a:endParaRPr lang="en-GB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62913" cy="4114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dirty="0" smtClean="0">
                <a:solidFill>
                  <a:schemeClr val="bg2"/>
                </a:solidFill>
              </a:rPr>
              <a:t>Contamination    </a:t>
            </a: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chemeClr val="bg2"/>
                </a:solidFill>
              </a:rPr>
              <a:t>Photometry 			measurement</a:t>
            </a: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chemeClr val="bg2"/>
                </a:solidFill>
              </a:rPr>
              <a:t>K-corrections</a:t>
            </a:r>
          </a:p>
          <a:p>
            <a:pPr>
              <a:spcBef>
                <a:spcPct val="0"/>
              </a:spcBef>
            </a:pPr>
            <a:r>
              <a:rPr lang="en-GB" dirty="0" err="1" smtClean="0">
                <a:solidFill>
                  <a:schemeClr val="accent2"/>
                </a:solidFill>
              </a:rPr>
              <a:t>Malmquist</a:t>
            </a:r>
            <a:r>
              <a:rPr lang="en-GB" dirty="0" smtClean="0">
                <a:solidFill>
                  <a:schemeClr val="accent2"/>
                </a:solidFill>
              </a:rPr>
              <a:t> bias</a:t>
            </a: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chemeClr val="accent2"/>
                </a:solidFill>
              </a:rPr>
              <a:t>Normalisation			source</a:t>
            </a: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chemeClr val="accent2"/>
                </a:solidFill>
              </a:rPr>
              <a:t>Evolution</a:t>
            </a:r>
            <a:endParaRPr lang="en-US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GB" dirty="0" smtClean="0">
                <a:solidFill>
                  <a:srgbClr val="CC0000"/>
                </a:solidFill>
              </a:rPr>
              <a:t>Absorption			path</a:t>
            </a:r>
          </a:p>
          <a:p>
            <a:pPr>
              <a:spcBef>
                <a:spcPct val="0"/>
              </a:spcBef>
            </a:pPr>
            <a:r>
              <a:rPr lang="en-GB" dirty="0" smtClean="0"/>
              <a:t>Local expansion field	local environment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CC0000"/>
                </a:solidFill>
              </a:rPr>
              <a:t>Know your source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Type Ia Supernovae</a:t>
            </a:r>
          </a:p>
          <a:p>
            <a:pPr lvl="1"/>
            <a:r>
              <a:rPr lang="en-GB" smtClean="0"/>
              <a:t>complicated source</a:t>
            </a:r>
          </a:p>
          <a:p>
            <a:pPr lvl="1"/>
            <a:r>
              <a:rPr lang="en-GB" smtClean="0"/>
              <a:t>interesting physics</a:t>
            </a:r>
          </a:p>
          <a:p>
            <a:pPr lvl="1"/>
            <a:r>
              <a:rPr lang="en-GB" smtClean="0"/>
              <a:t>progenitor systems</a:t>
            </a:r>
          </a:p>
          <a:p>
            <a:pPr lvl="1">
              <a:buFont typeface="SimSun" charset="-122"/>
              <a:buChar char="→"/>
            </a:pPr>
            <a:r>
              <a:rPr lang="en-GB" smtClean="0">
                <a:solidFill>
                  <a:schemeClr val="accent2"/>
                </a:solidFill>
              </a:rPr>
              <a:t>determine the global parameters of the explosions</a:t>
            </a:r>
          </a:p>
          <a:p>
            <a:pPr lvl="2"/>
            <a:r>
              <a:rPr lang="en-GB" smtClean="0"/>
              <a:t>fuel </a:t>
            </a:r>
            <a:r>
              <a:rPr lang="en-GB" sz="1800" smtClean="0">
                <a:sym typeface="Wingdings" pitchFamily="2" charset="2"/>
              </a:rPr>
              <a:t></a:t>
            </a:r>
            <a:r>
              <a:rPr lang="en-GB" smtClean="0">
                <a:sym typeface="Wingdings" pitchFamily="2" charset="2"/>
              </a:rPr>
              <a:t> nickel mass </a:t>
            </a:r>
            <a:r>
              <a:rPr lang="en-GB" sz="1800" smtClean="0">
                <a:sym typeface="Wingdings" pitchFamily="2" charset="2"/>
              </a:rPr>
              <a:t></a:t>
            </a:r>
            <a:r>
              <a:rPr lang="en-GB" smtClean="0">
                <a:sym typeface="Wingdings" pitchFamily="2" charset="2"/>
              </a:rPr>
              <a:t> distribution in the ejecta</a:t>
            </a:r>
          </a:p>
          <a:p>
            <a:pPr lvl="2"/>
            <a:r>
              <a:rPr lang="en-GB" smtClean="0">
                <a:sym typeface="Wingdings" pitchFamily="2" charset="2"/>
              </a:rPr>
              <a:t>total mass</a:t>
            </a:r>
          </a:p>
          <a:p>
            <a:pPr lvl="2"/>
            <a:r>
              <a:rPr lang="en-GB" smtClean="0">
                <a:sym typeface="Wingdings" pitchFamily="2" charset="2"/>
              </a:rPr>
              <a:t>explosion energy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is a SN Ia?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76400"/>
            <a:ext cx="7772400" cy="4114800"/>
          </a:xfrm>
        </p:spPr>
        <p:txBody>
          <a:bodyPr/>
          <a:lstStyle/>
          <a:p>
            <a:r>
              <a:rPr lang="en-GB" dirty="0" smtClean="0"/>
              <a:t>Peculiar cases abound …</a:t>
            </a:r>
          </a:p>
          <a:p>
            <a:pPr lvl="1"/>
            <a:r>
              <a:rPr lang="en-GB" dirty="0" smtClean="0"/>
              <a:t>SN 1991T, SN 1991bg</a:t>
            </a:r>
          </a:p>
          <a:p>
            <a:pPr lvl="1"/>
            <a:r>
              <a:rPr lang="en-GB" dirty="0" smtClean="0"/>
              <a:t>SN 1999aa, SN 1999ac</a:t>
            </a:r>
          </a:p>
          <a:p>
            <a:pPr lvl="1"/>
            <a:r>
              <a:rPr lang="en-GB" dirty="0" smtClean="0"/>
              <a:t>SN 2000cx, SN 2002cx</a:t>
            </a:r>
          </a:p>
          <a:p>
            <a:pPr lvl="1"/>
            <a:r>
              <a:rPr lang="en-GB" dirty="0" smtClean="0"/>
              <a:t>SN 2002ic</a:t>
            </a:r>
          </a:p>
          <a:p>
            <a:pPr lvl="1"/>
            <a:r>
              <a:rPr lang="en-GB" dirty="0" smtClean="0"/>
              <a:t>SN 03D3bb</a:t>
            </a:r>
          </a:p>
          <a:p>
            <a:pPr lvl="1"/>
            <a:r>
              <a:rPr lang="en-GB" dirty="0" smtClean="0"/>
              <a:t>SN 2005hk</a:t>
            </a:r>
          </a:p>
          <a:p>
            <a:pPr lvl="1"/>
            <a:r>
              <a:rPr lang="en-GB" dirty="0" smtClean="0"/>
              <a:t>and more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254625" y="1301750"/>
            <a:ext cx="3889375" cy="5557898"/>
            <a:chOff x="5254625" y="1301750"/>
            <a:chExt cx="3889375" cy="5557898"/>
          </a:xfrm>
        </p:grpSpPr>
        <p:sp>
          <p:nvSpPr>
            <p:cNvPr id="20498" name="Text Box 10"/>
            <p:cNvSpPr txBox="1">
              <a:spLocks noChangeArrowheads="1"/>
            </p:cNvSpPr>
            <p:nvPr/>
          </p:nvSpPr>
          <p:spPr bwMode="auto">
            <a:xfrm>
              <a:off x="5272088" y="6459538"/>
              <a:ext cx="2308645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 err="1">
                  <a:latin typeface="HelveticaNeueLT Com 65 Md" pitchFamily="34" charset="0"/>
                </a:rPr>
                <a:t>Hamuy</a:t>
              </a:r>
              <a:r>
                <a:rPr lang="en-GB" dirty="0">
                  <a:latin typeface="HelveticaNeueLT Com 65 Md" pitchFamily="34" charset="0"/>
                </a:rPr>
                <a:t> et al. 2003</a:t>
              </a:r>
            </a:p>
          </p:txBody>
        </p:sp>
        <p:pic>
          <p:nvPicPr>
            <p:cNvPr id="20499" name="Picture 4" descr="Hamuy03_fig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54625" y="1301750"/>
              <a:ext cx="3889375" cy="5199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7430" name="Picture 6" descr="Hamuy03_fig4"/>
          <p:cNvPicPr>
            <a:picLocks noChangeAspect="1" noChangeArrowheads="1"/>
          </p:cNvPicPr>
          <p:nvPr/>
        </p:nvPicPr>
        <p:blipFill>
          <a:blip r:embed="rId3" cstate="print"/>
          <a:srcRect r="-5404"/>
          <a:stretch>
            <a:fillRect/>
          </a:stretch>
        </p:blipFill>
        <p:spPr bwMode="auto">
          <a:xfrm>
            <a:off x="5256000" y="1303200"/>
            <a:ext cx="3888000" cy="5198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151706" y="1300163"/>
            <a:ext cx="7524750" cy="5557837"/>
            <a:chOff x="0" y="799"/>
            <a:chExt cx="4740" cy="3501"/>
          </a:xfrm>
        </p:grpSpPr>
        <p:pic>
          <p:nvPicPr>
            <p:cNvPr id="20496" name="Picture 5" descr="Howell06_fig3"/>
            <p:cNvPicPr>
              <a:picLocks noChangeAspect="1" noChangeArrowheads="1"/>
            </p:cNvPicPr>
            <p:nvPr/>
          </p:nvPicPr>
          <p:blipFill>
            <a:blip r:embed="rId4" cstate="print"/>
            <a:srcRect r="-2887"/>
            <a:stretch>
              <a:fillRect/>
            </a:stretch>
          </p:blipFill>
          <p:spPr bwMode="auto">
            <a:xfrm>
              <a:off x="0" y="799"/>
              <a:ext cx="4740" cy="35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497" name="Text Box 13"/>
            <p:cNvSpPr txBox="1">
              <a:spLocks noChangeArrowheads="1"/>
            </p:cNvSpPr>
            <p:nvPr/>
          </p:nvSpPr>
          <p:spPr bwMode="auto">
            <a:xfrm>
              <a:off x="1688" y="3519"/>
              <a:ext cx="143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>
                  <a:latin typeface="HelveticaNeueLT Com 65 Md" pitchFamily="34" charset="0"/>
                </a:rPr>
                <a:t>Howell et al. 2006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152000" y="1299600"/>
            <a:ext cx="7632700" cy="5558400"/>
            <a:chOff x="0" y="770"/>
            <a:chExt cx="4808" cy="3550"/>
          </a:xfrm>
        </p:grpSpPr>
        <p:pic>
          <p:nvPicPr>
            <p:cNvPr id="20494" name="Picture 7" descr="Howell06_fig1"/>
            <p:cNvPicPr>
              <a:picLocks noChangeAspect="1" noChangeArrowheads="1"/>
            </p:cNvPicPr>
            <p:nvPr/>
          </p:nvPicPr>
          <p:blipFill>
            <a:blip r:embed="rId5" cstate="print"/>
            <a:srcRect l="-2525" r="-4010" b="-3738"/>
            <a:stretch>
              <a:fillRect/>
            </a:stretch>
          </p:blipFill>
          <p:spPr bwMode="auto">
            <a:xfrm>
              <a:off x="0" y="770"/>
              <a:ext cx="4808" cy="3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495" name="Text Box 15"/>
            <p:cNvSpPr txBox="1">
              <a:spLocks noChangeArrowheads="1"/>
            </p:cNvSpPr>
            <p:nvPr/>
          </p:nvSpPr>
          <p:spPr bwMode="auto">
            <a:xfrm>
              <a:off x="1688" y="3520"/>
              <a:ext cx="143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>
                  <a:latin typeface="HelveticaNeueLT Com 65 Md" pitchFamily="34" charset="0"/>
                </a:rPr>
                <a:t>Howell et al. 2006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0" y="188640"/>
            <a:ext cx="5040313" cy="6624639"/>
            <a:chOff x="1769" y="3855"/>
            <a:chExt cx="3175" cy="4173"/>
          </a:xfrm>
        </p:grpSpPr>
        <p:sp>
          <p:nvSpPr>
            <p:cNvPr id="20492" name="Text Box 17"/>
            <p:cNvSpPr txBox="1">
              <a:spLocks noChangeArrowheads="1"/>
            </p:cNvSpPr>
            <p:nvPr/>
          </p:nvSpPr>
          <p:spPr bwMode="auto">
            <a:xfrm>
              <a:off x="1771" y="3855"/>
              <a:ext cx="1200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 err="1">
                  <a:latin typeface="HelveticaNeueLT Com 65 Md" pitchFamily="34" charset="0"/>
                </a:rPr>
                <a:t>Jha</a:t>
              </a:r>
              <a:r>
                <a:rPr lang="en-GB" dirty="0">
                  <a:latin typeface="HelveticaNeueLT Com 65 Md" pitchFamily="34" charset="0"/>
                </a:rPr>
                <a:t> et al. 2006</a:t>
              </a:r>
            </a:p>
          </p:txBody>
        </p:sp>
        <p:pic>
          <p:nvPicPr>
            <p:cNvPr id="20493" name="Picture 9" descr="Jha06_fig1"/>
            <p:cNvPicPr>
              <a:picLocks noChangeAspect="1" noChangeArrowheads="1"/>
            </p:cNvPicPr>
            <p:nvPr/>
          </p:nvPicPr>
          <p:blipFill>
            <a:blip r:embed="rId6" cstate="print"/>
            <a:srcRect l="-3683" t="-2625" r="-4950"/>
            <a:stretch>
              <a:fillRect/>
            </a:stretch>
          </p:blipFill>
          <p:spPr bwMode="auto">
            <a:xfrm>
              <a:off x="1769" y="4082"/>
              <a:ext cx="3175" cy="39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152000" y="1303200"/>
            <a:ext cx="6764338" cy="5558400"/>
            <a:chOff x="0" y="1326"/>
            <a:chExt cx="4261" cy="2994"/>
          </a:xfrm>
        </p:grpSpPr>
        <p:pic>
          <p:nvPicPr>
            <p:cNvPr id="20490" name="Picture 8" descr="Phillips07_fig15"/>
            <p:cNvPicPr>
              <a:picLocks noChangeAspect="1" noChangeArrowheads="1"/>
            </p:cNvPicPr>
            <p:nvPr/>
          </p:nvPicPr>
          <p:blipFill>
            <a:blip r:embed="rId7" cstate="print"/>
            <a:srcRect l="-2176" b="-3044"/>
            <a:stretch>
              <a:fillRect/>
            </a:stretch>
          </p:blipFill>
          <p:spPr bwMode="auto">
            <a:xfrm>
              <a:off x="0" y="1326"/>
              <a:ext cx="4261" cy="29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491" name="Text Box 21"/>
            <p:cNvSpPr txBox="1">
              <a:spLocks noChangeArrowheads="1"/>
            </p:cNvSpPr>
            <p:nvPr/>
          </p:nvSpPr>
          <p:spPr bwMode="auto">
            <a:xfrm>
              <a:off x="2595" y="1523"/>
              <a:ext cx="14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>
                  <a:latin typeface="HelveticaNeueLT Com 65 Md" pitchFamily="34" charset="0"/>
                </a:rPr>
                <a:t>Phillips et al. 2007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8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Global explosion parameters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Determine the nickel mass in the explosion from the peak luminosity</a:t>
            </a:r>
          </a:p>
          <a:p>
            <a:pPr lvl="1"/>
            <a:r>
              <a:rPr lang="en-GB" smtClean="0"/>
              <a:t>large variations (up to a factor of 10)</a:t>
            </a:r>
          </a:p>
          <a:p>
            <a:r>
              <a:rPr lang="en-GB" smtClean="0"/>
              <a:t>Possibly determine </a:t>
            </a:r>
          </a:p>
          <a:p>
            <a:pPr lvl="1"/>
            <a:r>
              <a:rPr lang="en-GB" smtClean="0">
                <a:sym typeface="Symbol" pitchFamily="18" charset="2"/>
              </a:rPr>
              <a:t>total mass of the explosion </a:t>
            </a:r>
            <a:r>
              <a:rPr lang="en-GB" smtClean="0">
                <a:solidFill>
                  <a:schemeClr val="tx1"/>
                </a:solidFill>
                <a:sym typeface="Symbol" pitchFamily="18" charset="2"/>
              </a:rPr>
              <a:t>or</a:t>
            </a:r>
            <a:endParaRPr lang="en-GB" smtClean="0">
              <a:sym typeface="Symbol" pitchFamily="18" charset="2"/>
            </a:endParaRPr>
          </a:p>
          <a:p>
            <a:pPr lvl="1"/>
            <a:r>
              <a:rPr lang="en-GB" smtClean="0">
                <a:sym typeface="Symbol" pitchFamily="18" charset="2"/>
              </a:rPr>
              <a:t>differences distribution of the nickel, i.e. the ashes of the explosion </a:t>
            </a:r>
            <a:r>
              <a:rPr lang="en-GB" smtClean="0">
                <a:solidFill>
                  <a:schemeClr val="tx1"/>
                </a:solidFill>
                <a:sym typeface="Symbol" pitchFamily="18" charset="2"/>
              </a:rPr>
              <a:t>or</a:t>
            </a:r>
            <a:endParaRPr lang="en-GB" smtClean="0">
              <a:sym typeface="Symbol" pitchFamily="18" charset="2"/>
            </a:endParaRPr>
          </a:p>
          <a:p>
            <a:pPr lvl="1"/>
            <a:r>
              <a:rPr lang="en-GB" smtClean="0">
                <a:sym typeface="Symbol" pitchFamily="18" charset="2"/>
              </a:rPr>
              <a:t>differences in the explosion energies</a:t>
            </a:r>
          </a:p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Bolometric light curves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6628" name="Group 7"/>
          <p:cNvGrpSpPr>
            <a:grpSpLocks/>
          </p:cNvGrpSpPr>
          <p:nvPr/>
        </p:nvGrpSpPr>
        <p:grpSpPr bwMode="auto">
          <a:xfrm>
            <a:off x="1857375" y="1268413"/>
            <a:ext cx="5487988" cy="5487987"/>
            <a:chOff x="1328" y="799"/>
            <a:chExt cx="3457" cy="3457"/>
          </a:xfrm>
        </p:grpSpPr>
        <p:pic>
          <p:nvPicPr>
            <p:cNvPr id="26629" name="Picture 5" descr="bolcurv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28" y="799"/>
              <a:ext cx="3457" cy="3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3491" y="1215"/>
              <a:ext cx="880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 err="1">
                  <a:latin typeface="HelveticaNeueLT Com 65 Md" pitchFamily="34" charset="0"/>
                </a:rPr>
                <a:t>Stritzinger</a:t>
              </a:r>
              <a:endParaRPr lang="en-GB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38800" y="1600200"/>
            <a:ext cx="3505200" cy="4419600"/>
          </a:xfrm>
        </p:spPr>
        <p:txBody>
          <a:bodyPr/>
          <a:lstStyle/>
          <a:p>
            <a:r>
              <a:rPr lang="en-GB" smtClean="0"/>
              <a:t>Isotopes of Ni and other elements</a:t>
            </a:r>
          </a:p>
          <a:p>
            <a:pPr lvl="1"/>
            <a:r>
              <a:rPr lang="en-GB" smtClean="0"/>
              <a:t>conversion of </a:t>
            </a:r>
            <a:r>
              <a:rPr lang="en-GB" smtClean="0">
                <a:sym typeface="Symbol" pitchFamily="18" charset="2"/>
              </a:rPr>
              <a:t>-rays and positrons into heat and optical photons</a:t>
            </a:r>
            <a:endParaRPr lang="en-GB" smtClean="0"/>
          </a:p>
          <a:p>
            <a:endParaRPr lang="en-GB" smtClean="0"/>
          </a:p>
          <a:p>
            <a:endParaRPr lang="en-GB" smtClean="0"/>
          </a:p>
        </p:txBody>
      </p:sp>
      <p:pic>
        <p:nvPicPr>
          <p:cNvPr id="27651" name="Picture 3" descr="Diehl_fig11_Ni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18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6096000"/>
            <a:ext cx="3100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>
                <a:latin typeface="HelveticaNeueLT Com 65 Md" pitchFamily="34" charset="0"/>
              </a:rPr>
              <a:t>Diehl and </a:t>
            </a:r>
            <a:r>
              <a:rPr lang="en-GB" dirty="0" err="1">
                <a:latin typeface="HelveticaNeueLT Com 65 Md" pitchFamily="34" charset="0"/>
              </a:rPr>
              <a:t>Timmes</a:t>
            </a:r>
            <a:r>
              <a:rPr lang="en-GB" dirty="0">
                <a:latin typeface="HelveticaNeueLT Com 65 Md" pitchFamily="34" charset="0"/>
              </a:rPr>
              <a:t> (1998)</a:t>
            </a:r>
            <a:endParaRPr lang="en-GB" sz="2400" dirty="0">
              <a:latin typeface="HelveticaNeueLT Com 65 Md" pitchFamily="34" charset="0"/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1228725" y="214313"/>
            <a:ext cx="7772400" cy="1143000"/>
          </a:xfrm>
        </p:spPr>
        <p:txBody>
          <a:bodyPr/>
          <a:lstStyle/>
          <a:p>
            <a:r>
              <a:rPr lang="en-GB" smtClean="0"/>
              <a:t>Radioactivity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371600"/>
            <a:ext cx="5562600" cy="5486400"/>
            <a:chOff x="2097" y="624"/>
            <a:chExt cx="3655" cy="3696"/>
          </a:xfrm>
        </p:grpSpPr>
        <p:pic>
          <p:nvPicPr>
            <p:cNvPr id="27655" name="Picture 7" descr="contardo_rad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97" y="624"/>
              <a:ext cx="3655" cy="3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6" name="Text Box 8"/>
            <p:cNvSpPr txBox="1">
              <a:spLocks noChangeArrowheads="1"/>
            </p:cNvSpPr>
            <p:nvPr/>
          </p:nvSpPr>
          <p:spPr bwMode="auto">
            <a:xfrm>
              <a:off x="2593" y="3466"/>
              <a:ext cx="1366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 err="1">
                  <a:latin typeface="HelveticaNeueLT Com 65 Md" pitchFamily="34" charset="0"/>
                </a:rPr>
                <a:t>Contardo</a:t>
              </a:r>
              <a:r>
                <a:rPr lang="en-GB" dirty="0">
                  <a:latin typeface="HelveticaNeueLT Com 65 Md" pitchFamily="34" charset="0"/>
                </a:rPr>
                <a:t> (2001)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r>
              <a:rPr lang="en-GB" smtClean="0">
                <a:solidFill>
                  <a:srgbClr val="CC0000"/>
                </a:solidFill>
              </a:rPr>
              <a:t>Determining H</a:t>
            </a:r>
            <a:r>
              <a:rPr lang="en-GB" baseline="-25000" smtClean="0">
                <a:solidFill>
                  <a:srgbClr val="CC0000"/>
                </a:solidFill>
              </a:rPr>
              <a:t>0</a:t>
            </a:r>
            <a:r>
              <a:rPr lang="en-GB" smtClean="0">
                <a:solidFill>
                  <a:srgbClr val="CC0000"/>
                </a:solidFill>
              </a:rPr>
              <a:t> from models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Hubble’s law</a:t>
            </a:r>
          </a:p>
          <a:p>
            <a:endParaRPr lang="en-GB" smtClean="0"/>
          </a:p>
          <a:p>
            <a:r>
              <a:rPr lang="en-GB" smtClean="0"/>
              <a:t>Luminosity distance</a:t>
            </a:r>
          </a:p>
          <a:p>
            <a:endParaRPr lang="en-GB" smtClean="0"/>
          </a:p>
          <a:p>
            <a:r>
              <a:rPr lang="en-GB" smtClean="0"/>
              <a:t>Ni-Co decay</a:t>
            </a:r>
          </a:p>
          <a:p>
            <a:endParaRPr lang="en-GB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3117850" y="1989138"/>
          <a:ext cx="2063750" cy="974725"/>
        </p:xfrm>
        <a:graphic>
          <a:graphicData uri="http://schemas.openxmlformats.org/presentationml/2006/ole">
            <p:oleObj spid="_x0000_s2050" name="Equation" r:id="rId3" imgW="914400" imgH="431640" progId="Equation.3">
              <p:embed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3171825" y="3284538"/>
          <a:ext cx="2081213" cy="1138237"/>
        </p:xfrm>
        <a:graphic>
          <a:graphicData uri="http://schemas.openxmlformats.org/presentationml/2006/ole">
            <p:oleObj spid="_x0000_s2051" name="Equation" r:id="rId4" imgW="812520" imgH="444240" progId="Equation.3">
              <p:embed/>
            </p:oleObj>
          </a:graphicData>
        </a:graphic>
      </p:graphicFrame>
      <p:graphicFrame>
        <p:nvGraphicFramePr>
          <p:cNvPr id="2052" name="Object 6"/>
          <p:cNvGraphicFramePr>
            <a:graphicFrameLocks noChangeAspect="1"/>
          </p:cNvGraphicFramePr>
          <p:nvPr/>
        </p:nvGraphicFramePr>
        <p:xfrm>
          <a:off x="307975" y="4724400"/>
          <a:ext cx="8456613" cy="1160463"/>
        </p:xfrm>
        <a:graphic>
          <a:graphicData uri="http://schemas.openxmlformats.org/presentationml/2006/ole">
            <p:oleObj spid="_x0000_s2052" name="Equation" r:id="rId5" imgW="3886200" imgH="5331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8800" smtClean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97317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44064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HelveticaNeueLT Com 65 Md" pitchFamily="34" charset="0"/>
              </a:rPr>
              <a:t>© Anglo-Australian Telescope</a:t>
            </a:r>
          </a:p>
        </p:txBody>
      </p:sp>
      <p:sp>
        <p:nvSpPr>
          <p:cNvPr id="397319" name="WordArt 7"/>
          <p:cNvSpPr>
            <a:spLocks noChangeArrowheads="1" noChangeShapeType="1" noTextEdit="1"/>
          </p:cNvSpPr>
          <p:nvPr/>
        </p:nvSpPr>
        <p:spPr bwMode="auto">
          <a:xfrm>
            <a:off x="5394325" y="3443288"/>
            <a:ext cx="3146425" cy="185737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de-DE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HelveticaNeueLT Com 65 Md" pitchFamily="34" charset="0"/>
                <a:cs typeface="Times New Roman"/>
              </a:rPr>
              <a:t>SN 1987A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</a:t>
            </a:r>
            <a:r>
              <a:rPr lang="en-GB" baseline="-25000" smtClean="0"/>
              <a:t>0</a:t>
            </a:r>
            <a:r>
              <a:rPr lang="en-GB" smtClean="0"/>
              <a:t> from the nickel mass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5496" y="1484313"/>
          <a:ext cx="9049643" cy="1344708"/>
        </p:xfrm>
        <a:graphic>
          <a:graphicData uri="http://schemas.openxmlformats.org/presentationml/2006/ole">
            <p:oleObj spid="_x0000_s3074" name="Equation" r:id="rId3" imgW="3251160" imgH="482400" progId="Equation.3">
              <p:embed/>
            </p:oleObj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7751" y="2348880"/>
            <a:ext cx="1924049" cy="1182688"/>
            <a:chOff x="975" y="1842"/>
            <a:chExt cx="1212" cy="745"/>
          </a:xfrm>
        </p:grpSpPr>
        <p:sp>
          <p:nvSpPr>
            <p:cNvPr id="3092" name="Line 5"/>
            <p:cNvSpPr>
              <a:spLocks noChangeShapeType="1"/>
            </p:cNvSpPr>
            <p:nvPr/>
          </p:nvSpPr>
          <p:spPr bwMode="auto">
            <a:xfrm flipH="1" flipV="1">
              <a:off x="975" y="1842"/>
              <a:ext cx="181" cy="45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3" name="Text Box 6"/>
            <p:cNvSpPr txBox="1">
              <a:spLocks noChangeArrowheads="1"/>
            </p:cNvSpPr>
            <p:nvPr/>
          </p:nvSpPr>
          <p:spPr bwMode="auto">
            <a:xfrm>
              <a:off x="1066" y="2296"/>
              <a:ext cx="112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rgbClr val="CC0000"/>
                  </a:solidFill>
                  <a:latin typeface="HelveticaNeueLT Com 65 Md" pitchFamily="34" charset="0"/>
                </a:rPr>
                <a:t>Hubble law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907704" y="2348880"/>
            <a:ext cx="3182938" cy="1182688"/>
            <a:chOff x="975" y="1842"/>
            <a:chExt cx="2005" cy="745"/>
          </a:xfrm>
        </p:grpSpPr>
        <p:sp>
          <p:nvSpPr>
            <p:cNvPr id="3090" name="Line 8"/>
            <p:cNvSpPr>
              <a:spLocks noChangeShapeType="1"/>
            </p:cNvSpPr>
            <p:nvPr/>
          </p:nvSpPr>
          <p:spPr bwMode="auto">
            <a:xfrm flipH="1" flipV="1">
              <a:off x="975" y="1842"/>
              <a:ext cx="181" cy="45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1" name="Text Box 9"/>
            <p:cNvSpPr txBox="1">
              <a:spLocks noChangeArrowheads="1"/>
            </p:cNvSpPr>
            <p:nvPr/>
          </p:nvSpPr>
          <p:spPr bwMode="auto">
            <a:xfrm>
              <a:off x="1066" y="2296"/>
              <a:ext cx="19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rgbClr val="CC0000"/>
                  </a:solidFill>
                  <a:latin typeface="HelveticaNeueLT Com 65 Md" pitchFamily="34" charset="0"/>
                </a:rPr>
                <a:t>Luminosity distance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041055" y="2348880"/>
            <a:ext cx="2043113" cy="1182688"/>
            <a:chOff x="975" y="1842"/>
            <a:chExt cx="1287" cy="745"/>
          </a:xfrm>
        </p:grpSpPr>
        <p:sp>
          <p:nvSpPr>
            <p:cNvPr id="3088" name="Line 11"/>
            <p:cNvSpPr>
              <a:spLocks noChangeShapeType="1"/>
            </p:cNvSpPr>
            <p:nvPr/>
          </p:nvSpPr>
          <p:spPr bwMode="auto">
            <a:xfrm flipH="1" flipV="1">
              <a:off x="975" y="1842"/>
              <a:ext cx="181" cy="45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" name="Text Box 12"/>
            <p:cNvSpPr txBox="1">
              <a:spLocks noChangeArrowheads="1"/>
            </p:cNvSpPr>
            <p:nvPr/>
          </p:nvSpPr>
          <p:spPr bwMode="auto">
            <a:xfrm>
              <a:off x="1066" y="2296"/>
              <a:ext cx="11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rgbClr val="CC0000"/>
                  </a:solidFill>
                  <a:latin typeface="HelveticaNeueLT Com 65 Md" pitchFamily="34" charset="0"/>
                </a:rPr>
                <a:t>Arnett’s rule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290322" y="2276872"/>
            <a:ext cx="2170110" cy="1550989"/>
            <a:chOff x="975" y="1842"/>
            <a:chExt cx="1367" cy="977"/>
          </a:xfrm>
        </p:grpSpPr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 flipH="1" flipV="1">
              <a:off x="975" y="1842"/>
              <a:ext cx="181" cy="45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>
              <a:off x="1066" y="2296"/>
              <a:ext cx="127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CC0000"/>
                  </a:solidFill>
                  <a:latin typeface="HelveticaNeueLT Com 65 Md" pitchFamily="34" charset="0"/>
                </a:rPr>
                <a:t>Ni-Co decay</a:t>
              </a:r>
            </a:p>
            <a:p>
              <a:r>
                <a:rPr lang="en-GB" sz="2400" dirty="0" smtClean="0">
                  <a:solidFill>
                    <a:srgbClr val="CC0000"/>
                  </a:solidFill>
                  <a:latin typeface="HelveticaNeueLT Com 65 Md" pitchFamily="34" charset="0"/>
                </a:rPr>
                <a:t>and rise time</a:t>
              </a:r>
              <a:endParaRPr lang="en-GB" sz="2400" dirty="0">
                <a:solidFill>
                  <a:srgbClr val="CC0000"/>
                </a:solidFill>
                <a:latin typeface="HelveticaNeueLT Com 65 Md" pitchFamily="34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827088" y="1700213"/>
            <a:ext cx="7437437" cy="4105275"/>
            <a:chOff x="521" y="1071"/>
            <a:chExt cx="4685" cy="2586"/>
          </a:xfrm>
        </p:grpSpPr>
        <p:sp>
          <p:nvSpPr>
            <p:cNvPr id="3083" name="Text Box 17"/>
            <p:cNvSpPr txBox="1">
              <a:spLocks noChangeArrowheads="1"/>
            </p:cNvSpPr>
            <p:nvPr/>
          </p:nvSpPr>
          <p:spPr bwMode="auto">
            <a:xfrm>
              <a:off x="521" y="2985"/>
              <a:ext cx="4685" cy="672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3200" dirty="0">
                  <a:solidFill>
                    <a:srgbClr val="CC0000"/>
                  </a:solidFill>
                  <a:latin typeface="HelveticaNeueLT Com 65 Md" pitchFamily="34" charset="0"/>
                </a:rPr>
                <a:t>Need bolometric flux at maximum F and the </a:t>
              </a:r>
              <a:r>
                <a:rPr lang="en-GB" sz="3200" dirty="0" err="1">
                  <a:solidFill>
                    <a:srgbClr val="CC0000"/>
                  </a:solidFill>
                  <a:latin typeface="HelveticaNeueLT Com 65 Md" pitchFamily="34" charset="0"/>
                </a:rPr>
                <a:t>redshift</a:t>
              </a:r>
              <a:r>
                <a:rPr lang="en-GB" sz="3200" dirty="0">
                  <a:solidFill>
                    <a:srgbClr val="CC0000"/>
                  </a:solidFill>
                  <a:latin typeface="HelveticaNeueLT Com 65 Md" pitchFamily="34" charset="0"/>
                </a:rPr>
                <a:t> </a:t>
              </a:r>
              <a:r>
                <a:rPr lang="en-GB" sz="3200" i="1" dirty="0">
                  <a:solidFill>
                    <a:srgbClr val="CC0000"/>
                  </a:solidFill>
                  <a:latin typeface="HelveticaNeueLT Com 65 Md" pitchFamily="34" charset="0"/>
                </a:rPr>
                <a:t>z</a:t>
              </a:r>
              <a:r>
                <a:rPr lang="en-GB" sz="3200" dirty="0">
                  <a:solidFill>
                    <a:srgbClr val="CC0000"/>
                  </a:solidFill>
                  <a:latin typeface="HelveticaNeueLT Com 65 Md" pitchFamily="34" charset="0"/>
                </a:rPr>
                <a:t> as observables</a:t>
              </a:r>
            </a:p>
          </p:txBody>
        </p:sp>
        <p:sp>
          <p:nvSpPr>
            <p:cNvPr id="3084" name="Rectangle 18"/>
            <p:cNvSpPr>
              <a:spLocks noChangeArrowheads="1"/>
            </p:cNvSpPr>
            <p:nvPr/>
          </p:nvSpPr>
          <p:spPr bwMode="auto">
            <a:xfrm>
              <a:off x="4037" y="1225"/>
              <a:ext cx="181" cy="227"/>
            </a:xfrm>
            <a:prstGeom prst="rect">
              <a:avLst/>
            </a:prstGeom>
            <a:solidFill>
              <a:srgbClr val="CC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85" name="Rectangle 19"/>
            <p:cNvSpPr>
              <a:spLocks noChangeArrowheads="1"/>
            </p:cNvSpPr>
            <p:nvPr/>
          </p:nvSpPr>
          <p:spPr bwMode="auto">
            <a:xfrm>
              <a:off x="4989" y="1071"/>
              <a:ext cx="215" cy="227"/>
            </a:xfrm>
            <a:prstGeom prst="rect">
              <a:avLst/>
            </a:prstGeom>
            <a:solidFill>
              <a:srgbClr val="CC00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081" name="Text Box 20"/>
          <p:cNvSpPr txBox="1">
            <a:spLocks noChangeArrowheads="1"/>
          </p:cNvSpPr>
          <p:nvPr/>
        </p:nvSpPr>
        <p:spPr bwMode="auto">
          <a:xfrm>
            <a:off x="4211638" y="5851525"/>
            <a:ext cx="4573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 err="1">
                <a:latin typeface="HelveticaNeueLT Com 65 Md" pitchFamily="34" charset="0"/>
              </a:rPr>
              <a:t>Stritzinger</a:t>
            </a:r>
            <a:r>
              <a:rPr lang="en-GB" sz="2400" dirty="0">
                <a:latin typeface="HelveticaNeueLT Com 65 Md" pitchFamily="34" charset="0"/>
              </a:rPr>
              <a:t> &amp; Leibundgut (2005)</a:t>
            </a:r>
          </a:p>
        </p:txBody>
      </p:sp>
      <p:sp>
        <p:nvSpPr>
          <p:cNvPr id="3082" name="Text Box 21"/>
          <p:cNvSpPr txBox="1">
            <a:spLocks noChangeArrowheads="1"/>
          </p:cNvSpPr>
          <p:nvPr/>
        </p:nvSpPr>
        <p:spPr bwMode="auto">
          <a:xfrm>
            <a:off x="930275" y="3902075"/>
            <a:ext cx="76177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2400" i="1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α</a:t>
            </a:r>
            <a:r>
              <a:rPr lang="en-US" sz="2400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: conversion of nickel </a:t>
            </a:r>
            <a:r>
              <a:rPr lang="en-US" sz="2400" dirty="0" smtClean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energy </a:t>
            </a:r>
            <a:r>
              <a:rPr lang="en-US" sz="2400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into radiation (L=</a:t>
            </a:r>
            <a:r>
              <a:rPr lang="el-GR" sz="2400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α</a:t>
            </a:r>
            <a:r>
              <a:rPr lang="en-US" sz="2400" dirty="0" err="1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E</a:t>
            </a:r>
            <a:r>
              <a:rPr lang="en-US" sz="2400" baseline="-25000" dirty="0" err="1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Ni</a:t>
            </a:r>
            <a:r>
              <a:rPr lang="en-US" sz="2400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)</a:t>
            </a:r>
          </a:p>
          <a:p>
            <a:pPr eaLnBrk="0" hangingPunct="0"/>
            <a:r>
              <a:rPr lang="el-GR" sz="2400" i="1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ε</a:t>
            </a:r>
            <a:r>
              <a:rPr lang="en-US" sz="2400" i="1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(t)</a:t>
            </a:r>
            <a:r>
              <a:rPr lang="en-US" sz="2400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: energy deposited in the supernova </a:t>
            </a:r>
            <a:r>
              <a:rPr lang="en-US" sz="2400" dirty="0" err="1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ejecta</a:t>
            </a:r>
            <a:r>
              <a:rPr lang="en-US" sz="2400" dirty="0">
                <a:solidFill>
                  <a:schemeClr val="accent2"/>
                </a:solidFill>
                <a:latin typeface="HelveticaNeueLT Com 65 Md" pitchFamily="34" charset="0"/>
                <a:cs typeface="Times New Roman" pitchFamily="18" charset="0"/>
              </a:rPr>
              <a:t> </a:t>
            </a:r>
            <a:endParaRPr lang="el-GR" sz="2400" dirty="0">
              <a:solidFill>
                <a:schemeClr val="accent2"/>
              </a:solidFill>
              <a:latin typeface="HelveticaNeueLT Com 65 Md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Assumptions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918450" cy="4256087"/>
          </a:xfrm>
        </p:spPr>
        <p:txBody>
          <a:bodyPr/>
          <a:lstStyle/>
          <a:p>
            <a:pPr marL="457200" indent="-457200"/>
            <a:r>
              <a:rPr lang="en-GB" smtClean="0"/>
              <a:t>Rise time (15-25 days) </a:t>
            </a:r>
            <a:r>
              <a:rPr lang="en-GB" sz="2800" smtClean="0">
                <a:sym typeface="Wingdings" pitchFamily="2" charset="2"/>
              </a:rPr>
              <a:t></a:t>
            </a:r>
            <a:r>
              <a:rPr lang="en-GB" smtClean="0">
                <a:sym typeface="Wingdings" pitchFamily="2" charset="2"/>
              </a:rPr>
              <a:t> about 10% uncertainty</a:t>
            </a:r>
          </a:p>
          <a:p>
            <a:pPr marL="457200" indent="-457200"/>
            <a:r>
              <a:rPr lang="en-GB" smtClean="0"/>
              <a:t>Arnett’s rule</a:t>
            </a:r>
          </a:p>
          <a:p>
            <a:pPr marL="979488" lvl="1" indent="-255588">
              <a:buFontTx/>
              <a:buNone/>
            </a:pPr>
            <a:r>
              <a:rPr lang="en-GB" smtClean="0"/>
              <a:t>energy input at maximum equals radiated energy (i.e. </a:t>
            </a:r>
            <a:r>
              <a:rPr lang="el-GR" smtClean="0">
                <a:cs typeface="Times New Roman" pitchFamily="18" charset="0"/>
              </a:rPr>
              <a:t>α≈</a:t>
            </a:r>
            <a:r>
              <a:rPr lang="en-US" smtClean="0">
                <a:cs typeface="Times New Roman" pitchFamily="18" charset="0"/>
              </a:rPr>
              <a:t>1, </a:t>
            </a:r>
            <a:r>
              <a:rPr lang="el-GR" smtClean="0">
                <a:cs typeface="Times New Roman" pitchFamily="18" charset="0"/>
              </a:rPr>
              <a:t>ε</a:t>
            </a:r>
            <a:r>
              <a:rPr lang="en-US" smtClean="0">
                <a:cs typeface="Times New Roman" pitchFamily="18" charset="0"/>
              </a:rPr>
              <a:t>(t</a:t>
            </a:r>
            <a:r>
              <a:rPr lang="en-US" baseline="-25000" smtClean="0">
                <a:cs typeface="Times New Roman" pitchFamily="18" charset="0"/>
              </a:rPr>
              <a:t>max</a:t>
            </a:r>
            <a:r>
              <a:rPr lang="en-US" smtClean="0">
                <a:cs typeface="Times New Roman" pitchFamily="18" charset="0"/>
              </a:rPr>
              <a:t>) </a:t>
            </a:r>
            <a:r>
              <a:rPr lang="el-GR" smtClean="0">
                <a:cs typeface="Times New Roman" pitchFamily="18" charset="0"/>
              </a:rPr>
              <a:t>≈</a:t>
            </a:r>
            <a:r>
              <a:rPr lang="en-US" smtClean="0">
                <a:cs typeface="Times New Roman" pitchFamily="18" charset="0"/>
              </a:rPr>
              <a:t>1)</a:t>
            </a:r>
            <a:endParaRPr lang="el-GR" smtClean="0">
              <a:cs typeface="Times New Roman" pitchFamily="18" charset="0"/>
            </a:endParaRPr>
          </a:p>
          <a:p>
            <a:pPr marL="457200" indent="-457200"/>
            <a:r>
              <a:rPr lang="en-GB" smtClean="0"/>
              <a:t>Nickel mass from models</a:t>
            </a:r>
          </a:p>
          <a:p>
            <a:pPr marL="457200" indent="-457200"/>
            <a:r>
              <a:rPr lang="en-GB" sz="2800" smtClean="0">
                <a:solidFill>
                  <a:srgbClr val="CC0000"/>
                </a:solidFill>
                <a:sym typeface="Wingdings" pitchFamily="2" charset="2"/>
              </a:rPr>
              <a:t></a:t>
            </a:r>
            <a:r>
              <a:rPr lang="en-GB" smtClean="0">
                <a:solidFill>
                  <a:srgbClr val="CC0000"/>
                </a:solidFill>
                <a:sym typeface="Wingdings" pitchFamily="2" charset="2"/>
              </a:rPr>
              <a:t> </a:t>
            </a:r>
            <a:r>
              <a:rPr lang="en-GB" smtClean="0">
                <a:solidFill>
                  <a:srgbClr val="CC0000"/>
                </a:solidFill>
              </a:rPr>
              <a:t>uniquely defines the bolometric peak luminosity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</a:t>
            </a:r>
            <a:r>
              <a:rPr lang="en-GB" baseline="-25000" smtClean="0"/>
              <a:t>0</a:t>
            </a:r>
            <a:r>
              <a:rPr lang="en-GB" smtClean="0"/>
              <a:t> and the Ni mass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2662238" cy="4751387"/>
          </a:xfrm>
        </p:spPr>
        <p:txBody>
          <a:bodyPr/>
          <a:lstStyle/>
          <a:p>
            <a:pPr marL="0" indent="0"/>
            <a:r>
              <a:rPr lang="en-GB" sz="2400" dirty="0" smtClean="0"/>
              <a:t>Individual </a:t>
            </a:r>
            <a:r>
              <a:rPr lang="en-GB" sz="2400" dirty="0" err="1" smtClean="0"/>
              <a:t>SNe</a:t>
            </a:r>
            <a:r>
              <a:rPr lang="en-GB" sz="2400" dirty="0" smtClean="0"/>
              <a:t> follow the M</a:t>
            </a:r>
            <a:r>
              <a:rPr lang="en-GB" sz="2400" baseline="30000" dirty="0" smtClean="0"/>
              <a:t>-</a:t>
            </a:r>
            <a:r>
              <a:rPr lang="en-US" sz="2400" baseline="30000" dirty="0" smtClean="0">
                <a:cs typeface="Times New Roman" pitchFamily="18" charset="0"/>
              </a:rPr>
              <a:t>½</a:t>
            </a:r>
            <a:endParaRPr lang="en-US" sz="2400" dirty="0" smtClean="0">
              <a:cs typeface="Times New Roman" pitchFamily="18" charset="0"/>
            </a:endParaRPr>
          </a:p>
          <a:p>
            <a:pPr marL="0" indent="0"/>
            <a:r>
              <a:rPr lang="en-GB" sz="2400" dirty="0" smtClean="0"/>
              <a:t>dependency.</a:t>
            </a:r>
          </a:p>
          <a:p>
            <a:pPr marL="0" indent="0"/>
            <a:r>
              <a:rPr lang="en-GB" sz="2400" dirty="0" smtClean="0">
                <a:solidFill>
                  <a:srgbClr val="CC0000"/>
                </a:solidFill>
              </a:rPr>
              <a:t>Problem: </a:t>
            </a:r>
          </a:p>
          <a:p>
            <a:pPr marL="0" indent="0"/>
            <a:r>
              <a:rPr lang="en-GB" sz="2400" dirty="0" smtClean="0"/>
              <a:t>Since they have individual Ni masses it is not clear which one to apply!</a:t>
            </a:r>
          </a:p>
        </p:txBody>
      </p:sp>
      <p:pic>
        <p:nvPicPr>
          <p:cNvPr id="30724" name="Picture 4" descr="stritzinger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0925" y="1223963"/>
            <a:ext cx="544512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tritzinger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738" y="1301750"/>
            <a:ext cx="7839075" cy="55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Determine a lower limit for H</a:t>
            </a:r>
            <a:r>
              <a:rPr lang="en-GB" baseline="-25000" smtClean="0"/>
              <a:t>0</a:t>
            </a:r>
            <a:endParaRPr lang="en-GB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03575" y="1844676"/>
            <a:ext cx="3602038" cy="1157288"/>
            <a:chOff x="2018" y="1162"/>
            <a:chExt cx="2269" cy="729"/>
          </a:xfrm>
        </p:grpSpPr>
        <p:sp>
          <p:nvSpPr>
            <p:cNvPr id="31751" name="Text Box 5"/>
            <p:cNvSpPr txBox="1">
              <a:spLocks noChangeArrowheads="1"/>
            </p:cNvSpPr>
            <p:nvPr/>
          </p:nvSpPr>
          <p:spPr bwMode="auto">
            <a:xfrm>
              <a:off x="2653" y="1162"/>
              <a:ext cx="5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400" dirty="0">
                  <a:solidFill>
                    <a:schemeClr val="accent2"/>
                  </a:solidFill>
                  <a:latin typeface="HelveticaNeueLT Com 65 Md" pitchFamily="34" charset="0"/>
                </a:rPr>
                <a:t>MPA</a:t>
              </a:r>
            </a:p>
          </p:txBody>
        </p:sp>
        <p:sp>
          <p:nvSpPr>
            <p:cNvPr id="31752" name="Text Box 6"/>
            <p:cNvSpPr txBox="1">
              <a:spLocks noChangeArrowheads="1"/>
            </p:cNvSpPr>
            <p:nvPr/>
          </p:nvSpPr>
          <p:spPr bwMode="auto">
            <a:xfrm>
              <a:off x="2699" y="1525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400" dirty="0">
                  <a:solidFill>
                    <a:schemeClr val="accent2"/>
                  </a:solidFill>
                  <a:latin typeface="HelveticaNeueLT Com 65 Md" pitchFamily="34" charset="0"/>
                </a:rPr>
                <a:t>W7</a:t>
              </a:r>
            </a:p>
          </p:txBody>
        </p:sp>
        <p:sp>
          <p:nvSpPr>
            <p:cNvPr id="31753" name="Line 7"/>
            <p:cNvSpPr>
              <a:spLocks noChangeShapeType="1"/>
            </p:cNvSpPr>
            <p:nvPr/>
          </p:nvSpPr>
          <p:spPr bwMode="auto">
            <a:xfrm flipH="1">
              <a:off x="2018" y="1298"/>
              <a:ext cx="681" cy="45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754" name="Line 8"/>
            <p:cNvSpPr>
              <a:spLocks noChangeShapeType="1"/>
            </p:cNvSpPr>
            <p:nvPr/>
          </p:nvSpPr>
          <p:spPr bwMode="auto">
            <a:xfrm flipH="1">
              <a:off x="2517" y="1661"/>
              <a:ext cx="227" cy="13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755" name="Text Box 9"/>
            <p:cNvSpPr txBox="1">
              <a:spLocks noChangeArrowheads="1"/>
            </p:cNvSpPr>
            <p:nvPr/>
          </p:nvSpPr>
          <p:spPr bwMode="auto">
            <a:xfrm>
              <a:off x="3775" y="1600"/>
              <a:ext cx="5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400" dirty="0">
                  <a:solidFill>
                    <a:schemeClr val="accent2"/>
                  </a:solidFill>
                  <a:latin typeface="HelveticaNeueLT Com 65 Md" pitchFamily="34" charset="0"/>
                </a:rPr>
                <a:t>1M</a:t>
              </a:r>
              <a:r>
                <a:rPr lang="en-GB" sz="2400" baseline="-25000" dirty="0">
                  <a:solidFill>
                    <a:schemeClr val="accent2"/>
                  </a:solidFill>
                  <a:latin typeface="HelveticaNeueLT Com 65 Md" pitchFamily="34" charset="0"/>
                  <a:sym typeface="Wingdings" pitchFamily="2" charset="2"/>
                </a:rPr>
                <a:t></a:t>
              </a:r>
              <a:endParaRPr lang="en-GB" sz="2400" dirty="0">
                <a:solidFill>
                  <a:schemeClr val="accent2"/>
                </a:solidFill>
                <a:latin typeface="HelveticaNeueLT Com 65 Md" pitchFamily="34" charset="0"/>
                <a:sym typeface="Wingdings" pitchFamily="2" charset="2"/>
              </a:endParaRPr>
            </a:p>
          </p:txBody>
        </p:sp>
        <p:sp>
          <p:nvSpPr>
            <p:cNvPr id="31756" name="Line 10"/>
            <p:cNvSpPr>
              <a:spLocks noChangeShapeType="1"/>
            </p:cNvSpPr>
            <p:nvPr/>
          </p:nvSpPr>
          <p:spPr bwMode="auto">
            <a:xfrm flipH="1">
              <a:off x="3696" y="1752"/>
              <a:ext cx="137" cy="4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16107" name="Line 11"/>
          <p:cNvSpPr>
            <a:spLocks noChangeShapeType="1"/>
          </p:cNvSpPr>
          <p:nvPr/>
        </p:nvSpPr>
        <p:spPr bwMode="auto">
          <a:xfrm>
            <a:off x="2159000" y="5084763"/>
            <a:ext cx="5942013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16108" name="Line 12"/>
          <p:cNvSpPr>
            <a:spLocks noChangeShapeType="1"/>
          </p:cNvSpPr>
          <p:nvPr/>
        </p:nvSpPr>
        <p:spPr bwMode="auto">
          <a:xfrm>
            <a:off x="2159000" y="4724400"/>
            <a:ext cx="5942013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7" grpId="0" animBg="1"/>
      <p:bldP spid="51610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Ejecta masses from light curves</a:t>
            </a:r>
          </a:p>
        </p:txBody>
      </p:sp>
      <p:pic>
        <p:nvPicPr>
          <p:cNvPr id="4100" name="Picture 4" descr="ni_d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2565400"/>
            <a:ext cx="5111750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55600" indent="-355600"/>
            <a:r>
              <a:rPr lang="el-GR" smtClean="0">
                <a:cs typeface="Times New Roman" pitchFamily="18" charset="0"/>
              </a:rPr>
              <a:t>γ</a:t>
            </a:r>
            <a:r>
              <a:rPr lang="en-US" smtClean="0">
                <a:cs typeface="Times New Roman" pitchFamily="18" charset="0"/>
              </a:rPr>
              <a:t>-ray escape depends on the total mass of the ejecta</a:t>
            </a:r>
          </a:p>
          <a:p>
            <a:pPr marL="355600" indent="-355600"/>
            <a:endParaRPr lang="en-US" smtClean="0">
              <a:cs typeface="Times New Roman" pitchFamily="18" charset="0"/>
            </a:endParaRPr>
          </a:p>
          <a:p>
            <a:pPr marL="355600" indent="-355600"/>
            <a:endParaRPr lang="en-US" smtClean="0">
              <a:cs typeface="Times New Roman" pitchFamily="18" charset="0"/>
            </a:endParaRPr>
          </a:p>
          <a:p>
            <a:pPr marL="355600" indent="-355600"/>
            <a:r>
              <a:rPr lang="en-US" sz="2400" i="1" smtClean="0">
                <a:cs typeface="Times New Roman" pitchFamily="18" charset="0"/>
              </a:rPr>
              <a:t>v</a:t>
            </a:r>
            <a:r>
              <a:rPr lang="en-US" sz="2400" smtClean="0">
                <a:cs typeface="Times New Roman" pitchFamily="18" charset="0"/>
              </a:rPr>
              <a:t>: expansion</a:t>
            </a:r>
            <a:br>
              <a:rPr lang="en-US" sz="2400" smtClean="0">
                <a:cs typeface="Times New Roman" pitchFamily="18" charset="0"/>
              </a:rPr>
            </a:br>
            <a:r>
              <a:rPr lang="en-US" sz="2400" smtClean="0">
                <a:cs typeface="Times New Roman" pitchFamily="18" charset="0"/>
              </a:rPr>
              <a:t>velocity</a:t>
            </a:r>
          </a:p>
          <a:p>
            <a:pPr marL="355600" indent="-355600"/>
            <a:r>
              <a:rPr lang="el-GR" sz="2400" i="1" smtClean="0">
                <a:cs typeface="Times New Roman" pitchFamily="18" charset="0"/>
              </a:rPr>
              <a:t>κ</a:t>
            </a:r>
            <a:r>
              <a:rPr lang="en-US" sz="2400" smtClean="0">
                <a:cs typeface="Times New Roman" pitchFamily="18" charset="0"/>
              </a:rPr>
              <a:t>: </a:t>
            </a:r>
            <a:r>
              <a:rPr lang="el-GR" sz="2400" smtClean="0">
                <a:cs typeface="Times New Roman" pitchFamily="18" charset="0"/>
              </a:rPr>
              <a:t>γ</a:t>
            </a:r>
            <a:r>
              <a:rPr lang="en-US" sz="2400" smtClean="0">
                <a:cs typeface="Times New Roman" pitchFamily="18" charset="0"/>
              </a:rPr>
              <a:t>-ray </a:t>
            </a:r>
            <a:br>
              <a:rPr lang="en-US" sz="2400" smtClean="0">
                <a:cs typeface="Times New Roman" pitchFamily="18" charset="0"/>
              </a:rPr>
            </a:br>
            <a:r>
              <a:rPr lang="en-US" sz="2400" smtClean="0">
                <a:cs typeface="Times New Roman" pitchFamily="18" charset="0"/>
              </a:rPr>
              <a:t>opacity</a:t>
            </a:r>
          </a:p>
          <a:p>
            <a:pPr marL="355600" indent="-355600"/>
            <a:r>
              <a:rPr lang="en-US" sz="2400" i="1" smtClean="0">
                <a:cs typeface="Times New Roman" pitchFamily="18" charset="0"/>
              </a:rPr>
              <a:t>q</a:t>
            </a:r>
            <a:r>
              <a:rPr lang="en-US" sz="2400" smtClean="0">
                <a:cs typeface="Times New Roman" pitchFamily="18" charset="0"/>
              </a:rPr>
              <a:t>: distribution</a:t>
            </a:r>
            <a:br>
              <a:rPr lang="en-US" sz="2400" smtClean="0">
                <a:cs typeface="Times New Roman" pitchFamily="18" charset="0"/>
              </a:rPr>
            </a:br>
            <a:r>
              <a:rPr lang="en-US" sz="2400" smtClean="0">
                <a:cs typeface="Times New Roman" pitchFamily="18" charset="0"/>
              </a:rPr>
              <a:t>of nickel</a:t>
            </a:r>
            <a:endParaRPr lang="el-GR" sz="2400" smtClean="0">
              <a:cs typeface="Times New Roman" pitchFamily="18" charset="0"/>
            </a:endParaRPr>
          </a:p>
          <a:p>
            <a:pPr marL="355600" indent="-355600"/>
            <a:endParaRPr lang="el-GR" smtClean="0">
              <a:cs typeface="Times New Roman" pitchFamily="18" charset="0"/>
            </a:endParaRP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402605" y="2852738"/>
          <a:ext cx="3089275" cy="1011237"/>
        </p:xfrm>
        <a:graphic>
          <a:graphicData uri="http://schemas.openxmlformats.org/presentationml/2006/ole">
            <p:oleObj spid="_x0000_s4098" name="Equation" r:id="rId4" imgW="1358640" imgH="444240" progId="Equation.3">
              <p:embed/>
            </p:oleObj>
          </a:graphicData>
        </a:graphic>
      </p:graphicFrame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6300192" y="6234113"/>
            <a:ext cx="26885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 err="1">
                <a:latin typeface="HelveticaNeueLT Com 65 Md" pitchFamily="34" charset="0"/>
              </a:rPr>
              <a:t>Stritzinger</a:t>
            </a:r>
            <a:r>
              <a:rPr lang="en-GB" dirty="0">
                <a:latin typeface="HelveticaNeueLT Com 65 Md" pitchFamily="34" charset="0"/>
              </a:rPr>
              <a:t> et al. 2006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Ejecta masses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7772400" cy="4114800"/>
          </a:xfrm>
        </p:spPr>
        <p:txBody>
          <a:bodyPr/>
          <a:lstStyle/>
          <a:p>
            <a:pPr marL="177800" indent="-177800"/>
            <a:r>
              <a:rPr lang="en-GB" dirty="0" smtClean="0"/>
              <a:t>Large range in nickel and </a:t>
            </a:r>
            <a:r>
              <a:rPr lang="en-GB" dirty="0" err="1" smtClean="0"/>
              <a:t>ejecta</a:t>
            </a:r>
            <a:r>
              <a:rPr lang="en-GB" dirty="0" smtClean="0"/>
              <a:t> masses</a:t>
            </a:r>
          </a:p>
          <a:p>
            <a:pPr marL="533400" lvl="1" indent="-176213"/>
            <a:r>
              <a:rPr lang="en-GB" dirty="0" smtClean="0"/>
              <a:t>no </a:t>
            </a:r>
            <a:r>
              <a:rPr lang="en-GB" dirty="0" err="1" smtClean="0"/>
              <a:t>ejecta</a:t>
            </a:r>
            <a:r>
              <a:rPr lang="en-GB" dirty="0" smtClean="0"/>
              <a:t> mass at 1.4M</a:t>
            </a:r>
            <a:r>
              <a:rPr lang="en-GB" baseline="-25000" dirty="0" smtClean="0">
                <a:sym typeface="Wingdings" pitchFamily="2" charset="2"/>
              </a:rPr>
              <a:t></a:t>
            </a:r>
          </a:p>
          <a:p>
            <a:pPr marL="533400" lvl="1" indent="-176213"/>
            <a:r>
              <a:rPr lang="en-GB" dirty="0" smtClean="0">
                <a:sym typeface="Wingdings" pitchFamily="2" charset="2"/>
              </a:rPr>
              <a:t>factor of 2 in </a:t>
            </a:r>
            <a:r>
              <a:rPr lang="en-GB" dirty="0" err="1" smtClean="0">
                <a:sym typeface="Wingdings" pitchFamily="2" charset="2"/>
              </a:rPr>
              <a:t>ejecta</a:t>
            </a:r>
            <a:r>
              <a:rPr lang="en-GB" dirty="0" smtClean="0">
                <a:sym typeface="Wingdings" pitchFamily="2" charset="2"/>
              </a:rPr>
              <a:t> masses</a:t>
            </a:r>
          </a:p>
          <a:p>
            <a:pPr marL="533400" lvl="1" indent="-176213"/>
            <a:r>
              <a:rPr lang="en-GB" dirty="0" smtClean="0">
                <a:sym typeface="Wingdings" pitchFamily="2" charset="2"/>
              </a:rPr>
              <a:t>some rather small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differences between</a:t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nickel and </a:t>
            </a:r>
            <a:r>
              <a:rPr lang="en-GB" dirty="0" err="1" smtClean="0">
                <a:sym typeface="Wingdings" pitchFamily="2" charset="2"/>
              </a:rPr>
              <a:t>ejecta</a:t>
            </a:r>
            <a:r>
              <a:rPr lang="en-GB" dirty="0" smtClean="0">
                <a:sym typeface="Wingdings" pitchFamily="2" charset="2"/>
              </a:rPr>
              <a:t/>
            </a:r>
            <a:br>
              <a:rPr lang="en-GB" dirty="0" smtClean="0">
                <a:sym typeface="Wingdings" pitchFamily="2" charset="2"/>
              </a:rPr>
            </a:br>
            <a:r>
              <a:rPr lang="en-GB" dirty="0" smtClean="0">
                <a:sym typeface="Wingdings" pitchFamily="2" charset="2"/>
              </a:rPr>
              <a:t>mass</a:t>
            </a:r>
          </a:p>
        </p:txBody>
      </p:sp>
      <p:pic>
        <p:nvPicPr>
          <p:cNvPr id="32772" name="Picture 4" descr="ejecta_m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967" y="3284984"/>
            <a:ext cx="4397529" cy="314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979613" y="6308725"/>
            <a:ext cx="26885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 err="1">
                <a:latin typeface="HelveticaNeueLT Com 65 Md" pitchFamily="34" charset="0"/>
              </a:rPr>
              <a:t>Stritzinger</a:t>
            </a:r>
            <a:r>
              <a:rPr lang="en-GB" dirty="0">
                <a:latin typeface="HelveticaNeueLT Com 65 Md" pitchFamily="34" charset="0"/>
              </a:rPr>
              <a:t> et al. 2006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Type Ia Supernovae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7772400" cy="4114800"/>
          </a:xfrm>
        </p:spPr>
        <p:txBody>
          <a:bodyPr/>
          <a:lstStyle/>
          <a:p>
            <a:r>
              <a:rPr lang="en-GB" dirty="0" smtClean="0"/>
              <a:t>Individual explosions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differences in explosion mechanism</a:t>
            </a:r>
          </a:p>
          <a:p>
            <a:pPr lvl="2">
              <a:spcBef>
                <a:spcPct val="0"/>
              </a:spcBef>
            </a:pPr>
            <a:r>
              <a:rPr lang="en-GB" dirty="0" smtClean="0"/>
              <a:t>deflagration </a:t>
            </a:r>
            <a:r>
              <a:rPr lang="en-GB" i="1" dirty="0" smtClean="0"/>
              <a:t>vs.</a:t>
            </a:r>
            <a:r>
              <a:rPr lang="en-GB" dirty="0" smtClean="0"/>
              <a:t> delayed detonations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3-dimensional structures</a:t>
            </a:r>
          </a:p>
          <a:p>
            <a:pPr lvl="2">
              <a:spcBef>
                <a:spcPct val="0"/>
              </a:spcBef>
            </a:pPr>
            <a:r>
              <a:rPr lang="en-GB" dirty="0" smtClean="0"/>
              <a:t>distribution of elements in the </a:t>
            </a:r>
            <a:r>
              <a:rPr lang="en-GB" dirty="0" err="1" smtClean="0"/>
              <a:t>ejecta</a:t>
            </a:r>
            <a:endParaRPr lang="en-GB" dirty="0" smtClean="0"/>
          </a:p>
          <a:p>
            <a:pPr lvl="2">
              <a:spcBef>
                <a:spcPct val="0"/>
              </a:spcBef>
            </a:pPr>
            <a:r>
              <a:rPr lang="en-GB" dirty="0" smtClean="0"/>
              <a:t>high velocity material in the </a:t>
            </a:r>
            <a:r>
              <a:rPr lang="en-GB" dirty="0" err="1" smtClean="0"/>
              <a:t>ejecta</a:t>
            </a:r>
            <a:endParaRPr lang="en-GB" dirty="0" smtClean="0"/>
          </a:p>
          <a:p>
            <a:pPr lvl="1">
              <a:spcBef>
                <a:spcPct val="0"/>
              </a:spcBef>
            </a:pPr>
            <a:r>
              <a:rPr lang="en-GB" dirty="0" smtClean="0"/>
              <a:t>explosion energies</a:t>
            </a:r>
          </a:p>
          <a:p>
            <a:pPr lvl="2">
              <a:spcBef>
                <a:spcPct val="0"/>
              </a:spcBef>
            </a:pPr>
            <a:r>
              <a:rPr lang="en-GB" dirty="0" smtClean="0"/>
              <a:t>different expansion velocities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fuel</a:t>
            </a:r>
          </a:p>
          <a:p>
            <a:pPr lvl="2">
              <a:spcBef>
                <a:spcPct val="0"/>
              </a:spcBef>
            </a:pPr>
            <a:r>
              <a:rPr lang="en-GB" dirty="0" smtClean="0"/>
              <a:t>amounts of nickel mass synthesised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progenitors</a:t>
            </a:r>
          </a:p>
          <a:p>
            <a:pPr lvl="2">
              <a:spcBef>
                <a:spcPct val="0"/>
              </a:spcBef>
            </a:pPr>
            <a:r>
              <a:rPr lang="en-GB" dirty="0" err="1" smtClean="0"/>
              <a:t>ejecta</a:t>
            </a:r>
            <a:r>
              <a:rPr lang="en-GB" dirty="0" smtClean="0"/>
              <a:t> masses?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04800"/>
            <a:ext cx="7989887" cy="1143000"/>
          </a:xfrm>
        </p:spPr>
        <p:txBody>
          <a:bodyPr/>
          <a:lstStyle/>
          <a:p>
            <a:r>
              <a:rPr lang="en-GB" smtClean="0">
                <a:solidFill>
                  <a:srgbClr val="CC0000"/>
                </a:solidFill>
              </a:rPr>
              <a:t>Know what happens on the way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 we know the reddening law?</a:t>
            </a:r>
          </a:p>
          <a:p>
            <a:pPr lvl="1"/>
            <a:r>
              <a:rPr lang="en-GB" dirty="0" smtClean="0"/>
              <a:t>indications from many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that R</a:t>
            </a:r>
            <a:r>
              <a:rPr lang="en-GB" baseline="-25000" dirty="0" smtClean="0"/>
              <a:t>V</a:t>
            </a:r>
            <a:r>
              <a:rPr lang="en-GB" dirty="0" smtClean="0">
                <a:cs typeface="Times New Roman" pitchFamily="18" charset="0"/>
              </a:rPr>
              <a:t>&lt;3.1</a:t>
            </a:r>
          </a:p>
          <a:p>
            <a:pPr lvl="2"/>
            <a:r>
              <a:rPr lang="en-GB" dirty="0" smtClean="0">
                <a:cs typeface="Times New Roman" pitchFamily="18" charset="0"/>
              </a:rPr>
              <a:t>e.g. </a:t>
            </a:r>
            <a:r>
              <a:rPr lang="en-GB" dirty="0" err="1" smtClean="0">
                <a:cs typeface="Times New Roman" pitchFamily="18" charset="0"/>
              </a:rPr>
              <a:t>Krisciunas</a:t>
            </a:r>
            <a:r>
              <a:rPr lang="en-GB" dirty="0" smtClean="0">
                <a:cs typeface="Times New Roman" pitchFamily="18" charset="0"/>
              </a:rPr>
              <a:t> et al., Elias-Rosa et al.</a:t>
            </a:r>
          </a:p>
          <a:p>
            <a:pPr lvl="1"/>
            <a:r>
              <a:rPr lang="en-GB" dirty="0" smtClean="0">
                <a:cs typeface="Times New Roman" pitchFamily="18" charset="0"/>
              </a:rPr>
              <a:t>free fit to distant </a:t>
            </a:r>
            <a:r>
              <a:rPr lang="en-GB" dirty="0" err="1" smtClean="0">
                <a:cs typeface="Times New Roman" pitchFamily="18" charset="0"/>
              </a:rPr>
              <a:t>SNe</a:t>
            </a:r>
            <a:r>
              <a:rPr lang="en-GB" dirty="0" smtClean="0">
                <a:cs typeface="Times New Roman" pitchFamily="18" charset="0"/>
              </a:rPr>
              <a:t> </a:t>
            </a:r>
            <a:r>
              <a:rPr lang="en-GB" dirty="0" err="1" smtClean="0">
                <a:cs typeface="Times New Roman" pitchFamily="18" charset="0"/>
              </a:rPr>
              <a:t>Ia</a:t>
            </a:r>
            <a:r>
              <a:rPr lang="en-GB" dirty="0" smtClean="0">
                <a:cs typeface="Times New Roman" pitchFamily="18" charset="0"/>
              </a:rPr>
              <a:t> gives </a:t>
            </a:r>
            <a:r>
              <a:rPr lang="en-GB" dirty="0" smtClean="0"/>
              <a:t>R</a:t>
            </a:r>
            <a:r>
              <a:rPr lang="en-GB" baseline="-25000" dirty="0" smtClean="0"/>
              <a:t>V</a:t>
            </a:r>
            <a:r>
              <a:rPr lang="en-GB" dirty="0" smtClean="0">
                <a:cs typeface="Times New Roman" pitchFamily="18" charset="0"/>
              </a:rPr>
              <a:t>≈2</a:t>
            </a:r>
          </a:p>
          <a:p>
            <a:pPr lvl="2"/>
            <a:r>
              <a:rPr lang="en-GB" dirty="0" smtClean="0">
                <a:cs typeface="Times New Roman" pitchFamily="18" charset="0"/>
              </a:rPr>
              <a:t>Guy et al., </a:t>
            </a:r>
            <a:r>
              <a:rPr lang="en-GB" dirty="0" err="1" smtClean="0">
                <a:cs typeface="Times New Roman" pitchFamily="18" charset="0"/>
              </a:rPr>
              <a:t>Astier</a:t>
            </a:r>
            <a:r>
              <a:rPr lang="en-GB" dirty="0" smtClean="0">
                <a:cs typeface="Times New Roman" pitchFamily="18" charset="0"/>
              </a:rPr>
              <a:t> et al.</a:t>
            </a:r>
          </a:p>
          <a:p>
            <a:pPr lvl="1"/>
            <a:r>
              <a:rPr lang="en-GB" dirty="0" smtClean="0">
                <a:cs typeface="Times New Roman" pitchFamily="18" charset="0"/>
              </a:rPr>
              <a:t>Hubble bubble disappears with </a:t>
            </a:r>
            <a:r>
              <a:rPr lang="en-GB" dirty="0" smtClean="0"/>
              <a:t>R</a:t>
            </a:r>
            <a:r>
              <a:rPr lang="en-GB" baseline="-25000" dirty="0" smtClean="0"/>
              <a:t>V</a:t>
            </a:r>
            <a:r>
              <a:rPr lang="en-GB" dirty="0" smtClean="0">
                <a:cs typeface="Times New Roman" pitchFamily="18" charset="0"/>
              </a:rPr>
              <a:t>≈2</a:t>
            </a:r>
          </a:p>
          <a:p>
            <a:pPr lvl="2"/>
            <a:r>
              <a:rPr lang="en-GB" dirty="0" smtClean="0">
                <a:cs typeface="Times New Roman" pitchFamily="18" charset="0"/>
              </a:rPr>
              <a:t>Conley et al., Wang</a:t>
            </a:r>
          </a:p>
          <a:p>
            <a:r>
              <a:rPr lang="en-GB" dirty="0" smtClean="0">
                <a:cs typeface="Times New Roman" pitchFamily="18" charset="0"/>
              </a:rPr>
              <a:t>Need good physical understanding for this!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68538" y="404813"/>
            <a:ext cx="4248150" cy="6191250"/>
            <a:chOff x="1429" y="255"/>
            <a:chExt cx="2676" cy="3900"/>
          </a:xfrm>
        </p:grpSpPr>
        <p:pic>
          <p:nvPicPr>
            <p:cNvPr id="34821" name="Picture 4" descr="Elias-Rosa_fig6"/>
            <p:cNvPicPr>
              <a:picLocks noChangeAspect="1" noChangeArrowheads="1"/>
            </p:cNvPicPr>
            <p:nvPr/>
          </p:nvPicPr>
          <p:blipFill>
            <a:blip r:embed="rId2" cstate="print"/>
            <a:srcRect l="-4803" r="-6721"/>
            <a:stretch>
              <a:fillRect/>
            </a:stretch>
          </p:blipFill>
          <p:spPr bwMode="auto">
            <a:xfrm>
              <a:off x="1429" y="255"/>
              <a:ext cx="2676" cy="39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822" name="Text Box 5"/>
            <p:cNvSpPr txBox="1">
              <a:spLocks noChangeArrowheads="1"/>
            </p:cNvSpPr>
            <p:nvPr/>
          </p:nvSpPr>
          <p:spPr bwMode="auto">
            <a:xfrm>
              <a:off x="2064" y="3702"/>
              <a:ext cx="18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>
                  <a:latin typeface="HelveticaNeueLT Com 65 Md" pitchFamily="34" charset="0"/>
                </a:rPr>
                <a:t>Elias-Rosa et al. (2007)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33375"/>
            <a:ext cx="6965950" cy="693738"/>
          </a:xfrm>
        </p:spPr>
        <p:txBody>
          <a:bodyPr/>
          <a:lstStyle/>
          <a:p>
            <a:pPr defTabSz="966788"/>
            <a:r>
              <a:rPr lang="en-GB" sz="4000" smtClean="0"/>
              <a:t>Varying dust properties in nearby SN hosts</a:t>
            </a:r>
            <a:r>
              <a:rPr lang="sv-SE" sz="4000" smtClean="0"/>
              <a:t> </a:t>
            </a:r>
            <a:endParaRPr lang="en-US" sz="4000" smtClean="0"/>
          </a:p>
        </p:txBody>
      </p:sp>
      <p:grpSp>
        <p:nvGrpSpPr>
          <p:cNvPr id="35843" name="Group 24"/>
          <p:cNvGrpSpPr>
            <a:grpSpLocks/>
          </p:cNvGrpSpPr>
          <p:nvPr/>
        </p:nvGrpSpPr>
        <p:grpSpPr bwMode="auto">
          <a:xfrm>
            <a:off x="395288" y="765175"/>
            <a:ext cx="4032250" cy="5905500"/>
            <a:chOff x="158" y="482"/>
            <a:chExt cx="2540" cy="3720"/>
          </a:xfrm>
        </p:grpSpPr>
        <p:grpSp>
          <p:nvGrpSpPr>
            <p:cNvPr id="35850" name="Group 19"/>
            <p:cNvGrpSpPr>
              <a:grpSpLocks/>
            </p:cNvGrpSpPr>
            <p:nvPr/>
          </p:nvGrpSpPr>
          <p:grpSpPr bwMode="auto">
            <a:xfrm>
              <a:off x="158" y="482"/>
              <a:ext cx="2540" cy="1920"/>
              <a:chOff x="-10" y="260"/>
              <a:chExt cx="2709" cy="2081"/>
            </a:xfrm>
          </p:grpSpPr>
          <p:pic>
            <p:nvPicPr>
              <p:cNvPr id="3585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851" r="9825" b="21188"/>
              <a:stretch>
                <a:fillRect/>
              </a:stretch>
            </p:blipFill>
            <p:spPr bwMode="auto">
              <a:xfrm>
                <a:off x="-10" y="260"/>
                <a:ext cx="2709" cy="20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35858" name="Text Box 6"/>
              <p:cNvSpPr txBox="1">
                <a:spLocks noChangeArrowheads="1"/>
              </p:cNvSpPr>
              <p:nvPr/>
            </p:nvSpPr>
            <p:spPr bwMode="auto">
              <a:xfrm>
                <a:off x="1338" y="1480"/>
                <a:ext cx="1105" cy="3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86493" tIns="43247" rIns="86493" bIns="43247">
                <a:spAutoFit/>
              </a:bodyPr>
              <a:lstStyle/>
              <a:p>
                <a:pPr algn="r" defTabSz="865188" eaLnBrk="0" hangingPunct="0">
                  <a:spcBef>
                    <a:spcPct val="50000"/>
                  </a:spcBef>
                </a:pPr>
                <a:r>
                  <a:rPr lang="sv-SE" sz="2400" dirty="0">
                    <a:latin typeface="HelveticaNeueLT Com 65 Md" pitchFamily="34" charset="0"/>
                  </a:rPr>
                  <a:t>SN2006X</a:t>
                </a:r>
                <a:endParaRPr lang="en-US" sz="2400" dirty="0">
                  <a:latin typeface="HelveticaNeueLT Com 65 Md" pitchFamily="34" charset="0"/>
                </a:endParaRPr>
              </a:p>
            </p:txBody>
          </p:sp>
          <p:sp>
            <p:nvSpPr>
              <p:cNvPr id="35859" name="Text Box 10"/>
              <p:cNvSpPr txBox="1">
                <a:spLocks noChangeArrowheads="1"/>
              </p:cNvSpPr>
              <p:nvPr/>
            </p:nvSpPr>
            <p:spPr bwMode="auto">
              <a:xfrm>
                <a:off x="1644" y="1735"/>
                <a:ext cx="828" cy="2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86493" tIns="43247" rIns="86493" bIns="43247">
                <a:spAutoFit/>
              </a:bodyPr>
              <a:lstStyle/>
              <a:p>
                <a:pPr defTabSz="865188" eaLnBrk="0" hangingPunct="0">
                  <a:spcBef>
                    <a:spcPct val="50000"/>
                  </a:spcBef>
                </a:pPr>
                <a:r>
                  <a:rPr lang="sv-SE" sz="1500" dirty="0">
                    <a:latin typeface="HelveticaNeueLT Com 65 Md" pitchFamily="34" charset="0"/>
                  </a:rPr>
                  <a:t>Wang et al.</a:t>
                </a:r>
                <a:endParaRPr lang="en-US" sz="2400" dirty="0">
                  <a:latin typeface="HelveticaNeueLT Com 65 Md" pitchFamily="34" charset="0"/>
                </a:endParaRPr>
              </a:p>
            </p:txBody>
          </p:sp>
          <p:sp>
            <p:nvSpPr>
              <p:cNvPr id="35860" name="Oval 11"/>
              <p:cNvSpPr>
                <a:spLocks noChangeArrowheads="1"/>
              </p:cNvSpPr>
              <p:nvPr/>
            </p:nvSpPr>
            <p:spPr bwMode="auto">
              <a:xfrm>
                <a:off x="431" y="646"/>
                <a:ext cx="771" cy="136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35851" name="Group 23"/>
            <p:cNvGrpSpPr>
              <a:grpSpLocks/>
            </p:cNvGrpSpPr>
            <p:nvPr/>
          </p:nvGrpSpPr>
          <p:grpSpPr bwMode="auto">
            <a:xfrm>
              <a:off x="159" y="2396"/>
              <a:ext cx="2539" cy="1806"/>
              <a:chOff x="159" y="2396"/>
              <a:chExt cx="2539" cy="1806"/>
            </a:xfrm>
          </p:grpSpPr>
          <p:grpSp>
            <p:nvGrpSpPr>
              <p:cNvPr id="35852" name="Group 22"/>
              <p:cNvGrpSpPr>
                <a:grpSpLocks/>
              </p:cNvGrpSpPr>
              <p:nvPr/>
            </p:nvGrpSpPr>
            <p:grpSpPr bwMode="auto">
              <a:xfrm>
                <a:off x="159" y="2396"/>
                <a:ext cx="2539" cy="1806"/>
                <a:chOff x="159" y="2396"/>
                <a:chExt cx="2539" cy="1806"/>
              </a:xfrm>
            </p:grpSpPr>
            <p:pic>
              <p:nvPicPr>
                <p:cNvPr id="35854" name="Picture 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59" y="2396"/>
                  <a:ext cx="2539" cy="180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85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42" y="2887"/>
                  <a:ext cx="1023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86493" tIns="43247" rIns="86493" bIns="43247">
                  <a:spAutoFit/>
                </a:bodyPr>
                <a:lstStyle/>
                <a:p>
                  <a:pPr defTabSz="865188" eaLnBrk="0" hangingPunct="0">
                    <a:spcBef>
                      <a:spcPct val="50000"/>
                    </a:spcBef>
                  </a:pPr>
                  <a:r>
                    <a:rPr lang="sv-SE" sz="2400" dirty="0">
                      <a:latin typeface="HelveticaNeueLT Com 65 Md" pitchFamily="34" charset="0"/>
                    </a:rPr>
                    <a:t>SN2003cg</a:t>
                  </a:r>
                  <a:endParaRPr lang="en-US" sz="2400" dirty="0">
                    <a:latin typeface="HelveticaNeueLT Com 65 Md" pitchFamily="34" charset="0"/>
                  </a:endParaRPr>
                </a:p>
              </p:txBody>
            </p:sp>
            <p:sp>
              <p:nvSpPr>
                <p:cNvPr id="3585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74" y="3777"/>
                  <a:ext cx="1135" cy="20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square" lIns="86493" tIns="43247" rIns="86493" bIns="43247">
                  <a:spAutoFit/>
                </a:bodyPr>
                <a:lstStyle/>
                <a:p>
                  <a:pPr defTabSz="865188" eaLnBrk="0" hangingPunct="0">
                    <a:spcBef>
                      <a:spcPct val="50000"/>
                    </a:spcBef>
                  </a:pPr>
                  <a:r>
                    <a:rPr lang="sv-SE" sz="1500" dirty="0">
                      <a:latin typeface="HelveticaNeueLT Com 65 Md" pitchFamily="34" charset="0"/>
                    </a:rPr>
                    <a:t>Elias-Rosa et al.</a:t>
                  </a:r>
                  <a:endParaRPr lang="en-US" sz="1500" dirty="0">
                    <a:latin typeface="HelveticaNeueLT Com 65 Md" pitchFamily="34" charset="0"/>
                  </a:endParaRPr>
                </a:p>
              </p:txBody>
            </p:sp>
          </p:grpSp>
          <p:sp>
            <p:nvSpPr>
              <p:cNvPr id="35853" name="Oval 12"/>
              <p:cNvSpPr>
                <a:spLocks noChangeArrowheads="1"/>
              </p:cNvSpPr>
              <p:nvPr/>
            </p:nvSpPr>
            <p:spPr bwMode="auto">
              <a:xfrm>
                <a:off x="518" y="2743"/>
                <a:ext cx="886" cy="103"/>
              </a:xfrm>
              <a:prstGeom prst="ellipse">
                <a:avLst/>
              </a:prstGeom>
              <a:noFill/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35844" name="Text Box 14"/>
          <p:cNvSpPr txBox="1">
            <a:spLocks noChangeArrowheads="1"/>
          </p:cNvSpPr>
          <p:nvPr/>
        </p:nvSpPr>
        <p:spPr bwMode="auto">
          <a:xfrm>
            <a:off x="4716016" y="5373688"/>
            <a:ext cx="4248472" cy="11953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6493" tIns="43247" rIns="86493" bIns="43247">
            <a:spAutoFit/>
          </a:bodyPr>
          <a:lstStyle/>
          <a:p>
            <a:pPr defTabSz="865188" eaLnBrk="0" hangingPunct="0">
              <a:spcBef>
                <a:spcPct val="50000"/>
              </a:spcBef>
            </a:pPr>
            <a:r>
              <a:rPr lang="en-GB" sz="2400" dirty="0">
                <a:latin typeface="HelveticaNeueLT Com 65 Md" pitchFamily="34" charset="0"/>
              </a:rPr>
              <a:t>But for high-z </a:t>
            </a:r>
            <a:r>
              <a:rPr lang="en-GB" sz="2400" dirty="0" err="1">
                <a:latin typeface="HelveticaNeueLT Com 65 Md" pitchFamily="34" charset="0"/>
              </a:rPr>
              <a:t>SNe</a:t>
            </a:r>
            <a:r>
              <a:rPr lang="en-GB" sz="2400" dirty="0">
                <a:latin typeface="HelveticaNeueLT Com 65 Md" pitchFamily="34" charset="0"/>
              </a:rPr>
              <a:t> it is  assumed all </a:t>
            </a:r>
            <a:r>
              <a:rPr lang="en-GB" sz="2400" dirty="0" err="1">
                <a:latin typeface="HelveticaNeueLT Com 65 Md" pitchFamily="34" charset="0"/>
              </a:rPr>
              <a:t>SNe</a:t>
            </a:r>
            <a:r>
              <a:rPr lang="en-GB" sz="2400" dirty="0">
                <a:latin typeface="HelveticaNeueLT Com 65 Md" pitchFamily="34" charset="0"/>
              </a:rPr>
              <a:t> hosts have same dust properties!</a:t>
            </a:r>
          </a:p>
        </p:txBody>
      </p:sp>
      <p:grpSp>
        <p:nvGrpSpPr>
          <p:cNvPr id="35845" name="Group 25"/>
          <p:cNvGrpSpPr>
            <a:grpSpLocks/>
          </p:cNvGrpSpPr>
          <p:nvPr/>
        </p:nvGrpSpPr>
        <p:grpSpPr bwMode="auto">
          <a:xfrm>
            <a:off x="4716463" y="1411288"/>
            <a:ext cx="4102100" cy="3889375"/>
            <a:chOff x="2971" y="799"/>
            <a:chExt cx="2584" cy="2450"/>
          </a:xfrm>
        </p:grpSpPr>
        <p:pic>
          <p:nvPicPr>
            <p:cNvPr id="3584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3221" b="14066"/>
            <a:stretch>
              <a:fillRect/>
            </a:stretch>
          </p:blipFill>
          <p:spPr bwMode="auto">
            <a:xfrm>
              <a:off x="2971" y="799"/>
              <a:ext cx="2584" cy="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5847" name="Text Box 5"/>
            <p:cNvSpPr txBox="1">
              <a:spLocks noChangeArrowheads="1"/>
            </p:cNvSpPr>
            <p:nvPr/>
          </p:nvSpPr>
          <p:spPr bwMode="auto">
            <a:xfrm>
              <a:off x="4422" y="1389"/>
              <a:ext cx="101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6493" tIns="43247" rIns="86493" bIns="43247">
              <a:spAutoFit/>
            </a:bodyPr>
            <a:lstStyle/>
            <a:p>
              <a:pPr defTabSz="865188" eaLnBrk="0" hangingPunct="0">
                <a:spcBef>
                  <a:spcPct val="50000"/>
                </a:spcBef>
              </a:pPr>
              <a:r>
                <a:rPr lang="sv-SE" sz="2400" dirty="0">
                  <a:latin typeface="HelveticaNeueLT Com 65 Md" pitchFamily="34" charset="0"/>
                </a:rPr>
                <a:t>SN2001el</a:t>
              </a:r>
              <a:endParaRPr lang="en-US" sz="2400" dirty="0">
                <a:latin typeface="HelveticaNeueLT Com 65 Md" pitchFamily="34" charset="0"/>
              </a:endParaRPr>
            </a:p>
          </p:txBody>
        </p:sp>
        <p:sp>
          <p:nvSpPr>
            <p:cNvPr id="35848" name="Oval 13"/>
            <p:cNvSpPr>
              <a:spLocks noChangeArrowheads="1"/>
            </p:cNvSpPr>
            <p:nvPr/>
          </p:nvSpPr>
          <p:spPr bwMode="auto">
            <a:xfrm>
              <a:off x="4257" y="2348"/>
              <a:ext cx="891" cy="187"/>
            </a:xfrm>
            <a:prstGeom prst="ellips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5849" name="Text Box 21"/>
            <p:cNvSpPr txBox="1">
              <a:spLocks noChangeArrowheads="1"/>
            </p:cNvSpPr>
            <p:nvPr/>
          </p:nvSpPr>
          <p:spPr bwMode="auto">
            <a:xfrm>
              <a:off x="4468" y="2750"/>
              <a:ext cx="1005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500" dirty="0" err="1">
                  <a:latin typeface="HelveticaNeueLT Com 65 Md" pitchFamily="34" charset="0"/>
                </a:rPr>
                <a:t>Krisciunas</a:t>
              </a:r>
              <a:r>
                <a:rPr lang="en-GB" sz="1500" dirty="0">
                  <a:latin typeface="HelveticaNeueLT Com 65 Md" pitchFamily="34" charset="0"/>
                </a:rPr>
                <a:t> et al.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7918648" cy="1143000"/>
          </a:xfrm>
        </p:spPr>
        <p:txBody>
          <a:bodyPr/>
          <a:lstStyle/>
          <a:p>
            <a:r>
              <a:rPr lang="en-GB" dirty="0" smtClean="0"/>
              <a:t>Are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standard candles?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4744"/>
            <a:ext cx="7772400" cy="4906962"/>
          </a:xfrm>
        </p:spPr>
        <p:txBody>
          <a:bodyPr/>
          <a:lstStyle/>
          <a:p>
            <a:r>
              <a:rPr lang="en-GB" dirty="0" smtClean="0">
                <a:solidFill>
                  <a:srgbClr val="CC0000"/>
                </a:solidFill>
              </a:rPr>
              <a:t>No!</a:t>
            </a:r>
          </a:p>
          <a:p>
            <a:pPr lvl="1"/>
            <a:r>
              <a:rPr lang="en-GB" dirty="0" smtClean="0"/>
              <a:t>large variations in</a:t>
            </a:r>
          </a:p>
          <a:p>
            <a:pPr lvl="2"/>
            <a:r>
              <a:rPr lang="en-GB" dirty="0" smtClean="0"/>
              <a:t>light curve shapes</a:t>
            </a:r>
          </a:p>
          <a:p>
            <a:pPr lvl="2"/>
            <a:r>
              <a:rPr lang="en-GB" dirty="0" smtClean="0"/>
              <a:t>colours</a:t>
            </a:r>
          </a:p>
          <a:p>
            <a:pPr lvl="2"/>
            <a:r>
              <a:rPr lang="en-GB" dirty="0" smtClean="0"/>
              <a:t>spectral evolution</a:t>
            </a:r>
          </a:p>
          <a:p>
            <a:pPr lvl="2"/>
            <a:r>
              <a:rPr lang="en-GB" dirty="0" err="1" smtClean="0"/>
              <a:t>polarimetry</a:t>
            </a:r>
            <a:endParaRPr lang="en-GB" dirty="0" smtClean="0">
              <a:solidFill>
                <a:srgbClr val="CC0000"/>
              </a:solidFill>
            </a:endParaRPr>
          </a:p>
          <a:p>
            <a:pPr lvl="1"/>
            <a:r>
              <a:rPr lang="en-GB" dirty="0" smtClean="0"/>
              <a:t>some clear outliers</a:t>
            </a:r>
          </a:p>
          <a:p>
            <a:pPr lvl="2"/>
            <a:r>
              <a:rPr lang="en-GB" dirty="0" smtClean="0"/>
              <a:t>what is a type </a:t>
            </a:r>
            <a:r>
              <a:rPr lang="en-GB" dirty="0" err="1" smtClean="0"/>
              <a:t>Ia</a:t>
            </a:r>
            <a:r>
              <a:rPr lang="en-GB" dirty="0" smtClean="0"/>
              <a:t> supernova?</a:t>
            </a:r>
          </a:p>
          <a:p>
            <a:pPr lvl="1"/>
            <a:r>
              <a:rPr lang="en-GB" dirty="0" smtClean="0"/>
              <a:t>differences in physical parameters</a:t>
            </a:r>
          </a:p>
          <a:p>
            <a:pPr lvl="2"/>
            <a:r>
              <a:rPr lang="en-GB" dirty="0" smtClean="0"/>
              <a:t>Ni mass</a:t>
            </a:r>
          </a:p>
          <a:p>
            <a:pPr lvl="2"/>
            <a:r>
              <a:rPr lang="en-GB" dirty="0" err="1" smtClean="0"/>
              <a:t>ejecta</a:t>
            </a:r>
            <a:r>
              <a:rPr lang="en-GB" dirty="0" smtClean="0"/>
              <a:t> mass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7"/>
          <p:cNvGrpSpPr>
            <a:grpSpLocks/>
          </p:cNvGrpSpPr>
          <p:nvPr/>
        </p:nvGrpSpPr>
        <p:grpSpPr bwMode="auto">
          <a:xfrm>
            <a:off x="71438" y="-26988"/>
            <a:ext cx="8964612" cy="7173913"/>
            <a:chOff x="45" y="-17"/>
            <a:chExt cx="5647" cy="4519"/>
          </a:xfrm>
        </p:grpSpPr>
        <p:pic>
          <p:nvPicPr>
            <p:cNvPr id="11270" name="Picture 4" descr="SDSS2_SNgalery"/>
            <p:cNvPicPr>
              <a:picLocks noChangeAspect="1" noChangeArrowheads="1"/>
            </p:cNvPicPr>
            <p:nvPr/>
          </p:nvPicPr>
          <p:blipFill>
            <a:blip r:embed="rId2" cstate="print"/>
            <a:srcRect l="6212" t="39827"/>
            <a:stretch>
              <a:fillRect/>
            </a:stretch>
          </p:blipFill>
          <p:spPr bwMode="auto">
            <a:xfrm>
              <a:off x="45" y="-17"/>
              <a:ext cx="5647" cy="4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6"/>
            <p:cNvSpPr txBox="1">
              <a:spLocks noChangeArrowheads="1"/>
            </p:cNvSpPr>
            <p:nvPr/>
          </p:nvSpPr>
          <p:spPr bwMode="auto">
            <a:xfrm>
              <a:off x="146" y="4018"/>
              <a:ext cx="81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>
                  <a:solidFill>
                    <a:schemeClr val="bg1"/>
                  </a:solidFill>
                  <a:latin typeface="HelveticaNeueLT Com 65 Md" pitchFamily="34" charset="0"/>
                </a:rPr>
                <a:t>© SDSSII</a:t>
              </a:r>
            </a:p>
          </p:txBody>
        </p:sp>
      </p:grp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219450" y="638175"/>
            <a:ext cx="28828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3600" dirty="0">
                <a:solidFill>
                  <a:srgbClr val="FFFF00"/>
                </a:solidFill>
                <a:latin typeface="HelveticaNeueLT Com 65 Md" pitchFamily="34" charset="0"/>
              </a:rPr>
              <a:t>Supernovae!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ub_n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5538"/>
            <a:ext cx="77041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de-DE" smtClean="0"/>
              <a:t>Distance indicator!</a:t>
            </a:r>
            <a:endParaRPr lang="en-GB" smtClean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SCN09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Supernova </a:t>
            </a:r>
            <a:r>
              <a:rPr lang="de-DE" dirty="0" err="1" smtClean="0"/>
              <a:t>Cosmology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GB" smtClean="0"/>
              <a:t>Friedmann cosmology</a:t>
            </a:r>
          </a:p>
        </p:txBody>
      </p:sp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254000" y="1066800"/>
            <a:ext cx="79771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03188" eaLnBrk="0" hangingPunct="0"/>
            <a:r>
              <a:rPr lang="en-GB" sz="2800">
                <a:solidFill>
                  <a:srgbClr val="CC0000"/>
                </a:solidFill>
              </a:rPr>
              <a:t>Assumption:</a:t>
            </a:r>
          </a:p>
          <a:p>
            <a:pPr indent="103188" eaLnBrk="0" hangingPunct="0"/>
            <a:r>
              <a:rPr lang="en-GB" sz="2800">
                <a:solidFill>
                  <a:srgbClr val="CC0000"/>
                </a:solidFill>
              </a:rPr>
              <a:t>homogeneous und isotropic universe</a:t>
            </a:r>
          </a:p>
          <a:p>
            <a:pPr indent="103188" eaLnBrk="0" hangingPunct="0"/>
            <a:endParaRPr lang="en-GB" sz="2800"/>
          </a:p>
          <a:p>
            <a:pPr indent="103188" eaLnBrk="0" hangingPunct="0"/>
            <a:r>
              <a:rPr lang="en-GB" sz="2800"/>
              <a:t>Friedmann-Robertson-Walker-Lemaître metric:</a:t>
            </a:r>
            <a:endParaRPr lang="en-GB" sz="2800" b="0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419100" y="2971800"/>
          <a:ext cx="8350250" cy="1304925"/>
        </p:xfrm>
        <a:graphic>
          <a:graphicData uri="http://schemas.openxmlformats.org/presentationml/2006/ole">
            <p:oleObj spid="_x0000_s5122" name="Equation" r:id="rId3" imgW="4076640" imgH="609480" progId="Equation.3">
              <p:embed/>
            </p:oleObj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717550" y="4648200"/>
            <a:ext cx="2681288" cy="1720910"/>
            <a:chOff x="717550" y="4648200"/>
            <a:chExt cx="2681288" cy="1720910"/>
          </a:xfrm>
        </p:grpSpPr>
        <p:graphicFrame>
          <p:nvGraphicFramePr>
            <p:cNvPr id="5123" name="Object 5"/>
            <p:cNvGraphicFramePr>
              <a:graphicFrameLocks noChangeAspect="1"/>
            </p:cNvGraphicFramePr>
            <p:nvPr/>
          </p:nvGraphicFramePr>
          <p:xfrm>
            <a:off x="717550" y="4648200"/>
            <a:ext cx="2681288" cy="1179513"/>
          </p:xfrm>
          <a:graphic>
            <a:graphicData uri="http://schemas.openxmlformats.org/presentationml/2006/ole">
              <p:oleObj spid="_x0000_s5123" name="Equation" r:id="rId4" imgW="977760" imgH="431640" progId="Equation.3">
                <p:embed/>
              </p:oleObj>
            </a:graphicData>
          </a:graphic>
        </p:graphicFrame>
        <p:sp>
          <p:nvSpPr>
            <p:cNvPr id="373768" name="Text Box 8"/>
            <p:cNvSpPr txBox="1">
              <a:spLocks noChangeArrowheads="1"/>
            </p:cNvSpPr>
            <p:nvPr/>
          </p:nvSpPr>
          <p:spPr bwMode="auto">
            <a:xfrm>
              <a:off x="827584" y="5969000"/>
              <a:ext cx="23759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l-GR" dirty="0">
                  <a:solidFill>
                    <a:schemeClr val="accent6">
                      <a:lumMod val="75000"/>
                    </a:schemeClr>
                  </a:solidFill>
                  <a:latin typeface="HelveticaNeueLT Com 65 Md" pitchFamily="34" charset="0"/>
                  <a:cs typeface="Times New Roman" pitchFamily="18" charset="0"/>
                </a:rPr>
                <a:t>Ω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HelveticaNeueLT Com 65 Md" pitchFamily="34" charset="0"/>
                  <a:cs typeface="Times New Roman" pitchFamily="18" charset="0"/>
                </a:rPr>
                <a:t>M</a:t>
              </a:r>
              <a:r>
                <a:rPr lang="en-US" dirty="0">
                  <a:latin typeface="HelveticaNeueLT Com 65 Md" pitchFamily="34" charset="0"/>
                  <a:cs typeface="Times New Roman" pitchFamily="18" charset="0"/>
                </a:rPr>
                <a:t>: matter density</a:t>
              </a:r>
              <a:endParaRPr lang="el-GR" dirty="0">
                <a:latin typeface="HelveticaNeueLT Com 65 Md" pitchFamily="34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07904" y="4648200"/>
            <a:ext cx="2395537" cy="1720910"/>
            <a:chOff x="3707904" y="4648200"/>
            <a:chExt cx="2395537" cy="1720910"/>
          </a:xfrm>
        </p:grpSpPr>
        <p:graphicFrame>
          <p:nvGraphicFramePr>
            <p:cNvPr id="5124" name="Object 6"/>
            <p:cNvGraphicFramePr>
              <a:graphicFrameLocks noChangeAspect="1"/>
            </p:cNvGraphicFramePr>
            <p:nvPr/>
          </p:nvGraphicFramePr>
          <p:xfrm>
            <a:off x="3707904" y="4648200"/>
            <a:ext cx="2395537" cy="1179513"/>
          </p:xfrm>
          <a:graphic>
            <a:graphicData uri="http://schemas.openxmlformats.org/presentationml/2006/ole">
              <p:oleObj spid="_x0000_s5124" name="Equation" r:id="rId5" imgW="927000" imgH="457200" progId="Equation.3">
                <p:embed/>
              </p:oleObj>
            </a:graphicData>
          </a:graphic>
        </p:graphicFrame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3993974" y="5969000"/>
              <a:ext cx="173015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l-GR" dirty="0">
                  <a:solidFill>
                    <a:srgbClr val="33CC33"/>
                  </a:solidFill>
                  <a:latin typeface="HelveticaNeueLT Com 65 Md" pitchFamily="34" charset="0"/>
                  <a:cs typeface="Times New Roman" pitchFamily="18" charset="0"/>
                </a:rPr>
                <a:t>Ω</a:t>
              </a:r>
              <a:r>
                <a:rPr lang="en-US" baseline="-25000" dirty="0">
                  <a:solidFill>
                    <a:srgbClr val="33CC33"/>
                  </a:solidFill>
                  <a:latin typeface="HelveticaNeueLT Com 65 Md" pitchFamily="34" charset="0"/>
                  <a:cs typeface="Times New Roman" pitchFamily="18" charset="0"/>
                </a:rPr>
                <a:t>k</a:t>
              </a:r>
              <a:r>
                <a:rPr lang="en-US" dirty="0">
                  <a:latin typeface="HelveticaNeueLT Com 65 Md" pitchFamily="34" charset="0"/>
                  <a:cs typeface="Times New Roman" pitchFamily="18" charset="0"/>
                </a:rPr>
                <a:t>: curvature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08711" y="4648200"/>
            <a:ext cx="2411761" cy="2028686"/>
            <a:chOff x="6408711" y="4648200"/>
            <a:chExt cx="2411761" cy="2028686"/>
          </a:xfrm>
        </p:grpSpPr>
        <p:graphicFrame>
          <p:nvGraphicFramePr>
            <p:cNvPr id="5125" name="Object 7"/>
            <p:cNvGraphicFramePr>
              <a:graphicFrameLocks noChangeAspect="1"/>
            </p:cNvGraphicFramePr>
            <p:nvPr/>
          </p:nvGraphicFramePr>
          <p:xfrm>
            <a:off x="6588224" y="4648200"/>
            <a:ext cx="1868488" cy="1179513"/>
          </p:xfrm>
          <a:graphic>
            <a:graphicData uri="http://schemas.openxmlformats.org/presentationml/2006/ole">
              <p:oleObj spid="_x0000_s5125" name="Equation" r:id="rId6" imgW="723600" imgH="457200" progId="Equation.3">
                <p:embed/>
              </p:oleObj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6408711" y="5969000"/>
              <a:ext cx="241176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44500" indent="-444500" eaLnBrk="0" hangingPunct="0"/>
              <a:r>
                <a:rPr lang="el-GR" dirty="0">
                  <a:solidFill>
                    <a:srgbClr val="FF0000"/>
                  </a:solidFill>
                  <a:latin typeface="HelveticaNeueLT Com 65 Md" pitchFamily="34" charset="0"/>
                  <a:cs typeface="Times New Roman" pitchFamily="18" charset="0"/>
                </a:rPr>
                <a:t>Ω</a:t>
              </a:r>
              <a:r>
                <a:rPr lang="el-GR" baseline="-25000" dirty="0">
                  <a:solidFill>
                    <a:srgbClr val="FF0000"/>
                  </a:solidFill>
                  <a:latin typeface="HelveticaNeueLT Com 65 Md" pitchFamily="34" charset="0"/>
                  <a:cs typeface="Times New Roman" pitchFamily="18" charset="0"/>
                </a:rPr>
                <a:t>Λ</a:t>
              </a:r>
              <a:r>
                <a:rPr lang="en-US" dirty="0">
                  <a:latin typeface="HelveticaNeueLT Com 65 Md" pitchFamily="34" charset="0"/>
                  <a:cs typeface="Times New Roman" pitchFamily="18" charset="0"/>
                </a:rPr>
                <a:t>: cosmological constant</a:t>
              </a:r>
              <a:endParaRPr lang="el-GR" dirty="0">
                <a:latin typeface="HelveticaNeueLT Com 65 Md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2013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14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FF66"/>
                </a:solidFill>
                <a:latin typeface="HelveticaNeueLT Com 65 Md" pitchFamily="34" charset="0"/>
              </a:rPr>
              <a:t>Scale factor</a:t>
            </a:r>
            <a:br>
              <a:rPr lang="en-US" dirty="0">
                <a:solidFill>
                  <a:srgbClr val="FFFF66"/>
                </a:solidFill>
                <a:latin typeface="HelveticaNeueLT Com 65 Md" pitchFamily="34" charset="0"/>
              </a:rPr>
            </a:br>
            <a:r>
              <a:rPr lang="en-US" dirty="0">
                <a:solidFill>
                  <a:srgbClr val="FFFF66"/>
                </a:solidFill>
                <a:latin typeface="HelveticaNeueLT Com 65 Md" pitchFamily="34" charset="0"/>
              </a:rPr>
              <a:t>‘Mean distance between galaxies</a:t>
            </a:r>
            <a:r>
              <a:rPr lang="en-US" dirty="0">
                <a:solidFill>
                  <a:srgbClr val="FFFF66"/>
                </a:solidFill>
                <a:latin typeface="Comic Sans MS" pitchFamily="66" charset="0"/>
              </a:rPr>
              <a:t>’</a:t>
            </a:r>
          </a:p>
        </p:txBody>
      </p:sp>
      <p:grpSp>
        <p:nvGrpSpPr>
          <p:cNvPr id="41988" name="Group 6"/>
          <p:cNvGrpSpPr>
            <a:grpSpLocks/>
          </p:cNvGrpSpPr>
          <p:nvPr/>
        </p:nvGrpSpPr>
        <p:grpSpPr bwMode="auto">
          <a:xfrm>
            <a:off x="3173413" y="3733800"/>
            <a:ext cx="736600" cy="2587625"/>
            <a:chOff x="2095" y="2280"/>
            <a:chExt cx="464" cy="1678"/>
          </a:xfrm>
        </p:grpSpPr>
        <p:sp>
          <p:nvSpPr>
            <p:cNvPr id="42010" name="Text Box 7"/>
            <p:cNvSpPr txBox="1">
              <a:spLocks noChangeArrowheads="1"/>
            </p:cNvSpPr>
            <p:nvPr/>
          </p:nvSpPr>
          <p:spPr bwMode="auto">
            <a:xfrm>
              <a:off x="2095" y="3738"/>
              <a:ext cx="46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dirty="0">
                  <a:solidFill>
                    <a:srgbClr val="FFFF66"/>
                  </a:solidFill>
                  <a:latin typeface="HelveticaNeueLT Com 65 Md" pitchFamily="34" charset="0"/>
                </a:rPr>
                <a:t>today</a:t>
              </a:r>
            </a:p>
          </p:txBody>
        </p:sp>
        <p:sp>
          <p:nvSpPr>
            <p:cNvPr id="42011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2012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563813" y="2344738"/>
            <a:ext cx="5453062" cy="4284662"/>
            <a:chOff x="1824" y="1428"/>
            <a:chExt cx="3435" cy="2699"/>
          </a:xfrm>
        </p:grpSpPr>
        <p:sp>
          <p:nvSpPr>
            <p:cNvPr id="42008" name="Freeform 19"/>
            <p:cNvSpPr>
              <a:spLocks/>
            </p:cNvSpPr>
            <p:nvPr/>
          </p:nvSpPr>
          <p:spPr bwMode="auto">
            <a:xfrm>
              <a:off x="3099" y="1428"/>
              <a:ext cx="2160" cy="396"/>
            </a:xfrm>
            <a:custGeom>
              <a:avLst/>
              <a:gdLst>
                <a:gd name="T0" fmla="*/ 0 w 1818"/>
                <a:gd name="T1" fmla="*/ 492 h 492"/>
                <a:gd name="T2" fmla="*/ 930 w 1818"/>
                <a:gd name="T3" fmla="*/ 84 h 492"/>
                <a:gd name="T4" fmla="*/ 1818 w 1818"/>
                <a:gd name="T5" fmla="*/ 30 h 492"/>
                <a:gd name="T6" fmla="*/ 0 60000 65536"/>
                <a:gd name="T7" fmla="*/ 0 60000 65536"/>
                <a:gd name="T8" fmla="*/ 0 60000 65536"/>
                <a:gd name="T9" fmla="*/ 0 w 1818"/>
                <a:gd name="T10" fmla="*/ 0 h 492"/>
                <a:gd name="T11" fmla="*/ 1818 w 1818"/>
                <a:gd name="T12" fmla="*/ 492 h 4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18" h="492">
                  <a:moveTo>
                    <a:pt x="0" y="492"/>
                  </a:moveTo>
                  <a:cubicBezTo>
                    <a:pt x="390" y="228"/>
                    <a:pt x="627" y="161"/>
                    <a:pt x="930" y="84"/>
                  </a:cubicBezTo>
                  <a:cubicBezTo>
                    <a:pt x="1236" y="0"/>
                    <a:pt x="1633" y="41"/>
                    <a:pt x="1818" y="30"/>
                  </a:cubicBezTo>
                </a:path>
              </a:pathLst>
            </a:custGeom>
            <a:noFill/>
            <a:ln w="38100">
              <a:solidFill>
                <a:srgbClr val="66FF99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009" name="Arc 20"/>
            <p:cNvSpPr>
              <a:spLocks/>
            </p:cNvSpPr>
            <p:nvPr/>
          </p:nvSpPr>
          <p:spPr bwMode="auto">
            <a:xfrm rot="12625532" flipV="1">
              <a:off x="1824" y="1692"/>
              <a:ext cx="1611" cy="2435"/>
            </a:xfrm>
            <a:custGeom>
              <a:avLst/>
              <a:gdLst>
                <a:gd name="T0" fmla="*/ 921 w 21598"/>
                <a:gd name="T1" fmla="*/ 0 h 17723"/>
                <a:gd name="T2" fmla="*/ 1611 w 21598"/>
                <a:gd name="T3" fmla="*/ 2394 h 17723"/>
                <a:gd name="T4" fmla="*/ 0 w 21598"/>
                <a:gd name="T5" fmla="*/ 2435 h 17723"/>
                <a:gd name="T6" fmla="*/ 0 60000 65536"/>
                <a:gd name="T7" fmla="*/ 0 60000 65536"/>
                <a:gd name="T8" fmla="*/ 0 60000 65536"/>
                <a:gd name="T9" fmla="*/ 0 w 21598"/>
                <a:gd name="T10" fmla="*/ 0 h 17723"/>
                <a:gd name="T11" fmla="*/ 21598 w 21598"/>
                <a:gd name="T12" fmla="*/ 17723 h 177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17723" fill="none" extrusionOk="0">
                  <a:moveTo>
                    <a:pt x="12347" y="-1"/>
                  </a:moveTo>
                  <a:cubicBezTo>
                    <a:pt x="18057" y="3978"/>
                    <a:pt x="21501" y="10464"/>
                    <a:pt x="21597" y="17423"/>
                  </a:cubicBezTo>
                </a:path>
                <a:path w="21598" h="17723" stroke="0" extrusionOk="0">
                  <a:moveTo>
                    <a:pt x="12347" y="-1"/>
                  </a:moveTo>
                  <a:cubicBezTo>
                    <a:pt x="18057" y="3978"/>
                    <a:pt x="21501" y="10464"/>
                    <a:pt x="21597" y="17423"/>
                  </a:cubicBezTo>
                  <a:lnTo>
                    <a:pt x="0" y="17723"/>
                  </a:lnTo>
                  <a:close/>
                </a:path>
              </a:pathLst>
            </a:custGeom>
            <a:noFill/>
            <a:ln w="38100">
              <a:solidFill>
                <a:srgbClr val="66FF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1990" name="Text Box 21"/>
          <p:cNvSpPr txBox="1">
            <a:spLocks noChangeArrowheads="1"/>
          </p:cNvSpPr>
          <p:nvPr/>
        </p:nvSpPr>
        <p:spPr bwMode="auto">
          <a:xfrm>
            <a:off x="6943725" y="5738813"/>
            <a:ext cx="774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FFFF66"/>
                </a:solidFill>
                <a:latin typeface="HelveticaNeueLT Com 65 Md" pitchFamily="34" charset="0"/>
              </a:rPr>
              <a:t>Time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182813" y="3070225"/>
            <a:ext cx="5981700" cy="4054475"/>
            <a:chOff x="1623" y="1862"/>
            <a:chExt cx="3768" cy="2554"/>
          </a:xfrm>
        </p:grpSpPr>
        <p:sp>
          <p:nvSpPr>
            <p:cNvPr id="42006" name="Arc 27"/>
            <p:cNvSpPr>
              <a:spLocks/>
            </p:cNvSpPr>
            <p:nvPr/>
          </p:nvSpPr>
          <p:spPr bwMode="auto">
            <a:xfrm rot="10800000" flipV="1">
              <a:off x="1623" y="1862"/>
              <a:ext cx="1887" cy="2552"/>
            </a:xfrm>
            <a:custGeom>
              <a:avLst/>
              <a:gdLst>
                <a:gd name="T0" fmla="*/ 0 w 20747"/>
                <a:gd name="T1" fmla="*/ 1 h 21600"/>
                <a:gd name="T2" fmla="*/ 1887 w 20747"/>
                <a:gd name="T3" fmla="*/ 1630 h 21600"/>
                <a:gd name="T4" fmla="*/ 55 w 20747"/>
                <a:gd name="T5" fmla="*/ 2552 h 21600"/>
                <a:gd name="T6" fmla="*/ 0 60000 65536"/>
                <a:gd name="T7" fmla="*/ 0 60000 65536"/>
                <a:gd name="T8" fmla="*/ 0 60000 65536"/>
                <a:gd name="T9" fmla="*/ 0 w 20747"/>
                <a:gd name="T10" fmla="*/ 0 h 21600"/>
                <a:gd name="T11" fmla="*/ 20747 w 207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47" h="21600" fill="none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</a:path>
                <a:path w="20747" h="21600" stroke="0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  <a:lnTo>
                    <a:pt x="607" y="21600"/>
                  </a:lnTo>
                  <a:close/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007" name="Arc 28"/>
            <p:cNvSpPr>
              <a:spLocks/>
            </p:cNvSpPr>
            <p:nvPr/>
          </p:nvSpPr>
          <p:spPr bwMode="auto">
            <a:xfrm rot="10800000" flipH="1" flipV="1">
              <a:off x="3504" y="1864"/>
              <a:ext cx="1887" cy="2552"/>
            </a:xfrm>
            <a:custGeom>
              <a:avLst/>
              <a:gdLst>
                <a:gd name="T0" fmla="*/ 0 w 20747"/>
                <a:gd name="T1" fmla="*/ 1 h 21600"/>
                <a:gd name="T2" fmla="*/ 1887 w 20747"/>
                <a:gd name="T3" fmla="*/ 1630 h 21600"/>
                <a:gd name="T4" fmla="*/ 55 w 20747"/>
                <a:gd name="T5" fmla="*/ 2552 h 21600"/>
                <a:gd name="T6" fmla="*/ 0 60000 65536"/>
                <a:gd name="T7" fmla="*/ 0 60000 65536"/>
                <a:gd name="T8" fmla="*/ 0 60000 65536"/>
                <a:gd name="T9" fmla="*/ 0 w 20747"/>
                <a:gd name="T10" fmla="*/ 0 h 21600"/>
                <a:gd name="T11" fmla="*/ 20747 w 207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47" h="21600" fill="none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</a:path>
                <a:path w="20747" h="21600" stroke="0" extrusionOk="0">
                  <a:moveTo>
                    <a:pt x="-1" y="8"/>
                  </a:moveTo>
                  <a:cubicBezTo>
                    <a:pt x="202" y="2"/>
                    <a:pt x="404" y="-1"/>
                    <a:pt x="607" y="0"/>
                  </a:cubicBezTo>
                  <a:cubicBezTo>
                    <a:pt x="9524" y="0"/>
                    <a:pt x="17524" y="5479"/>
                    <a:pt x="20747" y="13793"/>
                  </a:cubicBezTo>
                  <a:lnTo>
                    <a:pt x="607" y="21600"/>
                  </a:lnTo>
                  <a:close/>
                </a:path>
              </a:pathLst>
            </a:custGeom>
            <a:noFill/>
            <a:ln w="38100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26686" name="Text Box 30"/>
          <p:cNvSpPr txBox="1">
            <a:spLocks noChangeArrowheads="1"/>
          </p:cNvSpPr>
          <p:nvPr/>
        </p:nvSpPr>
        <p:spPr bwMode="auto">
          <a:xfrm>
            <a:off x="7215188" y="4857750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0" dirty="0">
                <a:solidFill>
                  <a:srgbClr val="C0C0C0"/>
                </a:solidFill>
                <a:latin typeface="HelveticaNeueLT Com 65 Md" pitchFamily="34" charset="0"/>
              </a:rPr>
              <a:t>Ω</a:t>
            </a:r>
            <a:r>
              <a:rPr lang="en-US" b="0" dirty="0">
                <a:solidFill>
                  <a:srgbClr val="C0C0C0"/>
                </a:solidFill>
                <a:latin typeface="HelveticaNeueLT Com 65 Md" pitchFamily="34" charset="0"/>
              </a:rPr>
              <a:t>&gt;1</a:t>
            </a:r>
          </a:p>
        </p:txBody>
      </p:sp>
      <p:sp>
        <p:nvSpPr>
          <p:cNvPr id="326689" name="Text Box 33"/>
          <p:cNvSpPr txBox="1">
            <a:spLocks noChangeArrowheads="1"/>
          </p:cNvSpPr>
          <p:nvPr/>
        </p:nvSpPr>
        <p:spPr bwMode="auto">
          <a:xfrm>
            <a:off x="7966075" y="2171700"/>
            <a:ext cx="677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b="0" dirty="0">
                <a:solidFill>
                  <a:srgbClr val="66FF33"/>
                </a:solidFill>
                <a:latin typeface="HelveticaNeueLT Com 65 Md" pitchFamily="34" charset="0"/>
              </a:rPr>
              <a:t>Ω</a:t>
            </a:r>
            <a:r>
              <a:rPr lang="en-US" b="0" dirty="0">
                <a:solidFill>
                  <a:srgbClr val="66FF33"/>
                </a:solidFill>
                <a:latin typeface="HelveticaNeueLT Com 65 Md" pitchFamily="34" charset="0"/>
              </a:rPr>
              <a:t>=1</a:t>
            </a:r>
          </a:p>
        </p:txBody>
      </p:sp>
      <p:sp>
        <p:nvSpPr>
          <p:cNvPr id="326692" name="Line 36"/>
          <p:cNvSpPr>
            <a:spLocks noChangeShapeType="1"/>
          </p:cNvSpPr>
          <p:nvPr/>
        </p:nvSpPr>
        <p:spPr bwMode="auto">
          <a:xfrm flipV="1">
            <a:off x="963613" y="990600"/>
            <a:ext cx="5943600" cy="46482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26693" name="Text Box 37"/>
          <p:cNvSpPr txBox="1">
            <a:spLocks noChangeArrowheads="1"/>
          </p:cNvSpPr>
          <p:nvPr/>
        </p:nvSpPr>
        <p:spPr bwMode="auto">
          <a:xfrm>
            <a:off x="6804025" y="523875"/>
            <a:ext cx="675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0" dirty="0">
                <a:solidFill>
                  <a:srgbClr val="99CCFF"/>
                </a:solidFill>
                <a:latin typeface="HelveticaNeueLT Com 65 Md" pitchFamily="34" charset="0"/>
              </a:rPr>
              <a:t>Ω=0</a:t>
            </a:r>
          </a:p>
        </p:txBody>
      </p:sp>
      <p:sp>
        <p:nvSpPr>
          <p:cNvPr id="4199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677863" y="5638800"/>
            <a:ext cx="1692276" cy="871538"/>
            <a:chOff x="427" y="3552"/>
            <a:chExt cx="1066" cy="549"/>
          </a:xfrm>
        </p:grpSpPr>
        <p:grpSp>
          <p:nvGrpSpPr>
            <p:cNvPr id="41998" name="Group 52"/>
            <p:cNvGrpSpPr>
              <a:grpSpLocks/>
            </p:cNvGrpSpPr>
            <p:nvPr/>
          </p:nvGrpSpPr>
          <p:grpSpPr bwMode="auto">
            <a:xfrm>
              <a:off x="427" y="3552"/>
              <a:ext cx="1066" cy="357"/>
              <a:chOff x="523" y="3528"/>
              <a:chExt cx="1066" cy="357"/>
            </a:xfrm>
          </p:grpSpPr>
          <p:sp>
            <p:nvSpPr>
              <p:cNvPr id="42000" name="AutoShape 53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2001" name="Text Box 54"/>
              <p:cNvSpPr txBox="1">
                <a:spLocks noChangeArrowheads="1"/>
              </p:cNvSpPr>
              <p:nvPr/>
            </p:nvSpPr>
            <p:spPr bwMode="auto">
              <a:xfrm>
                <a:off x="523" y="3672"/>
                <a:ext cx="347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99CCFF"/>
                    </a:solidFill>
                    <a:latin typeface="HelveticaNeueLT Com 65 Md" pitchFamily="34" charset="0"/>
                  </a:rPr>
                  <a:t>- 14</a:t>
                </a:r>
              </a:p>
            </p:txBody>
          </p:sp>
          <p:sp>
            <p:nvSpPr>
              <p:cNvPr id="42002" name="AutoShape 55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2003" name="Text Box 56"/>
              <p:cNvSpPr txBox="1">
                <a:spLocks noChangeArrowheads="1"/>
              </p:cNvSpPr>
              <p:nvPr/>
            </p:nvSpPr>
            <p:spPr bwMode="auto">
              <a:xfrm>
                <a:off x="1087" y="3672"/>
                <a:ext cx="27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66FF99"/>
                    </a:solidFill>
                    <a:latin typeface="HelveticaNeueLT Com 65 Md" pitchFamily="34" charset="0"/>
                  </a:rPr>
                  <a:t>- 9</a:t>
                </a:r>
              </a:p>
            </p:txBody>
          </p:sp>
          <p:sp>
            <p:nvSpPr>
              <p:cNvPr id="42004" name="Text Box 57"/>
              <p:cNvSpPr txBox="1">
                <a:spLocks noChangeArrowheads="1"/>
              </p:cNvSpPr>
              <p:nvPr/>
            </p:nvSpPr>
            <p:spPr bwMode="auto">
              <a:xfrm>
                <a:off x="1314" y="3672"/>
                <a:ext cx="27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dirty="0">
                    <a:solidFill>
                      <a:srgbClr val="C0C0C0"/>
                    </a:solidFill>
                    <a:latin typeface="HelveticaNeueLT Com 65 Md" pitchFamily="34" charset="0"/>
                  </a:rPr>
                  <a:t>- 7</a:t>
                </a:r>
              </a:p>
            </p:txBody>
          </p:sp>
          <p:sp>
            <p:nvSpPr>
              <p:cNvPr id="42005" name="AutoShape 58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41999" name="Text Box 59"/>
            <p:cNvSpPr txBox="1">
              <a:spLocks noChangeArrowheads="1"/>
            </p:cNvSpPr>
            <p:nvPr/>
          </p:nvSpPr>
          <p:spPr bwMode="auto">
            <a:xfrm>
              <a:off x="432" y="3888"/>
              <a:ext cx="83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600" dirty="0" err="1">
                  <a:solidFill>
                    <a:schemeClr val="folHlink"/>
                  </a:solidFill>
                  <a:latin typeface="HelveticaNeueLT Com 65 Md" pitchFamily="34" charset="0"/>
                </a:rPr>
                <a:t>billion</a:t>
              </a:r>
              <a:r>
                <a:rPr lang="de-DE" sz="1600" dirty="0">
                  <a:solidFill>
                    <a:schemeClr val="folHlink"/>
                  </a:solidFill>
                  <a:latin typeface="HelveticaNeueLT Com 65 Md" pitchFamily="34" charset="0"/>
                </a:rPr>
                <a:t> </a:t>
              </a:r>
              <a:r>
                <a:rPr lang="de-DE" sz="1600" dirty="0" err="1">
                  <a:solidFill>
                    <a:schemeClr val="folHlink"/>
                  </a:solidFill>
                  <a:latin typeface="HelveticaNeueLT Com 65 Md" pitchFamily="34" charset="0"/>
                </a:rPr>
                <a:t>years</a:t>
              </a:r>
              <a:endParaRPr lang="de-DE" sz="1600" dirty="0">
                <a:solidFill>
                  <a:schemeClr val="folHlink"/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86" grpId="0"/>
      <p:bldP spid="326689" grpId="0"/>
      <p:bldP spid="326692" grpId="0" animBg="1"/>
      <p:bldP spid="32669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IO_original_proposal.png"/>
          <p:cNvPicPr>
            <a:picLocks noChangeAspect="1"/>
          </p:cNvPicPr>
          <p:nvPr/>
        </p:nvPicPr>
        <p:blipFill>
          <a:blip r:embed="rId2" cstate="print"/>
          <a:srcRect l="10527" t="11061" r="12913" b="33200"/>
          <a:stretch>
            <a:fillRect/>
          </a:stretch>
        </p:blipFill>
        <p:spPr>
          <a:xfrm>
            <a:off x="2411760" y="1498367"/>
            <a:ext cx="5760640" cy="53870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Original High-z SN Search Team Proposal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772816"/>
            <a:ext cx="115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HelveticaNeueLT Com 65 Md" pitchFamily="34" charset="0"/>
              </a:rPr>
              <a:t>CTIO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55976" y="1340768"/>
            <a:ext cx="4102224" cy="4114800"/>
          </a:xfrm>
        </p:spPr>
        <p:txBody>
          <a:bodyPr/>
          <a:lstStyle/>
          <a:p>
            <a:r>
              <a:rPr lang="en-GB" dirty="0" smtClean="0"/>
              <a:t>CTIO proposal</a:t>
            </a:r>
          </a:p>
          <a:p>
            <a:pPr lvl="1"/>
            <a:r>
              <a:rPr lang="en-GB" dirty="0" smtClean="0"/>
              <a:t>search</a:t>
            </a:r>
          </a:p>
          <a:p>
            <a:pPr lvl="2"/>
            <a:r>
              <a:rPr lang="en-GB" dirty="0" smtClean="0"/>
              <a:t>photometry</a:t>
            </a:r>
          </a:p>
          <a:p>
            <a:r>
              <a:rPr lang="en-GB" dirty="0" smtClean="0"/>
              <a:t>ESO proposal</a:t>
            </a:r>
          </a:p>
          <a:p>
            <a:pPr lvl="1"/>
            <a:r>
              <a:rPr lang="en-GB" dirty="0" smtClean="0"/>
              <a:t>follow-up</a:t>
            </a:r>
          </a:p>
          <a:p>
            <a:pPr lvl="2"/>
            <a:r>
              <a:rPr lang="en-GB" dirty="0" smtClean="0"/>
              <a:t>photometry</a:t>
            </a:r>
          </a:p>
          <a:p>
            <a:pPr lvl="2"/>
            <a:r>
              <a:rPr lang="en-GB" dirty="0" smtClean="0"/>
              <a:t>spectroscopy</a:t>
            </a:r>
          </a:p>
          <a:p>
            <a:r>
              <a:rPr lang="en-GB" dirty="0" smtClean="0"/>
              <a:t>MMT proposal</a:t>
            </a:r>
          </a:p>
          <a:p>
            <a:pPr lvl="1"/>
            <a:r>
              <a:rPr lang="en-GB" dirty="0" smtClean="0"/>
              <a:t>follow-up</a:t>
            </a:r>
          </a:p>
          <a:p>
            <a:pPr lvl="2"/>
            <a:r>
              <a:rPr lang="en-GB" dirty="0" smtClean="0"/>
              <a:t>spectroscopy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 of the project</a:t>
            </a:r>
            <a:endParaRPr lang="en-GB" dirty="0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1321968"/>
            <a:ext cx="3779912" cy="534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395536" y="-27384"/>
            <a:ext cx="8496944" cy="5001962"/>
            <a:chOff x="395536" y="-27384"/>
            <a:chExt cx="8496944" cy="5001962"/>
          </a:xfrm>
        </p:grpSpPr>
        <p:grpSp>
          <p:nvGrpSpPr>
            <p:cNvPr id="2" name="Group 12"/>
            <p:cNvGrpSpPr/>
            <p:nvPr/>
          </p:nvGrpSpPr>
          <p:grpSpPr>
            <a:xfrm>
              <a:off x="395536" y="-27384"/>
              <a:ext cx="8496944" cy="5001962"/>
              <a:chOff x="395536" y="-27384"/>
              <a:chExt cx="8496944" cy="500196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724128" y="1340768"/>
                <a:ext cx="9925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 smtClean="0">
                    <a:latin typeface="HelveticaNeueLT Com 45 Lt" pitchFamily="34" charset="0"/>
                  </a:rPr>
                  <a:t>ESO</a:t>
                </a:r>
              </a:p>
            </p:txBody>
          </p:sp>
          <p:pic>
            <p:nvPicPr>
              <p:cNvPr id="7" name="Picture 6" descr="Proposal_page1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>
              <a:xfrm>
                <a:off x="395536" y="-27384"/>
                <a:ext cx="8496944" cy="5001962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 bwMode="auto">
            <a:xfrm>
              <a:off x="7761600" y="1988840"/>
              <a:ext cx="288032" cy="28803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0" name="Picture 9" descr="Proposal_page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23528" y="2276872"/>
            <a:ext cx="8625915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SN 1995K at z=0.479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76400"/>
            <a:ext cx="3600450" cy="4114800"/>
          </a:xfrm>
        </p:spPr>
        <p:txBody>
          <a:bodyPr/>
          <a:lstStyle/>
          <a:p>
            <a:r>
              <a:rPr lang="en-GB" dirty="0" smtClean="0"/>
              <a:t>First </a:t>
            </a:r>
            <a:r>
              <a:rPr lang="en-GB" dirty="0"/>
              <a:t>SN of </a:t>
            </a:r>
            <a:br>
              <a:rPr lang="en-GB" dirty="0"/>
            </a:br>
            <a:r>
              <a:rPr lang="en-GB" dirty="0"/>
              <a:t>High-z SN Search Team</a:t>
            </a:r>
          </a:p>
          <a:p>
            <a:pPr lvl="1"/>
            <a:endParaRPr lang="en-GB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55655" y="1484313"/>
            <a:ext cx="8213731" cy="5162550"/>
            <a:chOff x="476" y="935"/>
            <a:chExt cx="5174" cy="3252"/>
          </a:xfrm>
        </p:grpSpPr>
        <p:pic>
          <p:nvPicPr>
            <p:cNvPr id="3430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0" y="935"/>
              <a:ext cx="3450" cy="3252"/>
            </a:xfrm>
            <a:prstGeom prst="rect">
              <a:avLst/>
            </a:prstGeom>
            <a:noFill/>
          </p:spPr>
        </p:pic>
        <p:sp>
          <p:nvSpPr>
            <p:cNvPr id="343048" name="Text Box 8"/>
            <p:cNvSpPr txBox="1">
              <a:spLocks noChangeArrowheads="1"/>
            </p:cNvSpPr>
            <p:nvPr/>
          </p:nvSpPr>
          <p:spPr bwMode="auto">
            <a:xfrm>
              <a:off x="476" y="3884"/>
              <a:ext cx="15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>
                  <a:latin typeface="HelveticaNeueLT Com 65 Md" pitchFamily="34" charset="0"/>
                </a:rPr>
                <a:t>Schmidt et al. 1998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Observing SN 1995K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EMMI image</a:t>
            </a:r>
          </a:p>
          <a:p>
            <a:pPr lvl="1"/>
            <a:r>
              <a:rPr lang="en-GB" dirty="0" smtClean="0"/>
              <a:t>only SN</a:t>
            </a:r>
            <a:br>
              <a:rPr lang="en-GB" dirty="0" smtClean="0"/>
            </a:br>
            <a:r>
              <a:rPr lang="en-GB" dirty="0" smtClean="0"/>
              <a:t>candidate for</a:t>
            </a:r>
            <a:br>
              <a:rPr lang="en-GB" dirty="0" smtClean="0"/>
            </a:br>
            <a:r>
              <a:rPr lang="en-GB" dirty="0" smtClean="0"/>
              <a:t>the night</a:t>
            </a:r>
          </a:p>
          <a:p>
            <a:pPr lvl="1"/>
            <a:r>
              <a:rPr lang="en-GB" dirty="0" smtClean="0"/>
              <a:t>plenty of time </a:t>
            </a:r>
            <a:br>
              <a:rPr lang="en-GB" dirty="0" smtClean="0"/>
            </a:br>
            <a:r>
              <a:rPr lang="en-GB" dirty="0" smtClean="0"/>
              <a:t>for the </a:t>
            </a:r>
            <a:br>
              <a:rPr lang="en-GB" dirty="0" smtClean="0"/>
            </a:br>
            <a:r>
              <a:rPr lang="en-GB" dirty="0" smtClean="0"/>
              <a:t>integration</a:t>
            </a:r>
          </a:p>
        </p:txBody>
      </p:sp>
      <p:grpSp>
        <p:nvGrpSpPr>
          <p:cNvPr id="4" name="Group 5"/>
          <p:cNvGrpSpPr/>
          <p:nvPr/>
        </p:nvGrpSpPr>
        <p:grpSpPr>
          <a:xfrm>
            <a:off x="3962400" y="1447800"/>
            <a:ext cx="5029198" cy="5029198"/>
            <a:chOff x="3962400" y="1447800"/>
            <a:chExt cx="5029198" cy="502919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62400" y="1447800"/>
              <a:ext cx="5029198" cy="5029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114800" y="1524000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HelveticaNeueLT Com 65 Md" pitchFamily="34" charset="0"/>
                </a:rPr>
                <a:t>3 April 1995</a:t>
              </a:r>
              <a:endParaRPr lang="en-GB" dirty="0">
                <a:latin typeface="HelveticaNeueLT Com 65 Md" pitchFamily="34" charset="0"/>
              </a:endParaRPr>
            </a:p>
          </p:txBody>
        </p:sp>
      </p:grpSp>
      <p:grpSp>
        <p:nvGrpSpPr>
          <p:cNvPr id="6" name="Group 12"/>
          <p:cNvGrpSpPr/>
          <p:nvPr/>
        </p:nvGrpSpPr>
        <p:grpSpPr>
          <a:xfrm>
            <a:off x="5029200" y="2403600"/>
            <a:ext cx="3006600" cy="3119531"/>
            <a:chOff x="5029200" y="2403600"/>
            <a:chExt cx="3006600" cy="3119531"/>
          </a:xfrm>
        </p:grpSpPr>
        <p:grpSp>
          <p:nvGrpSpPr>
            <p:cNvPr id="7" name="Group 10"/>
            <p:cNvGrpSpPr/>
            <p:nvPr/>
          </p:nvGrpSpPr>
          <p:grpSpPr>
            <a:xfrm>
              <a:off x="5029200" y="2403600"/>
              <a:ext cx="3006600" cy="3006600"/>
              <a:chOff x="4613400" y="2286000"/>
              <a:chExt cx="3006600" cy="3006600"/>
            </a:xfrm>
          </p:grpSpPr>
          <p:cxnSp>
            <p:nvCxnSpPr>
              <p:cNvPr id="8" name="Straight Connector 7"/>
              <p:cNvCxnSpPr/>
              <p:nvPr/>
            </p:nvCxnSpPr>
            <p:spPr>
              <a:xfrm rot="5400000" flipH="1" flipV="1">
                <a:off x="4613400" y="2286000"/>
                <a:ext cx="2930400" cy="2930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 flipH="1" flipV="1">
                <a:off x="4689600" y="2362200"/>
                <a:ext cx="2930400" cy="2930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5562600" y="4876800"/>
              <a:ext cx="17171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HelveticaNeueLT Com 65 Md" pitchFamily="34" charset="0"/>
                </a:rPr>
                <a:t>Slit position</a:t>
              </a:r>
              <a:br>
                <a:rPr lang="en-GB" dirty="0" smtClean="0">
                  <a:latin typeface="HelveticaNeueLT Com 65 Md" pitchFamily="34" charset="0"/>
                </a:rPr>
              </a:br>
              <a:r>
                <a:rPr lang="en-GB" dirty="0" smtClean="0">
                  <a:latin typeface="HelveticaNeueLT Com 65 Md" pitchFamily="34" charset="0"/>
                </a:rPr>
                <a:t>2h integration</a:t>
              </a:r>
              <a:endParaRPr lang="en-GB" dirty="0">
                <a:latin typeface="HelveticaNeueLT Com 65 Md" pitchFamily="34" charset="0"/>
              </a:endParaRPr>
            </a:p>
          </p:txBody>
        </p:sp>
      </p:grpSp>
      <p:grpSp>
        <p:nvGrpSpPr>
          <p:cNvPr id="9" name="Group 18"/>
          <p:cNvGrpSpPr/>
          <p:nvPr/>
        </p:nvGrpSpPr>
        <p:grpSpPr>
          <a:xfrm>
            <a:off x="5070600" y="2327400"/>
            <a:ext cx="3006600" cy="3006600"/>
            <a:chOff x="1656666" y="2647266"/>
            <a:chExt cx="3006600" cy="3006600"/>
          </a:xfrm>
        </p:grpSpPr>
        <p:grpSp>
          <p:nvGrpSpPr>
            <p:cNvPr id="11" name="Group 10"/>
            <p:cNvGrpSpPr/>
            <p:nvPr/>
          </p:nvGrpSpPr>
          <p:grpSpPr>
            <a:xfrm rot="5400000">
              <a:off x="1656666" y="2647266"/>
              <a:ext cx="3006600" cy="3006600"/>
              <a:chOff x="4613400" y="2286000"/>
              <a:chExt cx="3006600" cy="30066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rot="5400000" flipH="1" flipV="1">
                <a:off x="4613400" y="2286000"/>
                <a:ext cx="2930400" cy="2930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 flipH="1" flipV="1">
                <a:off x="4689600" y="2362200"/>
                <a:ext cx="2930400" cy="293040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2057400" y="4953000"/>
              <a:ext cx="18453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HelveticaNeueLT Com 65 Md" pitchFamily="34" charset="0"/>
                </a:rPr>
                <a:t>Slit position</a:t>
              </a:r>
              <a:br>
                <a:rPr lang="en-GB" dirty="0" smtClean="0">
                  <a:latin typeface="HelveticaNeueLT Com 65 Md" pitchFamily="34" charset="0"/>
                </a:rPr>
              </a:br>
              <a:r>
                <a:rPr lang="en-GB" dirty="0" smtClean="0">
                  <a:latin typeface="HelveticaNeueLT Com 65 Md" pitchFamily="34" charset="0"/>
                </a:rPr>
                <a:t>2.5h integration</a:t>
              </a:r>
              <a:endParaRPr lang="en-GB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reductions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Took over two months</a:t>
            </a:r>
          </a:p>
          <a:p>
            <a:r>
              <a:rPr lang="en-GB" dirty="0" smtClean="0"/>
              <a:t>Tried everything in the book, but could not extract a good spectrum</a:t>
            </a:r>
          </a:p>
          <a:p>
            <a:pPr lvl="1"/>
            <a:r>
              <a:rPr lang="en-GB" dirty="0" smtClean="0"/>
              <a:t>2.5 hours without galaxy useless</a:t>
            </a:r>
          </a:p>
          <a:p>
            <a:pPr lvl="2"/>
            <a:r>
              <a:rPr lang="en-GB" dirty="0" smtClean="0"/>
              <a:t>Galaxy contamination dominating</a:t>
            </a:r>
          </a:p>
          <a:p>
            <a:pPr lvl="1"/>
            <a:r>
              <a:rPr lang="en-GB" dirty="0" smtClean="0"/>
              <a:t>2-hour integration with galaxy at least gave me the SN 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Extracting the spectrum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Thank you </a:t>
            </a:r>
            <a:r>
              <a:rPr lang="en-GB" dirty="0" err="1" smtClean="0"/>
              <a:t>Sandro</a:t>
            </a:r>
            <a:r>
              <a:rPr lang="en-GB" dirty="0" smtClean="0"/>
              <a:t>, Hans, Jean-Louis and the La </a:t>
            </a:r>
            <a:r>
              <a:rPr lang="en-GB" dirty="0" err="1" smtClean="0"/>
              <a:t>Silla</a:t>
            </a:r>
            <a:r>
              <a:rPr lang="en-GB" dirty="0" smtClean="0"/>
              <a:t> team who set up EMMI!</a:t>
            </a:r>
            <a:endParaRPr lang="en-GB" dirty="0"/>
          </a:p>
        </p:txBody>
      </p:sp>
      <p:pic>
        <p:nvPicPr>
          <p:cNvPr id="7" name="Picture 6" descr="95k_2dim_spe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48880"/>
            <a:ext cx="9144000" cy="4944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6118225" cy="1143000"/>
          </a:xfrm>
        </p:spPr>
        <p:txBody>
          <a:bodyPr/>
          <a:lstStyle/>
          <a:p>
            <a:r>
              <a:rPr lang="en-GB" sz="1600" dirty="0" smtClean="0">
                <a:solidFill>
                  <a:srgbClr val="FFFF00"/>
                </a:solidFill>
              </a:rPr>
              <a:t>Supernovae!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4" descr="Riess07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4325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919788" y="6234113"/>
            <a:ext cx="21291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 err="1">
                <a:solidFill>
                  <a:schemeClr val="bg1"/>
                </a:solidFill>
                <a:latin typeface="HelveticaNeueLT Com 65 Md" pitchFamily="34" charset="0"/>
              </a:rPr>
              <a:t>Riess</a:t>
            </a:r>
            <a:r>
              <a:rPr lang="en-GB" dirty="0">
                <a:solidFill>
                  <a:schemeClr val="bg1"/>
                </a:solidFill>
                <a:latin typeface="HelveticaNeueLT Com 65 Md" pitchFamily="34" charset="0"/>
              </a:rPr>
              <a:t> et al.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Extracting the spectrum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Extracted a single row </a:t>
            </a:r>
          </a:p>
          <a:p>
            <a:pPr lvl="1"/>
            <a:r>
              <a:rPr lang="en-GB" dirty="0" smtClean="0"/>
              <a:t>Perfect alignment of the spectrum on the CCD</a:t>
            </a:r>
          </a:p>
          <a:p>
            <a:r>
              <a:rPr lang="en-GB" dirty="0" smtClean="0"/>
              <a:t>Extracted spectrum still did not look like a supernova</a:t>
            </a:r>
          </a:p>
          <a:p>
            <a:pPr lvl="1"/>
            <a:r>
              <a:rPr lang="en-GB" dirty="0" smtClean="0"/>
              <a:t>Strong contamination by galaxy remained</a:t>
            </a:r>
          </a:p>
          <a:p>
            <a:r>
              <a:rPr lang="en-GB" dirty="0" smtClean="0"/>
              <a:t>Arbitrarily subtracted fraction (1/10) of the galaxy spectrum and </a:t>
            </a:r>
            <a:r>
              <a:rPr lang="en-GB" dirty="0" err="1" smtClean="0"/>
              <a:t>rebinned</a:t>
            </a:r>
            <a:r>
              <a:rPr lang="en-GB" dirty="0" smtClean="0"/>
              <a:t> to lower resolution</a:t>
            </a:r>
          </a:p>
          <a:p>
            <a:r>
              <a:rPr lang="en-US" dirty="0" smtClean="0"/>
              <a:t>BINGO!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worked!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74440"/>
            <a:ext cx="7772400" cy="4114800"/>
          </a:xfrm>
        </p:spPr>
        <p:txBody>
          <a:bodyPr/>
          <a:lstStyle/>
          <a:p>
            <a:r>
              <a:rPr lang="en-US" dirty="0" smtClean="0"/>
              <a:t>SN </a:t>
            </a:r>
            <a:r>
              <a:rPr lang="en-US" dirty="0" err="1" smtClean="0"/>
              <a:t>Ia</a:t>
            </a:r>
            <a:r>
              <a:rPr lang="en-US" dirty="0" smtClean="0"/>
              <a:t> @ z=0.478</a:t>
            </a: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324" y="1524000"/>
            <a:ext cx="4243388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73560"/>
            <a:ext cx="45243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10608" y="6237312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HelveticaNeueLT Com 45 Lt" pitchFamily="34" charset="0"/>
              </a:rPr>
              <a:t>Schmidt et al. 1998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35496" y="0"/>
            <a:ext cx="9088564" cy="6858000"/>
            <a:chOff x="35496" y="0"/>
            <a:chExt cx="9088564" cy="6858000"/>
          </a:xfrm>
        </p:grpSpPr>
        <p:pic>
          <p:nvPicPr>
            <p:cNvPr id="2263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7704" y="0"/>
              <a:ext cx="721635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5496" y="6165304"/>
              <a:ext cx="24080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45 Lt" pitchFamily="34" charset="0"/>
                </a:rPr>
                <a:t>Riess</a:t>
              </a:r>
              <a:r>
                <a:rPr lang="en-GB" dirty="0" smtClean="0">
                  <a:latin typeface="HelveticaNeueLT Com 45 Lt" pitchFamily="34" charset="0"/>
                </a:rPr>
                <a:t> et al. 1998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84784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Photometry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ESO’s contributions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2432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Spectroscopy</a:t>
            </a:r>
            <a:endParaRPr lang="en-GB" dirty="0"/>
          </a:p>
        </p:txBody>
      </p:sp>
      <p:grpSp>
        <p:nvGrpSpPr>
          <p:cNvPr id="4" name="Group 5"/>
          <p:cNvGrpSpPr/>
          <p:nvPr/>
        </p:nvGrpSpPr>
        <p:grpSpPr>
          <a:xfrm>
            <a:off x="1115616" y="2103239"/>
            <a:ext cx="7038975" cy="4278089"/>
            <a:chOff x="1115616" y="2276872"/>
            <a:chExt cx="7038975" cy="4278089"/>
          </a:xfrm>
        </p:grpSpPr>
        <p:pic>
          <p:nvPicPr>
            <p:cNvPr id="2252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616" y="2276872"/>
              <a:ext cx="7038975" cy="422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692360" y="6093296"/>
              <a:ext cx="24080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latin typeface="HelveticaNeueLT Com 45 Lt" pitchFamily="34" charset="0"/>
                </a:rPr>
                <a:t>Riess</a:t>
              </a:r>
              <a:r>
                <a:rPr lang="en-GB" dirty="0" smtClean="0">
                  <a:latin typeface="HelveticaNeueLT Com 45 Lt" pitchFamily="34" charset="0"/>
                </a:rPr>
                <a:t> et al. 1998</a:t>
              </a:r>
              <a:endParaRPr lang="en-GB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ESO’s contribution to the first set of distant </a:t>
            </a:r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endParaRPr lang="en-GB" dirty="0"/>
          </a:p>
        </p:txBody>
      </p:sp>
      <p:pic>
        <p:nvPicPr>
          <p:cNvPr id="4" name="Content Placeholder 3" descr="Riess98_spectroscopy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1465698"/>
            <a:ext cx="6624736" cy="53476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print"/>
          <a:srcRect r="4852"/>
          <a:stretch>
            <a:fillRect/>
          </a:stretch>
        </p:blipFill>
        <p:spPr bwMode="auto">
          <a:xfrm>
            <a:off x="608013" y="0"/>
            <a:ext cx="5043487" cy="6858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print"/>
          <a:srcRect r="4854"/>
          <a:stretch>
            <a:fillRect/>
          </a:stretch>
        </p:blipFill>
        <p:spPr bwMode="auto">
          <a:xfrm>
            <a:off x="609600" y="0"/>
            <a:ext cx="50419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3276600"/>
            <a:ext cx="3738563" cy="2046288"/>
            <a:chOff x="1164" y="2067"/>
            <a:chExt cx="2355" cy="1289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164" y="206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164" y="290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675313" y="304800"/>
            <a:ext cx="3505200" cy="1752600"/>
          </a:xfrm>
          <a:noFill/>
        </p:spPr>
        <p:txBody>
          <a:bodyPr/>
          <a:lstStyle/>
          <a:p>
            <a:pPr algn="l"/>
            <a:r>
              <a:rPr lang="de-DE" sz="3600" b="1" dirty="0" smtClean="0"/>
              <a:t>The SN Hubble </a:t>
            </a:r>
            <a:r>
              <a:rPr lang="de-DE" sz="3600" b="1" dirty="0" err="1"/>
              <a:t>Diagram</a:t>
            </a:r>
            <a:endParaRPr lang="de-DE" b="1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002223" y="5949280"/>
            <a:ext cx="1873253" cy="692150"/>
            <a:chOff x="3408" y="3696"/>
            <a:chExt cx="1180" cy="436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3502" y="3602"/>
              <a:ext cx="148" cy="335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3448" y="3841"/>
              <a:ext cx="11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“expansion”</a:t>
              </a:r>
              <a:endParaRPr lang="en-GB" dirty="0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6212" y="342900"/>
            <a:ext cx="814386" cy="1312864"/>
            <a:chOff x="111" y="38"/>
            <a:chExt cx="513" cy="827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-5400000">
              <a:off x="336" y="337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157" y="306"/>
              <a:ext cx="82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Distance</a:t>
              </a:r>
              <a:endParaRPr lang="en-GB" b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os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50847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5181600" y="304800"/>
            <a:ext cx="3733800" cy="747713"/>
          </a:xfrm>
        </p:spPr>
        <p:txBody>
          <a:bodyPr/>
          <a:lstStyle/>
          <a:p>
            <a:r>
              <a:rPr lang="en-GB" sz="3600" smtClean="0"/>
              <a:t>Where are we …</a:t>
            </a:r>
          </a:p>
        </p:txBody>
      </p:sp>
      <p:sp>
        <p:nvSpPr>
          <p:cNvPr id="455684" name="Line 4"/>
          <p:cNvSpPr>
            <a:spLocks noChangeShapeType="1"/>
          </p:cNvSpPr>
          <p:nvPr/>
        </p:nvSpPr>
        <p:spPr bwMode="auto">
          <a:xfrm flipV="1">
            <a:off x="2916239" y="3140968"/>
            <a:ext cx="2807890" cy="57537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55685" name="Text Box 5"/>
          <p:cNvSpPr txBox="1">
            <a:spLocks noChangeArrowheads="1"/>
          </p:cNvSpPr>
          <p:nvPr/>
        </p:nvSpPr>
        <p:spPr bwMode="auto">
          <a:xfrm>
            <a:off x="5724128" y="2708275"/>
            <a:ext cx="3180679" cy="83099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>
                <a:latin typeface="HelveticaNeueLT Com 65 Md" pitchFamily="34" charset="0"/>
              </a:rPr>
              <a:t>ESSENCE</a:t>
            </a:r>
          </a:p>
          <a:p>
            <a:pPr eaLnBrk="0" hangingPunct="0"/>
            <a:r>
              <a:rPr lang="en-GB" sz="2400" dirty="0">
                <a:latin typeface="HelveticaNeueLT Com 65 Md" pitchFamily="34" charset="0"/>
              </a:rPr>
              <a:t>CFHT Legacy Survey</a:t>
            </a:r>
          </a:p>
        </p:txBody>
      </p:sp>
      <p:sp>
        <p:nvSpPr>
          <p:cNvPr id="455686" name="Line 6"/>
          <p:cNvSpPr>
            <a:spLocks noChangeShapeType="1"/>
          </p:cNvSpPr>
          <p:nvPr/>
        </p:nvSpPr>
        <p:spPr bwMode="auto">
          <a:xfrm flipV="1">
            <a:off x="3924301" y="4293095"/>
            <a:ext cx="1799828" cy="143967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55687" name="Line 7"/>
          <p:cNvSpPr>
            <a:spLocks noChangeShapeType="1"/>
          </p:cNvSpPr>
          <p:nvPr/>
        </p:nvSpPr>
        <p:spPr bwMode="auto">
          <a:xfrm flipV="1">
            <a:off x="1547813" y="1844823"/>
            <a:ext cx="4176315" cy="1944539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55688" name="Text Box 8"/>
          <p:cNvSpPr txBox="1">
            <a:spLocks noChangeArrowheads="1"/>
          </p:cNvSpPr>
          <p:nvPr/>
        </p:nvSpPr>
        <p:spPr bwMode="auto">
          <a:xfrm>
            <a:off x="5724000" y="3860800"/>
            <a:ext cx="2969083" cy="830997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>
                <a:latin typeface="HelveticaNeueLT Com 65 Md" pitchFamily="34" charset="0"/>
              </a:rPr>
              <a:t>Higher-z SN Search</a:t>
            </a:r>
          </a:p>
          <a:p>
            <a:pPr eaLnBrk="0" hangingPunct="0"/>
            <a:r>
              <a:rPr lang="en-GB" sz="2400" dirty="0">
                <a:latin typeface="HelveticaNeueLT Com 65 Md" pitchFamily="34" charset="0"/>
              </a:rPr>
              <a:t>(GOODS)</a:t>
            </a:r>
          </a:p>
        </p:txBody>
      </p:sp>
      <p:sp>
        <p:nvSpPr>
          <p:cNvPr id="455689" name="Oval 9"/>
          <p:cNvSpPr>
            <a:spLocks noChangeArrowheads="1"/>
          </p:cNvSpPr>
          <p:nvPr/>
        </p:nvSpPr>
        <p:spPr bwMode="auto">
          <a:xfrm>
            <a:off x="179388" y="3716338"/>
            <a:ext cx="1730375" cy="576262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55690" name="Text Box 10"/>
          <p:cNvSpPr txBox="1">
            <a:spLocks noChangeArrowheads="1"/>
          </p:cNvSpPr>
          <p:nvPr/>
        </p:nvSpPr>
        <p:spPr bwMode="auto">
          <a:xfrm>
            <a:off x="5724128" y="1052736"/>
            <a:ext cx="3022600" cy="15696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 dirty="0">
                <a:latin typeface="HelveticaNeueLT Com 65 Md" pitchFamily="34" charset="0"/>
              </a:rPr>
              <a:t>SN Factory</a:t>
            </a:r>
          </a:p>
          <a:p>
            <a:pPr eaLnBrk="0" hangingPunct="0"/>
            <a:r>
              <a:rPr lang="en-GB" sz="2400" dirty="0">
                <a:latin typeface="HelveticaNeueLT Com 65 Md" pitchFamily="34" charset="0"/>
              </a:rPr>
              <a:t>Carnegie SN Project</a:t>
            </a:r>
          </a:p>
          <a:p>
            <a:pPr eaLnBrk="0" hangingPunct="0"/>
            <a:r>
              <a:rPr lang="en-GB" sz="2400" dirty="0">
                <a:latin typeface="HelveticaNeueLT Com 65 Md" pitchFamily="34" charset="0"/>
              </a:rPr>
              <a:t>SDSSII</a:t>
            </a:r>
          </a:p>
        </p:txBody>
      </p:sp>
      <p:sp>
        <p:nvSpPr>
          <p:cNvPr id="455691" name="Oval 11"/>
          <p:cNvSpPr>
            <a:spLocks noChangeArrowheads="1"/>
          </p:cNvSpPr>
          <p:nvPr/>
        </p:nvSpPr>
        <p:spPr bwMode="auto">
          <a:xfrm>
            <a:off x="1477963" y="3429000"/>
            <a:ext cx="1511300" cy="1008063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55692" name="Oval 12"/>
          <p:cNvSpPr>
            <a:spLocks noChangeArrowheads="1"/>
          </p:cNvSpPr>
          <p:nvPr/>
        </p:nvSpPr>
        <p:spPr bwMode="auto">
          <a:xfrm>
            <a:off x="2411413" y="3500438"/>
            <a:ext cx="1512887" cy="1800225"/>
          </a:xfrm>
          <a:prstGeom prst="ellips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43021" name="Group 13"/>
          <p:cNvGrpSpPr>
            <a:grpSpLocks/>
          </p:cNvGrpSpPr>
          <p:nvPr/>
        </p:nvGrpSpPr>
        <p:grpSpPr bwMode="auto">
          <a:xfrm>
            <a:off x="36513" y="3716338"/>
            <a:ext cx="520700" cy="577850"/>
            <a:chOff x="22" y="2341"/>
            <a:chExt cx="329" cy="364"/>
          </a:xfrm>
        </p:grpSpPr>
        <p:sp>
          <p:nvSpPr>
            <p:cNvPr id="43026" name="Rectangle 14"/>
            <p:cNvSpPr>
              <a:spLocks noChangeArrowheads="1"/>
            </p:cNvSpPr>
            <p:nvPr/>
          </p:nvSpPr>
          <p:spPr bwMode="auto">
            <a:xfrm>
              <a:off x="68" y="2341"/>
              <a:ext cx="283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27" name="Rectangle 15"/>
            <p:cNvSpPr>
              <a:spLocks noChangeArrowheads="1"/>
            </p:cNvSpPr>
            <p:nvPr/>
          </p:nvSpPr>
          <p:spPr bwMode="auto">
            <a:xfrm>
              <a:off x="68" y="2568"/>
              <a:ext cx="283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28" name="Rectangle 16"/>
            <p:cNvSpPr>
              <a:spLocks noChangeArrowheads="1"/>
            </p:cNvSpPr>
            <p:nvPr/>
          </p:nvSpPr>
          <p:spPr bwMode="auto">
            <a:xfrm>
              <a:off x="22" y="2432"/>
              <a:ext cx="182" cy="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55697" name="Rectangle 17"/>
          <p:cNvSpPr>
            <a:spLocks noChangeArrowheads="1"/>
          </p:cNvSpPr>
          <p:nvPr/>
        </p:nvSpPr>
        <p:spPr bwMode="auto">
          <a:xfrm>
            <a:off x="571500" y="5013325"/>
            <a:ext cx="2428875" cy="1079500"/>
          </a:xfrm>
          <a:prstGeom prst="rect">
            <a:avLst/>
          </a:prstGeom>
          <a:solidFill>
            <a:schemeClr val="accent2">
              <a:alpha val="30196"/>
            </a:schemeClr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55698" name="Line 18"/>
          <p:cNvSpPr>
            <a:spLocks noChangeShapeType="1"/>
          </p:cNvSpPr>
          <p:nvPr/>
        </p:nvSpPr>
        <p:spPr bwMode="auto">
          <a:xfrm flipV="1">
            <a:off x="3000375" y="5229199"/>
            <a:ext cx="2723753" cy="342924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55699" name="Text Box 19"/>
          <p:cNvSpPr txBox="1">
            <a:spLocks noChangeArrowheads="1"/>
          </p:cNvSpPr>
          <p:nvPr/>
        </p:nvSpPr>
        <p:spPr bwMode="auto">
          <a:xfrm>
            <a:off x="5724000" y="5013325"/>
            <a:ext cx="3201987" cy="461665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2400" dirty="0" smtClean="0">
                <a:latin typeface="HelveticaNeueLT Com 65 Md" pitchFamily="34" charset="0"/>
              </a:rPr>
              <a:t>Euclid/WFIRST/LSST</a:t>
            </a:r>
            <a:endParaRPr lang="en-GB" sz="2400" dirty="0">
              <a:latin typeface="HelveticaNeueLT Com 65 Md" pitchFamily="34" charset="0"/>
            </a:endParaRPr>
          </a:p>
        </p:txBody>
      </p:sp>
      <p:sp>
        <p:nvSpPr>
          <p:cNvPr id="455700" name="Text Box 20"/>
          <p:cNvSpPr txBox="1">
            <a:spLocks noChangeArrowheads="1"/>
          </p:cNvSpPr>
          <p:nvPr/>
        </p:nvSpPr>
        <p:spPr bwMode="auto">
          <a:xfrm>
            <a:off x="5436096" y="5715000"/>
            <a:ext cx="3556679" cy="830997"/>
          </a:xfrm>
          <a:prstGeom prst="rect">
            <a:avLst/>
          </a:prstGeom>
          <a:noFill/>
          <a:ln w="38100">
            <a:solidFill>
              <a:srgbClr val="8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>
                <a:latin typeface="HelveticaNeueLT Com 65 Md" pitchFamily="34" charset="0"/>
              </a:rPr>
              <a:t>Plus the local searches:</a:t>
            </a:r>
          </a:p>
          <a:p>
            <a:pPr eaLnBrk="0" hangingPunct="0"/>
            <a:r>
              <a:rPr lang="en-GB" sz="2400" dirty="0">
                <a:latin typeface="HelveticaNeueLT Com 65 Md" pitchFamily="34" charset="0"/>
              </a:rPr>
              <a:t>LOTOSS, </a:t>
            </a:r>
            <a:r>
              <a:rPr lang="en-GB" sz="2400" dirty="0" err="1">
                <a:latin typeface="HelveticaNeueLT Com 65 Md" pitchFamily="34" charset="0"/>
              </a:rPr>
              <a:t>CfA</a:t>
            </a:r>
            <a:r>
              <a:rPr lang="en-GB" sz="2400" dirty="0">
                <a:latin typeface="HelveticaNeueLT Com 65 Md" pitchFamily="34" charset="0"/>
              </a:rPr>
              <a:t>, ESC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5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5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5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5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5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5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5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5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5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5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5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5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55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5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5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5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5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4" grpId="0" animBg="1"/>
      <p:bldP spid="455685" grpId="0" animBg="1"/>
      <p:bldP spid="455686" grpId="0" animBg="1"/>
      <p:bldP spid="455687" grpId="0" animBg="1"/>
      <p:bldP spid="455688" grpId="0" animBg="1"/>
      <p:bldP spid="455689" grpId="0" animBg="1"/>
      <p:bldP spid="455690" grpId="0" animBg="1"/>
      <p:bldP spid="455691" grpId="0" animBg="1"/>
      <p:bldP spid="455692" grpId="0" animBg="1"/>
      <p:bldP spid="455697" grpId="0" animBg="1"/>
      <p:bldP spid="455698" grpId="0" animBg="1"/>
      <p:bldP spid="455699" grpId="0" animBg="1"/>
      <p:bldP spid="45570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304800"/>
            <a:ext cx="8532813" cy="963613"/>
          </a:xfrm>
        </p:spPr>
        <p:txBody>
          <a:bodyPr/>
          <a:lstStyle/>
          <a:p>
            <a:r>
              <a:rPr lang="en-US" sz="3600" smtClean="0"/>
              <a:t>SDSS-II Supernova Search</a:t>
            </a:r>
          </a:p>
        </p:txBody>
      </p:sp>
      <p:sp>
        <p:nvSpPr>
          <p:cNvPr id="44035" name="Rectangle 7"/>
          <p:cNvSpPr>
            <a:spLocks noChangeArrowheads="1"/>
          </p:cNvSpPr>
          <p:nvPr/>
        </p:nvSpPr>
        <p:spPr bwMode="auto">
          <a:xfrm>
            <a:off x="5580063" y="1773238"/>
            <a:ext cx="356393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2400" dirty="0">
                <a:latin typeface="HelveticaNeueLT Com 65 Md" pitchFamily="34" charset="0"/>
              </a:rPr>
              <a:t>World-wide collaboration to find and characterise </a:t>
            </a:r>
            <a:r>
              <a:rPr lang="en-GB" sz="2400" dirty="0" err="1">
                <a:latin typeface="HelveticaNeueLT Com 65 Md" pitchFamily="34" charset="0"/>
              </a:rPr>
              <a:t>SNe</a:t>
            </a:r>
            <a:r>
              <a:rPr lang="en-GB" sz="2400" dirty="0">
                <a:latin typeface="HelveticaNeueLT Com 65 Md" pitchFamily="34" charset="0"/>
              </a:rPr>
              <a:t> </a:t>
            </a:r>
            <a:r>
              <a:rPr lang="en-GB" sz="2400" dirty="0" err="1">
                <a:latin typeface="HelveticaNeueLT Com 65 Md" pitchFamily="34" charset="0"/>
              </a:rPr>
              <a:t>Ia</a:t>
            </a:r>
            <a:r>
              <a:rPr lang="en-GB" sz="2400" dirty="0">
                <a:latin typeface="HelveticaNeueLT Com 65 Md" pitchFamily="34" charset="0"/>
              </a:rPr>
              <a:t> with 0.04 &lt; </a:t>
            </a:r>
            <a:r>
              <a:rPr lang="en-GB" sz="2400" i="1" dirty="0">
                <a:latin typeface="HelveticaNeueLT Com 65 Md" pitchFamily="34" charset="0"/>
              </a:rPr>
              <a:t>z </a:t>
            </a:r>
            <a:r>
              <a:rPr lang="en-GB" sz="2400" dirty="0">
                <a:latin typeface="HelveticaNeueLT Com 65 Md" pitchFamily="34" charset="0"/>
              </a:rPr>
              <a:t>&lt; 0.4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CC0000"/>
                </a:solidFill>
                <a:latin typeface="HelveticaNeueLT Com 65 Md" pitchFamily="34" charset="0"/>
              </a:rPr>
              <a:t>Search with Sloan 2.5m telescope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2400" dirty="0">
                <a:solidFill>
                  <a:schemeClr val="accent2"/>
                </a:solidFill>
                <a:latin typeface="HelveticaNeueLT Com 65 Md" pitchFamily="34" charset="0"/>
              </a:rPr>
              <a:t>Spectroscopy with HET, ARC, Subaru, MDM, WHT, Keck, NTT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2400" dirty="0">
                <a:latin typeface="HelveticaNeueLT Com 65 Md" pitchFamily="34" charset="0"/>
              </a:rPr>
              <a:t>Goal: Measure distances to </a:t>
            </a:r>
            <a:r>
              <a:rPr lang="en-GB" sz="2400" dirty="0">
                <a:solidFill>
                  <a:srgbClr val="CC0000"/>
                </a:solidFill>
                <a:latin typeface="HelveticaNeueLT Com 65 Md" pitchFamily="34" charset="0"/>
              </a:rPr>
              <a:t>500</a:t>
            </a:r>
            <a:r>
              <a:rPr lang="en-GB" sz="2400" dirty="0">
                <a:latin typeface="HelveticaNeueLT Com 65 Md" pitchFamily="34" charset="0"/>
              </a:rPr>
              <a:t> </a:t>
            </a:r>
            <a:r>
              <a:rPr lang="en-GB" sz="2400" dirty="0" err="1">
                <a:latin typeface="HelveticaNeueLT Com 65 Md" pitchFamily="34" charset="0"/>
              </a:rPr>
              <a:t>SNe</a:t>
            </a:r>
            <a:r>
              <a:rPr lang="en-GB" sz="2400" dirty="0">
                <a:latin typeface="HelveticaNeueLT Com 65 Md" pitchFamily="34" charset="0"/>
              </a:rPr>
              <a:t> </a:t>
            </a:r>
            <a:r>
              <a:rPr lang="en-GB" sz="2400" dirty="0" err="1">
                <a:latin typeface="HelveticaNeueLT Com 65 Md" pitchFamily="34" charset="0"/>
              </a:rPr>
              <a:t>Ia</a:t>
            </a:r>
            <a:r>
              <a:rPr lang="en-GB" sz="2400" dirty="0">
                <a:latin typeface="HelveticaNeueLT Com 65 Md" pitchFamily="34" charset="0"/>
              </a:rPr>
              <a:t> </a:t>
            </a:r>
            <a:r>
              <a:rPr lang="en-US" sz="2400" dirty="0">
                <a:latin typeface="HelveticaNeueLT Com 65 Md" pitchFamily="34" charset="0"/>
              </a:rPr>
              <a:t>to bridge the intermediate </a:t>
            </a:r>
            <a:r>
              <a:rPr lang="en-US" sz="2400" dirty="0" err="1">
                <a:latin typeface="HelveticaNeueLT Com 65 Md" pitchFamily="34" charset="0"/>
              </a:rPr>
              <a:t>redshift</a:t>
            </a:r>
            <a:r>
              <a:rPr lang="en-US" sz="2400" dirty="0">
                <a:latin typeface="HelveticaNeueLT Com 65 Md" pitchFamily="34" charset="0"/>
              </a:rPr>
              <a:t> gap</a:t>
            </a:r>
            <a:endParaRPr lang="el-GR" dirty="0">
              <a:latin typeface="HelveticaNeueLT Com 65 Md" pitchFamily="34" charset="0"/>
              <a:sym typeface="Arial Unicode MS" pitchFamily="34" charset="-128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1928813"/>
            <a:ext cx="512921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ESSENCE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100512" cy="4522787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GB" sz="2400" dirty="0" smtClean="0"/>
              <a:t>World-wide collaboration to find and characterise </a:t>
            </a:r>
            <a:r>
              <a:rPr lang="en-GB" sz="2400" dirty="0" err="1" smtClean="0"/>
              <a:t>SNe</a:t>
            </a:r>
            <a:r>
              <a:rPr lang="en-GB" sz="2400" dirty="0" smtClean="0"/>
              <a:t> </a:t>
            </a:r>
            <a:r>
              <a:rPr lang="en-GB" sz="2400" dirty="0" err="1" smtClean="0"/>
              <a:t>Ia</a:t>
            </a:r>
            <a:r>
              <a:rPr lang="en-GB" sz="2400" dirty="0" smtClean="0"/>
              <a:t> with 0.2 &lt; </a:t>
            </a:r>
            <a:r>
              <a:rPr lang="en-GB" sz="2400" i="1" dirty="0" smtClean="0"/>
              <a:t>z </a:t>
            </a:r>
            <a:r>
              <a:rPr lang="en-GB" sz="2400" dirty="0" smtClean="0"/>
              <a:t>&lt; 0.8</a:t>
            </a:r>
          </a:p>
          <a:p>
            <a:pPr marL="0" indent="0">
              <a:lnSpc>
                <a:spcPct val="90000"/>
              </a:lnSpc>
            </a:pPr>
            <a:r>
              <a:rPr lang="en-GB" sz="2400" dirty="0" smtClean="0">
                <a:solidFill>
                  <a:srgbClr val="CC0000"/>
                </a:solidFill>
              </a:rPr>
              <a:t>Search with CTIO 4m Blanco telescope</a:t>
            </a:r>
          </a:p>
          <a:p>
            <a:pPr marL="0" indent="0">
              <a:lnSpc>
                <a:spcPct val="90000"/>
              </a:lnSpc>
            </a:pPr>
            <a:r>
              <a:rPr lang="en-GB" sz="2400" dirty="0" smtClean="0">
                <a:solidFill>
                  <a:schemeClr val="accent2"/>
                </a:solidFill>
              </a:rPr>
              <a:t>Spectroscopy with VLT, Gemini, Keck, Magellan</a:t>
            </a:r>
          </a:p>
          <a:p>
            <a:pPr marL="0" indent="0">
              <a:lnSpc>
                <a:spcPct val="90000"/>
              </a:lnSpc>
            </a:pPr>
            <a:r>
              <a:rPr lang="en-GB" sz="2400" dirty="0" smtClean="0"/>
              <a:t>Goal: Measure distances to </a:t>
            </a:r>
            <a:r>
              <a:rPr lang="en-GB" sz="2400" dirty="0" smtClean="0">
                <a:solidFill>
                  <a:srgbClr val="CC0000"/>
                </a:solidFill>
              </a:rPr>
              <a:t>200</a:t>
            </a:r>
            <a:r>
              <a:rPr lang="en-GB" sz="2400" dirty="0" smtClean="0"/>
              <a:t> </a:t>
            </a:r>
            <a:r>
              <a:rPr lang="en-GB" sz="2400" dirty="0" err="1" smtClean="0"/>
              <a:t>SNe</a:t>
            </a:r>
            <a:r>
              <a:rPr lang="en-GB" sz="2400" dirty="0" smtClean="0"/>
              <a:t> </a:t>
            </a:r>
            <a:r>
              <a:rPr lang="en-GB" sz="2400" dirty="0" err="1" smtClean="0"/>
              <a:t>Ia</a:t>
            </a:r>
            <a:r>
              <a:rPr lang="en-GB" sz="2400" dirty="0" smtClean="0"/>
              <a:t> with an overall accuracy of 5% </a:t>
            </a:r>
            <a:br>
              <a:rPr lang="en-GB" sz="2400" dirty="0" smtClean="0"/>
            </a:br>
            <a:r>
              <a:rPr lang="en-GB" sz="2000" dirty="0" smtClean="0">
                <a:sym typeface="Wingdings" pitchFamily="2" charset="2"/>
              </a:rPr>
              <a:t> </a:t>
            </a:r>
            <a:r>
              <a:rPr lang="en-GB" sz="2400" dirty="0" smtClean="0">
                <a:sym typeface="Wingdings" pitchFamily="2" charset="2"/>
              </a:rPr>
              <a:t>determine </a:t>
            </a:r>
            <a:r>
              <a:rPr lang="el-GR" sz="2400" dirty="0" smtClean="0"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ω</a:t>
            </a:r>
            <a:r>
              <a:rPr lang="en-US" sz="2400" dirty="0" smtClean="0"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to </a:t>
            </a:r>
            <a:r>
              <a:rPr lang="en-US" sz="2400" dirty="0" smtClean="0">
                <a:solidFill>
                  <a:srgbClr val="CC0000"/>
                </a:solidFill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10%</a:t>
            </a:r>
            <a:r>
              <a:rPr lang="en-US" sz="2400" dirty="0" smtClean="0"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overall</a:t>
            </a:r>
            <a:endParaRPr lang="el-GR" sz="2000" dirty="0" smtClean="0"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pic>
        <p:nvPicPr>
          <p:cNvPr id="45060" name="Picture 4" descr="GSTrail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51275" y="5210175"/>
            <a:ext cx="2130425" cy="1647825"/>
          </a:xfrm>
        </p:spPr>
      </p:pic>
      <p:pic>
        <p:nvPicPr>
          <p:cNvPr id="45061" name="Picture 5" descr="Magellan_Nov2000_2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3284538"/>
            <a:ext cx="21240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PAO-Platform-2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6463" y="5035550"/>
            <a:ext cx="3157537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00563" y="1341438"/>
            <a:ext cx="2533650" cy="3889375"/>
          </a:xfrm>
        </p:spPr>
      </p:pic>
      <p:pic>
        <p:nvPicPr>
          <p:cNvPr id="45064" name="Picture 8" descr="keckssubarusunse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4213" y="2187575"/>
            <a:ext cx="2108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304800"/>
            <a:ext cx="8532813" cy="963613"/>
          </a:xfrm>
        </p:spPr>
        <p:txBody>
          <a:bodyPr/>
          <a:lstStyle/>
          <a:p>
            <a:r>
              <a:rPr lang="en-US" sz="3600" smtClean="0"/>
              <a:t>SNLS – The SuperNova Legacy Survey</a:t>
            </a: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0" y="1989138"/>
            <a:ext cx="5508625" cy="4292600"/>
            <a:chOff x="928" y="768"/>
            <a:chExt cx="3728" cy="2736"/>
          </a:xfrm>
        </p:grpSpPr>
        <p:pic>
          <p:nvPicPr>
            <p:cNvPr id="46085" name="Picture 4" descr="CFHT-DomeSlit-Sunset-Cuillandre-200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28" y="768"/>
              <a:ext cx="1813" cy="2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6" name="Picture 5" descr="gemin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6" y="2208"/>
              <a:ext cx="1920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7" name="Picture 6" descr="vlt-bis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6" y="768"/>
              <a:ext cx="192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580063" y="1773238"/>
            <a:ext cx="356393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2400" dirty="0">
                <a:latin typeface="HelveticaNeueLT Com 65 Md" pitchFamily="34" charset="0"/>
              </a:rPr>
              <a:t>World-wide collaboration to find and characterise </a:t>
            </a:r>
            <a:r>
              <a:rPr lang="en-GB" sz="2400" dirty="0" err="1">
                <a:latin typeface="HelveticaNeueLT Com 65 Md" pitchFamily="34" charset="0"/>
              </a:rPr>
              <a:t>SNe</a:t>
            </a:r>
            <a:r>
              <a:rPr lang="en-GB" sz="2400" dirty="0">
                <a:latin typeface="HelveticaNeueLT Com 65 Md" pitchFamily="34" charset="0"/>
              </a:rPr>
              <a:t> </a:t>
            </a:r>
            <a:r>
              <a:rPr lang="en-GB" sz="2400" dirty="0" err="1">
                <a:latin typeface="HelveticaNeueLT Com 65 Md" pitchFamily="34" charset="0"/>
              </a:rPr>
              <a:t>Ia</a:t>
            </a:r>
            <a:r>
              <a:rPr lang="en-GB" sz="2400" dirty="0">
                <a:latin typeface="HelveticaNeueLT Com 65 Md" pitchFamily="34" charset="0"/>
              </a:rPr>
              <a:t> with 0.2 &lt; </a:t>
            </a:r>
            <a:r>
              <a:rPr lang="en-GB" sz="2400" i="1" dirty="0">
                <a:latin typeface="HelveticaNeueLT Com 65 Md" pitchFamily="34" charset="0"/>
              </a:rPr>
              <a:t>z </a:t>
            </a:r>
            <a:r>
              <a:rPr lang="en-GB" sz="2400" dirty="0">
                <a:latin typeface="HelveticaNeueLT Com 65 Md" pitchFamily="34" charset="0"/>
              </a:rPr>
              <a:t>&lt; 0.8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2400" dirty="0">
                <a:solidFill>
                  <a:srgbClr val="CC0000"/>
                </a:solidFill>
                <a:latin typeface="HelveticaNeueLT Com 65 Md" pitchFamily="34" charset="0"/>
              </a:rPr>
              <a:t>Search with CFHT 4m telescope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2400" dirty="0">
                <a:solidFill>
                  <a:schemeClr val="accent2"/>
                </a:solidFill>
                <a:latin typeface="HelveticaNeueLT Com 65 Md" pitchFamily="34" charset="0"/>
              </a:rPr>
              <a:t>Spectroscopy with VLT, Gemini, Keck, Magellan</a:t>
            </a: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GB" sz="2400" dirty="0">
                <a:latin typeface="HelveticaNeueLT Com 65 Md" pitchFamily="34" charset="0"/>
              </a:rPr>
              <a:t>Goal: Measure distances to </a:t>
            </a:r>
            <a:r>
              <a:rPr lang="en-GB" sz="2400" dirty="0">
                <a:solidFill>
                  <a:srgbClr val="CC0000"/>
                </a:solidFill>
                <a:latin typeface="HelveticaNeueLT Com 65 Md" pitchFamily="34" charset="0"/>
              </a:rPr>
              <a:t>700</a:t>
            </a:r>
            <a:r>
              <a:rPr lang="en-GB" sz="2400" dirty="0">
                <a:latin typeface="HelveticaNeueLT Com 65 Md" pitchFamily="34" charset="0"/>
              </a:rPr>
              <a:t> </a:t>
            </a:r>
            <a:r>
              <a:rPr lang="en-GB" sz="2400" dirty="0" err="1">
                <a:latin typeface="HelveticaNeueLT Com 65 Md" pitchFamily="34" charset="0"/>
              </a:rPr>
              <a:t>SNe</a:t>
            </a:r>
            <a:r>
              <a:rPr lang="en-GB" sz="2400" dirty="0">
                <a:latin typeface="HelveticaNeueLT Com 65 Md" pitchFamily="34" charset="0"/>
              </a:rPr>
              <a:t> </a:t>
            </a:r>
            <a:r>
              <a:rPr lang="en-GB" sz="2400" dirty="0" err="1">
                <a:latin typeface="HelveticaNeueLT Com 65 Md" pitchFamily="34" charset="0"/>
              </a:rPr>
              <a:t>Ia</a:t>
            </a:r>
            <a:r>
              <a:rPr lang="en-GB" sz="2400" dirty="0">
                <a:latin typeface="HelveticaNeueLT Com 65 Md" pitchFamily="34" charset="0"/>
              </a:rPr>
              <a:t> with an overall accuracy of 5% </a:t>
            </a:r>
            <a:br>
              <a:rPr lang="en-GB" sz="2400" dirty="0">
                <a:latin typeface="HelveticaNeueLT Com 65 Md" pitchFamily="34" charset="0"/>
              </a:rPr>
            </a:br>
            <a:r>
              <a:rPr lang="en-GB" dirty="0">
                <a:latin typeface="HelveticaNeueLT Com 65 Md" pitchFamily="34" charset="0"/>
                <a:sym typeface="Wingdings" pitchFamily="2" charset="2"/>
              </a:rPr>
              <a:t></a:t>
            </a:r>
            <a:r>
              <a:rPr lang="en-GB" dirty="0">
                <a:latin typeface="HelveticaNeueLT Com 65 Md" pitchFamily="34" charset="0"/>
                <a:sym typeface="Arial Unicode MS" pitchFamily="34" charset="-128"/>
              </a:rPr>
              <a:t> </a:t>
            </a:r>
            <a:r>
              <a:rPr lang="en-GB" sz="2400" dirty="0">
                <a:latin typeface="HelveticaNeueLT Com 65 Md" pitchFamily="34" charset="0"/>
                <a:sym typeface="Arial Unicode MS" pitchFamily="34" charset="-128"/>
              </a:rPr>
              <a:t>determine </a:t>
            </a:r>
            <a:r>
              <a:rPr lang="el-GR" sz="2400" dirty="0">
                <a:latin typeface="HelveticaNeueLT Com 65 Md" pitchFamily="34" charset="0"/>
                <a:sym typeface="Arial Unicode MS" pitchFamily="34" charset="-128"/>
              </a:rPr>
              <a:t>ω</a:t>
            </a:r>
            <a:r>
              <a:rPr lang="en-US" sz="2400" dirty="0">
                <a:latin typeface="HelveticaNeueLT Com 65 Md" pitchFamily="34" charset="0"/>
                <a:sym typeface="Arial Unicode MS" pitchFamily="34" charset="-128"/>
              </a:rPr>
              <a:t> to </a:t>
            </a:r>
            <a:r>
              <a:rPr lang="en-US" sz="2400" dirty="0">
                <a:solidFill>
                  <a:srgbClr val="CC0000"/>
                </a:solidFill>
                <a:latin typeface="HelveticaNeueLT Com 65 Md" pitchFamily="34" charset="0"/>
                <a:sym typeface="Arial Unicode MS" pitchFamily="34" charset="-128"/>
              </a:rPr>
              <a:t>7%</a:t>
            </a:r>
            <a:r>
              <a:rPr lang="en-US" sz="2400" dirty="0">
                <a:latin typeface="HelveticaNeueLT Com 65 Md" pitchFamily="34" charset="0"/>
                <a:sym typeface="Arial Unicode MS" pitchFamily="34" charset="-128"/>
              </a:rPr>
              <a:t> overall</a:t>
            </a:r>
            <a:endParaRPr lang="el-GR" dirty="0">
              <a:latin typeface="HelveticaNeueLT Com 65 Md" pitchFamily="34" charset="0"/>
              <a:sym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GB" dirty="0" smtClean="0"/>
              <a:t>Congratulations!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694237"/>
            <a:ext cx="8064896" cy="16303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"for the discovery of the accelerating expansion of the Universe through observations of distant supernovae"</a:t>
            </a:r>
            <a:endParaRPr lang="en-GB" dirty="0"/>
          </a:p>
        </p:txBody>
      </p:sp>
      <p:grpSp>
        <p:nvGrpSpPr>
          <p:cNvPr id="4" name="Group 11"/>
          <p:cNvGrpSpPr/>
          <p:nvPr/>
        </p:nvGrpSpPr>
        <p:grpSpPr>
          <a:xfrm>
            <a:off x="2699792" y="1196752"/>
            <a:ext cx="3751914" cy="763800"/>
            <a:chOff x="2339752" y="1295400"/>
            <a:chExt cx="3751914" cy="763800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295400"/>
              <a:ext cx="1809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10588"/>
            <a:stretch>
              <a:fillRect/>
            </a:stretch>
          </p:blipFill>
          <p:spPr bwMode="auto">
            <a:xfrm>
              <a:off x="4499992" y="1296000"/>
              <a:ext cx="1591674" cy="76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1835696" y="2132856"/>
            <a:ext cx="5400600" cy="2560350"/>
            <a:chOff x="1763688" y="2132856"/>
            <a:chExt cx="5400600" cy="2560350"/>
          </a:xfrm>
        </p:grpSpPr>
        <p:grpSp>
          <p:nvGrpSpPr>
            <p:cNvPr id="6" name="Group 15"/>
            <p:cNvGrpSpPr/>
            <p:nvPr/>
          </p:nvGrpSpPr>
          <p:grpSpPr>
            <a:xfrm>
              <a:off x="1763688" y="2132856"/>
              <a:ext cx="1882247" cy="2560350"/>
              <a:chOff x="1763688" y="2132856"/>
              <a:chExt cx="1882247" cy="2560350"/>
            </a:xfrm>
          </p:grpSpPr>
          <p:pic>
            <p:nvPicPr>
              <p:cNvPr id="25088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48830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763688" y="4293096"/>
                <a:ext cx="188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latin typeface="HelveticaNeueLT Com 45 Lt" pitchFamily="34" charset="0"/>
                  </a:rPr>
                  <a:t>Saul </a:t>
                </a:r>
                <a:r>
                  <a:rPr lang="en-GB" sz="2000" dirty="0" err="1" smtClean="0">
                    <a:latin typeface="HelveticaNeueLT Com 45 Lt" pitchFamily="34" charset="0"/>
                  </a:rPr>
                  <a:t>Perlmutter</a:t>
                </a:r>
                <a:endParaRPr lang="en-GB" sz="2000" dirty="0">
                  <a:latin typeface="HelveticaNeueLT Com 45 Lt" pitchFamily="34" charset="0"/>
                </a:endParaRPr>
              </a:p>
            </p:txBody>
          </p:sp>
        </p:grpSp>
        <p:grpSp>
          <p:nvGrpSpPr>
            <p:cNvPr id="7" name="Group 16"/>
            <p:cNvGrpSpPr/>
            <p:nvPr/>
          </p:nvGrpSpPr>
          <p:grpSpPr>
            <a:xfrm>
              <a:off x="3707904" y="2132856"/>
              <a:ext cx="1747594" cy="2560350"/>
              <a:chOff x="3688502" y="2132856"/>
              <a:chExt cx="1747594" cy="2560350"/>
            </a:xfrm>
          </p:grpSpPr>
          <p:pic>
            <p:nvPicPr>
              <p:cNvPr id="25088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79912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688502" y="4293096"/>
                <a:ext cx="1747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latin typeface="HelveticaNeueLT Com 45 Lt" pitchFamily="34" charset="0"/>
                  </a:rPr>
                  <a:t>Brian Schmidt</a:t>
                </a:r>
                <a:endParaRPr lang="en-GB" sz="2000" dirty="0">
                  <a:latin typeface="HelveticaNeueLT Com 45 Lt" pitchFamily="34" charset="0"/>
                </a:endParaRPr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5621238" y="2132856"/>
              <a:ext cx="1543050" cy="2560350"/>
              <a:chOff x="5621238" y="2132856"/>
              <a:chExt cx="1543050" cy="2560350"/>
            </a:xfrm>
          </p:grpSpPr>
          <p:pic>
            <p:nvPicPr>
              <p:cNvPr id="25088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621238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52336" y="4293096"/>
                <a:ext cx="1511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latin typeface="HelveticaNeueLT Com 45 Lt" pitchFamily="34" charset="0"/>
                  </a:rPr>
                  <a:t>Adam </a:t>
                </a:r>
                <a:r>
                  <a:rPr lang="en-GB" sz="2000" dirty="0" err="1" smtClean="0">
                    <a:latin typeface="HelveticaNeueLT Com 45 Lt" pitchFamily="34" charset="0"/>
                  </a:rPr>
                  <a:t>Riess</a:t>
                </a:r>
                <a:endParaRPr lang="en-GB" sz="2000" dirty="0">
                  <a:latin typeface="HelveticaNeueLT Com 45 Lt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Current surveys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25" y="1844675"/>
            <a:ext cx="7777163" cy="4824413"/>
          </a:xfrm>
        </p:spPr>
        <p:txBody>
          <a:bodyPr/>
          <a:lstStyle/>
          <a:p>
            <a:r>
              <a:rPr lang="en-GB" sz="2400" smtClean="0"/>
              <a:t>SNLS</a:t>
            </a:r>
          </a:p>
          <a:p>
            <a:pPr lvl="1">
              <a:spcBef>
                <a:spcPct val="0"/>
              </a:spcBef>
            </a:pPr>
            <a:r>
              <a:rPr lang="en-GB" sz="1800" smtClean="0"/>
              <a:t>Astier et al. 2006 – </a:t>
            </a:r>
            <a:r>
              <a:rPr lang="en-GB" sz="1800" smtClean="0">
                <a:solidFill>
                  <a:schemeClr val="tx1"/>
                </a:solidFill>
              </a:rPr>
              <a:t>71 distant SNe Ia</a:t>
            </a:r>
          </a:p>
          <a:p>
            <a:pPr lvl="1">
              <a:spcBef>
                <a:spcPct val="0"/>
              </a:spcBef>
            </a:pPr>
            <a:r>
              <a:rPr lang="en-GB" sz="1800" smtClean="0">
                <a:solidFill>
                  <a:schemeClr val="tx1"/>
                </a:solidFill>
              </a:rPr>
              <a:t>various papers describing spectroscopy</a:t>
            </a:r>
            <a:r>
              <a:rPr lang="en-GB" sz="1800" smtClean="0"/>
              <a:t> (Lidman et al. 2006, Hook et al. 2006, Garavini et al. 2007, Bronder et al. 2008, Ellis et al. 2008, Ballande et al. 2009), </a:t>
            </a:r>
            <a:r>
              <a:rPr lang="en-GB" sz="1800" smtClean="0">
                <a:solidFill>
                  <a:schemeClr val="tx1"/>
                </a:solidFill>
              </a:rPr>
              <a:t>rise time</a:t>
            </a:r>
            <a:r>
              <a:rPr lang="en-GB" sz="1800" smtClean="0"/>
              <a:t> (Conley et al. 2006), </a:t>
            </a:r>
            <a:r>
              <a:rPr lang="en-GB" sz="1800" smtClean="0">
                <a:solidFill>
                  <a:schemeClr val="tx1"/>
                </a:solidFill>
              </a:rPr>
              <a:t>SN rates </a:t>
            </a:r>
            <a:r>
              <a:rPr lang="en-GB" sz="1800" smtClean="0"/>
              <a:t>(Sullivan et al. 2007, Graham et al. 2008) </a:t>
            </a:r>
            <a:r>
              <a:rPr lang="en-GB" sz="1800" smtClean="0">
                <a:solidFill>
                  <a:schemeClr val="tx1"/>
                </a:solidFill>
              </a:rPr>
              <a:t>and</a:t>
            </a:r>
            <a:r>
              <a:rPr lang="en-GB" sz="1800" smtClean="0"/>
              <a:t> </a:t>
            </a:r>
            <a:r>
              <a:rPr lang="en-GB" sz="1800" smtClean="0">
                <a:solidFill>
                  <a:schemeClr val="tx1"/>
                </a:solidFill>
              </a:rPr>
              <a:t>individual SNe </a:t>
            </a:r>
            <a:r>
              <a:rPr lang="en-GB" sz="1800" smtClean="0"/>
              <a:t>(Howell et al. 2006, 2009)</a:t>
            </a:r>
          </a:p>
          <a:p>
            <a:r>
              <a:rPr lang="en-GB" sz="2400" smtClean="0"/>
              <a:t>ESSENCE</a:t>
            </a:r>
          </a:p>
          <a:p>
            <a:pPr lvl="1">
              <a:spcBef>
                <a:spcPct val="0"/>
              </a:spcBef>
            </a:pPr>
            <a:r>
              <a:rPr lang="en-GB" sz="1800" smtClean="0"/>
              <a:t>Wood-Vasey et al. 2007 – </a:t>
            </a:r>
            <a:r>
              <a:rPr lang="en-GB" sz="1800" smtClean="0">
                <a:solidFill>
                  <a:schemeClr val="tx1"/>
                </a:solidFill>
              </a:rPr>
              <a:t>60 distant SNe Ia</a:t>
            </a:r>
          </a:p>
          <a:p>
            <a:pPr lvl="1">
              <a:spcBef>
                <a:spcPct val="0"/>
              </a:spcBef>
            </a:pPr>
            <a:r>
              <a:rPr lang="en-GB" sz="1800" smtClean="0"/>
              <a:t>Miknaitis et al. 2007 – </a:t>
            </a:r>
            <a:r>
              <a:rPr lang="en-GB" sz="1800" smtClean="0">
                <a:solidFill>
                  <a:schemeClr val="tx1"/>
                </a:solidFill>
              </a:rPr>
              <a:t>description of the survey</a:t>
            </a:r>
          </a:p>
          <a:p>
            <a:pPr lvl="1">
              <a:spcBef>
                <a:spcPct val="0"/>
              </a:spcBef>
            </a:pPr>
            <a:r>
              <a:rPr lang="en-GB" sz="1800" smtClean="0"/>
              <a:t>Davis et al. 2007 – </a:t>
            </a:r>
            <a:r>
              <a:rPr lang="en-GB" sz="1800" smtClean="0">
                <a:solidFill>
                  <a:schemeClr val="tx1"/>
                </a:solidFill>
              </a:rPr>
              <a:t>comparison to exotic dark </a:t>
            </a:r>
            <a:br>
              <a:rPr lang="en-GB" sz="1800" smtClean="0">
                <a:solidFill>
                  <a:schemeClr val="tx1"/>
                </a:solidFill>
              </a:rPr>
            </a:br>
            <a:r>
              <a:rPr lang="en-GB" sz="1800" smtClean="0">
                <a:solidFill>
                  <a:schemeClr val="tx1"/>
                </a:solidFill>
              </a:rPr>
              <a:t>energy proposals</a:t>
            </a:r>
          </a:p>
          <a:p>
            <a:pPr lvl="1">
              <a:spcBef>
                <a:spcPct val="0"/>
              </a:spcBef>
            </a:pPr>
            <a:r>
              <a:rPr lang="en-GB" sz="1800" smtClean="0">
                <a:solidFill>
                  <a:schemeClr val="tx1"/>
                </a:solidFill>
              </a:rPr>
              <a:t>spectroscopy</a:t>
            </a:r>
            <a:r>
              <a:rPr lang="en-GB" sz="1800" smtClean="0"/>
              <a:t> (Matheson et al. 2005, </a:t>
            </a:r>
            <a:br>
              <a:rPr lang="en-GB" sz="1800" smtClean="0"/>
            </a:br>
            <a:r>
              <a:rPr lang="en-GB" sz="1800" smtClean="0"/>
              <a:t>Blondin et al. 2006, Foley et al. 2008, 2009)</a:t>
            </a:r>
          </a:p>
          <a:p>
            <a:pPr lvl="1">
              <a:spcBef>
                <a:spcPct val="0"/>
              </a:spcBef>
            </a:pPr>
            <a:r>
              <a:rPr lang="en-US" sz="1800" smtClean="0">
                <a:solidFill>
                  <a:schemeClr val="tx1"/>
                </a:solidFill>
              </a:rPr>
              <a:t>time dilation </a:t>
            </a:r>
            <a:r>
              <a:rPr lang="en-US" sz="1800" smtClean="0">
                <a:solidFill>
                  <a:srgbClr val="C00000"/>
                </a:solidFill>
              </a:rPr>
              <a:t>(Blondin et al. 2008)</a:t>
            </a:r>
          </a:p>
          <a:p>
            <a:pPr lvl="1">
              <a:spcBef>
                <a:spcPct val="0"/>
              </a:spcBef>
            </a:pPr>
            <a:r>
              <a:rPr lang="en-US" sz="1800" smtClean="0">
                <a:solidFill>
                  <a:schemeClr val="tx1"/>
                </a:solidFill>
              </a:rPr>
              <a:t>“other”:  </a:t>
            </a:r>
            <a:r>
              <a:rPr lang="en-US" sz="1800" smtClean="0">
                <a:solidFill>
                  <a:srgbClr val="C00000"/>
                </a:solidFill>
              </a:rPr>
              <a:t>Becker et al. (2007 – TNOs)</a:t>
            </a:r>
            <a:br>
              <a:rPr lang="en-US" sz="1800" smtClean="0">
                <a:solidFill>
                  <a:srgbClr val="C00000"/>
                </a:solidFill>
              </a:rPr>
            </a:br>
            <a:r>
              <a:rPr lang="en-US" sz="1800" smtClean="0">
                <a:solidFill>
                  <a:srgbClr val="C00000"/>
                </a:solidFill>
              </a:rPr>
              <a:t>Boutsia et al. (2009 – AGNs)</a:t>
            </a:r>
            <a:endParaRPr lang="en-GB" sz="1800" smtClean="0">
              <a:solidFill>
                <a:schemeClr val="tx1"/>
              </a:solidFill>
            </a:endParaRPr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6337300" y="3933825"/>
            <a:ext cx="2771775" cy="2879725"/>
            <a:chOff x="2426" y="845"/>
            <a:chExt cx="3334" cy="3475"/>
          </a:xfrm>
        </p:grpSpPr>
        <p:pic>
          <p:nvPicPr>
            <p:cNvPr id="48137" name="Picture 5" descr="GSTrails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26" y="3282"/>
              <a:ext cx="1342" cy="1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8" name="Picture 6" descr="Magellan_Nov2000_2s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" y="2069"/>
              <a:ext cx="1338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9" name="Picture 7" descr="PAO-Platform-200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1" y="3172"/>
              <a:ext cx="1989" cy="1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0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5" y="845"/>
              <a:ext cx="1596" cy="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1" name="Picture 9" descr="keckssubarusunse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31" y="1378"/>
              <a:ext cx="1328" cy="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133" name="Group 10"/>
          <p:cNvGrpSpPr>
            <a:grpSpLocks/>
          </p:cNvGrpSpPr>
          <p:nvPr/>
        </p:nvGrpSpPr>
        <p:grpSpPr bwMode="auto">
          <a:xfrm>
            <a:off x="611188" y="115888"/>
            <a:ext cx="2268537" cy="1773237"/>
            <a:chOff x="928" y="768"/>
            <a:chExt cx="3728" cy="2736"/>
          </a:xfrm>
        </p:grpSpPr>
        <p:pic>
          <p:nvPicPr>
            <p:cNvPr id="48134" name="Picture 11" descr="CFHT-DomeSlit-Sunset-Cuillandre-200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8" y="768"/>
              <a:ext cx="1813" cy="2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5" name="Picture 12" descr="gemini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36" y="2208"/>
              <a:ext cx="1920" cy="1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6" name="Picture 13" descr="vlt-bis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36" y="768"/>
              <a:ext cx="192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Required phenomenology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GB" dirty="0" smtClean="0"/>
              <a:t>photometric calibration</a:t>
            </a:r>
          </a:p>
          <a:p>
            <a:r>
              <a:rPr lang="en-GB" dirty="0" smtClean="0"/>
              <a:t>normalisation </a:t>
            </a:r>
          </a:p>
          <a:p>
            <a:pPr lvl="1"/>
            <a:r>
              <a:rPr lang="en-GB" dirty="0" smtClean="0"/>
              <a:t>(“</a:t>
            </a:r>
            <a:r>
              <a:rPr lang="en-GB" dirty="0" err="1" smtClean="0"/>
              <a:t>standardisable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candle”; </a:t>
            </a:r>
            <a:br>
              <a:rPr lang="en-GB" dirty="0" smtClean="0"/>
            </a:br>
            <a:r>
              <a:rPr lang="en-GB" dirty="0" smtClean="0"/>
              <a:t>“standard crayon”)</a:t>
            </a:r>
          </a:p>
          <a:p>
            <a:pPr lvl="1"/>
            <a:r>
              <a:rPr lang="en-GB" dirty="0" smtClean="0"/>
              <a:t>different light curve </a:t>
            </a:r>
            <a:br>
              <a:rPr lang="en-GB" dirty="0" smtClean="0"/>
            </a:br>
            <a:r>
              <a:rPr lang="en-GB" dirty="0" smtClean="0"/>
              <a:t>fitters</a:t>
            </a:r>
          </a:p>
          <a:p>
            <a:pPr lvl="2"/>
            <a:r>
              <a:rPr lang="el-GR" dirty="0" smtClean="0"/>
              <a:t>Δ</a:t>
            </a:r>
            <a:r>
              <a:rPr lang="en-US" dirty="0" smtClean="0"/>
              <a:t>m</a:t>
            </a:r>
            <a:r>
              <a:rPr lang="en-US" baseline="-25000" dirty="0" smtClean="0"/>
              <a:t>15</a:t>
            </a:r>
            <a:r>
              <a:rPr lang="en-US" dirty="0" smtClean="0"/>
              <a:t>,</a:t>
            </a:r>
            <a:r>
              <a:rPr lang="en-GB" dirty="0" smtClean="0"/>
              <a:t>SALT, </a:t>
            </a:r>
            <a:r>
              <a:rPr lang="en-GB" dirty="0" err="1" smtClean="0"/>
              <a:t>SiFTO</a:t>
            </a:r>
            <a:r>
              <a:rPr lang="en-GB" dirty="0" smtClean="0"/>
              <a:t>, </a:t>
            </a:r>
            <a:br>
              <a:rPr lang="en-GB" dirty="0" smtClean="0"/>
            </a:br>
            <a:r>
              <a:rPr lang="en-GB" dirty="0" smtClean="0"/>
              <a:t>MLCS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1550" y="2638425"/>
            <a:ext cx="39814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8"/>
          <p:cNvGrpSpPr/>
          <p:nvPr/>
        </p:nvGrpSpPr>
        <p:grpSpPr>
          <a:xfrm>
            <a:off x="4572000" y="2636912"/>
            <a:ext cx="4608512" cy="4149080"/>
            <a:chOff x="4330631" y="2667000"/>
            <a:chExt cx="4813369" cy="3962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b="-10345"/>
            <a:stretch>
              <a:fillRect/>
            </a:stretch>
          </p:blipFill>
          <p:spPr bwMode="auto">
            <a:xfrm>
              <a:off x="4330631" y="2667000"/>
              <a:ext cx="4813369" cy="3962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162800" y="2819400"/>
              <a:ext cx="1677943" cy="49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latin typeface="HelveticaNeueLT Com 55 Roman" pitchFamily="34" charset="0"/>
                </a:rPr>
                <a:t>SNLS SN04D2gp</a:t>
              </a:r>
              <a:br>
                <a:rPr lang="en-GB" sz="1400" dirty="0" smtClean="0">
                  <a:latin typeface="HelveticaNeueLT Com 55 Roman" pitchFamily="34" charset="0"/>
                </a:rPr>
              </a:br>
              <a:r>
                <a:rPr lang="en-GB" sz="1400" dirty="0" smtClean="0">
                  <a:latin typeface="HelveticaNeueLT Com 55 Roman" pitchFamily="34" charset="0"/>
                </a:rPr>
                <a:t>z=0.732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248400" y="2276872"/>
            <a:ext cx="2669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HelveticaNeueLT Com 55 Roman" pitchFamily="34" charset="0"/>
              </a:rPr>
              <a:t>Goobar</a:t>
            </a:r>
            <a:r>
              <a:rPr lang="en-GB" sz="1600" dirty="0" smtClean="0">
                <a:latin typeface="HelveticaNeueLT Com 55 Roman" pitchFamily="34" charset="0"/>
              </a:rPr>
              <a:t> &amp; Leibundgut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Required phenomenology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Checks</a:t>
            </a:r>
          </a:p>
          <a:p>
            <a:pPr lvl="1"/>
            <a:r>
              <a:rPr lang="en-GB" dirty="0" smtClean="0"/>
              <a:t>selection effects? evolution?</a:t>
            </a:r>
          </a:p>
          <a:p>
            <a:endParaRPr lang="en-GB" dirty="0"/>
          </a:p>
        </p:txBody>
      </p:sp>
      <p:grpSp>
        <p:nvGrpSpPr>
          <p:cNvPr id="4" name="Group 5"/>
          <p:cNvGrpSpPr/>
          <p:nvPr/>
        </p:nvGrpSpPr>
        <p:grpSpPr>
          <a:xfrm>
            <a:off x="838200" y="2743200"/>
            <a:ext cx="7628699" cy="3819525"/>
            <a:chOff x="838200" y="2743200"/>
            <a:chExt cx="7628699" cy="38195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743200"/>
              <a:ext cx="7628699" cy="3819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447800" y="5681246"/>
              <a:ext cx="2669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latin typeface="HelveticaNeueLT Com 55 Roman" pitchFamily="34" charset="0"/>
                </a:rPr>
                <a:t>Goobar</a:t>
              </a:r>
              <a:r>
                <a:rPr lang="en-GB" sz="1600" dirty="0" smtClean="0">
                  <a:latin typeface="HelveticaNeueLT Com 55 Roman" pitchFamily="34" charset="0"/>
                </a:rPr>
                <a:t> &amp; Leibundgut 2011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Supernova Cosmology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1619672" y="1268759"/>
            <a:ext cx="5904656" cy="5472608"/>
            <a:chOff x="-223987" y="222295"/>
            <a:chExt cx="6436283" cy="5949280"/>
          </a:xfrm>
        </p:grpSpPr>
        <p:grpSp>
          <p:nvGrpSpPr>
            <p:cNvPr id="8" name="Group 4"/>
            <p:cNvGrpSpPr/>
            <p:nvPr/>
          </p:nvGrpSpPr>
          <p:grpSpPr>
            <a:xfrm>
              <a:off x="-223987" y="222295"/>
              <a:ext cx="6436283" cy="5949280"/>
              <a:chOff x="1888085" y="958516"/>
              <a:chExt cx="5138300" cy="4790010"/>
            </a:xfrm>
          </p:grpSpPr>
          <p:pic>
            <p:nvPicPr>
              <p:cNvPr id="10" name="Picture 13" descr="GoobarFig03revise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-2739" r="-2198"/>
              <a:stretch>
                <a:fillRect/>
              </a:stretch>
            </p:blipFill>
            <p:spPr bwMode="auto">
              <a:xfrm>
                <a:off x="1888085" y="958516"/>
                <a:ext cx="5138300" cy="47900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754845" y="3275166"/>
                <a:ext cx="1239313" cy="357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latin typeface="HelveticaNeueLT Com 65 Md" pitchFamily="34" charset="0"/>
                  </a:rPr>
                  <a:t>560 </a:t>
                </a:r>
                <a:r>
                  <a:rPr lang="en-GB" sz="1600" dirty="0" err="1" smtClean="0">
                    <a:latin typeface="HelveticaNeueLT Com 65 Md" pitchFamily="34" charset="0"/>
                  </a:rPr>
                  <a:t>SNe</a:t>
                </a:r>
                <a:r>
                  <a:rPr lang="en-GB" sz="1600" dirty="0" smtClean="0">
                    <a:latin typeface="HelveticaNeueLT Com 65 Md" pitchFamily="34" charset="0"/>
                  </a:rPr>
                  <a:t> </a:t>
                </a:r>
                <a:r>
                  <a:rPr lang="en-GB" sz="1600" dirty="0" err="1" smtClean="0">
                    <a:latin typeface="HelveticaNeueLT Com 65 Md" pitchFamily="34" charset="0"/>
                  </a:rPr>
                  <a:t>Ia</a:t>
                </a:r>
                <a:endParaRPr lang="en-GB" sz="1600" dirty="0" smtClean="0">
                  <a:latin typeface="HelveticaNeueLT Com 65 Md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55576" y="260648"/>
              <a:ext cx="3374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HelveticaNeueLT Com 65 Md" pitchFamily="34" charset="0"/>
                </a:rPr>
                <a:t>Goobar</a:t>
              </a:r>
              <a:r>
                <a:rPr lang="de-DE" dirty="0" smtClean="0">
                  <a:latin typeface="HelveticaNeueLT Com 65 Md" pitchFamily="34" charset="0"/>
                </a:rPr>
                <a:t> &amp; Leibundgut 2011</a:t>
              </a:r>
              <a:endParaRPr lang="de-DE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4325" y="2133600"/>
            <a:ext cx="50196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"/>
          <p:cNvGrpSpPr/>
          <p:nvPr/>
        </p:nvGrpSpPr>
        <p:grpSpPr>
          <a:xfrm>
            <a:off x="0" y="1219200"/>
            <a:ext cx="4343400" cy="5638800"/>
            <a:chOff x="4114800" y="1098516"/>
            <a:chExt cx="4495800" cy="5759484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1098516"/>
              <a:ext cx="4495800" cy="575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648200" y="6016823"/>
              <a:ext cx="2351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HelveticaNeueLT Com 55 Roman" pitchFamily="34" charset="0"/>
                </a:rPr>
                <a:t>Goobar</a:t>
              </a:r>
              <a:r>
                <a:rPr lang="en-GB" sz="1400" dirty="0" smtClean="0">
                  <a:latin typeface="HelveticaNeueLT Com 55 Roman" pitchFamily="34" charset="0"/>
                </a:rPr>
                <a:t> &amp; Leibundgut 2011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et </a:t>
            </a:r>
            <a:r>
              <a:rPr lang="en-GB" dirty="0" err="1" smtClean="0"/>
              <a:t>voilà</a:t>
            </a:r>
            <a:r>
              <a:rPr lang="en-GB" dirty="0" smtClean="0"/>
              <a:t> 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1484784"/>
            <a:ext cx="4267200" cy="4525963"/>
          </a:xfrm>
        </p:spPr>
        <p:txBody>
          <a:bodyPr/>
          <a:lstStyle/>
          <a:p>
            <a:r>
              <a:rPr lang="en-GB" dirty="0" smtClean="0"/>
              <a:t>10 years of progress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" y="0"/>
            <a:ext cx="5004048" cy="4365104"/>
            <a:chOff x="1766888" y="0"/>
            <a:chExt cx="5610225" cy="4869160"/>
          </a:xfrm>
        </p:grpSpPr>
        <p:pic>
          <p:nvPicPr>
            <p:cNvPr id="14233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66888" y="0"/>
              <a:ext cx="5610225" cy="4869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936915" y="130100"/>
              <a:ext cx="26851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HelveticaNeueLT Com 65 Md" pitchFamily="34" charset="0"/>
                </a:rPr>
                <a:t>Garnavich</a:t>
              </a:r>
              <a:r>
                <a:rPr lang="de-DE" dirty="0" smtClean="0">
                  <a:latin typeface="HelveticaNeueLT Com 65 Md" pitchFamily="34" charset="0"/>
                </a:rPr>
                <a:t> et al. 1998</a:t>
              </a:r>
              <a:endParaRPr lang="de-DE" dirty="0">
                <a:latin typeface="HelveticaNeueLT Com 65 Md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0"/>
            <a:ext cx="5004048" cy="4365104"/>
            <a:chOff x="981075" y="80963"/>
            <a:chExt cx="7181850" cy="6696075"/>
          </a:xfrm>
        </p:grpSpPr>
        <p:pic>
          <p:nvPicPr>
            <p:cNvPr id="1423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1075" y="80963"/>
              <a:ext cx="7181850" cy="669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442452" y="370335"/>
              <a:ext cx="2123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atin typeface="HelveticaNeueLT Com 65 Md" pitchFamily="34" charset="0"/>
                </a:rPr>
                <a:t>Tonry</a:t>
              </a:r>
              <a:r>
                <a:rPr lang="de-DE" dirty="0" smtClean="0">
                  <a:latin typeface="HelveticaNeueLT Com 65 Md" pitchFamily="34" charset="0"/>
                </a:rPr>
                <a:t> et al. 2003</a:t>
              </a:r>
              <a:endParaRPr lang="de-DE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524000"/>
            <a:ext cx="7772400" cy="4114800"/>
          </a:xfrm>
        </p:spPr>
        <p:txBody>
          <a:bodyPr/>
          <a:lstStyle/>
          <a:p>
            <a:r>
              <a:rPr lang="en-GB" smtClean="0"/>
              <a:t>General luminosity distance</a:t>
            </a:r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pPr lvl="1"/>
            <a:endParaRPr lang="en-GB" smtClean="0"/>
          </a:p>
          <a:p>
            <a:pPr lvl="1"/>
            <a:r>
              <a:rPr lang="en-GB" smtClean="0"/>
              <a:t>with                          and</a:t>
            </a:r>
          </a:p>
          <a:p>
            <a:pPr lvl="3">
              <a:buFontTx/>
              <a:buNone/>
            </a:pPr>
            <a:endParaRPr lang="en-GB" smtClean="0">
              <a:solidFill>
                <a:schemeClr val="accent2"/>
              </a:solidFill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GB" smtClean="0">
                <a:solidFill>
                  <a:schemeClr val="accent2"/>
                </a:solidFill>
                <a:sym typeface="Symbol" pitchFamily="18" charset="2"/>
              </a:rPr>
              <a:t></a:t>
            </a:r>
            <a:r>
              <a:rPr lang="en-GB" baseline="-25000" smtClean="0">
                <a:solidFill>
                  <a:schemeClr val="accent2"/>
                </a:solidFill>
                <a:sym typeface="Symbol" pitchFamily="18" charset="2"/>
              </a:rPr>
              <a:t>M</a:t>
            </a:r>
            <a:r>
              <a:rPr lang="en-GB" smtClean="0">
                <a:solidFill>
                  <a:schemeClr val="accent2"/>
                </a:solidFill>
                <a:sym typeface="Symbol" pitchFamily="18" charset="2"/>
              </a:rPr>
              <a:t>=</a:t>
            </a:r>
            <a:r>
              <a:rPr lang="en-GB" smtClean="0">
                <a:solidFill>
                  <a:schemeClr val="accent2"/>
                </a:solidFill>
              </a:rPr>
              <a:t> 0 (matter) </a:t>
            </a:r>
          </a:p>
          <a:p>
            <a:pPr lvl="1">
              <a:buFontTx/>
              <a:buNone/>
            </a:pPr>
            <a:r>
              <a:rPr lang="en-GB" smtClean="0">
                <a:solidFill>
                  <a:schemeClr val="accent2"/>
                </a:solidFill>
                <a:sym typeface="Symbol" pitchFamily="18" charset="2"/>
              </a:rPr>
              <a:t></a:t>
            </a:r>
            <a:r>
              <a:rPr lang="en-GB" baseline="-25000" smtClean="0">
                <a:solidFill>
                  <a:schemeClr val="accent2"/>
                </a:solidFill>
                <a:sym typeface="Symbol" pitchFamily="18" charset="2"/>
              </a:rPr>
              <a:t>R</a:t>
            </a:r>
            <a:r>
              <a:rPr lang="en-GB" smtClean="0">
                <a:solidFill>
                  <a:schemeClr val="accent2"/>
                </a:solidFill>
                <a:sym typeface="Symbol" pitchFamily="18" charset="2"/>
              </a:rPr>
              <a:t>=</a:t>
            </a:r>
            <a:r>
              <a:rPr lang="en-GB" smtClean="0">
                <a:solidFill>
                  <a:schemeClr val="accent2"/>
                </a:solidFill>
              </a:rPr>
              <a:t> </a:t>
            </a:r>
            <a:r>
              <a:rPr lang="en-GB" smtClean="0">
                <a:solidFill>
                  <a:schemeClr val="accent2"/>
                </a:solidFill>
                <a:cs typeface="Times New Roman" pitchFamily="18" charset="0"/>
                <a:sym typeface="Bookshelf Symbol 2"/>
              </a:rPr>
              <a:t>⅓</a:t>
            </a:r>
            <a:r>
              <a:rPr lang="en-GB" smtClean="0">
                <a:solidFill>
                  <a:schemeClr val="accent2"/>
                </a:solidFill>
              </a:rPr>
              <a:t> (radiation) </a:t>
            </a:r>
          </a:p>
          <a:p>
            <a:pPr lvl="1">
              <a:buFontTx/>
              <a:buNone/>
            </a:pPr>
            <a:r>
              <a:rPr lang="en-GB" smtClean="0">
                <a:solidFill>
                  <a:schemeClr val="accent2"/>
                </a:solidFill>
                <a:sym typeface="Symbol" pitchFamily="18" charset="2"/>
              </a:rPr>
              <a:t></a:t>
            </a:r>
            <a:r>
              <a:rPr lang="en-GB" baseline="-25000" smtClean="0">
                <a:solidFill>
                  <a:schemeClr val="accent2"/>
                </a:solidFill>
                <a:sym typeface="Symbol" pitchFamily="18" charset="2"/>
              </a:rPr>
              <a:t></a:t>
            </a:r>
            <a:r>
              <a:rPr lang="en-GB" smtClean="0">
                <a:solidFill>
                  <a:schemeClr val="accent2"/>
                </a:solidFill>
                <a:sym typeface="Symbol" pitchFamily="18" charset="2"/>
              </a:rPr>
              <a:t>=</a:t>
            </a:r>
            <a:r>
              <a:rPr lang="en-GB" smtClean="0">
                <a:solidFill>
                  <a:schemeClr val="accent2"/>
                </a:solidFill>
              </a:rPr>
              <a:t> -1 (cosmological constant)</a:t>
            </a:r>
            <a:endParaRPr lang="en-GB" smtClean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393700" y="2133600"/>
          <a:ext cx="8432800" cy="1390650"/>
        </p:xfrm>
        <a:graphic>
          <a:graphicData uri="http://schemas.openxmlformats.org/presentationml/2006/ole">
            <p:oleObj spid="_x0000_s6146" name="Equation" r:id="rId3" imgW="4178160" imgH="609480" progId="Equation.3">
              <p:embed/>
            </p:oleObj>
          </a:graphicData>
        </a:graphic>
      </p:graphicFrame>
      <p:graphicFrame>
        <p:nvGraphicFramePr>
          <p:cNvPr id="6147" name="Object 4"/>
          <p:cNvGraphicFramePr>
            <a:graphicFrameLocks noChangeAspect="1"/>
          </p:cNvGraphicFramePr>
          <p:nvPr/>
        </p:nvGraphicFramePr>
        <p:xfrm>
          <a:off x="2483768" y="3646537"/>
          <a:ext cx="2203450" cy="790575"/>
        </p:xfrm>
        <a:graphic>
          <a:graphicData uri="http://schemas.openxmlformats.org/presentationml/2006/ole">
            <p:oleObj spid="_x0000_s6147" name="Equation" r:id="rId4" imgW="952200" imgH="342720" progId="Equation.3">
              <p:embed/>
            </p:oleObj>
          </a:graphicData>
        </a:graphic>
      </p:graphicFrame>
      <p:graphicFrame>
        <p:nvGraphicFramePr>
          <p:cNvPr id="6148" name="Object 5"/>
          <p:cNvGraphicFramePr>
            <a:graphicFrameLocks noChangeAspect="1"/>
          </p:cNvGraphicFramePr>
          <p:nvPr/>
        </p:nvGraphicFramePr>
        <p:xfrm>
          <a:off x="5652120" y="3436938"/>
          <a:ext cx="1714500" cy="1058862"/>
        </p:xfrm>
        <a:graphic>
          <a:graphicData uri="http://schemas.openxmlformats.org/presentationml/2006/ole">
            <p:oleObj spid="_x0000_s6148" name="Equation" r:id="rId5" imgW="698400" imgH="431640" progId="Equation.3">
              <p:embed/>
            </p:oleObj>
          </a:graphicData>
        </a:graphic>
      </p:graphicFrame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r>
              <a:rPr lang="en-GB" sz="4000" dirty="0" smtClean="0">
                <a:solidFill>
                  <a:srgbClr val="CC0000"/>
                </a:solidFill>
              </a:rPr>
              <a:t>The equation of state parameter </a:t>
            </a:r>
            <a:r>
              <a:rPr lang="en-GB" sz="4000" dirty="0" smtClean="0">
                <a:solidFill>
                  <a:srgbClr val="CC0000"/>
                </a:solidFill>
                <a:sym typeface="Symbol" pitchFamily="18" charset="2"/>
              </a:rPr>
              <a:t></a:t>
            </a:r>
            <a:endParaRPr lang="en-GB" sz="4000" dirty="0" smtClean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Supernova cosmology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GB" i="1" dirty="0" smtClean="0">
                <a:sym typeface="Symbol"/>
              </a:rPr>
              <a:t></a:t>
            </a:r>
            <a:r>
              <a:rPr lang="en-GB" dirty="0" smtClean="0">
                <a:sym typeface="Symbol"/>
              </a:rPr>
              <a:t> firmly established</a:t>
            </a:r>
          </a:p>
          <a:p>
            <a:pPr lvl="1"/>
            <a:r>
              <a:rPr lang="en-GB" dirty="0" smtClean="0">
                <a:sym typeface="Symbol"/>
              </a:rPr>
              <a:t>general agreement between different experiments</a:t>
            </a:r>
            <a:endParaRPr lang="en-GB" dirty="0"/>
          </a:p>
        </p:txBody>
      </p:sp>
      <p:graphicFrame>
        <p:nvGraphicFramePr>
          <p:cNvPr id="36" name="Content Placeholder 6"/>
          <p:cNvGraphicFramePr>
            <a:graphicFrameLocks/>
          </p:cNvGraphicFramePr>
          <p:nvPr/>
        </p:nvGraphicFramePr>
        <p:xfrm>
          <a:off x="323528" y="3119426"/>
          <a:ext cx="8568952" cy="2901862"/>
        </p:xfrm>
        <a:graphic>
          <a:graphicData uri="http://schemas.openxmlformats.org/drawingml/2006/table">
            <a:tbl>
              <a:tblPr/>
              <a:tblGrid>
                <a:gridCol w="574327"/>
                <a:gridCol w="1719352"/>
                <a:gridCol w="1970846"/>
                <a:gridCol w="1713912"/>
                <a:gridCol w="2590515"/>
              </a:tblGrid>
              <a:tr h="318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HelveticaNeueLT Com 65 Md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de-DE" sz="1400" b="1" baseline="-25000" dirty="0">
                          <a:latin typeface="HelveticaNeueLT Com 65 Md"/>
                          <a:ea typeface="Calibri"/>
                          <a:cs typeface="Times New Roman"/>
                        </a:rPr>
                        <a:t>SN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latin typeface="HelveticaNeueLT Com 65 Md"/>
                          <a:ea typeface="Calibri"/>
                          <a:cs typeface="Times New Roman"/>
                        </a:rPr>
                        <a:t>Ω</a:t>
                      </a:r>
                      <a:r>
                        <a:rPr lang="de-DE" sz="1400" b="1" baseline="-25000">
                          <a:latin typeface="HelveticaNeueLT Com 65 Md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de-DE" sz="1400" b="1">
                          <a:latin typeface="HelveticaNeueLT Com 65 Md"/>
                          <a:ea typeface="Calibri"/>
                          <a:cs typeface="Times New Roman"/>
                        </a:rPr>
                        <a:t>(flat)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i="1" dirty="0">
                          <a:latin typeface="HelveticaNeueLT Com 65 Md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de-DE" sz="1400" b="1" dirty="0">
                          <a:latin typeface="HelveticaNeueLT Com 65 Md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de-DE" sz="1400" b="1" dirty="0" err="1">
                          <a:latin typeface="HelveticaNeueLT Com 65 Md"/>
                          <a:ea typeface="Calibri"/>
                          <a:cs typeface="Times New Roman"/>
                        </a:rPr>
                        <a:t>constant</a:t>
                      </a:r>
                      <a:r>
                        <a:rPr lang="de-DE" sz="1400" b="1" dirty="0">
                          <a:latin typeface="HelveticaNeueLT Com 65 Md"/>
                          <a:ea typeface="Calibri"/>
                          <a:cs typeface="Times New Roman"/>
                        </a:rPr>
                        <a:t>, flat)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latin typeface="HelveticaNeueLT Com 65 Md"/>
                          <a:ea typeface="Calibri"/>
                          <a:cs typeface="Times New Roman"/>
                        </a:rPr>
                        <a:t>Light </a:t>
                      </a:r>
                      <a:r>
                        <a:rPr lang="de-DE" sz="1400" b="1" dirty="0" err="1">
                          <a:latin typeface="HelveticaNeueLT Com 65 Md"/>
                          <a:ea typeface="Calibri"/>
                          <a:cs typeface="Times New Roman"/>
                        </a:rPr>
                        <a:t>curve</a:t>
                      </a:r>
                      <a:r>
                        <a:rPr lang="de-DE" sz="1400" b="1" dirty="0">
                          <a:latin typeface="HelveticaNeueLT Com 65 Md"/>
                          <a:ea typeface="Calibri"/>
                          <a:cs typeface="Times New Roman"/>
                        </a:rPr>
                        <a:t> fitter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latin typeface="HelveticaNeueLT Com 65 Md"/>
                          <a:ea typeface="Calibri"/>
                          <a:cs typeface="Times New Roman"/>
                        </a:rPr>
                        <a:t>Reference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32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115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latin typeface="HelveticaNeueLT Com 65 Md"/>
                          <a:ea typeface="Calibri"/>
                          <a:cs typeface="Times New Roman"/>
                        </a:rPr>
                        <a:t> 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SALT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Astier et al. 2006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162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MLCS2k2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Wood-Vasey et al. 2007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178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SALT2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2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288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MLCS2k2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Kessler et al. 2009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288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SALT2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2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557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SALT2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Amanullah et al. 2010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472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SiFTO/SALT2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Conley et al. 2011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580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latin typeface="HelveticaNeueLT Com 65 Md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latin typeface="HelveticaNeueLT Com 65 Md"/>
                          <a:ea typeface="Calibri"/>
                          <a:cs typeface="Times New Roman"/>
                        </a:rPr>
                        <a:t>SALT2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latin typeface="HelveticaNeueLT Com 65 Md"/>
                          <a:ea typeface="Calibri"/>
                          <a:cs typeface="Times New Roman"/>
                        </a:rPr>
                        <a:t>Suzuki et al. 2011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18" marR="592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1051175" y="3466800"/>
            <a:ext cx="3520825" cy="2571750"/>
            <a:chOff x="1051200" y="2970000"/>
            <a:chExt cx="3520825" cy="2571750"/>
          </a:xfrm>
        </p:grpSpPr>
        <p:grpSp>
          <p:nvGrpSpPr>
            <p:cNvPr id="38" name="Group 22"/>
            <p:cNvGrpSpPr/>
            <p:nvPr/>
          </p:nvGrpSpPr>
          <p:grpSpPr>
            <a:xfrm>
              <a:off x="1051200" y="2970000"/>
              <a:ext cx="1648592" cy="2544950"/>
              <a:chOff x="1051200" y="2970000"/>
              <a:chExt cx="1648592" cy="2544950"/>
            </a:xfrm>
          </p:grpSpPr>
          <p:pic>
            <p:nvPicPr>
              <p:cNvPr id="48" name="Picture 1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51967" y="2970000"/>
                <a:ext cx="1647825" cy="285750"/>
              </a:xfrm>
              <a:prstGeom prst="rect">
                <a:avLst/>
              </a:prstGeom>
              <a:noFill/>
            </p:spPr>
          </p:pic>
          <p:pic>
            <p:nvPicPr>
              <p:cNvPr id="49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51200" y="3284984"/>
                <a:ext cx="971550" cy="285750"/>
              </a:xfrm>
              <a:prstGeom prst="rect">
                <a:avLst/>
              </a:prstGeom>
              <a:noFill/>
            </p:spPr>
          </p:pic>
          <p:pic>
            <p:nvPicPr>
              <p:cNvPr id="50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51200" y="3618000"/>
                <a:ext cx="971550" cy="285750"/>
              </a:xfrm>
              <a:prstGeom prst="rect">
                <a:avLst/>
              </a:prstGeom>
              <a:noFill/>
            </p:spPr>
          </p:pic>
          <p:pic>
            <p:nvPicPr>
              <p:cNvPr id="51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51200" y="3952800"/>
                <a:ext cx="1638300" cy="285750"/>
              </a:xfrm>
              <a:prstGeom prst="rect">
                <a:avLst/>
              </a:prstGeom>
              <a:noFill/>
            </p:spPr>
          </p:pic>
          <p:pic>
            <p:nvPicPr>
              <p:cNvPr id="52" name="Picture 10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51200" y="4266000"/>
                <a:ext cx="1647825" cy="285750"/>
              </a:xfrm>
              <a:prstGeom prst="rect">
                <a:avLst/>
              </a:prstGeom>
              <a:noFill/>
            </p:spPr>
          </p:pic>
          <p:pic>
            <p:nvPicPr>
              <p:cNvPr id="53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51200" y="4590000"/>
                <a:ext cx="971550" cy="285750"/>
              </a:xfrm>
              <a:prstGeom prst="rect">
                <a:avLst/>
              </a:prstGeom>
              <a:noFill/>
            </p:spPr>
          </p:pic>
          <p:pic>
            <p:nvPicPr>
              <p:cNvPr id="54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051200" y="5229200"/>
                <a:ext cx="971550" cy="285750"/>
              </a:xfrm>
              <a:prstGeom prst="rect">
                <a:avLst/>
              </a:prstGeom>
              <a:noFill/>
            </p:spPr>
          </p:pic>
        </p:grpSp>
        <p:grpSp>
          <p:nvGrpSpPr>
            <p:cNvPr id="39" name="Group 23"/>
            <p:cNvGrpSpPr/>
            <p:nvPr/>
          </p:nvGrpSpPr>
          <p:grpSpPr>
            <a:xfrm>
              <a:off x="2771800" y="2970000"/>
              <a:ext cx="1800225" cy="2571750"/>
              <a:chOff x="2771800" y="2970000"/>
              <a:chExt cx="1800225" cy="2571750"/>
            </a:xfrm>
          </p:grpSpPr>
          <p:pic>
            <p:nvPicPr>
              <p:cNvPr id="40" name="Picture 17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71800" y="2970000"/>
                <a:ext cx="1790700" cy="285750"/>
              </a:xfrm>
              <a:prstGeom prst="rect">
                <a:avLst/>
              </a:prstGeom>
              <a:noFill/>
            </p:spPr>
          </p:pic>
          <p:pic>
            <p:nvPicPr>
              <p:cNvPr id="41" name="Picture 15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71800" y="3294000"/>
                <a:ext cx="1714500" cy="285750"/>
              </a:xfrm>
              <a:prstGeom prst="rect">
                <a:avLst/>
              </a:prstGeom>
              <a:noFill/>
            </p:spPr>
          </p:pic>
          <p:pic>
            <p:nvPicPr>
              <p:cNvPr id="42" name="Picture 13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71800" y="3618000"/>
                <a:ext cx="1714500" cy="285750"/>
              </a:xfrm>
              <a:prstGeom prst="rect">
                <a:avLst/>
              </a:prstGeom>
              <a:noFill/>
            </p:spPr>
          </p:pic>
          <p:pic>
            <p:nvPicPr>
              <p:cNvPr id="43" name="Picture 11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72000" y="3960000"/>
                <a:ext cx="1514475" cy="285750"/>
              </a:xfrm>
              <a:prstGeom prst="rect">
                <a:avLst/>
              </a:prstGeom>
              <a:noFill/>
            </p:spPr>
          </p:pic>
          <p:pic>
            <p:nvPicPr>
              <p:cNvPr id="44" name="Picture 9"/>
              <p:cNvPicPr>
                <a:picLocks noChangeAspect="1" noChangeArrowheads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72000" y="4302000"/>
                <a:ext cx="1514475" cy="285750"/>
              </a:xfrm>
              <a:prstGeom prst="rect">
                <a:avLst/>
              </a:prstGeom>
              <a:noFill/>
            </p:spPr>
          </p:pic>
          <p:pic>
            <p:nvPicPr>
              <p:cNvPr id="45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71800" y="4581128"/>
                <a:ext cx="1800225" cy="285750"/>
              </a:xfrm>
              <a:prstGeom prst="rect">
                <a:avLst/>
              </a:prstGeom>
              <a:noFill/>
            </p:spPr>
          </p:pic>
          <p:pic>
            <p:nvPicPr>
              <p:cNvPr id="46" name="Picture 6"/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71800" y="4914000"/>
                <a:ext cx="1514475" cy="304800"/>
              </a:xfrm>
              <a:prstGeom prst="rect">
                <a:avLst/>
              </a:prstGeom>
              <a:noFill/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72000" y="5256000"/>
                <a:ext cx="1123950" cy="28575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Time dilation</a:t>
            </a: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4787900" y="1773238"/>
            <a:ext cx="3716338" cy="4114800"/>
            <a:chOff x="2429" y="890"/>
            <a:chExt cx="2792" cy="3430"/>
          </a:xfrm>
        </p:grpSpPr>
        <p:pic>
          <p:nvPicPr>
            <p:cNvPr id="5428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b="-10965"/>
            <a:stretch>
              <a:fillRect/>
            </a:stretch>
          </p:blipFill>
          <p:spPr bwMode="auto">
            <a:xfrm>
              <a:off x="2429" y="890"/>
              <a:ext cx="2792" cy="34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4283" name="Text Box 5"/>
            <p:cNvSpPr txBox="1">
              <a:spLocks noChangeArrowheads="1"/>
            </p:cNvSpPr>
            <p:nvPr/>
          </p:nvSpPr>
          <p:spPr bwMode="auto">
            <a:xfrm>
              <a:off x="2925" y="3975"/>
              <a:ext cx="225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/>
                <a:t>Observed Wavelength [</a:t>
              </a:r>
              <a:r>
                <a:rPr lang="en-US">
                  <a:cs typeface="Times New Roman" pitchFamily="18" charset="0"/>
                </a:rPr>
                <a:t>Å]</a:t>
              </a:r>
            </a:p>
          </p:txBody>
        </p:sp>
      </p:grpSp>
      <p:sp>
        <p:nvSpPr>
          <p:cNvPr id="5427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11188" y="1773238"/>
            <a:ext cx="4105275" cy="4114800"/>
          </a:xfrm>
        </p:spPr>
        <p:txBody>
          <a:bodyPr/>
          <a:lstStyle/>
          <a:p>
            <a:pPr marL="0" indent="0"/>
            <a:r>
              <a:rPr lang="en-GB" smtClean="0"/>
              <a:t>Spectroscopic clock in the distant universe</a:t>
            </a:r>
          </a:p>
        </p:txBody>
      </p:sp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5272088" y="6091238"/>
            <a:ext cx="2531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 err="1">
                <a:latin typeface="HelveticaNeueLT Com 65 Md" pitchFamily="34" charset="0"/>
              </a:rPr>
              <a:t>Blondin</a:t>
            </a:r>
            <a:r>
              <a:rPr lang="en-GB" dirty="0">
                <a:latin typeface="HelveticaNeueLT Com 65 Md" pitchFamily="34" charset="0"/>
              </a:rPr>
              <a:t> et al. (2008)</a:t>
            </a:r>
          </a:p>
        </p:txBody>
      </p:sp>
      <p:grpSp>
        <p:nvGrpSpPr>
          <p:cNvPr id="54278" name="Group 8"/>
          <p:cNvGrpSpPr>
            <a:grpSpLocks/>
          </p:cNvGrpSpPr>
          <p:nvPr/>
        </p:nvGrpSpPr>
        <p:grpSpPr bwMode="auto">
          <a:xfrm>
            <a:off x="611188" y="3213100"/>
            <a:ext cx="4032250" cy="3267075"/>
            <a:chOff x="385" y="1940"/>
            <a:chExt cx="2540" cy="2058"/>
          </a:xfrm>
        </p:grpSpPr>
        <p:pic>
          <p:nvPicPr>
            <p:cNvPr id="54279" name="Picture 9" descr="x038_dil"/>
            <p:cNvPicPr>
              <a:picLocks noChangeAspect="1" noChangeArrowheads="1"/>
            </p:cNvPicPr>
            <p:nvPr/>
          </p:nvPicPr>
          <p:blipFill>
            <a:blip r:embed="rId3" cstate="print"/>
            <a:srcRect b="4974"/>
            <a:stretch>
              <a:fillRect/>
            </a:stretch>
          </p:blipFill>
          <p:spPr bwMode="auto">
            <a:xfrm>
              <a:off x="385" y="1940"/>
              <a:ext cx="2526" cy="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0" name="Text Box 10"/>
            <p:cNvSpPr txBox="1">
              <a:spLocks noChangeArrowheads="1"/>
            </p:cNvSpPr>
            <p:nvPr/>
          </p:nvSpPr>
          <p:spPr bwMode="auto">
            <a:xfrm>
              <a:off x="1882" y="3113"/>
              <a:ext cx="8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0" i="1">
                  <a:latin typeface="Arial" pitchFamily="34" charset="0"/>
                  <a:ea typeface="ＭＳ Ｐゴシック"/>
                  <a:cs typeface="ＭＳ Ｐゴシック"/>
                </a:rPr>
                <a:t>(z ~ 0.5)</a:t>
              </a:r>
            </a:p>
          </p:txBody>
        </p:sp>
        <p:sp>
          <p:nvSpPr>
            <p:cNvPr id="54281" name="Rectangle 11"/>
            <p:cNvSpPr>
              <a:spLocks noChangeArrowheads="1"/>
            </p:cNvSpPr>
            <p:nvPr/>
          </p:nvSpPr>
          <p:spPr bwMode="auto">
            <a:xfrm>
              <a:off x="385" y="3748"/>
              <a:ext cx="2540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0">
                  <a:latin typeface="Arial" pitchFamily="34" charset="0"/>
                  <a:ea typeface="ＭＳ Ｐゴシック"/>
                  <a:cs typeface="ＭＳ Ｐゴシック"/>
                  <a:sym typeface="Symbol" pitchFamily="18" charset="2"/>
                </a:rPr>
                <a:t></a:t>
              </a:r>
              <a:r>
                <a:rPr lang="en-US" b="0">
                  <a:latin typeface="Arial" pitchFamily="34" charset="0"/>
                  <a:ea typeface="ＭＳ Ｐゴシック"/>
                  <a:cs typeface="ＭＳ Ｐゴシック"/>
                </a:rPr>
                <a:t>t</a:t>
              </a:r>
              <a:r>
                <a:rPr lang="en-US" b="0" baseline="-25000">
                  <a:latin typeface="Arial" pitchFamily="34" charset="0"/>
                  <a:ea typeface="ＭＳ Ｐゴシック"/>
                  <a:cs typeface="ＭＳ Ｐゴシック"/>
                </a:rPr>
                <a:t>obs </a:t>
              </a:r>
              <a:r>
                <a:rPr lang="en-US" b="0">
                  <a:latin typeface="Arial" pitchFamily="34" charset="0"/>
                  <a:ea typeface="ＭＳ Ｐゴシック"/>
                  <a:cs typeface="ＭＳ Ｐゴシック"/>
                </a:rPr>
                <a:t>[days]</a:t>
              </a:r>
              <a:endParaRPr lang="en-US" b="0" baseline="-25000">
                <a:latin typeface="Arial" pitchFamily="34" charset="0"/>
                <a:ea typeface="ＭＳ Ｐゴシック"/>
                <a:cs typeface="ＭＳ Ｐゴシック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3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987675" y="6021388"/>
            <a:ext cx="2531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 err="1">
                <a:latin typeface="HelveticaNeueLT Com 65 Md" pitchFamily="34" charset="0"/>
              </a:rPr>
              <a:t>Blondin</a:t>
            </a:r>
            <a:r>
              <a:rPr lang="en-GB" dirty="0">
                <a:latin typeface="HelveticaNeueLT Com 65 Md" pitchFamily="34" charset="0"/>
              </a:rPr>
              <a:t> et al. (2008)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623050" y="1930400"/>
            <a:ext cx="219868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>
              <a:buFont typeface="Arial" pitchFamily="34" charset="0"/>
              <a:buNone/>
            </a:pP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35 spectra of</a:t>
            </a:r>
          </a:p>
          <a:p>
            <a:pPr marL="457200" indent="-457200" eaLnBrk="0" hangingPunct="0">
              <a:buFont typeface="Arial" pitchFamily="34" charset="0"/>
              <a:buNone/>
            </a:pP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13 distant SN </a:t>
            </a:r>
            <a:r>
              <a:rPr lang="en-US" b="0" dirty="0" err="1">
                <a:latin typeface="HelveticaNeueLT Com 65 Md" pitchFamily="34" charset="0"/>
                <a:ea typeface="ＭＳ Ｐゴシック"/>
                <a:cs typeface="ＭＳ Ｐゴシック"/>
              </a:rPr>
              <a:t>Ia</a:t>
            </a:r>
            <a:endParaRPr lang="en-US" b="0" dirty="0">
              <a:latin typeface="HelveticaNeueLT Com 65 Md" pitchFamily="34" charset="0"/>
              <a:ea typeface="ＭＳ Ｐゴシック"/>
              <a:cs typeface="ＭＳ Ｐゴシック"/>
            </a:endParaRPr>
          </a:p>
          <a:p>
            <a:pPr marL="457200" indent="-457200" eaLnBrk="0" hangingPunct="0">
              <a:buFont typeface="Arial" pitchFamily="34" charset="0"/>
              <a:buNone/>
            </a:pP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(0.28 </a:t>
            </a: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  <a:sym typeface="Symbol" pitchFamily="18" charset="2"/>
              </a:rPr>
              <a:t></a:t>
            </a: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 z </a:t>
            </a: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  <a:sym typeface="Symbol" pitchFamily="18" charset="2"/>
              </a:rPr>
              <a:t></a:t>
            </a: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 0.62)</a:t>
            </a:r>
          </a:p>
          <a:p>
            <a:pPr marL="457200" indent="-457200" eaLnBrk="0" hangingPunct="0">
              <a:buFont typeface="Arial" pitchFamily="34" charset="0"/>
              <a:buNone/>
            </a:pPr>
            <a:endParaRPr lang="en-US" b="0" dirty="0">
              <a:latin typeface="HelveticaNeueLT Com 65 Md" pitchFamily="34" charset="0"/>
              <a:ea typeface="ＭＳ Ｐゴシック"/>
              <a:cs typeface="ＭＳ Ｐゴシック"/>
            </a:endParaRPr>
          </a:p>
          <a:p>
            <a:pPr marL="457200" indent="-457200" eaLnBrk="0" hangingPunct="0">
              <a:buFont typeface="Arial" pitchFamily="34" charset="0"/>
              <a:buAutoNum type="arabicPeriod"/>
            </a:pP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VLT [5]</a:t>
            </a:r>
          </a:p>
          <a:p>
            <a:pPr marL="457200" indent="-457200" eaLnBrk="0" hangingPunct="0">
              <a:buFont typeface="Arial" pitchFamily="34" charset="0"/>
              <a:buAutoNum type="arabicPeriod"/>
            </a:pP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ESSENCE [4]</a:t>
            </a:r>
          </a:p>
          <a:p>
            <a:pPr marL="457200" indent="-457200" eaLnBrk="0" hangingPunct="0">
              <a:buFont typeface="Arial" pitchFamily="34" charset="0"/>
              <a:buAutoNum type="arabicPeriod"/>
            </a:pP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Literature [3]</a:t>
            </a:r>
          </a:p>
          <a:p>
            <a:pPr marL="457200" indent="-457200" eaLnBrk="0" hangingPunct="0">
              <a:buFont typeface="Arial" pitchFamily="34" charset="0"/>
              <a:buAutoNum type="arabicPeriod"/>
            </a:pPr>
            <a:r>
              <a:rPr lang="en-US" b="0" dirty="0">
                <a:latin typeface="HelveticaNeueLT Com 65 Md" pitchFamily="34" charset="0"/>
                <a:ea typeface="ＭＳ Ｐゴシック"/>
                <a:cs typeface="ＭＳ Ｐゴシック"/>
              </a:rPr>
              <a:t>VLT SNLS [1]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 dirty="0" smtClean="0"/>
              <a:t>Time dilation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7772400" cy="4114800"/>
          </a:xfrm>
        </p:spPr>
        <p:txBody>
          <a:bodyPr/>
          <a:lstStyle/>
          <a:p>
            <a:r>
              <a:rPr lang="en-GB" sz="2800" smtClean="0"/>
              <a:t>‘Tired Light’ can be excluded beyond doubt (</a:t>
            </a:r>
            <a:r>
              <a:rPr lang="el-GR" sz="2800" smtClean="0">
                <a:cs typeface="Times New Roman" pitchFamily="18" charset="0"/>
              </a:rPr>
              <a:t>Δχ</a:t>
            </a:r>
            <a:r>
              <a:rPr lang="en-US" sz="2800" baseline="30000" smtClean="0">
                <a:cs typeface="Times New Roman" pitchFamily="18" charset="0"/>
              </a:rPr>
              <a:t>2</a:t>
            </a:r>
            <a:r>
              <a:rPr lang="en-US" sz="2800" smtClean="0">
                <a:cs typeface="Times New Roman" pitchFamily="18" charset="0"/>
              </a:rPr>
              <a:t>=120)</a:t>
            </a:r>
            <a:endParaRPr lang="el-GR" sz="2800" smtClean="0">
              <a:cs typeface="Times New Roman" pitchFamily="18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060575"/>
            <a:ext cx="5545137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588125" y="6308725"/>
            <a:ext cx="2531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 err="1" smtClean="0">
                <a:latin typeface="HelveticaNeueLT Com 65 Md" pitchFamily="34" charset="0"/>
              </a:rPr>
              <a:t>Blondin</a:t>
            </a:r>
            <a:r>
              <a:rPr lang="en-GB" dirty="0" smtClean="0">
                <a:latin typeface="HelveticaNeueLT Com 65 Md" pitchFamily="34" charset="0"/>
              </a:rPr>
              <a:t> </a:t>
            </a:r>
            <a:r>
              <a:rPr lang="en-GB" dirty="0">
                <a:latin typeface="HelveticaNeueLT Com 65 Md" pitchFamily="34" charset="0"/>
              </a:rPr>
              <a:t>et al. (2008)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uber-Prize-2007-High-Z-Te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812"/>
            <a:ext cx="9144000" cy="60721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08720"/>
          </a:xfrm>
        </p:spPr>
        <p:txBody>
          <a:bodyPr/>
          <a:lstStyle/>
          <a:p>
            <a:r>
              <a:rPr lang="en-GB" sz="4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High-z Supernova Search Team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smtClean="0"/>
              <a:t>Where are we?</a:t>
            </a:r>
            <a:endParaRPr lang="en-GB" sz="2800" smtClean="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8062913" cy="51117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mtClean="0"/>
              <a:t>Already in hand</a:t>
            </a:r>
          </a:p>
          <a:p>
            <a:pPr lvl="1">
              <a:spcBef>
                <a:spcPct val="0"/>
              </a:spcBef>
            </a:pPr>
            <a:r>
              <a:rPr lang="en-GB" smtClean="0"/>
              <a:t>about 1000 SNe Ia for cosmology</a:t>
            </a:r>
          </a:p>
          <a:p>
            <a:pPr lvl="1">
              <a:spcBef>
                <a:spcPct val="0"/>
              </a:spcBef>
            </a:pPr>
            <a:r>
              <a:rPr lang="en-GB" smtClean="0"/>
              <a:t>constant </a:t>
            </a:r>
            <a:r>
              <a:rPr lang="el-GR" smtClean="0">
                <a:cs typeface="Times New Roman" pitchFamily="18" charset="0"/>
              </a:rPr>
              <a:t>ω</a:t>
            </a:r>
            <a:r>
              <a:rPr lang="en-US" smtClean="0">
                <a:cs typeface="Times New Roman" pitchFamily="18" charset="0"/>
              </a:rPr>
              <a:t> determined to 5%</a:t>
            </a:r>
          </a:p>
          <a:p>
            <a:pPr lvl="1"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accuracy dominated by systematic effects</a:t>
            </a:r>
          </a:p>
          <a:p>
            <a:pPr lvl="2"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reddening, correlations, local field, evolution</a:t>
            </a:r>
          </a:p>
          <a:p>
            <a:pPr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Test for variable </a:t>
            </a:r>
            <a:r>
              <a:rPr lang="el-GR" smtClean="0">
                <a:cs typeface="Times New Roman" pitchFamily="18" charset="0"/>
              </a:rPr>
              <a:t>ω</a:t>
            </a:r>
            <a:endParaRPr lang="en-US" smtClean="0">
              <a:cs typeface="Times New Roman" pitchFamily="18" charset="0"/>
            </a:endParaRPr>
          </a:p>
          <a:p>
            <a:pPr lvl="1"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required accuracy ~2% in </a:t>
            </a:r>
            <a:r>
              <a:rPr lang="en-US" i="1" smtClean="0">
                <a:cs typeface="Times New Roman" pitchFamily="18" charset="0"/>
              </a:rPr>
              <a:t>individual</a:t>
            </a:r>
            <a:r>
              <a:rPr lang="en-US" smtClean="0">
                <a:cs typeface="Times New Roman" pitchFamily="18" charset="0"/>
              </a:rPr>
              <a:t> distances</a:t>
            </a:r>
          </a:p>
          <a:p>
            <a:pPr lvl="1"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can SNe Ia provide this?</a:t>
            </a:r>
          </a:p>
          <a:p>
            <a:pPr lvl="2"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can the systematics be reduced to this level?</a:t>
            </a:r>
          </a:p>
          <a:p>
            <a:pPr lvl="2"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homogeneous photometry?</a:t>
            </a:r>
          </a:p>
          <a:p>
            <a:pPr lvl="2"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handle 250000 SNe Ia per year?</a:t>
            </a:r>
            <a:endParaRPr lang="el-GR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500063" y="304800"/>
            <a:ext cx="8101012" cy="1143000"/>
          </a:xfrm>
        </p:spPr>
        <p:txBody>
          <a:bodyPr/>
          <a:lstStyle/>
          <a:p>
            <a:r>
              <a:rPr lang="en-US" sz="4000" smtClean="0"/>
              <a:t>Why are we not done yet?</a:t>
            </a:r>
            <a:endParaRPr lang="en-GB" sz="4000" smtClean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Problems with the following items: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Intrinsic SN Ia colours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Reddening law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Sample contamination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“demographics” or “secondary evolution”</a:t>
            </a:r>
          </a:p>
          <a:p>
            <a:pPr lvl="1">
              <a:spcBef>
                <a:spcPct val="0"/>
              </a:spcBef>
              <a:buFont typeface="Times New Roman" pitchFamily="18" charset="0"/>
              <a:buChar char="→"/>
            </a:pPr>
            <a:r>
              <a:rPr lang="en-US" sz="2400" smtClean="0"/>
              <a:t> </a:t>
            </a:r>
            <a:r>
              <a:rPr lang="en-US" smtClean="0"/>
              <a:t>systematics</a:t>
            </a:r>
            <a:endParaRPr lang="en-US" sz="2400" smtClean="0"/>
          </a:p>
          <a:p>
            <a:r>
              <a:rPr lang="en-US" smtClean="0"/>
              <a:t>Further work: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Evaluation of the supernova properties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Reconstruction of the expansion history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Combination with other cosmological measurements</a:t>
            </a:r>
          </a:p>
          <a:p>
            <a:pPr lvl="1">
              <a:spcBef>
                <a:spcPct val="0"/>
              </a:spcBef>
            </a:pPr>
            <a:r>
              <a:rPr lang="en-US" sz="2400" smtClean="0"/>
              <a:t>Comparison with exotic cosmology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different fitters</a:t>
            </a:r>
            <a:endParaRPr lang="en-GB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59396" name="Group 10"/>
          <p:cNvGrpSpPr>
            <a:grpSpLocks/>
          </p:cNvGrpSpPr>
          <p:nvPr/>
        </p:nvGrpSpPr>
        <p:grpSpPr bwMode="auto">
          <a:xfrm>
            <a:off x="285750" y="1143000"/>
            <a:ext cx="8572500" cy="5643563"/>
            <a:chOff x="285720" y="1142984"/>
            <a:chExt cx="8572560" cy="5643602"/>
          </a:xfrm>
        </p:grpSpPr>
        <p:grpSp>
          <p:nvGrpSpPr>
            <p:cNvPr id="59397" name="Group 8"/>
            <p:cNvGrpSpPr>
              <a:grpSpLocks/>
            </p:cNvGrpSpPr>
            <p:nvPr/>
          </p:nvGrpSpPr>
          <p:grpSpPr bwMode="auto">
            <a:xfrm>
              <a:off x="285720" y="1142984"/>
              <a:ext cx="8572560" cy="5429288"/>
              <a:chOff x="285720" y="1142984"/>
              <a:chExt cx="8572560" cy="5429288"/>
            </a:xfrm>
          </p:grpSpPr>
          <p:grpSp>
            <p:nvGrpSpPr>
              <p:cNvPr id="59399" name="Group 5"/>
              <p:cNvGrpSpPr>
                <a:grpSpLocks/>
              </p:cNvGrpSpPr>
              <p:nvPr/>
            </p:nvGrpSpPr>
            <p:grpSpPr bwMode="auto">
              <a:xfrm>
                <a:off x="285720" y="1500173"/>
                <a:ext cx="8572560" cy="5072099"/>
                <a:chOff x="571472" y="1500173"/>
                <a:chExt cx="7539064" cy="4400551"/>
              </a:xfrm>
            </p:grpSpPr>
            <p:pic>
              <p:nvPicPr>
                <p:cNvPr id="59402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71472" y="1500173"/>
                  <a:ext cx="3723154" cy="4399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03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357686" y="1500174"/>
                  <a:ext cx="3752850" cy="4400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9400" name="TextBox 6"/>
              <p:cNvSpPr txBox="1">
                <a:spLocks noChangeArrowheads="1"/>
              </p:cNvSpPr>
              <p:nvPr/>
            </p:nvSpPr>
            <p:spPr bwMode="auto">
              <a:xfrm>
                <a:off x="285720" y="1171502"/>
                <a:ext cx="1326004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MLCS2k2</a:t>
                </a:r>
                <a:endParaRPr lang="en-GB"/>
              </a:p>
            </p:txBody>
          </p:sp>
          <p:sp>
            <p:nvSpPr>
              <p:cNvPr id="59401" name="TextBox 7"/>
              <p:cNvSpPr txBox="1">
                <a:spLocks noChangeArrowheads="1"/>
              </p:cNvSpPr>
              <p:nvPr/>
            </p:nvSpPr>
            <p:spPr bwMode="auto">
              <a:xfrm>
                <a:off x="4586400" y="1142984"/>
                <a:ext cx="961032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/>
                  <a:t>SALT2</a:t>
                </a:r>
                <a:endParaRPr lang="en-GB"/>
              </a:p>
            </p:txBody>
          </p:sp>
        </p:grpSp>
        <p:sp>
          <p:nvSpPr>
            <p:cNvPr id="59398" name="TextBox 9"/>
            <p:cNvSpPr txBox="1">
              <a:spLocks noChangeArrowheads="1"/>
            </p:cNvSpPr>
            <p:nvPr/>
          </p:nvSpPr>
          <p:spPr bwMode="auto">
            <a:xfrm>
              <a:off x="6701728" y="6386476"/>
              <a:ext cx="2156552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Kessler et al. 2009</a:t>
              </a:r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17"/>
          <p:cNvGrpSpPr>
            <a:grpSpLocks/>
          </p:cNvGrpSpPr>
          <p:nvPr/>
        </p:nvGrpSpPr>
        <p:grpSpPr bwMode="auto">
          <a:xfrm>
            <a:off x="-12700" y="836613"/>
            <a:ext cx="9170988" cy="5822950"/>
            <a:chOff x="-8" y="527"/>
            <a:chExt cx="5777" cy="3668"/>
          </a:xfrm>
        </p:grpSpPr>
        <p:grpSp>
          <p:nvGrpSpPr>
            <p:cNvPr id="60430" name="Group 6"/>
            <p:cNvGrpSpPr>
              <a:grpSpLocks/>
            </p:cNvGrpSpPr>
            <p:nvPr/>
          </p:nvGrpSpPr>
          <p:grpSpPr bwMode="auto">
            <a:xfrm>
              <a:off x="-8" y="754"/>
              <a:ext cx="5777" cy="3441"/>
              <a:chOff x="-8" y="663"/>
              <a:chExt cx="5777" cy="3441"/>
            </a:xfrm>
          </p:grpSpPr>
          <p:pic>
            <p:nvPicPr>
              <p:cNvPr id="60432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8" y="663"/>
                <a:ext cx="5777" cy="3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433" name="Rectangle 5"/>
              <p:cNvSpPr>
                <a:spLocks noChangeArrowheads="1"/>
              </p:cNvSpPr>
              <p:nvPr/>
            </p:nvSpPr>
            <p:spPr bwMode="auto">
              <a:xfrm>
                <a:off x="5556" y="2387"/>
                <a:ext cx="204" cy="31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60431" name="Text Box 16"/>
            <p:cNvSpPr txBox="1">
              <a:spLocks noChangeArrowheads="1"/>
            </p:cNvSpPr>
            <p:nvPr/>
          </p:nvSpPr>
          <p:spPr bwMode="auto">
            <a:xfrm>
              <a:off x="0" y="527"/>
              <a:ext cx="1715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/>
                <a:t>Wood-Vasey et al. 2007</a:t>
              </a:r>
            </a:p>
          </p:txBody>
        </p:sp>
      </p:grp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 smtClean="0"/>
              <a:t>Systematics table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79388" y="2949575"/>
            <a:ext cx="6478587" cy="2290763"/>
            <a:chOff x="113" y="1858"/>
            <a:chExt cx="4081" cy="1443"/>
          </a:xfrm>
        </p:grpSpPr>
        <p:sp>
          <p:nvSpPr>
            <p:cNvPr id="60422" name="Rectangle 7"/>
            <p:cNvSpPr>
              <a:spLocks noChangeArrowheads="1"/>
            </p:cNvSpPr>
            <p:nvPr/>
          </p:nvSpPr>
          <p:spPr bwMode="auto">
            <a:xfrm>
              <a:off x="113" y="1858"/>
              <a:ext cx="1814" cy="137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0423" name="Rectangle 8"/>
            <p:cNvSpPr>
              <a:spLocks noChangeArrowheads="1"/>
            </p:cNvSpPr>
            <p:nvPr/>
          </p:nvSpPr>
          <p:spPr bwMode="auto">
            <a:xfrm>
              <a:off x="113" y="2770"/>
              <a:ext cx="1088" cy="137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0424" name="Rectangle 9"/>
            <p:cNvSpPr>
              <a:spLocks noChangeArrowheads="1"/>
            </p:cNvSpPr>
            <p:nvPr/>
          </p:nvSpPr>
          <p:spPr bwMode="auto">
            <a:xfrm>
              <a:off x="113" y="2641"/>
              <a:ext cx="1474" cy="137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0425" name="Rectangle 10"/>
            <p:cNvSpPr>
              <a:spLocks noChangeArrowheads="1"/>
            </p:cNvSpPr>
            <p:nvPr/>
          </p:nvSpPr>
          <p:spPr bwMode="auto">
            <a:xfrm>
              <a:off x="113" y="3164"/>
              <a:ext cx="703" cy="137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0426" name="Rectangle 11"/>
            <p:cNvSpPr>
              <a:spLocks noChangeArrowheads="1"/>
            </p:cNvSpPr>
            <p:nvPr/>
          </p:nvSpPr>
          <p:spPr bwMode="auto">
            <a:xfrm>
              <a:off x="2652" y="1858"/>
              <a:ext cx="1542" cy="137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0427" name="Rectangle 12"/>
            <p:cNvSpPr>
              <a:spLocks noChangeArrowheads="1"/>
            </p:cNvSpPr>
            <p:nvPr/>
          </p:nvSpPr>
          <p:spPr bwMode="auto">
            <a:xfrm>
              <a:off x="2652" y="2641"/>
              <a:ext cx="1542" cy="137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0428" name="Rectangle 13"/>
            <p:cNvSpPr>
              <a:spLocks noChangeArrowheads="1"/>
            </p:cNvSpPr>
            <p:nvPr/>
          </p:nvSpPr>
          <p:spPr bwMode="auto">
            <a:xfrm>
              <a:off x="2652" y="2770"/>
              <a:ext cx="1542" cy="137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60429" name="Rectangle 14"/>
            <p:cNvSpPr>
              <a:spLocks noChangeArrowheads="1"/>
            </p:cNvSpPr>
            <p:nvPr/>
          </p:nvSpPr>
          <p:spPr bwMode="auto">
            <a:xfrm>
              <a:off x="2652" y="3164"/>
              <a:ext cx="1542" cy="137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Systematics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Current questions</a:t>
            </a:r>
          </a:p>
          <a:p>
            <a:pPr lvl="1"/>
            <a:r>
              <a:rPr lang="en-GB" dirty="0" smtClean="0"/>
              <a:t>calibration</a:t>
            </a:r>
          </a:p>
          <a:p>
            <a:pPr lvl="1"/>
            <a:r>
              <a:rPr lang="en-GB" dirty="0" err="1" smtClean="0"/>
              <a:t>restframe</a:t>
            </a:r>
            <a:r>
              <a:rPr lang="en-GB" dirty="0" smtClean="0"/>
              <a:t> UV flux</a:t>
            </a:r>
          </a:p>
          <a:p>
            <a:pPr lvl="2"/>
            <a:r>
              <a:rPr lang="en-GB" dirty="0" err="1" smtClean="0"/>
              <a:t>redshifted</a:t>
            </a:r>
            <a:r>
              <a:rPr lang="en-GB" dirty="0" smtClean="0"/>
              <a:t> into the observable window</a:t>
            </a:r>
          </a:p>
          <a:p>
            <a:pPr lvl="1"/>
            <a:r>
              <a:rPr lang="en-GB" dirty="0" smtClean="0"/>
              <a:t>reddening and absorption</a:t>
            </a:r>
          </a:p>
          <a:p>
            <a:pPr lvl="2"/>
            <a:r>
              <a:rPr lang="en-GB" dirty="0" smtClean="0"/>
              <a:t>detect absorption </a:t>
            </a:r>
          </a:p>
          <a:p>
            <a:pPr lvl="3"/>
            <a:r>
              <a:rPr lang="en-GB" dirty="0" smtClean="0"/>
              <a:t>through colours or spectroscopic indicators</a:t>
            </a:r>
          </a:p>
          <a:p>
            <a:pPr lvl="2"/>
            <a:r>
              <a:rPr lang="en-GB" dirty="0" smtClean="0"/>
              <a:t>correct for absorption</a:t>
            </a:r>
          </a:p>
          <a:p>
            <a:pPr lvl="3"/>
            <a:r>
              <a:rPr lang="en-GB" dirty="0" smtClean="0"/>
              <a:t>knowledge of absorption law</a:t>
            </a:r>
          </a:p>
          <a:p>
            <a:pPr lvl="1"/>
            <a:r>
              <a:rPr lang="en-GB" dirty="0" smtClean="0"/>
              <a:t>light curve fitters</a:t>
            </a:r>
          </a:p>
          <a:p>
            <a:pPr lvl="1"/>
            <a:r>
              <a:rPr lang="en-GB" dirty="0" smtClean="0"/>
              <a:t>selection bias</a:t>
            </a:r>
          </a:p>
          <a:p>
            <a:pPr lvl="2"/>
            <a:r>
              <a:rPr lang="en-GB" dirty="0" smtClean="0"/>
              <a:t>sampling of different populations</a:t>
            </a:r>
          </a:p>
          <a:p>
            <a:pPr lvl="1"/>
            <a:r>
              <a:rPr lang="en-GB" dirty="0" smtClean="0"/>
              <a:t>gravitational </a:t>
            </a:r>
            <a:r>
              <a:rPr lang="en-GB" dirty="0" err="1" smtClean="0"/>
              <a:t>lensing</a:t>
            </a:r>
            <a:endParaRPr lang="en-GB" dirty="0" smtClean="0"/>
          </a:p>
          <a:p>
            <a:pPr lvl="1"/>
            <a:r>
              <a:rPr lang="en-GB" dirty="0" smtClean="0"/>
              <a:t>brightness evolution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Time variable </a:t>
            </a:r>
            <a:r>
              <a:rPr lang="el-GR" smtClean="0">
                <a:cs typeface="Times New Roman" pitchFamily="18" charset="0"/>
              </a:rPr>
              <a:t>ω</a:t>
            </a:r>
            <a:r>
              <a:rPr lang="en-US" smtClean="0">
                <a:cs typeface="Times New Roman" pitchFamily="18" charset="0"/>
              </a:rPr>
              <a:t>?</a:t>
            </a:r>
            <a:endParaRPr lang="el-GR" smtClean="0">
              <a:cs typeface="Times New Roman" pitchFamily="18" charset="0"/>
            </a:endParaRPr>
          </a:p>
        </p:txBody>
      </p:sp>
      <p:sp>
        <p:nvSpPr>
          <p:cNvPr id="63491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63492" name="Group 12"/>
          <p:cNvGrpSpPr>
            <a:grpSpLocks/>
          </p:cNvGrpSpPr>
          <p:nvPr/>
        </p:nvGrpSpPr>
        <p:grpSpPr bwMode="auto">
          <a:xfrm>
            <a:off x="-36513" y="1196975"/>
            <a:ext cx="9180513" cy="5354638"/>
            <a:chOff x="-23" y="754"/>
            <a:chExt cx="5783" cy="3373"/>
          </a:xfrm>
        </p:grpSpPr>
        <p:pic>
          <p:nvPicPr>
            <p:cNvPr id="63493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99" y="1207"/>
              <a:ext cx="3061" cy="2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3" y="754"/>
              <a:ext cx="2891" cy="3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5" name="Text Box 11"/>
            <p:cNvSpPr txBox="1">
              <a:spLocks noChangeArrowheads="1"/>
            </p:cNvSpPr>
            <p:nvPr/>
          </p:nvSpPr>
          <p:spPr bwMode="auto">
            <a:xfrm>
              <a:off x="3833" y="3815"/>
              <a:ext cx="1916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>
                  <a:latin typeface="HelveticaNeueLT Com 65 Md" pitchFamily="34" charset="0"/>
                </a:rPr>
                <a:t>Wood-</a:t>
              </a:r>
              <a:r>
                <a:rPr lang="en-GB" dirty="0" err="1">
                  <a:latin typeface="HelveticaNeueLT Com 65 Md" pitchFamily="34" charset="0"/>
                </a:rPr>
                <a:t>Vasey</a:t>
              </a:r>
              <a:r>
                <a:rPr lang="en-GB" dirty="0">
                  <a:latin typeface="HelveticaNeueLT Com 65 Md" pitchFamily="34" charset="0"/>
                </a:rPr>
                <a:t> et al.  2007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Work to do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1143000"/>
            <a:ext cx="8497887" cy="57150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Collecting thousands of supernovae may be fun, but for future cosmology applications we</a:t>
            </a:r>
          </a:p>
          <a:p>
            <a:pPr lvl="1"/>
            <a:r>
              <a:rPr lang="en-GB" dirty="0" smtClean="0"/>
              <a:t>need to understand photometry</a:t>
            </a:r>
          </a:p>
          <a:p>
            <a:pPr lvl="2"/>
            <a:r>
              <a:rPr lang="en-GB" dirty="0" smtClean="0"/>
              <a:t>accuracy requirements strongly increased</a:t>
            </a:r>
          </a:p>
          <a:p>
            <a:pPr lvl="1"/>
            <a:r>
              <a:rPr lang="en-GB" dirty="0" smtClean="0"/>
              <a:t>need to understand their variations</a:t>
            </a:r>
          </a:p>
          <a:p>
            <a:pPr lvl="2"/>
            <a:r>
              <a:rPr lang="en-GB" dirty="0" smtClean="0"/>
              <a:t>simple correlations may work, but are ad hoc</a:t>
            </a:r>
          </a:p>
          <a:p>
            <a:pPr lvl="1"/>
            <a:r>
              <a:rPr lang="en-GB" dirty="0" smtClean="0"/>
              <a:t>need to solve the reddening problem</a:t>
            </a:r>
          </a:p>
          <a:p>
            <a:pPr lvl="2"/>
            <a:r>
              <a:rPr lang="en-GB" dirty="0" smtClean="0"/>
              <a:t>go to rest-frame IR? </a:t>
            </a:r>
          </a:p>
          <a:p>
            <a:pPr lvl="3">
              <a:buFont typeface="Times New Roman" pitchFamily="18" charset="0"/>
              <a:buChar char="→"/>
            </a:pPr>
            <a:r>
              <a:rPr lang="en-GB" dirty="0" smtClean="0">
                <a:sym typeface="Wingdings" pitchFamily="2" charset="2"/>
              </a:rPr>
              <a:t> JWST will show whether this works</a:t>
            </a:r>
          </a:p>
          <a:p>
            <a:pPr lvl="3">
              <a:buFont typeface="Times New Roman" pitchFamily="18" charset="0"/>
              <a:buChar char="→"/>
            </a:pPr>
            <a:r>
              <a:rPr lang="en-US" dirty="0" smtClean="0">
                <a:sym typeface="Wingdings" pitchFamily="2" charset="2"/>
              </a:rPr>
              <a:t> Euclid offers a fantastic possibility here</a:t>
            </a:r>
            <a:endParaRPr lang="en-GB" dirty="0" smtClean="0">
              <a:sym typeface="Wingdings" pitchFamily="2" charset="2"/>
            </a:endParaRPr>
          </a:p>
          <a:p>
            <a:pPr lvl="2"/>
            <a:r>
              <a:rPr lang="en-GB" dirty="0" smtClean="0">
                <a:sym typeface="Wingdings" pitchFamily="2" charset="2"/>
              </a:rPr>
              <a:t>understand another ‘dark’ component of the universe (dust)</a:t>
            </a:r>
            <a:endParaRPr lang="en-GB" dirty="0" smtClean="0"/>
          </a:p>
          <a:p>
            <a:pPr lvl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next?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2117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GB" dirty="0" smtClean="0"/>
              <a:t>Already in hand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&gt;1000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r>
              <a:rPr lang="en-GB" dirty="0" smtClean="0"/>
              <a:t> for cosmology</a:t>
            </a:r>
          </a:p>
          <a:p>
            <a:pPr lvl="1">
              <a:spcBef>
                <a:spcPct val="0"/>
              </a:spcBef>
            </a:pPr>
            <a:r>
              <a:rPr lang="en-GB" dirty="0" smtClean="0"/>
              <a:t>constant </a:t>
            </a:r>
            <a:r>
              <a:rPr lang="el-GR" dirty="0" smtClean="0">
                <a:cs typeface="Times New Roman" pitchFamily="18" charset="0"/>
              </a:rPr>
              <a:t>ω</a:t>
            </a:r>
            <a:r>
              <a:rPr lang="en-US" dirty="0" smtClean="0">
                <a:cs typeface="Times New Roman" pitchFamily="18" charset="0"/>
              </a:rPr>
              <a:t> determined to 5%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accuracy dominated by systematic effects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Missing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good data at z&gt;1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light curves and spectra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good infrared data at z&gt;0.5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cover the </a:t>
            </a:r>
            <a:r>
              <a:rPr lang="en-US" dirty="0" err="1" smtClean="0">
                <a:cs typeface="Times New Roman" pitchFamily="18" charset="0"/>
              </a:rPr>
              <a:t>restframe</a:t>
            </a:r>
            <a:r>
              <a:rPr lang="en-US" dirty="0" smtClean="0">
                <a:cs typeface="Times New Roman" pitchFamily="18" charset="0"/>
              </a:rPr>
              <a:t> B and V filters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move towards longer wavelengths to reduce absorption effects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I-band Hubble diagram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Freedman et al.</a:t>
            </a:r>
          </a:p>
          <a:p>
            <a:pPr lvl="2">
              <a:spcBef>
                <a:spcPct val="0"/>
              </a:spcBef>
            </a:pPr>
            <a:r>
              <a:rPr lang="en-US" dirty="0" err="1" smtClean="0">
                <a:cs typeface="Times New Roman" pitchFamily="18" charset="0"/>
              </a:rPr>
              <a:t>Nobili</a:t>
            </a:r>
            <a:r>
              <a:rPr lang="en-US" dirty="0" smtClean="0">
                <a:cs typeface="Times New Roman" pitchFamily="18" charset="0"/>
              </a:rPr>
              <a:t>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I-band Hubble diagram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GB" dirty="0" smtClean="0"/>
              <a:t>Currently only 35 </a:t>
            </a:r>
            <a:r>
              <a:rPr lang="en-GB" dirty="0" err="1" smtClean="0"/>
              <a:t>SNe</a:t>
            </a:r>
            <a:r>
              <a:rPr lang="en-GB" dirty="0" smtClean="0"/>
              <a:t>  </a:t>
            </a:r>
            <a:r>
              <a:rPr lang="en-GB" dirty="0" err="1" smtClean="0"/>
              <a:t>Ia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-36512" y="4149080"/>
            <a:ext cx="4608512" cy="2664297"/>
            <a:chOff x="-223987" y="222295"/>
            <a:chExt cx="6436283" cy="3679161"/>
          </a:xfrm>
        </p:grpSpPr>
        <p:grpSp>
          <p:nvGrpSpPr>
            <p:cNvPr id="11" name="Group 4"/>
            <p:cNvGrpSpPr/>
            <p:nvPr/>
          </p:nvGrpSpPr>
          <p:grpSpPr>
            <a:xfrm>
              <a:off x="-223987" y="222295"/>
              <a:ext cx="6436283" cy="3679161"/>
              <a:chOff x="1888085" y="958516"/>
              <a:chExt cx="5138300" cy="2962244"/>
            </a:xfrm>
          </p:grpSpPr>
          <p:pic>
            <p:nvPicPr>
              <p:cNvPr id="13" name="Picture 13" descr="GoobarFig03revise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-2738" r="-2197"/>
              <a:stretch>
                <a:fillRect/>
              </a:stretch>
            </p:blipFill>
            <p:spPr bwMode="auto">
              <a:xfrm>
                <a:off x="1888085" y="958516"/>
                <a:ext cx="5138300" cy="29622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661524" y="3418442"/>
                <a:ext cx="1239313" cy="342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>
                    <a:latin typeface="HelveticaNeueLT Com 65 Md" pitchFamily="34" charset="0"/>
                  </a:rPr>
                  <a:t>560 </a:t>
                </a:r>
                <a:r>
                  <a:rPr lang="en-GB" sz="1400" dirty="0" err="1" smtClean="0">
                    <a:latin typeface="HelveticaNeueLT Com 65 Md" pitchFamily="34" charset="0"/>
                  </a:rPr>
                  <a:t>SNe</a:t>
                </a:r>
                <a:r>
                  <a:rPr lang="en-GB" sz="1400" dirty="0" smtClean="0">
                    <a:latin typeface="HelveticaNeueLT Com 65 Md" pitchFamily="34" charset="0"/>
                  </a:rPr>
                  <a:t> </a:t>
                </a:r>
                <a:r>
                  <a:rPr lang="en-GB" sz="1400" dirty="0" err="1" smtClean="0">
                    <a:latin typeface="HelveticaNeueLT Com 65 Md" pitchFamily="34" charset="0"/>
                  </a:rPr>
                  <a:t>Ia</a:t>
                </a:r>
                <a:endParaRPr lang="en-GB" sz="1400" dirty="0" smtClean="0">
                  <a:latin typeface="HelveticaNeueLT Com 65 Md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38495" y="308900"/>
              <a:ext cx="3819783" cy="467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latin typeface="HelveticaNeueLT Com 65 Md" pitchFamily="34" charset="0"/>
                </a:rPr>
                <a:t>Goobar</a:t>
              </a:r>
              <a:r>
                <a:rPr lang="de-DE" sz="1600" dirty="0" smtClean="0">
                  <a:latin typeface="HelveticaNeueLT Com 65 Md" pitchFamily="34" charset="0"/>
                </a:rPr>
                <a:t> &amp; Leibundgut 2011</a:t>
              </a:r>
              <a:endParaRPr lang="de-DE" sz="1600" dirty="0">
                <a:latin typeface="HelveticaNeueLT Com 65 Md" pitchFamily="34" charset="0"/>
              </a:endParaRP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4495800" y="1238251"/>
            <a:ext cx="4495800" cy="5619749"/>
            <a:chOff x="4495800" y="1238251"/>
            <a:chExt cx="4495800" cy="5619749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-4263"/>
            <a:stretch>
              <a:fillRect/>
            </a:stretch>
          </p:blipFill>
          <p:spPr bwMode="auto">
            <a:xfrm>
              <a:off x="4495800" y="1238251"/>
              <a:ext cx="4495800" cy="56197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410215" y="1447800"/>
              <a:ext cx="2362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latin typeface="HelveticaNeueLT Com 55 Roman" pitchFamily="34" charset="0"/>
                </a:rPr>
                <a:t>Freedman et al. 2009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GB" dirty="0" smtClean="0"/>
              <a:t>Supernova Cosmology – </a:t>
            </a:r>
            <a:br>
              <a:rPr lang="en-GB" dirty="0" smtClean="0"/>
            </a:br>
            <a:r>
              <a:rPr lang="en-GB" dirty="0" smtClean="0"/>
              <a:t>do we need more?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8062913" cy="511175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Test </a:t>
            </a:r>
            <a:r>
              <a:rPr lang="en-US" dirty="0">
                <a:cs typeface="Times New Roman" pitchFamily="18" charset="0"/>
              </a:rPr>
              <a:t>for variable </a:t>
            </a:r>
            <a:r>
              <a:rPr lang="el-GR" dirty="0">
                <a:cs typeface="Times New Roman" pitchFamily="18" charset="0"/>
              </a:rPr>
              <a:t>ω</a:t>
            </a:r>
            <a:endParaRPr lang="en-US" dirty="0">
              <a:cs typeface="Times New Roman" pitchFamily="18" charset="0"/>
            </a:endParaRP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required accuracy ~2% in </a:t>
            </a:r>
            <a:r>
              <a:rPr lang="en-US" i="1" dirty="0">
                <a:cs typeface="Times New Roman" pitchFamily="18" charset="0"/>
              </a:rPr>
              <a:t>individual</a:t>
            </a:r>
            <a:r>
              <a:rPr lang="en-US" dirty="0">
                <a:cs typeface="Times New Roman" pitchFamily="18" charset="0"/>
              </a:rPr>
              <a:t> distances</a:t>
            </a: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can </a:t>
            </a:r>
            <a:r>
              <a:rPr lang="en-US" dirty="0" err="1">
                <a:cs typeface="Times New Roman" pitchFamily="18" charset="0"/>
              </a:rPr>
              <a:t>SNe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Ia</a:t>
            </a:r>
            <a:r>
              <a:rPr lang="en-US" dirty="0">
                <a:cs typeface="Times New Roman" pitchFamily="18" charset="0"/>
              </a:rPr>
              <a:t> provide this?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can the </a:t>
            </a:r>
            <a:r>
              <a:rPr lang="en-US" dirty="0" err="1">
                <a:cs typeface="Times New Roman" pitchFamily="18" charset="0"/>
              </a:rPr>
              <a:t>systematics</a:t>
            </a:r>
            <a:r>
              <a:rPr lang="en-US" dirty="0">
                <a:cs typeface="Times New Roman" pitchFamily="18" charset="0"/>
              </a:rPr>
              <a:t> be reduced to this level?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homogeneous photometry</a:t>
            </a:r>
            <a:r>
              <a:rPr lang="en-US" dirty="0" smtClean="0">
                <a:cs typeface="Times New Roman" pitchFamily="18" charset="0"/>
              </a:rPr>
              <a:t>?</a:t>
            </a:r>
          </a:p>
          <a:p>
            <a:pPr lvl="2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further parameters (e.g. host galaxy </a:t>
            </a:r>
            <a:r>
              <a:rPr lang="en-US" dirty="0" err="1" smtClean="0">
                <a:cs typeface="Times New Roman" pitchFamily="18" charset="0"/>
              </a:rPr>
              <a:t>metalicity</a:t>
            </a:r>
            <a:r>
              <a:rPr lang="en-US" dirty="0" smtClean="0">
                <a:cs typeface="Times New Roman" pitchFamily="18" charset="0"/>
              </a:rPr>
              <a:t>)</a:t>
            </a:r>
            <a:endParaRPr lang="en-US" dirty="0">
              <a:cs typeface="Times New Roman" pitchFamily="18" charset="0"/>
            </a:endParaRP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handle </a:t>
            </a:r>
            <a:r>
              <a:rPr lang="en-US" dirty="0" smtClean="0">
                <a:cs typeface="Times New Roman" pitchFamily="18" charset="0"/>
              </a:rPr>
              <a:t>&gt;100000 </a:t>
            </a:r>
            <a:r>
              <a:rPr lang="en-US" dirty="0" err="1">
                <a:cs typeface="Times New Roman" pitchFamily="18" charset="0"/>
              </a:rPr>
              <a:t>SNe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Ia</a:t>
            </a:r>
            <a:r>
              <a:rPr lang="en-US" dirty="0">
                <a:cs typeface="Times New Roman" pitchFamily="18" charset="0"/>
              </a:rPr>
              <a:t> per year</a:t>
            </a:r>
            <a:r>
              <a:rPr lang="en-US" dirty="0" smtClean="0">
                <a:cs typeface="Times New Roman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Euclid</a:t>
            </a: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3000 </a:t>
            </a:r>
            <a:r>
              <a:rPr lang="en-US" dirty="0" err="1" smtClean="0">
                <a:cs typeface="Times New Roman" pitchFamily="18" charset="0"/>
              </a:rPr>
              <a:t>SNe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Ia</a:t>
            </a:r>
            <a:r>
              <a:rPr lang="en-US" dirty="0" smtClean="0">
                <a:cs typeface="Times New Roman" pitchFamily="18" charset="0"/>
              </a:rPr>
              <a:t> to z&lt;1.2 with IR light curves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(deep fields) </a:t>
            </a:r>
            <a:r>
              <a:rPr lang="en-US" dirty="0" smtClean="0">
                <a:cs typeface="Times New Roman" pitchFamily="18" charset="0"/>
                <a:sym typeface="Wingdings" pitchFamily="2" charset="2"/>
              </a:rPr>
              <a:t> I-band Hubble diagram</a:t>
            </a:r>
            <a:endParaRPr lang="en-US" dirty="0" smtClean="0">
              <a:cs typeface="Times New Roman" pitchFamily="18" charset="0"/>
            </a:endParaRPr>
          </a:p>
          <a:p>
            <a:pPr lvl="1">
              <a:spcBef>
                <a:spcPct val="0"/>
              </a:spcBef>
            </a:pPr>
            <a:r>
              <a:rPr lang="en-US" dirty="0" smtClean="0">
                <a:cs typeface="Times New Roman" pitchFamily="18" charset="0"/>
              </a:rPr>
              <a:t>16000 </a:t>
            </a:r>
            <a:r>
              <a:rPr lang="en-US" dirty="0" err="1" smtClean="0">
                <a:cs typeface="Times New Roman" pitchFamily="18" charset="0"/>
              </a:rPr>
              <a:t>SNe</a:t>
            </a:r>
            <a:r>
              <a:rPr lang="en-US" dirty="0" smtClean="0">
                <a:cs typeface="Times New Roman" pitchFamily="18" charset="0"/>
              </a:rPr>
              <a:t> discovered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uber-Prize-2007-SC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6592" y="-315416"/>
            <a:ext cx="9900592" cy="742544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720080"/>
          </a:xfrm>
        </p:spPr>
        <p:txBody>
          <a:bodyPr/>
          <a:lstStyle/>
          <a:p>
            <a:r>
              <a:rPr lang="en-GB" sz="4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Supernova Cosmology Project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US" dirty="0" smtClean="0"/>
              <a:t>Cosmology – more?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600200" y="1143000"/>
            <a:ext cx="6289707" cy="5562600"/>
            <a:chOff x="1600200" y="1219200"/>
            <a:chExt cx="6289707" cy="5562600"/>
          </a:xfrm>
          <a:solidFill>
            <a:srgbClr val="FAF9FD"/>
          </a:solidFill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1219200"/>
              <a:ext cx="5562600" cy="53486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800600" y="6258580"/>
              <a:ext cx="308930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latin typeface="HelveticaNeueLT Com 45 Lt" pitchFamily="34" charset="0"/>
                </a:rPr>
                <a:t>Goobar</a:t>
              </a:r>
              <a:r>
                <a:rPr lang="en-US" sz="1400" b="1" dirty="0" smtClean="0">
                  <a:latin typeface="HelveticaNeueLT Com 45 Lt" pitchFamily="34" charset="0"/>
                </a:rPr>
                <a:t> &amp; Leibundgut 2011</a:t>
              </a:r>
            </a:p>
            <a:p>
              <a:r>
                <a:rPr lang="en-US" sz="1400" b="1" dirty="0" smtClean="0">
                  <a:latin typeface="HelveticaNeueLT Com 45 Lt" pitchFamily="34" charset="0"/>
                </a:rPr>
                <a:t>(courtesy E. Linder and J. Johansson)</a:t>
              </a:r>
              <a:endParaRPr lang="en-GB" sz="1400" b="1" dirty="0">
                <a:latin typeface="HelveticaNeueLT Com 45 L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/>
          <a:lstStyle/>
          <a:p>
            <a:r>
              <a:rPr lang="en-GB" dirty="0" smtClean="0"/>
              <a:t>Predicting the future 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What will we know about </a:t>
            </a:r>
            <a:br>
              <a:rPr lang="en-US" dirty="0" smtClean="0"/>
            </a:br>
            <a:r>
              <a:rPr lang="en-US" dirty="0" smtClean="0"/>
              <a:t>supernovae 10 years from now?</a:t>
            </a:r>
          </a:p>
          <a:p>
            <a:pPr lvl="1"/>
            <a:r>
              <a:rPr lang="en-US" dirty="0" smtClean="0"/>
              <a:t>~5400 </a:t>
            </a:r>
            <a:r>
              <a:rPr lang="en-US" dirty="0" err="1" smtClean="0"/>
              <a:t>SNe</a:t>
            </a:r>
            <a:r>
              <a:rPr lang="en-US" dirty="0" smtClean="0"/>
              <a:t> reported until end of 2009</a:t>
            </a:r>
          </a:p>
          <a:p>
            <a:pPr lvl="1"/>
            <a:r>
              <a:rPr lang="en-US" dirty="0" smtClean="0"/>
              <a:t>expect up to </a:t>
            </a:r>
            <a:br>
              <a:rPr lang="en-US" dirty="0" smtClean="0"/>
            </a:br>
            <a:r>
              <a:rPr lang="en-US" dirty="0" smtClean="0"/>
              <a:t>100000 </a:t>
            </a:r>
            <a:r>
              <a:rPr lang="en-US" dirty="0" err="1" smtClean="0"/>
              <a:t>SNe</a:t>
            </a:r>
            <a:r>
              <a:rPr lang="en-US" dirty="0" smtClean="0"/>
              <a:t>  (?) </a:t>
            </a:r>
            <a:br>
              <a:rPr lang="en-US" dirty="0" smtClean="0"/>
            </a:br>
            <a:r>
              <a:rPr lang="en-US" dirty="0" smtClean="0"/>
              <a:t>for the coming </a:t>
            </a:r>
            <a:br>
              <a:rPr lang="en-US" dirty="0" smtClean="0"/>
            </a:br>
            <a:r>
              <a:rPr lang="en-US" dirty="0" smtClean="0"/>
              <a:t>decade</a:t>
            </a:r>
          </a:p>
          <a:p>
            <a:pPr marL="1076325" lvl="2" indent="0">
              <a:buNone/>
            </a:pPr>
            <a:r>
              <a:rPr lang="en-US" dirty="0" err="1" smtClean="0"/>
              <a:t>PanSTARRS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PTF/PTF2</a:t>
            </a:r>
            <a:r>
              <a:rPr lang="en-GB" dirty="0" smtClean="0"/>
              <a:t>,</a:t>
            </a:r>
            <a:br>
              <a:rPr lang="en-GB" dirty="0" smtClean="0"/>
            </a:br>
            <a:r>
              <a:rPr lang="en-GB" dirty="0" smtClean="0"/>
              <a:t>LSST</a:t>
            </a:r>
            <a:endParaRPr lang="en-US" dirty="0" smtClean="0"/>
          </a:p>
        </p:txBody>
      </p:sp>
      <p:grpSp>
        <p:nvGrpSpPr>
          <p:cNvPr id="4" name="Group 6"/>
          <p:cNvGrpSpPr/>
          <p:nvPr/>
        </p:nvGrpSpPr>
        <p:grpSpPr>
          <a:xfrm>
            <a:off x="7315200" y="76200"/>
            <a:ext cx="1676400" cy="2209800"/>
            <a:chOff x="7696200" y="0"/>
            <a:chExt cx="1295400" cy="161925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96200" y="0"/>
              <a:ext cx="1295400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1066800"/>
              <a:ext cx="377428" cy="37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4463" y="3276600"/>
            <a:ext cx="52695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Concentrate on</a:t>
            </a:r>
            <a:r>
              <a:rPr lang="en-GB" dirty="0" smtClean="0">
                <a:sym typeface="Symbol"/>
              </a:rPr>
              <a:t> not covered so far</a:t>
            </a:r>
          </a:p>
          <a:p>
            <a:pPr lvl="1"/>
            <a:r>
              <a:rPr lang="en-GB" dirty="0" smtClean="0">
                <a:sym typeface="Symbol"/>
              </a:rPr>
              <a:t>particular IR is interesting</a:t>
            </a:r>
          </a:p>
          <a:p>
            <a:pPr lvl="2"/>
            <a:r>
              <a:rPr lang="en-GB" dirty="0" smtClean="0">
                <a:sym typeface="Symbol"/>
              </a:rPr>
              <a:t>reduced effect of reddening</a:t>
            </a:r>
          </a:p>
          <a:p>
            <a:pPr lvl="2"/>
            <a:r>
              <a:rPr lang="en-GB" dirty="0" smtClean="0">
                <a:sym typeface="Symbol"/>
              </a:rPr>
              <a:t>better behaviour of </a:t>
            </a:r>
            <a:r>
              <a:rPr lang="en-GB" dirty="0" err="1" smtClean="0">
                <a:sym typeface="Symbol"/>
              </a:rPr>
              <a:t>SNe</a:t>
            </a:r>
            <a:r>
              <a:rPr lang="en-GB" dirty="0" smtClean="0">
                <a:sym typeface="Symbol"/>
              </a:rPr>
              <a:t> </a:t>
            </a:r>
            <a:r>
              <a:rPr lang="en-GB" dirty="0" err="1" smtClean="0">
                <a:sym typeface="Symbol"/>
              </a:rPr>
              <a:t>Ia</a:t>
            </a:r>
            <a:r>
              <a:rPr lang="en-GB" dirty="0" smtClean="0">
                <a:sym typeface="Symbol"/>
              </a:rPr>
              <a:t>(?)</a:t>
            </a:r>
          </a:p>
          <a:p>
            <a:r>
              <a:rPr lang="en-GB" dirty="0" smtClean="0">
                <a:sym typeface="Symbol"/>
              </a:rPr>
              <a:t>Understand the SN zoo</a:t>
            </a:r>
          </a:p>
          <a:p>
            <a:pPr lvl="1"/>
            <a:r>
              <a:rPr lang="en-GB" dirty="0" smtClean="0">
                <a:sym typeface="Symbol"/>
              </a:rPr>
              <a:t>many (subtle?) differences observed in recent samples (</a:t>
            </a:r>
            <a:r>
              <a:rPr lang="en-GB" dirty="0" err="1" smtClean="0">
                <a:sym typeface="Symbol"/>
              </a:rPr>
              <a:t>PanSTARRS</a:t>
            </a:r>
            <a:r>
              <a:rPr lang="en-GB" dirty="0" smtClean="0">
                <a:sym typeface="Symbol"/>
              </a:rPr>
              <a:t> and PTF)</a:t>
            </a:r>
          </a:p>
          <a:p>
            <a:pPr lvl="2"/>
            <a:r>
              <a:rPr lang="en-GB" dirty="0" err="1" smtClean="0">
                <a:sym typeface="Symbol"/>
              </a:rPr>
              <a:t>subluminous</a:t>
            </a:r>
            <a:r>
              <a:rPr lang="en-GB" dirty="0" smtClean="0">
                <a:sym typeface="Symbol"/>
              </a:rPr>
              <a:t> and </a:t>
            </a:r>
            <a:r>
              <a:rPr lang="en-GB" dirty="0" err="1" smtClean="0">
                <a:sym typeface="Symbol"/>
              </a:rPr>
              <a:t>superluminous</a:t>
            </a:r>
            <a:endParaRPr lang="en-GB" dirty="0" smtClean="0">
              <a:sym typeface="Symbol"/>
            </a:endParaRPr>
          </a:p>
          <a:p>
            <a:pPr lvl="1"/>
            <a:r>
              <a:rPr lang="en-GB" dirty="0" smtClean="0">
                <a:sym typeface="Symbol"/>
              </a:rPr>
              <a:t>understand potential evolutionary effects </a:t>
            </a:r>
          </a:p>
          <a:p>
            <a:pPr lvl="2"/>
            <a:r>
              <a:rPr lang="en-GB" dirty="0" smtClean="0">
                <a:sym typeface="Symbol"/>
              </a:rPr>
              <a:t>spectroscopy important </a:t>
            </a:r>
            <a:r>
              <a:rPr lang="en-GB" dirty="0" smtClean="0">
                <a:sym typeface="Wingdings" pitchFamily="2" charset="2"/>
              </a:rPr>
              <a:t> PESSTO</a:t>
            </a:r>
          </a:p>
          <a:p>
            <a:pPr lvl="2"/>
            <a:r>
              <a:rPr lang="en-GB" dirty="0" smtClean="0">
                <a:sym typeface="Symbol"/>
              </a:rPr>
              <a:t>DES?, LSST?, Euclid follow-up?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print"/>
          <a:srcRect r="4852"/>
          <a:stretch>
            <a:fillRect/>
          </a:stretch>
        </p:blipFill>
        <p:spPr bwMode="auto">
          <a:xfrm>
            <a:off x="608013" y="0"/>
            <a:ext cx="5043487" cy="6858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print"/>
          <a:srcRect r="4854"/>
          <a:stretch>
            <a:fillRect/>
          </a:stretch>
        </p:blipFill>
        <p:spPr bwMode="auto">
          <a:xfrm>
            <a:off x="609600" y="0"/>
            <a:ext cx="50419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3276600"/>
            <a:ext cx="3738563" cy="2046288"/>
            <a:chOff x="1164" y="2067"/>
            <a:chExt cx="2355" cy="1289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164" y="206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164" y="290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675313" y="304800"/>
            <a:ext cx="3505200" cy="1752600"/>
          </a:xfrm>
          <a:noFill/>
        </p:spPr>
        <p:txBody>
          <a:bodyPr/>
          <a:lstStyle/>
          <a:p>
            <a:pPr algn="l"/>
            <a:r>
              <a:rPr lang="de-DE" sz="3600" b="1" dirty="0" smtClean="0"/>
              <a:t>The SN Hubble </a:t>
            </a:r>
            <a:r>
              <a:rPr lang="de-DE" sz="3600" b="1" dirty="0" err="1"/>
              <a:t>Diagram</a:t>
            </a:r>
            <a:endParaRPr lang="de-DE" b="1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002223" y="5949280"/>
            <a:ext cx="1873253" cy="692150"/>
            <a:chOff x="3408" y="3696"/>
            <a:chExt cx="1180" cy="436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3502" y="3602"/>
              <a:ext cx="148" cy="335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3448" y="3841"/>
              <a:ext cx="11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“expansion”</a:t>
              </a:r>
              <a:endParaRPr lang="en-GB" dirty="0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6212" y="342900"/>
            <a:ext cx="814386" cy="1312864"/>
            <a:chOff x="111" y="38"/>
            <a:chExt cx="513" cy="827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-5400000">
              <a:off x="336" y="337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157" y="306"/>
              <a:ext cx="82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Distance</a:t>
              </a:r>
              <a:endParaRPr lang="en-GB" b="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16727</TotalTime>
  <Words>2489</Words>
  <Application>Microsoft Office PowerPoint</Application>
  <PresentationFormat>On-screen Show (4:3)</PresentationFormat>
  <Paragraphs>629</Paragraphs>
  <Slides>82</Slides>
  <Notes>10</Notes>
  <HiddenSlides>16</HiddenSlides>
  <MMClips>0</MMClips>
  <ScaleCrop>false</ScaleCrop>
  <HeadingPairs>
    <vt:vector size="10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  <vt:variant>
        <vt:lpstr>Custom Shows</vt:lpstr>
      </vt:variant>
      <vt:variant>
        <vt:i4>3</vt:i4>
      </vt:variant>
    </vt:vector>
  </HeadingPairs>
  <TitlesOfParts>
    <vt:vector size="101" baseType="lpstr">
      <vt:lpstr>Arial</vt:lpstr>
      <vt:lpstr>Times New Roman</vt:lpstr>
      <vt:lpstr>HelveticaNeueLT Com 65 Md</vt:lpstr>
      <vt:lpstr>HelveticaNeueLT Com 45 Lt</vt:lpstr>
      <vt:lpstr>Wingdings</vt:lpstr>
      <vt:lpstr>HelveticaNeueLT Com 55 Roman</vt:lpstr>
      <vt:lpstr>SimSun</vt:lpstr>
      <vt:lpstr>Symbol</vt:lpstr>
      <vt:lpstr>Comic Sans MS</vt:lpstr>
      <vt:lpstr>Arial Unicode MS</vt:lpstr>
      <vt:lpstr>Bookshelf Symbol 2</vt:lpstr>
      <vt:lpstr>Calibri</vt:lpstr>
      <vt:lpstr>ＭＳ Ｐゴシック</vt:lpstr>
      <vt:lpstr>Default Design</vt:lpstr>
      <vt:lpstr>Equation</vt:lpstr>
      <vt:lpstr>Microsoft Equation 3.0</vt:lpstr>
      <vt:lpstr>Slide 1</vt:lpstr>
      <vt:lpstr>Cosmology with Type Ia Supernovae  and the  Physics Nobel Prize 2011</vt:lpstr>
      <vt:lpstr>Supernova!</vt:lpstr>
      <vt:lpstr>Slide 4</vt:lpstr>
      <vt:lpstr>Supernovae!</vt:lpstr>
      <vt:lpstr>Congratulations!</vt:lpstr>
      <vt:lpstr>High-z Supernova Search Team</vt:lpstr>
      <vt:lpstr>Supernova Cosmology Project</vt:lpstr>
      <vt:lpstr>The SN Hubble Diagram</vt:lpstr>
      <vt:lpstr>Astrophysics</vt:lpstr>
      <vt:lpstr>Supernova Classification</vt:lpstr>
      <vt:lpstr>Supernova Types</vt:lpstr>
      <vt:lpstr>Energy Sources</vt:lpstr>
      <vt:lpstr>Energy Sources</vt:lpstr>
      <vt:lpstr>Supernova classification based on maximum light spectroscopy</vt:lpstr>
      <vt:lpstr>What do we want to learn about supernovae?</vt:lpstr>
      <vt:lpstr>Supernova Cosmology</vt:lpstr>
      <vt:lpstr>Required observations</vt:lpstr>
      <vt:lpstr>Required observations</vt:lpstr>
      <vt:lpstr>Required observations</vt:lpstr>
      <vt:lpstr>Supernovae as ‘standard candles’</vt:lpstr>
      <vt:lpstr>Systematics</vt:lpstr>
      <vt:lpstr>Systematics</vt:lpstr>
      <vt:lpstr>Know your source</vt:lpstr>
      <vt:lpstr>What is a SN Ia?</vt:lpstr>
      <vt:lpstr>Global explosion parameters</vt:lpstr>
      <vt:lpstr>Bolometric light curves</vt:lpstr>
      <vt:lpstr>Radioactivity</vt:lpstr>
      <vt:lpstr>Determining H0 from models</vt:lpstr>
      <vt:lpstr>H0 from the nickel mass</vt:lpstr>
      <vt:lpstr>Assumptions</vt:lpstr>
      <vt:lpstr>H0 and the Ni mass</vt:lpstr>
      <vt:lpstr>Determine a lower limit for H0</vt:lpstr>
      <vt:lpstr>Ejecta masses from light curves</vt:lpstr>
      <vt:lpstr>Ejecta masses</vt:lpstr>
      <vt:lpstr>Type Ia Supernovae</vt:lpstr>
      <vt:lpstr>Know what happens on the way</vt:lpstr>
      <vt:lpstr>Varying dust properties in nearby SN hosts </vt:lpstr>
      <vt:lpstr>Are SNe Ia standard candles?</vt:lpstr>
      <vt:lpstr>Distance indicator!</vt:lpstr>
      <vt:lpstr>Supernova Cosmology</vt:lpstr>
      <vt:lpstr>Friedmann cosmology</vt:lpstr>
      <vt:lpstr>Slide 43</vt:lpstr>
      <vt:lpstr>Original High-z SN Search Team Proposal</vt:lpstr>
      <vt:lpstr>Start of the project</vt:lpstr>
      <vt:lpstr>SN 1995K at z=0.479</vt:lpstr>
      <vt:lpstr>Observing SN 1995K</vt:lpstr>
      <vt:lpstr>Data reductions</vt:lpstr>
      <vt:lpstr>Extracting the spectrum</vt:lpstr>
      <vt:lpstr>Extracting the spectrum</vt:lpstr>
      <vt:lpstr>It worked!</vt:lpstr>
      <vt:lpstr>Slide 52</vt:lpstr>
      <vt:lpstr>ESO’s contributions</vt:lpstr>
      <vt:lpstr>ESO’s contribution to the first set of distant SNe Ia</vt:lpstr>
      <vt:lpstr>The SN Hubble Diagram</vt:lpstr>
      <vt:lpstr>Where are we …</vt:lpstr>
      <vt:lpstr>SDSS-II Supernova Search</vt:lpstr>
      <vt:lpstr>ESSENCE</vt:lpstr>
      <vt:lpstr>SNLS – The SuperNova Legacy Survey</vt:lpstr>
      <vt:lpstr>Current surveys</vt:lpstr>
      <vt:lpstr>Required phenomenology</vt:lpstr>
      <vt:lpstr>Required phenomenology</vt:lpstr>
      <vt:lpstr>Supernova Cosmology 2011</vt:lpstr>
      <vt:lpstr>et voilà ...</vt:lpstr>
      <vt:lpstr>The equation of state parameter </vt:lpstr>
      <vt:lpstr>Supernova cosmology</vt:lpstr>
      <vt:lpstr>Time dilation</vt:lpstr>
      <vt:lpstr>Slide 68</vt:lpstr>
      <vt:lpstr>Time dilation</vt:lpstr>
      <vt:lpstr>Where are we?</vt:lpstr>
      <vt:lpstr>Why are we not done yet?</vt:lpstr>
      <vt:lpstr>Comparison of different fitters</vt:lpstr>
      <vt:lpstr>Systematics table</vt:lpstr>
      <vt:lpstr>Systematics</vt:lpstr>
      <vt:lpstr>Time variable ω?</vt:lpstr>
      <vt:lpstr>Work to do</vt:lpstr>
      <vt:lpstr>What next?</vt:lpstr>
      <vt:lpstr>I-band Hubble diagram</vt:lpstr>
      <vt:lpstr>Supernova Cosmology –  do we need more?</vt:lpstr>
      <vt:lpstr>Cosmology – more?</vt:lpstr>
      <vt:lpstr>Predicting the future ...</vt:lpstr>
      <vt:lpstr>Summary</vt:lpstr>
      <vt:lpstr>SN physics</vt:lpstr>
      <vt:lpstr>White dwarfs</vt:lpstr>
      <vt:lpstr>Cosmology</vt:lpstr>
    </vt:vector>
  </TitlesOfParts>
  <Company>ESO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Supernovae  and the accelerated universe</dc:title>
  <dc:creator>Licensed User</dc:creator>
  <cp:lastModifiedBy>Leibundgut</cp:lastModifiedBy>
  <cp:revision>206</cp:revision>
  <cp:lastPrinted>2002-02-04T15:14:59Z</cp:lastPrinted>
  <dcterms:created xsi:type="dcterms:W3CDTF">2001-11-24T17:24:28Z</dcterms:created>
  <dcterms:modified xsi:type="dcterms:W3CDTF">2011-11-29T23:05:46Z</dcterms:modified>
</cp:coreProperties>
</file>