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</p:sldMasterIdLst>
  <p:notesMasterIdLst>
    <p:notesMasterId r:id="rId48"/>
  </p:notesMasterIdLst>
  <p:handoutMasterIdLst>
    <p:handoutMasterId r:id="rId49"/>
  </p:handoutMasterIdLst>
  <p:sldIdLst>
    <p:sldId id="257" r:id="rId3"/>
    <p:sldId id="518" r:id="rId4"/>
    <p:sldId id="506" r:id="rId5"/>
    <p:sldId id="519" r:id="rId6"/>
    <p:sldId id="515" r:id="rId7"/>
    <p:sldId id="715" r:id="rId8"/>
    <p:sldId id="529" r:id="rId9"/>
    <p:sldId id="299" r:id="rId10"/>
    <p:sldId id="719" r:id="rId11"/>
    <p:sldId id="264" r:id="rId12"/>
    <p:sldId id="286" r:id="rId13"/>
    <p:sldId id="287" r:id="rId14"/>
    <p:sldId id="361" r:id="rId15"/>
    <p:sldId id="362" r:id="rId16"/>
    <p:sldId id="365" r:id="rId17"/>
    <p:sldId id="747" r:id="rId18"/>
    <p:sldId id="491" r:id="rId19"/>
    <p:sldId id="742" r:id="rId20"/>
    <p:sldId id="743" r:id="rId21"/>
    <p:sldId id="702" r:id="rId22"/>
    <p:sldId id="725" r:id="rId23"/>
    <p:sldId id="726" r:id="rId24"/>
    <p:sldId id="551" r:id="rId25"/>
    <p:sldId id="704" r:id="rId26"/>
    <p:sldId id="717" r:id="rId27"/>
    <p:sldId id="744" r:id="rId28"/>
    <p:sldId id="745" r:id="rId29"/>
    <p:sldId id="369" r:id="rId30"/>
    <p:sldId id="406" r:id="rId31"/>
    <p:sldId id="729" r:id="rId32"/>
    <p:sldId id="448" r:id="rId33"/>
    <p:sldId id="389" r:id="rId34"/>
    <p:sldId id="388" r:id="rId35"/>
    <p:sldId id="293" r:id="rId36"/>
    <p:sldId id="711" r:id="rId37"/>
    <p:sldId id="713" r:id="rId38"/>
    <p:sldId id="708" r:id="rId39"/>
    <p:sldId id="709" r:id="rId40"/>
    <p:sldId id="710" r:id="rId41"/>
    <p:sldId id="405" r:id="rId42"/>
    <p:sldId id="724" r:id="rId43"/>
    <p:sldId id="520" r:id="rId44"/>
    <p:sldId id="552" r:id="rId45"/>
    <p:sldId id="741" r:id="rId46"/>
    <p:sldId id="74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44"/>
    <p:restoredTop sz="90000"/>
  </p:normalViewPr>
  <p:slideViewPr>
    <p:cSldViewPr snapToGrid="0" snapToObjects="1">
      <p:cViewPr varScale="1">
        <p:scale>
          <a:sx n="87" d="100"/>
          <a:sy n="87" d="100"/>
        </p:scale>
        <p:origin x="181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image" Target="../media/image74.png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image" Target="../media/image74.png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E7AEB0-F4DB-E146-9B8C-0EB692018455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A8FBD9-A6A4-824E-BAE0-33B9E7CD92CE}">
      <dgm:prSet phldrT="[Text]" custT="1"/>
      <dgm:spPr/>
      <dgm:t>
        <a:bodyPr/>
        <a:lstStyle/>
        <a:p>
          <a:r>
            <a:rPr lang="en-US" sz="1600" b="0" i="0" dirty="0">
              <a:latin typeface="HelveticaNeueLT Com 45 Lt" panose="020B0403020202020204" pitchFamily="34" charset="77"/>
            </a:rPr>
            <a:t>luminosity directly from models</a:t>
          </a:r>
        </a:p>
      </dgm:t>
    </dgm:pt>
    <dgm:pt modelId="{7996E5C3-0B7E-484F-B8DC-D5C88AE1E2C6}" type="parTrans" cxnId="{63F86D54-0DDD-B247-9B62-E970D3087274}">
      <dgm:prSet/>
      <dgm:spPr/>
      <dgm:t>
        <a:bodyPr/>
        <a:lstStyle/>
        <a:p>
          <a:endParaRPr lang="en-US"/>
        </a:p>
      </dgm:t>
    </dgm:pt>
    <dgm:pt modelId="{4A18042F-F641-F948-A21F-4B6817CD9260}" type="sibTrans" cxnId="{63F86D54-0DDD-B247-9B62-E970D3087274}">
      <dgm:prSet/>
      <dgm:spPr/>
      <dgm:t>
        <a:bodyPr/>
        <a:lstStyle/>
        <a:p>
          <a:endParaRPr lang="en-US"/>
        </a:p>
      </dgm:t>
    </dgm:pt>
    <dgm:pt modelId="{E73F47E6-064B-7E4D-8BFB-408D1E4DD648}">
      <dgm:prSet phldrT="[Text]" custT="1"/>
      <dgm:spPr/>
      <dgm:t>
        <a:bodyPr/>
        <a:lstStyle/>
        <a:p>
          <a:r>
            <a:rPr lang="en-US" sz="2100" b="0" i="0" dirty="0">
              <a:latin typeface="HelveticaNeueLT Com 45 Lt" panose="020B0403020202020204" pitchFamily="34" charset="77"/>
            </a:rPr>
            <a:t>simple physics</a:t>
          </a:r>
        </a:p>
      </dgm:t>
    </dgm:pt>
    <dgm:pt modelId="{BD42935B-3A89-B44E-A561-90383359C49F}" type="parTrans" cxnId="{E2400573-C83A-3643-A402-CAA27F00A9FC}">
      <dgm:prSet/>
      <dgm:spPr/>
      <dgm:t>
        <a:bodyPr/>
        <a:lstStyle/>
        <a:p>
          <a:endParaRPr lang="en-US"/>
        </a:p>
      </dgm:t>
    </dgm:pt>
    <dgm:pt modelId="{EB3080CB-91D9-6F41-902B-3475FC5D9EC8}" type="sibTrans" cxnId="{E2400573-C83A-3643-A402-CAA27F00A9FC}">
      <dgm:prSet/>
      <dgm:spPr/>
      <dgm:t>
        <a:bodyPr/>
        <a:lstStyle/>
        <a:p>
          <a:endParaRPr lang="en-US"/>
        </a:p>
      </dgm:t>
    </dgm:pt>
    <dgm:pt modelId="{A3AFD00A-6FFE-574B-9400-B52134C5B6BC}">
      <dgm:prSet phldrT="[Text]" custT="1"/>
      <dgm:spPr/>
      <dgm:t>
        <a:bodyPr/>
        <a:lstStyle/>
        <a:p>
          <a:r>
            <a:rPr lang="en-US" sz="2100" b="0" i="0" dirty="0">
              <a:latin typeface="HelveticaNeueLT Com 45 Lt" panose="020B0403020202020204" pitchFamily="34" charset="77"/>
            </a:rPr>
            <a:t>physics based</a:t>
          </a:r>
        </a:p>
      </dgm:t>
    </dgm:pt>
    <dgm:pt modelId="{6A016C12-0E32-5E4F-AC55-BAD6AD1C5C65}" type="parTrans" cxnId="{1A8DC1B8-3FB7-7F4C-ABAF-AFCC2FFD06BA}">
      <dgm:prSet/>
      <dgm:spPr/>
      <dgm:t>
        <a:bodyPr/>
        <a:lstStyle/>
        <a:p>
          <a:endParaRPr lang="en-US"/>
        </a:p>
      </dgm:t>
    </dgm:pt>
    <dgm:pt modelId="{9EA5DF09-B48D-5643-BBCD-1E3FA9ACD869}" type="sibTrans" cxnId="{1A8DC1B8-3FB7-7F4C-ABAF-AFCC2FFD06BA}">
      <dgm:prSet/>
      <dgm:spPr/>
      <dgm:t>
        <a:bodyPr/>
        <a:lstStyle/>
        <a:p>
          <a:endParaRPr lang="en-US"/>
        </a:p>
      </dgm:t>
    </dgm:pt>
    <dgm:pt modelId="{58333226-2A73-0A48-B3D3-19C9EC0AE9C2}">
      <dgm:prSet phldrT="[Text]" custT="1"/>
      <dgm:spPr/>
      <dgm:t>
        <a:bodyPr/>
        <a:lstStyle/>
        <a:p>
          <a:r>
            <a:rPr lang="en-US" sz="1400" b="0" i="0" dirty="0">
              <a:latin typeface="HelveticaNeueLT Com 45 Lt" panose="020B0403020202020204" pitchFamily="34" charset="77"/>
            </a:rPr>
            <a:t>one-step measurement</a:t>
          </a:r>
        </a:p>
      </dgm:t>
    </dgm:pt>
    <dgm:pt modelId="{B0B1982B-64D0-1B46-AEB7-CAFB06D5B858}" type="parTrans" cxnId="{D2C07872-2D1A-F44D-853D-174F4107B1C9}">
      <dgm:prSet/>
      <dgm:spPr/>
      <dgm:t>
        <a:bodyPr/>
        <a:lstStyle/>
        <a:p>
          <a:endParaRPr lang="en-US"/>
        </a:p>
      </dgm:t>
    </dgm:pt>
    <dgm:pt modelId="{7A71BE71-B171-444A-A41A-5E49F9DE691A}" type="sibTrans" cxnId="{D2C07872-2D1A-F44D-853D-174F4107B1C9}">
      <dgm:prSet/>
      <dgm:spPr/>
      <dgm:t>
        <a:bodyPr/>
        <a:lstStyle/>
        <a:p>
          <a:endParaRPr lang="en-US"/>
        </a:p>
      </dgm:t>
    </dgm:pt>
    <dgm:pt modelId="{EB63BDD5-791A-8043-AD49-7FFDCEF03E97}" type="pres">
      <dgm:prSet presAssocID="{8EE7AEB0-F4DB-E146-9B8C-0EB69201845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2FEF8EF-EDFB-7C4F-8FAA-EE2D95FCDEEC}" type="pres">
      <dgm:prSet presAssocID="{59A8FBD9-A6A4-824E-BAE0-33B9E7CD92CE}" presName="singleCycle" presStyleCnt="0"/>
      <dgm:spPr/>
    </dgm:pt>
    <dgm:pt modelId="{EB1FDED3-7600-A240-9933-A24D049539E8}" type="pres">
      <dgm:prSet presAssocID="{59A8FBD9-A6A4-824E-BAE0-33B9E7CD92CE}" presName="singleCenter" presStyleLbl="node1" presStyleIdx="0" presStyleCnt="4">
        <dgm:presLayoutVars>
          <dgm:chMax val="7"/>
          <dgm:chPref val="7"/>
        </dgm:presLayoutVars>
      </dgm:prSet>
      <dgm:spPr/>
    </dgm:pt>
    <dgm:pt modelId="{5AD7AE15-356E-844A-915E-CC75A989509F}" type="pres">
      <dgm:prSet presAssocID="{BD42935B-3A89-B44E-A561-90383359C49F}" presName="Name56" presStyleLbl="parChTrans1D2" presStyleIdx="0" presStyleCnt="3"/>
      <dgm:spPr/>
    </dgm:pt>
    <dgm:pt modelId="{8636F0FF-DA12-4C41-A2AD-EC838FCD7EAF}" type="pres">
      <dgm:prSet presAssocID="{E73F47E6-064B-7E4D-8BFB-408D1E4DD648}" presName="text0" presStyleLbl="node1" presStyleIdx="1" presStyleCnt="4" custScaleX="178018" custScaleY="119246">
        <dgm:presLayoutVars>
          <dgm:bulletEnabled val="1"/>
        </dgm:presLayoutVars>
      </dgm:prSet>
      <dgm:spPr/>
    </dgm:pt>
    <dgm:pt modelId="{4D9E6733-2477-3F4C-86FB-D33A3E9CB71F}" type="pres">
      <dgm:prSet presAssocID="{6A016C12-0E32-5E4F-AC55-BAD6AD1C5C65}" presName="Name56" presStyleLbl="parChTrans1D2" presStyleIdx="1" presStyleCnt="3"/>
      <dgm:spPr/>
    </dgm:pt>
    <dgm:pt modelId="{07C8789A-EA46-7549-AA7B-9C105CE3C156}" type="pres">
      <dgm:prSet presAssocID="{A3AFD00A-6FFE-574B-9400-B52134C5B6BC}" presName="text0" presStyleLbl="node1" presStyleIdx="2" presStyleCnt="4" custScaleX="178018" custScaleY="119246">
        <dgm:presLayoutVars>
          <dgm:bulletEnabled val="1"/>
        </dgm:presLayoutVars>
      </dgm:prSet>
      <dgm:spPr/>
    </dgm:pt>
    <dgm:pt modelId="{D314D212-8552-8B41-B747-B13C9843313D}" type="pres">
      <dgm:prSet presAssocID="{B0B1982B-64D0-1B46-AEB7-CAFB06D5B858}" presName="Name56" presStyleLbl="parChTrans1D2" presStyleIdx="2" presStyleCnt="3"/>
      <dgm:spPr/>
    </dgm:pt>
    <dgm:pt modelId="{1BF955AC-5B47-0944-B04A-D7433E322C26}" type="pres">
      <dgm:prSet presAssocID="{58333226-2A73-0A48-B3D3-19C9EC0AE9C2}" presName="text0" presStyleLbl="node1" presStyleIdx="3" presStyleCnt="4" custScaleX="178018" custScaleY="119246">
        <dgm:presLayoutVars>
          <dgm:bulletEnabled val="1"/>
        </dgm:presLayoutVars>
      </dgm:prSet>
      <dgm:spPr/>
    </dgm:pt>
  </dgm:ptLst>
  <dgm:cxnLst>
    <dgm:cxn modelId="{951F7215-D4C5-7F4C-BB79-78C27B56533F}" type="presOf" srcId="{8EE7AEB0-F4DB-E146-9B8C-0EB692018455}" destId="{EB63BDD5-791A-8043-AD49-7FFDCEF03E97}" srcOrd="0" destOrd="0" presId="urn:microsoft.com/office/officeart/2008/layout/RadialCluster"/>
    <dgm:cxn modelId="{39E99740-2072-4E41-86BA-7E90CFBE806F}" type="presOf" srcId="{E73F47E6-064B-7E4D-8BFB-408D1E4DD648}" destId="{8636F0FF-DA12-4C41-A2AD-EC838FCD7EAF}" srcOrd="0" destOrd="0" presId="urn:microsoft.com/office/officeart/2008/layout/RadialCluster"/>
    <dgm:cxn modelId="{8A293E4A-E335-DD48-BBBC-EE79DDAB68B4}" type="presOf" srcId="{A3AFD00A-6FFE-574B-9400-B52134C5B6BC}" destId="{07C8789A-EA46-7549-AA7B-9C105CE3C156}" srcOrd="0" destOrd="0" presId="urn:microsoft.com/office/officeart/2008/layout/RadialCluster"/>
    <dgm:cxn modelId="{63F86D54-0DDD-B247-9B62-E970D3087274}" srcId="{8EE7AEB0-F4DB-E146-9B8C-0EB692018455}" destId="{59A8FBD9-A6A4-824E-BAE0-33B9E7CD92CE}" srcOrd="0" destOrd="0" parTransId="{7996E5C3-0B7E-484F-B8DC-D5C88AE1E2C6}" sibTransId="{4A18042F-F641-F948-A21F-4B6817CD9260}"/>
    <dgm:cxn modelId="{5DAB0C55-F4CA-8E4E-9DF3-0B8AB28CEC85}" type="presOf" srcId="{B0B1982B-64D0-1B46-AEB7-CAFB06D5B858}" destId="{D314D212-8552-8B41-B747-B13C9843313D}" srcOrd="0" destOrd="0" presId="urn:microsoft.com/office/officeart/2008/layout/RadialCluster"/>
    <dgm:cxn modelId="{D2C07872-2D1A-F44D-853D-174F4107B1C9}" srcId="{59A8FBD9-A6A4-824E-BAE0-33B9E7CD92CE}" destId="{58333226-2A73-0A48-B3D3-19C9EC0AE9C2}" srcOrd="2" destOrd="0" parTransId="{B0B1982B-64D0-1B46-AEB7-CAFB06D5B858}" sibTransId="{7A71BE71-B171-444A-A41A-5E49F9DE691A}"/>
    <dgm:cxn modelId="{E2400573-C83A-3643-A402-CAA27F00A9FC}" srcId="{59A8FBD9-A6A4-824E-BAE0-33B9E7CD92CE}" destId="{E73F47E6-064B-7E4D-8BFB-408D1E4DD648}" srcOrd="0" destOrd="0" parTransId="{BD42935B-3A89-B44E-A561-90383359C49F}" sibTransId="{EB3080CB-91D9-6F41-902B-3475FC5D9EC8}"/>
    <dgm:cxn modelId="{23086C9C-71AB-CA4A-8F58-81E708A075B1}" type="presOf" srcId="{59A8FBD9-A6A4-824E-BAE0-33B9E7CD92CE}" destId="{EB1FDED3-7600-A240-9933-A24D049539E8}" srcOrd="0" destOrd="0" presId="urn:microsoft.com/office/officeart/2008/layout/RadialCluster"/>
    <dgm:cxn modelId="{27BC9DAF-3E50-5943-B951-8A7D1DFE17A6}" type="presOf" srcId="{6A016C12-0E32-5E4F-AC55-BAD6AD1C5C65}" destId="{4D9E6733-2477-3F4C-86FB-D33A3E9CB71F}" srcOrd="0" destOrd="0" presId="urn:microsoft.com/office/officeart/2008/layout/RadialCluster"/>
    <dgm:cxn modelId="{1A8DC1B8-3FB7-7F4C-ABAF-AFCC2FFD06BA}" srcId="{59A8FBD9-A6A4-824E-BAE0-33B9E7CD92CE}" destId="{A3AFD00A-6FFE-574B-9400-B52134C5B6BC}" srcOrd="1" destOrd="0" parTransId="{6A016C12-0E32-5E4F-AC55-BAD6AD1C5C65}" sibTransId="{9EA5DF09-B48D-5643-BBCD-1E3FA9ACD869}"/>
    <dgm:cxn modelId="{F67F67CD-8734-8644-BDB7-879FBE584414}" type="presOf" srcId="{BD42935B-3A89-B44E-A561-90383359C49F}" destId="{5AD7AE15-356E-844A-915E-CC75A989509F}" srcOrd="0" destOrd="0" presId="urn:microsoft.com/office/officeart/2008/layout/RadialCluster"/>
    <dgm:cxn modelId="{706B0CCF-95A5-B14A-B19F-D9CD65E1F3B1}" type="presOf" srcId="{58333226-2A73-0A48-B3D3-19C9EC0AE9C2}" destId="{1BF955AC-5B47-0944-B04A-D7433E322C26}" srcOrd="0" destOrd="0" presId="urn:microsoft.com/office/officeart/2008/layout/RadialCluster"/>
    <dgm:cxn modelId="{CFC7E7E5-4F3F-714A-9B02-605C4982DC12}" type="presParOf" srcId="{EB63BDD5-791A-8043-AD49-7FFDCEF03E97}" destId="{C2FEF8EF-EDFB-7C4F-8FAA-EE2D95FCDEEC}" srcOrd="0" destOrd="0" presId="urn:microsoft.com/office/officeart/2008/layout/RadialCluster"/>
    <dgm:cxn modelId="{D21BDBBF-C68F-5845-9706-5B23F5BC5320}" type="presParOf" srcId="{C2FEF8EF-EDFB-7C4F-8FAA-EE2D95FCDEEC}" destId="{EB1FDED3-7600-A240-9933-A24D049539E8}" srcOrd="0" destOrd="0" presId="urn:microsoft.com/office/officeart/2008/layout/RadialCluster"/>
    <dgm:cxn modelId="{B90F3177-7AE2-DD4A-96C9-1C3DE8C4AFE9}" type="presParOf" srcId="{C2FEF8EF-EDFB-7C4F-8FAA-EE2D95FCDEEC}" destId="{5AD7AE15-356E-844A-915E-CC75A989509F}" srcOrd="1" destOrd="0" presId="urn:microsoft.com/office/officeart/2008/layout/RadialCluster"/>
    <dgm:cxn modelId="{B01CC439-2B05-8D42-8CB5-08E2C9597EE8}" type="presParOf" srcId="{C2FEF8EF-EDFB-7C4F-8FAA-EE2D95FCDEEC}" destId="{8636F0FF-DA12-4C41-A2AD-EC838FCD7EAF}" srcOrd="2" destOrd="0" presId="urn:microsoft.com/office/officeart/2008/layout/RadialCluster"/>
    <dgm:cxn modelId="{B82ECD70-6566-A047-8C18-70D5BC9F9178}" type="presParOf" srcId="{C2FEF8EF-EDFB-7C4F-8FAA-EE2D95FCDEEC}" destId="{4D9E6733-2477-3F4C-86FB-D33A3E9CB71F}" srcOrd="3" destOrd="0" presId="urn:microsoft.com/office/officeart/2008/layout/RadialCluster"/>
    <dgm:cxn modelId="{FBF4F204-3B12-FF4A-89BE-218666ADBAAE}" type="presParOf" srcId="{C2FEF8EF-EDFB-7C4F-8FAA-EE2D95FCDEEC}" destId="{07C8789A-EA46-7549-AA7B-9C105CE3C156}" srcOrd="4" destOrd="0" presId="urn:microsoft.com/office/officeart/2008/layout/RadialCluster"/>
    <dgm:cxn modelId="{55245033-C416-CD4B-B2A8-552DFD21EE20}" type="presParOf" srcId="{C2FEF8EF-EDFB-7C4F-8FAA-EE2D95FCDEEC}" destId="{D314D212-8552-8B41-B747-B13C9843313D}" srcOrd="5" destOrd="0" presId="urn:microsoft.com/office/officeart/2008/layout/RadialCluster"/>
    <dgm:cxn modelId="{20F60A80-CEFE-0F40-BB8F-B4026C0DBE04}" type="presParOf" srcId="{C2FEF8EF-EDFB-7C4F-8FAA-EE2D95FCDEEC}" destId="{1BF955AC-5B47-0944-B04A-D7433E322C2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32277-BAA1-C143-BB16-5EFE47502291}" type="doc">
      <dgm:prSet loTypeId="urn:microsoft.com/office/officeart/2008/layout/PictureGrid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144D6E-7D39-404A-AD28-40619314362B}">
      <dgm:prSet phldrT="[Text]" phldr="1"/>
      <dgm:spPr/>
      <dgm:t>
        <a:bodyPr/>
        <a:lstStyle/>
        <a:p>
          <a:endParaRPr lang="en-GB"/>
        </a:p>
      </dgm:t>
    </dgm:pt>
    <dgm:pt modelId="{1AE6288E-8DF0-3F46-B1AA-2DC9EBB53FF8}" type="parTrans" cxnId="{8B6F5D83-F2BB-D14E-ACA7-438E6A6053DF}">
      <dgm:prSet/>
      <dgm:spPr/>
      <dgm:t>
        <a:bodyPr/>
        <a:lstStyle/>
        <a:p>
          <a:endParaRPr lang="en-GB"/>
        </a:p>
      </dgm:t>
    </dgm:pt>
    <dgm:pt modelId="{0587E80A-5D72-DE48-BC74-54884DAED1D6}" type="sibTrans" cxnId="{8B6F5D83-F2BB-D14E-ACA7-438E6A6053DF}">
      <dgm:prSet/>
      <dgm:spPr/>
      <dgm:t>
        <a:bodyPr/>
        <a:lstStyle/>
        <a:p>
          <a:endParaRPr lang="en-GB"/>
        </a:p>
      </dgm:t>
    </dgm:pt>
    <dgm:pt modelId="{56521B88-DCB3-5240-AF81-B22B8069E25F}">
      <dgm:prSet/>
      <dgm:spPr/>
      <dgm:t>
        <a:bodyPr/>
        <a:lstStyle/>
        <a:p>
          <a:endParaRPr lang="en-GB"/>
        </a:p>
      </dgm:t>
    </dgm:pt>
    <dgm:pt modelId="{A2D11E8D-C400-5341-9182-FEB620775F09}" type="parTrans" cxnId="{570FF639-2FE9-3F4A-B9FA-FAA604017CC7}">
      <dgm:prSet/>
      <dgm:spPr/>
      <dgm:t>
        <a:bodyPr/>
        <a:lstStyle/>
        <a:p>
          <a:endParaRPr lang="en-GB"/>
        </a:p>
      </dgm:t>
    </dgm:pt>
    <dgm:pt modelId="{5A1FEFF7-D4F2-E74C-B231-1F831E65D815}" type="sibTrans" cxnId="{570FF639-2FE9-3F4A-B9FA-FAA604017CC7}">
      <dgm:prSet/>
      <dgm:spPr/>
      <dgm:t>
        <a:bodyPr/>
        <a:lstStyle/>
        <a:p>
          <a:endParaRPr lang="en-GB"/>
        </a:p>
      </dgm:t>
    </dgm:pt>
    <dgm:pt modelId="{E33A7844-546E-DC4F-B157-E46978E08B33}">
      <dgm:prSet/>
      <dgm:spPr/>
      <dgm:t>
        <a:bodyPr/>
        <a:lstStyle/>
        <a:p>
          <a:endParaRPr lang="en-GB" dirty="0"/>
        </a:p>
      </dgm:t>
    </dgm:pt>
    <dgm:pt modelId="{047BC66F-DAE1-C842-880A-728E49315343}" type="parTrans" cxnId="{CC9ADA4D-05CC-6845-8670-D19CBCB21065}">
      <dgm:prSet/>
      <dgm:spPr/>
      <dgm:t>
        <a:bodyPr/>
        <a:lstStyle/>
        <a:p>
          <a:endParaRPr lang="en-GB"/>
        </a:p>
      </dgm:t>
    </dgm:pt>
    <dgm:pt modelId="{3D1A8379-ADEF-134D-A8A9-53D83B728113}" type="sibTrans" cxnId="{CC9ADA4D-05CC-6845-8670-D19CBCB21065}">
      <dgm:prSet/>
      <dgm:spPr/>
      <dgm:t>
        <a:bodyPr/>
        <a:lstStyle/>
        <a:p>
          <a:endParaRPr lang="en-GB"/>
        </a:p>
      </dgm:t>
    </dgm:pt>
    <dgm:pt modelId="{07E914E4-AA18-0042-AB80-EFE9F680FDAB}">
      <dgm:prSet/>
      <dgm:spPr/>
      <dgm:t>
        <a:bodyPr/>
        <a:lstStyle/>
        <a:p>
          <a:endParaRPr lang="en-GB"/>
        </a:p>
      </dgm:t>
    </dgm:pt>
    <dgm:pt modelId="{617EBDFC-199D-4A44-A51F-EF906915454F}" type="parTrans" cxnId="{295B2021-2A76-DC47-A083-C5F885D3CE75}">
      <dgm:prSet/>
      <dgm:spPr/>
      <dgm:t>
        <a:bodyPr/>
        <a:lstStyle/>
        <a:p>
          <a:endParaRPr lang="en-GB"/>
        </a:p>
      </dgm:t>
    </dgm:pt>
    <dgm:pt modelId="{9692A52F-B8A9-214B-80E6-782BA0ECB380}" type="sibTrans" cxnId="{295B2021-2A76-DC47-A083-C5F885D3CE75}">
      <dgm:prSet/>
      <dgm:spPr/>
      <dgm:t>
        <a:bodyPr/>
        <a:lstStyle/>
        <a:p>
          <a:endParaRPr lang="en-GB"/>
        </a:p>
      </dgm:t>
    </dgm:pt>
    <dgm:pt modelId="{63DA349B-BD0D-ED47-B7AF-16BF3CFC2959}">
      <dgm:prSet/>
      <dgm:spPr/>
      <dgm:t>
        <a:bodyPr/>
        <a:lstStyle/>
        <a:p>
          <a:endParaRPr lang="en-GB"/>
        </a:p>
      </dgm:t>
    </dgm:pt>
    <dgm:pt modelId="{9E312E5F-0435-A44E-8A15-586C1769CFFB}" type="parTrans" cxnId="{59D5C602-ECB6-C54C-A8DE-B758DF98F39E}">
      <dgm:prSet/>
      <dgm:spPr/>
      <dgm:t>
        <a:bodyPr/>
        <a:lstStyle/>
        <a:p>
          <a:endParaRPr lang="en-GB"/>
        </a:p>
      </dgm:t>
    </dgm:pt>
    <dgm:pt modelId="{64BF6034-35D1-8F46-9545-73102A2E51EA}" type="sibTrans" cxnId="{59D5C602-ECB6-C54C-A8DE-B758DF98F39E}">
      <dgm:prSet/>
      <dgm:spPr/>
      <dgm:t>
        <a:bodyPr/>
        <a:lstStyle/>
        <a:p>
          <a:endParaRPr lang="en-GB"/>
        </a:p>
      </dgm:t>
    </dgm:pt>
    <dgm:pt modelId="{2C0687D0-3AB8-8344-88DD-B1DDCB3058BA}">
      <dgm:prSet/>
      <dgm:spPr/>
      <dgm:t>
        <a:bodyPr/>
        <a:lstStyle/>
        <a:p>
          <a:endParaRPr lang="en-GB"/>
        </a:p>
      </dgm:t>
    </dgm:pt>
    <dgm:pt modelId="{4B37A4CC-2DCD-874F-93FB-9D47AFF487D4}" type="parTrans" cxnId="{2C00AF76-5FBF-134E-9A96-B0BF8EFF123C}">
      <dgm:prSet/>
      <dgm:spPr/>
      <dgm:t>
        <a:bodyPr/>
        <a:lstStyle/>
        <a:p>
          <a:endParaRPr lang="en-GB"/>
        </a:p>
      </dgm:t>
    </dgm:pt>
    <dgm:pt modelId="{F05AAE77-D337-9A42-B88C-92548FE01985}" type="sibTrans" cxnId="{2C00AF76-5FBF-134E-9A96-B0BF8EFF123C}">
      <dgm:prSet/>
      <dgm:spPr/>
      <dgm:t>
        <a:bodyPr/>
        <a:lstStyle/>
        <a:p>
          <a:endParaRPr lang="en-GB"/>
        </a:p>
      </dgm:t>
    </dgm:pt>
    <dgm:pt modelId="{AAA81190-B414-814C-8CB6-388A9D45E4A8}">
      <dgm:prSet/>
      <dgm:spPr/>
      <dgm:t>
        <a:bodyPr/>
        <a:lstStyle/>
        <a:p>
          <a:endParaRPr lang="en-GB"/>
        </a:p>
      </dgm:t>
    </dgm:pt>
    <dgm:pt modelId="{78153D77-DAD5-3C40-A165-F641D25B7260}" type="parTrans" cxnId="{E5EA6A5D-C0DC-714B-8AD2-94C196C63FA8}">
      <dgm:prSet/>
      <dgm:spPr/>
      <dgm:t>
        <a:bodyPr/>
        <a:lstStyle/>
        <a:p>
          <a:endParaRPr lang="en-GB"/>
        </a:p>
      </dgm:t>
    </dgm:pt>
    <dgm:pt modelId="{6A514FE5-8B95-9D47-B8CB-2DA447BB48AA}" type="sibTrans" cxnId="{E5EA6A5D-C0DC-714B-8AD2-94C196C63FA8}">
      <dgm:prSet/>
      <dgm:spPr/>
      <dgm:t>
        <a:bodyPr/>
        <a:lstStyle/>
        <a:p>
          <a:endParaRPr lang="en-GB"/>
        </a:p>
      </dgm:t>
    </dgm:pt>
    <dgm:pt modelId="{C707C6CA-94FD-6049-A1AA-F604796E49B4}">
      <dgm:prSet/>
      <dgm:spPr/>
      <dgm:t>
        <a:bodyPr/>
        <a:lstStyle/>
        <a:p>
          <a:endParaRPr lang="en-GB"/>
        </a:p>
      </dgm:t>
    </dgm:pt>
    <dgm:pt modelId="{9E6934D8-0B15-4249-82B1-E8859243A72F}" type="parTrans" cxnId="{3772E4A2-7A2B-6C4B-A226-C5D3E3F9A4D3}">
      <dgm:prSet/>
      <dgm:spPr/>
      <dgm:t>
        <a:bodyPr/>
        <a:lstStyle/>
        <a:p>
          <a:endParaRPr lang="en-GB"/>
        </a:p>
      </dgm:t>
    </dgm:pt>
    <dgm:pt modelId="{31B889D3-8B70-6643-8E29-3C5DD1993BA8}" type="sibTrans" cxnId="{3772E4A2-7A2B-6C4B-A226-C5D3E3F9A4D3}">
      <dgm:prSet/>
      <dgm:spPr/>
      <dgm:t>
        <a:bodyPr/>
        <a:lstStyle/>
        <a:p>
          <a:endParaRPr lang="en-GB"/>
        </a:p>
      </dgm:t>
    </dgm:pt>
    <dgm:pt modelId="{54AF74C5-9068-1346-8D63-11102AB94B6B}">
      <dgm:prSet/>
      <dgm:spPr/>
      <dgm:t>
        <a:bodyPr/>
        <a:lstStyle/>
        <a:p>
          <a:endParaRPr lang="en-GB" dirty="0"/>
        </a:p>
      </dgm:t>
    </dgm:pt>
    <dgm:pt modelId="{CBA6F7A1-86EE-BB4A-BED7-9665D7BF4A52}" type="parTrans" cxnId="{3BD6614C-8517-0148-88AE-89EB3A01F002}">
      <dgm:prSet/>
      <dgm:spPr/>
      <dgm:t>
        <a:bodyPr/>
        <a:lstStyle/>
        <a:p>
          <a:endParaRPr lang="en-GB"/>
        </a:p>
      </dgm:t>
    </dgm:pt>
    <dgm:pt modelId="{AFB610D7-7D7E-3146-AD9E-67CF93B69EDC}" type="sibTrans" cxnId="{3BD6614C-8517-0148-88AE-89EB3A01F002}">
      <dgm:prSet/>
      <dgm:spPr/>
      <dgm:t>
        <a:bodyPr/>
        <a:lstStyle/>
        <a:p>
          <a:endParaRPr lang="en-GB"/>
        </a:p>
      </dgm:t>
    </dgm:pt>
    <dgm:pt modelId="{099E35C5-D86A-4F4B-820A-233277516E54}" type="pres">
      <dgm:prSet presAssocID="{C0032277-BAA1-C143-BB16-5EFE47502291}" presName="Name0" presStyleCnt="0">
        <dgm:presLayoutVars>
          <dgm:dir/>
        </dgm:presLayoutVars>
      </dgm:prSet>
      <dgm:spPr/>
    </dgm:pt>
    <dgm:pt modelId="{2CC69337-CE2A-BD4D-B57D-F48DC5D341ED}" type="pres">
      <dgm:prSet presAssocID="{FA144D6E-7D39-404A-AD28-40619314362B}" presName="composite" presStyleCnt="0"/>
      <dgm:spPr/>
    </dgm:pt>
    <dgm:pt modelId="{31C3F80C-33D9-6E41-84BE-50373CD82379}" type="pres">
      <dgm:prSet presAssocID="{FA144D6E-7D39-404A-AD28-40619314362B}" presName="rect2" presStyleLbl="revTx" presStyleIdx="0" presStyleCnt="9">
        <dgm:presLayoutVars>
          <dgm:bulletEnabled val="1"/>
        </dgm:presLayoutVars>
      </dgm:prSet>
      <dgm:spPr/>
    </dgm:pt>
    <dgm:pt modelId="{990C8552-A85F-DD48-B860-50192B7340AC}" type="pres">
      <dgm:prSet presAssocID="{FA144D6E-7D39-404A-AD28-40619314362B}" presName="rect1" presStyleLbl="alignImgPlace1" presStyleIdx="0" presStyleCnt="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870237-7881-1340-88F5-A2F007E0BB71}" type="pres">
      <dgm:prSet presAssocID="{0587E80A-5D72-DE48-BC74-54884DAED1D6}" presName="sibTrans" presStyleCnt="0"/>
      <dgm:spPr/>
    </dgm:pt>
    <dgm:pt modelId="{1ADDDBF6-7F98-7740-BE91-DCD33AE8BF9A}" type="pres">
      <dgm:prSet presAssocID="{56521B88-DCB3-5240-AF81-B22B8069E25F}" presName="composite" presStyleCnt="0"/>
      <dgm:spPr/>
    </dgm:pt>
    <dgm:pt modelId="{188FC7D2-11C4-BD4B-AA84-3DB1C8C141F7}" type="pres">
      <dgm:prSet presAssocID="{56521B88-DCB3-5240-AF81-B22B8069E25F}" presName="rect2" presStyleLbl="revTx" presStyleIdx="1" presStyleCnt="9">
        <dgm:presLayoutVars>
          <dgm:bulletEnabled val="1"/>
        </dgm:presLayoutVars>
      </dgm:prSet>
      <dgm:spPr/>
    </dgm:pt>
    <dgm:pt modelId="{620F142C-A2C7-2B47-9D8D-32D21D390F87}" type="pres">
      <dgm:prSet presAssocID="{56521B88-DCB3-5240-AF81-B22B8069E25F}" presName="rect1" presStyleLbl="alignImgPlace1" presStyleIdx="1" presStyleCnt="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1F4565-D483-6842-801C-336DA11D525B}" type="pres">
      <dgm:prSet presAssocID="{5A1FEFF7-D4F2-E74C-B231-1F831E65D815}" presName="sibTrans" presStyleCnt="0"/>
      <dgm:spPr/>
    </dgm:pt>
    <dgm:pt modelId="{FC7820FB-291B-D740-BBE3-A411AC49DC10}" type="pres">
      <dgm:prSet presAssocID="{E33A7844-546E-DC4F-B157-E46978E08B33}" presName="composite" presStyleCnt="0"/>
      <dgm:spPr/>
    </dgm:pt>
    <dgm:pt modelId="{8B0A27CD-C4B1-F74C-BF11-92D95F431DB4}" type="pres">
      <dgm:prSet presAssocID="{E33A7844-546E-DC4F-B157-E46978E08B33}" presName="rect2" presStyleLbl="revTx" presStyleIdx="2" presStyleCnt="9">
        <dgm:presLayoutVars>
          <dgm:bulletEnabled val="1"/>
        </dgm:presLayoutVars>
      </dgm:prSet>
      <dgm:spPr/>
    </dgm:pt>
    <dgm:pt modelId="{50133E53-7CDA-1A40-8B3F-CE2D79DCEA71}" type="pres">
      <dgm:prSet presAssocID="{E33A7844-546E-DC4F-B157-E46978E08B33}" presName="rect1" presStyleLbl="alignImgPlace1" presStyleIdx="2" presStyleCnt="9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75A8D7-D1BD-2842-A7E0-42AA0140E7C2}" type="pres">
      <dgm:prSet presAssocID="{3D1A8379-ADEF-134D-A8A9-53D83B728113}" presName="sibTrans" presStyleCnt="0"/>
      <dgm:spPr/>
    </dgm:pt>
    <dgm:pt modelId="{6DDFF730-352A-3A4D-BCE5-883F9DAC4143}" type="pres">
      <dgm:prSet presAssocID="{07E914E4-AA18-0042-AB80-EFE9F680FDAB}" presName="composite" presStyleCnt="0"/>
      <dgm:spPr/>
    </dgm:pt>
    <dgm:pt modelId="{0CAFCDF6-3A1A-754C-9ED4-880A5FB1D7F9}" type="pres">
      <dgm:prSet presAssocID="{07E914E4-AA18-0042-AB80-EFE9F680FDAB}" presName="rect2" presStyleLbl="revTx" presStyleIdx="3" presStyleCnt="9">
        <dgm:presLayoutVars>
          <dgm:bulletEnabled val="1"/>
        </dgm:presLayoutVars>
      </dgm:prSet>
      <dgm:spPr/>
    </dgm:pt>
    <dgm:pt modelId="{F533DC65-019A-9E49-A6E9-845050BB12C0}" type="pres">
      <dgm:prSet presAssocID="{07E914E4-AA18-0042-AB80-EFE9F680FDAB}" presName="rect1" presStyleLbl="alignImgPlace1" presStyleIdx="3" presStyleCnt="9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7F2C7EE-9045-4043-9651-0D76876D4015}" type="pres">
      <dgm:prSet presAssocID="{9692A52F-B8A9-214B-80E6-782BA0ECB380}" presName="sibTrans" presStyleCnt="0"/>
      <dgm:spPr/>
    </dgm:pt>
    <dgm:pt modelId="{191804CA-AC83-844E-BAB5-64BBF08BE24C}" type="pres">
      <dgm:prSet presAssocID="{63DA349B-BD0D-ED47-B7AF-16BF3CFC2959}" presName="composite" presStyleCnt="0"/>
      <dgm:spPr/>
    </dgm:pt>
    <dgm:pt modelId="{EF885F6F-AF41-7245-8FF1-E3CF4585A5B8}" type="pres">
      <dgm:prSet presAssocID="{63DA349B-BD0D-ED47-B7AF-16BF3CFC2959}" presName="rect2" presStyleLbl="revTx" presStyleIdx="4" presStyleCnt="9">
        <dgm:presLayoutVars>
          <dgm:bulletEnabled val="1"/>
        </dgm:presLayoutVars>
      </dgm:prSet>
      <dgm:spPr/>
    </dgm:pt>
    <dgm:pt modelId="{C11FA449-3BDB-BC45-B27B-4ACDBADDA69A}" type="pres">
      <dgm:prSet presAssocID="{63DA349B-BD0D-ED47-B7AF-16BF3CFC2959}" presName="rect1" presStyleLbl="alignImgPlace1" presStyleIdx="4" presStyleCnt="9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96A658E-5D2A-9A49-A7B6-1D29D50A83EF}" type="pres">
      <dgm:prSet presAssocID="{64BF6034-35D1-8F46-9545-73102A2E51EA}" presName="sibTrans" presStyleCnt="0"/>
      <dgm:spPr/>
    </dgm:pt>
    <dgm:pt modelId="{24F31DD0-EBFA-774B-B7E8-5CA0CCDB7212}" type="pres">
      <dgm:prSet presAssocID="{2C0687D0-3AB8-8344-88DD-B1DDCB3058BA}" presName="composite" presStyleCnt="0"/>
      <dgm:spPr/>
    </dgm:pt>
    <dgm:pt modelId="{D7239183-35E4-5349-9D45-726BBD8DABC7}" type="pres">
      <dgm:prSet presAssocID="{2C0687D0-3AB8-8344-88DD-B1DDCB3058BA}" presName="rect2" presStyleLbl="revTx" presStyleIdx="5" presStyleCnt="9">
        <dgm:presLayoutVars>
          <dgm:bulletEnabled val="1"/>
        </dgm:presLayoutVars>
      </dgm:prSet>
      <dgm:spPr/>
    </dgm:pt>
    <dgm:pt modelId="{9F150950-6FFB-5743-9601-D3F8F1A390CF}" type="pres">
      <dgm:prSet presAssocID="{2C0687D0-3AB8-8344-88DD-B1DDCB3058BA}" presName="rect1" presStyleLbl="alignImgPlace1" presStyleIdx="5" presStyleCnt="9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C5C2727-D9C3-F349-864D-821FF5D6C6FD}" type="pres">
      <dgm:prSet presAssocID="{F05AAE77-D337-9A42-B88C-92548FE01985}" presName="sibTrans" presStyleCnt="0"/>
      <dgm:spPr/>
    </dgm:pt>
    <dgm:pt modelId="{04B30B0A-5A87-4747-BEB1-5A7A06542516}" type="pres">
      <dgm:prSet presAssocID="{AAA81190-B414-814C-8CB6-388A9D45E4A8}" presName="composite" presStyleCnt="0"/>
      <dgm:spPr/>
    </dgm:pt>
    <dgm:pt modelId="{ABA233C5-0365-B04A-A1F2-86656ECCA9D8}" type="pres">
      <dgm:prSet presAssocID="{AAA81190-B414-814C-8CB6-388A9D45E4A8}" presName="rect2" presStyleLbl="revTx" presStyleIdx="6" presStyleCnt="9">
        <dgm:presLayoutVars>
          <dgm:bulletEnabled val="1"/>
        </dgm:presLayoutVars>
      </dgm:prSet>
      <dgm:spPr/>
    </dgm:pt>
    <dgm:pt modelId="{AA118AB3-0BB9-BC46-B50A-1A3B991960F0}" type="pres">
      <dgm:prSet presAssocID="{AAA81190-B414-814C-8CB6-388A9D45E4A8}" presName="rect1" presStyleLbl="alignImgPlace1" presStyleIdx="6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7309BCEB-18A5-284A-AA73-92BC63A3ECE7}" type="pres">
      <dgm:prSet presAssocID="{6A514FE5-8B95-9D47-B8CB-2DA447BB48AA}" presName="sibTrans" presStyleCnt="0"/>
      <dgm:spPr/>
    </dgm:pt>
    <dgm:pt modelId="{2EE409AC-1A6A-7247-90AB-F0E2D2E3750D}" type="pres">
      <dgm:prSet presAssocID="{C707C6CA-94FD-6049-A1AA-F604796E49B4}" presName="composite" presStyleCnt="0"/>
      <dgm:spPr/>
    </dgm:pt>
    <dgm:pt modelId="{C6655221-1C7B-8941-8756-7CB8EFFE516F}" type="pres">
      <dgm:prSet presAssocID="{C707C6CA-94FD-6049-A1AA-F604796E49B4}" presName="rect2" presStyleLbl="revTx" presStyleIdx="7" presStyleCnt="9">
        <dgm:presLayoutVars>
          <dgm:bulletEnabled val="1"/>
        </dgm:presLayoutVars>
      </dgm:prSet>
      <dgm:spPr/>
    </dgm:pt>
    <dgm:pt modelId="{2BF50E71-5955-D645-9AF8-0810BA0FA96D}" type="pres">
      <dgm:prSet presAssocID="{C707C6CA-94FD-6049-A1AA-F604796E49B4}" presName="rect1" presStyleLbl="alignImgPlace1" presStyleIdx="7" presStyleCnt="9"/>
      <dgm:spPr>
        <a:blipFill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ECA12B8E-4420-4D4E-8A98-0A78B0E05357}" type="pres">
      <dgm:prSet presAssocID="{31B889D3-8B70-6643-8E29-3C5DD1993BA8}" presName="sibTrans" presStyleCnt="0"/>
      <dgm:spPr/>
    </dgm:pt>
    <dgm:pt modelId="{FFAA7246-506F-9644-8798-FB6682699443}" type="pres">
      <dgm:prSet presAssocID="{54AF74C5-9068-1346-8D63-11102AB94B6B}" presName="composite" presStyleCnt="0"/>
      <dgm:spPr/>
    </dgm:pt>
    <dgm:pt modelId="{D942A5DF-F9E3-9343-85E3-FBD57E4339CB}" type="pres">
      <dgm:prSet presAssocID="{54AF74C5-9068-1346-8D63-11102AB94B6B}" presName="rect2" presStyleLbl="revTx" presStyleIdx="8" presStyleCnt="9">
        <dgm:presLayoutVars>
          <dgm:bulletEnabled val="1"/>
        </dgm:presLayoutVars>
      </dgm:prSet>
      <dgm:spPr/>
    </dgm:pt>
    <dgm:pt modelId="{830A9425-336D-2A4B-B161-618B4790511F}" type="pres">
      <dgm:prSet presAssocID="{54AF74C5-9068-1346-8D63-11102AB94B6B}" presName="rect1" presStyleLbl="alignImgPlace1" presStyleIdx="8" presStyleCnt="9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9D5C602-ECB6-C54C-A8DE-B758DF98F39E}" srcId="{C0032277-BAA1-C143-BB16-5EFE47502291}" destId="{63DA349B-BD0D-ED47-B7AF-16BF3CFC2959}" srcOrd="4" destOrd="0" parTransId="{9E312E5F-0435-A44E-8A15-586C1769CFFB}" sibTransId="{64BF6034-35D1-8F46-9545-73102A2E51EA}"/>
    <dgm:cxn modelId="{C32A3E05-BBC7-9E46-A476-A4BB54C10DA9}" type="presOf" srcId="{AAA81190-B414-814C-8CB6-388A9D45E4A8}" destId="{ABA233C5-0365-B04A-A1F2-86656ECCA9D8}" srcOrd="0" destOrd="0" presId="urn:microsoft.com/office/officeart/2008/layout/PictureGrid"/>
    <dgm:cxn modelId="{4655C00C-5D85-D843-B710-025903A6197D}" type="presOf" srcId="{07E914E4-AA18-0042-AB80-EFE9F680FDAB}" destId="{0CAFCDF6-3A1A-754C-9ED4-880A5FB1D7F9}" srcOrd="0" destOrd="0" presId="urn:microsoft.com/office/officeart/2008/layout/PictureGrid"/>
    <dgm:cxn modelId="{D8C8A419-98EB-4F4F-8984-5DA57E930A3B}" type="presOf" srcId="{C0032277-BAA1-C143-BB16-5EFE47502291}" destId="{099E35C5-D86A-4F4B-820A-233277516E54}" srcOrd="0" destOrd="0" presId="urn:microsoft.com/office/officeart/2008/layout/PictureGrid"/>
    <dgm:cxn modelId="{295B2021-2A76-DC47-A083-C5F885D3CE75}" srcId="{C0032277-BAA1-C143-BB16-5EFE47502291}" destId="{07E914E4-AA18-0042-AB80-EFE9F680FDAB}" srcOrd="3" destOrd="0" parTransId="{617EBDFC-199D-4A44-A51F-EF906915454F}" sibTransId="{9692A52F-B8A9-214B-80E6-782BA0ECB380}"/>
    <dgm:cxn modelId="{570FF639-2FE9-3F4A-B9FA-FAA604017CC7}" srcId="{C0032277-BAA1-C143-BB16-5EFE47502291}" destId="{56521B88-DCB3-5240-AF81-B22B8069E25F}" srcOrd="1" destOrd="0" parTransId="{A2D11E8D-C400-5341-9182-FEB620775F09}" sibTransId="{5A1FEFF7-D4F2-E74C-B231-1F831E65D815}"/>
    <dgm:cxn modelId="{3BD6614C-8517-0148-88AE-89EB3A01F002}" srcId="{C0032277-BAA1-C143-BB16-5EFE47502291}" destId="{54AF74C5-9068-1346-8D63-11102AB94B6B}" srcOrd="8" destOrd="0" parTransId="{CBA6F7A1-86EE-BB4A-BED7-9665D7BF4A52}" sibTransId="{AFB610D7-7D7E-3146-AD9E-67CF93B69EDC}"/>
    <dgm:cxn modelId="{CC9ADA4D-05CC-6845-8670-D19CBCB21065}" srcId="{C0032277-BAA1-C143-BB16-5EFE47502291}" destId="{E33A7844-546E-DC4F-B157-E46978E08B33}" srcOrd="2" destOrd="0" parTransId="{047BC66F-DAE1-C842-880A-728E49315343}" sibTransId="{3D1A8379-ADEF-134D-A8A9-53D83B728113}"/>
    <dgm:cxn modelId="{E5EA6A5D-C0DC-714B-8AD2-94C196C63FA8}" srcId="{C0032277-BAA1-C143-BB16-5EFE47502291}" destId="{AAA81190-B414-814C-8CB6-388A9D45E4A8}" srcOrd="6" destOrd="0" parTransId="{78153D77-DAD5-3C40-A165-F641D25B7260}" sibTransId="{6A514FE5-8B95-9D47-B8CB-2DA447BB48AA}"/>
    <dgm:cxn modelId="{CD6D1070-6BF1-AC49-A979-87CDE5604AC7}" type="presOf" srcId="{56521B88-DCB3-5240-AF81-B22B8069E25F}" destId="{188FC7D2-11C4-BD4B-AA84-3DB1C8C141F7}" srcOrd="0" destOrd="0" presId="urn:microsoft.com/office/officeart/2008/layout/PictureGrid"/>
    <dgm:cxn modelId="{2C00AF76-5FBF-134E-9A96-B0BF8EFF123C}" srcId="{C0032277-BAA1-C143-BB16-5EFE47502291}" destId="{2C0687D0-3AB8-8344-88DD-B1DDCB3058BA}" srcOrd="5" destOrd="0" parTransId="{4B37A4CC-2DCD-874F-93FB-9D47AFF487D4}" sibTransId="{F05AAE77-D337-9A42-B88C-92548FE01985}"/>
    <dgm:cxn modelId="{8B6F5D83-F2BB-D14E-ACA7-438E6A6053DF}" srcId="{C0032277-BAA1-C143-BB16-5EFE47502291}" destId="{FA144D6E-7D39-404A-AD28-40619314362B}" srcOrd="0" destOrd="0" parTransId="{1AE6288E-8DF0-3F46-B1AA-2DC9EBB53FF8}" sibTransId="{0587E80A-5D72-DE48-BC74-54884DAED1D6}"/>
    <dgm:cxn modelId="{3772E4A2-7A2B-6C4B-A226-C5D3E3F9A4D3}" srcId="{C0032277-BAA1-C143-BB16-5EFE47502291}" destId="{C707C6CA-94FD-6049-A1AA-F604796E49B4}" srcOrd="7" destOrd="0" parTransId="{9E6934D8-0B15-4249-82B1-E8859243A72F}" sibTransId="{31B889D3-8B70-6643-8E29-3C5DD1993BA8}"/>
    <dgm:cxn modelId="{1AC221BC-1D06-0C4E-928C-D269FB8B20AA}" type="presOf" srcId="{FA144D6E-7D39-404A-AD28-40619314362B}" destId="{31C3F80C-33D9-6E41-84BE-50373CD82379}" srcOrd="0" destOrd="0" presId="urn:microsoft.com/office/officeart/2008/layout/PictureGrid"/>
    <dgm:cxn modelId="{2D2EA0D1-88DC-FD49-990E-EC118166981D}" type="presOf" srcId="{2C0687D0-3AB8-8344-88DD-B1DDCB3058BA}" destId="{D7239183-35E4-5349-9D45-726BBD8DABC7}" srcOrd="0" destOrd="0" presId="urn:microsoft.com/office/officeart/2008/layout/PictureGrid"/>
    <dgm:cxn modelId="{4C8497DD-99FD-BD49-BBEC-57939E078BD5}" type="presOf" srcId="{54AF74C5-9068-1346-8D63-11102AB94B6B}" destId="{D942A5DF-F9E3-9343-85E3-FBD57E4339CB}" srcOrd="0" destOrd="0" presId="urn:microsoft.com/office/officeart/2008/layout/PictureGrid"/>
    <dgm:cxn modelId="{E3EF4CEC-D88A-5C4B-A0A4-B3EAC224310D}" type="presOf" srcId="{63DA349B-BD0D-ED47-B7AF-16BF3CFC2959}" destId="{EF885F6F-AF41-7245-8FF1-E3CF4585A5B8}" srcOrd="0" destOrd="0" presId="urn:microsoft.com/office/officeart/2008/layout/PictureGrid"/>
    <dgm:cxn modelId="{81256FEF-A735-CB4C-BFFB-D5CA56C53D10}" type="presOf" srcId="{C707C6CA-94FD-6049-A1AA-F604796E49B4}" destId="{C6655221-1C7B-8941-8756-7CB8EFFE516F}" srcOrd="0" destOrd="0" presId="urn:microsoft.com/office/officeart/2008/layout/PictureGrid"/>
    <dgm:cxn modelId="{F69AA7FD-AAB8-AE4A-901C-1C8D6E2C13F6}" type="presOf" srcId="{E33A7844-546E-DC4F-B157-E46978E08B33}" destId="{8B0A27CD-C4B1-F74C-BF11-92D95F431DB4}" srcOrd="0" destOrd="0" presId="urn:microsoft.com/office/officeart/2008/layout/PictureGrid"/>
    <dgm:cxn modelId="{9CC533B7-00E6-F247-A927-E142E568B37C}" type="presParOf" srcId="{099E35C5-D86A-4F4B-820A-233277516E54}" destId="{2CC69337-CE2A-BD4D-B57D-F48DC5D341ED}" srcOrd="0" destOrd="0" presId="urn:microsoft.com/office/officeart/2008/layout/PictureGrid"/>
    <dgm:cxn modelId="{D8F93522-0D8D-894D-8A48-5072A7C1B090}" type="presParOf" srcId="{2CC69337-CE2A-BD4D-B57D-F48DC5D341ED}" destId="{31C3F80C-33D9-6E41-84BE-50373CD82379}" srcOrd="0" destOrd="0" presId="urn:microsoft.com/office/officeart/2008/layout/PictureGrid"/>
    <dgm:cxn modelId="{C6DFF8FD-77DF-694B-BDDD-324A796553B4}" type="presParOf" srcId="{2CC69337-CE2A-BD4D-B57D-F48DC5D341ED}" destId="{990C8552-A85F-DD48-B860-50192B7340AC}" srcOrd="1" destOrd="0" presId="urn:microsoft.com/office/officeart/2008/layout/PictureGrid"/>
    <dgm:cxn modelId="{ABF94A94-CC8B-8040-A1B4-B1CC68586CA0}" type="presParOf" srcId="{099E35C5-D86A-4F4B-820A-233277516E54}" destId="{8A870237-7881-1340-88F5-A2F007E0BB71}" srcOrd="1" destOrd="0" presId="urn:microsoft.com/office/officeart/2008/layout/PictureGrid"/>
    <dgm:cxn modelId="{528F9DE8-41BF-1141-AF05-EAE4D90B64D7}" type="presParOf" srcId="{099E35C5-D86A-4F4B-820A-233277516E54}" destId="{1ADDDBF6-7F98-7740-BE91-DCD33AE8BF9A}" srcOrd="2" destOrd="0" presId="urn:microsoft.com/office/officeart/2008/layout/PictureGrid"/>
    <dgm:cxn modelId="{A5827982-CE30-5F4F-96AC-A43B7C740133}" type="presParOf" srcId="{1ADDDBF6-7F98-7740-BE91-DCD33AE8BF9A}" destId="{188FC7D2-11C4-BD4B-AA84-3DB1C8C141F7}" srcOrd="0" destOrd="0" presId="urn:microsoft.com/office/officeart/2008/layout/PictureGrid"/>
    <dgm:cxn modelId="{A4C19E8C-0BD6-884E-BEA6-F0C77C63152D}" type="presParOf" srcId="{1ADDDBF6-7F98-7740-BE91-DCD33AE8BF9A}" destId="{620F142C-A2C7-2B47-9D8D-32D21D390F87}" srcOrd="1" destOrd="0" presId="urn:microsoft.com/office/officeart/2008/layout/PictureGrid"/>
    <dgm:cxn modelId="{A8BC0DE4-FAEF-3C40-ACCC-F3FABE97C348}" type="presParOf" srcId="{099E35C5-D86A-4F4B-820A-233277516E54}" destId="{D01F4565-D483-6842-801C-336DA11D525B}" srcOrd="3" destOrd="0" presId="urn:microsoft.com/office/officeart/2008/layout/PictureGrid"/>
    <dgm:cxn modelId="{3D0AA7E1-AEAE-4343-8545-C82F039D5525}" type="presParOf" srcId="{099E35C5-D86A-4F4B-820A-233277516E54}" destId="{FC7820FB-291B-D740-BBE3-A411AC49DC10}" srcOrd="4" destOrd="0" presId="urn:microsoft.com/office/officeart/2008/layout/PictureGrid"/>
    <dgm:cxn modelId="{8F185CF8-4A12-3C41-AEB3-37DCD6CFD878}" type="presParOf" srcId="{FC7820FB-291B-D740-BBE3-A411AC49DC10}" destId="{8B0A27CD-C4B1-F74C-BF11-92D95F431DB4}" srcOrd="0" destOrd="0" presId="urn:microsoft.com/office/officeart/2008/layout/PictureGrid"/>
    <dgm:cxn modelId="{CA288CBC-7BC3-3247-AB83-CF2F8EBA0F8E}" type="presParOf" srcId="{FC7820FB-291B-D740-BBE3-A411AC49DC10}" destId="{50133E53-7CDA-1A40-8B3F-CE2D79DCEA71}" srcOrd="1" destOrd="0" presId="urn:microsoft.com/office/officeart/2008/layout/PictureGrid"/>
    <dgm:cxn modelId="{7AFD6EDD-7F81-0443-94E4-2E23047B2FAE}" type="presParOf" srcId="{099E35C5-D86A-4F4B-820A-233277516E54}" destId="{6575A8D7-D1BD-2842-A7E0-42AA0140E7C2}" srcOrd="5" destOrd="0" presId="urn:microsoft.com/office/officeart/2008/layout/PictureGrid"/>
    <dgm:cxn modelId="{FC5FB5B5-A6AC-5349-8DDF-3EE96B7981E7}" type="presParOf" srcId="{099E35C5-D86A-4F4B-820A-233277516E54}" destId="{6DDFF730-352A-3A4D-BCE5-883F9DAC4143}" srcOrd="6" destOrd="0" presId="urn:microsoft.com/office/officeart/2008/layout/PictureGrid"/>
    <dgm:cxn modelId="{926E8629-05FE-B741-8507-7CF0A3BF92AE}" type="presParOf" srcId="{6DDFF730-352A-3A4D-BCE5-883F9DAC4143}" destId="{0CAFCDF6-3A1A-754C-9ED4-880A5FB1D7F9}" srcOrd="0" destOrd="0" presId="urn:microsoft.com/office/officeart/2008/layout/PictureGrid"/>
    <dgm:cxn modelId="{184DF4F2-AC95-464A-93BD-FF4E249233B5}" type="presParOf" srcId="{6DDFF730-352A-3A4D-BCE5-883F9DAC4143}" destId="{F533DC65-019A-9E49-A6E9-845050BB12C0}" srcOrd="1" destOrd="0" presId="urn:microsoft.com/office/officeart/2008/layout/PictureGrid"/>
    <dgm:cxn modelId="{5CDA9066-99AE-F243-903B-226A59FAED7C}" type="presParOf" srcId="{099E35C5-D86A-4F4B-820A-233277516E54}" destId="{F7F2C7EE-9045-4043-9651-0D76876D4015}" srcOrd="7" destOrd="0" presId="urn:microsoft.com/office/officeart/2008/layout/PictureGrid"/>
    <dgm:cxn modelId="{B1683B65-DB37-D243-864E-05D72711301D}" type="presParOf" srcId="{099E35C5-D86A-4F4B-820A-233277516E54}" destId="{191804CA-AC83-844E-BAB5-64BBF08BE24C}" srcOrd="8" destOrd="0" presId="urn:microsoft.com/office/officeart/2008/layout/PictureGrid"/>
    <dgm:cxn modelId="{FEBA23A2-2F16-DE47-9AAA-9EDDE3F11678}" type="presParOf" srcId="{191804CA-AC83-844E-BAB5-64BBF08BE24C}" destId="{EF885F6F-AF41-7245-8FF1-E3CF4585A5B8}" srcOrd="0" destOrd="0" presId="urn:microsoft.com/office/officeart/2008/layout/PictureGrid"/>
    <dgm:cxn modelId="{CC1F667F-31A2-1E45-90FC-DC9E4EE8DE8A}" type="presParOf" srcId="{191804CA-AC83-844E-BAB5-64BBF08BE24C}" destId="{C11FA449-3BDB-BC45-B27B-4ACDBADDA69A}" srcOrd="1" destOrd="0" presId="urn:microsoft.com/office/officeart/2008/layout/PictureGrid"/>
    <dgm:cxn modelId="{8E956A1F-C16D-5D44-B481-04AC8D88E0AE}" type="presParOf" srcId="{099E35C5-D86A-4F4B-820A-233277516E54}" destId="{D96A658E-5D2A-9A49-A7B6-1D29D50A83EF}" srcOrd="9" destOrd="0" presId="urn:microsoft.com/office/officeart/2008/layout/PictureGrid"/>
    <dgm:cxn modelId="{FDC55D70-1AE7-EB4B-B46D-04BB84B971BB}" type="presParOf" srcId="{099E35C5-D86A-4F4B-820A-233277516E54}" destId="{24F31DD0-EBFA-774B-B7E8-5CA0CCDB7212}" srcOrd="10" destOrd="0" presId="urn:microsoft.com/office/officeart/2008/layout/PictureGrid"/>
    <dgm:cxn modelId="{2C2FB756-A022-774D-A803-8E25B0F6A54A}" type="presParOf" srcId="{24F31DD0-EBFA-774B-B7E8-5CA0CCDB7212}" destId="{D7239183-35E4-5349-9D45-726BBD8DABC7}" srcOrd="0" destOrd="0" presId="urn:microsoft.com/office/officeart/2008/layout/PictureGrid"/>
    <dgm:cxn modelId="{5FA72BDA-E233-3646-81FB-A21368ADD4CF}" type="presParOf" srcId="{24F31DD0-EBFA-774B-B7E8-5CA0CCDB7212}" destId="{9F150950-6FFB-5743-9601-D3F8F1A390CF}" srcOrd="1" destOrd="0" presId="urn:microsoft.com/office/officeart/2008/layout/PictureGrid"/>
    <dgm:cxn modelId="{D2F32B10-DE52-2445-A2C0-3E403EFB3973}" type="presParOf" srcId="{099E35C5-D86A-4F4B-820A-233277516E54}" destId="{1C5C2727-D9C3-F349-864D-821FF5D6C6FD}" srcOrd="11" destOrd="0" presId="urn:microsoft.com/office/officeart/2008/layout/PictureGrid"/>
    <dgm:cxn modelId="{06582EBA-28D7-9340-8629-DF64CEAFB09F}" type="presParOf" srcId="{099E35C5-D86A-4F4B-820A-233277516E54}" destId="{04B30B0A-5A87-4747-BEB1-5A7A06542516}" srcOrd="12" destOrd="0" presId="urn:microsoft.com/office/officeart/2008/layout/PictureGrid"/>
    <dgm:cxn modelId="{15B5F2B2-AF7D-A244-AFCC-0D848D64F81E}" type="presParOf" srcId="{04B30B0A-5A87-4747-BEB1-5A7A06542516}" destId="{ABA233C5-0365-B04A-A1F2-86656ECCA9D8}" srcOrd="0" destOrd="0" presId="urn:microsoft.com/office/officeart/2008/layout/PictureGrid"/>
    <dgm:cxn modelId="{F00890FA-8F95-AD46-BB26-7E29EBA01AF5}" type="presParOf" srcId="{04B30B0A-5A87-4747-BEB1-5A7A06542516}" destId="{AA118AB3-0BB9-BC46-B50A-1A3B991960F0}" srcOrd="1" destOrd="0" presId="urn:microsoft.com/office/officeart/2008/layout/PictureGrid"/>
    <dgm:cxn modelId="{38A87F83-DF39-5D42-84AC-B254B9ABF2C2}" type="presParOf" srcId="{099E35C5-D86A-4F4B-820A-233277516E54}" destId="{7309BCEB-18A5-284A-AA73-92BC63A3ECE7}" srcOrd="13" destOrd="0" presId="urn:microsoft.com/office/officeart/2008/layout/PictureGrid"/>
    <dgm:cxn modelId="{8E1B7053-DB71-AC41-818C-142DAE039783}" type="presParOf" srcId="{099E35C5-D86A-4F4B-820A-233277516E54}" destId="{2EE409AC-1A6A-7247-90AB-F0E2D2E3750D}" srcOrd="14" destOrd="0" presId="urn:microsoft.com/office/officeart/2008/layout/PictureGrid"/>
    <dgm:cxn modelId="{F8863618-BD16-7149-A49E-E48846D5251D}" type="presParOf" srcId="{2EE409AC-1A6A-7247-90AB-F0E2D2E3750D}" destId="{C6655221-1C7B-8941-8756-7CB8EFFE516F}" srcOrd="0" destOrd="0" presId="urn:microsoft.com/office/officeart/2008/layout/PictureGrid"/>
    <dgm:cxn modelId="{ABB10405-88AC-CF4C-8865-445E597963FF}" type="presParOf" srcId="{2EE409AC-1A6A-7247-90AB-F0E2D2E3750D}" destId="{2BF50E71-5955-D645-9AF8-0810BA0FA96D}" srcOrd="1" destOrd="0" presId="urn:microsoft.com/office/officeart/2008/layout/PictureGrid"/>
    <dgm:cxn modelId="{47E244AA-AB61-3D48-A65A-A88A831C5BDF}" type="presParOf" srcId="{099E35C5-D86A-4F4B-820A-233277516E54}" destId="{ECA12B8E-4420-4D4E-8A98-0A78B0E05357}" srcOrd="15" destOrd="0" presId="urn:microsoft.com/office/officeart/2008/layout/PictureGrid"/>
    <dgm:cxn modelId="{334A0F2E-468D-BB44-BDA6-4097F4780922}" type="presParOf" srcId="{099E35C5-D86A-4F4B-820A-233277516E54}" destId="{FFAA7246-506F-9644-8798-FB6682699443}" srcOrd="16" destOrd="0" presId="urn:microsoft.com/office/officeart/2008/layout/PictureGrid"/>
    <dgm:cxn modelId="{FA1276CA-0F0A-8F4C-9CBC-8B847D7C41F0}" type="presParOf" srcId="{FFAA7246-506F-9644-8798-FB6682699443}" destId="{D942A5DF-F9E3-9343-85E3-FBD57E4339CB}" srcOrd="0" destOrd="0" presId="urn:microsoft.com/office/officeart/2008/layout/PictureGrid"/>
    <dgm:cxn modelId="{689A9D82-67A5-6E40-83AA-C2463CE40077}" type="presParOf" srcId="{FFAA7246-506F-9644-8798-FB6682699443}" destId="{830A9425-336D-2A4B-B161-618B4790511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FDED3-7600-A240-9933-A24D049539E8}">
      <dsp:nvSpPr>
        <dsp:cNvPr id="0" name=""/>
        <dsp:cNvSpPr/>
      </dsp:nvSpPr>
      <dsp:spPr>
        <a:xfrm>
          <a:off x="2209870" y="1713513"/>
          <a:ext cx="1104935" cy="11049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HelveticaNeueLT Com 45 Lt" panose="020B0403020202020204" pitchFamily="34" charset="77"/>
            </a:rPr>
            <a:t>luminosity directly from models</a:t>
          </a:r>
        </a:p>
      </dsp:txBody>
      <dsp:txXfrm>
        <a:off x="2263808" y="1767451"/>
        <a:ext cx="997059" cy="997059"/>
      </dsp:txXfrm>
    </dsp:sp>
    <dsp:sp modelId="{5AD7AE15-356E-844A-915E-CC75A989509F}">
      <dsp:nvSpPr>
        <dsp:cNvPr id="0" name=""/>
        <dsp:cNvSpPr/>
      </dsp:nvSpPr>
      <dsp:spPr>
        <a:xfrm rot="16200000">
          <a:off x="2410425" y="1361599"/>
          <a:ext cx="7038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38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6F0FF-DA12-4C41-A2AD-EC838FCD7EAF}">
      <dsp:nvSpPr>
        <dsp:cNvPr id="0" name=""/>
        <dsp:cNvSpPr/>
      </dsp:nvSpPr>
      <dsp:spPr>
        <a:xfrm>
          <a:off x="2103398" y="126900"/>
          <a:ext cx="1317879" cy="8827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elveticaNeueLT Com 45 Lt" panose="020B0403020202020204" pitchFamily="34" charset="77"/>
            </a:rPr>
            <a:t>simple physics</a:t>
          </a:r>
        </a:p>
      </dsp:txBody>
      <dsp:txXfrm>
        <a:off x="2146492" y="169994"/>
        <a:ext cx="1231691" cy="796598"/>
      </dsp:txXfrm>
    </dsp:sp>
    <dsp:sp modelId="{4D9E6733-2477-3F4C-86FB-D33A3E9CB71F}">
      <dsp:nvSpPr>
        <dsp:cNvPr id="0" name=""/>
        <dsp:cNvSpPr/>
      </dsp:nvSpPr>
      <dsp:spPr>
        <a:xfrm rot="1800000">
          <a:off x="3294785" y="2659666"/>
          <a:ext cx="298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8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8789A-EA46-7549-AA7B-9C105CE3C156}">
      <dsp:nvSpPr>
        <dsp:cNvPr id="0" name=""/>
        <dsp:cNvSpPr/>
      </dsp:nvSpPr>
      <dsp:spPr>
        <a:xfrm>
          <a:off x="3573639" y="2673431"/>
          <a:ext cx="1317879" cy="8827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elveticaNeueLT Com 45 Lt" panose="020B0403020202020204" pitchFamily="34" charset="77"/>
            </a:rPr>
            <a:t>physics based</a:t>
          </a:r>
        </a:p>
      </dsp:txBody>
      <dsp:txXfrm>
        <a:off x="3616733" y="2716525"/>
        <a:ext cx="1231691" cy="796598"/>
      </dsp:txXfrm>
    </dsp:sp>
    <dsp:sp modelId="{D314D212-8552-8B41-B747-B13C9843313D}">
      <dsp:nvSpPr>
        <dsp:cNvPr id="0" name=""/>
        <dsp:cNvSpPr/>
      </dsp:nvSpPr>
      <dsp:spPr>
        <a:xfrm rot="9000000">
          <a:off x="1931017" y="2659666"/>
          <a:ext cx="298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8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955AC-5B47-0944-B04A-D7433E322C26}">
      <dsp:nvSpPr>
        <dsp:cNvPr id="0" name=""/>
        <dsp:cNvSpPr/>
      </dsp:nvSpPr>
      <dsp:spPr>
        <a:xfrm>
          <a:off x="633158" y="2673431"/>
          <a:ext cx="1317879" cy="8827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NeueLT Com 45 Lt" panose="020B0403020202020204" pitchFamily="34" charset="77"/>
            </a:rPr>
            <a:t>one-step measurement</a:t>
          </a:r>
        </a:p>
      </dsp:txBody>
      <dsp:txXfrm>
        <a:off x="676252" y="2716525"/>
        <a:ext cx="1231691" cy="796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3F80C-33D9-6E41-84BE-50373CD82379}">
      <dsp:nvSpPr>
        <dsp:cNvPr id="0" name=""/>
        <dsp:cNvSpPr/>
      </dsp:nvSpPr>
      <dsp:spPr>
        <a:xfrm>
          <a:off x="1493630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47463"/>
        <a:ext cx="1418926" cy="212839"/>
      </dsp:txXfrm>
    </dsp:sp>
    <dsp:sp modelId="{990C8552-A85F-DD48-B860-50192B7340AC}">
      <dsp:nvSpPr>
        <dsp:cNvPr id="0" name=""/>
        <dsp:cNvSpPr/>
      </dsp:nvSpPr>
      <dsp:spPr>
        <a:xfrm>
          <a:off x="1493630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FC7D2-11C4-BD4B-AA84-3DB1C8C141F7}">
      <dsp:nvSpPr>
        <dsp:cNvPr id="0" name=""/>
        <dsp:cNvSpPr/>
      </dsp:nvSpPr>
      <dsp:spPr>
        <a:xfrm>
          <a:off x="3062549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47463"/>
        <a:ext cx="1418926" cy="212839"/>
      </dsp:txXfrm>
    </dsp:sp>
    <dsp:sp modelId="{620F142C-A2C7-2B47-9D8D-32D21D390F87}">
      <dsp:nvSpPr>
        <dsp:cNvPr id="0" name=""/>
        <dsp:cNvSpPr/>
      </dsp:nvSpPr>
      <dsp:spPr>
        <a:xfrm>
          <a:off x="3062549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A27CD-C4B1-F74C-BF11-92D95F431DB4}">
      <dsp:nvSpPr>
        <dsp:cNvPr id="0" name=""/>
        <dsp:cNvSpPr/>
      </dsp:nvSpPr>
      <dsp:spPr>
        <a:xfrm>
          <a:off x="4631468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47463"/>
        <a:ext cx="1418926" cy="212839"/>
      </dsp:txXfrm>
    </dsp:sp>
    <dsp:sp modelId="{50133E53-7CDA-1A40-8B3F-CE2D79DCEA71}">
      <dsp:nvSpPr>
        <dsp:cNvPr id="0" name=""/>
        <dsp:cNvSpPr/>
      </dsp:nvSpPr>
      <dsp:spPr>
        <a:xfrm>
          <a:off x="4631468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FCDF6-3A1A-754C-9ED4-880A5FB1D7F9}">
      <dsp:nvSpPr>
        <dsp:cNvPr id="0" name=""/>
        <dsp:cNvSpPr/>
      </dsp:nvSpPr>
      <dsp:spPr>
        <a:xfrm>
          <a:off x="1493630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1863306"/>
        <a:ext cx="1418926" cy="212839"/>
      </dsp:txXfrm>
    </dsp:sp>
    <dsp:sp modelId="{F533DC65-019A-9E49-A6E9-845050BB12C0}">
      <dsp:nvSpPr>
        <dsp:cNvPr id="0" name=""/>
        <dsp:cNvSpPr/>
      </dsp:nvSpPr>
      <dsp:spPr>
        <a:xfrm>
          <a:off x="1493630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85F6F-AF41-7245-8FF1-E3CF4585A5B8}">
      <dsp:nvSpPr>
        <dsp:cNvPr id="0" name=""/>
        <dsp:cNvSpPr/>
      </dsp:nvSpPr>
      <dsp:spPr>
        <a:xfrm>
          <a:off x="3062549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1863306"/>
        <a:ext cx="1418926" cy="212839"/>
      </dsp:txXfrm>
    </dsp:sp>
    <dsp:sp modelId="{C11FA449-3BDB-BC45-B27B-4ACDBADDA69A}">
      <dsp:nvSpPr>
        <dsp:cNvPr id="0" name=""/>
        <dsp:cNvSpPr/>
      </dsp:nvSpPr>
      <dsp:spPr>
        <a:xfrm>
          <a:off x="3062549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9183-35E4-5349-9D45-726BBD8DABC7}">
      <dsp:nvSpPr>
        <dsp:cNvPr id="0" name=""/>
        <dsp:cNvSpPr/>
      </dsp:nvSpPr>
      <dsp:spPr>
        <a:xfrm>
          <a:off x="4631468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631468" y="1863306"/>
        <a:ext cx="1418926" cy="212839"/>
      </dsp:txXfrm>
    </dsp:sp>
    <dsp:sp modelId="{9F150950-6FFB-5743-9601-D3F8F1A390CF}">
      <dsp:nvSpPr>
        <dsp:cNvPr id="0" name=""/>
        <dsp:cNvSpPr/>
      </dsp:nvSpPr>
      <dsp:spPr>
        <a:xfrm>
          <a:off x="4631468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233C5-0365-B04A-A1F2-86656ECCA9D8}">
      <dsp:nvSpPr>
        <dsp:cNvPr id="0" name=""/>
        <dsp:cNvSpPr/>
      </dsp:nvSpPr>
      <dsp:spPr>
        <a:xfrm>
          <a:off x="1493630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3679150"/>
        <a:ext cx="1418926" cy="212839"/>
      </dsp:txXfrm>
    </dsp:sp>
    <dsp:sp modelId="{AA118AB3-0BB9-BC46-B50A-1A3B991960F0}">
      <dsp:nvSpPr>
        <dsp:cNvPr id="0" name=""/>
        <dsp:cNvSpPr/>
      </dsp:nvSpPr>
      <dsp:spPr>
        <a:xfrm>
          <a:off x="1493630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55221-1C7B-8941-8756-7CB8EFFE516F}">
      <dsp:nvSpPr>
        <dsp:cNvPr id="0" name=""/>
        <dsp:cNvSpPr/>
      </dsp:nvSpPr>
      <dsp:spPr>
        <a:xfrm>
          <a:off x="3062549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3679150"/>
        <a:ext cx="1418926" cy="212839"/>
      </dsp:txXfrm>
    </dsp:sp>
    <dsp:sp modelId="{2BF50E71-5955-D645-9AF8-0810BA0FA96D}">
      <dsp:nvSpPr>
        <dsp:cNvPr id="0" name=""/>
        <dsp:cNvSpPr/>
      </dsp:nvSpPr>
      <dsp:spPr>
        <a:xfrm>
          <a:off x="3062549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2A5DF-F9E3-9343-85E3-FBD57E4339CB}">
      <dsp:nvSpPr>
        <dsp:cNvPr id="0" name=""/>
        <dsp:cNvSpPr/>
      </dsp:nvSpPr>
      <dsp:spPr>
        <a:xfrm>
          <a:off x="4631468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3679150"/>
        <a:ext cx="1418926" cy="212839"/>
      </dsp:txXfrm>
    </dsp:sp>
    <dsp:sp modelId="{830A9425-336D-2A4B-B161-618B4790511F}">
      <dsp:nvSpPr>
        <dsp:cNvPr id="0" name=""/>
        <dsp:cNvSpPr/>
      </dsp:nvSpPr>
      <dsp:spPr>
        <a:xfrm>
          <a:off x="4631468" y="3934175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71A-69E6-3442-8B6D-284306E86B63}" type="datetimeFigureOut">
              <a:rPr lang="en-US" smtClean="0"/>
              <a:t>11/16/22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4794D-CA7C-AC47-A404-0DA93E4AB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118B-F0BF-D943-91FB-6E6D455D307C}" type="datetimeFigureOut">
              <a:rPr lang="en-US" smtClean="0"/>
              <a:t>11/16/22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DACC-2919-F544-A6D6-9833F017E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7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1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8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625   50  -50  1927.    O   Lemaitre, G. 1927, Ann. of the </a:t>
            </a:r>
            <a:r>
              <a:rPr lang="en-GB" dirty="0" err="1"/>
              <a:t>Scientifc</a:t>
            </a:r>
            <a:r>
              <a:rPr lang="en-GB" dirty="0"/>
              <a:t> Society of </a:t>
            </a:r>
            <a:r>
              <a:rPr lang="en-GB" dirty="0" err="1"/>
              <a:t>Bruselles</a:t>
            </a:r>
            <a:r>
              <a:rPr lang="en-GB" dirty="0"/>
              <a:t> 47A, 49</a:t>
            </a:r>
          </a:p>
          <a:p>
            <a:r>
              <a:rPr lang="en-GB" dirty="0"/>
              <a:t>460.  40  -50  1928.    O   Robertson, H. 1928, Phil. Mag. 5, 835. (error bars estimated </a:t>
            </a:r>
            <a:r>
              <a:rPr lang="en-GB" dirty="0" err="1"/>
              <a:t>jph</a:t>
            </a:r>
            <a:r>
              <a:rPr lang="en-GB" dirty="0"/>
              <a:t>)</a:t>
            </a:r>
          </a:p>
          <a:p>
            <a:r>
              <a:rPr lang="en-GB" dirty="0"/>
              <a:t>500  +50  -50  1929.046 A   Hubble 1929, PNAS 15, 168  (10\% error)</a:t>
            </a:r>
          </a:p>
          <a:p>
            <a:r>
              <a:rPr lang="en-GB" dirty="0"/>
              <a:t>558  +50  -50  1931.18  A   Hubble and </a:t>
            </a:r>
            <a:r>
              <a:rPr lang="en-GB" dirty="0" err="1"/>
              <a:t>Humason</a:t>
            </a:r>
            <a:r>
              <a:rPr lang="en-GB" dirty="0"/>
              <a:t> 1931, </a:t>
            </a:r>
            <a:r>
              <a:rPr lang="en-GB" dirty="0" err="1"/>
              <a:t>ApJ</a:t>
            </a:r>
            <a:r>
              <a:rPr lang="en-GB" dirty="0"/>
              <a:t> 74, 43 (&lt;10\% error)</a:t>
            </a:r>
          </a:p>
          <a:p>
            <a:r>
              <a:rPr lang="en-GB" dirty="0"/>
              <a:t>290 +290 -145  1931.914 O   Oort 1931, BAN 6, 155.</a:t>
            </a:r>
          </a:p>
          <a:p>
            <a:r>
              <a:rPr lang="en-GB" dirty="0"/>
              <a:t>865 +100 -100  1935.1   O   Eddington, 1935, MNRAS 95, 636 (Large Number Hypothesis)</a:t>
            </a:r>
          </a:p>
          <a:p>
            <a:r>
              <a:rPr lang="en-GB" dirty="0"/>
              <a:t>524  +50  -50  1936.000 O   Hubble 1936, Realm of the Nebulae (Dover)</a:t>
            </a:r>
          </a:p>
          <a:p>
            <a:r>
              <a:rPr lang="en-GB" dirty="0"/>
              <a:t>260  170 -100  1951.080 O   Behr 1951, </a:t>
            </a:r>
            <a:r>
              <a:rPr lang="en-GB" dirty="0" err="1"/>
              <a:t>Astr</a:t>
            </a:r>
            <a:r>
              <a:rPr lang="en-GB" dirty="0"/>
              <a:t>. </a:t>
            </a:r>
            <a:r>
              <a:rPr lang="en-GB" dirty="0" err="1"/>
              <a:t>Nachr</a:t>
            </a:r>
            <a:r>
              <a:rPr lang="en-GB" dirty="0"/>
              <a:t>. 279, 97</a:t>
            </a:r>
          </a:p>
          <a:p>
            <a:r>
              <a:rPr lang="en-GB" dirty="0"/>
              <a:t>280   28  -28  1952.694 O   Baade, 1954, Trans IAU 8, 397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3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HelveticaNeueLT Com 45 Lt" panose="020B0403020202020204" pitchFamily="34" charset="77"/>
              </a:rPr>
              <a:t>Jeremy </a:t>
            </a:r>
            <a:r>
              <a:rPr lang="de-DE" err="1">
                <a:latin typeface="HelveticaNeueLT Com 45 Lt" panose="020B0403020202020204" pitchFamily="34" charset="77"/>
              </a:rPr>
              <a:t>Mould</a:t>
            </a:r>
            <a:r>
              <a:rPr lang="de-DE">
                <a:latin typeface="HelveticaNeueLT Com 45 Lt" panose="020B0403020202020204" pitchFamily="34" charset="77"/>
              </a:rPr>
              <a:t> </a:t>
            </a:r>
          </a:p>
          <a:p>
            <a:r>
              <a:rPr lang="de-DE">
                <a:latin typeface="HelveticaNeueLT Com 45 Lt" panose="020B0403020202020204" pitchFamily="34" charset="77"/>
              </a:rPr>
              <a:t>Wendy </a:t>
            </a:r>
            <a:r>
              <a:rPr lang="de-DE" err="1">
                <a:latin typeface="HelveticaNeueLT Com 45 Lt" panose="020B0403020202020204" pitchFamily="34" charset="77"/>
              </a:rPr>
              <a:t>Freedman</a:t>
            </a:r>
            <a:r>
              <a:rPr lang="de-DE">
                <a:latin typeface="HelveticaNeueLT Com 45 Lt" panose="020B0403020202020204" pitchFamily="34" charset="77"/>
              </a:rPr>
              <a:t> </a:t>
            </a:r>
          </a:p>
          <a:p>
            <a:r>
              <a:rPr lang="de-DE">
                <a:latin typeface="HelveticaNeueLT Com 45 Lt" panose="020B0403020202020204" pitchFamily="34" charset="77"/>
              </a:rPr>
              <a:t>Robert </a:t>
            </a:r>
            <a:r>
              <a:rPr lang="de-DE" err="1">
                <a:latin typeface="HelveticaNeueLT Com 45 Lt" panose="020B0403020202020204" pitchFamily="34" charset="77"/>
              </a:rPr>
              <a:t>Kennicutt</a:t>
            </a:r>
            <a:endParaRPr lang="de-DE">
              <a:latin typeface="HelveticaNeueLT Com 45 Lt" panose="020B0403020202020204" pitchFamily="34" charset="77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4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Magenta diamond in lower plot is due to the ‘standard siren’ from GW170817 event (Abbott et al. 2017).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977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0235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85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41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3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3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7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7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1012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49">
            <a:extLst>
              <a:ext uri="{FF2B5EF4-FFF2-40B4-BE49-F238E27FC236}">
                <a16:creationId xmlns:a16="http://schemas.microsoft.com/office/drawing/2014/main" id="{378626DF-6547-1B42-B781-13BDB07EFE7C}"/>
              </a:ext>
            </a:extLst>
          </p:cNvPr>
          <p:cNvSpPr txBox="1">
            <a:spLocks/>
          </p:cNvSpPr>
          <p:nvPr userDrawn="1"/>
        </p:nvSpPr>
        <p:spPr>
          <a:xfrm>
            <a:off x="22279" y="6591100"/>
            <a:ext cx="262893" cy="26693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dk1"/>
            </a:solidFill>
            <a:prstDash val="solid"/>
          </a:ln>
          <a:effectLst/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z="1266" smtClean="0"/>
              <a:pPr/>
              <a:t>‹#›</a:t>
            </a:fld>
            <a:endParaRPr lang="en-DE" sz="1266"/>
          </a:p>
        </p:txBody>
      </p:sp>
    </p:spTree>
    <p:extLst>
      <p:ext uri="{BB962C8B-B14F-4D97-AF65-F5344CB8AC3E}">
        <p14:creationId xmlns:p14="http://schemas.microsoft.com/office/powerpoint/2010/main" val="36311694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9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97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737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3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55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4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65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1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2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458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7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28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49">
            <a:extLst>
              <a:ext uri="{FF2B5EF4-FFF2-40B4-BE49-F238E27FC236}">
                <a16:creationId xmlns:a16="http://schemas.microsoft.com/office/drawing/2014/main" id="{378626DF-6547-1B42-B781-13BDB07EFE7C}"/>
              </a:ext>
            </a:extLst>
          </p:cNvPr>
          <p:cNvSpPr txBox="1">
            <a:spLocks/>
          </p:cNvSpPr>
          <p:nvPr userDrawn="1"/>
        </p:nvSpPr>
        <p:spPr>
          <a:xfrm>
            <a:off x="22279" y="6591100"/>
            <a:ext cx="262893" cy="26693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dk1"/>
            </a:solidFill>
            <a:prstDash val="solid"/>
          </a:ln>
          <a:effectLst/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z="1266" smtClean="0"/>
              <a:pPr/>
              <a:t>‹#›</a:t>
            </a:fld>
            <a:endParaRPr lang="en-DE" sz="1266"/>
          </a:p>
        </p:txBody>
      </p:sp>
    </p:spTree>
    <p:extLst>
      <p:ext uri="{BB962C8B-B14F-4D97-AF65-F5344CB8AC3E}">
        <p14:creationId xmlns:p14="http://schemas.microsoft.com/office/powerpoint/2010/main" val="3939561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894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14 November 2022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rgbClr val="000000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1667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9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00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rgbClr val="000000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79476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14 November 2022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chemeClr val="bg1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266154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chemeClr val="bg1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2.png"/><Relationship Id="rId5" Type="http://schemas.openxmlformats.org/officeDocument/2006/relationships/diagramData" Target="../diagrams/data1.xml"/><Relationship Id="rId10" Type="http://schemas.openxmlformats.org/officeDocument/2006/relationships/image" Target="../media/image51.gif"/><Relationship Id="rId4" Type="http://schemas.openxmlformats.org/officeDocument/2006/relationships/image" Target="../media/image50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53.tiff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microsoft.com/office/2007/relationships/hdphoto" Target="../media/hdphoto1.wdp"/><Relationship Id="rId9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0.png"/><Relationship Id="rId4" Type="http://schemas.openxmlformats.org/officeDocument/2006/relationships/image" Target="../media/image7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3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3.tiff"/><Relationship Id="rId5" Type="http://schemas.openxmlformats.org/officeDocument/2006/relationships/diagramLayout" Target="../diagrams/layout2.xml"/><Relationship Id="rId10" Type="http://schemas.openxmlformats.org/officeDocument/2006/relationships/image" Target="../media/image84.png"/><Relationship Id="rId4" Type="http://schemas.openxmlformats.org/officeDocument/2006/relationships/diagramData" Target="../diagrams/data2.xml"/><Relationship Id="rId9" Type="http://schemas.openxmlformats.org/officeDocument/2006/relationships/image" Target="../media/image83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618361"/>
            <a:ext cx="7772400" cy="1470025"/>
          </a:xfrm>
        </p:spPr>
        <p:txBody>
          <a:bodyPr/>
          <a:lstStyle/>
          <a:p>
            <a:r>
              <a:rPr lang="en-US" dirty="0"/>
              <a:t>The continuous quest to measure the Hubble Constant </a:t>
            </a:r>
            <a:br>
              <a:rPr lang="en-US" dirty="0"/>
            </a:br>
            <a:r>
              <a:rPr lang="en-US" dirty="0"/>
              <a:t>- is there a Hubble tension?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GB" sz="2400" dirty="0"/>
              <a:t>Bruno Leibundgut</a:t>
            </a:r>
          </a:p>
          <a:p>
            <a:r>
              <a:rPr lang="en-GB" sz="2400" dirty="0"/>
              <a:t>ESO and TUM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66A678-ED65-9C4F-A144-180E714F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1" y="4151871"/>
            <a:ext cx="2706130" cy="2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6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670" y="1412875"/>
            <a:ext cx="6268193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Classical approach </a:t>
            </a:r>
          </a:p>
          <a:p>
            <a:pPr marL="400050" lvl="1" indent="0">
              <a:buNone/>
            </a:pPr>
            <a:r>
              <a:rPr lang="en-US" dirty="0">
                <a:sym typeface="Wingdings" pitchFamily="2" charset="2"/>
              </a:rPr>
              <a:t> distance ladder to reach (smooth) Hubble flow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87445" y="2950037"/>
            <a:ext cx="5669168" cy="3331179"/>
            <a:chOff x="1596940" y="3299406"/>
            <a:chExt cx="5669168" cy="33311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6940" y="6261253"/>
              <a:ext cx="296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 Neue"/>
                  <a:cs typeface="Helvetica Neue"/>
                </a:rPr>
                <a:t>Sandage</a:t>
              </a:r>
              <a:r>
                <a:rPr lang="en-GB" dirty="0">
                  <a:latin typeface="Helvetica Neue"/>
                  <a:cs typeface="Helvetica Neue"/>
                </a:rPr>
                <a:t> &amp; </a:t>
              </a:r>
              <a:r>
                <a:rPr lang="en-GB" dirty="0" err="1">
                  <a:latin typeface="Helvetica Neue"/>
                  <a:cs typeface="Helvetica Neue"/>
                </a:rPr>
                <a:t>Tammann</a:t>
              </a:r>
              <a:r>
                <a:rPr lang="en-GB" dirty="0">
                  <a:latin typeface="Helvetica Neue"/>
                  <a:cs typeface="Helvetica Neue"/>
                </a:rPr>
                <a:t> 1974</a:t>
              </a:r>
            </a:p>
          </p:txBody>
        </p:sp>
      </p:grp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DF4691-C54D-F348-B0FD-A45A471AD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3" t="12705" r="24959" b="40550"/>
          <a:stretch/>
        </p:blipFill>
        <p:spPr>
          <a:xfrm>
            <a:off x="399137" y="1698908"/>
            <a:ext cx="1871663" cy="2341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F7E63-E384-5B4C-B99C-B66E20DE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6" y="4078263"/>
            <a:ext cx="1871663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B67D9B-CA84-8748-8D9E-96023AADAF97}"/>
              </a:ext>
            </a:extLst>
          </p:cNvPr>
          <p:cNvGrpSpPr/>
          <p:nvPr/>
        </p:nvGrpSpPr>
        <p:grpSpPr>
          <a:xfrm>
            <a:off x="4234180" y="2475288"/>
            <a:ext cx="4787900" cy="3800277"/>
            <a:chOff x="4259513" y="2248235"/>
            <a:chExt cx="4787900" cy="380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D470CA-4F9F-4342-9F21-21E0DFB3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513" y="2248235"/>
              <a:ext cx="4787900" cy="3492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F476F1-FDAD-1442-A7C0-3FD7699F63EC}"/>
                </a:ext>
              </a:extLst>
            </p:cNvPr>
            <p:cNvSpPr txBox="1"/>
            <p:nvPr/>
          </p:nvSpPr>
          <p:spPr>
            <a:xfrm>
              <a:off x="7144443" y="5740735"/>
              <a:ext cx="1614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NeueLT Com 45 Lt" panose="020B0403020202020204" pitchFamily="34" charset="77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21" y="1332288"/>
            <a:ext cx="821756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Primary distance indicators (within the </a:t>
            </a:r>
            <a:br>
              <a:rPr lang="en-GB"/>
            </a:br>
            <a:r>
              <a:rPr lang="en-GB"/>
              <a:t>Milky Way)</a:t>
            </a:r>
          </a:p>
          <a:p>
            <a:pPr lvl="1"/>
            <a:r>
              <a:rPr lang="en-GB"/>
              <a:t>trigonometric parallax</a:t>
            </a:r>
          </a:p>
          <a:p>
            <a:pPr lvl="1"/>
            <a:r>
              <a:rPr lang="en-GB"/>
              <a:t>proper motion</a:t>
            </a:r>
          </a:p>
          <a:p>
            <a:pPr lvl="1"/>
            <a:r>
              <a:rPr lang="en-GB"/>
              <a:t>apparent luminosity</a:t>
            </a:r>
          </a:p>
          <a:p>
            <a:pPr lvl="2"/>
            <a:r>
              <a:rPr lang="en-GB"/>
              <a:t>main sequence</a:t>
            </a:r>
          </a:p>
          <a:p>
            <a:pPr lvl="2"/>
            <a:r>
              <a:rPr lang="en-GB"/>
              <a:t>red clump stars</a:t>
            </a:r>
          </a:p>
          <a:p>
            <a:pPr lvl="2"/>
            <a:r>
              <a:rPr lang="en-GB"/>
              <a:t>RR </a:t>
            </a:r>
            <a:r>
              <a:rPr lang="en-GB" err="1"/>
              <a:t>Lyrae</a:t>
            </a:r>
            <a:r>
              <a:rPr lang="en-GB"/>
              <a:t> stars</a:t>
            </a:r>
          </a:p>
          <a:p>
            <a:pPr lvl="2"/>
            <a:r>
              <a:rPr lang="en-GB"/>
              <a:t>eclipsing binaries</a:t>
            </a:r>
          </a:p>
          <a:p>
            <a:pPr lvl="2"/>
            <a:r>
              <a:rPr lang="en-GB"/>
              <a:t>Cepheid stars</a:t>
            </a:r>
          </a:p>
        </p:txBody>
      </p:sp>
    </p:spTree>
    <p:extLst>
      <p:ext uri="{BB962C8B-B14F-4D97-AF65-F5344CB8AC3E}">
        <p14:creationId xmlns:p14="http://schemas.microsoft.com/office/powerpoint/2010/main" val="245691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15030D-8C94-124F-AF86-6F9A30ADCCF7}"/>
              </a:ext>
            </a:extLst>
          </p:cNvPr>
          <p:cNvGrpSpPr/>
          <p:nvPr/>
        </p:nvGrpSpPr>
        <p:grpSpPr>
          <a:xfrm>
            <a:off x="4947912" y="2157864"/>
            <a:ext cx="4102100" cy="4430261"/>
            <a:chOff x="4985893" y="1220454"/>
            <a:chExt cx="4102100" cy="4430261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679ACD45-1A02-A84A-AF8D-EC844190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5022" b="-5022"/>
            <a:stretch>
              <a:fillRect/>
            </a:stretch>
          </p:blipFill>
          <p:spPr bwMode="auto">
            <a:xfrm>
              <a:off x="4985893" y="1220454"/>
              <a:ext cx="4102100" cy="44302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CBB2-5780-7043-9A5F-D3E35A3BF34E}"/>
                </a:ext>
              </a:extLst>
            </p:cNvPr>
            <p:cNvSpPr txBox="1"/>
            <p:nvPr/>
          </p:nvSpPr>
          <p:spPr>
            <a:xfrm>
              <a:off x="6941578" y="3588066"/>
              <a:ext cx="1924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HelveticaNeueLT Com 45 Lt" panose="020B0403020202020204" pitchFamily="34" charset="77"/>
                  <a:cs typeface="Helvetica Neue"/>
                </a:rPr>
                <a:t>Freedman &amp; </a:t>
              </a:r>
              <a:r>
                <a:rPr lang="en-GB" sz="1200" err="1">
                  <a:latin typeface="HelveticaNeueLT Com 45 Lt" panose="020B0403020202020204" pitchFamily="34" charset="77"/>
                  <a:cs typeface="Helvetica Neue"/>
                </a:rPr>
                <a:t>Madore</a:t>
              </a:r>
              <a:r>
                <a:rPr lang="en-GB" sz="1200">
                  <a:latin typeface="HelveticaNeueLT Com 45 Lt" panose="020B0403020202020204" pitchFamily="34" charset="77"/>
                  <a:cs typeface="Helvetica Neue"/>
                </a:rPr>
                <a:t> 2010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62" y="146665"/>
            <a:ext cx="6666107" cy="1143000"/>
          </a:xfrm>
        </p:spPr>
        <p:txBody>
          <a:bodyPr/>
          <a:lstStyle/>
          <a:p>
            <a:r>
              <a:rPr lang="en-GB" dirty="0"/>
              <a:t>Classic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0454"/>
            <a:ext cx="454793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Secondary distance indicators (beyond the Local Group)</a:t>
            </a:r>
          </a:p>
          <a:p>
            <a:pPr lvl="1"/>
            <a:r>
              <a:rPr lang="en-GB" sz="2400"/>
              <a:t>Important check</a:t>
            </a:r>
          </a:p>
          <a:p>
            <a:pPr lvl="2"/>
            <a:r>
              <a:rPr lang="en-GB" sz="2000"/>
              <a:t>Large </a:t>
            </a:r>
            <a:r>
              <a:rPr lang="en-GB" sz="2000" err="1"/>
              <a:t>Magellanic</a:t>
            </a:r>
            <a:r>
              <a:rPr lang="en-GB" sz="2000"/>
              <a:t> Cloud</a:t>
            </a:r>
          </a:p>
          <a:p>
            <a:pPr lvl="1"/>
            <a:r>
              <a:rPr lang="en-GB" sz="2400"/>
              <a:t>Tully-Fisher relation</a:t>
            </a:r>
          </a:p>
          <a:p>
            <a:pPr lvl="1"/>
            <a:r>
              <a:rPr lang="en-GB" sz="2400"/>
              <a:t>Fundamental Plane</a:t>
            </a:r>
          </a:p>
          <a:p>
            <a:pPr lvl="1"/>
            <a:r>
              <a:rPr lang="en-GB" sz="2400"/>
              <a:t>Supernovae (mostly SN </a:t>
            </a:r>
            <a:r>
              <a:rPr lang="en-GB" sz="2400" err="1"/>
              <a:t>Ia</a:t>
            </a:r>
            <a:r>
              <a:rPr lang="en-GB" sz="2400"/>
              <a:t>)</a:t>
            </a:r>
          </a:p>
          <a:p>
            <a:pPr lvl="1"/>
            <a:r>
              <a:rPr lang="en-GB" sz="2400"/>
              <a:t>Surface Brightness Fluctuations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435B2-E133-9C4E-AC64-57F95D6E976E}"/>
              </a:ext>
            </a:extLst>
          </p:cNvPr>
          <p:cNvSpPr/>
          <p:nvPr/>
        </p:nvSpPr>
        <p:spPr>
          <a:xfrm>
            <a:off x="4772490" y="1358875"/>
            <a:ext cx="36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1D7C23-884E-AC40-9628-3AD030B0C741}"/>
              </a:ext>
            </a:extLst>
          </p:cNvPr>
          <p:cNvGrpSpPr/>
          <p:nvPr/>
        </p:nvGrpSpPr>
        <p:grpSpPr>
          <a:xfrm>
            <a:off x="6900930" y="61078"/>
            <a:ext cx="2242058" cy="2096786"/>
            <a:chOff x="6900930" y="61078"/>
            <a:chExt cx="2242058" cy="20967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43EBFA-038A-8643-82BE-C8BBEEFFC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4" t="13777" r="25000" b="-562"/>
            <a:stretch/>
          </p:blipFill>
          <p:spPr bwMode="auto">
            <a:xfrm>
              <a:off x="6900930" y="61078"/>
              <a:ext cx="2037322" cy="209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41BF2-1BE8-9D49-A43A-5556D28E56BD}"/>
                </a:ext>
              </a:extLst>
            </p:cNvPr>
            <p:cNvSpPr txBox="1"/>
            <p:nvPr/>
          </p:nvSpPr>
          <p:spPr>
            <a:xfrm rot="16200000">
              <a:off x="8252681" y="1267556"/>
              <a:ext cx="1534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>
                  <a:latin typeface="HelveticaNeueLT Com 45 Lt" panose="020B0403020202020204" pitchFamily="34" charset="77"/>
                </a:rPr>
                <a:t>Gruber </a:t>
              </a:r>
              <a:r>
                <a:rPr lang="de-DE" sz="1000" err="1">
                  <a:latin typeface="HelveticaNeueLT Com 45 Lt" panose="020B0403020202020204" pitchFamily="34" charset="77"/>
                </a:rPr>
                <a:t>Cosmology</a:t>
              </a:r>
              <a:r>
                <a:rPr lang="de-DE" sz="1000">
                  <a:latin typeface="HelveticaNeueLT Com 45 Lt" panose="020B0403020202020204" pitchFamily="34" charset="77"/>
                </a:rPr>
                <a:t> </a:t>
              </a:r>
              <a:r>
                <a:rPr lang="de-DE" sz="1000" err="1">
                  <a:latin typeface="HelveticaNeueLT Com 45 Lt" panose="020B0403020202020204" pitchFamily="34" charset="77"/>
                </a:rPr>
                <a:t>Prize</a:t>
              </a:r>
              <a:endParaRPr lang="de-DE" sz="100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6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8796 C 0.10643 0.1368 0.21129 0.18634 0.2231 0.25509 C 0.23507 0.32338 0.15382 0.41111 0.07257 0.4990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576" y="2492896"/>
            <a:ext cx="5400600" cy="3961177"/>
            <a:chOff x="1935179" y="2060848"/>
            <a:chExt cx="6021197" cy="4389655"/>
          </a:xfrm>
        </p:grpSpPr>
        <p:pic>
          <p:nvPicPr>
            <p:cNvPr id="4" name="Picture 4" descr="hub_n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" t="1207" r="6569" b="5907"/>
            <a:stretch>
              <a:fillRect/>
            </a:stretch>
          </p:blipFill>
          <p:spPr bwMode="auto">
            <a:xfrm>
              <a:off x="1935179" y="2060848"/>
              <a:ext cx="6021197" cy="438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62594" y="3614737"/>
              <a:ext cx="1040513" cy="306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HelveticaNeueLT Com 45 Lt" charset="0"/>
                  <a:ea typeface="HelveticaNeueLT Com 45 Lt" charset="0"/>
                  <a:cs typeface="HelveticaNeueLT Com 45 Lt" charset="0"/>
                </a:rPr>
                <a:t>Leibundgut</a:t>
              </a:r>
              <a:endParaRPr lang="en-US" sz="1200" err="1">
                <a:latin typeface="HelveticaNeueLT Com 45 Lt" charset="0"/>
                <a:ea typeface="HelveticaNeueLT Com 45 Lt" charset="0"/>
                <a:cs typeface="HelveticaNeueLT Com 45 L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SN </a:t>
                </a:r>
                <a:r>
                  <a:rPr lang="en-US" dirty="0" err="1"/>
                  <a:t>Ia</a:t>
                </a:r>
                <a:r>
                  <a:rPr lang="en-US" dirty="0"/>
                  <a:t> Hubble diagram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+25−5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21" t="-184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Proves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NeueLT Com 45 Lt" charset="0"/>
                        <a:cs typeface="HelveticaNeueLT Com 45 Lt" charset="0"/>
                      </a:rPr>
                      <m:t>𝑀</m:t>
                    </m:r>
                  </m:oMath>
                </a14:m>
                <a:r>
                  <a:rPr lang="en-US" dirty="0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 is constant</a:t>
                </a:r>
              </a:p>
              <a:p>
                <a:r>
                  <a:rPr lang="en-US" dirty="0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Direct connection of </a:t>
                </a:r>
                <a:br>
                  <a:rPr lang="en-US" dirty="0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NeueLT Com 45 Lt" charset="0"/>
                        <a:cs typeface="HelveticaNeueLT Com 45 Lt" charset="0"/>
                      </a:rPr>
                      <m:t>𝑀</m:t>
                    </m:r>
                  </m:oMath>
                </a14:m>
                <a:r>
                  <a:rPr lang="en-US" dirty="0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NeueLT Com 45 Lt" charset="0"/>
                            <a:cs typeface="HelveticaNeueLT Com 45 Lt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HelveticaNeueLT Com 45 Lt" charset="0"/>
                            <a:cs typeface="HelveticaNeueLT Com 45 Lt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HelveticaNeueLT Com 45 Lt" charset="0"/>
                            <a:cs typeface="HelveticaNeueLT Com 45 Lt" charset="0"/>
                          </a:rPr>
                          <m:t>0</m:t>
                        </m:r>
                      </m:sub>
                    </m:sSub>
                  </m:oMath>
                </a14:m>
                <a:endParaRPr lang="en-US" i="1" dirty="0">
                  <a:latin typeface="HelveticaNeueLT Com 45 Lt" charset="0"/>
                  <a:ea typeface="HelveticaNeueLT Com 45 Lt" charset="0"/>
                  <a:cs typeface="HelveticaNeueLT Com 45 Lt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blipFill>
                <a:blip r:embed="rId4"/>
                <a:stretch>
                  <a:fillRect l="-1674" t="-2703" b="-9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37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Calibration of </a:t>
            </a:r>
            <a:r>
              <a:rPr lang="en-US" i="1"/>
              <a:t>M(SN Ia @ max)</a:t>
            </a:r>
          </a:p>
          <a:p>
            <a:pPr marL="0" indent="0">
              <a:buNone/>
            </a:pPr>
            <a:r>
              <a:rPr lang="en-US"/>
              <a:t>Distance ladder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3383" y="2564904"/>
            <a:ext cx="6188937" cy="3771104"/>
            <a:chOff x="1263383" y="2564904"/>
            <a:chExt cx="6188937" cy="3771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383" y="2592000"/>
              <a:ext cx="3490217" cy="367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-2699"/>
            <a:stretch/>
          </p:blipFill>
          <p:spPr>
            <a:xfrm>
              <a:off x="4986187" y="2564904"/>
              <a:ext cx="2466133" cy="37711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84907" y="605900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Adam </a:t>
            </a:r>
            <a:r>
              <a:rPr lang="en-US" sz="1200" err="1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Riess</a:t>
            </a:r>
            <a:endParaRPr lang="en-US" sz="1200">
              <a:solidFill>
                <a:schemeClr val="bg1"/>
              </a:solidFill>
              <a:latin typeface="HelveticaNeueLT Com 45 Lt" charset="0"/>
              <a:ea typeface="HelveticaNeueLT Com 45 Lt" charset="0"/>
              <a:cs typeface="HelveticaNeueLT Com 45 Lt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6357FFD-7FD2-1849-AF28-0BD8268D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" y="144000"/>
            <a:ext cx="1342253" cy="1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EC6720-56D4-A141-A08D-659623576E25}"/>
              </a:ext>
            </a:extLst>
          </p:cNvPr>
          <p:cNvGrpSpPr/>
          <p:nvPr/>
        </p:nvGrpSpPr>
        <p:grpSpPr>
          <a:xfrm>
            <a:off x="658813" y="1598908"/>
            <a:ext cx="7899400" cy="4737100"/>
            <a:chOff x="620713" y="1598908"/>
            <a:chExt cx="7899400" cy="4737100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13B0515-224B-6343-8B08-23E7C6C1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713" y="1598908"/>
              <a:ext cx="7899400" cy="47371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B2F51-5F35-DE4C-A901-489E51060F57}"/>
                </a:ext>
              </a:extLst>
            </p:cNvPr>
            <p:cNvSpPr txBox="1"/>
            <p:nvPr/>
          </p:nvSpPr>
          <p:spPr>
            <a:xfrm>
              <a:off x="684213" y="1654380"/>
              <a:ext cx="16610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 dirty="0">
                  <a:latin typeface="HelveticaNeueLT Com 45 Lt" panose="020B0403020202020204" pitchFamily="34" charset="77"/>
                </a:rPr>
                <a:t>Riess et al.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2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96811" y="452440"/>
            <a:ext cx="6472800" cy="612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2D6416-C273-704C-8F28-2B832A2CA566}"/>
              </a:ext>
            </a:extLst>
          </p:cNvPr>
          <p:cNvGrpSpPr/>
          <p:nvPr/>
        </p:nvGrpSpPr>
        <p:grpSpPr>
          <a:xfrm>
            <a:off x="1908000" y="403200"/>
            <a:ext cx="6629310" cy="6199200"/>
            <a:chOff x="1908000" y="403200"/>
            <a:chExt cx="6629310" cy="6199200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5BC497B1-30BA-D941-B8A1-B4BEC4C60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000" y="403200"/>
              <a:ext cx="6629310" cy="6199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72A77D-09EA-AA48-B7CF-A83FE8B2C223}"/>
                </a:ext>
              </a:extLst>
            </p:cNvPr>
            <p:cNvSpPr txBox="1"/>
            <p:nvPr/>
          </p:nvSpPr>
          <p:spPr>
            <a:xfrm>
              <a:off x="5457600" y="5716800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HelveticaNeueLT Com 55 Roman" panose="020B0604020202020204" pitchFamily="34" charset="77"/>
                </a:rPr>
                <a:t>Riess et al. 2022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69875"/>
            <a:ext cx="5687987" cy="1143000"/>
          </a:xfrm>
        </p:spPr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Supernova </a:t>
            </a:r>
            <a:r>
              <a:rPr lang="en-US" err="1"/>
              <a:t>Ia</a:t>
            </a:r>
            <a:r>
              <a:rPr lang="en-US"/>
              <a:t> </a:t>
            </a:r>
            <a:br>
              <a:rPr lang="en-US"/>
            </a:br>
            <a:r>
              <a:rPr lang="en-US"/>
              <a:t>Hubble diagram</a:t>
            </a:r>
          </a:p>
        </p:txBody>
      </p:sp>
    </p:spTree>
    <p:extLst>
      <p:ext uri="{BB962C8B-B14F-4D97-AF65-F5344CB8AC3E}">
        <p14:creationId xmlns:p14="http://schemas.microsoft.com/office/powerpoint/2010/main" val="16112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EAE1E-6EB2-3EFD-74AE-45A4196A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" y="3269707"/>
            <a:ext cx="3855599" cy="289170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F853FBD2-864B-7BEB-C17C-FD3D0B04E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835" y="1253325"/>
            <a:ext cx="5105676" cy="4852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306010" y="399819"/>
                <a:ext cx="5105676" cy="857250"/>
              </a:xfrm>
            </p:spPr>
            <p:txBody>
              <a:bodyPr/>
              <a:lstStyle/>
              <a:p>
                <a:r>
                  <a:rPr lang="en-US" dirty="0"/>
                  <a:t>Hubble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6010" y="399819"/>
                <a:ext cx="5105676" cy="857250"/>
              </a:xfrm>
              <a:blipFill>
                <a:blip r:embed="rId4"/>
                <a:stretch>
                  <a:fillRect l="-4467" t="-8824" b="-2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9302" y="121027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Supernova </a:t>
            </a:r>
            <a:r>
              <a:rPr lang="en-US" sz="2800" dirty="0" err="1"/>
              <a:t>Ia</a:t>
            </a:r>
            <a:r>
              <a:rPr lang="en-US" sz="2800" dirty="0"/>
              <a:t> Hubble-</a:t>
            </a:r>
            <a:r>
              <a:rPr lang="en-US" sz="2800" dirty="0" err="1"/>
              <a:t>Lemaître</a:t>
            </a:r>
            <a:r>
              <a:rPr lang="en-US" sz="2800" dirty="0"/>
              <a:t> diagram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6BB20E-57B0-E144-8379-FCD9DBDE1778}"/>
              </a:ext>
            </a:extLst>
          </p:cNvPr>
          <p:cNvCxnSpPr>
            <a:cxnSpLocks/>
          </p:cNvCxnSpPr>
          <p:nvPr/>
        </p:nvCxnSpPr>
        <p:spPr>
          <a:xfrm flipH="1">
            <a:off x="3323094" y="1885217"/>
            <a:ext cx="4680438" cy="211871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F244C-1F11-544F-9FC5-7D56A1A5880F}"/>
              </a:ext>
            </a:extLst>
          </p:cNvPr>
          <p:cNvCxnSpPr>
            <a:cxnSpLocks/>
          </p:cNvCxnSpPr>
          <p:nvPr/>
        </p:nvCxnSpPr>
        <p:spPr>
          <a:xfrm flipH="1" flipV="1">
            <a:off x="732294" y="4727495"/>
            <a:ext cx="3787355" cy="2719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B156A2-4DC9-8449-A766-F34622583FE4}"/>
              </a:ext>
            </a:extLst>
          </p:cNvPr>
          <p:cNvCxnSpPr>
            <a:cxnSpLocks/>
          </p:cNvCxnSpPr>
          <p:nvPr/>
        </p:nvCxnSpPr>
        <p:spPr>
          <a:xfrm flipH="1">
            <a:off x="2292153" y="3349732"/>
            <a:ext cx="4151520" cy="127018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6F2C20-2E7F-F0B7-5629-F1C15803DC90}"/>
              </a:ext>
            </a:extLst>
          </p:cNvPr>
          <p:cNvSpPr txBox="1"/>
          <p:nvPr/>
        </p:nvSpPr>
        <p:spPr>
          <a:xfrm>
            <a:off x="6749948" y="5562494"/>
            <a:ext cx="1428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latin typeface="HelveticaNeueLT Com 45 Lt" panose="020B0403020202020204" pitchFamily="34" charset="77"/>
              </a:rPr>
              <a:t>Riess et al. 2022</a:t>
            </a:r>
          </a:p>
        </p:txBody>
      </p:sp>
    </p:spTree>
    <p:extLst>
      <p:ext uri="{BB962C8B-B14F-4D97-AF65-F5344CB8AC3E}">
        <p14:creationId xmlns:p14="http://schemas.microsoft.com/office/powerpoint/2010/main" val="10452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Hubble Diagram (NIR)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F0424-8CF4-C24F-926C-D1768610455E}"/>
              </a:ext>
            </a:extLst>
          </p:cNvPr>
          <p:cNvGrpSpPr/>
          <p:nvPr/>
        </p:nvGrpSpPr>
        <p:grpSpPr>
          <a:xfrm>
            <a:off x="-101711" y="1344616"/>
            <a:ext cx="6953615" cy="5513383"/>
            <a:chOff x="-150479" y="1344616"/>
            <a:chExt cx="6953615" cy="5513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B5691F-D77E-E246-8963-DF35AA529D36}"/>
                </a:ext>
              </a:extLst>
            </p:cNvPr>
            <p:cNvGrpSpPr/>
            <p:nvPr/>
          </p:nvGrpSpPr>
          <p:grpSpPr>
            <a:xfrm>
              <a:off x="-150479" y="1344616"/>
              <a:ext cx="6953615" cy="5513383"/>
              <a:chOff x="-150479" y="1344616"/>
              <a:chExt cx="6953615" cy="551338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0479" y="1344616"/>
                <a:ext cx="6953615" cy="55133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HelveticaNeueLT Com 55 Roman" pitchFamily="34" charset="0"/>
                      </a:rPr>
                      <a:t>Dhawan et al. 2018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=(72.8±1.6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𝑠𝑡𝑎𝑡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±2.7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𝑠𝑦𝑠𝑡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)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𝑘𝑚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𝑀𝑝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>
                      <a:latin typeface="HelveticaNeueLT Com 55 Roman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9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/>
            <p:cNvSpPr txBox="1"/>
            <p:nvPr/>
          </p:nvSpPr>
          <p:spPr>
            <a:xfrm>
              <a:off x="679699" y="1452658"/>
              <a:ext cx="54890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latin typeface="HelveticaNeueLT Com 55 Roman" pitchFamily="34" charset="0"/>
                </a:rPr>
                <a:t>9 calibrators + 27 Hubble flow </a:t>
              </a:r>
              <a:r>
                <a:rPr lang="en-US" sz="2600" dirty="0" err="1">
                  <a:latin typeface="HelveticaNeueLT Com 55 Roman" pitchFamily="34" charset="0"/>
                </a:rPr>
                <a:t>SNe</a:t>
              </a:r>
              <a:r>
                <a:rPr lang="en-US" sz="2600" dirty="0">
                  <a:latin typeface="HelveticaNeueLT Com 55 Roman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ABC71-7723-3841-9BE0-727FB1DC6BCA}"/>
              </a:ext>
            </a:extLst>
          </p:cNvPr>
          <p:cNvGrpSpPr/>
          <p:nvPr/>
        </p:nvGrpSpPr>
        <p:grpSpPr>
          <a:xfrm>
            <a:off x="6171025" y="2415773"/>
            <a:ext cx="3053435" cy="2916000"/>
            <a:chOff x="6171025" y="2415773"/>
            <a:chExt cx="3053435" cy="29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BB6768-DC1A-C44C-A910-01AE1AC4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025" y="2415773"/>
              <a:ext cx="3053435" cy="291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07988D-A53F-5842-8616-191677525920}"/>
                </a:ext>
              </a:extLst>
            </p:cNvPr>
            <p:cNvSpPr/>
            <p:nvPr/>
          </p:nvSpPr>
          <p:spPr>
            <a:xfrm>
              <a:off x="7266432" y="3328416"/>
              <a:ext cx="853440" cy="10728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56F3D4-7520-4445-9E14-672EA33258C1}"/>
              </a:ext>
            </a:extLst>
          </p:cNvPr>
          <p:cNvSpPr/>
          <p:nvPr/>
        </p:nvSpPr>
        <p:spPr>
          <a:xfrm>
            <a:off x="8136255" y="2541968"/>
            <a:ext cx="853440" cy="1072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B9C856-F8F3-E81D-5A5A-A79DF680BB58}"/>
              </a:ext>
            </a:extLst>
          </p:cNvPr>
          <p:cNvGrpSpPr/>
          <p:nvPr/>
        </p:nvGrpSpPr>
        <p:grpSpPr>
          <a:xfrm>
            <a:off x="0" y="1848240"/>
            <a:ext cx="6217470" cy="4596443"/>
            <a:chOff x="-3745555" y="2604001"/>
            <a:chExt cx="6217470" cy="4596443"/>
          </a:xfrm>
        </p:grpSpPr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76130F59-B732-C041-05F4-F02CB689C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5100" r="-11475"/>
            <a:stretch/>
          </p:blipFill>
          <p:spPr>
            <a:xfrm>
              <a:off x="-3745555" y="2604001"/>
              <a:ext cx="6217470" cy="459644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A3238B-3671-6729-135C-C41AB38A1119}"/>
                </a:ext>
              </a:extLst>
            </p:cNvPr>
            <p:cNvSpPr txBox="1"/>
            <p:nvPr/>
          </p:nvSpPr>
          <p:spPr>
            <a:xfrm>
              <a:off x="58683" y="2742870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45 Lt" panose="020B0403020202020204" pitchFamily="34" charset="77"/>
                </a:rPr>
                <a:t>Galbany</a:t>
              </a:r>
              <a:r>
                <a:rPr lang="en-GB" sz="1400" dirty="0">
                  <a:latin typeface="HelveticaNeueLT Com 45 Lt" panose="020B0403020202020204" pitchFamily="34" charset="77"/>
                </a:rPr>
                <a:t> et al.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7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5C4A-03E4-E6E4-5C03-227F228B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2901"/>
            <a:ext cx="7772400" cy="1143000"/>
          </a:xfrm>
        </p:spPr>
        <p:txBody>
          <a:bodyPr/>
          <a:lstStyle/>
          <a:p>
            <a:r>
              <a:rPr lang="en-GB" dirty="0"/>
              <a:t>Latest results (Pantheon+)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68E6B7-CA09-9CC2-3A88-83E2158DB149}"/>
              </a:ext>
            </a:extLst>
          </p:cNvPr>
          <p:cNvGrpSpPr/>
          <p:nvPr/>
        </p:nvGrpSpPr>
        <p:grpSpPr>
          <a:xfrm>
            <a:off x="894551" y="1091368"/>
            <a:ext cx="6839103" cy="5496757"/>
            <a:chOff x="894551" y="1091368"/>
            <a:chExt cx="6839103" cy="5496757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F7C59945-88AA-25F5-DAF3-E67521819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551" y="1091368"/>
              <a:ext cx="6839103" cy="54967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A46351-2145-C035-1CDD-D9A4C1ADF9DC}"/>
                </a:ext>
              </a:extLst>
            </p:cNvPr>
            <p:cNvSpPr txBox="1"/>
            <p:nvPr/>
          </p:nvSpPr>
          <p:spPr>
            <a:xfrm>
              <a:off x="4387491" y="1181496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45 Lt" panose="020B0403020202020204" pitchFamily="34" charset="77"/>
                </a:rPr>
                <a:t>Brout</a:t>
              </a:r>
              <a:r>
                <a:rPr lang="en-GB" sz="1400" dirty="0">
                  <a:latin typeface="HelveticaNeueLT Com 45 Lt" panose="020B0403020202020204" pitchFamily="34" charset="77"/>
                </a:rPr>
                <a:t> et al. 2022</a:t>
              </a:r>
            </a:p>
            <a:p>
              <a:r>
                <a:rPr lang="en-GB" sz="1400" dirty="0">
                  <a:latin typeface="HelveticaNeueLT Com 45 Lt" panose="020B0403020202020204" pitchFamily="34" charset="77"/>
                </a:rPr>
                <a:t>1550 SNe </a:t>
              </a:r>
              <a:r>
                <a:rPr lang="en-GB" sz="1400" dirty="0" err="1">
                  <a:latin typeface="HelveticaNeueLT Com 45 Lt" panose="020B0403020202020204" pitchFamily="34" charset="77"/>
                </a:rPr>
                <a:t>Ia</a:t>
              </a:r>
              <a:endParaRPr lang="en-GB" sz="1400" dirty="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780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80E8B-0413-A8D2-AC47-FA3E813B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24" y="182250"/>
            <a:ext cx="8100152" cy="1143000"/>
          </a:xfrm>
        </p:spPr>
        <p:txBody>
          <a:bodyPr/>
          <a:lstStyle/>
          <a:p>
            <a:r>
              <a:rPr lang="en-GB" dirty="0"/>
              <a:t>Combined analysis (Pantheon+)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2D8F9A1-1464-B5BF-9386-DB333DDB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52" y="1111360"/>
            <a:ext cx="5532896" cy="5476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CA51F-C75F-3805-5520-88B4349E9850}"/>
              </a:ext>
            </a:extLst>
          </p:cNvPr>
          <p:cNvSpPr txBox="1"/>
          <p:nvPr/>
        </p:nvSpPr>
        <p:spPr>
          <a:xfrm>
            <a:off x="5832368" y="2731326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HelveticaNeueLT Com 45 Lt" panose="020B0403020202020204" pitchFamily="34" charset="77"/>
              </a:rPr>
              <a:t>Brout</a:t>
            </a:r>
            <a:r>
              <a:rPr lang="en-GB" sz="1400" dirty="0">
                <a:latin typeface="HelveticaNeueLT Com 45 Lt" panose="020B0403020202020204" pitchFamily="34" charset="77"/>
              </a:rPr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399291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30C6-833D-A44D-ACDB-1532BE92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D2075-A06D-864A-BDBB-1D025B7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Expanding universe </a:t>
            </a:r>
          </a:p>
          <a:p>
            <a:pPr marL="400050" lvl="1" indent="0">
              <a:buNone/>
            </a:pPr>
            <a:r>
              <a:rPr lang="en-GB">
                <a:sym typeface="Wingdings" pitchFamily="2" charset="2"/>
              </a:rPr>
              <a:t> expansion rate critical for cosmic evolution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0C2F84-8687-F24A-825A-DA1E28820529}"/>
              </a:ext>
            </a:extLst>
          </p:cNvPr>
          <p:cNvGrpSpPr/>
          <p:nvPr/>
        </p:nvGrpSpPr>
        <p:grpSpPr>
          <a:xfrm>
            <a:off x="684213" y="2610927"/>
            <a:ext cx="5518484" cy="3655320"/>
            <a:chOff x="1812758" y="2639956"/>
            <a:chExt cx="5518484" cy="3655320"/>
          </a:xfrm>
        </p:grpSpPr>
        <p:pic>
          <p:nvPicPr>
            <p:cNvPr id="4" name="Picture 3" descr="hubble_orig">
              <a:extLst>
                <a:ext uri="{FF2B5EF4-FFF2-40B4-BE49-F238E27FC236}">
                  <a16:creationId xmlns:a16="http://schemas.microsoft.com/office/drawing/2014/main" id="{6B8C26C6-9F85-E941-BC43-A23BF4C1F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12758" y="2639956"/>
              <a:ext cx="5518484" cy="365532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FDE8ED-C81D-544E-AC28-64D4267B98C2}"/>
                </a:ext>
              </a:extLst>
            </p:cNvPr>
            <p:cNvSpPr txBox="1"/>
            <p:nvPr/>
          </p:nvSpPr>
          <p:spPr>
            <a:xfrm>
              <a:off x="4969041" y="5273479"/>
              <a:ext cx="1330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HelveticaNeueLT Com 45 Lt" panose="020B0403020202020204" pitchFamily="34" charset="77"/>
                </a:rPr>
                <a:t>Hubble 1929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D1EC5-4CE5-C84F-978D-539B01B9E657}"/>
              </a:ext>
            </a:extLst>
          </p:cNvPr>
          <p:cNvGrpSpPr/>
          <p:nvPr/>
        </p:nvGrpSpPr>
        <p:grpSpPr>
          <a:xfrm>
            <a:off x="5952899" y="2800292"/>
            <a:ext cx="2836729" cy="2900413"/>
            <a:chOff x="5952899" y="2800292"/>
            <a:chExt cx="2836729" cy="29004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8C6D06-EA9F-C144-BA7D-13B2022DD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57"/>
            <a:stretch/>
          </p:blipFill>
          <p:spPr>
            <a:xfrm>
              <a:off x="5952899" y="2800292"/>
              <a:ext cx="2559730" cy="29004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68229-C36D-0F45-850C-BB66B53E0A65}"/>
                </a:ext>
              </a:extLst>
            </p:cNvPr>
            <p:cNvSpPr txBox="1"/>
            <p:nvPr/>
          </p:nvSpPr>
          <p:spPr>
            <a:xfrm rot="5400000">
              <a:off x="8363229" y="2949692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latin typeface="HelveticaNeueLT Com 45 Lt" panose="020B0403020202020204" pitchFamily="34" charset="77"/>
                </a:rPr>
                <a:t>STScI</a:t>
              </a:r>
              <a:endParaRPr lang="en-GB" sz="120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1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BD71-A269-C345-8F5C-84FEA521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24" y="205947"/>
            <a:ext cx="4537753" cy="1143000"/>
          </a:xfrm>
        </p:spPr>
        <p:txBody>
          <a:bodyPr/>
          <a:lstStyle/>
          <a:p>
            <a:r>
              <a:rPr lang="en-GB" dirty="0"/>
              <a:t>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38B16-1746-DA4F-B009-71C1B601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05" y="1175048"/>
            <a:ext cx="4351372" cy="517423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New discrepancy between the measurements of </a:t>
            </a:r>
            <a:br>
              <a:rPr lang="en-GB" dirty="0"/>
            </a:br>
            <a:r>
              <a:rPr lang="en-GB" dirty="0"/>
              <a:t>the local H</a:t>
            </a:r>
            <a:r>
              <a:rPr lang="en-GB" baseline="-25000" dirty="0"/>
              <a:t>0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>
                <a:solidFill>
                  <a:schemeClr val="accent2"/>
                </a:solidFill>
              </a:rPr>
              <a:t>distance ladder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/>
              <a:t>and early universe (</a:t>
            </a:r>
            <a:r>
              <a:rPr lang="en-GB" dirty="0">
                <a:solidFill>
                  <a:srgbClr val="FF0000"/>
                </a:solidFill>
              </a:rPr>
              <a:t>CMB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Indication of an incomplete model </a:t>
            </a:r>
            <a:br>
              <a:rPr lang="en-GB" dirty="0"/>
            </a:br>
            <a:r>
              <a:rPr lang="en-GB" dirty="0"/>
              <a:t>of cosmology?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A67E0D-3309-434E-8612-290CAF652AF4}"/>
              </a:ext>
            </a:extLst>
          </p:cNvPr>
          <p:cNvGrpSpPr/>
          <p:nvPr/>
        </p:nvGrpSpPr>
        <p:grpSpPr>
          <a:xfrm>
            <a:off x="4047060" y="3196074"/>
            <a:ext cx="4975761" cy="3395225"/>
            <a:chOff x="4047060" y="3196074"/>
            <a:chExt cx="4975761" cy="33952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1B541A-90EE-3B42-8C29-18E5A7BB0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7060" y="3196074"/>
              <a:ext cx="4975761" cy="33952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4C59A-D352-5248-900C-6780CE6698A1}"/>
                </a:ext>
              </a:extLst>
            </p:cNvPr>
            <p:cNvSpPr txBox="1"/>
            <p:nvPr/>
          </p:nvSpPr>
          <p:spPr>
            <a:xfrm>
              <a:off x="7239624" y="3298610"/>
              <a:ext cx="16241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HelveticaNeueLT Com 45 Lt" panose="020B0403020202020204" pitchFamily="34" charset="77"/>
                </a:rPr>
                <a:t>Planck Consortium 2020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5200AB-3B67-A74A-8A12-A3DCD06E5641}"/>
              </a:ext>
            </a:extLst>
          </p:cNvPr>
          <p:cNvGrpSpPr/>
          <p:nvPr/>
        </p:nvGrpSpPr>
        <p:grpSpPr>
          <a:xfrm>
            <a:off x="4086585" y="927517"/>
            <a:ext cx="4948936" cy="2317132"/>
            <a:chOff x="4086585" y="927517"/>
            <a:chExt cx="4948936" cy="23171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3AAD35-FAEA-0147-9B33-252EEF19A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6585" y="927517"/>
              <a:ext cx="4948936" cy="23171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A6904-B751-A648-A726-2B78E5F875AB}"/>
                </a:ext>
              </a:extLst>
            </p:cNvPr>
            <p:cNvSpPr txBox="1"/>
            <p:nvPr/>
          </p:nvSpPr>
          <p:spPr>
            <a:xfrm>
              <a:off x="7754188" y="1162348"/>
              <a:ext cx="11095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HelveticaNeueLT Com 45 Lt" panose="020B0403020202020204" pitchFamily="34" charset="77"/>
                </a:rPr>
                <a:t>Freedman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614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76277-6A66-CD44-AC36-2F50662DD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56" y="2268538"/>
            <a:ext cx="5755287" cy="4319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044B7-DE47-244C-8C03-68092FC8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There is more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1310-ADBC-DB4B-BD49-D47E9349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Linear (Hubble-Lemaître) law does not longer hold with distance accuracies of better than 10%!</a:t>
            </a:r>
          </a:p>
        </p:txBody>
      </p:sp>
    </p:spTree>
    <p:extLst>
      <p:ext uri="{BB962C8B-B14F-4D97-AF65-F5344CB8AC3E}">
        <p14:creationId xmlns:p14="http://schemas.microsoft.com/office/powerpoint/2010/main" val="336170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10323D-C961-344A-9E8E-EE57D801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31" y="841375"/>
            <a:ext cx="7401164" cy="5554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9306B-14AF-7E47-95C7-38320D54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Cosmological model important</a:t>
            </a:r>
          </a:p>
        </p:txBody>
      </p:sp>
    </p:spTree>
    <p:extLst>
      <p:ext uri="{BB962C8B-B14F-4D97-AF65-F5344CB8AC3E}">
        <p14:creationId xmlns:p14="http://schemas.microsoft.com/office/powerpoint/2010/main" val="1033037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DDCAB-42E8-584C-B741-3D2ABB8D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Promising Results </a:t>
            </a:r>
            <a:br>
              <a:rPr lang="en-GB"/>
            </a:br>
            <a:r>
              <a:rPr lang="en-GB"/>
              <a:t>from strong lensing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B4AEB-1DD7-2F45-AB26-99E154ED3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Time delays in lensed quasars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53B0C-C5EE-D64A-840B-8ADC1317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89" y="2264329"/>
            <a:ext cx="4702630" cy="4114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66830-6446-234E-AA1E-3694D4AFB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5" y="2264327"/>
            <a:ext cx="4126975" cy="4114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0EB21-6D4D-A543-BB68-96B32EE547B7}"/>
              </a:ext>
            </a:extLst>
          </p:cNvPr>
          <p:cNvSpPr txBox="1"/>
          <p:nvPr/>
        </p:nvSpPr>
        <p:spPr>
          <a:xfrm>
            <a:off x="4570413" y="6379128"/>
            <a:ext cx="16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err="1">
                <a:latin typeface="HelveticaNeueLT Com 45 Lt" panose="020B0403020202020204" pitchFamily="34" charset="77"/>
              </a:rPr>
              <a:t>Birrer</a:t>
            </a:r>
            <a:r>
              <a:rPr lang="en-GB" sz="1600">
                <a:latin typeface="HelveticaNeueLT Com 45 Lt" panose="020B0403020202020204" pitchFamily="34" charset="77"/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4246410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363BD-C12B-E747-9F76-F01381C19BD3}"/>
              </a:ext>
            </a:extLst>
          </p:cNvPr>
          <p:cNvGrpSpPr/>
          <p:nvPr/>
        </p:nvGrpSpPr>
        <p:grpSpPr>
          <a:xfrm>
            <a:off x="684213" y="2139033"/>
            <a:ext cx="5783494" cy="3851439"/>
            <a:chOff x="1633664" y="2333625"/>
            <a:chExt cx="6858000" cy="425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52BD2-7DA3-CE48-9DF4-DF3CA412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664" y="2333625"/>
              <a:ext cx="6858000" cy="4254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33DCA-BCBB-8841-8E10-EE73AB9EB4A9}"/>
                </a:ext>
              </a:extLst>
            </p:cNvPr>
            <p:cNvSpPr txBox="1"/>
            <p:nvPr/>
          </p:nvSpPr>
          <p:spPr>
            <a:xfrm>
              <a:off x="6593855" y="2743200"/>
              <a:ext cx="15799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HelveticaNeueLT Com 45 Lt" panose="020B0403020202020204" pitchFamily="34" charset="77"/>
                </a:rPr>
                <a:t>Wong et al.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43280A-82CC-BF47-B4B7-CE26DCA3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235" y="269875"/>
            <a:ext cx="6579942" cy="1143000"/>
          </a:xfrm>
        </p:spPr>
        <p:txBody>
          <a:bodyPr/>
          <a:lstStyle/>
          <a:p>
            <a:r>
              <a:rPr lang="de-DE" dirty="0" err="1"/>
              <a:t>Gravitational</a:t>
            </a:r>
            <a:r>
              <a:rPr lang="de-DE" dirty="0"/>
              <a:t> </a:t>
            </a:r>
            <a:r>
              <a:rPr lang="de-DE" dirty="0" err="1"/>
              <a:t>Lenses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94CA7-6AE9-7240-9C52-B0C6C1614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652" y="1204454"/>
            <a:ext cx="6341525" cy="308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Time delays in lensed quasars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FB2D8-EE15-3E48-BCD3-0AC2CD91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76" y="1826419"/>
            <a:ext cx="23812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13E80-6E02-9F4D-89B8-1B297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0" r="50000" b="45111"/>
          <a:stretch/>
        </p:blipFill>
        <p:spPr>
          <a:xfrm>
            <a:off x="232459" y="383654"/>
            <a:ext cx="1908776" cy="164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C736B-5FAF-3749-821A-842C86F41C87}"/>
              </a:ext>
            </a:extLst>
          </p:cNvPr>
          <p:cNvSpPr txBox="1"/>
          <p:nvPr/>
        </p:nvSpPr>
        <p:spPr>
          <a:xfrm rot="5400000">
            <a:off x="-823280" y="1094780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latin typeface="HelveticaNeueLT Com 45 Lt" panose="020B0403020202020204" pitchFamily="34" charset="77"/>
              </a:rPr>
              <a:t>Sherry </a:t>
            </a:r>
            <a:r>
              <a:rPr lang="en-GB" sz="900" err="1">
                <a:latin typeface="HelveticaNeueLT Com 45 Lt" panose="020B0403020202020204" pitchFamily="34" charset="77"/>
              </a:rPr>
              <a:t>Suyu</a:t>
            </a:r>
            <a:r>
              <a:rPr lang="en-GB" sz="900">
                <a:latin typeface="HelveticaNeueLT Com 45 Lt" panose="020B0403020202020204" pitchFamily="34" charset="77"/>
              </a:rPr>
              <a:t> (J. </a:t>
            </a:r>
            <a:r>
              <a:rPr lang="en-GB" sz="900" err="1">
                <a:latin typeface="HelveticaNeueLT Com 45 Lt" panose="020B0403020202020204" pitchFamily="34" charset="77"/>
              </a:rPr>
              <a:t>Wiedersich</a:t>
            </a:r>
            <a:r>
              <a:rPr lang="en-GB" sz="900">
                <a:latin typeface="HelveticaNeueLT Com 45 Lt" panose="020B0403020202020204" pitchFamily="34" charset="77"/>
              </a:rPr>
              <a:t> / TUM)</a:t>
            </a:r>
            <a:endParaRPr lang="de-DE" sz="90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451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DA3B43E6-127D-E748-8EA6-74EFA396FD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4213" y="-2669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Summary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DA3B43E6-127D-E748-8EA6-74EFA396FD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4213" y="-26690"/>
                <a:ext cx="7772400" cy="1143000"/>
              </a:xfr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5C4CDE3-7900-E543-A44C-0D07315AC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38" y="825246"/>
            <a:ext cx="4957160" cy="5824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BB436-0CA2-6D46-8DA3-E407C4D98036}"/>
              </a:ext>
            </a:extLst>
          </p:cNvPr>
          <p:cNvSpPr txBox="1"/>
          <p:nvPr/>
        </p:nvSpPr>
        <p:spPr>
          <a:xfrm rot="16200000">
            <a:off x="-1110245" y="4087029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HelveticaNeueLT Com 45 Lt" panose="020B0403020202020204" pitchFamily="34" charset="77"/>
              </a:rPr>
              <a:t>Bonvin</a:t>
            </a:r>
            <a:r>
              <a:rPr lang="en-GB" sz="1400" dirty="0">
                <a:latin typeface="HelveticaNeueLT Com 45 Lt" panose="020B0403020202020204" pitchFamily="34" charset="77"/>
              </a:rPr>
              <a:t> and </a:t>
            </a:r>
            <a:r>
              <a:rPr lang="en-GB" sz="1400" dirty="0" err="1">
                <a:latin typeface="HelveticaNeueLT Com 45 Lt" panose="020B0403020202020204" pitchFamily="34" charset="77"/>
              </a:rPr>
              <a:t>Millon</a:t>
            </a:r>
            <a:br>
              <a:rPr lang="en-GB" sz="1400" dirty="0">
                <a:latin typeface="HelveticaNeueLT Com 45 Lt" panose="020B0403020202020204" pitchFamily="34" charset="77"/>
              </a:rPr>
            </a:br>
            <a:r>
              <a:rPr lang="en-GB" sz="1400" dirty="0">
                <a:latin typeface="HelveticaNeueLT Com 45 Lt" panose="020B0403020202020204" pitchFamily="34" charset="77"/>
              </a:rPr>
              <a:t>https://</a:t>
            </a:r>
            <a:r>
              <a:rPr lang="en-GB" sz="1400" dirty="0" err="1">
                <a:latin typeface="HelveticaNeueLT Com 45 Lt" panose="020B0403020202020204" pitchFamily="34" charset="77"/>
              </a:rPr>
              <a:t>doi.org</a:t>
            </a:r>
            <a:r>
              <a:rPr lang="en-GB" sz="1400" dirty="0">
                <a:latin typeface="HelveticaNeueLT Com 45 Lt" panose="020B0403020202020204" pitchFamily="34" charset="77"/>
              </a:rPr>
              <a:t>/10.5281/zenodo.3635517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516C6-877C-B9BA-9B56-B6B768861EB6}"/>
              </a:ext>
            </a:extLst>
          </p:cNvPr>
          <p:cNvGrpSpPr/>
          <p:nvPr/>
        </p:nvGrpSpPr>
        <p:grpSpPr>
          <a:xfrm>
            <a:off x="5102298" y="968400"/>
            <a:ext cx="3751435" cy="5508000"/>
            <a:chOff x="5102298" y="968400"/>
            <a:chExt cx="3751435" cy="5508000"/>
          </a:xfrm>
        </p:grpSpPr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3F9F6E9-FC96-BAF9-3170-AE5E1355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2298" y="968400"/>
              <a:ext cx="3443658" cy="550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376EF6-07DF-BD11-F537-5BE47B3C6486}"/>
                </a:ext>
              </a:extLst>
            </p:cNvPr>
            <p:cNvSpPr txBox="1"/>
            <p:nvPr/>
          </p:nvSpPr>
          <p:spPr>
            <a:xfrm rot="5400000">
              <a:off x="7855703" y="5038892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45 Lt" panose="020B0403020202020204" pitchFamily="34" charset="77"/>
                </a:rPr>
                <a:t>Galbany</a:t>
              </a:r>
              <a:r>
                <a:rPr lang="en-GB" sz="1400" dirty="0">
                  <a:latin typeface="HelveticaNeueLT Com 45 Lt" panose="020B0403020202020204" pitchFamily="34" charset="77"/>
                </a:rPr>
                <a:t> et al.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099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3A8342-1892-C355-DAF1-E9446E58F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Distance ladder trouble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0D659-D16B-2360-74C2-54D96C6DB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Major uncertainty from the stringing together of disjoint astrophysical objects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8B6B4-CB0C-50F6-A086-7F4025C3BA01}"/>
              </a:ext>
            </a:extLst>
          </p:cNvPr>
          <p:cNvGrpSpPr/>
          <p:nvPr/>
        </p:nvGrpSpPr>
        <p:grpSpPr>
          <a:xfrm>
            <a:off x="251626" y="2950037"/>
            <a:ext cx="5417542" cy="3378110"/>
            <a:chOff x="1848566" y="3299406"/>
            <a:chExt cx="5417542" cy="33781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052B35-0131-0736-CA51-8C3DE44B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7FAC75-5647-1818-319D-6D1EE84DEF23}"/>
                </a:ext>
              </a:extLst>
            </p:cNvPr>
            <p:cNvSpPr txBox="1"/>
            <p:nvPr/>
          </p:nvSpPr>
          <p:spPr>
            <a:xfrm>
              <a:off x="2061891" y="6369739"/>
              <a:ext cx="2287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45 Lt" panose="020B0403020202020204" pitchFamily="34" charset="77"/>
                  <a:cs typeface="Helvetica Neue"/>
                </a:rPr>
                <a:t>Sandage</a:t>
              </a:r>
              <a:r>
                <a:rPr lang="en-GB" sz="1400" dirty="0">
                  <a:latin typeface="HelveticaNeueLT Com 45 Lt" panose="020B0403020202020204" pitchFamily="34" charset="77"/>
                  <a:cs typeface="Helvetica Neue"/>
                </a:rPr>
                <a:t> &amp; </a:t>
              </a:r>
              <a:r>
                <a:rPr lang="en-GB" sz="1400" dirty="0" err="1">
                  <a:latin typeface="HelveticaNeueLT Com 45 Lt" panose="020B0403020202020204" pitchFamily="34" charset="77"/>
                  <a:cs typeface="Helvetica Neue"/>
                </a:rPr>
                <a:t>Tammann</a:t>
              </a:r>
              <a:r>
                <a:rPr lang="en-GB" sz="1400" dirty="0">
                  <a:latin typeface="HelveticaNeueLT Com 45 Lt" panose="020B0403020202020204" pitchFamily="34" charset="77"/>
                  <a:cs typeface="Helvetica Neue"/>
                </a:rPr>
                <a:t> 1974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25ED28-3828-E9E7-B015-BFBE454CB8CB}"/>
              </a:ext>
            </a:extLst>
          </p:cNvPr>
          <p:cNvGrpSpPr/>
          <p:nvPr/>
        </p:nvGrpSpPr>
        <p:grpSpPr>
          <a:xfrm>
            <a:off x="5607176" y="2965535"/>
            <a:ext cx="3364823" cy="3362612"/>
            <a:chOff x="5607176" y="2965535"/>
            <a:chExt cx="3364823" cy="3362612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FFD2F8C2-BF17-81C9-53B3-5E30FB522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7176" y="2965535"/>
              <a:ext cx="3364823" cy="31465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BA1D38-6C76-CE19-8E28-782BEDBBAC4E}"/>
                </a:ext>
              </a:extLst>
            </p:cNvPr>
            <p:cNvSpPr txBox="1"/>
            <p:nvPr/>
          </p:nvSpPr>
          <p:spPr>
            <a:xfrm>
              <a:off x="7289587" y="6020370"/>
              <a:ext cx="1508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latin typeface="HelveticaNeueLT Com 45 Lt" panose="020B0403020202020204" pitchFamily="34" charset="77"/>
                </a:rPr>
                <a:t>Riess et al.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232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99A6-95E8-5238-33E2-A57117DF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Ideal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A4D17-2651-E5F8-350C-848DFEEA1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Independent of a cosmological model</a:t>
            </a:r>
          </a:p>
          <a:p>
            <a:pPr lvl="1">
              <a:buClr>
                <a:srgbClr val="FF0000"/>
              </a:buClr>
              <a:buFont typeface="System Font Regular"/>
              <a:buChar char="→"/>
            </a:pP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 low redshift (z&lt;0.1)</a:t>
            </a:r>
          </a:p>
          <a:p>
            <a:r>
              <a:rPr lang="en-GB" dirty="0">
                <a:sym typeface="Wingdings" pitchFamily="2" charset="2"/>
              </a:rPr>
              <a:t>No distance ladder</a:t>
            </a:r>
          </a:p>
          <a:p>
            <a:pPr lvl="1">
              <a:buClr>
                <a:srgbClr val="FF0000"/>
              </a:buClr>
              <a:buFont typeface="System Font Regular"/>
              <a:buChar char="→"/>
            </a:pP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 keep cumulative errors small</a:t>
            </a:r>
          </a:p>
          <a:p>
            <a:r>
              <a:rPr lang="en-GB" dirty="0">
                <a:sym typeface="Wingdings" pitchFamily="2" charset="2"/>
              </a:rPr>
              <a:t>Overall accuracy &lt;3%</a:t>
            </a:r>
          </a:p>
          <a:p>
            <a:endParaRPr lang="en-GB" dirty="0">
              <a:sym typeface="Wingdings" pitchFamily="2" charset="2"/>
            </a:endParaRPr>
          </a:p>
          <a:p>
            <a:pPr>
              <a:buClr>
                <a:schemeClr val="accent6"/>
              </a:buClr>
              <a:buFont typeface="System Font Regular"/>
              <a:buChar char="⇢"/>
            </a:pPr>
            <a:r>
              <a:rPr lang="en-GB" dirty="0">
                <a:sym typeface="Wingdings" pitchFamily="2" charset="2"/>
              </a:rPr>
              <a:t> </a:t>
            </a:r>
            <a:r>
              <a:rPr lang="en-GB" dirty="0">
                <a:solidFill>
                  <a:schemeClr val="accent6"/>
                </a:solidFill>
                <a:sym typeface="Wingdings" pitchFamily="2" charset="2"/>
              </a:rPr>
              <a:t>Type II Supernovae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68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23">
            <a:extLst>
              <a:ext uri="{FF2B5EF4-FFF2-40B4-BE49-F238E27FC236}">
                <a16:creationId xmlns:a16="http://schemas.microsoft.com/office/drawing/2014/main" id="{EFEC7CF2-D0AE-3844-9232-7992AFEF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dirty="0"/>
              <a:t>Type II 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Core-collapse explosions of </a:t>
                </a:r>
                <a:br>
                  <a:rPr lang="en-GB" dirty="0"/>
                </a:br>
                <a:r>
                  <a:rPr lang="en-GB" dirty="0"/>
                  <a:t>massive, red-supergiant stars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478643" indent="-457200"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 dirty="0">
                    <a:solidFill>
                      <a:schemeClr val="bg1"/>
                    </a:solidFill>
                  </a:rPr>
                  <a:t>Peak absolute mags between -16 and -18 </a:t>
                </a:r>
                <a:endParaRPr lang="en-GB" sz="280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spcBef>
                    <a:spcPts val="422"/>
                  </a:spcBef>
                  <a:spcAft>
                    <a:spcPts val="844"/>
                  </a:spcAft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observable </a:t>
                </a:r>
                <a:r>
                  <a:rPr lang="en-GB" sz="2400" dirty="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up to z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 0.4</a:t>
                </a:r>
              </a:p>
              <a:p>
                <a:pPr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 dirty="0">
                    <a:solidFill>
                      <a:schemeClr val="bg1"/>
                    </a:solidFill>
                  </a:rPr>
                  <a:t>Most common type of SN by volume</a:t>
                </a:r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21" t="-1846" b="-25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66BC2C1-4719-DA4C-9B19-D4259CEF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0"/>
            <a:ext cx="4468648" cy="24928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6B3231F-8545-5843-AF74-B47A1DCD3143}"/>
              </a:ext>
            </a:extLst>
          </p:cNvPr>
          <p:cNvGrpSpPr/>
          <p:nvPr/>
        </p:nvGrpSpPr>
        <p:grpSpPr>
          <a:xfrm>
            <a:off x="1007312" y="2643676"/>
            <a:ext cx="6512061" cy="2090408"/>
            <a:chOff x="1007312" y="2569534"/>
            <a:chExt cx="6512061" cy="2090408"/>
          </a:xfrm>
        </p:grpSpPr>
        <p:pic>
          <p:nvPicPr>
            <p:cNvPr id="25" name="Grafik 3">
              <a:extLst>
                <a:ext uri="{FF2B5EF4-FFF2-40B4-BE49-F238E27FC236}">
                  <a16:creationId xmlns:a16="http://schemas.microsoft.com/office/drawing/2014/main" id="{1CEDFD41-DC2C-E64B-9C5C-3D69339E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12" y="2569534"/>
              <a:ext cx="6150393" cy="2090408"/>
            </a:xfrm>
            <a:prstGeom prst="rect">
              <a:avLst/>
            </a:prstGeom>
          </p:spPr>
        </p:pic>
        <p:sp>
          <p:nvSpPr>
            <p:cNvPr id="26" name="Textfeld 4">
              <a:extLst>
                <a:ext uri="{FF2B5EF4-FFF2-40B4-BE49-F238E27FC236}">
                  <a16:creationId xmlns:a16="http://schemas.microsoft.com/office/drawing/2014/main" id="{ECA4A12C-A333-714A-822A-E88155B8824B}"/>
                </a:ext>
              </a:extLst>
            </p:cNvPr>
            <p:cNvSpPr txBox="1"/>
            <p:nvPr/>
          </p:nvSpPr>
          <p:spPr>
            <a:xfrm rot="5400000">
              <a:off x="6353380" y="3415135"/>
              <a:ext cx="198002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87" dirty="0" err="1">
                  <a:solidFill>
                    <a:schemeClr val="bg1"/>
                  </a:solidFill>
                  <a:latin typeface="+mj-lt"/>
                </a:rPr>
                <a:t>Mattila</a:t>
              </a:r>
              <a:r>
                <a:rPr lang="de-DE" sz="1687" dirty="0">
                  <a:solidFill>
                    <a:schemeClr val="bg1"/>
                  </a:solidFill>
                  <a:latin typeface="+mj-lt"/>
                </a:rPr>
                <a:t> et al.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6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stance ladder">
            <a:extLst>
              <a:ext uri="{FF2B5EF4-FFF2-40B4-BE49-F238E27FC236}">
                <a16:creationId xmlns:a16="http://schemas.microsoft.com/office/drawing/2014/main" id="{E14A4A8C-DA1F-D04D-98E5-B3FF2A9A0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1781205"/>
            <a:ext cx="4383361" cy="43327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7BD97E-47F2-3E4D-B7A3-E14ACA384329}"/>
              </a:ext>
            </a:extLst>
          </p:cNvPr>
          <p:cNvGrpSpPr/>
          <p:nvPr/>
        </p:nvGrpSpPr>
        <p:grpSpPr>
          <a:xfrm>
            <a:off x="924188" y="2959016"/>
            <a:ext cx="3236687" cy="3597066"/>
            <a:chOff x="924188" y="2959016"/>
            <a:chExt cx="3236687" cy="35970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4576F0-DE74-0A4A-B0A8-E0099790C637}"/>
                </a:ext>
              </a:extLst>
            </p:cNvPr>
            <p:cNvSpPr/>
            <p:nvPr/>
          </p:nvSpPr>
          <p:spPr>
            <a:xfrm>
              <a:off x="924188" y="3181741"/>
              <a:ext cx="2924174" cy="33743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endParaRPr lang="en-US" sz="1687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796EA7-A841-244F-8B51-97B47E98889B}"/>
                </a:ext>
              </a:extLst>
            </p:cNvPr>
            <p:cNvSpPr/>
            <p:nvPr/>
          </p:nvSpPr>
          <p:spPr>
            <a:xfrm>
              <a:off x="2449829" y="2959016"/>
              <a:ext cx="1322397" cy="219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976A07-0EE7-564F-AADF-DC483447BE52}"/>
                </a:ext>
              </a:extLst>
            </p:cNvPr>
            <p:cNvSpPr/>
            <p:nvPr/>
          </p:nvSpPr>
          <p:spPr>
            <a:xfrm>
              <a:off x="3763342" y="3947597"/>
              <a:ext cx="397533" cy="822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208192-41A6-4D4F-B78C-BDC4079E633F}"/>
                </a:ext>
              </a:extLst>
            </p:cNvPr>
            <p:cNvSpPr/>
            <p:nvPr/>
          </p:nvSpPr>
          <p:spPr>
            <a:xfrm>
              <a:off x="3760167" y="3563167"/>
              <a:ext cx="198766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8FC6D4-4CCF-594C-8307-C27107119FD0}"/>
                </a:ext>
              </a:extLst>
            </p:cNvPr>
            <p:cNvSpPr/>
            <p:nvPr/>
          </p:nvSpPr>
          <p:spPr>
            <a:xfrm>
              <a:off x="3760167" y="3057525"/>
              <a:ext cx="88195" cy="12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hape 161">
            <a:extLst>
              <a:ext uri="{FF2B5EF4-FFF2-40B4-BE49-F238E27FC236}">
                <a16:creationId xmlns:a16="http://schemas.microsoft.com/office/drawing/2014/main" id="{7539CD0C-895E-8342-AC9F-8DFE8481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7772400" cy="1143000"/>
          </a:xfrm>
        </p:spPr>
        <p:txBody>
          <a:bodyPr>
            <a:normAutofit/>
          </a:bodyPr>
          <a:lstStyle>
            <a:lvl1pPr algn="l"/>
          </a:lstStyle>
          <a:p>
            <a:pPr algn="ctr"/>
            <a:r>
              <a:rPr lang="en-US" dirty="0"/>
              <a:t>Why type II supernovae?</a:t>
            </a:r>
          </a:p>
        </p:txBody>
      </p:sp>
      <p:pic>
        <p:nvPicPr>
          <p:cNvPr id="17" name="Lower part distance ladder">
            <a:extLst>
              <a:ext uri="{FF2B5EF4-FFF2-40B4-BE49-F238E27FC236}">
                <a16:creationId xmlns:a16="http://schemas.microsoft.com/office/drawing/2014/main" id="{21D3DC0F-0515-A141-99F3-64294ACAE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r="35980"/>
          <a:stretch/>
        </p:blipFill>
        <p:spPr>
          <a:xfrm>
            <a:off x="1054031" y="3097603"/>
            <a:ext cx="2806230" cy="3012702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Sne II motivation smart art">
            <a:extLst>
              <a:ext uri="{FF2B5EF4-FFF2-40B4-BE49-F238E27FC236}">
                <a16:creationId xmlns:a16="http://schemas.microsoft.com/office/drawing/2014/main" id="{E6557018-C765-554E-A6AC-363C0E255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947575"/>
              </p:ext>
            </p:extLst>
          </p:nvPr>
        </p:nvGraphicFramePr>
        <p:xfrm>
          <a:off x="4160875" y="2238072"/>
          <a:ext cx="5524677" cy="3683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119CB398-F9DC-984A-A40F-82BA87F4CF6E}"/>
              </a:ext>
            </a:extLst>
          </p:cNvPr>
          <p:cNvGrpSpPr/>
          <p:nvPr/>
        </p:nvGrpSpPr>
        <p:grpSpPr>
          <a:xfrm>
            <a:off x="364218" y="1638266"/>
            <a:ext cx="1740218" cy="2411112"/>
            <a:chOff x="517998" y="2329978"/>
            <a:chExt cx="2474976" cy="3429137"/>
          </a:xfrm>
        </p:grpSpPr>
        <p:grpSp>
          <p:nvGrpSpPr>
            <p:cNvPr id="26" name="Cepheids">
              <a:extLst>
                <a:ext uri="{FF2B5EF4-FFF2-40B4-BE49-F238E27FC236}">
                  <a16:creationId xmlns:a16="http://schemas.microsoft.com/office/drawing/2014/main" id="{AC6D0DA3-57ED-2141-A877-FB717311F1C5}"/>
                </a:ext>
              </a:extLst>
            </p:cNvPr>
            <p:cNvGrpSpPr/>
            <p:nvPr/>
          </p:nvGrpSpPr>
          <p:grpSpPr>
            <a:xfrm>
              <a:off x="517998" y="2329978"/>
              <a:ext cx="2474976" cy="2172575"/>
              <a:chOff x="517998" y="2329978"/>
              <a:chExt cx="2474976" cy="2172575"/>
            </a:xfrm>
          </p:grpSpPr>
          <p:pic>
            <p:nvPicPr>
              <p:cNvPr id="10" name="Picture 9" descr="A picture containing dark, light, star, sitting&#10;&#10;Description automatically generated">
                <a:extLst>
                  <a:ext uri="{FF2B5EF4-FFF2-40B4-BE49-F238E27FC236}">
                    <a16:creationId xmlns:a16="http://schemas.microsoft.com/office/drawing/2014/main" id="{420F7941-1692-9B4D-BED3-785247943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039" y="2877599"/>
                <a:ext cx="2195888" cy="1624954"/>
              </a:xfrm>
              <a:prstGeom prst="rect">
                <a:avLst/>
              </a:prstGeom>
            </p:spPr>
          </p:pic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B22691F-46B6-6E42-9F2F-7BB141205593}"/>
                  </a:ext>
                </a:extLst>
              </p:cNvPr>
              <p:cNvSpPr/>
              <p:nvPr/>
            </p:nvSpPr>
            <p:spPr>
              <a:xfrm>
                <a:off x="517998" y="2329978"/>
                <a:ext cx="2474976" cy="48570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406" dirty="0">
                    <a:solidFill>
                      <a:srgbClr val="FF0000"/>
                    </a:solidFill>
                    <a:latin typeface="HelveticaNeueLT Com 45 Lt" panose="020B0403020202020204" pitchFamily="34" charset="77"/>
                  </a:rPr>
                  <a:t>Luminosity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1406" dirty="0">
                    <a:solidFill>
                      <a:schemeClr val="tx1"/>
                    </a:solidFill>
                    <a:latin typeface="HelveticaNeueLT Com 45 Lt" panose="020B0403020202020204" pitchFamily="34" charset="77"/>
                  </a:rPr>
                  <a:t>~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Period</a:t>
                </a:r>
                <a:endParaRPr lang="de-DE" sz="1406" dirty="0">
                  <a:solidFill>
                    <a:schemeClr val="accent4"/>
                  </a:solidFill>
                  <a:latin typeface="HelveticaNeueLT Com 45 Lt" panose="020B0403020202020204" pitchFamily="34" charset="77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44221D49-6A76-B746-99E2-5F1D68EAD91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rot="16200000" flipH="1">
              <a:off x="1544100" y="4720436"/>
              <a:ext cx="1256563" cy="820796"/>
            </a:xfrm>
            <a:prstGeom prst="bentConnector3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90C6774-F2C7-DB48-8635-B8A9FB1B607D}"/>
              </a:ext>
            </a:extLst>
          </p:cNvPr>
          <p:cNvSpPr txBox="1"/>
          <p:nvPr/>
        </p:nvSpPr>
        <p:spPr>
          <a:xfrm>
            <a:off x="1209104" y="6252576"/>
            <a:ext cx="1240725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 err="1">
                <a:solidFill>
                  <a:srgbClr val="000000"/>
                </a:solidFill>
                <a:latin typeface="HelveticaNeueLT Com 45 Lt" panose="020B0403020202020204" pitchFamily="34" charset="77"/>
                <a:sym typeface="Helvetica Light"/>
              </a:rPr>
              <a:t>Riess</a:t>
            </a:r>
            <a:r>
              <a:rPr lang="en-US" sz="1266" dirty="0">
                <a:solidFill>
                  <a:srgbClr val="000000"/>
                </a:solidFill>
                <a:latin typeface="HelveticaNeueLT Com 45 Lt" panose="020B0403020202020204" pitchFamily="34" charset="77"/>
                <a:sym typeface="Helvetica Light"/>
              </a:rPr>
              <a:t> et al. 2016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6EB473-895B-F34B-B6F3-10311ECE6E2B}"/>
              </a:ext>
            </a:extLst>
          </p:cNvPr>
          <p:cNvGrpSpPr/>
          <p:nvPr/>
        </p:nvGrpSpPr>
        <p:grpSpPr>
          <a:xfrm>
            <a:off x="3922630" y="4082951"/>
            <a:ext cx="4520415" cy="2403396"/>
            <a:chOff x="5578851" y="5806863"/>
            <a:chExt cx="6429035" cy="3418163"/>
          </a:xfrm>
        </p:grpSpPr>
        <p:grpSp>
          <p:nvGrpSpPr>
            <p:cNvPr id="27" name="Phillips relation">
              <a:extLst>
                <a:ext uri="{FF2B5EF4-FFF2-40B4-BE49-F238E27FC236}">
                  <a16:creationId xmlns:a16="http://schemas.microsoft.com/office/drawing/2014/main" id="{F79DE014-2F3A-E846-87CE-7D43E54CCEEF}"/>
                </a:ext>
              </a:extLst>
            </p:cNvPr>
            <p:cNvGrpSpPr/>
            <p:nvPr/>
          </p:nvGrpSpPr>
          <p:grpSpPr>
            <a:xfrm>
              <a:off x="7258321" y="5944535"/>
              <a:ext cx="4749565" cy="3280491"/>
              <a:chOff x="7258321" y="5944535"/>
              <a:chExt cx="4749565" cy="3280491"/>
            </a:xfrm>
          </p:grpSpPr>
          <p:pic>
            <p:nvPicPr>
              <p:cNvPr id="3" name="Picture 2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F93DF45-ED14-604B-A287-6DB5DB07B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035" r="49116"/>
              <a:stretch/>
            </p:blipFill>
            <p:spPr>
              <a:xfrm>
                <a:off x="7258321" y="6011342"/>
                <a:ext cx="4749565" cy="3213684"/>
              </a:xfrm>
              <a:prstGeom prst="rect">
                <a:avLst/>
              </a:prstGeom>
            </p:spPr>
          </p:pic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4CDDE90-2834-B547-A5D8-8E03DF18E712}"/>
                  </a:ext>
                </a:extLst>
              </p:cNvPr>
              <p:cNvSpPr/>
              <p:nvPr/>
            </p:nvSpPr>
            <p:spPr>
              <a:xfrm>
                <a:off x="8292104" y="5944535"/>
                <a:ext cx="3561461" cy="48570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406" dirty="0">
                    <a:solidFill>
                      <a:srgbClr val="FF0000"/>
                    </a:solidFill>
                    <a:latin typeface="HelveticaNeueLT Com 45 Lt" panose="020B0403020202020204" pitchFamily="34" charset="77"/>
                  </a:rPr>
                  <a:t>Luminosity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1406" dirty="0">
                    <a:solidFill>
                      <a:schemeClr val="tx1"/>
                    </a:solidFill>
                    <a:latin typeface="HelveticaNeueLT Com 45 Lt" panose="020B0403020202020204" pitchFamily="34" charset="77"/>
                  </a:rPr>
                  <a:t>~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light curve width</a:t>
                </a:r>
                <a:endParaRPr lang="de-DE" sz="1406" dirty="0">
                  <a:solidFill>
                    <a:schemeClr val="accent4"/>
                  </a:solidFill>
                  <a:latin typeface="HelveticaNeueLT Com 45 Lt" panose="020B0403020202020204" pitchFamily="34" charset="77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7CE681BD-53C9-7C49-9850-A14A5E54703D}"/>
                </a:ext>
              </a:extLst>
            </p:cNvPr>
            <p:cNvCxnSpPr>
              <a:cxnSpLocks/>
            </p:cNvCxnSpPr>
            <p:nvPr/>
          </p:nvCxnSpPr>
          <p:spPr>
            <a:xfrm>
              <a:off x="5578851" y="5806863"/>
              <a:ext cx="2239446" cy="1954433"/>
            </a:xfrm>
            <a:prstGeom prst="bentConnector3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2A4FF31-3D53-784C-B97C-5D23863873AA}"/>
              </a:ext>
            </a:extLst>
          </p:cNvPr>
          <p:cNvSpPr txBox="1"/>
          <p:nvPr/>
        </p:nvSpPr>
        <p:spPr>
          <a:xfrm>
            <a:off x="3772226" y="1593949"/>
            <a:ext cx="1749353" cy="2884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1406" dirty="0">
                <a:solidFill>
                  <a:schemeClr val="accent1"/>
                </a:solidFill>
                <a:latin typeface="HelveticaNeueLT Com 45 Lt" panose="020B0403020202020204" pitchFamily="34" charset="77"/>
                <a:sym typeface="Helvetica Light"/>
              </a:rPr>
              <a:t>Type II supernovae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FCE4A7-5A85-154B-BD0F-574459952F50}"/>
              </a:ext>
            </a:extLst>
          </p:cNvPr>
          <p:cNvSpPr txBox="1"/>
          <p:nvPr/>
        </p:nvSpPr>
        <p:spPr>
          <a:xfrm>
            <a:off x="5832613" y="1890237"/>
            <a:ext cx="2181201" cy="3534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1828" dirty="0">
                <a:solidFill>
                  <a:schemeClr val="accent1"/>
                </a:solidFill>
                <a:latin typeface="HelveticaNeueLT Com 45 Lt" panose="020B0403020202020204" pitchFamily="34" charset="77"/>
                <a:sym typeface="Helvetica Light"/>
              </a:rPr>
              <a:t>Type II supernovae: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F5046E-44FA-244B-AD33-AF86F527C3FB}"/>
              </a:ext>
            </a:extLst>
          </p:cNvPr>
          <p:cNvSpPr txBox="1"/>
          <p:nvPr/>
        </p:nvSpPr>
        <p:spPr>
          <a:xfrm>
            <a:off x="7506361" y="103856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NeueLT Com 45 Lt" panose="020B0403020202020204" pitchFamily="34" charset="77"/>
              </a:rPr>
              <a:t>Christian </a:t>
            </a:r>
            <a:r>
              <a:rPr lang="en-GB" dirty="0" err="1">
                <a:latin typeface="HelveticaNeueLT Com 45 Lt" panose="020B0403020202020204" pitchFamily="34" charset="77"/>
              </a:rPr>
              <a:t>Vogl</a:t>
            </a:r>
            <a:endParaRPr lang="en-GB" dirty="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73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2" grpId="0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baseline="-2500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482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Expansion rate by G. </a:t>
            </a:r>
            <a:r>
              <a:rPr lang="en-US" err="1"/>
              <a:t>Lemaître</a:t>
            </a:r>
            <a:r>
              <a:rPr lang="en-US"/>
              <a:t> (1927)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97015-9BE1-B241-826C-31B2C5791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50" y="1993179"/>
            <a:ext cx="6445625" cy="334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FEC42-DF1E-5247-AC3A-5F29A31F3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600" y="5633172"/>
            <a:ext cx="6443999" cy="4130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D9A626-57E0-1242-AEFE-588670C915DA}"/>
              </a:ext>
            </a:extLst>
          </p:cNvPr>
          <p:cNvGrpSpPr/>
          <p:nvPr/>
        </p:nvGrpSpPr>
        <p:grpSpPr>
          <a:xfrm>
            <a:off x="1262743" y="5261129"/>
            <a:ext cx="6701182" cy="849386"/>
            <a:chOff x="1262743" y="5261129"/>
            <a:chExt cx="6701182" cy="8493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B2BE9F-1F60-BB41-8CD2-59C73DBB6326}"/>
                </a:ext>
              </a:extLst>
            </p:cNvPr>
            <p:cNvSpPr/>
            <p:nvPr/>
          </p:nvSpPr>
          <p:spPr>
            <a:xfrm>
              <a:off x="1262743" y="5551715"/>
              <a:ext cx="6625771" cy="558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5D6CB0-6DF1-E44A-A319-C922E1AD0DD7}"/>
                </a:ext>
              </a:extLst>
            </p:cNvPr>
            <p:cNvSpPr txBox="1"/>
            <p:nvPr/>
          </p:nvSpPr>
          <p:spPr>
            <a:xfrm>
              <a:off x="7046686" y="5261129"/>
              <a:ext cx="917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HelveticaNeueLT Com 45 Lt" panose="020B0403020202020204" pitchFamily="34" charset="77"/>
                </a:rPr>
                <a:t>Footnote!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80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1F6628-8F43-EF4D-8DE8-CE3B090A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adH0cc</a:t>
            </a:r>
            <a:r>
              <a:rPr lang="en-GB" dirty="0"/>
              <a:t> –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1B97E7-1813-6F45-B5D7-A103CB38E6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9113" y="1532751"/>
                <a:ext cx="8102600" cy="4114800"/>
              </a:xfrm>
            </p:spPr>
            <p:txBody>
              <a:bodyPr/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a</a:t>
                </a:r>
                <a:r>
                  <a:rPr lang="en-GB" dirty="0"/>
                  <a:t>ccurate </a:t>
                </a:r>
                <a:r>
                  <a:rPr lang="en-GB" dirty="0">
                    <a:solidFill>
                      <a:srgbClr val="FF0000"/>
                    </a:solidFill>
                  </a:rPr>
                  <a:t>d</a:t>
                </a:r>
                <a:r>
                  <a:rPr lang="en-GB" dirty="0"/>
                  <a:t>etermination of </a:t>
                </a:r>
                <a:r>
                  <a:rPr lang="en-GB" dirty="0">
                    <a:solidFill>
                      <a:srgbClr val="FF0000"/>
                    </a:solidFill>
                  </a:rPr>
                  <a:t>H</a:t>
                </a:r>
                <a:r>
                  <a:rPr lang="en-GB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GB" dirty="0"/>
                  <a:t> with </a:t>
                </a:r>
                <a:r>
                  <a:rPr lang="en-GB" dirty="0">
                    <a:solidFill>
                      <a:srgbClr val="FF0000"/>
                    </a:solidFill>
                  </a:rPr>
                  <a:t>c</a:t>
                </a:r>
                <a:r>
                  <a:rPr lang="en-GB" dirty="0"/>
                  <a:t>ore-</a:t>
                </a:r>
                <a:r>
                  <a:rPr lang="en-GB" dirty="0">
                    <a:solidFill>
                      <a:srgbClr val="FF0000"/>
                    </a:solidFill>
                  </a:rPr>
                  <a:t>c</a:t>
                </a:r>
                <a:r>
                  <a:rPr lang="en-GB" dirty="0"/>
                  <a:t>ollapse (supernovae)</a:t>
                </a:r>
              </a:p>
              <a:p>
                <a:r>
                  <a:rPr lang="en-GB" dirty="0"/>
                  <a:t>Individual distances (to about 10%) to </a:t>
                </a:r>
                <a:br>
                  <a:rPr lang="en-GB" dirty="0"/>
                </a:br>
                <a:r>
                  <a:rPr lang="en-GB" dirty="0"/>
                  <a:t>Type II supernovae in the Hubble flow </a:t>
                </a:r>
                <a:br>
                  <a:rPr lang="en-GB" dirty="0"/>
                </a:b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0.03&lt;</m:t>
                    </m:r>
                    <m:r>
                      <a:rPr lang="en-GB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Distance determination based on calibrated physics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No distance ladder, i.e. no empirical calibration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Ideal for H</a:t>
                </a:r>
                <a:r>
                  <a:rPr lang="en-GB" baseline="-25000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1B97E7-1813-6F45-B5D7-A103CB38E6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113" y="1532751"/>
                <a:ext cx="8102600" cy="4114800"/>
              </a:xfrm>
              <a:blipFill>
                <a:blip r:embed="rId2"/>
                <a:stretch>
                  <a:fillRect l="-1878" t="-1846" r="-1095" b="-19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A924149-C3D9-C449-85B4-235820AE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87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01365A-F159-2045-B5B6-A06025C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46D27-50D6-FC40-93BA-688617878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 descr="A group of people sitting at a table under a tent&#10;&#10;Description automatically generated with medium confidence">
            <a:extLst>
              <a:ext uri="{FF2B5EF4-FFF2-40B4-BE49-F238E27FC236}">
                <a16:creationId xmlns:a16="http://schemas.microsoft.com/office/drawing/2014/main" id="{C09F89A4-4FF8-4447-B96D-F186DF04C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Shape 161">
            <a:extLst>
              <a:ext uri="{FF2B5EF4-FFF2-40B4-BE49-F238E27FC236}">
                <a16:creationId xmlns:a16="http://schemas.microsoft.com/office/drawing/2014/main" id="{AE98EB6D-A579-E940-BC24-2A4403FCEE6E}"/>
              </a:ext>
            </a:extLst>
          </p:cNvPr>
          <p:cNvSpPr txBox="1">
            <a:spLocks/>
          </p:cNvSpPr>
          <p:nvPr/>
        </p:nvSpPr>
        <p:spPr>
          <a:xfrm>
            <a:off x="317500" y="77803"/>
            <a:ext cx="8461792" cy="143251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464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  adH</a:t>
            </a:r>
            <a:r>
              <a:rPr lang="en-US" sz="4640" baseline="-25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0</a:t>
            </a:r>
            <a:r>
              <a:rPr lang="en-US" sz="464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cc – Team</a:t>
            </a:r>
          </a:p>
        </p:txBody>
      </p:sp>
      <p:pic>
        <p:nvPicPr>
          <p:cNvPr id="8" name="Graphic 7" descr="Camera with solid fill">
            <a:extLst>
              <a:ext uri="{FF2B5EF4-FFF2-40B4-BE49-F238E27FC236}">
                <a16:creationId xmlns:a16="http://schemas.microsoft.com/office/drawing/2014/main" id="{D1C8B75D-253B-D546-9A1B-9C56AA2BB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3493" y="5065782"/>
            <a:ext cx="908009" cy="908009"/>
          </a:xfrm>
          <a:prstGeom prst="rect">
            <a:avLst/>
          </a:prstGeom>
        </p:spPr>
      </p:pic>
      <p:pic>
        <p:nvPicPr>
          <p:cNvPr id="10" name="Graphic 9" descr="Camera outline">
            <a:extLst>
              <a:ext uri="{FF2B5EF4-FFF2-40B4-BE49-F238E27FC236}">
                <a16:creationId xmlns:a16="http://schemas.microsoft.com/office/drawing/2014/main" id="{3EE84566-2BA8-A94B-82E0-C66BAD505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37787" y="4700220"/>
            <a:ext cx="642938" cy="642938"/>
          </a:xfrm>
          <a:prstGeom prst="rect">
            <a:avLst/>
          </a:prstGeom>
        </p:spPr>
      </p:pic>
      <p:pic>
        <p:nvPicPr>
          <p:cNvPr id="20482" name="Picture 2" descr="Jason Spyromilio">
            <a:extLst>
              <a:ext uri="{FF2B5EF4-FFF2-40B4-BE49-F238E27FC236}">
                <a16:creationId xmlns:a16="http://schemas.microsoft.com/office/drawing/2014/main" id="{C0BCB08C-AF33-C540-A6C7-4582EF68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785" y="5868379"/>
            <a:ext cx="1359650" cy="10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6B468C12-6B85-9C4C-BC1C-A03774F0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992" y="4116506"/>
            <a:ext cx="1169318" cy="1124344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BCF11D-928E-F848-B119-C8F625D99021}"/>
              </a:ext>
            </a:extLst>
          </p:cNvPr>
          <p:cNvSpPr/>
          <p:nvPr/>
        </p:nvSpPr>
        <p:spPr>
          <a:xfrm>
            <a:off x="7057506" y="1645963"/>
            <a:ext cx="1932340" cy="346787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J.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Spyromilio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Blondin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B.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Leibundgut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Suyu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Vogl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Floers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Taubenberger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M. G.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Cudmani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Holas</a:t>
            </a:r>
            <a:b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</a:br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W.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Hillebrandt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G.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Csörnyei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Kressierer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166D6-30D3-4449-849B-A215C5ABFF45}"/>
              </a:ext>
            </a:extLst>
          </p:cNvPr>
          <p:cNvSpPr/>
          <p:nvPr/>
        </p:nvSpPr>
        <p:spPr>
          <a:xfrm>
            <a:off x="7058003" y="5323519"/>
            <a:ext cx="1931344" cy="169360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Smartt</a:t>
            </a: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R. Kotak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Lemon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Gal-Yam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R. Bruch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endParaRPr lang="en-US" sz="1266" dirty="0">
              <a:latin typeface="HelveticaNeueLT Com 45 Lt" panose="020B0403020202020204" pitchFamily="34" charset="77"/>
            </a:endParaRPr>
          </a:p>
        </p:txBody>
      </p:sp>
      <p:pic>
        <p:nvPicPr>
          <p:cNvPr id="19" name="Graphic 18" descr="Refresh with solid fill">
            <a:extLst>
              <a:ext uri="{FF2B5EF4-FFF2-40B4-BE49-F238E27FC236}">
                <a16:creationId xmlns:a16="http://schemas.microsoft.com/office/drawing/2014/main" id="{82E3008C-B0F6-234A-B0EE-53C0BC5657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3809435" y="3850865"/>
            <a:ext cx="1098000" cy="1098000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643F74-BCB6-B14C-9FAD-5485F47D16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3AF002-122C-6548-BF1D-0AE1DFC2A18D}"/>
              </a:ext>
            </a:extLst>
          </p:cNvPr>
          <p:cNvGrpSpPr/>
          <p:nvPr/>
        </p:nvGrpSpPr>
        <p:grpSpPr>
          <a:xfrm>
            <a:off x="3609179" y="2047287"/>
            <a:ext cx="1922468" cy="1511245"/>
            <a:chOff x="4772622" y="3193601"/>
            <a:chExt cx="2734176" cy="214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A558FC-2C78-E947-99D8-209F4E08DE3A}"/>
                </a:ext>
              </a:extLst>
            </p:cNvPr>
            <p:cNvGrpSpPr/>
            <p:nvPr/>
          </p:nvGrpSpPr>
          <p:grpSpPr>
            <a:xfrm>
              <a:off x="6216729" y="4052694"/>
              <a:ext cx="1290069" cy="1290239"/>
              <a:chOff x="7240038" y="3243118"/>
              <a:chExt cx="1655771" cy="165599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1639E4E-C5F0-054B-959B-7B80AE3013FA}"/>
                  </a:ext>
                </a:extLst>
              </p:cNvPr>
              <p:cNvSpPr/>
              <p:nvPr/>
            </p:nvSpPr>
            <p:spPr>
              <a:xfrm>
                <a:off x="7240038" y="3243118"/>
                <a:ext cx="1655771" cy="1655990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B91D9BB-A1B6-9043-9874-D6450267BAE1}"/>
                  </a:ext>
                </a:extLst>
              </p:cNvPr>
              <p:cNvSpPr/>
              <p:nvPr/>
            </p:nvSpPr>
            <p:spPr>
              <a:xfrm>
                <a:off x="7542722" y="3544335"/>
                <a:ext cx="1050402" cy="1051424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FEDD81-D50F-D548-9588-A9FDC2D1D881}"/>
                </a:ext>
              </a:extLst>
            </p:cNvPr>
            <p:cNvGrpSpPr/>
            <p:nvPr/>
          </p:nvGrpSpPr>
          <p:grpSpPr>
            <a:xfrm>
              <a:off x="4772622" y="4049562"/>
              <a:ext cx="1290069" cy="1290240"/>
              <a:chOff x="2560588" y="5427519"/>
              <a:chExt cx="1655771" cy="165599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08CE74D-1C5A-0E4F-81A7-91DD9C62CC8D}"/>
                  </a:ext>
                </a:extLst>
              </p:cNvPr>
              <p:cNvSpPr/>
              <p:nvPr/>
            </p:nvSpPr>
            <p:spPr>
              <a:xfrm>
                <a:off x="2560588" y="5427519"/>
                <a:ext cx="1655771" cy="165599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454D239-0B89-DE4C-86C1-C3113F8F2FC6}"/>
                  </a:ext>
                </a:extLst>
              </p:cNvPr>
              <p:cNvSpPr/>
              <p:nvPr/>
            </p:nvSpPr>
            <p:spPr>
              <a:xfrm>
                <a:off x="2863272" y="5732753"/>
                <a:ext cx="1050402" cy="1051422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98C33D-19DE-564C-A388-6493423D360E}"/>
                </a:ext>
              </a:extLst>
            </p:cNvPr>
            <p:cNvSpPr txBox="1"/>
            <p:nvPr/>
          </p:nvSpPr>
          <p:spPr>
            <a:xfrm>
              <a:off x="5272231" y="3193601"/>
              <a:ext cx="1828421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r>
                <a:rPr lang="en-GB" sz="2250" dirty="0">
                  <a:solidFill>
                    <a:schemeClr val="accent4"/>
                  </a:solidFill>
                  <a:latin typeface="HelveticaNeueLT Com 45 Lt" panose="020B0403020202020204" pitchFamily="34" charset="77"/>
                  <a:sym typeface="Helvetica Light"/>
                </a:rPr>
                <a:t>How hot?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7D830FA-795B-0946-898F-5A77292753F6}"/>
              </a:ext>
            </a:extLst>
          </p:cNvPr>
          <p:cNvGrpSpPr/>
          <p:nvPr/>
        </p:nvGrpSpPr>
        <p:grpSpPr>
          <a:xfrm>
            <a:off x="410622" y="3993533"/>
            <a:ext cx="2052007" cy="1641101"/>
            <a:chOff x="696703" y="6435377"/>
            <a:chExt cx="3561777" cy="284855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040304-1285-484F-AD0A-D050FA7812B9}"/>
                </a:ext>
              </a:extLst>
            </p:cNvPr>
            <p:cNvSpPr txBox="1"/>
            <p:nvPr/>
          </p:nvSpPr>
          <p:spPr>
            <a:xfrm>
              <a:off x="844463" y="6435377"/>
              <a:ext cx="2192546" cy="726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r>
                <a:rPr lang="en-GB" sz="2250" dirty="0">
                  <a:solidFill>
                    <a:schemeClr val="accent2"/>
                  </a:solidFill>
                  <a:latin typeface="HelveticaNeueLT Com 45 Lt" panose="020B0403020202020204" pitchFamily="34" charset="77"/>
                  <a:sym typeface="Helvetica Light"/>
                </a:rPr>
                <a:t>How big?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697F298-AA95-D04C-BDEC-BF85FF7172C9}"/>
                    </a:ext>
                  </a:extLst>
                </p:cNvPr>
                <p:cNvSpPr/>
                <p:nvPr/>
              </p:nvSpPr>
              <p:spPr>
                <a:xfrm>
                  <a:off x="3424645" y="8692051"/>
                  <a:ext cx="833835" cy="5918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l-GR" sz="1266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66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66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ph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de-DE" sz="1266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697F298-AA95-D04C-BDEC-BF85FF7172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4645" y="8692051"/>
                  <a:ext cx="833835" cy="591877"/>
                </a:xfrm>
                <a:prstGeom prst="rect">
                  <a:avLst/>
                </a:prstGeom>
                <a:blipFill>
                  <a:blip r:embed="rId3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486393-2688-D54C-94DA-3CB518254A51}"/>
                </a:ext>
              </a:extLst>
            </p:cNvPr>
            <p:cNvGrpSpPr/>
            <p:nvPr/>
          </p:nvGrpSpPr>
          <p:grpSpPr>
            <a:xfrm>
              <a:off x="696703" y="7521360"/>
              <a:ext cx="3155516" cy="1574678"/>
              <a:chOff x="696702" y="7073169"/>
              <a:chExt cx="4088685" cy="204035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3BD9C5A-1B79-394D-9F9A-7135C6B6627F}"/>
                  </a:ext>
                </a:extLst>
              </p:cNvPr>
              <p:cNvGrpSpPr/>
              <p:nvPr/>
            </p:nvGrpSpPr>
            <p:grpSpPr>
              <a:xfrm>
                <a:off x="696702" y="7534678"/>
                <a:ext cx="1052561" cy="1049221"/>
                <a:chOff x="7240038" y="3251195"/>
                <a:chExt cx="1678234" cy="1672908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5494ADF-54CA-C441-861A-FECCDBEF56B1}"/>
                    </a:ext>
                  </a:extLst>
                </p:cNvPr>
                <p:cNvSpPr/>
                <p:nvPr/>
              </p:nvSpPr>
              <p:spPr>
                <a:xfrm>
                  <a:off x="7240038" y="3251195"/>
                  <a:ext cx="1678234" cy="1672908"/>
                </a:xfrm>
                <a:prstGeom prst="ellipse">
                  <a:avLst/>
                </a:prstGeom>
                <a:solidFill>
                  <a:srgbClr val="FF0000">
                    <a:alpha val="3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5719" tIns="35719" rIns="35719" bIns="35719" numCol="1" spcCol="38100" rtlCol="0" anchor="ctr">
                  <a:spAutoFit/>
                </a:bodyPr>
                <a:lstStyle/>
                <a:p>
                  <a:pPr algn="ctr" defTabSz="410751" hangingPunct="0"/>
                  <a:endParaRPr lang="de-DE" sz="1687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5A2656F-D589-1D47-9DD1-2D56A07C1B38}"/>
                    </a:ext>
                  </a:extLst>
                </p:cNvPr>
                <p:cNvSpPr/>
                <p:nvPr/>
              </p:nvSpPr>
              <p:spPr>
                <a:xfrm>
                  <a:off x="7542722" y="3573932"/>
                  <a:ext cx="1032759" cy="1032759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5719" tIns="35719" rIns="35719" bIns="35719" numCol="1" spcCol="38100" rtlCol="0" anchor="ctr">
                  <a:spAutoFit/>
                </a:bodyPr>
                <a:lstStyle/>
                <a:p>
                  <a:pPr algn="ctr" defTabSz="410751" hangingPunct="0"/>
                  <a:endParaRPr lang="de-DE" sz="1687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70D545A-8122-2544-91EB-9934FA732903}"/>
                  </a:ext>
                </a:extLst>
              </p:cNvPr>
              <p:cNvGrpSpPr/>
              <p:nvPr/>
            </p:nvGrpSpPr>
            <p:grpSpPr>
              <a:xfrm>
                <a:off x="2012452" y="7073169"/>
                <a:ext cx="2040348" cy="2040351"/>
                <a:chOff x="7233020" y="3140918"/>
                <a:chExt cx="1713426" cy="1713429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F18473D-78BD-3247-83E3-F4A603FD00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233020" y="3140918"/>
                  <a:ext cx="1713426" cy="1713429"/>
                </a:xfrm>
                <a:prstGeom prst="ellipse">
                  <a:avLst/>
                </a:prstGeom>
                <a:solidFill>
                  <a:srgbClr val="FF0000">
                    <a:alpha val="3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5719" tIns="35719" rIns="35719" bIns="35719" numCol="1" spcCol="38100" rtlCol="0" anchor="ctr">
                  <a:spAutoFit/>
                </a:bodyPr>
                <a:lstStyle/>
                <a:p>
                  <a:pPr algn="ctr" defTabSz="410751" hangingPunct="0"/>
                  <a:endParaRPr lang="de-DE" sz="1687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7A76956-876C-6F4A-848F-01ACE32026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545788" y="3426489"/>
                  <a:ext cx="1087890" cy="1087888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5719" tIns="35719" rIns="35719" bIns="35719" numCol="1" spcCol="38100" rtlCol="0" anchor="ctr">
                  <a:spAutoFit/>
                </a:bodyPr>
                <a:lstStyle/>
                <a:p>
                  <a:pPr algn="ctr" defTabSz="410751" hangingPunct="0"/>
                  <a:endParaRPr lang="de-DE" sz="1687">
                    <a:solidFill>
                      <a:srgbClr val="FFFFFF"/>
                    </a:solidFill>
                    <a:sym typeface="Helvetica Light"/>
                  </a:endParaRPr>
                </a:p>
              </p:txBody>
            </p: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FA08F57-9D48-3B44-9AE6-694C8F23D2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2626" y="7413228"/>
                <a:ext cx="1744109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2EC0CA-4A9B-924B-9F28-19C0458F24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2626" y="8708688"/>
                <a:ext cx="1752761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BDCBB52-7F5D-9941-898F-EF54D8D1E5B9}"/>
                  </a:ext>
                </a:extLst>
              </p:cNvPr>
              <p:cNvCxnSpPr/>
              <p:nvPr/>
            </p:nvCxnSpPr>
            <p:spPr>
              <a:xfrm>
                <a:off x="4773085" y="7413228"/>
                <a:ext cx="0" cy="1295461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D3DA415-A3E3-F240-A97D-B6311FDA8757}"/>
              </a:ext>
            </a:extLst>
          </p:cNvPr>
          <p:cNvSpPr/>
          <p:nvPr/>
        </p:nvSpPr>
        <p:spPr>
          <a:xfrm>
            <a:off x="5222456" y="4765692"/>
            <a:ext cx="460382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87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98" name="Shape 161">
            <a:extLst>
              <a:ext uri="{FF2B5EF4-FFF2-40B4-BE49-F238E27FC236}">
                <a16:creationId xmlns:a16="http://schemas.microsoft.com/office/drawing/2014/main" id="{3C77D330-35FF-CD4F-8C79-162BBF71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7772400" cy="1143000"/>
          </a:xfrm>
        </p:spPr>
        <p:txBody>
          <a:bodyPr>
            <a:normAutofit/>
          </a:bodyPr>
          <a:lstStyle>
            <a:lvl1pPr algn="l"/>
          </a:lstStyle>
          <a:p>
            <a:pPr algn="ctr"/>
            <a:r>
              <a:rPr lang="en-US" dirty="0"/>
              <a:t>EPM in a nutshell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9BA5584-FA4F-9042-91F7-085EA795B20C}"/>
              </a:ext>
            </a:extLst>
          </p:cNvPr>
          <p:cNvSpPr/>
          <p:nvPr/>
        </p:nvSpPr>
        <p:spPr>
          <a:xfrm>
            <a:off x="2226496" y="1370309"/>
            <a:ext cx="4756724" cy="4852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50" dirty="0">
                <a:solidFill>
                  <a:srgbClr val="FF0000"/>
                </a:solidFill>
                <a:latin typeface="HelveticaNeueLT Com 45 Lt" panose="020B0403020202020204" pitchFamily="34" charset="77"/>
              </a:rPr>
              <a:t>Luminosity</a:t>
            </a:r>
            <a:r>
              <a:rPr lang="en-US" sz="2250" dirty="0">
                <a:solidFill>
                  <a:schemeClr val="accent1"/>
                </a:solidFill>
                <a:latin typeface="HelveticaNeueLT Com 45 Lt" panose="020B0403020202020204" pitchFamily="34" charset="77"/>
              </a:rPr>
              <a:t> </a:t>
            </a:r>
            <a:r>
              <a:rPr lang="en-US" sz="2250" dirty="0">
                <a:solidFill>
                  <a:schemeClr val="tx1"/>
                </a:solidFill>
                <a:latin typeface="HelveticaNeueLT Com 45 Lt" panose="020B0403020202020204" pitchFamily="34" charset="77"/>
              </a:rPr>
              <a:t>~</a:t>
            </a:r>
            <a:r>
              <a:rPr lang="en-US" sz="2250" dirty="0">
                <a:solidFill>
                  <a:schemeClr val="accent1"/>
                </a:solidFill>
                <a:latin typeface="HelveticaNeueLT Com 45 Lt" panose="020B0403020202020204" pitchFamily="34" charset="77"/>
              </a:rPr>
              <a:t> </a:t>
            </a:r>
            <a:r>
              <a:rPr lang="en-US" sz="2250" dirty="0">
                <a:solidFill>
                  <a:schemeClr val="accent2"/>
                </a:solidFill>
                <a:latin typeface="HelveticaNeueLT Com 45 Lt" panose="020B0403020202020204" pitchFamily="34" charset="77"/>
              </a:rPr>
              <a:t>Radius</a:t>
            </a:r>
            <a:r>
              <a:rPr lang="en-US" sz="2250" baseline="30000" dirty="0">
                <a:solidFill>
                  <a:schemeClr val="accent2"/>
                </a:solidFill>
                <a:latin typeface="HelveticaNeueLT Com 45 Lt" panose="020B0403020202020204" pitchFamily="34" charset="77"/>
              </a:rPr>
              <a:t>2</a:t>
            </a:r>
            <a:r>
              <a:rPr lang="en-US" sz="2250" baseline="30000" dirty="0">
                <a:solidFill>
                  <a:schemeClr val="accent1"/>
                </a:solidFill>
                <a:latin typeface="HelveticaNeueLT Com 45 Lt" panose="020B0403020202020204" pitchFamily="34" charset="77"/>
              </a:rPr>
              <a:t> </a:t>
            </a:r>
            <a:r>
              <a:rPr lang="en-US" sz="2250" dirty="0">
                <a:solidFill>
                  <a:schemeClr val="tx1"/>
                </a:solidFill>
                <a:latin typeface="HelveticaNeueLT Com 45 Lt" panose="020B0403020202020204" pitchFamily="34" charset="77"/>
              </a:rPr>
              <a:t>x</a:t>
            </a:r>
            <a:r>
              <a:rPr lang="en-US" sz="2250" baseline="30000" dirty="0">
                <a:solidFill>
                  <a:schemeClr val="accent1"/>
                </a:solidFill>
                <a:latin typeface="HelveticaNeueLT Com 45 Lt" panose="020B0403020202020204" pitchFamily="34" charset="77"/>
              </a:rPr>
              <a:t> </a:t>
            </a:r>
            <a:r>
              <a:rPr lang="en-US" sz="2250" dirty="0">
                <a:solidFill>
                  <a:schemeClr val="accent4"/>
                </a:solidFill>
                <a:latin typeface="HelveticaNeueLT Com 45 Lt" panose="020B0403020202020204" pitchFamily="34" charset="77"/>
              </a:rPr>
              <a:t>Temperature</a:t>
            </a:r>
            <a:r>
              <a:rPr lang="en-US" sz="2250" baseline="30000" dirty="0">
                <a:solidFill>
                  <a:schemeClr val="accent4"/>
                </a:solidFill>
                <a:latin typeface="HelveticaNeueLT Com 45 Lt" panose="020B0403020202020204" pitchFamily="34" charset="77"/>
              </a:rPr>
              <a:t>4</a:t>
            </a:r>
            <a:endParaRPr lang="de-DE" sz="2250" dirty="0">
              <a:solidFill>
                <a:schemeClr val="accent4"/>
              </a:solidFill>
              <a:latin typeface="HelveticaNeueLT Com 45 Lt" panose="020B0403020202020204" pitchFamily="34" charset="77"/>
              <a:ea typeface="Helvetica" charset="0"/>
              <a:cs typeface="Helvetica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DAEB49-3F0D-FD42-8C4E-A49C4A6FB439}"/>
              </a:ext>
            </a:extLst>
          </p:cNvPr>
          <p:cNvGrpSpPr/>
          <p:nvPr/>
        </p:nvGrpSpPr>
        <p:grpSpPr>
          <a:xfrm>
            <a:off x="2437345" y="3985890"/>
            <a:ext cx="5069016" cy="2583588"/>
            <a:chOff x="3484020" y="5826991"/>
            <a:chExt cx="7209268" cy="3674437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F57C030-621A-5443-9778-9E532D8C4E9C}"/>
                </a:ext>
              </a:extLst>
            </p:cNvPr>
            <p:cNvCxnSpPr/>
            <p:nvPr/>
          </p:nvCxnSpPr>
          <p:spPr>
            <a:xfrm flipV="1">
              <a:off x="7762831" y="6532570"/>
              <a:ext cx="819200" cy="81920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75A3B0E-841B-5040-8DFE-10413CBA8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6145" y="7351770"/>
              <a:ext cx="819200" cy="81920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FA602D9-AE79-8F49-9FA7-0577554E30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58900" y="6532570"/>
              <a:ext cx="819200" cy="81920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4A8956F-55F2-0A49-B9B0-CBFDD0BF4C83}"/>
                </a:ext>
              </a:extLst>
            </p:cNvPr>
            <p:cNvCxnSpPr>
              <a:cxnSpLocks/>
            </p:cNvCxnSpPr>
            <p:nvPr/>
          </p:nvCxnSpPr>
          <p:spPr>
            <a:xfrm>
              <a:off x="7772551" y="7351770"/>
              <a:ext cx="819200" cy="81920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786F52-DBC3-A54C-89C1-9EFBB8DBE3C2}"/>
                </a:ext>
              </a:extLst>
            </p:cNvPr>
            <p:cNvGrpSpPr/>
            <p:nvPr/>
          </p:nvGrpSpPr>
          <p:grpSpPr>
            <a:xfrm>
              <a:off x="3484020" y="5826991"/>
              <a:ext cx="7209268" cy="3674437"/>
              <a:chOff x="3484020" y="5826991"/>
              <a:chExt cx="7209268" cy="3674437"/>
            </a:xfrm>
          </p:grpSpPr>
          <p:sp>
            <p:nvSpPr>
              <p:cNvPr id="52" name="Shape 139">
                <a:extLst>
                  <a:ext uri="{FF2B5EF4-FFF2-40B4-BE49-F238E27FC236}">
                    <a16:creationId xmlns:a16="http://schemas.microsoft.com/office/drawing/2014/main" id="{2C8C90A0-BA00-604B-B0EF-BD8101487FC8}"/>
                  </a:ext>
                </a:extLst>
              </p:cNvPr>
              <p:cNvSpPr/>
              <p:nvPr/>
            </p:nvSpPr>
            <p:spPr>
              <a:xfrm>
                <a:off x="3503849" y="7008705"/>
                <a:ext cx="684137" cy="707600"/>
              </a:xfrm>
              <a:prstGeom prst="rightArrow">
                <a:avLst>
                  <a:gd name="adj1" fmla="val 32000"/>
                  <a:gd name="adj2" fmla="val 66390"/>
                </a:avLst>
              </a:prstGeom>
              <a:ln w="25400">
                <a:solidFill>
                  <a:schemeClr val="accent2">
                    <a:alpha val="78000"/>
                  </a:schemeClr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26AFAC-3894-EA49-B9BD-1860C4C705B4}"/>
                  </a:ext>
                </a:extLst>
              </p:cNvPr>
              <p:cNvSpPr txBox="1"/>
              <p:nvPr/>
            </p:nvSpPr>
            <p:spPr>
              <a:xfrm>
                <a:off x="4518317" y="5826991"/>
                <a:ext cx="4215402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2250" dirty="0">
                    <a:latin typeface="HelveticaNeueLT Com 45 Lt" panose="020B0403020202020204" pitchFamily="34" charset="77"/>
                  </a:rPr>
                  <a:t>homologous expansion</a:t>
                </a:r>
                <a:endParaRPr lang="en-GB" sz="2250" dirty="0">
                  <a:latin typeface="HelveticaNeueLT Com 45 Lt" panose="020B0403020202020204" pitchFamily="34" charset="77"/>
                  <a:sym typeface="Helvetica Light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B47A39F-ED3D-9144-866D-EDE093A789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854132" y="7275520"/>
                <a:ext cx="153600" cy="153600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E3A058-8A01-9046-819C-8F832AE6D742}"/>
                  </a:ext>
                </a:extLst>
              </p:cNvPr>
              <p:cNvSpPr/>
              <p:nvPr/>
            </p:nvSpPr>
            <p:spPr>
              <a:xfrm>
                <a:off x="4494876" y="6514257"/>
                <a:ext cx="903268" cy="500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87" dirty="0">
                    <a:solidFill>
                      <a:srgbClr val="FF0000"/>
                    </a:solidFill>
                    <a:latin typeface="HelveticaNeueLT Com 55 Roman" panose="020B0604020202020204" pitchFamily="34" charset="77"/>
                  </a:rPr>
                  <a:t>RSG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E2AA51C-0F6F-1C44-B335-6759706075B0}"/>
                      </a:ext>
                    </a:extLst>
                  </p:cNvPr>
                  <p:cNvSpPr/>
                  <p:nvPr/>
                </p:nvSpPr>
                <p:spPr>
                  <a:xfrm>
                    <a:off x="4691111" y="8118502"/>
                    <a:ext cx="599231" cy="50056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687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87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1687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de-DE" sz="1687" dirty="0"/>
                  </a:p>
                </p:txBody>
              </p:sp>
            </mc:Choice>
            <mc:Fallback xmlns=""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E2AA51C-0F6F-1C44-B335-6759706075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1111" y="8118502"/>
                    <a:ext cx="599231" cy="50056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A92C1289-EF78-3348-9CF6-4D40536E9A1F}"/>
                      </a:ext>
                    </a:extLst>
                  </p:cNvPr>
                  <p:cNvSpPr/>
                  <p:nvPr/>
                </p:nvSpPr>
                <p:spPr>
                  <a:xfrm>
                    <a:off x="7525533" y="8118502"/>
                    <a:ext cx="468460" cy="50056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87" i="1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de-DE" sz="1687" dirty="0"/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A92C1289-EF78-3348-9CF6-4D40536E9A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5533" y="8118502"/>
                    <a:ext cx="468460" cy="5005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295DE43-5280-EE49-9D26-D56906D50536}"/>
                  </a:ext>
                </a:extLst>
              </p:cNvPr>
              <p:cNvSpPr/>
              <p:nvPr/>
            </p:nvSpPr>
            <p:spPr>
              <a:xfrm>
                <a:off x="5227303" y="6993487"/>
                <a:ext cx="1600895" cy="408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66" dirty="0">
                    <a:latin typeface="HelveticaNeueLT Com 45 Lt" panose="020B0403020202020204" pitchFamily="34" charset="77"/>
                  </a:rPr>
                  <a:t>~10000 km/s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C417DF71-4CD5-2B4A-BCA9-5A8603178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3113" y="7347200"/>
                <a:ext cx="1544515" cy="0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E1B9C34-0F84-A74B-8192-BF12683636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6800" y="6707200"/>
                <a:ext cx="1290240" cy="1290240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de-DE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5B192CE7-B2D0-C74B-A316-F48866F40634}"/>
                  </a:ext>
                </a:extLst>
              </p:cNvPr>
              <p:cNvSpPr/>
              <p:nvPr/>
            </p:nvSpPr>
            <p:spPr>
              <a:xfrm>
                <a:off x="3484020" y="8811310"/>
                <a:ext cx="7209268" cy="69011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250" dirty="0">
                    <a:solidFill>
                      <a:srgbClr val="FF0000"/>
                    </a:solidFill>
                    <a:latin typeface="HelveticaNeueLT Com 45 Lt" panose="020B0403020202020204" pitchFamily="34" charset="77"/>
                  </a:rPr>
                  <a:t>Radius =</a:t>
                </a:r>
                <a:r>
                  <a:rPr lang="en-US" sz="2250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2250" dirty="0">
                    <a:solidFill>
                      <a:schemeClr val="accent2"/>
                    </a:solidFill>
                    <a:latin typeface="HelveticaNeueLT Com 45 Lt" panose="020B0403020202020204" pitchFamily="34" charset="77"/>
                  </a:rPr>
                  <a:t>velocity</a:t>
                </a:r>
                <a:r>
                  <a:rPr lang="en-US" sz="2250" baseline="30000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2250" dirty="0">
                    <a:solidFill>
                      <a:schemeClr val="tx1"/>
                    </a:solidFill>
                    <a:latin typeface="HelveticaNeueLT Com 45 Lt" panose="020B0403020202020204" pitchFamily="34" charset="77"/>
                  </a:rPr>
                  <a:t>x </a:t>
                </a:r>
                <a:r>
                  <a:rPr lang="en-US" sz="2250" dirty="0">
                    <a:solidFill>
                      <a:schemeClr val="accent6"/>
                    </a:solidFill>
                    <a:latin typeface="HelveticaNeueLT Com 45 Lt" panose="020B0403020202020204" pitchFamily="34" charset="77"/>
                  </a:rPr>
                  <a:t>time since explosion</a:t>
                </a:r>
                <a:endParaRPr lang="de-DE" sz="2250" dirty="0">
                  <a:solidFill>
                    <a:schemeClr val="accent6"/>
                  </a:solidFill>
                  <a:latin typeface="HelveticaNeueLT Com 45 Lt" panose="020B0403020202020204" pitchFamily="34" charset="77"/>
                  <a:ea typeface="Helvetica" charset="0"/>
                  <a:cs typeface="Helvetica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FBD7E2-7E32-7C4C-AF4C-5865C0427F40}"/>
              </a:ext>
            </a:extLst>
          </p:cNvPr>
          <p:cNvGrpSpPr/>
          <p:nvPr/>
        </p:nvGrpSpPr>
        <p:grpSpPr>
          <a:xfrm>
            <a:off x="6605049" y="4321566"/>
            <a:ext cx="2032852" cy="1281786"/>
            <a:chOff x="9411422" y="6304396"/>
            <a:chExt cx="2891168" cy="182298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0B039C-FBAB-7E40-8948-FC4C44609890}"/>
                </a:ext>
              </a:extLst>
            </p:cNvPr>
            <p:cNvSpPr/>
            <p:nvPr/>
          </p:nvSpPr>
          <p:spPr>
            <a:xfrm>
              <a:off x="10245730" y="7481194"/>
              <a:ext cx="2056860" cy="623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50" dirty="0">
                  <a:solidFill>
                    <a:schemeClr val="accent2"/>
                  </a:solidFill>
                  <a:latin typeface="HelveticaNeueLT Com 45 Lt" panose="020B0403020202020204" pitchFamily="34" charset="77"/>
                </a:rPr>
                <a:t>How fast?</a:t>
              </a:r>
            </a:p>
          </p:txBody>
        </p:sp>
        <p:sp>
          <p:nvSpPr>
            <p:cNvPr id="96" name="Shape 139">
              <a:extLst>
                <a:ext uri="{FF2B5EF4-FFF2-40B4-BE49-F238E27FC236}">
                  <a16:creationId xmlns:a16="http://schemas.microsoft.com/office/drawing/2014/main" id="{487933F3-3513-0247-AF96-D6D107CD490D}"/>
                </a:ext>
              </a:extLst>
            </p:cNvPr>
            <p:cNvSpPr/>
            <p:nvPr/>
          </p:nvSpPr>
          <p:spPr>
            <a:xfrm>
              <a:off x="9411422" y="7419781"/>
              <a:ext cx="684137" cy="707600"/>
            </a:xfrm>
            <a:prstGeom prst="rightArrow">
              <a:avLst>
                <a:gd name="adj1" fmla="val 32000"/>
                <a:gd name="adj2" fmla="val 66390"/>
              </a:avLst>
            </a:prstGeom>
            <a:ln w="25400">
              <a:solidFill>
                <a:schemeClr val="accent2">
                  <a:alpha val="78000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21BA69B-F472-E147-9D75-155832E99F4E}"/>
                </a:ext>
              </a:extLst>
            </p:cNvPr>
            <p:cNvSpPr/>
            <p:nvPr/>
          </p:nvSpPr>
          <p:spPr>
            <a:xfrm>
              <a:off x="10245732" y="6365809"/>
              <a:ext cx="1956548" cy="623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50" dirty="0">
                  <a:solidFill>
                    <a:schemeClr val="accent6"/>
                  </a:solidFill>
                  <a:latin typeface="HelveticaNeueLT Com 45 Lt" panose="020B0403020202020204" pitchFamily="34" charset="77"/>
                </a:rPr>
                <a:t>How old?</a:t>
              </a:r>
            </a:p>
          </p:txBody>
        </p:sp>
        <p:sp>
          <p:nvSpPr>
            <p:cNvPr id="63" name="Shape 139">
              <a:extLst>
                <a:ext uri="{FF2B5EF4-FFF2-40B4-BE49-F238E27FC236}">
                  <a16:creationId xmlns:a16="http://schemas.microsoft.com/office/drawing/2014/main" id="{5259FC9A-BEF1-DD48-8ECB-315074BC31DE}"/>
                </a:ext>
              </a:extLst>
            </p:cNvPr>
            <p:cNvSpPr/>
            <p:nvPr/>
          </p:nvSpPr>
          <p:spPr>
            <a:xfrm>
              <a:off x="9411422" y="6304396"/>
              <a:ext cx="684137" cy="707600"/>
            </a:xfrm>
            <a:prstGeom prst="rightArrow">
              <a:avLst>
                <a:gd name="adj1" fmla="val 32000"/>
                <a:gd name="adj2" fmla="val 66390"/>
              </a:avLst>
            </a:prstGeom>
            <a:ln w="25400">
              <a:solidFill>
                <a:schemeClr val="accent2">
                  <a:alpha val="78000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89FB3ED-32ED-A447-AC93-2660158213F2}"/>
              </a:ext>
            </a:extLst>
          </p:cNvPr>
          <p:cNvSpPr txBox="1"/>
          <p:nvPr/>
        </p:nvSpPr>
        <p:spPr>
          <a:xfrm>
            <a:off x="7506361" y="103856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NeueLT Com 45 Lt" panose="020B0403020202020204" pitchFamily="34" charset="77"/>
              </a:rPr>
              <a:t>Christian </a:t>
            </a:r>
            <a:r>
              <a:rPr lang="en-GB" dirty="0" err="1">
                <a:latin typeface="HelveticaNeueLT Com 45 Lt" panose="020B0403020202020204" pitchFamily="34" charset="77"/>
              </a:rPr>
              <a:t>Vogl</a:t>
            </a:r>
            <a:endParaRPr lang="en-GB" dirty="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1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p-cygni schematic">
            <a:extLst>
              <a:ext uri="{FF2B5EF4-FFF2-40B4-BE49-F238E27FC236}">
                <a16:creationId xmlns:a16="http://schemas.microsoft.com/office/drawing/2014/main" id="{996159E6-3251-DE47-84BD-6B75573B8940}"/>
              </a:ext>
            </a:extLst>
          </p:cNvPr>
          <p:cNvGrpSpPr/>
          <p:nvPr/>
        </p:nvGrpSpPr>
        <p:grpSpPr>
          <a:xfrm>
            <a:off x="5031241" y="1172685"/>
            <a:ext cx="3815447" cy="5017354"/>
            <a:chOff x="7155543" y="2335637"/>
            <a:chExt cx="5426413" cy="7135792"/>
          </a:xfrm>
        </p:grpSpPr>
        <p:pic>
          <p:nvPicPr>
            <p:cNvPr id="10" name="Picture 9" descr="Diagram, schematic&#10;&#10;Description automatically generated">
              <a:extLst>
                <a:ext uri="{FF2B5EF4-FFF2-40B4-BE49-F238E27FC236}">
                  <a16:creationId xmlns:a16="http://schemas.microsoft.com/office/drawing/2014/main" id="{6958E6F4-4F96-AB48-BF97-39F6444D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543" y="2335637"/>
              <a:ext cx="5426413" cy="64176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5088B9-9AEE-CE46-8C43-28073013DEBC}"/>
                </a:ext>
              </a:extLst>
            </p:cNvPr>
            <p:cNvSpPr/>
            <p:nvPr/>
          </p:nvSpPr>
          <p:spPr>
            <a:xfrm>
              <a:off x="8487602" y="9063066"/>
              <a:ext cx="2786405" cy="408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Image: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Héloïse</a:t>
              </a:r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Stevance</a:t>
              </a:r>
              <a:endParaRPr lang="en-US" sz="1266" dirty="0">
                <a:latin typeface="+mj-lt"/>
              </a:endParaRPr>
            </a:p>
          </p:txBody>
        </p:sp>
      </p:grpSp>
      <p:sp>
        <p:nvSpPr>
          <p:cNvPr id="23" name="Shape 161">
            <a:extLst>
              <a:ext uri="{FF2B5EF4-FFF2-40B4-BE49-F238E27FC236}">
                <a16:creationId xmlns:a16="http://schemas.microsoft.com/office/drawing/2014/main" id="{4AF53073-8C05-C346-8BD2-4173B31E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/>
          </a:lstStyle>
          <a:p>
            <a:pPr algn="ctr"/>
            <a:r>
              <a:rPr lang="en-US" dirty="0"/>
              <a:t>EPM: it’s all in the spectra</a:t>
            </a:r>
          </a:p>
        </p:txBody>
      </p:sp>
      <p:pic>
        <p:nvPicPr>
          <p:cNvPr id="30" name="p-cygni zoom" descr="A close up of a logo&#10;&#10;Description automatically generated">
            <a:extLst>
              <a:ext uri="{FF2B5EF4-FFF2-40B4-BE49-F238E27FC236}">
                <a16:creationId xmlns:a16="http://schemas.microsoft.com/office/drawing/2014/main" id="{C80548F8-B225-8944-81A3-255E39108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00"/>
            <a:ext cx="4827134" cy="4959687"/>
          </a:xfrm>
          <a:prstGeom prst="rect">
            <a:avLst/>
          </a:prstGeom>
        </p:spPr>
      </p:pic>
      <p:pic>
        <p:nvPicPr>
          <p:cNvPr id="32" name="sn spectrum" descr="A picture containing shape&#10;&#10;Description automatically generated">
            <a:extLst>
              <a:ext uri="{FF2B5EF4-FFF2-40B4-BE49-F238E27FC236}">
                <a16:creationId xmlns:a16="http://schemas.microsoft.com/office/drawing/2014/main" id="{04063E8A-277A-014D-8EE4-478085A8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042"/>
            <a:ext cx="4827134" cy="49596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464FBE-62CF-7D47-87BA-2FFA3C60A1F1}"/>
              </a:ext>
            </a:extLst>
          </p:cNvPr>
          <p:cNvGrpSpPr/>
          <p:nvPr/>
        </p:nvGrpSpPr>
        <p:grpSpPr>
          <a:xfrm>
            <a:off x="0" y="950400"/>
            <a:ext cx="5707233" cy="4959687"/>
            <a:chOff x="-4092413" y="871331"/>
            <a:chExt cx="5707233" cy="4959687"/>
          </a:xfrm>
        </p:grpSpPr>
        <p:pic>
          <p:nvPicPr>
            <p:cNvPr id="28" name="blackbody" descr="Diagram, schematic&#10;&#10;Description automatically generated">
              <a:extLst>
                <a:ext uri="{FF2B5EF4-FFF2-40B4-BE49-F238E27FC236}">
                  <a16:creationId xmlns:a16="http://schemas.microsoft.com/office/drawing/2014/main" id="{28839115-0B22-8144-893D-795E5EA3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2413" y="871331"/>
              <a:ext cx="4827134" cy="49596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94D82D-7EF7-8941-95C0-2AF1DC3360E9}"/>
                </a:ext>
              </a:extLst>
            </p:cNvPr>
            <p:cNvSpPr txBox="1"/>
            <p:nvPr/>
          </p:nvSpPr>
          <p:spPr>
            <a:xfrm>
              <a:off x="716689" y="5461686"/>
              <a:ext cx="898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HelveticaNeueLT Com 45 Lt" panose="020B0403020202020204" pitchFamily="34" charset="77"/>
                </a:rPr>
                <a:t>C. </a:t>
              </a:r>
              <a:r>
                <a:rPr lang="en-GB" dirty="0" err="1">
                  <a:latin typeface="HelveticaNeueLT Com 45 Lt" panose="020B0403020202020204" pitchFamily="34" charset="77"/>
                </a:rPr>
                <a:t>Vogl</a:t>
              </a:r>
              <a:endParaRPr lang="en-GB" dirty="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36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</p:spPr>
            <p:txBody>
              <a:bodyPr/>
              <a:lstStyle/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  <a:cs typeface="Times New Roman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 </m:t>
                          </m:r>
                        </m:e>
                      </m:rad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; 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cs typeface="Times New Roman" pitchFamily="18" charset="0"/>
                </a:endParaRPr>
              </a:p>
              <a:p>
                <a:r>
                  <a:rPr lang="en-US" i="1"/>
                  <a:t>R</a:t>
                </a:r>
                <a:r>
                  <a:rPr lang="en-US"/>
                  <a:t> from radial velocity</a:t>
                </a:r>
              </a:p>
              <a:p>
                <a:pPr lvl="1"/>
                <a:r>
                  <a:rPr lang="en-US"/>
                  <a:t>Requires lines formed close to the photosphere</a:t>
                </a:r>
              </a:p>
              <a:p>
                <a:r>
                  <a:rPr lang="en-US" i="1"/>
                  <a:t>D</a:t>
                </a:r>
                <a:r>
                  <a:rPr lang="en-US"/>
                  <a:t> from the surface brightness of the black body</a:t>
                </a:r>
              </a:p>
              <a:p>
                <a:pPr lvl="1"/>
                <a:r>
                  <a:rPr lang="en-US"/>
                  <a:t>Deviation from black body due to line opacities</a:t>
                </a:r>
              </a:p>
              <a:p>
                <a:pPr lvl="1"/>
                <a:r>
                  <a:rPr lang="en-US" b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  <a:blipFill>
                <a:blip r:embed="rId2"/>
                <a:stretch>
                  <a:fillRect l="-1709" r="-1114" b="-30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B62-114E-0D44-99B2-6FF3B2C6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Expanding Photosphere Method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F46F4-3E44-7E4F-827A-ED0E86608CC9}"/>
              </a:ext>
            </a:extLst>
          </p:cNvPr>
          <p:cNvGrpSpPr/>
          <p:nvPr/>
        </p:nvGrpSpPr>
        <p:grpSpPr>
          <a:xfrm>
            <a:off x="84941" y="2263900"/>
            <a:ext cx="8707213" cy="3689692"/>
            <a:chOff x="84941" y="2263900"/>
            <a:chExt cx="8707213" cy="36896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52AF4-F541-C44C-B925-5A19C0CB389D}"/>
                </a:ext>
              </a:extLst>
            </p:cNvPr>
            <p:cNvGrpSpPr/>
            <p:nvPr/>
          </p:nvGrpSpPr>
          <p:grpSpPr>
            <a:xfrm>
              <a:off x="84941" y="2263900"/>
              <a:ext cx="8707213" cy="3360688"/>
              <a:chOff x="84941" y="2263900"/>
              <a:chExt cx="8707213" cy="33606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78A612-FCFC-9F48-839B-5405502DAA9E}"/>
                  </a:ext>
                </a:extLst>
              </p:cNvPr>
              <p:cNvGrpSpPr/>
              <p:nvPr/>
            </p:nvGrpSpPr>
            <p:grpSpPr>
              <a:xfrm>
                <a:off x="84941" y="2408238"/>
                <a:ext cx="8707213" cy="3216350"/>
                <a:chOff x="84941" y="2408238"/>
                <a:chExt cx="8707213" cy="321635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1802301-C113-D641-942B-962F294D4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941" y="2408238"/>
                  <a:ext cx="4291200" cy="320995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83392EF-61AC-C944-8ACB-F951C560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472154" y="2408238"/>
                  <a:ext cx="4320000" cy="321635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4D027-CE2B-294F-B49E-7BC0D5FA6801}"/>
                  </a:ext>
                </a:extLst>
              </p:cNvPr>
              <p:cNvSpPr txBox="1"/>
              <p:nvPr/>
            </p:nvSpPr>
            <p:spPr>
              <a:xfrm>
                <a:off x="7329155" y="2263900"/>
                <a:ext cx="13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NeueLT Com 45 Lt" panose="020B0403020202020204" pitchFamily="34" charset="77"/>
                  </a:rPr>
                  <a:t>Gall et al. 2018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5BCFC-CC4E-B941-8274-A8846FF96A54}"/>
                </a:ext>
              </a:extLst>
            </p:cNvPr>
            <p:cNvSpPr txBox="1"/>
            <p:nvPr/>
          </p:nvSpPr>
          <p:spPr>
            <a:xfrm>
              <a:off x="6632154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NeueLT Com 45 Lt" panose="020B0403020202020204" pitchFamily="34" charset="77"/>
                </a:rPr>
                <a:t>t-t</a:t>
              </a:r>
              <a:r>
                <a:rPr lang="en-GB" baseline="-25000">
                  <a:latin typeface="HelveticaNeueLT Com 45 Lt" panose="020B0403020202020204" pitchFamily="34" charset="77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6E93B1-92E6-E94E-A5A0-D80FB960E5C1}"/>
                </a:ext>
              </a:extLst>
            </p:cNvPr>
            <p:cNvSpPr txBox="1"/>
            <p:nvPr/>
          </p:nvSpPr>
          <p:spPr>
            <a:xfrm>
              <a:off x="2230541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NeueLT Com 45 Lt" panose="020B0403020202020204" pitchFamily="34" charset="77"/>
                </a:rPr>
                <a:t>t-t</a:t>
              </a:r>
              <a:r>
                <a:rPr lang="en-GB" baseline="-25000">
                  <a:latin typeface="HelveticaNeueLT Com 45 Lt" panose="020B0403020202020204" pitchFamily="34" charset="77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/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222"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/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blipFill>
                  <a:blip r:embed="rId5"/>
                  <a:stretch>
                    <a:fillRect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/>
              <p:nvPr/>
            </p:nvSpPr>
            <p:spPr>
              <a:xfrm>
                <a:off x="909410" y="1698168"/>
                <a:ext cx="156735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10" y="1698168"/>
                <a:ext cx="1567352" cy="565732"/>
              </a:xfrm>
              <a:prstGeom prst="rect">
                <a:avLst/>
              </a:prstGeom>
              <a:blipFill>
                <a:blip r:embed="rId6"/>
                <a:stretch>
                  <a:fillRect l="-3226" t="-4348" r="-5645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563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3CA8-9E05-2C4E-B666-577139F1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BBCB-4CB8-3346-857C-5A824D82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Consistent 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01627F-23DC-F94F-A271-0A397927A645}"/>
              </a:ext>
            </a:extLst>
          </p:cNvPr>
          <p:cNvGrpSpPr/>
          <p:nvPr/>
        </p:nvGrpSpPr>
        <p:grpSpPr>
          <a:xfrm>
            <a:off x="1242663" y="1836738"/>
            <a:ext cx="6439089" cy="4932363"/>
            <a:chOff x="1242663" y="1836738"/>
            <a:chExt cx="6439089" cy="4932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C6444-908C-E243-8F3D-617FEFBE1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49505"/>
            <a:stretch/>
          </p:blipFill>
          <p:spPr>
            <a:xfrm>
              <a:off x="1242663" y="1981201"/>
              <a:ext cx="6439089" cy="47879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3967E-6AA1-B148-AFAA-DB71DD91BD56}"/>
                </a:ext>
              </a:extLst>
            </p:cNvPr>
            <p:cNvSpPr txBox="1"/>
            <p:nvPr/>
          </p:nvSpPr>
          <p:spPr>
            <a:xfrm>
              <a:off x="5808253" y="1836738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elveticaNeueLT Com 45 Lt" panose="020B0403020202020204" pitchFamily="34" charset="77"/>
                </a:rPr>
                <a:t>Gall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318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CDF-F3EF-2842-B9B4-9C5BC496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09" y="232804"/>
            <a:ext cx="8122981" cy="1143000"/>
          </a:xfrm>
        </p:spPr>
        <p:txBody>
          <a:bodyPr/>
          <a:lstStyle/>
          <a:p>
            <a:r>
              <a:rPr lang="en-US" dirty="0"/>
              <a:t>Expanding Photosphere Method Reloaded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9699-CBEB-8F4D-BED4-16828EC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individual atmospheric models for the spectral fits</a:t>
            </a:r>
          </a:p>
          <a:p>
            <a:pPr lvl="1"/>
            <a:r>
              <a:rPr lang="en-US"/>
              <a:t>use of the TARDIS radiation transport model</a:t>
            </a:r>
          </a:p>
          <a:p>
            <a:pPr lvl="1"/>
            <a:r>
              <a:rPr lang="en-US"/>
              <a:t>absolute flux emitted</a:t>
            </a:r>
          </a:p>
          <a:p>
            <a:r>
              <a:rPr lang="en-US"/>
              <a:t>Accurate explosion date</a:t>
            </a:r>
          </a:p>
          <a:p>
            <a:pPr lvl="1"/>
            <a:r>
              <a:rPr lang="en-US"/>
              <a:t>accurate zero point</a:t>
            </a:r>
          </a:p>
          <a:p>
            <a:r>
              <a:rPr lang="en-US"/>
              <a:t>At least 5 epochs per supernova</a:t>
            </a:r>
          </a:p>
        </p:txBody>
      </p:sp>
    </p:spTree>
    <p:extLst>
      <p:ext uri="{BB962C8B-B14F-4D97-AF65-F5344CB8AC3E}">
        <p14:creationId xmlns:p14="http://schemas.microsoft.com/office/powerpoint/2010/main" val="814890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E63B-39DE-A14C-B9DC-22E96E3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19" y="460980"/>
            <a:ext cx="4050681" cy="1143000"/>
          </a:xfrm>
        </p:spPr>
        <p:txBody>
          <a:bodyPr/>
          <a:lstStyle/>
          <a:p>
            <a:pPr algn="l"/>
            <a:r>
              <a:rPr lang="en-US"/>
              <a:t>Atmosphere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3B8A-3A32-FF48-9DFB-2BF1BB4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9" y="2598233"/>
            <a:ext cx="3529361" cy="333254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TARDIS fits for different epochs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0128-8E11-5742-A752-784925096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730" y="180202"/>
            <a:ext cx="48387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96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FB2F-D3C2-6346-A1DB-9C79C419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Slope is inverse distance: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F419030-3A57-534C-809C-F84728245FA4}"/>
              </a:ext>
            </a:extLst>
          </p:cNvPr>
          <p:cNvGrpSpPr/>
          <p:nvPr/>
        </p:nvGrpSpPr>
        <p:grpSpPr>
          <a:xfrm>
            <a:off x="448209" y="2492896"/>
            <a:ext cx="8244408" cy="3930407"/>
            <a:chOff x="410027" y="2492896"/>
            <a:chExt cx="8244408" cy="3930407"/>
          </a:xfrm>
        </p:grpSpPr>
        <p:pic>
          <p:nvPicPr>
            <p:cNvPr id="12" name="Picture 2" descr="image">
              <a:extLst>
                <a:ext uri="{FF2B5EF4-FFF2-40B4-BE49-F238E27FC236}">
                  <a16:creationId xmlns:a16="http://schemas.microsoft.com/office/drawing/2014/main" id="{49B12518-C220-F040-B1A2-C251B1BC4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27" y="2492896"/>
              <a:ext cx="8244408" cy="3930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6C11EC-D849-6741-9937-665347A32407}"/>
                </a:ext>
              </a:extLst>
            </p:cNvPr>
            <p:cNvSpPr txBox="1"/>
            <p:nvPr/>
          </p:nvSpPr>
          <p:spPr>
            <a:xfrm>
              <a:off x="6910595" y="3090446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9DB949A-F76D-D242-9A40-9A14921D5901}"/>
              </a:ext>
            </a:extLst>
          </p:cNvPr>
          <p:cNvSpPr txBox="1"/>
          <p:nvPr/>
        </p:nvSpPr>
        <p:spPr>
          <a:xfrm>
            <a:off x="1058723" y="4288822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SN 2005cs</a:t>
            </a:r>
          </a:p>
        </p:txBody>
      </p:sp>
    </p:spTree>
    <p:extLst>
      <p:ext uri="{BB962C8B-B14F-4D97-AF65-F5344CB8AC3E}">
        <p14:creationId xmlns:p14="http://schemas.microsoft.com/office/powerpoint/2010/main" val="280809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Intermezzo</a:t>
            </a:r>
            <a:br>
              <a:rPr lang="en-GB"/>
            </a:br>
            <a:r>
              <a:rPr lang="en-GB"/>
              <a:t>Age of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965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matter-dominated universe has the following age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00050" lvl="1" indent="0">
              <a:buNone/>
            </a:pPr>
            <a:endParaRPr lang="en-GB" dirty="0"/>
          </a:p>
          <a:p>
            <a:pPr marL="857250" lvl="1" indent="-457200"/>
            <a:r>
              <a:rPr lang="en-GB" dirty="0"/>
              <a:t>age of the Earth: 4.5⋅10</a:t>
            </a:r>
            <a:r>
              <a:rPr lang="en-GB" baseline="30000" dirty="0"/>
              <a:t>9</a:t>
            </a:r>
            <a:r>
              <a:rPr lang="en-GB" dirty="0"/>
              <a:t> years</a:t>
            </a:r>
          </a:p>
          <a:p>
            <a:pPr marL="857250" lvl="1" indent="-457200"/>
            <a:r>
              <a:rPr lang="en-GB" dirty="0"/>
              <a:t>oldest stars: ~1.3⋅10</a:t>
            </a:r>
            <a:r>
              <a:rPr lang="en-GB" baseline="30000" dirty="0"/>
              <a:t>10</a:t>
            </a:r>
            <a:r>
              <a:rPr lang="en-GB" dirty="0"/>
              <a:t> years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00082" y="3245660"/>
          <a:ext cx="1048235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500" imgH="431800" progId="Equation.3">
                  <p:embed/>
                </p:oleObj>
              </mc:Choice>
              <mc:Fallback>
                <p:oleObj name="Equation" r:id="rId2" imgW="571500" imgH="4318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0082" y="3245660"/>
                        <a:ext cx="1048235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48694" y="2255950"/>
          <a:ext cx="3416300" cy="30099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H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 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(km/s/Mpc)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t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 (</a:t>
                      </a:r>
                      <a:r>
                        <a:rPr lang="en-US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yr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</a:t>
                      </a: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HelveticaNeueLT Com 45 Lt"/>
                          <a:ea typeface="+mn-ea"/>
                          <a:cs typeface="+mn-cs"/>
                          <a:sym typeface="Wingdings"/>
                        </a:rPr>
                        <a:t>⋅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2.61⋅10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6.52⋅10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8.15⋅10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70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9.32⋅10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1.09⋅10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2.17⋅10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04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61">
            <a:extLst>
              <a:ext uri="{FF2B5EF4-FFF2-40B4-BE49-F238E27FC236}">
                <a16:creationId xmlns:a16="http://schemas.microsoft.com/office/drawing/2014/main" id="{C39C4C0C-B3AE-6242-89E8-F7D19ABB75F4}"/>
              </a:ext>
            </a:extLst>
          </p:cNvPr>
          <p:cNvSpPr txBox="1">
            <a:spLocks/>
          </p:cNvSpPr>
          <p:nvPr/>
        </p:nvSpPr>
        <p:spPr>
          <a:xfrm>
            <a:off x="669727" y="-7634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4400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adH0cc – status</a:t>
            </a:r>
            <a:endParaRPr lang="en-US" sz="4400" dirty="0">
              <a:solidFill>
                <a:schemeClr val="bg1"/>
              </a:solidFill>
              <a:latin typeface="HelveticaNeueLT Com 45 Lt" panose="020B0403020202020204" pitchFamily="34" charset="77"/>
              <a:ea typeface="+mj-ea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016D06-EC88-414B-B457-F18C21A6063D}"/>
              </a:ext>
            </a:extLst>
          </p:cNvPr>
          <p:cNvGraphicFramePr/>
          <p:nvPr/>
        </p:nvGraphicFramePr>
        <p:xfrm>
          <a:off x="-1171575" y="1270027"/>
          <a:ext cx="7544026" cy="5400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3E07C60-61E5-AC4A-80CA-5EE191D555A4}"/>
              </a:ext>
            </a:extLst>
          </p:cNvPr>
          <p:cNvSpPr/>
          <p:nvPr/>
        </p:nvSpPr>
        <p:spPr>
          <a:xfrm>
            <a:off x="6828579" y="6572251"/>
            <a:ext cx="2726187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25" dirty="0">
                <a:solidFill>
                  <a:schemeClr val="bg1"/>
                </a:solidFill>
                <a:latin typeface="+mj-lt"/>
              </a:rPr>
              <a:t>Image: ESO/Y. </a:t>
            </a:r>
            <a:r>
              <a:rPr lang="de-DE" sz="1125" dirty="0" err="1">
                <a:solidFill>
                  <a:schemeClr val="bg1"/>
                </a:solidFill>
                <a:latin typeface="+mj-lt"/>
              </a:rPr>
              <a:t>Beletsky</a:t>
            </a:r>
            <a:endParaRPr lang="de-DE" sz="1125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C1FF4-1B77-B24D-9762-69A89231A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57" y="891527"/>
            <a:ext cx="1359683" cy="12727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5B5F6AA-769C-964A-B622-864D270381DF}"/>
              </a:ext>
            </a:extLst>
          </p:cNvPr>
          <p:cNvGrpSpPr/>
          <p:nvPr/>
        </p:nvGrpSpPr>
        <p:grpSpPr>
          <a:xfrm>
            <a:off x="4230446" y="1473376"/>
            <a:ext cx="3774156" cy="4514783"/>
            <a:chOff x="1155032" y="2087976"/>
            <a:chExt cx="5367688" cy="64210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FCDC5-2F02-F74C-BE9B-94F06D90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500" y="2087976"/>
              <a:ext cx="4046220" cy="5755586"/>
            </a:xfrm>
            <a:prstGeom prst="rect">
              <a:avLst/>
            </a:prstGeom>
          </p:spPr>
        </p:pic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5CC391D7-441C-4E43-8FC5-9E7980F95B90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1155032" y="7843562"/>
              <a:ext cx="3344578" cy="665438"/>
            </a:xfrm>
            <a:prstGeom prst="bentConnector2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106862B-F9CA-564D-BDE5-6150269ABEFD}"/>
              </a:ext>
            </a:extLst>
          </p:cNvPr>
          <p:cNvSpPr txBox="1"/>
          <p:nvPr/>
        </p:nvSpPr>
        <p:spPr>
          <a:xfrm>
            <a:off x="7918618" y="516392"/>
            <a:ext cx="831960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969" dirty="0">
                <a:solidFill>
                  <a:schemeClr val="bg1"/>
                </a:solidFill>
                <a:sym typeface="Helvetica Light"/>
              </a:rPr>
              <a:t>FORS2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EAC3D-5C26-6F46-8F68-3CF281EB3470}"/>
              </a:ext>
            </a:extLst>
          </p:cNvPr>
          <p:cNvSpPr txBox="1"/>
          <p:nvPr/>
        </p:nvSpPr>
        <p:spPr>
          <a:xfrm>
            <a:off x="5159603" y="6202919"/>
            <a:ext cx="15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</a:t>
            </a:r>
            <a:r>
              <a:rPr lang="en-GB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Vogl</a:t>
            </a:r>
            <a:r>
              <a:rPr lang="en-GB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 (2020)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7E9D6-D258-C340-920C-F78E0B6261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1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7D500-A6A2-8147-8767-EC7CBE10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adH0cc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7D09E-332D-C246-ACB6-E6748C60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Distribution on the sky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F562C-44D3-2A48-9EAE-75D3C722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4" t="10547" r="7208" b="11447"/>
          <a:stretch/>
        </p:blipFill>
        <p:spPr>
          <a:xfrm>
            <a:off x="1332436" y="2126797"/>
            <a:ext cx="6479128" cy="43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36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Hubble constant sets absolute scale </a:t>
            </a:r>
            <a:br>
              <a:rPr lang="en-US"/>
            </a:br>
            <a:r>
              <a:rPr lang="en-US"/>
              <a:t>(and age) of the universe</a:t>
            </a:r>
          </a:p>
          <a:p>
            <a:pPr lvl="1"/>
            <a:r>
              <a:rPr lang="en-US"/>
              <a:t>Past conflicts resolved</a:t>
            </a:r>
          </a:p>
          <a:p>
            <a:pPr lvl="2"/>
            <a:r>
              <a:rPr lang="en-US"/>
              <a:t>Age of Universe is bigger than age of </a:t>
            </a:r>
            <a:br>
              <a:rPr lang="en-US"/>
            </a:br>
            <a:r>
              <a:rPr lang="en-US"/>
              <a:t>the Earth</a:t>
            </a:r>
          </a:p>
          <a:p>
            <a:pPr lvl="3"/>
            <a:r>
              <a:rPr lang="en-US"/>
              <a:t>recognition of different stellar populations</a:t>
            </a:r>
          </a:p>
          <a:p>
            <a:pPr lvl="2"/>
            <a:r>
              <a:rPr lang="en-US"/>
              <a:t>Age of Universe bigger than oldest stars</a:t>
            </a:r>
          </a:p>
          <a:p>
            <a:pPr lvl="3"/>
            <a:r>
              <a:rPr lang="en-US"/>
              <a:t>cosmological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608A-BD74-6143-9B77-BED1D4E1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37" y="2431192"/>
            <a:ext cx="1704589" cy="19956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44633A-8052-B749-80D7-1F4BDE5F25DA}"/>
              </a:ext>
            </a:extLst>
          </p:cNvPr>
          <p:cNvGrpSpPr/>
          <p:nvPr/>
        </p:nvGrpSpPr>
        <p:grpSpPr>
          <a:xfrm>
            <a:off x="5048131" y="4744272"/>
            <a:ext cx="3133134" cy="1424678"/>
            <a:chOff x="5048131" y="4744272"/>
            <a:chExt cx="3133134" cy="142467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AAC14F6-0456-E349-B71C-B0B622402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8131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2AB5A95-CF38-B343-B644-96C0F0F8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155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1B5738F-3157-7340-9F56-E887F5EEB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38710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2948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7AAA-50D0-0C44-8B49-0149C780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Current discrepancy of 4 to 5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between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locally (</a:t>
                </a:r>
                <a:r>
                  <a:rPr lang="en-GB" dirty="0">
                    <a:solidFill>
                      <a:schemeClr val="accent6"/>
                    </a:solidFill>
                  </a:rPr>
                  <a:t>distance ladder; </a:t>
                </a:r>
                <a:br>
                  <a:rPr lang="en-US" dirty="0">
                    <a:solidFill>
                      <a:schemeClr val="accent6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70&lt;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&lt;74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; uncertainty ~1 to 3%</a:t>
                </a:r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at z=1100 (</a:t>
                </a:r>
                <a:r>
                  <a:rPr lang="en-GB" dirty="0">
                    <a:solidFill>
                      <a:srgbClr val="FF0000"/>
                    </a:solidFill>
                  </a:rPr>
                  <a:t>CMB; 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68±0.7</m:t>
                        </m:r>
                      </m:e>
                    </m:d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𝑀𝑝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Significance?</a:t>
                </a:r>
              </a:p>
              <a:p>
                <a:pPr lvl="1"/>
                <a:r>
                  <a:rPr lang="en-GB" dirty="0"/>
                  <a:t>systematics based on Cepheid/TRGB calibration?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21" t="-1846" b="-12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586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9A8B-BC05-6D4D-B888-780B105F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715EA-662A-3A45-9799-60DE55A4F6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41438"/>
                <a:ext cx="7772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Absolute measurement</a:t>
                </a:r>
              </a:p>
              <a:p>
                <a:pPr marL="400050" lvl="1" indent="0">
                  <a:buNone/>
                </a:pPr>
                <a:r>
                  <a:rPr lang="en-GB" dirty="0">
                    <a:solidFill>
                      <a:srgbClr val="FF0000"/>
                    </a:solidFill>
                  </a:rPr>
                  <a:t>“much harder than measuring the acceleration of the universe”</a:t>
                </a:r>
                <a:r>
                  <a:rPr lang="en-GB" dirty="0"/>
                  <a:t> (A. </a:t>
                </a:r>
                <a:r>
                  <a:rPr lang="en-GB" dirty="0" err="1"/>
                  <a:t>Riess</a:t>
                </a:r>
                <a:r>
                  <a:rPr lang="en-GB" dirty="0"/>
                  <a:t>)</a:t>
                </a:r>
              </a:p>
              <a:p>
                <a:pPr marL="0" indent="0">
                  <a:buNone/>
                </a:pPr>
                <a:r>
                  <a:rPr lang="en-GB" dirty="0"/>
                  <a:t>Measurements independent of the distance ladder needed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dirty="0"/>
                  <a:t>	Expanding Photosphere Method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GB" dirty="0"/>
                  <a:t>adH0cc project to provide a new 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715EA-662A-3A45-9799-60DE55A4F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41438"/>
                <a:ext cx="7772400" cy="4114800"/>
              </a:xfrm>
              <a:blipFill>
                <a:blip r:embed="rId2"/>
                <a:stretch>
                  <a:fillRect l="-2121" t="-1846" r="-3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796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948A-09FC-9984-5106-904596BC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Hubble Tension?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C3CACB-D621-EC00-53E1-3545A1783B1A}"/>
              </a:ext>
            </a:extLst>
          </p:cNvPr>
          <p:cNvGrpSpPr/>
          <p:nvPr/>
        </p:nvGrpSpPr>
        <p:grpSpPr>
          <a:xfrm>
            <a:off x="5563891" y="1366381"/>
            <a:ext cx="3272162" cy="5119197"/>
            <a:chOff x="5102298" y="968400"/>
            <a:chExt cx="3443659" cy="5508000"/>
          </a:xfrm>
        </p:grpSpPr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F68FB1B-20E2-9CB9-5BBA-6FCF7580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298" y="968400"/>
              <a:ext cx="3443658" cy="550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7AE67E-A142-3741-F1A7-17B2934714C6}"/>
                </a:ext>
              </a:extLst>
            </p:cNvPr>
            <p:cNvSpPr txBox="1"/>
            <p:nvPr/>
          </p:nvSpPr>
          <p:spPr>
            <a:xfrm rot="5400000">
              <a:off x="7547927" y="5024914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45 Lt" panose="020B0403020202020204" pitchFamily="34" charset="77"/>
                </a:rPr>
                <a:t>Galbany</a:t>
              </a:r>
              <a:r>
                <a:rPr lang="en-GB" sz="1400" dirty="0">
                  <a:latin typeface="HelveticaNeueLT Com 45 Lt" panose="020B0403020202020204" pitchFamily="34" charset="77"/>
                </a:rPr>
                <a:t> et al. 2022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EA70-BFBC-BA99-E128-6FCEC9AC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27" y="1557338"/>
            <a:ext cx="5374037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Systematics underestimated?</a:t>
            </a:r>
          </a:p>
          <a:p>
            <a:pPr lvl="1"/>
            <a:r>
              <a:rPr lang="en-GB" dirty="0"/>
              <a:t>Small uncertainties can add up along the distance ladder</a:t>
            </a:r>
          </a:p>
          <a:p>
            <a:pPr lvl="2"/>
            <a:r>
              <a:rPr lang="en-GB" dirty="0"/>
              <a:t>Reddening, Cepheid Period-Luminosity relation (e.g. metallicity), crowding, SN light curve corrections</a:t>
            </a:r>
          </a:p>
        </p:txBody>
      </p:sp>
    </p:spTree>
    <p:extLst>
      <p:ext uri="{BB962C8B-B14F-4D97-AF65-F5344CB8AC3E}">
        <p14:creationId xmlns:p14="http://schemas.microsoft.com/office/powerpoint/2010/main" val="329657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7C74AD-A6D4-734B-8F1C-37AAAA25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00" y="651600"/>
            <a:ext cx="7909200" cy="5936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7ABD-FC61-354F-B1F5-800544C2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FFF70-AA46-BE4C-9A20-FC9CDD98801D}"/>
              </a:ext>
            </a:extLst>
          </p:cNvPr>
          <p:cNvGrpSpPr/>
          <p:nvPr/>
        </p:nvGrpSpPr>
        <p:grpSpPr>
          <a:xfrm>
            <a:off x="7200000" y="4405868"/>
            <a:ext cx="2000971" cy="307777"/>
            <a:chOff x="7150100" y="4425434"/>
            <a:chExt cx="2000971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374FE7-7B92-794D-BBAA-8366E00A2BA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047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2.6⋅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2CEC6C-0E5D-7644-B863-72D2CB0869FC}"/>
              </a:ext>
            </a:extLst>
          </p:cNvPr>
          <p:cNvGrpSpPr/>
          <p:nvPr/>
        </p:nvGrpSpPr>
        <p:grpSpPr>
          <a:xfrm>
            <a:off x="7199300" y="5102699"/>
            <a:ext cx="2000971" cy="307777"/>
            <a:chOff x="7150100" y="4425434"/>
            <a:chExt cx="2000971" cy="3077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566161-2A5B-4B4F-829C-95CCC50E5EFE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01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398D94-114B-154C-AECD-4589B280610F}"/>
              </a:ext>
            </a:extLst>
          </p:cNvPr>
          <p:cNvSpPr txBox="1"/>
          <p:nvPr/>
        </p:nvSpPr>
        <p:spPr>
          <a:xfrm>
            <a:off x="1641752" y="1109045"/>
            <a:ext cx="394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NeueLT Com 45 Lt" panose="020B0403020202020204" pitchFamily="34" charset="77"/>
              </a:rPr>
              <a:t>https://</a:t>
            </a:r>
            <a:r>
              <a:rPr lang="en-GB" sz="1200" dirty="0" err="1">
                <a:latin typeface="HelveticaNeueLT Com 45 Lt" panose="020B0403020202020204" pitchFamily="34" charset="77"/>
              </a:rPr>
              <a:t>www.cfa.harvard.edu</a:t>
            </a:r>
            <a:r>
              <a:rPr lang="en-GB" sz="1200" dirty="0">
                <a:latin typeface="HelveticaNeueLT Com 45 Lt" panose="020B0403020202020204" pitchFamily="34" charset="77"/>
              </a:rPr>
              <a:t>/~</a:t>
            </a:r>
            <a:r>
              <a:rPr lang="en-GB" sz="1200" dirty="0" err="1">
                <a:latin typeface="HelveticaNeueLT Com 45 Lt" panose="020B0403020202020204" pitchFamily="34" charset="77"/>
              </a:rPr>
              <a:t>dfabricant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huchra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hubble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</a:p>
        </p:txBody>
      </p:sp>
      <p:pic>
        <p:nvPicPr>
          <p:cNvPr id="36866" name="Picture 2" descr="http://heritage.stsci.edu/2006/10/bio/img_huchra.jpg">
            <a:extLst>
              <a:ext uri="{FF2B5EF4-FFF2-40B4-BE49-F238E27FC236}">
                <a16:creationId xmlns:a16="http://schemas.microsoft.com/office/drawing/2014/main" id="{EBE0C9EA-4369-5549-AE25-C9A492B9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80" y="234871"/>
            <a:ext cx="231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4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F115A-4D4A-0442-A3F2-9ECB1B1F2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0" y="651600"/>
            <a:ext cx="7905600" cy="5933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816AB-932B-3543-8718-62D817EF6299}"/>
              </a:ext>
            </a:extLst>
          </p:cNvPr>
          <p:cNvGrpSpPr/>
          <p:nvPr/>
        </p:nvGrpSpPr>
        <p:grpSpPr>
          <a:xfrm>
            <a:off x="7204814" y="2634227"/>
            <a:ext cx="2000971" cy="307777"/>
            <a:chOff x="7150100" y="4440674"/>
            <a:chExt cx="2000971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D525CF-12D7-4C44-A5EF-92734D96626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3862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/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2B89E-866A-A34F-95B3-FF9A77EC6342}"/>
              </a:ext>
            </a:extLst>
          </p:cNvPr>
          <p:cNvGrpSpPr/>
          <p:nvPr/>
        </p:nvGrpSpPr>
        <p:grpSpPr>
          <a:xfrm>
            <a:off x="7204814" y="4097639"/>
            <a:ext cx="1964101" cy="307777"/>
            <a:chOff x="7150100" y="4425434"/>
            <a:chExt cx="1964101" cy="307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6BFEA3-419F-A541-BE54-38349D50A5F6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591365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3168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Extragalactic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14826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Required for a 3D picture of the (local) universe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2180982"/>
            <a:ext cx="6802786" cy="41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Extragalactic Distances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750032-8013-D84D-B6F3-BD4BD12F4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4758"/>
            <a:ext cx="7483359" cy="54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4D6A8-6D6E-3445-8181-08E0EB26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Flows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B24AA-20E9-4047-9EB5-DAE04428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Inhomogeneous mass distribution in the local Universe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368323-CB2F-A84C-86B5-8E6DBCEFF483}"/>
              </a:ext>
            </a:extLst>
          </p:cNvPr>
          <p:cNvGrpSpPr/>
          <p:nvPr/>
        </p:nvGrpSpPr>
        <p:grpSpPr>
          <a:xfrm>
            <a:off x="1187624" y="2492896"/>
            <a:ext cx="6893679" cy="3975100"/>
            <a:chOff x="1331913" y="2780928"/>
            <a:chExt cx="6893679" cy="397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443894-D73F-1C4B-9B91-C33D179FD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913" y="2780928"/>
              <a:ext cx="6477000" cy="397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B9461-4197-274F-A6F9-DEE8F5D4886F}"/>
                </a:ext>
              </a:extLst>
            </p:cNvPr>
            <p:cNvSpPr txBox="1"/>
            <p:nvPr/>
          </p:nvSpPr>
          <p:spPr>
            <a:xfrm>
              <a:off x="6372200" y="6165304"/>
              <a:ext cx="1853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Pomarède</a:t>
              </a:r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696786"/>
      </p:ext>
    </p:extLst>
  </p:cSld>
  <p:clrMapOvr>
    <a:masterClrMapping/>
  </p:clrMapOvr>
</p:sld>
</file>

<file path=ppt/theme/theme1.xml><?xml version="1.0" encoding="utf-8"?>
<a:theme xmlns:a="http://schemas.openxmlformats.org/drawingml/2006/main" name="2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23515</TotalTime>
  <Words>1385</Words>
  <Application>Microsoft Macintosh PowerPoint</Application>
  <PresentationFormat>On-screen Show (4:3)</PresentationFormat>
  <Paragraphs>272</Paragraphs>
  <Slides>45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Calibri</vt:lpstr>
      <vt:lpstr>Cambria Math</vt:lpstr>
      <vt:lpstr>Helvetica Neue</vt:lpstr>
      <vt:lpstr>Helvetica Neue Light</vt:lpstr>
      <vt:lpstr>HelveticaNeueLT Com 45 Lt</vt:lpstr>
      <vt:lpstr>HelveticaNeueLT Com 55 Roman</vt:lpstr>
      <vt:lpstr>System Font Regular</vt:lpstr>
      <vt:lpstr>Times New Roman</vt:lpstr>
      <vt:lpstr>Trebuchet MS</vt:lpstr>
      <vt:lpstr>2_Bruno lectures</vt:lpstr>
      <vt:lpstr>1_Bruno lectures</vt:lpstr>
      <vt:lpstr>Equation</vt:lpstr>
      <vt:lpstr>The continuous quest to measure the Hubble Constant  - is there a Hubble tension?</vt:lpstr>
      <vt:lpstr>Background</vt:lpstr>
      <vt:lpstr>History of H0</vt:lpstr>
      <vt:lpstr>Intermezzo Age of the Universe</vt:lpstr>
      <vt:lpstr>History of H_0</vt:lpstr>
      <vt:lpstr>History of H_0</vt:lpstr>
      <vt:lpstr>Extragalactic Distances</vt:lpstr>
      <vt:lpstr>Extragalactic Distances</vt:lpstr>
      <vt:lpstr>Local Flows</vt:lpstr>
      <vt:lpstr>Measuring H_0</vt:lpstr>
      <vt:lpstr>Classic Distance Ladder</vt:lpstr>
      <vt:lpstr>Classic Distance Ladder</vt:lpstr>
      <vt:lpstr>Hubble Constant</vt:lpstr>
      <vt:lpstr>Hubble Constant</vt:lpstr>
      <vt:lpstr>Hubble Constant</vt:lpstr>
      <vt:lpstr>Hubble Constant H_0</vt:lpstr>
      <vt:lpstr>SNe Ia Hubble Diagram (NIR)</vt:lpstr>
      <vt:lpstr>Latest results (Pantheon+)</vt:lpstr>
      <vt:lpstr>Combined analysis (Pantheon+)</vt:lpstr>
      <vt:lpstr>Problem solved?</vt:lpstr>
      <vt:lpstr>There is more …</vt:lpstr>
      <vt:lpstr>Cosmological model important</vt:lpstr>
      <vt:lpstr>Promising Results  from strong lensing</vt:lpstr>
      <vt:lpstr>Gravitational Lenses</vt:lpstr>
      <vt:lpstr>H_0 Summary</vt:lpstr>
      <vt:lpstr>Distance ladder trouble</vt:lpstr>
      <vt:lpstr>Ideal Method</vt:lpstr>
      <vt:lpstr>Type II Supernovae</vt:lpstr>
      <vt:lpstr>Why type II supernovae?</vt:lpstr>
      <vt:lpstr>adH0cc – Basics</vt:lpstr>
      <vt:lpstr>PowerPoint Presentation</vt:lpstr>
      <vt:lpstr>EPM in a nutshell</vt:lpstr>
      <vt:lpstr>EPM: it’s all in the spectra</vt:lpstr>
      <vt:lpstr>Expanding Photosphere Method</vt:lpstr>
      <vt:lpstr>Expanding Photosphere Method</vt:lpstr>
      <vt:lpstr>Preliminary Results</vt:lpstr>
      <vt:lpstr>Expanding Photosphere Method Reloaded</vt:lpstr>
      <vt:lpstr>Atmosphere Models</vt:lpstr>
      <vt:lpstr>Distance Determination</vt:lpstr>
      <vt:lpstr>PowerPoint Presentation</vt:lpstr>
      <vt:lpstr>adH0cc observations</vt:lpstr>
      <vt:lpstr>Conclusions</vt:lpstr>
      <vt:lpstr>Conclusions</vt:lpstr>
      <vt:lpstr>Conclusions</vt:lpstr>
      <vt:lpstr>Hubble Tension?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Bruno Leibundgut</dc:creator>
  <cp:lastModifiedBy>Bruno Leibundgut</cp:lastModifiedBy>
  <cp:revision>62</cp:revision>
  <cp:lastPrinted>2022-11-16T09:37:56Z</cp:lastPrinted>
  <dcterms:created xsi:type="dcterms:W3CDTF">2014-10-03T21:41:30Z</dcterms:created>
  <dcterms:modified xsi:type="dcterms:W3CDTF">2022-11-16T09:38:25Z</dcterms:modified>
</cp:coreProperties>
</file>