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6"/>
  </p:notesMasterIdLst>
  <p:handoutMasterIdLst>
    <p:handoutMasterId r:id="rId57"/>
  </p:handoutMasterIdLst>
  <p:sldIdLst>
    <p:sldId id="445" r:id="rId2"/>
    <p:sldId id="481" r:id="rId3"/>
    <p:sldId id="493" r:id="rId4"/>
    <p:sldId id="483" r:id="rId5"/>
    <p:sldId id="484" r:id="rId6"/>
    <p:sldId id="494" r:id="rId7"/>
    <p:sldId id="454" r:id="rId8"/>
    <p:sldId id="455" r:id="rId9"/>
    <p:sldId id="366" r:id="rId10"/>
    <p:sldId id="292" r:id="rId11"/>
    <p:sldId id="480" r:id="rId12"/>
    <p:sldId id="507" r:id="rId13"/>
    <p:sldId id="262" r:id="rId14"/>
    <p:sldId id="263" r:id="rId15"/>
    <p:sldId id="495" r:id="rId16"/>
    <p:sldId id="399" r:id="rId17"/>
    <p:sldId id="412" r:id="rId18"/>
    <p:sldId id="413" r:id="rId19"/>
    <p:sldId id="276" r:id="rId20"/>
    <p:sldId id="442" r:id="rId21"/>
    <p:sldId id="443" r:id="rId22"/>
    <p:sldId id="506" r:id="rId23"/>
    <p:sldId id="344" r:id="rId24"/>
    <p:sldId id="398" r:id="rId25"/>
    <p:sldId id="457" r:id="rId26"/>
    <p:sldId id="387" r:id="rId27"/>
    <p:sldId id="391" r:id="rId28"/>
    <p:sldId id="388" r:id="rId29"/>
    <p:sldId id="485" r:id="rId30"/>
    <p:sldId id="500" r:id="rId31"/>
    <p:sldId id="471" r:id="rId32"/>
    <p:sldId id="283" r:id="rId33"/>
    <p:sldId id="501" r:id="rId34"/>
    <p:sldId id="502" r:id="rId35"/>
    <p:sldId id="365" r:id="rId36"/>
    <p:sldId id="390" r:id="rId37"/>
    <p:sldId id="296" r:id="rId38"/>
    <p:sldId id="367" r:id="rId39"/>
    <p:sldId id="411" r:id="rId40"/>
    <p:sldId id="491" r:id="rId41"/>
    <p:sldId id="490" r:id="rId42"/>
    <p:sldId id="430" r:id="rId43"/>
    <p:sldId id="492" r:id="rId44"/>
    <p:sldId id="496" r:id="rId45"/>
    <p:sldId id="497" r:id="rId46"/>
    <p:sldId id="498" r:id="rId47"/>
    <p:sldId id="499" r:id="rId48"/>
    <p:sldId id="479" r:id="rId49"/>
    <p:sldId id="279" r:id="rId50"/>
    <p:sldId id="432" r:id="rId51"/>
    <p:sldId id="466" r:id="rId52"/>
    <p:sldId id="467" r:id="rId53"/>
    <p:sldId id="293" r:id="rId54"/>
    <p:sldId id="486" r:id="rId55"/>
  </p:sldIdLst>
  <p:sldSz cx="9144000" cy="6858000" type="screen4x3"/>
  <p:notesSz cx="7315200" cy="9601200"/>
  <p:defaultTextStyle>
    <a:defPPr>
      <a:defRPr lang="de-DE"/>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F8F8"/>
    <a:srgbClr val="FFFFFF"/>
    <a:srgbClr val="292929"/>
    <a:srgbClr val="1C1C1C"/>
    <a:srgbClr val="111111"/>
    <a:srgbClr val="FF0000"/>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0" d="100"/>
          <a:sy n="70" d="100"/>
        </p:scale>
        <p:origin x="-1086" y="-10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3354"/>
    </p:cViewPr>
  </p:sorterViewPr>
  <p:notesViewPr>
    <p:cSldViewPr>
      <p:cViewPr varScale="1">
        <p:scale>
          <a:sx n="56" d="100"/>
          <a:sy n="56" d="100"/>
        </p:scale>
        <p:origin x="-2526" y="-108"/>
      </p:cViewPr>
      <p:guideLst>
        <p:guide orient="horz" pos="3024"/>
        <p:guide pos="230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3169474" cy="480391"/>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defRPr sz="1300" b="0"/>
            </a:lvl1pPr>
          </a:lstStyle>
          <a:p>
            <a:endParaRPr lang="de-DE"/>
          </a:p>
        </p:txBody>
      </p:sp>
      <p:sp>
        <p:nvSpPr>
          <p:cNvPr id="149507" name="Rectangle 3"/>
          <p:cNvSpPr>
            <a:spLocks noGrp="1" noChangeArrowheads="1"/>
          </p:cNvSpPr>
          <p:nvPr>
            <p:ph type="dt" sz="quarter" idx="1"/>
          </p:nvPr>
        </p:nvSpPr>
        <p:spPr bwMode="auto">
          <a:xfrm>
            <a:off x="4144055" y="0"/>
            <a:ext cx="3169474" cy="480391"/>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a:defRPr sz="1300" b="0"/>
            </a:lvl1pPr>
          </a:lstStyle>
          <a:p>
            <a:endParaRPr lang="de-DE"/>
          </a:p>
        </p:txBody>
      </p:sp>
      <p:sp>
        <p:nvSpPr>
          <p:cNvPr id="149508" name="Rectangle 4"/>
          <p:cNvSpPr>
            <a:spLocks noGrp="1" noChangeArrowheads="1"/>
          </p:cNvSpPr>
          <p:nvPr>
            <p:ph type="ftr" sz="quarter" idx="2"/>
          </p:nvPr>
        </p:nvSpPr>
        <p:spPr bwMode="auto">
          <a:xfrm>
            <a:off x="0" y="9119159"/>
            <a:ext cx="3169474" cy="480391"/>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defRPr sz="1300" b="0"/>
            </a:lvl1pPr>
          </a:lstStyle>
          <a:p>
            <a:endParaRPr lang="de-DE"/>
          </a:p>
        </p:txBody>
      </p:sp>
      <p:sp>
        <p:nvSpPr>
          <p:cNvPr id="149509" name="Rectangle 5"/>
          <p:cNvSpPr>
            <a:spLocks noGrp="1" noChangeArrowheads="1"/>
          </p:cNvSpPr>
          <p:nvPr>
            <p:ph type="sldNum" sz="quarter" idx="3"/>
          </p:nvPr>
        </p:nvSpPr>
        <p:spPr bwMode="auto">
          <a:xfrm>
            <a:off x="4144055" y="9119159"/>
            <a:ext cx="3169474" cy="480391"/>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a:defRPr sz="1300" b="0"/>
            </a:lvl1pPr>
          </a:lstStyle>
          <a:p>
            <a:fld id="{55E5A2B4-276B-4FD4-9709-9BC67A8C9EC6}" type="slidenum">
              <a:rPr lang="de-DE"/>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169474" cy="480391"/>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defRPr sz="1300" b="0"/>
            </a:lvl1pPr>
          </a:lstStyle>
          <a:p>
            <a:endParaRPr lang="en-GB"/>
          </a:p>
        </p:txBody>
      </p:sp>
      <p:sp>
        <p:nvSpPr>
          <p:cNvPr id="95235" name="Rectangle 3"/>
          <p:cNvSpPr>
            <a:spLocks noGrp="1" noChangeArrowheads="1"/>
          </p:cNvSpPr>
          <p:nvPr>
            <p:ph type="dt" idx="1"/>
          </p:nvPr>
        </p:nvSpPr>
        <p:spPr bwMode="auto">
          <a:xfrm>
            <a:off x="4144055" y="0"/>
            <a:ext cx="3169474" cy="480391"/>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a:defRPr sz="1300" b="0"/>
            </a:lvl1pPr>
          </a:lstStyle>
          <a:p>
            <a:endParaRPr lang="en-GB"/>
          </a:p>
        </p:txBody>
      </p:sp>
      <p:sp>
        <p:nvSpPr>
          <p:cNvPr id="95236"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p:spPr>
      </p:sp>
      <p:sp>
        <p:nvSpPr>
          <p:cNvPr id="95237" name="Rectangle 5"/>
          <p:cNvSpPr>
            <a:spLocks noGrp="1" noChangeArrowheads="1"/>
          </p:cNvSpPr>
          <p:nvPr>
            <p:ph type="body" sz="quarter" idx="3"/>
          </p:nvPr>
        </p:nvSpPr>
        <p:spPr bwMode="auto">
          <a:xfrm>
            <a:off x="732189" y="4561232"/>
            <a:ext cx="5850823" cy="4320209"/>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5238" name="Rectangle 6"/>
          <p:cNvSpPr>
            <a:spLocks noGrp="1" noChangeArrowheads="1"/>
          </p:cNvSpPr>
          <p:nvPr>
            <p:ph type="ftr" sz="quarter" idx="4"/>
          </p:nvPr>
        </p:nvSpPr>
        <p:spPr bwMode="auto">
          <a:xfrm>
            <a:off x="0" y="9119159"/>
            <a:ext cx="3169474" cy="480391"/>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defRPr sz="1300" b="0"/>
            </a:lvl1pPr>
          </a:lstStyle>
          <a:p>
            <a:endParaRPr lang="en-GB"/>
          </a:p>
        </p:txBody>
      </p:sp>
      <p:sp>
        <p:nvSpPr>
          <p:cNvPr id="95239" name="Rectangle 7"/>
          <p:cNvSpPr>
            <a:spLocks noGrp="1" noChangeArrowheads="1"/>
          </p:cNvSpPr>
          <p:nvPr>
            <p:ph type="sldNum" sz="quarter" idx="5"/>
          </p:nvPr>
        </p:nvSpPr>
        <p:spPr bwMode="auto">
          <a:xfrm>
            <a:off x="4144055" y="9119159"/>
            <a:ext cx="3169474" cy="480391"/>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a:defRPr sz="1300" b="0"/>
            </a:lvl1pPr>
          </a:lstStyle>
          <a:p>
            <a:fld id="{58FA0083-6BA8-4330-8958-2DF58EB7028C}" type="slidenum">
              <a:rPr lang="en-GB"/>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D3DF9F0-3DE8-4C6F-A91E-93F72275D57C}" type="slidenum">
              <a:rPr lang="en-GB" smtClean="0"/>
              <a:pPr/>
              <a:t>1</a:t>
            </a:fld>
            <a:endParaRPr lang="en-GB"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5A4C1F-9D10-451B-98A6-540C4D446E97}" type="slidenum">
              <a:rPr lang="en-GB"/>
              <a:pPr/>
              <a:t>23</a:t>
            </a:fld>
            <a:endParaRPr lang="en-GB"/>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BE98533-E6E6-47F5-B0B4-225FA5D9677D}" type="slidenum">
              <a:rPr lang="en-GB" smtClean="0"/>
              <a:pPr/>
              <a:t>24</a:t>
            </a:fld>
            <a:endParaRPr lang="en-GB"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FB3182B3-6C2F-4149-9EB1-E94970544188}" type="slidenum">
              <a:rPr lang="en-GB" smtClean="0"/>
              <a:pPr/>
              <a:t>31</a:t>
            </a:fld>
            <a:endParaRPr lang="en-GB"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6AA83-C794-49A7-8B8E-BC1D17BA559E}" type="slidenum">
              <a:rPr lang="en-GB"/>
              <a:pPr/>
              <a:t>32</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581DD-A2D6-40D7-AA7B-24D89EC4E6D7}" type="slidenum">
              <a:rPr lang="en-GB"/>
              <a:pPr/>
              <a:t>35</a:t>
            </a:fld>
            <a:endParaRPr lang="en-GB"/>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74581" y="4561232"/>
            <a:ext cx="5366040" cy="4320209"/>
          </a:xfrm>
        </p:spPr>
        <p:txBody>
          <a:bodyPr lIns="96662" tIns="48330" rIns="96662" bIns="48330"/>
          <a:lstStyle/>
          <a:p>
            <a:r>
              <a:rPr lang="en-US"/>
              <a:t>The data have a nice gaussian error distribution of 0.16 mag (8%)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AA1C57-EAD9-4EBA-91F7-8D15DA59FBBA}" type="slidenum">
              <a:rPr lang="en-GB"/>
              <a:pPr/>
              <a:t>37</a:t>
            </a:fld>
            <a:endParaRPr lang="en-GB"/>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6FD6D-2DF5-45D0-9F3A-0AF0950253C3}" type="slidenum">
              <a:rPr lang="en-GB"/>
              <a:pPr/>
              <a:t>38</a:t>
            </a:fld>
            <a:endParaRPr lang="en-GB"/>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DA18C-DE66-423A-B1DC-C58F5BC6CE34}" type="slidenum">
              <a:rPr lang="en-GB"/>
              <a:pPr/>
              <a:t>39</a:t>
            </a:fld>
            <a:endParaRPr lang="en-GB"/>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604317-FC15-4485-A744-44491E9499F4}" type="slidenum">
              <a:rPr lang="en-GB"/>
              <a:pPr/>
              <a:t>40</a:t>
            </a:fld>
            <a:endParaRPr lang="en-GB"/>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9B78E-8264-4969-B6CD-2AD66905DD2F}" type="slidenum">
              <a:rPr lang="en-GB"/>
              <a:pPr/>
              <a:t>48</a:t>
            </a:fld>
            <a:endParaRPr lang="en-GB"/>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9D3BEBB-75FA-49BE-8A39-AC0AF84BB5D3}" type="slidenum">
              <a:rPr lang="en-GB" smtClean="0"/>
              <a:pPr/>
              <a:t>8</a:t>
            </a:fld>
            <a:endParaRPr lang="en-GB"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C243F-9AFC-4826-B014-7F45F33F468F}" type="slidenum">
              <a:rPr lang="en-GB"/>
              <a:pPr/>
              <a:t>49</a:t>
            </a:fld>
            <a:endParaRPr lang="en-GB"/>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3E92A7D-E37C-443D-B826-8B5C53F01E1B}" type="slidenum">
              <a:rPr lang="en-GB" smtClean="0"/>
              <a:pPr/>
              <a:t>52</a:t>
            </a:fld>
            <a:endParaRPr lang="en-GB"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57A85-EAB1-4F02-A93A-41D6F42531F2}" type="slidenum">
              <a:rPr lang="en-GB"/>
              <a:pPr/>
              <a:t>53</a:t>
            </a:fld>
            <a:endParaRPr lang="en-GB"/>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3CC7C-A72F-4F9C-9CDD-FFB96AEA4ADE}" type="slidenum">
              <a:rPr lang="en-GB"/>
              <a:pPr/>
              <a:t>9</a:t>
            </a:fld>
            <a:endParaRPr lang="en-GB"/>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9B78E-8264-4969-B6CD-2AD66905DD2F}" type="slidenum">
              <a:rPr lang="en-GB"/>
              <a:pPr/>
              <a:t>10</a:t>
            </a:fld>
            <a:endParaRPr lang="en-GB"/>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589789-E745-491C-A9F4-D75994E62DBD}" type="slidenum">
              <a:rPr lang="en-GB"/>
              <a:pPr/>
              <a:t>12</a:t>
            </a:fld>
            <a:endParaRPr lang="en-GB"/>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02D47E-3B04-426A-96DB-64D9AFED9EE7}" type="slidenum">
              <a:rPr lang="en-GB"/>
              <a:pPr/>
              <a:t>13</a:t>
            </a:fld>
            <a:endParaRPr lang="en-GB"/>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F0BCCF-51D4-45EB-A997-74E12929AA85}" type="slidenum">
              <a:rPr lang="en-GB"/>
              <a:pPr/>
              <a:t>14</a:t>
            </a:fld>
            <a:endParaRPr lang="en-GB"/>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D7F8FE-05F2-4C52-8CDC-1BA428EBB696}" type="slidenum">
              <a:rPr lang="en-GB"/>
              <a:pPr/>
              <a:t>19</a:t>
            </a:fld>
            <a:endParaRPr lang="en-GB"/>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40811E-2584-4157-BB8A-E22FA1492F45}" type="slidenum">
              <a:rPr lang="en-GB"/>
              <a:pPr/>
              <a:t>22</a:t>
            </a:fld>
            <a:endParaRPr lang="en-GB"/>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974581" y="4561233"/>
            <a:ext cx="5366040" cy="4320209"/>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34420EAB-51B0-41B5-A5B1-A10EF14CF0F0}" type="slidenum">
              <a:rPr lang="de-DE"/>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2757A1FC-222E-47D7-8EB2-E553525C81F2}" type="slidenum">
              <a:rPr lang="de-DE"/>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3F3AE248-83DD-4804-8044-D3DC5AAB1561}" type="slidenum">
              <a:rPr lang="de-DE"/>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endParaRPr lang="en-GB"/>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de-DE"/>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de-DE"/>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BCCC19B-56C9-4AC7-8472-519808A47574}" type="slidenum">
              <a:rPr lang="de-DE"/>
              <a:pPr/>
              <a:t>‹#›</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de-DE"/>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de-DE"/>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C88E457E-65B1-4F45-931D-A789AFD4C9EC}" type="slidenum">
              <a:rPr lang="de-DE"/>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3AC3A9BF-94D7-47AB-AC38-1D922096D166}" type="slidenum">
              <a:rPr lang="de-DE"/>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86272366-CC3C-482C-A82A-F32C221FF367}" type="slidenum">
              <a:rPr lang="de-DE"/>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3AE67CAD-ACBF-424A-8531-EC14AA55F0FB}" type="slidenum">
              <a:rPr lang="de-DE"/>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de-DE"/>
          </a:p>
        </p:txBody>
      </p:sp>
      <p:sp>
        <p:nvSpPr>
          <p:cNvPr id="8" name="Footer Placeholder 7"/>
          <p:cNvSpPr>
            <a:spLocks noGrp="1"/>
          </p:cNvSpPr>
          <p:nvPr>
            <p:ph type="ftr" sz="quarter" idx="11"/>
          </p:nvPr>
        </p:nvSpPr>
        <p:spPr/>
        <p:txBody>
          <a:bodyPr/>
          <a:lstStyle>
            <a:lvl1pPr>
              <a:defRPr/>
            </a:lvl1pPr>
          </a:lstStyle>
          <a:p>
            <a:endParaRPr lang="de-DE"/>
          </a:p>
        </p:txBody>
      </p:sp>
      <p:sp>
        <p:nvSpPr>
          <p:cNvPr id="9" name="Slide Number Placeholder 8"/>
          <p:cNvSpPr>
            <a:spLocks noGrp="1"/>
          </p:cNvSpPr>
          <p:nvPr>
            <p:ph type="sldNum" sz="quarter" idx="12"/>
          </p:nvPr>
        </p:nvSpPr>
        <p:spPr/>
        <p:txBody>
          <a:bodyPr/>
          <a:lstStyle>
            <a:lvl1pPr>
              <a:defRPr/>
            </a:lvl1pPr>
          </a:lstStyle>
          <a:p>
            <a:fld id="{109643C5-8EE8-4311-BAE7-0741C2DF2854}" type="slidenum">
              <a:rPr lang="de-DE"/>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de-DE"/>
          </a:p>
        </p:txBody>
      </p:sp>
      <p:sp>
        <p:nvSpPr>
          <p:cNvPr id="4" name="Footer Placeholder 3"/>
          <p:cNvSpPr>
            <a:spLocks noGrp="1"/>
          </p:cNvSpPr>
          <p:nvPr>
            <p:ph type="ftr" sz="quarter" idx="11"/>
          </p:nvPr>
        </p:nvSpPr>
        <p:spPr/>
        <p:txBody>
          <a:bodyPr/>
          <a:lstStyle>
            <a:lvl1pPr>
              <a:defRPr/>
            </a:lvl1pPr>
          </a:lstStyle>
          <a:p>
            <a:endParaRPr lang="de-DE"/>
          </a:p>
        </p:txBody>
      </p:sp>
      <p:sp>
        <p:nvSpPr>
          <p:cNvPr id="5" name="Slide Number Placeholder 4"/>
          <p:cNvSpPr>
            <a:spLocks noGrp="1"/>
          </p:cNvSpPr>
          <p:nvPr>
            <p:ph type="sldNum" sz="quarter" idx="12"/>
          </p:nvPr>
        </p:nvSpPr>
        <p:spPr/>
        <p:txBody>
          <a:bodyPr/>
          <a:lstStyle>
            <a:lvl1pPr>
              <a:defRPr/>
            </a:lvl1pPr>
          </a:lstStyle>
          <a:p>
            <a:fld id="{385302D7-26DA-419E-8B9D-77F8641E3BA2}" type="slidenum">
              <a:rPr lang="de-DE"/>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e-DE"/>
          </a:p>
        </p:txBody>
      </p:sp>
      <p:sp>
        <p:nvSpPr>
          <p:cNvPr id="3" name="Footer Placeholder 2"/>
          <p:cNvSpPr>
            <a:spLocks noGrp="1"/>
          </p:cNvSpPr>
          <p:nvPr>
            <p:ph type="ftr" sz="quarter" idx="11"/>
          </p:nvPr>
        </p:nvSpPr>
        <p:spPr/>
        <p:txBody>
          <a:bodyPr/>
          <a:lstStyle>
            <a:lvl1pPr>
              <a:defRPr/>
            </a:lvl1pPr>
          </a:lstStyle>
          <a:p>
            <a:endParaRPr lang="de-DE"/>
          </a:p>
        </p:txBody>
      </p:sp>
      <p:sp>
        <p:nvSpPr>
          <p:cNvPr id="4" name="Slide Number Placeholder 3"/>
          <p:cNvSpPr>
            <a:spLocks noGrp="1"/>
          </p:cNvSpPr>
          <p:nvPr>
            <p:ph type="sldNum" sz="quarter" idx="12"/>
          </p:nvPr>
        </p:nvSpPr>
        <p:spPr/>
        <p:txBody>
          <a:bodyPr/>
          <a:lstStyle>
            <a:lvl1pPr>
              <a:defRPr/>
            </a:lvl1pPr>
          </a:lstStyle>
          <a:p>
            <a:fld id="{10EA18ED-0BD6-40F5-B6BE-465D92543885}" type="slidenum">
              <a:rPr lang="de-DE"/>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C2314813-A01E-467B-8770-937A1643BC9D}" type="slidenum">
              <a:rPr lang="de-DE"/>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07CB1FF7-F59E-4930-8163-F1293E768BCC}" type="slidenum">
              <a:rPr lang="de-DE"/>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32656"/>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Click </a:t>
            </a:r>
            <a:r>
              <a:rPr lang="de-DE" dirty="0" err="1" smtClean="0"/>
              <a:t>to</a:t>
            </a:r>
            <a:r>
              <a:rPr lang="de-DE" dirty="0" smtClean="0"/>
              <a:t> </a:t>
            </a:r>
            <a:r>
              <a:rPr lang="de-DE" dirty="0" err="1" smtClean="0"/>
              <a:t>edit</a:t>
            </a:r>
            <a:r>
              <a:rPr lang="de-DE" dirty="0" smtClean="0"/>
              <a:t> Master title style</a:t>
            </a:r>
          </a:p>
        </p:txBody>
      </p:sp>
      <p:sp>
        <p:nvSpPr>
          <p:cNvPr id="1027" name="Rectangle 3"/>
          <p:cNvSpPr>
            <a:spLocks noGrp="1" noChangeArrowheads="1"/>
          </p:cNvSpPr>
          <p:nvPr>
            <p:ph type="body" idx="1"/>
          </p:nvPr>
        </p:nvSpPr>
        <p:spPr bwMode="auto">
          <a:xfrm>
            <a:off x="685800" y="170080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69BA5C50-9478-44EE-9F5F-B0AC43C4CB0B}" type="slidenum">
              <a:rPr lang="de-DE"/>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b="1">
          <a:solidFill>
            <a:schemeClr val="tx1"/>
          </a:solidFill>
          <a:latin typeface="HelveticaNeueLT Com 65 Md" pitchFamily="34" charset="0"/>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eaLnBrk="0" fontAlgn="base" hangingPunct="0">
        <a:spcBef>
          <a:spcPct val="0"/>
        </a:spcBef>
        <a:spcAft>
          <a:spcPct val="0"/>
        </a:spcAft>
        <a:defRPr sz="4400" b="1">
          <a:solidFill>
            <a:schemeClr val="tx2"/>
          </a:solidFill>
          <a:latin typeface="Times New Roman" pitchFamily="18" charset="0"/>
        </a:defRPr>
      </a:lvl6pPr>
      <a:lvl7pPr marL="914400" algn="ctr" rtl="0" eaLnBrk="0" fontAlgn="base" hangingPunct="0">
        <a:spcBef>
          <a:spcPct val="0"/>
        </a:spcBef>
        <a:spcAft>
          <a:spcPct val="0"/>
        </a:spcAft>
        <a:defRPr sz="4400" b="1">
          <a:solidFill>
            <a:schemeClr val="tx2"/>
          </a:solidFill>
          <a:latin typeface="Times New Roman" pitchFamily="18" charset="0"/>
        </a:defRPr>
      </a:lvl7pPr>
      <a:lvl8pPr marL="1371600" algn="ctr" rtl="0" eaLnBrk="0" fontAlgn="base" hangingPunct="0">
        <a:spcBef>
          <a:spcPct val="0"/>
        </a:spcBef>
        <a:spcAft>
          <a:spcPct val="0"/>
        </a:spcAft>
        <a:defRPr sz="4400" b="1">
          <a:solidFill>
            <a:schemeClr val="tx2"/>
          </a:solidFill>
          <a:latin typeface="Times New Roman" pitchFamily="18" charset="0"/>
        </a:defRPr>
      </a:lvl8pPr>
      <a:lvl9pPr marL="1828800" algn="ctr" rtl="0" eaLnBrk="0" fontAlgn="base" hangingPunct="0">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NeueLT Com 65 Md" pitchFamily="34" charset="0"/>
          <a:ea typeface="+mn-ea"/>
          <a:cs typeface="+mn-cs"/>
        </a:defRPr>
      </a:lvl1pPr>
      <a:lvl2pPr marL="742950" indent="-285750" algn="l" rtl="0" eaLnBrk="0" fontAlgn="base" hangingPunct="0">
        <a:spcBef>
          <a:spcPct val="20000"/>
        </a:spcBef>
        <a:spcAft>
          <a:spcPct val="0"/>
        </a:spcAft>
        <a:buChar char="–"/>
        <a:defRPr sz="2800">
          <a:solidFill>
            <a:srgbClr val="FF0000"/>
          </a:solidFill>
          <a:latin typeface="HelveticaNeueLT Com 65 Md" pitchFamily="34" charset="0"/>
        </a:defRPr>
      </a:lvl2pPr>
      <a:lvl3pPr marL="1143000" indent="-228600" algn="l" rtl="0" eaLnBrk="0" fontAlgn="base" hangingPunct="0">
        <a:spcBef>
          <a:spcPct val="20000"/>
        </a:spcBef>
        <a:spcAft>
          <a:spcPct val="0"/>
        </a:spcAft>
        <a:buChar char="•"/>
        <a:defRPr sz="2400">
          <a:solidFill>
            <a:srgbClr val="1C1C1C"/>
          </a:solidFill>
          <a:latin typeface="HelveticaNeueLT Com 65 Md" pitchFamily="34" charset="0"/>
        </a:defRPr>
      </a:lvl3pPr>
      <a:lvl4pPr marL="1600200" indent="-228600" algn="l" rtl="0" eaLnBrk="0" fontAlgn="base" hangingPunct="0">
        <a:spcBef>
          <a:spcPct val="20000"/>
        </a:spcBef>
        <a:spcAft>
          <a:spcPct val="0"/>
        </a:spcAft>
        <a:buChar char="–"/>
        <a:defRPr sz="2000">
          <a:solidFill>
            <a:schemeClr val="tx1"/>
          </a:solidFill>
          <a:latin typeface="HelveticaNeueLT Com 65 Md" pitchFamily="34" charset="0"/>
        </a:defRPr>
      </a:lvl4pPr>
      <a:lvl5pPr marL="2057400" indent="-228600" algn="l" rtl="0" eaLnBrk="0" fontAlgn="base" hangingPunct="0">
        <a:spcBef>
          <a:spcPct val="20000"/>
        </a:spcBef>
        <a:spcAft>
          <a:spcPct val="0"/>
        </a:spcAft>
        <a:buChar char="»"/>
        <a:defRPr sz="2000">
          <a:solidFill>
            <a:schemeClr val="tx1"/>
          </a:solidFill>
          <a:latin typeface="HelveticaNeueLT Com 65 Md"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slideLayout" Target="../slideLayouts/slideLayout2.xml"/><Relationship Id="rId5" Type="http://schemas.openxmlformats.org/officeDocument/2006/relationships/image" Target="../media/image76.wmf"/><Relationship Id="rId4" Type="http://schemas.openxmlformats.org/officeDocument/2006/relationships/image" Target="../media/image75.wmf"/></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0825" y="333375"/>
            <a:ext cx="8642350" cy="2133600"/>
          </a:xfrm>
        </p:spPr>
        <p:txBody>
          <a:bodyPr/>
          <a:lstStyle/>
          <a:p>
            <a:r>
              <a:rPr lang="de-DE" dirty="0" smtClean="0">
                <a:solidFill>
                  <a:schemeClr val="accent6">
                    <a:lumMod val="20000"/>
                    <a:lumOff val="80000"/>
                  </a:schemeClr>
                </a:solidFill>
              </a:rPr>
              <a:t>Das beschleunigte Universum</a:t>
            </a:r>
            <a:br>
              <a:rPr lang="de-DE" dirty="0" smtClean="0">
                <a:solidFill>
                  <a:schemeClr val="accent6">
                    <a:lumMod val="20000"/>
                    <a:lumOff val="80000"/>
                  </a:schemeClr>
                </a:solidFill>
              </a:rPr>
            </a:br>
            <a:endParaRPr lang="de-DE" dirty="0" smtClean="0">
              <a:solidFill>
                <a:schemeClr val="accent6">
                  <a:lumMod val="20000"/>
                  <a:lumOff val="80000"/>
                </a:schemeClr>
              </a:solidFill>
            </a:endParaRPr>
          </a:p>
        </p:txBody>
      </p:sp>
      <p:sp>
        <p:nvSpPr>
          <p:cNvPr id="2051" name="Rectangle 3"/>
          <p:cNvSpPr>
            <a:spLocks noGrp="1" noChangeArrowheads="1"/>
          </p:cNvSpPr>
          <p:nvPr>
            <p:ph type="subTitle" idx="1"/>
          </p:nvPr>
        </p:nvSpPr>
        <p:spPr>
          <a:xfrm>
            <a:off x="1411560" y="5661025"/>
            <a:ext cx="6400800" cy="960438"/>
          </a:xfrm>
        </p:spPr>
        <p:txBody>
          <a:bodyPr/>
          <a:lstStyle/>
          <a:p>
            <a:r>
              <a:rPr lang="de-DE" sz="2000" b="1" dirty="0" smtClean="0">
                <a:solidFill>
                  <a:schemeClr val="accent6">
                    <a:lumMod val="20000"/>
                    <a:lumOff val="80000"/>
                  </a:schemeClr>
                </a:solidFill>
              </a:rPr>
              <a:t>Bruno Leibundgut</a:t>
            </a:r>
            <a:br>
              <a:rPr lang="de-DE" sz="2000" b="1" dirty="0" smtClean="0">
                <a:solidFill>
                  <a:schemeClr val="accent6">
                    <a:lumMod val="20000"/>
                    <a:lumOff val="80000"/>
                  </a:schemeClr>
                </a:solidFill>
              </a:rPr>
            </a:br>
            <a:r>
              <a:rPr lang="de-DE" sz="2000" b="1" dirty="0" smtClean="0">
                <a:solidFill>
                  <a:schemeClr val="accent6">
                    <a:lumMod val="20000"/>
                    <a:lumOff val="80000"/>
                  </a:schemeClr>
                </a:solidFill>
              </a:rPr>
              <a:t>European Southern Observatory</a:t>
            </a:r>
            <a:endParaRPr lang="en-GB" sz="2000" b="1" dirty="0" smtClean="0">
              <a:solidFill>
                <a:schemeClr val="accent6">
                  <a:lumMod val="20000"/>
                  <a:lumOff val="80000"/>
                </a:schemeClr>
              </a:solidFill>
            </a:endParaRPr>
          </a:p>
        </p:txBody>
      </p:sp>
      <p:pic>
        <p:nvPicPr>
          <p:cNvPr id="7" name="Picture 6" descr="eso50thlogo.jpg"/>
          <p:cNvPicPr>
            <a:picLocks noChangeAspect="1"/>
          </p:cNvPicPr>
          <p:nvPr/>
        </p:nvPicPr>
        <p:blipFill>
          <a:blip r:embed="rId3" cstate="print"/>
          <a:stretch>
            <a:fillRect/>
          </a:stretch>
        </p:blipFill>
        <p:spPr>
          <a:xfrm>
            <a:off x="1414088" y="5733320"/>
            <a:ext cx="997672" cy="576000"/>
          </a:xfrm>
          <a:prstGeom prst="rect">
            <a:avLst/>
          </a:prstGeom>
        </p:spPr>
      </p:pic>
      <p:pic>
        <p:nvPicPr>
          <p:cNvPr id="8" name="Picture 5" descr="Logo_ohne Unterschrift"/>
          <p:cNvPicPr>
            <a:picLocks noChangeAspect="1" noChangeArrowheads="1"/>
          </p:cNvPicPr>
          <p:nvPr/>
        </p:nvPicPr>
        <p:blipFill>
          <a:blip r:embed="rId4" cstate="print"/>
          <a:srcRect/>
          <a:stretch>
            <a:fillRect/>
          </a:stretch>
        </p:blipFill>
        <p:spPr bwMode="auto">
          <a:xfrm>
            <a:off x="6804248" y="5733320"/>
            <a:ext cx="653838" cy="57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8130" name="Group 2"/>
          <p:cNvGrpSpPr>
            <a:grpSpLocks/>
          </p:cNvGrpSpPr>
          <p:nvPr/>
        </p:nvGrpSpPr>
        <p:grpSpPr bwMode="auto">
          <a:xfrm>
            <a:off x="582613" y="914400"/>
            <a:ext cx="8001000" cy="4724400"/>
            <a:chOff x="528" y="552"/>
            <a:chExt cx="5040" cy="2976"/>
          </a:xfrm>
        </p:grpSpPr>
        <p:sp>
          <p:nvSpPr>
            <p:cNvPr id="48131" name="Line 3"/>
            <p:cNvSpPr>
              <a:spLocks noChangeShapeType="1"/>
            </p:cNvSpPr>
            <p:nvPr/>
          </p:nvSpPr>
          <p:spPr bwMode="auto">
            <a:xfrm>
              <a:off x="528" y="552"/>
              <a:ext cx="0" cy="2976"/>
            </a:xfrm>
            <a:prstGeom prst="line">
              <a:avLst/>
            </a:prstGeom>
            <a:noFill/>
            <a:ln w="38100">
              <a:solidFill>
                <a:srgbClr val="FFFF66"/>
              </a:solidFill>
              <a:round/>
              <a:headEnd type="triangle" w="lg" len="lg"/>
              <a:tailEnd type="none" w="sm" len="sm"/>
            </a:ln>
            <a:effectLst/>
          </p:spPr>
          <p:txBody>
            <a:bodyPr/>
            <a:lstStyle/>
            <a:p>
              <a:endParaRPr lang="en-GB"/>
            </a:p>
          </p:txBody>
        </p:sp>
        <p:sp>
          <p:nvSpPr>
            <p:cNvPr id="48132" name="Line 4"/>
            <p:cNvSpPr>
              <a:spLocks noChangeShapeType="1"/>
            </p:cNvSpPr>
            <p:nvPr/>
          </p:nvSpPr>
          <p:spPr bwMode="auto">
            <a:xfrm>
              <a:off x="528" y="3528"/>
              <a:ext cx="5040" cy="0"/>
            </a:xfrm>
            <a:prstGeom prst="line">
              <a:avLst/>
            </a:prstGeom>
            <a:noFill/>
            <a:ln w="38100">
              <a:solidFill>
                <a:srgbClr val="FFFF66"/>
              </a:solidFill>
              <a:round/>
              <a:headEnd/>
              <a:tailEnd type="triangle" w="lg" len="lg"/>
            </a:ln>
            <a:effectLst/>
          </p:spPr>
          <p:txBody>
            <a:bodyPr/>
            <a:lstStyle/>
            <a:p>
              <a:endParaRPr lang="en-GB"/>
            </a:p>
          </p:txBody>
        </p:sp>
      </p:grpSp>
      <p:sp>
        <p:nvSpPr>
          <p:cNvPr id="48133" name="Text Box 5"/>
          <p:cNvSpPr txBox="1">
            <a:spLocks noChangeArrowheads="1"/>
          </p:cNvSpPr>
          <p:nvPr/>
        </p:nvSpPr>
        <p:spPr bwMode="auto">
          <a:xfrm>
            <a:off x="838200" y="1066800"/>
            <a:ext cx="2508250" cy="701675"/>
          </a:xfrm>
          <a:prstGeom prst="rect">
            <a:avLst/>
          </a:prstGeom>
          <a:noFill/>
          <a:ln w="9525">
            <a:noFill/>
            <a:miter lim="800000"/>
            <a:headEnd/>
            <a:tailEnd/>
          </a:ln>
          <a:effectLst/>
        </p:spPr>
        <p:txBody>
          <a:bodyPr>
            <a:spAutoFit/>
          </a:bodyPr>
          <a:lstStyle/>
          <a:p>
            <a:pPr algn="ctr"/>
            <a:r>
              <a:rPr lang="en-US" sz="2000">
                <a:solidFill>
                  <a:srgbClr val="FFFF66"/>
                </a:solidFill>
                <a:latin typeface="Comic Sans MS" pitchFamily="66" charset="0"/>
              </a:rPr>
              <a:t>Mittlerer Abstand der Galaxien</a:t>
            </a:r>
          </a:p>
        </p:txBody>
      </p:sp>
      <p:grpSp>
        <p:nvGrpSpPr>
          <p:cNvPr id="48134" name="Group 6"/>
          <p:cNvGrpSpPr>
            <a:grpSpLocks/>
          </p:cNvGrpSpPr>
          <p:nvPr/>
        </p:nvGrpSpPr>
        <p:grpSpPr bwMode="auto">
          <a:xfrm>
            <a:off x="3173413" y="3733800"/>
            <a:ext cx="769937" cy="2584450"/>
            <a:chOff x="2095" y="2280"/>
            <a:chExt cx="485" cy="1676"/>
          </a:xfrm>
        </p:grpSpPr>
        <p:sp>
          <p:nvSpPr>
            <p:cNvPr id="48135" name="Text Box 7"/>
            <p:cNvSpPr txBox="1">
              <a:spLocks noChangeArrowheads="1"/>
            </p:cNvSpPr>
            <p:nvPr/>
          </p:nvSpPr>
          <p:spPr bwMode="auto">
            <a:xfrm>
              <a:off x="2095" y="3738"/>
              <a:ext cx="485" cy="218"/>
            </a:xfrm>
            <a:prstGeom prst="rect">
              <a:avLst/>
            </a:prstGeom>
            <a:noFill/>
            <a:ln w="9525">
              <a:noFill/>
              <a:miter lim="800000"/>
              <a:headEnd/>
              <a:tailEnd/>
            </a:ln>
            <a:effectLst/>
          </p:spPr>
          <p:txBody>
            <a:bodyPr wrap="none">
              <a:spAutoFit/>
            </a:bodyPr>
            <a:lstStyle/>
            <a:p>
              <a:r>
                <a:rPr lang="en-US" sz="1600">
                  <a:solidFill>
                    <a:srgbClr val="FFFF66"/>
                  </a:solidFill>
                  <a:latin typeface="Comic Sans MS" pitchFamily="66" charset="0"/>
                </a:rPr>
                <a:t>Heute</a:t>
              </a:r>
            </a:p>
          </p:txBody>
        </p:sp>
        <p:sp>
          <p:nvSpPr>
            <p:cNvPr id="48136" name="AutoShape 8"/>
            <p:cNvSpPr>
              <a:spLocks noChangeArrowheads="1"/>
            </p:cNvSpPr>
            <p:nvPr/>
          </p:nvSpPr>
          <p:spPr bwMode="auto">
            <a:xfrm>
              <a:off x="2239" y="3528"/>
              <a:ext cx="96" cy="96"/>
            </a:xfrm>
            <a:prstGeom prst="triangle">
              <a:avLst>
                <a:gd name="adj" fmla="val 50000"/>
              </a:avLst>
            </a:prstGeom>
            <a:solidFill>
              <a:srgbClr val="FFFF66"/>
            </a:solidFill>
            <a:ln w="9525">
              <a:solidFill>
                <a:schemeClr val="tx1"/>
              </a:solidFill>
              <a:miter lim="800000"/>
              <a:headEnd/>
              <a:tailEnd/>
            </a:ln>
            <a:effectLst/>
          </p:spPr>
          <p:txBody>
            <a:bodyPr wrap="none" anchor="ctr"/>
            <a:lstStyle/>
            <a:p>
              <a:endParaRPr lang="en-GB"/>
            </a:p>
          </p:txBody>
        </p:sp>
        <p:sp>
          <p:nvSpPr>
            <p:cNvPr id="48137" name="Line 9"/>
            <p:cNvSpPr>
              <a:spLocks noChangeShapeType="1"/>
            </p:cNvSpPr>
            <p:nvPr/>
          </p:nvSpPr>
          <p:spPr bwMode="auto">
            <a:xfrm flipV="1">
              <a:off x="2287" y="2280"/>
              <a:ext cx="0" cy="1248"/>
            </a:xfrm>
            <a:prstGeom prst="line">
              <a:avLst/>
            </a:prstGeom>
            <a:noFill/>
            <a:ln w="28575">
              <a:solidFill>
                <a:srgbClr val="FFFF66"/>
              </a:solidFill>
              <a:prstDash val="sysDot"/>
              <a:round/>
              <a:headEnd/>
              <a:tailEnd/>
            </a:ln>
            <a:effectLst/>
          </p:spPr>
          <p:txBody>
            <a:bodyPr/>
            <a:lstStyle/>
            <a:p>
              <a:endParaRPr lang="en-GB"/>
            </a:p>
          </p:txBody>
        </p:sp>
      </p:grpSp>
      <p:grpSp>
        <p:nvGrpSpPr>
          <p:cNvPr id="48186" name="Group 58"/>
          <p:cNvGrpSpPr>
            <a:grpSpLocks/>
          </p:cNvGrpSpPr>
          <p:nvPr/>
        </p:nvGrpSpPr>
        <p:grpSpPr bwMode="auto">
          <a:xfrm>
            <a:off x="1143000" y="2971800"/>
            <a:ext cx="1600200" cy="528638"/>
            <a:chOff x="720" y="1872"/>
            <a:chExt cx="1008" cy="333"/>
          </a:xfrm>
        </p:grpSpPr>
        <p:sp>
          <p:nvSpPr>
            <p:cNvPr id="48139" name="AutoShape 11"/>
            <p:cNvSpPr>
              <a:spLocks noChangeArrowheads="1"/>
            </p:cNvSpPr>
            <p:nvPr/>
          </p:nvSpPr>
          <p:spPr bwMode="auto">
            <a:xfrm>
              <a:off x="720" y="2109"/>
              <a:ext cx="1008" cy="96"/>
            </a:xfrm>
            <a:prstGeom prst="leftArrow">
              <a:avLst>
                <a:gd name="adj1" fmla="val 41667"/>
                <a:gd name="adj2" fmla="val 193764"/>
              </a:avLst>
            </a:prstGeom>
            <a:solidFill>
              <a:srgbClr val="FFFF99"/>
            </a:solidFill>
            <a:ln w="19050">
              <a:solidFill>
                <a:schemeClr val="tx1"/>
              </a:solidFill>
              <a:miter lim="800000"/>
              <a:headEnd/>
              <a:tailEnd/>
            </a:ln>
            <a:effectLst/>
          </p:spPr>
          <p:txBody>
            <a:bodyPr wrap="none" anchor="ctr"/>
            <a:lstStyle/>
            <a:p>
              <a:endParaRPr lang="en-GB"/>
            </a:p>
          </p:txBody>
        </p:sp>
        <p:sp>
          <p:nvSpPr>
            <p:cNvPr id="48140" name="Text Box 12"/>
            <p:cNvSpPr txBox="1">
              <a:spLocks noChangeArrowheads="1"/>
            </p:cNvSpPr>
            <p:nvPr/>
          </p:nvSpPr>
          <p:spPr bwMode="auto">
            <a:xfrm>
              <a:off x="864" y="1872"/>
              <a:ext cx="851" cy="231"/>
            </a:xfrm>
            <a:prstGeom prst="rect">
              <a:avLst/>
            </a:prstGeom>
            <a:noFill/>
            <a:ln w="9525">
              <a:noFill/>
              <a:miter lim="800000"/>
              <a:headEnd/>
              <a:tailEnd/>
            </a:ln>
            <a:effectLst/>
          </p:spPr>
          <p:txBody>
            <a:bodyPr wrap="none">
              <a:spAutoFit/>
            </a:bodyPr>
            <a:lstStyle/>
            <a:p>
              <a:r>
                <a:rPr lang="de-DE" sz="1800" b="0">
                  <a:solidFill>
                    <a:srgbClr val="FFFF66"/>
                  </a:solidFill>
                  <a:latin typeface="Comic Sans MS" pitchFamily="66" charset="0"/>
                </a:rPr>
                <a:t>Schwächer</a:t>
              </a:r>
            </a:p>
          </p:txBody>
        </p:sp>
      </p:grpSp>
      <p:grpSp>
        <p:nvGrpSpPr>
          <p:cNvPr id="48187" name="Group 59"/>
          <p:cNvGrpSpPr>
            <a:grpSpLocks/>
          </p:cNvGrpSpPr>
          <p:nvPr/>
        </p:nvGrpSpPr>
        <p:grpSpPr bwMode="auto">
          <a:xfrm>
            <a:off x="3868738" y="3733800"/>
            <a:ext cx="2190750" cy="1600200"/>
            <a:chOff x="2437" y="2352"/>
            <a:chExt cx="1380" cy="1008"/>
          </a:xfrm>
        </p:grpSpPr>
        <p:sp>
          <p:nvSpPr>
            <p:cNvPr id="48142" name="AutoShape 14"/>
            <p:cNvSpPr>
              <a:spLocks noChangeArrowheads="1"/>
            </p:cNvSpPr>
            <p:nvPr/>
          </p:nvSpPr>
          <p:spPr bwMode="auto">
            <a:xfrm>
              <a:off x="2437" y="2352"/>
              <a:ext cx="96" cy="1008"/>
            </a:xfrm>
            <a:prstGeom prst="downArrow">
              <a:avLst>
                <a:gd name="adj1" fmla="val 41667"/>
                <a:gd name="adj2" fmla="val 212479"/>
              </a:avLst>
            </a:prstGeom>
            <a:solidFill>
              <a:srgbClr val="FF0000"/>
            </a:solidFill>
            <a:ln w="12700">
              <a:solidFill>
                <a:schemeClr val="tx1"/>
              </a:solidFill>
              <a:miter lim="800000"/>
              <a:headEnd/>
              <a:tailEnd/>
            </a:ln>
            <a:effectLst/>
          </p:spPr>
          <p:txBody>
            <a:bodyPr wrap="none" anchor="ctr"/>
            <a:lstStyle/>
            <a:p>
              <a:endParaRPr lang="en-GB"/>
            </a:p>
          </p:txBody>
        </p:sp>
        <p:sp>
          <p:nvSpPr>
            <p:cNvPr id="48143" name="Text Box 15"/>
            <p:cNvSpPr txBox="1">
              <a:spLocks noChangeArrowheads="1"/>
            </p:cNvSpPr>
            <p:nvPr/>
          </p:nvSpPr>
          <p:spPr bwMode="auto">
            <a:xfrm>
              <a:off x="2592" y="2592"/>
              <a:ext cx="1225" cy="231"/>
            </a:xfrm>
            <a:prstGeom prst="rect">
              <a:avLst/>
            </a:prstGeom>
            <a:noFill/>
            <a:ln w="9525">
              <a:noFill/>
              <a:miter lim="800000"/>
              <a:headEnd/>
              <a:tailEnd/>
            </a:ln>
            <a:effectLst/>
          </p:spPr>
          <p:txBody>
            <a:bodyPr wrap="none">
              <a:spAutoFit/>
            </a:bodyPr>
            <a:lstStyle/>
            <a:p>
              <a:pPr algn="ctr"/>
              <a:r>
                <a:rPr lang="de-DE" sz="1800" b="0">
                  <a:solidFill>
                    <a:srgbClr val="FF0000"/>
                  </a:solidFill>
                  <a:latin typeface="Comic Sans MS" pitchFamily="66" charset="0"/>
                </a:rPr>
                <a:t>Rotverschiebung</a:t>
              </a:r>
            </a:p>
          </p:txBody>
        </p:sp>
      </p:grpSp>
      <p:grpSp>
        <p:nvGrpSpPr>
          <p:cNvPr id="48188" name="Group 60"/>
          <p:cNvGrpSpPr>
            <a:grpSpLocks/>
          </p:cNvGrpSpPr>
          <p:nvPr/>
        </p:nvGrpSpPr>
        <p:grpSpPr bwMode="auto">
          <a:xfrm>
            <a:off x="2563813" y="2185988"/>
            <a:ext cx="6427787" cy="4443412"/>
            <a:chOff x="1615" y="1377"/>
            <a:chExt cx="4049" cy="2799"/>
          </a:xfrm>
        </p:grpSpPr>
        <p:sp>
          <p:nvSpPr>
            <p:cNvPr id="48144" name="Text Box 16"/>
            <p:cNvSpPr txBox="1">
              <a:spLocks noChangeArrowheads="1"/>
            </p:cNvSpPr>
            <p:nvPr/>
          </p:nvSpPr>
          <p:spPr bwMode="auto">
            <a:xfrm>
              <a:off x="5107" y="1377"/>
              <a:ext cx="557" cy="237"/>
            </a:xfrm>
            <a:prstGeom prst="rect">
              <a:avLst/>
            </a:prstGeom>
            <a:noFill/>
            <a:ln w="9525">
              <a:solidFill>
                <a:srgbClr val="66FF99"/>
              </a:solidFill>
              <a:miter lim="800000"/>
              <a:headEnd/>
              <a:tailEnd/>
            </a:ln>
            <a:effectLst/>
          </p:spPr>
          <p:txBody>
            <a:bodyPr wrap="none">
              <a:spAutoFit/>
            </a:bodyPr>
            <a:lstStyle/>
            <a:p>
              <a:r>
                <a:rPr lang="en-US" sz="1800">
                  <a:solidFill>
                    <a:srgbClr val="66FF99"/>
                  </a:solidFill>
                  <a:latin typeface="Arial" charset="0"/>
                  <a:sym typeface="Symbol" pitchFamily="18" charset="2"/>
                </a:rPr>
                <a:t></a:t>
              </a:r>
              <a:r>
                <a:rPr lang="en-US" sz="1800" baseline="-25000">
                  <a:solidFill>
                    <a:srgbClr val="66FF99"/>
                  </a:solidFill>
                  <a:latin typeface="Arial" charset="0"/>
                  <a:sym typeface="Symbol" pitchFamily="18" charset="2"/>
                </a:rPr>
                <a:t>M</a:t>
              </a:r>
              <a:r>
                <a:rPr lang="en-US" sz="1800">
                  <a:solidFill>
                    <a:srgbClr val="66FF99"/>
                  </a:solidFill>
                  <a:latin typeface="Arial" charset="0"/>
                  <a:sym typeface="Symbol" pitchFamily="18" charset="2"/>
                </a:rPr>
                <a:t> = 1</a:t>
              </a:r>
              <a:endParaRPr lang="en-US" sz="1800">
                <a:solidFill>
                  <a:srgbClr val="66FF99"/>
                </a:solidFill>
                <a:latin typeface="Arial" charset="0"/>
              </a:endParaRPr>
            </a:p>
          </p:txBody>
        </p:sp>
        <p:grpSp>
          <p:nvGrpSpPr>
            <p:cNvPr id="48145" name="Group 17"/>
            <p:cNvGrpSpPr>
              <a:grpSpLocks/>
            </p:cNvGrpSpPr>
            <p:nvPr/>
          </p:nvGrpSpPr>
          <p:grpSpPr bwMode="auto">
            <a:xfrm>
              <a:off x="1615" y="1477"/>
              <a:ext cx="3435" cy="2699"/>
              <a:chOff x="1824" y="1428"/>
              <a:chExt cx="3435" cy="2699"/>
            </a:xfrm>
          </p:grpSpPr>
          <p:sp>
            <p:nvSpPr>
              <p:cNvPr id="48146" name="Freeform 18"/>
              <p:cNvSpPr>
                <a:spLocks/>
              </p:cNvSpPr>
              <p:nvPr/>
            </p:nvSpPr>
            <p:spPr bwMode="auto">
              <a:xfrm>
                <a:off x="3099" y="1428"/>
                <a:ext cx="2160" cy="396"/>
              </a:xfrm>
              <a:custGeom>
                <a:avLst/>
                <a:gdLst/>
                <a:ahLst/>
                <a:cxnLst>
                  <a:cxn ang="0">
                    <a:pos x="0" y="492"/>
                  </a:cxn>
                  <a:cxn ang="0">
                    <a:pos x="930" y="84"/>
                  </a:cxn>
                  <a:cxn ang="0">
                    <a:pos x="1818" y="30"/>
                  </a:cxn>
                </a:cxnLst>
                <a:rect l="0" t="0" r="r" b="b"/>
                <a:pathLst>
                  <a:path w="1818" h="492">
                    <a:moveTo>
                      <a:pt x="0" y="492"/>
                    </a:moveTo>
                    <a:cubicBezTo>
                      <a:pt x="390" y="228"/>
                      <a:pt x="627" y="161"/>
                      <a:pt x="930" y="84"/>
                    </a:cubicBezTo>
                    <a:cubicBezTo>
                      <a:pt x="1236" y="0"/>
                      <a:pt x="1633" y="41"/>
                      <a:pt x="1818" y="30"/>
                    </a:cubicBezTo>
                  </a:path>
                </a:pathLst>
              </a:custGeom>
              <a:noFill/>
              <a:ln w="38100">
                <a:solidFill>
                  <a:srgbClr val="66FF99"/>
                </a:solidFill>
                <a:round/>
                <a:headEnd/>
                <a:tailEnd/>
              </a:ln>
              <a:effectLst/>
            </p:spPr>
            <p:txBody>
              <a:bodyPr/>
              <a:lstStyle/>
              <a:p>
                <a:endParaRPr lang="en-GB"/>
              </a:p>
            </p:txBody>
          </p:sp>
          <p:sp>
            <p:nvSpPr>
              <p:cNvPr id="48147" name="Arc 19"/>
              <p:cNvSpPr>
                <a:spLocks/>
              </p:cNvSpPr>
              <p:nvPr/>
            </p:nvSpPr>
            <p:spPr bwMode="auto">
              <a:xfrm rot="12625532" flipV="1">
                <a:off x="1824" y="1692"/>
                <a:ext cx="1611" cy="2435"/>
              </a:xfrm>
              <a:custGeom>
                <a:avLst/>
                <a:gdLst>
                  <a:gd name="G0" fmla="+- 0 0 0"/>
                  <a:gd name="G1" fmla="+- 17723 0 0"/>
                  <a:gd name="G2" fmla="+- 21600 0 0"/>
                  <a:gd name="T0" fmla="*/ 12347 w 21598"/>
                  <a:gd name="T1" fmla="*/ 0 h 17723"/>
                  <a:gd name="T2" fmla="*/ 21598 w 21598"/>
                  <a:gd name="T3" fmla="*/ 17423 h 17723"/>
                  <a:gd name="T4" fmla="*/ 0 w 21598"/>
                  <a:gd name="T5" fmla="*/ 17723 h 17723"/>
                </a:gdLst>
                <a:ahLst/>
                <a:cxnLst>
                  <a:cxn ang="0">
                    <a:pos x="T0" y="T1"/>
                  </a:cxn>
                  <a:cxn ang="0">
                    <a:pos x="T2" y="T3"/>
                  </a:cxn>
                  <a:cxn ang="0">
                    <a:pos x="T4" y="T5"/>
                  </a:cxn>
                </a:cxnLst>
                <a:rect l="0" t="0" r="r" b="b"/>
                <a:pathLst>
                  <a:path w="21598" h="17723" fill="none" extrusionOk="0">
                    <a:moveTo>
                      <a:pt x="12347" y="-1"/>
                    </a:moveTo>
                    <a:cubicBezTo>
                      <a:pt x="18057" y="3978"/>
                      <a:pt x="21501" y="10464"/>
                      <a:pt x="21597" y="17423"/>
                    </a:cubicBezTo>
                  </a:path>
                  <a:path w="21598" h="17723" stroke="0" extrusionOk="0">
                    <a:moveTo>
                      <a:pt x="12347" y="-1"/>
                    </a:moveTo>
                    <a:cubicBezTo>
                      <a:pt x="18057" y="3978"/>
                      <a:pt x="21501" y="10464"/>
                      <a:pt x="21597" y="17423"/>
                    </a:cubicBezTo>
                    <a:lnTo>
                      <a:pt x="0" y="17723"/>
                    </a:lnTo>
                    <a:close/>
                  </a:path>
                </a:pathLst>
              </a:custGeom>
              <a:noFill/>
              <a:ln w="38100">
                <a:solidFill>
                  <a:srgbClr val="66FF99"/>
                </a:solidFill>
                <a:round/>
                <a:headEnd/>
                <a:tailEnd/>
              </a:ln>
              <a:effectLst/>
            </p:spPr>
            <p:txBody>
              <a:bodyPr wrap="none" anchor="ctr"/>
              <a:lstStyle/>
              <a:p>
                <a:endParaRPr lang="en-GB"/>
              </a:p>
            </p:txBody>
          </p:sp>
        </p:grpSp>
      </p:grpSp>
      <p:sp>
        <p:nvSpPr>
          <p:cNvPr id="48149" name="Text Box 21"/>
          <p:cNvSpPr txBox="1">
            <a:spLocks noChangeArrowheads="1"/>
          </p:cNvSpPr>
          <p:nvPr/>
        </p:nvSpPr>
        <p:spPr bwMode="auto">
          <a:xfrm>
            <a:off x="6985000" y="5738813"/>
            <a:ext cx="692150" cy="396875"/>
          </a:xfrm>
          <a:prstGeom prst="rect">
            <a:avLst/>
          </a:prstGeom>
          <a:noFill/>
          <a:ln w="9525">
            <a:noFill/>
            <a:miter lim="800000"/>
            <a:headEnd/>
            <a:tailEnd/>
          </a:ln>
          <a:effectLst/>
        </p:spPr>
        <p:txBody>
          <a:bodyPr wrap="none">
            <a:spAutoFit/>
          </a:bodyPr>
          <a:lstStyle/>
          <a:p>
            <a:pPr algn="ctr"/>
            <a:r>
              <a:rPr lang="en-US" sz="2000">
                <a:solidFill>
                  <a:srgbClr val="FFFF66"/>
                </a:solidFill>
                <a:latin typeface="Comic Sans MS" pitchFamily="66" charset="0"/>
              </a:rPr>
              <a:t>Zeit</a:t>
            </a:r>
          </a:p>
        </p:txBody>
      </p:sp>
      <p:grpSp>
        <p:nvGrpSpPr>
          <p:cNvPr id="48185" name="Group 57"/>
          <p:cNvGrpSpPr>
            <a:grpSpLocks/>
          </p:cNvGrpSpPr>
          <p:nvPr/>
        </p:nvGrpSpPr>
        <p:grpSpPr bwMode="auto">
          <a:xfrm>
            <a:off x="2182813" y="2679700"/>
            <a:ext cx="6283326" cy="4445000"/>
            <a:chOff x="1375" y="1688"/>
            <a:chExt cx="3958" cy="2800"/>
          </a:xfrm>
        </p:grpSpPr>
        <p:grpSp>
          <p:nvGrpSpPr>
            <p:cNvPr id="48151" name="Group 23"/>
            <p:cNvGrpSpPr>
              <a:grpSpLocks/>
            </p:cNvGrpSpPr>
            <p:nvPr/>
          </p:nvGrpSpPr>
          <p:grpSpPr bwMode="auto">
            <a:xfrm>
              <a:off x="1375" y="1934"/>
              <a:ext cx="3768" cy="2554"/>
              <a:chOff x="1623" y="1862"/>
              <a:chExt cx="3768" cy="2554"/>
            </a:xfrm>
          </p:grpSpPr>
          <p:sp>
            <p:nvSpPr>
              <p:cNvPr id="48152" name="Arc 24"/>
              <p:cNvSpPr>
                <a:spLocks/>
              </p:cNvSpPr>
              <p:nvPr/>
            </p:nvSpPr>
            <p:spPr bwMode="auto">
              <a:xfrm rot="10800000" flipV="1">
                <a:off x="1623" y="1862"/>
                <a:ext cx="1887" cy="2552"/>
              </a:xfrm>
              <a:custGeom>
                <a:avLst/>
                <a:gdLst>
                  <a:gd name="G0" fmla="+- 607 0 0"/>
                  <a:gd name="G1" fmla="+- 21600 0 0"/>
                  <a:gd name="G2" fmla="+- 21600 0 0"/>
                  <a:gd name="T0" fmla="*/ 0 w 20747"/>
                  <a:gd name="T1" fmla="*/ 9 h 21600"/>
                  <a:gd name="T2" fmla="*/ 20747 w 20747"/>
                  <a:gd name="T3" fmla="*/ 13794 h 21600"/>
                  <a:gd name="T4" fmla="*/ 607 w 20747"/>
                  <a:gd name="T5" fmla="*/ 21600 h 21600"/>
                </a:gdLst>
                <a:ahLst/>
                <a:cxnLst>
                  <a:cxn ang="0">
                    <a:pos x="T0" y="T1"/>
                  </a:cxn>
                  <a:cxn ang="0">
                    <a:pos x="T2" y="T3"/>
                  </a:cxn>
                  <a:cxn ang="0">
                    <a:pos x="T4" y="T5"/>
                  </a:cxn>
                </a:cxnLst>
                <a:rect l="0" t="0" r="r" b="b"/>
                <a:pathLst>
                  <a:path w="20747" h="21600" fill="none" extrusionOk="0">
                    <a:moveTo>
                      <a:pt x="-1" y="8"/>
                    </a:moveTo>
                    <a:cubicBezTo>
                      <a:pt x="202" y="2"/>
                      <a:pt x="404" y="-1"/>
                      <a:pt x="607" y="0"/>
                    </a:cubicBezTo>
                    <a:cubicBezTo>
                      <a:pt x="9524" y="0"/>
                      <a:pt x="17524" y="5479"/>
                      <a:pt x="20747" y="13793"/>
                    </a:cubicBezTo>
                  </a:path>
                  <a:path w="20747" h="21600" stroke="0" extrusionOk="0">
                    <a:moveTo>
                      <a:pt x="-1" y="8"/>
                    </a:moveTo>
                    <a:cubicBezTo>
                      <a:pt x="202" y="2"/>
                      <a:pt x="404" y="-1"/>
                      <a:pt x="607" y="0"/>
                    </a:cubicBezTo>
                    <a:cubicBezTo>
                      <a:pt x="9524" y="0"/>
                      <a:pt x="17524" y="5479"/>
                      <a:pt x="20747" y="13793"/>
                    </a:cubicBezTo>
                    <a:lnTo>
                      <a:pt x="607" y="21600"/>
                    </a:lnTo>
                    <a:close/>
                  </a:path>
                </a:pathLst>
              </a:custGeom>
              <a:noFill/>
              <a:ln w="38100">
                <a:solidFill>
                  <a:srgbClr val="C0C0C0"/>
                </a:solidFill>
                <a:round/>
                <a:headEnd/>
                <a:tailEnd/>
              </a:ln>
              <a:effectLst/>
            </p:spPr>
            <p:txBody>
              <a:bodyPr wrap="none" anchor="ctr"/>
              <a:lstStyle/>
              <a:p>
                <a:endParaRPr lang="en-GB"/>
              </a:p>
            </p:txBody>
          </p:sp>
          <p:sp>
            <p:nvSpPr>
              <p:cNvPr id="48153" name="Arc 25"/>
              <p:cNvSpPr>
                <a:spLocks/>
              </p:cNvSpPr>
              <p:nvPr/>
            </p:nvSpPr>
            <p:spPr bwMode="auto">
              <a:xfrm rot="10800000" flipH="1" flipV="1">
                <a:off x="3504" y="1864"/>
                <a:ext cx="1887" cy="2552"/>
              </a:xfrm>
              <a:custGeom>
                <a:avLst/>
                <a:gdLst>
                  <a:gd name="G0" fmla="+- 607 0 0"/>
                  <a:gd name="G1" fmla="+- 21600 0 0"/>
                  <a:gd name="G2" fmla="+- 21600 0 0"/>
                  <a:gd name="T0" fmla="*/ 0 w 20747"/>
                  <a:gd name="T1" fmla="*/ 9 h 21600"/>
                  <a:gd name="T2" fmla="*/ 20747 w 20747"/>
                  <a:gd name="T3" fmla="*/ 13794 h 21600"/>
                  <a:gd name="T4" fmla="*/ 607 w 20747"/>
                  <a:gd name="T5" fmla="*/ 21600 h 21600"/>
                </a:gdLst>
                <a:ahLst/>
                <a:cxnLst>
                  <a:cxn ang="0">
                    <a:pos x="T0" y="T1"/>
                  </a:cxn>
                  <a:cxn ang="0">
                    <a:pos x="T2" y="T3"/>
                  </a:cxn>
                  <a:cxn ang="0">
                    <a:pos x="T4" y="T5"/>
                  </a:cxn>
                </a:cxnLst>
                <a:rect l="0" t="0" r="r" b="b"/>
                <a:pathLst>
                  <a:path w="20747" h="21600" fill="none" extrusionOk="0">
                    <a:moveTo>
                      <a:pt x="-1" y="8"/>
                    </a:moveTo>
                    <a:cubicBezTo>
                      <a:pt x="202" y="2"/>
                      <a:pt x="404" y="-1"/>
                      <a:pt x="607" y="0"/>
                    </a:cubicBezTo>
                    <a:cubicBezTo>
                      <a:pt x="9524" y="0"/>
                      <a:pt x="17524" y="5479"/>
                      <a:pt x="20747" y="13793"/>
                    </a:cubicBezTo>
                  </a:path>
                  <a:path w="20747" h="21600" stroke="0" extrusionOk="0">
                    <a:moveTo>
                      <a:pt x="-1" y="8"/>
                    </a:moveTo>
                    <a:cubicBezTo>
                      <a:pt x="202" y="2"/>
                      <a:pt x="404" y="-1"/>
                      <a:pt x="607" y="0"/>
                    </a:cubicBezTo>
                    <a:cubicBezTo>
                      <a:pt x="9524" y="0"/>
                      <a:pt x="17524" y="5479"/>
                      <a:pt x="20747" y="13793"/>
                    </a:cubicBezTo>
                    <a:lnTo>
                      <a:pt x="607" y="21600"/>
                    </a:lnTo>
                    <a:close/>
                  </a:path>
                </a:pathLst>
              </a:custGeom>
              <a:noFill/>
              <a:ln w="38100">
                <a:solidFill>
                  <a:srgbClr val="C0C0C0"/>
                </a:solidFill>
                <a:round/>
                <a:headEnd/>
                <a:tailEnd/>
              </a:ln>
              <a:effectLst/>
            </p:spPr>
            <p:txBody>
              <a:bodyPr wrap="none" anchor="ctr"/>
              <a:lstStyle/>
              <a:p>
                <a:endParaRPr lang="en-GB"/>
              </a:p>
            </p:txBody>
          </p:sp>
        </p:grpSp>
        <p:grpSp>
          <p:nvGrpSpPr>
            <p:cNvPr id="48157" name="Group 29"/>
            <p:cNvGrpSpPr>
              <a:grpSpLocks/>
            </p:cNvGrpSpPr>
            <p:nvPr/>
          </p:nvGrpSpPr>
          <p:grpSpPr bwMode="auto">
            <a:xfrm>
              <a:off x="4150" y="1688"/>
              <a:ext cx="1183" cy="563"/>
              <a:chOff x="4246" y="1664"/>
              <a:chExt cx="1183" cy="563"/>
            </a:xfrm>
          </p:grpSpPr>
          <p:sp>
            <p:nvSpPr>
              <p:cNvPr id="48158" name="Text Box 30"/>
              <p:cNvSpPr txBox="1">
                <a:spLocks noChangeArrowheads="1"/>
              </p:cNvSpPr>
              <p:nvPr/>
            </p:nvSpPr>
            <p:spPr bwMode="auto">
              <a:xfrm>
                <a:off x="4246" y="1664"/>
                <a:ext cx="1183" cy="291"/>
              </a:xfrm>
              <a:prstGeom prst="rect">
                <a:avLst/>
              </a:prstGeom>
              <a:noFill/>
              <a:ln w="9525">
                <a:noFill/>
                <a:miter lim="800000"/>
                <a:headEnd/>
                <a:tailEnd/>
              </a:ln>
              <a:effectLst/>
            </p:spPr>
            <p:txBody>
              <a:bodyPr wrap="none">
                <a:spAutoFit/>
              </a:bodyPr>
              <a:lstStyle/>
              <a:p>
                <a:r>
                  <a:rPr lang="en-US" b="0" dirty="0" err="1" smtClean="0">
                    <a:solidFill>
                      <a:srgbClr val="C0C0C0"/>
                    </a:solidFill>
                    <a:latin typeface="Comic Sans MS" pitchFamily="66" charset="0"/>
                  </a:rPr>
                  <a:t>geschlossen</a:t>
                </a:r>
                <a:endParaRPr lang="en-US" b="0" dirty="0">
                  <a:solidFill>
                    <a:srgbClr val="C0C0C0"/>
                  </a:solidFill>
                  <a:latin typeface="Comic Sans MS" pitchFamily="66" charset="0"/>
                </a:endParaRPr>
              </a:p>
            </p:txBody>
          </p:sp>
          <p:sp>
            <p:nvSpPr>
              <p:cNvPr id="48159" name="Text Box 31"/>
              <p:cNvSpPr txBox="1">
                <a:spLocks noChangeArrowheads="1"/>
              </p:cNvSpPr>
              <p:nvPr/>
            </p:nvSpPr>
            <p:spPr bwMode="auto">
              <a:xfrm>
                <a:off x="4868" y="1990"/>
                <a:ext cx="557" cy="237"/>
              </a:xfrm>
              <a:prstGeom prst="rect">
                <a:avLst/>
              </a:prstGeom>
              <a:noFill/>
              <a:ln w="9525">
                <a:solidFill>
                  <a:srgbClr val="C0C0C0"/>
                </a:solidFill>
                <a:miter lim="800000"/>
                <a:headEnd/>
                <a:tailEnd/>
              </a:ln>
              <a:effectLst/>
            </p:spPr>
            <p:txBody>
              <a:bodyPr wrap="none">
                <a:spAutoFit/>
              </a:bodyPr>
              <a:lstStyle/>
              <a:p>
                <a:r>
                  <a:rPr lang="en-US" sz="1800">
                    <a:solidFill>
                      <a:schemeClr val="folHlink"/>
                    </a:solidFill>
                    <a:latin typeface="Arial" charset="0"/>
                    <a:sym typeface="Symbol" pitchFamily="18" charset="2"/>
                  </a:rPr>
                  <a:t></a:t>
                </a:r>
                <a:r>
                  <a:rPr lang="en-US" sz="1800" baseline="-25000">
                    <a:solidFill>
                      <a:schemeClr val="folHlink"/>
                    </a:solidFill>
                    <a:latin typeface="Arial" charset="0"/>
                    <a:sym typeface="Symbol" pitchFamily="18" charset="2"/>
                  </a:rPr>
                  <a:t>M</a:t>
                </a:r>
                <a:r>
                  <a:rPr lang="en-US" sz="1800">
                    <a:solidFill>
                      <a:schemeClr val="folHlink"/>
                    </a:solidFill>
                    <a:latin typeface="Arial" charset="0"/>
                    <a:sym typeface="Symbol" pitchFamily="18" charset="2"/>
                  </a:rPr>
                  <a:t> &gt; 1</a:t>
                </a:r>
                <a:endParaRPr lang="en-US" sz="1800">
                  <a:solidFill>
                    <a:schemeClr val="folHlink"/>
                  </a:solidFill>
                  <a:latin typeface="Arial" charset="0"/>
                </a:endParaRPr>
              </a:p>
            </p:txBody>
          </p:sp>
        </p:grpSp>
      </p:grpSp>
      <p:grpSp>
        <p:nvGrpSpPr>
          <p:cNvPr id="48160" name="Group 32"/>
          <p:cNvGrpSpPr>
            <a:grpSpLocks/>
          </p:cNvGrpSpPr>
          <p:nvPr/>
        </p:nvGrpSpPr>
        <p:grpSpPr bwMode="auto">
          <a:xfrm>
            <a:off x="6300792" y="1598615"/>
            <a:ext cx="2060577" cy="461963"/>
            <a:chOff x="4065" y="983"/>
            <a:chExt cx="1298" cy="291"/>
          </a:xfrm>
        </p:grpSpPr>
        <p:sp>
          <p:nvSpPr>
            <p:cNvPr id="48161" name="Text Box 33"/>
            <p:cNvSpPr txBox="1">
              <a:spLocks noChangeArrowheads="1"/>
            </p:cNvSpPr>
            <p:nvPr/>
          </p:nvSpPr>
          <p:spPr bwMode="auto">
            <a:xfrm>
              <a:off x="4065" y="983"/>
              <a:ext cx="624" cy="291"/>
            </a:xfrm>
            <a:prstGeom prst="rect">
              <a:avLst/>
            </a:prstGeom>
            <a:noFill/>
            <a:ln w="9525">
              <a:noFill/>
              <a:miter lim="800000"/>
              <a:headEnd/>
              <a:tailEnd/>
            </a:ln>
            <a:effectLst/>
          </p:spPr>
          <p:txBody>
            <a:bodyPr wrap="none">
              <a:spAutoFit/>
            </a:bodyPr>
            <a:lstStyle/>
            <a:p>
              <a:r>
                <a:rPr lang="en-US" b="0" dirty="0" err="1" smtClean="0">
                  <a:solidFill>
                    <a:srgbClr val="99CCFF"/>
                  </a:solidFill>
                  <a:latin typeface="Comic Sans MS" pitchFamily="66" charset="0"/>
                </a:rPr>
                <a:t>offen</a:t>
              </a:r>
              <a:endParaRPr lang="en-US" b="0" dirty="0">
                <a:solidFill>
                  <a:srgbClr val="99CCFF"/>
                </a:solidFill>
                <a:latin typeface="Comic Sans MS" pitchFamily="66" charset="0"/>
              </a:endParaRPr>
            </a:p>
          </p:txBody>
        </p:sp>
        <p:sp>
          <p:nvSpPr>
            <p:cNvPr id="48162" name="Text Box 34"/>
            <p:cNvSpPr txBox="1">
              <a:spLocks noChangeArrowheads="1"/>
            </p:cNvSpPr>
            <p:nvPr/>
          </p:nvSpPr>
          <p:spPr bwMode="auto">
            <a:xfrm>
              <a:off x="4806" y="993"/>
              <a:ext cx="557" cy="237"/>
            </a:xfrm>
            <a:prstGeom prst="rect">
              <a:avLst/>
            </a:prstGeom>
            <a:noFill/>
            <a:ln w="9525">
              <a:solidFill>
                <a:srgbClr val="99CCFF"/>
              </a:solidFill>
              <a:miter lim="800000"/>
              <a:headEnd/>
              <a:tailEnd/>
            </a:ln>
            <a:effectLst/>
          </p:spPr>
          <p:txBody>
            <a:bodyPr wrap="none">
              <a:spAutoFit/>
            </a:bodyPr>
            <a:lstStyle/>
            <a:p>
              <a:r>
                <a:rPr lang="en-US" sz="1800">
                  <a:solidFill>
                    <a:srgbClr val="99CCFF"/>
                  </a:solidFill>
                  <a:latin typeface="Arial" charset="0"/>
                  <a:sym typeface="Symbol" pitchFamily="18" charset="2"/>
                </a:rPr>
                <a:t></a:t>
              </a:r>
              <a:r>
                <a:rPr lang="en-US" sz="1800" baseline="-25000">
                  <a:solidFill>
                    <a:srgbClr val="99CCFF"/>
                  </a:solidFill>
                  <a:latin typeface="Arial" charset="0"/>
                  <a:sym typeface="Symbol" pitchFamily="18" charset="2"/>
                </a:rPr>
                <a:t>M</a:t>
              </a:r>
              <a:r>
                <a:rPr lang="en-US" sz="1800">
                  <a:solidFill>
                    <a:srgbClr val="99CCFF"/>
                  </a:solidFill>
                  <a:latin typeface="Arial" charset="0"/>
                  <a:sym typeface="Symbol" pitchFamily="18" charset="2"/>
                </a:rPr>
                <a:t> &lt; 1</a:t>
              </a:r>
              <a:endParaRPr lang="en-US" sz="1800">
                <a:solidFill>
                  <a:srgbClr val="99CCFF"/>
                </a:solidFill>
                <a:latin typeface="Arial" charset="0"/>
              </a:endParaRPr>
            </a:p>
          </p:txBody>
        </p:sp>
      </p:grpSp>
      <p:grpSp>
        <p:nvGrpSpPr>
          <p:cNvPr id="48163" name="Group 35"/>
          <p:cNvGrpSpPr>
            <a:grpSpLocks/>
          </p:cNvGrpSpPr>
          <p:nvPr/>
        </p:nvGrpSpPr>
        <p:grpSpPr bwMode="auto">
          <a:xfrm>
            <a:off x="963613" y="471488"/>
            <a:ext cx="6864350" cy="5167312"/>
            <a:chOff x="768" y="273"/>
            <a:chExt cx="4324" cy="3255"/>
          </a:xfrm>
        </p:grpSpPr>
        <p:sp>
          <p:nvSpPr>
            <p:cNvPr id="48164" name="Line 36"/>
            <p:cNvSpPr>
              <a:spLocks noChangeShapeType="1"/>
            </p:cNvSpPr>
            <p:nvPr/>
          </p:nvSpPr>
          <p:spPr bwMode="auto">
            <a:xfrm flipV="1">
              <a:off x="768" y="600"/>
              <a:ext cx="3744" cy="2928"/>
            </a:xfrm>
            <a:prstGeom prst="line">
              <a:avLst/>
            </a:prstGeom>
            <a:noFill/>
            <a:ln w="38100">
              <a:solidFill>
                <a:srgbClr val="99CCFF"/>
              </a:solidFill>
              <a:round/>
              <a:headEnd/>
              <a:tailEnd/>
            </a:ln>
            <a:effectLst/>
          </p:spPr>
          <p:txBody>
            <a:bodyPr/>
            <a:lstStyle/>
            <a:p>
              <a:endParaRPr lang="en-GB"/>
            </a:p>
          </p:txBody>
        </p:sp>
        <p:sp>
          <p:nvSpPr>
            <p:cNvPr id="48165" name="Text Box 37"/>
            <p:cNvSpPr txBox="1">
              <a:spLocks noChangeArrowheads="1"/>
            </p:cNvSpPr>
            <p:nvPr/>
          </p:nvSpPr>
          <p:spPr bwMode="auto">
            <a:xfrm>
              <a:off x="4535" y="273"/>
              <a:ext cx="557" cy="237"/>
            </a:xfrm>
            <a:prstGeom prst="rect">
              <a:avLst/>
            </a:prstGeom>
            <a:noFill/>
            <a:ln w="9525">
              <a:solidFill>
                <a:srgbClr val="99CCFF"/>
              </a:solidFill>
              <a:miter lim="800000"/>
              <a:headEnd/>
              <a:tailEnd/>
            </a:ln>
            <a:effectLst/>
          </p:spPr>
          <p:txBody>
            <a:bodyPr wrap="none">
              <a:spAutoFit/>
            </a:bodyPr>
            <a:lstStyle/>
            <a:p>
              <a:r>
                <a:rPr lang="en-US" sz="1800">
                  <a:solidFill>
                    <a:srgbClr val="99CCFF"/>
                  </a:solidFill>
                  <a:latin typeface="Arial" charset="0"/>
                  <a:sym typeface="Symbol" pitchFamily="18" charset="2"/>
                </a:rPr>
                <a:t></a:t>
              </a:r>
              <a:r>
                <a:rPr lang="en-US" sz="1800" baseline="-25000">
                  <a:solidFill>
                    <a:srgbClr val="99CCFF"/>
                  </a:solidFill>
                  <a:latin typeface="Arial" charset="0"/>
                  <a:sym typeface="Symbol" pitchFamily="18" charset="2"/>
                </a:rPr>
                <a:t>M</a:t>
              </a:r>
              <a:r>
                <a:rPr lang="en-US" sz="1800">
                  <a:solidFill>
                    <a:srgbClr val="99CCFF"/>
                  </a:solidFill>
                  <a:latin typeface="Arial" charset="0"/>
                  <a:sym typeface="Symbol" pitchFamily="18" charset="2"/>
                </a:rPr>
                <a:t> = 0</a:t>
              </a:r>
              <a:endParaRPr lang="en-US" sz="1800">
                <a:solidFill>
                  <a:srgbClr val="99CCFF"/>
                </a:solidFill>
                <a:latin typeface="Arial" charset="0"/>
              </a:endParaRPr>
            </a:p>
          </p:txBody>
        </p:sp>
      </p:grpSp>
      <p:sp>
        <p:nvSpPr>
          <p:cNvPr id="48166" name="Line 38"/>
          <p:cNvSpPr>
            <a:spLocks noChangeShapeType="1"/>
          </p:cNvSpPr>
          <p:nvPr/>
        </p:nvSpPr>
        <p:spPr bwMode="auto">
          <a:xfrm flipV="1">
            <a:off x="3173413" y="3390900"/>
            <a:ext cx="685800" cy="533400"/>
          </a:xfrm>
          <a:prstGeom prst="line">
            <a:avLst/>
          </a:prstGeom>
          <a:noFill/>
          <a:ln w="38100">
            <a:solidFill>
              <a:srgbClr val="99CCFF"/>
            </a:solidFill>
            <a:round/>
            <a:headEnd/>
            <a:tailEnd/>
          </a:ln>
          <a:effectLst/>
        </p:spPr>
        <p:txBody>
          <a:bodyPr/>
          <a:lstStyle/>
          <a:p>
            <a:endParaRPr lang="en-GB"/>
          </a:p>
        </p:txBody>
      </p:sp>
      <p:grpSp>
        <p:nvGrpSpPr>
          <p:cNvPr id="48192" name="Group 64"/>
          <p:cNvGrpSpPr>
            <a:grpSpLocks/>
          </p:cNvGrpSpPr>
          <p:nvPr/>
        </p:nvGrpSpPr>
        <p:grpSpPr bwMode="auto">
          <a:xfrm>
            <a:off x="685800" y="5638800"/>
            <a:ext cx="1806575" cy="869950"/>
            <a:chOff x="432" y="3552"/>
            <a:chExt cx="1138" cy="548"/>
          </a:xfrm>
        </p:grpSpPr>
        <p:grpSp>
          <p:nvGrpSpPr>
            <p:cNvPr id="48178" name="Group 50"/>
            <p:cNvGrpSpPr>
              <a:grpSpLocks/>
            </p:cNvGrpSpPr>
            <p:nvPr/>
          </p:nvGrpSpPr>
          <p:grpSpPr bwMode="auto">
            <a:xfrm>
              <a:off x="432" y="3552"/>
              <a:ext cx="1056" cy="356"/>
              <a:chOff x="528" y="3528"/>
              <a:chExt cx="1056" cy="356"/>
            </a:xfrm>
          </p:grpSpPr>
          <p:sp>
            <p:nvSpPr>
              <p:cNvPr id="48179" name="AutoShape 51"/>
              <p:cNvSpPr>
                <a:spLocks noChangeArrowheads="1"/>
              </p:cNvSpPr>
              <p:nvPr/>
            </p:nvSpPr>
            <p:spPr bwMode="auto">
              <a:xfrm>
                <a:off x="655" y="3528"/>
                <a:ext cx="96" cy="96"/>
              </a:xfrm>
              <a:prstGeom prst="triangle">
                <a:avLst>
                  <a:gd name="adj" fmla="val 50000"/>
                </a:avLst>
              </a:prstGeom>
              <a:solidFill>
                <a:srgbClr val="99CCFF"/>
              </a:solidFill>
              <a:ln w="9525">
                <a:solidFill>
                  <a:srgbClr val="99CCFF"/>
                </a:solidFill>
                <a:miter lim="800000"/>
                <a:headEnd/>
                <a:tailEnd/>
              </a:ln>
              <a:effectLst/>
            </p:spPr>
            <p:txBody>
              <a:bodyPr wrap="none" anchor="ctr"/>
              <a:lstStyle/>
              <a:p>
                <a:endParaRPr lang="en-GB"/>
              </a:p>
            </p:txBody>
          </p:sp>
          <p:sp>
            <p:nvSpPr>
              <p:cNvPr id="48180" name="Text Box 52"/>
              <p:cNvSpPr txBox="1">
                <a:spLocks noChangeArrowheads="1"/>
              </p:cNvSpPr>
              <p:nvPr/>
            </p:nvSpPr>
            <p:spPr bwMode="auto">
              <a:xfrm>
                <a:off x="528" y="3672"/>
                <a:ext cx="337" cy="212"/>
              </a:xfrm>
              <a:prstGeom prst="rect">
                <a:avLst/>
              </a:prstGeom>
              <a:noFill/>
              <a:ln w="9525">
                <a:noFill/>
                <a:miter lim="800000"/>
                <a:headEnd/>
                <a:tailEnd/>
              </a:ln>
              <a:effectLst/>
            </p:spPr>
            <p:txBody>
              <a:bodyPr wrap="none">
                <a:spAutoFit/>
              </a:bodyPr>
              <a:lstStyle/>
              <a:p>
                <a:pPr algn="ctr"/>
                <a:r>
                  <a:rPr lang="en-US" sz="1600">
                    <a:solidFill>
                      <a:srgbClr val="99CCFF"/>
                    </a:solidFill>
                    <a:latin typeface="Arial" charset="0"/>
                  </a:rPr>
                  <a:t>- 14</a:t>
                </a:r>
              </a:p>
            </p:txBody>
          </p:sp>
          <p:sp>
            <p:nvSpPr>
              <p:cNvPr id="48181" name="AutoShape 53"/>
              <p:cNvSpPr>
                <a:spLocks noChangeArrowheads="1"/>
              </p:cNvSpPr>
              <p:nvPr/>
            </p:nvSpPr>
            <p:spPr bwMode="auto">
              <a:xfrm>
                <a:off x="1183" y="3528"/>
                <a:ext cx="96" cy="96"/>
              </a:xfrm>
              <a:prstGeom prst="triangle">
                <a:avLst>
                  <a:gd name="adj" fmla="val 50000"/>
                </a:avLst>
              </a:prstGeom>
              <a:solidFill>
                <a:srgbClr val="66FF99"/>
              </a:solidFill>
              <a:ln w="9525">
                <a:solidFill>
                  <a:schemeClr val="tx1"/>
                </a:solidFill>
                <a:miter lim="800000"/>
                <a:headEnd/>
                <a:tailEnd/>
              </a:ln>
              <a:effectLst/>
            </p:spPr>
            <p:txBody>
              <a:bodyPr wrap="none" anchor="ctr"/>
              <a:lstStyle/>
              <a:p>
                <a:endParaRPr lang="en-GB"/>
              </a:p>
            </p:txBody>
          </p:sp>
          <p:sp>
            <p:nvSpPr>
              <p:cNvPr id="48182" name="Text Box 54"/>
              <p:cNvSpPr txBox="1">
                <a:spLocks noChangeArrowheads="1"/>
              </p:cNvSpPr>
              <p:nvPr/>
            </p:nvSpPr>
            <p:spPr bwMode="auto">
              <a:xfrm>
                <a:off x="1091" y="3672"/>
                <a:ext cx="266" cy="212"/>
              </a:xfrm>
              <a:prstGeom prst="rect">
                <a:avLst/>
              </a:prstGeom>
              <a:noFill/>
              <a:ln w="9525">
                <a:noFill/>
                <a:miter lim="800000"/>
                <a:headEnd/>
                <a:tailEnd/>
              </a:ln>
              <a:effectLst/>
            </p:spPr>
            <p:txBody>
              <a:bodyPr wrap="none">
                <a:spAutoFit/>
              </a:bodyPr>
              <a:lstStyle/>
              <a:p>
                <a:pPr algn="ctr"/>
                <a:r>
                  <a:rPr lang="en-US" sz="1600">
                    <a:solidFill>
                      <a:srgbClr val="66FF99"/>
                    </a:solidFill>
                    <a:latin typeface="Arial" charset="0"/>
                  </a:rPr>
                  <a:t>- 9</a:t>
                </a:r>
              </a:p>
            </p:txBody>
          </p:sp>
          <p:sp>
            <p:nvSpPr>
              <p:cNvPr id="48183" name="Text Box 55"/>
              <p:cNvSpPr txBox="1">
                <a:spLocks noChangeArrowheads="1"/>
              </p:cNvSpPr>
              <p:nvPr/>
            </p:nvSpPr>
            <p:spPr bwMode="auto">
              <a:xfrm>
                <a:off x="1318" y="3672"/>
                <a:ext cx="266" cy="212"/>
              </a:xfrm>
              <a:prstGeom prst="rect">
                <a:avLst/>
              </a:prstGeom>
              <a:noFill/>
              <a:ln w="9525">
                <a:noFill/>
                <a:miter lim="800000"/>
                <a:headEnd/>
                <a:tailEnd/>
              </a:ln>
              <a:effectLst/>
            </p:spPr>
            <p:txBody>
              <a:bodyPr wrap="none">
                <a:spAutoFit/>
              </a:bodyPr>
              <a:lstStyle/>
              <a:p>
                <a:pPr algn="ctr"/>
                <a:r>
                  <a:rPr lang="en-US" sz="1600">
                    <a:solidFill>
                      <a:srgbClr val="C0C0C0"/>
                    </a:solidFill>
                    <a:latin typeface="Arial" charset="0"/>
                  </a:rPr>
                  <a:t>- 7</a:t>
                </a:r>
              </a:p>
            </p:txBody>
          </p:sp>
          <p:sp>
            <p:nvSpPr>
              <p:cNvPr id="48184" name="AutoShape 56"/>
              <p:cNvSpPr>
                <a:spLocks noChangeArrowheads="1"/>
              </p:cNvSpPr>
              <p:nvPr/>
            </p:nvSpPr>
            <p:spPr bwMode="auto">
              <a:xfrm>
                <a:off x="1428" y="3528"/>
                <a:ext cx="96" cy="96"/>
              </a:xfrm>
              <a:prstGeom prst="triangle">
                <a:avLst>
                  <a:gd name="adj" fmla="val 50000"/>
                </a:avLst>
              </a:prstGeom>
              <a:solidFill>
                <a:srgbClr val="C0C0C0"/>
              </a:solidFill>
              <a:ln w="9525">
                <a:solidFill>
                  <a:schemeClr val="tx1"/>
                </a:solidFill>
                <a:miter lim="800000"/>
                <a:headEnd/>
                <a:tailEnd/>
              </a:ln>
              <a:effectLst/>
            </p:spPr>
            <p:txBody>
              <a:bodyPr wrap="none" anchor="ctr"/>
              <a:lstStyle/>
              <a:p>
                <a:endParaRPr lang="en-GB"/>
              </a:p>
            </p:txBody>
          </p:sp>
        </p:grpSp>
        <p:sp>
          <p:nvSpPr>
            <p:cNvPr id="48190" name="Text Box 62"/>
            <p:cNvSpPr txBox="1">
              <a:spLocks noChangeArrowheads="1"/>
            </p:cNvSpPr>
            <p:nvPr/>
          </p:nvSpPr>
          <p:spPr bwMode="auto">
            <a:xfrm>
              <a:off x="432" y="3888"/>
              <a:ext cx="1138" cy="212"/>
            </a:xfrm>
            <a:prstGeom prst="rect">
              <a:avLst/>
            </a:prstGeom>
            <a:noFill/>
            <a:ln w="9525">
              <a:noFill/>
              <a:miter lim="800000"/>
              <a:headEnd/>
              <a:tailEnd/>
            </a:ln>
            <a:effectLst/>
          </p:spPr>
          <p:txBody>
            <a:bodyPr wrap="none">
              <a:spAutoFit/>
            </a:bodyPr>
            <a:lstStyle/>
            <a:p>
              <a:r>
                <a:rPr lang="de-DE" sz="1600">
                  <a:solidFill>
                    <a:schemeClr val="folHlink"/>
                  </a:solidFill>
                  <a:latin typeface="Comic Sans MS" pitchFamily="66" charset="0"/>
                </a:rPr>
                <a:t>Milliarden Jahre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8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8187"/>
                                        </p:tgtEl>
                                        <p:attrNameLst>
                                          <p:attrName>style.visibility</p:attrName>
                                        </p:attrNameLst>
                                      </p:cBhvr>
                                      <p:to>
                                        <p:strVal val="visible"/>
                                      </p:to>
                                    </p:set>
                                    <p:animEffect transition="in" filter="wipe(up)">
                                      <p:cBhvr>
                                        <p:cTn id="15" dur="500"/>
                                        <p:tgtEl>
                                          <p:spTgt spid="4818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8186"/>
                                        </p:tgtEl>
                                        <p:attrNameLst>
                                          <p:attrName>style.visibility</p:attrName>
                                        </p:attrNameLst>
                                      </p:cBhvr>
                                      <p:to>
                                        <p:strVal val="visible"/>
                                      </p:to>
                                    </p:set>
                                    <p:animEffect transition="in" filter="wipe(right)">
                                      <p:cBhvr>
                                        <p:cTn id="20" dur="500"/>
                                        <p:tgtEl>
                                          <p:spTgt spid="481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8188"/>
                                        </p:tgtEl>
                                        <p:attrNameLst>
                                          <p:attrName>style.visibility</p:attrName>
                                        </p:attrNameLst>
                                      </p:cBhvr>
                                      <p:to>
                                        <p:strVal val="visible"/>
                                      </p:to>
                                    </p:set>
                                    <p:animEffect transition="in" filter="wipe(left)">
                                      <p:cBhvr>
                                        <p:cTn id="25" dur="500"/>
                                        <p:tgtEl>
                                          <p:spTgt spid="4818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8185"/>
                                        </p:tgtEl>
                                        <p:attrNameLst>
                                          <p:attrName>style.visibility</p:attrName>
                                        </p:attrNameLst>
                                      </p:cBhvr>
                                      <p:to>
                                        <p:strVal val="visible"/>
                                      </p:to>
                                    </p:set>
                                    <p:animEffect transition="in" filter="wipe(left)">
                                      <p:cBhvr>
                                        <p:cTn id="30" dur="500"/>
                                        <p:tgtEl>
                                          <p:spTgt spid="4818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8163"/>
                                        </p:tgtEl>
                                        <p:attrNameLst>
                                          <p:attrName>style.visibility</p:attrName>
                                        </p:attrNameLst>
                                      </p:cBhvr>
                                      <p:to>
                                        <p:strVal val="visible"/>
                                      </p:to>
                                    </p:set>
                                    <p:animEffect transition="in" filter="wipe(left)">
                                      <p:cBhvr>
                                        <p:cTn id="35" dur="500"/>
                                        <p:tgtEl>
                                          <p:spTgt spid="48163"/>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499"/>
                                          </p:stCondLst>
                                        </p:cTn>
                                        <p:tgtEl>
                                          <p:spTgt spid="481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48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Beobachtende Kosmologie</a:t>
            </a:r>
            <a:endParaRPr lang="de-DE" dirty="0"/>
          </a:p>
        </p:txBody>
      </p:sp>
      <p:sp>
        <p:nvSpPr>
          <p:cNvPr id="3" name="Content Placeholder 2"/>
          <p:cNvSpPr>
            <a:spLocks noGrp="1"/>
          </p:cNvSpPr>
          <p:nvPr>
            <p:ph idx="1"/>
          </p:nvPr>
        </p:nvSpPr>
        <p:spPr/>
        <p:txBody>
          <a:bodyPr/>
          <a:lstStyle/>
          <a:p>
            <a:r>
              <a:rPr lang="de-DE" dirty="0" smtClean="0"/>
              <a:t>Entfernungsmessung</a:t>
            </a:r>
          </a:p>
          <a:p>
            <a:r>
              <a:rPr lang="de-DE" dirty="0" smtClean="0"/>
              <a:t>Rotverschiebung</a:t>
            </a:r>
          </a:p>
          <a:p>
            <a:r>
              <a:rPr lang="de-DE" dirty="0" smtClean="0"/>
              <a:t>Veränderung/Entwicklung</a:t>
            </a:r>
          </a:p>
          <a:p>
            <a:pPr lvl="1"/>
            <a:r>
              <a:rPr lang="de-DE" dirty="0" smtClean="0"/>
              <a:t>Galaxien</a:t>
            </a:r>
          </a:p>
          <a:p>
            <a:pPr lvl="1"/>
            <a:r>
              <a:rPr lang="de-DE" dirty="0" smtClean="0"/>
              <a:t>Aufbau der chemischen Elemente</a:t>
            </a:r>
          </a:p>
          <a:p>
            <a:pPr lvl="1"/>
            <a:r>
              <a:rPr lang="de-DE" dirty="0" smtClean="0"/>
              <a:t>Abkühlung der kosmischen </a:t>
            </a:r>
            <a:r>
              <a:rPr lang="de-DE" dirty="0" err="1" smtClean="0"/>
              <a:t>Hintergrundsstrahlung</a:t>
            </a:r>
            <a:endParaRPr lang="de-DE"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ubble"/>
          <p:cNvPicPr>
            <a:picLocks noChangeAspect="1" noChangeArrowheads="1"/>
          </p:cNvPicPr>
          <p:nvPr/>
        </p:nvPicPr>
        <p:blipFill>
          <a:blip r:embed="rId3" cstate="print"/>
          <a:srcRect l="1744" t="1307" r="3096" b="740"/>
          <a:stretch>
            <a:fillRect/>
          </a:stretch>
        </p:blipFill>
        <p:spPr bwMode="auto">
          <a:xfrm>
            <a:off x="2627784" y="1772816"/>
            <a:ext cx="3929608" cy="5085184"/>
          </a:xfrm>
          <a:prstGeom prst="rect">
            <a:avLst/>
          </a:prstGeom>
          <a:noFill/>
        </p:spPr>
      </p:pic>
      <p:sp>
        <p:nvSpPr>
          <p:cNvPr id="14338" name="Rectangle 2"/>
          <p:cNvSpPr>
            <a:spLocks noGrp="1" noChangeArrowheads="1"/>
          </p:cNvSpPr>
          <p:nvPr>
            <p:ph type="title"/>
          </p:nvPr>
        </p:nvSpPr>
        <p:spPr/>
        <p:txBody>
          <a:bodyPr/>
          <a:lstStyle/>
          <a:p>
            <a:r>
              <a:rPr lang="de-DE"/>
              <a:t>Die Expansion des Universums</a:t>
            </a:r>
            <a:endParaRPr lang="en-GB"/>
          </a:p>
        </p:txBody>
      </p:sp>
      <p:grpSp>
        <p:nvGrpSpPr>
          <p:cNvPr id="2" name="Group 5"/>
          <p:cNvGrpSpPr>
            <a:grpSpLocks/>
          </p:cNvGrpSpPr>
          <p:nvPr/>
        </p:nvGrpSpPr>
        <p:grpSpPr bwMode="auto">
          <a:xfrm>
            <a:off x="0" y="0"/>
            <a:ext cx="7589838" cy="6858000"/>
            <a:chOff x="0" y="0"/>
            <a:chExt cx="4781" cy="4320"/>
          </a:xfrm>
        </p:grpSpPr>
        <p:pic>
          <p:nvPicPr>
            <p:cNvPr id="14339" name="Picture 3" descr="redshift"/>
            <p:cNvPicPr>
              <a:picLocks noChangeAspect="1" noChangeArrowheads="1"/>
            </p:cNvPicPr>
            <p:nvPr/>
          </p:nvPicPr>
          <p:blipFill>
            <a:blip r:embed="rId4" cstate="print"/>
            <a:srcRect b="17363"/>
            <a:stretch>
              <a:fillRect/>
            </a:stretch>
          </p:blipFill>
          <p:spPr bwMode="auto">
            <a:xfrm>
              <a:off x="960" y="0"/>
              <a:ext cx="3821" cy="4320"/>
            </a:xfrm>
            <a:prstGeom prst="rect">
              <a:avLst/>
            </a:prstGeom>
            <a:noFill/>
            <a:ln w="9525">
              <a:noFill/>
              <a:miter lim="800000"/>
              <a:headEnd/>
              <a:tailEnd/>
            </a:ln>
          </p:spPr>
        </p:pic>
        <p:sp>
          <p:nvSpPr>
            <p:cNvPr id="14340" name="Text Box 4"/>
            <p:cNvSpPr txBox="1">
              <a:spLocks noChangeArrowheads="1"/>
            </p:cNvSpPr>
            <p:nvPr/>
          </p:nvSpPr>
          <p:spPr bwMode="auto">
            <a:xfrm>
              <a:off x="0" y="3408"/>
              <a:ext cx="1156" cy="288"/>
            </a:xfrm>
            <a:prstGeom prst="rect">
              <a:avLst/>
            </a:prstGeom>
            <a:noFill/>
            <a:ln w="9525">
              <a:noFill/>
              <a:miter lim="800000"/>
              <a:headEnd/>
              <a:tailEnd/>
            </a:ln>
            <a:effectLst/>
          </p:spPr>
          <p:txBody>
            <a:bodyPr wrap="none">
              <a:spAutoFit/>
            </a:bodyPr>
            <a:lstStyle/>
            <a:p>
              <a:r>
                <a:rPr lang="en-GB" dirty="0"/>
                <a:t>Hubble 1936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228600"/>
            <a:ext cx="7772400" cy="1143000"/>
          </a:xfrm>
        </p:spPr>
        <p:txBody>
          <a:bodyPr/>
          <a:lstStyle/>
          <a:p>
            <a:r>
              <a:rPr lang="de-DE"/>
              <a:t>Das original Hubble Diagram</a:t>
            </a:r>
            <a:endParaRPr lang="en-GB"/>
          </a:p>
        </p:txBody>
      </p:sp>
      <p:pic>
        <p:nvPicPr>
          <p:cNvPr id="15363" name="Picture 3" descr="hubble_orig"/>
          <p:cNvPicPr>
            <a:picLocks noChangeAspect="1" noChangeArrowheads="1"/>
          </p:cNvPicPr>
          <p:nvPr/>
        </p:nvPicPr>
        <p:blipFill>
          <a:blip r:embed="rId3" cstate="print"/>
          <a:srcRect/>
          <a:stretch>
            <a:fillRect/>
          </a:stretch>
        </p:blipFill>
        <p:spPr bwMode="auto">
          <a:xfrm>
            <a:off x="762000" y="1219200"/>
            <a:ext cx="7772400" cy="5148263"/>
          </a:xfrm>
          <a:prstGeom prst="rect">
            <a:avLst/>
          </a:prstGeom>
          <a:noFill/>
        </p:spPr>
      </p:pic>
      <p:grpSp>
        <p:nvGrpSpPr>
          <p:cNvPr id="15366" name="Group 6"/>
          <p:cNvGrpSpPr>
            <a:grpSpLocks/>
          </p:cNvGrpSpPr>
          <p:nvPr/>
        </p:nvGrpSpPr>
        <p:grpSpPr bwMode="auto">
          <a:xfrm>
            <a:off x="7162800" y="5562600"/>
            <a:ext cx="1692275" cy="914400"/>
            <a:chOff x="4512" y="3504"/>
            <a:chExt cx="1066" cy="576"/>
          </a:xfrm>
        </p:grpSpPr>
        <p:sp>
          <p:nvSpPr>
            <p:cNvPr id="15364" name="AutoShape 4"/>
            <p:cNvSpPr>
              <a:spLocks noChangeArrowheads="1"/>
            </p:cNvSpPr>
            <p:nvPr/>
          </p:nvSpPr>
          <p:spPr bwMode="auto">
            <a:xfrm>
              <a:off x="4656" y="3504"/>
              <a:ext cx="864" cy="306"/>
            </a:xfrm>
            <a:prstGeom prst="rightArrow">
              <a:avLst>
                <a:gd name="adj1" fmla="val 50000"/>
                <a:gd name="adj2" fmla="val 70588"/>
              </a:avLst>
            </a:prstGeom>
            <a:solidFill>
              <a:srgbClr val="FF0000"/>
            </a:solidFill>
            <a:ln w="9525">
              <a:solidFill>
                <a:schemeClr val="tx1"/>
              </a:solidFill>
              <a:miter lim="800000"/>
              <a:headEnd/>
              <a:tailEnd/>
            </a:ln>
            <a:effectLst/>
          </p:spPr>
          <p:txBody>
            <a:bodyPr wrap="none" anchor="ctr"/>
            <a:lstStyle/>
            <a:p>
              <a:endParaRPr lang="en-GB"/>
            </a:p>
          </p:txBody>
        </p:sp>
        <p:sp>
          <p:nvSpPr>
            <p:cNvPr id="15365" name="Text Box 5"/>
            <p:cNvSpPr txBox="1">
              <a:spLocks noChangeArrowheads="1"/>
            </p:cNvSpPr>
            <p:nvPr/>
          </p:nvSpPr>
          <p:spPr bwMode="auto">
            <a:xfrm>
              <a:off x="4512" y="3792"/>
              <a:ext cx="1066" cy="288"/>
            </a:xfrm>
            <a:prstGeom prst="rect">
              <a:avLst/>
            </a:prstGeom>
            <a:noFill/>
            <a:ln w="9525">
              <a:noFill/>
              <a:miter lim="800000"/>
              <a:headEnd/>
              <a:tailEnd/>
            </a:ln>
            <a:effectLst/>
          </p:spPr>
          <p:txBody>
            <a:bodyPr wrap="none">
              <a:spAutoFit/>
            </a:bodyPr>
            <a:lstStyle/>
            <a:p>
              <a:r>
                <a:rPr lang="de-DE">
                  <a:solidFill>
                    <a:srgbClr val="FF0000"/>
                  </a:solidFill>
                </a:rPr>
                <a:t>Entfernung</a:t>
              </a:r>
              <a:endParaRPr lang="en-GB" b="0">
                <a:solidFill>
                  <a:srgbClr val="FF0000"/>
                </a:solidFill>
              </a:endParaRPr>
            </a:p>
          </p:txBody>
        </p:sp>
      </p:grpSp>
      <p:grpSp>
        <p:nvGrpSpPr>
          <p:cNvPr id="15369" name="Group 9"/>
          <p:cNvGrpSpPr>
            <a:grpSpLocks/>
          </p:cNvGrpSpPr>
          <p:nvPr/>
        </p:nvGrpSpPr>
        <p:grpSpPr bwMode="auto">
          <a:xfrm>
            <a:off x="0" y="835025"/>
            <a:ext cx="1019175" cy="2335213"/>
            <a:chOff x="0" y="526"/>
            <a:chExt cx="642" cy="1471"/>
          </a:xfrm>
        </p:grpSpPr>
        <p:sp>
          <p:nvSpPr>
            <p:cNvPr id="15367" name="AutoShape 7"/>
            <p:cNvSpPr>
              <a:spLocks noChangeArrowheads="1"/>
            </p:cNvSpPr>
            <p:nvPr/>
          </p:nvSpPr>
          <p:spPr bwMode="auto">
            <a:xfrm>
              <a:off x="336" y="912"/>
              <a:ext cx="306" cy="615"/>
            </a:xfrm>
            <a:prstGeom prst="upArrow">
              <a:avLst>
                <a:gd name="adj1" fmla="val 50000"/>
                <a:gd name="adj2" fmla="val 50245"/>
              </a:avLst>
            </a:prstGeom>
            <a:solidFill>
              <a:srgbClr val="FF0000"/>
            </a:solidFill>
            <a:ln w="9525">
              <a:solidFill>
                <a:schemeClr val="tx1"/>
              </a:solidFill>
              <a:miter lim="800000"/>
              <a:headEnd/>
              <a:tailEnd/>
            </a:ln>
            <a:effectLst/>
          </p:spPr>
          <p:txBody>
            <a:bodyPr wrap="none" anchor="ctr"/>
            <a:lstStyle/>
            <a:p>
              <a:endParaRPr lang="en-GB"/>
            </a:p>
          </p:txBody>
        </p:sp>
        <p:sp>
          <p:nvSpPr>
            <p:cNvPr id="15368" name="Text Box 8"/>
            <p:cNvSpPr txBox="1">
              <a:spLocks noChangeArrowheads="1"/>
            </p:cNvSpPr>
            <p:nvPr/>
          </p:nvSpPr>
          <p:spPr bwMode="auto">
            <a:xfrm rot="-5385612">
              <a:off x="-592" y="1118"/>
              <a:ext cx="1471" cy="288"/>
            </a:xfrm>
            <a:prstGeom prst="rect">
              <a:avLst/>
            </a:prstGeom>
            <a:noFill/>
            <a:ln w="9525">
              <a:noFill/>
              <a:miter lim="800000"/>
              <a:headEnd/>
              <a:tailEnd/>
            </a:ln>
            <a:effectLst/>
          </p:spPr>
          <p:txBody>
            <a:bodyPr wrap="none">
              <a:spAutoFit/>
            </a:bodyPr>
            <a:lstStyle/>
            <a:p>
              <a:r>
                <a:rPr lang="de-DE" b="0">
                  <a:solidFill>
                    <a:srgbClr val="FF0000"/>
                  </a:solidFill>
                </a:rPr>
                <a:t>G</a:t>
              </a:r>
              <a:r>
                <a:rPr lang="de-DE">
                  <a:solidFill>
                    <a:srgbClr val="FF0000"/>
                  </a:solidFill>
                </a:rPr>
                <a:t>eschwindigkeit</a:t>
              </a:r>
              <a:endParaRPr lang="en-GB" b="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ppt_x"/>
                                          </p:val>
                                        </p:tav>
                                        <p:tav tm="100000">
                                          <p:val>
                                            <p:strVal val="#ppt_x"/>
                                          </p:val>
                                        </p:tav>
                                      </p:tavLst>
                                    </p:anim>
                                    <p:anim calcmode="lin" valueType="num">
                                      <p:cBhvr additive="base">
                                        <p:cTn id="8"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369"/>
                                        </p:tgtEl>
                                        <p:attrNameLst>
                                          <p:attrName>style.visibility</p:attrName>
                                        </p:attrNameLst>
                                      </p:cBhvr>
                                      <p:to>
                                        <p:strVal val="visible"/>
                                      </p:to>
                                    </p:set>
                                    <p:anim calcmode="lin" valueType="num">
                                      <p:cBhvr additive="base">
                                        <p:cTn id="13" dur="500" fill="hold"/>
                                        <p:tgtEl>
                                          <p:spTgt spid="15369"/>
                                        </p:tgtEl>
                                        <p:attrNameLst>
                                          <p:attrName>ppt_x</p:attrName>
                                        </p:attrNameLst>
                                      </p:cBhvr>
                                      <p:tavLst>
                                        <p:tav tm="0">
                                          <p:val>
                                            <p:strVal val="0-#ppt_w/2"/>
                                          </p:val>
                                        </p:tav>
                                        <p:tav tm="100000">
                                          <p:val>
                                            <p:strVal val="#ppt_x"/>
                                          </p:val>
                                        </p:tav>
                                      </p:tavLst>
                                    </p:anim>
                                    <p:anim calcmode="lin" valueType="num">
                                      <p:cBhvr additive="base">
                                        <p:cTn id="14" dur="500" fill="hold"/>
                                        <p:tgtEl>
                                          <p:spTgt spid="153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125760"/>
            <a:ext cx="8604448" cy="1143000"/>
          </a:xfrm>
        </p:spPr>
        <p:txBody>
          <a:bodyPr/>
          <a:lstStyle/>
          <a:p>
            <a:r>
              <a:rPr lang="de-DE" dirty="0"/>
              <a:t>Ein modernes Hubble </a:t>
            </a:r>
            <a:r>
              <a:rPr lang="de-DE" dirty="0" err="1"/>
              <a:t>Diagram</a:t>
            </a:r>
            <a:endParaRPr lang="en-GB" dirty="0"/>
          </a:p>
        </p:txBody>
      </p:sp>
      <p:pic>
        <p:nvPicPr>
          <p:cNvPr id="16387" name="Picture 3" descr="H0_HST_key_res"/>
          <p:cNvPicPr>
            <a:picLocks noChangeAspect="1" noChangeArrowheads="1"/>
          </p:cNvPicPr>
          <p:nvPr/>
        </p:nvPicPr>
        <p:blipFill>
          <a:blip r:embed="rId3" cstate="print"/>
          <a:srcRect t="7158" b="16702"/>
          <a:stretch>
            <a:fillRect/>
          </a:stretch>
        </p:blipFill>
        <p:spPr bwMode="auto">
          <a:xfrm>
            <a:off x="1691680" y="1116012"/>
            <a:ext cx="5829300" cy="5741988"/>
          </a:xfrm>
          <a:prstGeom prst="rect">
            <a:avLst/>
          </a:prstGeom>
          <a:noFill/>
          <a:ln w="9525">
            <a:noFill/>
            <a:miter lim="800000"/>
            <a:headEnd/>
            <a:tailEnd/>
          </a:ln>
        </p:spPr>
      </p:pic>
      <p:sp>
        <p:nvSpPr>
          <p:cNvPr id="16388" name="Rectangle 4"/>
          <p:cNvSpPr>
            <a:spLocks noChangeArrowheads="1"/>
          </p:cNvSpPr>
          <p:nvPr/>
        </p:nvSpPr>
        <p:spPr bwMode="auto">
          <a:xfrm>
            <a:off x="2880000" y="4518000"/>
            <a:ext cx="76200" cy="228600"/>
          </a:xfrm>
          <a:prstGeom prst="rect">
            <a:avLst/>
          </a:prstGeom>
          <a:solidFill>
            <a:srgbClr val="FF0000"/>
          </a:solidFill>
          <a:ln w="9525">
            <a:solidFill>
              <a:schemeClr val="tx1"/>
            </a:solidFill>
            <a:miter lim="800000"/>
            <a:headEnd/>
            <a:tailEnd/>
          </a:ln>
          <a:effec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fltVal val="0"/>
                                          </p:val>
                                        </p:tav>
                                        <p:tav tm="100000">
                                          <p:val>
                                            <p:strVal val="#ppt_w"/>
                                          </p:val>
                                        </p:tav>
                                      </p:tavLst>
                                    </p:anim>
                                    <p:anim calcmode="lin" valueType="num">
                                      <p:cBhvr>
                                        <p:cTn id="8" dur="1000" fill="hold"/>
                                        <p:tgtEl>
                                          <p:spTgt spid="16388"/>
                                        </p:tgtEl>
                                        <p:attrNameLst>
                                          <p:attrName>ppt_h</p:attrName>
                                        </p:attrNameLst>
                                      </p:cBhvr>
                                      <p:tavLst>
                                        <p:tav tm="0">
                                          <p:val>
                                            <p:fltVal val="0"/>
                                          </p:val>
                                        </p:tav>
                                        <p:tav tm="100000">
                                          <p:val>
                                            <p:strVal val="#ppt_h"/>
                                          </p:val>
                                        </p:tav>
                                      </p:tavLst>
                                    </p:anim>
                                    <p:anim calcmode="lin" valueType="num">
                                      <p:cBhvr>
                                        <p:cTn id="9" dur="1000" fill="hold"/>
                                        <p:tgtEl>
                                          <p:spTgt spid="163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p:spPr>
        <p:txBody>
          <a:bodyPr/>
          <a:lstStyle/>
          <a:p>
            <a:r>
              <a:rPr lang="en-GB" dirty="0" smtClean="0">
                <a:solidFill>
                  <a:srgbClr val="F8F8F8"/>
                </a:solidFill>
              </a:rPr>
              <a:t>Supernova</a:t>
            </a:r>
            <a:endParaRPr lang="en-GB" dirty="0">
              <a:solidFill>
                <a:srgbClr val="F8F8F8"/>
              </a:solidFill>
            </a:endParaRPr>
          </a:p>
        </p:txBody>
      </p:sp>
      <p:sp>
        <p:nvSpPr>
          <p:cNvPr id="3" name="Content Placeholder 2"/>
          <p:cNvSpPr>
            <a:spLocks noGrp="1"/>
          </p:cNvSpPr>
          <p:nvPr>
            <p:ph idx="1"/>
          </p:nvPr>
        </p:nvSpPr>
        <p:spPr/>
        <p:txBody>
          <a:bodyPr/>
          <a:lstStyle/>
          <a:p>
            <a:endParaRPr lang="en-GB"/>
          </a:p>
        </p:txBody>
      </p:sp>
      <p:grpSp>
        <p:nvGrpSpPr>
          <p:cNvPr id="4" name="Group 5"/>
          <p:cNvGrpSpPr/>
          <p:nvPr/>
        </p:nvGrpSpPr>
        <p:grpSpPr>
          <a:xfrm>
            <a:off x="0" y="1124744"/>
            <a:ext cx="10692680" cy="5760640"/>
            <a:chOff x="0" y="966720"/>
            <a:chExt cx="9144000" cy="4640000"/>
          </a:xfrm>
        </p:grpSpPr>
        <p:pic>
          <p:nvPicPr>
            <p:cNvPr id="246786" name="Picture 2"/>
            <p:cNvPicPr>
              <a:picLocks noChangeAspect="1" noChangeArrowheads="1"/>
            </p:cNvPicPr>
            <p:nvPr/>
          </p:nvPicPr>
          <p:blipFill>
            <a:blip r:embed="rId2" cstate="print"/>
            <a:srcRect t="1235"/>
            <a:stretch>
              <a:fillRect/>
            </a:stretch>
          </p:blipFill>
          <p:spPr bwMode="auto">
            <a:xfrm>
              <a:off x="0" y="966720"/>
              <a:ext cx="5981724" cy="4640000"/>
            </a:xfrm>
            <a:prstGeom prst="rect">
              <a:avLst/>
            </a:prstGeom>
            <a:noFill/>
            <a:ln w="9525">
              <a:noFill/>
              <a:miter lim="800000"/>
              <a:headEnd/>
              <a:tailEnd/>
            </a:ln>
          </p:spPr>
        </p:pic>
        <p:pic>
          <p:nvPicPr>
            <p:cNvPr id="246787" name="Picture 3"/>
            <p:cNvPicPr>
              <a:picLocks noChangeAspect="1" noChangeArrowheads="1"/>
            </p:cNvPicPr>
            <p:nvPr/>
          </p:nvPicPr>
          <p:blipFill>
            <a:blip r:embed="rId3" cstate="print"/>
            <a:srcRect t="1235"/>
            <a:stretch>
              <a:fillRect/>
            </a:stretch>
          </p:blipFill>
          <p:spPr bwMode="auto">
            <a:xfrm>
              <a:off x="3259364" y="966720"/>
              <a:ext cx="5884636" cy="4640000"/>
            </a:xfrm>
            <a:prstGeom prst="rect">
              <a:avLst/>
            </a:prstGeom>
            <a:noFill/>
            <a:ln w="9525">
              <a:noFill/>
              <a:miter lim="800000"/>
              <a:headEnd/>
              <a:tailEnd/>
            </a:ln>
          </p:spPr>
        </p:pic>
      </p:grpSp>
      <p:sp>
        <p:nvSpPr>
          <p:cNvPr id="7" name="TextBox 6"/>
          <p:cNvSpPr txBox="1"/>
          <p:nvPr/>
        </p:nvSpPr>
        <p:spPr>
          <a:xfrm>
            <a:off x="251520" y="6309320"/>
            <a:ext cx="2552302" cy="461665"/>
          </a:xfrm>
          <a:prstGeom prst="rect">
            <a:avLst/>
          </a:prstGeom>
          <a:noFill/>
        </p:spPr>
        <p:txBody>
          <a:bodyPr wrap="none" rtlCol="0">
            <a:spAutoFit/>
          </a:bodyPr>
          <a:lstStyle/>
          <a:p>
            <a:r>
              <a:rPr lang="en-GB" dirty="0" smtClean="0">
                <a:solidFill>
                  <a:srgbClr val="F8F8F8"/>
                </a:solidFill>
                <a:latin typeface="HelveticaNeueLT Com 45 Lt" pitchFamily="34" charset="0"/>
              </a:rPr>
              <a:t>23 February 1987</a:t>
            </a:r>
          </a:p>
        </p:txBody>
      </p:sp>
      <p:sp>
        <p:nvSpPr>
          <p:cNvPr id="8" name="TextBox 7"/>
          <p:cNvSpPr txBox="1"/>
          <p:nvPr/>
        </p:nvSpPr>
        <p:spPr>
          <a:xfrm>
            <a:off x="3995936" y="6309320"/>
            <a:ext cx="2552302" cy="461665"/>
          </a:xfrm>
          <a:prstGeom prst="rect">
            <a:avLst/>
          </a:prstGeom>
          <a:noFill/>
        </p:spPr>
        <p:txBody>
          <a:bodyPr wrap="none" rtlCol="0">
            <a:spAutoFit/>
          </a:bodyPr>
          <a:lstStyle/>
          <a:p>
            <a:r>
              <a:rPr lang="en-GB" dirty="0" smtClean="0">
                <a:solidFill>
                  <a:srgbClr val="F8F8F8"/>
                </a:solidFill>
                <a:latin typeface="HelveticaNeueLT Com 45 Lt" pitchFamily="34" charset="0"/>
              </a:rPr>
              <a:t>25 February 1987</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87A_aat"/>
          <p:cNvPicPr>
            <a:picLocks noChangeAspect="1" noChangeArrowheads="1"/>
          </p:cNvPicPr>
          <p:nvPr/>
        </p:nvPicPr>
        <p:blipFill>
          <a:blip r:embed="rId2" cstate="print"/>
          <a:srcRect t="5902"/>
          <a:stretch>
            <a:fillRect/>
          </a:stretch>
        </p:blipFill>
        <p:spPr bwMode="auto">
          <a:xfrm>
            <a:off x="0" y="188913"/>
            <a:ext cx="9144000" cy="6453187"/>
          </a:xfrm>
          <a:prstGeom prst="rect">
            <a:avLst/>
          </a:prstGeom>
          <a:noFill/>
          <a:ln w="9525">
            <a:noFill/>
            <a:miter lim="800000"/>
            <a:headEnd/>
            <a:tailEnd/>
          </a:ln>
        </p:spPr>
      </p:pic>
      <p:sp>
        <p:nvSpPr>
          <p:cNvPr id="27651" name="Rectangle 3"/>
          <p:cNvSpPr>
            <a:spLocks noGrp="1" noChangeArrowheads="1"/>
          </p:cNvSpPr>
          <p:nvPr>
            <p:ph type="title"/>
          </p:nvPr>
        </p:nvSpPr>
        <p:spPr/>
        <p:txBody>
          <a:bodyPr/>
          <a:lstStyle/>
          <a:p>
            <a:r>
              <a:rPr lang="en-GB" sz="8800" smtClean="0">
                <a:solidFill>
                  <a:srgbClr val="FFFF00"/>
                </a:solidFill>
              </a:rPr>
              <a:t>Supernova!</a:t>
            </a:r>
          </a:p>
        </p:txBody>
      </p:sp>
      <p:sp>
        <p:nvSpPr>
          <p:cNvPr id="328709" name="Text Box 5"/>
          <p:cNvSpPr txBox="1">
            <a:spLocks noChangeArrowheads="1"/>
          </p:cNvSpPr>
          <p:nvPr/>
        </p:nvSpPr>
        <p:spPr bwMode="auto">
          <a:xfrm>
            <a:off x="-34925" y="6211888"/>
            <a:ext cx="3926909" cy="461665"/>
          </a:xfrm>
          <a:prstGeom prst="rect">
            <a:avLst/>
          </a:prstGeom>
          <a:noFill/>
          <a:ln w="9525">
            <a:noFill/>
            <a:miter lim="800000"/>
            <a:headEnd/>
            <a:tailEnd/>
          </a:ln>
          <a:effectLst/>
        </p:spPr>
        <p:txBody>
          <a:bodyPr wrap="none">
            <a:spAutoFit/>
          </a:bodyPr>
          <a:lstStyle/>
          <a:p>
            <a:pPr>
              <a:defRPr/>
            </a:pPr>
            <a:r>
              <a:rPr lang="en-GB" b="0" dirty="0">
                <a:solidFill>
                  <a:schemeClr val="bg1"/>
                </a:solidFill>
              </a:rPr>
              <a:t>© Anglo-Australian Telescope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GB"/>
              <a:t>Supernovae</a:t>
            </a:r>
          </a:p>
        </p:txBody>
      </p:sp>
      <p:sp>
        <p:nvSpPr>
          <p:cNvPr id="9" name="Footer Placeholder 4"/>
          <p:cNvSpPr>
            <a:spLocks noGrp="1"/>
          </p:cNvSpPr>
          <p:nvPr>
            <p:ph type="ftr" sz="quarter" idx="11"/>
          </p:nvPr>
        </p:nvSpPr>
        <p:spPr/>
        <p:txBody>
          <a:bodyPr/>
          <a:lstStyle/>
          <a:p>
            <a:r>
              <a:rPr lang="en-GB"/>
              <a:t>Bruno Leibundgut</a:t>
            </a:r>
          </a:p>
        </p:txBody>
      </p:sp>
      <p:grpSp>
        <p:nvGrpSpPr>
          <p:cNvPr id="2" name="Group 2"/>
          <p:cNvGrpSpPr>
            <a:grpSpLocks/>
          </p:cNvGrpSpPr>
          <p:nvPr/>
        </p:nvGrpSpPr>
        <p:grpSpPr bwMode="auto">
          <a:xfrm>
            <a:off x="71438" y="-26988"/>
            <a:ext cx="8964612" cy="7173913"/>
            <a:chOff x="45" y="-17"/>
            <a:chExt cx="5647" cy="4519"/>
          </a:xfrm>
        </p:grpSpPr>
        <p:pic>
          <p:nvPicPr>
            <p:cNvPr id="450563" name="Picture 3" descr="SDSS2_SNgalery"/>
            <p:cNvPicPr>
              <a:picLocks noChangeAspect="1" noChangeArrowheads="1"/>
            </p:cNvPicPr>
            <p:nvPr/>
          </p:nvPicPr>
          <p:blipFill>
            <a:blip r:embed="rId2" cstate="print"/>
            <a:srcRect l="6212" t="39827"/>
            <a:stretch>
              <a:fillRect/>
            </a:stretch>
          </p:blipFill>
          <p:spPr bwMode="auto">
            <a:xfrm>
              <a:off x="45" y="-17"/>
              <a:ext cx="5647" cy="4519"/>
            </a:xfrm>
            <a:prstGeom prst="rect">
              <a:avLst/>
            </a:prstGeom>
            <a:noFill/>
          </p:spPr>
        </p:pic>
        <p:sp>
          <p:nvSpPr>
            <p:cNvPr id="450564" name="Text Box 4"/>
            <p:cNvSpPr txBox="1">
              <a:spLocks noChangeArrowheads="1"/>
            </p:cNvSpPr>
            <p:nvPr/>
          </p:nvSpPr>
          <p:spPr bwMode="auto">
            <a:xfrm>
              <a:off x="146" y="4018"/>
              <a:ext cx="783" cy="250"/>
            </a:xfrm>
            <a:prstGeom prst="rect">
              <a:avLst/>
            </a:prstGeom>
            <a:noFill/>
            <a:ln w="9525">
              <a:noFill/>
              <a:miter lim="800000"/>
              <a:headEnd/>
              <a:tailEnd/>
            </a:ln>
            <a:effectLst/>
          </p:spPr>
          <p:txBody>
            <a:bodyPr wrap="none">
              <a:spAutoFit/>
            </a:bodyPr>
            <a:lstStyle/>
            <a:p>
              <a:pPr algn="l"/>
              <a:r>
                <a:rPr lang="en-GB" sz="2000">
                  <a:solidFill>
                    <a:schemeClr val="bg1"/>
                  </a:solidFill>
                </a:rPr>
                <a:t>© SDSSII</a:t>
              </a:r>
            </a:p>
          </p:txBody>
        </p:sp>
      </p:grpSp>
      <p:sp>
        <p:nvSpPr>
          <p:cNvPr id="450565" name="Rectangle 5"/>
          <p:cNvSpPr>
            <a:spLocks noGrp="1" noChangeArrowheads="1"/>
          </p:cNvSpPr>
          <p:nvPr>
            <p:ph type="title"/>
          </p:nvPr>
        </p:nvSpPr>
        <p:spPr/>
        <p:txBody>
          <a:bodyPr/>
          <a:lstStyle/>
          <a:p>
            <a:endParaRPr lang="en-US"/>
          </a:p>
        </p:txBody>
      </p:sp>
      <p:sp>
        <p:nvSpPr>
          <p:cNvPr id="450566" name="Rectangle 6"/>
          <p:cNvSpPr>
            <a:spLocks noGrp="1" noChangeArrowheads="1"/>
          </p:cNvSpPr>
          <p:nvPr>
            <p:ph type="body" idx="1"/>
          </p:nvPr>
        </p:nvSpPr>
        <p:spPr/>
        <p:txBody>
          <a:bodyPr/>
          <a:lstStyle/>
          <a:p>
            <a:endParaRPr lang="en-US"/>
          </a:p>
        </p:txBody>
      </p:sp>
      <p:sp>
        <p:nvSpPr>
          <p:cNvPr id="450567" name="Rectangle 7"/>
          <p:cNvSpPr>
            <a:spLocks noChangeArrowheads="1"/>
          </p:cNvSpPr>
          <p:nvPr/>
        </p:nvSpPr>
        <p:spPr bwMode="auto">
          <a:xfrm>
            <a:off x="3219450" y="638175"/>
            <a:ext cx="2647950" cy="641350"/>
          </a:xfrm>
          <a:prstGeom prst="rect">
            <a:avLst/>
          </a:prstGeom>
          <a:noFill/>
          <a:ln w="9525">
            <a:noFill/>
            <a:miter lim="800000"/>
            <a:headEnd/>
            <a:tailEnd/>
          </a:ln>
          <a:effectLst/>
        </p:spPr>
        <p:txBody>
          <a:bodyPr wrap="none">
            <a:spAutoFit/>
          </a:bodyPr>
          <a:lstStyle/>
          <a:p>
            <a:pPr algn="l"/>
            <a:r>
              <a:rPr lang="en-GB" sz="3600">
                <a:solidFill>
                  <a:srgbClr val="FFFF00"/>
                </a:solidFill>
              </a:rPr>
              <a:t>Supernovae!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GB"/>
              <a:t>Bruno Leibundgut</a:t>
            </a:r>
          </a:p>
        </p:txBody>
      </p:sp>
      <p:sp>
        <p:nvSpPr>
          <p:cNvPr id="451586" name="Rectangle 2"/>
          <p:cNvSpPr>
            <a:spLocks noGrp="1" noChangeArrowheads="1"/>
          </p:cNvSpPr>
          <p:nvPr>
            <p:ph type="title"/>
          </p:nvPr>
        </p:nvSpPr>
        <p:spPr>
          <a:xfrm>
            <a:off x="685800" y="304800"/>
            <a:ext cx="6316663" cy="965200"/>
          </a:xfrm>
        </p:spPr>
        <p:txBody>
          <a:bodyPr/>
          <a:lstStyle/>
          <a:p>
            <a:r>
              <a:rPr lang="en-GB" sz="1600">
                <a:solidFill>
                  <a:srgbClr val="FFFF00"/>
                </a:solidFill>
              </a:rPr>
              <a:t>Supernovae!</a:t>
            </a:r>
          </a:p>
        </p:txBody>
      </p:sp>
      <p:sp>
        <p:nvSpPr>
          <p:cNvPr id="451587" name="Rectangle 3"/>
          <p:cNvSpPr>
            <a:spLocks noGrp="1" noChangeArrowheads="1"/>
          </p:cNvSpPr>
          <p:nvPr>
            <p:ph type="body" idx="1"/>
          </p:nvPr>
        </p:nvSpPr>
        <p:spPr/>
        <p:txBody>
          <a:bodyPr/>
          <a:lstStyle/>
          <a:p>
            <a:endParaRPr lang="en-US"/>
          </a:p>
        </p:txBody>
      </p:sp>
      <p:pic>
        <p:nvPicPr>
          <p:cNvPr id="451588" name="Picture 4" descr="Riess07_fig2"/>
          <p:cNvPicPr>
            <a:picLocks noChangeAspect="1" noChangeArrowheads="1"/>
          </p:cNvPicPr>
          <p:nvPr/>
        </p:nvPicPr>
        <p:blipFill>
          <a:blip r:embed="rId2" cstate="print"/>
          <a:srcRect/>
          <a:stretch>
            <a:fillRect/>
          </a:stretch>
        </p:blipFill>
        <p:spPr bwMode="auto">
          <a:xfrm>
            <a:off x="1043608" y="0"/>
            <a:ext cx="4325938" cy="6858000"/>
          </a:xfrm>
          <a:prstGeom prst="rect">
            <a:avLst/>
          </a:prstGeom>
          <a:noFill/>
        </p:spPr>
      </p:pic>
      <p:sp>
        <p:nvSpPr>
          <p:cNvPr id="451589" name="Text Box 5"/>
          <p:cNvSpPr txBox="1">
            <a:spLocks noChangeArrowheads="1"/>
          </p:cNvSpPr>
          <p:nvPr/>
        </p:nvSpPr>
        <p:spPr bwMode="auto">
          <a:xfrm>
            <a:off x="5919788" y="6234113"/>
            <a:ext cx="1903412" cy="396875"/>
          </a:xfrm>
          <a:prstGeom prst="rect">
            <a:avLst/>
          </a:prstGeom>
          <a:noFill/>
          <a:ln w="9525">
            <a:noFill/>
            <a:miter lim="800000"/>
            <a:headEnd/>
            <a:tailEnd/>
          </a:ln>
          <a:effectLst/>
        </p:spPr>
        <p:txBody>
          <a:bodyPr wrap="none">
            <a:spAutoFit/>
          </a:bodyPr>
          <a:lstStyle/>
          <a:p>
            <a:pPr algn="l"/>
            <a:r>
              <a:rPr lang="en-GB" sz="2000">
                <a:solidFill>
                  <a:schemeClr val="bg1"/>
                </a:solidFill>
              </a:rPr>
              <a:t>Riess et al. 2007</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22" name="Picture 2" descr="94D"/>
          <p:cNvPicPr>
            <a:picLocks noChangeAspect="1" noChangeArrowheads="1"/>
          </p:cNvPicPr>
          <p:nvPr/>
        </p:nvPicPr>
        <p:blipFill>
          <a:blip r:embed="rId3" cstate="print"/>
          <a:srcRect/>
          <a:stretch>
            <a:fillRect/>
          </a:stretch>
        </p:blipFill>
        <p:spPr bwMode="auto">
          <a:xfrm>
            <a:off x="1547813" y="404813"/>
            <a:ext cx="6143625" cy="6143625"/>
          </a:xfrm>
          <a:prstGeom prst="rect">
            <a:avLst/>
          </a:prstGeom>
          <a:noFill/>
        </p:spPr>
      </p:pic>
      <p:sp>
        <p:nvSpPr>
          <p:cNvPr id="30723" name="Text Box 3"/>
          <p:cNvSpPr txBox="1">
            <a:spLocks noChangeArrowheads="1"/>
          </p:cNvSpPr>
          <p:nvPr/>
        </p:nvSpPr>
        <p:spPr bwMode="auto">
          <a:xfrm>
            <a:off x="879475" y="1211263"/>
            <a:ext cx="2127250" cy="641350"/>
          </a:xfrm>
          <a:prstGeom prst="rect">
            <a:avLst/>
          </a:prstGeom>
          <a:noFill/>
          <a:ln w="9525">
            <a:noFill/>
            <a:miter lim="800000"/>
            <a:headEnd/>
            <a:tailEnd/>
          </a:ln>
          <a:effectLst/>
        </p:spPr>
        <p:txBody>
          <a:bodyPr wrap="none">
            <a:spAutoFit/>
          </a:bodyPr>
          <a:lstStyle/>
          <a:p>
            <a:r>
              <a:rPr lang="de-DE" sz="3600">
                <a:solidFill>
                  <a:schemeClr val="bg1"/>
                </a:solidFill>
                <a:effectLst>
                  <a:outerShdw blurRad="38100" dist="38100" dir="2700000" algn="tl">
                    <a:srgbClr val="FFFFFF"/>
                  </a:outerShdw>
                </a:effectLst>
              </a:rPr>
              <a:t>SN 1994D</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6632"/>
            <a:ext cx="7772400" cy="1143000"/>
          </a:xfrm>
        </p:spPr>
        <p:txBody>
          <a:bodyPr/>
          <a:lstStyle/>
          <a:p>
            <a:r>
              <a:rPr lang="en-GB" dirty="0" err="1" smtClean="0"/>
              <a:t>Gratulation</a:t>
            </a:r>
            <a:r>
              <a:rPr lang="en-GB" dirty="0" smtClean="0"/>
              <a:t>!</a:t>
            </a:r>
            <a:endParaRPr lang="en-GB" dirty="0"/>
          </a:p>
        </p:txBody>
      </p:sp>
      <p:sp>
        <p:nvSpPr>
          <p:cNvPr id="3" name="Content Placeholder 2"/>
          <p:cNvSpPr>
            <a:spLocks noGrp="1"/>
          </p:cNvSpPr>
          <p:nvPr>
            <p:ph idx="1"/>
          </p:nvPr>
        </p:nvSpPr>
        <p:spPr>
          <a:xfrm>
            <a:off x="539552" y="4694237"/>
            <a:ext cx="8064896" cy="1630363"/>
          </a:xfrm>
        </p:spPr>
        <p:txBody>
          <a:bodyPr/>
          <a:lstStyle/>
          <a:p>
            <a:pPr marL="0" indent="0" algn="ctr">
              <a:buNone/>
            </a:pPr>
            <a:r>
              <a:rPr lang="en-US" i="1" dirty="0" smtClean="0"/>
              <a:t>"for the discovery of the accelerating expansion of the Universe through observations of distant supernovae"</a:t>
            </a:r>
            <a:endParaRPr lang="en-GB" dirty="0"/>
          </a:p>
        </p:txBody>
      </p:sp>
      <p:grpSp>
        <p:nvGrpSpPr>
          <p:cNvPr id="4" name="Group 11"/>
          <p:cNvGrpSpPr/>
          <p:nvPr/>
        </p:nvGrpSpPr>
        <p:grpSpPr>
          <a:xfrm>
            <a:off x="2699792" y="1196752"/>
            <a:ext cx="3751914" cy="763800"/>
            <a:chOff x="2339752" y="1295400"/>
            <a:chExt cx="3751914" cy="763800"/>
          </a:xfrm>
        </p:grpSpPr>
        <p:pic>
          <p:nvPicPr>
            <p:cNvPr id="31749" name="Picture 5"/>
            <p:cNvPicPr>
              <a:picLocks noChangeAspect="1" noChangeArrowheads="1"/>
            </p:cNvPicPr>
            <p:nvPr/>
          </p:nvPicPr>
          <p:blipFill>
            <a:blip r:embed="rId2" cstate="print"/>
            <a:srcRect/>
            <a:stretch>
              <a:fillRect/>
            </a:stretch>
          </p:blipFill>
          <p:spPr bwMode="auto">
            <a:xfrm>
              <a:off x="2339752" y="1295400"/>
              <a:ext cx="1809750" cy="762000"/>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b="10588"/>
            <a:stretch>
              <a:fillRect/>
            </a:stretch>
          </p:blipFill>
          <p:spPr bwMode="auto">
            <a:xfrm>
              <a:off x="4499992" y="1296000"/>
              <a:ext cx="1591674" cy="763200"/>
            </a:xfrm>
            <a:prstGeom prst="rect">
              <a:avLst/>
            </a:prstGeom>
            <a:noFill/>
            <a:ln w="9525">
              <a:noFill/>
              <a:miter lim="800000"/>
              <a:headEnd/>
              <a:tailEnd/>
            </a:ln>
          </p:spPr>
        </p:pic>
      </p:grpSp>
      <p:grpSp>
        <p:nvGrpSpPr>
          <p:cNvPr id="5" name="Group 18"/>
          <p:cNvGrpSpPr/>
          <p:nvPr/>
        </p:nvGrpSpPr>
        <p:grpSpPr>
          <a:xfrm>
            <a:off x="1835696" y="2132856"/>
            <a:ext cx="5400600" cy="2560350"/>
            <a:chOff x="1763688" y="2132856"/>
            <a:chExt cx="5400600" cy="2560350"/>
          </a:xfrm>
        </p:grpSpPr>
        <p:grpSp>
          <p:nvGrpSpPr>
            <p:cNvPr id="6" name="Group 15"/>
            <p:cNvGrpSpPr/>
            <p:nvPr/>
          </p:nvGrpSpPr>
          <p:grpSpPr>
            <a:xfrm>
              <a:off x="1763688" y="2132856"/>
              <a:ext cx="1882247" cy="2560350"/>
              <a:chOff x="1763688" y="2132856"/>
              <a:chExt cx="1882247" cy="2560350"/>
            </a:xfrm>
          </p:grpSpPr>
          <p:pic>
            <p:nvPicPr>
              <p:cNvPr id="250882" name="Picture 2"/>
              <p:cNvPicPr>
                <a:picLocks noChangeAspect="1" noChangeArrowheads="1"/>
              </p:cNvPicPr>
              <p:nvPr/>
            </p:nvPicPr>
            <p:blipFill>
              <a:blip r:embed="rId4" cstate="print"/>
              <a:srcRect/>
              <a:stretch>
                <a:fillRect/>
              </a:stretch>
            </p:blipFill>
            <p:spPr bwMode="auto">
              <a:xfrm>
                <a:off x="1948830" y="2132856"/>
                <a:ext cx="1543050" cy="2162175"/>
              </a:xfrm>
              <a:prstGeom prst="rect">
                <a:avLst/>
              </a:prstGeom>
              <a:noFill/>
              <a:ln w="9525">
                <a:noFill/>
                <a:miter lim="800000"/>
                <a:headEnd/>
                <a:tailEnd/>
              </a:ln>
            </p:spPr>
          </p:pic>
          <p:sp>
            <p:nvSpPr>
              <p:cNvPr id="13" name="TextBox 12"/>
              <p:cNvSpPr txBox="1"/>
              <p:nvPr/>
            </p:nvSpPr>
            <p:spPr>
              <a:xfrm>
                <a:off x="1763688" y="4293096"/>
                <a:ext cx="1882247" cy="400110"/>
              </a:xfrm>
              <a:prstGeom prst="rect">
                <a:avLst/>
              </a:prstGeom>
              <a:noFill/>
            </p:spPr>
            <p:txBody>
              <a:bodyPr wrap="none" rtlCol="0">
                <a:spAutoFit/>
              </a:bodyPr>
              <a:lstStyle/>
              <a:p>
                <a:r>
                  <a:rPr lang="en-GB" sz="2000" dirty="0" smtClean="0">
                    <a:latin typeface="HelveticaNeueLT Com 45 Lt" pitchFamily="34" charset="0"/>
                  </a:rPr>
                  <a:t>Saul </a:t>
                </a:r>
                <a:r>
                  <a:rPr lang="en-GB" sz="2000" dirty="0" err="1" smtClean="0">
                    <a:latin typeface="HelveticaNeueLT Com 45 Lt" pitchFamily="34" charset="0"/>
                  </a:rPr>
                  <a:t>Perlmutter</a:t>
                </a:r>
                <a:endParaRPr lang="en-GB" sz="2000" dirty="0">
                  <a:latin typeface="HelveticaNeueLT Com 45 Lt" pitchFamily="34" charset="0"/>
                </a:endParaRPr>
              </a:p>
            </p:txBody>
          </p:sp>
        </p:grpSp>
        <p:grpSp>
          <p:nvGrpSpPr>
            <p:cNvPr id="7" name="Group 16"/>
            <p:cNvGrpSpPr/>
            <p:nvPr/>
          </p:nvGrpSpPr>
          <p:grpSpPr>
            <a:xfrm>
              <a:off x="3707904" y="2132856"/>
              <a:ext cx="1747594" cy="2560350"/>
              <a:chOff x="3688502" y="2132856"/>
              <a:chExt cx="1747594" cy="2560350"/>
            </a:xfrm>
          </p:grpSpPr>
          <p:pic>
            <p:nvPicPr>
              <p:cNvPr id="250883" name="Picture 3"/>
              <p:cNvPicPr>
                <a:picLocks noChangeAspect="1" noChangeArrowheads="1"/>
              </p:cNvPicPr>
              <p:nvPr/>
            </p:nvPicPr>
            <p:blipFill>
              <a:blip r:embed="rId5" cstate="print"/>
              <a:srcRect/>
              <a:stretch>
                <a:fillRect/>
              </a:stretch>
            </p:blipFill>
            <p:spPr bwMode="auto">
              <a:xfrm>
                <a:off x="3779912" y="2132856"/>
                <a:ext cx="1543050" cy="2162175"/>
              </a:xfrm>
              <a:prstGeom prst="rect">
                <a:avLst/>
              </a:prstGeom>
              <a:noFill/>
              <a:ln w="9525">
                <a:noFill/>
                <a:miter lim="800000"/>
                <a:headEnd/>
                <a:tailEnd/>
              </a:ln>
            </p:spPr>
          </p:pic>
          <p:sp>
            <p:nvSpPr>
              <p:cNvPr id="14" name="TextBox 13"/>
              <p:cNvSpPr txBox="1"/>
              <p:nvPr/>
            </p:nvSpPr>
            <p:spPr>
              <a:xfrm>
                <a:off x="3688502" y="4293096"/>
                <a:ext cx="1747594" cy="400110"/>
              </a:xfrm>
              <a:prstGeom prst="rect">
                <a:avLst/>
              </a:prstGeom>
              <a:noFill/>
            </p:spPr>
            <p:txBody>
              <a:bodyPr wrap="none" rtlCol="0">
                <a:spAutoFit/>
              </a:bodyPr>
              <a:lstStyle/>
              <a:p>
                <a:r>
                  <a:rPr lang="en-GB" sz="2000" dirty="0" smtClean="0">
                    <a:latin typeface="HelveticaNeueLT Com 45 Lt" pitchFamily="34" charset="0"/>
                  </a:rPr>
                  <a:t>Brian Schmidt</a:t>
                </a:r>
                <a:endParaRPr lang="en-GB" sz="2000" dirty="0">
                  <a:latin typeface="HelveticaNeueLT Com 45 Lt" pitchFamily="34" charset="0"/>
                </a:endParaRPr>
              </a:p>
            </p:txBody>
          </p:sp>
        </p:grpSp>
        <p:grpSp>
          <p:nvGrpSpPr>
            <p:cNvPr id="8" name="Group 17"/>
            <p:cNvGrpSpPr/>
            <p:nvPr/>
          </p:nvGrpSpPr>
          <p:grpSpPr>
            <a:xfrm>
              <a:off x="5621238" y="2132856"/>
              <a:ext cx="1543050" cy="2560350"/>
              <a:chOff x="5621238" y="2132856"/>
              <a:chExt cx="1543050" cy="2560350"/>
            </a:xfrm>
          </p:grpSpPr>
          <p:pic>
            <p:nvPicPr>
              <p:cNvPr id="250884" name="Picture 4"/>
              <p:cNvPicPr>
                <a:picLocks noChangeAspect="1" noChangeArrowheads="1"/>
              </p:cNvPicPr>
              <p:nvPr/>
            </p:nvPicPr>
            <p:blipFill>
              <a:blip r:embed="rId6" cstate="print"/>
              <a:srcRect/>
              <a:stretch>
                <a:fillRect/>
              </a:stretch>
            </p:blipFill>
            <p:spPr bwMode="auto">
              <a:xfrm>
                <a:off x="5621238" y="2132856"/>
                <a:ext cx="1543050" cy="2162175"/>
              </a:xfrm>
              <a:prstGeom prst="rect">
                <a:avLst/>
              </a:prstGeom>
              <a:noFill/>
              <a:ln w="9525">
                <a:noFill/>
                <a:miter lim="800000"/>
                <a:headEnd/>
                <a:tailEnd/>
              </a:ln>
            </p:spPr>
          </p:pic>
          <p:sp>
            <p:nvSpPr>
              <p:cNvPr id="15" name="TextBox 14"/>
              <p:cNvSpPr txBox="1"/>
              <p:nvPr/>
            </p:nvSpPr>
            <p:spPr>
              <a:xfrm>
                <a:off x="5652336" y="4293096"/>
                <a:ext cx="1511952" cy="400110"/>
              </a:xfrm>
              <a:prstGeom prst="rect">
                <a:avLst/>
              </a:prstGeom>
              <a:noFill/>
            </p:spPr>
            <p:txBody>
              <a:bodyPr wrap="none" rtlCol="0">
                <a:spAutoFit/>
              </a:bodyPr>
              <a:lstStyle/>
              <a:p>
                <a:r>
                  <a:rPr lang="en-GB" sz="2000" dirty="0" smtClean="0">
                    <a:latin typeface="HelveticaNeueLT Com 45 Lt" pitchFamily="34" charset="0"/>
                  </a:rPr>
                  <a:t>Adam </a:t>
                </a:r>
                <a:r>
                  <a:rPr lang="en-GB" sz="2000" dirty="0" err="1" smtClean="0">
                    <a:latin typeface="HelveticaNeueLT Com 45 Lt" pitchFamily="34" charset="0"/>
                  </a:rPr>
                  <a:t>Riess</a:t>
                </a:r>
                <a:endParaRPr lang="en-GB" sz="2000" dirty="0">
                  <a:latin typeface="HelveticaNeueLT Com 45 Lt" pitchFamily="34" charset="0"/>
                </a:endParaRP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Historische</a:t>
            </a:r>
            <a:r>
              <a:rPr lang="en-GB" dirty="0" smtClean="0"/>
              <a:t> </a:t>
            </a:r>
            <a:r>
              <a:rPr lang="en-GB" dirty="0" err="1" smtClean="0"/>
              <a:t>Bedeutung</a:t>
            </a:r>
            <a:r>
              <a:rPr lang="en-GB" dirty="0" smtClean="0"/>
              <a:t> von Supernovae</a:t>
            </a:r>
            <a:endParaRPr lang="en-GB" dirty="0"/>
          </a:p>
        </p:txBody>
      </p:sp>
      <p:sp>
        <p:nvSpPr>
          <p:cNvPr id="3" name="Content Placeholder 2"/>
          <p:cNvSpPr>
            <a:spLocks noGrp="1"/>
          </p:cNvSpPr>
          <p:nvPr>
            <p:ph idx="1"/>
          </p:nvPr>
        </p:nvSpPr>
        <p:spPr/>
        <p:txBody>
          <a:bodyPr/>
          <a:lstStyle/>
          <a:p>
            <a:r>
              <a:rPr lang="en-GB" dirty="0" err="1" smtClean="0"/>
              <a:t>Historische</a:t>
            </a:r>
            <a:r>
              <a:rPr lang="en-GB" dirty="0" smtClean="0"/>
              <a:t> </a:t>
            </a:r>
            <a:r>
              <a:rPr lang="en-GB" dirty="0" err="1" smtClean="0"/>
              <a:t>Supernovabeobachtungen</a:t>
            </a:r>
            <a:r>
              <a:rPr lang="en-GB" dirty="0" smtClean="0"/>
              <a:t> </a:t>
            </a:r>
            <a:r>
              <a:rPr lang="en-GB" dirty="0" err="1" smtClean="0"/>
              <a:t>vor</a:t>
            </a:r>
            <a:r>
              <a:rPr lang="en-GB" dirty="0" smtClean="0"/>
              <a:t> </a:t>
            </a:r>
            <a:r>
              <a:rPr lang="en-GB" dirty="0" err="1" smtClean="0"/>
              <a:t>allem</a:t>
            </a:r>
            <a:r>
              <a:rPr lang="en-GB" dirty="0" smtClean="0"/>
              <a:t> </a:t>
            </a:r>
            <a:r>
              <a:rPr lang="en-GB" dirty="0" err="1" smtClean="0"/>
              <a:t>im</a:t>
            </a:r>
            <a:r>
              <a:rPr lang="en-GB" dirty="0" smtClean="0"/>
              <a:t> </a:t>
            </a:r>
            <a:r>
              <a:rPr lang="en-GB" dirty="0" err="1" smtClean="0"/>
              <a:t>asiatischen</a:t>
            </a:r>
            <a:r>
              <a:rPr lang="en-GB" dirty="0" smtClean="0"/>
              <a:t> </a:t>
            </a:r>
            <a:r>
              <a:rPr lang="en-GB" dirty="0" err="1" smtClean="0"/>
              <a:t>Raum</a:t>
            </a:r>
            <a:r>
              <a:rPr lang="en-GB" dirty="0" smtClean="0"/>
              <a:t> (China, Korea)</a:t>
            </a:r>
          </a:p>
          <a:p>
            <a:pPr lvl="1"/>
            <a:r>
              <a:rPr lang="en-GB" dirty="0" err="1" smtClean="0"/>
              <a:t>Zusammen</a:t>
            </a:r>
            <a:r>
              <a:rPr lang="en-GB" dirty="0" smtClean="0"/>
              <a:t> </a:t>
            </a:r>
            <a:r>
              <a:rPr lang="en-GB" dirty="0" err="1" smtClean="0"/>
              <a:t>mit</a:t>
            </a:r>
            <a:r>
              <a:rPr lang="en-GB" dirty="0" smtClean="0"/>
              <a:t> “</a:t>
            </a:r>
            <a:r>
              <a:rPr lang="en-GB" dirty="0" err="1" smtClean="0"/>
              <a:t>Haarsternen</a:t>
            </a:r>
            <a:r>
              <a:rPr lang="en-GB" dirty="0" smtClean="0"/>
              <a:t>” (</a:t>
            </a:r>
            <a:r>
              <a:rPr lang="en-GB" dirty="0" err="1" smtClean="0"/>
              <a:t>Kometen</a:t>
            </a:r>
            <a:r>
              <a:rPr lang="en-GB" dirty="0" smtClean="0"/>
              <a:t>) </a:t>
            </a:r>
            <a:r>
              <a:rPr lang="en-GB" dirty="0" err="1" smtClean="0"/>
              <a:t>als</a:t>
            </a:r>
            <a:r>
              <a:rPr lang="en-GB" dirty="0" smtClean="0"/>
              <a:t> </a:t>
            </a:r>
            <a:r>
              <a:rPr lang="en-GB" dirty="0" err="1" smtClean="0"/>
              <a:t>himmlische</a:t>
            </a:r>
            <a:r>
              <a:rPr lang="en-GB" dirty="0" smtClean="0"/>
              <a:t> </a:t>
            </a:r>
            <a:r>
              <a:rPr lang="en-GB" dirty="0" err="1" smtClean="0"/>
              <a:t>Zeichen</a:t>
            </a:r>
            <a:r>
              <a:rPr lang="en-GB" dirty="0" smtClean="0"/>
              <a:t> (</a:t>
            </a:r>
            <a:r>
              <a:rPr lang="en-GB" dirty="0" err="1" smtClean="0"/>
              <a:t>typischerweise</a:t>
            </a:r>
            <a:r>
              <a:rPr lang="en-GB" dirty="0" smtClean="0"/>
              <a:t> </a:t>
            </a:r>
            <a:r>
              <a:rPr lang="en-GB" dirty="0" err="1" smtClean="0"/>
              <a:t>schlechte</a:t>
            </a:r>
            <a:r>
              <a:rPr lang="en-GB" dirty="0" smtClean="0"/>
              <a:t>) </a:t>
            </a:r>
            <a:r>
              <a:rPr lang="en-GB" dirty="0" err="1" smtClean="0"/>
              <a:t>interpretiert</a:t>
            </a:r>
            <a:endParaRPr lang="en-GB" dirty="0" smtClean="0"/>
          </a:p>
          <a:p>
            <a:r>
              <a:rPr lang="en-GB" dirty="0" err="1" smtClean="0"/>
              <a:t>Erscheinungen</a:t>
            </a:r>
            <a:r>
              <a:rPr lang="en-GB" dirty="0" smtClean="0"/>
              <a:t> am </a:t>
            </a:r>
            <a:r>
              <a:rPr lang="en-GB" dirty="0" err="1" smtClean="0"/>
              <a:t>Fixsternhimmel</a:t>
            </a:r>
            <a:endParaRPr lang="en-GB" dirty="0" smtClean="0"/>
          </a:p>
          <a:p>
            <a:pPr lvl="1"/>
            <a:r>
              <a:rPr lang="en-GB" dirty="0" err="1" smtClean="0"/>
              <a:t>Im</a:t>
            </a:r>
            <a:r>
              <a:rPr lang="en-GB" dirty="0" smtClean="0"/>
              <a:t> </a:t>
            </a:r>
            <a:r>
              <a:rPr lang="en-GB" dirty="0" err="1" smtClean="0"/>
              <a:t>Widerspruch</a:t>
            </a:r>
            <a:r>
              <a:rPr lang="en-GB" dirty="0" smtClean="0"/>
              <a:t> </a:t>
            </a:r>
            <a:r>
              <a:rPr lang="en-GB" dirty="0" err="1" smtClean="0"/>
              <a:t>zum</a:t>
            </a:r>
            <a:r>
              <a:rPr lang="en-GB" dirty="0" smtClean="0"/>
              <a:t> </a:t>
            </a:r>
            <a:r>
              <a:rPr lang="en-GB" dirty="0" err="1" smtClean="0"/>
              <a:t>Ptolemäischen</a:t>
            </a:r>
            <a:r>
              <a:rPr lang="en-GB" dirty="0" smtClean="0"/>
              <a:t> </a:t>
            </a:r>
            <a:r>
              <a:rPr lang="en-GB" dirty="0" err="1" smtClean="0"/>
              <a:t>Weltbild</a:t>
            </a:r>
            <a:r>
              <a:rPr lang="en-GB" dirty="0" smtClean="0"/>
              <a:t> </a:t>
            </a:r>
            <a:r>
              <a:rPr lang="en-GB" dirty="0" err="1" smtClean="0"/>
              <a:t>der</a:t>
            </a:r>
            <a:r>
              <a:rPr lang="en-GB" dirty="0" smtClean="0"/>
              <a:t> </a:t>
            </a:r>
            <a:r>
              <a:rPr lang="en-GB" dirty="0" err="1" smtClean="0"/>
              <a:t>Himmelssphären</a:t>
            </a:r>
            <a:endParaRPr lang="en-GB" dirty="0"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Historische</a:t>
            </a:r>
            <a:r>
              <a:rPr lang="en-GB" dirty="0" smtClean="0"/>
              <a:t> </a:t>
            </a:r>
            <a:r>
              <a:rPr lang="en-GB" dirty="0" err="1" smtClean="0"/>
              <a:t>Bedeutung</a:t>
            </a:r>
            <a:r>
              <a:rPr lang="en-GB" dirty="0" smtClean="0"/>
              <a:t> von Supernovae</a:t>
            </a:r>
            <a:endParaRPr lang="en-GB" dirty="0"/>
          </a:p>
        </p:txBody>
      </p:sp>
      <p:sp>
        <p:nvSpPr>
          <p:cNvPr id="3" name="Content Placeholder 2"/>
          <p:cNvSpPr>
            <a:spLocks noGrp="1"/>
          </p:cNvSpPr>
          <p:nvPr>
            <p:ph idx="1"/>
          </p:nvPr>
        </p:nvSpPr>
        <p:spPr/>
        <p:txBody>
          <a:bodyPr/>
          <a:lstStyle/>
          <a:p>
            <a:r>
              <a:rPr lang="en-GB" dirty="0" smtClean="0"/>
              <a:t>SN1572 </a:t>
            </a:r>
            <a:r>
              <a:rPr lang="en-GB" dirty="0" err="1" smtClean="0"/>
              <a:t>beobachtet</a:t>
            </a:r>
            <a:r>
              <a:rPr lang="en-GB" dirty="0" smtClean="0"/>
              <a:t> von </a:t>
            </a:r>
            <a:r>
              <a:rPr lang="en-GB" dirty="0" err="1" smtClean="0"/>
              <a:t>Tycho</a:t>
            </a:r>
            <a:r>
              <a:rPr lang="en-GB" dirty="0" smtClean="0"/>
              <a:t> Brahe</a:t>
            </a:r>
          </a:p>
          <a:p>
            <a:pPr lvl="1"/>
            <a:r>
              <a:rPr lang="en-GB" dirty="0" smtClean="0"/>
              <a:t>De </a:t>
            </a:r>
            <a:r>
              <a:rPr lang="en-GB" dirty="0" err="1" smtClean="0"/>
              <a:t>stella</a:t>
            </a:r>
            <a:r>
              <a:rPr lang="en-GB" dirty="0" smtClean="0"/>
              <a:t> nova</a:t>
            </a:r>
          </a:p>
          <a:p>
            <a:pPr lvl="1"/>
            <a:r>
              <a:rPr lang="en-GB" dirty="0" err="1" smtClean="0"/>
              <a:t>Keine</a:t>
            </a:r>
            <a:r>
              <a:rPr lang="en-GB" dirty="0" smtClean="0"/>
              <a:t> </a:t>
            </a:r>
            <a:r>
              <a:rPr lang="en-GB" dirty="0" err="1" smtClean="0"/>
              <a:t>messbare</a:t>
            </a:r>
            <a:r>
              <a:rPr lang="en-GB" dirty="0" smtClean="0"/>
              <a:t> </a:t>
            </a:r>
            <a:r>
              <a:rPr lang="en-GB" dirty="0" err="1" smtClean="0"/>
              <a:t>Parallaxe</a:t>
            </a:r>
            <a:r>
              <a:rPr lang="en-GB" dirty="0" smtClean="0"/>
              <a:t> </a:t>
            </a:r>
            <a:r>
              <a:rPr lang="en-GB" dirty="0" smtClean="0">
                <a:sym typeface="Wingdings" pitchFamily="2" charset="2"/>
              </a:rPr>
              <a:t> </a:t>
            </a:r>
            <a:r>
              <a:rPr lang="en-GB" dirty="0" err="1" smtClean="0">
                <a:sym typeface="Wingdings" pitchFamily="2" charset="2"/>
              </a:rPr>
              <a:t>außerhalb</a:t>
            </a:r>
            <a:r>
              <a:rPr lang="en-GB" dirty="0" smtClean="0">
                <a:sym typeface="Wingdings" pitchFamily="2" charset="2"/>
              </a:rPr>
              <a:t> des </a:t>
            </a:r>
            <a:r>
              <a:rPr lang="en-GB" dirty="0" err="1" smtClean="0">
                <a:sym typeface="Wingdings" pitchFamily="2" charset="2"/>
              </a:rPr>
              <a:t>Sonnensystems</a:t>
            </a:r>
            <a:endParaRPr lang="en-GB" dirty="0" smtClean="0">
              <a:sym typeface="Wingdings" pitchFamily="2" charset="2"/>
            </a:endParaRPr>
          </a:p>
          <a:p>
            <a:r>
              <a:rPr lang="en-GB" dirty="0" smtClean="0">
                <a:sym typeface="Wingdings" pitchFamily="2" charset="2"/>
              </a:rPr>
              <a:t>SN1604 </a:t>
            </a:r>
            <a:r>
              <a:rPr lang="en-GB" dirty="0" err="1" smtClean="0">
                <a:sym typeface="Wingdings" pitchFamily="2" charset="2"/>
              </a:rPr>
              <a:t>Kepler’s</a:t>
            </a:r>
            <a:r>
              <a:rPr lang="en-GB" dirty="0" smtClean="0">
                <a:sym typeface="Wingdings" pitchFamily="2" charset="2"/>
              </a:rPr>
              <a:t> Supernova</a:t>
            </a:r>
          </a:p>
          <a:p>
            <a:r>
              <a:rPr lang="en-GB" dirty="0" err="1" smtClean="0">
                <a:sym typeface="Wingdings" pitchFamily="2" charset="2"/>
              </a:rPr>
              <a:t>Beobachtung</a:t>
            </a:r>
            <a:r>
              <a:rPr lang="en-GB" dirty="0" smtClean="0">
                <a:sym typeface="Wingdings" pitchFamily="2" charset="2"/>
              </a:rPr>
              <a:t> von S Andromeda (SN1885B)</a:t>
            </a:r>
          </a:p>
          <a:p>
            <a:pPr lvl="1"/>
            <a:r>
              <a:rPr lang="en-GB" dirty="0" err="1" smtClean="0">
                <a:sym typeface="Wingdings" pitchFamily="2" charset="2"/>
              </a:rPr>
              <a:t>Lundmark</a:t>
            </a:r>
            <a:r>
              <a:rPr lang="en-GB" dirty="0" smtClean="0">
                <a:sym typeface="Wingdings" pitchFamily="2" charset="2"/>
              </a:rPr>
              <a:t> (1925) </a:t>
            </a:r>
            <a:r>
              <a:rPr lang="en-GB" dirty="0" err="1" smtClean="0">
                <a:sym typeface="Wingdings" pitchFamily="2" charset="2"/>
              </a:rPr>
              <a:t>schlägt</a:t>
            </a:r>
            <a:r>
              <a:rPr lang="en-GB" dirty="0" smtClean="0">
                <a:sym typeface="Wingdings" pitchFamily="2" charset="2"/>
              </a:rPr>
              <a:t> </a:t>
            </a:r>
            <a:r>
              <a:rPr lang="en-GB" dirty="0" err="1" smtClean="0">
                <a:sym typeface="Wingdings" pitchFamily="2" charset="2"/>
              </a:rPr>
              <a:t>vor</a:t>
            </a:r>
            <a:r>
              <a:rPr lang="en-GB" dirty="0" smtClean="0">
                <a:sym typeface="Wingdings" pitchFamily="2" charset="2"/>
              </a:rPr>
              <a:t>, </a:t>
            </a:r>
            <a:r>
              <a:rPr lang="en-GB" dirty="0" err="1" smtClean="0">
                <a:sym typeface="Wingdings" pitchFamily="2" charset="2"/>
              </a:rPr>
              <a:t>dass</a:t>
            </a:r>
            <a:r>
              <a:rPr lang="en-GB" dirty="0" smtClean="0">
                <a:sym typeface="Wingdings" pitchFamily="2" charset="2"/>
              </a:rPr>
              <a:t> Andromeda extra-</a:t>
            </a:r>
            <a:r>
              <a:rPr lang="en-GB" dirty="0" err="1" smtClean="0">
                <a:sym typeface="Wingdings" pitchFamily="2" charset="2"/>
              </a:rPr>
              <a:t>galaktisch</a:t>
            </a:r>
            <a:r>
              <a:rPr lang="en-GB" dirty="0" smtClean="0">
                <a:sym typeface="Wingdings" pitchFamily="2" charset="2"/>
              </a:rPr>
              <a:t> </a:t>
            </a:r>
            <a:r>
              <a:rPr lang="en-GB" dirty="0" err="1" smtClean="0">
                <a:sym typeface="Wingdings" pitchFamily="2" charset="2"/>
              </a:rPr>
              <a:t>ist</a:t>
            </a:r>
            <a:endParaRPr lang="en-GB" dirty="0" smtClean="0">
              <a:sym typeface="Wingdings" pitchFamily="2" charset="2"/>
            </a:endParaRPr>
          </a:p>
          <a:p>
            <a:pPr lvl="1"/>
            <a:endParaRPr lang="en-GB" dirty="0" smtClean="0"/>
          </a:p>
          <a:p>
            <a:endParaRPr lang="en-GB"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de-DE" dirty="0"/>
              <a:t>Supernova </a:t>
            </a:r>
            <a:r>
              <a:rPr lang="de-DE" dirty="0" smtClean="0"/>
              <a:t>Klassifikation</a:t>
            </a:r>
            <a:endParaRPr lang="de-DE" dirty="0"/>
          </a:p>
        </p:txBody>
      </p:sp>
      <p:sp>
        <p:nvSpPr>
          <p:cNvPr id="102403" name="Rectangle 3"/>
          <p:cNvSpPr>
            <a:spLocks noGrp="1" noChangeArrowheads="1"/>
          </p:cNvSpPr>
          <p:nvPr>
            <p:ph type="body" idx="4294967295"/>
          </p:nvPr>
        </p:nvSpPr>
        <p:spPr>
          <a:xfrm>
            <a:off x="611188" y="1700213"/>
            <a:ext cx="7772400" cy="4114800"/>
          </a:xfrm>
        </p:spPr>
        <p:txBody>
          <a:bodyPr/>
          <a:lstStyle/>
          <a:p>
            <a:pPr>
              <a:buFontTx/>
              <a:buNone/>
            </a:pPr>
            <a:r>
              <a:rPr lang="de-DE" dirty="0" smtClean="0"/>
              <a:t>Basiert auf der spektralen Erscheinung am Lichtmaximum</a:t>
            </a:r>
            <a:endParaRPr lang="de-DE" dirty="0"/>
          </a:p>
        </p:txBody>
      </p:sp>
      <p:grpSp>
        <p:nvGrpSpPr>
          <p:cNvPr id="2" name="Group 12"/>
          <p:cNvGrpSpPr/>
          <p:nvPr/>
        </p:nvGrpSpPr>
        <p:grpSpPr>
          <a:xfrm>
            <a:off x="2195736" y="3068960"/>
            <a:ext cx="3457032" cy="1224136"/>
            <a:chOff x="2411759" y="2739592"/>
            <a:chExt cx="2880968" cy="1436560"/>
          </a:xfrm>
        </p:grpSpPr>
        <p:sp>
          <p:nvSpPr>
            <p:cNvPr id="102405" name="Text Box 5"/>
            <p:cNvSpPr txBox="1">
              <a:spLocks noChangeArrowheads="1"/>
            </p:cNvSpPr>
            <p:nvPr/>
          </p:nvSpPr>
          <p:spPr bwMode="auto">
            <a:xfrm>
              <a:off x="2744788" y="2886075"/>
              <a:ext cx="2547939" cy="1200329"/>
            </a:xfrm>
            <a:prstGeom prst="rect">
              <a:avLst/>
            </a:prstGeom>
            <a:noFill/>
            <a:ln w="9525">
              <a:noFill/>
              <a:miter lim="800000"/>
              <a:headEnd/>
              <a:tailEnd/>
            </a:ln>
            <a:effectLst/>
          </p:spPr>
          <p:txBody>
            <a:bodyPr wrap="square">
              <a:spAutoFit/>
            </a:bodyPr>
            <a:lstStyle/>
            <a:p>
              <a:r>
                <a:rPr lang="de-DE" dirty="0" smtClean="0">
                  <a:solidFill>
                    <a:srgbClr val="C00000"/>
                  </a:solidFill>
                  <a:latin typeface="HelveticaNeueLT Com 65 Md" pitchFamily="34" charset="0"/>
                </a:rPr>
                <a:t>Kernkollaps in massiven Sternen</a:t>
              </a:r>
              <a:endParaRPr lang="de-DE" dirty="0">
                <a:solidFill>
                  <a:srgbClr val="C00000"/>
                </a:solidFill>
                <a:latin typeface="HelveticaNeueLT Com 65 Md" pitchFamily="34" charset="0"/>
              </a:endParaRPr>
            </a:p>
          </p:txBody>
        </p:sp>
        <p:sp>
          <p:nvSpPr>
            <p:cNvPr id="102406" name="Oval 6"/>
            <p:cNvSpPr>
              <a:spLocks noChangeArrowheads="1"/>
            </p:cNvSpPr>
            <p:nvPr/>
          </p:nvSpPr>
          <p:spPr bwMode="auto">
            <a:xfrm>
              <a:off x="2411759" y="2739592"/>
              <a:ext cx="2808959" cy="1436560"/>
            </a:xfrm>
            <a:prstGeom prst="ellipse">
              <a:avLst/>
            </a:prstGeom>
            <a:noFill/>
            <a:ln w="38100">
              <a:solidFill>
                <a:srgbClr val="CC0000"/>
              </a:solidFill>
              <a:round/>
              <a:headEnd/>
              <a:tailEnd/>
            </a:ln>
            <a:effectLst/>
          </p:spPr>
          <p:txBody>
            <a:bodyPr wrap="none" anchor="ctr"/>
            <a:lstStyle/>
            <a:p>
              <a:endParaRPr lang="en-GB"/>
            </a:p>
          </p:txBody>
        </p:sp>
      </p:grpSp>
      <p:sp>
        <p:nvSpPr>
          <p:cNvPr id="102407" name="Text Box 7"/>
          <p:cNvSpPr txBox="1">
            <a:spLocks noChangeArrowheads="1"/>
          </p:cNvSpPr>
          <p:nvPr/>
        </p:nvSpPr>
        <p:spPr bwMode="auto">
          <a:xfrm>
            <a:off x="755576" y="4460919"/>
            <a:ext cx="3123676" cy="1200329"/>
          </a:xfrm>
          <a:prstGeom prst="rect">
            <a:avLst/>
          </a:prstGeom>
          <a:noFill/>
          <a:ln w="9525">
            <a:noFill/>
            <a:miter lim="800000"/>
            <a:headEnd/>
            <a:tailEnd/>
          </a:ln>
          <a:effectLst/>
        </p:spPr>
        <p:txBody>
          <a:bodyPr wrap="none">
            <a:spAutoFit/>
          </a:bodyPr>
          <a:lstStyle/>
          <a:p>
            <a:r>
              <a:rPr lang="en-GB" dirty="0">
                <a:solidFill>
                  <a:srgbClr val="CC0000"/>
                </a:solidFill>
                <a:latin typeface="HelveticaNeueLT Com 65 Md" pitchFamily="34" charset="0"/>
              </a:rPr>
              <a:t>SN II </a:t>
            </a:r>
            <a:r>
              <a:rPr lang="en-GB" dirty="0" smtClean="0">
                <a:solidFill>
                  <a:srgbClr val="CC0000"/>
                </a:solidFill>
                <a:latin typeface="HelveticaNeueLT Com 65 Md" pitchFamily="34" charset="0"/>
              </a:rPr>
              <a:t>(</a:t>
            </a:r>
            <a:r>
              <a:rPr lang="en-GB" dirty="0" err="1" smtClean="0">
                <a:solidFill>
                  <a:srgbClr val="CC0000"/>
                </a:solidFill>
                <a:latin typeface="HelveticaNeueLT Com 65 Md" pitchFamily="34" charset="0"/>
              </a:rPr>
              <a:t>Wasserstoff</a:t>
            </a:r>
            <a:r>
              <a:rPr lang="en-GB" dirty="0" smtClean="0">
                <a:solidFill>
                  <a:srgbClr val="CC0000"/>
                </a:solidFill>
                <a:latin typeface="HelveticaNeueLT Com 65 Md" pitchFamily="34" charset="0"/>
              </a:rPr>
              <a:t> H</a:t>
            </a:r>
            <a:r>
              <a:rPr lang="en-GB" dirty="0">
                <a:solidFill>
                  <a:srgbClr val="CC0000"/>
                </a:solidFill>
                <a:latin typeface="HelveticaNeueLT Com 65 Md" pitchFamily="34" charset="0"/>
              </a:rPr>
              <a:t>)</a:t>
            </a:r>
          </a:p>
          <a:p>
            <a:r>
              <a:rPr lang="en-GB" dirty="0">
                <a:solidFill>
                  <a:srgbClr val="CC0000"/>
                </a:solidFill>
                <a:latin typeface="HelveticaNeueLT Com 65 Md" pitchFamily="34" charset="0"/>
              </a:rPr>
              <a:t>SN </a:t>
            </a:r>
            <a:r>
              <a:rPr lang="en-GB" dirty="0" err="1">
                <a:solidFill>
                  <a:srgbClr val="CC0000"/>
                </a:solidFill>
                <a:latin typeface="HelveticaNeueLT Com 65 Md" pitchFamily="34" charset="0"/>
              </a:rPr>
              <a:t>Ib</a:t>
            </a:r>
            <a:r>
              <a:rPr lang="en-GB" dirty="0">
                <a:solidFill>
                  <a:srgbClr val="CC0000"/>
                </a:solidFill>
                <a:latin typeface="HelveticaNeueLT Com 65 Md" pitchFamily="34" charset="0"/>
              </a:rPr>
              <a:t>/c </a:t>
            </a:r>
            <a:r>
              <a:rPr lang="en-GB" dirty="0" smtClean="0">
                <a:solidFill>
                  <a:srgbClr val="CC0000"/>
                </a:solidFill>
                <a:latin typeface="HelveticaNeueLT Com 65 Md" pitchFamily="34" charset="0"/>
              </a:rPr>
              <a:t>(</a:t>
            </a:r>
            <a:r>
              <a:rPr lang="en-GB" dirty="0" err="1" smtClean="0">
                <a:solidFill>
                  <a:srgbClr val="CC0000"/>
                </a:solidFill>
                <a:latin typeface="HelveticaNeueLT Com 65 Md" pitchFamily="34" charset="0"/>
              </a:rPr>
              <a:t>kein</a:t>
            </a:r>
            <a:r>
              <a:rPr lang="en-GB" dirty="0" smtClean="0">
                <a:solidFill>
                  <a:srgbClr val="CC0000"/>
                </a:solidFill>
                <a:latin typeface="HelveticaNeueLT Com 65 Md" pitchFamily="34" charset="0"/>
              </a:rPr>
              <a:t> H/He</a:t>
            </a:r>
            <a:r>
              <a:rPr lang="en-GB" dirty="0">
                <a:solidFill>
                  <a:srgbClr val="CC0000"/>
                </a:solidFill>
                <a:latin typeface="HelveticaNeueLT Com 65 Md" pitchFamily="34" charset="0"/>
              </a:rPr>
              <a:t>)</a:t>
            </a:r>
          </a:p>
          <a:p>
            <a:r>
              <a:rPr lang="en-GB" dirty="0" err="1">
                <a:solidFill>
                  <a:srgbClr val="CC0000"/>
                </a:solidFill>
                <a:latin typeface="HelveticaNeueLT Com 65 Md" pitchFamily="34" charset="0"/>
              </a:rPr>
              <a:t>Hypernovae</a:t>
            </a:r>
            <a:r>
              <a:rPr lang="en-GB" dirty="0">
                <a:solidFill>
                  <a:srgbClr val="CC0000"/>
                </a:solidFill>
                <a:latin typeface="HelveticaNeueLT Com 65 Md" pitchFamily="34" charset="0"/>
              </a:rPr>
              <a:t>/GRBs</a:t>
            </a:r>
          </a:p>
        </p:txBody>
      </p:sp>
      <p:grpSp>
        <p:nvGrpSpPr>
          <p:cNvPr id="3" name="Group 13"/>
          <p:cNvGrpSpPr/>
          <p:nvPr/>
        </p:nvGrpSpPr>
        <p:grpSpPr>
          <a:xfrm>
            <a:off x="5580112" y="4509120"/>
            <a:ext cx="3096344" cy="1152128"/>
            <a:chOff x="5508104" y="4437112"/>
            <a:chExt cx="2592288" cy="1368152"/>
          </a:xfrm>
        </p:grpSpPr>
        <p:sp>
          <p:nvSpPr>
            <p:cNvPr id="102409" name="Text Box 9"/>
            <p:cNvSpPr txBox="1">
              <a:spLocks noChangeArrowheads="1"/>
            </p:cNvSpPr>
            <p:nvPr/>
          </p:nvSpPr>
          <p:spPr bwMode="auto">
            <a:xfrm>
              <a:off x="5785190" y="4565665"/>
              <a:ext cx="2170898" cy="986809"/>
            </a:xfrm>
            <a:prstGeom prst="rect">
              <a:avLst/>
            </a:prstGeom>
            <a:noFill/>
            <a:ln w="9525">
              <a:noFill/>
              <a:miter lim="800000"/>
              <a:headEnd/>
              <a:tailEnd/>
            </a:ln>
            <a:effectLst/>
          </p:spPr>
          <p:txBody>
            <a:bodyPr wrap="square">
              <a:spAutoFit/>
            </a:bodyPr>
            <a:lstStyle/>
            <a:p>
              <a:r>
                <a:rPr lang="en-GB" dirty="0" err="1" smtClean="0">
                  <a:solidFill>
                    <a:schemeClr val="accent6"/>
                  </a:solidFill>
                  <a:latin typeface="HelveticaNeueLT Com 65 Md" pitchFamily="34" charset="0"/>
                </a:rPr>
                <a:t>Thermonukleare</a:t>
              </a:r>
              <a:endParaRPr lang="en-GB" dirty="0">
                <a:solidFill>
                  <a:schemeClr val="accent6"/>
                </a:solidFill>
                <a:latin typeface="HelveticaNeueLT Com 65 Md" pitchFamily="34" charset="0"/>
              </a:endParaRPr>
            </a:p>
            <a:p>
              <a:r>
                <a:rPr lang="en-GB" dirty="0" err="1" smtClean="0">
                  <a:solidFill>
                    <a:schemeClr val="accent6"/>
                  </a:solidFill>
                  <a:latin typeface="HelveticaNeueLT Com 65 Md" pitchFamily="34" charset="0"/>
                </a:rPr>
                <a:t>Explosionen</a:t>
              </a:r>
              <a:endParaRPr lang="en-GB" dirty="0">
                <a:solidFill>
                  <a:schemeClr val="accent6"/>
                </a:solidFill>
                <a:latin typeface="HelveticaNeueLT Com 65 Md" pitchFamily="34" charset="0"/>
              </a:endParaRPr>
            </a:p>
          </p:txBody>
        </p:sp>
        <p:sp>
          <p:nvSpPr>
            <p:cNvPr id="102410" name="Oval 10"/>
            <p:cNvSpPr>
              <a:spLocks noChangeArrowheads="1"/>
            </p:cNvSpPr>
            <p:nvPr/>
          </p:nvSpPr>
          <p:spPr bwMode="auto">
            <a:xfrm>
              <a:off x="5508104" y="4437112"/>
              <a:ext cx="2592288" cy="1368152"/>
            </a:xfrm>
            <a:prstGeom prst="ellipse">
              <a:avLst/>
            </a:prstGeom>
            <a:noFill/>
            <a:ln w="38100">
              <a:solidFill>
                <a:schemeClr val="accent2"/>
              </a:solidFill>
              <a:round/>
              <a:headEnd/>
              <a:tailEnd/>
            </a:ln>
            <a:effectLst/>
          </p:spPr>
          <p:txBody>
            <a:bodyPr wrap="none" anchor="ctr"/>
            <a:lstStyle/>
            <a:p>
              <a:endParaRPr lang="en-GB"/>
            </a:p>
          </p:txBody>
        </p:sp>
      </p:grpSp>
      <p:sp>
        <p:nvSpPr>
          <p:cNvPr id="102411" name="Text Box 11"/>
          <p:cNvSpPr txBox="1">
            <a:spLocks noChangeArrowheads="1"/>
          </p:cNvSpPr>
          <p:nvPr/>
        </p:nvSpPr>
        <p:spPr bwMode="auto">
          <a:xfrm>
            <a:off x="6300788" y="3929066"/>
            <a:ext cx="2108269" cy="461665"/>
          </a:xfrm>
          <a:prstGeom prst="rect">
            <a:avLst/>
          </a:prstGeom>
          <a:noFill/>
          <a:ln w="9525">
            <a:noFill/>
            <a:miter lim="800000"/>
            <a:headEnd/>
            <a:tailEnd/>
          </a:ln>
          <a:effectLst/>
        </p:spPr>
        <p:txBody>
          <a:bodyPr wrap="none">
            <a:spAutoFit/>
          </a:bodyPr>
          <a:lstStyle/>
          <a:p>
            <a:r>
              <a:rPr lang="en-GB" dirty="0">
                <a:solidFill>
                  <a:schemeClr val="accent2"/>
                </a:solidFill>
                <a:latin typeface="HelveticaNeueLT Com 65 Md" pitchFamily="34" charset="0"/>
              </a:rPr>
              <a:t>SN </a:t>
            </a:r>
            <a:r>
              <a:rPr lang="en-GB" dirty="0" err="1">
                <a:solidFill>
                  <a:schemeClr val="accent2"/>
                </a:solidFill>
                <a:latin typeface="HelveticaNeueLT Com 65 Md" pitchFamily="34" charset="0"/>
              </a:rPr>
              <a:t>Ia</a:t>
            </a:r>
            <a:r>
              <a:rPr lang="en-GB" dirty="0">
                <a:solidFill>
                  <a:schemeClr val="accent2"/>
                </a:solidFill>
                <a:latin typeface="HelveticaNeueLT Com 65 Md" pitchFamily="34" charset="0"/>
              </a:rPr>
              <a:t> </a:t>
            </a:r>
            <a:r>
              <a:rPr lang="en-GB" dirty="0" smtClean="0">
                <a:solidFill>
                  <a:schemeClr val="accent2"/>
                </a:solidFill>
                <a:latin typeface="HelveticaNeueLT Com 65 Md" pitchFamily="34" charset="0"/>
              </a:rPr>
              <a:t>(</a:t>
            </a:r>
            <a:r>
              <a:rPr lang="en-GB" dirty="0" err="1" smtClean="0">
                <a:solidFill>
                  <a:schemeClr val="accent2"/>
                </a:solidFill>
                <a:latin typeface="HelveticaNeueLT Com 65 Md" pitchFamily="34" charset="0"/>
              </a:rPr>
              <a:t>kein</a:t>
            </a:r>
            <a:r>
              <a:rPr lang="en-GB" dirty="0" smtClean="0">
                <a:solidFill>
                  <a:schemeClr val="accent2"/>
                </a:solidFill>
                <a:latin typeface="HelveticaNeueLT Com 65 Md" pitchFamily="34" charset="0"/>
              </a:rPr>
              <a:t> H</a:t>
            </a:r>
            <a:r>
              <a:rPr lang="en-GB" dirty="0">
                <a:solidFill>
                  <a:schemeClr val="accent2"/>
                </a:solidFill>
                <a:latin typeface="HelveticaNeueLT Com 65 Md"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5800" y="188640"/>
            <a:ext cx="7772400" cy="1143000"/>
          </a:xfrm>
        </p:spPr>
        <p:txBody>
          <a:bodyPr/>
          <a:lstStyle/>
          <a:p>
            <a:r>
              <a:rPr lang="de-DE" dirty="0"/>
              <a:t>Energie Quellen</a:t>
            </a:r>
          </a:p>
        </p:txBody>
      </p:sp>
      <p:sp>
        <p:nvSpPr>
          <p:cNvPr id="113667" name="Rectangle 3"/>
          <p:cNvSpPr>
            <a:spLocks noGrp="1" noChangeArrowheads="1"/>
          </p:cNvSpPr>
          <p:nvPr>
            <p:ph type="body" sz="half" idx="1"/>
          </p:nvPr>
        </p:nvSpPr>
        <p:spPr>
          <a:xfrm>
            <a:off x="685800" y="1412776"/>
            <a:ext cx="7773988" cy="3192462"/>
          </a:xfrm>
        </p:spPr>
        <p:txBody>
          <a:bodyPr/>
          <a:lstStyle/>
          <a:p>
            <a:r>
              <a:rPr lang="de-DE" sz="3200" dirty="0"/>
              <a:t>Gravitation </a:t>
            </a:r>
            <a:r>
              <a:rPr lang="de-DE" sz="3200" dirty="0">
                <a:cs typeface="Times New Roman" pitchFamily="18" charset="0"/>
              </a:rPr>
              <a:t>→</a:t>
            </a:r>
            <a:r>
              <a:rPr lang="de-DE" sz="3200" dirty="0">
                <a:solidFill>
                  <a:srgbClr val="FF0000"/>
                </a:solidFill>
              </a:rPr>
              <a:t>Typ II Supernovae</a:t>
            </a:r>
          </a:p>
          <a:p>
            <a:pPr lvl="1"/>
            <a:r>
              <a:rPr lang="de-DE" dirty="0">
                <a:solidFill>
                  <a:srgbClr val="FF0000"/>
                </a:solidFill>
              </a:rPr>
              <a:t>Kollaps einer Sonnenmasse </a:t>
            </a:r>
            <a:r>
              <a:rPr lang="de-DE" dirty="0" smtClean="0">
                <a:solidFill>
                  <a:srgbClr val="FF0000"/>
                </a:solidFill>
              </a:rPr>
              <a:t>oder </a:t>
            </a:r>
            <a:r>
              <a:rPr lang="de-DE" dirty="0">
                <a:solidFill>
                  <a:srgbClr val="FF0000"/>
                </a:solidFill>
              </a:rPr>
              <a:t>mehr in einen Neutronenstern</a:t>
            </a:r>
          </a:p>
          <a:p>
            <a:pPr lvl="1">
              <a:buSzPct val="80000"/>
              <a:buFont typeface="Wingdings" pitchFamily="2" charset="2"/>
              <a:buChar char="è"/>
            </a:pPr>
            <a:r>
              <a:rPr lang="de-DE" sz="2800" dirty="0">
                <a:solidFill>
                  <a:srgbClr val="FF0000"/>
                </a:solidFill>
              </a:rPr>
              <a:t>Freisetzung von 10</a:t>
            </a:r>
            <a:r>
              <a:rPr lang="de-DE" sz="2800" baseline="30000" dirty="0">
                <a:solidFill>
                  <a:srgbClr val="FF0000"/>
                </a:solidFill>
              </a:rPr>
              <a:t>46</a:t>
            </a:r>
            <a:r>
              <a:rPr lang="de-DE" sz="2800" dirty="0">
                <a:solidFill>
                  <a:srgbClr val="FF0000"/>
                </a:solidFill>
              </a:rPr>
              <a:t> Joule</a:t>
            </a:r>
          </a:p>
          <a:p>
            <a:pPr lvl="2">
              <a:buFont typeface="Times New Roman" pitchFamily="18" charset="0"/>
              <a:buChar char="−"/>
            </a:pPr>
            <a:r>
              <a:rPr lang="de-DE" dirty="0">
                <a:solidFill>
                  <a:srgbClr val="FF0000"/>
                </a:solidFill>
                <a:cs typeface="Times New Roman" pitchFamily="18" charset="0"/>
              </a:rPr>
              <a:t>vor allem Elektron Neutrinos </a:t>
            </a:r>
            <a:r>
              <a:rPr lang="de-DE" dirty="0" err="1">
                <a:solidFill>
                  <a:srgbClr val="FF0000"/>
                </a:solidFill>
                <a:cs typeface="Times New Roman" pitchFamily="18" charset="0"/>
              </a:rPr>
              <a:t>ν</a:t>
            </a:r>
            <a:r>
              <a:rPr lang="de-DE" baseline="-25000" dirty="0" err="1">
                <a:solidFill>
                  <a:srgbClr val="FF0000"/>
                </a:solidFill>
                <a:cs typeface="Times New Roman" pitchFamily="18" charset="0"/>
              </a:rPr>
              <a:t>e</a:t>
            </a:r>
            <a:endParaRPr lang="de-DE" dirty="0">
              <a:solidFill>
                <a:srgbClr val="FF0000"/>
              </a:solidFill>
              <a:cs typeface="Times New Roman" pitchFamily="18" charset="0"/>
            </a:endParaRPr>
          </a:p>
          <a:p>
            <a:pPr lvl="2">
              <a:buFont typeface="Times New Roman" pitchFamily="18" charset="0"/>
              <a:buChar char="−"/>
            </a:pPr>
            <a:r>
              <a:rPr lang="de-DE" dirty="0">
                <a:solidFill>
                  <a:srgbClr val="FF0000"/>
                </a:solidFill>
                <a:cs typeface="Times New Roman" pitchFamily="18" charset="0"/>
              </a:rPr>
              <a:t>10</a:t>
            </a:r>
            <a:r>
              <a:rPr lang="de-DE" baseline="30000" dirty="0">
                <a:solidFill>
                  <a:srgbClr val="FF0000"/>
                </a:solidFill>
                <a:cs typeface="Times New Roman" pitchFamily="18" charset="0"/>
              </a:rPr>
              <a:t>44</a:t>
            </a:r>
            <a:r>
              <a:rPr lang="de-DE" dirty="0">
                <a:solidFill>
                  <a:srgbClr val="FF0000"/>
                </a:solidFill>
                <a:cs typeface="Times New Roman" pitchFamily="18" charset="0"/>
              </a:rPr>
              <a:t> Joule in kinetischer </a:t>
            </a:r>
            <a:r>
              <a:rPr lang="de-DE" dirty="0" smtClean="0">
                <a:solidFill>
                  <a:srgbClr val="FF0000"/>
                </a:solidFill>
                <a:cs typeface="Times New Roman" pitchFamily="18" charset="0"/>
              </a:rPr>
              <a:t>Energie </a:t>
            </a:r>
            <a:r>
              <a:rPr lang="de-DE" dirty="0">
                <a:solidFill>
                  <a:srgbClr val="FF0000"/>
                </a:solidFill>
                <a:cs typeface="Times New Roman" pitchFamily="18" charset="0"/>
              </a:rPr>
              <a:t>(Expansion </a:t>
            </a:r>
            <a:r>
              <a:rPr lang="de-DE" dirty="0" smtClean="0">
                <a:solidFill>
                  <a:srgbClr val="FF0000"/>
                </a:solidFill>
                <a:cs typeface="Times New Roman" pitchFamily="18" charset="0"/>
              </a:rPr>
              <a:t>des Sternmaterials)</a:t>
            </a:r>
            <a:endParaRPr lang="de-DE" dirty="0">
              <a:solidFill>
                <a:srgbClr val="FF0000"/>
              </a:solidFill>
              <a:cs typeface="Times New Roman" pitchFamily="18" charset="0"/>
            </a:endParaRPr>
          </a:p>
          <a:p>
            <a:pPr lvl="2">
              <a:buFont typeface="Times New Roman" pitchFamily="18" charset="0"/>
              <a:buChar char="−"/>
            </a:pPr>
            <a:r>
              <a:rPr lang="de-DE" dirty="0">
                <a:solidFill>
                  <a:srgbClr val="FF0000"/>
                </a:solidFill>
                <a:cs typeface="Times New Roman" pitchFamily="18" charset="0"/>
              </a:rPr>
              <a:t>10</a:t>
            </a:r>
            <a:r>
              <a:rPr lang="de-DE" baseline="30000" dirty="0">
                <a:solidFill>
                  <a:srgbClr val="FF0000"/>
                </a:solidFill>
                <a:cs typeface="Times New Roman" pitchFamily="18" charset="0"/>
              </a:rPr>
              <a:t>42</a:t>
            </a:r>
            <a:r>
              <a:rPr lang="de-DE" dirty="0">
                <a:solidFill>
                  <a:srgbClr val="FF0000"/>
                </a:solidFill>
                <a:cs typeface="Times New Roman" pitchFamily="18" charset="0"/>
              </a:rPr>
              <a:t> Joule in Strahlung</a:t>
            </a:r>
          </a:p>
          <a:p>
            <a:endParaRPr lang="de-DE" dirty="0">
              <a:solidFill>
                <a:srgbClr val="FF0000"/>
              </a:solidFill>
            </a:endParaRPr>
          </a:p>
        </p:txBody>
      </p:sp>
      <p:sp>
        <p:nvSpPr>
          <p:cNvPr id="113668" name="Rectangle 4"/>
          <p:cNvSpPr>
            <a:spLocks noChangeArrowheads="1"/>
          </p:cNvSpPr>
          <p:nvPr/>
        </p:nvSpPr>
        <p:spPr bwMode="auto">
          <a:xfrm>
            <a:off x="684213" y="4582120"/>
            <a:ext cx="7773987" cy="1727200"/>
          </a:xfrm>
          <a:prstGeom prst="rect">
            <a:avLst/>
          </a:prstGeom>
          <a:noFill/>
          <a:ln w="9525">
            <a:noFill/>
            <a:miter lim="800000"/>
            <a:headEnd/>
            <a:tailEnd/>
          </a:ln>
          <a:effectLst/>
        </p:spPr>
        <p:txBody>
          <a:bodyPr/>
          <a:lstStyle/>
          <a:p>
            <a:pPr marL="342900" indent="-342900">
              <a:spcBef>
                <a:spcPct val="20000"/>
              </a:spcBef>
              <a:buFontTx/>
              <a:buChar char="•"/>
            </a:pPr>
            <a:r>
              <a:rPr lang="de-DE" sz="3200" b="0" dirty="0">
                <a:latin typeface="HelveticaNeueLT Com 55 Roman" pitchFamily="34" charset="0"/>
              </a:rPr>
              <a:t>Nukleare (Bindungs-</a:t>
            </a:r>
            <a:r>
              <a:rPr lang="de-DE" sz="3200" b="0" dirty="0" smtClean="0">
                <a:latin typeface="HelveticaNeueLT Com 55 Roman" pitchFamily="34" charset="0"/>
              </a:rPr>
              <a:t>)Energie </a:t>
            </a:r>
            <a:r>
              <a:rPr lang="de-DE" sz="3200" b="0" dirty="0">
                <a:latin typeface="HelveticaNeueLT Com 55 Roman" pitchFamily="34" charset="0"/>
              </a:rPr>
              <a:t>→ Typ </a:t>
            </a:r>
            <a:r>
              <a:rPr lang="de-DE" sz="3200" b="0" dirty="0" err="1">
                <a:latin typeface="HelveticaNeueLT Com 55 Roman" pitchFamily="34" charset="0"/>
              </a:rPr>
              <a:t>Ia</a:t>
            </a:r>
            <a:endParaRPr lang="de-DE" sz="3200" b="0" dirty="0">
              <a:latin typeface="HelveticaNeueLT Com 55 Roman" pitchFamily="34" charset="0"/>
            </a:endParaRPr>
          </a:p>
          <a:p>
            <a:pPr marL="742950" lvl="1" indent="-285750">
              <a:buFontTx/>
              <a:buChar char="–"/>
            </a:pPr>
            <a:r>
              <a:rPr lang="de-DE" sz="2800" b="0" dirty="0">
                <a:latin typeface="HelveticaNeueLT Com 55 Roman" pitchFamily="34" charset="0"/>
              </a:rPr>
              <a:t>explosives </a:t>
            </a:r>
            <a:r>
              <a:rPr lang="de-DE" sz="2800" b="0" dirty="0" smtClean="0">
                <a:latin typeface="HelveticaNeueLT Com 55 Roman" pitchFamily="34" charset="0"/>
              </a:rPr>
              <a:t>Kohlenstoff- und Sauerstoff-Brennen </a:t>
            </a:r>
            <a:r>
              <a:rPr lang="de-DE" sz="2800" b="0" dirty="0">
                <a:latin typeface="HelveticaNeueLT Com 55 Roman" pitchFamily="34" charset="0"/>
              </a:rPr>
              <a:t>von etwa einer </a:t>
            </a:r>
            <a:r>
              <a:rPr lang="de-DE" sz="2800" b="0" dirty="0" err="1">
                <a:latin typeface="HelveticaNeueLT Com 55 Roman" pitchFamily="34" charset="0"/>
              </a:rPr>
              <a:t>Sonnemasse</a:t>
            </a:r>
            <a:endParaRPr lang="de-DE" sz="2800" b="0" dirty="0">
              <a:latin typeface="HelveticaNeueLT Com 55 Roman" pitchFamily="34" charset="0"/>
            </a:endParaRPr>
          </a:p>
          <a:p>
            <a:pPr marL="742950" lvl="1" indent="-285750">
              <a:buSzPct val="80000"/>
              <a:buFont typeface="Wingdings" pitchFamily="2" charset="2"/>
              <a:buChar char="è"/>
            </a:pPr>
            <a:r>
              <a:rPr lang="de-DE" sz="2800" b="0" dirty="0">
                <a:latin typeface="HelveticaNeueLT Com 55 Roman" pitchFamily="34" charset="0"/>
              </a:rPr>
              <a:t>Freisetzung von 10</a:t>
            </a:r>
            <a:r>
              <a:rPr lang="de-DE" sz="2800" b="0" baseline="30000" dirty="0">
                <a:latin typeface="HelveticaNeueLT Com 55 Roman" pitchFamily="34" charset="0"/>
              </a:rPr>
              <a:t>42</a:t>
            </a:r>
            <a:r>
              <a:rPr lang="de-DE" sz="2800" b="0" dirty="0">
                <a:latin typeface="HelveticaNeueLT Com 55 Roman" pitchFamily="34" charset="0"/>
              </a:rPr>
              <a:t> Joule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fade">
                                      <p:cBhvr>
                                        <p:cTn id="7" dur="1000"/>
                                        <p:tgtEl>
                                          <p:spTgt spid="11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p:txBody>
          <a:bodyPr/>
          <a:lstStyle/>
          <a:p>
            <a:pPr>
              <a:buFontTx/>
              <a:buNone/>
            </a:pPr>
            <a:r>
              <a:rPr lang="en-GB" b="1" dirty="0" err="1" smtClean="0"/>
              <a:t>Extrem</a:t>
            </a:r>
            <a:r>
              <a:rPr lang="en-GB" b="1" dirty="0" smtClean="0"/>
              <a:t> </a:t>
            </a:r>
            <a:r>
              <a:rPr lang="en-GB" b="1" dirty="0" err="1" smtClean="0"/>
              <a:t>helle</a:t>
            </a:r>
            <a:r>
              <a:rPr lang="en-GB" b="1" dirty="0" smtClean="0"/>
              <a:t> </a:t>
            </a:r>
            <a:r>
              <a:rPr lang="en-GB" b="1" dirty="0" err="1" smtClean="0"/>
              <a:t>Sternexplosionen</a:t>
            </a:r>
            <a:endParaRPr lang="en-GB" b="1" dirty="0" smtClean="0"/>
          </a:p>
          <a:p>
            <a:pPr>
              <a:buFontTx/>
              <a:buNone/>
            </a:pPr>
            <a:r>
              <a:rPr lang="en-GB" b="1" dirty="0" err="1" smtClean="0"/>
              <a:t>Wichtig</a:t>
            </a:r>
            <a:r>
              <a:rPr lang="en-GB" b="1" dirty="0" smtClean="0"/>
              <a:t> </a:t>
            </a:r>
            <a:r>
              <a:rPr lang="en-GB" b="1" dirty="0" err="1" smtClean="0"/>
              <a:t>für</a:t>
            </a:r>
            <a:r>
              <a:rPr lang="en-GB" b="1" dirty="0" smtClean="0"/>
              <a:t> die </a:t>
            </a:r>
            <a:r>
              <a:rPr lang="en-GB" b="1" dirty="0" err="1" smtClean="0"/>
              <a:t>Produktion</a:t>
            </a:r>
            <a:r>
              <a:rPr lang="en-GB" b="1" dirty="0" smtClean="0"/>
              <a:t> von </a:t>
            </a:r>
            <a:r>
              <a:rPr lang="en-GB" b="1" dirty="0" err="1" smtClean="0"/>
              <a:t>schweren</a:t>
            </a:r>
            <a:r>
              <a:rPr lang="en-GB" b="1" dirty="0" smtClean="0"/>
              <a:t> </a:t>
            </a:r>
            <a:r>
              <a:rPr lang="en-GB" b="1" dirty="0" err="1" smtClean="0"/>
              <a:t>chemischen</a:t>
            </a:r>
            <a:r>
              <a:rPr lang="en-GB" b="1" dirty="0" smtClean="0"/>
              <a:t> </a:t>
            </a:r>
            <a:r>
              <a:rPr lang="en-GB" b="1" dirty="0" err="1" smtClean="0"/>
              <a:t>Elementen</a:t>
            </a:r>
            <a:endParaRPr lang="en-GB" b="1" dirty="0" smtClean="0"/>
          </a:p>
        </p:txBody>
      </p:sp>
      <p:grpSp>
        <p:nvGrpSpPr>
          <p:cNvPr id="2" name="Group 16"/>
          <p:cNvGrpSpPr/>
          <p:nvPr/>
        </p:nvGrpSpPr>
        <p:grpSpPr>
          <a:xfrm>
            <a:off x="285720" y="1000108"/>
            <a:ext cx="8429684" cy="5615027"/>
            <a:chOff x="285720" y="1071546"/>
            <a:chExt cx="8429684" cy="5615027"/>
          </a:xfrm>
        </p:grpSpPr>
        <p:pic>
          <p:nvPicPr>
            <p:cNvPr id="14" name="Picture 13" descr="Periodic_table_of_elements.gif"/>
            <p:cNvPicPr>
              <a:picLocks noChangeAspect="1"/>
            </p:cNvPicPr>
            <p:nvPr/>
          </p:nvPicPr>
          <p:blipFill>
            <a:blip r:embed="rId3" cstate="print"/>
            <a:srcRect t="4843"/>
            <a:stretch>
              <a:fillRect/>
            </a:stretch>
          </p:blipFill>
          <p:spPr>
            <a:xfrm>
              <a:off x="285720" y="1071546"/>
              <a:ext cx="8429684" cy="561502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bwMode="auto">
            <a:xfrm>
              <a:off x="1428728" y="1071546"/>
              <a:ext cx="4429156" cy="1440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grpSp>
      <p:sp>
        <p:nvSpPr>
          <p:cNvPr id="41986" name="Rectangle 2"/>
          <p:cNvSpPr>
            <a:spLocks noGrp="1" noChangeArrowheads="1"/>
          </p:cNvSpPr>
          <p:nvPr>
            <p:ph type="title"/>
          </p:nvPr>
        </p:nvSpPr>
        <p:spPr>
          <a:xfrm>
            <a:off x="642910" y="0"/>
            <a:ext cx="7772400" cy="1143000"/>
          </a:xfrm>
        </p:spPr>
        <p:txBody>
          <a:bodyPr/>
          <a:lstStyle/>
          <a:p>
            <a:r>
              <a:rPr lang="en-GB" dirty="0" smtClean="0"/>
              <a:t>Supernovae</a:t>
            </a:r>
          </a:p>
        </p:txBody>
      </p:sp>
      <p:grpSp>
        <p:nvGrpSpPr>
          <p:cNvPr id="3" name="Group 17"/>
          <p:cNvGrpSpPr/>
          <p:nvPr/>
        </p:nvGrpSpPr>
        <p:grpSpPr>
          <a:xfrm>
            <a:off x="304800" y="1257289"/>
            <a:ext cx="8232775" cy="957266"/>
            <a:chOff x="304800" y="1257288"/>
            <a:chExt cx="8232775" cy="1243019"/>
          </a:xfrm>
        </p:grpSpPr>
        <p:sp>
          <p:nvSpPr>
            <p:cNvPr id="41996" name="Oval 6"/>
            <p:cNvSpPr>
              <a:spLocks noChangeArrowheads="1"/>
            </p:cNvSpPr>
            <p:nvPr/>
          </p:nvSpPr>
          <p:spPr bwMode="auto">
            <a:xfrm rot="21448905">
              <a:off x="304800" y="1336902"/>
              <a:ext cx="8232775" cy="1163405"/>
            </a:xfrm>
            <a:prstGeom prst="ellipse">
              <a:avLst/>
            </a:prstGeom>
            <a:noFill/>
            <a:ln w="38100">
              <a:solidFill>
                <a:schemeClr val="tx1"/>
              </a:solidFill>
              <a:round/>
              <a:headEnd/>
              <a:tailEnd/>
            </a:ln>
          </p:spPr>
          <p:txBody>
            <a:bodyPr wrap="none" anchor="ctr"/>
            <a:lstStyle/>
            <a:p>
              <a:endParaRPr lang="en-GB"/>
            </a:p>
          </p:txBody>
        </p:sp>
        <p:sp>
          <p:nvSpPr>
            <p:cNvPr id="41997" name="Text Box 7"/>
            <p:cNvSpPr txBox="1">
              <a:spLocks noChangeArrowheads="1"/>
            </p:cNvSpPr>
            <p:nvPr/>
          </p:nvSpPr>
          <p:spPr bwMode="auto">
            <a:xfrm>
              <a:off x="4508608" y="1257288"/>
              <a:ext cx="1063524" cy="457200"/>
            </a:xfrm>
            <a:prstGeom prst="rect">
              <a:avLst/>
            </a:prstGeom>
            <a:noFill/>
            <a:ln w="9525">
              <a:noFill/>
              <a:miter lim="800000"/>
              <a:headEnd/>
              <a:tailEnd/>
            </a:ln>
          </p:spPr>
          <p:txBody>
            <a:bodyPr wrap="none">
              <a:spAutoFit/>
            </a:bodyPr>
            <a:lstStyle/>
            <a:p>
              <a:r>
                <a:rPr lang="en-GB" dirty="0" err="1"/>
                <a:t>Urknall</a:t>
              </a:r>
              <a:endParaRPr lang="en-GB" dirty="0"/>
            </a:p>
          </p:txBody>
        </p:sp>
      </p:grpSp>
      <p:grpSp>
        <p:nvGrpSpPr>
          <p:cNvPr id="4" name="Group 18"/>
          <p:cNvGrpSpPr/>
          <p:nvPr/>
        </p:nvGrpSpPr>
        <p:grpSpPr>
          <a:xfrm>
            <a:off x="495328" y="1824327"/>
            <a:ext cx="8077200" cy="1521649"/>
            <a:chOff x="495328" y="1824327"/>
            <a:chExt cx="8077200" cy="1521649"/>
          </a:xfrm>
        </p:grpSpPr>
        <p:sp>
          <p:nvSpPr>
            <p:cNvPr id="41994" name="Oval 9"/>
            <p:cNvSpPr>
              <a:spLocks noChangeArrowheads="1"/>
            </p:cNvSpPr>
            <p:nvPr/>
          </p:nvSpPr>
          <p:spPr bwMode="auto">
            <a:xfrm rot="8527">
              <a:off x="495328" y="1879598"/>
              <a:ext cx="8077200" cy="1466378"/>
            </a:xfrm>
            <a:prstGeom prst="ellipse">
              <a:avLst/>
            </a:prstGeom>
            <a:noFill/>
            <a:ln w="38100">
              <a:solidFill>
                <a:srgbClr val="FF9900"/>
              </a:solidFill>
              <a:round/>
              <a:headEnd/>
              <a:tailEnd/>
            </a:ln>
          </p:spPr>
          <p:txBody>
            <a:bodyPr wrap="none" anchor="ctr"/>
            <a:lstStyle/>
            <a:p>
              <a:endParaRPr lang="en-GB"/>
            </a:p>
          </p:txBody>
        </p:sp>
        <p:sp>
          <p:nvSpPr>
            <p:cNvPr id="41995" name="Text Box 10"/>
            <p:cNvSpPr txBox="1">
              <a:spLocks noChangeArrowheads="1"/>
            </p:cNvSpPr>
            <p:nvPr/>
          </p:nvSpPr>
          <p:spPr bwMode="auto">
            <a:xfrm>
              <a:off x="3357555" y="1824327"/>
              <a:ext cx="1143007" cy="461665"/>
            </a:xfrm>
            <a:prstGeom prst="rect">
              <a:avLst/>
            </a:prstGeom>
            <a:noFill/>
            <a:ln w="9525">
              <a:noFill/>
              <a:miter lim="800000"/>
              <a:headEnd/>
              <a:tailEnd/>
            </a:ln>
          </p:spPr>
          <p:txBody>
            <a:bodyPr wrap="square">
              <a:spAutoFit/>
            </a:bodyPr>
            <a:lstStyle/>
            <a:p>
              <a:r>
                <a:rPr lang="en-GB" dirty="0">
                  <a:solidFill>
                    <a:srgbClr val="FF9933"/>
                  </a:solidFill>
                </a:rPr>
                <a:t>Sterne</a:t>
              </a:r>
              <a:endParaRPr lang="en-GB" dirty="0"/>
            </a:p>
          </p:txBody>
        </p:sp>
      </p:grpSp>
      <p:grpSp>
        <p:nvGrpSpPr>
          <p:cNvPr id="5" name="Group 11"/>
          <p:cNvGrpSpPr>
            <a:grpSpLocks/>
          </p:cNvGrpSpPr>
          <p:nvPr/>
        </p:nvGrpSpPr>
        <p:grpSpPr bwMode="auto">
          <a:xfrm>
            <a:off x="304800" y="2667000"/>
            <a:ext cx="8382000" cy="3476644"/>
            <a:chOff x="192" y="1680"/>
            <a:chExt cx="5280" cy="2496"/>
          </a:xfrm>
        </p:grpSpPr>
        <p:sp>
          <p:nvSpPr>
            <p:cNvPr id="41992" name="Oval 12"/>
            <p:cNvSpPr>
              <a:spLocks noChangeArrowheads="1"/>
            </p:cNvSpPr>
            <p:nvPr/>
          </p:nvSpPr>
          <p:spPr bwMode="auto">
            <a:xfrm>
              <a:off x="192" y="1680"/>
              <a:ext cx="5280" cy="2304"/>
            </a:xfrm>
            <a:prstGeom prst="ellipse">
              <a:avLst/>
            </a:prstGeom>
            <a:noFill/>
            <a:ln w="38100">
              <a:solidFill>
                <a:srgbClr val="FF0000"/>
              </a:solidFill>
              <a:round/>
              <a:headEnd/>
              <a:tailEnd/>
            </a:ln>
          </p:spPr>
          <p:txBody>
            <a:bodyPr wrap="none" anchor="ctr"/>
            <a:lstStyle/>
            <a:p>
              <a:endParaRPr lang="en-GB"/>
            </a:p>
          </p:txBody>
        </p:sp>
        <p:sp>
          <p:nvSpPr>
            <p:cNvPr id="41993" name="Text Box 13"/>
            <p:cNvSpPr txBox="1">
              <a:spLocks noChangeArrowheads="1"/>
            </p:cNvSpPr>
            <p:nvPr/>
          </p:nvSpPr>
          <p:spPr bwMode="auto">
            <a:xfrm>
              <a:off x="4032" y="3888"/>
              <a:ext cx="1087" cy="288"/>
            </a:xfrm>
            <a:prstGeom prst="rect">
              <a:avLst/>
            </a:prstGeom>
            <a:noFill/>
            <a:ln w="9525">
              <a:noFill/>
              <a:miter lim="800000"/>
              <a:headEnd/>
              <a:tailEnd/>
            </a:ln>
          </p:spPr>
          <p:txBody>
            <a:bodyPr wrap="none">
              <a:spAutoFit/>
            </a:bodyPr>
            <a:lstStyle/>
            <a:p>
              <a:r>
                <a:rPr lang="en-GB">
                  <a:solidFill>
                    <a:srgbClr val="FF0000"/>
                  </a:solidFill>
                </a:rPr>
                <a:t>Supernovae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ext Box 2"/>
          <p:cNvSpPr txBox="1">
            <a:spLocks noChangeArrowheads="1"/>
          </p:cNvSpPr>
          <p:nvPr/>
        </p:nvSpPr>
        <p:spPr bwMode="auto">
          <a:xfrm>
            <a:off x="684213" y="1500188"/>
            <a:ext cx="7689850" cy="5139869"/>
          </a:xfrm>
          <a:prstGeom prst="rect">
            <a:avLst/>
          </a:prstGeom>
          <a:noFill/>
          <a:ln w="9525">
            <a:noFill/>
            <a:miter lim="800000"/>
            <a:headEnd/>
            <a:tailEnd/>
          </a:ln>
          <a:effectLst/>
        </p:spPr>
        <p:txBody>
          <a:bodyPr>
            <a:spAutoFit/>
          </a:bodyPr>
          <a:lstStyle/>
          <a:p>
            <a:r>
              <a:rPr lang="en-GB" sz="3200" dirty="0">
                <a:solidFill>
                  <a:srgbClr val="FF0000"/>
                </a:solidFill>
                <a:latin typeface="HelveticaNeueLT Com 65 Md" pitchFamily="34" charset="0"/>
              </a:rPr>
              <a:t>If you want to make an apple pie from scratch, you must first create the universe.</a:t>
            </a:r>
          </a:p>
          <a:p>
            <a:endParaRPr lang="en-GB" sz="3200" b="0" dirty="0">
              <a:latin typeface="HelveticaNeueLT Com 65 Md" pitchFamily="34" charset="0"/>
            </a:endParaRPr>
          </a:p>
          <a:p>
            <a:r>
              <a:rPr lang="de-DE" sz="3200" dirty="0">
                <a:solidFill>
                  <a:srgbClr val="FF0000"/>
                </a:solidFill>
                <a:latin typeface="HelveticaNeueLT Com 65 Md" pitchFamily="34" charset="0"/>
              </a:rPr>
              <a:t>Um einen Apfelkuchen mit </a:t>
            </a:r>
            <a:r>
              <a:rPr lang="de-DE" sz="3200" dirty="0" smtClean="0">
                <a:solidFill>
                  <a:srgbClr val="FF0000"/>
                </a:solidFill>
                <a:latin typeface="HelveticaNeueLT Com 65 Md" pitchFamily="34" charset="0"/>
              </a:rPr>
              <a:t>all </a:t>
            </a:r>
            <a:r>
              <a:rPr lang="de-DE" sz="3200" dirty="0">
                <a:solidFill>
                  <a:srgbClr val="FF0000"/>
                </a:solidFill>
                <a:latin typeface="HelveticaNeueLT Com 65 Md" pitchFamily="34" charset="0"/>
              </a:rPr>
              <a:t>seinen Zutaten zu backen, m</a:t>
            </a:r>
            <a:r>
              <a:rPr lang="de-DE" sz="3200" dirty="0">
                <a:solidFill>
                  <a:srgbClr val="FF0000"/>
                </a:solidFill>
                <a:latin typeface="HelveticaNeueLT Com 65 Md" pitchFamily="34" charset="0"/>
                <a:cs typeface="Times New Roman" pitchFamily="18" charset="0"/>
              </a:rPr>
              <a:t>üssen Sie zuerst das Universum erzeugen.</a:t>
            </a:r>
          </a:p>
          <a:p>
            <a:endParaRPr lang="de-DE" sz="3200" dirty="0">
              <a:solidFill>
                <a:srgbClr val="FF0000"/>
              </a:solidFill>
              <a:latin typeface="HelveticaNeueLT Com 65 Md" pitchFamily="34" charset="0"/>
              <a:cs typeface="Times New Roman" pitchFamily="18" charset="0"/>
            </a:endParaRPr>
          </a:p>
          <a:p>
            <a:pPr algn="r"/>
            <a:r>
              <a:rPr lang="en-GB" dirty="0">
                <a:solidFill>
                  <a:srgbClr val="000000"/>
                </a:solidFill>
                <a:latin typeface="HelveticaNeueLT Com 65 Md" pitchFamily="34" charset="0"/>
              </a:rPr>
              <a:t>Carl Sagan</a:t>
            </a:r>
          </a:p>
          <a:p>
            <a:pPr algn="r"/>
            <a:r>
              <a:rPr lang="en-GB" dirty="0">
                <a:solidFill>
                  <a:srgbClr val="000000"/>
                </a:solidFill>
                <a:latin typeface="HelveticaNeueLT Com 65 Md" pitchFamily="34" charset="0"/>
              </a:rPr>
              <a:t>quoted in </a:t>
            </a:r>
          </a:p>
          <a:p>
            <a:pPr algn="r"/>
            <a:r>
              <a:rPr lang="en-GB" dirty="0">
                <a:solidFill>
                  <a:srgbClr val="000000"/>
                </a:solidFill>
                <a:latin typeface="HelveticaNeueLT Com 65 Md" pitchFamily="34" charset="0"/>
              </a:rPr>
              <a:t>Big Bang by Simon Singh (2004)</a:t>
            </a:r>
            <a:r>
              <a:rPr lang="en-GB" dirty="0">
                <a:latin typeface="HelveticaNeueLT Com 65 Md" pitchFamily="34" charset="0"/>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404813"/>
            <a:ext cx="7772400" cy="803275"/>
          </a:xfrm>
        </p:spPr>
        <p:txBody>
          <a:bodyPr/>
          <a:lstStyle/>
          <a:p>
            <a:r>
              <a:rPr lang="en-GB"/>
              <a:t>Supernovae</a:t>
            </a:r>
          </a:p>
        </p:txBody>
      </p:sp>
      <p:sp>
        <p:nvSpPr>
          <p:cNvPr id="233475" name="Rectangle 3"/>
          <p:cNvSpPr>
            <a:spLocks noGrp="1" noChangeArrowheads="1"/>
          </p:cNvSpPr>
          <p:nvPr>
            <p:ph type="body" idx="1"/>
          </p:nvPr>
        </p:nvSpPr>
        <p:spPr>
          <a:xfrm>
            <a:off x="611188" y="1125538"/>
            <a:ext cx="8077200" cy="5157787"/>
          </a:xfrm>
        </p:spPr>
        <p:txBody>
          <a:bodyPr/>
          <a:lstStyle/>
          <a:p>
            <a:pPr>
              <a:buFontTx/>
              <a:buNone/>
            </a:pPr>
            <a:r>
              <a:rPr lang="de-DE" dirty="0"/>
              <a:t>Extrem helle Sternexplosionen</a:t>
            </a:r>
          </a:p>
          <a:p>
            <a:pPr>
              <a:buFontTx/>
              <a:buNone/>
            </a:pPr>
            <a:r>
              <a:rPr lang="de-DE" dirty="0"/>
              <a:t>Wichtig für die Produktion von schweren chemischen Elementen</a:t>
            </a:r>
          </a:p>
          <a:p>
            <a:pPr>
              <a:buFontTx/>
              <a:buNone/>
            </a:pPr>
            <a:r>
              <a:rPr lang="de-DE" dirty="0"/>
              <a:t>Endprodukt der Sternentwicklung</a:t>
            </a:r>
          </a:p>
          <a:p>
            <a:pPr lvl="1"/>
            <a:r>
              <a:rPr lang="de-DE" dirty="0">
                <a:solidFill>
                  <a:srgbClr val="FF0000"/>
                </a:solidFill>
              </a:rPr>
              <a:t>f</a:t>
            </a:r>
            <a:r>
              <a:rPr lang="de-DE" dirty="0">
                <a:solidFill>
                  <a:srgbClr val="FF0000"/>
                </a:solidFill>
                <a:cs typeface="Times New Roman" pitchFamily="18" charset="0"/>
              </a:rPr>
              <a:t>ür massive Sterne als Kernkollaps mit nachfolgendem Neutronenstern oder Schwarzem Loch</a:t>
            </a:r>
          </a:p>
          <a:p>
            <a:pPr lvl="1"/>
            <a:r>
              <a:rPr lang="de-DE" dirty="0">
                <a:solidFill>
                  <a:schemeClr val="tx1"/>
                </a:solidFill>
                <a:cs typeface="Times New Roman" pitchFamily="18" charset="0"/>
              </a:rPr>
              <a:t>für kleine Sterne in engen Doppelsternsystemen</a:t>
            </a:r>
          </a:p>
          <a:p>
            <a:pPr lvl="1"/>
            <a:r>
              <a:rPr lang="de-DE" dirty="0">
                <a:cs typeface="Times New Roman" pitchFamily="18" charset="0"/>
              </a:rPr>
              <a:t>(der Rest der Sterne erlischt langsam)</a:t>
            </a:r>
            <a:endParaRPr lang="de-DE"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GB"/>
              <a:t>Supernovae</a:t>
            </a:r>
          </a:p>
        </p:txBody>
      </p:sp>
      <p:sp>
        <p:nvSpPr>
          <p:cNvPr id="238595" name="Rectangle 3"/>
          <p:cNvSpPr>
            <a:spLocks noGrp="1" noChangeArrowheads="1"/>
          </p:cNvSpPr>
          <p:nvPr>
            <p:ph type="body" idx="1"/>
          </p:nvPr>
        </p:nvSpPr>
        <p:spPr>
          <a:xfrm>
            <a:off x="611188" y="1700213"/>
            <a:ext cx="8077200" cy="4106862"/>
          </a:xfrm>
        </p:spPr>
        <p:txBody>
          <a:bodyPr/>
          <a:lstStyle/>
          <a:p>
            <a:pPr>
              <a:buFontTx/>
              <a:buNone/>
            </a:pPr>
            <a:r>
              <a:rPr lang="de-DE" dirty="0"/>
              <a:t>Extrem helle Sternexplosionen</a:t>
            </a:r>
          </a:p>
          <a:p>
            <a:pPr>
              <a:buFontTx/>
              <a:buNone/>
            </a:pPr>
            <a:r>
              <a:rPr lang="de-DE" dirty="0"/>
              <a:t>Wichtig für die Produktion von schweren chemischen Elementen</a:t>
            </a:r>
          </a:p>
          <a:p>
            <a:pPr>
              <a:buFontTx/>
              <a:buNone/>
            </a:pPr>
            <a:r>
              <a:rPr lang="de-DE" dirty="0" smtClean="0">
                <a:solidFill>
                  <a:srgbClr val="FF0000"/>
                </a:solidFill>
              </a:rPr>
              <a:t>Beste </a:t>
            </a:r>
            <a:r>
              <a:rPr lang="de-DE" dirty="0">
                <a:solidFill>
                  <a:srgbClr val="FF0000"/>
                </a:solidFill>
              </a:rPr>
              <a:t>Entfernungsindikatoren im Universum</a:t>
            </a:r>
            <a:endParaRPr lang="de-DE" dirty="0"/>
          </a:p>
        </p:txBody>
      </p:sp>
      <p:sp>
        <p:nvSpPr>
          <p:cNvPr id="238596" name="Text Box 4"/>
          <p:cNvSpPr txBox="1">
            <a:spLocks noChangeArrowheads="1"/>
          </p:cNvSpPr>
          <p:nvPr/>
        </p:nvSpPr>
        <p:spPr bwMode="auto">
          <a:xfrm>
            <a:off x="683568" y="4572000"/>
            <a:ext cx="7712075" cy="1800225"/>
          </a:xfrm>
          <a:prstGeom prst="rect">
            <a:avLst/>
          </a:prstGeom>
          <a:noFill/>
          <a:ln w="9525">
            <a:noFill/>
            <a:miter lim="800000"/>
            <a:headEnd/>
            <a:tailEnd/>
          </a:ln>
          <a:effectLst/>
        </p:spPr>
        <p:txBody>
          <a:bodyPr>
            <a:spAutoFit/>
          </a:bodyPr>
          <a:lstStyle/>
          <a:p>
            <a:r>
              <a:rPr lang="en-GB" sz="2800" b="0" dirty="0">
                <a:latin typeface="HelveticaNeueLT Com 65 Md" pitchFamily="34" charset="0"/>
              </a:rPr>
              <a:t>The only reliable way of determining extragalactic distances is through supernova investigations.</a:t>
            </a:r>
          </a:p>
          <a:p>
            <a:pPr algn="r"/>
            <a:r>
              <a:rPr lang="en-GB" sz="2800" b="0" dirty="0">
                <a:latin typeface="HelveticaNeueLT Com 65 Md" pitchFamily="34" charset="0"/>
              </a:rPr>
              <a:t>F. </a:t>
            </a:r>
            <a:r>
              <a:rPr lang="en-GB" sz="2800" b="0" dirty="0" err="1">
                <a:latin typeface="HelveticaNeueLT Com 65 Md" pitchFamily="34" charset="0"/>
              </a:rPr>
              <a:t>Zwicky</a:t>
            </a:r>
            <a:endParaRPr lang="en-GB" sz="2000" b="0" dirty="0">
              <a:latin typeface="HelveticaNeueLT Com 65 M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596"/>
                                        </p:tgtEl>
                                        <p:attrNameLst>
                                          <p:attrName>style.visibility</p:attrName>
                                        </p:attrNameLst>
                                      </p:cBhvr>
                                      <p:to>
                                        <p:strVal val="visible"/>
                                      </p:to>
                                    </p:set>
                                    <p:anim calcmode="lin" valueType="num">
                                      <p:cBhvr additive="base">
                                        <p:cTn id="7" dur="500" fill="hold"/>
                                        <p:tgtEl>
                                          <p:spTgt spid="238596"/>
                                        </p:tgtEl>
                                        <p:attrNameLst>
                                          <p:attrName>ppt_x</p:attrName>
                                        </p:attrNameLst>
                                      </p:cBhvr>
                                      <p:tavLst>
                                        <p:tav tm="0">
                                          <p:val>
                                            <p:strVal val="#ppt_x"/>
                                          </p:val>
                                        </p:tav>
                                        <p:tav tm="100000">
                                          <p:val>
                                            <p:strVal val="#ppt_x"/>
                                          </p:val>
                                        </p:tav>
                                      </p:tavLst>
                                    </p:anim>
                                    <p:anim calcmode="lin" valueType="num">
                                      <p:cBhvr additive="base">
                                        <p:cTn id="8" dur="500" fill="hold"/>
                                        <p:tgtEl>
                                          <p:spTgt spid="238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r>
              <a:rPr lang="de-DE"/>
              <a:t>Kosmologie mit Supernovae</a:t>
            </a:r>
          </a:p>
        </p:txBody>
      </p:sp>
      <p:sp>
        <p:nvSpPr>
          <p:cNvPr id="234499" name="Rectangle 3"/>
          <p:cNvSpPr>
            <a:spLocks noGrp="1" noChangeArrowheads="1"/>
          </p:cNvSpPr>
          <p:nvPr>
            <p:ph type="body" idx="1"/>
          </p:nvPr>
        </p:nvSpPr>
        <p:spPr/>
        <p:txBody>
          <a:bodyPr/>
          <a:lstStyle/>
          <a:p>
            <a:pPr marL="0" indent="0">
              <a:buFontTx/>
              <a:buNone/>
            </a:pPr>
            <a:r>
              <a:rPr lang="de-DE" dirty="0"/>
              <a:t>Entfernungen sind im Universum </a:t>
            </a:r>
            <a:r>
              <a:rPr lang="de-DE" dirty="0" smtClean="0"/>
              <a:t>schwer </a:t>
            </a:r>
            <a:r>
              <a:rPr lang="de-DE" dirty="0"/>
              <a:t>zu messen. Sie sind aber essentiell, um die Expansionsrate und deren Geschichte bestimmen zu k</a:t>
            </a:r>
            <a:r>
              <a:rPr lang="de-DE" dirty="0">
                <a:cs typeface="Times New Roman" pitchFamily="18" charset="0"/>
              </a:rPr>
              <a:t>önnen.</a:t>
            </a:r>
          </a:p>
          <a:p>
            <a:pPr marL="0" indent="0">
              <a:buFontTx/>
              <a:buNone/>
            </a:pPr>
            <a:r>
              <a:rPr lang="de-DE" dirty="0">
                <a:solidFill>
                  <a:srgbClr val="FF0000"/>
                </a:solidFill>
                <a:cs typeface="Times New Roman" pitchFamily="18" charset="0"/>
              </a:rPr>
              <a:t>Typ </a:t>
            </a:r>
            <a:r>
              <a:rPr lang="de-DE" dirty="0" err="1">
                <a:solidFill>
                  <a:srgbClr val="FF0000"/>
                </a:solidFill>
                <a:cs typeface="Times New Roman" pitchFamily="18" charset="0"/>
              </a:rPr>
              <a:t>Ia</a:t>
            </a:r>
            <a:r>
              <a:rPr lang="de-DE" dirty="0">
                <a:solidFill>
                  <a:srgbClr val="FF0000"/>
                </a:solidFill>
                <a:cs typeface="Times New Roman" pitchFamily="18" charset="0"/>
              </a:rPr>
              <a:t> Supernovae sind ausgezeichnete Entfernungsindikatoren, die im nahen Universum geeicht werden.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94" name="Group 17"/>
          <p:cNvGrpSpPr/>
          <p:nvPr/>
        </p:nvGrpSpPr>
        <p:grpSpPr>
          <a:xfrm>
            <a:off x="6156176" y="2492896"/>
            <a:ext cx="2533650" cy="3889375"/>
            <a:chOff x="4500563" y="1341438"/>
            <a:chExt cx="2533650" cy="3889375"/>
          </a:xfrm>
        </p:grpSpPr>
        <p:pic>
          <p:nvPicPr>
            <p:cNvPr id="95" name="Picture 7"/>
            <p:cNvPicPr>
              <a:picLocks noGrp="1" noChangeAspect="1" noChangeArrowheads="1"/>
            </p:cNvPicPr>
            <p:nvPr>
              <p:ph sz="quarter" idx="2"/>
            </p:nvPr>
          </p:nvPicPr>
          <p:blipFill>
            <a:blip r:embed="rId2" cstate="print"/>
            <a:srcRect/>
            <a:stretch>
              <a:fillRect/>
            </a:stretch>
          </p:blipFill>
          <p:spPr>
            <a:xfrm>
              <a:off x="4500563" y="1341438"/>
              <a:ext cx="2533650" cy="3889375"/>
            </a:xfrm>
            <a:noFill/>
            <a:ln/>
          </p:spPr>
        </p:pic>
        <p:sp>
          <p:nvSpPr>
            <p:cNvPr id="96" name="TextBox 95"/>
            <p:cNvSpPr txBox="1"/>
            <p:nvPr/>
          </p:nvSpPr>
          <p:spPr>
            <a:xfrm>
              <a:off x="5755038" y="4814840"/>
              <a:ext cx="1245854" cy="400110"/>
            </a:xfrm>
            <a:prstGeom prst="rect">
              <a:avLst/>
            </a:prstGeom>
            <a:noFill/>
          </p:spPr>
          <p:txBody>
            <a:bodyPr wrap="none" rtlCol="0">
              <a:spAutoFit/>
            </a:bodyPr>
            <a:lstStyle/>
            <a:p>
              <a:r>
                <a:rPr lang="en-US" sz="2000" dirty="0" smtClean="0">
                  <a:solidFill>
                    <a:schemeClr val="accent6">
                      <a:lumMod val="20000"/>
                      <a:lumOff val="80000"/>
                    </a:schemeClr>
                  </a:solidFill>
                </a:rPr>
                <a:t>4m CTIO</a:t>
              </a:r>
              <a:endParaRPr lang="en-GB" dirty="0">
                <a:solidFill>
                  <a:schemeClr val="accent6">
                    <a:lumMod val="20000"/>
                    <a:lumOff val="80000"/>
                  </a:schemeClr>
                </a:solidFill>
              </a:endParaRPr>
            </a:p>
          </p:txBody>
        </p:sp>
      </p:grpSp>
      <p:sp>
        <p:nvSpPr>
          <p:cNvPr id="2" name="Title 1"/>
          <p:cNvSpPr>
            <a:spLocks noGrp="1"/>
          </p:cNvSpPr>
          <p:nvPr>
            <p:ph type="title"/>
          </p:nvPr>
        </p:nvSpPr>
        <p:spPr>
          <a:xfrm>
            <a:off x="685800" y="-27384"/>
            <a:ext cx="7772400" cy="1143000"/>
          </a:xfrm>
        </p:spPr>
        <p:txBody>
          <a:bodyPr/>
          <a:lstStyle/>
          <a:p>
            <a:r>
              <a:rPr lang="en-GB" dirty="0" smtClean="0">
                <a:solidFill>
                  <a:schemeClr val="bg1">
                    <a:lumMod val="20000"/>
                    <a:lumOff val="80000"/>
                  </a:schemeClr>
                </a:solidFill>
              </a:rPr>
              <a:t>Supernova </a:t>
            </a:r>
            <a:r>
              <a:rPr lang="en-GB" dirty="0" err="1" smtClean="0">
                <a:solidFill>
                  <a:schemeClr val="bg1">
                    <a:lumMod val="20000"/>
                    <a:lumOff val="80000"/>
                  </a:schemeClr>
                </a:solidFill>
              </a:rPr>
              <a:t>Suche</a:t>
            </a:r>
            <a:endParaRPr lang="en-GB" dirty="0">
              <a:solidFill>
                <a:schemeClr val="bg1">
                  <a:lumMod val="20000"/>
                  <a:lumOff val="80000"/>
                </a:schemeClr>
              </a:solidFill>
            </a:endParaRPr>
          </a:p>
        </p:txBody>
      </p:sp>
      <p:sp>
        <p:nvSpPr>
          <p:cNvPr id="9" name="Content Placeholder 8"/>
          <p:cNvSpPr>
            <a:spLocks noGrp="1"/>
          </p:cNvSpPr>
          <p:nvPr>
            <p:ph idx="1"/>
          </p:nvPr>
        </p:nvSpPr>
        <p:spPr>
          <a:xfrm>
            <a:off x="685800" y="836712"/>
            <a:ext cx="7772400" cy="4114800"/>
          </a:xfrm>
        </p:spPr>
        <p:txBody>
          <a:bodyPr/>
          <a:lstStyle/>
          <a:p>
            <a:pPr marL="0" indent="0">
              <a:buNone/>
            </a:pPr>
            <a:r>
              <a:rPr lang="de-DE" sz="2800" dirty="0" smtClean="0">
                <a:solidFill>
                  <a:srgbClr val="F8F8F8"/>
                </a:solidFill>
              </a:rPr>
              <a:t>Weltweite Zusammenarbeit um Typ </a:t>
            </a:r>
            <a:r>
              <a:rPr lang="de-DE" sz="2800" dirty="0" err="1" smtClean="0">
                <a:solidFill>
                  <a:srgbClr val="F8F8F8"/>
                </a:solidFill>
              </a:rPr>
              <a:t>Ia</a:t>
            </a:r>
            <a:r>
              <a:rPr lang="de-DE" sz="2800" dirty="0" smtClean="0">
                <a:solidFill>
                  <a:srgbClr val="F8F8F8"/>
                </a:solidFill>
              </a:rPr>
              <a:t> Supernovae im entfernten Universum zu finden und zu beschreiben</a:t>
            </a:r>
          </a:p>
          <a:p>
            <a:pPr>
              <a:buFont typeface="Wingdings"/>
              <a:buChar char="à"/>
            </a:pPr>
            <a:r>
              <a:rPr lang="de-DE" sz="2800" dirty="0" smtClean="0">
                <a:solidFill>
                  <a:srgbClr val="FF0000"/>
                </a:solidFill>
                <a:sym typeface="Wingdings" pitchFamily="2" charset="2"/>
              </a:rPr>
              <a:t>Bestimmung der mittleren </a:t>
            </a:r>
            <a:br>
              <a:rPr lang="de-DE" sz="2800" dirty="0" smtClean="0">
                <a:solidFill>
                  <a:srgbClr val="FF0000"/>
                </a:solidFill>
                <a:sym typeface="Wingdings" pitchFamily="2" charset="2"/>
              </a:rPr>
            </a:br>
            <a:r>
              <a:rPr lang="de-DE" sz="2800" dirty="0" smtClean="0">
                <a:solidFill>
                  <a:srgbClr val="FF0000"/>
                </a:solidFill>
                <a:sym typeface="Wingdings" pitchFamily="2" charset="2"/>
              </a:rPr>
              <a:t>Materiedichte im Universum</a:t>
            </a:r>
            <a:endParaRPr lang="de-DE" sz="2400" dirty="0" smtClean="0">
              <a:solidFill>
                <a:srgbClr val="FF0000"/>
              </a:solidFill>
              <a:ea typeface="Arial Unicode MS" pitchFamily="34" charset="-128"/>
              <a:cs typeface="Arial Unicode MS" pitchFamily="34" charset="-128"/>
              <a:sym typeface="Wingdings" pitchFamily="2" charset="2"/>
            </a:endParaRPr>
          </a:p>
          <a:p>
            <a:endParaRPr lang="de-DE" sz="2800" dirty="0">
              <a:solidFill>
                <a:srgbClr val="F8F8F8"/>
              </a:solidFill>
            </a:endParaRPr>
          </a:p>
        </p:txBody>
      </p:sp>
      <p:grpSp>
        <p:nvGrpSpPr>
          <p:cNvPr id="93" name="Group 92"/>
          <p:cNvGrpSpPr/>
          <p:nvPr/>
        </p:nvGrpSpPr>
        <p:grpSpPr>
          <a:xfrm>
            <a:off x="479875" y="3717032"/>
            <a:ext cx="4812205" cy="3096344"/>
            <a:chOff x="479875" y="3717032"/>
            <a:chExt cx="4812205" cy="3096344"/>
          </a:xfrm>
        </p:grpSpPr>
        <p:grpSp>
          <p:nvGrpSpPr>
            <p:cNvPr id="49" name="Group 48"/>
            <p:cNvGrpSpPr/>
            <p:nvPr/>
          </p:nvGrpSpPr>
          <p:grpSpPr>
            <a:xfrm>
              <a:off x="479875" y="3717032"/>
              <a:ext cx="4812205" cy="3024239"/>
              <a:chOff x="404746" y="471488"/>
              <a:chExt cx="8463031" cy="6394452"/>
            </a:xfrm>
          </p:grpSpPr>
          <p:grpSp>
            <p:nvGrpSpPr>
              <p:cNvPr id="50" name="Group 49"/>
              <p:cNvGrpSpPr>
                <a:grpSpLocks/>
              </p:cNvGrpSpPr>
              <p:nvPr/>
            </p:nvGrpSpPr>
            <p:grpSpPr bwMode="auto">
              <a:xfrm>
                <a:off x="582613" y="914400"/>
                <a:ext cx="8001000" cy="4724400"/>
                <a:chOff x="528" y="552"/>
                <a:chExt cx="5040" cy="2976"/>
              </a:xfrm>
            </p:grpSpPr>
            <p:sp>
              <p:nvSpPr>
                <p:cNvPr id="84" name="Line 3"/>
                <p:cNvSpPr>
                  <a:spLocks noChangeShapeType="1"/>
                </p:cNvSpPr>
                <p:nvPr/>
              </p:nvSpPr>
              <p:spPr bwMode="auto">
                <a:xfrm>
                  <a:off x="528" y="552"/>
                  <a:ext cx="0" cy="2976"/>
                </a:xfrm>
                <a:prstGeom prst="line">
                  <a:avLst/>
                </a:prstGeom>
                <a:noFill/>
                <a:ln w="38100">
                  <a:solidFill>
                    <a:srgbClr val="FFFF66"/>
                  </a:solidFill>
                  <a:round/>
                  <a:headEnd type="triangle" w="lg" len="lg"/>
                  <a:tailEnd type="none" w="sm" len="sm"/>
                </a:ln>
                <a:effectLst/>
              </p:spPr>
              <p:txBody>
                <a:bodyPr/>
                <a:lstStyle/>
                <a:p>
                  <a:endParaRPr lang="en-GB"/>
                </a:p>
              </p:txBody>
            </p:sp>
            <p:sp>
              <p:nvSpPr>
                <p:cNvPr id="85" name="Line 4"/>
                <p:cNvSpPr>
                  <a:spLocks noChangeShapeType="1"/>
                </p:cNvSpPr>
                <p:nvPr/>
              </p:nvSpPr>
              <p:spPr bwMode="auto">
                <a:xfrm>
                  <a:off x="528" y="3528"/>
                  <a:ext cx="5040" cy="0"/>
                </a:xfrm>
                <a:prstGeom prst="line">
                  <a:avLst/>
                </a:prstGeom>
                <a:noFill/>
                <a:ln w="38100">
                  <a:solidFill>
                    <a:srgbClr val="FFFF66"/>
                  </a:solidFill>
                  <a:round/>
                  <a:headEnd/>
                  <a:tailEnd type="triangle" w="lg" len="lg"/>
                </a:ln>
                <a:effectLst/>
              </p:spPr>
              <p:txBody>
                <a:bodyPr/>
                <a:lstStyle/>
                <a:p>
                  <a:endParaRPr lang="en-GB"/>
                </a:p>
              </p:txBody>
            </p:sp>
          </p:grpSp>
          <p:sp>
            <p:nvSpPr>
              <p:cNvPr id="51" name="Text Box 5"/>
              <p:cNvSpPr txBox="1">
                <a:spLocks noChangeArrowheads="1"/>
              </p:cNvSpPr>
              <p:nvPr/>
            </p:nvSpPr>
            <p:spPr bwMode="auto">
              <a:xfrm>
                <a:off x="404746" y="928249"/>
                <a:ext cx="2508250" cy="1366603"/>
              </a:xfrm>
              <a:prstGeom prst="rect">
                <a:avLst/>
              </a:prstGeom>
              <a:noFill/>
              <a:ln w="9525">
                <a:noFill/>
                <a:miter lim="800000"/>
                <a:headEnd/>
                <a:tailEnd/>
              </a:ln>
              <a:effectLst/>
            </p:spPr>
            <p:txBody>
              <a:bodyPr>
                <a:spAutoFit/>
              </a:bodyPr>
              <a:lstStyle/>
              <a:p>
                <a:pPr algn="ctr"/>
                <a:r>
                  <a:rPr lang="en-US" sz="1200" dirty="0" err="1">
                    <a:solidFill>
                      <a:srgbClr val="FFFF66"/>
                    </a:solidFill>
                    <a:latin typeface="Comic Sans MS" pitchFamily="66" charset="0"/>
                  </a:rPr>
                  <a:t>Mittlerer</a:t>
                </a:r>
                <a:r>
                  <a:rPr lang="en-US" sz="1200" dirty="0">
                    <a:solidFill>
                      <a:srgbClr val="FFFF66"/>
                    </a:solidFill>
                    <a:latin typeface="Comic Sans MS" pitchFamily="66" charset="0"/>
                  </a:rPr>
                  <a:t> </a:t>
                </a:r>
                <a:r>
                  <a:rPr lang="en-US" sz="1200" dirty="0" err="1">
                    <a:solidFill>
                      <a:srgbClr val="FFFF66"/>
                    </a:solidFill>
                    <a:latin typeface="Comic Sans MS" pitchFamily="66" charset="0"/>
                  </a:rPr>
                  <a:t>Abstand</a:t>
                </a:r>
                <a:r>
                  <a:rPr lang="en-US" sz="1200" dirty="0">
                    <a:solidFill>
                      <a:srgbClr val="FFFF66"/>
                    </a:solidFill>
                    <a:latin typeface="Comic Sans MS" pitchFamily="66" charset="0"/>
                  </a:rPr>
                  <a:t> </a:t>
                </a:r>
                <a:r>
                  <a:rPr lang="en-US" sz="1200" dirty="0" err="1">
                    <a:solidFill>
                      <a:srgbClr val="FFFF66"/>
                    </a:solidFill>
                    <a:latin typeface="Comic Sans MS" pitchFamily="66" charset="0"/>
                  </a:rPr>
                  <a:t>der</a:t>
                </a:r>
                <a:r>
                  <a:rPr lang="en-US" sz="1200" dirty="0">
                    <a:solidFill>
                      <a:srgbClr val="FFFF66"/>
                    </a:solidFill>
                    <a:latin typeface="Comic Sans MS" pitchFamily="66" charset="0"/>
                  </a:rPr>
                  <a:t> </a:t>
                </a:r>
                <a:r>
                  <a:rPr lang="en-US" sz="1200" dirty="0" err="1">
                    <a:solidFill>
                      <a:srgbClr val="FFFF66"/>
                    </a:solidFill>
                    <a:latin typeface="Comic Sans MS" pitchFamily="66" charset="0"/>
                  </a:rPr>
                  <a:t>Galaxien</a:t>
                </a:r>
                <a:endParaRPr lang="en-US" sz="1200" dirty="0">
                  <a:solidFill>
                    <a:srgbClr val="FFFF66"/>
                  </a:solidFill>
                  <a:latin typeface="Comic Sans MS" pitchFamily="66" charset="0"/>
                </a:endParaRPr>
              </a:p>
            </p:txBody>
          </p:sp>
          <p:grpSp>
            <p:nvGrpSpPr>
              <p:cNvPr id="52" name="Group 6"/>
              <p:cNvGrpSpPr>
                <a:grpSpLocks/>
              </p:cNvGrpSpPr>
              <p:nvPr/>
            </p:nvGrpSpPr>
            <p:grpSpPr bwMode="auto">
              <a:xfrm>
                <a:off x="2913062" y="3733802"/>
                <a:ext cx="1104899" cy="2675431"/>
                <a:chOff x="1931" y="2280"/>
                <a:chExt cx="696" cy="1735"/>
              </a:xfrm>
            </p:grpSpPr>
            <p:sp>
              <p:nvSpPr>
                <p:cNvPr id="81" name="Text Box 7"/>
                <p:cNvSpPr txBox="1">
                  <a:spLocks noChangeArrowheads="1"/>
                </p:cNvSpPr>
                <p:nvPr/>
              </p:nvSpPr>
              <p:spPr bwMode="auto">
                <a:xfrm>
                  <a:off x="1931" y="3635"/>
                  <a:ext cx="696" cy="380"/>
                </a:xfrm>
                <a:prstGeom prst="rect">
                  <a:avLst/>
                </a:prstGeom>
                <a:noFill/>
                <a:ln w="9525">
                  <a:noFill/>
                  <a:miter lim="800000"/>
                  <a:headEnd/>
                  <a:tailEnd/>
                </a:ln>
                <a:effectLst/>
              </p:spPr>
              <p:txBody>
                <a:bodyPr wrap="none">
                  <a:spAutoFit/>
                </a:bodyPr>
                <a:lstStyle/>
                <a:p>
                  <a:r>
                    <a:rPr lang="en-US" sz="1200" dirty="0" err="1">
                      <a:solidFill>
                        <a:srgbClr val="FFFF66"/>
                      </a:solidFill>
                      <a:latin typeface="Comic Sans MS" pitchFamily="66" charset="0"/>
                    </a:rPr>
                    <a:t>Heute</a:t>
                  </a:r>
                  <a:endParaRPr lang="en-US" sz="1200" dirty="0">
                    <a:solidFill>
                      <a:srgbClr val="FFFF66"/>
                    </a:solidFill>
                    <a:latin typeface="Comic Sans MS" pitchFamily="66" charset="0"/>
                  </a:endParaRPr>
                </a:p>
              </p:txBody>
            </p:sp>
            <p:sp>
              <p:nvSpPr>
                <p:cNvPr id="82" name="AutoShape 8"/>
                <p:cNvSpPr>
                  <a:spLocks noChangeArrowheads="1"/>
                </p:cNvSpPr>
                <p:nvPr/>
              </p:nvSpPr>
              <p:spPr bwMode="auto">
                <a:xfrm>
                  <a:off x="2239" y="3528"/>
                  <a:ext cx="96" cy="96"/>
                </a:xfrm>
                <a:prstGeom prst="triangle">
                  <a:avLst>
                    <a:gd name="adj" fmla="val 50000"/>
                  </a:avLst>
                </a:prstGeom>
                <a:solidFill>
                  <a:srgbClr val="FFFF66"/>
                </a:solidFill>
                <a:ln w="9525">
                  <a:solidFill>
                    <a:schemeClr val="tx1"/>
                  </a:solidFill>
                  <a:miter lim="800000"/>
                  <a:headEnd/>
                  <a:tailEnd/>
                </a:ln>
                <a:effectLst/>
              </p:spPr>
              <p:txBody>
                <a:bodyPr wrap="none" anchor="ctr"/>
                <a:lstStyle/>
                <a:p>
                  <a:endParaRPr lang="en-GB"/>
                </a:p>
              </p:txBody>
            </p:sp>
            <p:sp>
              <p:nvSpPr>
                <p:cNvPr id="83" name="Line 9"/>
                <p:cNvSpPr>
                  <a:spLocks noChangeShapeType="1"/>
                </p:cNvSpPr>
                <p:nvPr/>
              </p:nvSpPr>
              <p:spPr bwMode="auto">
                <a:xfrm flipV="1">
                  <a:off x="2287" y="2280"/>
                  <a:ext cx="0" cy="1248"/>
                </a:xfrm>
                <a:prstGeom prst="line">
                  <a:avLst/>
                </a:prstGeom>
                <a:noFill/>
                <a:ln w="28575">
                  <a:solidFill>
                    <a:srgbClr val="FFFF66"/>
                  </a:solidFill>
                  <a:prstDash val="sysDot"/>
                  <a:round/>
                  <a:headEnd/>
                  <a:tailEnd/>
                </a:ln>
                <a:effectLst/>
              </p:spPr>
              <p:txBody>
                <a:bodyPr/>
                <a:lstStyle/>
                <a:p>
                  <a:endParaRPr lang="en-GB"/>
                </a:p>
              </p:txBody>
            </p:sp>
          </p:grpSp>
          <p:grpSp>
            <p:nvGrpSpPr>
              <p:cNvPr id="53" name="Group 58"/>
              <p:cNvGrpSpPr>
                <a:grpSpLocks/>
              </p:cNvGrpSpPr>
              <p:nvPr/>
            </p:nvGrpSpPr>
            <p:grpSpPr bwMode="auto">
              <a:xfrm>
                <a:off x="1143000" y="2971800"/>
                <a:ext cx="1931988" cy="585788"/>
                <a:chOff x="720" y="1872"/>
                <a:chExt cx="1217" cy="369"/>
              </a:xfrm>
            </p:grpSpPr>
            <p:sp>
              <p:nvSpPr>
                <p:cNvPr id="79" name="AutoShape 11"/>
                <p:cNvSpPr>
                  <a:spLocks noChangeArrowheads="1"/>
                </p:cNvSpPr>
                <p:nvPr/>
              </p:nvSpPr>
              <p:spPr bwMode="auto">
                <a:xfrm>
                  <a:off x="720" y="2109"/>
                  <a:ext cx="1008" cy="96"/>
                </a:xfrm>
                <a:prstGeom prst="leftArrow">
                  <a:avLst>
                    <a:gd name="adj1" fmla="val 41667"/>
                    <a:gd name="adj2" fmla="val 193764"/>
                  </a:avLst>
                </a:prstGeom>
                <a:solidFill>
                  <a:srgbClr val="FFFF99"/>
                </a:solidFill>
                <a:ln w="19050">
                  <a:solidFill>
                    <a:schemeClr val="tx1"/>
                  </a:solidFill>
                  <a:miter lim="800000"/>
                  <a:headEnd/>
                  <a:tailEnd/>
                </a:ln>
                <a:effectLst/>
              </p:spPr>
              <p:txBody>
                <a:bodyPr wrap="none" anchor="ctr"/>
                <a:lstStyle/>
                <a:p>
                  <a:endParaRPr lang="en-GB"/>
                </a:p>
              </p:txBody>
            </p:sp>
            <p:sp>
              <p:nvSpPr>
                <p:cNvPr id="80" name="Text Box 12"/>
                <p:cNvSpPr txBox="1">
                  <a:spLocks noChangeArrowheads="1"/>
                </p:cNvSpPr>
                <p:nvPr/>
              </p:nvSpPr>
              <p:spPr bwMode="auto">
                <a:xfrm>
                  <a:off x="864" y="1872"/>
                  <a:ext cx="1073" cy="369"/>
                </a:xfrm>
                <a:prstGeom prst="rect">
                  <a:avLst/>
                </a:prstGeom>
                <a:noFill/>
                <a:ln w="9525">
                  <a:noFill/>
                  <a:miter lim="800000"/>
                  <a:headEnd/>
                  <a:tailEnd/>
                </a:ln>
                <a:effectLst/>
              </p:spPr>
              <p:txBody>
                <a:bodyPr wrap="none">
                  <a:spAutoFit/>
                </a:bodyPr>
                <a:lstStyle/>
                <a:p>
                  <a:r>
                    <a:rPr lang="de-DE" sz="1200" b="0" dirty="0">
                      <a:solidFill>
                        <a:srgbClr val="FFFF66"/>
                      </a:solidFill>
                      <a:latin typeface="Comic Sans MS" pitchFamily="66" charset="0"/>
                    </a:rPr>
                    <a:t>Schwächer</a:t>
                  </a:r>
                </a:p>
              </p:txBody>
            </p:sp>
          </p:grpSp>
          <p:grpSp>
            <p:nvGrpSpPr>
              <p:cNvPr id="54" name="Group 59"/>
              <p:cNvGrpSpPr>
                <a:grpSpLocks/>
              </p:cNvGrpSpPr>
              <p:nvPr/>
            </p:nvGrpSpPr>
            <p:grpSpPr bwMode="auto">
              <a:xfrm>
                <a:off x="3868739" y="3733800"/>
                <a:ext cx="2424113" cy="1600200"/>
                <a:chOff x="2437" y="2352"/>
                <a:chExt cx="1527" cy="1008"/>
              </a:xfrm>
            </p:grpSpPr>
            <p:sp>
              <p:nvSpPr>
                <p:cNvPr id="77" name="AutoShape 14"/>
                <p:cNvSpPr>
                  <a:spLocks noChangeArrowheads="1"/>
                </p:cNvSpPr>
                <p:nvPr/>
              </p:nvSpPr>
              <p:spPr bwMode="auto">
                <a:xfrm>
                  <a:off x="2437" y="2352"/>
                  <a:ext cx="96" cy="1008"/>
                </a:xfrm>
                <a:prstGeom prst="downArrow">
                  <a:avLst>
                    <a:gd name="adj1" fmla="val 41667"/>
                    <a:gd name="adj2" fmla="val 212479"/>
                  </a:avLst>
                </a:prstGeom>
                <a:solidFill>
                  <a:srgbClr val="FF0000"/>
                </a:solidFill>
                <a:ln w="12700">
                  <a:solidFill>
                    <a:schemeClr val="tx1"/>
                  </a:solidFill>
                  <a:miter lim="800000"/>
                  <a:headEnd/>
                  <a:tailEnd/>
                </a:ln>
                <a:effectLst/>
              </p:spPr>
              <p:txBody>
                <a:bodyPr wrap="none" anchor="ctr"/>
                <a:lstStyle/>
                <a:p>
                  <a:endParaRPr lang="en-GB"/>
                </a:p>
              </p:txBody>
            </p:sp>
            <p:sp>
              <p:nvSpPr>
                <p:cNvPr id="78" name="Text Box 15"/>
                <p:cNvSpPr txBox="1">
                  <a:spLocks noChangeArrowheads="1"/>
                </p:cNvSpPr>
                <p:nvPr/>
              </p:nvSpPr>
              <p:spPr bwMode="auto">
                <a:xfrm>
                  <a:off x="2445" y="2592"/>
                  <a:ext cx="1519" cy="369"/>
                </a:xfrm>
                <a:prstGeom prst="rect">
                  <a:avLst/>
                </a:prstGeom>
                <a:noFill/>
                <a:ln w="9525">
                  <a:noFill/>
                  <a:miter lim="800000"/>
                  <a:headEnd/>
                  <a:tailEnd/>
                </a:ln>
                <a:effectLst/>
              </p:spPr>
              <p:txBody>
                <a:bodyPr wrap="none">
                  <a:spAutoFit/>
                </a:bodyPr>
                <a:lstStyle/>
                <a:p>
                  <a:pPr algn="ctr"/>
                  <a:r>
                    <a:rPr lang="de-DE" sz="1200" b="0" dirty="0">
                      <a:solidFill>
                        <a:srgbClr val="FF0000"/>
                      </a:solidFill>
                      <a:latin typeface="Comic Sans MS" pitchFamily="66" charset="0"/>
                    </a:rPr>
                    <a:t>Rotverschiebung</a:t>
                  </a:r>
                </a:p>
              </p:txBody>
            </p:sp>
          </p:grpSp>
          <p:grpSp>
            <p:nvGrpSpPr>
              <p:cNvPr id="55" name="Group 60"/>
              <p:cNvGrpSpPr>
                <a:grpSpLocks/>
              </p:cNvGrpSpPr>
              <p:nvPr/>
            </p:nvGrpSpPr>
            <p:grpSpPr bwMode="auto">
              <a:xfrm>
                <a:off x="2436814" y="2473326"/>
                <a:ext cx="6430963" cy="4238625"/>
                <a:chOff x="1535" y="1558"/>
                <a:chExt cx="4051" cy="2670"/>
              </a:xfrm>
            </p:grpSpPr>
            <p:sp>
              <p:nvSpPr>
                <p:cNvPr id="73" name="Text Box 16"/>
                <p:cNvSpPr txBox="1">
                  <a:spLocks noChangeArrowheads="1"/>
                </p:cNvSpPr>
                <p:nvPr/>
              </p:nvSpPr>
              <p:spPr bwMode="auto">
                <a:xfrm>
                  <a:off x="4866" y="1558"/>
                  <a:ext cx="720" cy="369"/>
                </a:xfrm>
                <a:prstGeom prst="rect">
                  <a:avLst/>
                </a:prstGeom>
                <a:noFill/>
                <a:ln w="9525">
                  <a:solidFill>
                    <a:srgbClr val="66FF99"/>
                  </a:solidFill>
                  <a:miter lim="800000"/>
                  <a:headEnd/>
                  <a:tailEnd/>
                </a:ln>
                <a:effectLst/>
              </p:spPr>
              <p:txBody>
                <a:bodyPr wrap="none">
                  <a:spAutoFit/>
                </a:bodyPr>
                <a:lstStyle/>
                <a:p>
                  <a:r>
                    <a:rPr lang="en-US" sz="1200" dirty="0">
                      <a:solidFill>
                        <a:srgbClr val="66FF99"/>
                      </a:solidFill>
                      <a:latin typeface="Arial" charset="0"/>
                      <a:sym typeface="Symbol" pitchFamily="18" charset="2"/>
                    </a:rPr>
                    <a:t></a:t>
                  </a:r>
                  <a:r>
                    <a:rPr lang="en-US" sz="1200" baseline="-25000" dirty="0">
                      <a:solidFill>
                        <a:srgbClr val="66FF99"/>
                      </a:solidFill>
                      <a:latin typeface="Arial" charset="0"/>
                      <a:sym typeface="Symbol" pitchFamily="18" charset="2"/>
                    </a:rPr>
                    <a:t>M</a:t>
                  </a:r>
                  <a:r>
                    <a:rPr lang="en-US" sz="1200" dirty="0">
                      <a:solidFill>
                        <a:srgbClr val="66FF99"/>
                      </a:solidFill>
                      <a:latin typeface="Arial" charset="0"/>
                      <a:sym typeface="Symbol" pitchFamily="18" charset="2"/>
                    </a:rPr>
                    <a:t> = 1</a:t>
                  </a:r>
                  <a:endParaRPr lang="en-US" sz="1200" dirty="0">
                    <a:solidFill>
                      <a:srgbClr val="66FF99"/>
                    </a:solidFill>
                    <a:latin typeface="Arial" charset="0"/>
                  </a:endParaRPr>
                </a:p>
              </p:txBody>
            </p:sp>
            <p:grpSp>
              <p:nvGrpSpPr>
                <p:cNvPr id="74" name="Group 17"/>
                <p:cNvGrpSpPr>
                  <a:grpSpLocks/>
                </p:cNvGrpSpPr>
                <p:nvPr/>
              </p:nvGrpSpPr>
              <p:grpSpPr bwMode="auto">
                <a:xfrm>
                  <a:off x="1535" y="1723"/>
                  <a:ext cx="3180" cy="2505"/>
                  <a:chOff x="1744" y="1674"/>
                  <a:chExt cx="3180" cy="2505"/>
                </a:xfrm>
              </p:grpSpPr>
              <p:sp>
                <p:nvSpPr>
                  <p:cNvPr id="75" name="Freeform 18"/>
                  <p:cNvSpPr>
                    <a:spLocks/>
                  </p:cNvSpPr>
                  <p:nvPr/>
                </p:nvSpPr>
                <p:spPr bwMode="auto">
                  <a:xfrm>
                    <a:off x="2764" y="1674"/>
                    <a:ext cx="2160" cy="396"/>
                  </a:xfrm>
                  <a:custGeom>
                    <a:avLst/>
                    <a:gdLst/>
                    <a:ahLst/>
                    <a:cxnLst>
                      <a:cxn ang="0">
                        <a:pos x="0" y="492"/>
                      </a:cxn>
                      <a:cxn ang="0">
                        <a:pos x="930" y="84"/>
                      </a:cxn>
                      <a:cxn ang="0">
                        <a:pos x="1818" y="30"/>
                      </a:cxn>
                    </a:cxnLst>
                    <a:rect l="0" t="0" r="r" b="b"/>
                    <a:pathLst>
                      <a:path w="1818" h="492">
                        <a:moveTo>
                          <a:pt x="0" y="492"/>
                        </a:moveTo>
                        <a:cubicBezTo>
                          <a:pt x="390" y="228"/>
                          <a:pt x="627" y="161"/>
                          <a:pt x="930" y="84"/>
                        </a:cubicBezTo>
                        <a:cubicBezTo>
                          <a:pt x="1236" y="0"/>
                          <a:pt x="1633" y="41"/>
                          <a:pt x="1818" y="30"/>
                        </a:cubicBezTo>
                      </a:path>
                    </a:pathLst>
                  </a:custGeom>
                  <a:noFill/>
                  <a:ln w="38100">
                    <a:solidFill>
                      <a:srgbClr val="66FF99"/>
                    </a:solidFill>
                    <a:round/>
                    <a:headEnd/>
                    <a:tailEnd/>
                  </a:ln>
                  <a:effectLst/>
                </p:spPr>
                <p:txBody>
                  <a:bodyPr/>
                  <a:lstStyle/>
                  <a:p>
                    <a:endParaRPr lang="en-GB"/>
                  </a:p>
                </p:txBody>
              </p:sp>
              <p:sp>
                <p:nvSpPr>
                  <p:cNvPr id="76" name="Arc 19"/>
                  <p:cNvSpPr>
                    <a:spLocks/>
                  </p:cNvSpPr>
                  <p:nvPr/>
                </p:nvSpPr>
                <p:spPr bwMode="auto">
                  <a:xfrm rot="12625532" flipV="1">
                    <a:off x="1744" y="1914"/>
                    <a:ext cx="1611" cy="2265"/>
                  </a:xfrm>
                  <a:custGeom>
                    <a:avLst/>
                    <a:gdLst>
                      <a:gd name="G0" fmla="+- 0 0 0"/>
                      <a:gd name="G1" fmla="+- 17723 0 0"/>
                      <a:gd name="G2" fmla="+- 21600 0 0"/>
                      <a:gd name="T0" fmla="*/ 12347 w 21598"/>
                      <a:gd name="T1" fmla="*/ 0 h 17723"/>
                      <a:gd name="T2" fmla="*/ 21598 w 21598"/>
                      <a:gd name="T3" fmla="*/ 17423 h 17723"/>
                      <a:gd name="T4" fmla="*/ 0 w 21598"/>
                      <a:gd name="T5" fmla="*/ 17723 h 17723"/>
                    </a:gdLst>
                    <a:ahLst/>
                    <a:cxnLst>
                      <a:cxn ang="0">
                        <a:pos x="T0" y="T1"/>
                      </a:cxn>
                      <a:cxn ang="0">
                        <a:pos x="T2" y="T3"/>
                      </a:cxn>
                      <a:cxn ang="0">
                        <a:pos x="T4" y="T5"/>
                      </a:cxn>
                    </a:cxnLst>
                    <a:rect l="0" t="0" r="r" b="b"/>
                    <a:pathLst>
                      <a:path w="21598" h="17723" fill="none" extrusionOk="0">
                        <a:moveTo>
                          <a:pt x="12347" y="-1"/>
                        </a:moveTo>
                        <a:cubicBezTo>
                          <a:pt x="18057" y="3978"/>
                          <a:pt x="21501" y="10464"/>
                          <a:pt x="21597" y="17423"/>
                        </a:cubicBezTo>
                      </a:path>
                      <a:path w="21598" h="17723" stroke="0" extrusionOk="0">
                        <a:moveTo>
                          <a:pt x="12347" y="-1"/>
                        </a:moveTo>
                        <a:cubicBezTo>
                          <a:pt x="18057" y="3978"/>
                          <a:pt x="21501" y="10464"/>
                          <a:pt x="21597" y="17423"/>
                        </a:cubicBezTo>
                        <a:lnTo>
                          <a:pt x="0" y="17723"/>
                        </a:lnTo>
                        <a:close/>
                      </a:path>
                    </a:pathLst>
                  </a:custGeom>
                  <a:noFill/>
                  <a:ln w="38100">
                    <a:solidFill>
                      <a:srgbClr val="66FF99"/>
                    </a:solidFill>
                    <a:round/>
                    <a:headEnd/>
                    <a:tailEnd/>
                  </a:ln>
                  <a:effectLst/>
                </p:spPr>
                <p:txBody>
                  <a:bodyPr wrap="none" anchor="ctr"/>
                  <a:lstStyle/>
                  <a:p>
                    <a:endParaRPr lang="en-GB"/>
                  </a:p>
                </p:txBody>
              </p:sp>
            </p:grpSp>
          </p:grpSp>
          <p:sp>
            <p:nvSpPr>
              <p:cNvPr id="56" name="Text Box 21"/>
              <p:cNvSpPr txBox="1">
                <a:spLocks noChangeArrowheads="1"/>
              </p:cNvSpPr>
              <p:nvPr/>
            </p:nvSpPr>
            <p:spPr bwMode="auto">
              <a:xfrm>
                <a:off x="7489555" y="5738812"/>
                <a:ext cx="868857" cy="585687"/>
              </a:xfrm>
              <a:prstGeom prst="rect">
                <a:avLst/>
              </a:prstGeom>
              <a:noFill/>
              <a:ln w="9525">
                <a:noFill/>
                <a:miter lim="800000"/>
                <a:headEnd/>
                <a:tailEnd/>
              </a:ln>
              <a:effectLst/>
            </p:spPr>
            <p:txBody>
              <a:bodyPr wrap="none">
                <a:spAutoFit/>
              </a:bodyPr>
              <a:lstStyle/>
              <a:p>
                <a:pPr algn="ctr"/>
                <a:r>
                  <a:rPr lang="en-US" sz="1200" dirty="0" err="1">
                    <a:solidFill>
                      <a:srgbClr val="FFFF66"/>
                    </a:solidFill>
                    <a:latin typeface="Comic Sans MS" pitchFamily="66" charset="0"/>
                  </a:rPr>
                  <a:t>Zeit</a:t>
                </a:r>
                <a:endParaRPr lang="en-US" sz="1200" dirty="0">
                  <a:solidFill>
                    <a:srgbClr val="FFFF66"/>
                  </a:solidFill>
                  <a:latin typeface="Comic Sans MS" pitchFamily="66" charset="0"/>
                </a:endParaRPr>
              </a:p>
            </p:txBody>
          </p:sp>
          <p:grpSp>
            <p:nvGrpSpPr>
              <p:cNvPr id="57" name="Group 32"/>
              <p:cNvGrpSpPr>
                <a:grpSpLocks/>
              </p:cNvGrpSpPr>
              <p:nvPr/>
            </p:nvGrpSpPr>
            <p:grpSpPr bwMode="auto">
              <a:xfrm>
                <a:off x="6081715" y="1614489"/>
                <a:ext cx="2538414" cy="836613"/>
                <a:chOff x="3927" y="993"/>
                <a:chExt cx="1599" cy="527"/>
              </a:xfrm>
            </p:grpSpPr>
            <p:sp>
              <p:nvSpPr>
                <p:cNvPr id="71" name="Text Box 33"/>
                <p:cNvSpPr txBox="1">
                  <a:spLocks noChangeArrowheads="1"/>
                </p:cNvSpPr>
                <p:nvPr/>
              </p:nvSpPr>
              <p:spPr bwMode="auto">
                <a:xfrm>
                  <a:off x="3927" y="1151"/>
                  <a:ext cx="650" cy="369"/>
                </a:xfrm>
                <a:prstGeom prst="rect">
                  <a:avLst/>
                </a:prstGeom>
                <a:noFill/>
                <a:ln w="9525">
                  <a:noFill/>
                  <a:miter lim="800000"/>
                  <a:headEnd/>
                  <a:tailEnd/>
                </a:ln>
                <a:effectLst/>
              </p:spPr>
              <p:txBody>
                <a:bodyPr wrap="none">
                  <a:spAutoFit/>
                </a:bodyPr>
                <a:lstStyle/>
                <a:p>
                  <a:r>
                    <a:rPr lang="en-US" sz="1200" b="0" dirty="0" err="1" smtClean="0">
                      <a:solidFill>
                        <a:srgbClr val="99CCFF"/>
                      </a:solidFill>
                      <a:latin typeface="Comic Sans MS" pitchFamily="66" charset="0"/>
                    </a:rPr>
                    <a:t>offen</a:t>
                  </a:r>
                  <a:endParaRPr lang="en-US" sz="1200" b="0" dirty="0">
                    <a:solidFill>
                      <a:srgbClr val="99CCFF"/>
                    </a:solidFill>
                    <a:latin typeface="Comic Sans MS" pitchFamily="66" charset="0"/>
                  </a:endParaRPr>
                </a:p>
              </p:txBody>
            </p:sp>
            <p:sp>
              <p:nvSpPr>
                <p:cNvPr id="72" name="Text Box 34"/>
                <p:cNvSpPr txBox="1">
                  <a:spLocks noChangeArrowheads="1"/>
                </p:cNvSpPr>
                <p:nvPr/>
              </p:nvSpPr>
              <p:spPr bwMode="auto">
                <a:xfrm>
                  <a:off x="4806" y="993"/>
                  <a:ext cx="720" cy="369"/>
                </a:xfrm>
                <a:prstGeom prst="rect">
                  <a:avLst/>
                </a:prstGeom>
                <a:noFill/>
                <a:ln w="9525">
                  <a:solidFill>
                    <a:srgbClr val="99CCFF"/>
                  </a:solidFill>
                  <a:miter lim="800000"/>
                  <a:headEnd/>
                  <a:tailEnd/>
                </a:ln>
                <a:effectLst/>
              </p:spPr>
              <p:txBody>
                <a:bodyPr wrap="none">
                  <a:spAutoFit/>
                </a:bodyPr>
                <a:lstStyle/>
                <a:p>
                  <a:r>
                    <a:rPr lang="en-US" sz="1200" dirty="0">
                      <a:solidFill>
                        <a:srgbClr val="99CCFF"/>
                      </a:solidFill>
                      <a:latin typeface="Arial" charset="0"/>
                      <a:sym typeface="Symbol" pitchFamily="18" charset="2"/>
                    </a:rPr>
                    <a:t></a:t>
                  </a:r>
                  <a:r>
                    <a:rPr lang="en-US" sz="1200" baseline="-25000" dirty="0">
                      <a:solidFill>
                        <a:srgbClr val="99CCFF"/>
                      </a:solidFill>
                      <a:latin typeface="Arial" charset="0"/>
                      <a:sym typeface="Symbol" pitchFamily="18" charset="2"/>
                    </a:rPr>
                    <a:t>M</a:t>
                  </a:r>
                  <a:r>
                    <a:rPr lang="en-US" sz="1200" dirty="0">
                      <a:solidFill>
                        <a:srgbClr val="99CCFF"/>
                      </a:solidFill>
                      <a:latin typeface="Arial" charset="0"/>
                      <a:sym typeface="Symbol" pitchFamily="18" charset="2"/>
                    </a:rPr>
                    <a:t> &lt; 1</a:t>
                  </a:r>
                  <a:endParaRPr lang="en-US" sz="1200" dirty="0">
                    <a:solidFill>
                      <a:srgbClr val="99CCFF"/>
                    </a:solidFill>
                    <a:latin typeface="Arial" charset="0"/>
                  </a:endParaRPr>
                </a:p>
              </p:txBody>
            </p:sp>
          </p:grpSp>
          <p:grpSp>
            <p:nvGrpSpPr>
              <p:cNvPr id="58" name="Group 35"/>
              <p:cNvGrpSpPr>
                <a:grpSpLocks/>
              </p:cNvGrpSpPr>
              <p:nvPr/>
            </p:nvGrpSpPr>
            <p:grpSpPr bwMode="auto">
              <a:xfrm>
                <a:off x="963613" y="471488"/>
                <a:ext cx="7123113" cy="5167312"/>
                <a:chOff x="768" y="273"/>
                <a:chExt cx="4487" cy="3255"/>
              </a:xfrm>
            </p:grpSpPr>
            <p:sp>
              <p:nvSpPr>
                <p:cNvPr id="69" name="Line 36"/>
                <p:cNvSpPr>
                  <a:spLocks noChangeShapeType="1"/>
                </p:cNvSpPr>
                <p:nvPr/>
              </p:nvSpPr>
              <p:spPr bwMode="auto">
                <a:xfrm flipV="1">
                  <a:off x="768" y="600"/>
                  <a:ext cx="3744" cy="2928"/>
                </a:xfrm>
                <a:prstGeom prst="line">
                  <a:avLst/>
                </a:prstGeom>
                <a:noFill/>
                <a:ln w="38100">
                  <a:solidFill>
                    <a:srgbClr val="99CCFF"/>
                  </a:solidFill>
                  <a:round/>
                  <a:headEnd/>
                  <a:tailEnd/>
                </a:ln>
                <a:effectLst/>
              </p:spPr>
              <p:txBody>
                <a:bodyPr/>
                <a:lstStyle/>
                <a:p>
                  <a:endParaRPr lang="en-GB"/>
                </a:p>
              </p:txBody>
            </p:sp>
            <p:sp>
              <p:nvSpPr>
                <p:cNvPr id="70" name="Text Box 37"/>
                <p:cNvSpPr txBox="1">
                  <a:spLocks noChangeArrowheads="1"/>
                </p:cNvSpPr>
                <p:nvPr/>
              </p:nvSpPr>
              <p:spPr bwMode="auto">
                <a:xfrm>
                  <a:off x="4535" y="273"/>
                  <a:ext cx="720" cy="369"/>
                </a:xfrm>
                <a:prstGeom prst="rect">
                  <a:avLst/>
                </a:prstGeom>
                <a:noFill/>
                <a:ln w="9525">
                  <a:solidFill>
                    <a:srgbClr val="99CCFF"/>
                  </a:solidFill>
                  <a:miter lim="800000"/>
                  <a:headEnd/>
                  <a:tailEnd/>
                </a:ln>
                <a:effectLst/>
              </p:spPr>
              <p:txBody>
                <a:bodyPr wrap="none">
                  <a:spAutoFit/>
                </a:bodyPr>
                <a:lstStyle/>
                <a:p>
                  <a:r>
                    <a:rPr lang="en-US" sz="1200" dirty="0">
                      <a:solidFill>
                        <a:srgbClr val="99CCFF"/>
                      </a:solidFill>
                      <a:latin typeface="Arial" charset="0"/>
                      <a:sym typeface="Symbol" pitchFamily="18" charset="2"/>
                    </a:rPr>
                    <a:t></a:t>
                  </a:r>
                  <a:r>
                    <a:rPr lang="en-US" sz="1200" baseline="-25000" dirty="0">
                      <a:solidFill>
                        <a:srgbClr val="99CCFF"/>
                      </a:solidFill>
                      <a:latin typeface="Arial" charset="0"/>
                      <a:sym typeface="Symbol" pitchFamily="18" charset="2"/>
                    </a:rPr>
                    <a:t>M</a:t>
                  </a:r>
                  <a:r>
                    <a:rPr lang="en-US" sz="1200" dirty="0">
                      <a:solidFill>
                        <a:srgbClr val="99CCFF"/>
                      </a:solidFill>
                      <a:latin typeface="Arial" charset="0"/>
                      <a:sym typeface="Symbol" pitchFamily="18" charset="2"/>
                    </a:rPr>
                    <a:t> = 0</a:t>
                  </a:r>
                  <a:endParaRPr lang="en-US" sz="1200" dirty="0">
                    <a:solidFill>
                      <a:srgbClr val="99CCFF"/>
                    </a:solidFill>
                    <a:latin typeface="Arial" charset="0"/>
                  </a:endParaRPr>
                </a:p>
              </p:txBody>
            </p:sp>
          </p:grpSp>
          <p:sp>
            <p:nvSpPr>
              <p:cNvPr id="59" name="Line 38"/>
              <p:cNvSpPr>
                <a:spLocks noChangeShapeType="1"/>
              </p:cNvSpPr>
              <p:nvPr/>
            </p:nvSpPr>
            <p:spPr bwMode="auto">
              <a:xfrm flipV="1">
                <a:off x="3173413" y="3390900"/>
                <a:ext cx="685800" cy="533400"/>
              </a:xfrm>
              <a:prstGeom prst="line">
                <a:avLst/>
              </a:prstGeom>
              <a:noFill/>
              <a:ln w="38100">
                <a:solidFill>
                  <a:srgbClr val="99CCFF"/>
                </a:solidFill>
                <a:round/>
                <a:headEnd/>
                <a:tailEnd/>
              </a:ln>
              <a:effectLst/>
            </p:spPr>
            <p:txBody>
              <a:bodyPr/>
              <a:lstStyle/>
              <a:p>
                <a:endParaRPr lang="en-GB"/>
              </a:p>
            </p:txBody>
          </p:sp>
          <p:grpSp>
            <p:nvGrpSpPr>
              <p:cNvPr id="60" name="Group 64"/>
              <p:cNvGrpSpPr>
                <a:grpSpLocks/>
              </p:cNvGrpSpPr>
              <p:nvPr/>
            </p:nvGrpSpPr>
            <p:grpSpPr bwMode="auto">
              <a:xfrm>
                <a:off x="558800" y="5638802"/>
                <a:ext cx="2430463" cy="1227138"/>
                <a:chOff x="352" y="3552"/>
                <a:chExt cx="1531" cy="773"/>
              </a:xfrm>
            </p:grpSpPr>
            <p:grpSp>
              <p:nvGrpSpPr>
                <p:cNvPr id="61" name="Group 50"/>
                <p:cNvGrpSpPr>
                  <a:grpSpLocks/>
                </p:cNvGrpSpPr>
                <p:nvPr/>
              </p:nvGrpSpPr>
              <p:grpSpPr bwMode="auto">
                <a:xfrm>
                  <a:off x="352" y="3552"/>
                  <a:ext cx="1204" cy="513"/>
                  <a:chOff x="448" y="3528"/>
                  <a:chExt cx="1204" cy="513"/>
                </a:xfrm>
              </p:grpSpPr>
              <p:sp>
                <p:nvSpPr>
                  <p:cNvPr id="63" name="AutoShape 51"/>
                  <p:cNvSpPr>
                    <a:spLocks noChangeArrowheads="1"/>
                  </p:cNvSpPr>
                  <p:nvPr/>
                </p:nvSpPr>
                <p:spPr bwMode="auto">
                  <a:xfrm>
                    <a:off x="655" y="3528"/>
                    <a:ext cx="96" cy="96"/>
                  </a:xfrm>
                  <a:prstGeom prst="triangle">
                    <a:avLst>
                      <a:gd name="adj" fmla="val 50000"/>
                    </a:avLst>
                  </a:prstGeom>
                  <a:solidFill>
                    <a:srgbClr val="99CCFF"/>
                  </a:solidFill>
                  <a:ln w="9525">
                    <a:solidFill>
                      <a:srgbClr val="99CCFF"/>
                    </a:solidFill>
                    <a:miter lim="800000"/>
                    <a:headEnd/>
                    <a:tailEnd/>
                  </a:ln>
                  <a:effectLst/>
                </p:spPr>
                <p:txBody>
                  <a:bodyPr wrap="none" anchor="ctr"/>
                  <a:lstStyle/>
                  <a:p>
                    <a:endParaRPr lang="en-GB"/>
                  </a:p>
                </p:txBody>
              </p:sp>
              <p:sp>
                <p:nvSpPr>
                  <p:cNvPr id="64" name="Text Box 52"/>
                  <p:cNvSpPr txBox="1">
                    <a:spLocks noChangeArrowheads="1"/>
                  </p:cNvSpPr>
                  <p:nvPr/>
                </p:nvSpPr>
                <p:spPr bwMode="auto">
                  <a:xfrm>
                    <a:off x="448" y="3672"/>
                    <a:ext cx="498" cy="369"/>
                  </a:xfrm>
                  <a:prstGeom prst="rect">
                    <a:avLst/>
                  </a:prstGeom>
                  <a:noFill/>
                  <a:ln w="9525">
                    <a:noFill/>
                    <a:miter lim="800000"/>
                    <a:headEnd/>
                    <a:tailEnd/>
                  </a:ln>
                  <a:effectLst/>
                </p:spPr>
                <p:txBody>
                  <a:bodyPr wrap="none">
                    <a:spAutoFit/>
                  </a:bodyPr>
                  <a:lstStyle/>
                  <a:p>
                    <a:pPr algn="ctr"/>
                    <a:r>
                      <a:rPr lang="en-US" sz="1200" dirty="0">
                        <a:solidFill>
                          <a:srgbClr val="99CCFF"/>
                        </a:solidFill>
                        <a:latin typeface="Arial" charset="0"/>
                      </a:rPr>
                      <a:t>- 14</a:t>
                    </a:r>
                  </a:p>
                </p:txBody>
              </p:sp>
              <p:sp>
                <p:nvSpPr>
                  <p:cNvPr id="65" name="AutoShape 53"/>
                  <p:cNvSpPr>
                    <a:spLocks noChangeArrowheads="1"/>
                  </p:cNvSpPr>
                  <p:nvPr/>
                </p:nvSpPr>
                <p:spPr bwMode="auto">
                  <a:xfrm>
                    <a:off x="1183" y="3528"/>
                    <a:ext cx="96" cy="96"/>
                  </a:xfrm>
                  <a:prstGeom prst="triangle">
                    <a:avLst>
                      <a:gd name="adj" fmla="val 50000"/>
                    </a:avLst>
                  </a:prstGeom>
                  <a:solidFill>
                    <a:srgbClr val="66FF99"/>
                  </a:solidFill>
                  <a:ln w="9525">
                    <a:solidFill>
                      <a:schemeClr val="tx1"/>
                    </a:solidFill>
                    <a:miter lim="800000"/>
                    <a:headEnd/>
                    <a:tailEnd/>
                  </a:ln>
                  <a:effectLst/>
                </p:spPr>
                <p:txBody>
                  <a:bodyPr wrap="none" anchor="ctr"/>
                  <a:lstStyle/>
                  <a:p>
                    <a:endParaRPr lang="en-GB"/>
                  </a:p>
                </p:txBody>
              </p:sp>
              <p:sp>
                <p:nvSpPr>
                  <p:cNvPr id="66" name="Text Box 54"/>
                  <p:cNvSpPr txBox="1">
                    <a:spLocks noChangeArrowheads="1"/>
                  </p:cNvSpPr>
                  <p:nvPr/>
                </p:nvSpPr>
                <p:spPr bwMode="auto">
                  <a:xfrm>
                    <a:off x="1022" y="3672"/>
                    <a:ext cx="403" cy="369"/>
                  </a:xfrm>
                  <a:prstGeom prst="rect">
                    <a:avLst/>
                  </a:prstGeom>
                  <a:noFill/>
                  <a:ln w="9525">
                    <a:noFill/>
                    <a:miter lim="800000"/>
                    <a:headEnd/>
                    <a:tailEnd/>
                  </a:ln>
                  <a:effectLst/>
                </p:spPr>
                <p:txBody>
                  <a:bodyPr wrap="none">
                    <a:spAutoFit/>
                  </a:bodyPr>
                  <a:lstStyle/>
                  <a:p>
                    <a:pPr algn="ctr"/>
                    <a:r>
                      <a:rPr lang="en-US" sz="1200" dirty="0">
                        <a:solidFill>
                          <a:srgbClr val="66FF99"/>
                        </a:solidFill>
                        <a:latin typeface="Arial" charset="0"/>
                      </a:rPr>
                      <a:t>- 9</a:t>
                    </a:r>
                  </a:p>
                </p:txBody>
              </p:sp>
              <p:sp>
                <p:nvSpPr>
                  <p:cNvPr id="67" name="Text Box 55"/>
                  <p:cNvSpPr txBox="1">
                    <a:spLocks noChangeArrowheads="1"/>
                  </p:cNvSpPr>
                  <p:nvPr/>
                </p:nvSpPr>
                <p:spPr bwMode="auto">
                  <a:xfrm>
                    <a:off x="1249" y="3672"/>
                    <a:ext cx="403" cy="369"/>
                  </a:xfrm>
                  <a:prstGeom prst="rect">
                    <a:avLst/>
                  </a:prstGeom>
                  <a:noFill/>
                  <a:ln w="9525">
                    <a:noFill/>
                    <a:miter lim="800000"/>
                    <a:headEnd/>
                    <a:tailEnd/>
                  </a:ln>
                  <a:effectLst/>
                </p:spPr>
                <p:txBody>
                  <a:bodyPr wrap="none">
                    <a:spAutoFit/>
                  </a:bodyPr>
                  <a:lstStyle/>
                  <a:p>
                    <a:pPr algn="ctr"/>
                    <a:r>
                      <a:rPr lang="en-US" sz="1200" dirty="0">
                        <a:solidFill>
                          <a:srgbClr val="C0C0C0"/>
                        </a:solidFill>
                        <a:latin typeface="Arial" charset="0"/>
                      </a:rPr>
                      <a:t>- 7</a:t>
                    </a:r>
                  </a:p>
                </p:txBody>
              </p:sp>
              <p:sp>
                <p:nvSpPr>
                  <p:cNvPr id="68" name="AutoShape 56"/>
                  <p:cNvSpPr>
                    <a:spLocks noChangeArrowheads="1"/>
                  </p:cNvSpPr>
                  <p:nvPr/>
                </p:nvSpPr>
                <p:spPr bwMode="auto">
                  <a:xfrm>
                    <a:off x="1428" y="3528"/>
                    <a:ext cx="96" cy="96"/>
                  </a:xfrm>
                  <a:prstGeom prst="triangle">
                    <a:avLst>
                      <a:gd name="adj" fmla="val 50000"/>
                    </a:avLst>
                  </a:prstGeom>
                  <a:solidFill>
                    <a:srgbClr val="C0C0C0"/>
                  </a:solidFill>
                  <a:ln w="9525">
                    <a:solidFill>
                      <a:schemeClr val="tx1"/>
                    </a:solidFill>
                    <a:miter lim="800000"/>
                    <a:headEnd/>
                    <a:tailEnd/>
                  </a:ln>
                  <a:effectLst/>
                </p:spPr>
                <p:txBody>
                  <a:bodyPr wrap="none" anchor="ctr"/>
                  <a:lstStyle/>
                  <a:p>
                    <a:endParaRPr lang="en-GB"/>
                  </a:p>
                </p:txBody>
              </p:sp>
            </p:grpSp>
            <p:sp>
              <p:nvSpPr>
                <p:cNvPr id="62" name="Text Box 62"/>
                <p:cNvSpPr txBox="1">
                  <a:spLocks noChangeArrowheads="1"/>
                </p:cNvSpPr>
                <p:nvPr/>
              </p:nvSpPr>
              <p:spPr bwMode="auto">
                <a:xfrm>
                  <a:off x="432" y="3977"/>
                  <a:ext cx="1451" cy="348"/>
                </a:xfrm>
                <a:prstGeom prst="rect">
                  <a:avLst/>
                </a:prstGeom>
                <a:noFill/>
                <a:ln w="9525">
                  <a:noFill/>
                  <a:miter lim="800000"/>
                  <a:headEnd/>
                  <a:tailEnd/>
                </a:ln>
                <a:effectLst/>
              </p:spPr>
              <p:txBody>
                <a:bodyPr wrap="none">
                  <a:spAutoFit/>
                </a:bodyPr>
                <a:lstStyle/>
                <a:p>
                  <a:r>
                    <a:rPr lang="de-DE" sz="1100" dirty="0">
                      <a:solidFill>
                        <a:schemeClr val="folHlink"/>
                      </a:solidFill>
                      <a:latin typeface="Comic Sans MS" pitchFamily="66" charset="0"/>
                    </a:rPr>
                    <a:t>Milliarden Jahre</a:t>
                  </a:r>
                </a:p>
              </p:txBody>
            </p:sp>
          </p:grpSp>
        </p:grpSp>
        <p:grpSp>
          <p:nvGrpSpPr>
            <p:cNvPr id="86" name="Group 57"/>
            <p:cNvGrpSpPr>
              <a:grpSpLocks/>
            </p:cNvGrpSpPr>
            <p:nvPr/>
          </p:nvGrpSpPr>
          <p:grpSpPr bwMode="auto">
            <a:xfrm>
              <a:off x="1475657" y="4941168"/>
              <a:ext cx="3183560" cy="1872208"/>
              <a:chOff x="1375" y="1688"/>
              <a:chExt cx="4268" cy="2800"/>
            </a:xfrm>
          </p:grpSpPr>
          <p:grpSp>
            <p:nvGrpSpPr>
              <p:cNvPr id="87" name="Group 23"/>
              <p:cNvGrpSpPr>
                <a:grpSpLocks/>
              </p:cNvGrpSpPr>
              <p:nvPr/>
            </p:nvGrpSpPr>
            <p:grpSpPr bwMode="auto">
              <a:xfrm>
                <a:off x="1375" y="1934"/>
                <a:ext cx="3768" cy="2554"/>
                <a:chOff x="1623" y="1862"/>
                <a:chExt cx="3768" cy="2554"/>
              </a:xfrm>
            </p:grpSpPr>
            <p:sp>
              <p:nvSpPr>
                <p:cNvPr id="91" name="Arc 24"/>
                <p:cNvSpPr>
                  <a:spLocks/>
                </p:cNvSpPr>
                <p:nvPr/>
              </p:nvSpPr>
              <p:spPr bwMode="auto">
                <a:xfrm rot="10800000" flipV="1">
                  <a:off x="1623" y="1862"/>
                  <a:ext cx="1887" cy="2552"/>
                </a:xfrm>
                <a:custGeom>
                  <a:avLst/>
                  <a:gdLst>
                    <a:gd name="G0" fmla="+- 607 0 0"/>
                    <a:gd name="G1" fmla="+- 21600 0 0"/>
                    <a:gd name="G2" fmla="+- 21600 0 0"/>
                    <a:gd name="T0" fmla="*/ 0 w 20747"/>
                    <a:gd name="T1" fmla="*/ 9 h 21600"/>
                    <a:gd name="T2" fmla="*/ 20747 w 20747"/>
                    <a:gd name="T3" fmla="*/ 13794 h 21600"/>
                    <a:gd name="T4" fmla="*/ 607 w 20747"/>
                    <a:gd name="T5" fmla="*/ 21600 h 21600"/>
                  </a:gdLst>
                  <a:ahLst/>
                  <a:cxnLst>
                    <a:cxn ang="0">
                      <a:pos x="T0" y="T1"/>
                    </a:cxn>
                    <a:cxn ang="0">
                      <a:pos x="T2" y="T3"/>
                    </a:cxn>
                    <a:cxn ang="0">
                      <a:pos x="T4" y="T5"/>
                    </a:cxn>
                  </a:cxnLst>
                  <a:rect l="0" t="0" r="r" b="b"/>
                  <a:pathLst>
                    <a:path w="20747" h="21600" fill="none" extrusionOk="0">
                      <a:moveTo>
                        <a:pt x="-1" y="8"/>
                      </a:moveTo>
                      <a:cubicBezTo>
                        <a:pt x="202" y="2"/>
                        <a:pt x="404" y="-1"/>
                        <a:pt x="607" y="0"/>
                      </a:cubicBezTo>
                      <a:cubicBezTo>
                        <a:pt x="9524" y="0"/>
                        <a:pt x="17524" y="5479"/>
                        <a:pt x="20747" y="13793"/>
                      </a:cubicBezTo>
                    </a:path>
                    <a:path w="20747" h="21600" stroke="0" extrusionOk="0">
                      <a:moveTo>
                        <a:pt x="-1" y="8"/>
                      </a:moveTo>
                      <a:cubicBezTo>
                        <a:pt x="202" y="2"/>
                        <a:pt x="404" y="-1"/>
                        <a:pt x="607" y="0"/>
                      </a:cubicBezTo>
                      <a:cubicBezTo>
                        <a:pt x="9524" y="0"/>
                        <a:pt x="17524" y="5479"/>
                        <a:pt x="20747" y="13793"/>
                      </a:cubicBezTo>
                      <a:lnTo>
                        <a:pt x="607" y="21600"/>
                      </a:lnTo>
                      <a:close/>
                    </a:path>
                  </a:pathLst>
                </a:custGeom>
                <a:noFill/>
                <a:ln w="38100">
                  <a:solidFill>
                    <a:srgbClr val="C0C0C0"/>
                  </a:solidFill>
                  <a:round/>
                  <a:headEnd/>
                  <a:tailEnd/>
                </a:ln>
                <a:effectLst/>
              </p:spPr>
              <p:txBody>
                <a:bodyPr wrap="none" anchor="ctr"/>
                <a:lstStyle/>
                <a:p>
                  <a:endParaRPr lang="en-GB"/>
                </a:p>
              </p:txBody>
            </p:sp>
            <p:sp>
              <p:nvSpPr>
                <p:cNvPr id="92" name="Arc 25"/>
                <p:cNvSpPr>
                  <a:spLocks/>
                </p:cNvSpPr>
                <p:nvPr/>
              </p:nvSpPr>
              <p:spPr bwMode="auto">
                <a:xfrm rot="10800000" flipH="1" flipV="1">
                  <a:off x="3504" y="1864"/>
                  <a:ext cx="1887" cy="2552"/>
                </a:xfrm>
                <a:custGeom>
                  <a:avLst/>
                  <a:gdLst>
                    <a:gd name="G0" fmla="+- 607 0 0"/>
                    <a:gd name="G1" fmla="+- 21600 0 0"/>
                    <a:gd name="G2" fmla="+- 21600 0 0"/>
                    <a:gd name="T0" fmla="*/ 0 w 20747"/>
                    <a:gd name="T1" fmla="*/ 9 h 21600"/>
                    <a:gd name="T2" fmla="*/ 20747 w 20747"/>
                    <a:gd name="T3" fmla="*/ 13794 h 21600"/>
                    <a:gd name="T4" fmla="*/ 607 w 20747"/>
                    <a:gd name="T5" fmla="*/ 21600 h 21600"/>
                  </a:gdLst>
                  <a:ahLst/>
                  <a:cxnLst>
                    <a:cxn ang="0">
                      <a:pos x="T0" y="T1"/>
                    </a:cxn>
                    <a:cxn ang="0">
                      <a:pos x="T2" y="T3"/>
                    </a:cxn>
                    <a:cxn ang="0">
                      <a:pos x="T4" y="T5"/>
                    </a:cxn>
                  </a:cxnLst>
                  <a:rect l="0" t="0" r="r" b="b"/>
                  <a:pathLst>
                    <a:path w="20747" h="21600" fill="none" extrusionOk="0">
                      <a:moveTo>
                        <a:pt x="-1" y="8"/>
                      </a:moveTo>
                      <a:cubicBezTo>
                        <a:pt x="202" y="2"/>
                        <a:pt x="404" y="-1"/>
                        <a:pt x="607" y="0"/>
                      </a:cubicBezTo>
                      <a:cubicBezTo>
                        <a:pt x="9524" y="0"/>
                        <a:pt x="17524" y="5479"/>
                        <a:pt x="20747" y="13793"/>
                      </a:cubicBezTo>
                    </a:path>
                    <a:path w="20747" h="21600" stroke="0" extrusionOk="0">
                      <a:moveTo>
                        <a:pt x="-1" y="8"/>
                      </a:moveTo>
                      <a:cubicBezTo>
                        <a:pt x="202" y="2"/>
                        <a:pt x="404" y="-1"/>
                        <a:pt x="607" y="0"/>
                      </a:cubicBezTo>
                      <a:cubicBezTo>
                        <a:pt x="9524" y="0"/>
                        <a:pt x="17524" y="5479"/>
                        <a:pt x="20747" y="13793"/>
                      </a:cubicBezTo>
                      <a:lnTo>
                        <a:pt x="607" y="21600"/>
                      </a:lnTo>
                      <a:close/>
                    </a:path>
                  </a:pathLst>
                </a:custGeom>
                <a:noFill/>
                <a:ln w="38100">
                  <a:solidFill>
                    <a:srgbClr val="C0C0C0"/>
                  </a:solidFill>
                  <a:round/>
                  <a:headEnd/>
                  <a:tailEnd/>
                </a:ln>
                <a:effectLst/>
              </p:spPr>
              <p:txBody>
                <a:bodyPr wrap="none" anchor="ctr"/>
                <a:lstStyle/>
                <a:p>
                  <a:endParaRPr lang="en-GB"/>
                </a:p>
              </p:txBody>
            </p:sp>
          </p:grpSp>
          <p:grpSp>
            <p:nvGrpSpPr>
              <p:cNvPr id="88" name="Group 29"/>
              <p:cNvGrpSpPr>
                <a:grpSpLocks/>
              </p:cNvGrpSpPr>
              <p:nvPr/>
            </p:nvGrpSpPr>
            <p:grpSpPr bwMode="auto">
              <a:xfrm>
                <a:off x="4150" y="1688"/>
                <a:ext cx="1493" cy="845"/>
                <a:chOff x="4246" y="1664"/>
                <a:chExt cx="1493" cy="845"/>
              </a:xfrm>
            </p:grpSpPr>
            <p:sp>
              <p:nvSpPr>
                <p:cNvPr id="89" name="Text Box 30"/>
                <p:cNvSpPr txBox="1">
                  <a:spLocks noChangeArrowheads="1"/>
                </p:cNvSpPr>
                <p:nvPr/>
              </p:nvSpPr>
              <p:spPr bwMode="auto">
                <a:xfrm>
                  <a:off x="4246" y="1664"/>
                  <a:ext cx="1382" cy="414"/>
                </a:xfrm>
                <a:prstGeom prst="rect">
                  <a:avLst/>
                </a:prstGeom>
                <a:noFill/>
                <a:ln w="9525">
                  <a:noFill/>
                  <a:miter lim="800000"/>
                  <a:headEnd/>
                  <a:tailEnd/>
                </a:ln>
                <a:effectLst/>
              </p:spPr>
              <p:txBody>
                <a:bodyPr wrap="none">
                  <a:spAutoFit/>
                </a:bodyPr>
                <a:lstStyle/>
                <a:p>
                  <a:r>
                    <a:rPr lang="en-US" sz="1200" b="0" dirty="0" err="1" smtClean="0">
                      <a:solidFill>
                        <a:srgbClr val="C0C0C0"/>
                      </a:solidFill>
                      <a:latin typeface="Comic Sans MS" pitchFamily="66" charset="0"/>
                    </a:rPr>
                    <a:t>geschlossen</a:t>
                  </a:r>
                  <a:endParaRPr lang="en-US" sz="1200" b="0" dirty="0">
                    <a:solidFill>
                      <a:srgbClr val="C0C0C0"/>
                    </a:solidFill>
                    <a:latin typeface="Comic Sans MS" pitchFamily="66" charset="0"/>
                  </a:endParaRPr>
                </a:p>
              </p:txBody>
            </p:sp>
            <p:sp>
              <p:nvSpPr>
                <p:cNvPr id="90" name="Text Box 31"/>
                <p:cNvSpPr txBox="1">
                  <a:spLocks noChangeArrowheads="1"/>
                </p:cNvSpPr>
                <p:nvPr/>
              </p:nvSpPr>
              <p:spPr bwMode="auto">
                <a:xfrm>
                  <a:off x="4868" y="2095"/>
                  <a:ext cx="871" cy="414"/>
                </a:xfrm>
                <a:prstGeom prst="rect">
                  <a:avLst/>
                </a:prstGeom>
                <a:noFill/>
                <a:ln w="9525">
                  <a:solidFill>
                    <a:srgbClr val="C0C0C0"/>
                  </a:solidFill>
                  <a:miter lim="800000"/>
                  <a:headEnd/>
                  <a:tailEnd/>
                </a:ln>
                <a:effectLst/>
              </p:spPr>
              <p:txBody>
                <a:bodyPr wrap="none">
                  <a:spAutoFit/>
                </a:bodyPr>
                <a:lstStyle/>
                <a:p>
                  <a:r>
                    <a:rPr lang="en-US" sz="1200" dirty="0">
                      <a:solidFill>
                        <a:schemeClr val="folHlink"/>
                      </a:solidFill>
                      <a:latin typeface="Arial" charset="0"/>
                      <a:sym typeface="Symbol" pitchFamily="18" charset="2"/>
                    </a:rPr>
                    <a:t></a:t>
                  </a:r>
                  <a:r>
                    <a:rPr lang="en-US" sz="1200" baseline="-25000" dirty="0">
                      <a:solidFill>
                        <a:schemeClr val="folHlink"/>
                      </a:solidFill>
                      <a:latin typeface="Arial" charset="0"/>
                      <a:sym typeface="Symbol" pitchFamily="18" charset="2"/>
                    </a:rPr>
                    <a:t>M</a:t>
                  </a:r>
                  <a:r>
                    <a:rPr lang="en-US" sz="1200" dirty="0">
                      <a:solidFill>
                        <a:schemeClr val="folHlink"/>
                      </a:solidFill>
                      <a:latin typeface="Arial" charset="0"/>
                      <a:sym typeface="Symbol" pitchFamily="18" charset="2"/>
                    </a:rPr>
                    <a:t> &gt; 1</a:t>
                  </a:r>
                  <a:endParaRPr lang="en-US" sz="1200" dirty="0">
                    <a:solidFill>
                      <a:schemeClr val="folHlink"/>
                    </a:solidFill>
                    <a:latin typeface="Arial" charset="0"/>
                  </a:endParaRPr>
                </a:p>
              </p:txBody>
            </p:sp>
          </p:grpSp>
        </p:grpSp>
      </p:grpSp>
      <p:grpSp>
        <p:nvGrpSpPr>
          <p:cNvPr id="8" name="Group 7"/>
          <p:cNvGrpSpPr/>
          <p:nvPr/>
        </p:nvGrpSpPr>
        <p:grpSpPr>
          <a:xfrm>
            <a:off x="-302526" y="2204864"/>
            <a:ext cx="9446526" cy="4653136"/>
            <a:chOff x="0" y="-3168352"/>
            <a:chExt cx="9230502" cy="4572000"/>
          </a:xfrm>
        </p:grpSpPr>
        <p:pic>
          <p:nvPicPr>
            <p:cNvPr id="224258" name="Picture 2"/>
            <p:cNvPicPr>
              <a:picLocks noChangeAspect="1" noChangeArrowheads="1"/>
            </p:cNvPicPr>
            <p:nvPr/>
          </p:nvPicPr>
          <p:blipFill>
            <a:blip r:embed="rId3" cstate="print"/>
            <a:srcRect/>
            <a:stretch>
              <a:fillRect/>
            </a:stretch>
          </p:blipFill>
          <p:spPr bwMode="auto">
            <a:xfrm>
              <a:off x="0" y="-3168352"/>
              <a:ext cx="3048000" cy="4572000"/>
            </a:xfrm>
            <a:prstGeom prst="rect">
              <a:avLst/>
            </a:prstGeom>
            <a:noFill/>
            <a:ln w="9525">
              <a:noFill/>
              <a:miter lim="800000"/>
              <a:headEnd/>
              <a:tailEnd/>
            </a:ln>
          </p:spPr>
        </p:pic>
        <p:pic>
          <p:nvPicPr>
            <p:cNvPr id="224259" name="Picture 3"/>
            <p:cNvPicPr>
              <a:picLocks noChangeAspect="1" noChangeArrowheads="1"/>
            </p:cNvPicPr>
            <p:nvPr/>
          </p:nvPicPr>
          <p:blipFill>
            <a:blip r:embed="rId4" cstate="print"/>
            <a:srcRect/>
            <a:stretch>
              <a:fillRect/>
            </a:stretch>
          </p:blipFill>
          <p:spPr bwMode="auto">
            <a:xfrm>
              <a:off x="2692823" y="-3168352"/>
              <a:ext cx="3751385" cy="4572000"/>
            </a:xfrm>
            <a:prstGeom prst="rect">
              <a:avLst/>
            </a:prstGeom>
            <a:noFill/>
            <a:ln w="9525">
              <a:noFill/>
              <a:miter lim="800000"/>
              <a:headEnd/>
              <a:tailEnd/>
            </a:ln>
          </p:spPr>
        </p:pic>
        <p:pic>
          <p:nvPicPr>
            <p:cNvPr id="224260" name="Picture 4"/>
            <p:cNvPicPr>
              <a:picLocks noChangeAspect="1" noChangeArrowheads="1"/>
            </p:cNvPicPr>
            <p:nvPr/>
          </p:nvPicPr>
          <p:blipFill>
            <a:blip r:embed="rId5" cstate="print"/>
            <a:srcRect/>
            <a:stretch>
              <a:fillRect/>
            </a:stretch>
          </p:blipFill>
          <p:spPr bwMode="auto">
            <a:xfrm>
              <a:off x="5796136" y="-3168352"/>
              <a:ext cx="3434366" cy="4572000"/>
            </a:xfrm>
            <a:prstGeom prst="rect">
              <a:avLst/>
            </a:prstGeom>
            <a:noFill/>
            <a:ln w="9525">
              <a:noFill/>
              <a:miter lim="800000"/>
              <a:headEnd/>
              <a:tailEnd/>
            </a:ln>
          </p:spPr>
        </p:pic>
      </p:grpSp>
      <p:pic>
        <p:nvPicPr>
          <p:cNvPr id="6" name="Picture 2"/>
          <p:cNvPicPr>
            <a:picLocks noChangeAspect="1" noChangeArrowheads="1"/>
          </p:cNvPicPr>
          <p:nvPr/>
        </p:nvPicPr>
        <p:blipFill>
          <a:blip r:embed="rId6" cstate="print"/>
          <a:srcRect/>
          <a:stretch>
            <a:fillRect/>
          </a:stretch>
        </p:blipFill>
        <p:spPr bwMode="auto">
          <a:xfrm>
            <a:off x="1403648" y="2348880"/>
            <a:ext cx="5957768" cy="42484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ou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Resultat</a:t>
            </a:r>
            <a:r>
              <a:rPr lang="en-GB" dirty="0" smtClean="0"/>
              <a:t> </a:t>
            </a:r>
            <a:r>
              <a:rPr lang="en-GB" dirty="0" err="1" smtClean="0"/>
              <a:t>zweier</a:t>
            </a:r>
            <a:r>
              <a:rPr lang="en-GB" dirty="0" smtClean="0"/>
              <a:t> </a:t>
            </a:r>
            <a:r>
              <a:rPr lang="en-GB" dirty="0" err="1" smtClean="0"/>
              <a:t>globaler</a:t>
            </a:r>
            <a:r>
              <a:rPr lang="en-GB" dirty="0" smtClean="0"/>
              <a:t> Teams</a:t>
            </a:r>
            <a:endParaRPr lang="en-GB" dirty="0"/>
          </a:p>
        </p:txBody>
      </p:sp>
      <p:sp>
        <p:nvSpPr>
          <p:cNvPr id="3" name="Content Placeholder 2"/>
          <p:cNvSpPr>
            <a:spLocks noGrp="1"/>
          </p:cNvSpPr>
          <p:nvPr>
            <p:ph idx="1"/>
          </p:nvPr>
        </p:nvSpPr>
        <p:spPr/>
        <p:txBody>
          <a:bodyPr/>
          <a:lstStyle/>
          <a:p>
            <a:r>
              <a:rPr lang="en-GB" dirty="0" smtClean="0"/>
              <a:t>Supernova Cosmology </a:t>
            </a:r>
            <a:br>
              <a:rPr lang="en-GB" dirty="0" smtClean="0"/>
            </a:br>
            <a:r>
              <a:rPr lang="en-GB" dirty="0" smtClean="0"/>
              <a:t>Project</a:t>
            </a:r>
          </a:p>
          <a:p>
            <a:pPr lvl="1"/>
            <a:r>
              <a:rPr lang="en-GB" dirty="0" smtClean="0"/>
              <a:t>Saul </a:t>
            </a:r>
            <a:r>
              <a:rPr lang="en-GB" dirty="0" err="1" smtClean="0"/>
              <a:t>Perlmutter</a:t>
            </a:r>
            <a:r>
              <a:rPr lang="en-GB" dirty="0" smtClean="0"/>
              <a:t> – Berkeley</a:t>
            </a:r>
          </a:p>
          <a:p>
            <a:r>
              <a:rPr lang="en-GB" dirty="0" smtClean="0"/>
              <a:t>High-z Supernova Search</a:t>
            </a:r>
            <a:br>
              <a:rPr lang="en-GB" dirty="0" smtClean="0"/>
            </a:br>
            <a:r>
              <a:rPr lang="en-GB" dirty="0" smtClean="0"/>
              <a:t>Team</a:t>
            </a:r>
          </a:p>
          <a:p>
            <a:pPr lvl="1"/>
            <a:r>
              <a:rPr lang="en-GB" dirty="0" smtClean="0"/>
              <a:t>Brian Schmidt – Australian</a:t>
            </a:r>
            <a:br>
              <a:rPr lang="en-GB" dirty="0" smtClean="0"/>
            </a:br>
            <a:r>
              <a:rPr lang="en-GB" dirty="0" smtClean="0"/>
              <a:t>National University</a:t>
            </a:r>
          </a:p>
          <a:p>
            <a:pPr lvl="1"/>
            <a:r>
              <a:rPr lang="en-GB" dirty="0" smtClean="0"/>
              <a:t>Adam </a:t>
            </a:r>
            <a:r>
              <a:rPr lang="en-GB" dirty="0" err="1" smtClean="0"/>
              <a:t>Riess</a:t>
            </a:r>
            <a:r>
              <a:rPr lang="en-GB" dirty="0" smtClean="0"/>
              <a:t> – Johns-Hopkins </a:t>
            </a:r>
            <a:br>
              <a:rPr lang="en-GB" dirty="0" smtClean="0"/>
            </a:br>
            <a:r>
              <a:rPr lang="en-GB" dirty="0" smtClean="0"/>
              <a:t>University and </a:t>
            </a:r>
            <a:r>
              <a:rPr lang="en-GB" dirty="0" err="1" smtClean="0"/>
              <a:t>STScI</a:t>
            </a:r>
            <a:endParaRPr lang="en-GB" dirty="0" smtClean="0"/>
          </a:p>
          <a:p>
            <a:pPr lvl="1"/>
            <a:endParaRPr lang="en-GB" dirty="0"/>
          </a:p>
        </p:txBody>
      </p:sp>
      <p:pic>
        <p:nvPicPr>
          <p:cNvPr id="4" name="Picture 3"/>
          <p:cNvPicPr>
            <a:picLocks noChangeAspect="1" noChangeArrowheads="1"/>
          </p:cNvPicPr>
          <p:nvPr/>
        </p:nvPicPr>
        <p:blipFill>
          <a:blip r:embed="rId2" cstate="print"/>
          <a:srcRect l="10595" r="19481"/>
          <a:stretch>
            <a:fillRect/>
          </a:stretch>
        </p:blipFill>
        <p:spPr bwMode="auto">
          <a:xfrm>
            <a:off x="6444208" y="1196752"/>
            <a:ext cx="2376264" cy="2261842"/>
          </a:xfrm>
          <a:prstGeom prst="rect">
            <a:avLst/>
          </a:prstGeom>
          <a:noFill/>
          <a:ln w="12700" cap="flat">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6575012" y="3573016"/>
            <a:ext cx="2101444" cy="2801392"/>
          </a:xfrm>
          <a:prstGeom prst="rect">
            <a:avLst/>
          </a:prstGeom>
          <a:noFill/>
          <a:ln w="12700" cap="flat">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IO_original_proposal.png"/>
          <p:cNvPicPr>
            <a:picLocks noChangeAspect="1"/>
          </p:cNvPicPr>
          <p:nvPr/>
        </p:nvPicPr>
        <p:blipFill>
          <a:blip r:embed="rId2" cstate="print"/>
          <a:srcRect l="10527" t="11061" r="12913" b="33200"/>
          <a:stretch>
            <a:fillRect/>
          </a:stretch>
        </p:blipFill>
        <p:spPr>
          <a:xfrm>
            <a:off x="2411760" y="1498367"/>
            <a:ext cx="5760640" cy="5387017"/>
          </a:xfrm>
          <a:prstGeom prst="rect">
            <a:avLst/>
          </a:prstGeom>
        </p:spPr>
      </p:pic>
      <p:sp>
        <p:nvSpPr>
          <p:cNvPr id="3" name="Title 2"/>
          <p:cNvSpPr>
            <a:spLocks noGrp="1"/>
          </p:cNvSpPr>
          <p:nvPr>
            <p:ph type="title"/>
          </p:nvPr>
        </p:nvSpPr>
        <p:spPr/>
        <p:txBody>
          <a:bodyPr/>
          <a:lstStyle/>
          <a:p>
            <a:r>
              <a:rPr lang="en-GB" dirty="0" smtClean="0"/>
              <a:t>Original High-z SN Search Team Proposal</a:t>
            </a:r>
            <a:endParaRPr lang="en-GB" dirty="0"/>
          </a:p>
        </p:txBody>
      </p:sp>
      <p:sp>
        <p:nvSpPr>
          <p:cNvPr id="4" name="TextBox 3"/>
          <p:cNvSpPr txBox="1"/>
          <p:nvPr/>
        </p:nvSpPr>
        <p:spPr>
          <a:xfrm>
            <a:off x="971600" y="1772816"/>
            <a:ext cx="1151277" cy="584775"/>
          </a:xfrm>
          <a:prstGeom prst="rect">
            <a:avLst/>
          </a:prstGeom>
          <a:noFill/>
        </p:spPr>
        <p:txBody>
          <a:bodyPr wrap="none" rtlCol="0">
            <a:spAutoFit/>
          </a:bodyPr>
          <a:lstStyle/>
          <a:p>
            <a:r>
              <a:rPr lang="en-GB" sz="3200" dirty="0" smtClean="0">
                <a:latin typeface="HelveticaNeueLT Com 65 Md" pitchFamily="34" charset="0"/>
              </a:rPr>
              <a:t>CTIO</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GB" dirty="0" smtClean="0">
                <a:solidFill>
                  <a:schemeClr val="bg1"/>
                </a:solidFill>
              </a:rPr>
              <a:t>Supernova </a:t>
            </a:r>
            <a:r>
              <a:rPr lang="en-GB" dirty="0" err="1" smtClean="0">
                <a:solidFill>
                  <a:schemeClr val="bg1"/>
                </a:solidFill>
              </a:rPr>
              <a:t>Suche</a:t>
            </a:r>
            <a:r>
              <a:rPr lang="en-GB" dirty="0" smtClean="0">
                <a:solidFill>
                  <a:schemeClr val="bg1"/>
                </a:solidFill>
              </a:rPr>
              <a:t/>
            </a:r>
            <a:br>
              <a:rPr lang="en-GB" dirty="0" smtClean="0">
                <a:solidFill>
                  <a:schemeClr val="bg1"/>
                </a:solidFill>
              </a:rPr>
            </a:br>
            <a:r>
              <a:rPr lang="en-GB" dirty="0" smtClean="0">
                <a:solidFill>
                  <a:schemeClr val="bg1"/>
                </a:solidFill>
              </a:rPr>
              <a:t>Die </a:t>
            </a:r>
            <a:r>
              <a:rPr lang="en-GB" dirty="0" err="1" smtClean="0">
                <a:solidFill>
                  <a:schemeClr val="bg1"/>
                </a:solidFill>
              </a:rPr>
              <a:t>Nadel</a:t>
            </a:r>
            <a:r>
              <a:rPr lang="en-GB" dirty="0" smtClean="0">
                <a:solidFill>
                  <a:schemeClr val="bg1"/>
                </a:solidFill>
              </a:rPr>
              <a:t>(n) </a:t>
            </a:r>
            <a:r>
              <a:rPr lang="en-GB" dirty="0" err="1" smtClean="0">
                <a:solidFill>
                  <a:schemeClr val="bg1"/>
                </a:solidFill>
              </a:rPr>
              <a:t>im</a:t>
            </a:r>
            <a:r>
              <a:rPr lang="en-GB" dirty="0" smtClean="0">
                <a:solidFill>
                  <a:schemeClr val="bg1"/>
                </a:solidFill>
              </a:rPr>
              <a:t> </a:t>
            </a:r>
            <a:r>
              <a:rPr lang="en-GB" dirty="0" err="1" smtClean="0">
                <a:solidFill>
                  <a:schemeClr val="bg1"/>
                </a:solidFill>
              </a:rPr>
              <a:t>Weltall</a:t>
            </a:r>
            <a:endParaRPr lang="en-GB" dirty="0" smtClean="0">
              <a:solidFill>
                <a:schemeClr val="bg1"/>
              </a:solidFill>
            </a:endParaRPr>
          </a:p>
        </p:txBody>
      </p:sp>
      <p:sp>
        <p:nvSpPr>
          <p:cNvPr id="17411" name="Rectangle 3"/>
          <p:cNvSpPr>
            <a:spLocks noGrp="1" noChangeArrowheads="1"/>
          </p:cNvSpPr>
          <p:nvPr>
            <p:ph type="body" idx="1"/>
          </p:nvPr>
        </p:nvSpPr>
        <p:spPr/>
        <p:txBody>
          <a:bodyPr/>
          <a:lstStyle/>
          <a:p>
            <a:endParaRPr lang="en-GB" smtClean="0"/>
          </a:p>
        </p:txBody>
      </p:sp>
      <p:pic>
        <p:nvPicPr>
          <p:cNvPr id="17412" name="Picture 4" descr="abell0168_small"/>
          <p:cNvPicPr>
            <a:picLocks noChangeAspect="1" noChangeArrowheads="1"/>
          </p:cNvPicPr>
          <p:nvPr/>
        </p:nvPicPr>
        <p:blipFill>
          <a:blip r:embed="rId3" cstate="print"/>
          <a:srcRect/>
          <a:stretch>
            <a:fillRect/>
          </a:stretch>
        </p:blipFill>
        <p:spPr bwMode="auto">
          <a:xfrm>
            <a:off x="0" y="1889125"/>
            <a:ext cx="9144000" cy="4708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7890" name="Picture 2" descr="waldo"/>
          <p:cNvPicPr>
            <a:picLocks noChangeAspect="1" noChangeArrowheads="1"/>
          </p:cNvPicPr>
          <p:nvPr/>
        </p:nvPicPr>
        <p:blipFill>
          <a:blip r:embed="rId3" cstate="print"/>
          <a:srcRect r="2509"/>
          <a:stretch>
            <a:fillRect/>
          </a:stretch>
        </p:blipFill>
        <p:spPr bwMode="auto">
          <a:xfrm>
            <a:off x="228600" y="1524000"/>
            <a:ext cx="6030913" cy="4637088"/>
          </a:xfrm>
          <a:prstGeom prst="rect">
            <a:avLst/>
          </a:prstGeom>
          <a:noFill/>
        </p:spPr>
      </p:pic>
      <p:sp>
        <p:nvSpPr>
          <p:cNvPr id="37891" name="Rectangle 3"/>
          <p:cNvSpPr>
            <a:spLocks noChangeArrowheads="1"/>
          </p:cNvSpPr>
          <p:nvPr/>
        </p:nvSpPr>
        <p:spPr bwMode="auto">
          <a:xfrm>
            <a:off x="722313" y="2247900"/>
            <a:ext cx="2249487" cy="3440113"/>
          </a:xfrm>
          <a:prstGeom prst="rect">
            <a:avLst/>
          </a:prstGeom>
          <a:noFill/>
          <a:ln w="38100">
            <a:solidFill>
              <a:schemeClr val="folHlink"/>
            </a:solidFill>
            <a:miter lim="800000"/>
            <a:headEnd/>
            <a:tailEnd/>
          </a:ln>
          <a:effectLst/>
        </p:spPr>
        <p:txBody>
          <a:bodyPr wrap="none" anchor="ctr"/>
          <a:lstStyle/>
          <a:p>
            <a:endParaRPr lang="en-GB"/>
          </a:p>
        </p:txBody>
      </p:sp>
      <p:sp>
        <p:nvSpPr>
          <p:cNvPr id="37892" name="Rectangle 4"/>
          <p:cNvSpPr>
            <a:spLocks noChangeArrowheads="1"/>
          </p:cNvSpPr>
          <p:nvPr/>
        </p:nvSpPr>
        <p:spPr bwMode="auto">
          <a:xfrm>
            <a:off x="3598863" y="2244725"/>
            <a:ext cx="2249487" cy="3440113"/>
          </a:xfrm>
          <a:prstGeom prst="rect">
            <a:avLst/>
          </a:prstGeom>
          <a:noFill/>
          <a:ln w="38100">
            <a:solidFill>
              <a:schemeClr val="folHlink"/>
            </a:solidFill>
            <a:miter lim="800000"/>
            <a:headEnd/>
            <a:tailEnd/>
          </a:ln>
          <a:effectLst/>
        </p:spPr>
        <p:txBody>
          <a:bodyPr wrap="none" anchor="ctr"/>
          <a:lstStyle/>
          <a:p>
            <a:endParaRPr lang="en-GB"/>
          </a:p>
        </p:txBody>
      </p:sp>
      <p:grpSp>
        <p:nvGrpSpPr>
          <p:cNvPr id="37899" name="Group 11"/>
          <p:cNvGrpSpPr>
            <a:grpSpLocks/>
          </p:cNvGrpSpPr>
          <p:nvPr/>
        </p:nvGrpSpPr>
        <p:grpSpPr bwMode="auto">
          <a:xfrm>
            <a:off x="5257800" y="1676400"/>
            <a:ext cx="3467100" cy="4356100"/>
            <a:chOff x="3312" y="1056"/>
            <a:chExt cx="2184" cy="2744"/>
          </a:xfrm>
        </p:grpSpPr>
        <p:pic>
          <p:nvPicPr>
            <p:cNvPr id="37894" name="Picture 6" descr="waldo2"/>
            <p:cNvPicPr>
              <a:picLocks noChangeAspect="1" noChangeArrowheads="1"/>
            </p:cNvPicPr>
            <p:nvPr/>
          </p:nvPicPr>
          <p:blipFill>
            <a:blip r:embed="rId4" cstate="print"/>
            <a:srcRect l="67641"/>
            <a:stretch>
              <a:fillRect/>
            </a:stretch>
          </p:blipFill>
          <p:spPr bwMode="auto">
            <a:xfrm>
              <a:off x="3979" y="1056"/>
              <a:ext cx="1517" cy="2744"/>
            </a:xfrm>
            <a:prstGeom prst="rect">
              <a:avLst/>
            </a:prstGeom>
            <a:noFill/>
          </p:spPr>
        </p:pic>
        <p:sp>
          <p:nvSpPr>
            <p:cNvPr id="37895" name="Rectangle 7"/>
            <p:cNvSpPr>
              <a:spLocks noChangeArrowheads="1"/>
            </p:cNvSpPr>
            <p:nvPr/>
          </p:nvSpPr>
          <p:spPr bwMode="auto">
            <a:xfrm>
              <a:off x="4035" y="1415"/>
              <a:ext cx="1417" cy="2167"/>
            </a:xfrm>
            <a:prstGeom prst="rect">
              <a:avLst/>
            </a:prstGeom>
            <a:noFill/>
            <a:ln w="38100">
              <a:solidFill>
                <a:schemeClr val="folHlink"/>
              </a:solidFill>
              <a:miter lim="800000"/>
              <a:headEnd/>
              <a:tailEnd/>
            </a:ln>
            <a:effectLst/>
          </p:spPr>
          <p:txBody>
            <a:bodyPr wrap="none" anchor="ctr"/>
            <a:lstStyle/>
            <a:p>
              <a:endParaRPr lang="en-GB"/>
            </a:p>
          </p:txBody>
        </p:sp>
        <p:sp>
          <p:nvSpPr>
            <p:cNvPr id="37896" name="Arc 8"/>
            <p:cNvSpPr>
              <a:spLocks/>
            </p:cNvSpPr>
            <p:nvPr/>
          </p:nvSpPr>
          <p:spPr bwMode="auto">
            <a:xfrm rot="-4776266">
              <a:off x="3881" y="1074"/>
              <a:ext cx="411" cy="1550"/>
            </a:xfrm>
            <a:custGeom>
              <a:avLst/>
              <a:gdLst>
                <a:gd name="G0" fmla="+- 0 0 0"/>
                <a:gd name="G1" fmla="+- 21600 0 0"/>
                <a:gd name="G2" fmla="+- 21600 0 0"/>
                <a:gd name="T0" fmla="*/ 0 w 21600"/>
                <a:gd name="T1" fmla="*/ 0 h 35293"/>
                <a:gd name="T2" fmla="*/ 16705 w 21600"/>
                <a:gd name="T3" fmla="*/ 35293 h 35293"/>
                <a:gd name="T4" fmla="*/ 0 w 21600"/>
                <a:gd name="T5" fmla="*/ 21600 h 35293"/>
              </a:gdLst>
              <a:ahLst/>
              <a:cxnLst>
                <a:cxn ang="0">
                  <a:pos x="T0" y="T1"/>
                </a:cxn>
                <a:cxn ang="0">
                  <a:pos x="T2" y="T3"/>
                </a:cxn>
                <a:cxn ang="0">
                  <a:pos x="T4" y="T5"/>
                </a:cxn>
              </a:cxnLst>
              <a:rect l="0" t="0" r="r" b="b"/>
              <a:pathLst>
                <a:path w="21600" h="35293" fill="none" extrusionOk="0">
                  <a:moveTo>
                    <a:pt x="-1" y="0"/>
                  </a:moveTo>
                  <a:cubicBezTo>
                    <a:pt x="11929" y="0"/>
                    <a:pt x="21600" y="9670"/>
                    <a:pt x="21600" y="21600"/>
                  </a:cubicBezTo>
                  <a:cubicBezTo>
                    <a:pt x="21600" y="26592"/>
                    <a:pt x="19870" y="31431"/>
                    <a:pt x="16705" y="35293"/>
                  </a:cubicBezTo>
                </a:path>
                <a:path w="21600" h="35293" stroke="0" extrusionOk="0">
                  <a:moveTo>
                    <a:pt x="-1" y="0"/>
                  </a:moveTo>
                  <a:cubicBezTo>
                    <a:pt x="11929" y="0"/>
                    <a:pt x="21600" y="9670"/>
                    <a:pt x="21600" y="21600"/>
                  </a:cubicBezTo>
                  <a:cubicBezTo>
                    <a:pt x="21600" y="26592"/>
                    <a:pt x="19870" y="31431"/>
                    <a:pt x="16705" y="35293"/>
                  </a:cubicBezTo>
                  <a:lnTo>
                    <a:pt x="0" y="21600"/>
                  </a:lnTo>
                  <a:close/>
                </a:path>
              </a:pathLst>
            </a:custGeom>
            <a:noFill/>
            <a:ln w="38100">
              <a:solidFill>
                <a:schemeClr val="hlink"/>
              </a:solidFill>
              <a:round/>
              <a:headEnd/>
              <a:tailEnd type="triangle" w="med" len="med"/>
            </a:ln>
            <a:effectLst/>
          </p:spPr>
          <p:txBody>
            <a:bodyPr wrap="none" anchor="ctr"/>
            <a:lstStyle/>
            <a:p>
              <a:endParaRPr lang="en-GB"/>
            </a:p>
          </p:txBody>
        </p:sp>
      </p:grpSp>
      <p:sp>
        <p:nvSpPr>
          <p:cNvPr id="37897" name="Text Box 9"/>
          <p:cNvSpPr txBox="1">
            <a:spLocks noChangeArrowheads="1"/>
          </p:cNvSpPr>
          <p:nvPr/>
        </p:nvSpPr>
        <p:spPr bwMode="auto">
          <a:xfrm>
            <a:off x="3352800" y="5791200"/>
            <a:ext cx="2813050" cy="366713"/>
          </a:xfrm>
          <a:prstGeom prst="rect">
            <a:avLst/>
          </a:prstGeom>
          <a:noFill/>
          <a:ln w="9525">
            <a:noFill/>
            <a:miter lim="800000"/>
            <a:headEnd/>
            <a:tailEnd/>
          </a:ln>
          <a:effectLst/>
        </p:spPr>
        <p:txBody>
          <a:bodyPr wrap="none">
            <a:spAutoFit/>
          </a:bodyPr>
          <a:lstStyle/>
          <a:p>
            <a:r>
              <a:rPr lang="en-US" sz="1800" b="0" dirty="0">
                <a:solidFill>
                  <a:schemeClr val="tx1">
                    <a:lumMod val="40000"/>
                    <a:lumOff val="60000"/>
                  </a:schemeClr>
                </a:solidFill>
                <a:latin typeface="Arial" charset="0"/>
              </a:rPr>
              <a:t>(High-z Supernova Team)</a:t>
            </a:r>
          </a:p>
        </p:txBody>
      </p:sp>
      <p:sp>
        <p:nvSpPr>
          <p:cNvPr id="37898" name="Rectangle 10"/>
          <p:cNvSpPr>
            <a:spLocks noGrp="1" noChangeArrowheads="1"/>
          </p:cNvSpPr>
          <p:nvPr>
            <p:ph type="title" idx="4294967295"/>
          </p:nvPr>
        </p:nvSpPr>
        <p:spPr>
          <a:xfrm>
            <a:off x="685800" y="0"/>
            <a:ext cx="7772400" cy="1143000"/>
          </a:xfrm>
        </p:spPr>
        <p:txBody>
          <a:bodyPr/>
          <a:lstStyle/>
          <a:p>
            <a:r>
              <a:rPr lang="de-DE" dirty="0">
                <a:solidFill>
                  <a:schemeClr val="tx1">
                    <a:lumMod val="40000"/>
                    <a:lumOff val="60000"/>
                  </a:schemeClr>
                </a:solidFill>
              </a:rPr>
              <a:t>Supernova Suche</a:t>
            </a:r>
            <a:endParaRPr lang="en-GB" dirty="0">
              <a:solidFill>
                <a:schemeClr val="tx1">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899"/>
                                        </p:tgtEl>
                                        <p:attrNameLst>
                                          <p:attrName>style.visibility</p:attrName>
                                        </p:attrNameLst>
                                      </p:cBhvr>
                                      <p:to>
                                        <p:strVal val="visible"/>
                                      </p:to>
                                    </p:set>
                                    <p:animEffect transition="in" filter="wipe(left)">
                                      <p:cBhvr>
                                        <p:cTn id="7" dur="500"/>
                                        <p:tgtEl>
                                          <p:spTgt spid="37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GB" dirty="0"/>
              <a:t>SN 1995K </a:t>
            </a:r>
            <a:r>
              <a:rPr lang="en-GB" dirty="0" err="1" smtClean="0"/>
              <a:t>bei</a:t>
            </a:r>
            <a:r>
              <a:rPr lang="en-GB" dirty="0" smtClean="0"/>
              <a:t> </a:t>
            </a:r>
            <a:r>
              <a:rPr lang="en-GB" dirty="0"/>
              <a:t>z=0.479</a:t>
            </a:r>
          </a:p>
        </p:txBody>
      </p:sp>
      <p:sp>
        <p:nvSpPr>
          <p:cNvPr id="343043" name="Rectangle 3"/>
          <p:cNvSpPr>
            <a:spLocks noGrp="1" noChangeArrowheads="1"/>
          </p:cNvSpPr>
          <p:nvPr>
            <p:ph type="body" idx="1"/>
          </p:nvPr>
        </p:nvSpPr>
        <p:spPr>
          <a:xfrm>
            <a:off x="250825" y="1676400"/>
            <a:ext cx="3600450" cy="4114800"/>
          </a:xfrm>
        </p:spPr>
        <p:txBody>
          <a:bodyPr/>
          <a:lstStyle/>
          <a:p>
            <a:r>
              <a:rPr lang="en-GB" dirty="0" err="1" smtClean="0"/>
              <a:t>Erste</a:t>
            </a:r>
            <a:r>
              <a:rPr lang="en-GB" dirty="0" smtClean="0"/>
              <a:t> SN des </a:t>
            </a:r>
            <a:r>
              <a:rPr lang="en-GB" dirty="0"/>
              <a:t/>
            </a:r>
            <a:br>
              <a:rPr lang="en-GB" dirty="0"/>
            </a:br>
            <a:r>
              <a:rPr lang="en-GB" dirty="0"/>
              <a:t>High-z SN Search </a:t>
            </a:r>
            <a:r>
              <a:rPr lang="en-GB" dirty="0" smtClean="0"/>
              <a:t>Teams</a:t>
            </a:r>
            <a:endParaRPr lang="en-GB" dirty="0"/>
          </a:p>
          <a:p>
            <a:pPr lvl="1"/>
            <a:endParaRPr lang="en-GB" dirty="0"/>
          </a:p>
        </p:txBody>
      </p:sp>
      <p:grpSp>
        <p:nvGrpSpPr>
          <p:cNvPr id="2" name="Group 9"/>
          <p:cNvGrpSpPr>
            <a:grpSpLocks/>
          </p:cNvGrpSpPr>
          <p:nvPr/>
        </p:nvGrpSpPr>
        <p:grpSpPr bwMode="auto">
          <a:xfrm>
            <a:off x="755655" y="1484313"/>
            <a:ext cx="8213731" cy="5162550"/>
            <a:chOff x="476" y="935"/>
            <a:chExt cx="5174" cy="3252"/>
          </a:xfrm>
        </p:grpSpPr>
        <p:pic>
          <p:nvPicPr>
            <p:cNvPr id="343044" name="Picture 4"/>
            <p:cNvPicPr>
              <a:picLocks noChangeAspect="1" noChangeArrowheads="1"/>
            </p:cNvPicPr>
            <p:nvPr/>
          </p:nvPicPr>
          <p:blipFill>
            <a:blip r:embed="rId2" cstate="print"/>
            <a:srcRect/>
            <a:stretch>
              <a:fillRect/>
            </a:stretch>
          </p:blipFill>
          <p:spPr bwMode="auto">
            <a:xfrm>
              <a:off x="2200" y="935"/>
              <a:ext cx="3450" cy="3252"/>
            </a:xfrm>
            <a:prstGeom prst="rect">
              <a:avLst/>
            </a:prstGeom>
            <a:noFill/>
          </p:spPr>
        </p:pic>
        <p:sp>
          <p:nvSpPr>
            <p:cNvPr id="343048" name="Text Box 8"/>
            <p:cNvSpPr txBox="1">
              <a:spLocks noChangeArrowheads="1"/>
            </p:cNvSpPr>
            <p:nvPr/>
          </p:nvSpPr>
          <p:spPr bwMode="auto">
            <a:xfrm>
              <a:off x="476" y="3884"/>
              <a:ext cx="1550" cy="252"/>
            </a:xfrm>
            <a:prstGeom prst="rect">
              <a:avLst/>
            </a:prstGeom>
            <a:noFill/>
            <a:ln w="9525">
              <a:noFill/>
              <a:miter lim="800000"/>
              <a:headEnd/>
              <a:tailEnd/>
            </a:ln>
            <a:effectLst/>
          </p:spPr>
          <p:txBody>
            <a:bodyPr wrap="none">
              <a:spAutoFit/>
            </a:bodyPr>
            <a:lstStyle/>
            <a:p>
              <a:r>
                <a:rPr lang="en-GB" dirty="0">
                  <a:latin typeface="HelveticaNeueLT Com 65 Md" pitchFamily="34" charset="0"/>
                </a:rPr>
                <a:t>Schmidt et al. 1998</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671292" y="2209800"/>
            <a:ext cx="5223272" cy="4487106"/>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609600" y="2194560"/>
            <a:ext cx="2819400" cy="4511040"/>
          </a:xfrm>
          <a:prstGeom prst="rect">
            <a:avLst/>
          </a:prstGeom>
          <a:noFill/>
          <a:ln w="9525">
            <a:noFill/>
            <a:miter lim="800000"/>
            <a:headEnd/>
            <a:tailEnd/>
          </a:ln>
        </p:spPr>
      </p:pic>
      <p:sp>
        <p:nvSpPr>
          <p:cNvPr id="2" name="Title 1"/>
          <p:cNvSpPr>
            <a:spLocks noGrp="1"/>
          </p:cNvSpPr>
          <p:nvPr>
            <p:ph type="title"/>
          </p:nvPr>
        </p:nvSpPr>
        <p:spPr>
          <a:xfrm>
            <a:off x="609600" y="0"/>
            <a:ext cx="8229600" cy="1143000"/>
          </a:xfrm>
        </p:spPr>
        <p:txBody>
          <a:bodyPr/>
          <a:lstStyle/>
          <a:p>
            <a:r>
              <a:rPr lang="en-GB" dirty="0" smtClean="0"/>
              <a:t>ESO Press Release 95/11</a:t>
            </a:r>
            <a:endParaRPr lang="en-GB" dirty="0"/>
          </a:p>
        </p:txBody>
      </p:sp>
      <p:sp>
        <p:nvSpPr>
          <p:cNvPr id="3" name="Content Placeholder 2"/>
          <p:cNvSpPr>
            <a:spLocks noGrp="1"/>
          </p:cNvSpPr>
          <p:nvPr>
            <p:ph idx="1"/>
          </p:nvPr>
        </p:nvSpPr>
        <p:spPr>
          <a:xfrm>
            <a:off x="457200" y="914400"/>
            <a:ext cx="8229600" cy="4525963"/>
          </a:xfrm>
        </p:spPr>
        <p:txBody>
          <a:bodyPr/>
          <a:lstStyle/>
          <a:p>
            <a:r>
              <a:rPr lang="en-GB" dirty="0" smtClean="0"/>
              <a:t>“Beyond the Hubble Constant”</a:t>
            </a:r>
          </a:p>
          <a:p>
            <a:pPr marL="0" indent="0">
              <a:buNone/>
            </a:pPr>
            <a:r>
              <a:rPr lang="en-US" sz="2000" dirty="0" smtClean="0"/>
              <a:t>“SN 1995K </a:t>
            </a:r>
            <a:r>
              <a:rPr lang="en-US" sz="2000" dirty="0" err="1" smtClean="0"/>
              <a:t>ist</a:t>
            </a:r>
            <a:r>
              <a:rPr lang="en-US" sz="2000" dirty="0" smtClean="0"/>
              <a:t> die am </a:t>
            </a:r>
            <a:r>
              <a:rPr lang="en-US" sz="2000" dirty="0" err="1" smtClean="0"/>
              <a:t>weiteste</a:t>
            </a:r>
            <a:r>
              <a:rPr lang="en-US" sz="2000" dirty="0" smtClean="0"/>
              <a:t> </a:t>
            </a:r>
            <a:r>
              <a:rPr lang="en-US" sz="2000" dirty="0" err="1" smtClean="0"/>
              <a:t>entfernte</a:t>
            </a:r>
            <a:r>
              <a:rPr lang="en-US" sz="2000" dirty="0" smtClean="0"/>
              <a:t> Supernova (</a:t>
            </a:r>
            <a:r>
              <a:rPr lang="en-US" sz="2000" dirty="0" err="1" smtClean="0"/>
              <a:t>ja</a:t>
            </a:r>
            <a:r>
              <a:rPr lang="en-US" sz="2000" dirty="0" smtClean="0"/>
              <a:t>, </a:t>
            </a:r>
            <a:r>
              <a:rPr lang="en-US" sz="2000" dirty="0" err="1" smtClean="0"/>
              <a:t>der</a:t>
            </a:r>
            <a:r>
              <a:rPr lang="en-US" sz="2000" dirty="0" smtClean="0"/>
              <a:t> am </a:t>
            </a:r>
            <a:r>
              <a:rPr lang="en-US" sz="2000" dirty="0" err="1" smtClean="0"/>
              <a:t>weitesten</a:t>
            </a:r>
            <a:r>
              <a:rPr lang="en-US" sz="2000" dirty="0" smtClean="0"/>
              <a:t> </a:t>
            </a:r>
            <a:r>
              <a:rPr lang="en-US" sz="2000" dirty="0" err="1" smtClean="0"/>
              <a:t>entfernte</a:t>
            </a:r>
            <a:r>
              <a:rPr lang="en-US" sz="2000" dirty="0" smtClean="0"/>
              <a:t> Stern!) </a:t>
            </a:r>
            <a:r>
              <a:rPr lang="en-US" sz="2000" dirty="0" err="1" smtClean="0"/>
              <a:t>der</a:t>
            </a:r>
            <a:r>
              <a:rPr lang="en-US" sz="2000" dirty="0" smtClean="0"/>
              <a:t> </a:t>
            </a:r>
            <a:r>
              <a:rPr lang="en-US" sz="2000" dirty="0" err="1" smtClean="0"/>
              <a:t>jemals</a:t>
            </a:r>
            <a:r>
              <a:rPr lang="en-US" sz="2000" dirty="0" smtClean="0"/>
              <a:t> </a:t>
            </a:r>
            <a:r>
              <a:rPr lang="en-US" sz="2000" dirty="0" err="1" smtClean="0"/>
              <a:t>beobachted</a:t>
            </a:r>
            <a:r>
              <a:rPr lang="en-US" sz="2000" dirty="0" smtClean="0"/>
              <a:t> </a:t>
            </a:r>
            <a:r>
              <a:rPr lang="en-US" sz="2000" dirty="0" err="1" smtClean="0"/>
              <a:t>wurde</a:t>
            </a:r>
            <a:r>
              <a:rPr lang="en-US" sz="2000" dirty="0" smtClean="0"/>
              <a:t>.”</a:t>
            </a:r>
            <a:endParaRPr lang="en-GB" sz="20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1412875"/>
            <a:ext cx="7164388" cy="5456238"/>
            <a:chOff x="1292" y="-7"/>
            <a:chExt cx="4468" cy="4327"/>
          </a:xfrm>
        </p:grpSpPr>
        <p:pic>
          <p:nvPicPr>
            <p:cNvPr id="141315" name="Picture 3" descr="Germany_fig4"/>
            <p:cNvPicPr>
              <a:picLocks noChangeAspect="1" noChangeArrowheads="1"/>
            </p:cNvPicPr>
            <p:nvPr/>
          </p:nvPicPr>
          <p:blipFill>
            <a:blip r:embed="rId3" cstate="print"/>
            <a:srcRect/>
            <a:stretch>
              <a:fillRect/>
            </a:stretch>
          </p:blipFill>
          <p:spPr bwMode="auto">
            <a:xfrm>
              <a:off x="1292" y="-7"/>
              <a:ext cx="4468" cy="4327"/>
            </a:xfrm>
            <a:prstGeom prst="rect">
              <a:avLst/>
            </a:prstGeom>
            <a:noFill/>
          </p:spPr>
        </p:pic>
        <p:sp>
          <p:nvSpPr>
            <p:cNvPr id="141316" name="Text Box 4"/>
            <p:cNvSpPr txBox="1">
              <a:spLocks noChangeArrowheads="1"/>
            </p:cNvSpPr>
            <p:nvPr/>
          </p:nvSpPr>
          <p:spPr bwMode="auto">
            <a:xfrm>
              <a:off x="3696" y="2024"/>
              <a:ext cx="1750" cy="362"/>
            </a:xfrm>
            <a:prstGeom prst="rect">
              <a:avLst/>
            </a:prstGeom>
            <a:noFill/>
            <a:ln w="9525">
              <a:noFill/>
              <a:miter lim="800000"/>
              <a:headEnd/>
              <a:tailEnd/>
            </a:ln>
            <a:effectLst/>
          </p:spPr>
          <p:txBody>
            <a:bodyPr wrap="none">
              <a:spAutoFit/>
            </a:bodyPr>
            <a:lstStyle/>
            <a:p>
              <a:pPr eaLnBrk="1" hangingPunct="1"/>
              <a:r>
                <a:rPr lang="en-GB" dirty="0"/>
                <a:t>Germany et al. 2004</a:t>
              </a:r>
            </a:p>
          </p:txBody>
        </p:sp>
      </p:grpSp>
      <p:sp>
        <p:nvSpPr>
          <p:cNvPr id="141317" name="Rectangle 5"/>
          <p:cNvSpPr>
            <a:spLocks noGrp="1" noChangeArrowheads="1"/>
          </p:cNvSpPr>
          <p:nvPr>
            <p:ph type="title"/>
          </p:nvPr>
        </p:nvSpPr>
        <p:spPr>
          <a:xfrm>
            <a:off x="990600" y="304800"/>
            <a:ext cx="7772400" cy="1143000"/>
          </a:xfrm>
        </p:spPr>
        <p:txBody>
          <a:bodyPr/>
          <a:lstStyle/>
          <a:p>
            <a:r>
              <a:rPr lang="en-GB"/>
              <a:t>Die nahen SNe Ia</a:t>
            </a:r>
          </a:p>
        </p:txBody>
      </p:sp>
      <p:sp>
        <p:nvSpPr>
          <p:cNvPr id="141321" name="Text Box 9"/>
          <p:cNvSpPr txBox="1">
            <a:spLocks noChangeArrowheads="1"/>
          </p:cNvSpPr>
          <p:nvPr/>
        </p:nvSpPr>
        <p:spPr bwMode="auto">
          <a:xfrm>
            <a:off x="6443663" y="2636838"/>
            <a:ext cx="2492990" cy="830997"/>
          </a:xfrm>
          <a:prstGeom prst="rect">
            <a:avLst/>
          </a:prstGeom>
          <a:noFill/>
          <a:ln w="9525">
            <a:noFill/>
            <a:miter lim="800000"/>
            <a:headEnd/>
            <a:tailEnd/>
          </a:ln>
          <a:effectLst/>
        </p:spPr>
        <p:txBody>
          <a:bodyPr wrap="none">
            <a:spAutoFit/>
          </a:bodyPr>
          <a:lstStyle/>
          <a:p>
            <a:r>
              <a:rPr lang="de-DE" dirty="0">
                <a:solidFill>
                  <a:srgbClr val="FF0000"/>
                </a:solidFill>
                <a:latin typeface="HelveticaNeueLT Com 65 Md" pitchFamily="34" charset="0"/>
              </a:rPr>
              <a:t>Evidenz f</a:t>
            </a:r>
            <a:r>
              <a:rPr lang="de-DE" dirty="0">
                <a:solidFill>
                  <a:srgbClr val="FF0000"/>
                </a:solidFill>
                <a:latin typeface="HelveticaNeueLT Com 65 Md" pitchFamily="34" charset="0"/>
                <a:cs typeface="Times New Roman" pitchFamily="18" charset="0"/>
              </a:rPr>
              <a:t>ür</a:t>
            </a:r>
            <a:r>
              <a:rPr lang="de-DE" dirty="0">
                <a:solidFill>
                  <a:srgbClr val="FF0000"/>
                </a:solidFill>
                <a:latin typeface="HelveticaNeueLT Com 65 Md" pitchFamily="34" charset="0"/>
              </a:rPr>
              <a:t> gute</a:t>
            </a:r>
          </a:p>
          <a:p>
            <a:r>
              <a:rPr lang="de-DE" dirty="0">
                <a:solidFill>
                  <a:srgbClr val="FF0000"/>
                </a:solidFill>
                <a:latin typeface="HelveticaNeueLT Com 65 Md" pitchFamily="34" charset="0"/>
              </a:rPr>
              <a:t>Entfernungen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de-DE"/>
              <a:t>Der Energieinhalt dominiert das entfernte Universum</a:t>
            </a:r>
          </a:p>
        </p:txBody>
      </p:sp>
      <p:sp>
        <p:nvSpPr>
          <p:cNvPr id="237571" name="Rectangle 3"/>
          <p:cNvSpPr>
            <a:spLocks noGrp="1" noChangeArrowheads="1"/>
          </p:cNvSpPr>
          <p:nvPr>
            <p:ph type="body" idx="1"/>
          </p:nvPr>
        </p:nvSpPr>
        <p:spPr/>
        <p:txBody>
          <a:bodyPr/>
          <a:lstStyle/>
          <a:p>
            <a:pPr marL="0" indent="0">
              <a:buFontTx/>
              <a:buNone/>
            </a:pPr>
            <a:r>
              <a:rPr lang="de-DE"/>
              <a:t>Die Expansionsgeschichte wird vom Energieinhalt des Universums bestimmt. Materie, wegen </a:t>
            </a:r>
            <a:r>
              <a:rPr lang="de-DE">
                <a:solidFill>
                  <a:srgbClr val="FF0000"/>
                </a:solidFill>
              </a:rPr>
              <a:t>E=mc</a:t>
            </a:r>
            <a:r>
              <a:rPr lang="de-DE" baseline="30000">
                <a:solidFill>
                  <a:srgbClr val="FF0000"/>
                </a:solidFill>
              </a:rPr>
              <a:t>2</a:t>
            </a:r>
            <a:r>
              <a:rPr lang="de-DE"/>
              <a:t>, ist auch Energie und aufgrund der anziehenden Gravitation m</a:t>
            </a:r>
            <a:r>
              <a:rPr lang="de-DE">
                <a:cs typeface="Times New Roman" pitchFamily="18" charset="0"/>
              </a:rPr>
              <a:t>üsste sich die Expansion mit der Zeit verlangsamen. Dies ist in den </a:t>
            </a:r>
            <a:r>
              <a:rPr lang="de-DE">
                <a:solidFill>
                  <a:srgbClr val="FF0000"/>
                </a:solidFill>
                <a:cs typeface="Times New Roman" pitchFamily="18" charset="0"/>
              </a:rPr>
              <a:t>Einsteinschen Feldgleichungen</a:t>
            </a:r>
            <a:r>
              <a:rPr lang="de-DE">
                <a:cs typeface="Times New Roman" pitchFamily="18" charset="0"/>
              </a:rPr>
              <a:t> kodiert.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381000"/>
            <a:ext cx="7772400" cy="1143000"/>
          </a:xfrm>
        </p:spPr>
        <p:txBody>
          <a:bodyPr/>
          <a:lstStyle/>
          <a:p>
            <a:r>
              <a:rPr lang="de-DE" dirty="0"/>
              <a:t>Einsteins  </a:t>
            </a:r>
            <a:r>
              <a:rPr lang="de-DE" dirty="0" smtClean="0"/>
              <a:t>Feldgleichungen</a:t>
            </a:r>
            <a:endParaRPr lang="en-GB" dirty="0"/>
          </a:p>
        </p:txBody>
      </p:sp>
      <p:pic>
        <p:nvPicPr>
          <p:cNvPr id="53251" name="Picture 3" descr="facts_of_life"/>
          <p:cNvPicPr>
            <a:picLocks noChangeAspect="1" noChangeArrowheads="1"/>
          </p:cNvPicPr>
          <p:nvPr/>
        </p:nvPicPr>
        <p:blipFill>
          <a:blip r:embed="rId3" cstate="print"/>
          <a:srcRect t="739"/>
          <a:stretch>
            <a:fillRect/>
          </a:stretch>
        </p:blipFill>
        <p:spPr bwMode="auto">
          <a:xfrm>
            <a:off x="838200" y="1524000"/>
            <a:ext cx="7443788" cy="5334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39552" y="44624"/>
            <a:ext cx="8062664" cy="1143000"/>
          </a:xfrm>
        </p:spPr>
        <p:txBody>
          <a:bodyPr/>
          <a:lstStyle/>
          <a:p>
            <a:r>
              <a:rPr lang="en-GB" sz="4000" dirty="0" err="1" smtClean="0"/>
              <a:t>Friedmann-Lemaître</a:t>
            </a:r>
            <a:r>
              <a:rPr lang="en-GB" sz="4000" dirty="0" smtClean="0"/>
              <a:t> </a:t>
            </a:r>
            <a:r>
              <a:rPr lang="en-GB" sz="4000" dirty="0" err="1"/>
              <a:t>Kosmologie</a:t>
            </a:r>
            <a:endParaRPr lang="en-GB" sz="4000" dirty="0"/>
          </a:p>
        </p:txBody>
      </p:sp>
      <p:sp>
        <p:nvSpPr>
          <p:cNvPr id="144387" name="Text Box 3"/>
          <p:cNvSpPr txBox="1">
            <a:spLocks noChangeArrowheads="1"/>
          </p:cNvSpPr>
          <p:nvPr/>
        </p:nvSpPr>
        <p:spPr bwMode="auto">
          <a:xfrm>
            <a:off x="179388" y="1066800"/>
            <a:ext cx="8302081" cy="1754326"/>
          </a:xfrm>
          <a:prstGeom prst="rect">
            <a:avLst/>
          </a:prstGeom>
          <a:noFill/>
          <a:ln w="9525">
            <a:noFill/>
            <a:miter lim="800000"/>
            <a:headEnd/>
            <a:tailEnd/>
          </a:ln>
          <a:effectLst/>
        </p:spPr>
        <p:txBody>
          <a:bodyPr wrap="none">
            <a:spAutoFit/>
          </a:bodyPr>
          <a:lstStyle/>
          <a:p>
            <a:r>
              <a:rPr lang="en-GB" sz="2800" dirty="0" err="1">
                <a:solidFill>
                  <a:srgbClr val="FF0000"/>
                </a:solidFill>
                <a:latin typeface="HelveticaNeueLT Com 65 Md" pitchFamily="34" charset="0"/>
              </a:rPr>
              <a:t>Annahme</a:t>
            </a:r>
            <a:r>
              <a:rPr lang="en-GB" sz="2800" dirty="0">
                <a:solidFill>
                  <a:srgbClr val="FF0000"/>
                </a:solidFill>
                <a:latin typeface="HelveticaNeueLT Com 65 Md" pitchFamily="34" charset="0"/>
              </a:rPr>
              <a:t>:</a:t>
            </a:r>
          </a:p>
          <a:p>
            <a:r>
              <a:rPr lang="en-GB" sz="2800" dirty="0" err="1">
                <a:solidFill>
                  <a:srgbClr val="FF0000"/>
                </a:solidFill>
                <a:latin typeface="HelveticaNeueLT Com 65 Md" pitchFamily="34" charset="0"/>
              </a:rPr>
              <a:t>ein</a:t>
            </a:r>
            <a:r>
              <a:rPr lang="en-GB" sz="2800" dirty="0">
                <a:solidFill>
                  <a:srgbClr val="FF0000"/>
                </a:solidFill>
                <a:latin typeface="HelveticaNeueLT Com 65 Md" pitchFamily="34" charset="0"/>
              </a:rPr>
              <a:t> </a:t>
            </a:r>
            <a:r>
              <a:rPr lang="en-GB" sz="2800" dirty="0" err="1">
                <a:solidFill>
                  <a:srgbClr val="FF0000"/>
                </a:solidFill>
                <a:latin typeface="HelveticaNeueLT Com 65 Md" pitchFamily="34" charset="0"/>
              </a:rPr>
              <a:t>homogenes</a:t>
            </a:r>
            <a:r>
              <a:rPr lang="en-GB" sz="2800" dirty="0">
                <a:solidFill>
                  <a:srgbClr val="FF0000"/>
                </a:solidFill>
                <a:latin typeface="HelveticaNeueLT Com 65 Md" pitchFamily="34" charset="0"/>
              </a:rPr>
              <a:t> und </a:t>
            </a:r>
            <a:r>
              <a:rPr lang="en-GB" sz="2800" dirty="0" err="1">
                <a:solidFill>
                  <a:srgbClr val="FF0000"/>
                </a:solidFill>
                <a:latin typeface="HelveticaNeueLT Com 65 Md" pitchFamily="34" charset="0"/>
              </a:rPr>
              <a:t>isotropes</a:t>
            </a:r>
            <a:r>
              <a:rPr lang="en-GB" sz="2800" dirty="0">
                <a:solidFill>
                  <a:srgbClr val="FF0000"/>
                </a:solidFill>
                <a:latin typeface="HelveticaNeueLT Com 65 Md" pitchFamily="34" charset="0"/>
              </a:rPr>
              <a:t> </a:t>
            </a:r>
            <a:r>
              <a:rPr lang="en-GB" sz="2800" dirty="0" err="1" smtClean="0">
                <a:solidFill>
                  <a:srgbClr val="FF0000"/>
                </a:solidFill>
                <a:latin typeface="HelveticaNeueLT Com 65 Md" pitchFamily="34" charset="0"/>
              </a:rPr>
              <a:t>Universum</a:t>
            </a:r>
            <a:endParaRPr lang="en-GB" sz="2800" dirty="0" smtClean="0">
              <a:solidFill>
                <a:srgbClr val="FF0000"/>
              </a:solidFill>
              <a:latin typeface="HelveticaNeueLT Com 65 Md" pitchFamily="34" charset="0"/>
            </a:endParaRPr>
          </a:p>
          <a:p>
            <a:r>
              <a:rPr lang="en-GB" sz="2800" dirty="0" smtClean="0">
                <a:solidFill>
                  <a:srgbClr val="FF0000"/>
                </a:solidFill>
                <a:latin typeface="HelveticaNeueLT Com 65 Md" pitchFamily="34" charset="0"/>
              </a:rPr>
              <a:t>(</a:t>
            </a:r>
            <a:r>
              <a:rPr lang="en-GB" sz="2800" dirty="0" err="1" smtClean="0">
                <a:solidFill>
                  <a:srgbClr val="FF0000"/>
                </a:solidFill>
                <a:latin typeface="HelveticaNeueLT Com 65 Md" pitchFamily="34" charset="0"/>
              </a:rPr>
              <a:t>Kosmologisches</a:t>
            </a:r>
            <a:r>
              <a:rPr lang="en-GB" sz="2800" dirty="0" smtClean="0">
                <a:solidFill>
                  <a:srgbClr val="FF0000"/>
                </a:solidFill>
                <a:latin typeface="HelveticaNeueLT Com 65 Md" pitchFamily="34" charset="0"/>
              </a:rPr>
              <a:t> </a:t>
            </a:r>
            <a:r>
              <a:rPr lang="en-GB" sz="2800" dirty="0" err="1" smtClean="0">
                <a:solidFill>
                  <a:srgbClr val="FF0000"/>
                </a:solidFill>
                <a:latin typeface="HelveticaNeueLT Com 65 Md" pitchFamily="34" charset="0"/>
              </a:rPr>
              <a:t>Prinzip</a:t>
            </a:r>
            <a:r>
              <a:rPr lang="en-GB" sz="2800" dirty="0" smtClean="0">
                <a:solidFill>
                  <a:srgbClr val="FF0000"/>
                </a:solidFill>
                <a:latin typeface="HelveticaNeueLT Com 65 Md" pitchFamily="34" charset="0"/>
              </a:rPr>
              <a:t>)</a:t>
            </a:r>
            <a:endParaRPr lang="en-GB" sz="2800" dirty="0">
              <a:latin typeface="HelveticaNeueLT Com 65 Md" pitchFamily="34" charset="0"/>
            </a:endParaRPr>
          </a:p>
          <a:p>
            <a:r>
              <a:rPr lang="en-GB" dirty="0" err="1">
                <a:latin typeface="HelveticaNeueLT Com 65 Md" pitchFamily="34" charset="0"/>
              </a:rPr>
              <a:t>Nullgeodesie</a:t>
            </a:r>
            <a:r>
              <a:rPr lang="en-GB" dirty="0">
                <a:latin typeface="HelveticaNeueLT Com 65 Md" pitchFamily="34" charset="0"/>
              </a:rPr>
              <a:t> in </a:t>
            </a:r>
            <a:r>
              <a:rPr lang="en-GB" dirty="0" err="1">
                <a:latin typeface="HelveticaNeueLT Com 65 Md" pitchFamily="34" charset="0"/>
              </a:rPr>
              <a:t>der</a:t>
            </a:r>
            <a:r>
              <a:rPr lang="en-GB" dirty="0">
                <a:latin typeface="HelveticaNeueLT Com 65 Md" pitchFamily="34" charset="0"/>
              </a:rPr>
              <a:t> </a:t>
            </a:r>
            <a:r>
              <a:rPr lang="en-GB" dirty="0" err="1">
                <a:latin typeface="HelveticaNeueLT Com 65 Md" pitchFamily="34" charset="0"/>
              </a:rPr>
              <a:t>Friedmann</a:t>
            </a:r>
            <a:r>
              <a:rPr lang="en-GB" dirty="0">
                <a:latin typeface="HelveticaNeueLT Com 65 Md" pitchFamily="34" charset="0"/>
              </a:rPr>
              <a:t>-Robertson-Walker </a:t>
            </a:r>
            <a:r>
              <a:rPr lang="en-GB" dirty="0" err="1">
                <a:latin typeface="HelveticaNeueLT Com 65 Md" pitchFamily="34" charset="0"/>
              </a:rPr>
              <a:t>Metrik</a:t>
            </a:r>
            <a:r>
              <a:rPr lang="en-GB" dirty="0">
                <a:latin typeface="HelveticaNeueLT Com 65 Md" pitchFamily="34" charset="0"/>
              </a:rPr>
              <a:t>:</a:t>
            </a:r>
            <a:endParaRPr lang="en-GB" b="0" dirty="0">
              <a:latin typeface="HelveticaNeueLT Com 65 Md" pitchFamily="34" charset="0"/>
            </a:endParaRPr>
          </a:p>
        </p:txBody>
      </p:sp>
      <p:graphicFrame>
        <p:nvGraphicFramePr>
          <p:cNvPr id="144388" name="Object 4"/>
          <p:cNvGraphicFramePr>
            <a:graphicFrameLocks noChangeAspect="1"/>
          </p:cNvGraphicFramePr>
          <p:nvPr/>
        </p:nvGraphicFramePr>
        <p:xfrm>
          <a:off x="601663" y="2971800"/>
          <a:ext cx="7986712" cy="1304925"/>
        </p:xfrm>
        <a:graphic>
          <a:graphicData uri="http://schemas.openxmlformats.org/presentationml/2006/ole">
            <p:oleObj spid="_x0000_s144388" name="Equation" r:id="rId4" imgW="3898800" imgH="609480" progId="Equation.3">
              <p:embed/>
            </p:oleObj>
          </a:graphicData>
        </a:graphic>
      </p:graphicFrame>
      <p:graphicFrame>
        <p:nvGraphicFramePr>
          <p:cNvPr id="144389" name="Object 5"/>
          <p:cNvGraphicFramePr>
            <a:graphicFrameLocks noChangeAspect="1"/>
          </p:cNvGraphicFramePr>
          <p:nvPr/>
        </p:nvGraphicFramePr>
        <p:xfrm>
          <a:off x="700088" y="4648200"/>
          <a:ext cx="2716212" cy="1179513"/>
        </p:xfrm>
        <a:graphic>
          <a:graphicData uri="http://schemas.openxmlformats.org/presentationml/2006/ole">
            <p:oleObj spid="_x0000_s144389" name="Equation" r:id="rId5" imgW="990360" imgH="431640" progId="Equation.3">
              <p:embed/>
            </p:oleObj>
          </a:graphicData>
        </a:graphic>
      </p:graphicFrame>
      <p:graphicFrame>
        <p:nvGraphicFramePr>
          <p:cNvPr id="144390" name="Object 6"/>
          <p:cNvGraphicFramePr>
            <a:graphicFrameLocks noChangeAspect="1"/>
          </p:cNvGraphicFramePr>
          <p:nvPr/>
        </p:nvGraphicFramePr>
        <p:xfrm>
          <a:off x="3695700" y="4648200"/>
          <a:ext cx="2263775" cy="1179513"/>
        </p:xfrm>
        <a:graphic>
          <a:graphicData uri="http://schemas.openxmlformats.org/presentationml/2006/ole">
            <p:oleObj spid="_x0000_s144390" name="Equation" r:id="rId6" imgW="876240" imgH="457200" progId="Equation.3">
              <p:embed/>
            </p:oleObj>
          </a:graphicData>
        </a:graphic>
      </p:graphicFrame>
      <p:graphicFrame>
        <p:nvGraphicFramePr>
          <p:cNvPr id="144391" name="Object 7"/>
          <p:cNvGraphicFramePr>
            <a:graphicFrameLocks noChangeAspect="1"/>
          </p:cNvGraphicFramePr>
          <p:nvPr/>
        </p:nvGraphicFramePr>
        <p:xfrm>
          <a:off x="6248400" y="4648200"/>
          <a:ext cx="1803400" cy="1179513"/>
        </p:xfrm>
        <a:graphic>
          <a:graphicData uri="http://schemas.openxmlformats.org/presentationml/2006/ole">
            <p:oleObj spid="_x0000_s144391" name="Equation" r:id="rId7" imgW="698400" imgH="457200" progId="Equation.3">
              <p:embed/>
            </p:oleObj>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Rectangle 8"/>
          <p:cNvSpPr>
            <a:spLocks noGrp="1" noChangeArrowheads="1"/>
          </p:cNvSpPr>
          <p:nvPr>
            <p:ph type="title"/>
          </p:nvPr>
        </p:nvSpPr>
        <p:spPr>
          <a:xfrm>
            <a:off x="71406" y="160338"/>
            <a:ext cx="8966230" cy="1036637"/>
          </a:xfrm>
          <a:noFill/>
        </p:spPr>
        <p:txBody>
          <a:bodyPr/>
          <a:lstStyle/>
          <a:p>
            <a:r>
              <a:rPr lang="de-DE" sz="3600" dirty="0"/>
              <a:t>Das vollst</a:t>
            </a:r>
            <a:r>
              <a:rPr lang="de-DE" sz="3600" dirty="0">
                <a:cs typeface="Times New Roman" pitchFamily="18" charset="0"/>
              </a:rPr>
              <a:t>ändige </a:t>
            </a:r>
            <a:r>
              <a:rPr lang="de-DE" sz="3600" dirty="0"/>
              <a:t> Hubble </a:t>
            </a:r>
            <a:r>
              <a:rPr lang="de-DE" sz="3600" dirty="0" smtClean="0"/>
              <a:t>Diagramm</a:t>
            </a:r>
            <a:endParaRPr lang="de-DE" dirty="0"/>
          </a:p>
        </p:txBody>
      </p:sp>
      <p:pic>
        <p:nvPicPr>
          <p:cNvPr id="43027" name="Picture 19" descr="hub_dis_all_through_mags_small"/>
          <p:cNvPicPr>
            <a:picLocks noChangeAspect="1" noChangeArrowheads="1"/>
          </p:cNvPicPr>
          <p:nvPr/>
        </p:nvPicPr>
        <p:blipFill>
          <a:blip r:embed="rId3" cstate="print"/>
          <a:srcRect l="-5854" b="-2310"/>
          <a:stretch>
            <a:fillRect/>
          </a:stretch>
        </p:blipFill>
        <p:spPr bwMode="auto">
          <a:xfrm>
            <a:off x="611560" y="1125538"/>
            <a:ext cx="7812336" cy="5471814"/>
          </a:xfrm>
          <a:prstGeom prst="rect">
            <a:avLst/>
          </a:prstGeom>
          <a:solidFill>
            <a:srgbClr val="FFFFFF"/>
          </a:solidFill>
        </p:spPr>
      </p:pic>
      <p:sp>
        <p:nvSpPr>
          <p:cNvPr id="43015" name="Rectangle 7"/>
          <p:cNvSpPr>
            <a:spLocks noChangeArrowheads="1"/>
          </p:cNvSpPr>
          <p:nvPr/>
        </p:nvSpPr>
        <p:spPr bwMode="auto">
          <a:xfrm>
            <a:off x="2108821" y="3514725"/>
            <a:ext cx="6021387" cy="1116013"/>
          </a:xfrm>
          <a:prstGeom prst="rect">
            <a:avLst/>
          </a:prstGeom>
          <a:solidFill>
            <a:srgbClr val="CCFFFF">
              <a:alpha val="50000"/>
            </a:srgbClr>
          </a:solidFill>
          <a:ln w="0">
            <a:solidFill>
              <a:srgbClr val="DDDDDD"/>
            </a:solidFill>
            <a:miter lim="800000"/>
            <a:headEnd/>
            <a:tailEnd/>
          </a:ln>
          <a:effectLst/>
        </p:spPr>
        <p:txBody>
          <a:bodyPr wrap="none" anchor="ctr"/>
          <a:lstStyle/>
          <a:p>
            <a:endParaRPr lang="en-GB"/>
          </a:p>
        </p:txBody>
      </p:sp>
      <p:grpSp>
        <p:nvGrpSpPr>
          <p:cNvPr id="12" name="Group 11"/>
          <p:cNvGrpSpPr/>
          <p:nvPr/>
        </p:nvGrpSpPr>
        <p:grpSpPr>
          <a:xfrm>
            <a:off x="5868144" y="5877272"/>
            <a:ext cx="2655887" cy="689769"/>
            <a:chOff x="6380163" y="6020594"/>
            <a:chExt cx="2655887" cy="689769"/>
          </a:xfrm>
        </p:grpSpPr>
        <p:sp>
          <p:nvSpPr>
            <p:cNvPr id="43018" name="AutoShape 10"/>
            <p:cNvSpPr>
              <a:spLocks noChangeArrowheads="1"/>
            </p:cNvSpPr>
            <p:nvPr/>
          </p:nvSpPr>
          <p:spPr bwMode="auto">
            <a:xfrm rot="5400000">
              <a:off x="7974832" y="5872163"/>
              <a:ext cx="234950" cy="531812"/>
            </a:xfrm>
            <a:prstGeom prst="upArrow">
              <a:avLst>
                <a:gd name="adj1" fmla="val 50000"/>
                <a:gd name="adj2" fmla="val 56588"/>
              </a:avLst>
            </a:prstGeom>
            <a:solidFill>
              <a:srgbClr val="FF0000"/>
            </a:solidFill>
            <a:ln w="9525">
              <a:solidFill>
                <a:schemeClr val="tx1"/>
              </a:solidFill>
              <a:miter lim="800000"/>
              <a:headEnd/>
              <a:tailEnd/>
            </a:ln>
            <a:effectLst/>
          </p:spPr>
          <p:txBody>
            <a:bodyPr wrap="none" anchor="ctr"/>
            <a:lstStyle/>
            <a:p>
              <a:endParaRPr lang="en-GB"/>
            </a:p>
          </p:txBody>
        </p:sp>
        <p:sp>
          <p:nvSpPr>
            <p:cNvPr id="43019" name="Text Box 11"/>
            <p:cNvSpPr txBox="1">
              <a:spLocks noChangeArrowheads="1"/>
            </p:cNvSpPr>
            <p:nvPr/>
          </p:nvSpPr>
          <p:spPr bwMode="auto">
            <a:xfrm rot="14388">
              <a:off x="6380163" y="6253163"/>
              <a:ext cx="2655887" cy="457200"/>
            </a:xfrm>
            <a:prstGeom prst="rect">
              <a:avLst/>
            </a:prstGeom>
            <a:noFill/>
            <a:ln w="9525">
              <a:noFill/>
              <a:miter lim="800000"/>
              <a:headEnd/>
              <a:tailEnd/>
            </a:ln>
            <a:effectLst/>
          </p:spPr>
          <p:txBody>
            <a:bodyPr wrap="none">
              <a:spAutoFit/>
            </a:bodyPr>
            <a:lstStyle/>
            <a:p>
              <a:r>
                <a:rPr lang="en-GB" dirty="0">
                  <a:solidFill>
                    <a:srgbClr val="FF0000"/>
                  </a:solidFill>
                </a:rPr>
                <a:t>“</a:t>
              </a:r>
              <a:r>
                <a:rPr lang="en-GB" dirty="0" err="1">
                  <a:solidFill>
                    <a:srgbClr val="FF0000"/>
                  </a:solidFill>
                </a:rPr>
                <a:t>Geschwindigkeit</a:t>
              </a:r>
              <a:r>
                <a:rPr lang="en-GB" dirty="0">
                  <a:solidFill>
                    <a:srgbClr val="FF0000"/>
                  </a:solidFill>
                </a:rPr>
                <a:t>”</a:t>
              </a:r>
              <a:endParaRPr lang="en-GB" dirty="0"/>
            </a:p>
          </p:txBody>
        </p:sp>
      </p:grpSp>
      <p:grpSp>
        <p:nvGrpSpPr>
          <p:cNvPr id="11" name="Group 10"/>
          <p:cNvGrpSpPr/>
          <p:nvPr/>
        </p:nvGrpSpPr>
        <p:grpSpPr>
          <a:xfrm>
            <a:off x="539552" y="1268760"/>
            <a:ext cx="740412" cy="1692275"/>
            <a:chOff x="34926" y="223837"/>
            <a:chExt cx="740412" cy="1692275"/>
          </a:xfrm>
        </p:grpSpPr>
        <p:sp>
          <p:nvSpPr>
            <p:cNvPr id="43022" name="AutoShape 14"/>
            <p:cNvSpPr>
              <a:spLocks noChangeArrowheads="1"/>
            </p:cNvSpPr>
            <p:nvPr/>
          </p:nvSpPr>
          <p:spPr bwMode="auto">
            <a:xfrm rot="16200000">
              <a:off x="391938" y="545270"/>
              <a:ext cx="532800" cy="234000"/>
            </a:xfrm>
            <a:prstGeom prst="righ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endParaRPr lang="en-GB"/>
            </a:p>
          </p:txBody>
        </p:sp>
        <p:sp>
          <p:nvSpPr>
            <p:cNvPr id="43023" name="Text Box 15"/>
            <p:cNvSpPr txBox="1">
              <a:spLocks noChangeArrowheads="1"/>
            </p:cNvSpPr>
            <p:nvPr/>
          </p:nvSpPr>
          <p:spPr bwMode="auto">
            <a:xfrm rot="16200000">
              <a:off x="-582612" y="841375"/>
              <a:ext cx="1692275" cy="457200"/>
            </a:xfrm>
            <a:prstGeom prst="rect">
              <a:avLst/>
            </a:prstGeom>
            <a:noFill/>
            <a:ln w="9525">
              <a:noFill/>
              <a:miter lim="800000"/>
              <a:headEnd/>
              <a:tailEnd/>
            </a:ln>
            <a:effectLst/>
          </p:spPr>
          <p:txBody>
            <a:bodyPr wrap="none">
              <a:spAutoFit/>
            </a:bodyPr>
            <a:lstStyle/>
            <a:p>
              <a:r>
                <a:rPr lang="en-GB" dirty="0" err="1">
                  <a:solidFill>
                    <a:srgbClr val="FF0000"/>
                  </a:solidFill>
                </a:rPr>
                <a:t>Entfernung</a:t>
              </a:r>
              <a:endParaRPr lang="en-GB" b="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fade">
                                      <p:cBhvr>
                                        <p:cTn id="7" dur="20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Gruber-Prize-2007-High-Z-Team.JPG"/>
          <p:cNvPicPr>
            <a:picLocks noChangeAspect="1"/>
          </p:cNvPicPr>
          <p:nvPr/>
        </p:nvPicPr>
        <p:blipFill>
          <a:blip r:embed="rId2" cstate="print"/>
          <a:stretch>
            <a:fillRect/>
          </a:stretch>
        </p:blipFill>
        <p:spPr>
          <a:xfrm>
            <a:off x="0" y="785812"/>
            <a:ext cx="9144000" cy="6072188"/>
          </a:xfrm>
          <a:prstGeom prst="rect">
            <a:avLst/>
          </a:prstGeom>
        </p:spPr>
      </p:pic>
      <p:sp>
        <p:nvSpPr>
          <p:cNvPr id="4" name="Title 3"/>
          <p:cNvSpPr>
            <a:spLocks noGrp="1"/>
          </p:cNvSpPr>
          <p:nvPr>
            <p:ph type="title"/>
          </p:nvPr>
        </p:nvSpPr>
        <p:spPr>
          <a:xfrm>
            <a:off x="685800" y="0"/>
            <a:ext cx="7772400" cy="908720"/>
          </a:xfrm>
        </p:spPr>
        <p:txBody>
          <a:bodyPr/>
          <a:lstStyle/>
          <a:p>
            <a:r>
              <a:rPr lang="en-GB" sz="4000" dirty="0" smtClean="0">
                <a:solidFill>
                  <a:schemeClr val="bg1">
                    <a:lumMod val="20000"/>
                    <a:lumOff val="80000"/>
                  </a:schemeClr>
                </a:solidFill>
              </a:rPr>
              <a:t>High-z Supernova Search Team</a:t>
            </a:r>
            <a:endParaRPr lang="en-GB" dirty="0">
              <a:solidFill>
                <a:schemeClr val="bg1">
                  <a:lumMod val="20000"/>
                  <a:lumOff val="8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ubble_dm15_split_overhead_nearby_only"/>
          <p:cNvPicPr>
            <a:picLocks noChangeAspect="1" noChangeArrowheads="1"/>
          </p:cNvPicPr>
          <p:nvPr/>
        </p:nvPicPr>
        <p:blipFill>
          <a:blip r:embed="rId3" cstate="print"/>
          <a:srcRect r="4852"/>
          <a:stretch>
            <a:fillRect/>
          </a:stretch>
        </p:blipFill>
        <p:spPr bwMode="auto">
          <a:xfrm>
            <a:off x="608013" y="0"/>
            <a:ext cx="5043487" cy="6858000"/>
          </a:xfrm>
          <a:prstGeom prst="rect">
            <a:avLst/>
          </a:prstGeom>
          <a:noFill/>
        </p:spPr>
      </p:pic>
      <p:pic>
        <p:nvPicPr>
          <p:cNvPr id="43012" name="Picture 4" descr="hubble_dm15_split_overhead"/>
          <p:cNvPicPr>
            <a:picLocks noChangeAspect="1" noChangeArrowheads="1"/>
          </p:cNvPicPr>
          <p:nvPr/>
        </p:nvPicPr>
        <p:blipFill>
          <a:blip r:embed="rId4" cstate="print"/>
          <a:srcRect r="4854"/>
          <a:stretch>
            <a:fillRect/>
          </a:stretch>
        </p:blipFill>
        <p:spPr bwMode="auto">
          <a:xfrm>
            <a:off x="609600" y="0"/>
            <a:ext cx="5041900" cy="6858000"/>
          </a:xfrm>
          <a:prstGeom prst="rect">
            <a:avLst/>
          </a:prstGeom>
          <a:noFill/>
        </p:spPr>
      </p:pic>
      <p:grpSp>
        <p:nvGrpSpPr>
          <p:cNvPr id="2" name="Group 5"/>
          <p:cNvGrpSpPr>
            <a:grpSpLocks/>
          </p:cNvGrpSpPr>
          <p:nvPr/>
        </p:nvGrpSpPr>
        <p:grpSpPr bwMode="auto">
          <a:xfrm>
            <a:off x="1524000" y="3276600"/>
            <a:ext cx="3738563" cy="2046288"/>
            <a:chOff x="1164" y="2067"/>
            <a:chExt cx="2355" cy="1289"/>
          </a:xfrm>
        </p:grpSpPr>
        <p:sp>
          <p:nvSpPr>
            <p:cNvPr id="43014" name="Rectangle 6"/>
            <p:cNvSpPr>
              <a:spLocks noChangeArrowheads="1"/>
            </p:cNvSpPr>
            <p:nvPr/>
          </p:nvSpPr>
          <p:spPr bwMode="auto">
            <a:xfrm>
              <a:off x="1164" y="2067"/>
              <a:ext cx="2355" cy="449"/>
            </a:xfrm>
            <a:prstGeom prst="rect">
              <a:avLst/>
            </a:prstGeom>
            <a:solidFill>
              <a:srgbClr val="CCFFFF">
                <a:alpha val="50000"/>
              </a:srgbClr>
            </a:solidFill>
            <a:ln w="0">
              <a:solidFill>
                <a:srgbClr val="DDDDDD"/>
              </a:solidFill>
              <a:miter lim="800000"/>
              <a:headEnd/>
              <a:tailEnd/>
            </a:ln>
            <a:effectLst/>
          </p:spPr>
          <p:txBody>
            <a:bodyPr wrap="none" anchor="ctr"/>
            <a:lstStyle/>
            <a:p>
              <a:endParaRPr lang="en-GB"/>
            </a:p>
          </p:txBody>
        </p:sp>
        <p:sp>
          <p:nvSpPr>
            <p:cNvPr id="43015" name="Rectangle 7"/>
            <p:cNvSpPr>
              <a:spLocks noChangeArrowheads="1"/>
            </p:cNvSpPr>
            <p:nvPr/>
          </p:nvSpPr>
          <p:spPr bwMode="auto">
            <a:xfrm>
              <a:off x="1164" y="2907"/>
              <a:ext cx="2355" cy="449"/>
            </a:xfrm>
            <a:prstGeom prst="rect">
              <a:avLst/>
            </a:prstGeom>
            <a:solidFill>
              <a:srgbClr val="CCFFFF">
                <a:alpha val="50000"/>
              </a:srgbClr>
            </a:solidFill>
            <a:ln w="0">
              <a:solidFill>
                <a:srgbClr val="DDDDDD"/>
              </a:solidFill>
              <a:miter lim="800000"/>
              <a:headEnd/>
              <a:tailEnd/>
            </a:ln>
            <a:effectLst/>
          </p:spPr>
          <p:txBody>
            <a:bodyPr wrap="none" anchor="ctr"/>
            <a:lstStyle/>
            <a:p>
              <a:endParaRPr lang="en-GB"/>
            </a:p>
          </p:txBody>
        </p:sp>
      </p:grpSp>
      <p:sp>
        <p:nvSpPr>
          <p:cNvPr id="43016" name="Rectangle 8"/>
          <p:cNvSpPr>
            <a:spLocks noGrp="1" noChangeArrowheads="1"/>
          </p:cNvSpPr>
          <p:nvPr>
            <p:ph type="title"/>
          </p:nvPr>
        </p:nvSpPr>
        <p:spPr>
          <a:xfrm>
            <a:off x="5675313" y="304800"/>
            <a:ext cx="3505200" cy="1752600"/>
          </a:xfrm>
          <a:noFill/>
        </p:spPr>
        <p:txBody>
          <a:bodyPr/>
          <a:lstStyle/>
          <a:p>
            <a:pPr algn="l"/>
            <a:r>
              <a:rPr lang="de-DE" sz="3600" b="1" dirty="0" smtClean="0"/>
              <a:t>Das SN Hubble Diagramm</a:t>
            </a:r>
            <a:endParaRPr lang="de-DE" b="1" dirty="0"/>
          </a:p>
        </p:txBody>
      </p:sp>
      <p:grpSp>
        <p:nvGrpSpPr>
          <p:cNvPr id="3" name="Group 18"/>
          <p:cNvGrpSpPr>
            <a:grpSpLocks/>
          </p:cNvGrpSpPr>
          <p:nvPr/>
        </p:nvGrpSpPr>
        <p:grpSpPr bwMode="auto">
          <a:xfrm>
            <a:off x="5002223" y="5805488"/>
            <a:ext cx="1908178" cy="692150"/>
            <a:chOff x="3408" y="3696"/>
            <a:chExt cx="1202" cy="436"/>
          </a:xfrm>
        </p:grpSpPr>
        <p:sp>
          <p:nvSpPr>
            <p:cNvPr id="43018" name="AutoShape 10"/>
            <p:cNvSpPr>
              <a:spLocks noChangeArrowheads="1"/>
            </p:cNvSpPr>
            <p:nvPr/>
          </p:nvSpPr>
          <p:spPr bwMode="auto">
            <a:xfrm rot="5400000">
              <a:off x="3502" y="3602"/>
              <a:ext cx="148" cy="335"/>
            </a:xfrm>
            <a:prstGeom prst="upArrow">
              <a:avLst>
                <a:gd name="adj1" fmla="val 50000"/>
                <a:gd name="adj2" fmla="val 56588"/>
              </a:avLst>
            </a:prstGeom>
            <a:solidFill>
              <a:srgbClr val="FF0000"/>
            </a:solidFill>
            <a:ln w="9525">
              <a:solidFill>
                <a:schemeClr val="tx1"/>
              </a:solidFill>
              <a:miter lim="800000"/>
              <a:headEnd/>
              <a:tailEnd/>
            </a:ln>
            <a:effectLst/>
          </p:spPr>
          <p:txBody>
            <a:bodyPr wrap="none" anchor="ctr"/>
            <a:lstStyle/>
            <a:p>
              <a:endParaRPr lang="en-GB"/>
            </a:p>
          </p:txBody>
        </p:sp>
        <p:sp>
          <p:nvSpPr>
            <p:cNvPr id="43019" name="Text Box 11"/>
            <p:cNvSpPr txBox="1">
              <a:spLocks noChangeArrowheads="1"/>
            </p:cNvSpPr>
            <p:nvPr/>
          </p:nvSpPr>
          <p:spPr bwMode="auto">
            <a:xfrm rot="14388">
              <a:off x="3426" y="3841"/>
              <a:ext cx="1184" cy="291"/>
            </a:xfrm>
            <a:prstGeom prst="rect">
              <a:avLst/>
            </a:prstGeom>
            <a:noFill/>
            <a:ln w="9525">
              <a:noFill/>
              <a:miter lim="800000"/>
              <a:headEnd/>
              <a:tailEnd/>
            </a:ln>
            <a:effectLst/>
          </p:spPr>
          <p:txBody>
            <a:bodyPr wrap="none">
              <a:spAutoFit/>
            </a:bodyPr>
            <a:lstStyle/>
            <a:p>
              <a:r>
                <a:rPr lang="en-GB" dirty="0" smtClean="0">
                  <a:solidFill>
                    <a:srgbClr val="FF0000"/>
                  </a:solidFill>
                </a:rPr>
                <a:t>“Expansion”</a:t>
              </a:r>
              <a:endParaRPr lang="en-GB" dirty="0"/>
            </a:p>
          </p:txBody>
        </p:sp>
      </p:grpSp>
      <p:grpSp>
        <p:nvGrpSpPr>
          <p:cNvPr id="4" name="Group 17"/>
          <p:cNvGrpSpPr>
            <a:grpSpLocks/>
          </p:cNvGrpSpPr>
          <p:nvPr/>
        </p:nvGrpSpPr>
        <p:grpSpPr bwMode="auto">
          <a:xfrm>
            <a:off x="176212" y="146050"/>
            <a:ext cx="814386" cy="1708152"/>
            <a:chOff x="111" y="-86"/>
            <a:chExt cx="513" cy="1076"/>
          </a:xfrm>
        </p:grpSpPr>
        <p:sp>
          <p:nvSpPr>
            <p:cNvPr id="43022" name="AutoShape 14"/>
            <p:cNvSpPr>
              <a:spLocks noChangeArrowheads="1"/>
            </p:cNvSpPr>
            <p:nvPr/>
          </p:nvSpPr>
          <p:spPr bwMode="auto">
            <a:xfrm rot="-5400000">
              <a:off x="336" y="337"/>
              <a:ext cx="384" cy="192"/>
            </a:xfrm>
            <a:prstGeom prst="righ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endParaRPr lang="en-GB"/>
            </a:p>
          </p:txBody>
        </p:sp>
        <p:sp>
          <p:nvSpPr>
            <p:cNvPr id="43023" name="Text Box 15"/>
            <p:cNvSpPr txBox="1">
              <a:spLocks noChangeArrowheads="1"/>
            </p:cNvSpPr>
            <p:nvPr/>
          </p:nvSpPr>
          <p:spPr bwMode="auto">
            <a:xfrm rot="16200000">
              <a:off x="-281" y="306"/>
              <a:ext cx="1076" cy="291"/>
            </a:xfrm>
            <a:prstGeom prst="rect">
              <a:avLst/>
            </a:prstGeom>
            <a:noFill/>
            <a:ln w="9525">
              <a:noFill/>
              <a:miter lim="800000"/>
              <a:headEnd/>
              <a:tailEnd/>
            </a:ln>
            <a:effectLst/>
          </p:spPr>
          <p:txBody>
            <a:bodyPr wrap="none">
              <a:spAutoFit/>
            </a:bodyPr>
            <a:lstStyle/>
            <a:p>
              <a:r>
                <a:rPr lang="en-GB" dirty="0" err="1" smtClean="0">
                  <a:solidFill>
                    <a:srgbClr val="FF0000"/>
                  </a:solidFill>
                </a:rPr>
                <a:t>Entfernung</a:t>
              </a:r>
              <a:endParaRPr lang="en-GB" b="0" dirty="0">
                <a:solidFill>
                  <a:srgbClr val="FF0000"/>
                </a:solidFill>
              </a:endParaRPr>
            </a:p>
          </p:txBody>
        </p:sp>
      </p:grpSp>
      <p:pic>
        <p:nvPicPr>
          <p:cNvPr id="18" name="Picture 17" descr="aspen.jpg"/>
          <p:cNvPicPr>
            <a:picLocks noChangeAspect="1"/>
          </p:cNvPicPr>
          <p:nvPr/>
        </p:nvPicPr>
        <p:blipFill>
          <a:blip r:embed="rId5" cstate="print"/>
          <a:stretch>
            <a:fillRect/>
          </a:stretch>
        </p:blipFill>
        <p:spPr>
          <a:xfrm>
            <a:off x="5972446" y="1988840"/>
            <a:ext cx="2920034" cy="1962000"/>
          </a:xfrm>
          <a:prstGeom prst="rect">
            <a:avLst/>
          </a:prstGeom>
        </p:spPr>
      </p:pic>
      <p:pic>
        <p:nvPicPr>
          <p:cNvPr id="19" name="Picture 18" descr="SCP_paris_2_crop.jpg"/>
          <p:cNvPicPr>
            <a:picLocks noChangeAspect="1"/>
          </p:cNvPicPr>
          <p:nvPr/>
        </p:nvPicPr>
        <p:blipFill>
          <a:blip r:embed="rId6" cstate="print"/>
          <a:srcRect l="13476" t="9911"/>
          <a:stretch>
            <a:fillRect/>
          </a:stretch>
        </p:blipFill>
        <p:spPr>
          <a:xfrm>
            <a:off x="6046421" y="4077072"/>
            <a:ext cx="2774051" cy="19636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wipe(left)">
                                      <p:cBhvr>
                                        <p:cTn id="7" dur="500"/>
                                        <p:tgtEl>
                                          <p:spTgt spid="430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6632"/>
            <a:ext cx="7772400" cy="1143000"/>
          </a:xfrm>
        </p:spPr>
        <p:txBody>
          <a:bodyPr/>
          <a:lstStyle/>
          <a:p>
            <a:r>
              <a:rPr lang="en-GB" dirty="0" err="1" smtClean="0"/>
              <a:t>Eine</a:t>
            </a:r>
            <a:r>
              <a:rPr lang="en-GB" dirty="0" smtClean="0"/>
              <a:t> </a:t>
            </a:r>
            <a:r>
              <a:rPr lang="en-GB" dirty="0" err="1" smtClean="0"/>
              <a:t>junge</a:t>
            </a:r>
            <a:r>
              <a:rPr lang="en-GB" dirty="0" smtClean="0"/>
              <a:t> </a:t>
            </a:r>
            <a:r>
              <a:rPr lang="en-GB" dirty="0" err="1" smtClean="0"/>
              <a:t>Truppe</a:t>
            </a:r>
            <a:r>
              <a:rPr lang="en-GB" dirty="0" smtClean="0"/>
              <a:t> ...</a:t>
            </a:r>
            <a:endParaRPr lang="en-GB" dirty="0"/>
          </a:p>
        </p:txBody>
      </p:sp>
      <p:pic>
        <p:nvPicPr>
          <p:cNvPr id="3" name="Picture 2" descr="aspen.jpg"/>
          <p:cNvPicPr>
            <a:picLocks noChangeAspect="1"/>
          </p:cNvPicPr>
          <p:nvPr/>
        </p:nvPicPr>
        <p:blipFill>
          <a:blip r:embed="rId2" cstate="print"/>
          <a:stretch>
            <a:fillRect/>
          </a:stretch>
        </p:blipFill>
        <p:spPr>
          <a:xfrm>
            <a:off x="1187624" y="1268760"/>
            <a:ext cx="7128792" cy="4789907"/>
          </a:xfrm>
          <a:prstGeom prst="rect">
            <a:avLst/>
          </a:prstGeom>
        </p:spPr>
      </p:pic>
      <p:sp>
        <p:nvSpPr>
          <p:cNvPr id="4" name="TextBox 3"/>
          <p:cNvSpPr txBox="1"/>
          <p:nvPr/>
        </p:nvSpPr>
        <p:spPr>
          <a:xfrm>
            <a:off x="179512" y="6093296"/>
            <a:ext cx="5381986" cy="461665"/>
          </a:xfrm>
          <a:prstGeom prst="rect">
            <a:avLst/>
          </a:prstGeom>
          <a:noFill/>
        </p:spPr>
        <p:txBody>
          <a:bodyPr wrap="none" rtlCol="0">
            <a:spAutoFit/>
          </a:bodyPr>
          <a:lstStyle/>
          <a:p>
            <a:r>
              <a:rPr lang="en-GB" dirty="0" smtClean="0">
                <a:latin typeface="HelveticaNeueLT Com 45 Lt" pitchFamily="34" charset="0"/>
              </a:rPr>
              <a:t>High-z SN Search Team 1999 in Aspen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685800" y="115888"/>
            <a:ext cx="7772400" cy="1143000"/>
          </a:xfrm>
        </p:spPr>
        <p:txBody>
          <a:bodyPr/>
          <a:lstStyle/>
          <a:p>
            <a:r>
              <a:rPr lang="en-GB"/>
              <a:t>Kosmologische Implikation</a:t>
            </a:r>
          </a:p>
        </p:txBody>
      </p:sp>
      <p:grpSp>
        <p:nvGrpSpPr>
          <p:cNvPr id="2" name="Group 12"/>
          <p:cNvGrpSpPr>
            <a:grpSpLocks/>
          </p:cNvGrpSpPr>
          <p:nvPr/>
        </p:nvGrpSpPr>
        <p:grpSpPr bwMode="auto">
          <a:xfrm>
            <a:off x="827088" y="1152525"/>
            <a:ext cx="5545137" cy="5589588"/>
            <a:chOff x="521" y="799"/>
            <a:chExt cx="3493" cy="3521"/>
          </a:xfrm>
        </p:grpSpPr>
        <p:pic>
          <p:nvPicPr>
            <p:cNvPr id="374789" name="Picture 5" descr="olom_likelihood"/>
            <p:cNvPicPr>
              <a:picLocks noChangeAspect="1" noChangeArrowheads="1"/>
            </p:cNvPicPr>
            <p:nvPr/>
          </p:nvPicPr>
          <p:blipFill>
            <a:blip r:embed="rId2" cstate="print"/>
            <a:srcRect/>
            <a:stretch>
              <a:fillRect/>
            </a:stretch>
          </p:blipFill>
          <p:spPr bwMode="auto">
            <a:xfrm>
              <a:off x="523" y="799"/>
              <a:ext cx="3491" cy="3521"/>
            </a:xfrm>
            <a:prstGeom prst="rect">
              <a:avLst/>
            </a:prstGeom>
            <a:noFill/>
          </p:spPr>
        </p:pic>
        <p:sp>
          <p:nvSpPr>
            <p:cNvPr id="374790" name="Rectangle 6"/>
            <p:cNvSpPr>
              <a:spLocks noChangeArrowheads="1"/>
            </p:cNvSpPr>
            <p:nvPr/>
          </p:nvSpPr>
          <p:spPr bwMode="auto">
            <a:xfrm>
              <a:off x="521" y="981"/>
              <a:ext cx="182" cy="2721"/>
            </a:xfrm>
            <a:prstGeom prst="rect">
              <a:avLst/>
            </a:prstGeom>
            <a:noFill/>
            <a:ln w="9525">
              <a:noFill/>
              <a:miter lim="800000"/>
              <a:headEnd/>
              <a:tailEnd/>
            </a:ln>
            <a:effectLst/>
          </p:spPr>
          <p:txBody>
            <a:bodyPr wrap="none" anchor="ctr"/>
            <a:lstStyle/>
            <a:p>
              <a:endParaRPr lang="en-GB"/>
            </a:p>
          </p:txBody>
        </p:sp>
        <p:sp>
          <p:nvSpPr>
            <p:cNvPr id="374792" name="Rectangle 8"/>
            <p:cNvSpPr>
              <a:spLocks noChangeArrowheads="1"/>
            </p:cNvSpPr>
            <p:nvPr/>
          </p:nvSpPr>
          <p:spPr bwMode="auto">
            <a:xfrm>
              <a:off x="1519" y="4110"/>
              <a:ext cx="1860" cy="210"/>
            </a:xfrm>
            <a:prstGeom prst="rect">
              <a:avLst/>
            </a:prstGeom>
            <a:noFill/>
            <a:ln w="9525">
              <a:noFill/>
              <a:miter lim="800000"/>
              <a:headEnd/>
              <a:tailEnd/>
            </a:ln>
            <a:effectLst/>
          </p:spPr>
          <p:txBody>
            <a:bodyPr wrap="none" anchor="ctr"/>
            <a:lstStyle/>
            <a:p>
              <a:endParaRPr lang="en-GB"/>
            </a:p>
          </p:txBody>
        </p:sp>
      </p:grpSp>
      <p:sp>
        <p:nvSpPr>
          <p:cNvPr id="374795" name="Rectangle 11"/>
          <p:cNvSpPr>
            <a:spLocks noGrp="1" noChangeArrowheads="1"/>
          </p:cNvSpPr>
          <p:nvPr>
            <p:ph type="body" idx="1"/>
          </p:nvPr>
        </p:nvSpPr>
        <p:spPr>
          <a:xfrm>
            <a:off x="5364088" y="2132856"/>
            <a:ext cx="3563888" cy="2592288"/>
          </a:xfrm>
          <a:solidFill>
            <a:srgbClr val="FFFFFF"/>
          </a:solidFill>
          <a:ln>
            <a:solidFill>
              <a:schemeClr val="tx1"/>
            </a:solidFill>
          </a:ln>
        </p:spPr>
        <p:txBody>
          <a:bodyPr/>
          <a:lstStyle/>
          <a:p>
            <a:r>
              <a:rPr lang="en-GB" sz="2400">
                <a:solidFill>
                  <a:srgbClr val="CC0000"/>
                </a:solidFill>
              </a:rPr>
              <a:t>Leeres Universum</a:t>
            </a:r>
          </a:p>
          <a:p>
            <a:r>
              <a:rPr lang="en-GB" sz="2400">
                <a:solidFill>
                  <a:srgbClr val="FF9900"/>
                </a:solidFill>
              </a:rPr>
              <a:t>Einstein – de Sitter</a:t>
            </a:r>
          </a:p>
          <a:p>
            <a:r>
              <a:rPr lang="en-GB" sz="2400">
                <a:solidFill>
                  <a:schemeClr val="accent2"/>
                </a:solidFill>
              </a:rPr>
              <a:t>Lambda-dominiertes</a:t>
            </a:r>
            <a:br>
              <a:rPr lang="en-GB" sz="2400">
                <a:solidFill>
                  <a:schemeClr val="accent2"/>
                </a:solidFill>
              </a:rPr>
            </a:br>
            <a:r>
              <a:rPr lang="en-GB" sz="2400">
                <a:solidFill>
                  <a:schemeClr val="accent2"/>
                </a:solidFill>
              </a:rPr>
              <a:t>Universum</a:t>
            </a:r>
          </a:p>
          <a:p>
            <a:r>
              <a:rPr lang="en-GB" sz="2400">
                <a:solidFill>
                  <a:srgbClr val="00FFFF"/>
                </a:solidFill>
              </a:rPr>
              <a:t>Konkordanz-kosmologie</a:t>
            </a:r>
            <a:endParaRPr lang="en-GB" sz="2400">
              <a:solidFill>
                <a:schemeClr val="accent2"/>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cstate="print"/>
          <a:srcRect/>
          <a:stretch>
            <a:fillRect/>
          </a:stretch>
        </p:blipFill>
        <p:spPr bwMode="auto">
          <a:xfrm>
            <a:off x="212770" y="277382"/>
            <a:ext cx="4575254" cy="6463986"/>
          </a:xfrm>
          <a:prstGeom prst="rect">
            <a:avLst/>
          </a:prstGeom>
          <a:noFill/>
          <a:ln w="12700" cap="flat">
            <a:noFill/>
            <a:miter lim="800000"/>
            <a:headEnd/>
            <a:tailEnd/>
          </a:ln>
        </p:spPr>
      </p:pic>
      <p:pic>
        <p:nvPicPr>
          <p:cNvPr id="44034" name="Picture 2"/>
          <p:cNvPicPr>
            <a:picLocks noChangeAspect="1" noChangeArrowheads="1"/>
          </p:cNvPicPr>
          <p:nvPr/>
        </p:nvPicPr>
        <p:blipFill>
          <a:blip r:embed="rId3" cstate="print"/>
          <a:srcRect/>
          <a:stretch>
            <a:fillRect/>
          </a:stretch>
        </p:blipFill>
        <p:spPr bwMode="auto">
          <a:xfrm>
            <a:off x="216000" y="44624"/>
            <a:ext cx="8820000" cy="787500"/>
          </a:xfrm>
          <a:prstGeom prst="rect">
            <a:avLst/>
          </a:prstGeom>
          <a:noFill/>
          <a:ln w="12700" cap="flat">
            <a:noFill/>
            <a:miter lim="800000"/>
            <a:headEnd/>
            <a:tailEnd/>
          </a:ln>
        </p:spPr>
      </p:pic>
      <p:sp>
        <p:nvSpPr>
          <p:cNvPr id="7" name="Content Placeholder 6"/>
          <p:cNvSpPr>
            <a:spLocks noGrp="1"/>
          </p:cNvSpPr>
          <p:nvPr>
            <p:ph idx="1"/>
          </p:nvPr>
        </p:nvSpPr>
        <p:spPr/>
        <p:txBody>
          <a:bodyPr/>
          <a:lstStyle/>
          <a:p>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20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6632"/>
            <a:ext cx="7772400" cy="1143000"/>
          </a:xfrm>
        </p:spPr>
        <p:txBody>
          <a:bodyPr/>
          <a:lstStyle/>
          <a:p>
            <a:r>
              <a:rPr lang="en-US" dirty="0" smtClean="0"/>
              <a:t>Supernova </a:t>
            </a:r>
            <a:r>
              <a:rPr lang="en-US" dirty="0" err="1" smtClean="0"/>
              <a:t>Kosmologie</a:t>
            </a:r>
            <a:r>
              <a:rPr lang="en-US" dirty="0" smtClean="0"/>
              <a:t> 2011</a:t>
            </a:r>
            <a:endParaRPr lang="en-GB" dirty="0"/>
          </a:p>
        </p:txBody>
      </p:sp>
      <p:sp>
        <p:nvSpPr>
          <p:cNvPr id="3" name="Content Placeholder 2"/>
          <p:cNvSpPr>
            <a:spLocks noGrp="1"/>
          </p:cNvSpPr>
          <p:nvPr>
            <p:ph idx="1"/>
          </p:nvPr>
        </p:nvSpPr>
        <p:spPr>
          <a:xfrm>
            <a:off x="457200" y="1417637"/>
            <a:ext cx="8229600" cy="4525963"/>
          </a:xfrm>
        </p:spPr>
        <p:txBody>
          <a:bodyPr/>
          <a:lstStyle/>
          <a:p>
            <a:endParaRPr lang="en-GB" dirty="0"/>
          </a:p>
        </p:txBody>
      </p:sp>
      <p:grpSp>
        <p:nvGrpSpPr>
          <p:cNvPr id="13" name="Group 12"/>
          <p:cNvGrpSpPr/>
          <p:nvPr/>
        </p:nvGrpSpPr>
        <p:grpSpPr>
          <a:xfrm>
            <a:off x="1619672" y="1268759"/>
            <a:ext cx="5904656" cy="5472608"/>
            <a:chOff x="1619672" y="1268759"/>
            <a:chExt cx="5904656" cy="5472608"/>
          </a:xfrm>
        </p:grpSpPr>
        <p:grpSp>
          <p:nvGrpSpPr>
            <p:cNvPr id="12" name="Group 11"/>
            <p:cNvGrpSpPr/>
            <p:nvPr/>
          </p:nvGrpSpPr>
          <p:grpSpPr>
            <a:xfrm>
              <a:off x="1619672" y="1268759"/>
              <a:ext cx="5904656" cy="5472608"/>
              <a:chOff x="1619672" y="1268759"/>
              <a:chExt cx="5904656" cy="5472608"/>
            </a:xfrm>
          </p:grpSpPr>
          <p:pic>
            <p:nvPicPr>
              <p:cNvPr id="10" name="Picture 13" descr="GoobarFig03revised"/>
              <p:cNvPicPr>
                <a:picLocks noChangeAspect="1" noChangeArrowheads="1"/>
              </p:cNvPicPr>
              <p:nvPr/>
            </p:nvPicPr>
            <p:blipFill>
              <a:blip r:embed="rId2" cstate="print"/>
              <a:srcRect l="-2739" r="-2198" b="9823"/>
              <a:stretch>
                <a:fillRect/>
              </a:stretch>
            </p:blipFill>
            <p:spPr bwMode="auto">
              <a:xfrm>
                <a:off x="1619672" y="1268759"/>
                <a:ext cx="5904656" cy="5472608"/>
              </a:xfrm>
              <a:prstGeom prst="rect">
                <a:avLst/>
              </a:prstGeom>
              <a:solidFill>
                <a:schemeClr val="bg1">
                  <a:lumMod val="40000"/>
                  <a:lumOff val="60000"/>
                </a:schemeClr>
              </a:solidFill>
              <a:ln w="9525">
                <a:noFill/>
                <a:miter lim="800000"/>
                <a:headEnd/>
                <a:tailEnd/>
              </a:ln>
            </p:spPr>
          </p:pic>
          <p:sp>
            <p:nvSpPr>
              <p:cNvPr id="11" name="TextBox 10"/>
              <p:cNvSpPr txBox="1"/>
              <p:nvPr/>
            </p:nvSpPr>
            <p:spPr>
              <a:xfrm>
                <a:off x="6063143" y="3915542"/>
                <a:ext cx="1424151" cy="408415"/>
              </a:xfrm>
              <a:prstGeom prst="rect">
                <a:avLst/>
              </a:prstGeom>
              <a:noFill/>
            </p:spPr>
            <p:txBody>
              <a:bodyPr wrap="square" rtlCol="0">
                <a:spAutoFit/>
              </a:bodyPr>
              <a:lstStyle/>
              <a:p>
                <a:r>
                  <a:rPr lang="en-GB" sz="1600" dirty="0" smtClean="0">
                    <a:latin typeface="HelveticaNeueLT Com 65 Md" pitchFamily="34" charset="0"/>
                  </a:rPr>
                  <a:t>560 </a:t>
                </a:r>
                <a:r>
                  <a:rPr lang="en-GB" sz="1600" dirty="0" err="1" smtClean="0">
                    <a:latin typeface="HelveticaNeueLT Com 65 Md" pitchFamily="34" charset="0"/>
                  </a:rPr>
                  <a:t>SNe</a:t>
                </a:r>
                <a:r>
                  <a:rPr lang="en-GB" sz="1600" dirty="0" smtClean="0">
                    <a:latin typeface="HelveticaNeueLT Com 65 Md" pitchFamily="34" charset="0"/>
                  </a:rPr>
                  <a:t> </a:t>
                </a:r>
                <a:r>
                  <a:rPr lang="en-GB" sz="1600" dirty="0" err="1" smtClean="0">
                    <a:latin typeface="HelveticaNeueLT Com 65 Md" pitchFamily="34" charset="0"/>
                  </a:rPr>
                  <a:t>Ia</a:t>
                </a:r>
                <a:endParaRPr lang="en-GB" sz="1600" dirty="0" smtClean="0">
                  <a:latin typeface="HelveticaNeueLT Com 65 Md" pitchFamily="34" charset="0"/>
                </a:endParaRPr>
              </a:p>
            </p:txBody>
          </p:sp>
        </p:grpSp>
        <p:sp>
          <p:nvSpPr>
            <p:cNvPr id="9" name="TextBox 8"/>
            <p:cNvSpPr txBox="1"/>
            <p:nvPr/>
          </p:nvSpPr>
          <p:spPr>
            <a:xfrm>
              <a:off x="2267744" y="1340768"/>
              <a:ext cx="3054041" cy="369332"/>
            </a:xfrm>
            <a:prstGeom prst="rect">
              <a:avLst/>
            </a:prstGeom>
            <a:noFill/>
          </p:spPr>
          <p:txBody>
            <a:bodyPr wrap="none" rtlCol="0">
              <a:spAutoFit/>
            </a:bodyPr>
            <a:lstStyle/>
            <a:p>
              <a:r>
                <a:rPr lang="de-DE" sz="1800" b="0" dirty="0" err="1" smtClean="0">
                  <a:latin typeface="HelveticaNeueLT Com 65 Md" pitchFamily="34" charset="0"/>
                </a:rPr>
                <a:t>Goobar</a:t>
              </a:r>
              <a:r>
                <a:rPr lang="de-DE" sz="1800" b="0" dirty="0" smtClean="0">
                  <a:latin typeface="HelveticaNeueLT Com 65 Md" pitchFamily="34" charset="0"/>
                </a:rPr>
                <a:t> &amp; Leibundgut 2011</a:t>
              </a:r>
              <a:endParaRPr lang="de-DE" sz="1800" b="0" dirty="0">
                <a:latin typeface="HelveticaNeueLT Com 65 Md" pitchFamily="34" charset="0"/>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2" cstate="print"/>
          <a:srcRect/>
          <a:stretch>
            <a:fillRect/>
          </a:stretch>
        </p:blipFill>
        <p:spPr bwMode="auto">
          <a:xfrm>
            <a:off x="4124325" y="2133600"/>
            <a:ext cx="5019675" cy="4724400"/>
          </a:xfrm>
          <a:prstGeom prst="rect">
            <a:avLst/>
          </a:prstGeom>
          <a:noFill/>
          <a:ln w="9525">
            <a:noFill/>
            <a:miter lim="800000"/>
            <a:headEnd/>
            <a:tailEnd/>
          </a:ln>
        </p:spPr>
      </p:pic>
      <p:grpSp>
        <p:nvGrpSpPr>
          <p:cNvPr id="4" name="Group 5"/>
          <p:cNvGrpSpPr/>
          <p:nvPr/>
        </p:nvGrpSpPr>
        <p:grpSpPr>
          <a:xfrm>
            <a:off x="0" y="1219200"/>
            <a:ext cx="4343400" cy="5638800"/>
            <a:chOff x="4114800" y="1098516"/>
            <a:chExt cx="4495800" cy="5759484"/>
          </a:xfrm>
        </p:grpSpPr>
        <p:pic>
          <p:nvPicPr>
            <p:cNvPr id="49154" name="Picture 2"/>
            <p:cNvPicPr>
              <a:picLocks noChangeAspect="1" noChangeArrowheads="1"/>
            </p:cNvPicPr>
            <p:nvPr/>
          </p:nvPicPr>
          <p:blipFill>
            <a:blip r:embed="rId3" cstate="print"/>
            <a:srcRect/>
            <a:stretch>
              <a:fillRect/>
            </a:stretch>
          </p:blipFill>
          <p:spPr bwMode="auto">
            <a:xfrm>
              <a:off x="4114800" y="1098516"/>
              <a:ext cx="4495800" cy="5759484"/>
            </a:xfrm>
            <a:prstGeom prst="rect">
              <a:avLst/>
            </a:prstGeom>
            <a:noFill/>
            <a:ln w="9525">
              <a:noFill/>
              <a:miter lim="800000"/>
              <a:headEnd/>
              <a:tailEnd/>
            </a:ln>
          </p:spPr>
        </p:pic>
        <p:sp>
          <p:nvSpPr>
            <p:cNvPr id="5" name="TextBox 4"/>
            <p:cNvSpPr txBox="1"/>
            <p:nvPr/>
          </p:nvSpPr>
          <p:spPr>
            <a:xfrm>
              <a:off x="4648200" y="6016823"/>
              <a:ext cx="2351926" cy="307777"/>
            </a:xfrm>
            <a:prstGeom prst="rect">
              <a:avLst/>
            </a:prstGeom>
            <a:noFill/>
          </p:spPr>
          <p:txBody>
            <a:bodyPr wrap="none" rtlCol="0">
              <a:spAutoFit/>
            </a:bodyPr>
            <a:lstStyle/>
            <a:p>
              <a:r>
                <a:rPr lang="en-GB" sz="1400" dirty="0" err="1" smtClean="0">
                  <a:latin typeface="HelveticaNeueLT Com 55 Roman" pitchFamily="34" charset="0"/>
                </a:rPr>
                <a:t>Goobar</a:t>
              </a:r>
              <a:r>
                <a:rPr lang="en-GB" sz="1400" dirty="0" smtClean="0">
                  <a:latin typeface="HelveticaNeueLT Com 55 Roman" pitchFamily="34" charset="0"/>
                </a:rPr>
                <a:t> &amp; Leibundgut 2011</a:t>
              </a:r>
            </a:p>
          </p:txBody>
        </p:sp>
      </p:grpSp>
      <p:sp>
        <p:nvSpPr>
          <p:cNvPr id="2" name="Title 1"/>
          <p:cNvSpPr>
            <a:spLocks noGrp="1"/>
          </p:cNvSpPr>
          <p:nvPr>
            <p:ph type="title"/>
          </p:nvPr>
        </p:nvSpPr>
        <p:spPr>
          <a:xfrm>
            <a:off x="685800" y="188640"/>
            <a:ext cx="7772400" cy="1143000"/>
          </a:xfrm>
        </p:spPr>
        <p:txBody>
          <a:bodyPr/>
          <a:lstStyle/>
          <a:p>
            <a:r>
              <a:rPr lang="en-GB" dirty="0" smtClean="0"/>
              <a:t>et </a:t>
            </a:r>
            <a:r>
              <a:rPr lang="en-GB" dirty="0" err="1" smtClean="0"/>
              <a:t>voilà</a:t>
            </a:r>
            <a:r>
              <a:rPr lang="en-GB" dirty="0" smtClean="0"/>
              <a:t> ...</a:t>
            </a:r>
            <a:endParaRPr lang="en-GB" dirty="0"/>
          </a:p>
        </p:txBody>
      </p:sp>
      <p:sp>
        <p:nvSpPr>
          <p:cNvPr id="3" name="Content Placeholder 2"/>
          <p:cNvSpPr>
            <a:spLocks noGrp="1"/>
          </p:cNvSpPr>
          <p:nvPr>
            <p:ph idx="1"/>
          </p:nvPr>
        </p:nvSpPr>
        <p:spPr>
          <a:xfrm>
            <a:off x="4499992" y="1484784"/>
            <a:ext cx="4267200" cy="4525963"/>
          </a:xfrm>
        </p:spPr>
        <p:txBody>
          <a:bodyPr/>
          <a:lstStyle/>
          <a:p>
            <a:r>
              <a:rPr lang="en-GB" dirty="0" smtClean="0"/>
              <a:t>10 </a:t>
            </a:r>
            <a:r>
              <a:rPr lang="en-GB" dirty="0" err="1" smtClean="0"/>
              <a:t>Jahre</a:t>
            </a:r>
            <a:r>
              <a:rPr lang="en-GB" dirty="0" smtClean="0"/>
              <a:t> </a:t>
            </a:r>
            <a:r>
              <a:rPr lang="en-GB" dirty="0" err="1" smtClean="0"/>
              <a:t>Fortschritt</a:t>
            </a:r>
            <a:endParaRPr lang="en-GB"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body" idx="1"/>
          </p:nvPr>
        </p:nvSpPr>
        <p:spPr>
          <a:xfrm>
            <a:off x="762000" y="1524000"/>
            <a:ext cx="7772400" cy="4114800"/>
          </a:xfrm>
        </p:spPr>
        <p:txBody>
          <a:bodyPr/>
          <a:lstStyle/>
          <a:p>
            <a:r>
              <a:rPr lang="en-GB" dirty="0" err="1" smtClean="0"/>
              <a:t>Allgemeine</a:t>
            </a:r>
            <a:r>
              <a:rPr lang="en-GB" dirty="0" smtClean="0"/>
              <a:t> </a:t>
            </a:r>
            <a:r>
              <a:rPr lang="en-GB" dirty="0" err="1" smtClean="0"/>
              <a:t>Leuchtkraft</a:t>
            </a:r>
            <a:r>
              <a:rPr lang="en-GB" dirty="0" smtClean="0"/>
              <a:t> </a:t>
            </a:r>
            <a:r>
              <a:rPr lang="en-GB" dirty="0" err="1" smtClean="0"/>
              <a:t>Entfernung</a:t>
            </a:r>
            <a:endParaRPr lang="en-GB" dirty="0" smtClean="0"/>
          </a:p>
          <a:p>
            <a:pPr lvl="1"/>
            <a:endParaRPr lang="en-GB" dirty="0" smtClean="0"/>
          </a:p>
          <a:p>
            <a:pPr lvl="1"/>
            <a:endParaRPr lang="en-GB" dirty="0" smtClean="0"/>
          </a:p>
          <a:p>
            <a:pPr lvl="1"/>
            <a:endParaRPr lang="en-GB" dirty="0" smtClean="0"/>
          </a:p>
          <a:p>
            <a:pPr lvl="1"/>
            <a:r>
              <a:rPr lang="en-GB" dirty="0" err="1" smtClean="0"/>
              <a:t>mit</a:t>
            </a:r>
            <a:r>
              <a:rPr lang="en-GB" dirty="0" smtClean="0"/>
              <a:t>			   und</a:t>
            </a:r>
          </a:p>
          <a:p>
            <a:pPr lvl="3">
              <a:buFontTx/>
              <a:buNone/>
            </a:pPr>
            <a:endParaRPr lang="en-GB" dirty="0" smtClean="0">
              <a:solidFill>
                <a:schemeClr val="accent2"/>
              </a:solidFill>
              <a:sym typeface="Symbol" pitchFamily="18" charset="2"/>
            </a:endParaRPr>
          </a:p>
          <a:p>
            <a:pPr lvl="1">
              <a:buFontTx/>
              <a:buNone/>
            </a:pPr>
            <a:r>
              <a:rPr lang="en-GB" dirty="0" smtClean="0">
                <a:solidFill>
                  <a:schemeClr val="accent2"/>
                </a:solidFill>
                <a:sym typeface="Symbol" pitchFamily="18" charset="2"/>
              </a:rPr>
              <a:t></a:t>
            </a:r>
            <a:r>
              <a:rPr lang="en-GB" baseline="-25000" dirty="0" smtClean="0">
                <a:solidFill>
                  <a:schemeClr val="accent2"/>
                </a:solidFill>
                <a:sym typeface="Symbol" pitchFamily="18" charset="2"/>
              </a:rPr>
              <a:t>M</a:t>
            </a:r>
            <a:r>
              <a:rPr lang="en-GB" dirty="0" smtClean="0">
                <a:solidFill>
                  <a:schemeClr val="accent2"/>
                </a:solidFill>
                <a:sym typeface="Symbol" pitchFamily="18" charset="2"/>
              </a:rPr>
              <a:t>=</a:t>
            </a:r>
            <a:r>
              <a:rPr lang="en-GB" dirty="0" smtClean="0">
                <a:solidFill>
                  <a:schemeClr val="accent2"/>
                </a:solidFill>
              </a:rPr>
              <a:t> 0 (</a:t>
            </a:r>
            <a:r>
              <a:rPr lang="en-GB" dirty="0" err="1" smtClean="0">
                <a:solidFill>
                  <a:schemeClr val="accent2"/>
                </a:solidFill>
              </a:rPr>
              <a:t>Materie</a:t>
            </a:r>
            <a:r>
              <a:rPr lang="en-GB" dirty="0" smtClean="0">
                <a:solidFill>
                  <a:schemeClr val="accent2"/>
                </a:solidFill>
              </a:rPr>
              <a:t>) </a:t>
            </a:r>
          </a:p>
          <a:p>
            <a:pPr lvl="1">
              <a:buFontTx/>
              <a:buNone/>
            </a:pPr>
            <a:r>
              <a:rPr lang="en-GB" dirty="0" smtClean="0">
                <a:solidFill>
                  <a:schemeClr val="accent2"/>
                </a:solidFill>
                <a:sym typeface="Symbol" pitchFamily="18" charset="2"/>
              </a:rPr>
              <a:t></a:t>
            </a:r>
            <a:r>
              <a:rPr lang="en-GB" baseline="-25000" dirty="0" smtClean="0">
                <a:solidFill>
                  <a:schemeClr val="accent2"/>
                </a:solidFill>
                <a:sym typeface="Symbol" pitchFamily="18" charset="2"/>
              </a:rPr>
              <a:t>R</a:t>
            </a:r>
            <a:r>
              <a:rPr lang="en-GB" dirty="0" smtClean="0">
                <a:solidFill>
                  <a:schemeClr val="accent2"/>
                </a:solidFill>
                <a:sym typeface="Symbol" pitchFamily="18" charset="2"/>
              </a:rPr>
              <a:t>=</a:t>
            </a:r>
            <a:r>
              <a:rPr lang="en-GB" dirty="0" smtClean="0">
                <a:solidFill>
                  <a:schemeClr val="accent2"/>
                </a:solidFill>
              </a:rPr>
              <a:t> </a:t>
            </a:r>
            <a:r>
              <a:rPr lang="en-GB" dirty="0" smtClean="0">
                <a:solidFill>
                  <a:schemeClr val="accent2"/>
                </a:solidFill>
                <a:cs typeface="Times New Roman" pitchFamily="18" charset="0"/>
                <a:sym typeface="Bookshelf Symbol 2"/>
              </a:rPr>
              <a:t>⅓</a:t>
            </a:r>
            <a:r>
              <a:rPr lang="en-GB" dirty="0" smtClean="0">
                <a:solidFill>
                  <a:schemeClr val="accent2"/>
                </a:solidFill>
              </a:rPr>
              <a:t> (</a:t>
            </a:r>
            <a:r>
              <a:rPr lang="en-GB" dirty="0" err="1" smtClean="0">
                <a:solidFill>
                  <a:schemeClr val="accent2"/>
                </a:solidFill>
              </a:rPr>
              <a:t>Strahlung</a:t>
            </a:r>
            <a:r>
              <a:rPr lang="en-GB" dirty="0" smtClean="0">
                <a:solidFill>
                  <a:schemeClr val="accent2"/>
                </a:solidFill>
              </a:rPr>
              <a:t>) </a:t>
            </a:r>
          </a:p>
          <a:p>
            <a:pPr lvl="1">
              <a:buFontTx/>
              <a:buNone/>
            </a:pPr>
            <a:r>
              <a:rPr lang="en-GB" dirty="0" smtClean="0">
                <a:solidFill>
                  <a:schemeClr val="accent2"/>
                </a:solidFill>
                <a:sym typeface="Symbol" pitchFamily="18" charset="2"/>
              </a:rPr>
              <a:t></a:t>
            </a:r>
            <a:r>
              <a:rPr lang="en-GB" baseline="-25000" dirty="0" smtClean="0">
                <a:solidFill>
                  <a:schemeClr val="accent2"/>
                </a:solidFill>
                <a:sym typeface="Symbol" pitchFamily="18" charset="2"/>
              </a:rPr>
              <a:t></a:t>
            </a:r>
            <a:r>
              <a:rPr lang="en-GB" dirty="0" smtClean="0">
                <a:solidFill>
                  <a:schemeClr val="accent2"/>
                </a:solidFill>
                <a:sym typeface="Symbol" pitchFamily="18" charset="2"/>
              </a:rPr>
              <a:t>=</a:t>
            </a:r>
            <a:r>
              <a:rPr lang="en-GB" dirty="0" smtClean="0">
                <a:solidFill>
                  <a:schemeClr val="accent2"/>
                </a:solidFill>
              </a:rPr>
              <a:t> -1 (</a:t>
            </a:r>
            <a:r>
              <a:rPr lang="en-GB" dirty="0" err="1" smtClean="0">
                <a:solidFill>
                  <a:schemeClr val="accent2"/>
                </a:solidFill>
              </a:rPr>
              <a:t>kosmologische</a:t>
            </a:r>
            <a:r>
              <a:rPr lang="en-GB" dirty="0" smtClean="0">
                <a:solidFill>
                  <a:schemeClr val="accent2"/>
                </a:solidFill>
              </a:rPr>
              <a:t> </a:t>
            </a:r>
            <a:r>
              <a:rPr lang="en-GB" dirty="0" err="1" smtClean="0">
                <a:solidFill>
                  <a:schemeClr val="accent2"/>
                </a:solidFill>
              </a:rPr>
              <a:t>Konstante</a:t>
            </a:r>
            <a:r>
              <a:rPr lang="en-GB" dirty="0" smtClean="0">
                <a:solidFill>
                  <a:schemeClr val="accent2"/>
                </a:solidFill>
              </a:rPr>
              <a:t>)</a:t>
            </a:r>
            <a:endParaRPr lang="en-GB" dirty="0" smtClean="0"/>
          </a:p>
        </p:txBody>
      </p:sp>
      <p:graphicFrame>
        <p:nvGraphicFramePr>
          <p:cNvPr id="6146" name="Object 3"/>
          <p:cNvGraphicFramePr>
            <a:graphicFrameLocks noChangeAspect="1"/>
          </p:cNvGraphicFramePr>
          <p:nvPr/>
        </p:nvGraphicFramePr>
        <p:xfrm>
          <a:off x="393700" y="2133600"/>
          <a:ext cx="8432800" cy="1390650"/>
        </p:xfrm>
        <a:graphic>
          <a:graphicData uri="http://schemas.openxmlformats.org/presentationml/2006/ole">
            <p:oleObj spid="_x0000_s238594" name="Equation" r:id="rId3" imgW="4178160" imgH="609480" progId="Equation.3">
              <p:embed/>
            </p:oleObj>
          </a:graphicData>
        </a:graphic>
      </p:graphicFrame>
      <p:graphicFrame>
        <p:nvGraphicFramePr>
          <p:cNvPr id="6147" name="Object 4"/>
          <p:cNvGraphicFramePr>
            <a:graphicFrameLocks noChangeAspect="1"/>
          </p:cNvGraphicFramePr>
          <p:nvPr/>
        </p:nvGraphicFramePr>
        <p:xfrm>
          <a:off x="2483768" y="3646537"/>
          <a:ext cx="2203450" cy="790575"/>
        </p:xfrm>
        <a:graphic>
          <a:graphicData uri="http://schemas.openxmlformats.org/presentationml/2006/ole">
            <p:oleObj spid="_x0000_s238595" name="Equation" r:id="rId4" imgW="952200" imgH="342720" progId="Equation.3">
              <p:embed/>
            </p:oleObj>
          </a:graphicData>
        </a:graphic>
      </p:graphicFrame>
      <p:graphicFrame>
        <p:nvGraphicFramePr>
          <p:cNvPr id="6148" name="Object 5"/>
          <p:cNvGraphicFramePr>
            <a:graphicFrameLocks noChangeAspect="1"/>
          </p:cNvGraphicFramePr>
          <p:nvPr/>
        </p:nvGraphicFramePr>
        <p:xfrm>
          <a:off x="5652120" y="3436938"/>
          <a:ext cx="1714500" cy="1058862"/>
        </p:xfrm>
        <a:graphic>
          <a:graphicData uri="http://schemas.openxmlformats.org/presentationml/2006/ole">
            <p:oleObj spid="_x0000_s238596" name="Equation" r:id="rId5" imgW="698400" imgH="431640" progId="Equation.3">
              <p:embed/>
            </p:oleObj>
          </a:graphicData>
        </a:graphic>
      </p:graphicFrame>
      <p:sp>
        <p:nvSpPr>
          <p:cNvPr id="6150" name="Rectangle 6"/>
          <p:cNvSpPr>
            <a:spLocks noGrp="1" noChangeArrowheads="1"/>
          </p:cNvSpPr>
          <p:nvPr>
            <p:ph type="title"/>
          </p:nvPr>
        </p:nvSpPr>
        <p:spPr>
          <a:xfrm>
            <a:off x="304800" y="304800"/>
            <a:ext cx="8534400" cy="1143000"/>
          </a:xfrm>
        </p:spPr>
        <p:txBody>
          <a:bodyPr/>
          <a:lstStyle/>
          <a:p>
            <a:r>
              <a:rPr lang="en-GB" sz="4000" dirty="0" err="1" smtClean="0">
                <a:solidFill>
                  <a:srgbClr val="CC0000"/>
                </a:solidFill>
              </a:rPr>
              <a:t>Der</a:t>
            </a:r>
            <a:r>
              <a:rPr lang="en-GB" sz="4000" dirty="0" smtClean="0">
                <a:solidFill>
                  <a:srgbClr val="CC0000"/>
                </a:solidFill>
              </a:rPr>
              <a:t> </a:t>
            </a:r>
            <a:r>
              <a:rPr lang="en-GB" sz="4000" dirty="0" err="1" smtClean="0">
                <a:solidFill>
                  <a:srgbClr val="CC0000"/>
                </a:solidFill>
              </a:rPr>
              <a:t>Zustandsgleichungsparameter</a:t>
            </a:r>
            <a:r>
              <a:rPr lang="en-GB" sz="4000" dirty="0" smtClean="0">
                <a:solidFill>
                  <a:srgbClr val="CC0000"/>
                </a:solidFill>
              </a:rPr>
              <a:t> </a:t>
            </a:r>
            <a:r>
              <a:rPr lang="en-GB" sz="4000" dirty="0" smtClean="0">
                <a:solidFill>
                  <a:srgbClr val="CC0000"/>
                </a:solidFill>
                <a:sym typeface="Symbol" pitchFamily="18" charset="2"/>
              </a:rPr>
              <a:t></a:t>
            </a:r>
            <a:endParaRPr lang="en-GB" sz="4000" dirty="0" smtClean="0">
              <a:solidFill>
                <a:srgbClr val="CC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Supernova </a:t>
            </a:r>
            <a:r>
              <a:rPr lang="en-GB" dirty="0" err="1" smtClean="0"/>
              <a:t>Kosmologie</a:t>
            </a:r>
            <a:endParaRPr lang="en-GB" dirty="0"/>
          </a:p>
        </p:txBody>
      </p:sp>
      <p:sp>
        <p:nvSpPr>
          <p:cNvPr id="3" name="Content Placeholder 2"/>
          <p:cNvSpPr>
            <a:spLocks noGrp="1"/>
          </p:cNvSpPr>
          <p:nvPr>
            <p:ph idx="1"/>
          </p:nvPr>
        </p:nvSpPr>
        <p:spPr>
          <a:xfrm>
            <a:off x="457200" y="1371600"/>
            <a:ext cx="8229600" cy="4525963"/>
          </a:xfrm>
        </p:spPr>
        <p:txBody>
          <a:bodyPr/>
          <a:lstStyle/>
          <a:p>
            <a:r>
              <a:rPr lang="en-GB" i="1" dirty="0" smtClean="0">
                <a:sym typeface="Symbol"/>
              </a:rPr>
              <a:t></a:t>
            </a:r>
            <a:r>
              <a:rPr lang="en-GB" dirty="0" smtClean="0">
                <a:sym typeface="Symbol"/>
              </a:rPr>
              <a:t> gut </a:t>
            </a:r>
            <a:r>
              <a:rPr lang="en-GB" dirty="0" err="1" smtClean="0">
                <a:sym typeface="Symbol"/>
              </a:rPr>
              <a:t>vermessen</a:t>
            </a:r>
            <a:endParaRPr lang="en-GB" dirty="0" smtClean="0">
              <a:sym typeface="Symbol"/>
            </a:endParaRPr>
          </a:p>
          <a:p>
            <a:pPr lvl="1"/>
            <a:r>
              <a:rPr lang="en-GB" dirty="0" err="1" smtClean="0">
                <a:sym typeface="Symbol"/>
              </a:rPr>
              <a:t>verschiedene</a:t>
            </a:r>
            <a:r>
              <a:rPr lang="en-GB" dirty="0" smtClean="0">
                <a:sym typeface="Symbol"/>
              </a:rPr>
              <a:t> </a:t>
            </a:r>
            <a:r>
              <a:rPr lang="en-GB" dirty="0" err="1" smtClean="0">
                <a:sym typeface="Symbol"/>
              </a:rPr>
              <a:t>Experimente</a:t>
            </a:r>
            <a:r>
              <a:rPr lang="en-GB" dirty="0" smtClean="0">
                <a:sym typeface="Symbol"/>
              </a:rPr>
              <a:t> </a:t>
            </a:r>
            <a:r>
              <a:rPr lang="en-GB" dirty="0" err="1" smtClean="0">
                <a:sym typeface="Symbol"/>
              </a:rPr>
              <a:t>liefern</a:t>
            </a:r>
            <a:r>
              <a:rPr lang="en-GB" dirty="0" smtClean="0">
                <a:sym typeface="Symbol"/>
              </a:rPr>
              <a:t> </a:t>
            </a:r>
            <a:r>
              <a:rPr lang="en-GB" dirty="0" err="1" smtClean="0">
                <a:sym typeface="Symbol"/>
              </a:rPr>
              <a:t>konsistente</a:t>
            </a:r>
            <a:r>
              <a:rPr lang="en-GB" dirty="0" smtClean="0">
                <a:sym typeface="Symbol"/>
              </a:rPr>
              <a:t> </a:t>
            </a:r>
            <a:r>
              <a:rPr lang="en-GB" dirty="0" err="1" smtClean="0">
                <a:sym typeface="Symbol"/>
              </a:rPr>
              <a:t>Resultate</a:t>
            </a:r>
            <a:endParaRPr lang="en-GB" dirty="0"/>
          </a:p>
        </p:txBody>
      </p:sp>
      <p:graphicFrame>
        <p:nvGraphicFramePr>
          <p:cNvPr id="36" name="Content Placeholder 6"/>
          <p:cNvGraphicFramePr>
            <a:graphicFrameLocks/>
          </p:cNvGraphicFramePr>
          <p:nvPr/>
        </p:nvGraphicFramePr>
        <p:xfrm>
          <a:off x="323528" y="3119426"/>
          <a:ext cx="8568952" cy="2901862"/>
        </p:xfrm>
        <a:graphic>
          <a:graphicData uri="http://schemas.openxmlformats.org/drawingml/2006/table">
            <a:tbl>
              <a:tblPr/>
              <a:tblGrid>
                <a:gridCol w="574327"/>
                <a:gridCol w="1719352"/>
                <a:gridCol w="1970846"/>
                <a:gridCol w="1713912"/>
                <a:gridCol w="2590515"/>
              </a:tblGrid>
              <a:tr h="318310">
                <a:tc>
                  <a:txBody>
                    <a:bodyPr/>
                    <a:lstStyle/>
                    <a:p>
                      <a:pPr>
                        <a:lnSpc>
                          <a:spcPct val="115000"/>
                        </a:lnSpc>
                        <a:spcAft>
                          <a:spcPts val="0"/>
                        </a:spcAft>
                      </a:pPr>
                      <a:r>
                        <a:rPr lang="de-DE" sz="1400" b="1" dirty="0">
                          <a:latin typeface="HelveticaNeueLT Com 65 Md"/>
                          <a:ea typeface="Calibri"/>
                          <a:cs typeface="Times New Roman"/>
                        </a:rPr>
                        <a:t>N</a:t>
                      </a:r>
                      <a:r>
                        <a:rPr lang="de-DE" sz="1400" b="1" baseline="-25000" dirty="0">
                          <a:latin typeface="HelveticaNeueLT Com 65 Md"/>
                          <a:ea typeface="Calibri"/>
                          <a:cs typeface="Times New Roman"/>
                        </a:rPr>
                        <a:t>SN</a:t>
                      </a:r>
                      <a:endParaRPr lang="en-GB" sz="900" dirty="0">
                        <a:latin typeface="Calibri"/>
                        <a:ea typeface="Calibri"/>
                        <a:cs typeface="Times New Roman"/>
                      </a:endParaRPr>
                    </a:p>
                  </a:txBody>
                  <a:tcPr marL="59218" marR="5921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0"/>
                        </a:spcAft>
                      </a:pPr>
                      <a:r>
                        <a:rPr lang="de-DE" sz="1400" b="1">
                          <a:latin typeface="HelveticaNeueLT Com 65 Md"/>
                          <a:ea typeface="Calibri"/>
                          <a:cs typeface="Times New Roman"/>
                        </a:rPr>
                        <a:t>Ω</a:t>
                      </a:r>
                      <a:r>
                        <a:rPr lang="de-DE" sz="1400" b="1" baseline="-25000">
                          <a:latin typeface="HelveticaNeueLT Com 65 Md"/>
                          <a:ea typeface="Calibri"/>
                          <a:cs typeface="Times New Roman"/>
                        </a:rPr>
                        <a:t>M</a:t>
                      </a:r>
                      <a:r>
                        <a:rPr lang="de-DE" sz="1400" b="1">
                          <a:latin typeface="HelveticaNeueLT Com 65 Md"/>
                          <a:ea typeface="Calibri"/>
                          <a:cs typeface="Times New Roman"/>
                        </a:rPr>
                        <a:t>(flat)</a:t>
                      </a:r>
                      <a:endParaRPr lang="en-GB" sz="900">
                        <a:latin typeface="Calibri"/>
                        <a:ea typeface="Calibri"/>
                        <a:cs typeface="Times New Roman"/>
                      </a:endParaRPr>
                    </a:p>
                  </a:txBody>
                  <a:tcPr marL="59218" marR="59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0"/>
                        </a:spcAft>
                      </a:pPr>
                      <a:r>
                        <a:rPr lang="de-DE" sz="1400" b="1" i="1" dirty="0">
                          <a:latin typeface="HelveticaNeueLT Com 65 Md"/>
                          <a:ea typeface="Calibri"/>
                          <a:cs typeface="Times New Roman"/>
                        </a:rPr>
                        <a:t>w</a:t>
                      </a:r>
                      <a:r>
                        <a:rPr lang="de-DE" sz="1400" b="1" dirty="0">
                          <a:latin typeface="HelveticaNeueLT Com 65 Md"/>
                          <a:ea typeface="Calibri"/>
                          <a:cs typeface="Times New Roman"/>
                        </a:rPr>
                        <a:t> (</a:t>
                      </a:r>
                      <a:r>
                        <a:rPr lang="de-DE" sz="1400" b="1" dirty="0" err="1">
                          <a:latin typeface="HelveticaNeueLT Com 65 Md"/>
                          <a:ea typeface="Calibri"/>
                          <a:cs typeface="Times New Roman"/>
                        </a:rPr>
                        <a:t>constant</a:t>
                      </a:r>
                      <a:r>
                        <a:rPr lang="de-DE" sz="1400" b="1" dirty="0">
                          <a:latin typeface="HelveticaNeueLT Com 65 Md"/>
                          <a:ea typeface="Calibri"/>
                          <a:cs typeface="Times New Roman"/>
                        </a:rPr>
                        <a:t>, flat)</a:t>
                      </a:r>
                      <a:endParaRPr lang="en-GB" sz="900" dirty="0">
                        <a:latin typeface="Calibri"/>
                        <a:ea typeface="Calibri"/>
                        <a:cs typeface="Times New Roman"/>
                      </a:endParaRPr>
                    </a:p>
                  </a:txBody>
                  <a:tcPr marL="59218" marR="59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15000"/>
                        </a:lnSpc>
                        <a:spcAft>
                          <a:spcPts val="0"/>
                        </a:spcAft>
                      </a:pPr>
                      <a:r>
                        <a:rPr lang="de-DE" sz="1400" b="1" dirty="0">
                          <a:latin typeface="HelveticaNeueLT Com 65 Md"/>
                          <a:ea typeface="Calibri"/>
                          <a:cs typeface="Times New Roman"/>
                        </a:rPr>
                        <a:t>Light </a:t>
                      </a:r>
                      <a:r>
                        <a:rPr lang="de-DE" sz="1400" b="1" dirty="0" err="1">
                          <a:latin typeface="HelveticaNeueLT Com 65 Md"/>
                          <a:ea typeface="Calibri"/>
                          <a:cs typeface="Times New Roman"/>
                        </a:rPr>
                        <a:t>curve</a:t>
                      </a:r>
                      <a:r>
                        <a:rPr lang="de-DE" sz="1400" b="1" dirty="0">
                          <a:latin typeface="HelveticaNeueLT Com 65 Md"/>
                          <a:ea typeface="Calibri"/>
                          <a:cs typeface="Times New Roman"/>
                        </a:rPr>
                        <a:t> fitter</a:t>
                      </a:r>
                      <a:endParaRPr lang="en-GB" sz="900" dirty="0">
                        <a:latin typeface="Calibri"/>
                        <a:ea typeface="Calibri"/>
                        <a:cs typeface="Times New Roman"/>
                      </a:endParaRPr>
                    </a:p>
                  </a:txBody>
                  <a:tcPr marL="59218" marR="59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15000"/>
                        </a:lnSpc>
                        <a:spcAft>
                          <a:spcPts val="0"/>
                        </a:spcAft>
                      </a:pPr>
                      <a:r>
                        <a:rPr lang="de-DE" sz="1400" b="1">
                          <a:latin typeface="HelveticaNeueLT Com 65 Md"/>
                          <a:ea typeface="Calibri"/>
                          <a:cs typeface="Times New Roman"/>
                        </a:rPr>
                        <a:t>Reference</a:t>
                      </a:r>
                      <a:endParaRPr lang="en-GB" sz="900">
                        <a:latin typeface="Calibri"/>
                        <a:ea typeface="Calibri"/>
                        <a:cs typeface="Times New Roman"/>
                      </a:endParaRPr>
                    </a:p>
                  </a:txBody>
                  <a:tcPr marL="59218" marR="5921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22944">
                <a:tc>
                  <a:txBody>
                    <a:bodyPr/>
                    <a:lstStyle/>
                    <a:p>
                      <a:pPr>
                        <a:lnSpc>
                          <a:spcPct val="115000"/>
                        </a:lnSpc>
                        <a:spcAft>
                          <a:spcPts val="0"/>
                        </a:spcAft>
                      </a:pPr>
                      <a:r>
                        <a:rPr lang="de-DE" sz="1400">
                          <a:latin typeface="HelveticaNeueLT Com 65 Md"/>
                          <a:ea typeface="Calibri"/>
                          <a:cs typeface="Times New Roman"/>
                        </a:rPr>
                        <a:t>115</a:t>
                      </a:r>
                      <a:endParaRPr lang="en-GB" sz="900">
                        <a:latin typeface="Calibri"/>
                        <a:ea typeface="Calibri"/>
                        <a:cs typeface="Times New Roman"/>
                      </a:endParaRPr>
                    </a:p>
                  </a:txBody>
                  <a:tcPr marL="59218" marR="5921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latin typeface="HelveticaNeueLT Com 65 Md"/>
                          <a:ea typeface="Calibri"/>
                          <a:cs typeface="Times New Roman"/>
                        </a:rPr>
                        <a:t> </a:t>
                      </a:r>
                      <a:endParaRPr lang="en-GB" sz="900" dirty="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SALT</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Astier et al. 2006</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944">
                <a:tc>
                  <a:txBody>
                    <a:bodyPr/>
                    <a:lstStyle/>
                    <a:p>
                      <a:pPr>
                        <a:lnSpc>
                          <a:spcPct val="115000"/>
                        </a:lnSpc>
                        <a:spcAft>
                          <a:spcPts val="0"/>
                        </a:spcAft>
                      </a:pPr>
                      <a:r>
                        <a:rPr lang="de-DE" sz="1400">
                          <a:latin typeface="HelveticaNeueLT Com 65 Md"/>
                          <a:ea typeface="Calibri"/>
                          <a:cs typeface="Times New Roman"/>
                        </a:rPr>
                        <a:t>162</a:t>
                      </a:r>
                      <a:endParaRPr lang="en-GB" sz="900">
                        <a:latin typeface="Calibri"/>
                        <a:ea typeface="Calibri"/>
                        <a:cs typeface="Times New Roman"/>
                      </a:endParaRPr>
                    </a:p>
                  </a:txBody>
                  <a:tcPr marL="59218" marR="5921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MLCS2k2</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de-DE" sz="1400">
                          <a:latin typeface="HelveticaNeueLT Com 65 Md"/>
                          <a:ea typeface="Calibri"/>
                          <a:cs typeface="Times New Roman"/>
                        </a:rPr>
                        <a:t>Wood-Vasey et al. 2007</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944">
                <a:tc>
                  <a:txBody>
                    <a:bodyPr/>
                    <a:lstStyle/>
                    <a:p>
                      <a:pPr>
                        <a:lnSpc>
                          <a:spcPct val="115000"/>
                        </a:lnSpc>
                        <a:spcAft>
                          <a:spcPts val="0"/>
                        </a:spcAft>
                      </a:pPr>
                      <a:r>
                        <a:rPr lang="de-DE" sz="1400">
                          <a:latin typeface="HelveticaNeueLT Com 65 Md"/>
                          <a:ea typeface="Calibri"/>
                          <a:cs typeface="Times New Roman"/>
                        </a:rPr>
                        <a:t>178</a:t>
                      </a:r>
                      <a:endParaRPr lang="en-GB" sz="900">
                        <a:latin typeface="Calibri"/>
                        <a:ea typeface="Calibri"/>
                        <a:cs typeface="Times New Roman"/>
                      </a:endParaRPr>
                    </a:p>
                  </a:txBody>
                  <a:tcPr marL="59218" marR="5921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SALT2</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r>
              <a:tr h="322944">
                <a:tc>
                  <a:txBody>
                    <a:bodyPr/>
                    <a:lstStyle/>
                    <a:p>
                      <a:pPr>
                        <a:lnSpc>
                          <a:spcPct val="115000"/>
                        </a:lnSpc>
                        <a:spcAft>
                          <a:spcPts val="0"/>
                        </a:spcAft>
                      </a:pPr>
                      <a:r>
                        <a:rPr lang="de-DE" sz="1400">
                          <a:latin typeface="HelveticaNeueLT Com 65 Md"/>
                          <a:ea typeface="Calibri"/>
                          <a:cs typeface="Times New Roman"/>
                        </a:rPr>
                        <a:t>288</a:t>
                      </a:r>
                      <a:endParaRPr lang="en-GB" sz="900">
                        <a:latin typeface="Calibri"/>
                        <a:ea typeface="Calibri"/>
                        <a:cs typeface="Times New Roman"/>
                      </a:endParaRPr>
                    </a:p>
                  </a:txBody>
                  <a:tcPr marL="59218" marR="5921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MLCS2k2</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de-DE" sz="1400">
                          <a:latin typeface="HelveticaNeueLT Com 65 Md"/>
                          <a:ea typeface="Calibri"/>
                          <a:cs typeface="Times New Roman"/>
                        </a:rPr>
                        <a:t>Kessler et al. 2009</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944">
                <a:tc>
                  <a:txBody>
                    <a:bodyPr/>
                    <a:lstStyle/>
                    <a:p>
                      <a:pPr>
                        <a:lnSpc>
                          <a:spcPct val="115000"/>
                        </a:lnSpc>
                        <a:spcAft>
                          <a:spcPts val="0"/>
                        </a:spcAft>
                      </a:pPr>
                      <a:r>
                        <a:rPr lang="de-DE" sz="1400">
                          <a:latin typeface="HelveticaNeueLT Com 65 Md"/>
                          <a:ea typeface="Calibri"/>
                          <a:cs typeface="Times New Roman"/>
                        </a:rPr>
                        <a:t>288</a:t>
                      </a:r>
                      <a:endParaRPr lang="en-GB" sz="900">
                        <a:latin typeface="Calibri"/>
                        <a:ea typeface="Calibri"/>
                        <a:cs typeface="Times New Roman"/>
                      </a:endParaRPr>
                    </a:p>
                  </a:txBody>
                  <a:tcPr marL="59218" marR="5921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SALT2</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r>
              <a:tr h="322944">
                <a:tc>
                  <a:txBody>
                    <a:bodyPr/>
                    <a:lstStyle/>
                    <a:p>
                      <a:pPr>
                        <a:lnSpc>
                          <a:spcPct val="115000"/>
                        </a:lnSpc>
                        <a:spcAft>
                          <a:spcPts val="0"/>
                        </a:spcAft>
                      </a:pPr>
                      <a:r>
                        <a:rPr lang="de-DE" sz="1400">
                          <a:latin typeface="HelveticaNeueLT Com 65 Md"/>
                          <a:ea typeface="Calibri"/>
                          <a:cs typeface="Times New Roman"/>
                        </a:rPr>
                        <a:t>557</a:t>
                      </a:r>
                      <a:endParaRPr lang="en-GB" sz="900">
                        <a:latin typeface="Calibri"/>
                        <a:ea typeface="Calibri"/>
                        <a:cs typeface="Times New Roman"/>
                      </a:endParaRPr>
                    </a:p>
                  </a:txBody>
                  <a:tcPr marL="59218" marR="5921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SALT2</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Amanullah et al. 2010</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944">
                <a:tc>
                  <a:txBody>
                    <a:bodyPr/>
                    <a:lstStyle/>
                    <a:p>
                      <a:pPr>
                        <a:lnSpc>
                          <a:spcPct val="115000"/>
                        </a:lnSpc>
                        <a:spcAft>
                          <a:spcPts val="0"/>
                        </a:spcAft>
                      </a:pPr>
                      <a:r>
                        <a:rPr lang="de-DE" sz="1400">
                          <a:latin typeface="HelveticaNeueLT Com 65 Md"/>
                          <a:ea typeface="Calibri"/>
                          <a:cs typeface="Times New Roman"/>
                        </a:rPr>
                        <a:t>472</a:t>
                      </a:r>
                      <a:endParaRPr lang="en-GB" sz="900">
                        <a:latin typeface="Calibri"/>
                        <a:ea typeface="Calibri"/>
                        <a:cs typeface="Times New Roman"/>
                      </a:endParaRPr>
                    </a:p>
                  </a:txBody>
                  <a:tcPr marL="59218" marR="5921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SiFTO/SALT2</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Conley et al. 2011</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944">
                <a:tc>
                  <a:txBody>
                    <a:bodyPr/>
                    <a:lstStyle/>
                    <a:p>
                      <a:pPr>
                        <a:lnSpc>
                          <a:spcPct val="115000"/>
                        </a:lnSpc>
                        <a:spcAft>
                          <a:spcPts val="0"/>
                        </a:spcAft>
                      </a:pPr>
                      <a:r>
                        <a:rPr lang="de-DE" sz="1400">
                          <a:latin typeface="HelveticaNeueLT Com 65 Md"/>
                          <a:ea typeface="Calibri"/>
                          <a:cs typeface="Times New Roman"/>
                        </a:rPr>
                        <a:t>580</a:t>
                      </a:r>
                      <a:endParaRPr lang="en-GB" sz="900">
                        <a:latin typeface="Calibri"/>
                        <a:ea typeface="Calibri"/>
                        <a:cs typeface="Times New Roman"/>
                      </a:endParaRPr>
                    </a:p>
                  </a:txBody>
                  <a:tcPr marL="59218" marR="5921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DE" sz="1400" dirty="0">
                        <a:latin typeface="HelveticaNeueLT Com 65 Md"/>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latin typeface="HelveticaNeueLT Com 65 Md"/>
                          <a:ea typeface="Calibri"/>
                          <a:cs typeface="Times New Roman"/>
                        </a:rPr>
                        <a:t>SALT2</a:t>
                      </a:r>
                      <a:endParaRPr lang="en-GB" sz="90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latin typeface="HelveticaNeueLT Com 65 Md"/>
                          <a:ea typeface="Calibri"/>
                          <a:cs typeface="Times New Roman"/>
                        </a:rPr>
                        <a:t>Suzuki et al. 2011</a:t>
                      </a:r>
                      <a:endParaRPr lang="en-GB" sz="900" dirty="0">
                        <a:latin typeface="Calibri"/>
                        <a:ea typeface="Calibri"/>
                        <a:cs typeface="Times New Roman"/>
                      </a:endParaRPr>
                    </a:p>
                  </a:txBody>
                  <a:tcPr marL="59218" marR="5921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4" name="Group 36"/>
          <p:cNvGrpSpPr/>
          <p:nvPr/>
        </p:nvGrpSpPr>
        <p:grpSpPr>
          <a:xfrm>
            <a:off x="1051175" y="3466800"/>
            <a:ext cx="3520825" cy="2571750"/>
            <a:chOff x="1051200" y="2970000"/>
            <a:chExt cx="3520825" cy="2571750"/>
          </a:xfrm>
        </p:grpSpPr>
        <p:grpSp>
          <p:nvGrpSpPr>
            <p:cNvPr id="5" name="Group 22"/>
            <p:cNvGrpSpPr/>
            <p:nvPr/>
          </p:nvGrpSpPr>
          <p:grpSpPr>
            <a:xfrm>
              <a:off x="1051200" y="2970000"/>
              <a:ext cx="1648592" cy="2544950"/>
              <a:chOff x="1051200" y="2970000"/>
              <a:chExt cx="1648592" cy="2544950"/>
            </a:xfrm>
          </p:grpSpPr>
          <p:pic>
            <p:nvPicPr>
              <p:cNvPr id="48" name="Picture 1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51967" y="2970000"/>
                <a:ext cx="1647825" cy="285750"/>
              </a:xfrm>
              <a:prstGeom prst="rect">
                <a:avLst/>
              </a:prstGeom>
              <a:noFill/>
            </p:spPr>
          </p:pic>
          <p:pic>
            <p:nvPicPr>
              <p:cNvPr id="49" name="Picture 1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51200" y="3284984"/>
                <a:ext cx="971550" cy="285750"/>
              </a:xfrm>
              <a:prstGeom prst="rect">
                <a:avLst/>
              </a:prstGeom>
              <a:noFill/>
            </p:spPr>
          </p:pic>
          <p:pic>
            <p:nvPicPr>
              <p:cNvPr id="50" name="Picture 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51200" y="3618000"/>
                <a:ext cx="971550" cy="285750"/>
              </a:xfrm>
              <a:prstGeom prst="rect">
                <a:avLst/>
              </a:prstGeom>
              <a:noFill/>
            </p:spPr>
          </p:pic>
          <p:pic>
            <p:nvPicPr>
              <p:cNvPr id="51" name="Picture 1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51200" y="3952800"/>
                <a:ext cx="1638300" cy="285750"/>
              </a:xfrm>
              <a:prstGeom prst="rect">
                <a:avLst/>
              </a:prstGeom>
              <a:noFill/>
            </p:spPr>
          </p:pic>
          <p:pic>
            <p:nvPicPr>
              <p:cNvPr id="52" name="Picture 1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51200" y="4266000"/>
                <a:ext cx="1647825" cy="285750"/>
              </a:xfrm>
              <a:prstGeom prst="rect">
                <a:avLst/>
              </a:prstGeom>
              <a:noFill/>
            </p:spPr>
          </p:pic>
          <p:pic>
            <p:nvPicPr>
              <p:cNvPr id="53" name="Picture 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051200" y="4590000"/>
                <a:ext cx="971550" cy="285750"/>
              </a:xfrm>
              <a:prstGeom prst="rect">
                <a:avLst/>
              </a:prstGeom>
              <a:noFill/>
            </p:spPr>
          </p:pic>
          <p:pic>
            <p:nvPicPr>
              <p:cNvPr id="54"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051200" y="5229200"/>
                <a:ext cx="971550" cy="285750"/>
              </a:xfrm>
              <a:prstGeom prst="rect">
                <a:avLst/>
              </a:prstGeom>
              <a:noFill/>
            </p:spPr>
          </p:pic>
        </p:grpSp>
        <p:grpSp>
          <p:nvGrpSpPr>
            <p:cNvPr id="6" name="Group 23"/>
            <p:cNvGrpSpPr/>
            <p:nvPr/>
          </p:nvGrpSpPr>
          <p:grpSpPr>
            <a:xfrm>
              <a:off x="2771800" y="2970000"/>
              <a:ext cx="1800225" cy="2571750"/>
              <a:chOff x="2771800" y="2970000"/>
              <a:chExt cx="1800225" cy="2571750"/>
            </a:xfrm>
          </p:grpSpPr>
          <p:pic>
            <p:nvPicPr>
              <p:cNvPr id="40" name="Picture 1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771800" y="2970000"/>
                <a:ext cx="1790700" cy="285750"/>
              </a:xfrm>
              <a:prstGeom prst="rect">
                <a:avLst/>
              </a:prstGeom>
              <a:noFill/>
            </p:spPr>
          </p:pic>
          <p:pic>
            <p:nvPicPr>
              <p:cNvPr id="41" name="Picture 15"/>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771800" y="3294000"/>
                <a:ext cx="1714500" cy="285750"/>
              </a:xfrm>
              <a:prstGeom prst="rect">
                <a:avLst/>
              </a:prstGeom>
              <a:noFill/>
            </p:spPr>
          </p:pic>
          <p:pic>
            <p:nvPicPr>
              <p:cNvPr id="42" name="Picture 13"/>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771800" y="3618000"/>
                <a:ext cx="1714500" cy="285750"/>
              </a:xfrm>
              <a:prstGeom prst="rect">
                <a:avLst/>
              </a:prstGeom>
              <a:noFill/>
            </p:spPr>
          </p:pic>
          <p:pic>
            <p:nvPicPr>
              <p:cNvPr id="43" name="Picture 1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772000" y="3960000"/>
                <a:ext cx="1514475" cy="285750"/>
              </a:xfrm>
              <a:prstGeom prst="rect">
                <a:avLst/>
              </a:prstGeom>
              <a:noFill/>
            </p:spPr>
          </p:pic>
          <p:pic>
            <p:nvPicPr>
              <p:cNvPr id="44" name="Picture 9"/>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2772000" y="4302000"/>
                <a:ext cx="1514475" cy="285750"/>
              </a:xfrm>
              <a:prstGeom prst="rect">
                <a:avLst/>
              </a:prstGeom>
              <a:noFill/>
            </p:spPr>
          </p:pic>
          <p:pic>
            <p:nvPicPr>
              <p:cNvPr id="45" name="Picture 7"/>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2771800" y="4581128"/>
                <a:ext cx="1800225" cy="285750"/>
              </a:xfrm>
              <a:prstGeom prst="rect">
                <a:avLst/>
              </a:prstGeom>
              <a:noFill/>
            </p:spPr>
          </p:pic>
          <p:pic>
            <p:nvPicPr>
              <p:cNvPr id="46" name="Picture 6"/>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2771800" y="4914000"/>
                <a:ext cx="1514475" cy="304800"/>
              </a:xfrm>
              <a:prstGeom prst="rect">
                <a:avLst/>
              </a:prstGeom>
              <a:noFill/>
            </p:spPr>
          </p:pic>
          <p:pic>
            <p:nvPicPr>
              <p:cNvPr id="47" name="Picture 4"/>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772000" y="5256000"/>
                <a:ext cx="1123950" cy="285750"/>
              </a:xfrm>
              <a:prstGeom prst="rect">
                <a:avLst/>
              </a:prstGeom>
              <a:noFill/>
            </p:spPr>
          </p:pic>
        </p:gr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82613" y="914400"/>
            <a:ext cx="8001000" cy="4724400"/>
            <a:chOff x="528" y="552"/>
            <a:chExt cx="5040" cy="2976"/>
          </a:xfrm>
        </p:grpSpPr>
        <p:sp>
          <p:nvSpPr>
            <p:cNvPr id="48131" name="Line 3"/>
            <p:cNvSpPr>
              <a:spLocks noChangeShapeType="1"/>
            </p:cNvSpPr>
            <p:nvPr/>
          </p:nvSpPr>
          <p:spPr bwMode="auto">
            <a:xfrm>
              <a:off x="528" y="552"/>
              <a:ext cx="0" cy="2976"/>
            </a:xfrm>
            <a:prstGeom prst="line">
              <a:avLst/>
            </a:prstGeom>
            <a:noFill/>
            <a:ln w="38100">
              <a:solidFill>
                <a:srgbClr val="FFFF66"/>
              </a:solidFill>
              <a:round/>
              <a:headEnd type="triangle" w="lg" len="lg"/>
              <a:tailEnd type="none" w="sm" len="sm"/>
            </a:ln>
            <a:effectLst/>
          </p:spPr>
          <p:txBody>
            <a:bodyPr/>
            <a:lstStyle/>
            <a:p>
              <a:endParaRPr lang="en-GB"/>
            </a:p>
          </p:txBody>
        </p:sp>
        <p:sp>
          <p:nvSpPr>
            <p:cNvPr id="48132" name="Line 4"/>
            <p:cNvSpPr>
              <a:spLocks noChangeShapeType="1"/>
            </p:cNvSpPr>
            <p:nvPr/>
          </p:nvSpPr>
          <p:spPr bwMode="auto">
            <a:xfrm>
              <a:off x="528" y="3528"/>
              <a:ext cx="5040" cy="0"/>
            </a:xfrm>
            <a:prstGeom prst="line">
              <a:avLst/>
            </a:prstGeom>
            <a:noFill/>
            <a:ln w="38100">
              <a:solidFill>
                <a:srgbClr val="FFFF66"/>
              </a:solidFill>
              <a:round/>
              <a:headEnd/>
              <a:tailEnd type="triangle" w="lg" len="lg"/>
            </a:ln>
            <a:effectLst/>
          </p:spPr>
          <p:txBody>
            <a:bodyPr/>
            <a:lstStyle/>
            <a:p>
              <a:endParaRPr lang="en-GB"/>
            </a:p>
          </p:txBody>
        </p:sp>
      </p:grpSp>
      <p:sp>
        <p:nvSpPr>
          <p:cNvPr id="48133" name="Text Box 5"/>
          <p:cNvSpPr txBox="1">
            <a:spLocks noChangeArrowheads="1"/>
          </p:cNvSpPr>
          <p:nvPr/>
        </p:nvSpPr>
        <p:spPr bwMode="auto">
          <a:xfrm>
            <a:off x="838200" y="1066800"/>
            <a:ext cx="2508250" cy="701675"/>
          </a:xfrm>
          <a:prstGeom prst="rect">
            <a:avLst/>
          </a:prstGeom>
          <a:noFill/>
          <a:ln w="9525">
            <a:noFill/>
            <a:miter lim="800000"/>
            <a:headEnd/>
            <a:tailEnd/>
          </a:ln>
          <a:effectLst/>
        </p:spPr>
        <p:txBody>
          <a:bodyPr>
            <a:spAutoFit/>
          </a:bodyPr>
          <a:lstStyle/>
          <a:p>
            <a:pPr algn="ctr"/>
            <a:r>
              <a:rPr lang="en-US" sz="2000">
                <a:solidFill>
                  <a:srgbClr val="FFFF66"/>
                </a:solidFill>
                <a:latin typeface="Comic Sans MS" pitchFamily="66" charset="0"/>
              </a:rPr>
              <a:t>Mittlerer Abstand der Galaxien</a:t>
            </a:r>
          </a:p>
        </p:txBody>
      </p:sp>
      <p:grpSp>
        <p:nvGrpSpPr>
          <p:cNvPr id="3" name="Group 6"/>
          <p:cNvGrpSpPr>
            <a:grpSpLocks/>
          </p:cNvGrpSpPr>
          <p:nvPr/>
        </p:nvGrpSpPr>
        <p:grpSpPr bwMode="auto">
          <a:xfrm>
            <a:off x="3173413" y="3733800"/>
            <a:ext cx="769937" cy="2584450"/>
            <a:chOff x="2095" y="2280"/>
            <a:chExt cx="485" cy="1676"/>
          </a:xfrm>
        </p:grpSpPr>
        <p:sp>
          <p:nvSpPr>
            <p:cNvPr id="48135" name="Text Box 7"/>
            <p:cNvSpPr txBox="1">
              <a:spLocks noChangeArrowheads="1"/>
            </p:cNvSpPr>
            <p:nvPr/>
          </p:nvSpPr>
          <p:spPr bwMode="auto">
            <a:xfrm>
              <a:off x="2095" y="3738"/>
              <a:ext cx="485" cy="218"/>
            </a:xfrm>
            <a:prstGeom prst="rect">
              <a:avLst/>
            </a:prstGeom>
            <a:noFill/>
            <a:ln w="9525">
              <a:noFill/>
              <a:miter lim="800000"/>
              <a:headEnd/>
              <a:tailEnd/>
            </a:ln>
            <a:effectLst/>
          </p:spPr>
          <p:txBody>
            <a:bodyPr wrap="none">
              <a:spAutoFit/>
            </a:bodyPr>
            <a:lstStyle/>
            <a:p>
              <a:r>
                <a:rPr lang="en-US" sz="1600">
                  <a:solidFill>
                    <a:srgbClr val="FFFF66"/>
                  </a:solidFill>
                  <a:latin typeface="Comic Sans MS" pitchFamily="66" charset="0"/>
                </a:rPr>
                <a:t>Heute</a:t>
              </a:r>
            </a:p>
          </p:txBody>
        </p:sp>
        <p:sp>
          <p:nvSpPr>
            <p:cNvPr id="48136" name="AutoShape 8"/>
            <p:cNvSpPr>
              <a:spLocks noChangeArrowheads="1"/>
            </p:cNvSpPr>
            <p:nvPr/>
          </p:nvSpPr>
          <p:spPr bwMode="auto">
            <a:xfrm>
              <a:off x="2239" y="3528"/>
              <a:ext cx="96" cy="96"/>
            </a:xfrm>
            <a:prstGeom prst="triangle">
              <a:avLst>
                <a:gd name="adj" fmla="val 50000"/>
              </a:avLst>
            </a:prstGeom>
            <a:solidFill>
              <a:srgbClr val="FFFF66"/>
            </a:solidFill>
            <a:ln w="9525">
              <a:solidFill>
                <a:schemeClr val="tx1"/>
              </a:solidFill>
              <a:miter lim="800000"/>
              <a:headEnd/>
              <a:tailEnd/>
            </a:ln>
            <a:effectLst/>
          </p:spPr>
          <p:txBody>
            <a:bodyPr wrap="none" anchor="ctr"/>
            <a:lstStyle/>
            <a:p>
              <a:endParaRPr lang="en-GB"/>
            </a:p>
          </p:txBody>
        </p:sp>
        <p:sp>
          <p:nvSpPr>
            <p:cNvPr id="48137" name="Line 9"/>
            <p:cNvSpPr>
              <a:spLocks noChangeShapeType="1"/>
            </p:cNvSpPr>
            <p:nvPr/>
          </p:nvSpPr>
          <p:spPr bwMode="auto">
            <a:xfrm flipV="1">
              <a:off x="2287" y="2280"/>
              <a:ext cx="0" cy="1248"/>
            </a:xfrm>
            <a:prstGeom prst="line">
              <a:avLst/>
            </a:prstGeom>
            <a:noFill/>
            <a:ln w="28575">
              <a:solidFill>
                <a:srgbClr val="FFFF66"/>
              </a:solidFill>
              <a:prstDash val="sysDot"/>
              <a:round/>
              <a:headEnd/>
              <a:tailEnd/>
            </a:ln>
            <a:effectLst/>
          </p:spPr>
          <p:txBody>
            <a:bodyPr/>
            <a:lstStyle/>
            <a:p>
              <a:endParaRPr lang="en-GB"/>
            </a:p>
          </p:txBody>
        </p:sp>
      </p:grpSp>
      <p:grpSp>
        <p:nvGrpSpPr>
          <p:cNvPr id="4" name="Group 58"/>
          <p:cNvGrpSpPr>
            <a:grpSpLocks/>
          </p:cNvGrpSpPr>
          <p:nvPr/>
        </p:nvGrpSpPr>
        <p:grpSpPr bwMode="auto">
          <a:xfrm>
            <a:off x="1143000" y="2971800"/>
            <a:ext cx="1600200" cy="528638"/>
            <a:chOff x="720" y="1872"/>
            <a:chExt cx="1008" cy="333"/>
          </a:xfrm>
        </p:grpSpPr>
        <p:sp>
          <p:nvSpPr>
            <p:cNvPr id="48139" name="AutoShape 11"/>
            <p:cNvSpPr>
              <a:spLocks noChangeArrowheads="1"/>
            </p:cNvSpPr>
            <p:nvPr/>
          </p:nvSpPr>
          <p:spPr bwMode="auto">
            <a:xfrm>
              <a:off x="720" y="2109"/>
              <a:ext cx="1008" cy="96"/>
            </a:xfrm>
            <a:prstGeom prst="leftArrow">
              <a:avLst>
                <a:gd name="adj1" fmla="val 41667"/>
                <a:gd name="adj2" fmla="val 193764"/>
              </a:avLst>
            </a:prstGeom>
            <a:solidFill>
              <a:srgbClr val="FFFF99"/>
            </a:solidFill>
            <a:ln w="19050">
              <a:solidFill>
                <a:schemeClr val="tx1"/>
              </a:solidFill>
              <a:miter lim="800000"/>
              <a:headEnd/>
              <a:tailEnd/>
            </a:ln>
            <a:effectLst/>
          </p:spPr>
          <p:txBody>
            <a:bodyPr wrap="none" anchor="ctr"/>
            <a:lstStyle/>
            <a:p>
              <a:endParaRPr lang="en-GB"/>
            </a:p>
          </p:txBody>
        </p:sp>
        <p:sp>
          <p:nvSpPr>
            <p:cNvPr id="48140" name="Text Box 12"/>
            <p:cNvSpPr txBox="1">
              <a:spLocks noChangeArrowheads="1"/>
            </p:cNvSpPr>
            <p:nvPr/>
          </p:nvSpPr>
          <p:spPr bwMode="auto">
            <a:xfrm>
              <a:off x="864" y="1872"/>
              <a:ext cx="851" cy="231"/>
            </a:xfrm>
            <a:prstGeom prst="rect">
              <a:avLst/>
            </a:prstGeom>
            <a:noFill/>
            <a:ln w="9525">
              <a:noFill/>
              <a:miter lim="800000"/>
              <a:headEnd/>
              <a:tailEnd/>
            </a:ln>
            <a:effectLst/>
          </p:spPr>
          <p:txBody>
            <a:bodyPr wrap="none">
              <a:spAutoFit/>
            </a:bodyPr>
            <a:lstStyle/>
            <a:p>
              <a:r>
                <a:rPr lang="de-DE" sz="1800" b="0">
                  <a:solidFill>
                    <a:srgbClr val="FFFF66"/>
                  </a:solidFill>
                  <a:latin typeface="Comic Sans MS" pitchFamily="66" charset="0"/>
                </a:rPr>
                <a:t>Schwächer</a:t>
              </a:r>
            </a:p>
          </p:txBody>
        </p:sp>
      </p:grpSp>
      <p:grpSp>
        <p:nvGrpSpPr>
          <p:cNvPr id="5" name="Group 59"/>
          <p:cNvGrpSpPr>
            <a:grpSpLocks/>
          </p:cNvGrpSpPr>
          <p:nvPr/>
        </p:nvGrpSpPr>
        <p:grpSpPr bwMode="auto">
          <a:xfrm>
            <a:off x="3868738" y="3733800"/>
            <a:ext cx="2190750" cy="1600200"/>
            <a:chOff x="2437" y="2352"/>
            <a:chExt cx="1380" cy="1008"/>
          </a:xfrm>
        </p:grpSpPr>
        <p:sp>
          <p:nvSpPr>
            <p:cNvPr id="48142" name="AutoShape 14"/>
            <p:cNvSpPr>
              <a:spLocks noChangeArrowheads="1"/>
            </p:cNvSpPr>
            <p:nvPr/>
          </p:nvSpPr>
          <p:spPr bwMode="auto">
            <a:xfrm>
              <a:off x="2437" y="2352"/>
              <a:ext cx="96" cy="1008"/>
            </a:xfrm>
            <a:prstGeom prst="downArrow">
              <a:avLst>
                <a:gd name="adj1" fmla="val 41667"/>
                <a:gd name="adj2" fmla="val 212479"/>
              </a:avLst>
            </a:prstGeom>
            <a:solidFill>
              <a:srgbClr val="FF0000"/>
            </a:solidFill>
            <a:ln w="12700">
              <a:solidFill>
                <a:schemeClr val="tx1"/>
              </a:solidFill>
              <a:miter lim="800000"/>
              <a:headEnd/>
              <a:tailEnd/>
            </a:ln>
            <a:effectLst/>
          </p:spPr>
          <p:txBody>
            <a:bodyPr wrap="none" anchor="ctr"/>
            <a:lstStyle/>
            <a:p>
              <a:endParaRPr lang="en-GB"/>
            </a:p>
          </p:txBody>
        </p:sp>
        <p:sp>
          <p:nvSpPr>
            <p:cNvPr id="48143" name="Text Box 15"/>
            <p:cNvSpPr txBox="1">
              <a:spLocks noChangeArrowheads="1"/>
            </p:cNvSpPr>
            <p:nvPr/>
          </p:nvSpPr>
          <p:spPr bwMode="auto">
            <a:xfrm>
              <a:off x="2592" y="2592"/>
              <a:ext cx="1225" cy="231"/>
            </a:xfrm>
            <a:prstGeom prst="rect">
              <a:avLst/>
            </a:prstGeom>
            <a:noFill/>
            <a:ln w="9525">
              <a:noFill/>
              <a:miter lim="800000"/>
              <a:headEnd/>
              <a:tailEnd/>
            </a:ln>
            <a:effectLst/>
          </p:spPr>
          <p:txBody>
            <a:bodyPr wrap="none">
              <a:spAutoFit/>
            </a:bodyPr>
            <a:lstStyle/>
            <a:p>
              <a:pPr algn="ctr"/>
              <a:r>
                <a:rPr lang="de-DE" sz="1800" b="0">
                  <a:solidFill>
                    <a:srgbClr val="FF0000"/>
                  </a:solidFill>
                  <a:latin typeface="Comic Sans MS" pitchFamily="66" charset="0"/>
                </a:rPr>
                <a:t>Rotverschiebung</a:t>
              </a:r>
            </a:p>
          </p:txBody>
        </p:sp>
      </p:grpSp>
      <p:grpSp>
        <p:nvGrpSpPr>
          <p:cNvPr id="6" name="Group 60"/>
          <p:cNvGrpSpPr>
            <a:grpSpLocks/>
          </p:cNvGrpSpPr>
          <p:nvPr/>
        </p:nvGrpSpPr>
        <p:grpSpPr bwMode="auto">
          <a:xfrm>
            <a:off x="2563813" y="2185988"/>
            <a:ext cx="6427787" cy="4443412"/>
            <a:chOff x="1615" y="1377"/>
            <a:chExt cx="4049" cy="2799"/>
          </a:xfrm>
        </p:grpSpPr>
        <p:sp>
          <p:nvSpPr>
            <p:cNvPr id="48144" name="Text Box 16"/>
            <p:cNvSpPr txBox="1">
              <a:spLocks noChangeArrowheads="1"/>
            </p:cNvSpPr>
            <p:nvPr/>
          </p:nvSpPr>
          <p:spPr bwMode="auto">
            <a:xfrm>
              <a:off x="5107" y="1377"/>
              <a:ext cx="557" cy="237"/>
            </a:xfrm>
            <a:prstGeom prst="rect">
              <a:avLst/>
            </a:prstGeom>
            <a:noFill/>
            <a:ln w="9525">
              <a:solidFill>
                <a:srgbClr val="66FF99"/>
              </a:solidFill>
              <a:miter lim="800000"/>
              <a:headEnd/>
              <a:tailEnd/>
            </a:ln>
            <a:effectLst/>
          </p:spPr>
          <p:txBody>
            <a:bodyPr wrap="none">
              <a:spAutoFit/>
            </a:bodyPr>
            <a:lstStyle/>
            <a:p>
              <a:r>
                <a:rPr lang="en-US" sz="1800">
                  <a:solidFill>
                    <a:srgbClr val="66FF99"/>
                  </a:solidFill>
                  <a:latin typeface="Arial" charset="0"/>
                  <a:sym typeface="Symbol" pitchFamily="18" charset="2"/>
                </a:rPr>
                <a:t></a:t>
              </a:r>
              <a:r>
                <a:rPr lang="en-US" sz="1800" baseline="-25000">
                  <a:solidFill>
                    <a:srgbClr val="66FF99"/>
                  </a:solidFill>
                  <a:latin typeface="Arial" charset="0"/>
                  <a:sym typeface="Symbol" pitchFamily="18" charset="2"/>
                </a:rPr>
                <a:t>M</a:t>
              </a:r>
              <a:r>
                <a:rPr lang="en-US" sz="1800">
                  <a:solidFill>
                    <a:srgbClr val="66FF99"/>
                  </a:solidFill>
                  <a:latin typeface="Arial" charset="0"/>
                  <a:sym typeface="Symbol" pitchFamily="18" charset="2"/>
                </a:rPr>
                <a:t> = 1</a:t>
              </a:r>
              <a:endParaRPr lang="en-US" sz="1800">
                <a:solidFill>
                  <a:srgbClr val="66FF99"/>
                </a:solidFill>
                <a:latin typeface="Arial" charset="0"/>
              </a:endParaRPr>
            </a:p>
          </p:txBody>
        </p:sp>
        <p:grpSp>
          <p:nvGrpSpPr>
            <p:cNvPr id="7" name="Group 17"/>
            <p:cNvGrpSpPr>
              <a:grpSpLocks/>
            </p:cNvGrpSpPr>
            <p:nvPr/>
          </p:nvGrpSpPr>
          <p:grpSpPr bwMode="auto">
            <a:xfrm>
              <a:off x="1615" y="1477"/>
              <a:ext cx="3435" cy="2699"/>
              <a:chOff x="1824" y="1428"/>
              <a:chExt cx="3435" cy="2699"/>
            </a:xfrm>
          </p:grpSpPr>
          <p:sp>
            <p:nvSpPr>
              <p:cNvPr id="48146" name="Freeform 18"/>
              <p:cNvSpPr>
                <a:spLocks/>
              </p:cNvSpPr>
              <p:nvPr/>
            </p:nvSpPr>
            <p:spPr bwMode="auto">
              <a:xfrm>
                <a:off x="3099" y="1428"/>
                <a:ext cx="2160" cy="396"/>
              </a:xfrm>
              <a:custGeom>
                <a:avLst/>
                <a:gdLst/>
                <a:ahLst/>
                <a:cxnLst>
                  <a:cxn ang="0">
                    <a:pos x="0" y="492"/>
                  </a:cxn>
                  <a:cxn ang="0">
                    <a:pos x="930" y="84"/>
                  </a:cxn>
                  <a:cxn ang="0">
                    <a:pos x="1818" y="30"/>
                  </a:cxn>
                </a:cxnLst>
                <a:rect l="0" t="0" r="r" b="b"/>
                <a:pathLst>
                  <a:path w="1818" h="492">
                    <a:moveTo>
                      <a:pt x="0" y="492"/>
                    </a:moveTo>
                    <a:cubicBezTo>
                      <a:pt x="390" y="228"/>
                      <a:pt x="627" y="161"/>
                      <a:pt x="930" y="84"/>
                    </a:cubicBezTo>
                    <a:cubicBezTo>
                      <a:pt x="1236" y="0"/>
                      <a:pt x="1633" y="41"/>
                      <a:pt x="1818" y="30"/>
                    </a:cubicBezTo>
                  </a:path>
                </a:pathLst>
              </a:custGeom>
              <a:noFill/>
              <a:ln w="38100">
                <a:solidFill>
                  <a:srgbClr val="66FF99"/>
                </a:solidFill>
                <a:round/>
                <a:headEnd/>
                <a:tailEnd/>
              </a:ln>
              <a:effectLst/>
            </p:spPr>
            <p:txBody>
              <a:bodyPr/>
              <a:lstStyle/>
              <a:p>
                <a:endParaRPr lang="en-GB"/>
              </a:p>
            </p:txBody>
          </p:sp>
          <p:sp>
            <p:nvSpPr>
              <p:cNvPr id="48147" name="Arc 19"/>
              <p:cNvSpPr>
                <a:spLocks/>
              </p:cNvSpPr>
              <p:nvPr/>
            </p:nvSpPr>
            <p:spPr bwMode="auto">
              <a:xfrm rot="12625532" flipV="1">
                <a:off x="1824" y="1692"/>
                <a:ext cx="1611" cy="2435"/>
              </a:xfrm>
              <a:custGeom>
                <a:avLst/>
                <a:gdLst>
                  <a:gd name="G0" fmla="+- 0 0 0"/>
                  <a:gd name="G1" fmla="+- 17723 0 0"/>
                  <a:gd name="G2" fmla="+- 21600 0 0"/>
                  <a:gd name="T0" fmla="*/ 12347 w 21598"/>
                  <a:gd name="T1" fmla="*/ 0 h 17723"/>
                  <a:gd name="T2" fmla="*/ 21598 w 21598"/>
                  <a:gd name="T3" fmla="*/ 17423 h 17723"/>
                  <a:gd name="T4" fmla="*/ 0 w 21598"/>
                  <a:gd name="T5" fmla="*/ 17723 h 17723"/>
                </a:gdLst>
                <a:ahLst/>
                <a:cxnLst>
                  <a:cxn ang="0">
                    <a:pos x="T0" y="T1"/>
                  </a:cxn>
                  <a:cxn ang="0">
                    <a:pos x="T2" y="T3"/>
                  </a:cxn>
                  <a:cxn ang="0">
                    <a:pos x="T4" y="T5"/>
                  </a:cxn>
                </a:cxnLst>
                <a:rect l="0" t="0" r="r" b="b"/>
                <a:pathLst>
                  <a:path w="21598" h="17723" fill="none" extrusionOk="0">
                    <a:moveTo>
                      <a:pt x="12347" y="-1"/>
                    </a:moveTo>
                    <a:cubicBezTo>
                      <a:pt x="18057" y="3978"/>
                      <a:pt x="21501" y="10464"/>
                      <a:pt x="21597" y="17423"/>
                    </a:cubicBezTo>
                  </a:path>
                  <a:path w="21598" h="17723" stroke="0" extrusionOk="0">
                    <a:moveTo>
                      <a:pt x="12347" y="-1"/>
                    </a:moveTo>
                    <a:cubicBezTo>
                      <a:pt x="18057" y="3978"/>
                      <a:pt x="21501" y="10464"/>
                      <a:pt x="21597" y="17423"/>
                    </a:cubicBezTo>
                    <a:lnTo>
                      <a:pt x="0" y="17723"/>
                    </a:lnTo>
                    <a:close/>
                  </a:path>
                </a:pathLst>
              </a:custGeom>
              <a:noFill/>
              <a:ln w="38100">
                <a:solidFill>
                  <a:srgbClr val="66FF99"/>
                </a:solidFill>
                <a:round/>
                <a:headEnd/>
                <a:tailEnd/>
              </a:ln>
              <a:effectLst/>
            </p:spPr>
            <p:txBody>
              <a:bodyPr wrap="none" anchor="ctr"/>
              <a:lstStyle/>
              <a:p>
                <a:endParaRPr lang="en-GB"/>
              </a:p>
            </p:txBody>
          </p:sp>
        </p:grpSp>
      </p:grpSp>
      <p:sp>
        <p:nvSpPr>
          <p:cNvPr id="48149" name="Text Box 21"/>
          <p:cNvSpPr txBox="1">
            <a:spLocks noChangeArrowheads="1"/>
          </p:cNvSpPr>
          <p:nvPr/>
        </p:nvSpPr>
        <p:spPr bwMode="auto">
          <a:xfrm>
            <a:off x="6985000" y="5738813"/>
            <a:ext cx="692150" cy="396875"/>
          </a:xfrm>
          <a:prstGeom prst="rect">
            <a:avLst/>
          </a:prstGeom>
          <a:noFill/>
          <a:ln w="9525">
            <a:noFill/>
            <a:miter lim="800000"/>
            <a:headEnd/>
            <a:tailEnd/>
          </a:ln>
          <a:effectLst/>
        </p:spPr>
        <p:txBody>
          <a:bodyPr wrap="none">
            <a:spAutoFit/>
          </a:bodyPr>
          <a:lstStyle/>
          <a:p>
            <a:pPr algn="ctr"/>
            <a:r>
              <a:rPr lang="en-US" sz="2000">
                <a:solidFill>
                  <a:srgbClr val="FFFF66"/>
                </a:solidFill>
                <a:latin typeface="Comic Sans MS" pitchFamily="66" charset="0"/>
              </a:rPr>
              <a:t>Zeit</a:t>
            </a:r>
          </a:p>
        </p:txBody>
      </p:sp>
      <p:grpSp>
        <p:nvGrpSpPr>
          <p:cNvPr id="8" name="Group 26"/>
          <p:cNvGrpSpPr>
            <a:grpSpLocks/>
          </p:cNvGrpSpPr>
          <p:nvPr/>
        </p:nvGrpSpPr>
        <p:grpSpPr bwMode="auto">
          <a:xfrm>
            <a:off x="1871663" y="76200"/>
            <a:ext cx="3981450" cy="6172200"/>
            <a:chOff x="1388" y="0"/>
            <a:chExt cx="2508" cy="3888"/>
          </a:xfrm>
        </p:grpSpPr>
        <p:sp>
          <p:nvSpPr>
            <p:cNvPr id="48155" name="Freeform 27"/>
            <p:cNvSpPr>
              <a:spLocks/>
            </p:cNvSpPr>
            <p:nvPr/>
          </p:nvSpPr>
          <p:spPr bwMode="auto">
            <a:xfrm rot="1320989">
              <a:off x="1388" y="556"/>
              <a:ext cx="1396" cy="3332"/>
            </a:xfrm>
            <a:custGeom>
              <a:avLst/>
              <a:gdLst/>
              <a:ahLst/>
              <a:cxnLst>
                <a:cxn ang="0">
                  <a:pos x="0" y="3216"/>
                </a:cxn>
                <a:cxn ang="0">
                  <a:pos x="846" y="2160"/>
                </a:cxn>
                <a:cxn ang="0">
                  <a:pos x="2220" y="1458"/>
                </a:cxn>
                <a:cxn ang="0">
                  <a:pos x="2976" y="0"/>
                </a:cxn>
              </a:cxnLst>
              <a:rect l="0" t="0" r="r" b="b"/>
              <a:pathLst>
                <a:path w="2976" h="3216">
                  <a:moveTo>
                    <a:pt x="0" y="3216"/>
                  </a:moveTo>
                  <a:cubicBezTo>
                    <a:pt x="141" y="3040"/>
                    <a:pt x="476" y="2453"/>
                    <a:pt x="846" y="2160"/>
                  </a:cubicBezTo>
                  <a:cubicBezTo>
                    <a:pt x="1216" y="1867"/>
                    <a:pt x="1865" y="1818"/>
                    <a:pt x="2220" y="1458"/>
                  </a:cubicBezTo>
                  <a:cubicBezTo>
                    <a:pt x="2575" y="1098"/>
                    <a:pt x="2819" y="304"/>
                    <a:pt x="2976" y="0"/>
                  </a:cubicBezTo>
                </a:path>
              </a:pathLst>
            </a:custGeom>
            <a:noFill/>
            <a:ln w="38100">
              <a:solidFill>
                <a:srgbClr val="FF0000"/>
              </a:solidFill>
              <a:round/>
              <a:headEnd/>
              <a:tailEnd/>
            </a:ln>
            <a:effectLst/>
          </p:spPr>
          <p:txBody>
            <a:bodyPr/>
            <a:lstStyle/>
            <a:p>
              <a:endParaRPr lang="en-GB"/>
            </a:p>
          </p:txBody>
        </p:sp>
        <p:sp>
          <p:nvSpPr>
            <p:cNvPr id="48156" name="Line 28"/>
            <p:cNvSpPr>
              <a:spLocks noChangeShapeType="1"/>
            </p:cNvSpPr>
            <p:nvPr/>
          </p:nvSpPr>
          <p:spPr bwMode="auto">
            <a:xfrm rot="137789" flipV="1">
              <a:off x="3368" y="0"/>
              <a:ext cx="528" cy="960"/>
            </a:xfrm>
            <a:prstGeom prst="line">
              <a:avLst/>
            </a:prstGeom>
            <a:noFill/>
            <a:ln w="38100">
              <a:solidFill>
                <a:srgbClr val="FF0000"/>
              </a:solidFill>
              <a:round/>
              <a:headEnd/>
              <a:tailEnd/>
            </a:ln>
            <a:effectLst/>
          </p:spPr>
          <p:txBody>
            <a:bodyPr/>
            <a:lstStyle/>
            <a:p>
              <a:endParaRPr lang="en-GB"/>
            </a:p>
          </p:txBody>
        </p:sp>
      </p:grpSp>
      <p:grpSp>
        <p:nvGrpSpPr>
          <p:cNvPr id="9" name="Group 57"/>
          <p:cNvGrpSpPr>
            <a:grpSpLocks/>
          </p:cNvGrpSpPr>
          <p:nvPr/>
        </p:nvGrpSpPr>
        <p:grpSpPr bwMode="auto">
          <a:xfrm>
            <a:off x="2182813" y="2679700"/>
            <a:ext cx="6283326" cy="4445000"/>
            <a:chOff x="1375" y="1688"/>
            <a:chExt cx="3958" cy="2800"/>
          </a:xfrm>
        </p:grpSpPr>
        <p:grpSp>
          <p:nvGrpSpPr>
            <p:cNvPr id="10" name="Group 23"/>
            <p:cNvGrpSpPr>
              <a:grpSpLocks/>
            </p:cNvGrpSpPr>
            <p:nvPr/>
          </p:nvGrpSpPr>
          <p:grpSpPr bwMode="auto">
            <a:xfrm>
              <a:off x="1375" y="1934"/>
              <a:ext cx="3768" cy="2554"/>
              <a:chOff x="1623" y="1862"/>
              <a:chExt cx="3768" cy="2554"/>
            </a:xfrm>
          </p:grpSpPr>
          <p:sp>
            <p:nvSpPr>
              <p:cNvPr id="48152" name="Arc 24"/>
              <p:cNvSpPr>
                <a:spLocks/>
              </p:cNvSpPr>
              <p:nvPr/>
            </p:nvSpPr>
            <p:spPr bwMode="auto">
              <a:xfrm rot="10800000" flipV="1">
                <a:off x="1623" y="1862"/>
                <a:ext cx="1887" cy="2552"/>
              </a:xfrm>
              <a:custGeom>
                <a:avLst/>
                <a:gdLst>
                  <a:gd name="G0" fmla="+- 607 0 0"/>
                  <a:gd name="G1" fmla="+- 21600 0 0"/>
                  <a:gd name="G2" fmla="+- 21600 0 0"/>
                  <a:gd name="T0" fmla="*/ 0 w 20747"/>
                  <a:gd name="T1" fmla="*/ 9 h 21600"/>
                  <a:gd name="T2" fmla="*/ 20747 w 20747"/>
                  <a:gd name="T3" fmla="*/ 13794 h 21600"/>
                  <a:gd name="T4" fmla="*/ 607 w 20747"/>
                  <a:gd name="T5" fmla="*/ 21600 h 21600"/>
                </a:gdLst>
                <a:ahLst/>
                <a:cxnLst>
                  <a:cxn ang="0">
                    <a:pos x="T0" y="T1"/>
                  </a:cxn>
                  <a:cxn ang="0">
                    <a:pos x="T2" y="T3"/>
                  </a:cxn>
                  <a:cxn ang="0">
                    <a:pos x="T4" y="T5"/>
                  </a:cxn>
                </a:cxnLst>
                <a:rect l="0" t="0" r="r" b="b"/>
                <a:pathLst>
                  <a:path w="20747" h="21600" fill="none" extrusionOk="0">
                    <a:moveTo>
                      <a:pt x="-1" y="8"/>
                    </a:moveTo>
                    <a:cubicBezTo>
                      <a:pt x="202" y="2"/>
                      <a:pt x="404" y="-1"/>
                      <a:pt x="607" y="0"/>
                    </a:cubicBezTo>
                    <a:cubicBezTo>
                      <a:pt x="9524" y="0"/>
                      <a:pt x="17524" y="5479"/>
                      <a:pt x="20747" y="13793"/>
                    </a:cubicBezTo>
                  </a:path>
                  <a:path w="20747" h="21600" stroke="0" extrusionOk="0">
                    <a:moveTo>
                      <a:pt x="-1" y="8"/>
                    </a:moveTo>
                    <a:cubicBezTo>
                      <a:pt x="202" y="2"/>
                      <a:pt x="404" y="-1"/>
                      <a:pt x="607" y="0"/>
                    </a:cubicBezTo>
                    <a:cubicBezTo>
                      <a:pt x="9524" y="0"/>
                      <a:pt x="17524" y="5479"/>
                      <a:pt x="20747" y="13793"/>
                    </a:cubicBezTo>
                    <a:lnTo>
                      <a:pt x="607" y="21600"/>
                    </a:lnTo>
                    <a:close/>
                  </a:path>
                </a:pathLst>
              </a:custGeom>
              <a:noFill/>
              <a:ln w="38100">
                <a:solidFill>
                  <a:srgbClr val="C0C0C0"/>
                </a:solidFill>
                <a:round/>
                <a:headEnd/>
                <a:tailEnd/>
              </a:ln>
              <a:effectLst/>
            </p:spPr>
            <p:txBody>
              <a:bodyPr wrap="none" anchor="ctr"/>
              <a:lstStyle/>
              <a:p>
                <a:endParaRPr lang="en-GB"/>
              </a:p>
            </p:txBody>
          </p:sp>
          <p:sp>
            <p:nvSpPr>
              <p:cNvPr id="48153" name="Arc 25"/>
              <p:cNvSpPr>
                <a:spLocks/>
              </p:cNvSpPr>
              <p:nvPr/>
            </p:nvSpPr>
            <p:spPr bwMode="auto">
              <a:xfrm rot="10800000" flipH="1" flipV="1">
                <a:off x="3504" y="1864"/>
                <a:ext cx="1887" cy="2552"/>
              </a:xfrm>
              <a:custGeom>
                <a:avLst/>
                <a:gdLst>
                  <a:gd name="G0" fmla="+- 607 0 0"/>
                  <a:gd name="G1" fmla="+- 21600 0 0"/>
                  <a:gd name="G2" fmla="+- 21600 0 0"/>
                  <a:gd name="T0" fmla="*/ 0 w 20747"/>
                  <a:gd name="T1" fmla="*/ 9 h 21600"/>
                  <a:gd name="T2" fmla="*/ 20747 w 20747"/>
                  <a:gd name="T3" fmla="*/ 13794 h 21600"/>
                  <a:gd name="T4" fmla="*/ 607 w 20747"/>
                  <a:gd name="T5" fmla="*/ 21600 h 21600"/>
                </a:gdLst>
                <a:ahLst/>
                <a:cxnLst>
                  <a:cxn ang="0">
                    <a:pos x="T0" y="T1"/>
                  </a:cxn>
                  <a:cxn ang="0">
                    <a:pos x="T2" y="T3"/>
                  </a:cxn>
                  <a:cxn ang="0">
                    <a:pos x="T4" y="T5"/>
                  </a:cxn>
                </a:cxnLst>
                <a:rect l="0" t="0" r="r" b="b"/>
                <a:pathLst>
                  <a:path w="20747" h="21600" fill="none" extrusionOk="0">
                    <a:moveTo>
                      <a:pt x="-1" y="8"/>
                    </a:moveTo>
                    <a:cubicBezTo>
                      <a:pt x="202" y="2"/>
                      <a:pt x="404" y="-1"/>
                      <a:pt x="607" y="0"/>
                    </a:cubicBezTo>
                    <a:cubicBezTo>
                      <a:pt x="9524" y="0"/>
                      <a:pt x="17524" y="5479"/>
                      <a:pt x="20747" y="13793"/>
                    </a:cubicBezTo>
                  </a:path>
                  <a:path w="20747" h="21600" stroke="0" extrusionOk="0">
                    <a:moveTo>
                      <a:pt x="-1" y="8"/>
                    </a:moveTo>
                    <a:cubicBezTo>
                      <a:pt x="202" y="2"/>
                      <a:pt x="404" y="-1"/>
                      <a:pt x="607" y="0"/>
                    </a:cubicBezTo>
                    <a:cubicBezTo>
                      <a:pt x="9524" y="0"/>
                      <a:pt x="17524" y="5479"/>
                      <a:pt x="20747" y="13793"/>
                    </a:cubicBezTo>
                    <a:lnTo>
                      <a:pt x="607" y="21600"/>
                    </a:lnTo>
                    <a:close/>
                  </a:path>
                </a:pathLst>
              </a:custGeom>
              <a:noFill/>
              <a:ln w="38100">
                <a:solidFill>
                  <a:srgbClr val="C0C0C0"/>
                </a:solidFill>
                <a:round/>
                <a:headEnd/>
                <a:tailEnd/>
              </a:ln>
              <a:effectLst/>
            </p:spPr>
            <p:txBody>
              <a:bodyPr wrap="none" anchor="ctr"/>
              <a:lstStyle/>
              <a:p>
                <a:endParaRPr lang="en-GB"/>
              </a:p>
            </p:txBody>
          </p:sp>
        </p:grpSp>
        <p:grpSp>
          <p:nvGrpSpPr>
            <p:cNvPr id="11" name="Group 29"/>
            <p:cNvGrpSpPr>
              <a:grpSpLocks/>
            </p:cNvGrpSpPr>
            <p:nvPr/>
          </p:nvGrpSpPr>
          <p:grpSpPr bwMode="auto">
            <a:xfrm>
              <a:off x="4150" y="1688"/>
              <a:ext cx="1183" cy="563"/>
              <a:chOff x="4246" y="1664"/>
              <a:chExt cx="1183" cy="563"/>
            </a:xfrm>
          </p:grpSpPr>
          <p:sp>
            <p:nvSpPr>
              <p:cNvPr id="48158" name="Text Box 30"/>
              <p:cNvSpPr txBox="1">
                <a:spLocks noChangeArrowheads="1"/>
              </p:cNvSpPr>
              <p:nvPr/>
            </p:nvSpPr>
            <p:spPr bwMode="auto">
              <a:xfrm>
                <a:off x="4246" y="1664"/>
                <a:ext cx="1183" cy="291"/>
              </a:xfrm>
              <a:prstGeom prst="rect">
                <a:avLst/>
              </a:prstGeom>
              <a:noFill/>
              <a:ln w="9525">
                <a:noFill/>
                <a:miter lim="800000"/>
                <a:headEnd/>
                <a:tailEnd/>
              </a:ln>
              <a:effectLst/>
            </p:spPr>
            <p:txBody>
              <a:bodyPr wrap="none">
                <a:spAutoFit/>
              </a:bodyPr>
              <a:lstStyle/>
              <a:p>
                <a:r>
                  <a:rPr lang="en-US" b="0" dirty="0" err="1" smtClean="0">
                    <a:solidFill>
                      <a:srgbClr val="C0C0C0"/>
                    </a:solidFill>
                    <a:latin typeface="Comic Sans MS" pitchFamily="66" charset="0"/>
                  </a:rPr>
                  <a:t>geschlossen</a:t>
                </a:r>
                <a:endParaRPr lang="en-US" b="0" dirty="0">
                  <a:solidFill>
                    <a:srgbClr val="C0C0C0"/>
                  </a:solidFill>
                  <a:latin typeface="Comic Sans MS" pitchFamily="66" charset="0"/>
                </a:endParaRPr>
              </a:p>
            </p:txBody>
          </p:sp>
          <p:sp>
            <p:nvSpPr>
              <p:cNvPr id="48159" name="Text Box 31"/>
              <p:cNvSpPr txBox="1">
                <a:spLocks noChangeArrowheads="1"/>
              </p:cNvSpPr>
              <p:nvPr/>
            </p:nvSpPr>
            <p:spPr bwMode="auto">
              <a:xfrm>
                <a:off x="4868" y="1990"/>
                <a:ext cx="557" cy="237"/>
              </a:xfrm>
              <a:prstGeom prst="rect">
                <a:avLst/>
              </a:prstGeom>
              <a:noFill/>
              <a:ln w="9525">
                <a:solidFill>
                  <a:srgbClr val="C0C0C0"/>
                </a:solidFill>
                <a:miter lim="800000"/>
                <a:headEnd/>
                <a:tailEnd/>
              </a:ln>
              <a:effectLst/>
            </p:spPr>
            <p:txBody>
              <a:bodyPr wrap="none">
                <a:spAutoFit/>
              </a:bodyPr>
              <a:lstStyle/>
              <a:p>
                <a:r>
                  <a:rPr lang="en-US" sz="1800">
                    <a:solidFill>
                      <a:schemeClr val="folHlink"/>
                    </a:solidFill>
                    <a:latin typeface="Arial" charset="0"/>
                    <a:sym typeface="Symbol" pitchFamily="18" charset="2"/>
                  </a:rPr>
                  <a:t></a:t>
                </a:r>
                <a:r>
                  <a:rPr lang="en-US" sz="1800" baseline="-25000">
                    <a:solidFill>
                      <a:schemeClr val="folHlink"/>
                    </a:solidFill>
                    <a:latin typeface="Arial" charset="0"/>
                    <a:sym typeface="Symbol" pitchFamily="18" charset="2"/>
                  </a:rPr>
                  <a:t>M</a:t>
                </a:r>
                <a:r>
                  <a:rPr lang="en-US" sz="1800">
                    <a:solidFill>
                      <a:schemeClr val="folHlink"/>
                    </a:solidFill>
                    <a:latin typeface="Arial" charset="0"/>
                    <a:sym typeface="Symbol" pitchFamily="18" charset="2"/>
                  </a:rPr>
                  <a:t> &gt; 1</a:t>
                </a:r>
                <a:endParaRPr lang="en-US" sz="1800">
                  <a:solidFill>
                    <a:schemeClr val="folHlink"/>
                  </a:solidFill>
                  <a:latin typeface="Arial" charset="0"/>
                </a:endParaRPr>
              </a:p>
            </p:txBody>
          </p:sp>
        </p:grpSp>
      </p:grpSp>
      <p:grpSp>
        <p:nvGrpSpPr>
          <p:cNvPr id="12" name="Group 32"/>
          <p:cNvGrpSpPr>
            <a:grpSpLocks/>
          </p:cNvGrpSpPr>
          <p:nvPr/>
        </p:nvGrpSpPr>
        <p:grpSpPr bwMode="auto">
          <a:xfrm>
            <a:off x="6300792" y="1598615"/>
            <a:ext cx="2060577" cy="461963"/>
            <a:chOff x="4065" y="983"/>
            <a:chExt cx="1298" cy="291"/>
          </a:xfrm>
        </p:grpSpPr>
        <p:sp>
          <p:nvSpPr>
            <p:cNvPr id="48161" name="Text Box 33"/>
            <p:cNvSpPr txBox="1">
              <a:spLocks noChangeArrowheads="1"/>
            </p:cNvSpPr>
            <p:nvPr/>
          </p:nvSpPr>
          <p:spPr bwMode="auto">
            <a:xfrm>
              <a:off x="4065" y="983"/>
              <a:ext cx="624" cy="291"/>
            </a:xfrm>
            <a:prstGeom prst="rect">
              <a:avLst/>
            </a:prstGeom>
            <a:noFill/>
            <a:ln w="9525">
              <a:noFill/>
              <a:miter lim="800000"/>
              <a:headEnd/>
              <a:tailEnd/>
            </a:ln>
            <a:effectLst/>
          </p:spPr>
          <p:txBody>
            <a:bodyPr wrap="none">
              <a:spAutoFit/>
            </a:bodyPr>
            <a:lstStyle/>
            <a:p>
              <a:r>
                <a:rPr lang="en-US" b="0" dirty="0" err="1" smtClean="0">
                  <a:solidFill>
                    <a:srgbClr val="99CCFF"/>
                  </a:solidFill>
                  <a:latin typeface="Comic Sans MS" pitchFamily="66" charset="0"/>
                </a:rPr>
                <a:t>offen</a:t>
              </a:r>
              <a:endParaRPr lang="en-US" b="0" dirty="0">
                <a:solidFill>
                  <a:srgbClr val="99CCFF"/>
                </a:solidFill>
                <a:latin typeface="Comic Sans MS" pitchFamily="66" charset="0"/>
              </a:endParaRPr>
            </a:p>
          </p:txBody>
        </p:sp>
        <p:sp>
          <p:nvSpPr>
            <p:cNvPr id="48162" name="Text Box 34"/>
            <p:cNvSpPr txBox="1">
              <a:spLocks noChangeArrowheads="1"/>
            </p:cNvSpPr>
            <p:nvPr/>
          </p:nvSpPr>
          <p:spPr bwMode="auto">
            <a:xfrm>
              <a:off x="4806" y="993"/>
              <a:ext cx="557" cy="237"/>
            </a:xfrm>
            <a:prstGeom prst="rect">
              <a:avLst/>
            </a:prstGeom>
            <a:noFill/>
            <a:ln w="9525">
              <a:solidFill>
                <a:srgbClr val="99CCFF"/>
              </a:solidFill>
              <a:miter lim="800000"/>
              <a:headEnd/>
              <a:tailEnd/>
            </a:ln>
            <a:effectLst/>
          </p:spPr>
          <p:txBody>
            <a:bodyPr wrap="none">
              <a:spAutoFit/>
            </a:bodyPr>
            <a:lstStyle/>
            <a:p>
              <a:r>
                <a:rPr lang="en-US" sz="1800">
                  <a:solidFill>
                    <a:srgbClr val="99CCFF"/>
                  </a:solidFill>
                  <a:latin typeface="Arial" charset="0"/>
                  <a:sym typeface="Symbol" pitchFamily="18" charset="2"/>
                </a:rPr>
                <a:t></a:t>
              </a:r>
              <a:r>
                <a:rPr lang="en-US" sz="1800" baseline="-25000">
                  <a:solidFill>
                    <a:srgbClr val="99CCFF"/>
                  </a:solidFill>
                  <a:latin typeface="Arial" charset="0"/>
                  <a:sym typeface="Symbol" pitchFamily="18" charset="2"/>
                </a:rPr>
                <a:t>M</a:t>
              </a:r>
              <a:r>
                <a:rPr lang="en-US" sz="1800">
                  <a:solidFill>
                    <a:srgbClr val="99CCFF"/>
                  </a:solidFill>
                  <a:latin typeface="Arial" charset="0"/>
                  <a:sym typeface="Symbol" pitchFamily="18" charset="2"/>
                </a:rPr>
                <a:t> &lt; 1</a:t>
              </a:r>
              <a:endParaRPr lang="en-US" sz="1800">
                <a:solidFill>
                  <a:srgbClr val="99CCFF"/>
                </a:solidFill>
                <a:latin typeface="Arial" charset="0"/>
              </a:endParaRPr>
            </a:p>
          </p:txBody>
        </p:sp>
      </p:grpSp>
      <p:grpSp>
        <p:nvGrpSpPr>
          <p:cNvPr id="13" name="Group 35"/>
          <p:cNvGrpSpPr>
            <a:grpSpLocks/>
          </p:cNvGrpSpPr>
          <p:nvPr/>
        </p:nvGrpSpPr>
        <p:grpSpPr bwMode="auto">
          <a:xfrm>
            <a:off x="963613" y="471488"/>
            <a:ext cx="6864350" cy="5167312"/>
            <a:chOff x="768" y="273"/>
            <a:chExt cx="4324" cy="3255"/>
          </a:xfrm>
        </p:grpSpPr>
        <p:sp>
          <p:nvSpPr>
            <p:cNvPr id="48164" name="Line 36"/>
            <p:cNvSpPr>
              <a:spLocks noChangeShapeType="1"/>
            </p:cNvSpPr>
            <p:nvPr/>
          </p:nvSpPr>
          <p:spPr bwMode="auto">
            <a:xfrm flipV="1">
              <a:off x="768" y="600"/>
              <a:ext cx="3744" cy="2928"/>
            </a:xfrm>
            <a:prstGeom prst="line">
              <a:avLst/>
            </a:prstGeom>
            <a:noFill/>
            <a:ln w="38100">
              <a:solidFill>
                <a:srgbClr val="99CCFF"/>
              </a:solidFill>
              <a:round/>
              <a:headEnd/>
              <a:tailEnd/>
            </a:ln>
            <a:effectLst/>
          </p:spPr>
          <p:txBody>
            <a:bodyPr/>
            <a:lstStyle/>
            <a:p>
              <a:endParaRPr lang="en-GB"/>
            </a:p>
          </p:txBody>
        </p:sp>
        <p:sp>
          <p:nvSpPr>
            <p:cNvPr id="48165" name="Text Box 37"/>
            <p:cNvSpPr txBox="1">
              <a:spLocks noChangeArrowheads="1"/>
            </p:cNvSpPr>
            <p:nvPr/>
          </p:nvSpPr>
          <p:spPr bwMode="auto">
            <a:xfrm>
              <a:off x="4535" y="273"/>
              <a:ext cx="557" cy="237"/>
            </a:xfrm>
            <a:prstGeom prst="rect">
              <a:avLst/>
            </a:prstGeom>
            <a:noFill/>
            <a:ln w="9525">
              <a:solidFill>
                <a:srgbClr val="99CCFF"/>
              </a:solidFill>
              <a:miter lim="800000"/>
              <a:headEnd/>
              <a:tailEnd/>
            </a:ln>
            <a:effectLst/>
          </p:spPr>
          <p:txBody>
            <a:bodyPr wrap="none">
              <a:spAutoFit/>
            </a:bodyPr>
            <a:lstStyle/>
            <a:p>
              <a:r>
                <a:rPr lang="en-US" sz="1800">
                  <a:solidFill>
                    <a:srgbClr val="99CCFF"/>
                  </a:solidFill>
                  <a:latin typeface="Arial" charset="0"/>
                  <a:sym typeface="Symbol" pitchFamily="18" charset="2"/>
                </a:rPr>
                <a:t></a:t>
              </a:r>
              <a:r>
                <a:rPr lang="en-US" sz="1800" baseline="-25000">
                  <a:solidFill>
                    <a:srgbClr val="99CCFF"/>
                  </a:solidFill>
                  <a:latin typeface="Arial" charset="0"/>
                  <a:sym typeface="Symbol" pitchFamily="18" charset="2"/>
                </a:rPr>
                <a:t>M</a:t>
              </a:r>
              <a:r>
                <a:rPr lang="en-US" sz="1800">
                  <a:solidFill>
                    <a:srgbClr val="99CCFF"/>
                  </a:solidFill>
                  <a:latin typeface="Arial" charset="0"/>
                  <a:sym typeface="Symbol" pitchFamily="18" charset="2"/>
                </a:rPr>
                <a:t> = 0</a:t>
              </a:r>
              <a:endParaRPr lang="en-US" sz="1800">
                <a:solidFill>
                  <a:srgbClr val="99CCFF"/>
                </a:solidFill>
                <a:latin typeface="Arial" charset="0"/>
              </a:endParaRPr>
            </a:p>
          </p:txBody>
        </p:sp>
      </p:grpSp>
      <p:sp>
        <p:nvSpPr>
          <p:cNvPr id="48166" name="Line 38"/>
          <p:cNvSpPr>
            <a:spLocks noChangeShapeType="1"/>
          </p:cNvSpPr>
          <p:nvPr/>
        </p:nvSpPr>
        <p:spPr bwMode="auto">
          <a:xfrm flipV="1">
            <a:off x="3173413" y="3390900"/>
            <a:ext cx="685800" cy="533400"/>
          </a:xfrm>
          <a:prstGeom prst="line">
            <a:avLst/>
          </a:prstGeom>
          <a:noFill/>
          <a:ln w="38100">
            <a:solidFill>
              <a:srgbClr val="99CCFF"/>
            </a:solidFill>
            <a:round/>
            <a:headEnd/>
            <a:tailEnd/>
          </a:ln>
          <a:effectLst/>
        </p:spPr>
        <p:txBody>
          <a:bodyPr/>
          <a:lstStyle/>
          <a:p>
            <a:endParaRPr lang="en-GB"/>
          </a:p>
        </p:txBody>
      </p:sp>
      <p:grpSp>
        <p:nvGrpSpPr>
          <p:cNvPr id="14" name="Group 61"/>
          <p:cNvGrpSpPr>
            <a:grpSpLocks/>
          </p:cNvGrpSpPr>
          <p:nvPr/>
        </p:nvGrpSpPr>
        <p:grpSpPr bwMode="auto">
          <a:xfrm>
            <a:off x="2030413" y="3771900"/>
            <a:ext cx="1219200" cy="685800"/>
            <a:chOff x="1279" y="2376"/>
            <a:chExt cx="768" cy="432"/>
          </a:xfrm>
        </p:grpSpPr>
        <p:sp>
          <p:nvSpPr>
            <p:cNvPr id="48167" name="Oval 39"/>
            <p:cNvSpPr>
              <a:spLocks noChangeArrowheads="1"/>
            </p:cNvSpPr>
            <p:nvPr/>
          </p:nvSpPr>
          <p:spPr bwMode="auto">
            <a:xfrm>
              <a:off x="1951" y="2424"/>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68" name="Oval 40"/>
            <p:cNvSpPr>
              <a:spLocks noChangeArrowheads="1"/>
            </p:cNvSpPr>
            <p:nvPr/>
          </p:nvSpPr>
          <p:spPr bwMode="auto">
            <a:xfrm>
              <a:off x="1855" y="2424"/>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69" name="Oval 41"/>
            <p:cNvSpPr>
              <a:spLocks noChangeArrowheads="1"/>
            </p:cNvSpPr>
            <p:nvPr/>
          </p:nvSpPr>
          <p:spPr bwMode="auto">
            <a:xfrm>
              <a:off x="1807" y="2472"/>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0" name="Oval 42"/>
            <p:cNvSpPr>
              <a:spLocks noChangeArrowheads="1"/>
            </p:cNvSpPr>
            <p:nvPr/>
          </p:nvSpPr>
          <p:spPr bwMode="auto">
            <a:xfrm>
              <a:off x="1615" y="2568"/>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1" name="Oval 43"/>
            <p:cNvSpPr>
              <a:spLocks noChangeArrowheads="1"/>
            </p:cNvSpPr>
            <p:nvPr/>
          </p:nvSpPr>
          <p:spPr bwMode="auto">
            <a:xfrm>
              <a:off x="1519" y="2616"/>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2" name="Oval 44"/>
            <p:cNvSpPr>
              <a:spLocks noChangeArrowheads="1"/>
            </p:cNvSpPr>
            <p:nvPr/>
          </p:nvSpPr>
          <p:spPr bwMode="auto">
            <a:xfrm>
              <a:off x="1423" y="2568"/>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3" name="Oval 45"/>
            <p:cNvSpPr>
              <a:spLocks noChangeArrowheads="1"/>
            </p:cNvSpPr>
            <p:nvPr/>
          </p:nvSpPr>
          <p:spPr bwMode="auto">
            <a:xfrm>
              <a:off x="1711" y="2520"/>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4" name="Oval 46"/>
            <p:cNvSpPr>
              <a:spLocks noChangeArrowheads="1"/>
            </p:cNvSpPr>
            <p:nvPr/>
          </p:nvSpPr>
          <p:spPr bwMode="auto">
            <a:xfrm>
              <a:off x="1999" y="2376"/>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5" name="Oval 47"/>
            <p:cNvSpPr>
              <a:spLocks noChangeArrowheads="1"/>
            </p:cNvSpPr>
            <p:nvPr/>
          </p:nvSpPr>
          <p:spPr bwMode="auto">
            <a:xfrm>
              <a:off x="1567" y="2520"/>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6" name="Oval 48"/>
            <p:cNvSpPr>
              <a:spLocks noChangeArrowheads="1"/>
            </p:cNvSpPr>
            <p:nvPr/>
          </p:nvSpPr>
          <p:spPr bwMode="auto">
            <a:xfrm>
              <a:off x="1759" y="2472"/>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7" name="Oval 49"/>
            <p:cNvSpPr>
              <a:spLocks noChangeArrowheads="1"/>
            </p:cNvSpPr>
            <p:nvPr/>
          </p:nvSpPr>
          <p:spPr bwMode="auto">
            <a:xfrm>
              <a:off x="1279" y="2760"/>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grpSp>
      <p:grpSp>
        <p:nvGrpSpPr>
          <p:cNvPr id="15" name="Group 64"/>
          <p:cNvGrpSpPr>
            <a:grpSpLocks/>
          </p:cNvGrpSpPr>
          <p:nvPr/>
        </p:nvGrpSpPr>
        <p:grpSpPr bwMode="auto">
          <a:xfrm>
            <a:off x="685800" y="5638800"/>
            <a:ext cx="1806575" cy="869950"/>
            <a:chOff x="432" y="3552"/>
            <a:chExt cx="1138" cy="548"/>
          </a:xfrm>
        </p:grpSpPr>
        <p:grpSp>
          <p:nvGrpSpPr>
            <p:cNvPr id="16" name="Group 50"/>
            <p:cNvGrpSpPr>
              <a:grpSpLocks/>
            </p:cNvGrpSpPr>
            <p:nvPr/>
          </p:nvGrpSpPr>
          <p:grpSpPr bwMode="auto">
            <a:xfrm>
              <a:off x="432" y="3552"/>
              <a:ext cx="1056" cy="356"/>
              <a:chOff x="528" y="3528"/>
              <a:chExt cx="1056" cy="356"/>
            </a:xfrm>
          </p:grpSpPr>
          <p:sp>
            <p:nvSpPr>
              <p:cNvPr id="48179" name="AutoShape 51"/>
              <p:cNvSpPr>
                <a:spLocks noChangeArrowheads="1"/>
              </p:cNvSpPr>
              <p:nvPr/>
            </p:nvSpPr>
            <p:spPr bwMode="auto">
              <a:xfrm>
                <a:off x="655" y="3528"/>
                <a:ext cx="96" cy="96"/>
              </a:xfrm>
              <a:prstGeom prst="triangle">
                <a:avLst>
                  <a:gd name="adj" fmla="val 50000"/>
                </a:avLst>
              </a:prstGeom>
              <a:solidFill>
                <a:srgbClr val="99CCFF"/>
              </a:solidFill>
              <a:ln w="9525">
                <a:solidFill>
                  <a:srgbClr val="99CCFF"/>
                </a:solidFill>
                <a:miter lim="800000"/>
                <a:headEnd/>
                <a:tailEnd/>
              </a:ln>
              <a:effectLst/>
            </p:spPr>
            <p:txBody>
              <a:bodyPr wrap="none" anchor="ctr"/>
              <a:lstStyle/>
              <a:p>
                <a:endParaRPr lang="en-GB"/>
              </a:p>
            </p:txBody>
          </p:sp>
          <p:sp>
            <p:nvSpPr>
              <p:cNvPr id="48180" name="Text Box 52"/>
              <p:cNvSpPr txBox="1">
                <a:spLocks noChangeArrowheads="1"/>
              </p:cNvSpPr>
              <p:nvPr/>
            </p:nvSpPr>
            <p:spPr bwMode="auto">
              <a:xfrm>
                <a:off x="528" y="3672"/>
                <a:ext cx="337" cy="212"/>
              </a:xfrm>
              <a:prstGeom prst="rect">
                <a:avLst/>
              </a:prstGeom>
              <a:noFill/>
              <a:ln w="9525">
                <a:noFill/>
                <a:miter lim="800000"/>
                <a:headEnd/>
                <a:tailEnd/>
              </a:ln>
              <a:effectLst/>
            </p:spPr>
            <p:txBody>
              <a:bodyPr wrap="none">
                <a:spAutoFit/>
              </a:bodyPr>
              <a:lstStyle/>
              <a:p>
                <a:pPr algn="ctr"/>
                <a:r>
                  <a:rPr lang="en-US" sz="1600">
                    <a:solidFill>
                      <a:srgbClr val="99CCFF"/>
                    </a:solidFill>
                    <a:latin typeface="Arial" charset="0"/>
                  </a:rPr>
                  <a:t>- 14</a:t>
                </a:r>
              </a:p>
            </p:txBody>
          </p:sp>
          <p:sp>
            <p:nvSpPr>
              <p:cNvPr id="48181" name="AutoShape 53"/>
              <p:cNvSpPr>
                <a:spLocks noChangeArrowheads="1"/>
              </p:cNvSpPr>
              <p:nvPr/>
            </p:nvSpPr>
            <p:spPr bwMode="auto">
              <a:xfrm>
                <a:off x="1183" y="3528"/>
                <a:ext cx="96" cy="96"/>
              </a:xfrm>
              <a:prstGeom prst="triangle">
                <a:avLst>
                  <a:gd name="adj" fmla="val 50000"/>
                </a:avLst>
              </a:prstGeom>
              <a:solidFill>
                <a:srgbClr val="66FF99"/>
              </a:solidFill>
              <a:ln w="9525">
                <a:solidFill>
                  <a:schemeClr val="tx1"/>
                </a:solidFill>
                <a:miter lim="800000"/>
                <a:headEnd/>
                <a:tailEnd/>
              </a:ln>
              <a:effectLst/>
            </p:spPr>
            <p:txBody>
              <a:bodyPr wrap="none" anchor="ctr"/>
              <a:lstStyle/>
              <a:p>
                <a:endParaRPr lang="en-GB"/>
              </a:p>
            </p:txBody>
          </p:sp>
          <p:sp>
            <p:nvSpPr>
              <p:cNvPr id="48182" name="Text Box 54"/>
              <p:cNvSpPr txBox="1">
                <a:spLocks noChangeArrowheads="1"/>
              </p:cNvSpPr>
              <p:nvPr/>
            </p:nvSpPr>
            <p:spPr bwMode="auto">
              <a:xfrm>
                <a:off x="1091" y="3672"/>
                <a:ext cx="266" cy="212"/>
              </a:xfrm>
              <a:prstGeom prst="rect">
                <a:avLst/>
              </a:prstGeom>
              <a:noFill/>
              <a:ln w="9525">
                <a:noFill/>
                <a:miter lim="800000"/>
                <a:headEnd/>
                <a:tailEnd/>
              </a:ln>
              <a:effectLst/>
            </p:spPr>
            <p:txBody>
              <a:bodyPr wrap="none">
                <a:spAutoFit/>
              </a:bodyPr>
              <a:lstStyle/>
              <a:p>
                <a:pPr algn="ctr"/>
                <a:r>
                  <a:rPr lang="en-US" sz="1600">
                    <a:solidFill>
                      <a:srgbClr val="66FF99"/>
                    </a:solidFill>
                    <a:latin typeface="Arial" charset="0"/>
                  </a:rPr>
                  <a:t>- 9</a:t>
                </a:r>
              </a:p>
            </p:txBody>
          </p:sp>
          <p:sp>
            <p:nvSpPr>
              <p:cNvPr id="48183" name="Text Box 55"/>
              <p:cNvSpPr txBox="1">
                <a:spLocks noChangeArrowheads="1"/>
              </p:cNvSpPr>
              <p:nvPr/>
            </p:nvSpPr>
            <p:spPr bwMode="auto">
              <a:xfrm>
                <a:off x="1318" y="3672"/>
                <a:ext cx="266" cy="212"/>
              </a:xfrm>
              <a:prstGeom prst="rect">
                <a:avLst/>
              </a:prstGeom>
              <a:noFill/>
              <a:ln w="9525">
                <a:noFill/>
                <a:miter lim="800000"/>
                <a:headEnd/>
                <a:tailEnd/>
              </a:ln>
              <a:effectLst/>
            </p:spPr>
            <p:txBody>
              <a:bodyPr wrap="none">
                <a:spAutoFit/>
              </a:bodyPr>
              <a:lstStyle/>
              <a:p>
                <a:pPr algn="ctr"/>
                <a:r>
                  <a:rPr lang="en-US" sz="1600">
                    <a:solidFill>
                      <a:srgbClr val="C0C0C0"/>
                    </a:solidFill>
                    <a:latin typeface="Arial" charset="0"/>
                  </a:rPr>
                  <a:t>- 7</a:t>
                </a:r>
              </a:p>
            </p:txBody>
          </p:sp>
          <p:sp>
            <p:nvSpPr>
              <p:cNvPr id="48184" name="AutoShape 56"/>
              <p:cNvSpPr>
                <a:spLocks noChangeArrowheads="1"/>
              </p:cNvSpPr>
              <p:nvPr/>
            </p:nvSpPr>
            <p:spPr bwMode="auto">
              <a:xfrm>
                <a:off x="1428" y="3528"/>
                <a:ext cx="96" cy="96"/>
              </a:xfrm>
              <a:prstGeom prst="triangle">
                <a:avLst>
                  <a:gd name="adj" fmla="val 50000"/>
                </a:avLst>
              </a:prstGeom>
              <a:solidFill>
                <a:srgbClr val="C0C0C0"/>
              </a:solidFill>
              <a:ln w="9525">
                <a:solidFill>
                  <a:schemeClr val="tx1"/>
                </a:solidFill>
                <a:miter lim="800000"/>
                <a:headEnd/>
                <a:tailEnd/>
              </a:ln>
              <a:effectLst/>
            </p:spPr>
            <p:txBody>
              <a:bodyPr wrap="none" anchor="ctr"/>
              <a:lstStyle/>
              <a:p>
                <a:endParaRPr lang="en-GB"/>
              </a:p>
            </p:txBody>
          </p:sp>
        </p:grpSp>
        <p:sp>
          <p:nvSpPr>
            <p:cNvPr id="48190" name="Text Box 62"/>
            <p:cNvSpPr txBox="1">
              <a:spLocks noChangeArrowheads="1"/>
            </p:cNvSpPr>
            <p:nvPr/>
          </p:nvSpPr>
          <p:spPr bwMode="auto">
            <a:xfrm>
              <a:off x="432" y="3888"/>
              <a:ext cx="1138" cy="212"/>
            </a:xfrm>
            <a:prstGeom prst="rect">
              <a:avLst/>
            </a:prstGeom>
            <a:noFill/>
            <a:ln w="9525">
              <a:noFill/>
              <a:miter lim="800000"/>
              <a:headEnd/>
              <a:tailEnd/>
            </a:ln>
            <a:effectLst/>
          </p:spPr>
          <p:txBody>
            <a:bodyPr wrap="none">
              <a:spAutoFit/>
            </a:bodyPr>
            <a:lstStyle/>
            <a:p>
              <a:r>
                <a:rPr lang="de-DE" sz="1600">
                  <a:solidFill>
                    <a:schemeClr val="folHlink"/>
                  </a:solidFill>
                  <a:latin typeface="Comic Sans MS" pitchFamily="66" charset="0"/>
                </a:rPr>
                <a:t>Milliarden Jahre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de-DE" b="0"/>
              <a:t>Was bedeutet das?</a:t>
            </a:r>
            <a:endParaRPr lang="en-GB" b="0"/>
          </a:p>
        </p:txBody>
      </p:sp>
      <p:sp>
        <p:nvSpPr>
          <p:cNvPr id="33795" name="Rectangle 3"/>
          <p:cNvSpPr>
            <a:spLocks noGrp="1" noChangeArrowheads="1"/>
          </p:cNvSpPr>
          <p:nvPr>
            <p:ph type="body" idx="1"/>
          </p:nvPr>
        </p:nvSpPr>
        <p:spPr/>
        <p:txBody>
          <a:bodyPr/>
          <a:lstStyle/>
          <a:p>
            <a:pPr marL="0" indent="0">
              <a:buFontTx/>
              <a:buNone/>
            </a:pPr>
            <a:r>
              <a:rPr lang="de-DE" b="1"/>
              <a:t>Entfernte Supernovae sind weiter entfernt als in einem frei expandierenden, ungebremsten Universum. Dies kann nur durch eine </a:t>
            </a:r>
            <a:r>
              <a:rPr lang="de-DE" b="1">
                <a:solidFill>
                  <a:srgbClr val="FF0000"/>
                </a:solidFill>
              </a:rPr>
              <a:t>abstossende</a:t>
            </a:r>
            <a:r>
              <a:rPr lang="de-DE" b="1"/>
              <a:t> Kompente erzeugt werden.</a:t>
            </a:r>
          </a:p>
        </p:txBody>
      </p:sp>
      <p:pic>
        <p:nvPicPr>
          <p:cNvPr id="33797" name="Picture 5" descr="science_cover"/>
          <p:cNvPicPr>
            <a:picLocks noChangeAspect="1" noChangeArrowheads="1"/>
          </p:cNvPicPr>
          <p:nvPr/>
        </p:nvPicPr>
        <p:blipFill>
          <a:blip r:embed="rId3" cstate="print"/>
          <a:srcRect/>
          <a:stretch>
            <a:fillRect/>
          </a:stretch>
        </p:blipFill>
        <p:spPr bwMode="auto">
          <a:xfrm>
            <a:off x="2133600" y="0"/>
            <a:ext cx="512603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checkerboard(down)">
                                      <p:cBhvr>
                                        <p:cTn id="7"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uber-Prize-2007-SCP.jpg"/>
          <p:cNvPicPr>
            <a:picLocks noChangeAspect="1"/>
          </p:cNvPicPr>
          <p:nvPr/>
        </p:nvPicPr>
        <p:blipFill>
          <a:blip r:embed="rId2" cstate="print"/>
          <a:stretch>
            <a:fillRect/>
          </a:stretch>
        </p:blipFill>
        <p:spPr>
          <a:xfrm>
            <a:off x="-36512" y="0"/>
            <a:ext cx="9180512" cy="6858000"/>
          </a:xfrm>
          <a:prstGeom prst="rect">
            <a:avLst/>
          </a:prstGeom>
        </p:spPr>
      </p:pic>
      <p:sp>
        <p:nvSpPr>
          <p:cNvPr id="3" name="Title 2"/>
          <p:cNvSpPr>
            <a:spLocks noGrp="1"/>
          </p:cNvSpPr>
          <p:nvPr>
            <p:ph type="title"/>
          </p:nvPr>
        </p:nvSpPr>
        <p:spPr>
          <a:xfrm>
            <a:off x="685800" y="116632"/>
            <a:ext cx="7772400" cy="720080"/>
          </a:xfrm>
        </p:spPr>
        <p:txBody>
          <a:bodyPr/>
          <a:lstStyle/>
          <a:p>
            <a:r>
              <a:rPr lang="en-GB" sz="4000" dirty="0" smtClean="0">
                <a:solidFill>
                  <a:schemeClr val="bg1">
                    <a:lumMod val="20000"/>
                    <a:lumOff val="80000"/>
                  </a:schemeClr>
                </a:solidFill>
              </a:rPr>
              <a:t>Supernova Cosmology Project</a:t>
            </a:r>
            <a:endParaRPr lang="en-GB" dirty="0">
              <a:solidFill>
                <a:schemeClr val="bg1">
                  <a:lumMod val="20000"/>
                  <a:lumOff val="80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685800" y="115888"/>
            <a:ext cx="7772400" cy="1143000"/>
          </a:xfrm>
        </p:spPr>
        <p:txBody>
          <a:bodyPr/>
          <a:lstStyle/>
          <a:p>
            <a:r>
              <a:rPr lang="en-GB" dirty="0"/>
              <a:t>Einstein </a:t>
            </a:r>
            <a:r>
              <a:rPr lang="en-GB" dirty="0" err="1"/>
              <a:t>zur</a:t>
            </a:r>
            <a:r>
              <a:rPr lang="en-GB" dirty="0"/>
              <a:t> </a:t>
            </a:r>
            <a:br>
              <a:rPr lang="en-GB" dirty="0"/>
            </a:br>
            <a:r>
              <a:rPr lang="en-GB" dirty="0" err="1"/>
              <a:t>Kosmologischen</a:t>
            </a:r>
            <a:r>
              <a:rPr lang="en-GB" dirty="0"/>
              <a:t> </a:t>
            </a:r>
            <a:r>
              <a:rPr lang="en-GB" dirty="0" err="1" smtClean="0"/>
              <a:t>Konstante</a:t>
            </a:r>
            <a:endParaRPr lang="en-GB" dirty="0"/>
          </a:p>
        </p:txBody>
      </p:sp>
      <p:grpSp>
        <p:nvGrpSpPr>
          <p:cNvPr id="2" name="Group 9"/>
          <p:cNvGrpSpPr>
            <a:grpSpLocks noChangeAspect="1"/>
          </p:cNvGrpSpPr>
          <p:nvPr/>
        </p:nvGrpSpPr>
        <p:grpSpPr bwMode="auto">
          <a:xfrm>
            <a:off x="1108075" y="1341438"/>
            <a:ext cx="6777038" cy="854075"/>
            <a:chOff x="158" y="2017"/>
            <a:chExt cx="5448" cy="687"/>
          </a:xfrm>
        </p:grpSpPr>
        <p:grpSp>
          <p:nvGrpSpPr>
            <p:cNvPr id="3" name="Group 6"/>
            <p:cNvGrpSpPr>
              <a:grpSpLocks noChangeAspect="1"/>
            </p:cNvGrpSpPr>
            <p:nvPr/>
          </p:nvGrpSpPr>
          <p:grpSpPr bwMode="auto">
            <a:xfrm>
              <a:off x="158" y="2017"/>
              <a:ext cx="5448" cy="687"/>
              <a:chOff x="158" y="2017"/>
              <a:chExt cx="5448" cy="687"/>
            </a:xfrm>
          </p:grpSpPr>
          <p:pic>
            <p:nvPicPr>
              <p:cNvPr id="406533" name="Picture 5"/>
              <p:cNvPicPr>
                <a:picLocks noChangeAspect="1" noChangeArrowheads="1"/>
              </p:cNvPicPr>
              <p:nvPr/>
            </p:nvPicPr>
            <p:blipFill>
              <a:blip r:embed="rId2" cstate="print"/>
              <a:srcRect/>
              <a:stretch>
                <a:fillRect/>
              </a:stretch>
            </p:blipFill>
            <p:spPr bwMode="auto">
              <a:xfrm>
                <a:off x="158" y="2205"/>
                <a:ext cx="5448" cy="499"/>
              </a:xfrm>
              <a:prstGeom prst="rect">
                <a:avLst/>
              </a:prstGeom>
              <a:noFill/>
              <a:ln w="9525">
                <a:noFill/>
                <a:miter lim="800000"/>
                <a:headEnd/>
                <a:tailEnd/>
              </a:ln>
              <a:effectLst/>
            </p:spPr>
          </p:pic>
          <p:pic>
            <p:nvPicPr>
              <p:cNvPr id="406532" name="Picture 4"/>
              <p:cNvPicPr>
                <a:picLocks noChangeAspect="1" noChangeArrowheads="1"/>
              </p:cNvPicPr>
              <p:nvPr/>
            </p:nvPicPr>
            <p:blipFill>
              <a:blip r:embed="rId3" cstate="print"/>
              <a:srcRect/>
              <a:stretch>
                <a:fillRect/>
              </a:stretch>
            </p:blipFill>
            <p:spPr bwMode="auto">
              <a:xfrm>
                <a:off x="158" y="2017"/>
                <a:ext cx="5448" cy="279"/>
              </a:xfrm>
              <a:prstGeom prst="rect">
                <a:avLst/>
              </a:prstGeom>
              <a:noFill/>
              <a:ln w="9525">
                <a:noFill/>
                <a:miter lim="800000"/>
                <a:headEnd/>
                <a:tailEnd/>
              </a:ln>
              <a:effectLst/>
            </p:spPr>
          </p:pic>
        </p:grpSp>
        <p:sp>
          <p:nvSpPr>
            <p:cNvPr id="406535" name="Rectangle 7"/>
            <p:cNvSpPr>
              <a:spLocks noChangeAspect="1" noChangeArrowheads="1"/>
            </p:cNvSpPr>
            <p:nvPr/>
          </p:nvSpPr>
          <p:spPr bwMode="auto">
            <a:xfrm>
              <a:off x="204" y="2024"/>
              <a:ext cx="2086" cy="227"/>
            </a:xfrm>
            <a:prstGeom prst="rect">
              <a:avLst/>
            </a:prstGeom>
            <a:solidFill>
              <a:srgbClr val="FFFFFF"/>
            </a:solidFill>
            <a:ln w="9525">
              <a:noFill/>
              <a:miter lim="800000"/>
              <a:headEnd/>
              <a:tailEnd/>
            </a:ln>
            <a:effectLst/>
          </p:spPr>
          <p:txBody>
            <a:bodyPr wrap="none" anchor="ctr"/>
            <a:lstStyle/>
            <a:p>
              <a:endParaRPr lang="en-GB"/>
            </a:p>
          </p:txBody>
        </p:sp>
        <p:sp>
          <p:nvSpPr>
            <p:cNvPr id="406536" name="Rectangle 8"/>
            <p:cNvSpPr>
              <a:spLocks noChangeAspect="1" noChangeArrowheads="1"/>
            </p:cNvSpPr>
            <p:nvPr/>
          </p:nvSpPr>
          <p:spPr bwMode="auto">
            <a:xfrm>
              <a:off x="4490" y="2478"/>
              <a:ext cx="1089" cy="181"/>
            </a:xfrm>
            <a:prstGeom prst="rect">
              <a:avLst/>
            </a:prstGeom>
            <a:solidFill>
              <a:srgbClr val="FFFFFF"/>
            </a:solidFill>
            <a:ln w="9525">
              <a:noFill/>
              <a:miter lim="800000"/>
              <a:headEnd/>
              <a:tailEnd/>
            </a:ln>
            <a:effectLst/>
          </p:spPr>
          <p:txBody>
            <a:bodyPr wrap="none" anchor="ctr"/>
            <a:lstStyle/>
            <a:p>
              <a:endParaRPr lang="en-GB"/>
            </a:p>
          </p:txBody>
        </p:sp>
      </p:grpSp>
      <p:grpSp>
        <p:nvGrpSpPr>
          <p:cNvPr id="4" name="Group 14"/>
          <p:cNvGrpSpPr>
            <a:grpSpLocks noChangeAspect="1"/>
          </p:cNvGrpSpPr>
          <p:nvPr/>
        </p:nvGrpSpPr>
        <p:grpSpPr bwMode="auto">
          <a:xfrm>
            <a:off x="1108075" y="2205038"/>
            <a:ext cx="6777038" cy="1616075"/>
            <a:chOff x="158" y="1723"/>
            <a:chExt cx="5448" cy="1299"/>
          </a:xfrm>
        </p:grpSpPr>
        <p:pic>
          <p:nvPicPr>
            <p:cNvPr id="406540" name="Picture 12"/>
            <p:cNvPicPr>
              <a:picLocks noChangeAspect="1" noChangeArrowheads="1"/>
            </p:cNvPicPr>
            <p:nvPr/>
          </p:nvPicPr>
          <p:blipFill>
            <a:blip r:embed="rId4" cstate="print"/>
            <a:srcRect/>
            <a:stretch>
              <a:fillRect/>
            </a:stretch>
          </p:blipFill>
          <p:spPr bwMode="auto">
            <a:xfrm>
              <a:off x="158" y="1723"/>
              <a:ext cx="5448" cy="1299"/>
            </a:xfrm>
            <a:prstGeom prst="rect">
              <a:avLst/>
            </a:prstGeom>
            <a:noFill/>
            <a:ln w="9525">
              <a:noFill/>
              <a:miter lim="800000"/>
              <a:headEnd/>
              <a:tailEnd/>
            </a:ln>
            <a:effectLst/>
          </p:spPr>
        </p:pic>
        <p:sp>
          <p:nvSpPr>
            <p:cNvPr id="406541" name="Rectangle 13"/>
            <p:cNvSpPr>
              <a:spLocks noChangeAspect="1" noChangeArrowheads="1"/>
            </p:cNvSpPr>
            <p:nvPr/>
          </p:nvSpPr>
          <p:spPr bwMode="auto">
            <a:xfrm>
              <a:off x="793" y="2840"/>
              <a:ext cx="4809" cy="182"/>
            </a:xfrm>
            <a:prstGeom prst="rect">
              <a:avLst/>
            </a:prstGeom>
            <a:solidFill>
              <a:srgbClr val="FFFFFF"/>
            </a:solidFill>
            <a:ln w="9525">
              <a:noFill/>
              <a:miter lim="800000"/>
              <a:headEnd/>
              <a:tailEnd/>
            </a:ln>
            <a:effectLst/>
          </p:spPr>
          <p:txBody>
            <a:bodyPr wrap="none" anchor="ctr"/>
            <a:lstStyle/>
            <a:p>
              <a:endParaRPr lang="en-GB"/>
            </a:p>
          </p:txBody>
        </p:sp>
      </p:grpSp>
      <p:grpSp>
        <p:nvGrpSpPr>
          <p:cNvPr id="5" name="Group 20"/>
          <p:cNvGrpSpPr>
            <a:grpSpLocks/>
          </p:cNvGrpSpPr>
          <p:nvPr/>
        </p:nvGrpSpPr>
        <p:grpSpPr bwMode="auto">
          <a:xfrm>
            <a:off x="1108075" y="3851275"/>
            <a:ext cx="6777038" cy="2962275"/>
            <a:chOff x="698" y="2426"/>
            <a:chExt cx="4269" cy="1866"/>
          </a:xfrm>
        </p:grpSpPr>
        <p:grpSp>
          <p:nvGrpSpPr>
            <p:cNvPr id="6" name="Group 18"/>
            <p:cNvGrpSpPr>
              <a:grpSpLocks/>
            </p:cNvGrpSpPr>
            <p:nvPr/>
          </p:nvGrpSpPr>
          <p:grpSpPr bwMode="auto">
            <a:xfrm>
              <a:off x="698" y="2426"/>
              <a:ext cx="4269" cy="1775"/>
              <a:chOff x="703" y="2426"/>
              <a:chExt cx="4269" cy="1775"/>
            </a:xfrm>
          </p:grpSpPr>
          <p:pic>
            <p:nvPicPr>
              <p:cNvPr id="406543" name="Picture 15"/>
              <p:cNvPicPr>
                <a:picLocks noChangeAspect="1" noChangeArrowheads="1"/>
              </p:cNvPicPr>
              <p:nvPr/>
            </p:nvPicPr>
            <p:blipFill>
              <a:blip r:embed="rId5" cstate="print"/>
              <a:srcRect b="31520"/>
              <a:stretch>
                <a:fillRect/>
              </a:stretch>
            </p:blipFill>
            <p:spPr bwMode="auto">
              <a:xfrm>
                <a:off x="703" y="2426"/>
                <a:ext cx="4269" cy="1775"/>
              </a:xfrm>
              <a:prstGeom prst="rect">
                <a:avLst/>
              </a:prstGeom>
              <a:noFill/>
              <a:ln>
                <a:noFill/>
              </a:ln>
              <a:effectLst/>
            </p:spPr>
          </p:pic>
          <p:sp>
            <p:nvSpPr>
              <p:cNvPr id="406544" name="Rectangle 16"/>
              <p:cNvSpPr>
                <a:spLocks noChangeArrowheads="1"/>
              </p:cNvSpPr>
              <p:nvPr/>
            </p:nvSpPr>
            <p:spPr bwMode="auto">
              <a:xfrm>
                <a:off x="748" y="2432"/>
                <a:ext cx="3130" cy="159"/>
              </a:xfrm>
              <a:prstGeom prst="rect">
                <a:avLst/>
              </a:prstGeom>
              <a:solidFill>
                <a:srgbClr val="FFFFFF"/>
              </a:solidFill>
              <a:ln w="9525">
                <a:noFill/>
                <a:miter lim="800000"/>
                <a:headEnd/>
                <a:tailEnd/>
              </a:ln>
              <a:effectLst/>
            </p:spPr>
            <p:txBody>
              <a:bodyPr wrap="none" anchor="ctr"/>
              <a:lstStyle/>
              <a:p>
                <a:endParaRPr lang="en-GB"/>
              </a:p>
            </p:txBody>
          </p:sp>
          <p:sp>
            <p:nvSpPr>
              <p:cNvPr id="406545" name="Rectangle 17"/>
              <p:cNvSpPr>
                <a:spLocks noChangeArrowheads="1"/>
              </p:cNvSpPr>
              <p:nvPr/>
            </p:nvSpPr>
            <p:spPr bwMode="auto">
              <a:xfrm>
                <a:off x="3107" y="4020"/>
                <a:ext cx="1814" cy="181"/>
              </a:xfrm>
              <a:prstGeom prst="rect">
                <a:avLst/>
              </a:prstGeom>
              <a:solidFill>
                <a:srgbClr val="FFFFFF"/>
              </a:solidFill>
              <a:ln w="9525">
                <a:noFill/>
                <a:miter lim="800000"/>
                <a:headEnd/>
                <a:tailEnd/>
              </a:ln>
              <a:effectLst/>
            </p:spPr>
            <p:txBody>
              <a:bodyPr wrap="none" anchor="ctr"/>
              <a:lstStyle/>
              <a:p>
                <a:endParaRPr lang="en-GB"/>
              </a:p>
            </p:txBody>
          </p:sp>
        </p:grpSp>
        <p:sp>
          <p:nvSpPr>
            <p:cNvPr id="406538" name="Text Box 10"/>
            <p:cNvSpPr txBox="1">
              <a:spLocks noChangeArrowheads="1"/>
            </p:cNvSpPr>
            <p:nvPr/>
          </p:nvSpPr>
          <p:spPr bwMode="auto">
            <a:xfrm>
              <a:off x="3926" y="4061"/>
              <a:ext cx="1040" cy="231"/>
            </a:xfrm>
            <a:prstGeom prst="rect">
              <a:avLst/>
            </a:prstGeom>
            <a:solidFill>
              <a:srgbClr val="FFFFFF"/>
            </a:solidFill>
            <a:ln w="9525">
              <a:noFill/>
              <a:miter lim="800000"/>
              <a:headEnd/>
              <a:tailEnd/>
            </a:ln>
            <a:effectLst/>
          </p:spPr>
          <p:txBody>
            <a:bodyPr wrap="none">
              <a:spAutoFit/>
            </a:bodyPr>
            <a:lstStyle/>
            <a:p>
              <a:r>
                <a:rPr lang="en-GB" sz="1800">
                  <a:solidFill>
                    <a:srgbClr val="000000"/>
                  </a:solidFill>
                </a:rPr>
                <a:t>Einstein (1917)</a:t>
              </a:r>
            </a:p>
          </p:txBody>
        </p:sp>
      </p:grpSp>
      <p:sp>
        <p:nvSpPr>
          <p:cNvPr id="406547" name="Text Box 19"/>
          <p:cNvSpPr txBox="1">
            <a:spLocks noChangeArrowheads="1"/>
          </p:cNvSpPr>
          <p:nvPr/>
        </p:nvSpPr>
        <p:spPr bwMode="auto">
          <a:xfrm>
            <a:off x="322263" y="3284538"/>
            <a:ext cx="8570912" cy="1187450"/>
          </a:xfrm>
          <a:prstGeom prst="rect">
            <a:avLst/>
          </a:prstGeom>
          <a:solidFill>
            <a:srgbClr val="FFFFFF"/>
          </a:solidFill>
          <a:ln w="9525">
            <a:noFill/>
            <a:miter lim="800000"/>
            <a:headEnd/>
            <a:tailEnd/>
          </a:ln>
          <a:effectLst/>
        </p:spPr>
        <p:txBody>
          <a:bodyPr>
            <a:spAutoFit/>
          </a:bodyPr>
          <a:lstStyle/>
          <a:p>
            <a:r>
              <a:rPr lang="de-CH" dirty="0">
                <a:solidFill>
                  <a:srgbClr val="FF0000"/>
                </a:solidFill>
              </a:rPr>
              <a:t>[Die Kosmologische Konstante] haben wir nur nötig, um eine quasi-statische Verteilung der Materie zu ermöglichen, wie es der Tatsache der kleinen Sterngeschwindigkeiten entspricht.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6547"/>
                                        </p:tgtEl>
                                        <p:attrNameLst>
                                          <p:attrName>style.visibility</p:attrName>
                                        </p:attrNameLst>
                                      </p:cBhvr>
                                      <p:to>
                                        <p:strVal val="visible"/>
                                      </p:to>
                                    </p:set>
                                    <p:animEffect transition="in" filter="wipe(up)">
                                      <p:cBhvr>
                                        <p:cTn id="7" dur="500"/>
                                        <p:tgtEl>
                                          <p:spTgt spid="406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4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de-DE" smtClean="0"/>
              <a:t>Der Inhalt des Universums</a:t>
            </a:r>
          </a:p>
        </p:txBody>
      </p:sp>
      <p:sp>
        <p:nvSpPr>
          <p:cNvPr id="57347" name="Rectangle 3"/>
          <p:cNvSpPr>
            <a:spLocks noGrp="1" noChangeArrowheads="1"/>
          </p:cNvSpPr>
          <p:nvPr>
            <p:ph type="body" idx="1"/>
          </p:nvPr>
        </p:nvSpPr>
        <p:spPr>
          <a:xfrm>
            <a:off x="250825" y="1628775"/>
            <a:ext cx="3384550" cy="4752975"/>
          </a:xfrm>
        </p:spPr>
        <p:txBody>
          <a:bodyPr/>
          <a:lstStyle/>
          <a:p>
            <a:pPr marL="0" indent="0">
              <a:buFontTx/>
              <a:buNone/>
            </a:pPr>
            <a:r>
              <a:rPr lang="de-DE" dirty="0" smtClean="0"/>
              <a:t>Dunkle Materie und Dunkle Energie sind die bestimmenden Energiebeitr</a:t>
            </a:r>
            <a:r>
              <a:rPr lang="de-DE" dirty="0" smtClean="0">
                <a:cs typeface="Times New Roman" pitchFamily="18" charset="0"/>
              </a:rPr>
              <a:t>äge des Universums.</a:t>
            </a:r>
          </a:p>
          <a:p>
            <a:pPr marL="0" indent="0">
              <a:buFontTx/>
              <a:buNone/>
            </a:pPr>
            <a:endParaRPr lang="de-DE" dirty="0" smtClean="0">
              <a:solidFill>
                <a:srgbClr val="FF0000"/>
              </a:solidFill>
              <a:cs typeface="Times New Roman" pitchFamily="18" charset="0"/>
            </a:endParaRPr>
          </a:p>
          <a:p>
            <a:pPr marL="0" indent="0">
              <a:buFontTx/>
              <a:buNone/>
            </a:pPr>
            <a:r>
              <a:rPr lang="de-DE" sz="3600" dirty="0" smtClean="0">
                <a:solidFill>
                  <a:srgbClr val="FF0000"/>
                </a:solidFill>
                <a:cs typeface="Times New Roman" pitchFamily="18" charset="0"/>
              </a:rPr>
              <a:t>Was sind sie?</a:t>
            </a:r>
          </a:p>
        </p:txBody>
      </p:sp>
      <p:pic>
        <p:nvPicPr>
          <p:cNvPr id="57348" name="Picture 4"/>
          <p:cNvPicPr>
            <a:picLocks noChangeAspect="1" noChangeArrowheads="1"/>
          </p:cNvPicPr>
          <p:nvPr/>
        </p:nvPicPr>
        <p:blipFill>
          <a:blip r:embed="rId2" cstate="print"/>
          <a:srcRect/>
          <a:stretch>
            <a:fillRect/>
          </a:stretch>
        </p:blipFill>
        <p:spPr bwMode="auto">
          <a:xfrm>
            <a:off x="3708400" y="1590675"/>
            <a:ext cx="523875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304800"/>
            <a:ext cx="7772400" cy="1143000"/>
          </a:xfrm>
        </p:spPr>
        <p:txBody>
          <a:bodyPr/>
          <a:lstStyle/>
          <a:p>
            <a:r>
              <a:rPr lang="de-DE" dirty="0" smtClean="0"/>
              <a:t>Was bedeutet das?</a:t>
            </a:r>
          </a:p>
        </p:txBody>
      </p:sp>
      <p:sp>
        <p:nvSpPr>
          <p:cNvPr id="205827" name="Rectangle 3"/>
          <p:cNvSpPr>
            <a:spLocks noGrp="1" noChangeArrowheads="1"/>
          </p:cNvSpPr>
          <p:nvPr>
            <p:ph type="body" idx="1"/>
          </p:nvPr>
        </p:nvSpPr>
        <p:spPr>
          <a:xfrm>
            <a:off x="685800" y="1447800"/>
            <a:ext cx="7772400" cy="4876800"/>
          </a:xfrm>
        </p:spPr>
        <p:txBody>
          <a:bodyPr/>
          <a:lstStyle/>
          <a:p>
            <a:pPr>
              <a:buFontTx/>
              <a:buNone/>
              <a:defRPr/>
            </a:pPr>
            <a:r>
              <a:rPr lang="de-DE" sz="3000" dirty="0" smtClean="0"/>
              <a:t>Das Universum besteht im wesentlichen aus </a:t>
            </a:r>
          </a:p>
          <a:p>
            <a:pPr algn="ctr">
              <a:buFontTx/>
              <a:buNone/>
              <a:defRPr/>
            </a:pPr>
            <a:r>
              <a:rPr lang="de-DE" sz="3000" dirty="0" smtClean="0">
                <a:solidFill>
                  <a:srgbClr val="FF0000"/>
                </a:solidFill>
                <a:effectLst>
                  <a:outerShdw blurRad="38100" dist="38100" dir="2700000" algn="tl">
                    <a:srgbClr val="000000"/>
                  </a:outerShdw>
                </a:effectLst>
              </a:rPr>
              <a:t>nichts.</a:t>
            </a:r>
            <a:endParaRPr lang="de-DE" sz="3000" dirty="0" smtClean="0">
              <a:solidFill>
                <a:srgbClr val="FF0000"/>
              </a:solidFill>
            </a:endParaRPr>
          </a:p>
          <a:p>
            <a:pPr>
              <a:buFontTx/>
              <a:buNone/>
              <a:defRPr/>
            </a:pPr>
            <a:r>
              <a:rPr lang="de-DE" sz="3000" dirty="0" smtClean="0"/>
              <a:t>Das Universum expandiert für immer.</a:t>
            </a:r>
          </a:p>
          <a:p>
            <a:pPr>
              <a:buFontTx/>
              <a:buNone/>
              <a:defRPr/>
            </a:pPr>
            <a:r>
              <a:rPr lang="de-DE" sz="3000" dirty="0" smtClean="0"/>
              <a:t>Im Moment existiert keine überzeugende physikalische Interpretation der </a:t>
            </a:r>
            <a:r>
              <a:rPr lang="de-DE" sz="3000" dirty="0" err="1" smtClean="0"/>
              <a:t>Vakuumsenergie</a:t>
            </a:r>
            <a:r>
              <a:rPr lang="de-DE" sz="3000" dirty="0" smtClean="0"/>
              <a:t> </a:t>
            </a:r>
            <a:r>
              <a:rPr lang="de-DE" sz="3000" dirty="0" smtClean="0">
                <a:solidFill>
                  <a:srgbClr val="FF0000"/>
                </a:solidFill>
              </a:rPr>
              <a:t>(Dunkle Energie)</a:t>
            </a:r>
            <a:r>
              <a:rPr lang="de-DE" sz="3000" dirty="0" smtClean="0"/>
              <a:t>.</a:t>
            </a:r>
          </a:p>
          <a:p>
            <a:pPr>
              <a:buFontTx/>
              <a:buNone/>
              <a:defRPr/>
            </a:pPr>
            <a:r>
              <a:rPr lang="de-DE" sz="3000" dirty="0" smtClean="0"/>
              <a:t>Nur 4% des Universums sind aus demselben „Stoff“ wie wir (und alles, das wir kennen).</a:t>
            </a:r>
          </a:p>
          <a:p>
            <a:pPr>
              <a:buFontTx/>
              <a:buNone/>
              <a:defRPr/>
            </a:pPr>
            <a:endParaRPr lang="de-DE"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67544" y="188640"/>
            <a:ext cx="8282880" cy="1143000"/>
          </a:xfrm>
        </p:spPr>
        <p:txBody>
          <a:bodyPr/>
          <a:lstStyle/>
          <a:p>
            <a:r>
              <a:rPr lang="de-DE" b="0" dirty="0"/>
              <a:t>Interpretationen/Spekulationen</a:t>
            </a:r>
            <a:endParaRPr lang="en-GB" dirty="0"/>
          </a:p>
        </p:txBody>
      </p:sp>
      <p:sp>
        <p:nvSpPr>
          <p:cNvPr id="49155" name="Rectangle 3"/>
          <p:cNvSpPr>
            <a:spLocks noGrp="1" noChangeArrowheads="1"/>
          </p:cNvSpPr>
          <p:nvPr>
            <p:ph type="body" idx="1"/>
          </p:nvPr>
        </p:nvSpPr>
        <p:spPr>
          <a:xfrm>
            <a:off x="685800" y="1219200"/>
            <a:ext cx="7772400" cy="5410200"/>
          </a:xfrm>
        </p:spPr>
        <p:txBody>
          <a:bodyPr/>
          <a:lstStyle/>
          <a:p>
            <a:pPr marL="185738" indent="-185738">
              <a:lnSpc>
                <a:spcPct val="80000"/>
              </a:lnSpc>
              <a:buFontTx/>
              <a:buNone/>
              <a:tabLst>
                <a:tab pos="476250" algn="l"/>
              </a:tabLst>
            </a:pPr>
            <a:r>
              <a:rPr lang="de-DE" b="1" dirty="0" err="1"/>
              <a:t>Einstein’s</a:t>
            </a:r>
            <a:r>
              <a:rPr lang="de-DE" b="1" dirty="0"/>
              <a:t> Kosmologische Konstante</a:t>
            </a:r>
            <a:endParaRPr lang="de-DE" dirty="0"/>
          </a:p>
          <a:p>
            <a:pPr marL="579438" lvl="1" indent="-46038">
              <a:lnSpc>
                <a:spcPct val="80000"/>
              </a:lnSpc>
              <a:buFontTx/>
              <a:buNone/>
              <a:tabLst>
                <a:tab pos="476250" algn="l"/>
              </a:tabLst>
            </a:pPr>
            <a:r>
              <a:rPr lang="de-DE" b="1" dirty="0"/>
              <a:t>Bisher kein “Platz” im </a:t>
            </a:r>
            <a:r>
              <a:rPr lang="de-DE" b="1" dirty="0" err="1"/>
              <a:t>Standart</a:t>
            </a:r>
            <a:r>
              <a:rPr lang="de-DE" b="1" dirty="0"/>
              <a:t> Model der Teilchenphysik</a:t>
            </a:r>
            <a:endParaRPr lang="de-DE" dirty="0"/>
          </a:p>
          <a:p>
            <a:pPr marL="185738" indent="-185738">
              <a:lnSpc>
                <a:spcPct val="80000"/>
              </a:lnSpc>
              <a:buFontTx/>
              <a:buNone/>
              <a:tabLst>
                <a:tab pos="476250" algn="l"/>
              </a:tabLst>
            </a:pPr>
            <a:r>
              <a:rPr lang="de-DE" b="1" dirty="0" err="1"/>
              <a:t>Quintessence</a:t>
            </a:r>
            <a:endParaRPr lang="de-DE" dirty="0"/>
          </a:p>
          <a:p>
            <a:pPr marL="579438" lvl="1" indent="-46038">
              <a:lnSpc>
                <a:spcPct val="80000"/>
              </a:lnSpc>
              <a:buFontTx/>
              <a:buNone/>
              <a:tabLst>
                <a:tab pos="476250" algn="l"/>
              </a:tabLst>
            </a:pPr>
            <a:r>
              <a:rPr lang="de-DE" b="1" dirty="0"/>
              <a:t>Quantenmechanisches Teilchenfeld, dass Energie in das Universum entlässt</a:t>
            </a:r>
            <a:r>
              <a:rPr lang="de-DE" dirty="0"/>
              <a:t> </a:t>
            </a:r>
          </a:p>
          <a:p>
            <a:pPr marL="185738" indent="-185738">
              <a:lnSpc>
                <a:spcPct val="80000"/>
              </a:lnSpc>
              <a:buFontTx/>
              <a:buNone/>
              <a:tabLst>
                <a:tab pos="476250" algn="l"/>
              </a:tabLst>
            </a:pPr>
            <a:r>
              <a:rPr lang="de-DE" b="1" dirty="0"/>
              <a:t>Anzeichen einer höheren Dimension</a:t>
            </a:r>
          </a:p>
          <a:p>
            <a:pPr marL="579438" lvl="1" indent="-46038">
              <a:lnSpc>
                <a:spcPct val="80000"/>
              </a:lnSpc>
              <a:buFontTx/>
              <a:buNone/>
              <a:tabLst>
                <a:tab pos="476250" algn="l"/>
              </a:tabLst>
            </a:pPr>
            <a:r>
              <a:rPr lang="de-DE" b="1" dirty="0"/>
              <a:t>Gravitation ist am besten beschrieben in einer Theorie mit mehr als vier Dimensionen</a:t>
            </a:r>
            <a:endParaRPr lang="de-DE" dirty="0"/>
          </a:p>
          <a:p>
            <a:pPr marL="185738" indent="-185738">
              <a:lnSpc>
                <a:spcPct val="80000"/>
              </a:lnSpc>
              <a:buFontTx/>
              <a:buNone/>
              <a:tabLst>
                <a:tab pos="476250" algn="l"/>
              </a:tabLst>
            </a:pPr>
            <a:r>
              <a:rPr lang="de-DE" b="1" dirty="0"/>
              <a:t>Phantom Energie</a:t>
            </a:r>
            <a:endParaRPr lang="de-DE" dirty="0"/>
          </a:p>
          <a:p>
            <a:pPr marL="579438" lvl="1" indent="-46038">
              <a:lnSpc>
                <a:spcPct val="80000"/>
              </a:lnSpc>
              <a:buFontTx/>
              <a:buNone/>
              <a:tabLst>
                <a:tab pos="476250" algn="l"/>
              </a:tabLst>
            </a:pPr>
            <a:r>
              <a:rPr lang="de-DE" b="1" dirty="0"/>
              <a:t>Die Dunkle Energie ist so stark, dass das Universum auseinander fällt (</a:t>
            </a:r>
            <a:r>
              <a:rPr lang="de-DE" b="1" dirty="0">
                <a:solidFill>
                  <a:srgbClr val="FF0000"/>
                </a:solidFill>
              </a:rPr>
              <a:t>Big </a:t>
            </a:r>
            <a:r>
              <a:rPr lang="de-DE" b="1" dirty="0" err="1">
                <a:solidFill>
                  <a:srgbClr val="FF0000"/>
                </a:solidFill>
              </a:rPr>
              <a:t>Rip</a:t>
            </a:r>
            <a:r>
              <a:rPr lang="de-DE" b="1" dirty="0"/>
              <a:t>)</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91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91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91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915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915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91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762000" y="1219200"/>
            <a:ext cx="7689850" cy="4300538"/>
          </a:xfrm>
          <a:prstGeom prst="rect">
            <a:avLst/>
          </a:prstGeom>
          <a:noFill/>
          <a:ln w="9525">
            <a:noFill/>
            <a:miter lim="800000"/>
            <a:headEnd/>
            <a:tailEnd/>
          </a:ln>
          <a:effectLst/>
        </p:spPr>
        <p:txBody>
          <a:bodyPr>
            <a:spAutoFit/>
          </a:bodyPr>
          <a:lstStyle/>
          <a:p>
            <a:r>
              <a:rPr lang="en-GB" sz="2800">
                <a:solidFill>
                  <a:srgbClr val="FF0000"/>
                </a:solidFill>
              </a:rPr>
              <a:t>There is a theory which states that if ever anyone discovers exactly what the Universe is for, and why it is here, it will instantly disappear and be replaced by something even more bizarrely inexplicable.</a:t>
            </a:r>
          </a:p>
          <a:p>
            <a:endParaRPr lang="en-GB" sz="2800">
              <a:solidFill>
                <a:srgbClr val="FF0000"/>
              </a:solidFill>
            </a:endParaRPr>
          </a:p>
          <a:p>
            <a:r>
              <a:rPr lang="en-GB" sz="2800">
                <a:solidFill>
                  <a:srgbClr val="FF0000"/>
                </a:solidFill>
              </a:rPr>
              <a:t>There is another theory which states that this has already happened.</a:t>
            </a:r>
          </a:p>
          <a:p>
            <a:endParaRPr lang="en-GB" sz="2800" b="0"/>
          </a:p>
          <a:p>
            <a:pPr algn="r"/>
            <a:r>
              <a:rPr lang="en-GB"/>
              <a:t>Douglas Adams</a:t>
            </a:r>
            <a:endParaRPr lang="en-GB" b="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solidFill>
                  <a:schemeClr val="bg1">
                    <a:lumMod val="20000"/>
                    <a:lumOff val="80000"/>
                  </a:schemeClr>
                </a:solidFill>
              </a:rPr>
              <a:t>High-z SN Supernova Search Team </a:t>
            </a:r>
            <a:br>
              <a:rPr lang="en-GB" sz="3600" dirty="0" smtClean="0">
                <a:solidFill>
                  <a:schemeClr val="bg1">
                    <a:lumMod val="20000"/>
                    <a:lumOff val="80000"/>
                  </a:schemeClr>
                </a:solidFill>
              </a:rPr>
            </a:br>
            <a:r>
              <a:rPr lang="en-GB" sz="3600" dirty="0" smtClean="0">
                <a:solidFill>
                  <a:schemeClr val="bg1">
                    <a:lumMod val="20000"/>
                    <a:lumOff val="80000"/>
                  </a:schemeClr>
                </a:solidFill>
              </a:rPr>
              <a:t>December 2011</a:t>
            </a:r>
            <a:endParaRPr lang="en-GB" dirty="0">
              <a:solidFill>
                <a:schemeClr val="bg1">
                  <a:lumMod val="20000"/>
                  <a:lumOff val="80000"/>
                </a:schemeClr>
              </a:solidFill>
            </a:endParaRPr>
          </a:p>
        </p:txBody>
      </p:sp>
      <p:sp>
        <p:nvSpPr>
          <p:cNvPr id="3" name="TextBox 2"/>
          <p:cNvSpPr txBox="1"/>
          <p:nvPr/>
        </p:nvSpPr>
        <p:spPr>
          <a:xfrm>
            <a:off x="6804248" y="6309320"/>
            <a:ext cx="2164375" cy="338554"/>
          </a:xfrm>
          <a:prstGeom prst="rect">
            <a:avLst/>
          </a:prstGeom>
          <a:noFill/>
        </p:spPr>
        <p:txBody>
          <a:bodyPr wrap="none" rtlCol="0">
            <a:spAutoFit/>
          </a:bodyPr>
          <a:lstStyle/>
          <a:p>
            <a:r>
              <a:rPr lang="en-GB" sz="1600" dirty="0" smtClean="0">
                <a:solidFill>
                  <a:schemeClr val="bg1">
                    <a:lumMod val="20000"/>
                    <a:lumOff val="80000"/>
                  </a:schemeClr>
                </a:solidFill>
              </a:rPr>
              <a:t>© Nicholas B. </a:t>
            </a:r>
            <a:r>
              <a:rPr lang="en-GB" sz="1600" dirty="0" err="1" smtClean="0">
                <a:solidFill>
                  <a:schemeClr val="bg1">
                    <a:lumMod val="20000"/>
                    <a:lumOff val="80000"/>
                  </a:schemeClr>
                </a:solidFill>
              </a:rPr>
              <a:t>Suntzeff</a:t>
            </a:r>
            <a:endParaRPr lang="en-GB" sz="1600" dirty="0">
              <a:solidFill>
                <a:schemeClr val="bg1">
                  <a:lumMod val="20000"/>
                  <a:lumOff val="8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de-DE" smtClean="0"/>
              <a:t>Vergangenheit und Zukunft</a:t>
            </a:r>
          </a:p>
        </p:txBody>
      </p:sp>
      <p:sp>
        <p:nvSpPr>
          <p:cNvPr id="38915" name="Rectangle 3"/>
          <p:cNvSpPr>
            <a:spLocks noGrp="1" noChangeArrowheads="1"/>
          </p:cNvSpPr>
          <p:nvPr>
            <p:ph type="body" idx="1"/>
          </p:nvPr>
        </p:nvSpPr>
        <p:spPr>
          <a:xfrm>
            <a:off x="685800" y="1428736"/>
            <a:ext cx="7772400" cy="4114800"/>
          </a:xfrm>
        </p:spPr>
        <p:txBody>
          <a:bodyPr/>
          <a:lstStyle/>
          <a:p>
            <a:pPr>
              <a:buFontTx/>
              <a:buNone/>
            </a:pPr>
            <a:r>
              <a:rPr lang="de-DE" dirty="0" smtClean="0"/>
              <a:t>Die Zukunft des Universums wird von seiner Vergangenheit und seinem Inhalt bestimmt.</a:t>
            </a:r>
          </a:p>
          <a:p>
            <a:pPr>
              <a:buFontTx/>
              <a:buNone/>
            </a:pPr>
            <a:r>
              <a:rPr lang="de-DE" dirty="0" smtClean="0"/>
              <a:t>Seit dem Urknall dehnt sich der Raum kontinuierlich aus. Diese Ausdehnung wird von der </a:t>
            </a:r>
            <a:r>
              <a:rPr lang="de-DE" dirty="0" err="1" smtClean="0"/>
              <a:t>gravitationellen</a:t>
            </a:r>
            <a:r>
              <a:rPr lang="de-DE" dirty="0" smtClean="0"/>
              <a:t> Anziehung abgebremst. </a:t>
            </a:r>
          </a:p>
          <a:p>
            <a:pPr>
              <a:buFontTx/>
              <a:buNone/>
            </a:pPr>
            <a:r>
              <a:rPr lang="de-DE" dirty="0" smtClean="0"/>
              <a:t>Mehr Materie bewirkt eine langsamere Ausdehnung und m</a:t>
            </a:r>
            <a:r>
              <a:rPr lang="de-DE" dirty="0" smtClean="0">
                <a:cs typeface="Times New Roman" pitchFamily="18" charset="0"/>
              </a:rPr>
              <a:t>öglicherweise einen </a:t>
            </a:r>
            <a:r>
              <a:rPr lang="de-DE" dirty="0" err="1" smtClean="0">
                <a:cs typeface="Times New Roman" pitchFamily="18" charset="0"/>
              </a:rPr>
              <a:t>Llankru</a:t>
            </a:r>
            <a:r>
              <a:rPr lang="de-DE" dirty="0" smtClean="0">
                <a:cs typeface="Times New Roman" pitchFamily="18"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28600"/>
            <a:ext cx="7772400" cy="1143000"/>
          </a:xfrm>
        </p:spPr>
        <p:txBody>
          <a:bodyPr/>
          <a:lstStyle/>
          <a:p>
            <a:r>
              <a:rPr lang="de-DE" smtClean="0"/>
              <a:t>Fundamente der Kosmologie</a:t>
            </a:r>
          </a:p>
        </p:txBody>
      </p:sp>
      <p:sp>
        <p:nvSpPr>
          <p:cNvPr id="31747" name="Rectangle 3"/>
          <p:cNvSpPr>
            <a:spLocks noGrp="1" noChangeArrowheads="1"/>
          </p:cNvSpPr>
          <p:nvPr>
            <p:ph type="body" idx="1"/>
          </p:nvPr>
        </p:nvSpPr>
        <p:spPr>
          <a:xfrm>
            <a:off x="685800" y="1143000"/>
            <a:ext cx="8153400" cy="5410200"/>
          </a:xfrm>
        </p:spPr>
        <p:txBody>
          <a:bodyPr/>
          <a:lstStyle/>
          <a:p>
            <a:pPr>
              <a:buFontTx/>
              <a:buNone/>
            </a:pPr>
            <a:r>
              <a:rPr lang="de-DE" b="1" dirty="0" smtClean="0"/>
              <a:t>Gravitationstheorie</a:t>
            </a:r>
          </a:p>
          <a:p>
            <a:pPr lvl="1">
              <a:buFontTx/>
              <a:buNone/>
            </a:pPr>
            <a:r>
              <a:rPr lang="de-DE" b="1" dirty="0" smtClean="0">
                <a:solidFill>
                  <a:srgbClr val="FF0000"/>
                </a:solidFill>
              </a:rPr>
              <a:t>Einstein’sche Relativitätstheorie</a:t>
            </a:r>
            <a:endParaRPr lang="de-DE" b="1" dirty="0" smtClean="0"/>
          </a:p>
          <a:p>
            <a:pPr>
              <a:buFontTx/>
              <a:buNone/>
            </a:pPr>
            <a:r>
              <a:rPr lang="de-DE" b="1" dirty="0" smtClean="0"/>
              <a:t>Isotropie</a:t>
            </a:r>
          </a:p>
          <a:p>
            <a:pPr lvl="1">
              <a:buFontTx/>
              <a:buNone/>
            </a:pPr>
            <a:r>
              <a:rPr lang="de-DE" b="1" dirty="0" smtClean="0">
                <a:solidFill>
                  <a:srgbClr val="FF0000"/>
                </a:solidFill>
              </a:rPr>
              <a:t>Es gibt keine bevorzugte Richtung im Universum</a:t>
            </a:r>
          </a:p>
          <a:p>
            <a:pPr>
              <a:buFontTx/>
              <a:buNone/>
            </a:pPr>
            <a:r>
              <a:rPr lang="de-DE" b="1" dirty="0" smtClean="0"/>
              <a:t>Homogeneität</a:t>
            </a:r>
          </a:p>
          <a:p>
            <a:pPr lvl="1">
              <a:buFontTx/>
              <a:buNone/>
            </a:pPr>
            <a:r>
              <a:rPr lang="de-DE" b="1" dirty="0" smtClean="0">
                <a:solidFill>
                  <a:srgbClr val="FF0000"/>
                </a:solidFill>
              </a:rPr>
              <a:t>Es gibt keine bevorzugte Region</a:t>
            </a:r>
          </a:p>
          <a:p>
            <a:pPr lvl="1">
              <a:buFontTx/>
              <a:buNone/>
            </a:pPr>
            <a:r>
              <a:rPr lang="de-DE" b="1" dirty="0" smtClean="0">
                <a:solidFill>
                  <a:srgbClr val="FF0000"/>
                </a:solidFill>
              </a:rPr>
              <a:t>(e.g. es gibt kein Zentrum des Universums)</a:t>
            </a:r>
          </a:p>
          <a:p>
            <a:pPr>
              <a:buFontTx/>
              <a:buNone/>
            </a:pPr>
            <a:r>
              <a:rPr lang="de-DE" b="1" dirty="0" err="1" smtClean="0"/>
              <a:t>Anthropisches</a:t>
            </a:r>
            <a:r>
              <a:rPr lang="de-DE" b="1" dirty="0" smtClean="0"/>
              <a:t> Prinzip</a:t>
            </a:r>
          </a:p>
          <a:p>
            <a:pPr lvl="1">
              <a:buFontTx/>
              <a:buNone/>
            </a:pPr>
            <a:r>
              <a:rPr lang="de-DE" b="1" dirty="0" smtClean="0">
                <a:solidFill>
                  <a:srgbClr val="FF0000"/>
                </a:solidFill>
              </a:rPr>
              <a:t>Das Universum hat uns erzeugt</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Uyuni_Einstein2"/>
          <p:cNvPicPr>
            <a:picLocks noChangeAspect="1" noChangeArrowheads="1"/>
          </p:cNvPicPr>
          <p:nvPr/>
        </p:nvPicPr>
        <p:blipFill>
          <a:blip r:embed="rId3" cstate="print"/>
          <a:srcRect l="7324" t="9190" r="13072" b="11212"/>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99"/>
      </a:dk1>
      <a:lt1>
        <a:srgbClr val="C0C0C0"/>
      </a:lt1>
      <a:dk2>
        <a:srgbClr val="000066"/>
      </a:dk2>
      <a:lt2>
        <a:srgbClr val="808080"/>
      </a:lt2>
      <a:accent1>
        <a:srgbClr val="FFCC66"/>
      </a:accent1>
      <a:accent2>
        <a:srgbClr val="0000FF"/>
      </a:accent2>
      <a:accent3>
        <a:srgbClr val="DCDCDC"/>
      </a:accent3>
      <a:accent4>
        <a:srgbClr val="000082"/>
      </a:accent4>
      <a:accent5>
        <a:srgbClr val="FFE2B8"/>
      </a:accent5>
      <a:accent6>
        <a:srgbClr val="0000E7"/>
      </a:accent6>
      <a:hlink>
        <a:srgbClr val="CC00CC"/>
      </a:hlink>
      <a:folHlink>
        <a:srgbClr val="C0C0C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Designs\SERENE.POT</Template>
  <TotalTime>6859</TotalTime>
  <Words>1221</Words>
  <Application>Microsoft Office PowerPoint</Application>
  <PresentationFormat>On-screen Show (4:3)</PresentationFormat>
  <Paragraphs>301</Paragraphs>
  <Slides>54</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Default Design</vt:lpstr>
      <vt:lpstr>Equation</vt:lpstr>
      <vt:lpstr>Das beschleunigte Universum </vt:lpstr>
      <vt:lpstr>Gratulation!</vt:lpstr>
      <vt:lpstr>Resultat zweier globaler Teams</vt:lpstr>
      <vt:lpstr>High-z Supernova Search Team</vt:lpstr>
      <vt:lpstr>Supernova Cosmology Project</vt:lpstr>
      <vt:lpstr>High-z SN Supernova Search Team  December 2011</vt:lpstr>
      <vt:lpstr>Vergangenheit und Zukunft</vt:lpstr>
      <vt:lpstr>Fundamente der Kosmologie</vt:lpstr>
      <vt:lpstr>Slide 9</vt:lpstr>
      <vt:lpstr>Slide 10</vt:lpstr>
      <vt:lpstr>Beobachtende Kosmologie</vt:lpstr>
      <vt:lpstr>Die Expansion des Universums</vt:lpstr>
      <vt:lpstr>Das original Hubble Diagram</vt:lpstr>
      <vt:lpstr>Ein modernes Hubble Diagram</vt:lpstr>
      <vt:lpstr>Supernova</vt:lpstr>
      <vt:lpstr>Supernova!</vt:lpstr>
      <vt:lpstr>Slide 17</vt:lpstr>
      <vt:lpstr>Supernovae!</vt:lpstr>
      <vt:lpstr>Slide 19</vt:lpstr>
      <vt:lpstr>Historische Bedeutung von Supernovae</vt:lpstr>
      <vt:lpstr>Historische Bedeutung von Supernovae</vt:lpstr>
      <vt:lpstr>Supernova Klassifikation</vt:lpstr>
      <vt:lpstr>Energie Quellen</vt:lpstr>
      <vt:lpstr>Supernovae</vt:lpstr>
      <vt:lpstr>Slide 25</vt:lpstr>
      <vt:lpstr>Supernovae</vt:lpstr>
      <vt:lpstr>Supernovae</vt:lpstr>
      <vt:lpstr>Kosmologie mit Supernovae</vt:lpstr>
      <vt:lpstr>Supernova Suche</vt:lpstr>
      <vt:lpstr>Original High-z SN Search Team Proposal</vt:lpstr>
      <vt:lpstr>Supernova Suche Die Nadel(n) im Weltall</vt:lpstr>
      <vt:lpstr>Supernova Suche</vt:lpstr>
      <vt:lpstr>SN 1995K bei z=0.479</vt:lpstr>
      <vt:lpstr>ESO Press Release 95/11</vt:lpstr>
      <vt:lpstr>Die nahen SNe Ia</vt:lpstr>
      <vt:lpstr>Der Energieinhalt dominiert das entfernte Universum</vt:lpstr>
      <vt:lpstr>Einsteins  Feldgleichungen</vt:lpstr>
      <vt:lpstr>Friedmann-Lemaître Kosmologie</vt:lpstr>
      <vt:lpstr>Das vollständige  Hubble Diagramm</vt:lpstr>
      <vt:lpstr>Das SN Hubble Diagramm</vt:lpstr>
      <vt:lpstr>Eine junge Truppe ...</vt:lpstr>
      <vt:lpstr>Kosmologische Implikation</vt:lpstr>
      <vt:lpstr>Slide 43</vt:lpstr>
      <vt:lpstr>Supernova Kosmologie 2011</vt:lpstr>
      <vt:lpstr>et voilà ...</vt:lpstr>
      <vt:lpstr>Der Zustandsgleichungsparameter </vt:lpstr>
      <vt:lpstr>Supernova Kosmologie</vt:lpstr>
      <vt:lpstr>Slide 48</vt:lpstr>
      <vt:lpstr>Was bedeutet das?</vt:lpstr>
      <vt:lpstr>Einstein zur  Kosmologischen Konstante</vt:lpstr>
      <vt:lpstr>Der Inhalt des Universums</vt:lpstr>
      <vt:lpstr>Was bedeutet das?</vt:lpstr>
      <vt:lpstr>Interpretationen/Spekulationen</vt:lpstr>
      <vt:lpstr>Slide 54</vt:lpstr>
    </vt:vector>
  </TitlesOfParts>
  <Company>ESO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Kosmologie im Umbruch Bruno Leibundgut</dc:title>
  <dc:creator>Licensed User</dc:creator>
  <cp:lastModifiedBy>Leibundgut</cp:lastModifiedBy>
  <cp:revision>88</cp:revision>
  <cp:lastPrinted>2001-10-12T16:31:51Z</cp:lastPrinted>
  <dcterms:created xsi:type="dcterms:W3CDTF">2001-10-12T08:56:18Z</dcterms:created>
  <dcterms:modified xsi:type="dcterms:W3CDTF">2012-01-27T17:32:45Z</dcterms:modified>
</cp:coreProperties>
</file>