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jpg" ContentType="image/jpeg"/>
  <Default Extension="tiff" ContentType="image/tiff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47"/>
  </p:notesMasterIdLst>
  <p:handoutMasterIdLst>
    <p:handoutMasterId r:id="rId48"/>
  </p:handoutMasterIdLst>
  <p:sldIdLst>
    <p:sldId id="511" r:id="rId3"/>
    <p:sldId id="590" r:id="rId4"/>
    <p:sldId id="591" r:id="rId5"/>
    <p:sldId id="592" r:id="rId6"/>
    <p:sldId id="521" r:id="rId7"/>
    <p:sldId id="515" r:id="rId8"/>
    <p:sldId id="522" r:id="rId9"/>
    <p:sldId id="524" r:id="rId10"/>
    <p:sldId id="504" r:id="rId11"/>
    <p:sldId id="525" r:id="rId12"/>
    <p:sldId id="526" r:id="rId13"/>
    <p:sldId id="505" r:id="rId14"/>
    <p:sldId id="450" r:id="rId15"/>
    <p:sldId id="512" r:id="rId16"/>
    <p:sldId id="478" r:id="rId17"/>
    <p:sldId id="529" r:id="rId18"/>
    <p:sldId id="506" r:id="rId19"/>
    <p:sldId id="492" r:id="rId20"/>
    <p:sldId id="453" r:id="rId21"/>
    <p:sldId id="499" r:id="rId22"/>
    <p:sldId id="497" r:id="rId23"/>
    <p:sldId id="518" r:id="rId24"/>
    <p:sldId id="519" r:id="rId25"/>
    <p:sldId id="532" r:id="rId26"/>
    <p:sldId id="593" r:id="rId27"/>
    <p:sldId id="594" r:id="rId28"/>
    <p:sldId id="533" r:id="rId29"/>
    <p:sldId id="595" r:id="rId30"/>
    <p:sldId id="597" r:id="rId31"/>
    <p:sldId id="598" r:id="rId32"/>
    <p:sldId id="599" r:id="rId33"/>
    <p:sldId id="399" r:id="rId34"/>
    <p:sldId id="469" r:id="rId35"/>
    <p:sldId id="388" r:id="rId36"/>
    <p:sldId id="328" r:id="rId37"/>
    <p:sldId id="479" r:id="rId38"/>
    <p:sldId id="481" r:id="rId39"/>
    <p:sldId id="520" r:id="rId40"/>
    <p:sldId id="501" r:id="rId41"/>
    <p:sldId id="279" r:id="rId42"/>
    <p:sldId id="600" r:id="rId43"/>
    <p:sldId id="467" r:id="rId44"/>
    <p:sldId id="601" r:id="rId45"/>
    <p:sldId id="588" r:id="rId46"/>
  </p:sldIdLst>
  <p:sldSz cx="9144000" cy="6858000" type="screen4x3"/>
  <p:notesSz cx="7315200" cy="9601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FFFFFF"/>
    <a:srgbClr val="292929"/>
    <a:srgbClr val="1C1C1C"/>
    <a:srgbClr val="111111"/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2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de-DE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de-DE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5E5A2B4-276B-4FD4-9709-9BC67A8C9EC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072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055" y="0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endParaRPr lang="en-GB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9" y="4561232"/>
            <a:ext cx="5850823" cy="432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>
              <a:defRPr sz="1300" b="0"/>
            </a:lvl1pPr>
          </a:lstStyle>
          <a:p>
            <a:endParaRPr lang="en-GB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055" y="9119159"/>
            <a:ext cx="3169474" cy="48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>
              <a:defRPr sz="1300" b="0"/>
            </a:lvl1pPr>
          </a:lstStyle>
          <a:p>
            <a:fld id="{58FA0083-6BA8-4330-8958-2DF58EB7028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442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DF9F0-3DE8-4C6F-A91E-93F72275D57C}" type="slidenum">
              <a:rPr lang="en-GB" smtClean="0"/>
              <a:pPr/>
              <a:t>1</a:t>
            </a:fld>
            <a:endParaRPr lang="en-GB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9789-E745-491C-A9F4-D75994E62DBD}" type="slidenum">
              <a:rPr lang="en-GB"/>
              <a:pPr/>
              <a:t>31</a:t>
            </a:fld>
            <a:endParaRPr lang="en-GB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61742-2656-480A-B0E0-B89D7DB24DDA}" type="slidenum">
              <a:rPr lang="en-GB"/>
              <a:pPr/>
              <a:t>35</a:t>
            </a:fld>
            <a:endParaRPr lang="en-GB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9B78E-8264-4969-B6CD-2AD66905DD2F}" type="slidenum">
              <a:rPr lang="en-GB"/>
              <a:pPr/>
              <a:t>36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3C243F-9AFC-4826-B014-7F45F33F468F}" type="slidenum">
              <a:rPr lang="en-GB"/>
              <a:pPr/>
              <a:t>40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E92A7D-E37C-443D-B826-8B5C53F01E1B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A0083-6BA8-4330-8958-2DF58EB7028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79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0C427-B869-4A92-99EC-B9DE43A4303D}" type="slidenum">
              <a:rPr lang="en-GB"/>
              <a:pPr/>
              <a:t>12</a:t>
            </a:fld>
            <a:endParaRPr lang="en-GB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73B4B7-04EF-42A5-9B92-FA185F48C3A5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2189" y="4561232"/>
            <a:ext cx="5850823" cy="4320209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70018-BE3E-40DE-9F2E-70E6AEEA4BC8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3BEBB-75FA-49BE-8A39-AC0AF84BB5D3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28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20EAB-51B0-41B5-A5B1-A10EF14CF0F0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2866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13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295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976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34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31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3A9BF-94D7-47AB-AC38-1D922096D166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1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9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7A1FC-222E-47D7-8EB2-E553525C81F2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37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AE248-83DD-4804-8044-D3DC5AAB1561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521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CCC19B-56C9-4AC7-8472-519808A47574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7619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8E457E-65B1-4F45-931D-A789AFD4C9EC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61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72366-CC3C-482C-A82A-F32C221FF367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67CAD-ACBF-424A-8531-EC14AA55F0FB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643C5-8EE8-4311-BAE7-0741C2DF2854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5302D7-26DA-419E-8B9D-77F8641E3BA2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A18ED-0BD6-40F5-B6BE-465D92543885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14813-A01E-467B-8770-937A1643BC9D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B1FF7-F59E-4930-8163-F1293E768BCC}" type="slidenum">
              <a:rPr lang="de-DE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1C1C1C"/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3265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0080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9BA5C50-9478-44EE-9F5F-B0AC43C4CB0B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20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6">
              <a:lumMod val="20000"/>
              <a:lumOff val="80000"/>
            </a:schemeClr>
          </a:solidFill>
          <a:latin typeface="HelveticaNeueLT Com 65 Md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HelveticaNeueLT Com 65 Md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>
              <a:lumMod val="20000"/>
              <a:lumOff val="80000"/>
            </a:schemeClr>
          </a:solidFill>
          <a:latin typeface="HelveticaNeueLT Com 65 Md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jpeg"/><Relationship Id="rId3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jp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file://localhost/Users/bleibund/Bruno/Talks/popular/Mainz09/Earth_departure_Mercury_Messenger.mpg" TargetMode="External"/><Relationship Id="rId2" Type="http://schemas.openxmlformats.org/officeDocument/2006/relationships/video" Target="file://localhost/Users/bleibund/Bruno/Talks/popular/Mainz09/Earth_departure_Mercury_Messenger.m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2.jpe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7" Type="http://schemas.openxmlformats.org/officeDocument/2006/relationships/image" Target="../media/image41.jpeg"/><Relationship Id="rId8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3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5" Type="http://schemas.openxmlformats.org/officeDocument/2006/relationships/image" Target="../media/image44.jpeg"/><Relationship Id="rId6" Type="http://schemas.openxmlformats.org/officeDocument/2006/relationships/image" Target="../media/image48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Relationship Id="rId3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64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65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320480" cy="432048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333375"/>
            <a:ext cx="8642350" cy="2133600"/>
          </a:xfrm>
        </p:spPr>
        <p:txBody>
          <a:bodyPr/>
          <a:lstStyle/>
          <a:p>
            <a:r>
              <a:rPr lang="de-DE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Universe</a:t>
            </a:r>
            <a:r>
              <a:rPr lang="de-DE" sz="4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Today</a:t>
            </a:r>
            <a:endParaRPr lang="de-DE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560" y="5661025"/>
            <a:ext cx="6400800" cy="960438"/>
          </a:xfrm>
        </p:spPr>
        <p:txBody>
          <a:bodyPr/>
          <a:lstStyle/>
          <a:p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Bruno Leibundgut</a:t>
            </a:r>
            <a:b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de-DE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European Southern Observatory (ESO)</a:t>
            </a:r>
            <a:endParaRPr lang="en-GB" sz="20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World Views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Messier 51</a:t>
            </a:r>
            <a:endParaRPr lang="en-US" dirty="0"/>
          </a:p>
        </p:txBody>
      </p:sp>
      <p:pic>
        <p:nvPicPr>
          <p:cNvPr id="3" name="Picture 2" descr="Parson-M5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9158" r="14013" b="18115"/>
          <a:stretch/>
        </p:blipFill>
        <p:spPr>
          <a:xfrm>
            <a:off x="919692" y="1868705"/>
            <a:ext cx="3138631" cy="3620616"/>
          </a:xfrm>
          <a:prstGeom prst="rect">
            <a:avLst/>
          </a:prstGeom>
        </p:spPr>
      </p:pic>
      <p:pic>
        <p:nvPicPr>
          <p:cNvPr id="4" name="Picture 3" descr="m51_postSN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r="25050"/>
          <a:stretch/>
        </p:blipFill>
        <p:spPr>
          <a:xfrm>
            <a:off x="4644008" y="1988840"/>
            <a:ext cx="3456384" cy="328308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TextBox 4"/>
          <p:cNvSpPr txBox="1"/>
          <p:nvPr/>
        </p:nvSpPr>
        <p:spPr>
          <a:xfrm flipH="1">
            <a:off x="899592" y="5631631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William Parson (1845)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5631631"/>
            <a:ext cx="3195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Modern Image (1991)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405565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072" y="5805264"/>
            <a:ext cx="380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Hubble Space Telescope </a:t>
            </a:r>
          </a:p>
          <a:p>
            <a:r>
              <a:rPr lang="en-US" b="0" dirty="0" err="1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Ultradeep</a:t>
            </a: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 Field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2270563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57150"/>
            <a:ext cx="7772400" cy="1470025"/>
          </a:xfrm>
        </p:spPr>
        <p:txBody>
          <a:bodyPr/>
          <a:lstStyle/>
          <a:p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 Earth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at</a:t>
            </a:r>
            <a:r>
              <a:rPr lang="de-DE" b="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b="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night</a:t>
            </a:r>
            <a:endParaRPr lang="de-DE" b="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2452" name="Picture 4" descr="earthligh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" y="1231200"/>
            <a:ext cx="9180513" cy="5616575"/>
          </a:xfrm>
          <a:prstGeom prst="rect">
            <a:avLst/>
          </a:prstGeom>
          <a:noFill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846044" y="2564904"/>
            <a:ext cx="1670053" cy="474663"/>
            <a:chOff x="2968" y="1608"/>
            <a:chExt cx="1052" cy="299"/>
          </a:xfrm>
        </p:grpSpPr>
        <p:sp>
          <p:nvSpPr>
            <p:cNvPr id="232456" name="Line 8"/>
            <p:cNvSpPr>
              <a:spLocks noChangeShapeType="1"/>
            </p:cNvSpPr>
            <p:nvPr/>
          </p:nvSpPr>
          <p:spPr bwMode="auto">
            <a:xfrm>
              <a:off x="2968" y="1608"/>
              <a:ext cx="287" cy="166"/>
            </a:xfrm>
            <a:custGeom>
              <a:avLst/>
              <a:gdLst>
                <a:gd name="connsiteX0" fmla="*/ 0 w 468313"/>
                <a:gd name="connsiteY0" fmla="*/ 0 h 254000"/>
                <a:gd name="connsiteX1" fmla="*/ 468313 w 468313"/>
                <a:gd name="connsiteY1" fmla="*/ 254000 h 254000"/>
                <a:gd name="connsiteX0" fmla="*/ 0 w 455613"/>
                <a:gd name="connsiteY0" fmla="*/ 0 h 263525"/>
                <a:gd name="connsiteX1" fmla="*/ 455613 w 455613"/>
                <a:gd name="connsiteY1" fmla="*/ 263525 h 2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5613" h="263525">
                  <a:moveTo>
                    <a:pt x="0" y="0"/>
                  </a:moveTo>
                  <a:cubicBezTo>
                    <a:pt x="156104" y="84667"/>
                    <a:pt x="299509" y="178858"/>
                    <a:pt x="455613" y="263525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32457" name="Text Box 9"/>
            <p:cNvSpPr txBox="1">
              <a:spLocks noChangeArrowheads="1"/>
            </p:cNvSpPr>
            <p:nvPr/>
          </p:nvSpPr>
          <p:spPr bwMode="auto">
            <a:xfrm>
              <a:off x="3243" y="1616"/>
              <a:ext cx="77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FF0000"/>
                  </a:solidFill>
                  <a:latin typeface="HelveticaNeueLT Com 65 Md"/>
                  <a:cs typeface="HelveticaNeueLT Com 65 Md"/>
                </a:rPr>
                <a:t>Munich</a:t>
              </a:r>
              <a:endParaRPr lang="en-US" b="0" dirty="0">
                <a:solidFill>
                  <a:srgbClr val="FF0000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55 Roman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85918" y="6300790"/>
            <a:ext cx="428628" cy="55721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Picture 9" descr="Interio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537" y="1494408"/>
            <a:ext cx="6614839" cy="4598888"/>
          </a:xfrm>
          <a:prstGeom prst="rect">
            <a:avLst/>
          </a:prstGeom>
        </p:spPr>
      </p:pic>
      <p:pic>
        <p:nvPicPr>
          <p:cNvPr id="6" name="Picture 5" descr="Earth_rim_with_Shu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68760"/>
            <a:ext cx="8458259" cy="5286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412776"/>
            <a:ext cx="5219700" cy="5219700"/>
            <a:chOff x="1979712" y="1412776"/>
            <a:chExt cx="5219700" cy="5219700"/>
          </a:xfrm>
        </p:grpSpPr>
        <p:pic>
          <p:nvPicPr>
            <p:cNvPr id="2365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1412776"/>
              <a:ext cx="5219700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2339752" y="1700808"/>
              <a:ext cx="13500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 pitchFamily="34" charset="0"/>
                </a:rPr>
                <a:t>Apollo 8</a:t>
              </a:r>
              <a:endPara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</a:t>
            </a:r>
            <a:r>
              <a:rPr lang="de-DE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Home</a:t>
            </a:r>
            <a:endParaRPr lang="de-DE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Earth_departure_Mercury_Messenger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43472" y="1285860"/>
            <a:ext cx="4876800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5" y="6345816"/>
            <a:ext cx="2786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MESSENGER (© NASA)</a:t>
            </a:r>
            <a:endParaRPr lang="en-GB" sz="16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Earth_behind_Saturn_Cassin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7309" y="620713"/>
            <a:ext cx="1108392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universe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6567488" y="6257925"/>
            <a:ext cx="1919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HelveticaNeueLT Com 65 Md" pitchFamily="34" charset="0"/>
              </a:rPr>
              <a:t>© Cassini/NASA</a:t>
            </a:r>
          </a:p>
        </p:txBody>
      </p:sp>
      <p:pic>
        <p:nvPicPr>
          <p:cNvPr id="2" name="Picture 1" descr="Earth_behind_Saturn_Cassini_detail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8"/>
          <a:stretch/>
        </p:blipFill>
        <p:spPr>
          <a:xfrm>
            <a:off x="-208800" y="620688"/>
            <a:ext cx="9536400" cy="54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77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olar_System-mosa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1977">
            <a:off x="-544535" y="2027495"/>
            <a:ext cx="10391957" cy="311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Family Portrait of the Solar System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1772816"/>
            <a:ext cx="1592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HelveticaNeueLT Com 65 Md" pitchFamily="34" charset="0"/>
              </a:rPr>
              <a:t>Voyager 1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HelveticaNeueLT Com 65 Md" pitchFamily="34" charset="0"/>
            </a:endParaRP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553553"/>
            <a:ext cx="5472608" cy="40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6207695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© Voyager/NASA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Our place in the Milky Way</a:t>
            </a: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2" descr="ngc123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2000232" y="1130140"/>
            <a:ext cx="5314181" cy="5727860"/>
          </a:xfrm>
          <a:prstGeom prst="rect">
            <a:avLst/>
          </a:prstGeom>
          <a:noFill/>
        </p:spPr>
      </p:pic>
      <p:grpSp>
        <p:nvGrpSpPr>
          <p:cNvPr id="4" name="Group 11"/>
          <p:cNvGrpSpPr/>
          <p:nvPr/>
        </p:nvGrpSpPr>
        <p:grpSpPr>
          <a:xfrm>
            <a:off x="3203848" y="4143380"/>
            <a:ext cx="3449324" cy="1500198"/>
            <a:chOff x="4908890" y="4144174"/>
            <a:chExt cx="3449324" cy="1500198"/>
          </a:xfrm>
        </p:grpSpPr>
        <p:cxnSp>
          <p:nvCxnSpPr>
            <p:cNvPr id="9" name="Straight Arrow Connector 8"/>
            <p:cNvCxnSpPr/>
            <p:nvPr/>
          </p:nvCxnSpPr>
          <p:spPr bwMode="auto">
            <a:xfrm rot="5400000">
              <a:off x="6107917" y="4893479"/>
              <a:ext cx="1500198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" name="Oval Callout 9"/>
            <p:cNvSpPr/>
            <p:nvPr/>
          </p:nvSpPr>
          <p:spPr bwMode="auto">
            <a:xfrm>
              <a:off x="7000892" y="4786322"/>
              <a:ext cx="1357322" cy="612648"/>
            </a:xfrm>
            <a:prstGeom prst="wedgeEllipseCallout">
              <a:avLst>
                <a:gd name="adj1" fmla="val -60683"/>
                <a:gd name="adj2" fmla="val 89464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65 Md" pitchFamily="34" charset="0"/>
                </a:rPr>
                <a:t>Hello</a:t>
              </a:r>
              <a:endPara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65 M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08890" y="4500570"/>
              <a:ext cx="198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HelveticaNeueLT Com 65 Md" pitchFamily="34" charset="0"/>
                </a:rPr>
                <a:t>27000 light years</a:t>
              </a:r>
              <a:endParaRPr lang="en-GB" sz="1800" dirty="0">
                <a:solidFill>
                  <a:srgbClr val="FF0000"/>
                </a:solidFill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933909"/>
              </p:ext>
            </p:extLst>
          </p:nvPr>
        </p:nvGraphicFramePr>
        <p:xfrm>
          <a:off x="357153" y="1071546"/>
          <a:ext cx="839131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347"/>
                <a:gridCol w="901220"/>
                <a:gridCol w="720080"/>
                <a:gridCol w="576064"/>
                <a:gridCol w="504056"/>
                <a:gridCol w="576064"/>
                <a:gridCol w="504056"/>
                <a:gridCol w="720080"/>
                <a:gridCol w="1080120"/>
                <a:gridCol w="864096"/>
                <a:gridCol w="11521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January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February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March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April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May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June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July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August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September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October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November</a:t>
                      </a:r>
                      <a:endParaRPr lang="en-GB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85720" y="142852"/>
            <a:ext cx="8643998" cy="645654"/>
            <a:chOff x="285720" y="1071546"/>
            <a:chExt cx="8643998" cy="645654"/>
          </a:xfrm>
        </p:grpSpPr>
        <p:sp>
          <p:nvSpPr>
            <p:cNvPr id="5" name="Rounded Rectangular Callout 4"/>
            <p:cNvSpPr/>
            <p:nvPr/>
          </p:nvSpPr>
          <p:spPr bwMode="auto">
            <a:xfrm>
              <a:off x="285720" y="1071546"/>
              <a:ext cx="1285884" cy="642942"/>
            </a:xfrm>
            <a:prstGeom prst="wedgeRoundRectCallout">
              <a:avLst>
                <a:gd name="adj1" fmla="val -43943"/>
                <a:gd name="adj2" fmla="val 9166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GB" sz="1600" smtClean="0">
                  <a:latin typeface="HelveticaNeueLT Com 45 Lt" pitchFamily="34" charset="0"/>
                </a:rPr>
                <a:t>1. January:</a:t>
              </a:r>
            </a:p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Big Bang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1643042" y="1072800"/>
              <a:ext cx="1928826" cy="644400"/>
            </a:xfrm>
            <a:prstGeom prst="wedgeRoundRectCallout">
              <a:avLst>
                <a:gd name="adj1" fmla="val -18748"/>
                <a:gd name="adj2" fmla="val 9152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The Milky Way forms</a:t>
              </a:r>
            </a:p>
          </p:txBody>
        </p:sp>
        <p:sp>
          <p:nvSpPr>
            <p:cNvPr id="7" name="Rounded Rectangular Callout 6"/>
            <p:cNvSpPr/>
            <p:nvPr/>
          </p:nvSpPr>
          <p:spPr bwMode="auto">
            <a:xfrm>
              <a:off x="3643306" y="1072800"/>
              <a:ext cx="2071702" cy="644400"/>
            </a:xfrm>
            <a:prstGeom prst="wedgeRoundRectCallout">
              <a:avLst>
                <a:gd name="adj1" fmla="val 22691"/>
                <a:gd name="adj2" fmla="val 9093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Sun and planets form</a:t>
              </a:r>
            </a:p>
          </p:txBody>
        </p:sp>
        <p:sp>
          <p:nvSpPr>
            <p:cNvPr id="8" name="Rounded Rectangular Callout 7"/>
            <p:cNvSpPr/>
            <p:nvPr/>
          </p:nvSpPr>
          <p:spPr bwMode="auto">
            <a:xfrm>
              <a:off x="5786446" y="1072800"/>
              <a:ext cx="1143008" cy="644400"/>
            </a:xfrm>
            <a:prstGeom prst="wedgeRoundRectCallout">
              <a:avLst>
                <a:gd name="adj1" fmla="val -6514"/>
                <a:gd name="adj2" fmla="val 8914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Oldest known life</a:t>
              </a:r>
            </a:p>
          </p:txBody>
        </p:sp>
        <p:sp>
          <p:nvSpPr>
            <p:cNvPr id="9" name="Rounded Rectangular Callout 8"/>
            <p:cNvSpPr/>
            <p:nvPr/>
          </p:nvSpPr>
          <p:spPr bwMode="auto">
            <a:xfrm>
              <a:off x="7000892" y="1072800"/>
              <a:ext cx="1928826" cy="644400"/>
            </a:xfrm>
            <a:prstGeom prst="wedgeRoundRectCallout">
              <a:avLst>
                <a:gd name="adj1" fmla="val 13117"/>
                <a:gd name="adj2" fmla="val 905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72000" tIns="36000" rIns="72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First multi-cellular</a:t>
              </a:r>
              <a:r>
                <a:rPr kumimoji="0" lang="en-GB" sz="1600" b="1" i="0" u="none" strike="noStrike" cap="none" normalizeH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elveticaNeueLT Com 45 Lt" pitchFamily="34" charset="0"/>
                </a:rPr>
                <a:t> organisms</a:t>
              </a:r>
              <a:endPara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NeueLT Com 45 Lt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732616"/>
              </p:ext>
            </p:extLst>
          </p:nvPr>
        </p:nvGraphicFramePr>
        <p:xfrm>
          <a:off x="357160" y="1428736"/>
          <a:ext cx="8388001" cy="4935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0460"/>
                <a:gridCol w="788616"/>
                <a:gridCol w="1290462"/>
                <a:gridCol w="1218770"/>
                <a:gridCol w="788616"/>
                <a:gridCol w="1648923"/>
                <a:gridCol w="1362154"/>
              </a:tblGrid>
              <a:tr h="285752">
                <a:tc gridSpan="7">
                  <a:txBody>
                    <a:bodyPr/>
                    <a:lstStyle/>
                    <a:p>
                      <a:r>
                        <a:rPr lang="en-GB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December</a:t>
                      </a:r>
                      <a:endParaRPr lang="en-GB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  <a:shade val="30000"/>
                        <a:satMod val="11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48622"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4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5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6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7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40052"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8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9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10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11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12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13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14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60174"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15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Cambrian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Explosion 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 marL="72000" marR="72000"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16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17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Emergence of first vertebrates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18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Early land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</a:t>
                      </a:r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plants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19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20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First four-limbed animals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21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Variety of insects begin to flurish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22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24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First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</a:t>
                      </a:r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dinosaurs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appear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25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First mammalian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ancestors appear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26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27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First known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birds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28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47692"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29</a:t>
                      </a:r>
                    </a:p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Dinosaurs</a:t>
                      </a:r>
                      <a:r>
                        <a:rPr lang="en-GB" sz="1600" baseline="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wiped out by asteroid of comet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noProof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30</a:t>
                      </a:r>
                      <a:endParaRPr lang="en-GB" sz="1600" noProof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31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GB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23:54 Modern humans </a:t>
                      </a:r>
                      <a:r>
                        <a:rPr lang="en-GB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(homo sapiens) appear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GB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23:59:45 Invention of writing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GB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23:59:50 Pyramids</a:t>
                      </a:r>
                      <a:r>
                        <a:rPr lang="en-GB" sz="1600" baseline="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built</a:t>
                      </a:r>
                      <a:r>
                        <a:rPr lang="en-GB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 in Egypt</a:t>
                      </a:r>
                    </a:p>
                    <a:p>
                      <a:pPr>
                        <a:tabLst>
                          <a:tab pos="985838" algn="l"/>
                        </a:tabLst>
                      </a:pPr>
                      <a:r>
                        <a:rPr lang="en-GB" sz="1600" noProof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NeueLT Com 45 Lt" pitchFamily="34" charset="0"/>
                        </a:rPr>
                        <a:t>23:59:59 Galileo observes the sky with a telescope</a:t>
                      </a:r>
                      <a:endParaRPr lang="en-GB" sz="1600" noProof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NeueLT Com 45 Lt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84525" y="1870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55650" y="476672"/>
            <a:ext cx="7467600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2600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Astronomen arbeiten im Dunklen, was sie ans Licht bringen, ist geeignet, unsere Vorstellungen von der Welt radikal zu verändern</a:t>
            </a:r>
            <a:r>
              <a:rPr lang="de-DE" sz="26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.</a:t>
            </a:r>
          </a:p>
          <a:p>
            <a:r>
              <a:rPr lang="en-GB" sz="26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Astronomers work in the dark and what they bring to light can radically change our views of the world.</a:t>
            </a:r>
          </a:p>
          <a:p>
            <a:endParaRPr lang="en-GB" sz="2800" b="1" dirty="0" smtClean="0">
              <a:solidFill>
                <a:srgbClr val="FF0000"/>
              </a:solidFill>
            </a:endParaRPr>
          </a:p>
          <a:p>
            <a:endParaRPr lang="de-DE" sz="2800" dirty="0">
              <a:solidFill>
                <a:srgbClr val="FF0000"/>
              </a:solidFill>
            </a:endParaRPr>
          </a:p>
          <a:p>
            <a:endParaRPr lang="de-DE" sz="2800" dirty="0">
              <a:solidFill>
                <a:srgbClr val="FF0000"/>
              </a:solidFill>
            </a:endParaRPr>
          </a:p>
          <a:p>
            <a:endParaRPr lang="de-DE" sz="2800" b="1" dirty="0" smtClean="0">
              <a:solidFill>
                <a:srgbClr val="FF0000"/>
              </a:solidFill>
            </a:endParaRPr>
          </a:p>
          <a:p>
            <a:endParaRPr lang="de-DE" sz="2800" b="1" dirty="0">
              <a:solidFill>
                <a:srgbClr val="FF0000"/>
              </a:solidFill>
            </a:endParaRPr>
          </a:p>
          <a:p>
            <a:pPr algn="r"/>
            <a:endParaRPr lang="de-DE" b="1" dirty="0"/>
          </a:p>
          <a:p>
            <a:pPr algn="r"/>
            <a:endParaRPr lang="de-DE" b="1" dirty="0"/>
          </a:p>
          <a:p>
            <a:pPr algn="r"/>
            <a:r>
              <a:rPr lang="de-DE" sz="1600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Einleitung zum Artikel über das ESO Headquarters Gebäude in Garching </a:t>
            </a:r>
          </a:p>
          <a:p>
            <a:pPr algn="r"/>
            <a:r>
              <a:rPr lang="de-DE" sz="1600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in </a:t>
            </a:r>
            <a:r>
              <a:rPr lang="de-DE" sz="1600" b="0" i="1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Bauwelt</a:t>
            </a:r>
            <a:r>
              <a:rPr lang="de-DE" sz="1600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, Juli 1980 </a:t>
            </a:r>
            <a:endParaRPr lang="de-DE" sz="18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025755"/>
            <a:ext cx="4608512" cy="306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5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ky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8588375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7" name="WordArt 3"/>
          <p:cNvSpPr>
            <a:spLocks noChangeArrowheads="1" noChangeShapeType="1" noTextEdit="1"/>
          </p:cNvSpPr>
          <p:nvPr/>
        </p:nvSpPr>
        <p:spPr bwMode="auto">
          <a:xfrm>
            <a:off x="1752600" y="2819400"/>
            <a:ext cx="1038225" cy="6572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radio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57313"/>
          </a:xfrm>
        </p:spPr>
        <p:txBody>
          <a:bodyPr/>
          <a:lstStyle/>
          <a:p>
            <a:r>
              <a:rPr lang="de-DE" dirty="0" err="1" smtClean="0">
                <a:solidFill>
                  <a:schemeClr val="folHlink"/>
                </a:solidFill>
              </a:rPr>
              <a:t>Earth‘s</a:t>
            </a:r>
            <a:r>
              <a:rPr lang="de-DE" dirty="0" smtClean="0">
                <a:solidFill>
                  <a:schemeClr val="folHlink"/>
                </a:solidFill>
              </a:rPr>
              <a:t> </a:t>
            </a:r>
            <a:r>
              <a:rPr lang="de-DE" dirty="0" err="1" smtClean="0">
                <a:solidFill>
                  <a:schemeClr val="folHlink"/>
                </a:solidFill>
              </a:rPr>
              <a:t>atmosphere</a:t>
            </a:r>
            <a:r>
              <a:rPr lang="de-DE" dirty="0" smtClean="0">
                <a:solidFill>
                  <a:schemeClr val="folHlink"/>
                </a:solidFill>
              </a:rPr>
              <a:t/>
            </a:r>
            <a:br>
              <a:rPr lang="de-DE" dirty="0" smtClean="0">
                <a:solidFill>
                  <a:schemeClr val="folHlink"/>
                </a:solidFill>
              </a:rPr>
            </a:br>
            <a:r>
              <a:rPr lang="de-DE" sz="3600" dirty="0" err="1" smtClean="0">
                <a:solidFill>
                  <a:schemeClr val="folHlink"/>
                </a:solidFill>
              </a:rPr>
              <a:t>Shield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>
                <a:solidFill>
                  <a:schemeClr val="folHlink"/>
                </a:solidFill>
              </a:rPr>
              <a:t>a</a:t>
            </a:r>
            <a:r>
              <a:rPr lang="de-DE" sz="3600" dirty="0" err="1" smtClean="0">
                <a:solidFill>
                  <a:schemeClr val="folHlink"/>
                </a:solidFill>
              </a:rPr>
              <a:t>nd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Window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to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the</a:t>
            </a:r>
            <a:r>
              <a:rPr lang="de-DE" sz="3600" dirty="0" smtClean="0">
                <a:solidFill>
                  <a:schemeClr val="folHlink"/>
                </a:solidFill>
              </a:rPr>
              <a:t> </a:t>
            </a:r>
            <a:r>
              <a:rPr lang="de-DE" sz="3600" dirty="0" err="1" smtClean="0">
                <a:solidFill>
                  <a:schemeClr val="folHlink"/>
                </a:solidFill>
              </a:rPr>
              <a:t>Universe</a:t>
            </a:r>
            <a:endParaRPr lang="de-DE" dirty="0" smtClean="0">
              <a:solidFill>
                <a:schemeClr val="folHlink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1268413"/>
            <a:ext cx="7994650" cy="609600"/>
            <a:chOff x="384" y="3936"/>
            <a:chExt cx="5036" cy="384"/>
          </a:xfrm>
        </p:grpSpPr>
        <p:sp>
          <p:nvSpPr>
            <p:cNvPr id="6160" name="Line 6"/>
            <p:cNvSpPr>
              <a:spLocks noChangeShapeType="1"/>
            </p:cNvSpPr>
            <p:nvPr/>
          </p:nvSpPr>
          <p:spPr bwMode="auto">
            <a:xfrm>
              <a:off x="554" y="4032"/>
              <a:ext cx="4656" cy="0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1" name="Text Box 7"/>
            <p:cNvSpPr txBox="1">
              <a:spLocks noChangeArrowheads="1"/>
            </p:cNvSpPr>
            <p:nvPr/>
          </p:nvSpPr>
          <p:spPr bwMode="auto">
            <a:xfrm>
              <a:off x="384" y="4128"/>
              <a:ext cx="3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300m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62" name="Line 8"/>
            <p:cNvSpPr>
              <a:spLocks noChangeShapeType="1"/>
            </p:cNvSpPr>
            <p:nvPr/>
          </p:nvSpPr>
          <p:spPr bwMode="auto">
            <a:xfrm>
              <a:off x="55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3" name="Line 9"/>
            <p:cNvSpPr>
              <a:spLocks noChangeShapeType="1"/>
            </p:cNvSpPr>
            <p:nvPr/>
          </p:nvSpPr>
          <p:spPr bwMode="auto">
            <a:xfrm>
              <a:off x="521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4" name="Line 10"/>
            <p:cNvSpPr>
              <a:spLocks noChangeShapeType="1"/>
            </p:cNvSpPr>
            <p:nvPr/>
          </p:nvSpPr>
          <p:spPr bwMode="auto">
            <a:xfrm>
              <a:off x="105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5" name="Line 11"/>
            <p:cNvSpPr>
              <a:spLocks noChangeShapeType="1"/>
            </p:cNvSpPr>
            <p:nvPr/>
          </p:nvSpPr>
          <p:spPr bwMode="auto">
            <a:xfrm>
              <a:off x="158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6" name="Line 12"/>
            <p:cNvSpPr>
              <a:spLocks noChangeShapeType="1"/>
            </p:cNvSpPr>
            <p:nvPr/>
          </p:nvSpPr>
          <p:spPr bwMode="auto">
            <a:xfrm>
              <a:off x="211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7" name="Line 13"/>
            <p:cNvSpPr>
              <a:spLocks noChangeShapeType="1"/>
            </p:cNvSpPr>
            <p:nvPr/>
          </p:nvSpPr>
          <p:spPr bwMode="auto">
            <a:xfrm>
              <a:off x="2592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8" name="Line 14"/>
            <p:cNvSpPr>
              <a:spLocks noChangeShapeType="1"/>
            </p:cNvSpPr>
            <p:nvPr/>
          </p:nvSpPr>
          <p:spPr bwMode="auto">
            <a:xfrm>
              <a:off x="3120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69" name="Line 15"/>
            <p:cNvSpPr>
              <a:spLocks noChangeShapeType="1"/>
            </p:cNvSpPr>
            <p:nvPr/>
          </p:nvSpPr>
          <p:spPr bwMode="auto">
            <a:xfrm>
              <a:off x="3648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0" name="Line 16"/>
            <p:cNvSpPr>
              <a:spLocks noChangeShapeType="1"/>
            </p:cNvSpPr>
            <p:nvPr/>
          </p:nvSpPr>
          <p:spPr bwMode="auto">
            <a:xfrm>
              <a:off x="4176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1" name="Line 17"/>
            <p:cNvSpPr>
              <a:spLocks noChangeShapeType="1"/>
            </p:cNvSpPr>
            <p:nvPr/>
          </p:nvSpPr>
          <p:spPr bwMode="auto">
            <a:xfrm>
              <a:off x="4704" y="3936"/>
              <a:ext cx="0" cy="1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72" name="Text Box 18"/>
            <p:cNvSpPr txBox="1">
              <a:spLocks noChangeArrowheads="1"/>
            </p:cNvSpPr>
            <p:nvPr/>
          </p:nvSpPr>
          <p:spPr bwMode="auto">
            <a:xfrm>
              <a:off x="912" y="412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3m</a:t>
              </a:r>
            </a:p>
          </p:txBody>
        </p:sp>
        <p:sp>
          <p:nvSpPr>
            <p:cNvPr id="6173" name="Text Box 19"/>
            <p:cNvSpPr txBox="1">
              <a:spLocks noChangeArrowheads="1"/>
            </p:cNvSpPr>
            <p:nvPr/>
          </p:nvSpPr>
          <p:spPr bwMode="auto">
            <a:xfrm>
              <a:off x="1440" y="4128"/>
              <a:ext cx="31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3cm</a:t>
              </a:r>
              <a:endParaRPr lang="en-GB" sz="1400" b="0">
                <a:solidFill>
                  <a:srgbClr val="CC0000"/>
                </a:solidFill>
              </a:endParaRPr>
            </a:p>
          </p:txBody>
        </p:sp>
        <p:sp>
          <p:nvSpPr>
            <p:cNvPr id="6174" name="Text Box 20"/>
            <p:cNvSpPr txBox="1">
              <a:spLocks noChangeArrowheads="1"/>
            </p:cNvSpPr>
            <p:nvPr/>
          </p:nvSpPr>
          <p:spPr bwMode="auto">
            <a:xfrm>
              <a:off x="1920" y="4128"/>
              <a:ext cx="4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0.3mm</a:t>
              </a:r>
            </a:p>
          </p:txBody>
        </p:sp>
        <p:sp>
          <p:nvSpPr>
            <p:cNvPr id="6175" name="Text Box 21"/>
            <p:cNvSpPr txBox="1">
              <a:spLocks noChangeArrowheads="1"/>
            </p:cNvSpPr>
            <p:nvPr/>
          </p:nvSpPr>
          <p:spPr bwMode="auto">
            <a:xfrm>
              <a:off x="2448" y="4126"/>
              <a:ext cx="3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l-GR" sz="1400">
                  <a:solidFill>
                    <a:srgbClr val="CC0000"/>
                  </a:solidFill>
                  <a:cs typeface="Times New Roman" pitchFamily="18" charset="0"/>
                  <a:sym typeface="Wingdings" pitchFamily="2" charset="2"/>
                </a:rPr>
                <a:t>μ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6" name="Text Box 22"/>
            <p:cNvSpPr txBox="1">
              <a:spLocks noChangeArrowheads="1"/>
            </p:cNvSpPr>
            <p:nvPr/>
          </p:nvSpPr>
          <p:spPr bwMode="auto">
            <a:xfrm>
              <a:off x="2928" y="4128"/>
              <a:ext cx="3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>
                  <a:solidFill>
                    <a:srgbClr val="CC0000"/>
                  </a:solidFill>
                </a:rPr>
                <a:t>30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n</a:t>
              </a:r>
              <a:r>
                <a:rPr lang="en-GB" sz="1400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6177" name="Text Box 23"/>
            <p:cNvSpPr txBox="1">
              <a:spLocks noChangeArrowheads="1"/>
            </p:cNvSpPr>
            <p:nvPr/>
          </p:nvSpPr>
          <p:spPr bwMode="auto">
            <a:xfrm>
              <a:off x="3521" y="4128"/>
              <a:ext cx="2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</a:t>
              </a:r>
              <a:r>
                <a:rPr lang="en-GB" sz="1400">
                  <a:solidFill>
                    <a:srgbClr val="CC0000"/>
                  </a:solidFill>
                  <a:sym typeface="Wingdings" pitchFamily="2" charset="2"/>
                </a:rPr>
                <a:t>Å</a:t>
              </a:r>
              <a:endParaRPr lang="en-GB" sz="1400">
                <a:solidFill>
                  <a:srgbClr val="CC0000"/>
                </a:solidFill>
              </a:endParaRPr>
            </a:p>
          </p:txBody>
        </p:sp>
        <p:sp>
          <p:nvSpPr>
            <p:cNvPr id="6178" name="Text Box 24"/>
            <p:cNvSpPr txBox="1">
              <a:spLocks noChangeArrowheads="1"/>
            </p:cNvSpPr>
            <p:nvPr/>
          </p:nvSpPr>
          <p:spPr bwMode="auto">
            <a:xfrm>
              <a:off x="4012" y="4128"/>
              <a:ext cx="32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3pm</a:t>
              </a:r>
            </a:p>
          </p:txBody>
        </p:sp>
        <p:sp>
          <p:nvSpPr>
            <p:cNvPr id="6179" name="Text Box 25"/>
            <p:cNvSpPr txBox="1">
              <a:spLocks noChangeArrowheads="1"/>
            </p:cNvSpPr>
            <p:nvPr/>
          </p:nvSpPr>
          <p:spPr bwMode="auto">
            <a:xfrm>
              <a:off x="4497" y="4128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30fm</a:t>
              </a:r>
            </a:p>
          </p:txBody>
        </p:sp>
        <p:sp>
          <p:nvSpPr>
            <p:cNvPr id="6180" name="Text Box 26"/>
            <p:cNvSpPr txBox="1">
              <a:spLocks noChangeArrowheads="1"/>
            </p:cNvSpPr>
            <p:nvPr/>
          </p:nvSpPr>
          <p:spPr bwMode="auto">
            <a:xfrm>
              <a:off x="4987" y="4128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solidFill>
                    <a:srgbClr val="CC0000"/>
                  </a:solidFill>
                </a:rPr>
                <a:t>300am</a:t>
              </a:r>
            </a:p>
          </p:txBody>
        </p:sp>
      </p:grpSp>
      <p:sp>
        <p:nvSpPr>
          <p:cNvPr id="354331" name="WordArt 27"/>
          <p:cNvSpPr>
            <a:spLocks noChangeArrowheads="1" noChangeShapeType="1" noTextEdit="1"/>
          </p:cNvSpPr>
          <p:nvPr/>
        </p:nvSpPr>
        <p:spPr bwMode="auto">
          <a:xfrm rot="5400000">
            <a:off x="2989263" y="4219575"/>
            <a:ext cx="2743200" cy="1524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GB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Arial Black"/>
              </a:rPr>
              <a:t>visible</a:t>
            </a:r>
            <a:endParaRPr lang="en-GB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9966"/>
              </a:solidFill>
              <a:latin typeface="Arial Black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770568" y="2420940"/>
            <a:ext cx="2301878" cy="1152526"/>
            <a:chOff x="3635" y="1525"/>
            <a:chExt cx="1450" cy="726"/>
          </a:xfrm>
        </p:grpSpPr>
        <p:sp>
          <p:nvSpPr>
            <p:cNvPr id="6157" name="Text Box 29"/>
            <p:cNvSpPr txBox="1">
              <a:spLocks noChangeArrowheads="1"/>
            </p:cNvSpPr>
            <p:nvPr/>
          </p:nvSpPr>
          <p:spPr bwMode="auto">
            <a:xfrm>
              <a:off x="3635" y="1525"/>
              <a:ext cx="32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2"/>
                  </a:solidFill>
                </a:rPr>
                <a:t>X</a:t>
              </a:r>
              <a:r>
                <a:rPr lang="en-GB" sz="1800" dirty="0" smtClean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8" name="Text Box 30"/>
            <p:cNvSpPr txBox="1">
              <a:spLocks noChangeArrowheads="1"/>
            </p:cNvSpPr>
            <p:nvPr/>
          </p:nvSpPr>
          <p:spPr bwMode="auto">
            <a:xfrm>
              <a:off x="4120" y="1963"/>
              <a:ext cx="30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l-GR" dirty="0">
                  <a:solidFill>
                    <a:schemeClr val="accent2"/>
                  </a:solidFill>
                  <a:cs typeface="Times New Roman" pitchFamily="18" charset="0"/>
                  <a:sym typeface="Wingdings" pitchFamily="2" charset="2"/>
                </a:rPr>
                <a:t>γ</a:t>
              </a:r>
              <a:r>
                <a:rPr lang="en-GB" dirty="0">
                  <a:solidFill>
                    <a:schemeClr val="accent2"/>
                  </a:solidFill>
                </a:rPr>
                <a:t>–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  <p:sp>
          <p:nvSpPr>
            <p:cNvPr id="6159" name="Text Box 31"/>
            <p:cNvSpPr txBox="1">
              <a:spLocks noChangeArrowheads="1"/>
            </p:cNvSpPr>
            <p:nvPr/>
          </p:nvSpPr>
          <p:spPr bwMode="auto">
            <a:xfrm>
              <a:off x="4204" y="1728"/>
              <a:ext cx="8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accent2"/>
                  </a:solidFill>
                </a:rPr>
                <a:t>r</a:t>
              </a:r>
              <a:r>
                <a:rPr lang="en-GB" dirty="0" smtClean="0">
                  <a:solidFill>
                    <a:schemeClr val="accent2"/>
                  </a:solidFill>
                </a:rPr>
                <a:t>adiation</a:t>
              </a:r>
              <a:endParaRPr lang="en-GB" sz="1800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354336" name="Picture 32" descr="atc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971800"/>
            <a:ext cx="3381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nn12099a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2816"/>
            <a:ext cx="3988296" cy="2658215"/>
          </a:xfrm>
          <a:prstGeom prst="rect">
            <a:avLst/>
          </a:prstGeom>
        </p:spPr>
      </p:pic>
      <p:pic>
        <p:nvPicPr>
          <p:cNvPr id="5" name="Picture 4" descr="potw1036a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3240360" cy="2941437"/>
          </a:xfrm>
          <a:prstGeom prst="rect">
            <a:avLst/>
          </a:prstGeom>
        </p:spPr>
      </p:pic>
      <p:pic>
        <p:nvPicPr>
          <p:cNvPr id="354339" name="Picture 35" descr="hubble_tel"/>
          <p:cNvPicPr>
            <a:picLocks noChangeAspect="1" noChangeArrowheads="1"/>
          </p:cNvPicPr>
          <p:nvPr/>
        </p:nvPicPr>
        <p:blipFill>
          <a:blip r:embed="rId7" cstate="print"/>
          <a:srcRect r="2820" b="4904"/>
          <a:stretch>
            <a:fillRect/>
          </a:stretch>
        </p:blipFill>
        <p:spPr bwMode="auto">
          <a:xfrm>
            <a:off x="3924300" y="1412875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40" name="Picture 36" descr="xm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34888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4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</a:t>
            </a:r>
            <a:r>
              <a:rPr lang="de-DE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visible</a:t>
            </a:r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“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020000" y="217710"/>
            <a:ext cx="1552384" cy="1548864"/>
            <a:chOff x="7020000" y="217710"/>
            <a:chExt cx="1552384" cy="1548864"/>
          </a:xfrm>
        </p:grpSpPr>
        <p:pic>
          <p:nvPicPr>
            <p:cNvPr id="32" name="Content Placeholder 19" descr="Sagan Cosmic Calenda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020000" y="217710"/>
              <a:ext cx="1552384" cy="1548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7358082" y="446400"/>
              <a:ext cx="126000" cy="7143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33794" name="Picture 9" descr="allsk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„invisible“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358082" y="446400"/>
            <a:ext cx="126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57158" y="214290"/>
            <a:ext cx="2014537" cy="1093788"/>
            <a:chOff x="6572264" y="214290"/>
            <a:chExt cx="2014537" cy="1093788"/>
          </a:xfrm>
        </p:grpSpPr>
        <p:pic>
          <p:nvPicPr>
            <p:cNvPr id="13" name="Picture 4" descr="sky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72264" y="21429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7500958" y="320653"/>
              <a:ext cx="71438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8316432" y="432000"/>
            <a:ext cx="144000" cy="7143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2" name="Content Placeholder 19" descr="Sagan Cosmic Calenda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20000" y="217710"/>
            <a:ext cx="1552384" cy="154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357158" y="216000"/>
            <a:ext cx="2014537" cy="1093788"/>
            <a:chOff x="357158" y="216000"/>
            <a:chExt cx="2014537" cy="1093788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58" y="216000"/>
              <a:ext cx="2014537" cy="109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763242" y="322363"/>
              <a:ext cx="144462" cy="863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1807200"/>
            <a:ext cx="9144000" cy="4759200"/>
            <a:chOff x="0" y="1807200"/>
            <a:chExt cx="9144000" cy="4759200"/>
          </a:xfrm>
        </p:grpSpPr>
        <p:pic>
          <p:nvPicPr>
            <p:cNvPr id="23" name="Picture 3" descr="rosat_allsky"/>
            <p:cNvPicPr>
              <a:picLocks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" t="10767" r="1377" b="9460"/>
            <a:stretch/>
          </p:blipFill>
          <p:spPr bwMode="auto">
            <a:xfrm>
              <a:off x="0" y="1843200"/>
              <a:ext cx="9144000" cy="472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0" y="1807200"/>
              <a:ext cx="1835696" cy="18000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7236296" y="1807200"/>
              <a:ext cx="1907704" cy="28803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3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9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0000"/>
          </a:solidFill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„invisible“</a:t>
            </a:r>
          </a:p>
        </p:txBody>
      </p:sp>
      <p:pic>
        <p:nvPicPr>
          <p:cNvPr id="22" name="Content Placeholder 19" descr="Sagan Cosmic Calenda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020000" y="216000"/>
            <a:ext cx="1552384" cy="154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 bwMode="auto">
          <a:xfrm>
            <a:off x="7056000" y="450000"/>
            <a:ext cx="108000" cy="540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7050" name="Picture 10" descr="CMB_isotropy_transparent"/>
          <p:cNvPicPr>
            <a:picLocks noChangeArrowheads="1"/>
          </p:cNvPicPr>
          <p:nvPr/>
        </p:nvPicPr>
        <p:blipFill rotWithShape="1">
          <a:blip r:embed="rId4" cstate="print"/>
          <a:srcRect l="1656" t="17518" r="1656" b="9463"/>
          <a:stretch/>
        </p:blipFill>
        <p:spPr bwMode="auto">
          <a:xfrm>
            <a:off x="0" y="1843200"/>
            <a:ext cx="9144000" cy="472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56400" y="216000"/>
            <a:ext cx="2014537" cy="1093788"/>
            <a:chOff x="249" y="3430"/>
            <a:chExt cx="1269" cy="689"/>
          </a:xfrm>
        </p:grpSpPr>
        <p:pic>
          <p:nvPicPr>
            <p:cNvPr id="10" name="Picture 4" descr="skytran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" y="3430"/>
              <a:ext cx="1269" cy="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12" y="3497"/>
              <a:ext cx="91" cy="5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251520" y="3789040"/>
            <a:ext cx="864096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200" dirty="0" smtClean="0"/>
              <a:t>The </a:t>
            </a:r>
            <a:r>
              <a:rPr lang="de-DE" sz="2200" dirty="0" err="1" smtClean="0"/>
              <a:t>Cosmic</a:t>
            </a:r>
            <a:r>
              <a:rPr lang="de-DE" sz="2200" dirty="0" smtClean="0"/>
              <a:t> </a:t>
            </a:r>
            <a:r>
              <a:rPr lang="de-DE" sz="2200" dirty="0" err="1" smtClean="0"/>
              <a:t>Microwave</a:t>
            </a:r>
            <a:r>
              <a:rPr lang="de-DE" sz="2200" dirty="0" smtClean="0"/>
              <a:t> Background </a:t>
            </a:r>
            <a:r>
              <a:rPr lang="de-DE" sz="2200" dirty="0" err="1" smtClean="0"/>
              <a:t>radiation</a:t>
            </a:r>
            <a:r>
              <a:rPr lang="de-DE" sz="2200" dirty="0" smtClean="0"/>
              <a:t> </a:t>
            </a:r>
            <a:r>
              <a:rPr lang="de-DE" sz="2200" dirty="0" err="1" smtClean="0"/>
              <a:t>is</a:t>
            </a:r>
            <a:r>
              <a:rPr lang="de-DE" sz="2200" dirty="0" smtClean="0"/>
              <a:t> uniform </a:t>
            </a:r>
            <a:r>
              <a:rPr lang="de-DE" sz="2200" dirty="0" err="1" smtClean="0"/>
              <a:t>to</a:t>
            </a:r>
            <a:r>
              <a:rPr lang="de-DE" sz="2200" dirty="0" smtClean="0"/>
              <a:t> </a:t>
            </a:r>
            <a:r>
              <a:rPr lang="de-DE" sz="2200" dirty="0" err="1" smtClean="0"/>
              <a:t>better</a:t>
            </a:r>
            <a:r>
              <a:rPr lang="de-DE" sz="2200" dirty="0" smtClean="0"/>
              <a:t> </a:t>
            </a:r>
            <a:r>
              <a:rPr lang="de-DE" sz="2200" dirty="0" err="1" smtClean="0"/>
              <a:t>than</a:t>
            </a:r>
            <a:r>
              <a:rPr lang="de-DE" sz="2200" dirty="0" smtClean="0"/>
              <a:t> 1 </a:t>
            </a:r>
            <a:r>
              <a:rPr lang="de-DE" sz="2200" dirty="0" err="1" smtClean="0"/>
              <a:t>part</a:t>
            </a:r>
            <a:r>
              <a:rPr lang="de-DE" sz="2200" dirty="0" smtClean="0"/>
              <a:t> in 1000 </a:t>
            </a:r>
            <a:endParaRPr lang="de-DE" sz="2200" dirty="0"/>
          </a:p>
        </p:txBody>
      </p:sp>
      <p:pic>
        <p:nvPicPr>
          <p:cNvPr id="3" name="Picture 2" descr="Planck_CMB_black_background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3200"/>
            <a:ext cx="9144000" cy="46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Star Wars Darth V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609600"/>
            <a:ext cx="6046787" cy="1143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dark side of the universe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4663" y="2420938"/>
            <a:ext cx="4859337" cy="3744912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What is the universe made of?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How do we understand the universe?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chemeClr val="bg1"/>
                </a:solidFill>
              </a:rPr>
              <a:t>What are Dark Matter and Dark Energy?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1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134672" cy="1143000"/>
          </a:xfrm>
        </p:spPr>
        <p:txBody>
          <a:bodyPr/>
          <a:lstStyle/>
          <a:p>
            <a:r>
              <a:rPr lang="en-GB" dirty="0" smtClean="0"/>
              <a:t>The „invisible” Universe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114800"/>
          </a:xfrm>
        </p:spPr>
        <p:txBody>
          <a:bodyPr/>
          <a:lstStyle/>
          <a:p>
            <a:r>
              <a:rPr lang="en-GB" dirty="0" smtClean="0"/>
              <a:t>Large parts of the Universe are dark</a:t>
            </a:r>
          </a:p>
          <a:p>
            <a:r>
              <a:rPr lang="en-GB" dirty="0" smtClean="0"/>
              <a:t>„Dark“ (non-luminous matter) is everywhere</a:t>
            </a:r>
          </a:p>
          <a:p>
            <a:pPr lvl="1"/>
            <a:r>
              <a:rPr lang="en-GB" dirty="0" smtClean="0"/>
              <a:t>e.g. </a:t>
            </a:r>
            <a:r>
              <a:rPr lang="en-GB" dirty="0"/>
              <a:t>p</a:t>
            </a:r>
            <a:r>
              <a:rPr lang="en-GB" dirty="0" smtClean="0"/>
              <a:t>lanets, molecules, dust, cool gas</a:t>
            </a:r>
          </a:p>
          <a:p>
            <a:r>
              <a:rPr lang="en-GB" dirty="0" smtClean="0"/>
              <a:t>Measurements through indirect methods</a:t>
            </a:r>
          </a:p>
          <a:p>
            <a:pPr lvl="1">
              <a:buBlip>
                <a:blip r:embed="rId2"/>
              </a:buBlip>
            </a:pPr>
            <a:r>
              <a:rPr lang="en-GB" dirty="0" smtClean="0"/>
              <a:t>Gravitation!</a:t>
            </a:r>
          </a:p>
          <a:p>
            <a:pPr lvl="1">
              <a:buBlip>
                <a:blip r:embed="rId2"/>
              </a:buBlip>
            </a:pPr>
            <a:r>
              <a:rPr lang="en-GB" dirty="0" smtClean="0"/>
              <a:t>Model for the evolution of the Universe</a:t>
            </a:r>
          </a:p>
          <a:p>
            <a:pPr lvl="2">
              <a:buBlip>
                <a:blip r:embed="rId2"/>
              </a:buBlip>
            </a:pPr>
            <a:r>
              <a:rPr lang="en-GB" dirty="0" smtClean="0"/>
              <a:t>Einstein’s Theory of Relativity</a:t>
            </a:r>
          </a:p>
        </p:txBody>
      </p:sp>
    </p:spTree>
    <p:extLst>
      <p:ext uri="{BB962C8B-B14F-4D97-AF65-F5344CB8AC3E}">
        <p14:creationId xmlns:p14="http://schemas.microsoft.com/office/powerpoint/2010/main" val="42714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Basics of Cosmology</a:t>
            </a:r>
            <a:br>
              <a:rPr lang="en-GB" dirty="0" smtClean="0"/>
            </a:br>
            <a:r>
              <a:rPr lang="en-GB" sz="2800" dirty="0" smtClean="0"/>
              <a:t>(our world view)</a:t>
            </a:r>
            <a:endParaRPr lang="en-GB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12776"/>
            <a:ext cx="7772400" cy="511256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b="1" dirty="0" smtClean="0"/>
              <a:t>Theory of Gravity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Einstein’s Theory of General Relativity</a:t>
            </a:r>
            <a:endParaRPr lang="en-GB" b="1" dirty="0" smtClean="0"/>
          </a:p>
          <a:p>
            <a:pPr>
              <a:buFontTx/>
              <a:buNone/>
            </a:pPr>
            <a:r>
              <a:rPr lang="en-GB" b="1" dirty="0" smtClean="0"/>
              <a:t>Isotropy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There are no preferred directions in the </a:t>
            </a:r>
            <a:r>
              <a:rPr lang="en-GB" b="1" dirty="0" smtClean="0"/>
              <a:t>Universe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Homogeneity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No special region in the Universe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(e.g. no centre</a:t>
            </a:r>
            <a:r>
              <a:rPr lang="en-GB" b="1" dirty="0" smtClean="0"/>
              <a:t>)</a:t>
            </a:r>
            <a:endParaRPr lang="en-GB" b="1" dirty="0" smtClean="0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GB" b="1" dirty="0" smtClean="0"/>
              <a:t>Anthropic Principle</a:t>
            </a:r>
          </a:p>
          <a:p>
            <a:pPr lvl="1">
              <a:buFontTx/>
              <a:buNone/>
            </a:pPr>
            <a:r>
              <a:rPr lang="en-GB" b="1" dirty="0" smtClean="0">
                <a:solidFill>
                  <a:srgbClr val="FF0000"/>
                </a:solidFill>
              </a:rPr>
              <a:t>The Universe created us</a:t>
            </a:r>
          </a:p>
        </p:txBody>
      </p:sp>
    </p:spTree>
    <p:extLst>
      <p:ext uri="{BB962C8B-B14F-4D97-AF65-F5344CB8AC3E}">
        <p14:creationId xmlns:p14="http://schemas.microsoft.com/office/powerpoint/2010/main" val="13915432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Gravitation!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2432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Of the four fundamental forces </a:t>
            </a:r>
            <a:r>
              <a:rPr lang="en-GB" sz="2400" dirty="0">
                <a:solidFill>
                  <a:srgbClr val="C7C7FF"/>
                </a:solidFill>
              </a:rPr>
              <a:t>(Gravitation, </a:t>
            </a:r>
            <a:r>
              <a:rPr lang="en-GB" sz="2400" dirty="0" smtClean="0">
                <a:solidFill>
                  <a:srgbClr val="C7C7FF"/>
                </a:solidFill>
              </a:rPr>
              <a:t>Electromagnetism, Weak and Strong Forces)</a:t>
            </a:r>
            <a:r>
              <a:rPr lang="en-GB" dirty="0" smtClean="0">
                <a:solidFill>
                  <a:srgbClr val="C7C7FF"/>
                </a:solidFill>
              </a:rPr>
              <a:t> </a:t>
            </a:r>
            <a:r>
              <a:rPr lang="en-US" dirty="0" smtClean="0"/>
              <a:t>only gravitation determines the evolution of the universe</a:t>
            </a:r>
            <a:r>
              <a:rPr lang="en-US" dirty="0" smtClean="0">
                <a:cs typeface="Times New Roman" charset="0"/>
              </a:rPr>
              <a:t>.</a:t>
            </a:r>
            <a:endParaRPr lang="en-US" dirty="0">
              <a:cs typeface="Times New Roman" charset="0"/>
            </a:endParaRPr>
          </a:p>
        </p:txBody>
      </p:sp>
      <p:pic>
        <p:nvPicPr>
          <p:cNvPr id="330756" name="Picture 4" descr="earthr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016"/>
            <a:ext cx="2722563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57" name="Picture 5" descr="s116e0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573016"/>
            <a:ext cx="4510087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76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96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are!</a:t>
            </a:r>
            <a:endParaRPr lang="en-GB" dirty="0"/>
          </a:p>
        </p:txBody>
      </p:sp>
      <p:pic>
        <p:nvPicPr>
          <p:cNvPr id="4" name="Picture 3" descr="oktoberfest2013_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01564"/>
            <a:ext cx="4896544" cy="2779654"/>
          </a:xfrm>
          <a:prstGeom prst="rect">
            <a:avLst/>
          </a:prstGeom>
        </p:spPr>
      </p:pic>
      <p:pic>
        <p:nvPicPr>
          <p:cNvPr id="5" name="Picture 4" descr="earth_cassini_2013200_lr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1" t="13301" b="34483"/>
          <a:stretch/>
        </p:blipFill>
        <p:spPr>
          <a:xfrm>
            <a:off x="5508104" y="3573016"/>
            <a:ext cx="2996413" cy="2736304"/>
          </a:xfrm>
          <a:prstGeom prst="rect">
            <a:avLst/>
          </a:prstGeom>
        </p:spPr>
      </p:pic>
      <p:pic>
        <p:nvPicPr>
          <p:cNvPr id="6" name="Picture 5" descr="local_neighbourhood-eso0830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4690475" cy="3118433"/>
          </a:xfrm>
          <a:prstGeom prst="rect">
            <a:avLst/>
          </a:prstGeom>
        </p:spPr>
      </p:pic>
      <p:pic>
        <p:nvPicPr>
          <p:cNvPr id="7" name="Picture 6" descr="M83-eso0825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40" y="2708920"/>
            <a:ext cx="3933056" cy="3933056"/>
          </a:xfrm>
          <a:prstGeom prst="rect">
            <a:avLst/>
          </a:prstGeom>
        </p:spPr>
      </p:pic>
      <p:pic>
        <p:nvPicPr>
          <p:cNvPr id="8" name="Picture 7" descr="CenA-eso0903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98244"/>
            <a:ext cx="4667765" cy="4915740"/>
          </a:xfrm>
          <a:prstGeom prst="rect">
            <a:avLst/>
          </a:prstGeom>
        </p:spPr>
      </p:pic>
      <p:pic>
        <p:nvPicPr>
          <p:cNvPr id="9" name="Picture 8" descr="Fornax-eso0949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93" y="2358232"/>
            <a:ext cx="5123827" cy="41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8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9005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see our world?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24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else?</a:t>
            </a:r>
          </a:p>
          <a:p>
            <a:pPr lvl="1"/>
            <a:r>
              <a:rPr lang="en-GB" dirty="0" smtClean="0"/>
              <a:t>Elementary particles</a:t>
            </a:r>
          </a:p>
          <a:p>
            <a:pPr lvl="2"/>
            <a:r>
              <a:rPr lang="en-GB" dirty="0"/>
              <a:t>N</a:t>
            </a:r>
            <a:r>
              <a:rPr lang="en-GB" dirty="0" smtClean="0"/>
              <a:t>eutrinos</a:t>
            </a:r>
          </a:p>
          <a:p>
            <a:pPr lvl="2"/>
            <a:r>
              <a:rPr lang="en-GB" dirty="0" smtClean="0"/>
              <a:t>Higgs particle</a:t>
            </a:r>
          </a:p>
          <a:p>
            <a:pPr lvl="2"/>
            <a:r>
              <a:rPr lang="en-GB" dirty="0" smtClean="0"/>
              <a:t>yet unknown particles</a:t>
            </a:r>
          </a:p>
          <a:p>
            <a:pPr lvl="1"/>
            <a:r>
              <a:rPr lang="en-GB" dirty="0" smtClean="0"/>
              <a:t>Other forms of energy</a:t>
            </a:r>
          </a:p>
          <a:p>
            <a:pPr lvl="2"/>
            <a:r>
              <a:rPr lang="en-GB" dirty="0" smtClean="0"/>
              <a:t>radiation</a:t>
            </a:r>
          </a:p>
          <a:p>
            <a:pPr lvl="2"/>
            <a:r>
              <a:rPr lang="en-GB" dirty="0" smtClean="0"/>
              <a:t>????</a:t>
            </a:r>
            <a:endParaRPr lang="en-GB" dirty="0"/>
          </a:p>
        </p:txBody>
      </p:sp>
      <p:pic>
        <p:nvPicPr>
          <p:cNvPr id="4" name="Picture 3" descr="Higgs-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591928" cy="2304256"/>
          </a:xfrm>
          <a:prstGeom prst="rect">
            <a:avLst/>
          </a:prstGeom>
        </p:spPr>
      </p:pic>
      <p:pic>
        <p:nvPicPr>
          <p:cNvPr id="5" name="Picture 4" descr="Planck_CMB_black_background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65104"/>
            <a:ext cx="3744416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ubble"/>
          <p:cNvPicPr>
            <a:picLocks noChangeAspect="1" noChangeArrowheads="1"/>
          </p:cNvPicPr>
          <p:nvPr/>
        </p:nvPicPr>
        <p:blipFill>
          <a:blip r:embed="rId3" cstate="print"/>
          <a:srcRect l="1744" t="1307" r="3096" b="740"/>
          <a:stretch>
            <a:fillRect/>
          </a:stretch>
        </p:blipFill>
        <p:spPr bwMode="auto">
          <a:xfrm>
            <a:off x="2627784" y="1772816"/>
            <a:ext cx="3929608" cy="5085184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Expansion des Universums</a:t>
            </a:r>
            <a:endParaRPr lang="en-GB" dirty="0"/>
          </a:p>
        </p:txBody>
      </p:sp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539745" y="0"/>
            <a:ext cx="7272349" cy="6858000"/>
            <a:chOff x="340" y="0"/>
            <a:chExt cx="4581" cy="4320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340" y="3611"/>
              <a:ext cx="12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0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NeueLT Com 65 Md"/>
                  <a:cs typeface="HelveticaNeueLT Com 65 Md"/>
                </a:rPr>
                <a:t>Hubble 1936</a:t>
              </a:r>
            </a:p>
          </p:txBody>
        </p:sp>
        <p:pic>
          <p:nvPicPr>
            <p:cNvPr id="14339" name="Picture 3" descr="redshift"/>
            <p:cNvPicPr>
              <a:picLocks noChangeAspect="1" noChangeArrowheads="1"/>
            </p:cNvPicPr>
            <p:nvPr/>
          </p:nvPicPr>
          <p:blipFill>
            <a:blip r:embed="rId4" cstate="print"/>
            <a:srcRect b="17363"/>
            <a:stretch>
              <a:fillRect/>
            </a:stretch>
          </p:blipFill>
          <p:spPr bwMode="auto">
            <a:xfrm>
              <a:off x="1100" y="0"/>
              <a:ext cx="3821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00821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87A_aat"/>
          <p:cNvPicPr>
            <a:picLocks noChangeAspect="1" noChangeArrowheads="1"/>
          </p:cNvPicPr>
          <p:nvPr/>
        </p:nvPicPr>
        <p:blipFill>
          <a:blip r:embed="rId2" cstate="print"/>
          <a:srcRect t="5902"/>
          <a:stretch>
            <a:fillRect/>
          </a:stretch>
        </p:blipFill>
        <p:spPr bwMode="auto">
          <a:xfrm>
            <a:off x="0" y="1889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8800" smtClean="0">
                <a:solidFill>
                  <a:srgbClr val="FFFF00"/>
                </a:solidFill>
              </a:rPr>
              <a:t>Supernova!</a:t>
            </a:r>
          </a:p>
        </p:txBody>
      </p:sp>
      <p:sp>
        <p:nvSpPr>
          <p:cNvPr id="328709" name="Text Box 5"/>
          <p:cNvSpPr txBox="1">
            <a:spLocks noChangeArrowheads="1"/>
          </p:cNvSpPr>
          <p:nvPr/>
        </p:nvSpPr>
        <p:spPr bwMode="auto">
          <a:xfrm>
            <a:off x="-34925" y="6211888"/>
            <a:ext cx="3926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0" dirty="0">
                <a:solidFill>
                  <a:schemeClr val="bg1"/>
                </a:solidFill>
              </a:rPr>
              <a:t>© Anglo-Australian Telescope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en-GB" smtClean="0">
                <a:solidFill>
                  <a:srgbClr val="C7C7FF"/>
                </a:solidFill>
              </a:rPr>
              <a:t>The supernova of 1054</a:t>
            </a:r>
          </a:p>
        </p:txBody>
      </p:sp>
      <p:pic>
        <p:nvPicPr>
          <p:cNvPr id="3" name="SN_to_Crab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5696" y="1430778"/>
            <a:ext cx="5524977" cy="4158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Cosmology with Supernovae</a:t>
            </a:r>
            <a:endParaRPr lang="en-GB"/>
          </a:p>
        </p:txBody>
      </p:sp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It is very difficult to measure distances in the universe. Supernovae are an essential tool to determine the expansion rate and its history.</a:t>
            </a:r>
          </a:p>
          <a:p>
            <a:pPr marL="0" indent="0">
              <a:buFontTx/>
              <a:buNone/>
            </a:pP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Type </a:t>
            </a:r>
            <a:r>
              <a:rPr lang="en-GB" dirty="0" err="1" smtClean="0">
                <a:solidFill>
                  <a:srgbClr val="FF0000"/>
                </a:solidFill>
                <a:cs typeface="Times New Roman" pitchFamily="18" charset="0"/>
              </a:rPr>
              <a:t>Ia</a:t>
            </a:r>
            <a:r>
              <a:rPr lang="en-GB" dirty="0" smtClean="0">
                <a:solidFill>
                  <a:srgbClr val="FF0000"/>
                </a:solidFill>
                <a:cs typeface="Times New Roman" pitchFamily="18" charset="0"/>
              </a:rPr>
              <a:t> Supernovae are excellent distance indicators</a:t>
            </a:r>
            <a:endParaRPr lang="en-GB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Distance measurement with a constant light source</a:t>
            </a:r>
            <a:endParaRPr lang="en-GB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lightbulb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1916832"/>
            <a:ext cx="5184576" cy="388843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2613" y="914400"/>
            <a:ext cx="8001000" cy="4724400"/>
            <a:chOff x="528" y="552"/>
            <a:chExt cx="5040" cy="2976"/>
          </a:xfrm>
        </p:grpSpPr>
        <p:sp>
          <p:nvSpPr>
            <p:cNvPr id="48131" name="Line 3"/>
            <p:cNvSpPr>
              <a:spLocks noChangeShapeType="1"/>
            </p:cNvSpPr>
            <p:nvPr/>
          </p:nvSpPr>
          <p:spPr bwMode="auto">
            <a:xfrm>
              <a:off x="528" y="552"/>
              <a:ext cx="0" cy="2976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 type="triangle" w="lg" len="lg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32" name="Line 4"/>
            <p:cNvSpPr>
              <a:spLocks noChangeShapeType="1"/>
            </p:cNvSpPr>
            <p:nvPr/>
          </p:nvSpPr>
          <p:spPr bwMode="auto">
            <a:xfrm>
              <a:off x="528" y="3528"/>
              <a:ext cx="5040" cy="0"/>
            </a:xfrm>
            <a:prstGeom prst="lin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2508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Mean distance between galaxies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132144" y="3733800"/>
            <a:ext cx="736601" cy="2587534"/>
            <a:chOff x="2069" y="2280"/>
            <a:chExt cx="464" cy="1678"/>
          </a:xfrm>
        </p:grpSpPr>
        <p:sp>
          <p:nvSpPr>
            <p:cNvPr id="48135" name="Text Box 7"/>
            <p:cNvSpPr txBox="1">
              <a:spLocks noChangeArrowheads="1"/>
            </p:cNvSpPr>
            <p:nvPr/>
          </p:nvSpPr>
          <p:spPr bwMode="auto">
            <a:xfrm>
              <a:off x="2069" y="3738"/>
              <a:ext cx="46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solidFill>
                    <a:srgbClr val="FFFF66"/>
                  </a:solidFill>
                  <a:latin typeface="Comic Sans MS" pitchFamily="66" charset="0"/>
                </a:rPr>
                <a:t>today</a:t>
              </a:r>
              <a:endParaRPr lang="en-US" sz="160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  <p:sp>
          <p:nvSpPr>
            <p:cNvPr id="48136" name="AutoShape 8"/>
            <p:cNvSpPr>
              <a:spLocks noChangeArrowheads="1"/>
            </p:cNvSpPr>
            <p:nvPr/>
          </p:nvSpPr>
          <p:spPr bwMode="auto">
            <a:xfrm>
              <a:off x="2239" y="35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37" name="Line 9"/>
            <p:cNvSpPr>
              <a:spLocks noChangeShapeType="1"/>
            </p:cNvSpPr>
            <p:nvPr/>
          </p:nvSpPr>
          <p:spPr bwMode="auto">
            <a:xfrm flipV="1">
              <a:off x="2287" y="2280"/>
              <a:ext cx="0" cy="1248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1143000" y="2971800"/>
            <a:ext cx="1600200" cy="528638"/>
            <a:chOff x="720" y="1872"/>
            <a:chExt cx="1008" cy="333"/>
          </a:xfrm>
        </p:grpSpPr>
        <p:sp>
          <p:nvSpPr>
            <p:cNvPr id="48139" name="AutoShape 11"/>
            <p:cNvSpPr>
              <a:spLocks noChangeArrowheads="1"/>
            </p:cNvSpPr>
            <p:nvPr/>
          </p:nvSpPr>
          <p:spPr bwMode="auto">
            <a:xfrm>
              <a:off x="720" y="2109"/>
              <a:ext cx="1008" cy="96"/>
            </a:xfrm>
            <a:prstGeom prst="leftArrow">
              <a:avLst>
                <a:gd name="adj1" fmla="val 41667"/>
                <a:gd name="adj2" fmla="val 193764"/>
              </a:avLst>
            </a:prstGeom>
            <a:solidFill>
              <a:srgbClr val="FFFF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0" name="Text Box 12"/>
            <p:cNvSpPr txBox="1">
              <a:spLocks noChangeArrowheads="1"/>
            </p:cNvSpPr>
            <p:nvPr/>
          </p:nvSpPr>
          <p:spPr bwMode="auto">
            <a:xfrm>
              <a:off x="864" y="1872"/>
              <a:ext cx="6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b="0" dirty="0" err="1" smtClean="0">
                  <a:solidFill>
                    <a:srgbClr val="FFFF66"/>
                  </a:solidFill>
                  <a:latin typeface="Comic Sans MS" pitchFamily="66" charset="0"/>
                </a:rPr>
                <a:t>Fainter</a:t>
              </a:r>
              <a:endParaRPr lang="de-DE" sz="1800" b="0" dirty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3868740" y="3733800"/>
            <a:ext cx="1220788" cy="1600200"/>
            <a:chOff x="2437" y="2352"/>
            <a:chExt cx="769" cy="1008"/>
          </a:xfrm>
        </p:grpSpPr>
        <p:sp>
          <p:nvSpPr>
            <p:cNvPr id="48142" name="AutoShape 14"/>
            <p:cNvSpPr>
              <a:spLocks noChangeArrowheads="1"/>
            </p:cNvSpPr>
            <p:nvPr/>
          </p:nvSpPr>
          <p:spPr bwMode="auto">
            <a:xfrm>
              <a:off x="2437" y="2352"/>
              <a:ext cx="96" cy="1008"/>
            </a:xfrm>
            <a:prstGeom prst="downArrow">
              <a:avLst>
                <a:gd name="adj1" fmla="val 41667"/>
                <a:gd name="adj2" fmla="val 212479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3" name="Text Box 15"/>
            <p:cNvSpPr txBox="1">
              <a:spLocks noChangeArrowheads="1"/>
            </p:cNvSpPr>
            <p:nvPr/>
          </p:nvSpPr>
          <p:spPr bwMode="auto">
            <a:xfrm>
              <a:off x="2517" y="2592"/>
              <a:ext cx="6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800" b="0" dirty="0" err="1" smtClean="0">
                  <a:solidFill>
                    <a:srgbClr val="FF0000"/>
                  </a:solidFill>
                  <a:latin typeface="Comic Sans MS" pitchFamily="66" charset="0"/>
                </a:rPr>
                <a:t>redshift</a:t>
              </a:r>
              <a:endParaRPr lang="de-DE" sz="1800" b="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oup 60"/>
          <p:cNvGrpSpPr>
            <a:grpSpLocks/>
          </p:cNvGrpSpPr>
          <p:nvPr/>
        </p:nvGrpSpPr>
        <p:grpSpPr bwMode="auto">
          <a:xfrm>
            <a:off x="2563813" y="2185988"/>
            <a:ext cx="6427787" cy="4443412"/>
            <a:chOff x="1615" y="1377"/>
            <a:chExt cx="4049" cy="2799"/>
          </a:xfrm>
        </p:grpSpPr>
        <p:sp>
          <p:nvSpPr>
            <p:cNvPr id="48144" name="Text Box 16"/>
            <p:cNvSpPr txBox="1">
              <a:spLocks noChangeArrowheads="1"/>
            </p:cNvSpPr>
            <p:nvPr/>
          </p:nvSpPr>
          <p:spPr bwMode="auto">
            <a:xfrm>
              <a:off x="5107" y="1377"/>
              <a:ext cx="557" cy="237"/>
            </a:xfrm>
            <a:prstGeom prst="rect">
              <a:avLst/>
            </a:prstGeom>
            <a:noFill/>
            <a:ln w="9525">
              <a:solidFill>
                <a:srgbClr val="66FF99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66FF99"/>
                  </a:solidFill>
                  <a:latin typeface="Arial" charset="0"/>
                  <a:sym typeface="Symbol" pitchFamily="18" charset="2"/>
                </a:rPr>
                <a:t> = 1</a:t>
              </a:r>
              <a:endParaRPr lang="en-US" sz="1800">
                <a:solidFill>
                  <a:srgbClr val="66FF99"/>
                </a:solidFill>
                <a:latin typeface="Arial" charset="0"/>
              </a:endParaRP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615" y="1477"/>
              <a:ext cx="3435" cy="2699"/>
              <a:chOff x="1824" y="1428"/>
              <a:chExt cx="3435" cy="2699"/>
            </a:xfrm>
          </p:grpSpPr>
          <p:sp>
            <p:nvSpPr>
              <p:cNvPr id="48146" name="Freeform 18"/>
              <p:cNvSpPr>
                <a:spLocks/>
              </p:cNvSpPr>
              <p:nvPr/>
            </p:nvSpPr>
            <p:spPr bwMode="auto">
              <a:xfrm>
                <a:off x="3099" y="1428"/>
                <a:ext cx="2160" cy="396"/>
              </a:xfrm>
              <a:custGeom>
                <a:avLst/>
                <a:gdLst/>
                <a:ahLst/>
                <a:cxnLst>
                  <a:cxn ang="0">
                    <a:pos x="0" y="492"/>
                  </a:cxn>
                  <a:cxn ang="0">
                    <a:pos x="930" y="84"/>
                  </a:cxn>
                  <a:cxn ang="0">
                    <a:pos x="1818" y="30"/>
                  </a:cxn>
                </a:cxnLst>
                <a:rect l="0" t="0" r="r" b="b"/>
                <a:pathLst>
                  <a:path w="1818" h="492">
                    <a:moveTo>
                      <a:pt x="0" y="492"/>
                    </a:moveTo>
                    <a:cubicBezTo>
                      <a:pt x="390" y="228"/>
                      <a:pt x="627" y="161"/>
                      <a:pt x="930" y="84"/>
                    </a:cubicBezTo>
                    <a:cubicBezTo>
                      <a:pt x="1236" y="0"/>
                      <a:pt x="1633" y="41"/>
                      <a:pt x="1818" y="30"/>
                    </a:cubicBezTo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47" name="Arc 19"/>
              <p:cNvSpPr>
                <a:spLocks/>
              </p:cNvSpPr>
              <p:nvPr/>
            </p:nvSpPr>
            <p:spPr bwMode="auto">
              <a:xfrm rot="12625532" flipV="1">
                <a:off x="1824" y="1692"/>
                <a:ext cx="1611" cy="2435"/>
              </a:xfrm>
              <a:custGeom>
                <a:avLst/>
                <a:gdLst>
                  <a:gd name="G0" fmla="+- 0 0 0"/>
                  <a:gd name="G1" fmla="+- 17723 0 0"/>
                  <a:gd name="G2" fmla="+- 21600 0 0"/>
                  <a:gd name="T0" fmla="*/ 12347 w 21598"/>
                  <a:gd name="T1" fmla="*/ 0 h 17723"/>
                  <a:gd name="T2" fmla="*/ 21598 w 21598"/>
                  <a:gd name="T3" fmla="*/ 17423 h 17723"/>
                  <a:gd name="T4" fmla="*/ 0 w 21598"/>
                  <a:gd name="T5" fmla="*/ 17723 h 17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17723" fill="none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</a:path>
                  <a:path w="21598" h="17723" stroke="0" extrusionOk="0">
                    <a:moveTo>
                      <a:pt x="12347" y="-1"/>
                    </a:moveTo>
                    <a:cubicBezTo>
                      <a:pt x="18057" y="3978"/>
                      <a:pt x="21501" y="10464"/>
                      <a:pt x="21597" y="17423"/>
                    </a:cubicBezTo>
                    <a:lnTo>
                      <a:pt x="0" y="17723"/>
                    </a:lnTo>
                    <a:close/>
                  </a:path>
                </a:pathLst>
              </a:custGeom>
              <a:noFill/>
              <a:ln w="38100">
                <a:solidFill>
                  <a:srgbClr val="66FF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6942249" y="5738813"/>
            <a:ext cx="77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FFFF66"/>
                </a:solidFill>
                <a:latin typeface="Comic Sans MS" pitchFamily="66" charset="0"/>
              </a:rPr>
              <a:t>Time</a:t>
            </a:r>
            <a:endParaRPr lang="en-US" sz="2000" dirty="0">
              <a:solidFill>
                <a:srgbClr val="FFFF66"/>
              </a:solidFill>
              <a:latin typeface="Comic Sans MS" pitchFamily="66" charset="0"/>
            </a:endParaRPr>
          </a:p>
        </p:txBody>
      </p: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1871663" y="76200"/>
            <a:ext cx="3981450" cy="6172200"/>
            <a:chOff x="1388" y="0"/>
            <a:chExt cx="2508" cy="3888"/>
          </a:xfrm>
        </p:grpSpPr>
        <p:sp>
          <p:nvSpPr>
            <p:cNvPr id="48155" name="Freeform 27"/>
            <p:cNvSpPr>
              <a:spLocks/>
            </p:cNvSpPr>
            <p:nvPr/>
          </p:nvSpPr>
          <p:spPr bwMode="auto">
            <a:xfrm rot="1320989">
              <a:off x="1388" y="556"/>
              <a:ext cx="1396" cy="3332"/>
            </a:xfrm>
            <a:custGeom>
              <a:avLst/>
              <a:gdLst/>
              <a:ahLst/>
              <a:cxnLst>
                <a:cxn ang="0">
                  <a:pos x="0" y="3216"/>
                </a:cxn>
                <a:cxn ang="0">
                  <a:pos x="846" y="2160"/>
                </a:cxn>
                <a:cxn ang="0">
                  <a:pos x="2220" y="1458"/>
                </a:cxn>
                <a:cxn ang="0">
                  <a:pos x="2976" y="0"/>
                </a:cxn>
              </a:cxnLst>
              <a:rect l="0" t="0" r="r" b="b"/>
              <a:pathLst>
                <a:path w="2976" h="3216">
                  <a:moveTo>
                    <a:pt x="0" y="3216"/>
                  </a:moveTo>
                  <a:cubicBezTo>
                    <a:pt x="141" y="3040"/>
                    <a:pt x="476" y="2453"/>
                    <a:pt x="846" y="2160"/>
                  </a:cubicBezTo>
                  <a:cubicBezTo>
                    <a:pt x="1216" y="1867"/>
                    <a:pt x="1865" y="1818"/>
                    <a:pt x="2220" y="1458"/>
                  </a:cubicBezTo>
                  <a:cubicBezTo>
                    <a:pt x="2575" y="1098"/>
                    <a:pt x="2819" y="304"/>
                    <a:pt x="2976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28"/>
            <p:cNvSpPr>
              <a:spLocks noChangeShapeType="1"/>
            </p:cNvSpPr>
            <p:nvPr/>
          </p:nvSpPr>
          <p:spPr bwMode="auto">
            <a:xfrm rot="137789" flipV="1">
              <a:off x="3368" y="0"/>
              <a:ext cx="528" cy="9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2182813" y="2679700"/>
            <a:ext cx="6276976" cy="4445000"/>
            <a:chOff x="1375" y="1688"/>
            <a:chExt cx="3954" cy="2800"/>
          </a:xfrm>
        </p:grpSpPr>
        <p:grpSp>
          <p:nvGrpSpPr>
            <p:cNvPr id="10" name="Group 23"/>
            <p:cNvGrpSpPr>
              <a:grpSpLocks/>
            </p:cNvGrpSpPr>
            <p:nvPr/>
          </p:nvGrpSpPr>
          <p:grpSpPr bwMode="auto">
            <a:xfrm>
              <a:off x="1375" y="1934"/>
              <a:ext cx="3768" cy="2554"/>
              <a:chOff x="1623" y="1862"/>
              <a:chExt cx="3768" cy="2554"/>
            </a:xfrm>
          </p:grpSpPr>
          <p:sp>
            <p:nvSpPr>
              <p:cNvPr id="48152" name="Arc 24"/>
              <p:cNvSpPr>
                <a:spLocks/>
              </p:cNvSpPr>
              <p:nvPr/>
            </p:nvSpPr>
            <p:spPr bwMode="auto">
              <a:xfrm rot="10800000" flipV="1">
                <a:off x="1623" y="1862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53" name="Arc 25"/>
              <p:cNvSpPr>
                <a:spLocks/>
              </p:cNvSpPr>
              <p:nvPr/>
            </p:nvSpPr>
            <p:spPr bwMode="auto">
              <a:xfrm rot="10800000" flipH="1" flipV="1">
                <a:off x="3504" y="1864"/>
                <a:ext cx="1887" cy="2552"/>
              </a:xfrm>
              <a:custGeom>
                <a:avLst/>
                <a:gdLst>
                  <a:gd name="G0" fmla="+- 607 0 0"/>
                  <a:gd name="G1" fmla="+- 21600 0 0"/>
                  <a:gd name="G2" fmla="+- 21600 0 0"/>
                  <a:gd name="T0" fmla="*/ 0 w 20747"/>
                  <a:gd name="T1" fmla="*/ 9 h 21600"/>
                  <a:gd name="T2" fmla="*/ 20747 w 20747"/>
                  <a:gd name="T3" fmla="*/ 13794 h 21600"/>
                  <a:gd name="T4" fmla="*/ 607 w 2074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747" h="21600" fill="none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</a:path>
                  <a:path w="20747" h="21600" stroke="0" extrusionOk="0">
                    <a:moveTo>
                      <a:pt x="-1" y="8"/>
                    </a:moveTo>
                    <a:cubicBezTo>
                      <a:pt x="202" y="2"/>
                      <a:pt x="404" y="-1"/>
                      <a:pt x="607" y="0"/>
                    </a:cubicBezTo>
                    <a:cubicBezTo>
                      <a:pt x="9524" y="0"/>
                      <a:pt x="17524" y="5479"/>
                      <a:pt x="20747" y="13793"/>
                    </a:cubicBezTo>
                    <a:lnTo>
                      <a:pt x="607" y="21600"/>
                    </a:lnTo>
                    <a:close/>
                  </a:path>
                </a:pathLst>
              </a:custGeom>
              <a:noFill/>
              <a:ln w="38100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" name="Group 29"/>
            <p:cNvGrpSpPr>
              <a:grpSpLocks/>
            </p:cNvGrpSpPr>
            <p:nvPr/>
          </p:nvGrpSpPr>
          <p:grpSpPr bwMode="auto">
            <a:xfrm>
              <a:off x="4150" y="1688"/>
              <a:ext cx="1179" cy="563"/>
              <a:chOff x="4246" y="1664"/>
              <a:chExt cx="1179" cy="563"/>
            </a:xfrm>
          </p:grpSpPr>
          <p:sp>
            <p:nvSpPr>
              <p:cNvPr id="48158" name="Text Box 30"/>
              <p:cNvSpPr txBox="1">
                <a:spLocks noChangeArrowheads="1"/>
              </p:cNvSpPr>
              <p:nvPr/>
            </p:nvSpPr>
            <p:spPr bwMode="auto">
              <a:xfrm>
                <a:off x="4246" y="1664"/>
                <a:ext cx="68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0" dirty="0" smtClean="0">
                    <a:solidFill>
                      <a:srgbClr val="C0C0C0"/>
                    </a:solidFill>
                    <a:latin typeface="Comic Sans MS" pitchFamily="66" charset="0"/>
                  </a:rPr>
                  <a:t>closed</a:t>
                </a:r>
                <a:endParaRPr lang="en-US" b="0" dirty="0">
                  <a:solidFill>
                    <a:srgbClr val="C0C0C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159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990"/>
                <a:ext cx="557" cy="237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</a:t>
                </a:r>
                <a:r>
                  <a:rPr lang="en-US" sz="1800" baseline="-250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M</a:t>
                </a:r>
                <a:r>
                  <a:rPr lang="en-US" sz="1800">
                    <a:solidFill>
                      <a:schemeClr val="folHlink"/>
                    </a:solidFill>
                    <a:latin typeface="Arial" charset="0"/>
                    <a:sym typeface="Symbol" pitchFamily="18" charset="2"/>
                  </a:rPr>
                  <a:t> &gt; 1</a:t>
                </a:r>
                <a:endParaRPr lang="en-US" sz="1800">
                  <a:solidFill>
                    <a:schemeClr val="folHlink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6300792" y="1598615"/>
            <a:ext cx="2060577" cy="461963"/>
            <a:chOff x="4065" y="983"/>
            <a:chExt cx="1298" cy="291"/>
          </a:xfrm>
        </p:grpSpPr>
        <p:sp>
          <p:nvSpPr>
            <p:cNvPr id="48161" name="Text Box 33"/>
            <p:cNvSpPr txBox="1">
              <a:spLocks noChangeArrowheads="1"/>
            </p:cNvSpPr>
            <p:nvPr/>
          </p:nvSpPr>
          <p:spPr bwMode="auto">
            <a:xfrm>
              <a:off x="4065" y="983"/>
              <a:ext cx="53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0" dirty="0" smtClean="0">
                  <a:solidFill>
                    <a:srgbClr val="99CCFF"/>
                  </a:solidFill>
                  <a:latin typeface="Comic Sans MS" pitchFamily="66" charset="0"/>
                </a:rPr>
                <a:t>open</a:t>
              </a:r>
              <a:endParaRPr lang="en-US" b="0" dirty="0">
                <a:solidFill>
                  <a:srgbClr val="99CCFF"/>
                </a:solidFill>
                <a:latin typeface="Comic Sans MS" pitchFamily="66" charset="0"/>
              </a:endParaRPr>
            </a:p>
          </p:txBody>
        </p:sp>
        <p:sp>
          <p:nvSpPr>
            <p:cNvPr id="48162" name="Text Box 34"/>
            <p:cNvSpPr txBox="1">
              <a:spLocks noChangeArrowheads="1"/>
            </p:cNvSpPr>
            <p:nvPr/>
          </p:nvSpPr>
          <p:spPr bwMode="auto">
            <a:xfrm>
              <a:off x="4806" y="99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&lt; 1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963613" y="471488"/>
            <a:ext cx="6864350" cy="5167312"/>
            <a:chOff x="768" y="273"/>
            <a:chExt cx="4324" cy="3255"/>
          </a:xfrm>
        </p:grpSpPr>
        <p:sp>
          <p:nvSpPr>
            <p:cNvPr id="48164" name="Line 36"/>
            <p:cNvSpPr>
              <a:spLocks noChangeShapeType="1"/>
            </p:cNvSpPr>
            <p:nvPr/>
          </p:nvSpPr>
          <p:spPr bwMode="auto">
            <a:xfrm flipV="1">
              <a:off x="768" y="600"/>
              <a:ext cx="3744" cy="2928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Text Box 37"/>
            <p:cNvSpPr txBox="1">
              <a:spLocks noChangeArrowheads="1"/>
            </p:cNvSpPr>
            <p:nvPr/>
          </p:nvSpPr>
          <p:spPr bwMode="auto">
            <a:xfrm>
              <a:off x="4535" y="273"/>
              <a:ext cx="557" cy="237"/>
            </a:xfrm>
            <a:prstGeom prst="rect">
              <a:avLst/>
            </a:prstGeom>
            <a:noFill/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</a:t>
              </a:r>
              <a:r>
                <a:rPr lang="en-US" sz="1800" baseline="-250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M</a:t>
              </a:r>
              <a:r>
                <a:rPr lang="en-US" sz="1800">
                  <a:solidFill>
                    <a:srgbClr val="99CCFF"/>
                  </a:solidFill>
                  <a:latin typeface="Arial" charset="0"/>
                  <a:sym typeface="Symbol" pitchFamily="18" charset="2"/>
                </a:rPr>
                <a:t> = 0</a:t>
              </a:r>
              <a:endParaRPr lang="en-US" sz="1800">
                <a:solidFill>
                  <a:srgbClr val="99CCFF"/>
                </a:solidFill>
                <a:latin typeface="Arial" charset="0"/>
              </a:endParaRPr>
            </a:p>
          </p:txBody>
        </p:sp>
      </p:grpSp>
      <p:sp>
        <p:nvSpPr>
          <p:cNvPr id="48166" name="Line 38"/>
          <p:cNvSpPr>
            <a:spLocks noChangeShapeType="1"/>
          </p:cNvSpPr>
          <p:nvPr/>
        </p:nvSpPr>
        <p:spPr bwMode="auto">
          <a:xfrm flipV="1">
            <a:off x="3173413" y="3390900"/>
            <a:ext cx="685800" cy="533400"/>
          </a:xfrm>
          <a:prstGeom prst="line">
            <a:avLst/>
          </a:prstGeom>
          <a:noFill/>
          <a:ln w="38100">
            <a:solidFill>
              <a:srgbClr val="99CC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2030413" y="3771900"/>
            <a:ext cx="1219200" cy="685800"/>
            <a:chOff x="1279" y="2376"/>
            <a:chExt cx="768" cy="432"/>
          </a:xfrm>
        </p:grpSpPr>
        <p:sp>
          <p:nvSpPr>
            <p:cNvPr id="48167" name="Oval 39"/>
            <p:cNvSpPr>
              <a:spLocks noChangeArrowheads="1"/>
            </p:cNvSpPr>
            <p:nvPr/>
          </p:nvSpPr>
          <p:spPr bwMode="auto">
            <a:xfrm>
              <a:off x="1951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8" name="Oval 40"/>
            <p:cNvSpPr>
              <a:spLocks noChangeArrowheads="1"/>
            </p:cNvSpPr>
            <p:nvPr/>
          </p:nvSpPr>
          <p:spPr bwMode="auto">
            <a:xfrm>
              <a:off x="1855" y="24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69" name="Oval 41"/>
            <p:cNvSpPr>
              <a:spLocks noChangeArrowheads="1"/>
            </p:cNvSpPr>
            <p:nvPr/>
          </p:nvSpPr>
          <p:spPr bwMode="auto">
            <a:xfrm>
              <a:off x="1807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Oval 42"/>
            <p:cNvSpPr>
              <a:spLocks noChangeArrowheads="1"/>
            </p:cNvSpPr>
            <p:nvPr/>
          </p:nvSpPr>
          <p:spPr bwMode="auto">
            <a:xfrm>
              <a:off x="1615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1" name="Oval 43"/>
            <p:cNvSpPr>
              <a:spLocks noChangeArrowheads="1"/>
            </p:cNvSpPr>
            <p:nvPr/>
          </p:nvSpPr>
          <p:spPr bwMode="auto">
            <a:xfrm>
              <a:off x="1519" y="26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Oval 44"/>
            <p:cNvSpPr>
              <a:spLocks noChangeArrowheads="1"/>
            </p:cNvSpPr>
            <p:nvPr/>
          </p:nvSpPr>
          <p:spPr bwMode="auto">
            <a:xfrm>
              <a:off x="1423" y="25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Oval 45"/>
            <p:cNvSpPr>
              <a:spLocks noChangeArrowheads="1"/>
            </p:cNvSpPr>
            <p:nvPr/>
          </p:nvSpPr>
          <p:spPr bwMode="auto">
            <a:xfrm>
              <a:off x="1711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Oval 46"/>
            <p:cNvSpPr>
              <a:spLocks noChangeArrowheads="1"/>
            </p:cNvSpPr>
            <p:nvPr/>
          </p:nvSpPr>
          <p:spPr bwMode="auto">
            <a:xfrm>
              <a:off x="1999" y="23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Oval 47"/>
            <p:cNvSpPr>
              <a:spLocks noChangeArrowheads="1"/>
            </p:cNvSpPr>
            <p:nvPr/>
          </p:nvSpPr>
          <p:spPr bwMode="auto">
            <a:xfrm>
              <a:off x="1567" y="25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Oval 48"/>
            <p:cNvSpPr>
              <a:spLocks noChangeArrowheads="1"/>
            </p:cNvSpPr>
            <p:nvPr/>
          </p:nvSpPr>
          <p:spPr bwMode="auto">
            <a:xfrm>
              <a:off x="1759" y="24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Oval 49"/>
            <p:cNvSpPr>
              <a:spLocks noChangeArrowheads="1"/>
            </p:cNvSpPr>
            <p:nvPr/>
          </p:nvSpPr>
          <p:spPr bwMode="auto">
            <a:xfrm>
              <a:off x="1279" y="27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5" name="Group 64"/>
          <p:cNvGrpSpPr>
            <a:grpSpLocks/>
          </p:cNvGrpSpPr>
          <p:nvPr/>
        </p:nvGrpSpPr>
        <p:grpSpPr bwMode="auto">
          <a:xfrm>
            <a:off x="685800" y="5638803"/>
            <a:ext cx="1676401" cy="871538"/>
            <a:chOff x="432" y="3552"/>
            <a:chExt cx="1056" cy="549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432" y="3552"/>
              <a:ext cx="1056" cy="356"/>
              <a:chOff x="528" y="3528"/>
              <a:chExt cx="1056" cy="356"/>
            </a:xfrm>
          </p:grpSpPr>
          <p:sp>
            <p:nvSpPr>
              <p:cNvPr id="48179" name="AutoShape 51"/>
              <p:cNvSpPr>
                <a:spLocks noChangeArrowheads="1"/>
              </p:cNvSpPr>
              <p:nvPr/>
            </p:nvSpPr>
            <p:spPr bwMode="auto">
              <a:xfrm>
                <a:off x="655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99CCFF"/>
              </a:solidFill>
              <a:ln w="9525">
                <a:solidFill>
                  <a:srgbClr val="99CCF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0" name="Text Box 52"/>
              <p:cNvSpPr txBox="1">
                <a:spLocks noChangeArrowheads="1"/>
              </p:cNvSpPr>
              <p:nvPr/>
            </p:nvSpPr>
            <p:spPr bwMode="auto">
              <a:xfrm>
                <a:off x="528" y="3672"/>
                <a:ext cx="33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99CCFF"/>
                    </a:solidFill>
                    <a:latin typeface="Arial" charset="0"/>
                  </a:rPr>
                  <a:t>- 14</a:t>
                </a:r>
              </a:p>
            </p:txBody>
          </p:sp>
          <p:sp>
            <p:nvSpPr>
              <p:cNvPr id="48181" name="AutoShape 53"/>
              <p:cNvSpPr>
                <a:spLocks noChangeArrowheads="1"/>
              </p:cNvSpPr>
              <p:nvPr/>
            </p:nvSpPr>
            <p:spPr bwMode="auto">
              <a:xfrm>
                <a:off x="1183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182" name="Text Box 54"/>
              <p:cNvSpPr txBox="1">
                <a:spLocks noChangeArrowheads="1"/>
              </p:cNvSpPr>
              <p:nvPr/>
            </p:nvSpPr>
            <p:spPr bwMode="auto">
              <a:xfrm>
                <a:off x="1091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66FF99"/>
                    </a:solidFill>
                    <a:latin typeface="Arial" charset="0"/>
                  </a:rPr>
                  <a:t>- 9</a:t>
                </a:r>
              </a:p>
            </p:txBody>
          </p:sp>
          <p:sp>
            <p:nvSpPr>
              <p:cNvPr id="48183" name="Text Box 55"/>
              <p:cNvSpPr txBox="1">
                <a:spLocks noChangeArrowheads="1"/>
              </p:cNvSpPr>
              <p:nvPr/>
            </p:nvSpPr>
            <p:spPr bwMode="auto">
              <a:xfrm>
                <a:off x="1318" y="3672"/>
                <a:ext cx="26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C0C0C0"/>
                    </a:solidFill>
                    <a:latin typeface="Arial" charset="0"/>
                  </a:rPr>
                  <a:t>- 7</a:t>
                </a:r>
              </a:p>
            </p:txBody>
          </p:sp>
          <p:sp>
            <p:nvSpPr>
              <p:cNvPr id="48184" name="AutoShape 56"/>
              <p:cNvSpPr>
                <a:spLocks noChangeArrowheads="1"/>
              </p:cNvSpPr>
              <p:nvPr/>
            </p:nvSpPr>
            <p:spPr bwMode="auto">
              <a:xfrm>
                <a:off x="1428" y="3528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0" name="Text Box 62"/>
            <p:cNvSpPr txBox="1">
              <a:spLocks noChangeArrowheads="1"/>
            </p:cNvSpPr>
            <p:nvPr/>
          </p:nvSpPr>
          <p:spPr bwMode="auto">
            <a:xfrm>
              <a:off x="432" y="3888"/>
              <a:ext cx="8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dirty="0" err="1">
                  <a:solidFill>
                    <a:schemeClr val="folHlink"/>
                  </a:solidFill>
                  <a:latin typeface="Comic Sans MS" pitchFamily="66" charset="0"/>
                </a:rPr>
                <a:t>b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illion</a:t>
              </a:r>
              <a:r>
                <a:rPr lang="de-DE" sz="1600" dirty="0" smtClean="0">
                  <a:solidFill>
                    <a:schemeClr val="folHlink"/>
                  </a:solidFill>
                  <a:latin typeface="Comic Sans MS" pitchFamily="66" charset="0"/>
                </a:rPr>
                <a:t> </a:t>
              </a:r>
              <a:r>
                <a:rPr lang="de-DE" sz="1600" dirty="0" err="1" smtClean="0">
                  <a:solidFill>
                    <a:schemeClr val="folHlink"/>
                  </a:solidFill>
                  <a:latin typeface="Comic Sans MS" pitchFamily="66" charset="0"/>
                </a:rPr>
                <a:t>years</a:t>
              </a:r>
              <a:endParaRPr lang="de-DE" sz="1600" dirty="0">
                <a:solidFill>
                  <a:schemeClr val="folHlink"/>
                </a:solidFill>
                <a:latin typeface="Comic Sans MS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4694238"/>
            <a:ext cx="8064500" cy="163036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"for the discovery of the accelerating expansion of the Universe through observations of distant supernovae"</a:t>
            </a:r>
            <a:endParaRPr lang="en-GB" dirty="0"/>
          </a:p>
        </p:txBody>
      </p:sp>
      <p:grpSp>
        <p:nvGrpSpPr>
          <p:cNvPr id="4" name="Group 11"/>
          <p:cNvGrpSpPr/>
          <p:nvPr/>
        </p:nvGrpSpPr>
        <p:grpSpPr>
          <a:xfrm>
            <a:off x="2699792" y="1196752"/>
            <a:ext cx="3751914" cy="763800"/>
            <a:chOff x="2339752" y="1295400"/>
            <a:chExt cx="3751914" cy="763800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39752" y="1295400"/>
              <a:ext cx="180975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10588"/>
            <a:stretch>
              <a:fillRect/>
            </a:stretch>
          </p:blipFill>
          <p:spPr bwMode="auto">
            <a:xfrm>
              <a:off x="4499992" y="1296000"/>
              <a:ext cx="1591674" cy="76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8"/>
          <p:cNvGrpSpPr/>
          <p:nvPr/>
        </p:nvGrpSpPr>
        <p:grpSpPr>
          <a:xfrm>
            <a:off x="1835696" y="2132856"/>
            <a:ext cx="5400600" cy="2560350"/>
            <a:chOff x="1763688" y="2132856"/>
            <a:chExt cx="5400600" cy="2560350"/>
          </a:xfrm>
        </p:grpSpPr>
        <p:grpSp>
          <p:nvGrpSpPr>
            <p:cNvPr id="6" name="Group 15"/>
            <p:cNvGrpSpPr/>
            <p:nvPr/>
          </p:nvGrpSpPr>
          <p:grpSpPr>
            <a:xfrm>
              <a:off x="1763688" y="2132856"/>
              <a:ext cx="1882247" cy="2560350"/>
              <a:chOff x="1763688" y="2132856"/>
              <a:chExt cx="1882247" cy="2560350"/>
            </a:xfrm>
          </p:grpSpPr>
          <p:pic>
            <p:nvPicPr>
              <p:cNvPr id="250882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48830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763688" y="4293096"/>
                <a:ext cx="1882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Saul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Perlmutter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7" name="Group 16"/>
            <p:cNvGrpSpPr/>
            <p:nvPr/>
          </p:nvGrpSpPr>
          <p:grpSpPr>
            <a:xfrm>
              <a:off x="3707904" y="2132856"/>
              <a:ext cx="1747594" cy="2560350"/>
              <a:chOff x="3688502" y="2132856"/>
              <a:chExt cx="1747594" cy="2560350"/>
            </a:xfrm>
          </p:grpSpPr>
          <p:pic>
            <p:nvPicPr>
              <p:cNvPr id="25088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779912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688502" y="4293096"/>
                <a:ext cx="17475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Brian Schmidt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  <p:grpSp>
          <p:nvGrpSpPr>
            <p:cNvPr id="8" name="Group 17"/>
            <p:cNvGrpSpPr/>
            <p:nvPr/>
          </p:nvGrpSpPr>
          <p:grpSpPr>
            <a:xfrm>
              <a:off x="5621238" y="2132856"/>
              <a:ext cx="1543050" cy="2560350"/>
              <a:chOff x="5621238" y="2132856"/>
              <a:chExt cx="1543050" cy="2560350"/>
            </a:xfrm>
          </p:grpSpPr>
          <p:pic>
            <p:nvPicPr>
              <p:cNvPr id="250884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621238" y="2132856"/>
                <a:ext cx="1543050" cy="2162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652336" y="4293096"/>
                <a:ext cx="15119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Adam </a:t>
                </a:r>
                <a:r>
                  <a:rPr lang="en-GB" sz="2000" dirty="0" err="1" smtClean="0">
                    <a:solidFill>
                      <a:srgbClr val="C7C7FF"/>
                    </a:solidFill>
                    <a:latin typeface="HelveticaNeueLT Com 45 Lt" pitchFamily="34" charset="0"/>
                  </a:rPr>
                  <a:t>Riess</a:t>
                </a:r>
                <a:endParaRPr lang="en-GB" sz="2000" dirty="0">
                  <a:solidFill>
                    <a:srgbClr val="C7C7FF"/>
                  </a:solidFill>
                  <a:latin typeface="HelveticaNeueLT Com 45 Lt" pitchFamily="34" charset="0"/>
                </a:endParaRPr>
              </a:p>
            </p:txBody>
          </p:sp>
        </p:grp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1143000"/>
          </a:xfrm>
        </p:spPr>
        <p:txBody>
          <a:bodyPr/>
          <a:lstStyle/>
          <a:p>
            <a:r>
              <a:rPr lang="en-US" dirty="0" smtClean="0"/>
              <a:t>Physics </a:t>
            </a:r>
            <a:r>
              <a:rPr lang="en-US" dirty="0" err="1" smtClean="0"/>
              <a:t>Nobelprize</a:t>
            </a:r>
            <a:r>
              <a:rPr lang="en-US" dirty="0" smtClean="0"/>
              <a:t> 2011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need to dress up for this</a:t>
            </a:r>
            <a:endParaRPr lang="en-US" dirty="0"/>
          </a:p>
        </p:txBody>
      </p:sp>
      <p:pic>
        <p:nvPicPr>
          <p:cNvPr id="10" name="Content Placeholder 5" descr="IMG_226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26250" r="4189"/>
          <a:stretch>
            <a:fillRect/>
          </a:stretch>
        </p:blipFill>
        <p:spPr>
          <a:xfrm>
            <a:off x="72008" y="1411200"/>
            <a:ext cx="4935600" cy="4935600"/>
          </a:xfrm>
        </p:spPr>
      </p:pic>
      <p:pic>
        <p:nvPicPr>
          <p:cNvPr id="11" name="Picture 10" descr="IMG_2264.JPG"/>
          <p:cNvPicPr>
            <a:picLocks noChangeAspect="1"/>
          </p:cNvPicPr>
          <p:nvPr/>
        </p:nvPicPr>
        <p:blipFill>
          <a:blip r:embed="rId3" cstate="print"/>
          <a:srcRect l="25839" t="9723" r="18655"/>
          <a:stretch>
            <a:fillRect/>
          </a:stretch>
        </p:blipFill>
        <p:spPr>
          <a:xfrm>
            <a:off x="4990956" y="1412776"/>
            <a:ext cx="4045540" cy="4934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6021288"/>
            <a:ext cx="2379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55 Roman"/>
                <a:cs typeface="HelveticaNeueLT Com 55 Roman"/>
              </a:rPr>
              <a:t>December 2011</a:t>
            </a:r>
            <a:endParaRPr lang="en-US" b="0" dirty="0">
              <a:solidFill>
                <a:srgbClr val="C7C7FF"/>
              </a:solidFill>
              <a:latin typeface="HelveticaNeueLT Com 55 Roman"/>
              <a:cs typeface="HelveticaNeueLT Com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6079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The High-z Supernova Search Team</a:t>
            </a:r>
            <a:b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</a:br>
            <a:r>
              <a:rPr lang="en-GB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December 2011</a:t>
            </a:r>
            <a:endParaRPr lang="en-GB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381328"/>
            <a:ext cx="2682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© N. </a:t>
            </a:r>
            <a:r>
              <a:rPr lang="en-GB" sz="1400" b="0" dirty="0" err="1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Suntzeff</a:t>
            </a:r>
            <a:r>
              <a:rPr lang="en-GB" sz="14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/High-z SN Team</a:t>
            </a:r>
            <a:endParaRPr lang="en-GB" sz="14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changing world</a:t>
            </a:r>
            <a:endParaRPr lang="en-GB" dirty="0"/>
          </a:p>
        </p:txBody>
      </p:sp>
      <p:pic>
        <p:nvPicPr>
          <p:cNvPr id="6" name="Picture 5" descr="world.topo.200401.3x5400x27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4572000"/>
          </a:xfrm>
          <a:prstGeom prst="rect">
            <a:avLst/>
          </a:prstGeom>
        </p:spPr>
      </p:pic>
      <p:pic>
        <p:nvPicPr>
          <p:cNvPr id="7" name="Picture 6" descr="world.topo.200402.3x5400x27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8" name="Picture 7" descr="world.topo.200403.3x5400x2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9" name="Picture 8" descr="world.topo.200404.3x5400x27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0" name="Picture 9" descr="world.topo.200405.3x5400x270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1" name="Picture 10" descr="world.topo.200406.3x5400x270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2" name="Picture 11" descr="world.topo.200407.3x5400x2700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3" name="Picture 12" descr="world.topo.200408.3x5400x2700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4" name="Picture 13" descr="world.topo.200409.3x5400x270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6" name="Picture 15" descr="world.topo.200410.3x5400x27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7" name="Picture 16" descr="world.topo.200411.3x5400x2700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pic>
        <p:nvPicPr>
          <p:cNvPr id="18" name="Picture 17" descr="world.topo.200412.3x5400x2700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20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6309320"/>
            <a:ext cx="813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©NASA</a:t>
            </a:r>
            <a:endParaRPr lang="en-GB" sz="1400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1726957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0" smtClean="0"/>
              <a:t>What does this mean?</a:t>
            </a:r>
            <a:endParaRPr lang="en-GB" b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28092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b="1" smtClean="0"/>
              <a:t>Distant supernovae are further away than in a freely expanding, emtpy universe</a:t>
            </a:r>
          </a:p>
          <a:p>
            <a:pPr marL="0" indent="0">
              <a:buFontTx/>
              <a:buNone/>
            </a:pPr>
            <a:r>
              <a:rPr lang="en-GB" b="1" smtClean="0"/>
              <a:t>This requires a new </a:t>
            </a:r>
            <a:r>
              <a:rPr lang="en-GB" b="1" smtClean="0">
                <a:solidFill>
                  <a:srgbClr val="FF0000"/>
                </a:solidFill>
              </a:rPr>
              <a:t>repulsive</a:t>
            </a:r>
            <a:r>
              <a:rPr lang="en-GB" b="1" smtClean="0"/>
              <a:t> component</a:t>
            </a:r>
            <a:endParaRPr lang="en-GB" b="1"/>
          </a:p>
        </p:txBody>
      </p:sp>
      <p:pic>
        <p:nvPicPr>
          <p:cNvPr id="33797" name="Picture 5" descr="science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234" y="0"/>
            <a:ext cx="51260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Contents of the universe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 smtClean="0"/>
              <a:t>Dark Matter and Dark Energy are the dominant energy components in the universe.</a:t>
            </a:r>
            <a:endParaRPr lang="en-GB" dirty="0" smtClean="0">
              <a:cs typeface="Times New Roman" pitchFamily="18" charset="0"/>
            </a:endParaRPr>
          </a:p>
          <a:p>
            <a:pPr marL="0" indent="0">
              <a:buFontTx/>
              <a:buNone/>
            </a:pPr>
            <a:endParaRPr lang="en-GB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947" y="2924944"/>
            <a:ext cx="4081413" cy="36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What does this mean?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GB" sz="3000" dirty="0" smtClean="0"/>
              <a:t>The universe is essentially </a:t>
            </a:r>
          </a:p>
          <a:p>
            <a:pPr algn="ctr">
              <a:buFontTx/>
              <a:buNone/>
              <a:defRPr/>
            </a:pPr>
            <a:r>
              <a:rPr lang="en-GB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empty</a:t>
            </a:r>
            <a:endParaRPr lang="en-GB" sz="3000" dirty="0" smtClean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GB" sz="3000" dirty="0" smtClean="0"/>
              <a:t>The universe expands forever</a:t>
            </a:r>
          </a:p>
          <a:p>
            <a:pPr>
              <a:buFontTx/>
              <a:buNone/>
              <a:defRPr/>
            </a:pPr>
            <a:r>
              <a:rPr lang="en-GB" sz="3000" dirty="0" smtClean="0"/>
              <a:t>No convincing physical interpretation of the cosmological constant or the vacuum energy </a:t>
            </a:r>
            <a:r>
              <a:rPr lang="en-GB" sz="3000" dirty="0" smtClean="0">
                <a:solidFill>
                  <a:srgbClr val="FF0000"/>
                </a:solidFill>
              </a:rPr>
              <a:t>(Dark Energy)</a:t>
            </a:r>
            <a:endParaRPr lang="en-GB" sz="3000" dirty="0" smtClean="0"/>
          </a:p>
          <a:p>
            <a:pPr>
              <a:buFontTx/>
              <a:buNone/>
              <a:defRPr/>
            </a:pPr>
            <a:r>
              <a:rPr lang="en-GB" sz="3000" dirty="0" smtClean="0"/>
              <a:t>Only 4% of the universe are of the same matter as we are (and that we know)</a:t>
            </a:r>
          </a:p>
          <a:p>
            <a:pPr>
              <a:buFontTx/>
              <a:buNone/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332656"/>
            <a:ext cx="4176464" cy="1143000"/>
          </a:xfrm>
        </p:spPr>
        <p:txBody>
          <a:bodyPr/>
          <a:lstStyle/>
          <a:p>
            <a:r>
              <a:rPr lang="en-US" sz="3600" dirty="0" smtClean="0"/>
              <a:t>Our universe</a:t>
            </a:r>
            <a:br>
              <a:rPr lang="en-US" sz="3600" dirty="0" smtClean="0"/>
            </a:br>
            <a:r>
              <a:rPr lang="en-US" sz="3600" dirty="0" smtClean="0"/>
              <a:t>Our </a:t>
            </a:r>
            <a:r>
              <a:rPr lang="en-US" sz="3600" dirty="0"/>
              <a:t>w</a:t>
            </a:r>
            <a:r>
              <a:rPr lang="en-US" sz="3600" dirty="0" smtClean="0"/>
              <a:t>orld</a:t>
            </a:r>
            <a:endParaRPr lang="en-GB" dirty="0"/>
          </a:p>
        </p:txBody>
      </p:sp>
      <p:pic>
        <p:nvPicPr>
          <p:cNvPr id="6" name="Picture 5" descr="Querschnitt_Er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28868" cy="2428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9600"/>
            <a:ext cx="2600400" cy="2336400"/>
          </a:xfrm>
          <a:prstGeom prst="rect">
            <a:avLst/>
          </a:prstGeom>
        </p:spPr>
      </p:pic>
      <p:pic>
        <p:nvPicPr>
          <p:cNvPr id="5" name="Picture 4" descr="DSCN20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0" y="2376264"/>
            <a:ext cx="6012160" cy="4509120"/>
          </a:xfrm>
          <a:prstGeom prst="rect">
            <a:avLst/>
          </a:prstGeom>
        </p:spPr>
      </p:pic>
      <p:pic>
        <p:nvPicPr>
          <p:cNvPr id="4" name="Content Placeholder 3" descr="blumenwiese_gross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t="14706" b="14706"/>
          <a:stretch>
            <a:fillRect/>
          </a:stretch>
        </p:blipFill>
        <p:spPr>
          <a:xfrm>
            <a:off x="472008" y="2204864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401531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ext Box 2"/>
          <p:cNvSpPr txBox="1">
            <a:spLocks noChangeArrowheads="1"/>
          </p:cNvSpPr>
          <p:nvPr/>
        </p:nvSpPr>
        <p:spPr bwMode="auto">
          <a:xfrm>
            <a:off x="762000" y="1219200"/>
            <a:ext cx="76898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GB" sz="2800" b="0" dirty="0" smtClean="0">
                <a:solidFill>
                  <a:srgbClr val="FF0000"/>
                </a:solidFill>
                <a:latin typeface="HelveticaNeueLT Com 65 Md"/>
                <a:cs typeface="HelveticaNeueLT Com 65 Md"/>
              </a:rPr>
              <a:t>The </a:t>
            </a:r>
            <a:r>
              <a:rPr lang="en-GB" sz="2800" b="0" dirty="0">
                <a:solidFill>
                  <a:srgbClr val="FF0000"/>
                </a:solidFill>
                <a:latin typeface="HelveticaNeueLT Com 65 Md"/>
                <a:cs typeface="HelveticaNeueLT Com 65 Md"/>
              </a:rPr>
              <a:t>true age of discovery in astronomy is only just starting.</a:t>
            </a:r>
            <a:endParaRPr lang="en-GB" sz="2800" b="0" dirty="0">
              <a:latin typeface="HelveticaNeueLT Com 65 Md"/>
              <a:cs typeface="HelveticaNeueLT Com 65 Md"/>
            </a:endParaRPr>
          </a:p>
          <a:p>
            <a:pPr algn="r"/>
            <a:endParaRPr lang="en-GB" sz="2800" b="0" dirty="0">
              <a:latin typeface="HelveticaNeueLT Com 65 Md"/>
              <a:cs typeface="HelveticaNeueLT Com 65 Md"/>
            </a:endParaRPr>
          </a:p>
          <a:p>
            <a:pPr algn="r"/>
            <a:r>
              <a:rPr lang="en-GB" b="0" dirty="0">
                <a:solidFill>
                  <a:srgbClr val="C7C7FF"/>
                </a:solidFill>
                <a:latin typeface="HelveticaNeueLT Com 65 Md"/>
                <a:cs typeface="HelveticaNeueLT Com 65 Md"/>
              </a:rPr>
              <a:t>F. </a:t>
            </a:r>
            <a:r>
              <a:rPr lang="en-GB" b="0" dirty="0" err="1">
                <a:solidFill>
                  <a:srgbClr val="C7C7FF"/>
                </a:solidFill>
                <a:latin typeface="HelveticaNeueLT Com 65 Md"/>
                <a:cs typeface="HelveticaNeueLT Com 65 Md"/>
              </a:rPr>
              <a:t>Zwicky</a:t>
            </a:r>
            <a:endParaRPr lang="en-GB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353601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World Views</a:t>
            </a:r>
            <a:endParaRPr lang="en-US" dirty="0"/>
          </a:p>
        </p:txBody>
      </p:sp>
      <p:pic>
        <p:nvPicPr>
          <p:cNvPr id="2" name="Picture 1" descr="milkyw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0"/>
            <a:ext cx="9144000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Past World Views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1520" y="1340769"/>
            <a:ext cx="4187876" cy="5358208"/>
            <a:chOff x="251520" y="1340769"/>
            <a:chExt cx="4187876" cy="5358208"/>
          </a:xfrm>
        </p:grpSpPr>
        <p:pic>
          <p:nvPicPr>
            <p:cNvPr id="7" name="Picture 6" descr="Hildegard von Bingen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t="5378" r="4626" b="15356"/>
            <a:stretch/>
          </p:blipFill>
          <p:spPr>
            <a:xfrm>
              <a:off x="298636" y="1340769"/>
              <a:ext cx="3985332" cy="49685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1520" y="6237312"/>
              <a:ext cx="4187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Hildegard von </a:t>
              </a:r>
              <a:r>
                <a:rPr lang="en-US" b="0" dirty="0" err="1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Bingen</a:t>
              </a:r>
              <a:r>
                <a:rPr lang="en-US" b="0" dirty="0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 (1150)</a:t>
              </a:r>
              <a:endParaRPr lang="en-US" b="0" dirty="0">
                <a:solidFill>
                  <a:srgbClr val="C7C7FF"/>
                </a:solidFill>
                <a:latin typeface="HelveticaNeueLT Com 65 Md"/>
                <a:cs typeface="HelveticaNeueLT Com 65 Md"/>
              </a:endParaRPr>
            </a:p>
          </p:txBody>
        </p:sp>
      </p:grpSp>
      <p:pic>
        <p:nvPicPr>
          <p:cNvPr id="11" name="Picture 10" descr="Digg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 b="13346"/>
          <a:stretch/>
        </p:blipFill>
        <p:spPr>
          <a:xfrm>
            <a:off x="4485580" y="1686297"/>
            <a:ext cx="4406900" cy="4262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2997" y="6021288"/>
            <a:ext cx="343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Thomas </a:t>
            </a:r>
            <a:r>
              <a:rPr lang="en-US" b="0" dirty="0" err="1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Digges</a:t>
            </a: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 (1576)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364164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World Views</a:t>
            </a:r>
          </a:p>
        </p:txBody>
      </p:sp>
      <p:pic>
        <p:nvPicPr>
          <p:cNvPr id="3" name="Picture 2" descr="Kepl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 b="12037"/>
          <a:stretch/>
        </p:blipFill>
        <p:spPr>
          <a:xfrm>
            <a:off x="179512" y="1484784"/>
            <a:ext cx="4394200" cy="4087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733256"/>
            <a:ext cx="3607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Johannes </a:t>
            </a:r>
            <a:r>
              <a:rPr lang="en-US" b="0" dirty="0" err="1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Kepler</a:t>
            </a: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 (1596)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44008" y="1772816"/>
            <a:ext cx="4330700" cy="4062065"/>
            <a:chOff x="4644008" y="1484784"/>
            <a:chExt cx="4330700" cy="4062065"/>
          </a:xfrm>
        </p:grpSpPr>
        <p:pic>
          <p:nvPicPr>
            <p:cNvPr id="5" name="Picture 4" descr="von Guericke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1" b="30381"/>
            <a:stretch/>
          </p:blipFill>
          <p:spPr>
            <a:xfrm>
              <a:off x="4644008" y="1484784"/>
              <a:ext cx="4330700" cy="34746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46816" y="5085184"/>
              <a:ext cx="38016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rgbClr val="C7C7FF"/>
                  </a:solidFill>
                  <a:latin typeface="HelveticaNeueLT Com 65 Md"/>
                  <a:cs typeface="HelveticaNeueLT Com 65 Md"/>
                </a:rPr>
                <a:t>Otto von Guericke (1672)</a:t>
              </a:r>
              <a:endParaRPr lang="en-US" b="0" dirty="0">
                <a:solidFill>
                  <a:srgbClr val="C7C7FF"/>
                </a:solidFill>
                <a:latin typeface="HelveticaNeueLT Com 65 Md"/>
                <a:cs typeface="HelveticaNeueLT Com 65 M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96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World Views</a:t>
            </a:r>
          </a:p>
        </p:txBody>
      </p:sp>
      <p:pic>
        <p:nvPicPr>
          <p:cNvPr id="3" name="Picture 2" descr="Herschel_galaxi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6371" r="4633" b="74763"/>
          <a:stretch/>
        </p:blipFill>
        <p:spPr>
          <a:xfrm>
            <a:off x="1043608" y="1268760"/>
            <a:ext cx="7037668" cy="2183318"/>
          </a:xfrm>
          <a:prstGeom prst="rect">
            <a:avLst/>
          </a:prstGeom>
        </p:spPr>
      </p:pic>
      <p:pic>
        <p:nvPicPr>
          <p:cNvPr id="4" name="Picture 3" descr="Herschel_galaxi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35768" r="5055" b="14213"/>
          <a:stretch/>
        </p:blipFill>
        <p:spPr>
          <a:xfrm>
            <a:off x="683568" y="3534755"/>
            <a:ext cx="3672408" cy="2990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5301208"/>
            <a:ext cx="4531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William und Caroline Herschel </a:t>
            </a:r>
            <a:b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</a:b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(</a:t>
            </a:r>
            <a:r>
              <a:rPr lang="de-DE" b="0" dirty="0" err="1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late</a:t>
            </a:r>
            <a:r>
              <a:rPr lang="de-DE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 </a:t>
            </a: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18</a:t>
            </a:r>
            <a:r>
              <a:rPr lang="en-US" b="0" baseline="3000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th</a:t>
            </a:r>
            <a:r>
              <a:rPr lang="en-US" b="0" dirty="0" smtClean="0">
                <a:solidFill>
                  <a:srgbClr val="C7C7FF"/>
                </a:solidFill>
                <a:latin typeface="HelveticaNeueLT Com 65 Md"/>
                <a:cs typeface="HelveticaNeueLT Com 65 Md"/>
              </a:rPr>
              <a:t> century)</a:t>
            </a:r>
            <a:endParaRPr lang="en-US" b="0" dirty="0">
              <a:solidFill>
                <a:srgbClr val="C7C7FF"/>
              </a:solidFill>
              <a:latin typeface="HelveticaNeueLT Com 65 Md"/>
              <a:cs typeface="HelveticaNeueLT Com 65 Md"/>
            </a:endParaRPr>
          </a:p>
        </p:txBody>
      </p:sp>
    </p:spTree>
    <p:extLst>
      <p:ext uri="{BB962C8B-B14F-4D97-AF65-F5344CB8AC3E}">
        <p14:creationId xmlns:p14="http://schemas.microsoft.com/office/powerpoint/2010/main" val="245658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9081"/>
            <a:ext cx="9144000" cy="277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86611"/>
            <a:ext cx="5879976" cy="3918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99"/>
      </a:dk1>
      <a:lt1>
        <a:srgbClr val="C0C0C0"/>
      </a:lt1>
      <a:dk2>
        <a:srgbClr val="000066"/>
      </a:dk2>
      <a:lt2>
        <a:srgbClr val="808080"/>
      </a:lt2>
      <a:accent1>
        <a:srgbClr val="FFCC66"/>
      </a:accent1>
      <a:accent2>
        <a:srgbClr val="0000FF"/>
      </a:accent2>
      <a:accent3>
        <a:srgbClr val="DCDCDC"/>
      </a:accent3>
      <a:accent4>
        <a:srgbClr val="000082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23826</TotalTime>
  <Words>811</Words>
  <Application>Microsoft Macintosh PowerPoint</Application>
  <PresentationFormat>On-screen Show (4:3)</PresentationFormat>
  <Paragraphs>224</Paragraphs>
  <Slides>44</Slides>
  <Notes>14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1_Default Design</vt:lpstr>
      <vt:lpstr>Our Universe Today</vt:lpstr>
      <vt:lpstr>PowerPoint Presentation</vt:lpstr>
      <vt:lpstr>How do we see our world?</vt:lpstr>
      <vt:lpstr>A changing world</vt:lpstr>
      <vt:lpstr>World Views</vt:lpstr>
      <vt:lpstr>Past World Views</vt:lpstr>
      <vt:lpstr>Past World Views</vt:lpstr>
      <vt:lpstr>Past World Views</vt:lpstr>
      <vt:lpstr>PowerPoint Presentation</vt:lpstr>
      <vt:lpstr>Past World Views Messier 51</vt:lpstr>
      <vt:lpstr>PowerPoint Presentation</vt:lpstr>
      <vt:lpstr>The Earth at night</vt:lpstr>
      <vt:lpstr>Our place in the universe</vt:lpstr>
      <vt:lpstr>Our Home</vt:lpstr>
      <vt:lpstr>Our Home</vt:lpstr>
      <vt:lpstr>Our place in the universe</vt:lpstr>
      <vt:lpstr>Family Portrait of the Solar System</vt:lpstr>
      <vt:lpstr>Our place in the Milky Way</vt:lpstr>
      <vt:lpstr>PowerPoint Presentation</vt:lpstr>
      <vt:lpstr>Earth‘s atmosphere Shield and Window to the Universe</vt:lpstr>
      <vt:lpstr>„visible“</vt:lpstr>
      <vt:lpstr>„invisible“</vt:lpstr>
      <vt:lpstr>„invisible“</vt:lpstr>
      <vt:lpstr>The dark side of the universe</vt:lpstr>
      <vt:lpstr>The „invisible” Universe</vt:lpstr>
      <vt:lpstr>Basics of Cosmology (our world view)</vt:lpstr>
      <vt:lpstr>Gravitation!</vt:lpstr>
      <vt:lpstr>PowerPoint Presentation</vt:lpstr>
      <vt:lpstr>What is in the Universe?</vt:lpstr>
      <vt:lpstr>What is in the Universe?</vt:lpstr>
      <vt:lpstr>Die Expansion des Universums</vt:lpstr>
      <vt:lpstr>Supernova!</vt:lpstr>
      <vt:lpstr>The supernova of 1054</vt:lpstr>
      <vt:lpstr>Cosmology with Supernovae</vt:lpstr>
      <vt:lpstr>Distance measurement with a constant light source</vt:lpstr>
      <vt:lpstr>PowerPoint Presentation</vt:lpstr>
      <vt:lpstr>Physics Nobelprize 2011</vt:lpstr>
      <vt:lpstr>You need to dress up for this</vt:lpstr>
      <vt:lpstr>The High-z Supernova Search Team December 2011</vt:lpstr>
      <vt:lpstr>What does this mean?</vt:lpstr>
      <vt:lpstr>Contents of the universe</vt:lpstr>
      <vt:lpstr>What does this mean?</vt:lpstr>
      <vt:lpstr>Our universe Our world</vt:lpstr>
      <vt:lpstr>PowerPoint Presentation</vt:lpstr>
    </vt:vector>
  </TitlesOfParts>
  <Company>ESO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Kosmologie im Umbruch Bruno Leibundgut</dc:title>
  <dc:creator>Licensed User</dc:creator>
  <cp:lastModifiedBy>Bruno Leibundgut</cp:lastModifiedBy>
  <cp:revision>179</cp:revision>
  <cp:lastPrinted>2001-10-12T16:31:51Z</cp:lastPrinted>
  <dcterms:created xsi:type="dcterms:W3CDTF">2001-10-12T08:56:18Z</dcterms:created>
  <dcterms:modified xsi:type="dcterms:W3CDTF">2014-07-09T13:38:48Z</dcterms:modified>
</cp:coreProperties>
</file>