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71"/>
  </p:notesMasterIdLst>
  <p:handoutMasterIdLst>
    <p:handoutMasterId r:id="rId72"/>
  </p:handoutMasterIdLst>
  <p:sldIdLst>
    <p:sldId id="856" r:id="rId2"/>
    <p:sldId id="857" r:id="rId3"/>
    <p:sldId id="902" r:id="rId4"/>
    <p:sldId id="1020" r:id="rId5"/>
    <p:sldId id="1021" r:id="rId6"/>
    <p:sldId id="1022" r:id="rId7"/>
    <p:sldId id="1012" r:id="rId8"/>
    <p:sldId id="1013" r:id="rId9"/>
    <p:sldId id="858" r:id="rId10"/>
    <p:sldId id="881" r:id="rId11"/>
    <p:sldId id="783" r:id="rId12"/>
    <p:sldId id="911" r:id="rId13"/>
    <p:sldId id="1015" r:id="rId14"/>
    <p:sldId id="914" r:id="rId15"/>
    <p:sldId id="891" r:id="rId16"/>
    <p:sldId id="912" r:id="rId17"/>
    <p:sldId id="883" r:id="rId18"/>
    <p:sldId id="913" r:id="rId19"/>
    <p:sldId id="784" r:id="rId20"/>
    <p:sldId id="786" r:id="rId21"/>
    <p:sldId id="900" r:id="rId22"/>
    <p:sldId id="1019" r:id="rId23"/>
    <p:sldId id="894" r:id="rId24"/>
    <p:sldId id="1018" r:id="rId25"/>
    <p:sldId id="860" r:id="rId26"/>
    <p:sldId id="949" r:id="rId27"/>
    <p:sldId id="861" r:id="rId28"/>
    <p:sldId id="1004" r:id="rId29"/>
    <p:sldId id="978" r:id="rId30"/>
    <p:sldId id="981" r:id="rId31"/>
    <p:sldId id="983" r:id="rId32"/>
    <p:sldId id="862" r:id="rId33"/>
    <p:sldId id="1008" r:id="rId34"/>
    <p:sldId id="956" r:id="rId35"/>
    <p:sldId id="957" r:id="rId36"/>
    <p:sldId id="958" r:id="rId37"/>
    <p:sldId id="959" r:id="rId38"/>
    <p:sldId id="863" r:id="rId39"/>
    <p:sldId id="873" r:id="rId40"/>
    <p:sldId id="950" r:id="rId41"/>
    <p:sldId id="808" r:id="rId42"/>
    <p:sldId id="953" r:id="rId43"/>
    <p:sldId id="918" r:id="rId44"/>
    <p:sldId id="1009" r:id="rId45"/>
    <p:sldId id="1017" r:id="rId46"/>
    <p:sldId id="954" r:id="rId47"/>
    <p:sldId id="811" r:id="rId48"/>
    <p:sldId id="810" r:id="rId49"/>
    <p:sldId id="965" r:id="rId50"/>
    <p:sldId id="1016" r:id="rId51"/>
    <p:sldId id="985" r:id="rId52"/>
    <p:sldId id="926" r:id="rId53"/>
    <p:sldId id="843" r:id="rId54"/>
    <p:sldId id="898" r:id="rId55"/>
    <p:sldId id="899" r:id="rId56"/>
    <p:sldId id="805" r:id="rId57"/>
    <p:sldId id="837" r:id="rId58"/>
    <p:sldId id="896" r:id="rId59"/>
    <p:sldId id="833" r:id="rId60"/>
    <p:sldId id="951" r:id="rId61"/>
    <p:sldId id="832" r:id="rId62"/>
    <p:sldId id="880" r:id="rId63"/>
    <p:sldId id="961" r:id="rId64"/>
    <p:sldId id="884" r:id="rId65"/>
    <p:sldId id="903" r:id="rId66"/>
    <p:sldId id="885" r:id="rId67"/>
    <p:sldId id="886" r:id="rId68"/>
    <p:sldId id="887" r:id="rId69"/>
    <p:sldId id="904" r:id="rId7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F9F9F"/>
    <a:srgbClr val="0CFCFF"/>
    <a:srgbClr val="FF6600"/>
    <a:srgbClr val="EAEAEA"/>
    <a:srgbClr val="FFFF00"/>
    <a:srgbClr val="00FF00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42" y="-108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fld id="{8C4B682B-70A8-934F-B680-A89F1CF6A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ea typeface="+mn-ea"/>
                <a:cs typeface="+mn-cs"/>
              </a:defRPr>
            </a:lvl1pPr>
          </a:lstStyle>
          <a:p>
            <a:pPr>
              <a:defRPr/>
            </a:pPr>
            <a:fld id="{09E522AF-8097-D24B-AABB-CB057B698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48BC8-4D14-2641-8113-60535088CAF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FFC72-D4BD-234C-A360-7372C0E14E8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3740F-5DB2-4043-B362-68F747FD3637}" type="slidenum">
              <a:rPr lang="en-GB">
                <a:ea typeface="ＭＳ Ｐゴシック" charset="-128"/>
                <a:cs typeface="ＭＳ Ｐゴシック" charset="-128"/>
              </a:rPr>
              <a:pPr/>
              <a:t>18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CE3C8-E00E-0346-9A9D-2A1279C4C2C8}" type="slidenum">
              <a:rPr lang="en-GB">
                <a:ea typeface="ＭＳ Ｐゴシック" charset="-128"/>
                <a:cs typeface="ＭＳ Ｐゴシック" charset="-128"/>
              </a:rPr>
              <a:pPr/>
              <a:t>20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F49FC9-0B9C-CC49-813F-0F3910743557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EA4A90-254F-224B-B314-AA1AB93C5952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EA4A90-254F-224B-B314-AA1AB93C5952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3775" cy="3603625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 lIns="99445" tIns="49721" rIns="99445" bIns="497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95B05-4AFF-1446-8E39-CCA89464213E}" type="slidenum">
              <a:rPr lang="en-US"/>
              <a:pPr/>
              <a:t>58</a:t>
            </a:fld>
            <a:endParaRPr lang="en-US"/>
          </a:p>
        </p:txBody>
      </p:sp>
      <p:sp>
        <p:nvSpPr>
          <p:cNvPr id="442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61A3A-3269-F446-B0C5-7173D554E4E3}" type="slidenum">
              <a:rPr lang="en-US"/>
              <a:pPr/>
              <a:t>61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61A3A-3269-F446-B0C5-7173D554E4E3}" type="slidenum">
              <a:rPr lang="en-US"/>
              <a:pPr/>
              <a:t>62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7E9E7-0F66-1049-B0A8-E707D20EF2C3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4A2116-7B76-884E-BFFB-518515D52296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410A3-A826-4A4D-9117-E2AD30D30235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C8FAF3-F39B-1F4A-9568-77BA5C902F15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99E91-B003-BC42-91E2-CD5A4D50327D}" type="slidenum">
              <a:rPr lang="en-US"/>
              <a:pPr/>
              <a:t>3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F49FC9-0B9C-CC49-813F-0F3910743557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9A89B-A432-6D44-8748-762D9A362436}" type="slidenum">
              <a:rPr lang="en-GB">
                <a:ea typeface="ＭＳ Ｐゴシック" charset="-128"/>
                <a:cs typeface="ＭＳ Ｐゴシック" charset="-128"/>
              </a:rPr>
              <a:pPr/>
              <a:t>12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9A89B-A432-6D44-8748-762D9A362436}" type="slidenum">
              <a:rPr lang="en-GB">
                <a:ea typeface="ＭＳ Ｐゴシック" charset="-128"/>
                <a:cs typeface="ＭＳ Ｐゴシック" charset="-128"/>
              </a:rPr>
              <a:pPr/>
              <a:t>13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4AB78-CACC-8B46-97DB-524A028747FC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17C07F-48F1-F04B-B7FF-9095A491F16D}" type="slidenum">
              <a:rPr lang="en-US"/>
              <a:pPr/>
              <a:t>15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5702E5-EC77-1E4B-9C8E-E85F1B0D00D5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072" y="2130425"/>
            <a:ext cx="7772400" cy="1470025"/>
          </a:xfrm>
        </p:spPr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3608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HelveticaNeueLT Com 45 Lt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4" name="Picture 14" descr="eso-flags-blackframes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789613" y="6569075"/>
            <a:ext cx="324643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9969" lon="10799999" rev="10799999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14" descr="eso-flags-blackframes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789613" y="6569075"/>
            <a:ext cx="324643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9969" lon="10799999" rev="10799999"/>
            </a:camera>
            <a:lightRig rig="threePt" dir="t"/>
          </a:scene3d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085975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5338" y="0"/>
            <a:ext cx="61102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4" name="Picture 14" descr="eso-flags-blackframes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789613" y="6569075"/>
            <a:ext cx="324643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9969" lon="10799999" rev="10799999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947738" y="6497638"/>
            <a:ext cx="22525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i="0" dirty="0" err="1" smtClean="0">
                <a:solidFill>
                  <a:schemeClr val="accent3"/>
                </a:solidFill>
                <a:ea typeface="+mn-ea"/>
                <a:cs typeface="+mn-cs"/>
              </a:rPr>
              <a:t>FinCOSPAR</a:t>
            </a:r>
            <a:r>
              <a:rPr lang="en-GB" sz="1000" i="0" dirty="0" smtClean="0">
                <a:solidFill>
                  <a:schemeClr val="accent3"/>
                </a:solidFill>
                <a:ea typeface="+mn-ea"/>
                <a:cs typeface="+mn-cs"/>
              </a:rPr>
              <a:t>,</a:t>
            </a:r>
            <a:r>
              <a:rPr lang="en-GB" sz="1000" i="0" baseline="0" dirty="0" smtClean="0">
                <a:solidFill>
                  <a:schemeClr val="accent3"/>
                </a:solidFill>
                <a:ea typeface="+mn-ea"/>
                <a:cs typeface="+mn-cs"/>
              </a:rPr>
              <a:t> </a:t>
            </a:r>
            <a:r>
              <a:rPr lang="en-GB" sz="1000" i="0" baseline="0" dirty="0" err="1" smtClean="0">
                <a:solidFill>
                  <a:schemeClr val="accent3"/>
                </a:solidFill>
                <a:ea typeface="+mn-ea"/>
                <a:cs typeface="+mn-cs"/>
              </a:rPr>
              <a:t>Kasnäs</a:t>
            </a:r>
            <a:r>
              <a:rPr lang="en-GB" sz="1000" i="0" baseline="0" dirty="0" smtClean="0">
                <a:solidFill>
                  <a:schemeClr val="accent3"/>
                </a:solidFill>
                <a:ea typeface="+mn-ea"/>
                <a:cs typeface="+mn-cs"/>
              </a:rPr>
              <a:t>, August</a:t>
            </a:r>
            <a:r>
              <a:rPr lang="en-GB" sz="1000" i="0" dirty="0" smtClean="0">
                <a:solidFill>
                  <a:schemeClr val="accent3"/>
                </a:solidFill>
                <a:ea typeface="+mn-ea"/>
                <a:cs typeface="+mn-cs"/>
              </a:rPr>
              <a:t> </a:t>
            </a:r>
            <a:r>
              <a:rPr lang="en-GB" sz="1000" i="0" dirty="0">
                <a:solidFill>
                  <a:schemeClr val="accent3"/>
                </a:solidFill>
                <a:ea typeface="+mn-ea"/>
                <a:cs typeface="+mn-cs"/>
              </a:rPr>
              <a:t>2011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2400" y="6559200"/>
            <a:ext cx="3240815" cy="1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14" descr="eso-flags-blackframes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789613" y="6569075"/>
            <a:ext cx="324643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9969" lon="10799999" rev="10799999"/>
            </a:camera>
            <a:lightRig rig="threePt" dir="t"/>
          </a:scene3d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5" name="Picture 14" descr="eso-flags-blackframes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789613" y="6569075"/>
            <a:ext cx="324643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9969" lon="10799999" rev="10799999"/>
            </a:camera>
            <a:lightRig rig="threePt" dir="t"/>
          </a:scene3d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3" name="Picture 14" descr="eso-flags-blackframes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789613" y="6569075"/>
            <a:ext cx="324643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9969" lon="10799999" rev="10799999"/>
            </a:camera>
            <a:lightRig rig="threePt" dir="t"/>
          </a:scene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eso-flags-blackframes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789613" y="6569075"/>
            <a:ext cx="324643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9969" lon="10799999" rev="10799999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14" descr="eso-flags-blackframesrgb.t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5789613" y="6569075"/>
            <a:ext cx="3246437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9969" lon="10799999" rev="10799999"/>
            </a:camera>
            <a:lightRig rig="threePt" dir="t"/>
          </a:scene3d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3454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052513"/>
            <a:ext cx="8316912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30" name="Group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graphicFrame>
          <p:nvGraphicFramePr>
            <p:cNvPr id="1026" name="Object 7"/>
            <p:cNvGraphicFramePr>
              <a:graphicFrameLocks noChangeAspect="1"/>
            </p:cNvGraphicFramePr>
            <p:nvPr/>
          </p:nvGraphicFramePr>
          <p:xfrm>
            <a:off x="0" y="0"/>
            <a:ext cx="501" cy="653"/>
          </p:xfrm>
          <a:graphic>
            <a:graphicData uri="http://schemas.openxmlformats.org/presentationml/2006/ole">
              <p:oleObj spid="_x0000_s1026" name="Photo Editor Photo" r:id="rId17" imgW="4495238" imgH="5858693" progId="">
                <p:embed/>
              </p:oleObj>
            </a:graphicData>
          </a:graphic>
        </p:graphicFrame>
        <p:sp>
          <p:nvSpPr>
            <p:cNvPr id="1699848" name="Line 8"/>
            <p:cNvSpPr>
              <a:spLocks noChangeShapeType="1"/>
            </p:cNvSpPr>
            <p:nvPr userDrawn="1"/>
          </p:nvSpPr>
          <p:spPr bwMode="auto">
            <a:xfrm>
              <a:off x="501" y="0"/>
              <a:ext cx="0" cy="4319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en-GB" sz="1800">
                <a:ea typeface="+mn-ea"/>
                <a:cs typeface="+mn-cs"/>
              </a:endParaRPr>
            </a:p>
          </p:txBody>
        </p:sp>
        <p:sp>
          <p:nvSpPr>
            <p:cNvPr id="1699849" name="Line 9"/>
            <p:cNvSpPr>
              <a:spLocks noChangeShapeType="1"/>
            </p:cNvSpPr>
            <p:nvPr userDrawn="1"/>
          </p:nvSpPr>
          <p:spPr bwMode="auto">
            <a:xfrm>
              <a:off x="0" y="652"/>
              <a:ext cx="5760" cy="0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en-GB" sz="1800">
                <a:ea typeface="+mn-ea"/>
                <a:cs typeface="+mn-cs"/>
              </a:endParaRPr>
            </a:p>
          </p:txBody>
        </p:sp>
      </p:grp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947738" y="6497638"/>
            <a:ext cx="2182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00" i="0" dirty="0" err="1" smtClean="0">
                <a:ea typeface="+mn-ea"/>
                <a:cs typeface="+mn-cs"/>
              </a:rPr>
              <a:t>FinCOSPAR</a:t>
            </a:r>
            <a:r>
              <a:rPr lang="en-GB" sz="1000" i="0" dirty="0" smtClean="0">
                <a:ea typeface="+mn-ea"/>
                <a:cs typeface="+mn-cs"/>
              </a:rPr>
              <a:t>,</a:t>
            </a:r>
            <a:r>
              <a:rPr lang="en-GB" sz="1000" i="0" baseline="0" dirty="0" smtClean="0">
                <a:ea typeface="+mn-ea"/>
                <a:cs typeface="+mn-cs"/>
              </a:rPr>
              <a:t> </a:t>
            </a:r>
            <a:r>
              <a:rPr lang="en-GB" sz="1000" i="0" baseline="0" dirty="0" err="1" smtClean="0">
                <a:ea typeface="+mn-ea"/>
                <a:cs typeface="+mn-cs"/>
              </a:rPr>
              <a:t>Kasnäs</a:t>
            </a:r>
            <a:r>
              <a:rPr lang="en-GB" sz="1000" i="0" baseline="0" dirty="0" smtClean="0">
                <a:ea typeface="+mn-ea"/>
                <a:cs typeface="+mn-cs"/>
              </a:rPr>
              <a:t>, August</a:t>
            </a:r>
            <a:r>
              <a:rPr lang="en-GB" sz="1000" i="0" dirty="0" smtClean="0">
                <a:ea typeface="+mn-ea"/>
                <a:cs typeface="+mn-cs"/>
              </a:rPr>
              <a:t> </a:t>
            </a:r>
            <a:r>
              <a:rPr lang="en-GB" sz="1000" i="0" dirty="0">
                <a:ea typeface="+mn-ea"/>
                <a:cs typeface="+mn-cs"/>
              </a:rPr>
              <a:t>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4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ＭＳ Ｐゴシック" charset="-128"/>
          <a:cs typeface="HelveticaNeueLT Com 45 Lt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charset="2"/>
        <a:buChar char="n"/>
        <a:defRPr sz="2800">
          <a:solidFill>
            <a:schemeClr val="tx1"/>
          </a:solidFill>
          <a:latin typeface="HelveticaNeueLT Com 45 Lt" pitchFamily="34" charset="0"/>
          <a:ea typeface="ＭＳ Ｐゴシック" charset="-128"/>
          <a:cs typeface="HelveticaNeueLT Com 45 Lt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Ø"/>
        <a:defRPr sz="2400">
          <a:solidFill>
            <a:schemeClr val="tx1"/>
          </a:solidFill>
          <a:latin typeface="HelveticaNeueLT Com 45 Lt" pitchFamily="34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HelveticaNeueLT Com 45 Lt" pitchFamily="34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45 Lt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45 Lt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image" Target="../media/image23.jpeg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3.jpeg"/><Relationship Id="rId5" Type="http://schemas.openxmlformats.org/officeDocument/2006/relationships/image" Target="../media/image26.pn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5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1.png"/><Relationship Id="rId4" Type="http://schemas.openxmlformats.org/officeDocument/2006/relationships/image" Target="../media/image49.jpe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Bruno\Talks\general%20presentations\ESO\Rio11\alma4anttimelapse2_medium.mpg" TargetMode="Externa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jpeg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McNaught_over_Paranal_2007-01-22PICT32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755576" y="2132856"/>
            <a:ext cx="7772400" cy="1470025"/>
          </a:xfrm>
        </p:spPr>
        <p:txBody>
          <a:bodyPr/>
          <a:lstStyle/>
          <a:p>
            <a:r>
              <a:rPr lang="en-GB" sz="5400" dirty="0" smtClean="0">
                <a:solidFill>
                  <a:schemeClr val="accent3">
                    <a:lumMod val="75000"/>
                  </a:schemeClr>
                </a:solidFill>
                <a:latin typeface="HelveticaNeueLT Com 55 Roman" pitchFamily="34" charset="0"/>
              </a:rPr>
              <a:t>ESO - The European Southern Observatory</a:t>
            </a:r>
            <a:endParaRPr lang="en-GB" sz="5400" dirty="0">
              <a:solidFill>
                <a:schemeClr val="accent3">
                  <a:lumMod val="75000"/>
                </a:schemeClr>
              </a:solidFill>
              <a:latin typeface="HelveticaNeueLT Com 55 Roman" pitchFamily="34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00800" cy="1008112"/>
          </a:xfrm>
        </p:spPr>
        <p:txBody>
          <a:bodyPr/>
          <a:lstStyle/>
          <a:p>
            <a:r>
              <a:rPr lang="en-GB" dirty="0" smtClean="0">
                <a:solidFill>
                  <a:schemeClr val="accent3"/>
                </a:solidFill>
              </a:rPr>
              <a:t>Bruno Leibundgut</a:t>
            </a:r>
          </a:p>
          <a:p>
            <a:r>
              <a:rPr lang="en-GB" dirty="0" smtClean="0">
                <a:solidFill>
                  <a:schemeClr val="accent3"/>
                </a:solidFill>
              </a:rPr>
              <a:t>Director for Science</a:t>
            </a:r>
            <a:endParaRPr lang="en-GB" dirty="0">
              <a:solidFill>
                <a:schemeClr val="accent3"/>
              </a:solidFill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47241" y="149126"/>
          <a:ext cx="968375" cy="1263650"/>
        </p:xfrm>
        <a:graphic>
          <a:graphicData uri="http://schemas.openxmlformats.org/presentationml/2006/ole">
            <p:oleObj spid="_x0000_s2050" name="Photo Editor Photo" r:id="rId5" imgW="4495238" imgH="585869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E220166C-6351-544F-813B-38D6F86D3E66}" type="slidenum">
              <a:rPr lang="en-GB">
                <a:ea typeface="ＭＳ Ｐゴシック" charset="-128"/>
                <a:cs typeface="ＭＳ Ｐゴシック" charset="-128"/>
              </a:rPr>
              <a:pPr/>
              <a:t>10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>
              <a:latin typeface="HelveticaNeueLT Com 45 Lt" charset="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>
              <a:latin typeface="HelveticaNeueLT Com 45 Lt" charset="0"/>
            </a:endParaRPr>
          </a:p>
        </p:txBody>
      </p:sp>
      <p:pic>
        <p:nvPicPr>
          <p:cNvPr id="54277" name="Picture 4" descr="ESO-Paranal-51"/>
          <p:cNvPicPr>
            <a:picLocks noChangeAspect="1" noChangeArrowheads="1"/>
          </p:cNvPicPr>
          <p:nvPr/>
        </p:nvPicPr>
        <p:blipFill>
          <a:blip r:embed="rId2" cstate="print"/>
          <a:srcRect l="5905" t="4890" r="5905"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57200"/>
            <a:ext cx="914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187325" eaLnBrk="0" hangingPunct="0">
              <a:lnSpc>
                <a:spcPts val="2960"/>
              </a:lnSpc>
              <a:spcBef>
                <a:spcPts val="72"/>
              </a:spcBef>
              <a:buClr>
                <a:srgbClr val="FF0000"/>
              </a:buClr>
              <a:buSzPct val="90000"/>
              <a:defRPr/>
            </a:pPr>
            <a:r>
              <a:rPr lang="en-GB" sz="2800" i="0" kern="0" dirty="0" smtClean="0">
                <a:solidFill>
                  <a:srgbClr val="FFFF00"/>
                </a:solidFill>
                <a:latin typeface="Helvetica Neue Light"/>
              </a:rPr>
              <a:t>The VLT is the  </a:t>
            </a:r>
            <a:r>
              <a:rPr lang="en-GB" sz="2800" i="0" kern="0" dirty="0">
                <a:solidFill>
                  <a:srgbClr val="FFFF00"/>
                </a:solidFill>
                <a:latin typeface="Helvetica Neue Light"/>
              </a:rPr>
              <a:t>world´s most productive ground-based </a:t>
            </a:r>
            <a:r>
              <a:rPr lang="en-GB" sz="2800" i="0" kern="0" dirty="0" smtClean="0">
                <a:solidFill>
                  <a:srgbClr val="FFFF00"/>
                </a:solidFill>
                <a:latin typeface="Helvetica Neue Light"/>
              </a:rPr>
              <a:t>facility</a:t>
            </a:r>
            <a:r>
              <a:rPr lang="en-GB" sz="2800" i="0" kern="0" dirty="0">
                <a:solidFill>
                  <a:srgbClr val="FFFF00"/>
                </a:solidFill>
                <a:latin typeface="Helvetica Neue Light"/>
              </a:rPr>
              <a:t> </a:t>
            </a:r>
            <a:r>
              <a:rPr lang="en-GB" sz="2800" i="0" kern="0" dirty="0" smtClean="0">
                <a:solidFill>
                  <a:srgbClr val="FFFF00"/>
                </a:solidFill>
                <a:latin typeface="Helvetica Neue Light"/>
              </a:rPr>
              <a:t>producing more </a:t>
            </a:r>
            <a:r>
              <a:rPr lang="en-GB" sz="2800" i="0" kern="0" dirty="0">
                <a:solidFill>
                  <a:srgbClr val="FFFF00"/>
                </a:solidFill>
                <a:latin typeface="Helvetica Neue Light"/>
              </a:rPr>
              <a:t>than one scientific paper per day!</a:t>
            </a:r>
            <a:endParaRPr lang="en-US" sz="2800" i="0" kern="0" dirty="0">
              <a:solidFill>
                <a:srgbClr val="FFFF00"/>
              </a:solidFill>
              <a:latin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VLT/I (</a:t>
            </a:r>
            <a:r>
              <a:rPr lang="en-US" dirty="0" err="1" smtClean="0">
                <a:latin typeface="Helvetica Neue Light"/>
                <a:cs typeface="Helvetica Neue Light"/>
              </a:rPr>
              <a:t>Paranal</a:t>
            </a:r>
            <a:r>
              <a:rPr lang="en-US" dirty="0" smtClean="0">
                <a:latin typeface="Helvetica Neue Light"/>
                <a:cs typeface="Helvetica Neue Light"/>
              </a:rPr>
              <a:t>)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Instrumentation operating, in assembly and planned</a:t>
            </a:r>
          </a:p>
          <a:p>
            <a:pPr lvl="2">
              <a:spcBef>
                <a:spcPts val="200"/>
              </a:spcBef>
            </a:pPr>
            <a:r>
              <a:rPr lang="en-US" dirty="0" smtClean="0">
                <a:latin typeface="Helvetica Neue Light"/>
                <a:cs typeface="Helvetica Neue Light"/>
              </a:rPr>
              <a:t>Covers the available optical infrared wavelengths </a:t>
            </a:r>
            <a:br>
              <a:rPr lang="en-US" dirty="0" smtClean="0">
                <a:latin typeface="Helvetica Neue Light"/>
                <a:cs typeface="Helvetica Neue Light"/>
              </a:rPr>
            </a:br>
            <a:r>
              <a:rPr lang="en-US" dirty="0" smtClean="0">
                <a:latin typeface="Helvetica Neue Light"/>
                <a:cs typeface="Helvetica Neue Light"/>
              </a:rPr>
              <a:t>300nm to 20</a:t>
            </a:r>
            <a:r>
              <a:rPr lang="el-GR" dirty="0" smtClean="0">
                <a:latin typeface="Helvetica Neue Light"/>
                <a:cs typeface="Helvetica Neue Light"/>
              </a:rPr>
              <a:t>μ</a:t>
            </a:r>
            <a:r>
              <a:rPr lang="en-US" dirty="0" err="1" smtClean="0">
                <a:latin typeface="Helvetica Neue Light"/>
                <a:cs typeface="Helvetica Neue Light"/>
              </a:rPr>
              <a:t>m</a:t>
            </a:r>
            <a:endParaRPr lang="en-US" dirty="0" smtClean="0">
              <a:latin typeface="Helvetica Neue Light"/>
              <a:cs typeface="Helvetica Neue Light"/>
            </a:endParaRPr>
          </a:p>
          <a:p>
            <a:pPr lvl="2">
              <a:spcBef>
                <a:spcPts val="200"/>
              </a:spcBef>
              <a:buNone/>
            </a:pPr>
            <a:endParaRPr lang="en-US" sz="1000" dirty="0" smtClean="0">
              <a:latin typeface="Helvetica Neue Light"/>
              <a:cs typeface="Helvetica Neue Light"/>
            </a:endParaRPr>
          </a:p>
          <a:p>
            <a:pPr lvl="2">
              <a:spcBef>
                <a:spcPts val="200"/>
              </a:spcBef>
            </a:pPr>
            <a:r>
              <a:rPr lang="en-US" dirty="0" smtClean="0">
                <a:latin typeface="Helvetica Neue Light"/>
                <a:cs typeface="Helvetica Neue Light"/>
              </a:rPr>
              <a:t>Angular resolution from seeing limit to 50 </a:t>
            </a:r>
            <a:r>
              <a:rPr lang="el-GR" dirty="0" smtClean="0">
                <a:latin typeface="Helvetica Neue Light"/>
                <a:cs typeface="Helvetica Neue Light"/>
              </a:rPr>
              <a:t>μ</a:t>
            </a:r>
            <a:r>
              <a:rPr lang="en-US" dirty="0" smtClean="0">
                <a:latin typeface="Helvetica Neue Light"/>
                <a:cs typeface="Helvetica Neue Light"/>
              </a:rPr>
              <a:t>-</a:t>
            </a:r>
            <a:r>
              <a:rPr lang="en-US" dirty="0" err="1" smtClean="0">
                <a:latin typeface="Helvetica Neue Light"/>
                <a:cs typeface="Helvetica Neue Light"/>
              </a:rPr>
              <a:t>arcseconds</a:t>
            </a:r>
            <a:endParaRPr lang="en-US" dirty="0" smtClean="0">
              <a:latin typeface="Helvetica Neue Light"/>
              <a:cs typeface="Helvetica Neue Light"/>
            </a:endParaRPr>
          </a:p>
          <a:p>
            <a:pPr lvl="2">
              <a:spcBef>
                <a:spcPts val="200"/>
              </a:spcBef>
              <a:buNone/>
            </a:pPr>
            <a:endParaRPr lang="en-US" sz="1000" dirty="0" smtClean="0">
              <a:latin typeface="Helvetica Neue Light"/>
              <a:cs typeface="Helvetica Neue Light"/>
            </a:endParaRPr>
          </a:p>
          <a:p>
            <a:pPr lvl="2">
              <a:spcBef>
                <a:spcPts val="200"/>
              </a:spcBef>
            </a:pPr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FORS2, ISAAC, UVES, FLAMES, NACO, SINFONI, CRIRES, VISIR, HAWK-I, VIMOS, X-Shooter, laser guide star facility</a:t>
            </a:r>
            <a:b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KMOS, MUSE, SPHERE, Adaptive Optics Facility, ESPRESSO</a:t>
            </a:r>
          </a:p>
          <a:p>
            <a:pPr lvl="2">
              <a:spcBef>
                <a:spcPts val="200"/>
              </a:spcBef>
              <a:buNone/>
            </a:pPr>
            <a:endParaRPr lang="en-US" sz="1000" dirty="0" smtClean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lvl="2">
              <a:spcBef>
                <a:spcPts val="200"/>
              </a:spcBef>
            </a:pPr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MIDI, AMBER, PRI</a:t>
            </a:r>
            <a:r>
              <a:rPr lang="en-US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MA (astrometry)</a:t>
            </a:r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, (PIONIER),</a:t>
            </a:r>
            <a:r>
              <a:rPr lang="en-US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 GRAVITY, MATISSE</a:t>
            </a:r>
          </a:p>
          <a:p>
            <a:pPr lvl="2">
              <a:spcBef>
                <a:spcPts val="200"/>
              </a:spcBef>
              <a:buNone/>
            </a:pPr>
            <a:endParaRPr lang="en-US" sz="10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lvl="2">
              <a:spcBef>
                <a:spcPts val="200"/>
              </a:spcBef>
            </a:pPr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VISTA/VIRCAM</a:t>
            </a:r>
          </a:p>
          <a:p>
            <a:pPr lvl="2">
              <a:spcBef>
                <a:spcPts val="200"/>
              </a:spcBef>
              <a:buNone/>
            </a:pPr>
            <a:endParaRPr lang="en-US" sz="10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lvl="2">
              <a:spcBef>
                <a:spcPts val="200"/>
              </a:spcBef>
              <a:buClrTx/>
            </a:pPr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VST/</a:t>
            </a:r>
            <a:r>
              <a:rPr lang="el-GR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Ω</a:t>
            </a:r>
            <a:r>
              <a:rPr lang="de-DE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Cam</a:t>
            </a:r>
            <a:endParaRPr lang="en-US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Helvetica Neue"/>
                <a:cs typeface="Helvetica Neue"/>
              </a:rPr>
              <a:t>La Silla </a:t>
            </a:r>
            <a:r>
              <a:rPr lang="en-US" sz="3600" b="0" dirty="0" err="1" smtClean="0">
                <a:latin typeface="Helvetica Neue"/>
                <a:cs typeface="Helvetica Neue"/>
              </a:rPr>
              <a:t>Paranal</a:t>
            </a:r>
            <a:endParaRPr lang="en-GB" sz="3600" b="0" dirty="0" smtClean="0">
              <a:latin typeface="Helvetica Neue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sz="3600" b="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Current VLT Instruments</a:t>
            </a:r>
          </a:p>
        </p:txBody>
      </p:sp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2443163" y="16271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endParaRPr lang="en-GB" sz="1800"/>
          </a:p>
        </p:txBody>
      </p:sp>
      <p:sp>
        <p:nvSpPr>
          <p:cNvPr id="58372" name="Rectangle 8"/>
          <p:cNvSpPr>
            <a:spLocks noChangeArrowheads="1"/>
          </p:cNvSpPr>
          <p:nvPr/>
        </p:nvSpPr>
        <p:spPr bwMode="auto">
          <a:xfrm>
            <a:off x="2586038" y="1762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endParaRPr lang="en-GB" sz="180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944502" y="3276600"/>
            <a:ext cx="2056373" cy="1671638"/>
            <a:chOff x="4808715" y="3346018"/>
            <a:chExt cx="2055648" cy="1641551"/>
          </a:xfrm>
        </p:grpSpPr>
        <p:pic>
          <p:nvPicPr>
            <p:cNvPr id="58407" name="Picture 10" descr="vimosatn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0920" y="3683269"/>
              <a:ext cx="1923443" cy="130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8" name="Rectangle 29"/>
            <p:cNvSpPr>
              <a:spLocks noChangeArrowheads="1"/>
            </p:cNvSpPr>
            <p:nvPr/>
          </p:nvSpPr>
          <p:spPr bwMode="auto">
            <a:xfrm>
              <a:off x="4808715" y="3346018"/>
              <a:ext cx="982617" cy="362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VIMOS</a:t>
              </a: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7011144" y="3276600"/>
            <a:ext cx="1847107" cy="1662113"/>
            <a:chOff x="7010564" y="3338421"/>
            <a:chExt cx="1847716" cy="1662448"/>
          </a:xfrm>
        </p:grpSpPr>
        <p:pic>
          <p:nvPicPr>
            <p:cNvPr id="58405" name="Picture 6" descr="D_NorbertphotosNAOS-CONICA_007"/>
            <p:cNvPicPr>
              <a:picLocks noChangeAspect="1" noChangeArrowheads="1"/>
            </p:cNvPicPr>
            <p:nvPr/>
          </p:nvPicPr>
          <p:blipFill>
            <a:blip r:embed="rId4" cstate="print"/>
            <a:srcRect r="18504"/>
            <a:stretch>
              <a:fillRect/>
            </a:stretch>
          </p:blipFill>
          <p:spPr bwMode="auto">
            <a:xfrm>
              <a:off x="7167828" y="3683269"/>
              <a:ext cx="169045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6" name="Rectangle 32"/>
            <p:cNvSpPr>
              <a:spLocks noChangeArrowheads="1"/>
            </p:cNvSpPr>
            <p:nvPr/>
          </p:nvSpPr>
          <p:spPr bwMode="auto">
            <a:xfrm>
              <a:off x="7010564" y="3338421"/>
              <a:ext cx="919022" cy="369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/>
                <a:t>NACO</a:t>
              </a:r>
            </a:p>
          </p:txBody>
        </p:sp>
      </p:grpSp>
      <p:pic>
        <p:nvPicPr>
          <p:cNvPr id="58375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8" y="1109663"/>
            <a:ext cx="676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1109663"/>
            <a:ext cx="62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3938" y="1109663"/>
            <a:ext cx="754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4988" y="1109663"/>
            <a:ext cx="7032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4939428" y="4953000"/>
            <a:ext cx="2055097" cy="1638300"/>
            <a:chOff x="4939407" y="4952995"/>
            <a:chExt cx="2055903" cy="1638841"/>
          </a:xfrm>
        </p:grpSpPr>
        <p:pic>
          <p:nvPicPr>
            <p:cNvPr id="58403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1867" y="5282228"/>
              <a:ext cx="1923443" cy="1309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939407" y="4952995"/>
              <a:ext cx="957641" cy="36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/>
                <a:t>ISAAC</a:t>
              </a:r>
            </a:p>
          </p:txBody>
        </p:sp>
      </p:grpSp>
      <p:pic>
        <p:nvPicPr>
          <p:cNvPr id="58380" name="Picture 12"/>
          <p:cNvPicPr>
            <a:picLocks noChangeAspect="1" noChangeArrowheads="1"/>
          </p:cNvPicPr>
          <p:nvPr/>
        </p:nvPicPr>
        <p:blipFill>
          <a:blip r:embed="rId10" cstate="print"/>
          <a:srcRect b="13419"/>
          <a:stretch>
            <a:fillRect/>
          </a:stretch>
        </p:blipFill>
        <p:spPr bwMode="auto">
          <a:xfrm>
            <a:off x="881063" y="1966913"/>
            <a:ext cx="18510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Rectangle 25"/>
          <p:cNvSpPr>
            <a:spLocks noChangeArrowheads="1"/>
          </p:cNvSpPr>
          <p:nvPr/>
        </p:nvSpPr>
        <p:spPr bwMode="auto">
          <a:xfrm>
            <a:off x="747113" y="1600200"/>
            <a:ext cx="1008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 dirty="0"/>
              <a:t>FORS2</a:t>
            </a:r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44831" y="3276600"/>
            <a:ext cx="1755482" cy="1671638"/>
            <a:chOff x="692456" y="4973360"/>
            <a:chExt cx="1755112" cy="1462959"/>
          </a:xfrm>
        </p:grpSpPr>
        <p:pic>
          <p:nvPicPr>
            <p:cNvPr id="58401" name="Picture 23" descr="CRIRES_NasmythA_me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80318" y="5314706"/>
              <a:ext cx="1567250" cy="112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2" name="Rectangle 26"/>
            <p:cNvSpPr>
              <a:spLocks noChangeArrowheads="1"/>
            </p:cNvSpPr>
            <p:nvPr/>
          </p:nvSpPr>
          <p:spPr bwMode="auto">
            <a:xfrm>
              <a:off x="692456" y="4973360"/>
              <a:ext cx="1110996" cy="323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CRIRES</a:t>
              </a:r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2866895" y="3276600"/>
            <a:ext cx="1967042" cy="1671638"/>
            <a:chOff x="2759508" y="3330054"/>
            <a:chExt cx="1967697" cy="1678758"/>
          </a:xfrm>
        </p:grpSpPr>
        <p:pic>
          <p:nvPicPr>
            <p:cNvPr id="58399" name="Picture 11" descr="uvespic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875000" y="3683269"/>
              <a:ext cx="1852205" cy="132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0" name="Rectangle 27"/>
            <p:cNvSpPr>
              <a:spLocks noChangeArrowheads="1"/>
            </p:cNvSpPr>
            <p:nvPr/>
          </p:nvSpPr>
          <p:spPr bwMode="auto">
            <a:xfrm>
              <a:off x="2759508" y="3330054"/>
              <a:ext cx="867950" cy="370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UVES</a:t>
              </a: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2793430" y="1565275"/>
            <a:ext cx="2077020" cy="1711325"/>
            <a:chOff x="2793442" y="1518941"/>
            <a:chExt cx="2076239" cy="1773462"/>
          </a:xfrm>
        </p:grpSpPr>
        <p:pic>
          <p:nvPicPr>
            <p:cNvPr id="58397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46238" y="1915878"/>
              <a:ext cx="1923443" cy="13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8" name="Rectangle 28"/>
            <p:cNvSpPr>
              <a:spLocks noChangeArrowheads="1"/>
            </p:cNvSpPr>
            <p:nvPr/>
          </p:nvSpPr>
          <p:spPr bwMode="auto">
            <a:xfrm>
              <a:off x="2793442" y="1518941"/>
              <a:ext cx="1187539" cy="382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/>
                <a:t>FLAMES</a:t>
              </a: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944237" y="1524000"/>
            <a:ext cx="1985200" cy="1670050"/>
            <a:chOff x="4944651" y="1523450"/>
            <a:chExt cx="1984803" cy="1670345"/>
          </a:xfrm>
        </p:grpSpPr>
        <p:pic>
          <p:nvPicPr>
            <p:cNvPr id="58395" name="Picture 3" descr="VISIR"/>
            <p:cNvPicPr>
              <a:picLocks noChangeAspect="1" noChangeArrowheads="1"/>
            </p:cNvPicPr>
            <p:nvPr/>
          </p:nvPicPr>
          <p:blipFill>
            <a:blip r:embed="rId14" cstate="print"/>
            <a:srcRect l="2945" r="5759"/>
            <a:stretch>
              <a:fillRect/>
            </a:stretch>
          </p:blipFill>
          <p:spPr bwMode="auto">
            <a:xfrm>
              <a:off x="5072066" y="1876195"/>
              <a:ext cx="1857388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6" name="Rectangle 30"/>
            <p:cNvSpPr>
              <a:spLocks noChangeArrowheads="1"/>
            </p:cNvSpPr>
            <p:nvPr/>
          </p:nvSpPr>
          <p:spPr bwMode="auto">
            <a:xfrm>
              <a:off x="4944651" y="1523450"/>
              <a:ext cx="841795" cy="369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/>
                <a:t>VISIR</a:t>
              </a:r>
            </a:p>
          </p:txBody>
        </p:sp>
      </p:grp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7008626" y="1524000"/>
            <a:ext cx="1802001" cy="1709738"/>
            <a:chOff x="7008638" y="1523923"/>
            <a:chExt cx="1802096" cy="1709555"/>
          </a:xfrm>
        </p:grpSpPr>
        <p:pic>
          <p:nvPicPr>
            <p:cNvPr id="58393" name="Picture 4" descr="SINFONI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48753" y="1915878"/>
              <a:ext cx="1661981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4" name="Rectangle 31"/>
            <p:cNvSpPr>
              <a:spLocks noChangeArrowheads="1"/>
            </p:cNvSpPr>
            <p:nvPr/>
          </p:nvSpPr>
          <p:spPr bwMode="auto">
            <a:xfrm>
              <a:off x="7008638" y="1523923"/>
              <a:ext cx="1175312" cy="369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/>
                <a:t>SINFONI</a:t>
              </a:r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2803012" y="4953000"/>
            <a:ext cx="2054739" cy="1666875"/>
            <a:chOff x="2802999" y="4953624"/>
            <a:chExt cx="2054753" cy="1666893"/>
          </a:xfrm>
        </p:grpSpPr>
        <p:sp>
          <p:nvSpPr>
            <p:cNvPr id="58391" name="Rectangle 36"/>
            <p:cNvSpPr>
              <a:spLocks noChangeArrowheads="1"/>
            </p:cNvSpPr>
            <p:nvPr/>
          </p:nvSpPr>
          <p:spPr bwMode="auto">
            <a:xfrm>
              <a:off x="2802999" y="4953624"/>
              <a:ext cx="1316373" cy="369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tx2"/>
                  </a:solidFill>
                </a:rPr>
                <a:t>X-shooter</a:t>
              </a:r>
            </a:p>
          </p:txBody>
        </p:sp>
        <p:pic>
          <p:nvPicPr>
            <p:cNvPr id="58392" name="Picture 1"/>
            <p:cNvPicPr>
              <a:picLocks noChangeAspect="1" noChangeArrowheads="1"/>
            </p:cNvPicPr>
            <p:nvPr/>
          </p:nvPicPr>
          <p:blipFill>
            <a:blip r:embed="rId16" cstate="print"/>
            <a:srcRect r="2467"/>
            <a:stretch>
              <a:fillRect/>
            </a:stretch>
          </p:blipFill>
          <p:spPr bwMode="auto">
            <a:xfrm>
              <a:off x="2928926" y="5302917"/>
              <a:ext cx="1928826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7018118" y="4953000"/>
            <a:ext cx="1911572" cy="1651000"/>
            <a:chOff x="7018133" y="4953012"/>
            <a:chExt cx="1911585" cy="1650976"/>
          </a:xfrm>
        </p:grpSpPr>
        <p:pic>
          <p:nvPicPr>
            <p:cNvPr id="58389" name="Picture 37" descr="HawkI_2"/>
            <p:cNvPicPr>
              <a:picLocks noChangeAspect="1" noChangeArrowheads="1"/>
            </p:cNvPicPr>
            <p:nvPr/>
          </p:nvPicPr>
          <p:blipFill>
            <a:blip r:embed="rId17" cstate="print"/>
            <a:srcRect r="10814" b="15631"/>
            <a:stretch>
              <a:fillRect/>
            </a:stretch>
          </p:blipFill>
          <p:spPr bwMode="auto">
            <a:xfrm>
              <a:off x="7162526" y="5286388"/>
              <a:ext cx="176719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0" name="Rectangle 24"/>
            <p:cNvSpPr>
              <a:spLocks noChangeArrowheads="1"/>
            </p:cNvSpPr>
            <p:nvPr/>
          </p:nvSpPr>
          <p:spPr bwMode="auto">
            <a:xfrm>
              <a:off x="7018133" y="4953012"/>
              <a:ext cx="1085314" cy="369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HAWK-I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sz="3600" b="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VLT Instruments 2012</a:t>
            </a:r>
          </a:p>
        </p:txBody>
      </p:sp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2443163" y="16271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endParaRPr lang="en-GB" sz="1800"/>
          </a:p>
        </p:txBody>
      </p:sp>
      <p:sp>
        <p:nvSpPr>
          <p:cNvPr id="58372" name="Rectangle 8"/>
          <p:cNvSpPr>
            <a:spLocks noChangeArrowheads="1"/>
          </p:cNvSpPr>
          <p:nvPr/>
        </p:nvSpPr>
        <p:spPr bwMode="auto">
          <a:xfrm>
            <a:off x="2586038" y="1762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endParaRPr lang="en-GB" sz="180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944502" y="3276600"/>
            <a:ext cx="2056373" cy="1671638"/>
            <a:chOff x="4808715" y="3346018"/>
            <a:chExt cx="2055648" cy="1641551"/>
          </a:xfrm>
        </p:grpSpPr>
        <p:pic>
          <p:nvPicPr>
            <p:cNvPr id="58407" name="Picture 10" descr="vimosatn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0920" y="3683269"/>
              <a:ext cx="1923443" cy="130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8" name="Rectangle 29"/>
            <p:cNvSpPr>
              <a:spLocks noChangeArrowheads="1"/>
            </p:cNvSpPr>
            <p:nvPr/>
          </p:nvSpPr>
          <p:spPr bwMode="auto">
            <a:xfrm>
              <a:off x="4808715" y="3346018"/>
              <a:ext cx="982617" cy="362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VIMOS</a:t>
              </a:r>
            </a:p>
          </p:txBody>
        </p:sp>
      </p:grpSp>
      <p:pic>
        <p:nvPicPr>
          <p:cNvPr id="58375" name="Picture 19" descr="AKA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8" y="1109663"/>
            <a:ext cx="676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20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1109663"/>
            <a:ext cx="62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21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3938" y="1109663"/>
            <a:ext cx="754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22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4988" y="1109663"/>
            <a:ext cx="7032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12"/>
          <p:cNvPicPr>
            <a:picLocks noChangeAspect="1" noChangeArrowheads="1"/>
          </p:cNvPicPr>
          <p:nvPr/>
        </p:nvPicPr>
        <p:blipFill>
          <a:blip r:embed="rId8" cstate="print"/>
          <a:srcRect b="13419"/>
          <a:stretch>
            <a:fillRect/>
          </a:stretch>
        </p:blipFill>
        <p:spPr bwMode="auto">
          <a:xfrm>
            <a:off x="881063" y="1966913"/>
            <a:ext cx="18510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Rectangle 25"/>
          <p:cNvSpPr>
            <a:spLocks noChangeArrowheads="1"/>
          </p:cNvSpPr>
          <p:nvPr/>
        </p:nvSpPr>
        <p:spPr bwMode="auto">
          <a:xfrm>
            <a:off x="747113" y="1600200"/>
            <a:ext cx="1008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 dirty="0"/>
              <a:t>FORS2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744831" y="3276600"/>
            <a:ext cx="1755482" cy="1671638"/>
            <a:chOff x="744831" y="3276600"/>
            <a:chExt cx="1755482" cy="1671638"/>
          </a:xfrm>
        </p:grpSpPr>
        <p:pic>
          <p:nvPicPr>
            <p:cNvPr id="58401" name="Picture 23" descr="CRIRES_NasmythA_m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32733" y="3666636"/>
              <a:ext cx="1567580" cy="128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2" name="Rectangle 26"/>
            <p:cNvSpPr>
              <a:spLocks noChangeArrowheads="1"/>
            </p:cNvSpPr>
            <p:nvPr/>
          </p:nvSpPr>
          <p:spPr bwMode="auto">
            <a:xfrm>
              <a:off x="744831" y="3276600"/>
              <a:ext cx="11112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CRIRES</a:t>
              </a:r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2866895" y="3276600"/>
            <a:ext cx="1967042" cy="1671638"/>
            <a:chOff x="2759508" y="3330054"/>
            <a:chExt cx="1967697" cy="1678758"/>
          </a:xfrm>
        </p:grpSpPr>
        <p:pic>
          <p:nvPicPr>
            <p:cNvPr id="58399" name="Picture 11" descr="uvespic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75000" y="3683269"/>
              <a:ext cx="1852205" cy="132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0" name="Rectangle 27"/>
            <p:cNvSpPr>
              <a:spLocks noChangeArrowheads="1"/>
            </p:cNvSpPr>
            <p:nvPr/>
          </p:nvSpPr>
          <p:spPr bwMode="auto">
            <a:xfrm>
              <a:off x="2759508" y="3330054"/>
              <a:ext cx="867950" cy="370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UVES</a:t>
              </a: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2793430" y="1565275"/>
            <a:ext cx="2077020" cy="1711325"/>
            <a:chOff x="2793442" y="1518941"/>
            <a:chExt cx="2076239" cy="1773462"/>
          </a:xfrm>
        </p:grpSpPr>
        <p:pic>
          <p:nvPicPr>
            <p:cNvPr id="58397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46238" y="1915878"/>
              <a:ext cx="1923443" cy="13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8" name="Rectangle 28"/>
            <p:cNvSpPr>
              <a:spLocks noChangeArrowheads="1"/>
            </p:cNvSpPr>
            <p:nvPr/>
          </p:nvSpPr>
          <p:spPr bwMode="auto">
            <a:xfrm>
              <a:off x="2793442" y="1518941"/>
              <a:ext cx="1187539" cy="382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/>
                <a:t>FLAMES</a:t>
              </a: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944237" y="1524000"/>
            <a:ext cx="1985200" cy="1670050"/>
            <a:chOff x="4944651" y="1523450"/>
            <a:chExt cx="1984803" cy="1670345"/>
          </a:xfrm>
        </p:grpSpPr>
        <p:pic>
          <p:nvPicPr>
            <p:cNvPr id="58395" name="Picture 3" descr="VISIR"/>
            <p:cNvPicPr>
              <a:picLocks noChangeAspect="1" noChangeArrowheads="1"/>
            </p:cNvPicPr>
            <p:nvPr/>
          </p:nvPicPr>
          <p:blipFill>
            <a:blip r:embed="rId12" cstate="print"/>
            <a:srcRect l="2945" r="5759"/>
            <a:stretch>
              <a:fillRect/>
            </a:stretch>
          </p:blipFill>
          <p:spPr bwMode="auto">
            <a:xfrm>
              <a:off x="5072066" y="1876195"/>
              <a:ext cx="1857388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6" name="Rectangle 30"/>
            <p:cNvSpPr>
              <a:spLocks noChangeArrowheads="1"/>
            </p:cNvSpPr>
            <p:nvPr/>
          </p:nvSpPr>
          <p:spPr bwMode="auto">
            <a:xfrm>
              <a:off x="4944651" y="1523450"/>
              <a:ext cx="841795" cy="369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/>
                <a:t>VISIR</a:t>
              </a:r>
            </a:p>
          </p:txBody>
        </p:sp>
      </p:grp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7008626" y="1524000"/>
            <a:ext cx="1802001" cy="1709738"/>
            <a:chOff x="7008638" y="1523923"/>
            <a:chExt cx="1802096" cy="1709555"/>
          </a:xfrm>
        </p:grpSpPr>
        <p:pic>
          <p:nvPicPr>
            <p:cNvPr id="58393" name="Picture 4" descr="SINFONI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148753" y="1915878"/>
              <a:ext cx="1661981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4" name="Rectangle 31"/>
            <p:cNvSpPr>
              <a:spLocks noChangeArrowheads="1"/>
            </p:cNvSpPr>
            <p:nvPr/>
          </p:nvSpPr>
          <p:spPr bwMode="auto">
            <a:xfrm>
              <a:off x="7008638" y="1523923"/>
              <a:ext cx="1175312" cy="369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/>
                <a:t>SINFONI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03012" y="4953000"/>
            <a:ext cx="2054739" cy="1666875"/>
            <a:chOff x="2803012" y="4953000"/>
            <a:chExt cx="2054739" cy="1666875"/>
          </a:xfrm>
        </p:grpSpPr>
        <p:sp>
          <p:nvSpPr>
            <p:cNvPr id="58391" name="Rectangle 36"/>
            <p:cNvSpPr>
              <a:spLocks noChangeArrowheads="1"/>
            </p:cNvSpPr>
            <p:nvPr/>
          </p:nvSpPr>
          <p:spPr bwMode="auto">
            <a:xfrm>
              <a:off x="2803012" y="4953000"/>
              <a:ext cx="13163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tx2"/>
                  </a:solidFill>
                </a:rPr>
                <a:t>X-shooter</a:t>
              </a:r>
            </a:p>
          </p:txBody>
        </p:sp>
        <p:pic>
          <p:nvPicPr>
            <p:cNvPr id="58392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 r="2467"/>
            <a:stretch>
              <a:fillRect/>
            </a:stretch>
          </p:blipFill>
          <p:spPr bwMode="auto">
            <a:xfrm>
              <a:off x="2928938" y="5302289"/>
              <a:ext cx="1928813" cy="131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7018118" y="4953000"/>
            <a:ext cx="1911572" cy="1651000"/>
            <a:chOff x="7018133" y="4953012"/>
            <a:chExt cx="1911585" cy="1650976"/>
          </a:xfrm>
        </p:grpSpPr>
        <p:pic>
          <p:nvPicPr>
            <p:cNvPr id="58389" name="Picture 37" descr="HawkI_2"/>
            <p:cNvPicPr>
              <a:picLocks noChangeAspect="1" noChangeArrowheads="1"/>
            </p:cNvPicPr>
            <p:nvPr/>
          </p:nvPicPr>
          <p:blipFill>
            <a:blip r:embed="rId15" cstate="print"/>
            <a:srcRect r="10814" b="15631"/>
            <a:stretch>
              <a:fillRect/>
            </a:stretch>
          </p:blipFill>
          <p:spPr bwMode="auto">
            <a:xfrm>
              <a:off x="7162526" y="5286388"/>
              <a:ext cx="176719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0" name="Rectangle 24"/>
            <p:cNvSpPr>
              <a:spLocks noChangeArrowheads="1"/>
            </p:cNvSpPr>
            <p:nvPr/>
          </p:nvSpPr>
          <p:spPr bwMode="auto">
            <a:xfrm>
              <a:off x="7018133" y="4953012"/>
              <a:ext cx="1085314" cy="369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HAWK-I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14517" y="4953600"/>
            <a:ext cx="1888771" cy="1533280"/>
            <a:chOff x="814517" y="4953600"/>
            <a:chExt cx="1888771" cy="1533280"/>
          </a:xfrm>
        </p:grpSpPr>
        <p:pic>
          <p:nvPicPr>
            <p:cNvPr id="41" name="Picture 40" descr="KMOS-sixteen-arms_small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2400" y="5301208"/>
              <a:ext cx="1770888" cy="1185672"/>
            </a:xfrm>
            <a:prstGeom prst="rect">
              <a:avLst/>
            </a:prstGeom>
          </p:spPr>
        </p:pic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814517" y="4953600"/>
              <a:ext cx="8771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 smtClean="0">
                  <a:solidFill>
                    <a:srgbClr val="FF0000"/>
                  </a:solidFill>
                </a:rPr>
                <a:t>KMOS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950524" y="4953000"/>
            <a:ext cx="1827892" cy="1644352"/>
            <a:chOff x="4950524" y="4953000"/>
            <a:chExt cx="1827892" cy="1644352"/>
          </a:xfrm>
        </p:grpSpPr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950524" y="4953000"/>
              <a:ext cx="11336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 smtClean="0">
                  <a:solidFill>
                    <a:srgbClr val="FF0000"/>
                  </a:solidFill>
                </a:rPr>
                <a:t>SPHERE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pic>
          <p:nvPicPr>
            <p:cNvPr id="48" name="Picture 47" descr="sphereScheme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76056" y="5286952"/>
              <a:ext cx="1702360" cy="131040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7078348" y="3276600"/>
            <a:ext cx="2030156" cy="1664568"/>
            <a:chOff x="7078348" y="3276600"/>
            <a:chExt cx="2030156" cy="1664568"/>
          </a:xfrm>
        </p:grpSpPr>
        <p:sp>
          <p:nvSpPr>
            <p:cNvPr id="58406" name="Rectangle 32"/>
            <p:cNvSpPr>
              <a:spLocks noChangeArrowheads="1"/>
            </p:cNvSpPr>
            <p:nvPr/>
          </p:nvSpPr>
          <p:spPr bwMode="auto">
            <a:xfrm>
              <a:off x="7078348" y="3276600"/>
              <a:ext cx="8515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 smtClean="0">
                  <a:solidFill>
                    <a:srgbClr val="FF0000"/>
                  </a:solidFill>
                </a:rPr>
                <a:t>MUSE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pic>
          <p:nvPicPr>
            <p:cNvPr id="50" name="Picture 49" descr="MUSE-artist-view.jpg"/>
            <p:cNvPicPr>
              <a:picLocks noChangeAspect="1"/>
            </p:cNvPicPr>
            <p:nvPr/>
          </p:nvPicPr>
          <p:blipFill>
            <a:blip r:embed="rId18" cstate="print"/>
            <a:srcRect l="9273" r="7270"/>
            <a:stretch>
              <a:fillRect/>
            </a:stretch>
          </p:blipFill>
          <p:spPr>
            <a:xfrm>
              <a:off x="7164288" y="3630768"/>
              <a:ext cx="1944216" cy="13104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16585"/>
            <a:ext cx="7772400" cy="646331"/>
          </a:xfrm>
        </p:spPr>
        <p:txBody>
          <a:bodyPr>
            <a:spAutoFit/>
          </a:bodyPr>
          <a:lstStyle/>
          <a:p>
            <a:pPr eaLnBrk="1" hangingPunct="1"/>
            <a:r>
              <a:rPr lang="en-GB" sz="3600" b="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Rapid Response Mode (RRM)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079625" y="2201863"/>
            <a:ext cx="1841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endParaRPr lang="es-ES_tradnl" sz="1800">
              <a:solidFill>
                <a:srgbClr val="4A4A4A"/>
              </a:solidFill>
            </a:endParaRPr>
          </a:p>
        </p:txBody>
      </p:sp>
      <p:pic>
        <p:nvPicPr>
          <p:cNvPr id="64516" name="Picture 4" descr="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268413"/>
            <a:ext cx="5148262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827088" y="1268413"/>
            <a:ext cx="3168650" cy="1917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s-ES_tradnl" sz="1800"/>
              <a:t>UVES observations of </a:t>
            </a:r>
          </a:p>
          <a:p>
            <a:pPr algn="r"/>
            <a:r>
              <a:rPr lang="es-ES_tradnl" sz="1800"/>
              <a:t>GRB 060418 </a:t>
            </a:r>
          </a:p>
          <a:p>
            <a:pPr algn="r"/>
            <a:r>
              <a:rPr lang="es-ES_tradnl" sz="1800">
                <a:solidFill>
                  <a:srgbClr val="FF0000"/>
                </a:solidFill>
              </a:rPr>
              <a:t>10 minutes</a:t>
            </a:r>
          </a:p>
          <a:p>
            <a:pPr algn="r"/>
            <a:r>
              <a:rPr lang="es-ES_tradnl" sz="1800"/>
              <a:t>after the initial </a:t>
            </a:r>
          </a:p>
          <a:p>
            <a:pPr algn="r"/>
            <a:r>
              <a:rPr lang="es-ES_tradnl" sz="1800"/>
              <a:t>Swift trigger</a:t>
            </a:r>
          </a:p>
        </p:txBody>
      </p:sp>
      <p:pic>
        <p:nvPicPr>
          <p:cNvPr id="64518" name="Picture 6" descr="phot-17a-07-pre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284538"/>
            <a:ext cx="23622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116013" y="5661025"/>
            <a:ext cx="2720975" cy="825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s-ES_tradnl" sz="1600"/>
              <a:t>Many metal line systems</a:t>
            </a:r>
          </a:p>
          <a:p>
            <a:pPr algn="r"/>
            <a:r>
              <a:rPr lang="es-ES_tradnl" sz="1600"/>
              <a:t>at 3 redshifts. </a:t>
            </a:r>
          </a:p>
          <a:p>
            <a:pPr algn="r"/>
            <a:r>
              <a:rPr lang="es-ES_tradnl" sz="1600"/>
              <a:t>[Zn/Fe] &gt;&gt; QSO abs.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03030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3810000"/>
            <a:ext cx="406400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phot-20a-09-full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1066800" y="304800"/>
            <a:ext cx="7148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latin typeface="Helvetica Neue Light" charset="0"/>
              </a:rPr>
              <a:t>X-shooter: simultaneous spectra from the UV to NIR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hot-10f-01-hires"/>
          <p:cNvPicPr>
            <a:picLocks noChangeAspect="1" noChangeArrowheads="1"/>
          </p:cNvPicPr>
          <p:nvPr/>
        </p:nvPicPr>
        <p:blipFill>
          <a:blip r:embed="rId3" cstate="print"/>
          <a:srcRect r="9929" b="14166"/>
          <a:stretch>
            <a:fillRect/>
          </a:stretch>
        </p:blipFill>
        <p:spPr bwMode="auto">
          <a:xfrm>
            <a:off x="-533400" y="-36513"/>
            <a:ext cx="96774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533400" y="180975"/>
            <a:ext cx="6703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0" dirty="0">
                <a:latin typeface="Helvetica Neue Light"/>
                <a:cs typeface="Helvetica Neue Light"/>
              </a:rPr>
              <a:t>VLTI - Very Large Telescope </a:t>
            </a:r>
            <a:r>
              <a:rPr lang="en-US" sz="2800" i="0" dirty="0" err="1">
                <a:latin typeface="Helvetica Neue Light"/>
                <a:cs typeface="Helvetica Neue Light"/>
              </a:rPr>
              <a:t>Interferometry</a:t>
            </a:r>
            <a:endParaRPr lang="en-US" sz="2800" i="0" dirty="0">
              <a:latin typeface="Helvetica Neue Light"/>
              <a:cs typeface="Helvetica Neue Light"/>
            </a:endParaRPr>
          </a:p>
        </p:txBody>
      </p:sp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1295400" y="11430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 dirty="0">
                <a:latin typeface="Helvetica Neue Light"/>
                <a:cs typeface="Helvetica Neue Light"/>
              </a:rPr>
              <a:t>VLTI acts like a virtual 100-meter  telescope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752600"/>
            <a:ext cx="7315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sz="3600" b="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VLTI Instruments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152893" y="3929063"/>
            <a:ext cx="6062295" cy="2489200"/>
            <a:chOff x="292442" y="4133780"/>
            <a:chExt cx="6061877" cy="2488704"/>
          </a:xfrm>
        </p:grpSpPr>
        <p:pic>
          <p:nvPicPr>
            <p:cNvPr id="62477" name="Picture 18" descr="AMB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7" y="4462484"/>
              <a:ext cx="5925722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8" name="Rectangle 33"/>
            <p:cNvSpPr>
              <a:spLocks noChangeArrowheads="1"/>
            </p:cNvSpPr>
            <p:nvPr/>
          </p:nvSpPr>
          <p:spPr bwMode="auto">
            <a:xfrm>
              <a:off x="292442" y="4133780"/>
              <a:ext cx="1087287" cy="369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AMBER</a:t>
              </a: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3414713" y="1630363"/>
            <a:ext cx="4800600" cy="2470150"/>
            <a:chOff x="3286116" y="1630908"/>
            <a:chExt cx="4800733" cy="2470036"/>
          </a:xfrm>
        </p:grpSpPr>
        <p:sp>
          <p:nvSpPr>
            <p:cNvPr id="62475" name="Rectangle 34"/>
            <p:cNvSpPr>
              <a:spLocks noChangeArrowheads="1"/>
            </p:cNvSpPr>
            <p:nvPr/>
          </p:nvSpPr>
          <p:spPr bwMode="auto">
            <a:xfrm>
              <a:off x="3286116" y="1630908"/>
              <a:ext cx="7225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b="1" dirty="0">
                  <a:solidFill>
                    <a:schemeClr val="accent4"/>
                  </a:solidFill>
                </a:rPr>
                <a:t>MIDI</a:t>
              </a:r>
            </a:p>
          </p:txBody>
        </p:sp>
        <p:pic>
          <p:nvPicPr>
            <p:cNvPr id="39953" name="Picture 17" descr="MIDIIns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7719" y="1940456"/>
              <a:ext cx="4699130" cy="2160488"/>
            </a:xfrm>
            <a:prstGeom prst="rect">
              <a:avLst/>
            </a:prstGeom>
            <a:solidFill>
              <a:schemeClr val="accent3"/>
            </a:solidFill>
          </p:spPr>
        </p:pic>
      </p:grpSp>
      <p:pic>
        <p:nvPicPr>
          <p:cNvPr id="62469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8" y="1109663"/>
            <a:ext cx="676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1109663"/>
            <a:ext cx="62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3938" y="1109663"/>
            <a:ext cx="754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4988" y="1109663"/>
            <a:ext cx="7032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5" y="2000250"/>
            <a:ext cx="2522538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50" y="4429125"/>
            <a:ext cx="2309813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La Silla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Medium-sized telescopes (3.6m, 3.5m NTT, 2.2m)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Small telescopes closed/funded externally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Continue operations with long-term programmes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HARPS, EFOSC2, SOFI, FEROS, WFI, </a:t>
            </a:r>
            <a:r>
              <a:rPr lang="en-US" dirty="0" smtClean="0">
                <a:latin typeface="Helvetica Neue Light"/>
                <a:cs typeface="Helvetica Neue Light"/>
              </a:rPr>
              <a:t>visitor instruments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New initiatives and specific experiments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Euler, Tarot-II, REM, QUEST, TRAPPIST</a:t>
            </a:r>
            <a:endParaRPr lang="en-US" dirty="0" smtClean="0">
              <a:latin typeface="Helvetica Neue Light"/>
              <a:cs typeface="Helvetica Neue Light"/>
            </a:endParaRPr>
          </a:p>
          <a:p>
            <a:pPr lvl="2"/>
            <a:endParaRPr lang="en-US" dirty="0" smtClean="0">
              <a:latin typeface="Helvetica Neue Light"/>
              <a:cs typeface="Helvetica Neue Light"/>
            </a:endParaRPr>
          </a:p>
          <a:p>
            <a:pPr lvl="2">
              <a:buNone/>
            </a:pPr>
            <a:endParaRPr lang="en-US" sz="1000" dirty="0" smtClean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APEX</a:t>
            </a:r>
          </a:p>
          <a:p>
            <a:pPr lvl="2"/>
            <a:r>
              <a:rPr lang="en-US" dirty="0" smtClean="0">
                <a:latin typeface="Helvetica Neue Light"/>
                <a:cs typeface="Helvetica Neue Light"/>
              </a:rPr>
              <a:t>Covers sub-mm and mm wavelengths 0.3 to 3 mm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SHFI (Swedish Heterodyne Facility Instrument), LABOCA, SABOCA,</a:t>
            </a:r>
            <a:r>
              <a:rPr lang="en-US" dirty="0" smtClean="0">
                <a:latin typeface="Helvetica Neue Light"/>
                <a:cs typeface="Helvetica Neue Light"/>
              </a:rPr>
              <a:t> CHAMP+, Z-Spec</a:t>
            </a:r>
          </a:p>
          <a:p>
            <a:endParaRPr lang="en-GB" dirty="0" smtClean="0">
              <a:latin typeface="HelveticaNeueLT Com 45 Lt" charset="0"/>
            </a:endParaRPr>
          </a:p>
        </p:txBody>
      </p:sp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Helvetica Neue Light"/>
                <a:cs typeface="Helvetica Neue Light"/>
              </a:rPr>
              <a:t>La Silla </a:t>
            </a:r>
            <a:r>
              <a:rPr lang="en-US" sz="3600" b="0" dirty="0" err="1" smtClean="0">
                <a:latin typeface="Helvetica Neue Light"/>
                <a:cs typeface="Helvetica Neue Light"/>
              </a:rPr>
              <a:t>Paranal</a:t>
            </a:r>
            <a:endParaRPr lang="en-GB" sz="3600" b="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dirty="0" smtClean="0">
                <a:latin typeface="HelveticaNeueLT Com 45 Lt" charset="0"/>
              </a:rPr>
              <a:t>European Southern Observatory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dirty="0" smtClean="0">
                <a:cs typeface="Helvetica Neue Light"/>
              </a:rPr>
              <a:t>Mission</a:t>
            </a:r>
          </a:p>
          <a:p>
            <a:pPr marL="914400" lvl="1" indent="-457200"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cs typeface="Helvetica Neue Light"/>
              </a:rPr>
              <a:t>Develop and operate world-class observing facilities  for astronomical research</a:t>
            </a:r>
          </a:p>
          <a:p>
            <a:pPr marL="914400" lvl="1" indent="-457200"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cs typeface="Helvetica Neue Light"/>
              </a:rPr>
              <a:t>Organize collaborations in astronomy</a:t>
            </a:r>
          </a:p>
          <a:p>
            <a:pPr eaLnBrk="1" hangingPunct="1">
              <a:defRPr/>
            </a:pPr>
            <a:r>
              <a:rPr lang="en-GB" dirty="0" smtClean="0">
                <a:cs typeface="Helvetica Neue Light"/>
              </a:rPr>
              <a:t>Intergovernmental treaty-level organization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cs typeface="Helvetica Neue Light"/>
              </a:rPr>
              <a:t>Founded in 1962 by 5 countries (50 years in 2012!)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cs typeface="Helvetica Neue Light"/>
              </a:rPr>
              <a:t>Today 14 member states, Brazil will become 15</a:t>
            </a:r>
            <a:r>
              <a:rPr lang="en-GB" baseline="30000" dirty="0" smtClean="0">
                <a:cs typeface="Helvetica Neue Light"/>
              </a:rPr>
              <a:t>th</a:t>
            </a:r>
            <a:endParaRPr lang="en-GB" dirty="0" smtClean="0">
              <a:cs typeface="Helvetica Neue Light"/>
            </a:endParaRPr>
          </a:p>
          <a:p>
            <a:pPr eaLnBrk="1" hangingPunct="1"/>
            <a:r>
              <a:rPr lang="en-GB" dirty="0" smtClean="0"/>
              <a:t>Observatories in Chile</a:t>
            </a:r>
          </a:p>
          <a:p>
            <a:pPr lvl="1" eaLnBrk="1" hangingPunct="1"/>
            <a:r>
              <a:rPr lang="en-GB" dirty="0" smtClean="0"/>
              <a:t>La </a:t>
            </a:r>
            <a:r>
              <a:rPr lang="en-GB" dirty="0" err="1" smtClean="0"/>
              <a:t>Silla</a:t>
            </a:r>
            <a:r>
              <a:rPr lang="en-GB" dirty="0" smtClean="0"/>
              <a:t> </a:t>
            </a:r>
            <a:r>
              <a:rPr lang="en-GB" dirty="0" err="1" smtClean="0"/>
              <a:t>Paranal</a:t>
            </a:r>
            <a:r>
              <a:rPr lang="en-GB" dirty="0" smtClean="0"/>
              <a:t>: VLT, VLTI, 3.6m, NTT, VISTA, VST</a:t>
            </a:r>
          </a:p>
          <a:p>
            <a:pPr lvl="1" eaLnBrk="1" hangingPunct="1"/>
            <a:r>
              <a:rPr lang="en-GB" dirty="0" err="1" smtClean="0"/>
              <a:t>Chajnantor</a:t>
            </a:r>
            <a:r>
              <a:rPr lang="en-GB" dirty="0" smtClean="0"/>
              <a:t>: APEX and ALMA partnerships</a:t>
            </a:r>
          </a:p>
          <a:p>
            <a:pPr eaLnBrk="1" hangingPunct="1"/>
            <a:r>
              <a:rPr lang="en-GB" dirty="0" smtClean="0"/>
              <a:t>HQ in </a:t>
            </a:r>
            <a:r>
              <a:rPr lang="en-GB" dirty="0" err="1" smtClean="0"/>
              <a:t>Garching</a:t>
            </a:r>
            <a:r>
              <a:rPr lang="en-GB" dirty="0" smtClean="0"/>
              <a:t> and Office in Santiago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gro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5300663"/>
            <a:ext cx="1241425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229600" cy="990600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Helvetica Neue Light"/>
                <a:cs typeface="Helvetica Neue Light"/>
              </a:rPr>
              <a:t>La Silla: 5 Operational Instruments</a:t>
            </a:r>
            <a:endParaRPr lang="en-US" sz="4800" b="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2290763" y="1200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endParaRPr lang="en-GB" sz="1800"/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2443163" y="1352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endParaRPr lang="en-GB" sz="1800"/>
          </a:p>
        </p:txBody>
      </p:sp>
      <p:sp>
        <p:nvSpPr>
          <p:cNvPr id="47110" name="Text Box 2"/>
          <p:cNvSpPr txBox="1">
            <a:spLocks noChangeArrowheads="1"/>
          </p:cNvSpPr>
          <p:nvPr/>
        </p:nvSpPr>
        <p:spPr bwMode="auto">
          <a:xfrm>
            <a:off x="6461125" y="4956175"/>
            <a:ext cx="113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FF0000"/>
                </a:solidFill>
              </a:rPr>
              <a:t>GROND</a:t>
            </a:r>
            <a:r>
              <a:rPr lang="en-US" sz="1800" b="1">
                <a:solidFill>
                  <a:srgbClr val="FF0000"/>
                </a:solidFill>
                <a:latin typeface="Comic Sans MS" charset="0"/>
              </a:rPr>
              <a:t> </a:t>
            </a:r>
            <a:endParaRPr lang="en-US" sz="180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1476375" y="182403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0000"/>
                </a:solidFill>
              </a:rPr>
              <a:t>HARPS</a:t>
            </a:r>
            <a:endParaRPr lang="en-US" sz="180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946525" y="182403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FF0000"/>
                </a:solidFill>
              </a:rPr>
              <a:t>SOFI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461125" y="335597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FF0000"/>
                </a:solidFill>
              </a:rPr>
              <a:t>FEROS</a:t>
            </a:r>
            <a:r>
              <a:rPr lang="en-US" sz="1800" b="1">
                <a:solidFill>
                  <a:srgbClr val="FF0000"/>
                </a:solidFill>
                <a:latin typeface="Comic Sans MS" charset="0"/>
              </a:rPr>
              <a:t> </a:t>
            </a:r>
          </a:p>
        </p:txBody>
      </p:sp>
      <p:sp>
        <p:nvSpPr>
          <p:cNvPr id="47114" name="Text Box 11"/>
          <p:cNvSpPr txBox="1">
            <a:spLocks noChangeArrowheads="1"/>
          </p:cNvSpPr>
          <p:nvPr/>
        </p:nvSpPr>
        <p:spPr bwMode="auto">
          <a:xfrm>
            <a:off x="1719263" y="1198563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b="1">
                <a:solidFill>
                  <a:srgbClr val="0000FF"/>
                </a:solidFill>
              </a:rPr>
              <a:t>3.6m</a:t>
            </a:r>
            <a:endParaRPr lang="en-US" sz="2000" b="1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7115" name="Text Box 12"/>
          <p:cNvSpPr txBox="1">
            <a:spLocks noChangeArrowheads="1"/>
          </p:cNvSpPr>
          <p:nvPr/>
        </p:nvSpPr>
        <p:spPr bwMode="auto">
          <a:xfrm>
            <a:off x="3875088" y="119856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0000FF"/>
                </a:solidFill>
              </a:rPr>
              <a:t>NTT</a:t>
            </a:r>
            <a:endParaRPr lang="en-US" sz="1800" b="1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6316663" y="1198563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0000FF"/>
                </a:solidFill>
              </a:rPr>
              <a:t>2.2m</a:t>
            </a:r>
            <a:endParaRPr lang="en-US" sz="1800" b="1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7117" name="Text Box 14"/>
          <p:cNvSpPr txBox="1">
            <a:spLocks noChangeArrowheads="1"/>
          </p:cNvSpPr>
          <p:nvPr/>
        </p:nvSpPr>
        <p:spPr bwMode="auto">
          <a:xfrm>
            <a:off x="3819525" y="33559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FF0000"/>
                </a:solidFill>
              </a:rPr>
              <a:t>EFOSC2 </a:t>
            </a:r>
            <a:endParaRPr lang="en-US" sz="180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47118" name="Text Box 17"/>
          <p:cNvSpPr txBox="1">
            <a:spLocks noChangeArrowheads="1"/>
          </p:cNvSpPr>
          <p:nvPr/>
        </p:nvSpPr>
        <p:spPr bwMode="auto">
          <a:xfrm>
            <a:off x="6461125" y="1824038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FF0000"/>
                </a:solidFill>
              </a:rPr>
              <a:t>WFI</a:t>
            </a:r>
            <a:endParaRPr lang="en-US" sz="180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47119" name="Picture 1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275" y="1196975"/>
            <a:ext cx="66516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19" descr="ntt-dome-pre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9975" y="1196975"/>
            <a:ext cx="68897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1" name="Picture 20" descr="dsc00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8675" y="1196975"/>
            <a:ext cx="81121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2" name="Picture 21" descr="bigblu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2563" y="3703638"/>
            <a:ext cx="16525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3" name="Picture 22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2563" y="2171700"/>
            <a:ext cx="121285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4" name="Picture 23" descr="harps_og_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4800" y="2171700"/>
            <a:ext cx="1652588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5" name="Picture 24" descr="efiOnT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2400" y="3703638"/>
            <a:ext cx="1724025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6" name="Picture 26" descr="686981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17963" y="2171700"/>
            <a:ext cx="162877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7" name="Rectangle 28"/>
          <p:cNvSpPr>
            <a:spLocks noChangeArrowheads="1"/>
          </p:cNvSpPr>
          <p:nvPr/>
        </p:nvSpPr>
        <p:spPr bwMode="auto">
          <a:xfrm>
            <a:off x="6732588" y="5305425"/>
            <a:ext cx="1223962" cy="1219200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r"/>
            <a:endParaRPr lang="en-GB" sz="1800"/>
          </a:p>
        </p:txBody>
      </p:sp>
      <p:sp>
        <p:nvSpPr>
          <p:cNvPr id="47128" name="Text Box 30"/>
          <p:cNvSpPr txBox="1">
            <a:spLocks noChangeArrowheads="1"/>
          </p:cNvSpPr>
          <p:nvPr/>
        </p:nvSpPr>
        <p:spPr bwMode="auto">
          <a:xfrm>
            <a:off x="7162800" y="677386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GB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539" y="0"/>
            <a:ext cx="7510461" cy="1036638"/>
          </a:xfrm>
        </p:spPr>
        <p:txBody>
          <a:bodyPr/>
          <a:lstStyle/>
          <a:p>
            <a:r>
              <a:rPr lang="en-GB" sz="3200" b="0" dirty="0" smtClean="0">
                <a:solidFill>
                  <a:schemeClr val="bg1">
                    <a:lumMod val="95000"/>
                  </a:schemeClr>
                </a:solidFill>
                <a:latin typeface="Helvetica Neue Light"/>
                <a:cs typeface="Helvetica Neue Light"/>
              </a:rPr>
              <a:t>VISTA</a:t>
            </a:r>
            <a:r>
              <a:rPr lang="en-GB" sz="3200" b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: Visible and Infrared Survey          Telescope for Astronomy</a:t>
            </a:r>
            <a:endParaRPr lang="en-GB" sz="3200" b="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b="5195"/>
          <a:stretch>
            <a:fillRect/>
          </a:stretch>
        </p:blipFill>
        <p:spPr>
          <a:xfrm>
            <a:off x="4953000" y="1066800"/>
            <a:ext cx="4795832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b="11250"/>
          <a:stretch>
            <a:fillRect/>
          </a:stretch>
        </p:blipFill>
        <p:spPr>
          <a:xfrm>
            <a:off x="838200" y="1066800"/>
            <a:ext cx="4064000" cy="54102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57944" y="3717032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Monotype Sorts" charset="2"/>
              <a:buChar char="n"/>
              <a:tabLst/>
              <a:defRPr/>
            </a:pPr>
            <a:r>
              <a:rPr lang="en-GB" sz="2800" i="0" kern="0" dirty="0" smtClean="0">
                <a:solidFill>
                  <a:schemeClr val="bg1">
                    <a:lumMod val="95000"/>
                  </a:schemeClr>
                </a:solidFill>
                <a:latin typeface="Helvetica Neue Light"/>
                <a:cs typeface="Helvetica Neue Light"/>
              </a:rPr>
              <a:t>4.1-m survey telescope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tabLst/>
              <a:defRPr/>
            </a:pPr>
            <a:r>
              <a:rPr lang="en-GB" sz="2800" i="0" kern="0" dirty="0" smtClean="0">
                <a:solidFill>
                  <a:schemeClr val="bg1">
                    <a:lumMod val="95000"/>
                  </a:schemeClr>
                </a:solidFill>
                <a:latin typeface="Helvetica Neue Light"/>
                <a:cs typeface="Helvetica Neue Light"/>
              </a:rPr>
              <a:t>     </a:t>
            </a:r>
            <a:r>
              <a:rPr lang="en-GB" sz="2800" kern="0" dirty="0" err="1" smtClean="0">
                <a:solidFill>
                  <a:schemeClr val="bg1">
                    <a:lumMod val="95000"/>
                  </a:schemeClr>
                </a:solidFill>
                <a:latin typeface="Helvetica Neue Light"/>
                <a:cs typeface="Helvetica Neue Light"/>
              </a:rPr>
              <a:t>i</a:t>
            </a:r>
            <a:r>
              <a:rPr kumimoji="0" lang="en-GB" sz="280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Helvetica Neue Light"/>
              </a:rPr>
              <a:t>n</a:t>
            </a:r>
            <a:r>
              <a:rPr kumimoji="0" lang="en-GB" sz="280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Helvetica Neue Light"/>
              </a:rPr>
              <a:t> operation since April 2010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Monotype Sorts" charset="2"/>
              <a:buChar char="n"/>
              <a:tabLst/>
              <a:defRPr/>
            </a:pPr>
            <a:r>
              <a:rPr lang="en-GB" sz="2800" i="0" kern="0" dirty="0" smtClean="0">
                <a:solidFill>
                  <a:schemeClr val="bg1">
                    <a:lumMod val="95000"/>
                  </a:schemeClr>
                </a:solidFill>
                <a:latin typeface="Helvetica Neue Light"/>
                <a:cs typeface="Helvetica Neue Light"/>
              </a:rPr>
              <a:t>In operations for one year</a:t>
            </a:r>
            <a:endParaRPr kumimoji="0" lang="en-GB" sz="240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Helvetica Neue Light"/>
              <a:ea typeface="ＭＳ Ｐゴシック" charset="-128"/>
              <a:cs typeface="Helvetica Neue Ligh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Monotype Sorts" charset="2"/>
              <a:buChar char="n"/>
              <a:tabLst/>
              <a:defRPr/>
            </a:pPr>
            <a:r>
              <a:rPr kumimoji="0" lang="en-GB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Helvetica Neue Light"/>
              </a:rPr>
              <a:t>Multi-year programme of large public surveys</a:t>
            </a:r>
            <a:br>
              <a:rPr kumimoji="0" lang="en-GB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Helvetica Neue Light"/>
              </a:rPr>
            </a:br>
            <a:r>
              <a:rPr kumimoji="0" lang="en-GB" sz="240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Helvetica Neue Light"/>
              </a:rPr>
              <a:t>VHS, VVV, VIDEO, VIKING, VMC, </a:t>
            </a:r>
            <a:r>
              <a:rPr kumimoji="0" lang="en-GB" sz="240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Helvetica Neue Light"/>
              </a:rPr>
              <a:t>UltraVISTA</a:t>
            </a:r>
            <a:endParaRPr kumimoji="0" lang="en-GB" sz="240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Helvetica Neue Light"/>
              <a:ea typeface="ＭＳ Ｐゴシック" charset="-128"/>
              <a:cs typeface="Helvetica Neue Ligh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Monotype Sorts" charset="2"/>
              <a:buChar char="n"/>
              <a:tabLst/>
              <a:defRPr/>
            </a:pPr>
            <a:r>
              <a:rPr lang="en-GB" i="0" kern="0" noProof="0" dirty="0" smtClean="0">
                <a:solidFill>
                  <a:schemeClr val="bg1">
                    <a:lumMod val="95000"/>
                  </a:schemeClr>
                </a:solidFill>
                <a:latin typeface="Helvetica Neue Light"/>
                <a:cs typeface="Helvetica Neue Light"/>
              </a:rPr>
              <a:t>limited access to regular programmes (~10%)</a:t>
            </a:r>
            <a:endParaRPr kumimoji="0" lang="en-GB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Helvetica Neue Light"/>
              <a:ea typeface="ＭＳ Ｐゴシック" charset="-128"/>
              <a:cs typeface="Helvetica Neue Ligh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Monotype Sorts" charset="2"/>
              <a:buChar char="n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Com 45 Lt" pitchFamily="34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VISTA Public Surveys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Six public surveys ongoing</a:t>
            </a:r>
          </a:p>
          <a:p>
            <a:pPr lvl="1"/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t="8065" b="9677"/>
          <a:stretch>
            <a:fillRect/>
          </a:stretch>
        </p:blipFill>
        <p:spPr bwMode="auto">
          <a:xfrm>
            <a:off x="838200" y="1524000"/>
            <a:ext cx="819822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0" dirty="0" smtClean="0">
                <a:solidFill>
                  <a:schemeClr val="bg1">
                    <a:lumMod val="85000"/>
                  </a:schemeClr>
                </a:solidFill>
                <a:latin typeface="Helvetica Neue Light"/>
                <a:cs typeface="Helvetica Neue Light"/>
              </a:rPr>
              <a:t>VST: VLT Survey Telescope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Helvetica Neue Light"/>
                <a:cs typeface="Helvetica Neue Light"/>
              </a:rPr>
              <a:t>2.6-m optical telescope with 32 CCDs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Helvetica Neue Light"/>
                <a:cs typeface="Helvetica Neue Light"/>
              </a:rPr>
              <a:t>Science Verification ongoing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Helvetica Neue Light"/>
                <a:cs typeface="Helvetica Neue Light"/>
              </a:rPr>
              <a:t>Start of operations in October 2011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Helvetica Neue Light"/>
                <a:cs typeface="Helvetica Neue Light"/>
              </a:rPr>
              <a:t>focus on three public surveys (KIDS, ATLAS, VPHAS+)</a:t>
            </a:r>
            <a:endParaRPr lang="en-GB" dirty="0" smtClean="0">
              <a:solidFill>
                <a:schemeClr val="bg1">
                  <a:lumMod val="85000"/>
                </a:schemeClr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74504" y="3429000"/>
            <a:ext cx="5334000" cy="3348000"/>
            <a:chOff x="5364163" y="3906838"/>
            <a:chExt cx="3779837" cy="2474912"/>
          </a:xfrm>
        </p:grpSpPr>
        <p:pic>
          <p:nvPicPr>
            <p:cNvPr id="69637" name="Picture 4" descr="DSC_3441"/>
            <p:cNvPicPr>
              <a:picLocks noChangeAspect="1" noChangeArrowheads="1"/>
            </p:cNvPicPr>
            <p:nvPr/>
          </p:nvPicPr>
          <p:blipFill>
            <a:blip r:embed="rId3" cstate="print"/>
            <a:srcRect t="7245" b="10143"/>
            <a:stretch>
              <a:fillRect/>
            </a:stretch>
          </p:blipFill>
          <p:spPr bwMode="auto">
            <a:xfrm>
              <a:off x="5364163" y="3906838"/>
              <a:ext cx="3779837" cy="2474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38" name="Text Box 5"/>
            <p:cNvSpPr txBox="1">
              <a:spLocks noChangeArrowheads="1"/>
            </p:cNvSpPr>
            <p:nvPr/>
          </p:nvSpPr>
          <p:spPr bwMode="auto">
            <a:xfrm>
              <a:off x="8436194" y="5898840"/>
              <a:ext cx="479218" cy="316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i="0" dirty="0">
                  <a:solidFill>
                    <a:schemeClr val="bg1"/>
                  </a:solidFill>
                  <a:latin typeface="Helvetica Neue Light"/>
                </a:rPr>
                <a:t>VST</a:t>
              </a:r>
            </a:p>
          </p:txBody>
        </p:sp>
      </p:grpSp>
      <p:pic>
        <p:nvPicPr>
          <p:cNvPr id="7" name="Picture 6" descr="Picture 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627" y="3429000"/>
            <a:ext cx="3372261" cy="33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VST Public Surveys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Three public surveys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(and several GTO surveys)</a:t>
            </a:r>
            <a:endParaRPr lang="en-GB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9751" r="209" b="10707"/>
          <a:stretch>
            <a:fillRect/>
          </a:stretch>
        </p:blipFill>
        <p:spPr bwMode="auto">
          <a:xfrm>
            <a:off x="980342" y="1981200"/>
            <a:ext cx="8011258" cy="427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0" dirty="0" smtClean="0">
                <a:latin typeface="Helvetica Neue Light"/>
                <a:ea typeface="ＭＳ Ｐゴシック" charset="-128"/>
              </a:rPr>
              <a:t>APEX: an ALMA prototype</a:t>
            </a:r>
            <a:endParaRPr lang="en-US" sz="3600" b="0" dirty="0">
              <a:latin typeface="Helvetica Neue Light"/>
              <a:ea typeface="ＭＳ Ｐゴシック" charset="-128"/>
            </a:endParaRP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305" y="1066800"/>
            <a:ext cx="830969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14400" y="1143000"/>
            <a:ext cx="3981450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187325" algn="l" defTabSz="914400" rtl="0" eaLnBrk="0" fontAlgn="base" latinLnBrk="0" hangingPunct="0">
              <a:lnSpc>
                <a:spcPts val="2960"/>
              </a:lnSpc>
              <a:spcBef>
                <a:spcPts val="72"/>
              </a:spcBef>
              <a:spcAft>
                <a:spcPct val="0"/>
              </a:spcAft>
              <a:buClr>
                <a:srgbClr val="FF0000"/>
              </a:buClr>
              <a:buSzPct val="9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ＭＳ Ｐゴシック" charset="-128"/>
              </a:rPr>
              <a:t>APEX </a:t>
            </a:r>
            <a:r>
              <a:rPr lang="en-GB" sz="2800" i="0" kern="0" dirty="0" smtClean="0">
                <a:solidFill>
                  <a:schemeClr val="tx2"/>
                </a:solidFill>
                <a:latin typeface="Helvetica Neue Light"/>
              </a:rPr>
              <a:t>in operation on  </a:t>
            </a:r>
          </a:p>
          <a:p>
            <a:pPr marL="342900" marR="0" lvl="0" indent="-187325" algn="l" defTabSz="914400" rtl="0" eaLnBrk="0" fontAlgn="base" latinLnBrk="0" hangingPunct="0">
              <a:lnSpc>
                <a:spcPts val="2960"/>
              </a:lnSpc>
              <a:spcBef>
                <a:spcPts val="72"/>
              </a:spcBef>
              <a:spcAft>
                <a:spcPct val="0"/>
              </a:spcAft>
              <a:buClr>
                <a:srgbClr val="FF0000"/>
              </a:buClr>
              <a:buSzPct val="90000"/>
              <a:tabLst/>
              <a:defRPr/>
            </a:pPr>
            <a:r>
              <a:rPr lang="en-GB" sz="2800" i="0" kern="0" dirty="0" err="1" smtClean="0">
                <a:solidFill>
                  <a:schemeClr val="tx2"/>
                </a:solidFill>
                <a:latin typeface="Helvetica Neue Light"/>
              </a:rPr>
              <a:t>Chajnantor</a:t>
            </a: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Light"/>
              <a:ea typeface="ＭＳ Ｐゴシック" charset="-128"/>
              <a:cs typeface="ＭＳ Ｐゴシック" charset="-128"/>
            </a:endParaRPr>
          </a:p>
          <a:p>
            <a:pPr marL="342900" marR="0" lvl="0" indent="-187325" algn="l" defTabSz="914400" rtl="0" eaLnBrk="0" fontAlgn="base" latinLnBrk="0" hangingPunct="0">
              <a:lnSpc>
                <a:spcPts val="2960"/>
              </a:lnSpc>
              <a:spcBef>
                <a:spcPts val="72"/>
              </a:spcBef>
              <a:spcAft>
                <a:spcPct val="0"/>
              </a:spcAft>
              <a:buClr>
                <a:srgbClr val="FF0000"/>
              </a:buClr>
              <a:buSzPct val="90000"/>
              <a:tabLst/>
              <a:defRPr/>
            </a:pPr>
            <a:endParaRPr kumimoji="0" lang="en-GB" sz="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Light"/>
              <a:ea typeface="ＭＳ Ｐゴシック" charset="-128"/>
              <a:cs typeface="ＭＳ Ｐゴシック" charset="-128"/>
            </a:endParaRPr>
          </a:p>
          <a:p>
            <a:pPr marL="342900" marR="0" lvl="0" indent="-187325" algn="l" defTabSz="914400" rtl="0" eaLnBrk="0" fontAlgn="base" latinLnBrk="0" hangingPunct="0">
              <a:lnSpc>
                <a:spcPts val="2960"/>
              </a:lnSpc>
              <a:spcBef>
                <a:spcPts val="72"/>
              </a:spcBef>
              <a:spcAft>
                <a:spcPct val="0"/>
              </a:spcAft>
              <a:buClr>
                <a:srgbClr val="FF0000"/>
              </a:buClr>
              <a:buSzPct val="9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ＭＳ Ｐゴシック" charset="-128"/>
              </a:rPr>
              <a:t>                           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Ligh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F104BA72-15DB-7846-91F3-0FE83AF663D5}" type="slidenum">
              <a:rPr lang="en-GB">
                <a:ea typeface="ＭＳ Ｐゴシック" charset="-128"/>
                <a:cs typeface="ＭＳ Ｐゴシック" charset="-128"/>
              </a:rPr>
              <a:pPr/>
              <a:t>26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dirty="0" smtClean="0">
              <a:latin typeface="HelveticaNeueLT Com 45 Lt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>
              <a:latin typeface="HelveticaNeueLT Com 45 L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28801" y="-533400"/>
            <a:ext cx="11091433" cy="7391400"/>
          </a:xfrm>
          <a:prstGeom prst="rect">
            <a:avLst/>
          </a:prstGeom>
        </p:spPr>
      </p:pic>
      <p:pic>
        <p:nvPicPr>
          <p:cNvPr id="7" name="Picture 6" descr="Picture 3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304800"/>
            <a:ext cx="3254279" cy="426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rcRect b="80457"/>
          <a:stretch>
            <a:fillRect/>
          </a:stretch>
        </p:blipFill>
        <p:spPr>
          <a:xfrm>
            <a:off x="5181600" y="304800"/>
            <a:ext cx="1905000" cy="488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09949E36-7E25-0144-B832-61369F6968E8}" type="slidenum">
              <a:rPr lang="en-GB">
                <a:ea typeface="ＭＳ Ｐゴシック" charset="-128"/>
                <a:cs typeface="ＭＳ Ｐゴシック" charset="-128"/>
              </a:rPr>
              <a:pPr/>
              <a:t>27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>
              <a:latin typeface="HelveticaNeueLT Com 45 Lt" charset="0"/>
            </a:endParaRPr>
          </a:p>
        </p:txBody>
      </p:sp>
      <p:pic>
        <p:nvPicPr>
          <p:cNvPr id="41988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0238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Rectangle 18"/>
          <p:cNvSpPr>
            <a:spLocks noChangeArrowheads="1"/>
          </p:cNvSpPr>
          <p:nvPr/>
        </p:nvSpPr>
        <p:spPr bwMode="auto">
          <a:xfrm>
            <a:off x="5047055" y="304800"/>
            <a:ext cx="4096945" cy="5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 typeface="Monotype Sorts" charset="2"/>
              <a:buNone/>
            </a:pPr>
            <a:r>
              <a:rPr lang="en-US" sz="2800" i="0" dirty="0">
                <a:solidFill>
                  <a:schemeClr val="bg1"/>
                </a:solidFill>
                <a:latin typeface="HelveticaNeueLT Com 45 Lt" charset="0"/>
              </a:rPr>
              <a:t>Operational data archive</a:t>
            </a:r>
            <a:endParaRPr lang="en-GB" sz="2800" i="0" dirty="0">
              <a:solidFill>
                <a:schemeClr val="bg1"/>
              </a:solidFill>
              <a:latin typeface="HelveticaNeueLT Com 45 L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>
                <a:solidFill>
                  <a:schemeClr val="tx1"/>
                </a:solidFill>
                <a:latin typeface="Helvetica Neue Light"/>
              </a:rPr>
              <a:t>Scisoft</a:t>
            </a:r>
            <a:r>
              <a:rPr lang="en-GB" sz="3600" dirty="0" smtClean="0">
                <a:solidFill>
                  <a:schemeClr val="tx1"/>
                </a:solidFill>
                <a:latin typeface="Helvetica Neue Light"/>
              </a:rPr>
              <a:t> package</a:t>
            </a:r>
          </a:p>
        </p:txBody>
      </p:sp>
      <p:pic>
        <p:nvPicPr>
          <p:cNvPr id="8" name="Picture 7" descr="Picture 27.png"/>
          <p:cNvPicPr>
            <a:picLocks noChangeAspect="1"/>
          </p:cNvPicPr>
          <p:nvPr/>
        </p:nvPicPr>
        <p:blipFill>
          <a:blip r:embed="rId2" cstate="print"/>
          <a:srcRect l="13989" r="7671" b="6039"/>
          <a:stretch>
            <a:fillRect/>
          </a:stretch>
        </p:blipFill>
        <p:spPr>
          <a:xfrm>
            <a:off x="6477000" y="1828800"/>
            <a:ext cx="2133600" cy="2362200"/>
          </a:xfrm>
          <a:prstGeom prst="rect">
            <a:avLst/>
          </a:prstGeom>
          <a:ln>
            <a:solidFill>
              <a:srgbClr val="EAEAEA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 l="50230"/>
          <a:stretch>
            <a:fillRect/>
          </a:stretch>
        </p:blipFill>
        <p:spPr>
          <a:xfrm>
            <a:off x="990600" y="1219200"/>
            <a:ext cx="5029200" cy="4970027"/>
          </a:xfrm>
          <a:prstGeom prst="rect">
            <a:avLst/>
          </a:prstGeom>
          <a:ln>
            <a:solidFill>
              <a:srgbClr val="CCFFCC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smtClean="0">
              <a:latin typeface="HelveticaNeueLT Com 45 Lt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endParaRPr lang="en-GB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72600" cy="6894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1778000" cy="1625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6507" y="0"/>
            <a:ext cx="2747493" cy="182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smtClean="0">
              <a:latin typeface="HelveticaNeueLT Com 45 Lt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endParaRPr lang="en-GB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Picture 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52487">
            <a:off x="2007986" y="2271556"/>
            <a:ext cx="572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effectLst>
                  <a:glow rad="127000">
                    <a:srgbClr val="FFFF00">
                      <a:alpha val="75000"/>
                    </a:srgbClr>
                  </a:glow>
                </a:effectLst>
                <a:latin typeface="Helvetica Neue Light"/>
              </a:rPr>
              <a:t>www.eso.org</a:t>
            </a:r>
            <a:endParaRPr lang="en-US" sz="7200" dirty="0">
              <a:effectLst>
                <a:glow rad="127000">
                  <a:srgbClr val="FFFF00">
                    <a:alpha val="75000"/>
                  </a:srgbClr>
                </a:glow>
              </a:effectLst>
              <a:latin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8482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533400"/>
            <a:ext cx="1219200" cy="172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381000"/>
            <a:ext cx="1201271" cy="170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685800"/>
            <a:ext cx="1219200" cy="172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400" y="1828800"/>
            <a:ext cx="1143000" cy="1619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00800" y="2133600"/>
            <a:ext cx="1183341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9000" y="1981200"/>
            <a:ext cx="1255059" cy="177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05400" y="2971800"/>
            <a:ext cx="1201271" cy="170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72200" y="3581400"/>
            <a:ext cx="1308847" cy="185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91400" y="3429000"/>
            <a:ext cx="1147482" cy="1625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1" descr="ESO-Garc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3124200"/>
            <a:ext cx="655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352800"/>
            <a:ext cx="6096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9"/>
          <p:cNvSpPr>
            <a:spLocks noChangeArrowheads="1"/>
          </p:cNvSpPr>
          <p:nvPr/>
        </p:nvSpPr>
        <p:spPr bwMode="auto">
          <a:xfrm>
            <a:off x="76200" y="0"/>
            <a:ext cx="4572000" cy="96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 typeface="Monotype Sorts" charset="2"/>
              <a:buNone/>
            </a:pPr>
            <a:r>
              <a:rPr lang="en-GB" dirty="0">
                <a:solidFill>
                  <a:schemeClr val="bg1"/>
                </a:solidFill>
                <a:latin typeface="HelveticaNeueLT Com 45 Lt" charset="0"/>
              </a:rPr>
              <a:t>Headquarters in Garching, Germany</a:t>
            </a:r>
          </a:p>
        </p:txBody>
      </p:sp>
      <p:cxnSp>
        <p:nvCxnSpPr>
          <p:cNvPr id="43014" name="Straight Connector 12"/>
          <p:cNvCxnSpPr>
            <a:cxnSpLocks noChangeShapeType="1"/>
          </p:cNvCxnSpPr>
          <p:nvPr/>
        </p:nvCxnSpPr>
        <p:spPr bwMode="auto">
          <a:xfrm rot="5400000">
            <a:off x="1219201" y="3429000"/>
            <a:ext cx="6858000" cy="31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pic>
        <p:nvPicPr>
          <p:cNvPr id="43015" name="Picture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49164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Rectangle 16"/>
          <p:cNvSpPr>
            <a:spLocks noChangeArrowheads="1"/>
          </p:cNvSpPr>
          <p:nvPr/>
        </p:nvSpPr>
        <p:spPr bwMode="auto">
          <a:xfrm>
            <a:off x="6477000" y="0"/>
            <a:ext cx="2743200" cy="96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 typeface="Monotype Sorts" charset="2"/>
              <a:buNone/>
            </a:pPr>
            <a:r>
              <a:rPr lang="en-US" dirty="0">
                <a:solidFill>
                  <a:schemeClr val="bg1"/>
                </a:solidFill>
                <a:latin typeface="HelveticaNeueLT Com 45 Lt" charset="0"/>
              </a:rPr>
              <a:t>Office in Santiago,</a:t>
            </a:r>
            <a:r>
              <a:rPr lang="en-US" dirty="0" smtClean="0">
                <a:solidFill>
                  <a:schemeClr val="bg1"/>
                </a:solidFill>
                <a:latin typeface="HelveticaNeueLT Com 45 Lt" charset="0"/>
              </a:rPr>
              <a:t>      \                   Chile</a:t>
            </a:r>
            <a:endParaRPr lang="en-GB" dirty="0">
              <a:solidFill>
                <a:schemeClr val="bg1"/>
              </a:solidFill>
              <a:latin typeface="HelveticaNeueLT Com 45 L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09949E36-7E25-0144-B832-61369F6968E8}" type="slidenum">
              <a:rPr lang="en-GB">
                <a:ea typeface="ＭＳ Ｐゴシック" charset="-128"/>
                <a:cs typeface="ＭＳ Ｐゴシック" charset="-128"/>
              </a:rPr>
              <a:pPr/>
              <a:t>33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>
              <a:latin typeface="HelveticaNeueLT Com 45 L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1148984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0" y="457200"/>
            <a:ext cx="948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1968</a:t>
            </a:r>
            <a:endParaRPr lang="en-US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09600" y="-685800"/>
            <a:ext cx="11125200" cy="83699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394" y="381000"/>
            <a:ext cx="1005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today</a:t>
            </a:r>
            <a:endParaRPr lang="en-US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so.org/public/archives/images/large/ann103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1052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782762"/>
            <a:ext cx="8686800" cy="1036638"/>
          </a:xfrm>
        </p:spPr>
        <p:txBody>
          <a:bodyPr/>
          <a:lstStyle/>
          <a:p>
            <a:pPr eaLnBrk="1" hangingPunct="1"/>
            <a:r>
              <a:rPr lang="en-GB" sz="3600" b="0" i="1" dirty="0" smtClean="0">
                <a:solidFill>
                  <a:srgbClr val="FFFF00"/>
                </a:solidFill>
                <a:latin typeface="HelveticaNeueLT Com 65 Md" pitchFamily="-108" charset="0"/>
                <a:ea typeface="ＭＳ Ｐゴシック" charset="-128"/>
              </a:rPr>
              <a:t>The Scientific Impact of ESO </a:t>
            </a:r>
            <a:r>
              <a:rPr lang="en-GB" sz="3600" b="0" i="1" dirty="0">
                <a:solidFill>
                  <a:srgbClr val="FFFF00"/>
                </a:solidFill>
                <a:latin typeface="HelveticaNeueLT Com 65 Md" pitchFamily="-108" charset="0"/>
                <a:ea typeface="ＭＳ Ｐゴシック" charset="-128"/>
              </a:rPr>
              <a:t>Telescopes</a:t>
            </a:r>
            <a:r>
              <a:rPr lang="en-US" sz="3600" b="0" i="1" dirty="0">
                <a:solidFill>
                  <a:srgbClr val="FFFF00"/>
                </a:solidFill>
                <a:latin typeface="HelveticaNeueLT Com 65 Md" pitchFamily="-108" charset="0"/>
                <a:ea typeface="ＭＳ Ｐゴシック" charset="-128"/>
              </a:rPr>
              <a:t> </a:t>
            </a:r>
            <a:endParaRPr lang="en-GB" sz="3600" b="0" i="1" dirty="0">
              <a:solidFill>
                <a:srgbClr val="FFFF00"/>
              </a:solidFill>
              <a:latin typeface="HelveticaNeueLT Com 65 Md" pitchFamily="-108" charset="0"/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7363E979-4A74-E044-86A5-D5D3495A589F}" type="slidenum">
              <a:rPr lang="en-GB">
                <a:ea typeface="ＭＳ Ｐゴシック" charset="-128"/>
                <a:cs typeface="ＭＳ Ｐゴシック" charset="-128"/>
              </a:rPr>
              <a:pPr/>
              <a:t>35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dirty="0" smtClean="0">
              <a:latin typeface="HelveticaNeueLT Com 45 Lt" charset="0"/>
            </a:endParaRPr>
          </a:p>
        </p:txBody>
      </p:sp>
      <p:pic>
        <p:nvPicPr>
          <p:cNvPr id="6" name="Content Placeholder 5" descr="Picture 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375" t="34829" r="58537" b="3430"/>
          <a:stretch>
            <a:fillRect/>
          </a:stretch>
        </p:blipFill>
        <p:spPr>
          <a:xfrm>
            <a:off x="4837723" y="1676400"/>
            <a:ext cx="4306277" cy="4419600"/>
          </a:xfrm>
        </p:spPr>
      </p:pic>
      <p:pic>
        <p:nvPicPr>
          <p:cNvPr id="7" name="Picture 6" descr="Picture 14.png"/>
          <p:cNvPicPr>
            <a:picLocks noChangeAspect="1"/>
          </p:cNvPicPr>
          <p:nvPr/>
        </p:nvPicPr>
        <p:blipFill>
          <a:blip r:embed="rId3" cstate="print"/>
          <a:srcRect r="23333" b="87408"/>
          <a:stretch>
            <a:fillRect/>
          </a:stretch>
        </p:blipFill>
        <p:spPr>
          <a:xfrm>
            <a:off x="-76200" y="0"/>
            <a:ext cx="9484659" cy="1143000"/>
          </a:xfrm>
          <a:prstGeom prst="rect">
            <a:avLst/>
          </a:prstGeom>
        </p:spPr>
      </p:pic>
      <p:pic>
        <p:nvPicPr>
          <p:cNvPr id="8" name="Picture 7" descr="Picture 14.png"/>
          <p:cNvPicPr>
            <a:picLocks noChangeAspect="1"/>
          </p:cNvPicPr>
          <p:nvPr/>
        </p:nvPicPr>
        <p:blipFill>
          <a:blip r:embed="rId3" cstate="print"/>
          <a:srcRect l="17500" t="19307" r="33333"/>
          <a:stretch>
            <a:fillRect/>
          </a:stretch>
        </p:blipFill>
        <p:spPr>
          <a:xfrm>
            <a:off x="152400" y="1143000"/>
            <a:ext cx="4495800" cy="5715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004048" y="3222000"/>
            <a:ext cx="3528392" cy="223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b="0" dirty="0" smtClean="0">
                <a:latin typeface="HelveticaNeueLT Com 45 Lt" charset="0"/>
              </a:rPr>
              <a:t>ESO publication statistics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87624" y="1066800"/>
            <a:ext cx="7596336" cy="5296127"/>
            <a:chOff x="1187624" y="1066800"/>
            <a:chExt cx="7596336" cy="5296127"/>
          </a:xfrm>
        </p:grpSpPr>
        <p:pic>
          <p:nvPicPr>
            <p:cNvPr id="6" name="Picture 5" descr="Picture 53.png"/>
            <p:cNvPicPr>
              <a:picLocks noChangeAspect="1"/>
            </p:cNvPicPr>
            <p:nvPr/>
          </p:nvPicPr>
          <p:blipFill>
            <a:blip r:embed="rId2" cstate="print"/>
            <a:srcRect t="1168" b="5838"/>
            <a:stretch>
              <a:fillRect/>
            </a:stretch>
          </p:blipFill>
          <p:spPr>
            <a:xfrm>
              <a:off x="1187624" y="1066800"/>
              <a:ext cx="7596336" cy="52961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63688" y="1683603"/>
              <a:ext cx="32191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Helvetica Neue Light"/>
                  <a:cs typeface="Helvetica Neue Light"/>
                </a:rPr>
                <a:t>13 Nature papers in 2010</a:t>
              </a:r>
            </a:p>
            <a:p>
              <a:r>
                <a:rPr lang="en-US" sz="2000" dirty="0" smtClean="0">
                  <a:latin typeface="Helvetica Neue Light"/>
                  <a:cs typeface="Helvetica Neue Light"/>
                </a:rPr>
                <a:t>  2 Science papers in 2010</a:t>
              </a:r>
              <a:endParaRPr lang="en-US" sz="2000" dirty="0">
                <a:latin typeface="Helvetica Neue Light"/>
                <a:cs typeface="Helvetica Neue Ligh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b="0" dirty="0" smtClean="0">
                <a:latin typeface="HelveticaNeueLT Com 45 Lt" charset="0"/>
              </a:rPr>
              <a:t>Publications of major observatories</a:t>
            </a:r>
          </a:p>
        </p:txBody>
      </p:sp>
      <p:pic>
        <p:nvPicPr>
          <p:cNvPr id="5" name="Picture 4" descr="Picture 52.png"/>
          <p:cNvPicPr>
            <a:picLocks noChangeAspect="1"/>
          </p:cNvPicPr>
          <p:nvPr/>
        </p:nvPicPr>
        <p:blipFill>
          <a:blip r:embed="rId2" cstate="print"/>
          <a:srcRect t="5896" b="5896"/>
          <a:stretch>
            <a:fillRect/>
          </a:stretch>
        </p:blipFill>
        <p:spPr>
          <a:xfrm>
            <a:off x="827584" y="1052736"/>
            <a:ext cx="8163967" cy="517051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798513" y="-46038"/>
            <a:ext cx="8345487" cy="1036638"/>
          </a:xfrm>
        </p:spPr>
        <p:txBody>
          <a:bodyPr/>
          <a:lstStyle/>
          <a:p>
            <a:pPr eaLnBrk="1" hangingPunct="1"/>
            <a:r>
              <a:rPr lang="en-GB" sz="3600" b="0" i="1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Top 10 ESO Scientific Discoveries</a:t>
            </a:r>
            <a:endParaRPr lang="en-GB" sz="3600" b="0" i="1" dirty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762000"/>
            <a:ext cx="8305800" cy="5181600"/>
          </a:xfrm>
        </p:spPr>
        <p:txBody>
          <a:bodyPr/>
          <a:lstStyle/>
          <a:p>
            <a:pPr>
              <a:lnSpc>
                <a:spcPts val="2760"/>
              </a:lnSpc>
              <a:buClrTx/>
              <a:buNone/>
            </a:pPr>
            <a:endParaRPr lang="en-GB" dirty="0" smtClean="0">
              <a:solidFill>
                <a:srgbClr val="FFFF00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Accelerating universe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First image of an </a:t>
            </a:r>
            <a:r>
              <a:rPr lang="en-GB" dirty="0" err="1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exoplanet</a:t>
            </a: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Stars orbiting Milky Way’s black hole 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The gamma-ray burst</a:t>
            </a:r>
            <a:r>
              <a:rPr lang="en-US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–</a:t>
            </a: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supernova connection 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The motion of stars in the Milky Way 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Oldest star known in the Milky Way 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N</a:t>
            </a: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eutron star</a:t>
            </a:r>
            <a:r>
              <a:rPr lang="en-US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–</a:t>
            </a: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gamma-ray burst connection 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Cosmic temperature independently measured 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Most distant object measured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lnSpc>
                <a:spcPts val="2760"/>
              </a:lnSpc>
              <a:buClrTx/>
              <a:buFont typeface="Arial" charset="0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Lightest </a:t>
            </a:r>
            <a:r>
              <a:rPr lang="en-GB" dirty="0" err="1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exoplanet</a:t>
            </a:r>
            <a:r>
              <a:rPr lang="en-GB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found </a:t>
            </a:r>
            <a:endParaRPr lang="en-US" dirty="0" smtClean="0">
              <a:solidFill>
                <a:schemeClr val="bg1"/>
              </a:solidFill>
              <a:latin typeface="Helvetica Neue Light"/>
              <a:ea typeface="ＭＳ Ｐゴシック" charset="-128"/>
              <a:cs typeface="Helvetica Neue Light"/>
            </a:endParaRPr>
          </a:p>
          <a:p>
            <a:pPr>
              <a:buClrTx/>
              <a:buFont typeface="Arial" charset="0"/>
              <a:buNone/>
            </a:pPr>
            <a:endParaRPr lang="en-GB" sz="1600" dirty="0" smtClean="0">
              <a:solidFill>
                <a:schemeClr val="bg1"/>
              </a:solidFill>
              <a:latin typeface="HelveticaNeueLT Com 55 Roman" pitchFamily="34" charset="0"/>
            </a:endParaRPr>
          </a:p>
          <a:p>
            <a:pPr>
              <a:buClrTx/>
              <a:buFont typeface="Arial" charset="0"/>
              <a:buNone/>
            </a:pPr>
            <a:r>
              <a:rPr lang="en-GB" sz="2400" i="1" dirty="0" smtClean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 More info: </a:t>
            </a:r>
            <a:r>
              <a:rPr lang="en-GB" sz="2400" i="1" dirty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http://www.eso.org/public/science/top10.html</a:t>
            </a:r>
            <a:r>
              <a:rPr lang="en-US" sz="2400" i="1" dirty="0">
                <a:solidFill>
                  <a:schemeClr val="bg1"/>
                </a:solidFill>
                <a:latin typeface="Helvetica Neue Light"/>
                <a:ea typeface="ＭＳ Ｐゴシック" charset="-128"/>
                <a:cs typeface="Helvetica Neue Light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0CDECD4F-D9ED-C34A-8BC9-3D51D322EF96}" type="slidenum">
              <a:rPr lang="en-GB">
                <a:ea typeface="ＭＳ Ｐゴシック" charset="-128"/>
                <a:cs typeface="ＭＳ Ｐゴシック" charset="-128"/>
              </a:rPr>
              <a:pPr/>
              <a:t>39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b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Most-cited ESO papers</a:t>
            </a:r>
          </a:p>
        </p:txBody>
      </p:sp>
      <p:pic>
        <p:nvPicPr>
          <p:cNvPr id="33796" name="Content Placeholder 6" descr="Picture 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469" r="-2469"/>
          <a:stretch>
            <a:fillRect/>
          </a:stretch>
        </p:blipFill>
        <p:spPr>
          <a:xfrm>
            <a:off x="609599" y="1066799"/>
            <a:ext cx="8551193" cy="5410201"/>
          </a:xfrm>
        </p:spPr>
      </p:pic>
      <p:sp>
        <p:nvSpPr>
          <p:cNvPr id="6" name="Rectangle 5"/>
          <p:cNvSpPr/>
          <p:nvPr/>
        </p:nvSpPr>
        <p:spPr bwMode="auto">
          <a:xfrm>
            <a:off x="2358000" y="1170000"/>
            <a:ext cx="774000" cy="5302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major </a:t>
            </a:r>
            <a:r>
              <a:rPr lang="en-US" dirty="0" err="1" smtClean="0"/>
              <a:t>programmes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 </a:t>
            </a:r>
            <a:r>
              <a:rPr lang="en-US" dirty="0" err="1" smtClean="0">
                <a:solidFill>
                  <a:srgbClr val="FF0000"/>
                </a:solidFill>
              </a:rPr>
              <a:t>Silla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Paranal</a:t>
            </a:r>
            <a:r>
              <a:rPr lang="en-US" dirty="0" smtClean="0">
                <a:solidFill>
                  <a:srgbClr val="FF0000"/>
                </a:solidFill>
              </a:rPr>
              <a:t> Observatory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VLT, VLTI, 4m telescopes, survey telescopes, APEX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mature observatory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classical observing (‘visitor mode’)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service observing (VLT/I, survey telescopes)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extensive data archive</a:t>
            </a:r>
          </a:p>
          <a:p>
            <a:r>
              <a:rPr lang="en-US" dirty="0" smtClean="0"/>
              <a:t>European Partner in ALMA</a:t>
            </a:r>
          </a:p>
          <a:p>
            <a:pPr lvl="1"/>
            <a:r>
              <a:rPr lang="en-US" dirty="0" smtClean="0"/>
              <a:t>next large ground-based observatory</a:t>
            </a:r>
          </a:p>
          <a:p>
            <a:pPr lvl="1"/>
            <a:r>
              <a:rPr lang="en-US" dirty="0" smtClean="0"/>
              <a:t>opening up mm/sub-mm window for large community</a:t>
            </a:r>
          </a:p>
          <a:p>
            <a:r>
              <a:rPr lang="en-US" dirty="0" smtClean="0"/>
              <a:t>E-ELT design study</a:t>
            </a:r>
          </a:p>
          <a:p>
            <a:pPr lvl="1"/>
            <a:r>
              <a:rPr lang="en-US" dirty="0" smtClean="0"/>
              <a:t>39m optical/infrared telescope</a:t>
            </a:r>
          </a:p>
          <a:p>
            <a:pPr lvl="1"/>
            <a:r>
              <a:rPr lang="en-US" dirty="0" smtClean="0"/>
              <a:t>to be constructed in the next 10 years</a:t>
            </a:r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 bright="17000"/>
          </a:blip>
          <a:srcRect r="-7252"/>
          <a:stretch>
            <a:fillRect/>
          </a:stretch>
        </p:blipFill>
        <p:spPr bwMode="auto">
          <a:xfrm>
            <a:off x="899592" y="1123200"/>
            <a:ext cx="7992888" cy="495148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HelveticaNeueLT Com 65 Md" pitchFamily="-108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latin typeface="HelveticaNeueLT Com 65 Md" pitchFamily="-108" charset="0"/>
            </a:endParaRPr>
          </a:p>
        </p:txBody>
      </p:sp>
      <p:pic>
        <p:nvPicPr>
          <p:cNvPr id="30724" name="Picture 27" descr="T:\Presentations\2009\ESO_wide_review\090100_astrono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0043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6" descr="T:\Presentations\2009\ESO_wide_review\090225_telegrap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3048000" cy="321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3" descr="T:\Presentations\2009\ESO_wide_review\000008gobeyond.landrover.c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0"/>
            <a:ext cx="3675063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24" descr="T:\Presentations\2009\ESO_wide_review\090300_Aktuel_Astronom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0875" y="0"/>
            <a:ext cx="3413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21" descr="T:\Presentations\2009\ESO_wide_review\080600_Zen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605212"/>
            <a:ext cx="4522788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22" descr="T:\Presentations\2009\ESO_wide_review\080400_Interstellarum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1524000"/>
            <a:ext cx="2149475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20" descr="T:\Presentations\2009\ESO_wide_review\080600_Le_stelle.jpg"/>
          <p:cNvPicPr>
            <a:picLocks noChangeAspect="1" noChangeArrowheads="1"/>
          </p:cNvPicPr>
          <p:nvPr/>
        </p:nvPicPr>
        <p:blipFill>
          <a:blip r:embed="rId8" cstate="print"/>
          <a:srcRect t="6154"/>
          <a:stretch>
            <a:fillRect/>
          </a:stretch>
        </p:blipFill>
        <p:spPr bwMode="auto">
          <a:xfrm>
            <a:off x="6462713" y="2209800"/>
            <a:ext cx="268128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T:\Presentations\2009\ESO_wide_review\090300_LAstronomie_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962400"/>
            <a:ext cx="204105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T:\Presentations\2009\ESO_wide_review\090100_bund_pictorial_magazin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4876800"/>
            <a:ext cx="412908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T:\Presentations\2009\ESO_wide_review\0178226_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33800" y="1371600"/>
            <a:ext cx="293528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T:\Presentations\2009\ESO_wide_review\090200_ol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1" y="4495800"/>
            <a:ext cx="3657600" cy="24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 rot="20352487">
            <a:off x="2787896" y="2295956"/>
            <a:ext cx="482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effectLst>
                  <a:glow rad="127000">
                    <a:srgbClr val="FFFF00">
                      <a:alpha val="75000"/>
                    </a:srgbClr>
                  </a:glow>
                </a:effectLst>
                <a:latin typeface="Helvetica Neue Light"/>
              </a:rPr>
              <a:t>ESO in the news</a:t>
            </a:r>
            <a:endParaRPr lang="en-US" sz="4800" dirty="0">
              <a:effectLst>
                <a:glow rad="127000">
                  <a:srgbClr val="FFFF00">
                    <a:alpha val="75000"/>
                  </a:srgbClr>
                </a:glow>
              </a:effectLst>
              <a:latin typeface="Helvetica Neue Ligh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32D53936-E99D-294E-BE75-14E9D6527A7D}" type="slidenum">
              <a:rPr lang="en-GB">
                <a:ea typeface="ＭＳ Ｐゴシック" charset="-128"/>
                <a:cs typeface="ＭＳ Ｐゴシック" charset="-128"/>
              </a:rPr>
              <a:pPr/>
              <a:t>41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>
              <a:latin typeface="HelveticaNeueLT Com 45 Lt" charset="0"/>
            </a:endParaRPr>
          </a:p>
        </p:txBody>
      </p:sp>
      <p:sp>
        <p:nvSpPr>
          <p:cNvPr id="24580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NeueLT Com 45 Lt" charset="0"/>
            </a:endParaRPr>
          </a:p>
        </p:txBody>
      </p:sp>
      <p:pic>
        <p:nvPicPr>
          <p:cNvPr id="24581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0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15"/>
          <p:cNvSpPr>
            <a:spLocks noChangeArrowheads="1"/>
          </p:cNvSpPr>
          <p:nvPr/>
        </p:nvSpPr>
        <p:spPr bwMode="auto">
          <a:xfrm>
            <a:off x="457200" y="152400"/>
            <a:ext cx="9372600" cy="503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spcCol="0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i="0" dirty="0">
                <a:solidFill>
                  <a:srgbClr val="FFFF00"/>
                </a:solidFill>
                <a:latin typeface="Helvetica Neue Light"/>
                <a:cs typeface="Helvetica Neue Light"/>
              </a:rPr>
              <a:t>ALMA</a:t>
            </a:r>
            <a:r>
              <a:rPr lang="en-GB" sz="2800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currently under construction</a:t>
            </a:r>
          </a:p>
          <a:p>
            <a:pPr>
              <a:lnSpc>
                <a:spcPct val="120000"/>
              </a:lnSpc>
            </a:pPr>
            <a:endParaRPr lang="en-GB" sz="1200" i="0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20000"/>
              </a:lnSpc>
            </a:pPr>
            <a:r>
              <a:rPr lang="en-GB" sz="2800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Partnership between ESO, NRAO, NAOJ </a:t>
            </a:r>
          </a:p>
          <a:p>
            <a:pPr>
              <a:lnSpc>
                <a:spcPct val="120000"/>
              </a:lnSpc>
            </a:pPr>
            <a:endParaRPr lang="en-GB" sz="2800" i="0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20000"/>
              </a:lnSpc>
            </a:pPr>
            <a:endParaRPr lang="en-GB" sz="2800" i="0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20000"/>
              </a:lnSpc>
            </a:pPr>
            <a:endParaRPr lang="en-GB" sz="1200" i="0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20000"/>
              </a:lnSpc>
            </a:pPr>
            <a:r>
              <a:rPr lang="en-GB" sz="2800" i="0" dirty="0">
                <a:solidFill>
                  <a:srgbClr val="FFFF00"/>
                </a:solidFill>
                <a:latin typeface="Helvetica Neue Light"/>
                <a:cs typeface="Helvetica Neue Light"/>
              </a:rPr>
              <a:t>E</a:t>
            </a:r>
            <a:r>
              <a:rPr lang="en-GB" sz="2800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arly </a:t>
            </a:r>
            <a:r>
              <a:rPr lang="en-GB" sz="2800" i="0" dirty="0">
                <a:solidFill>
                  <a:srgbClr val="FFFF00"/>
                </a:solidFill>
                <a:latin typeface="Helvetica Neue Light"/>
                <a:cs typeface="Helvetica Neue Light"/>
              </a:rPr>
              <a:t>science in </a:t>
            </a:r>
            <a:r>
              <a:rPr lang="en-GB" sz="2800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2011</a:t>
            </a:r>
          </a:p>
          <a:p>
            <a:pPr>
              <a:lnSpc>
                <a:spcPct val="120000"/>
              </a:lnSpc>
            </a:pPr>
            <a:endParaRPr lang="en-GB" sz="1200" i="0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20000"/>
              </a:lnSpc>
            </a:pPr>
            <a:r>
              <a:rPr lang="en-GB" sz="2800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Full operations </a:t>
            </a:r>
            <a:r>
              <a:rPr lang="en-GB" sz="2800" i="0" dirty="0">
                <a:solidFill>
                  <a:srgbClr val="FFFF00"/>
                </a:solidFill>
                <a:latin typeface="Helvetica Neue Light"/>
                <a:cs typeface="Helvetica Neue Light"/>
              </a:rPr>
              <a:t>in </a:t>
            </a:r>
            <a:r>
              <a:rPr lang="en-GB" sz="2800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2013</a:t>
            </a:r>
          </a:p>
          <a:p>
            <a:pPr>
              <a:lnSpc>
                <a:spcPct val="120000"/>
              </a:lnSpc>
            </a:pPr>
            <a:endParaRPr lang="en-GB" sz="1200" i="0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20000"/>
              </a:lnSpc>
            </a:pPr>
            <a:r>
              <a:rPr lang="en-GB" sz="2800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ALMA will operate at wavelengths of 0.3 to 9.6 mm</a:t>
            </a:r>
          </a:p>
          <a:p>
            <a:pPr>
              <a:lnSpc>
                <a:spcPct val="120000"/>
              </a:lnSpc>
            </a:pPr>
            <a:endParaRPr lang="en-GB" sz="1200" i="0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20000"/>
              </a:lnSpc>
            </a:pPr>
            <a:endParaRPr lang="en-GB" sz="1200" i="0" dirty="0" smtClean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524000"/>
            <a:ext cx="1143000" cy="798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524000"/>
            <a:ext cx="609600" cy="806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1524000"/>
            <a:ext cx="628604" cy="8191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CBE2884B-6B11-F341-AA72-8898A19ECCF9}" type="slidenum">
              <a:rPr lang="en-GB">
                <a:ea typeface="ＭＳ Ｐゴシック" charset="-128"/>
                <a:cs typeface="ＭＳ Ｐゴシック" charset="-128"/>
              </a:rPr>
              <a:pPr/>
              <a:t>42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dirty="0" smtClean="0">
              <a:latin typeface="HelveticaNeueLT Com 45 Lt" charset="0"/>
            </a:endParaRPr>
          </a:p>
        </p:txBody>
      </p:sp>
      <p:sp>
        <p:nvSpPr>
          <p:cNvPr id="37892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HelveticaNeueLT Com 45 L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0" y="0"/>
            <a:ext cx="10160000" cy="6858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76200"/>
            <a:ext cx="8991600" cy="1828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4291" tIns="32146" rIns="0" bIns="32146">
            <a:prstTxWarp prst="textNoShape">
              <a:avLst/>
            </a:prstTxWarp>
          </a:bodyPr>
          <a:lstStyle/>
          <a:p>
            <a:pPr marL="222250">
              <a:spcBef>
                <a:spcPts val="1688"/>
              </a:spcBef>
              <a:buSzPct val="171000"/>
            </a:pPr>
            <a:r>
              <a:rPr lang="en-US" sz="2800" i="0" dirty="0">
                <a:latin typeface="Helvetica Neue Light"/>
              </a:rPr>
              <a:t>ALMA will be a single telescope of revolutionary design,</a:t>
            </a:r>
            <a:r>
              <a:rPr lang="en-US" sz="2800" i="0" dirty="0" smtClean="0">
                <a:latin typeface="Helvetica Neue Light"/>
              </a:rPr>
              <a:t> with 66 </a:t>
            </a:r>
            <a:r>
              <a:rPr lang="en-US" sz="2800" i="0" dirty="0">
                <a:latin typeface="Helvetica Neue Light"/>
              </a:rPr>
              <a:t>high-precision </a:t>
            </a:r>
            <a:r>
              <a:rPr lang="en-US" sz="2800" i="0" dirty="0" smtClean="0">
                <a:latin typeface="Helvetica Neue Light"/>
              </a:rPr>
              <a:t>antennas</a:t>
            </a:r>
          </a:p>
          <a:p>
            <a:pPr marL="222250">
              <a:spcBef>
                <a:spcPts val="1688"/>
              </a:spcBef>
              <a:buSzPct val="171000"/>
            </a:pPr>
            <a:r>
              <a:rPr lang="en-US" sz="2800" i="0" dirty="0" smtClean="0">
                <a:latin typeface="Helvetica Neue Light"/>
              </a:rPr>
              <a:t>Resolution to </a:t>
            </a:r>
            <a:r>
              <a:rPr lang="en-GB" sz="2800" i="0" dirty="0" smtClean="0">
                <a:latin typeface="Helvetica Neue Light"/>
                <a:cs typeface="Helvetica Neue Light"/>
              </a:rPr>
              <a:t>0.005</a:t>
            </a:r>
            <a:r>
              <a:rPr lang="en-US" sz="2800" i="0" dirty="0" smtClean="0">
                <a:latin typeface="Helvetica Neue Light"/>
                <a:cs typeface="Helvetica Neue Light"/>
              </a:rPr>
              <a:t>"</a:t>
            </a:r>
            <a:r>
              <a:rPr lang="en-GB" sz="2800" i="0" dirty="0" smtClean="0">
                <a:latin typeface="Helvetica Neue Light"/>
                <a:cs typeface="Helvetica Neue Light"/>
              </a:rPr>
              <a:t> at highest frequencies                      </a:t>
            </a:r>
            <a:r>
              <a:rPr lang="en-US" dirty="0" smtClean="0">
                <a:latin typeface="Helvetica Neue Light"/>
              </a:rPr>
              <a:t>10 </a:t>
            </a:r>
            <a:r>
              <a:rPr lang="en-US" dirty="0">
                <a:latin typeface="Helvetica Neue Light"/>
              </a:rPr>
              <a:t>times better than </a:t>
            </a:r>
            <a:r>
              <a:rPr lang="en-US" dirty="0" smtClean="0">
                <a:latin typeface="Helvetica Neue Light"/>
              </a:rPr>
              <a:t>HST</a:t>
            </a:r>
          </a:p>
          <a:p>
            <a:pPr marL="222250">
              <a:spcBef>
                <a:spcPts val="1688"/>
              </a:spcBef>
              <a:buSzPct val="171000"/>
            </a:pPr>
            <a:endParaRPr lang="en-US" sz="2800" i="0" dirty="0">
              <a:latin typeface="Helvetica Neue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44450"/>
            <a:ext cx="8286750" cy="912813"/>
          </a:xfrm>
        </p:spPr>
        <p:txBody>
          <a:bodyPr/>
          <a:lstStyle/>
          <a:p>
            <a:r>
              <a:rPr lang="it-IT" dirty="0">
                <a:latin typeface="HelveticaNeueLT Com 45 Lt" charset="0"/>
              </a:rPr>
              <a:t>ALMA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5400675" cy="5543550"/>
          </a:xfrm>
        </p:spPr>
        <p:txBody>
          <a:bodyPr/>
          <a:lstStyle/>
          <a:p>
            <a:r>
              <a:rPr lang="en-US" dirty="0">
                <a:latin typeface="HelveticaNeueLT Com 45 Lt" charset="0"/>
              </a:rPr>
              <a:t>Science requirements</a:t>
            </a: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en-US" dirty="0">
                <a:latin typeface="HelveticaNeueLT Com 45 Lt" charset="0"/>
              </a:rPr>
              <a:t>Detect CO and [CII] in Milky  Way galaxy at </a:t>
            </a:r>
            <a:r>
              <a:rPr lang="en-US" dirty="0" err="1">
                <a:latin typeface="HelveticaNeueLT Com 45 Lt" charset="0"/>
              </a:rPr>
              <a:t>z</a:t>
            </a:r>
            <a:r>
              <a:rPr lang="en-US" dirty="0">
                <a:latin typeface="HelveticaNeueLT Com 45 Lt" charset="0"/>
              </a:rPr>
              <a:t>=3 in &lt; 24 hr </a:t>
            </a: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en-US" dirty="0">
                <a:latin typeface="HelveticaNeueLT Com 45 Lt" charset="0"/>
              </a:rPr>
              <a:t>Dust emission, gas kinematics  in proto-planetary disks</a:t>
            </a: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en-US" dirty="0">
                <a:latin typeface="HelveticaNeueLT Com 45 Lt" charset="0"/>
              </a:rPr>
              <a:t>Resolution to match Hubble,   JWST and 8-10m with AO</a:t>
            </a:r>
            <a:endParaRPr lang="en-US" dirty="0" smtClean="0">
              <a:latin typeface="HelveticaNeueLT Com 45 Lt" charset="0"/>
            </a:endParaRP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en-US" dirty="0" smtClean="0">
                <a:latin typeface="HelveticaNeueLT Com 45 Lt" charset="0"/>
              </a:rPr>
              <a:t>Complement </a:t>
            </a:r>
            <a:r>
              <a:rPr lang="en-US" dirty="0">
                <a:latin typeface="HelveticaNeueLT Com 45 Lt" charset="0"/>
              </a:rPr>
              <a:t>to Herschel</a:t>
            </a:r>
          </a:p>
          <a:p>
            <a:pPr>
              <a:spcBef>
                <a:spcPct val="40000"/>
              </a:spcBef>
              <a:buFont typeface="Arial" charset="0"/>
              <a:buChar char="•"/>
            </a:pPr>
            <a:r>
              <a:rPr lang="en-US" dirty="0">
                <a:latin typeface="HelveticaNeueLT Com 45 Lt" charset="0"/>
              </a:rPr>
              <a:t>Specifications</a:t>
            </a:r>
          </a:p>
          <a:p>
            <a:pPr lvl="1">
              <a:spcBef>
                <a:spcPct val="10000"/>
              </a:spcBef>
              <a:buFont typeface="Arial" charset="0"/>
              <a:buChar char="•"/>
            </a:pPr>
            <a:r>
              <a:rPr lang="it-IT" dirty="0">
                <a:latin typeface="HelveticaNeueLT Com 45 Lt" charset="0"/>
              </a:rPr>
              <a:t>66 </a:t>
            </a:r>
            <a:r>
              <a:rPr lang="it-IT" dirty="0" err="1">
                <a:latin typeface="HelveticaNeueLT Com 45 Lt" charset="0"/>
              </a:rPr>
              <a:t>antennas</a:t>
            </a:r>
            <a:r>
              <a:rPr lang="it-IT" dirty="0">
                <a:latin typeface="HelveticaNeueLT Com 45 Lt" charset="0"/>
              </a:rPr>
              <a:t> (54x12m, 12x7m)</a:t>
            </a:r>
          </a:p>
          <a:p>
            <a:pPr lvl="1">
              <a:buFont typeface="Arial" charset="0"/>
              <a:buChar char="•"/>
            </a:pPr>
            <a:r>
              <a:rPr lang="it-IT" dirty="0">
                <a:latin typeface="HelveticaNeueLT Com 45 Lt" charset="0"/>
              </a:rPr>
              <a:t>14 km </a:t>
            </a:r>
            <a:r>
              <a:rPr lang="it-IT" dirty="0" err="1">
                <a:latin typeface="HelveticaNeueLT Com 45 Lt" charset="0"/>
              </a:rPr>
              <a:t>max</a:t>
            </a:r>
            <a:r>
              <a:rPr lang="it-IT" dirty="0">
                <a:latin typeface="HelveticaNeueLT Com 45 Lt" charset="0"/>
              </a:rPr>
              <a:t> </a:t>
            </a:r>
            <a:r>
              <a:rPr lang="it-IT" dirty="0" err="1">
                <a:latin typeface="HelveticaNeueLT Com 45 Lt" charset="0"/>
              </a:rPr>
              <a:t>baseline</a:t>
            </a:r>
            <a:r>
              <a:rPr lang="it-IT" dirty="0">
                <a:latin typeface="HelveticaNeueLT Com 45 Lt" charset="0"/>
              </a:rPr>
              <a:t> (&lt; 10mas)</a:t>
            </a:r>
          </a:p>
          <a:p>
            <a:pPr lvl="1">
              <a:buFont typeface="Arial" charset="0"/>
              <a:buChar char="•"/>
            </a:pPr>
            <a:r>
              <a:rPr lang="it-IT" dirty="0">
                <a:latin typeface="HelveticaNeueLT Com 45 Lt" charset="0"/>
              </a:rPr>
              <a:t>30-1000 GHz (10–0.3mm</a:t>
            </a:r>
            <a:r>
              <a:rPr lang="it-IT" dirty="0" smtClean="0">
                <a:latin typeface="HelveticaNeueLT Com 45 Lt" charset="0"/>
              </a:rPr>
              <a:t>), up </a:t>
            </a:r>
            <a:r>
              <a:rPr lang="it-IT" dirty="0">
                <a:latin typeface="HelveticaNeueLT Com 45 Lt" charset="0"/>
              </a:rPr>
              <a:t>to 10 receiver bands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084888" y="4786313"/>
            <a:ext cx="3024187" cy="1643062"/>
            <a:chOff x="6084888" y="4810146"/>
            <a:chExt cx="3024187" cy="1643042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6084888" y="4810146"/>
              <a:ext cx="2951162" cy="1619250"/>
              <a:chOff x="6084888" y="4833938"/>
              <a:chExt cx="2951162" cy="1619250"/>
            </a:xfrm>
          </p:grpSpPr>
          <p:pic>
            <p:nvPicPr>
              <p:cNvPr id="49168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16800" y="4833938"/>
                <a:ext cx="1619250" cy="1619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49169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84888" y="5499100"/>
                <a:ext cx="1223962" cy="9540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49170" name="Line 8"/>
              <p:cNvSpPr>
                <a:spLocks noChangeShapeType="1"/>
              </p:cNvSpPr>
              <p:nvPr/>
            </p:nvSpPr>
            <p:spPr bwMode="auto">
              <a:xfrm>
                <a:off x="6659563" y="6165850"/>
                <a:ext cx="792162" cy="287338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71" name="Line 9"/>
              <p:cNvSpPr>
                <a:spLocks noChangeShapeType="1"/>
              </p:cNvSpPr>
              <p:nvPr/>
            </p:nvSpPr>
            <p:spPr bwMode="auto">
              <a:xfrm flipV="1">
                <a:off x="6732588" y="4868863"/>
                <a:ext cx="673100" cy="865187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9166" name="Text Box 10"/>
            <p:cNvSpPr txBox="1">
              <a:spLocks noChangeArrowheads="1"/>
            </p:cNvSpPr>
            <p:nvPr/>
          </p:nvSpPr>
          <p:spPr bwMode="auto">
            <a:xfrm>
              <a:off x="8123238" y="6116638"/>
              <a:ext cx="9858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i="0">
                  <a:solidFill>
                    <a:schemeClr val="bg1"/>
                  </a:solidFill>
                </a:rPr>
                <a:t>850 GHz</a:t>
              </a:r>
            </a:p>
          </p:txBody>
        </p:sp>
        <p:sp>
          <p:nvSpPr>
            <p:cNvPr id="49167" name="Rectangle 11"/>
            <p:cNvSpPr>
              <a:spLocks noChangeArrowheads="1"/>
            </p:cNvSpPr>
            <p:nvPr/>
          </p:nvSpPr>
          <p:spPr bwMode="auto">
            <a:xfrm>
              <a:off x="8474075" y="4886325"/>
              <a:ext cx="635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>
                <a:spcBef>
                  <a:spcPts val="1125"/>
                </a:spcBef>
                <a:buClr>
                  <a:srgbClr val="FFFF99"/>
                </a:buClr>
                <a:buSzPct val="100000"/>
                <a:buFont typeface="Arial" charset="0"/>
                <a:buNone/>
              </a:pPr>
              <a:r>
                <a:rPr lang="en-GB" sz="1600" i="0">
                  <a:solidFill>
                    <a:schemeClr val="bg1"/>
                  </a:solidFill>
                </a:rPr>
                <a:t>5AU</a:t>
              </a:r>
              <a:r>
                <a:rPr lang="en-GB" sz="1600" b="1" i="0"/>
                <a:t> </a:t>
              </a:r>
            </a:p>
          </p:txBody>
        </p:sp>
      </p:grpSp>
      <p:sp>
        <p:nvSpPr>
          <p:cNvPr id="49158" name="Line 12"/>
          <p:cNvSpPr>
            <a:spLocks noChangeShapeType="1"/>
          </p:cNvSpPr>
          <p:nvPr/>
        </p:nvSpPr>
        <p:spPr bwMode="auto">
          <a:xfrm>
            <a:off x="8604250" y="5229225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84888" y="1071563"/>
            <a:ext cx="2987675" cy="3589337"/>
            <a:chOff x="6084888" y="1071546"/>
            <a:chExt cx="2987675" cy="3589337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6084888" y="1071546"/>
              <a:ext cx="2987675" cy="3589337"/>
              <a:chOff x="6084888" y="1125538"/>
              <a:chExt cx="2987675" cy="3589337"/>
            </a:xfrm>
          </p:grpSpPr>
          <p:pic>
            <p:nvPicPr>
              <p:cNvPr id="49163" name="Picture 4" descr="HDF_opt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4888" y="1125538"/>
                <a:ext cx="2987675" cy="176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64" name="Picture 5" descr="HDF_ALMA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084888" y="2924175"/>
                <a:ext cx="2986087" cy="1790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9161" name="Text Box 13"/>
            <p:cNvSpPr txBox="1">
              <a:spLocks noChangeArrowheads="1"/>
            </p:cNvSpPr>
            <p:nvPr/>
          </p:nvSpPr>
          <p:spPr bwMode="auto">
            <a:xfrm>
              <a:off x="6091238" y="2341563"/>
              <a:ext cx="641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b="1" i="0">
                  <a:solidFill>
                    <a:schemeClr val="bg1"/>
                  </a:solidFill>
                </a:rPr>
                <a:t>HST</a:t>
              </a:r>
            </a:p>
          </p:txBody>
        </p:sp>
        <p:sp>
          <p:nvSpPr>
            <p:cNvPr id="49162" name="Text Box 14"/>
            <p:cNvSpPr txBox="1">
              <a:spLocks noChangeArrowheads="1"/>
            </p:cNvSpPr>
            <p:nvPr/>
          </p:nvSpPr>
          <p:spPr bwMode="auto">
            <a:xfrm>
              <a:off x="6103938" y="4076700"/>
              <a:ext cx="844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800" b="1" i="0">
                  <a:solidFill>
                    <a:schemeClr val="bg1"/>
                  </a:solidFill>
                </a:rPr>
                <a:t>ALMA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HelveticaNeueLT Com 45 Lt" charset="0"/>
              </a:rPr>
              <a:t>Atmosphere above </a:t>
            </a:r>
            <a:r>
              <a:rPr lang="en-GB" dirty="0" err="1" smtClean="0">
                <a:latin typeface="HelveticaNeueLT Com 45 Lt" charset="0"/>
              </a:rPr>
              <a:t>Chajnantor</a:t>
            </a:r>
            <a:endParaRPr lang="en-GB" dirty="0" smtClean="0">
              <a:latin typeface="HelveticaNeueLT Com 45 Lt" charset="0"/>
            </a:endParaRPr>
          </a:p>
        </p:txBody>
      </p:sp>
      <p:sp>
        <p:nvSpPr>
          <p:cNvPr id="37892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NeueLT Com 45 L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062118"/>
            <a:ext cx="7236296" cy="54272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9" y="0"/>
            <a:ext cx="8348661" cy="1036638"/>
          </a:xfrm>
        </p:spPr>
        <p:txBody>
          <a:bodyPr/>
          <a:lstStyle/>
          <a:p>
            <a:r>
              <a:rPr lang="en-US" dirty="0" smtClean="0"/>
              <a:t>Adding the 7m antennas</a:t>
            </a:r>
            <a:endParaRPr lang="en-GB" dirty="0"/>
          </a:p>
        </p:txBody>
      </p:sp>
      <p:pic>
        <p:nvPicPr>
          <p:cNvPr id="4" name="Content Placeholder 3" descr="IMG_2056_sm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8563" y="1063972"/>
            <a:ext cx="7713877" cy="5785408"/>
          </a:xfrm>
        </p:spPr>
      </p:pic>
      <p:pic>
        <p:nvPicPr>
          <p:cNvPr id="6" name="Picture 5" descr="IMG_2117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00" y="1065600"/>
            <a:ext cx="7713600" cy="578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CBE2884B-6B11-F341-AA72-8898A19ECCF9}" type="slidenum">
              <a:rPr lang="en-GB">
                <a:ea typeface="ＭＳ Ｐゴシック" charset="-128"/>
                <a:cs typeface="ＭＳ Ｐゴシック" charset="-128"/>
              </a:rPr>
              <a:pPr/>
              <a:t>46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9676">
            <a:off x="-445266" y="113130"/>
            <a:ext cx="38100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16611">
            <a:off x="3487497" y="160445"/>
            <a:ext cx="6081038" cy="2356402"/>
          </a:xfrm>
          <a:prstGeom prst="rect">
            <a:avLst/>
          </a:prstGeom>
        </p:spPr>
      </p:pic>
      <p:pic>
        <p:nvPicPr>
          <p:cNvPr id="11" name="alma4anttimelapse2_medium.mpg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4800" y="3810000"/>
            <a:ext cx="4826000" cy="2714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23979">
            <a:off x="3309227" y="2425057"/>
            <a:ext cx="5998222" cy="25958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A9E21AC9-F0A7-494E-9B1A-95908D5CBAF2}" type="slidenum">
              <a:rPr lang="en-GB">
                <a:ea typeface="ＭＳ Ｐゴシック" charset="-128"/>
                <a:cs typeface="ＭＳ Ｐゴシック" charset="-128"/>
              </a:rPr>
              <a:pPr/>
              <a:t>47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>
              <a:latin typeface="HelveticaNeueLT Com 45 Lt" charset="0"/>
            </a:endParaRPr>
          </a:p>
        </p:txBody>
      </p:sp>
      <p:sp>
        <p:nvSpPr>
          <p:cNvPr id="36868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NeueLT Com 45 Lt" charset="0"/>
            </a:endParaRPr>
          </a:p>
        </p:txBody>
      </p:sp>
      <p:pic>
        <p:nvPicPr>
          <p:cNvPr id="3686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5156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2209800"/>
            <a:ext cx="217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FFFF00"/>
                </a:solidFill>
                <a:latin typeface="Helvetica Neue Light"/>
              </a:rPr>
              <a:t>compact array</a:t>
            </a:r>
            <a:endParaRPr lang="en-US" i="0" dirty="0">
              <a:solidFill>
                <a:srgbClr val="FFFF00"/>
              </a:solidFill>
              <a:latin typeface="Helvetica Neue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33400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Reconfigurable baselines ranging from 15 </a:t>
            </a:r>
            <a:r>
              <a:rPr lang="en-GB" i="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m</a:t>
            </a:r>
            <a:r>
              <a:rPr lang="en-GB" i="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to 18 km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CBE2884B-6B11-F341-AA72-8898A19ECCF9}" type="slidenum">
              <a:rPr lang="en-GB">
                <a:ea typeface="ＭＳ Ｐゴシック" charset="-128"/>
                <a:cs typeface="ＭＳ Ｐゴシック" charset="-128"/>
              </a:rPr>
              <a:pPr/>
              <a:t>48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>
              <a:latin typeface="HelveticaNeueLT Com 45 Lt" charset="0"/>
            </a:endParaRPr>
          </a:p>
        </p:txBody>
      </p:sp>
      <p:sp>
        <p:nvSpPr>
          <p:cNvPr id="37892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NeueLT Com 45 Lt" charset="0"/>
            </a:endParaRPr>
          </a:p>
        </p:txBody>
      </p:sp>
      <p:pic>
        <p:nvPicPr>
          <p:cNvPr id="37893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5156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762000"/>
            <a:ext cx="2185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FFFF00"/>
                </a:solidFill>
                <a:latin typeface="Helvetica Neue Light"/>
              </a:rPr>
              <a:t>extended array</a:t>
            </a:r>
            <a:endParaRPr lang="en-US" i="0" dirty="0">
              <a:solidFill>
                <a:srgbClr val="FFFF00"/>
              </a:solidFill>
              <a:latin typeface="Helvetica Neue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0" dirty="0" smtClean="0">
                <a:latin typeface="Helvetica Neue Light"/>
                <a:cs typeface="Helvetica Neue Light"/>
              </a:rPr>
              <a:t>ALMA Early Science</a:t>
            </a:r>
            <a:endParaRPr lang="en-GB" sz="3600" b="0" dirty="0">
              <a:latin typeface="Helvetica Neue Ligh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 t="7883"/>
          <a:stretch>
            <a:fillRect/>
          </a:stretch>
        </p:blipFill>
        <p:spPr>
          <a:xfrm>
            <a:off x="838200" y="1066800"/>
            <a:ext cx="8458200" cy="623316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79488" y="1435100"/>
            <a:ext cx="8164512" cy="48133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Call for Early Science in March</a:t>
            </a:r>
          </a:p>
          <a:p>
            <a:pPr>
              <a:buNone/>
            </a:pPr>
            <a:endParaRPr lang="en-US" sz="1200" dirty="0" smtClean="0">
              <a:solidFill>
                <a:schemeClr val="bg1"/>
              </a:solidFill>
              <a:latin typeface="Helvetica Neue Ligh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16 dishes, at least 4 received bands, limited time</a:t>
            </a:r>
          </a:p>
          <a:p>
            <a:pPr>
              <a:buNone/>
            </a:pPr>
            <a:endParaRPr lang="en-US" sz="1200" dirty="0" smtClean="0">
              <a:solidFill>
                <a:schemeClr val="bg1"/>
              </a:solidFill>
              <a:latin typeface="Helvetica Neue Ligh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Configurations up to perhaps 500 </a:t>
            </a:r>
            <a:r>
              <a:rPr lang="en-US" dirty="0" err="1" smtClean="0">
                <a:solidFill>
                  <a:schemeClr val="bg1"/>
                </a:solidFill>
                <a:latin typeface="Helvetica Neue Light"/>
              </a:rPr>
              <a:t>m</a:t>
            </a:r>
            <a:endParaRPr lang="en-US" dirty="0" smtClean="0">
              <a:solidFill>
                <a:schemeClr val="bg1"/>
              </a:solidFill>
              <a:latin typeface="Helvetica Neue Light"/>
            </a:endParaRPr>
          </a:p>
          <a:p>
            <a:pPr>
              <a:buNone/>
            </a:pPr>
            <a:endParaRPr lang="en-US" sz="1200" dirty="0" smtClean="0">
              <a:solidFill>
                <a:schemeClr val="bg1"/>
              </a:solidFill>
              <a:latin typeface="Helvetica Neue Ligh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Routine science operations 75% of time with    40+ antennae </a:t>
            </a:r>
            <a:r>
              <a:rPr lang="en-US" dirty="0" err="1" smtClean="0">
                <a:solidFill>
                  <a:schemeClr val="bg1"/>
                </a:solidFill>
                <a:latin typeface="Helvetica Neue Light"/>
              </a:rPr>
              <a:t>extpected</a:t>
            </a:r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 in 2012</a:t>
            </a:r>
          </a:p>
          <a:p>
            <a:pPr>
              <a:buNone/>
            </a:pPr>
            <a:endParaRPr lang="en-US" sz="1200" dirty="0" smtClean="0">
              <a:solidFill>
                <a:schemeClr val="bg1"/>
              </a:solidFill>
              <a:latin typeface="Helvetica Neue Ligh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Helvetica Neue Light"/>
              </a:rPr>
              <a:t>End of construction/full operations in 2013 </a:t>
            </a:r>
            <a:endParaRPr lang="en-US" dirty="0">
              <a:solidFill>
                <a:schemeClr val="bg1"/>
              </a:solidFill>
              <a:latin typeface="Helvetica Neue Light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19200" y="1447800"/>
            <a:ext cx="5715000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Monotype Sorts" charset="2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Com 45 Lt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major </a:t>
            </a:r>
            <a:r>
              <a:rPr lang="en-US" dirty="0" err="1" smtClean="0"/>
              <a:t>programmes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r>
              <a:rPr lang="en-US" dirty="0" smtClean="0"/>
              <a:t> Observatory</a:t>
            </a:r>
          </a:p>
          <a:p>
            <a:pPr lvl="1"/>
            <a:r>
              <a:rPr lang="en-US" dirty="0" smtClean="0"/>
              <a:t>VLT, VLTI, 4m telescopes, survey telescopes, APEX</a:t>
            </a:r>
          </a:p>
          <a:p>
            <a:pPr lvl="1"/>
            <a:r>
              <a:rPr lang="en-US" dirty="0" smtClean="0"/>
              <a:t>mature observatory</a:t>
            </a:r>
          </a:p>
          <a:p>
            <a:pPr lvl="2"/>
            <a:r>
              <a:rPr lang="en-US" dirty="0" smtClean="0"/>
              <a:t>classical observing (‘visitor mode’)</a:t>
            </a:r>
          </a:p>
          <a:p>
            <a:pPr lvl="2"/>
            <a:r>
              <a:rPr lang="en-US" dirty="0" smtClean="0"/>
              <a:t>service observing (VLT/I, survey telescopes)</a:t>
            </a:r>
          </a:p>
          <a:p>
            <a:pPr lvl="2"/>
            <a:r>
              <a:rPr lang="en-US" dirty="0" smtClean="0"/>
              <a:t>extensive data archive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European Partner in ALMA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next large ground-based observatory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opening up mm/sub-mm window for large community</a:t>
            </a:r>
          </a:p>
          <a:p>
            <a:r>
              <a:rPr lang="en-US" dirty="0" smtClean="0"/>
              <a:t>E-ELT design study</a:t>
            </a:r>
          </a:p>
          <a:p>
            <a:pPr lvl="1"/>
            <a:r>
              <a:rPr lang="en-US" dirty="0" smtClean="0"/>
              <a:t>39m optical/infrared telescope</a:t>
            </a:r>
          </a:p>
          <a:p>
            <a:pPr lvl="1"/>
            <a:r>
              <a:rPr lang="en-US" dirty="0" smtClean="0"/>
              <a:t>to be constructed in the next 10 years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r="-8306"/>
          <a:stretch>
            <a:fillRect/>
          </a:stretch>
        </p:blipFill>
        <p:spPr bwMode="auto">
          <a:xfrm>
            <a:off x="900000" y="1124744"/>
            <a:ext cx="8064488" cy="495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ELT in the making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4005064"/>
            <a:ext cx="7859216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ALMA now has more collecting area than any of the future E-ELT </a:t>
            </a:r>
          </a:p>
          <a:p>
            <a:pPr lvl="1"/>
            <a:r>
              <a:rPr lang="en-US" dirty="0" smtClean="0"/>
              <a:t>17 antennas working as array (7 August 2011)</a:t>
            </a:r>
          </a:p>
          <a:p>
            <a:pPr lvl="1"/>
            <a:r>
              <a:rPr lang="en-US" dirty="0" smtClean="0"/>
              <a:t>136 baselines</a:t>
            </a:r>
          </a:p>
          <a:p>
            <a:pPr lvl="1"/>
            <a:r>
              <a:rPr lang="en-US" dirty="0" smtClean="0"/>
              <a:t>&gt;900 proposals for Early Science (Cycle 0)</a:t>
            </a:r>
            <a:endParaRPr lang="en-GB" dirty="0"/>
          </a:p>
        </p:txBody>
      </p:sp>
      <p:pic>
        <p:nvPicPr>
          <p:cNvPr id="6" name="Picture 5" descr="Seventeen_antenn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smtClean="0">
              <a:latin typeface="HelveticaNeueLT Com 45 Lt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endParaRPr lang="en-GB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Picture 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206881" cy="7924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352487">
            <a:off x="501808" y="3355745"/>
            <a:ext cx="834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effectLst>
                  <a:glow rad="127000">
                    <a:srgbClr val="FFFF00">
                      <a:alpha val="75000"/>
                    </a:srgbClr>
                  </a:glow>
                </a:effectLst>
                <a:latin typeface="Helvetica Neue Light"/>
              </a:rPr>
              <a:t>www.almaobservatory.org</a:t>
            </a:r>
            <a:endParaRPr lang="en-US" sz="5400" dirty="0">
              <a:effectLst>
                <a:glow rad="127000">
                  <a:srgbClr val="FFFF00">
                    <a:alpha val="75000"/>
                  </a:srgbClr>
                </a:glow>
              </a:effectLst>
              <a:latin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b="0" dirty="0" smtClean="0">
                <a:latin typeface="Helvetica Neue Light"/>
                <a:cs typeface="Helvetica Neue Light"/>
              </a:rPr>
              <a:t>ALMA regional centres (</a:t>
            </a:r>
            <a:r>
              <a:rPr lang="en-GB" sz="3200" b="0" dirty="0" err="1" smtClean="0">
                <a:latin typeface="Helvetica Neue Light"/>
                <a:cs typeface="Helvetica Neue Light"/>
              </a:rPr>
              <a:t>ARCs</a:t>
            </a:r>
            <a:r>
              <a:rPr lang="en-GB" sz="3200" b="0" dirty="0" smtClean="0">
                <a:latin typeface="Helvetica Neue Light"/>
                <a:cs typeface="Helvetica Neue Light"/>
              </a:rPr>
              <a:t>) will </a:t>
            </a:r>
            <a:br>
              <a:rPr lang="en-GB" sz="3200" b="0" dirty="0" smtClean="0">
                <a:latin typeface="Helvetica Neue Light"/>
                <a:cs typeface="Helvetica Neue Light"/>
              </a:rPr>
            </a:br>
            <a:r>
              <a:rPr lang="en-GB" sz="3200" b="0" dirty="0" smtClean="0">
                <a:latin typeface="Helvetica Neue Light"/>
                <a:cs typeface="Helvetica Neue Light"/>
              </a:rPr>
              <a:t>serve the ALMA user community</a:t>
            </a:r>
          </a:p>
        </p:txBody>
      </p:sp>
      <p:sp>
        <p:nvSpPr>
          <p:cNvPr id="24580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NeueLT Com 45 L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41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ELT_2_cc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79512" y="228600"/>
            <a:ext cx="899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i="0" dirty="0" smtClean="0">
                <a:solidFill>
                  <a:schemeClr val="bg1"/>
                </a:solidFill>
                <a:latin typeface="Helvetica Neue Light"/>
              </a:rPr>
              <a:t>E-ELT: The </a:t>
            </a:r>
            <a:r>
              <a:rPr lang="en-GB" sz="3600" i="0" dirty="0">
                <a:solidFill>
                  <a:schemeClr val="bg1"/>
                </a:solidFill>
                <a:latin typeface="Helvetica Neue Light"/>
              </a:rPr>
              <a:t>World’s Biggest Eye on the Sky</a:t>
            </a:r>
            <a:endParaRPr lang="en-US" sz="3600" i="0" dirty="0">
              <a:solidFill>
                <a:schemeClr val="bg1"/>
              </a:solidFill>
              <a:latin typeface="Helvetica Neue Light"/>
            </a:endParaRPr>
          </a:p>
        </p:txBody>
      </p:sp>
      <p:pic>
        <p:nvPicPr>
          <p:cNvPr id="2052" name="Picture 5" descr="eso-logo-p3005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990600"/>
            <a:ext cx="7302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paranalarmazones_c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76275" y="0"/>
            <a:ext cx="9896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eso1018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38200" y="0"/>
            <a:ext cx="10326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172200" y="4267200"/>
            <a:ext cx="208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FFFF"/>
                </a:solidFill>
              </a:rPr>
              <a:t>Cerro Paranal</a:t>
            </a:r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09600" y="1600200"/>
            <a:ext cx="25733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FFFF"/>
                </a:solidFill>
              </a:rPr>
              <a:t>Cerro Armazones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3F7279C0-E41E-D647-BCC0-30AAA985E3FD}" type="slidenum">
              <a:rPr lang="en-GB">
                <a:ea typeface="ＭＳ Ｐゴシック" charset="-128"/>
                <a:cs typeface="ＭＳ Ｐゴシック" charset="-128"/>
              </a:rPr>
              <a:pPr/>
              <a:t>56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HelveticaNeueLT Com 45 Lt" charset="0"/>
              </a:rPr>
              <a:t>ESO Today</a:t>
            </a:r>
          </a:p>
        </p:txBody>
      </p:sp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0"/>
            <a:ext cx="10293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62000" y="3810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i="0" dirty="0">
                <a:solidFill>
                  <a:schemeClr val="accent3"/>
                </a:solidFill>
                <a:latin typeface="HelveticaNeueLT Com 45 Lt" charset="0"/>
              </a:rPr>
              <a:t>Extremely Large Telescope</a:t>
            </a:r>
            <a:r>
              <a:rPr lang="en-GB" sz="2800" i="0" dirty="0" smtClean="0">
                <a:solidFill>
                  <a:schemeClr val="accent3"/>
                </a:solidFill>
                <a:latin typeface="HelveticaNeueLT Com 45 Lt" charset="0"/>
              </a:rPr>
              <a:t> is in </a:t>
            </a:r>
            <a:r>
              <a:rPr lang="en-GB" sz="2800" i="0" dirty="0">
                <a:solidFill>
                  <a:schemeClr val="accent3"/>
                </a:solidFill>
                <a:latin typeface="HelveticaNeueLT Com 45 Lt" charset="0"/>
              </a:rPr>
              <a:t>design phase</a:t>
            </a:r>
            <a:endParaRPr lang="en-US" sz="2800" i="0" dirty="0">
              <a:solidFill>
                <a:schemeClr val="accent3"/>
              </a:solidFill>
            </a:endParaRPr>
          </a:p>
        </p:txBody>
      </p:sp>
      <p:pic>
        <p:nvPicPr>
          <p:cNvPr id="6" name="Picture 2" descr="elt-illustration-5k-annotated-potw.jpg"/>
          <p:cNvPicPr>
            <a:picLocks noChangeAspect="1"/>
          </p:cNvPicPr>
          <p:nvPr/>
        </p:nvPicPr>
        <p:blipFill>
          <a:blip r:embed="rId3" cstate="print"/>
          <a:srcRect l="76744" t="17222" r="1550" b="65784"/>
          <a:stretch>
            <a:fillRect/>
          </a:stretch>
        </p:blipFill>
        <p:spPr bwMode="auto">
          <a:xfrm>
            <a:off x="5867400" y="3810000"/>
            <a:ext cx="172064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800600" y="1447800"/>
            <a:ext cx="419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/>
            <a:r>
              <a:rPr lang="en-GB" i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revolutionary 5-mirror system with built-in adaptive optics</a:t>
            </a:r>
          </a:p>
          <a:p>
            <a:pPr marL="358775" indent="-358775"/>
            <a:endParaRPr lang="en-GB" i="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358775" indent="-358775"/>
            <a:r>
              <a:rPr lang="en-GB" i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39-m primary mirror</a:t>
            </a:r>
            <a:endParaRPr lang="en-GB" i="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t-illustration-5k-annotated-pot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800600"/>
            <a:ext cx="9144000" cy="129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163" y="990600"/>
            <a:ext cx="555783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1347" name="Line 3"/>
          <p:cNvSpPr>
            <a:spLocks noChangeShapeType="1"/>
          </p:cNvSpPr>
          <p:nvPr/>
        </p:nvSpPr>
        <p:spPr bwMode="auto">
          <a:xfrm>
            <a:off x="1371600" y="990600"/>
            <a:ext cx="0" cy="5562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348" name="Text Box 4"/>
          <p:cNvSpPr txBox="1">
            <a:spLocks noChangeArrowheads="1"/>
          </p:cNvSpPr>
          <p:nvPr/>
        </p:nvSpPr>
        <p:spPr bwMode="auto">
          <a:xfrm rot="-5393503">
            <a:off x="74195" y="3411687"/>
            <a:ext cx="1832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0" dirty="0">
                <a:solidFill>
                  <a:srgbClr val="FFFF00"/>
                </a:solidFill>
                <a:latin typeface="Helvetica Neue Light"/>
                <a:cs typeface="Helvetica Neue Light"/>
              </a:rPr>
              <a:t>1 </a:t>
            </a:r>
            <a:r>
              <a:rPr lang="en-US" i="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arcsecond</a:t>
            </a:r>
            <a:endParaRPr lang="en-US" i="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441349" name="Rectangle 5"/>
          <p:cNvSpPr>
            <a:spLocks noChangeArrowheads="1"/>
          </p:cNvSpPr>
          <p:nvPr/>
        </p:nvSpPr>
        <p:spPr bwMode="auto">
          <a:xfrm>
            <a:off x="7681913" y="4343400"/>
            <a:ext cx="1133475" cy="822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Seeing</a:t>
            </a:r>
          </a:p>
          <a:p>
            <a:r>
              <a:rPr lang="en-US" dirty="0">
                <a:solidFill>
                  <a:srgbClr val="FFFF00"/>
                </a:solidFill>
              </a:rPr>
              <a:t>limited</a:t>
            </a:r>
          </a:p>
        </p:txBody>
      </p:sp>
      <p:sp>
        <p:nvSpPr>
          <p:cNvPr id="441350" name="Rectangle 6"/>
          <p:cNvSpPr>
            <a:spLocks noChangeArrowheads="1"/>
          </p:cNvSpPr>
          <p:nvPr/>
        </p:nvSpPr>
        <p:spPr bwMode="auto">
          <a:xfrm>
            <a:off x="7667625" y="4343400"/>
            <a:ext cx="1095375" cy="822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HST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1351" name="Text Box 7"/>
          <p:cNvSpPr txBox="1">
            <a:spLocks noChangeArrowheads="1"/>
          </p:cNvSpPr>
          <p:nvPr/>
        </p:nvSpPr>
        <p:spPr bwMode="auto">
          <a:xfrm>
            <a:off x="7781925" y="4419600"/>
            <a:ext cx="1362075" cy="822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VLT+AO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1352" name="Rectangle 8"/>
          <p:cNvSpPr>
            <a:spLocks noChangeArrowheads="1"/>
          </p:cNvSpPr>
          <p:nvPr/>
        </p:nvSpPr>
        <p:spPr bwMode="auto">
          <a:xfrm>
            <a:off x="7681913" y="4495800"/>
            <a:ext cx="1462087" cy="822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E-ELT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135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solidFill>
                  <a:schemeClr val="bg1"/>
                </a:solidFill>
                <a:latin typeface="Helvetica Neue Light"/>
                <a:cs typeface="Helvetica Neue Light"/>
              </a:rPr>
              <a:t>A clearer view of the universe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41354" name="Picture 10" descr="HS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990600"/>
            <a:ext cx="5562600" cy="5562600"/>
          </a:xfrm>
          <a:prstGeom prst="rect">
            <a:avLst/>
          </a:prstGeom>
          <a:noFill/>
        </p:spPr>
      </p:pic>
      <p:pic>
        <p:nvPicPr>
          <p:cNvPr id="441355" name="Picture 11" descr="VL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990600"/>
            <a:ext cx="5562600" cy="5562600"/>
          </a:xfrm>
          <a:prstGeom prst="rect">
            <a:avLst/>
          </a:prstGeom>
          <a:noFill/>
        </p:spPr>
      </p:pic>
      <p:pic>
        <p:nvPicPr>
          <p:cNvPr id="441356" name="Picture 12" descr="EEL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990600"/>
            <a:ext cx="5562600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50" grpId="0" animBg="1"/>
      <p:bldP spid="441351" grpId="0" animBg="1"/>
      <p:bldP spid="44135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E-ELT’s Vision</a:t>
            </a:r>
            <a:endParaRPr lang="en-GB" dirty="0"/>
          </a:p>
        </p:txBody>
      </p:sp>
      <p:pic>
        <p:nvPicPr>
          <p:cNvPr id="5123" name="Picture 14" descr="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5" descr="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447800"/>
            <a:ext cx="4344988" cy="4344988"/>
          </a:xfrm>
          <a:prstGeom prst="rect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major </a:t>
            </a:r>
            <a:r>
              <a:rPr lang="en-US" dirty="0" err="1" smtClean="0"/>
              <a:t>programmes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r>
              <a:rPr lang="en-US" dirty="0" smtClean="0"/>
              <a:t> Observatory</a:t>
            </a:r>
          </a:p>
          <a:p>
            <a:pPr lvl="1"/>
            <a:r>
              <a:rPr lang="en-US" dirty="0" smtClean="0"/>
              <a:t>VLT, VLTI, 4m telescopes, survey telescopes, APEX</a:t>
            </a:r>
          </a:p>
          <a:p>
            <a:pPr lvl="1"/>
            <a:r>
              <a:rPr lang="en-US" dirty="0" smtClean="0"/>
              <a:t>mature observatory</a:t>
            </a:r>
          </a:p>
          <a:p>
            <a:pPr lvl="2"/>
            <a:r>
              <a:rPr lang="en-US" dirty="0" smtClean="0"/>
              <a:t>classical observing (‘visitor mode’)</a:t>
            </a:r>
          </a:p>
          <a:p>
            <a:pPr lvl="2"/>
            <a:r>
              <a:rPr lang="en-US" dirty="0" smtClean="0"/>
              <a:t>service observing (VLT/I, survey telescopes)</a:t>
            </a:r>
          </a:p>
          <a:p>
            <a:pPr lvl="2"/>
            <a:r>
              <a:rPr lang="en-US" dirty="0" smtClean="0"/>
              <a:t>extensive data archive</a:t>
            </a:r>
          </a:p>
          <a:p>
            <a:r>
              <a:rPr lang="en-US" dirty="0" smtClean="0"/>
              <a:t>European Partner in ALMA</a:t>
            </a:r>
          </a:p>
          <a:p>
            <a:pPr lvl="1"/>
            <a:r>
              <a:rPr lang="en-US" dirty="0" smtClean="0"/>
              <a:t>next large ground-based observatory</a:t>
            </a:r>
          </a:p>
          <a:p>
            <a:pPr lvl="1"/>
            <a:r>
              <a:rPr lang="en-US" dirty="0" smtClean="0"/>
              <a:t>opening up mm/sub-mm window for large community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E-ELT design study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39m optical/infrared telescope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 be constructed in the next 10 years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800px-The_E-ELT_Enclosure_Inside.jpg"/>
          <p:cNvPicPr>
            <a:picLocks noChangeAspect="1"/>
          </p:cNvPicPr>
          <p:nvPr/>
        </p:nvPicPr>
        <p:blipFill>
          <a:blip r:embed="rId2" cstate="print"/>
          <a:srcRect r="6546"/>
          <a:stretch>
            <a:fillRect/>
          </a:stretch>
        </p:blipFill>
        <p:spPr bwMode="auto">
          <a:xfrm>
            <a:off x="900000" y="1123200"/>
            <a:ext cx="8223936" cy="49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293096"/>
            <a:ext cx="1331640" cy="132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67" y="80367"/>
            <a:ext cx="750094" cy="99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40182"/>
            <a:r>
              <a:rPr lang="en-US" sz="3600" b="0" dirty="0" smtClean="0">
                <a:latin typeface="Helvetica Neue Light"/>
                <a:cs typeface="Helvetica Neue Light"/>
              </a:rPr>
              <a:t>E</a:t>
            </a:r>
            <a:r>
              <a:rPr lang="en-US" sz="3600" b="0" dirty="0">
                <a:latin typeface="Helvetica Neue Light"/>
                <a:cs typeface="Helvetica Neue Light"/>
              </a:rPr>
              <a:t>-ELT:</a:t>
            </a:r>
            <a:r>
              <a:rPr lang="en-US" sz="3600" b="0" dirty="0" smtClean="0">
                <a:latin typeface="Helvetica Neue Light"/>
                <a:cs typeface="Helvetica Neue Light"/>
              </a:rPr>
              <a:t> first light instruments</a:t>
            </a:r>
            <a:endParaRPr lang="en-US" sz="3600" b="0" dirty="0">
              <a:latin typeface="Helvetica Neue Light"/>
              <a:cs typeface="Helvetica Neue Light"/>
            </a:endParaRPr>
          </a:p>
        </p:txBody>
      </p:sp>
      <p:pic>
        <p:nvPicPr>
          <p:cNvPr id="24580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986730"/>
            <a:ext cx="5339953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932040" y="1268760"/>
            <a:ext cx="4320480" cy="4782145"/>
            <a:chOff x="5220072" y="2391271"/>
            <a:chExt cx="4320480" cy="4782145"/>
          </a:xfrm>
        </p:grpSpPr>
        <p:sp>
          <p:nvSpPr>
            <p:cNvPr id="12" name="Oval 11"/>
            <p:cNvSpPr/>
            <p:nvPr/>
          </p:nvSpPr>
          <p:spPr bwMode="auto">
            <a:xfrm>
              <a:off x="5220072" y="3573016"/>
              <a:ext cx="2160240" cy="2160240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7380312" y="5013176"/>
              <a:ext cx="2160240" cy="2160240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6096" y="2391271"/>
              <a:ext cx="36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latin typeface="Cambria"/>
                  <a:cs typeface="Cambria"/>
                </a:rPr>
                <a:t>First Light Instruments</a:t>
              </a:r>
              <a:endParaRPr lang="en-GB" sz="2400" b="1" dirty="0">
                <a:latin typeface="Cambria"/>
                <a:cs typeface="Cambria"/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>
              <a:off x="7236296" y="2852936"/>
              <a:ext cx="1008112" cy="2160240"/>
            </a:xfrm>
            <a:prstGeom prst="straightConnector1">
              <a:avLst/>
            </a:prstGeom>
            <a:solidFill>
              <a:srgbClr val="BBE0E3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6732240" y="2852936"/>
              <a:ext cx="504056" cy="792088"/>
            </a:xfrm>
            <a:prstGeom prst="straightConnector1">
              <a:avLst/>
            </a:prstGeom>
            <a:solidFill>
              <a:srgbClr val="BBE0E3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" name="Rectangle 16"/>
          <p:cNvSpPr/>
          <p:nvPr/>
        </p:nvSpPr>
        <p:spPr>
          <a:xfrm>
            <a:off x="4355976" y="1819672"/>
            <a:ext cx="2626568" cy="60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 Neue Light"/>
              </a:rPr>
              <a:t>Multi-AO Imaging Camera </a:t>
            </a:r>
          </a:p>
          <a:p>
            <a:r>
              <a:rPr lang="en-US" sz="1600" dirty="0" smtClean="0">
                <a:latin typeface="Helvetica Neue Light"/>
              </a:rPr>
              <a:t>for Deep Observations</a:t>
            </a:r>
            <a:endParaRPr lang="en-US" sz="1600" dirty="0">
              <a:latin typeface="Helvetica Neue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96136" y="5661248"/>
            <a:ext cx="1631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 Neue Light"/>
              </a:rPr>
              <a:t>Optical/NIR IFU</a:t>
            </a:r>
          </a:p>
        </p:txBody>
      </p:sp>
      <p:grpSp>
        <p:nvGrpSpPr>
          <p:cNvPr id="2052" name="Group 4"/>
          <p:cNvGrpSpPr>
            <a:grpSpLocks noChangeAspect="1"/>
          </p:cNvGrpSpPr>
          <p:nvPr/>
        </p:nvGrpSpPr>
        <p:grpSpPr bwMode="auto">
          <a:xfrm>
            <a:off x="5082257" y="2806056"/>
            <a:ext cx="1577975" cy="1343024"/>
            <a:chOff x="3379" y="2504"/>
            <a:chExt cx="994" cy="846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79" y="2509"/>
              <a:ext cx="992" cy="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1" y="2504"/>
              <a:ext cx="812" cy="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mv="urn:schemas-microsoft-com:mac:vml" xmlns:p14="http://schemas.microsoft.com/office/powerpoint/2010/main" xmlns="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8" descr="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2462" y="4419600"/>
            <a:ext cx="1989138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7" descr="phot-26a-04-norma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143000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838200" y="1066800"/>
            <a:ext cx="5867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58775" indent="-358775" eaLnBrk="1" hangingPunct="1">
              <a:lnSpc>
                <a:spcPts val="2700"/>
              </a:lnSpc>
            </a:pPr>
            <a:r>
              <a:rPr lang="en-GB" sz="2800" i="0" dirty="0" smtClean="0">
                <a:latin typeface="Helvetica Neue Light"/>
                <a:cs typeface="Helvetica Neue Light"/>
              </a:rPr>
              <a:t>Exoplanets</a:t>
            </a:r>
          </a:p>
          <a:p>
            <a:pPr marL="358775" indent="-358775" eaLnBrk="1" hangingPunct="1">
              <a:lnSpc>
                <a:spcPts val="2700"/>
              </a:lnSpc>
            </a:pPr>
            <a:r>
              <a:rPr lang="en-GB" i="0" dirty="0" smtClean="0">
                <a:latin typeface="Helvetica Neue Light"/>
                <a:cs typeface="Helvetica Neue Light"/>
              </a:rPr>
              <a:t>    </a:t>
            </a:r>
            <a:r>
              <a:rPr lang="en-GB" dirty="0" smtClean="0">
                <a:latin typeface="Helvetica Neue Light"/>
                <a:cs typeface="Helvetica Neue Light"/>
              </a:rPr>
              <a:t>detection </a:t>
            </a:r>
            <a:r>
              <a:rPr lang="en-GB" dirty="0">
                <a:latin typeface="Helvetica Neue Light"/>
                <a:cs typeface="Helvetica Neue Light"/>
              </a:rPr>
              <a:t>and characterisation down</a:t>
            </a:r>
            <a:r>
              <a:rPr lang="en-GB" dirty="0" smtClean="0">
                <a:latin typeface="Helvetica Neue Light"/>
                <a:cs typeface="Helvetica Neue Light"/>
              </a:rPr>
              <a:t> </a:t>
            </a:r>
          </a:p>
          <a:p>
            <a:pPr marL="358775" indent="-358775" eaLnBrk="1" hangingPunct="1">
              <a:lnSpc>
                <a:spcPts val="2700"/>
              </a:lnSpc>
            </a:pPr>
            <a:r>
              <a:rPr lang="en-GB" dirty="0" smtClean="0">
                <a:latin typeface="Helvetica Neue Light"/>
                <a:cs typeface="Helvetica Neue Light"/>
              </a:rPr>
              <a:t>    to </a:t>
            </a:r>
            <a:r>
              <a:rPr lang="en-GB" dirty="0">
                <a:latin typeface="Helvetica Neue Light"/>
                <a:cs typeface="Helvetica Neue Light"/>
              </a:rPr>
              <a:t>Earth masses</a:t>
            </a:r>
          </a:p>
          <a:p>
            <a:pPr marL="358775" indent="-358775" eaLnBrk="1" hangingPunct="1">
              <a:lnSpc>
                <a:spcPts val="2700"/>
              </a:lnSpc>
            </a:pPr>
            <a:endParaRPr lang="en-GB" i="0" dirty="0">
              <a:latin typeface="Helvetica Neue Light"/>
              <a:cs typeface="Helvetica Neue Light"/>
            </a:endParaRPr>
          </a:p>
          <a:p>
            <a:pPr marL="358775" indent="-358775" eaLnBrk="1" hangingPunct="1">
              <a:lnSpc>
                <a:spcPts val="2700"/>
              </a:lnSpc>
            </a:pPr>
            <a:r>
              <a:rPr lang="en-GB" sz="2800" i="0" dirty="0">
                <a:latin typeface="Helvetica Neue Light"/>
                <a:cs typeface="Helvetica Neue Light"/>
              </a:rPr>
              <a:t>Fundamental </a:t>
            </a:r>
            <a:r>
              <a:rPr lang="en-GB" sz="2800" i="0" dirty="0" smtClean="0">
                <a:latin typeface="Helvetica Neue Light"/>
                <a:cs typeface="Helvetica Neue Light"/>
              </a:rPr>
              <a:t>physics</a:t>
            </a:r>
            <a:endParaRPr lang="en-GB" i="0" dirty="0" smtClean="0">
              <a:latin typeface="Helvetica Neue Light"/>
              <a:cs typeface="Helvetica Neue Light"/>
            </a:endParaRPr>
          </a:p>
          <a:p>
            <a:pPr marL="358775" indent="-358775" eaLnBrk="1" hangingPunct="1">
              <a:lnSpc>
                <a:spcPts val="2700"/>
              </a:lnSpc>
            </a:pPr>
            <a:r>
              <a:rPr lang="en-GB" i="0" dirty="0" smtClean="0">
                <a:latin typeface="Helvetica Neue Light"/>
                <a:cs typeface="Helvetica Neue Light"/>
              </a:rPr>
              <a:t>    </a:t>
            </a:r>
            <a:r>
              <a:rPr lang="en-GB" dirty="0">
                <a:latin typeface="Helvetica Neue Light"/>
                <a:cs typeface="Helvetica Neue Light"/>
              </a:rPr>
              <a:t>expansion history of the universe, physics laws variations with time</a:t>
            </a:r>
          </a:p>
          <a:p>
            <a:pPr marL="358775" indent="-358775" eaLnBrk="1" hangingPunct="1">
              <a:lnSpc>
                <a:spcPts val="2700"/>
              </a:lnSpc>
            </a:pPr>
            <a:r>
              <a:rPr lang="en-GB" i="0" dirty="0">
                <a:latin typeface="Helvetica Neue Light"/>
                <a:cs typeface="Helvetica Neue Light"/>
              </a:rPr>
              <a:t> </a:t>
            </a:r>
          </a:p>
          <a:p>
            <a:pPr marL="358775" indent="-358775" eaLnBrk="1" hangingPunct="1">
              <a:lnSpc>
                <a:spcPts val="2700"/>
              </a:lnSpc>
            </a:pPr>
            <a:r>
              <a:rPr lang="en-GB" sz="2800" i="0" dirty="0">
                <a:latin typeface="Helvetica Neue Light"/>
                <a:cs typeface="Helvetica Neue Light"/>
              </a:rPr>
              <a:t>Black </a:t>
            </a:r>
            <a:r>
              <a:rPr lang="en-GB" sz="2800" i="0" dirty="0" smtClean="0">
                <a:latin typeface="Helvetica Neue Light"/>
                <a:cs typeface="Helvetica Neue Light"/>
              </a:rPr>
              <a:t>holes</a:t>
            </a:r>
            <a:endParaRPr lang="en-GB" i="0" dirty="0" smtClean="0">
              <a:latin typeface="Helvetica Neue Light"/>
              <a:cs typeface="Helvetica Neue Light"/>
            </a:endParaRPr>
          </a:p>
          <a:p>
            <a:pPr marL="358775" indent="-358775" eaLnBrk="1" hangingPunct="1">
              <a:lnSpc>
                <a:spcPts val="2700"/>
              </a:lnSpc>
            </a:pPr>
            <a:r>
              <a:rPr lang="en-GB" dirty="0" smtClean="0">
                <a:latin typeface="Helvetica Neue Light"/>
                <a:cs typeface="Helvetica Neue Light"/>
              </a:rPr>
              <a:t>    physics </a:t>
            </a:r>
            <a:r>
              <a:rPr lang="en-GB" dirty="0">
                <a:latin typeface="Helvetica Neue Light"/>
                <a:cs typeface="Helvetica Neue Light"/>
              </a:rPr>
              <a:t>at the edge of black holes, evolution of black holes with</a:t>
            </a:r>
            <a:r>
              <a:rPr lang="en-GB" dirty="0" smtClean="0">
                <a:latin typeface="Helvetica Neue Light"/>
                <a:cs typeface="Helvetica Neue Light"/>
              </a:rPr>
              <a:t> time</a:t>
            </a:r>
            <a:endParaRPr lang="en-GB" dirty="0">
              <a:latin typeface="Helvetica Neue Light"/>
              <a:cs typeface="Helvetica Neue Light"/>
            </a:endParaRPr>
          </a:p>
          <a:p>
            <a:pPr marL="358775" indent="-358775" eaLnBrk="1" hangingPunct="1">
              <a:lnSpc>
                <a:spcPts val="2700"/>
              </a:lnSpc>
            </a:pPr>
            <a:endParaRPr lang="en-GB" i="0" dirty="0">
              <a:latin typeface="Helvetica Neue Light"/>
              <a:cs typeface="Helvetica Neue Light"/>
            </a:endParaRPr>
          </a:p>
          <a:p>
            <a:pPr marL="358775" indent="-358775" eaLnBrk="1" hangingPunct="1">
              <a:lnSpc>
                <a:spcPts val="2700"/>
              </a:lnSpc>
            </a:pPr>
            <a:r>
              <a:rPr lang="en-GB" sz="2800" i="0" dirty="0">
                <a:latin typeface="Helvetica Neue Light"/>
                <a:cs typeface="Helvetica Neue Light"/>
              </a:rPr>
              <a:t>Structure </a:t>
            </a:r>
            <a:r>
              <a:rPr lang="en-GB" sz="2800" i="0" dirty="0" smtClean="0">
                <a:latin typeface="Helvetica Neue Light"/>
                <a:cs typeface="Helvetica Neue Light"/>
              </a:rPr>
              <a:t>formation</a:t>
            </a:r>
            <a:endParaRPr lang="en-GB" i="0" dirty="0" smtClean="0">
              <a:latin typeface="Helvetica Neue Light"/>
              <a:cs typeface="Helvetica Neue Light"/>
            </a:endParaRPr>
          </a:p>
          <a:p>
            <a:pPr marL="358775" indent="-358775" eaLnBrk="1" hangingPunct="1">
              <a:lnSpc>
                <a:spcPts val="2700"/>
              </a:lnSpc>
            </a:pPr>
            <a:r>
              <a:rPr lang="en-GB" i="0" dirty="0" smtClean="0">
                <a:latin typeface="Helvetica Neue Light"/>
                <a:cs typeface="Helvetica Neue Light"/>
              </a:rPr>
              <a:t>    </a:t>
            </a:r>
            <a:r>
              <a:rPr lang="en-GB" dirty="0" smtClean="0">
                <a:latin typeface="Helvetica Neue Light"/>
                <a:cs typeface="Helvetica Neue Light"/>
              </a:rPr>
              <a:t>watching the first galaxies form, resolving distant galaxies into stars</a:t>
            </a:r>
          </a:p>
          <a:p>
            <a:pPr marL="358775" indent="-358775" eaLnBrk="1" hangingPunct="1">
              <a:lnSpc>
                <a:spcPts val="2700"/>
              </a:lnSpc>
            </a:pPr>
            <a:endParaRPr lang="en-GB" i="0" dirty="0">
              <a:latin typeface="Helvetica Neue Light"/>
              <a:cs typeface="Helvetica Neue Light"/>
            </a:endParaRPr>
          </a:p>
          <a:p>
            <a:pPr marL="358775" indent="-358775">
              <a:lnSpc>
                <a:spcPts val="2700"/>
              </a:lnSpc>
            </a:pPr>
            <a:r>
              <a:rPr lang="en-US" i="0" dirty="0" smtClean="0">
                <a:latin typeface="Helvetica Neue Light"/>
                <a:cs typeface="Helvetica Neue Light"/>
              </a:rPr>
              <a:t> </a:t>
            </a:r>
            <a:endParaRPr lang="en-US" i="0" dirty="0" smtClean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marL="358775" indent="-358775" eaLnBrk="1" hangingPunct="1">
              <a:lnSpc>
                <a:spcPts val="2200"/>
              </a:lnSpc>
              <a:buFont typeface="Lucida Grande" charset="0"/>
              <a:buChar char="–"/>
            </a:pPr>
            <a:endParaRPr lang="en-GB" sz="2000" dirty="0"/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1981200" y="228600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GB" sz="3600" i="0" dirty="0">
                <a:latin typeface="Helvetica Neue Light"/>
                <a:cs typeface="Helvetica Neue Light"/>
              </a:rPr>
              <a:t>Extremely </a:t>
            </a:r>
            <a:r>
              <a:rPr lang="en-GB" sz="3600" i="0" dirty="0">
                <a:solidFill>
                  <a:srgbClr val="0000FF"/>
                </a:solidFill>
                <a:latin typeface="Helvetica Neue Light"/>
                <a:cs typeface="Helvetica Neue Light"/>
              </a:rPr>
              <a:t>Exciting</a:t>
            </a:r>
            <a:r>
              <a:rPr lang="en-GB" sz="3600" i="0" dirty="0">
                <a:latin typeface="Helvetica Neue Light"/>
                <a:cs typeface="Helvetica Neue Light"/>
              </a:rPr>
              <a:t> Science</a:t>
            </a:r>
            <a:endParaRPr lang="en-US" sz="3600" i="0" dirty="0">
              <a:latin typeface="Helvetica Neue Light"/>
              <a:cs typeface="Helvetica Neue Light"/>
            </a:endParaRPr>
          </a:p>
        </p:txBody>
      </p:sp>
      <p:pic>
        <p:nvPicPr>
          <p:cNvPr id="10" name="Picture 27" descr="0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667000"/>
            <a:ext cx="1989138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838200" y="1066800"/>
            <a:ext cx="5867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58775" indent="-358775" eaLnBrk="1" hangingPunct="1">
              <a:lnSpc>
                <a:spcPts val="2700"/>
              </a:lnSpc>
            </a:pPr>
            <a:endParaRPr lang="en-GB" i="0" dirty="0" smtClean="0">
              <a:latin typeface="Helvetica Neue Light"/>
              <a:cs typeface="Helvetica Neue Light"/>
            </a:endParaRPr>
          </a:p>
          <a:p>
            <a:pPr marL="358775" indent="-358775">
              <a:lnSpc>
                <a:spcPts val="2700"/>
              </a:lnSpc>
            </a:pPr>
            <a:r>
              <a:rPr lang="en-US" i="0" dirty="0">
                <a:latin typeface="Helvetica Neue Light"/>
                <a:cs typeface="Helvetica Neue Light"/>
              </a:rPr>
              <a:t> </a:t>
            </a:r>
            <a:r>
              <a:rPr lang="en-US" sz="2800" i="0" dirty="0">
                <a:latin typeface="Helvetica Neue Light"/>
                <a:cs typeface="Helvetica Neue Light"/>
              </a:rPr>
              <a:t>Synergies with the VLT, JWST</a:t>
            </a:r>
            <a:r>
              <a:rPr lang="en-US" sz="2800" i="0" dirty="0" smtClean="0">
                <a:latin typeface="Helvetica Neue Light"/>
                <a:cs typeface="Helvetica Neue Light"/>
              </a:rPr>
              <a:t> </a:t>
            </a:r>
          </a:p>
          <a:p>
            <a:pPr marL="358775" indent="-358775">
              <a:lnSpc>
                <a:spcPts val="2700"/>
              </a:lnSpc>
            </a:pPr>
            <a:r>
              <a:rPr lang="en-US" sz="2800" i="0">
                <a:latin typeface="Helvetica Neue Light"/>
                <a:cs typeface="Helvetica Neue Light"/>
              </a:rPr>
              <a:t> </a:t>
            </a:r>
            <a:r>
              <a:rPr lang="en-US" sz="2800" i="0" smtClean="0">
                <a:latin typeface="Helvetica Neue Light"/>
                <a:cs typeface="Helvetica Neue Light"/>
              </a:rPr>
              <a:t>and </a:t>
            </a:r>
            <a:r>
              <a:rPr lang="en-US" sz="2800" i="0" dirty="0">
                <a:latin typeface="Helvetica Neue Light"/>
                <a:cs typeface="Helvetica Neue Light"/>
              </a:rPr>
              <a:t>ALMA</a:t>
            </a:r>
          </a:p>
          <a:p>
            <a:pPr marL="358775" indent="-358775">
              <a:lnSpc>
                <a:spcPts val="2700"/>
              </a:lnSpc>
            </a:pPr>
            <a:endParaRPr lang="en-US" sz="2800" i="0" dirty="0">
              <a:latin typeface="Helvetica Neue Light"/>
              <a:cs typeface="Helvetica Neue Light"/>
            </a:endParaRPr>
          </a:p>
          <a:p>
            <a:pPr marL="358775" indent="-358775">
              <a:lnSpc>
                <a:spcPts val="2700"/>
              </a:lnSpc>
            </a:pPr>
            <a:r>
              <a:rPr lang="en-US" sz="2800" i="0" dirty="0">
                <a:latin typeface="Helvetica Neue Light"/>
                <a:cs typeface="Helvetica Neue Light"/>
              </a:rPr>
              <a:t> The </a:t>
            </a:r>
            <a:r>
              <a:rPr lang="en-US" sz="2800" i="0" dirty="0">
                <a:solidFill>
                  <a:srgbClr val="0000FF"/>
                </a:solidFill>
                <a:latin typeface="Helvetica Neue Light"/>
                <a:cs typeface="Helvetica Neue Light"/>
              </a:rPr>
              <a:t>Unknown</a:t>
            </a:r>
          </a:p>
          <a:p>
            <a:pPr marL="358775" indent="-358775" eaLnBrk="1" hangingPunct="1">
              <a:lnSpc>
                <a:spcPts val="2200"/>
              </a:lnSpc>
              <a:buFont typeface="Lucida Grande" charset="0"/>
              <a:buChar char="–"/>
            </a:pPr>
            <a:endParaRPr lang="en-GB" sz="2000" dirty="0"/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1981200" y="228600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charset="0"/>
              <a:buNone/>
            </a:pPr>
            <a:r>
              <a:rPr lang="en-GB" sz="3600" i="0" dirty="0">
                <a:latin typeface="Helvetica Neue Light"/>
                <a:cs typeface="Helvetica Neue Light"/>
              </a:rPr>
              <a:t>Extremely </a:t>
            </a:r>
            <a:r>
              <a:rPr lang="en-GB" sz="3600" i="0" dirty="0">
                <a:solidFill>
                  <a:srgbClr val="0000FF"/>
                </a:solidFill>
                <a:latin typeface="Helvetica Neue Light"/>
                <a:cs typeface="Helvetica Neue Light"/>
              </a:rPr>
              <a:t>Exciting</a:t>
            </a:r>
            <a:r>
              <a:rPr lang="en-GB" sz="3600" i="0" dirty="0">
                <a:latin typeface="Helvetica Neue Light"/>
                <a:cs typeface="Helvetica Neue Light"/>
              </a:rPr>
              <a:t> Science</a:t>
            </a:r>
            <a:endParaRPr lang="en-US" sz="3600" i="0" dirty="0">
              <a:latin typeface="Helvetica Neue Light"/>
              <a:cs typeface="Helvetica Neue Light"/>
            </a:endParaRPr>
          </a:p>
        </p:txBody>
      </p:sp>
      <p:pic>
        <p:nvPicPr>
          <p:cNvPr id="7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581796" cy="174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2571750" cy="17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8233172" cy="1324943"/>
          </a:xfr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40638" bIns="32146" numCol="1" anchor="t" anchorCtr="0" compatLnSpc="1">
            <a:prstTxWarp prst="textNoShape">
              <a:avLst/>
            </a:prstTxWarp>
          </a:bodyPr>
          <a:lstStyle/>
          <a:p>
            <a:pPr marL="116082" indent="-75900"/>
            <a:r>
              <a:rPr lang="en-US" sz="3600" b="0" dirty="0" smtClean="0">
                <a:latin typeface="Helvetica Neue Light"/>
                <a:cs typeface="Helvetica Neue Light"/>
              </a:rPr>
              <a:t>E-ELT first </a:t>
            </a:r>
            <a:r>
              <a:rPr lang="en-US" sz="3600" b="0" dirty="0">
                <a:latin typeface="Helvetica Neue Light"/>
                <a:cs typeface="Helvetica Neue Light"/>
              </a:rPr>
              <a:t>light possible in 2021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36512" y="1340768"/>
            <a:ext cx="9251069" cy="5016500"/>
            <a:chOff x="-36512" y="1340768"/>
            <a:chExt cx="9251069" cy="5016500"/>
          </a:xfrm>
        </p:grpSpPr>
        <p:pic>
          <p:nvPicPr>
            <p:cNvPr id="38913" name="Picture 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val="0"/>
                </a:ext>
              </a:extLst>
            </a:blip>
            <a:srcRect l="1814" t="4438" r="2327" b="3290"/>
            <a:stretch/>
          </p:blipFill>
          <p:spPr bwMode="auto">
            <a:xfrm>
              <a:off x="-36512" y="1340768"/>
              <a:ext cx="9251069" cy="501650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5" name="Rectangle 4"/>
            <p:cNvSpPr/>
            <p:nvPr/>
          </p:nvSpPr>
          <p:spPr bwMode="auto">
            <a:xfrm>
              <a:off x="1187624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211960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308304" y="3501008"/>
              <a:ext cx="648072" cy="288032"/>
            </a:xfrm>
            <a:prstGeom prst="rect">
              <a:avLst/>
            </a:prstGeom>
            <a:solidFill>
              <a:srgbClr val="9F9F9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699792" y="6093296"/>
              <a:ext cx="648072" cy="252000"/>
            </a:xfrm>
            <a:prstGeom prst="rect">
              <a:avLst/>
            </a:prstGeom>
            <a:solidFill>
              <a:srgbClr val="9F9F9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652120" y="6093296"/>
              <a:ext cx="648072" cy="252000"/>
            </a:xfrm>
            <a:prstGeom prst="rect">
              <a:avLst/>
            </a:prstGeom>
            <a:solidFill>
              <a:srgbClr val="9F9F9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8" name="Rectangle 4"/>
          <p:cNvSpPr>
            <a:spLocks noChangeArrowheads="1"/>
          </p:cNvSpPr>
          <p:nvPr/>
        </p:nvSpPr>
        <p:spPr bwMode="auto">
          <a:xfrm>
            <a:off x="1981200" y="5791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</a:endParaRPr>
          </a:p>
        </p:txBody>
      </p:sp>
      <p:sp>
        <p:nvSpPr>
          <p:cNvPr id="94211" name="Text Box 6"/>
          <p:cNvSpPr txBox="1">
            <a:spLocks noChangeArrowheads="1"/>
          </p:cNvSpPr>
          <p:nvPr/>
        </p:nvSpPr>
        <p:spPr bwMode="auto">
          <a:xfrm>
            <a:off x="1524000" y="228600"/>
            <a:ext cx="57374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 sz="3600" i="0" dirty="0">
                <a:latin typeface="Helvetica Neue Light" charset="0"/>
              </a:rPr>
              <a:t>ESO Fellowship programme </a:t>
            </a:r>
          </a:p>
        </p:txBody>
      </p:sp>
      <p:pic>
        <p:nvPicPr>
          <p:cNvPr id="942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43000"/>
            <a:ext cx="7848600" cy="219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90600" y="3352800"/>
            <a:ext cx="83169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Open to all </a:t>
            </a:r>
            <a:r>
              <a:rPr lang="en-US" sz="2800" i="0" kern="0" dirty="0" smtClean="0">
                <a:latin typeface="Helvetica Neue Light"/>
                <a:cs typeface="Helvetica Neue Light"/>
              </a:rPr>
              <a:t>nationalities, but preference </a:t>
            </a:r>
            <a:r>
              <a:rPr lang="en-US" sz="2800" i="0" kern="0" dirty="0">
                <a:latin typeface="Helvetica Neue Light"/>
                <a:cs typeface="Helvetica Neue Light"/>
              </a:rPr>
              <a:t>to ESO member countries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3 years in Garching or 4 in Chile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Chile Fellows do</a:t>
            </a:r>
            <a:r>
              <a:rPr lang="en-US" sz="2800" i="0" kern="0" dirty="0" smtClean="0">
                <a:latin typeface="Helvetica Neue Light"/>
                <a:cs typeface="Helvetica Neue Light"/>
              </a:rPr>
              <a:t> research </a:t>
            </a:r>
            <a:r>
              <a:rPr lang="en-US" sz="2800" i="0" kern="0" dirty="0">
                <a:latin typeface="Helvetica Neue Light"/>
                <a:cs typeface="Helvetica Neue Light"/>
              </a:rPr>
              <a:t>plus</a:t>
            </a:r>
            <a:r>
              <a:rPr lang="en-US" sz="2800" i="0" kern="0" dirty="0" smtClean="0">
                <a:latin typeface="Helvetica Neue Light"/>
                <a:cs typeface="Helvetica Neue Light"/>
              </a:rPr>
              <a:t> observatory work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Garching Fellows do</a:t>
            </a:r>
            <a:r>
              <a:rPr lang="en-US" sz="2800" i="0" kern="0" dirty="0" smtClean="0">
                <a:latin typeface="Helvetica Neue Light"/>
                <a:cs typeface="Helvetica Neue Light"/>
              </a:rPr>
              <a:t> research </a:t>
            </a:r>
            <a:r>
              <a:rPr lang="en-US" sz="2800" i="0" kern="0" dirty="0">
                <a:latin typeface="Helvetica Neue Light"/>
                <a:cs typeface="Helvetica Neue Light"/>
              </a:rPr>
              <a:t>plus support work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Deadline for applications is </a:t>
            </a:r>
            <a:r>
              <a:rPr lang="en-US" sz="2800" i="0" kern="0" dirty="0" smtClean="0">
                <a:latin typeface="Helvetica Neue Light"/>
                <a:cs typeface="Helvetica Neue Light"/>
              </a:rPr>
              <a:t>15 October</a:t>
            </a:r>
            <a:endParaRPr lang="en-US" sz="2800" i="0" kern="0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E54AF514-6459-E843-A47C-3DDC51662AE9}" type="slidenum">
              <a:rPr lang="en-GB">
                <a:ea typeface="ＭＳ Ｐゴシック" charset="-128"/>
                <a:cs typeface="ＭＳ Ｐゴシック" charset="-128"/>
              </a:rPr>
              <a:pPr/>
              <a:t>65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200" b="0" dirty="0" smtClean="0">
                <a:latin typeface="Helvetica Neue Light"/>
              </a:rPr>
              <a:t>Fellows and students are the </a:t>
            </a:r>
            <a:br>
              <a:rPr lang="en-GB" sz="3200" b="0" dirty="0" smtClean="0">
                <a:latin typeface="Helvetica Neue Light"/>
              </a:rPr>
            </a:br>
            <a:r>
              <a:rPr lang="en-GB" sz="3200" b="0" dirty="0" smtClean="0">
                <a:latin typeface="Helvetica Neue Light"/>
              </a:rPr>
              <a:t>next generation of ESO users</a:t>
            </a:r>
          </a:p>
        </p:txBody>
      </p:sp>
      <p:pic>
        <p:nvPicPr>
          <p:cNvPr id="7" name="Content Placeholder 6" descr="Picture 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4143" r="-4143"/>
          <a:stretch>
            <a:fillRect/>
          </a:stretch>
        </p:blipFill>
        <p:spPr>
          <a:xfrm>
            <a:off x="827088" y="1052512"/>
            <a:ext cx="8316912" cy="55006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"/>
          </a:blip>
          <a:srcRect t="16599" b="37981"/>
          <a:stretch>
            <a:fillRect/>
          </a:stretch>
        </p:blipFill>
        <p:spPr bwMode="auto">
          <a:xfrm>
            <a:off x="990600" y="4419600"/>
            <a:ext cx="6089650" cy="208121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2133600" y="228600"/>
            <a:ext cx="50000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 sz="3600" i="0" dirty="0">
                <a:solidFill>
                  <a:schemeClr val="tx2"/>
                </a:solidFill>
                <a:latin typeface="Helvetica Neue Light"/>
                <a:cs typeface="Helvetica Neue Light"/>
              </a:rPr>
              <a:t>ESO Visitor Programme</a:t>
            </a:r>
            <a:endParaRPr lang="en-US" sz="3600" i="0" dirty="0">
              <a:solidFill>
                <a:schemeClr val="tx2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4" cstate="print"/>
          <a:srcRect t="37492"/>
          <a:stretch>
            <a:fillRect/>
          </a:stretch>
        </p:blipFill>
        <p:spPr bwMode="auto">
          <a:xfrm>
            <a:off x="2743200" y="2667000"/>
            <a:ext cx="6191250" cy="21336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90600" y="1143000"/>
            <a:ext cx="831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ESO welcomes short and long term visits by astronomers from around the world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Visitor applications can be submitted any time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dsc00743"/>
          <p:cNvPicPr>
            <a:picLocks noChangeAspect="1" noChangeArrowheads="1"/>
          </p:cNvPicPr>
          <p:nvPr/>
        </p:nvPicPr>
        <p:blipFill>
          <a:blip r:embed="rId3" cstate="print">
            <a:lum contrast="-2000"/>
          </a:blip>
          <a:srcRect/>
          <a:stretch>
            <a:fillRect/>
          </a:stretch>
        </p:blipFill>
        <p:spPr bwMode="auto">
          <a:xfrm rot="-5400000">
            <a:off x="4705350" y="1847850"/>
            <a:ext cx="50292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 Box 6"/>
          <p:cNvSpPr txBox="1">
            <a:spLocks noChangeArrowheads="1"/>
          </p:cNvSpPr>
          <p:nvPr/>
        </p:nvSpPr>
        <p:spPr bwMode="auto">
          <a:xfrm>
            <a:off x="1905000" y="228600"/>
            <a:ext cx="60708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 sz="3600" i="0" dirty="0">
                <a:latin typeface="Helvetica Neue Light" charset="0"/>
              </a:rPr>
              <a:t>ESO Studentship Programme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38200" y="1066800"/>
            <a:ext cx="4495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Open to all nationalities, but preference to ESO member </a:t>
            </a:r>
            <a:r>
              <a:rPr lang="en-US" sz="2800" i="0" kern="0" dirty="0" smtClean="0">
                <a:latin typeface="Helvetica Neue Light"/>
                <a:cs typeface="Helvetica Neue Light"/>
              </a:rPr>
              <a:t>countries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endParaRPr lang="en-US" sz="1200" i="0" kern="0" dirty="0" smtClean="0">
              <a:latin typeface="Helvetica Neue Light"/>
              <a:cs typeface="Helvetica Neue Ligh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Students spend one or two years at </a:t>
            </a:r>
            <a:r>
              <a:rPr lang="en-US" sz="2800" i="0" kern="0" dirty="0" smtClean="0">
                <a:latin typeface="Helvetica Neue Light"/>
                <a:cs typeface="Helvetica Neue Light"/>
              </a:rPr>
              <a:t>ESO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endParaRPr lang="en-US" sz="1400" i="0" kern="0" dirty="0" smtClean="0">
              <a:latin typeface="Helvetica Neue Light"/>
              <a:cs typeface="Helvetica Neue Ligh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Also 2-3 month research opportunities for student </a:t>
            </a:r>
            <a:r>
              <a:rPr lang="en-US" sz="2800" i="0" kern="0" dirty="0" smtClean="0">
                <a:latin typeface="Helvetica Neue Light"/>
                <a:cs typeface="Helvetica Neue Light"/>
              </a:rPr>
              <a:t>interns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endParaRPr lang="en-US" sz="1400" i="0" kern="0" dirty="0" smtClean="0">
              <a:latin typeface="Helvetica Neue Light"/>
              <a:cs typeface="Helvetica Neue Ligh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90000"/>
              <a:buFont typeface="Monotype Sorts" charset="2"/>
              <a:buChar char="n"/>
              <a:defRPr/>
            </a:pPr>
            <a:r>
              <a:rPr lang="en-US" sz="2800" i="0" kern="0" dirty="0">
                <a:latin typeface="Helvetica Neue Light"/>
                <a:cs typeface="Helvetica Neue Light"/>
              </a:rPr>
              <a:t>Deadline for student applications is June 15th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6"/>
          <p:cNvSpPr txBox="1">
            <a:spLocks noChangeArrowheads="1"/>
          </p:cNvSpPr>
          <p:nvPr/>
        </p:nvSpPr>
        <p:spPr bwMode="auto">
          <a:xfrm>
            <a:off x="2819400" y="152400"/>
            <a:ext cx="34768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CL" sz="3600" i="0" dirty="0">
                <a:latin typeface="Helvetica Neue Light" charset="0"/>
              </a:rPr>
              <a:t>ESO Workshops</a:t>
            </a:r>
          </a:p>
        </p:txBody>
      </p:sp>
      <p:pic>
        <p:nvPicPr>
          <p:cNvPr id="10035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92444"/>
            <a:ext cx="4191000" cy="588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838199"/>
            <a:ext cx="4648200" cy="32843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0800" y="1905000"/>
            <a:ext cx="2815422" cy="3987661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0358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733800"/>
            <a:ext cx="4267200" cy="304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197195B4-94DE-7A4A-94A2-D1232CF87BE2}" type="slidenum">
              <a:rPr lang="en-GB">
                <a:ea typeface="ＭＳ Ｐゴシック" charset="-128"/>
                <a:cs typeface="ＭＳ Ｐゴシック" charset="-128"/>
              </a:rPr>
              <a:pPr/>
              <a:t>69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b="0" dirty="0" smtClean="0">
                <a:latin typeface="Helvetica Neue Light"/>
                <a:cs typeface="Helvetica Neue Light"/>
              </a:rPr>
              <a:t>ESO’s goals for the next five years 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123950"/>
            <a:ext cx="8497887" cy="4392613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Helvetica Neue Light"/>
                <a:cs typeface="Helvetica Neue Light"/>
              </a:rPr>
              <a:t>Best science from La Silla </a:t>
            </a:r>
            <a:r>
              <a:rPr lang="en-GB" dirty="0" err="1" smtClean="0">
                <a:latin typeface="Helvetica Neue Light"/>
                <a:cs typeface="Helvetica Neue Light"/>
              </a:rPr>
              <a:t>Paranal</a:t>
            </a:r>
            <a:r>
              <a:rPr lang="en-GB" dirty="0" smtClean="0">
                <a:latin typeface="Helvetica Neue Light"/>
                <a:cs typeface="Helvetica Neue Light"/>
              </a:rPr>
              <a:t> Observatory</a:t>
            </a:r>
          </a:p>
          <a:p>
            <a:pPr lvl="1" eaLnBrk="1" hangingPunct="1">
              <a:spcBef>
                <a:spcPct val="10000"/>
              </a:spcBef>
              <a:buFont typeface="Arial" charset="0"/>
              <a:buChar char="•"/>
            </a:pPr>
            <a:r>
              <a:rPr lang="en-GB" dirty="0" smtClean="0">
                <a:latin typeface="Helvetica Neue Light"/>
                <a:cs typeface="Helvetica Neue Light"/>
              </a:rPr>
              <a:t>Second generation instruments (VLT/VLTI)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dirty="0" smtClean="0">
                <a:latin typeface="Helvetica Neue Light"/>
                <a:cs typeface="Helvetica Neue Light"/>
              </a:rPr>
              <a:t>Key surveys with VST and VISTA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dirty="0" smtClean="0">
                <a:latin typeface="Helvetica Neue Light"/>
                <a:cs typeface="Helvetica Neue Light"/>
              </a:rPr>
              <a:t>Long-term programs for unique science on La Silla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dirty="0" smtClean="0">
                <a:latin typeface="Helvetica Neue Light"/>
                <a:cs typeface="Helvetica Neue Light"/>
              </a:rPr>
              <a:t>Prepare for ALMA science with APEX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>
                <a:latin typeface="Helvetica Neue Light"/>
                <a:cs typeface="Helvetica Neue Light"/>
              </a:rPr>
              <a:t>Deliver ALMA on time and budget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>
                <a:latin typeface="Helvetica Neue Light"/>
                <a:cs typeface="Helvetica Neue Light"/>
              </a:rPr>
              <a:t>Design world-leading E-ELT, and secure funding   for construction and operations</a:t>
            </a:r>
          </a:p>
        </p:txBody>
      </p:sp>
      <p:pic>
        <p:nvPicPr>
          <p:cNvPr id="70661" name="Picture 4" descr="lso-sunset-preview"/>
          <p:cNvPicPr>
            <a:picLocks noChangeAspect="1" noChangeArrowheads="1"/>
          </p:cNvPicPr>
          <p:nvPr/>
        </p:nvPicPr>
        <p:blipFill>
          <a:blip r:embed="rId3" cstate="print"/>
          <a:srcRect l="7813" r="7813"/>
          <a:stretch>
            <a:fillRect/>
          </a:stretch>
        </p:blipFill>
        <p:spPr bwMode="auto">
          <a:xfrm>
            <a:off x="0" y="5508625"/>
            <a:ext cx="2216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5"/>
          <p:cNvPicPr>
            <a:picLocks noChangeAspect="1" noChangeArrowheads="1"/>
          </p:cNvPicPr>
          <p:nvPr/>
        </p:nvPicPr>
        <p:blipFill>
          <a:blip r:embed="rId4" cstate="print"/>
          <a:srcRect t="26456" b="7054"/>
          <a:stretch>
            <a:fillRect/>
          </a:stretch>
        </p:blipFill>
        <p:spPr bwMode="auto">
          <a:xfrm>
            <a:off x="2127250" y="5508625"/>
            <a:ext cx="2159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6" descr="general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5508625"/>
            <a:ext cx="18097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7" descr="2006-jun-icon"/>
          <p:cNvPicPr>
            <a:picLocks noChangeAspect="1" noChangeArrowheads="1"/>
          </p:cNvPicPr>
          <p:nvPr/>
        </p:nvPicPr>
        <p:blipFill>
          <a:blip r:embed="rId6" cstate="print"/>
          <a:srcRect l="16000" t="16000" r="16000" b="25600"/>
          <a:stretch>
            <a:fillRect/>
          </a:stretch>
        </p:blipFill>
        <p:spPr bwMode="auto">
          <a:xfrm>
            <a:off x="4267200" y="5508625"/>
            <a:ext cx="15906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8" descr="E-ELT_Image_June07_compress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3338" y="5508625"/>
            <a:ext cx="1490662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0666" name="Straight Connector 10"/>
          <p:cNvCxnSpPr>
            <a:cxnSpLocks noChangeShapeType="1"/>
          </p:cNvCxnSpPr>
          <p:nvPr/>
        </p:nvCxnSpPr>
        <p:spPr bwMode="auto">
          <a:xfrm>
            <a:off x="0" y="550068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683568" y="6237312"/>
            <a:ext cx="216024" cy="6206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EAEAEA"/>
                </a:solidFill>
              </a:rPr>
              <a:t>ESO’s sites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3" name="Picture 4" descr="earthlig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5" y="1052735"/>
            <a:ext cx="8892481" cy="54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35063" y="2287588"/>
            <a:ext cx="7302500" cy="2941638"/>
            <a:chOff x="657" y="1616"/>
            <a:chExt cx="4600" cy="1853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028" y="1616"/>
              <a:ext cx="2229" cy="288"/>
              <a:chOff x="3028" y="1616"/>
              <a:chExt cx="2229" cy="288"/>
            </a:xfrm>
          </p:grpSpPr>
          <p:sp>
            <p:nvSpPr>
              <p:cNvPr id="7190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91" name="Text Box 9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201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>
                    <a:solidFill>
                      <a:srgbClr val="FF0000"/>
                    </a:solidFill>
                    <a:latin typeface="Times New Roman" pitchFamily="1" charset="0"/>
                  </a:rPr>
                  <a:t>Garching bei M</a:t>
                </a:r>
                <a:r>
                  <a:rPr lang="en-US" sz="2400" b="1" i="0">
                    <a:solidFill>
                      <a:srgbClr val="FF0000"/>
                    </a:solidFill>
                    <a:latin typeface="Times New Roman" pitchFamily="1" charset="0"/>
                    <a:cs typeface="Times New Roman" pitchFamily="1" charset="0"/>
                  </a:rPr>
                  <a:t>ünchen</a:t>
                </a: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657" y="3181"/>
              <a:ext cx="1073" cy="288"/>
              <a:chOff x="657" y="3181"/>
              <a:chExt cx="1073" cy="288"/>
            </a:xfrm>
          </p:grpSpPr>
          <p:sp>
            <p:nvSpPr>
              <p:cNvPr id="7188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9" name="Text Box 12"/>
              <p:cNvSpPr txBox="1">
                <a:spLocks noChangeArrowheads="1"/>
              </p:cNvSpPr>
              <p:nvPr/>
            </p:nvSpPr>
            <p:spPr bwMode="auto">
              <a:xfrm>
                <a:off x="657" y="3181"/>
                <a:ext cx="83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 dirty="0">
                    <a:solidFill>
                      <a:srgbClr val="FF0000"/>
                    </a:solidFill>
                    <a:latin typeface="Times New Roman" pitchFamily="1" charset="0"/>
                  </a:rPr>
                  <a:t>Santiago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748" y="2915"/>
              <a:ext cx="988" cy="288"/>
              <a:chOff x="748" y="2915"/>
              <a:chExt cx="988" cy="288"/>
            </a:xfrm>
          </p:grpSpPr>
          <p:sp>
            <p:nvSpPr>
              <p:cNvPr id="7186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7" name="Text Box 15"/>
              <p:cNvSpPr txBox="1">
                <a:spLocks noChangeArrowheads="1"/>
              </p:cNvSpPr>
              <p:nvPr/>
            </p:nvSpPr>
            <p:spPr bwMode="auto">
              <a:xfrm>
                <a:off x="748" y="2915"/>
                <a:ext cx="7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 dirty="0">
                    <a:solidFill>
                      <a:srgbClr val="FF0000"/>
                    </a:solidFill>
                    <a:latin typeface="Times New Roman" pitchFamily="1" charset="0"/>
                  </a:rPr>
                  <a:t>La </a:t>
                </a:r>
                <a:r>
                  <a:rPr lang="en-GB" sz="2400" b="1" i="0" dirty="0" err="1">
                    <a:solidFill>
                      <a:srgbClr val="FF0000"/>
                    </a:solidFill>
                    <a:latin typeface="Times New Roman" pitchFamily="1" charset="0"/>
                  </a:rPr>
                  <a:t>Silla</a:t>
                </a:r>
                <a:endParaRPr lang="en-GB" sz="2400" b="1" i="0" dirty="0">
                  <a:solidFill>
                    <a:srgbClr val="FF0000"/>
                  </a:solidFill>
                  <a:latin typeface="Times New Roman" pitchFamily="1" charset="0"/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793" y="2614"/>
              <a:ext cx="946" cy="416"/>
              <a:chOff x="793" y="2614"/>
              <a:chExt cx="946" cy="416"/>
            </a:xfrm>
          </p:grpSpPr>
          <p:sp>
            <p:nvSpPr>
              <p:cNvPr id="7184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5" name="Text Box 18"/>
              <p:cNvSpPr txBox="1">
                <a:spLocks noChangeArrowheads="1"/>
              </p:cNvSpPr>
              <p:nvPr/>
            </p:nvSpPr>
            <p:spPr bwMode="auto">
              <a:xfrm>
                <a:off x="793" y="2614"/>
                <a:ext cx="76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>
                    <a:solidFill>
                      <a:srgbClr val="FF0000"/>
                    </a:solidFill>
                    <a:latin typeface="Times New Roman" pitchFamily="1" charset="0"/>
                  </a:rPr>
                  <a:t>Paranal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1791" y="2507"/>
              <a:ext cx="1180" cy="515"/>
              <a:chOff x="1791" y="2507"/>
              <a:chExt cx="1180" cy="515"/>
            </a:xfrm>
          </p:grpSpPr>
          <p:sp>
            <p:nvSpPr>
              <p:cNvPr id="7182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3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107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>
                    <a:solidFill>
                      <a:srgbClr val="FF0000"/>
                    </a:solidFill>
                    <a:latin typeface="Times New Roman" pitchFamily="1" charset="0"/>
                  </a:rPr>
                  <a:t>Chajnantor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96975"/>
            <a:ext cx="7772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La </a:t>
            </a:r>
            <a:r>
              <a:rPr lang="en-GB" sz="2400" dirty="0" err="1" smtClean="0"/>
              <a:t>Silla</a:t>
            </a:r>
            <a:r>
              <a:rPr lang="en-GB" sz="2400" dirty="0" smtClean="0"/>
              <a:t> and </a:t>
            </a:r>
            <a:r>
              <a:rPr lang="en-GB" sz="2400" dirty="0" err="1" smtClean="0"/>
              <a:t>Paranal</a:t>
            </a:r>
            <a:r>
              <a:rPr lang="en-GB" sz="2400" dirty="0" smtClean="0"/>
              <a:t> Observatory in full operations </a:t>
            </a:r>
            <a:br>
              <a:rPr lang="en-GB" sz="2400" dirty="0" smtClean="0"/>
            </a:br>
            <a:r>
              <a:rPr lang="en-GB" sz="2400" dirty="0" smtClean="0"/>
              <a:t>8 (soon 9) telescopes in 2011, plus 4 telescopes for </a:t>
            </a:r>
            <a:r>
              <a:rPr lang="en-GB" sz="2400" dirty="0" err="1" smtClean="0"/>
              <a:t>interferometry</a:t>
            </a:r>
            <a:r>
              <a:rPr lang="en-GB" sz="2400" dirty="0" smtClean="0"/>
              <a:t>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APEX operating on </a:t>
            </a:r>
            <a:r>
              <a:rPr lang="en-GB" sz="2400" dirty="0" err="1" smtClean="0"/>
              <a:t>Chajnantor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ALMA under construction (early science in 2011, full operations in 2013)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US" sz="2400" dirty="0" smtClean="0"/>
              <a:t>Operational data archive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European Extremely Large Telescope in design phase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Headquarters in </a:t>
            </a:r>
            <a:r>
              <a:rPr lang="en-GB" sz="2400" dirty="0" err="1" smtClean="0"/>
              <a:t>Garching</a:t>
            </a:r>
            <a:r>
              <a:rPr lang="en-GB" sz="2400" dirty="0" smtClean="0"/>
              <a:t>, Germany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Representation in Santiago, Chile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ESO Today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820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5" name="Picture 6" descr="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329238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698" y="908720"/>
            <a:ext cx="75247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6" cstate="print">
            <a:lum bright="13000"/>
          </a:blip>
          <a:srcRect/>
          <a:stretch>
            <a:fillRect/>
          </a:stretch>
        </p:blipFill>
        <p:spPr bwMode="auto">
          <a:xfrm>
            <a:off x="1979712" y="764704"/>
            <a:ext cx="59055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7" cstate="print">
            <a:lum bright="14000"/>
          </a:blip>
          <a:srcRect/>
          <a:stretch>
            <a:fillRect/>
          </a:stretch>
        </p:blipFill>
        <p:spPr bwMode="auto">
          <a:xfrm>
            <a:off x="0" y="3043237"/>
            <a:ext cx="572452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3933056"/>
            <a:ext cx="5832648" cy="258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9" cstate="print">
            <a:lum bright="21000"/>
          </a:blip>
          <a:srcRect/>
          <a:stretch>
            <a:fillRect/>
          </a:stretch>
        </p:blipFill>
        <p:spPr bwMode="auto">
          <a:xfrm>
            <a:off x="2124075" y="-243408"/>
            <a:ext cx="7019925" cy="467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1052736"/>
            <a:ext cx="7488832" cy="499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0" dirty="0">
                <a:latin typeface="Helvetica Neue Light"/>
                <a:ea typeface="ＭＳ Ｐゴシック" charset="-128"/>
                <a:cs typeface="Helvetica Neue Light"/>
              </a:rPr>
              <a:t>La </a:t>
            </a:r>
            <a:r>
              <a:rPr lang="en-GB" sz="3600" b="0" dirty="0" smtClean="0">
                <a:latin typeface="Helvetica Neue Light"/>
                <a:ea typeface="ＭＳ Ｐゴシック" charset="-128"/>
                <a:cs typeface="Helvetica Neue Light"/>
              </a:rPr>
              <a:t>Silla: ESO’s </a:t>
            </a:r>
            <a:r>
              <a:rPr lang="en-GB" sz="3600" b="0" dirty="0">
                <a:latin typeface="Helvetica Neue Light"/>
                <a:ea typeface="ＭＳ Ｐゴシック" charset="-128"/>
                <a:cs typeface="Helvetica Neue Light"/>
              </a:rPr>
              <a:t>first observatory</a:t>
            </a:r>
            <a:endParaRPr lang="en-US" sz="3600" b="0" dirty="0">
              <a:latin typeface="Helvetica Neue Light"/>
              <a:ea typeface="ＭＳ Ｐゴシック" charset="-128"/>
              <a:cs typeface="Helvetica Neue Light"/>
            </a:endParaRPr>
          </a:p>
        </p:txBody>
      </p:sp>
      <p:pic>
        <p:nvPicPr>
          <p:cNvPr id="7172" name="Picture 4" descr="esopia00028sites.jpg"/>
          <p:cNvPicPr>
            <a:picLocks noChangeAspect="1"/>
          </p:cNvPicPr>
          <p:nvPr/>
        </p:nvPicPr>
        <p:blipFill>
          <a:blip r:embed="rId3" cstate="print"/>
          <a:srcRect l="20866" r="7720" b="16412"/>
          <a:stretch>
            <a:fillRect/>
          </a:stretch>
        </p:blipFill>
        <p:spPr bwMode="auto">
          <a:xfrm>
            <a:off x="838200" y="1066800"/>
            <a:ext cx="845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14400" y="1143001"/>
            <a:ext cx="834866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ＭＳ Ｐゴシック" charset="-128"/>
              </a:rPr>
              <a:t>Two of the most productive 4-m class telescopes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tabLst/>
              <a:defRPr/>
            </a:pPr>
            <a:r>
              <a:rPr lang="en-GB" sz="2800" i="0" kern="0" dirty="0" err="1">
                <a:solidFill>
                  <a:schemeClr val="bg1"/>
                </a:solidFill>
                <a:latin typeface="Helvetica Neue Light"/>
              </a:rPr>
              <a:t>i</a:t>
            </a:r>
            <a:r>
              <a:rPr kumimoji="0" lang="en-GB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ＭＳ Ｐゴシック" charset="-128"/>
              </a:rPr>
              <a:t> the world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</a:rPr>
              <a:t>ESO 3.6-m telescope, since 1976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</a:rPr>
              <a:t>New Technology Telescope NTT (3.58 </a:t>
            </a:r>
            <a:r>
              <a:rPr kumimoji="0" lang="en-GB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</a:rPr>
              <a:t>m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</a:rPr>
              <a:t>), since 1989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tabLst/>
              <a:defRPr/>
            </a:pPr>
            <a:r>
              <a:rPr lang="en-GB" i="0" kern="0" dirty="0" smtClean="0">
                <a:solidFill>
                  <a:schemeClr val="bg1"/>
                </a:solidFill>
                <a:latin typeface="Helvetica Neue Light"/>
              </a:rPr>
              <a:t>            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tabLst/>
              <a:defRPr/>
            </a:pPr>
            <a:endParaRPr lang="en-GB" sz="2800" i="0" kern="0" dirty="0" smtClean="0">
              <a:solidFill>
                <a:schemeClr val="bg1"/>
              </a:solidFill>
              <a:latin typeface="Helvetica Neue Ligh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ＭＳ Ｐゴシック" charset="-128"/>
              </a:rPr>
              <a:t>        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tabLst/>
              <a:defRPr/>
            </a:pPr>
            <a:r>
              <a:rPr lang="en-GB" sz="2800" i="0" kern="0" dirty="0" smtClean="0">
                <a:solidFill>
                  <a:schemeClr val="bg1"/>
                </a:solidFill>
                <a:latin typeface="Helvetica Neue Light"/>
              </a:rPr>
              <a:t>                     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ＭＳ Ｐゴシック" charset="-128"/>
                <a:cs typeface="ＭＳ Ｐゴシック" charset="-128"/>
              </a:rPr>
              <a:t>300 refereed publications per year!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charset="0"/>
              <a:buNone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11841</TotalTime>
  <Words>1354</Words>
  <Application>Microsoft Office PowerPoint</Application>
  <PresentationFormat>On-screen Show (4:3)</PresentationFormat>
  <Paragraphs>361</Paragraphs>
  <Slides>69</Slides>
  <Notes>30</Notes>
  <HiddenSlides>20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ESO-official-BL</vt:lpstr>
      <vt:lpstr>Photo Editor Photo</vt:lpstr>
      <vt:lpstr>ESO - The European Southern Observatory</vt:lpstr>
      <vt:lpstr>European Southern Observatory</vt:lpstr>
      <vt:lpstr>Slide 3</vt:lpstr>
      <vt:lpstr>Three major programmes</vt:lpstr>
      <vt:lpstr>Three major programmes</vt:lpstr>
      <vt:lpstr>Three major programmes</vt:lpstr>
      <vt:lpstr>ESO’s sites</vt:lpstr>
      <vt:lpstr>ESO Today</vt:lpstr>
      <vt:lpstr>La Silla: ESO’s first observatory</vt:lpstr>
      <vt:lpstr>Slide 10</vt:lpstr>
      <vt:lpstr>La Silla Paranal</vt:lpstr>
      <vt:lpstr>Current VLT Instruments</vt:lpstr>
      <vt:lpstr>VLT Instruments 2012</vt:lpstr>
      <vt:lpstr>Rapid Response Mode (RRM)</vt:lpstr>
      <vt:lpstr>Slide 15</vt:lpstr>
      <vt:lpstr>Slide 16</vt:lpstr>
      <vt:lpstr>Slide 17</vt:lpstr>
      <vt:lpstr>VLTI Instruments</vt:lpstr>
      <vt:lpstr>La Silla Paranal</vt:lpstr>
      <vt:lpstr>La Silla: 5 Operational Instruments</vt:lpstr>
      <vt:lpstr>VISTA: Visible and Infrared Survey          Telescope for Astronomy</vt:lpstr>
      <vt:lpstr>VISTA Public Surveys</vt:lpstr>
      <vt:lpstr>VST: VLT Survey Telescope</vt:lpstr>
      <vt:lpstr>VST Public Surveys</vt:lpstr>
      <vt:lpstr>APEX: an ALMA prototype</vt:lpstr>
      <vt:lpstr>Slide 26</vt:lpstr>
      <vt:lpstr>Slide 27</vt:lpstr>
      <vt:lpstr>Scisoft package</vt:lpstr>
      <vt:lpstr>Slide 29</vt:lpstr>
      <vt:lpstr>Slide 30</vt:lpstr>
      <vt:lpstr>Slide 31</vt:lpstr>
      <vt:lpstr>Slide 32</vt:lpstr>
      <vt:lpstr>Slide 33</vt:lpstr>
      <vt:lpstr>The Scientific Impact of ESO Telescopes </vt:lpstr>
      <vt:lpstr>Slide 35</vt:lpstr>
      <vt:lpstr>ESO publication statistics</vt:lpstr>
      <vt:lpstr>Publications of major observatories</vt:lpstr>
      <vt:lpstr>Top 10 ESO Scientific Discoveries</vt:lpstr>
      <vt:lpstr>Most-cited ESO papers</vt:lpstr>
      <vt:lpstr>Slide 40</vt:lpstr>
      <vt:lpstr>Slide 41</vt:lpstr>
      <vt:lpstr>Slide 42</vt:lpstr>
      <vt:lpstr>ALMA</vt:lpstr>
      <vt:lpstr>Atmosphere above Chajnantor</vt:lpstr>
      <vt:lpstr>Adding the 7m antennas</vt:lpstr>
      <vt:lpstr>Slide 46</vt:lpstr>
      <vt:lpstr>Slide 47</vt:lpstr>
      <vt:lpstr>Slide 48</vt:lpstr>
      <vt:lpstr>ALMA Early Science</vt:lpstr>
      <vt:lpstr>An ELT in the making</vt:lpstr>
      <vt:lpstr>Slide 51</vt:lpstr>
      <vt:lpstr>ALMA regional centres (ARCs) will  serve the ALMA user community</vt:lpstr>
      <vt:lpstr>Slide 53</vt:lpstr>
      <vt:lpstr>Slide 54</vt:lpstr>
      <vt:lpstr>Slide 55</vt:lpstr>
      <vt:lpstr>ESO Today</vt:lpstr>
      <vt:lpstr>Slide 57</vt:lpstr>
      <vt:lpstr>A clearer view of the universe</vt:lpstr>
      <vt:lpstr>E-ELT’s Vision</vt:lpstr>
      <vt:lpstr>E-ELT: first light instruments</vt:lpstr>
      <vt:lpstr>Slide 61</vt:lpstr>
      <vt:lpstr>Slide 62</vt:lpstr>
      <vt:lpstr>E-ELT first light possible in 2021</vt:lpstr>
      <vt:lpstr>Slide 64</vt:lpstr>
      <vt:lpstr>Fellows and students are the  next generation of ESO users</vt:lpstr>
      <vt:lpstr>Slide 66</vt:lpstr>
      <vt:lpstr>Slide 67</vt:lpstr>
      <vt:lpstr>Slide 68</vt:lpstr>
      <vt:lpstr>ESO’s goals for the next five years </vt:lpstr>
    </vt:vector>
  </TitlesOfParts>
  <Company>European Southern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110th FC – Garching – 10th to 11th May 2005</dc:title>
  <dc:creator>Mark Robinson</dc:creator>
  <cp:lastModifiedBy>Leibundgut</cp:lastModifiedBy>
  <cp:revision>616</cp:revision>
  <dcterms:created xsi:type="dcterms:W3CDTF">2011-02-19T17:24:09Z</dcterms:created>
  <dcterms:modified xsi:type="dcterms:W3CDTF">2011-08-31T10:36:11Z</dcterms:modified>
</cp:coreProperties>
</file>