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65"/>
  </p:notesMasterIdLst>
  <p:handoutMasterIdLst>
    <p:handoutMasterId r:id="rId66"/>
  </p:handoutMasterIdLst>
  <p:sldIdLst>
    <p:sldId id="720" r:id="rId2"/>
    <p:sldId id="701" r:id="rId3"/>
    <p:sldId id="719" r:id="rId4"/>
    <p:sldId id="721" r:id="rId5"/>
    <p:sldId id="738" r:id="rId6"/>
    <p:sldId id="798" r:id="rId7"/>
    <p:sldId id="739" r:id="rId8"/>
    <p:sldId id="740" r:id="rId9"/>
    <p:sldId id="703" r:id="rId10"/>
    <p:sldId id="750" r:id="rId11"/>
    <p:sldId id="632" r:id="rId12"/>
    <p:sldId id="728" r:id="rId13"/>
    <p:sldId id="704" r:id="rId14"/>
    <p:sldId id="751" r:id="rId15"/>
    <p:sldId id="775" r:id="rId16"/>
    <p:sldId id="732" r:id="rId17"/>
    <p:sldId id="796" r:id="rId18"/>
    <p:sldId id="799" r:id="rId19"/>
    <p:sldId id="753" r:id="rId20"/>
    <p:sldId id="774" r:id="rId21"/>
    <p:sldId id="781" r:id="rId22"/>
    <p:sldId id="755" r:id="rId23"/>
    <p:sldId id="756" r:id="rId24"/>
    <p:sldId id="801" r:id="rId25"/>
    <p:sldId id="800" r:id="rId26"/>
    <p:sldId id="760" r:id="rId27"/>
    <p:sldId id="731" r:id="rId28"/>
    <p:sldId id="772" r:id="rId29"/>
    <p:sldId id="773" r:id="rId30"/>
    <p:sldId id="802" r:id="rId31"/>
    <p:sldId id="733" r:id="rId32"/>
    <p:sldId id="752" r:id="rId33"/>
    <p:sldId id="736" r:id="rId34"/>
    <p:sldId id="794" r:id="rId35"/>
    <p:sldId id="806" r:id="rId36"/>
    <p:sldId id="787" r:id="rId37"/>
    <p:sldId id="786" r:id="rId38"/>
    <p:sldId id="804" r:id="rId39"/>
    <p:sldId id="805" r:id="rId40"/>
    <p:sldId id="795" r:id="rId41"/>
    <p:sldId id="737" r:id="rId42"/>
    <p:sldId id="814" r:id="rId43"/>
    <p:sldId id="811" r:id="rId44"/>
    <p:sldId id="812" r:id="rId45"/>
    <p:sldId id="813" r:id="rId46"/>
    <p:sldId id="815" r:id="rId47"/>
    <p:sldId id="816" r:id="rId48"/>
    <p:sldId id="789" r:id="rId49"/>
    <p:sldId id="790" r:id="rId50"/>
    <p:sldId id="741" r:id="rId51"/>
    <p:sldId id="754" r:id="rId52"/>
    <p:sldId id="742" r:id="rId53"/>
    <p:sldId id="743" r:id="rId54"/>
    <p:sldId id="745" r:id="rId55"/>
    <p:sldId id="747" r:id="rId56"/>
    <p:sldId id="808" r:id="rId57"/>
    <p:sldId id="807" r:id="rId58"/>
    <p:sldId id="809" r:id="rId59"/>
    <p:sldId id="778" r:id="rId60"/>
    <p:sldId id="779" r:id="rId61"/>
    <p:sldId id="810" r:id="rId62"/>
    <p:sldId id="610" r:id="rId63"/>
    <p:sldId id="817" r:id="rId64"/>
  </p:sldIdLst>
  <p:sldSz cx="9144000" cy="6858000" type="screen4x3"/>
  <p:notesSz cx="7315200" cy="96012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EAEAEA"/>
    <a:srgbClr val="FFFF00"/>
    <a:srgbClr val="00FF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248" autoAdjust="0"/>
    <p:restoredTop sz="94630" autoAdjust="0"/>
  </p:normalViewPr>
  <p:slideViewPr>
    <p:cSldViewPr>
      <p:cViewPr varScale="1">
        <p:scale>
          <a:sx n="71" d="100"/>
          <a:sy n="71" d="100"/>
        </p:scale>
        <p:origin x="-103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77" d="100"/>
          <a:sy n="77" d="100"/>
        </p:scale>
        <p:origin x="-2142" y="-108"/>
      </p:cViewPr>
      <p:guideLst>
        <p:guide orient="horz" pos="3024"/>
        <p:guide pos="230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90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fld id="{C60836C5-01F6-475D-A953-6BEFCCC9FD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fld id="{92E5B197-4F1D-4656-BE35-93634D2D2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2ABC7C7-73E7-4E3F-A31A-A610A5D8AA8D}" type="slidenum">
              <a:rPr lang="en-GB">
                <a:latin typeface="Times New Roman" pitchFamily="18" charset="0"/>
              </a:rPr>
              <a:pPr/>
              <a:t>26</a:t>
            </a:fld>
            <a:endParaRPr lang="en-GB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DD6D54-88E5-49B4-9D53-D2AA281EDF85}" type="slidenum">
              <a:rPr lang="en-US">
                <a:latin typeface="Times New Roman" pitchFamily="18" charset="0"/>
              </a:rPr>
              <a:pPr/>
              <a:t>51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4560888"/>
            <a:ext cx="5362575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3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3775" cy="3603625"/>
          </a:xfrm>
          <a:ln/>
        </p:spPr>
      </p:sp>
      <p:sp>
        <p:nvSpPr>
          <p:cNvPr id="1803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873" y="4560686"/>
            <a:ext cx="5367456" cy="4320003"/>
          </a:xfrm>
        </p:spPr>
        <p:txBody>
          <a:bodyPr lIns="99445" tIns="49721" rIns="99445" bIns="4972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A3A570-E46A-43EC-8AC3-C47DC92A3D84}" type="slidenum">
              <a:rPr lang="en-GB"/>
              <a:pPr/>
              <a:t>10</a:t>
            </a:fld>
            <a:endParaRPr lang="en-GB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79E0F-303B-41ED-B53E-C2A1F95A0C8A}" type="slidenum">
              <a:rPr lang="en-GB"/>
              <a:pPr/>
              <a:t>14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D479E0F-303B-41ED-B53E-C2A1F95A0C8A}" type="slidenum">
              <a:rPr lang="en-GB"/>
              <a:pPr/>
              <a:t>15</a:t>
            </a:fld>
            <a:endParaRPr lang="en-GB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482857-BCF3-4A86-B367-D331AC8C3E9E}" type="slidenum">
              <a:rPr lang="en-US">
                <a:latin typeface="Times New Roman" pitchFamily="18" charset="0"/>
              </a:rPr>
              <a:pPr/>
              <a:t>22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BDE9097-FFCA-4F8E-A6E2-6E718F1101BD}" type="slidenum">
              <a:rPr lang="en-US">
                <a:latin typeface="Times New Roman" pitchFamily="18" charset="0"/>
              </a:rPr>
              <a:pPr/>
              <a:t>23</a:t>
            </a:fld>
            <a:endParaRPr lang="en-US">
              <a:latin typeface="Times New Roman" pitchFamily="18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2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58025" y="0"/>
            <a:ext cx="2085975" cy="5865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5338" y="0"/>
            <a:ext cx="6110287" cy="5865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38" y="0"/>
            <a:ext cx="8345487" cy="10366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060950" y="105251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060950" y="3535363"/>
            <a:ext cx="4083050" cy="23304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HelveticaNeueLT Com 65 Md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HelveticaNeueLT Com 55 Roman" pitchFamily="34" charset="0"/>
              </a:defRPr>
            </a:lvl1pPr>
            <a:lvl2pPr>
              <a:defRPr>
                <a:latin typeface="HelveticaNeueLT Com 55 Roman" pitchFamily="34" charset="0"/>
              </a:defRPr>
            </a:lvl2pPr>
            <a:lvl3pPr>
              <a:defRPr>
                <a:latin typeface="HelveticaNeueLT Com 55 Roman" pitchFamily="34" charset="0"/>
              </a:defRPr>
            </a:lvl3pPr>
            <a:lvl4pPr>
              <a:defRPr>
                <a:latin typeface="HelveticaNeueLT Com 55 Roman" pitchFamily="34" charset="0"/>
              </a:defRPr>
            </a:lvl4pPr>
            <a:lvl5pPr>
              <a:defRPr>
                <a:latin typeface="HelveticaNeueLT Com 55 Roman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088" y="1052513"/>
            <a:ext cx="4081462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0950" y="1052513"/>
            <a:ext cx="4083050" cy="4813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95338" y="0"/>
            <a:ext cx="8345487" cy="103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30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27088" y="1052513"/>
            <a:ext cx="8316912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699845" name="Text Box 5"/>
          <p:cNvSpPr txBox="1">
            <a:spLocks noChangeArrowheads="1"/>
          </p:cNvSpPr>
          <p:nvPr userDrawn="1"/>
        </p:nvSpPr>
        <p:spPr bwMode="auto">
          <a:xfrm>
            <a:off x="6661150" y="6513513"/>
            <a:ext cx="24479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lnSpc>
                <a:spcPct val="90000"/>
              </a:lnSpc>
              <a:spcBef>
                <a:spcPct val="50000"/>
              </a:spcBef>
              <a:defRPr/>
            </a:pPr>
            <a:r>
              <a:rPr lang="de-DE" sz="1000" b="1" i="0">
                <a:solidFill>
                  <a:srgbClr val="66CCFF"/>
                </a:solidFill>
              </a:rPr>
              <a:t>European Southern Observatory</a:t>
            </a:r>
            <a:endParaRPr lang="en-GB" sz="1000" b="1" i="0">
              <a:solidFill>
                <a:srgbClr val="66CCFF"/>
              </a:solidFill>
            </a:endParaRPr>
          </a:p>
        </p:txBody>
      </p:sp>
      <p:grpSp>
        <p:nvGrpSpPr>
          <p:cNvPr id="1032" name="Group 6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graphicFrame>
          <p:nvGraphicFramePr>
            <p:cNvPr id="1026" name="Object 7"/>
            <p:cNvGraphicFramePr>
              <a:graphicFrameLocks noChangeAspect="1"/>
            </p:cNvGraphicFramePr>
            <p:nvPr/>
          </p:nvGraphicFramePr>
          <p:xfrm>
            <a:off x="0" y="0"/>
            <a:ext cx="501" cy="653"/>
          </p:xfrm>
          <a:graphic>
            <a:graphicData uri="http://schemas.openxmlformats.org/presentationml/2006/ole">
              <p:oleObj spid="_x0000_s1026" name="Photo Editor Photo" r:id="rId16" imgW="4495238" imgH="5858693" progId="">
                <p:embed/>
              </p:oleObj>
            </a:graphicData>
          </a:graphic>
        </p:graphicFrame>
        <p:sp>
          <p:nvSpPr>
            <p:cNvPr id="1699848" name="Line 8"/>
            <p:cNvSpPr>
              <a:spLocks noChangeShapeType="1"/>
            </p:cNvSpPr>
            <p:nvPr userDrawn="1"/>
          </p:nvSpPr>
          <p:spPr bwMode="auto">
            <a:xfrm>
              <a:off x="501" y="0"/>
              <a:ext cx="0" cy="4319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  <p:sp>
          <p:nvSpPr>
            <p:cNvPr id="1699849" name="Line 9"/>
            <p:cNvSpPr>
              <a:spLocks noChangeShapeType="1"/>
            </p:cNvSpPr>
            <p:nvPr userDrawn="1"/>
          </p:nvSpPr>
          <p:spPr bwMode="auto">
            <a:xfrm>
              <a:off x="0" y="652"/>
              <a:ext cx="5760" cy="0"/>
            </a:xfrm>
            <a:prstGeom prst="line">
              <a:avLst/>
            </a:prstGeom>
            <a:noFill/>
            <a:ln w="9525">
              <a:solidFill>
                <a:srgbClr val="2764D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GB"/>
            </a:p>
          </p:txBody>
        </p:sp>
      </p:grpSp>
      <p:sp>
        <p:nvSpPr>
          <p:cNvPr id="1699850" name="Text Box 10"/>
          <p:cNvSpPr txBox="1">
            <a:spLocks noChangeArrowheads="1"/>
          </p:cNvSpPr>
          <p:nvPr userDrawn="1"/>
        </p:nvSpPr>
        <p:spPr bwMode="auto">
          <a:xfrm>
            <a:off x="947738" y="6497638"/>
            <a:ext cx="258756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GB" sz="1000" i="0" dirty="0" smtClean="0">
                <a:latin typeface="HelveticaNeueLT Com 55 Roman" pitchFamily="34" charset="0"/>
              </a:rPr>
              <a:t>JENAM 2010, Lisbon, 7</a:t>
            </a:r>
            <a:r>
              <a:rPr lang="en-GB" sz="1000" i="0" baseline="0" dirty="0" smtClean="0">
                <a:latin typeface="HelveticaNeueLT Com 55 Roman" pitchFamily="34" charset="0"/>
              </a:rPr>
              <a:t> September </a:t>
            </a:r>
            <a:r>
              <a:rPr lang="en-GB" sz="1000" i="0" dirty="0" smtClean="0">
                <a:latin typeface="HelveticaNeueLT Com 55 Roman" pitchFamily="34" charset="0"/>
              </a:rPr>
              <a:t>2010</a:t>
            </a:r>
            <a:endParaRPr lang="en-GB" sz="1000" i="0" dirty="0">
              <a:latin typeface="HelveticaNeueLT Com 55 Roman" pitchFamily="34" charset="0"/>
            </a:endParaRPr>
          </a:p>
        </p:txBody>
      </p:sp>
      <p:pic>
        <p:nvPicPr>
          <p:cNvPr id="1034" name="Picture 11" descr="esoflags"/>
          <p:cNvPicPr>
            <a:picLocks noChangeAspect="1" noChangeArrowheads="1"/>
          </p:cNvPicPr>
          <p:nvPr userDrawn="1"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443663" y="6727825"/>
            <a:ext cx="258127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HelveticaNeueLT Com 65 Md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SzPct val="90000"/>
        <a:buFont typeface="Monotype Sorts" pitchFamily="112" charset="2"/>
        <a:buChar char="n"/>
        <a:defRPr sz="2800">
          <a:solidFill>
            <a:schemeClr val="tx1"/>
          </a:solidFill>
          <a:latin typeface="HelveticaNeueLT Com 55 Roman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Ø"/>
        <a:defRPr sz="2400">
          <a:solidFill>
            <a:schemeClr val="tx1"/>
          </a:solidFill>
          <a:latin typeface="HelveticaNeueLT Com 55 Roman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66FF"/>
        </a:buClr>
        <a:buChar char="•"/>
        <a:defRPr sz="2000">
          <a:solidFill>
            <a:schemeClr val="tx1"/>
          </a:solidFill>
          <a:latin typeface="HelveticaNeueLT Com 55 Roman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HelveticaNeueLT Com 55 Roman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HelveticaNeueLT Com 55 Roman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11" Type="http://schemas.openxmlformats.org/officeDocument/2006/relationships/image" Target="../media/image44.jpe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5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54.png"/><Relationship Id="rId4" Type="http://schemas.openxmlformats.org/officeDocument/2006/relationships/image" Target="../media/image52.jpeg"/><Relationship Id="rId9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so.org/sci/libraries/edocs/ESO/ESOstats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Bruno\Talks\general%20presentations\ESO\Lisbon10\eso1035b.m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gi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jpeg"/><Relationship Id="rId3" Type="http://schemas.openxmlformats.org/officeDocument/2006/relationships/image" Target="../media/image97.jpe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jpeg"/><Relationship Id="rId2" Type="http://schemas.openxmlformats.org/officeDocument/2006/relationships/image" Target="../media/image96.png"/><Relationship Id="rId16" Type="http://schemas.openxmlformats.org/officeDocument/2006/relationships/image" Target="../media/image110.jpe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jpeg"/><Relationship Id="rId10" Type="http://schemas.openxmlformats.org/officeDocument/2006/relationships/image" Target="../media/image104.jpeg"/><Relationship Id="rId19" Type="http://schemas.openxmlformats.org/officeDocument/2006/relationships/image" Target="../media/image113.jpeg"/><Relationship Id="rId4" Type="http://schemas.openxmlformats.org/officeDocument/2006/relationships/image" Target="../media/image98.png"/><Relationship Id="rId9" Type="http://schemas.openxmlformats.org/officeDocument/2006/relationships/image" Target="../media/image103.jpeg"/><Relationship Id="rId14" Type="http://schemas.openxmlformats.org/officeDocument/2006/relationships/image" Target="../media/image10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o.org/sci/observing/proposals/Call_for_Public_Spectroscopic_Surveys_2010.pdf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so.org/sci/announcements/MOS_final_combined.pdf" TargetMode="Externa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so.org/enews" TargetMode="External"/><Relationship Id="rId2" Type="http://schemas.openxmlformats.org/officeDocument/2006/relationships/hyperlink" Target="http://www.eso.org/sci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7" Type="http://schemas.openxmlformats.org/officeDocument/2006/relationships/image" Target="../media/image1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2.jpeg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4" descr="sunset on Paran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975" y="-26988"/>
            <a:ext cx="9540875" cy="6359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1700213"/>
            <a:ext cx="7734300" cy="2592883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chemeClr val="bg1"/>
                </a:solidFill>
              </a:rPr>
              <a:t>Recent Developments at ESO</a:t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dirty="0" smtClean="0">
                <a:solidFill>
                  <a:schemeClr val="bg1"/>
                </a:solidFill>
              </a:rPr>
              <a:t/>
            </a:r>
            <a:br>
              <a:rPr lang="en-GB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Bruno Leibundgut</a:t>
            </a: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684213" y="6165850"/>
            <a:ext cx="215900" cy="69215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 descr="gro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25" y="5300663"/>
            <a:ext cx="1241425" cy="1217612"/>
          </a:xfrm>
          <a:prstGeom prst="rect">
            <a:avLst/>
          </a:prstGeom>
          <a:noFill/>
        </p:spPr>
      </p:pic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>
          <a:xfrm>
            <a:off x="900113" y="0"/>
            <a:ext cx="8229600" cy="990600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La </a:t>
            </a:r>
            <a:r>
              <a:rPr lang="en-US" sz="3600" dirty="0" err="1">
                <a:solidFill>
                  <a:schemeClr val="tx1"/>
                </a:solidFill>
              </a:rPr>
              <a:t>Silla</a:t>
            </a:r>
            <a:r>
              <a:rPr lang="en-US" sz="3600" dirty="0">
                <a:solidFill>
                  <a:schemeClr val="tx1"/>
                </a:solidFill>
              </a:rPr>
              <a:t>: 5 Operational Instruments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2290763" y="12001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2443163" y="13525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6461125" y="4956175"/>
            <a:ext cx="11334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GROND</a:t>
            </a:r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  <a:ea typeface="ＭＳ Ｐゴシック" pitchFamily="1" charset="-128"/>
              </a:rPr>
              <a:t> </a:t>
            </a:r>
            <a:endParaRPr lang="en-US" sz="1800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69" name="Text Box 5"/>
          <p:cNvSpPr txBox="1">
            <a:spLocks noChangeArrowheads="1"/>
          </p:cNvSpPr>
          <p:nvPr/>
        </p:nvSpPr>
        <p:spPr bwMode="auto">
          <a:xfrm>
            <a:off x="1476375" y="1824038"/>
            <a:ext cx="984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HARPS</a:t>
            </a:r>
            <a:endParaRPr lang="en-US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3946525" y="1824038"/>
            <a:ext cx="71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SOFI</a:t>
            </a:r>
            <a:endParaRPr lang="en-US" sz="1800" dirty="0">
              <a:solidFill>
                <a:srgbClr val="FF0000"/>
              </a:solidFill>
              <a:latin typeface="Arial" charset="0"/>
              <a:ea typeface="ＭＳ Ｐゴシック" pitchFamily="1" charset="-128"/>
            </a:endParaRPr>
          </a:p>
        </p:txBody>
      </p:sp>
      <p:sp>
        <p:nvSpPr>
          <p:cNvPr id="36873" name="Text Box 9"/>
          <p:cNvSpPr txBox="1">
            <a:spLocks noChangeArrowheads="1"/>
          </p:cNvSpPr>
          <p:nvPr/>
        </p:nvSpPr>
        <p:spPr bwMode="auto">
          <a:xfrm>
            <a:off x="6461125" y="3355975"/>
            <a:ext cx="10699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FEROS</a:t>
            </a:r>
            <a:r>
              <a:rPr lang="en-US" sz="1800" b="1" dirty="0">
                <a:solidFill>
                  <a:srgbClr val="FF0000"/>
                </a:solidFill>
                <a:latin typeface="Comic Sans MS" pitchFamily="66" charset="0"/>
                <a:ea typeface="ＭＳ Ｐゴシック" pitchFamily="1" charset="-128"/>
              </a:rPr>
              <a:t> </a:t>
            </a:r>
          </a:p>
        </p:txBody>
      </p:sp>
      <p:sp>
        <p:nvSpPr>
          <p:cNvPr id="36875" name="Text Box 11"/>
          <p:cNvSpPr txBox="1">
            <a:spLocks noChangeArrowheads="1"/>
          </p:cNvSpPr>
          <p:nvPr/>
        </p:nvSpPr>
        <p:spPr bwMode="auto">
          <a:xfrm>
            <a:off x="1719263" y="1198563"/>
            <a:ext cx="762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3.6m</a:t>
            </a:r>
            <a:endParaRPr lang="en-US" sz="20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6" name="Text Box 12"/>
          <p:cNvSpPr txBox="1">
            <a:spLocks noChangeArrowheads="1"/>
          </p:cNvSpPr>
          <p:nvPr/>
        </p:nvSpPr>
        <p:spPr bwMode="auto">
          <a:xfrm>
            <a:off x="3875088" y="1198563"/>
            <a:ext cx="628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NTT</a:t>
            </a:r>
            <a:endParaRPr lang="en-US" sz="18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7" name="Text Box 13"/>
          <p:cNvSpPr txBox="1">
            <a:spLocks noChangeArrowheads="1"/>
          </p:cNvSpPr>
          <p:nvPr/>
        </p:nvSpPr>
        <p:spPr bwMode="auto">
          <a:xfrm>
            <a:off x="6316663" y="1198563"/>
            <a:ext cx="704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>
                <a:solidFill>
                  <a:srgbClr val="0000FF"/>
                </a:solidFill>
                <a:latin typeface="Arial" charset="0"/>
                <a:ea typeface="ＭＳ Ｐゴシック" pitchFamily="1" charset="-128"/>
              </a:rPr>
              <a:t>2.2m</a:t>
            </a:r>
            <a:endParaRPr lang="en-US" sz="1800" b="1">
              <a:solidFill>
                <a:schemeClr val="bg1"/>
              </a:solidFill>
              <a:latin typeface="Comic Sans MS" pitchFamily="66" charset="0"/>
              <a:ea typeface="ＭＳ Ｐゴシック" pitchFamily="1" charset="-128"/>
            </a:endParaRPr>
          </a:p>
        </p:txBody>
      </p:sp>
      <p:sp>
        <p:nvSpPr>
          <p:cNvPr id="36878" name="Text Box 14"/>
          <p:cNvSpPr txBox="1">
            <a:spLocks noChangeArrowheads="1"/>
          </p:cNvSpPr>
          <p:nvPr/>
        </p:nvSpPr>
        <p:spPr bwMode="auto">
          <a:xfrm>
            <a:off x="3819525" y="3355975"/>
            <a:ext cx="1149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EFOSC2 </a:t>
            </a:r>
            <a:endParaRPr lang="en-US" sz="1800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81" name="Text Box 17"/>
          <p:cNvSpPr txBox="1">
            <a:spLocks noChangeArrowheads="1"/>
          </p:cNvSpPr>
          <p:nvPr/>
        </p:nvSpPr>
        <p:spPr bwMode="auto">
          <a:xfrm>
            <a:off x="6461125" y="1824038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rPr>
              <a:t>WFI</a:t>
            </a:r>
            <a:endParaRPr lang="en-US" sz="1800" dirty="0">
              <a:solidFill>
                <a:srgbClr val="FF0000"/>
              </a:solidFill>
              <a:latin typeface="Times" pitchFamily="1" charset="0"/>
              <a:ea typeface="ＭＳ Ｐゴシック" pitchFamily="1" charset="-128"/>
            </a:endParaRPr>
          </a:p>
        </p:txBody>
      </p:sp>
      <p:pic>
        <p:nvPicPr>
          <p:cNvPr id="36882" name="Picture 18" descr="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1275" y="1196975"/>
            <a:ext cx="665163" cy="798513"/>
          </a:xfrm>
          <a:prstGeom prst="rect">
            <a:avLst/>
          </a:prstGeom>
          <a:noFill/>
        </p:spPr>
      </p:pic>
      <p:pic>
        <p:nvPicPr>
          <p:cNvPr id="36883" name="Picture 19" descr="ntt-dome-previ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9975" y="1196975"/>
            <a:ext cx="688975" cy="835025"/>
          </a:xfrm>
          <a:prstGeom prst="rect">
            <a:avLst/>
          </a:prstGeom>
          <a:noFill/>
        </p:spPr>
      </p:pic>
      <p:pic>
        <p:nvPicPr>
          <p:cNvPr id="36884" name="Picture 20" descr="dsc0003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8675" y="1196975"/>
            <a:ext cx="811213" cy="904875"/>
          </a:xfrm>
          <a:prstGeom prst="rect">
            <a:avLst/>
          </a:prstGeom>
          <a:noFill/>
        </p:spPr>
      </p:pic>
      <p:pic>
        <p:nvPicPr>
          <p:cNvPr id="36885" name="Picture 21" descr="bigblu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32563" y="3703638"/>
            <a:ext cx="1652587" cy="1200150"/>
          </a:xfrm>
          <a:prstGeom prst="rect">
            <a:avLst/>
          </a:prstGeom>
          <a:noFill/>
        </p:spPr>
      </p:pic>
      <p:pic>
        <p:nvPicPr>
          <p:cNvPr id="36886" name="Picture 22" descr="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32563" y="2171700"/>
            <a:ext cx="1212850" cy="1184275"/>
          </a:xfrm>
          <a:prstGeom prst="rect">
            <a:avLst/>
          </a:prstGeom>
          <a:noFill/>
        </p:spPr>
      </p:pic>
      <p:pic>
        <p:nvPicPr>
          <p:cNvPr id="36887" name="Picture 23" descr="harps_og_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574800" y="2171700"/>
            <a:ext cx="1652588" cy="1195388"/>
          </a:xfrm>
          <a:prstGeom prst="rect">
            <a:avLst/>
          </a:prstGeom>
          <a:noFill/>
        </p:spPr>
      </p:pic>
      <p:pic>
        <p:nvPicPr>
          <p:cNvPr id="36888" name="Picture 24" descr="efiOnTel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62400" y="3703638"/>
            <a:ext cx="1724025" cy="1252537"/>
          </a:xfrm>
          <a:prstGeom prst="rect">
            <a:avLst/>
          </a:prstGeom>
          <a:noFill/>
        </p:spPr>
      </p:pic>
      <p:pic>
        <p:nvPicPr>
          <p:cNvPr id="36890" name="Picture 26" descr="6869811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017963" y="2171700"/>
            <a:ext cx="1628775" cy="1184275"/>
          </a:xfrm>
          <a:prstGeom prst="rect">
            <a:avLst/>
          </a:prstGeom>
          <a:noFill/>
        </p:spPr>
      </p:pic>
      <p:sp>
        <p:nvSpPr>
          <p:cNvPr id="36892" name="Rectangle 28"/>
          <p:cNvSpPr>
            <a:spLocks noChangeArrowheads="1"/>
          </p:cNvSpPr>
          <p:nvPr/>
        </p:nvSpPr>
        <p:spPr bwMode="auto">
          <a:xfrm>
            <a:off x="6732588" y="5305425"/>
            <a:ext cx="1223962" cy="1219200"/>
          </a:xfrm>
          <a:prstGeom prst="rect">
            <a:avLst/>
          </a:prstGeom>
          <a:solidFill>
            <a:schemeClr val="accent1">
              <a:alpha val="49001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36894" name="Text Box 30"/>
          <p:cNvSpPr txBox="1">
            <a:spLocks noChangeArrowheads="1"/>
          </p:cNvSpPr>
          <p:nvPr/>
        </p:nvSpPr>
        <p:spPr bwMode="auto">
          <a:xfrm>
            <a:off x="7162800" y="6773863"/>
            <a:ext cx="5334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 sz="1800">
              <a:latin typeface="Arial" charset="0"/>
              <a:ea typeface="ＭＳ Ｐゴシック" pitchFamily="1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3" cstate="print"/>
          <a:srcRect t="13161" r="1418"/>
          <a:stretch>
            <a:fillRect/>
          </a:stretch>
        </p:blipFill>
        <p:spPr bwMode="auto">
          <a:xfrm>
            <a:off x="827088" y="1068388"/>
            <a:ext cx="8269287" cy="509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Text Box 6"/>
          <p:cNvSpPr txBox="1">
            <a:spLocks noChangeArrowheads="1"/>
          </p:cNvSpPr>
          <p:nvPr/>
        </p:nvSpPr>
        <p:spPr bwMode="auto">
          <a:xfrm>
            <a:off x="3560763" y="188913"/>
            <a:ext cx="20193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i="0" dirty="0" err="1"/>
              <a:t>Paranal</a:t>
            </a:r>
            <a:endParaRPr lang="en-US" sz="4000" b="1" i="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3317" name="Picture 4" descr="ESO-Paranal-51"/>
          <p:cNvPicPr>
            <a:picLocks noChangeAspect="1" noChangeArrowheads="1"/>
          </p:cNvPicPr>
          <p:nvPr/>
        </p:nvPicPr>
        <p:blipFill>
          <a:blip r:embed="rId2" cstate="print"/>
          <a:srcRect l="5905" t="4890" r="5905"/>
          <a:stretch>
            <a:fillRect/>
          </a:stretch>
        </p:blipFill>
        <p:spPr bwMode="auto">
          <a:xfrm>
            <a:off x="-254000" y="-26988"/>
            <a:ext cx="9652000" cy="691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14341" name="Picture 4" descr="paranal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57238" y="-26988"/>
            <a:ext cx="10298113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VLT </a:t>
            </a:r>
            <a:r>
              <a:rPr lang="en-US" dirty="0">
                <a:solidFill>
                  <a:schemeClr val="tx1"/>
                </a:solidFill>
              </a:rPr>
              <a:t>Instruments</a:t>
            </a:r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443115" y="1626978"/>
            <a:ext cx="184033" cy="45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2585593" y="1761515"/>
            <a:ext cx="184033" cy="45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endParaRPr lang="en-GB">
              <a:ea typeface="ＭＳ Ｐゴシック" pitchFamily="1" charset="-128"/>
            </a:endParaRPr>
          </a:p>
        </p:txBody>
      </p:sp>
      <p:grpSp>
        <p:nvGrpSpPr>
          <p:cNvPr id="62" name="Group 61"/>
          <p:cNvGrpSpPr/>
          <p:nvPr/>
        </p:nvGrpSpPr>
        <p:grpSpPr>
          <a:xfrm>
            <a:off x="5007695" y="1577063"/>
            <a:ext cx="1987814" cy="1609444"/>
            <a:chOff x="5007695" y="3362400"/>
            <a:chExt cx="1987814" cy="1609444"/>
          </a:xfrm>
        </p:grpSpPr>
        <p:pic>
          <p:nvPicPr>
            <p:cNvPr id="39946" name="Picture 10" descr="vimosatnas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72066" y="3643200"/>
              <a:ext cx="1923443" cy="1328644"/>
            </a:xfrm>
            <a:prstGeom prst="rect">
              <a:avLst/>
            </a:prstGeom>
            <a:noFill/>
          </p:spPr>
        </p:pic>
        <p:sp>
          <p:nvSpPr>
            <p:cNvPr id="39965" name="Rectangle 29"/>
            <p:cNvSpPr>
              <a:spLocks noChangeArrowheads="1"/>
            </p:cNvSpPr>
            <p:nvPr/>
          </p:nvSpPr>
          <p:spPr bwMode="auto">
            <a:xfrm>
              <a:off x="5007695" y="3362400"/>
              <a:ext cx="920166" cy="373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VIMOS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074000" y="1577063"/>
            <a:ext cx="1800382" cy="1609200"/>
            <a:chOff x="7071754" y="3362400"/>
            <a:chExt cx="1800382" cy="1609200"/>
          </a:xfrm>
        </p:grpSpPr>
        <p:pic>
          <p:nvPicPr>
            <p:cNvPr id="39942" name="Picture 6" descr="D_NorbertphotosNAOS-CONICA_007"/>
            <p:cNvPicPr>
              <a:picLocks noChangeAspect="1" noChangeArrowheads="1"/>
            </p:cNvPicPr>
            <p:nvPr/>
          </p:nvPicPr>
          <p:blipFill>
            <a:blip r:embed="rId4" cstate="print"/>
            <a:srcRect r="18504"/>
            <a:stretch>
              <a:fillRect/>
            </a:stretch>
          </p:blipFill>
          <p:spPr bwMode="auto">
            <a:xfrm>
              <a:off x="7167828" y="3643200"/>
              <a:ext cx="1704308" cy="1328400"/>
            </a:xfrm>
            <a:prstGeom prst="rect">
              <a:avLst/>
            </a:prstGeom>
            <a:noFill/>
          </p:spPr>
        </p:pic>
        <p:sp>
          <p:nvSpPr>
            <p:cNvPr id="39968" name="Rectangle 32"/>
            <p:cNvSpPr>
              <a:spLocks noChangeArrowheads="1"/>
            </p:cNvSpPr>
            <p:nvPr/>
          </p:nvSpPr>
          <p:spPr bwMode="auto">
            <a:xfrm>
              <a:off x="7071754" y="3362400"/>
              <a:ext cx="857832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NACO</a:t>
              </a:r>
            </a:p>
          </p:txBody>
        </p:sp>
      </p:grpSp>
      <p:pic>
        <p:nvPicPr>
          <p:cNvPr id="39955" name="Picture 19" descr="AKA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2081" y="1052736"/>
            <a:ext cx="675283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20" descr="AKA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5177" y="1052736"/>
            <a:ext cx="627791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7" name="Picture 21" descr="AKA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4485" y="1052736"/>
            <a:ext cx="753942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8" name="Picture 22" descr="AKA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5564" y="1052736"/>
            <a:ext cx="701997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5" name="Group 64"/>
          <p:cNvGrpSpPr/>
          <p:nvPr/>
        </p:nvGrpSpPr>
        <p:grpSpPr>
          <a:xfrm>
            <a:off x="4994237" y="4964663"/>
            <a:ext cx="2028673" cy="1609200"/>
            <a:chOff x="4994237" y="5022000"/>
            <a:chExt cx="2028673" cy="1609200"/>
          </a:xfrm>
        </p:grpSpPr>
        <p:pic>
          <p:nvPicPr>
            <p:cNvPr id="39941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071867" y="5302800"/>
              <a:ext cx="1951043" cy="132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960" name="Rectangle 24"/>
            <p:cNvSpPr>
              <a:spLocks noChangeArrowheads="1"/>
            </p:cNvSpPr>
            <p:nvPr/>
          </p:nvSpPr>
          <p:spPr bwMode="auto">
            <a:xfrm>
              <a:off x="4994237" y="5022000"/>
              <a:ext cx="902811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ISAAC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09079" y="3305063"/>
            <a:ext cx="1937404" cy="1609200"/>
            <a:chOff x="809079" y="1634400"/>
            <a:chExt cx="1937404" cy="1609200"/>
          </a:xfrm>
        </p:grpSpPr>
        <p:pic>
          <p:nvPicPr>
            <p:cNvPr id="39948" name="Picture 12"/>
            <p:cNvPicPr>
              <a:picLocks noChangeAspect="1" noChangeArrowheads="1"/>
            </p:cNvPicPr>
            <p:nvPr/>
          </p:nvPicPr>
          <p:blipFill>
            <a:blip r:embed="rId10" cstate="print"/>
            <a:srcRect b="13419"/>
            <a:stretch>
              <a:fillRect/>
            </a:stretch>
          </p:blipFill>
          <p:spPr bwMode="auto">
            <a:xfrm>
              <a:off x="880317" y="1915200"/>
              <a:ext cx="1866166" cy="1328400"/>
            </a:xfrm>
            <a:prstGeom prst="rect">
              <a:avLst/>
            </a:prstGeom>
            <a:noFill/>
          </p:spPr>
        </p:pic>
        <p:sp>
          <p:nvSpPr>
            <p:cNvPr id="39961" name="Rectangle 25"/>
            <p:cNvSpPr>
              <a:spLocks noChangeArrowheads="1"/>
            </p:cNvSpPr>
            <p:nvPr/>
          </p:nvSpPr>
          <p:spPr bwMode="auto">
            <a:xfrm>
              <a:off x="809079" y="1634400"/>
              <a:ext cx="946880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FORS2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10000" y="1577063"/>
            <a:ext cx="1706461" cy="1609313"/>
            <a:chOff x="799482" y="3362400"/>
            <a:chExt cx="1706461" cy="1609313"/>
          </a:xfrm>
        </p:grpSpPr>
        <p:pic>
          <p:nvPicPr>
            <p:cNvPr id="39959" name="Picture 23" descr="CRIRES_NasmythA_med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882000" y="3643313"/>
              <a:ext cx="1623943" cy="1328400"/>
            </a:xfrm>
            <a:prstGeom prst="rect">
              <a:avLst/>
            </a:prstGeom>
            <a:noFill/>
          </p:spPr>
        </p:pic>
        <p:sp>
          <p:nvSpPr>
            <p:cNvPr id="39962" name="Rectangle 26"/>
            <p:cNvSpPr>
              <a:spLocks noChangeArrowheads="1"/>
            </p:cNvSpPr>
            <p:nvPr/>
          </p:nvSpPr>
          <p:spPr bwMode="auto">
            <a:xfrm>
              <a:off x="799482" y="3362400"/>
              <a:ext cx="10567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CRIRES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2921770" y="1577063"/>
            <a:ext cx="1924072" cy="1609200"/>
            <a:chOff x="2921770" y="3362400"/>
            <a:chExt cx="1924072" cy="1609200"/>
          </a:xfrm>
        </p:grpSpPr>
        <p:pic>
          <p:nvPicPr>
            <p:cNvPr id="39947" name="Picture 11" descr="uvespic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982354" y="3643200"/>
              <a:ext cx="1863488" cy="1328400"/>
            </a:xfrm>
            <a:prstGeom prst="rect">
              <a:avLst/>
            </a:prstGeom>
            <a:noFill/>
          </p:spPr>
        </p:pic>
        <p:sp>
          <p:nvSpPr>
            <p:cNvPr id="39963" name="Rectangle 27"/>
            <p:cNvSpPr>
              <a:spLocks noChangeArrowheads="1"/>
            </p:cNvSpPr>
            <p:nvPr/>
          </p:nvSpPr>
          <p:spPr bwMode="auto">
            <a:xfrm>
              <a:off x="2921770" y="3362400"/>
              <a:ext cx="813043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UVES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2923200" y="4964663"/>
            <a:ext cx="2022344" cy="1609534"/>
            <a:chOff x="2847337" y="1634400"/>
            <a:chExt cx="2022344" cy="1609534"/>
          </a:xfrm>
        </p:grpSpPr>
        <p:pic>
          <p:nvPicPr>
            <p:cNvPr id="39945" name="Picture 9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2946238" y="1915200"/>
              <a:ext cx="1923443" cy="1328734"/>
            </a:xfrm>
            <a:prstGeom prst="rect">
              <a:avLst/>
            </a:prstGeom>
            <a:noFill/>
          </p:spPr>
        </p:pic>
        <p:sp>
          <p:nvSpPr>
            <p:cNvPr id="39964" name="Rectangle 28"/>
            <p:cNvSpPr>
              <a:spLocks noChangeArrowheads="1"/>
            </p:cNvSpPr>
            <p:nvPr/>
          </p:nvSpPr>
          <p:spPr bwMode="auto">
            <a:xfrm>
              <a:off x="2847337" y="1634400"/>
              <a:ext cx="11336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FLAMES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4999051" y="3305063"/>
            <a:ext cx="1945627" cy="1609200"/>
            <a:chOff x="4999051" y="1634400"/>
            <a:chExt cx="1945627" cy="1609200"/>
          </a:xfrm>
        </p:grpSpPr>
        <p:pic>
          <p:nvPicPr>
            <p:cNvPr id="39939" name="Picture 3" descr="VISIR"/>
            <p:cNvPicPr>
              <a:picLocks noChangeAspect="1" noChangeArrowheads="1"/>
            </p:cNvPicPr>
            <p:nvPr/>
          </p:nvPicPr>
          <p:blipFill>
            <a:blip r:embed="rId14" cstate="print"/>
            <a:srcRect l="2945" r="5758"/>
            <a:stretch>
              <a:fillRect/>
            </a:stretch>
          </p:blipFill>
          <p:spPr bwMode="auto">
            <a:xfrm>
              <a:off x="5072066" y="1915200"/>
              <a:ext cx="1872612" cy="13284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9966" name="Rectangle 30"/>
            <p:cNvSpPr>
              <a:spLocks noChangeArrowheads="1"/>
            </p:cNvSpPr>
            <p:nvPr/>
          </p:nvSpPr>
          <p:spPr bwMode="auto">
            <a:xfrm>
              <a:off x="4999051" y="1634400"/>
              <a:ext cx="78739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VISIR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072330" y="3305063"/>
            <a:ext cx="1752026" cy="1610828"/>
            <a:chOff x="7072330" y="1633450"/>
            <a:chExt cx="1752026" cy="1610828"/>
          </a:xfrm>
        </p:grpSpPr>
        <p:pic>
          <p:nvPicPr>
            <p:cNvPr id="39940" name="Picture 4" descr="SINFONI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7148752" y="1915878"/>
              <a:ext cx="1675604" cy="13284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9967" name="Rectangle 31"/>
            <p:cNvSpPr>
              <a:spLocks noChangeArrowheads="1"/>
            </p:cNvSpPr>
            <p:nvPr/>
          </p:nvSpPr>
          <p:spPr bwMode="auto">
            <a:xfrm>
              <a:off x="7072330" y="1633450"/>
              <a:ext cx="1111620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FF0000"/>
                  </a:solidFill>
                  <a:latin typeface="Arial" charset="0"/>
                  <a:ea typeface="ＭＳ Ｐゴシック" pitchFamily="1" charset="-128"/>
                </a:rPr>
                <a:t>SINFONI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923200" y="3305063"/>
            <a:ext cx="2016074" cy="1609317"/>
            <a:chOff x="2857488" y="5022000"/>
            <a:chExt cx="2016074" cy="1609317"/>
          </a:xfrm>
        </p:grpSpPr>
        <p:sp>
          <p:nvSpPr>
            <p:cNvPr id="39972" name="Rectangle 36"/>
            <p:cNvSpPr>
              <a:spLocks noChangeArrowheads="1"/>
            </p:cNvSpPr>
            <p:nvPr/>
          </p:nvSpPr>
          <p:spPr bwMode="auto">
            <a:xfrm>
              <a:off x="2857488" y="5022000"/>
              <a:ext cx="126188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0000"/>
                  </a:solidFill>
                  <a:ea typeface="ＭＳ Ｐゴシック" pitchFamily="1" charset="-128"/>
                </a:rPr>
                <a:t>X-shooter</a:t>
              </a:r>
              <a:endParaRPr lang="en-US" sz="1800" b="1" dirty="0" smtClean="0">
                <a:solidFill>
                  <a:srgbClr val="FF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pic>
          <p:nvPicPr>
            <p:cNvPr id="79873" name="Picture 1"/>
            <p:cNvPicPr>
              <a:picLocks noChangeAspect="1" noChangeArrowheads="1"/>
            </p:cNvPicPr>
            <p:nvPr/>
          </p:nvPicPr>
          <p:blipFill>
            <a:blip r:embed="rId16" cstate="print"/>
            <a:srcRect r="2468"/>
            <a:stretch>
              <a:fillRect/>
            </a:stretch>
          </p:blipFill>
          <p:spPr bwMode="auto">
            <a:xfrm>
              <a:off x="2928926" y="5302917"/>
              <a:ext cx="1944636" cy="1328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6" name="Group 65"/>
          <p:cNvGrpSpPr/>
          <p:nvPr/>
        </p:nvGrpSpPr>
        <p:grpSpPr>
          <a:xfrm>
            <a:off x="7072330" y="4964663"/>
            <a:ext cx="1871873" cy="1609200"/>
            <a:chOff x="7072330" y="5022000"/>
            <a:chExt cx="1871873" cy="1609200"/>
          </a:xfrm>
        </p:grpSpPr>
        <p:pic>
          <p:nvPicPr>
            <p:cNvPr id="39973" name="Picture 37" descr="HawkI_2"/>
            <p:cNvPicPr>
              <a:picLocks noChangeAspect="1" noChangeArrowheads="1"/>
            </p:cNvPicPr>
            <p:nvPr/>
          </p:nvPicPr>
          <p:blipFill>
            <a:blip r:embed="rId17" cstate="print"/>
            <a:srcRect r="10814" b="15631"/>
            <a:stretch>
              <a:fillRect/>
            </a:stretch>
          </p:blipFill>
          <p:spPr bwMode="auto">
            <a:xfrm>
              <a:off x="7162526" y="5302800"/>
              <a:ext cx="1781677" cy="1328400"/>
            </a:xfrm>
            <a:prstGeom prst="rect">
              <a:avLst/>
            </a:prstGeom>
            <a:noFill/>
          </p:spPr>
        </p:pic>
        <p:sp>
          <p:nvSpPr>
            <p:cNvPr id="54" name="Rectangle 24"/>
            <p:cNvSpPr>
              <a:spLocks noChangeArrowheads="1"/>
            </p:cNvSpPr>
            <p:nvPr/>
          </p:nvSpPr>
          <p:spPr bwMode="auto">
            <a:xfrm>
              <a:off x="7072330" y="5022000"/>
              <a:ext cx="103111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b="1" dirty="0" smtClean="0">
                  <a:solidFill>
                    <a:srgbClr val="FF0000"/>
                  </a:solidFill>
                  <a:ea typeface="ＭＳ Ｐゴシック" pitchFamily="1" charset="-128"/>
                </a:rPr>
                <a:t>HAWK-I</a:t>
              </a:r>
              <a:endParaRPr lang="en-US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8229600" cy="98107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VLTI </a:t>
            </a:r>
            <a:r>
              <a:rPr lang="en-US" dirty="0">
                <a:solidFill>
                  <a:schemeClr val="tx1"/>
                </a:solidFill>
              </a:rPr>
              <a:t>Instruments</a:t>
            </a:r>
          </a:p>
        </p:txBody>
      </p:sp>
      <p:grpSp>
        <p:nvGrpSpPr>
          <p:cNvPr id="49" name="Group 48"/>
          <p:cNvGrpSpPr/>
          <p:nvPr/>
        </p:nvGrpSpPr>
        <p:grpSpPr>
          <a:xfrm>
            <a:off x="1218045" y="3929066"/>
            <a:ext cx="5997161" cy="2488704"/>
            <a:chOff x="357158" y="4133780"/>
            <a:chExt cx="5997161" cy="2488704"/>
          </a:xfrm>
        </p:grpSpPr>
        <p:pic>
          <p:nvPicPr>
            <p:cNvPr id="39954" name="Picture 18" descr="AMB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597" y="4462484"/>
              <a:ext cx="5925722" cy="2160000"/>
            </a:xfrm>
            <a:prstGeom prst="rect">
              <a:avLst/>
            </a:prstGeom>
            <a:noFill/>
            <a:ln/>
            <a:effectLst/>
          </p:spPr>
        </p:pic>
        <p:sp>
          <p:nvSpPr>
            <p:cNvPr id="39969" name="Rectangle 33"/>
            <p:cNvSpPr>
              <a:spLocks noChangeArrowheads="1"/>
            </p:cNvSpPr>
            <p:nvPr/>
          </p:nvSpPr>
          <p:spPr bwMode="auto">
            <a:xfrm>
              <a:off x="357158" y="4133780"/>
              <a:ext cx="1022571" cy="36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0070C0"/>
                  </a:solidFill>
                  <a:latin typeface="Arial" charset="0"/>
                  <a:ea typeface="ＭＳ Ｐゴシック" pitchFamily="1" charset="-128"/>
                </a:rPr>
                <a:t>AMBER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414605" y="1630908"/>
            <a:ext cx="4800733" cy="2470036"/>
            <a:chOff x="3286116" y="1630908"/>
            <a:chExt cx="4800733" cy="2470036"/>
          </a:xfrm>
        </p:grpSpPr>
        <p:sp>
          <p:nvSpPr>
            <p:cNvPr id="39970" name="Rectangle 34"/>
            <p:cNvSpPr>
              <a:spLocks noChangeArrowheads="1"/>
            </p:cNvSpPr>
            <p:nvPr/>
          </p:nvSpPr>
          <p:spPr bwMode="auto">
            <a:xfrm>
              <a:off x="3286116" y="1630908"/>
              <a:ext cx="72251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800" b="1" dirty="0">
                  <a:solidFill>
                    <a:srgbClr val="0070C0"/>
                  </a:solidFill>
                  <a:latin typeface="Arial" charset="0"/>
                  <a:ea typeface="ＭＳ Ｐゴシック" pitchFamily="1" charset="-128"/>
                </a:rPr>
                <a:t>MIDI</a:t>
              </a:r>
            </a:p>
          </p:txBody>
        </p:sp>
        <p:pic>
          <p:nvPicPr>
            <p:cNvPr id="39953" name="Picture 17" descr="MIDIInst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387094" y="1940944"/>
              <a:ext cx="4699755" cy="2160000"/>
            </a:xfrm>
            <a:prstGeom prst="rect">
              <a:avLst/>
            </a:prstGeom>
            <a:solidFill>
              <a:schemeClr val="accent3"/>
            </a:solidFill>
          </p:spPr>
        </p:pic>
      </p:grpSp>
      <p:pic>
        <p:nvPicPr>
          <p:cNvPr id="39955" name="Picture 19" descr="AKA4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072081" y="1110073"/>
            <a:ext cx="675283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6" name="Picture 20" descr="AKA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5177" y="1110073"/>
            <a:ext cx="627791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7" name="Picture 21" descr="AKA4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04485" y="1110073"/>
            <a:ext cx="753942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58" name="Picture 22" descr="AKA4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55564" y="1110073"/>
            <a:ext cx="701997" cy="719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4551" y="2000240"/>
            <a:ext cx="2523313" cy="1681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72264" y="4429132"/>
            <a:ext cx="2309802" cy="153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VISTA</a:t>
            </a:r>
          </a:p>
        </p:txBody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11250"/>
            <a:ext cx="7921376" cy="4754563"/>
          </a:xfrm>
        </p:spPr>
        <p:txBody>
          <a:bodyPr/>
          <a:lstStyle/>
          <a:p>
            <a:pPr eaLnBrk="1" hangingPunct="1"/>
            <a:r>
              <a:rPr lang="en-GB" dirty="0" smtClean="0"/>
              <a:t>VISTA in operations since April 2010</a:t>
            </a:r>
          </a:p>
          <a:p>
            <a:pPr eaLnBrk="1" hangingPunct="1"/>
            <a:r>
              <a:rPr lang="en-GB" dirty="0" smtClean="0"/>
              <a:t>Science Verification in late 2009</a:t>
            </a:r>
          </a:p>
          <a:p>
            <a:pPr eaLnBrk="1" hangingPunct="1">
              <a:spcBef>
                <a:spcPct val="10000"/>
              </a:spcBef>
            </a:pPr>
            <a:r>
              <a:rPr lang="en-GB" dirty="0" smtClean="0"/>
              <a:t>Multi-year programme of  large public surveys</a:t>
            </a:r>
          </a:p>
          <a:p>
            <a:pPr marL="0" indent="0" eaLnBrk="1" hangingPunct="1">
              <a:spcBef>
                <a:spcPct val="10000"/>
              </a:spcBef>
              <a:buNone/>
            </a:pPr>
            <a:endParaRPr lang="en-GB" dirty="0" smtClean="0"/>
          </a:p>
          <a:p>
            <a:pPr marL="0" indent="0" eaLnBrk="1" hangingPunct="1">
              <a:spcBef>
                <a:spcPct val="10000"/>
              </a:spcBef>
              <a:buNone/>
            </a:pPr>
            <a:endParaRPr lang="en-GB" dirty="0" smtClean="0"/>
          </a:p>
          <a:p>
            <a:pPr marL="0" indent="0" eaLnBrk="1" hangingPunct="1">
              <a:spcBef>
                <a:spcPct val="10000"/>
              </a:spcBef>
              <a:buNone/>
            </a:pPr>
            <a:endParaRPr lang="en-GB" dirty="0" smtClean="0"/>
          </a:p>
          <a:p>
            <a:pPr marL="0" indent="0" eaLnBrk="1" hangingPunct="1">
              <a:spcBef>
                <a:spcPct val="10000"/>
              </a:spcBef>
              <a:buNone/>
            </a:pPr>
            <a:endParaRPr lang="en-GB" dirty="0" smtClean="0"/>
          </a:p>
          <a:p>
            <a:pPr marL="0" indent="0" eaLnBrk="1" hangingPunct="1">
              <a:spcBef>
                <a:spcPct val="10000"/>
              </a:spcBef>
              <a:buNone/>
            </a:pPr>
            <a:r>
              <a:rPr lang="en-GB" dirty="0" smtClean="0"/>
              <a:t>More in </a:t>
            </a:r>
            <a:br>
              <a:rPr lang="en-GB" dirty="0" smtClean="0"/>
            </a:br>
            <a:r>
              <a:rPr lang="en-GB" dirty="0" err="1" smtClean="0"/>
              <a:t>Magda’s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presentation</a:t>
            </a:r>
          </a:p>
        </p:txBody>
      </p:sp>
      <p:sp>
        <p:nvSpPr>
          <p:cNvPr id="17415" name="Text Box 6"/>
          <p:cNvSpPr txBox="1">
            <a:spLocks noChangeArrowheads="1"/>
          </p:cNvSpPr>
          <p:nvPr/>
        </p:nvSpPr>
        <p:spPr bwMode="auto">
          <a:xfrm>
            <a:off x="8485188" y="1171575"/>
            <a:ext cx="6794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VST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275856" y="2708920"/>
            <a:ext cx="5616624" cy="3744416"/>
            <a:chOff x="2915816" y="2409668"/>
            <a:chExt cx="6048672" cy="3932642"/>
          </a:xfrm>
        </p:grpSpPr>
        <p:pic>
          <p:nvPicPr>
            <p:cNvPr id="17413" name="Picture 4" descr="VISTA Aug08"/>
            <p:cNvPicPr>
              <a:picLocks noChangeAspect="1" noChangeArrowheads="1"/>
            </p:cNvPicPr>
            <p:nvPr/>
          </p:nvPicPr>
          <p:blipFill>
            <a:blip r:embed="rId3" cstate="print"/>
            <a:srcRect b="2153"/>
            <a:stretch>
              <a:fillRect/>
            </a:stretch>
          </p:blipFill>
          <p:spPr bwMode="auto">
            <a:xfrm>
              <a:off x="2915816" y="2409668"/>
              <a:ext cx="6048672" cy="3932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6" name="Text Box 7"/>
            <p:cNvSpPr txBox="1">
              <a:spLocks noChangeArrowheads="1"/>
            </p:cNvSpPr>
            <p:nvPr/>
          </p:nvSpPr>
          <p:spPr bwMode="auto">
            <a:xfrm>
              <a:off x="7812360" y="5768429"/>
              <a:ext cx="919163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0" dirty="0">
                  <a:solidFill>
                    <a:schemeClr val="bg1"/>
                  </a:solidFill>
                </a:rPr>
                <a:t>VISTA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8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VISTA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Science Verification finished</a:t>
            </a:r>
          </a:p>
          <a:p>
            <a:pPr lvl="1"/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NGC 253 and Orion</a:t>
            </a:r>
          </a:p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Public Surveys started</a:t>
            </a:r>
          </a:p>
          <a:p>
            <a:pPr lvl="1"/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VHS, VVV, VIDEO, VIKING, VMC, </a:t>
            </a:r>
            <a:r>
              <a:rPr lang="en-GB" dirty="0" err="1" smtClean="0">
                <a:solidFill>
                  <a:schemeClr val="bg1">
                    <a:lumMod val="95000"/>
                  </a:schemeClr>
                </a:solidFill>
              </a:rPr>
              <a:t>UltraVISTA</a:t>
            </a:r>
            <a:endParaRPr lang="en-GB" dirty="0" smtClean="0">
              <a:solidFill>
                <a:schemeClr val="bg1">
                  <a:lumMod val="95000"/>
                </a:schemeClr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Final assembly and systems tests during the second half of 2010</a:t>
            </a:r>
          </a:p>
          <a:p>
            <a:r>
              <a:rPr lang="en-GB" dirty="0" smtClean="0"/>
              <a:t>Surveys possibly will start in mid-2011</a:t>
            </a:r>
          </a:p>
          <a:p>
            <a:r>
              <a:rPr lang="en-GB" dirty="0" smtClean="0"/>
              <a:t>Review of the public surveys in September 2010</a:t>
            </a:r>
          </a:p>
          <a:p>
            <a:pPr lvl="1"/>
            <a:r>
              <a:rPr lang="en-GB" dirty="0" smtClean="0"/>
              <a:t>surveys were </a:t>
            </a:r>
            <a:r>
              <a:rPr lang="en-GB" dirty="0" smtClean="0"/>
              <a:t>originally selected in 2005</a:t>
            </a:r>
            <a:endParaRPr lang="en-GB" dirty="0"/>
          </a:p>
        </p:txBody>
      </p:sp>
      <p:grpSp>
        <p:nvGrpSpPr>
          <p:cNvPr id="6" name="Group 5"/>
          <p:cNvGrpSpPr/>
          <p:nvPr/>
        </p:nvGrpSpPr>
        <p:grpSpPr>
          <a:xfrm>
            <a:off x="3347864" y="3429000"/>
            <a:ext cx="5184576" cy="3122984"/>
            <a:chOff x="5364163" y="3906838"/>
            <a:chExt cx="3800475" cy="2474912"/>
          </a:xfrm>
        </p:grpSpPr>
        <p:pic>
          <p:nvPicPr>
            <p:cNvPr id="4" name="Picture 4" descr="DSC_3441"/>
            <p:cNvPicPr>
              <a:picLocks noChangeAspect="1" noChangeArrowheads="1"/>
            </p:cNvPicPr>
            <p:nvPr/>
          </p:nvPicPr>
          <p:blipFill>
            <a:blip r:embed="rId2" cstate="print">
              <a:lum bright="35000" contrast="14000"/>
            </a:blip>
            <a:srcRect t="7245" b="10143"/>
            <a:stretch>
              <a:fillRect/>
            </a:stretch>
          </p:blipFill>
          <p:spPr bwMode="auto">
            <a:xfrm>
              <a:off x="5364163" y="3906838"/>
              <a:ext cx="3779837" cy="24749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8485188" y="5911850"/>
              <a:ext cx="679450" cy="396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i="0">
                  <a:solidFill>
                    <a:schemeClr val="bg1"/>
                  </a:solidFill>
                </a:rPr>
                <a:t>VST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Top list of ESO science</a:t>
            </a:r>
            <a:endParaRPr lang="en-GB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Galactic Centre</a:t>
            </a:r>
          </a:p>
          <a:p>
            <a:pPr lvl="1" eaLnBrk="1" hangingPunct="1"/>
            <a:r>
              <a:rPr lang="en-US" dirty="0" err="1" smtClean="0"/>
              <a:t>Supermassive</a:t>
            </a:r>
            <a:r>
              <a:rPr lang="en-US" dirty="0" smtClean="0"/>
              <a:t> black hole</a:t>
            </a:r>
          </a:p>
          <a:p>
            <a:pPr eaLnBrk="1" hangingPunct="1"/>
            <a:r>
              <a:rPr lang="en-US" dirty="0" err="1" smtClean="0"/>
              <a:t>Extrasolar</a:t>
            </a:r>
            <a:r>
              <a:rPr lang="en-US" dirty="0" smtClean="0"/>
              <a:t> planets</a:t>
            </a:r>
          </a:p>
          <a:p>
            <a:pPr lvl="1" eaLnBrk="1" hangingPunct="1"/>
            <a:r>
              <a:rPr lang="en-US" dirty="0" smtClean="0"/>
              <a:t>First images of </a:t>
            </a:r>
            <a:r>
              <a:rPr lang="en-US" dirty="0" err="1" smtClean="0"/>
              <a:t>exo</a:t>
            </a:r>
            <a:r>
              <a:rPr lang="en-US" dirty="0" smtClean="0"/>
              <a:t>-planets</a:t>
            </a:r>
          </a:p>
          <a:p>
            <a:pPr lvl="1" eaLnBrk="1" hangingPunct="1"/>
            <a:r>
              <a:rPr lang="en-US" dirty="0" smtClean="0"/>
              <a:t>Lightest known planets</a:t>
            </a:r>
          </a:p>
          <a:p>
            <a:pPr lvl="1" eaLnBrk="1" hangingPunct="1"/>
            <a:r>
              <a:rPr lang="en-US" dirty="0" smtClean="0"/>
              <a:t>First direct spectrum of an </a:t>
            </a:r>
            <a:r>
              <a:rPr lang="en-US" dirty="0" err="1" smtClean="0"/>
              <a:t>exo</a:t>
            </a:r>
            <a:r>
              <a:rPr lang="en-US" dirty="0" smtClean="0"/>
              <a:t>-planet</a:t>
            </a:r>
          </a:p>
          <a:p>
            <a:pPr eaLnBrk="1" hangingPunct="1"/>
            <a:r>
              <a:rPr lang="en-US" dirty="0" smtClean="0"/>
              <a:t>Accelerating Universe</a:t>
            </a:r>
          </a:p>
          <a:p>
            <a:pPr lvl="1" eaLnBrk="1" hangingPunct="1"/>
            <a:r>
              <a:rPr lang="en-US" dirty="0" smtClean="0"/>
              <a:t>Spectroscopy of distant supernovae</a:t>
            </a:r>
          </a:p>
          <a:p>
            <a:pPr eaLnBrk="1" hangingPunct="1"/>
            <a:r>
              <a:rPr lang="en-US" dirty="0" smtClean="0"/>
              <a:t>Gamma-Ray Bursts/Supernovae</a:t>
            </a:r>
          </a:p>
          <a:p>
            <a:pPr lvl="1" eaLnBrk="1" hangingPunct="1"/>
            <a:r>
              <a:rPr lang="en-US" dirty="0" smtClean="0"/>
              <a:t>Explosion physics</a:t>
            </a:r>
          </a:p>
          <a:p>
            <a:pPr lvl="1" eaLnBrk="1" hangingPunct="1"/>
            <a:r>
              <a:rPr lang="en-US" dirty="0" smtClean="0"/>
              <a:t>Tracers of the distant universe</a:t>
            </a:r>
          </a:p>
          <a:p>
            <a:pPr eaLnBrk="1" hangingPunct="1">
              <a:buFont typeface="Monotype Sorts" pitchFamily="112" charset="2"/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GB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795338" y="44450"/>
            <a:ext cx="8258175" cy="941388"/>
          </a:xfrm>
        </p:spPr>
        <p:txBody>
          <a:bodyPr/>
          <a:lstStyle/>
          <a:p>
            <a:pPr eaLnBrk="1" hangingPunct="1"/>
            <a:r>
              <a:rPr lang="en-GB" smtClean="0"/>
              <a:t>European Southern Observatory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2163" y="1052513"/>
            <a:ext cx="8351837" cy="5400675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r>
              <a:rPr lang="en-GB" dirty="0" smtClean="0"/>
              <a:t>Mission</a:t>
            </a:r>
          </a:p>
          <a:p>
            <a:pPr lvl="1" eaLnBrk="1" hangingPunct="1"/>
            <a:r>
              <a:rPr lang="en-GB" dirty="0" smtClean="0"/>
              <a:t>Develop and operate world-class observing facilities  for astronomical research</a:t>
            </a:r>
          </a:p>
          <a:p>
            <a:pPr lvl="1" eaLnBrk="1" hangingPunct="1"/>
            <a:r>
              <a:rPr lang="en-GB" dirty="0" smtClean="0"/>
              <a:t>Organise </a:t>
            </a:r>
            <a:r>
              <a:rPr lang="en-GB" dirty="0" smtClean="0"/>
              <a:t>collaborations in astronomy</a:t>
            </a:r>
          </a:p>
          <a:p>
            <a:pPr eaLnBrk="1" hangingPunct="1"/>
            <a:r>
              <a:rPr lang="en-GB" dirty="0" smtClean="0"/>
              <a:t>Intergovernmental treaty-level organization</a:t>
            </a:r>
          </a:p>
          <a:p>
            <a:pPr lvl="1" eaLnBrk="1" hangingPunct="1"/>
            <a:r>
              <a:rPr lang="en-GB" dirty="0" smtClean="0"/>
              <a:t>Currently 14 member states </a:t>
            </a:r>
          </a:p>
          <a:p>
            <a:pPr lvl="1" eaLnBrk="1" hangingPunct="1"/>
            <a:r>
              <a:rPr lang="en-GB" dirty="0" smtClean="0"/>
              <a:t>Some interest by other countries</a:t>
            </a:r>
          </a:p>
          <a:p>
            <a:pPr eaLnBrk="1" hangingPunct="1"/>
            <a:r>
              <a:rPr lang="en-GB" dirty="0" smtClean="0"/>
              <a:t>Observatories in Chile</a:t>
            </a:r>
          </a:p>
          <a:p>
            <a:pPr lvl="1" eaLnBrk="1" hangingPunct="1"/>
            <a:r>
              <a:rPr lang="en-GB" dirty="0" smtClean="0"/>
              <a:t>La </a:t>
            </a:r>
            <a:r>
              <a:rPr lang="en-GB" dirty="0" err="1" smtClean="0"/>
              <a:t>Silla</a:t>
            </a:r>
            <a:r>
              <a:rPr lang="en-GB" dirty="0" smtClean="0"/>
              <a:t> </a:t>
            </a:r>
            <a:r>
              <a:rPr lang="en-GB" dirty="0" err="1" smtClean="0"/>
              <a:t>Paranal</a:t>
            </a:r>
            <a:r>
              <a:rPr lang="en-GB" dirty="0" smtClean="0"/>
              <a:t>: VLT, VLTI, 3.6m, NTT, VISTA, VST</a:t>
            </a:r>
          </a:p>
          <a:p>
            <a:pPr lvl="1" eaLnBrk="1" hangingPunct="1"/>
            <a:r>
              <a:rPr lang="en-GB" dirty="0" err="1" smtClean="0"/>
              <a:t>Chajnantor</a:t>
            </a:r>
            <a:r>
              <a:rPr lang="en-GB" dirty="0" smtClean="0"/>
              <a:t>: APEX and ALMA partnerships</a:t>
            </a:r>
          </a:p>
          <a:p>
            <a:pPr eaLnBrk="1" hangingPunct="1"/>
            <a:r>
              <a:rPr lang="en-GB" dirty="0" smtClean="0"/>
              <a:t>HQ in </a:t>
            </a:r>
            <a:r>
              <a:rPr lang="en-GB" dirty="0" err="1" smtClean="0"/>
              <a:t>Garching</a:t>
            </a:r>
            <a:r>
              <a:rPr lang="en-GB" dirty="0" smtClean="0"/>
              <a:t> and Office in Santiago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Other top science from ESO</a:t>
            </a:r>
            <a:endParaRPr lang="en-GB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Metal-poor stars</a:t>
            </a:r>
          </a:p>
          <a:p>
            <a:pPr lvl="1" eaLnBrk="1" hangingPunct="1"/>
            <a:r>
              <a:rPr lang="en-US" smtClean="0"/>
              <a:t>Tracing the chemical enrichment</a:t>
            </a:r>
          </a:p>
          <a:p>
            <a:pPr lvl="1" eaLnBrk="1" hangingPunct="1"/>
            <a:r>
              <a:rPr lang="en-US" smtClean="0"/>
              <a:t>Finding the oldest known stars</a:t>
            </a:r>
          </a:p>
          <a:p>
            <a:pPr eaLnBrk="1" hangingPunct="1"/>
            <a:r>
              <a:rPr lang="en-US" smtClean="0"/>
              <a:t>Stellar populations in nearby galaxies</a:t>
            </a:r>
          </a:p>
          <a:p>
            <a:pPr lvl="1" eaLnBrk="1" hangingPunct="1"/>
            <a:r>
              <a:rPr lang="en-US" smtClean="0"/>
              <a:t>Measuring stars beyond the Local Group</a:t>
            </a:r>
          </a:p>
          <a:p>
            <a:pPr eaLnBrk="1" hangingPunct="1"/>
            <a:r>
              <a:rPr lang="en-US" smtClean="0"/>
              <a:t>Massive galaxies in the distant Universe</a:t>
            </a:r>
            <a:endParaRPr lang="en-GB" smtClean="0"/>
          </a:p>
          <a:p>
            <a:pPr lvl="1" eaLnBrk="1" hangingPunct="1"/>
            <a:r>
              <a:rPr lang="en-US" smtClean="0"/>
              <a:t>Puzzles in galaxy formation</a:t>
            </a:r>
          </a:p>
          <a:p>
            <a:pPr eaLnBrk="1" hangingPunct="1"/>
            <a:r>
              <a:rPr lang="en-US" smtClean="0"/>
              <a:t>Varying physical constants?</a:t>
            </a:r>
          </a:p>
          <a:p>
            <a:pPr lvl="1" eaLnBrk="1" hangingPunct="1"/>
            <a:r>
              <a:rPr lang="en-US" smtClean="0"/>
              <a:t>Measure the fine-structure constant over time</a:t>
            </a:r>
          </a:p>
          <a:p>
            <a:pPr eaLnBrk="1" hangingPunct="1"/>
            <a:r>
              <a:rPr lang="en-US" smtClean="0"/>
              <a:t>Testing the cosmological model</a:t>
            </a:r>
          </a:p>
          <a:p>
            <a:pPr lvl="1" eaLnBrk="1" hangingPunct="1"/>
            <a:r>
              <a:rPr lang="en-US" smtClean="0"/>
              <a:t>Cosmic background temperature</a:t>
            </a:r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top science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500"/>
              </a:spcBef>
            </a:pPr>
            <a:r>
              <a:rPr lang="en-US" dirty="0" smtClean="0"/>
              <a:t>Detecting and imaging the </a:t>
            </a:r>
            <a:r>
              <a:rPr lang="en-US" dirty="0" err="1" smtClean="0"/>
              <a:t>tori</a:t>
            </a:r>
            <a:r>
              <a:rPr lang="en-US" dirty="0" smtClean="0"/>
              <a:t> around AGN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Measure the geometric shape of stars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Determine the size of stars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E.g. </a:t>
            </a:r>
            <a:r>
              <a:rPr lang="en-US" dirty="0" err="1" smtClean="0"/>
              <a:t>Cepheids</a:t>
            </a:r>
            <a:r>
              <a:rPr lang="en-US" dirty="0" smtClean="0"/>
              <a:t> to calibrate the period-luminosity relation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Star formation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Debris disks, chemistry in </a:t>
            </a:r>
            <a:r>
              <a:rPr lang="en-US" dirty="0" err="1" smtClean="0"/>
              <a:t>circumstellar</a:t>
            </a:r>
            <a:r>
              <a:rPr lang="en-US" dirty="0" smtClean="0"/>
              <a:t> disks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Measure the structure of the Milky Way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Local spiral arm</a:t>
            </a:r>
          </a:p>
          <a:p>
            <a:pPr lvl="1">
              <a:spcBef>
                <a:spcPts val="500"/>
              </a:spcBef>
            </a:pPr>
            <a:r>
              <a:rPr lang="en-US" dirty="0" smtClean="0"/>
              <a:t>Bulge, disk and halo, run-away stars</a:t>
            </a:r>
          </a:p>
          <a:p>
            <a:pPr>
              <a:spcBef>
                <a:spcPts val="500"/>
              </a:spcBef>
            </a:pPr>
            <a:r>
              <a:rPr lang="en-US" dirty="0" smtClean="0"/>
              <a:t>Solar System objects</a:t>
            </a:r>
          </a:p>
          <a:p>
            <a:pPr lvl="1">
              <a:spcBef>
                <a:spcPts val="500"/>
              </a:spcBef>
            </a:pPr>
            <a:r>
              <a:rPr lang="de-DE" dirty="0" err="1" smtClean="0"/>
              <a:t>Comets</a:t>
            </a:r>
            <a:r>
              <a:rPr lang="de-DE" dirty="0" smtClean="0"/>
              <a:t>, </a:t>
            </a:r>
            <a:r>
              <a:rPr lang="de-DE" dirty="0" err="1" smtClean="0"/>
              <a:t>asteroids</a:t>
            </a:r>
            <a:r>
              <a:rPr lang="de-DE" dirty="0" smtClean="0"/>
              <a:t>, </a:t>
            </a:r>
            <a:r>
              <a:rPr lang="de-DE" dirty="0" err="1" smtClean="0"/>
              <a:t>weather</a:t>
            </a:r>
            <a:r>
              <a:rPr lang="de-DE" dirty="0" smtClean="0"/>
              <a:t> on Titan </a:t>
            </a:r>
            <a:endParaRPr lang="en-US" dirty="0" smtClean="0"/>
          </a:p>
          <a:p>
            <a:endParaRPr lang="en-US" dirty="0" smtClean="0"/>
          </a:p>
          <a:p>
            <a:pPr lvl="1"/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1060684"/>
            <a:ext cx="6858048" cy="5404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4" name="Rectangle 1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8316912" cy="981075"/>
          </a:xfrm>
        </p:spPr>
        <p:txBody>
          <a:bodyPr rIns="132080"/>
          <a:lstStyle/>
          <a:p>
            <a:pPr eaLnBrk="1" hangingPunct="1"/>
            <a:r>
              <a:rPr lang="en-US" sz="3400" smtClean="0"/>
              <a:t>ESO Publication Statistics</a:t>
            </a:r>
          </a:p>
        </p:txBody>
      </p:sp>
      <p:sp>
        <p:nvSpPr>
          <p:cNvPr id="13315" name="Text Box 9"/>
          <p:cNvSpPr txBox="1">
            <a:spLocks/>
          </p:cNvSpPr>
          <p:nvPr/>
        </p:nvSpPr>
        <p:spPr bwMode="auto">
          <a:xfrm>
            <a:off x="827088" y="6092825"/>
            <a:ext cx="6362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>
                <a:latin typeface="Arial" pitchFamily="34" charset="0"/>
              </a:rPr>
              <a:t>available at </a:t>
            </a:r>
            <a:r>
              <a:rPr lang="en-GB" sz="1600">
                <a:latin typeface="Arial" pitchFamily="34" charset="0"/>
                <a:hlinkClick r:id="rId4"/>
              </a:rPr>
              <a:t>http://www.eso.org/sci/libraries/edocs/ESO/ESOstats.pdf</a:t>
            </a:r>
            <a:endParaRPr lang="en-GB" sz="1600">
              <a:latin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692275"/>
          </a:xfrm>
        </p:spPr>
        <p:txBody>
          <a:bodyPr rIns="132080"/>
          <a:lstStyle/>
          <a:p>
            <a:pPr eaLnBrk="1" hangingPunct="1"/>
            <a:r>
              <a:rPr lang="en-US" sz="3000" smtClean="0"/>
              <a:t>ESO and other Observatories</a:t>
            </a:r>
          </a:p>
        </p:txBody>
      </p:sp>
      <p:pic>
        <p:nvPicPr>
          <p:cNvPr id="19660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088" y="1714487"/>
            <a:ext cx="8328943" cy="4333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Richest planetary system known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Five planets with 12M</a:t>
            </a:r>
            <a:r>
              <a:rPr lang="en-GB" baseline="-25000" dirty="0" smtClean="0">
                <a:sym typeface="Symbol"/>
              </a:rPr>
              <a:t></a:t>
            </a:r>
            <a:r>
              <a:rPr lang="en-GB" dirty="0" smtClean="0">
                <a:latin typeface="Times New Roman"/>
                <a:cs typeface="Times New Roman"/>
                <a:sym typeface="Symbol"/>
              </a:rPr>
              <a:t> </a:t>
            </a:r>
            <a:r>
              <a:rPr lang="en-GB" dirty="0" smtClean="0">
                <a:cs typeface="Times New Roman"/>
                <a:sym typeface="Symbol"/>
              </a:rPr>
              <a:t>&lt; M &lt; 25M</a:t>
            </a:r>
            <a:r>
              <a:rPr lang="en-GB" baseline="-25000" dirty="0" smtClean="0">
                <a:sym typeface="Symbol"/>
              </a:rPr>
              <a:t></a:t>
            </a:r>
            <a:r>
              <a:rPr lang="en-GB" dirty="0" smtClean="0">
                <a:sym typeface="Symbol"/>
              </a:rPr>
              <a:t> at distances 0.06AU &lt; D &lt; 1.4AU</a:t>
            </a:r>
          </a:p>
          <a:p>
            <a:r>
              <a:rPr lang="en-GB" dirty="0" smtClean="0">
                <a:sym typeface="Symbol"/>
              </a:rPr>
              <a:t>One candidate with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M=1.4M</a:t>
            </a:r>
            <a:r>
              <a:rPr lang="en-GB" baseline="-25000" dirty="0" smtClean="0">
                <a:sym typeface="Symbol"/>
              </a:rPr>
              <a:t></a:t>
            </a:r>
            <a:r>
              <a:rPr lang="en-GB" dirty="0" smtClean="0">
                <a:sym typeface="Symbol"/>
              </a:rPr>
              <a:t> at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D=0.02AU and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another with 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M=65M</a:t>
            </a:r>
            <a:r>
              <a:rPr lang="en-GB" baseline="-25000" dirty="0" smtClean="0">
                <a:sym typeface="Symbol"/>
              </a:rPr>
              <a:t></a:t>
            </a:r>
            <a:r>
              <a:rPr lang="en-GB" dirty="0" smtClean="0">
                <a:sym typeface="Symbol"/>
              </a:rPr>
              <a:t> at 3.4AU</a:t>
            </a:r>
          </a:p>
          <a:p>
            <a:r>
              <a:rPr lang="en-GB" dirty="0" smtClean="0">
                <a:sym typeface="Symbol"/>
              </a:rPr>
              <a:t>HARPS detections</a:t>
            </a:r>
          </a:p>
          <a:p>
            <a:endParaRPr lang="en-GB" dirty="0" smtClean="0">
              <a:sym typeface="Symbo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7963" y="2060848"/>
            <a:ext cx="464603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0"/>
            <a:ext cx="1988630" cy="6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6"/>
          <p:cNvGrpSpPr/>
          <p:nvPr/>
        </p:nvGrpSpPr>
        <p:grpSpPr>
          <a:xfrm>
            <a:off x="4394862" y="2016968"/>
            <a:ext cx="4713642" cy="4436368"/>
            <a:chOff x="4394862" y="2016968"/>
            <a:chExt cx="4713642" cy="443636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4862" y="2016968"/>
              <a:ext cx="4713642" cy="4436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4"/>
            <p:cNvSpPr/>
            <p:nvPr/>
          </p:nvSpPr>
          <p:spPr bwMode="auto">
            <a:xfrm>
              <a:off x="4499992" y="3140968"/>
              <a:ext cx="4464496" cy="288032"/>
            </a:xfrm>
            <a:prstGeom prst="rect">
              <a:avLst/>
            </a:prstGeom>
            <a:noFill/>
            <a:ln w="349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 eaLnBrk="0" hangingPunct="0"/>
              <a:endParaRPr lang="en-GB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4499992" y="3645024"/>
              <a:ext cx="4464496" cy="288032"/>
            </a:xfrm>
            <a:prstGeom prst="rect">
              <a:avLst/>
            </a:prstGeom>
            <a:noFill/>
            <a:ln w="349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rtlCol="0" anchor="ctr">
              <a:spAutoFit/>
            </a:bodyPr>
            <a:lstStyle/>
            <a:p>
              <a:pPr algn="ctr" eaLnBrk="0" hangingPunct="0"/>
              <a:endParaRPr lang="en-GB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187624" y="5877272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0" dirty="0" err="1" smtClean="0">
                <a:latin typeface="HelveticaNeueLT Com 55 Roman" pitchFamily="34" charset="0"/>
              </a:rPr>
              <a:t>Lovis</a:t>
            </a:r>
            <a:r>
              <a:rPr lang="en-GB" i="0" dirty="0" smtClean="0">
                <a:latin typeface="HelveticaNeueLT Com 55 Roman" pitchFamily="34" charset="0"/>
              </a:rPr>
              <a:t> et al. 2010</a:t>
            </a:r>
            <a:endParaRPr lang="en-GB" i="0" dirty="0">
              <a:latin typeface="HelveticaNeueLT Com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>
                    <a:lumMod val="95000"/>
                  </a:schemeClr>
                </a:solidFill>
              </a:rPr>
              <a:t>HD10180 </a:t>
            </a:r>
            <a:endParaRPr lang="en-GB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buNone/>
            </a:pPr>
            <a:endParaRPr lang="en-GB" dirty="0"/>
          </a:p>
        </p:txBody>
      </p:sp>
      <p:pic>
        <p:nvPicPr>
          <p:cNvPr id="6" name="eso1035b.mpg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27584" y="1343305"/>
            <a:ext cx="8316415" cy="46779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The ESO </a:t>
            </a:r>
            <a:r>
              <a:rPr lang="en-GB" dirty="0" err="1" smtClean="0"/>
              <a:t>exo</a:t>
            </a:r>
            <a:r>
              <a:rPr lang="en-GB" dirty="0" smtClean="0"/>
              <a:t>-planet machinery</a:t>
            </a:r>
          </a:p>
        </p:txBody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HARPS at 3.6m telescope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best radial velocity machine at a 4m telescope (supported by UVES on VLT)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extremely stable spectrograph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NACO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adaptive optics supported 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imaging and spectroscopy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VLTI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>
                <a:sym typeface="Wingdings" pitchFamily="2" charset="2"/>
              </a:rPr>
              <a:t>highest spatial resolution for follow-</a:t>
            </a:r>
            <a:br>
              <a:rPr lang="en-US" dirty="0" smtClean="0">
                <a:sym typeface="Wingdings" pitchFamily="2" charset="2"/>
              </a:rPr>
            </a:br>
            <a:r>
              <a:rPr lang="en-US" dirty="0" smtClean="0">
                <a:sym typeface="Wingdings" pitchFamily="2" charset="2"/>
              </a:rPr>
              <a:t>up observations of known systems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/>
              <a:t>NACO/SINFONI/FORS2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transit measurements, atmospheres of </a:t>
            </a:r>
            <a:r>
              <a:rPr lang="en-US" dirty="0" err="1" smtClean="0"/>
              <a:t>exo</a:t>
            </a:r>
            <a:r>
              <a:rPr lang="en-US" dirty="0" smtClean="0"/>
              <a:t>-planets</a:t>
            </a:r>
            <a:endParaRPr lang="en-GB" dirty="0" smtClean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7" y="2071678"/>
            <a:ext cx="2915999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0092" y="3571876"/>
            <a:ext cx="2311032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6894691" y="5157192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0" dirty="0" err="1" smtClean="0">
                <a:latin typeface="HelveticaNeueLT Com 55 Roman" pitchFamily="34" charset="0"/>
              </a:rPr>
              <a:t>Janson</a:t>
            </a:r>
            <a:r>
              <a:rPr lang="en-GB" i="0" dirty="0" smtClean="0">
                <a:latin typeface="HelveticaNeueLT Com 55 Roman" pitchFamily="34" charset="0"/>
              </a:rPr>
              <a:t> et al. 2010</a:t>
            </a:r>
            <a:endParaRPr lang="en-GB" i="0" dirty="0">
              <a:latin typeface="HelveticaNeueLT Com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7" name="Group 12"/>
          <p:cNvGrpSpPr>
            <a:grpSpLocks/>
          </p:cNvGrpSpPr>
          <p:nvPr/>
        </p:nvGrpSpPr>
        <p:grpSpPr bwMode="auto">
          <a:xfrm>
            <a:off x="0" y="4194175"/>
            <a:ext cx="5435600" cy="2663825"/>
            <a:chOff x="0" y="2115"/>
            <a:chExt cx="3424" cy="1678"/>
          </a:xfrm>
        </p:grpSpPr>
        <p:grpSp>
          <p:nvGrpSpPr>
            <p:cNvPr id="16392" name="Group 10"/>
            <p:cNvGrpSpPr>
              <a:grpSpLocks/>
            </p:cNvGrpSpPr>
            <p:nvPr/>
          </p:nvGrpSpPr>
          <p:grpSpPr bwMode="auto">
            <a:xfrm>
              <a:off x="0" y="2115"/>
              <a:ext cx="3424" cy="1678"/>
              <a:chOff x="340" y="1253"/>
              <a:chExt cx="4513" cy="2106"/>
            </a:xfrm>
          </p:grpSpPr>
          <p:pic>
            <p:nvPicPr>
              <p:cNvPr id="16394" name="Picture 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0" y="1253"/>
                <a:ext cx="4513" cy="21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395" name="Text Box 7"/>
              <p:cNvSpPr txBox="1">
                <a:spLocks noChangeArrowheads="1"/>
              </p:cNvSpPr>
              <p:nvPr/>
            </p:nvSpPr>
            <p:spPr bwMode="auto">
              <a:xfrm>
                <a:off x="373" y="1298"/>
                <a:ext cx="206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i</a:t>
                </a:r>
              </a:p>
            </p:txBody>
          </p:sp>
          <p:sp>
            <p:nvSpPr>
              <p:cNvPr id="16396" name="Text Box 8"/>
              <p:cNvSpPr txBox="1">
                <a:spLocks noChangeArrowheads="1"/>
              </p:cNvSpPr>
              <p:nvPr/>
            </p:nvSpPr>
            <p:spPr bwMode="auto">
              <a:xfrm>
                <a:off x="1783" y="1298"/>
                <a:ext cx="24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z</a:t>
                </a:r>
              </a:p>
            </p:txBody>
          </p:sp>
          <p:sp>
            <p:nvSpPr>
              <p:cNvPr id="16397" name="Text Box 9"/>
              <p:cNvSpPr txBox="1">
                <a:spLocks noChangeArrowheads="1"/>
              </p:cNvSpPr>
              <p:nvPr/>
            </p:nvSpPr>
            <p:spPr bwMode="auto">
              <a:xfrm>
                <a:off x="3406" y="1294"/>
                <a:ext cx="258" cy="2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en-GB" b="1">
                    <a:solidFill>
                      <a:srgbClr val="FF0000"/>
                    </a:solidFill>
                  </a:rPr>
                  <a:t>J</a:t>
                </a:r>
              </a:p>
            </p:txBody>
          </p:sp>
        </p:grpSp>
        <p:sp>
          <p:nvSpPr>
            <p:cNvPr id="16393" name="Text Box 11"/>
            <p:cNvSpPr txBox="1">
              <a:spLocks noChangeArrowheads="1"/>
            </p:cNvSpPr>
            <p:nvPr/>
          </p:nvSpPr>
          <p:spPr bwMode="auto">
            <a:xfrm>
              <a:off x="68" y="3471"/>
              <a:ext cx="91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GRB080913</a:t>
              </a:r>
            </a:p>
          </p:txBody>
        </p:sp>
      </p:grp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Gamma-Ray Bursts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GB" smtClean="0"/>
              <a:t>Most distant stellar objects ever observed</a:t>
            </a:r>
          </a:p>
          <a:p>
            <a:pPr lvl="1" eaLnBrk="1" hangingPunct="1"/>
            <a:r>
              <a:rPr lang="en-GB" smtClean="0"/>
              <a:t>redshifts 6.7 and 8.2 (tentative)</a:t>
            </a:r>
          </a:p>
          <a:p>
            <a:pPr lvl="1" eaLnBrk="1" hangingPunct="1"/>
            <a:r>
              <a:rPr lang="en-GB" smtClean="0"/>
              <a:t>lookback time of nearly 12.5 billion years (or 95% of the age of the universe)</a:t>
            </a:r>
          </a:p>
          <a:p>
            <a:pPr eaLnBrk="1" hangingPunct="1"/>
            <a:r>
              <a:rPr lang="en-GB" smtClean="0"/>
              <a:t>VLT equipped with rapid response mode</a:t>
            </a:r>
          </a:p>
          <a:p>
            <a:pPr lvl="1" eaLnBrk="1" hangingPunct="1"/>
            <a:r>
              <a:rPr lang="en-GB" smtClean="0"/>
              <a:t>allows to observe a gamma-ray burst 10 minutes after detection</a:t>
            </a:r>
          </a:p>
          <a:p>
            <a:pPr eaLnBrk="1" hangingPunct="1"/>
            <a:endParaRPr lang="en-GB" smtClean="0"/>
          </a:p>
        </p:txBody>
      </p:sp>
      <p:pic>
        <p:nvPicPr>
          <p:cNvPr id="171520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3343275"/>
            <a:ext cx="6553200" cy="351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5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Most distant stellar object yet observed – GRB 090423</a:t>
            </a:r>
            <a:endParaRPr lang="en-GB" sz="3600" smtClean="0"/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Optical drop-out, bright in the near-infrared</a:t>
            </a:r>
          </a:p>
          <a:p>
            <a:r>
              <a:rPr lang="en-GB" smtClean="0"/>
              <a:t>Rapid decline</a:t>
            </a:r>
          </a:p>
        </p:txBody>
      </p:sp>
      <p:pic>
        <p:nvPicPr>
          <p:cNvPr id="358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088" y="2022475"/>
            <a:ext cx="8137525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6977292" y="6067425"/>
            <a:ext cx="194604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i="0" dirty="0" err="1">
                <a:latin typeface="HelveticaNeueLT Com 55 Roman" pitchFamily="34" charset="0"/>
              </a:rPr>
              <a:t>Tanvir</a:t>
            </a:r>
            <a:r>
              <a:rPr lang="en-GB" i="0" dirty="0">
                <a:latin typeface="HelveticaNeueLT Com 55 Roman" pitchFamily="34" charset="0"/>
              </a:rPr>
              <a:t> et al</a:t>
            </a:r>
            <a:r>
              <a:rPr lang="en-GB" i="0" dirty="0" smtClean="0">
                <a:latin typeface="HelveticaNeueLT Com 55 Roman" pitchFamily="34" charset="0"/>
              </a:rPr>
              <a:t>. 2009</a:t>
            </a:r>
            <a:endParaRPr lang="en-GB" i="0" dirty="0">
              <a:latin typeface="HelveticaNeueLT Com 55 Roman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GRB 090423</a:t>
            </a:r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en-GB" smtClean="0"/>
              <a:t>Spectroscopy 17 hours after outburst</a:t>
            </a:r>
          </a:p>
          <a:p>
            <a:r>
              <a:rPr lang="en-GB" smtClean="0"/>
              <a:t>Lyman break indicates a redshift of z</a:t>
            </a:r>
            <a:r>
              <a:rPr lang="en-GB" smtClean="0">
                <a:cs typeface="Arial" pitchFamily="34" charset="0"/>
              </a:rPr>
              <a:t>≈</a:t>
            </a:r>
            <a:r>
              <a:rPr lang="en-GB" smtClean="0"/>
              <a:t>8.2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2195513" y="2276475"/>
            <a:ext cx="5184775" cy="3903663"/>
            <a:chOff x="1383" y="1434"/>
            <a:chExt cx="3266" cy="2459"/>
          </a:xfrm>
        </p:grpSpPr>
        <p:pic>
          <p:nvPicPr>
            <p:cNvPr id="3687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83" y="1434"/>
              <a:ext cx="3266" cy="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2" name="Text Box 8"/>
            <p:cNvSpPr txBox="1">
              <a:spLocks noChangeArrowheads="1"/>
            </p:cNvSpPr>
            <p:nvPr/>
          </p:nvSpPr>
          <p:spPr bwMode="auto">
            <a:xfrm>
              <a:off x="1954" y="1774"/>
              <a:ext cx="71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ISAAC</a:t>
              </a: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2193925" y="2278063"/>
            <a:ext cx="5734050" cy="4265612"/>
            <a:chOff x="929" y="1026"/>
            <a:chExt cx="4065" cy="3050"/>
          </a:xfrm>
        </p:grpSpPr>
        <p:pic>
          <p:nvPicPr>
            <p:cNvPr id="36868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29" y="1026"/>
              <a:ext cx="4065" cy="3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877" name="Text Box 13"/>
            <p:cNvSpPr txBox="1">
              <a:spLocks noChangeArrowheads="1"/>
            </p:cNvSpPr>
            <p:nvPr/>
          </p:nvSpPr>
          <p:spPr bwMode="auto">
            <a:xfrm>
              <a:off x="1565" y="1480"/>
              <a:ext cx="10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b="1">
                  <a:solidFill>
                    <a:srgbClr val="FF0000"/>
                  </a:solidFill>
                </a:rPr>
                <a:t>SINFONI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0"/>
            <a:ext cx="8316912" cy="1052513"/>
          </a:xfrm>
        </p:spPr>
        <p:txBody>
          <a:bodyPr/>
          <a:lstStyle/>
          <a:p>
            <a:pPr eaLnBrk="1" hangingPunct="1"/>
            <a:r>
              <a:rPr lang="en-GB" dirty="0" smtClean="0">
                <a:solidFill>
                  <a:srgbClr val="EAEAEA"/>
                </a:solidFill>
              </a:rPr>
              <a:t>ESO’s sites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7173" name="Picture 4" descr="earthligh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052735"/>
            <a:ext cx="9144000" cy="5593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175" name="Group 6"/>
          <p:cNvGrpSpPr>
            <a:grpSpLocks/>
          </p:cNvGrpSpPr>
          <p:nvPr/>
        </p:nvGrpSpPr>
        <p:grpSpPr bwMode="auto">
          <a:xfrm>
            <a:off x="1135063" y="2287588"/>
            <a:ext cx="7302500" cy="2941638"/>
            <a:chOff x="657" y="1616"/>
            <a:chExt cx="4600" cy="1853"/>
          </a:xfrm>
        </p:grpSpPr>
        <p:grpSp>
          <p:nvGrpSpPr>
            <p:cNvPr id="7177" name="Group 7"/>
            <p:cNvGrpSpPr>
              <a:grpSpLocks/>
            </p:cNvGrpSpPr>
            <p:nvPr/>
          </p:nvGrpSpPr>
          <p:grpSpPr bwMode="auto">
            <a:xfrm>
              <a:off x="3028" y="1616"/>
              <a:ext cx="2229" cy="288"/>
              <a:chOff x="3028" y="1616"/>
              <a:chExt cx="2229" cy="288"/>
            </a:xfrm>
          </p:grpSpPr>
          <p:sp>
            <p:nvSpPr>
              <p:cNvPr id="7190" name="Line 8"/>
              <p:cNvSpPr>
                <a:spLocks noChangeShapeType="1"/>
              </p:cNvSpPr>
              <p:nvPr/>
            </p:nvSpPr>
            <p:spPr bwMode="auto">
              <a:xfrm>
                <a:off x="3028" y="1639"/>
                <a:ext cx="227" cy="13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91" name="Text Box 9"/>
              <p:cNvSpPr txBox="1">
                <a:spLocks noChangeArrowheads="1"/>
              </p:cNvSpPr>
              <p:nvPr/>
            </p:nvSpPr>
            <p:spPr bwMode="auto">
              <a:xfrm>
                <a:off x="3243" y="1616"/>
                <a:ext cx="2014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GB" sz="2400" b="1" i="0">
                    <a:solidFill>
                      <a:srgbClr val="FF0000"/>
                    </a:solidFill>
                    <a:latin typeface="Times New Roman" pitchFamily="1" charset="0"/>
                  </a:rPr>
                  <a:t>Garching bei M</a:t>
                </a:r>
                <a:r>
                  <a:rPr lang="en-US" sz="2400" b="1" i="0">
                    <a:solidFill>
                      <a:srgbClr val="FF0000"/>
                    </a:solidFill>
                    <a:latin typeface="Times New Roman" pitchFamily="1" charset="0"/>
                    <a:cs typeface="Times New Roman" pitchFamily="1" charset="0"/>
                  </a:rPr>
                  <a:t>ünchen</a:t>
                </a:r>
              </a:p>
            </p:txBody>
          </p:sp>
        </p:grpSp>
        <p:grpSp>
          <p:nvGrpSpPr>
            <p:cNvPr id="7178" name="Group 10"/>
            <p:cNvGrpSpPr>
              <a:grpSpLocks/>
            </p:cNvGrpSpPr>
            <p:nvPr/>
          </p:nvGrpSpPr>
          <p:grpSpPr bwMode="auto">
            <a:xfrm>
              <a:off x="657" y="3181"/>
              <a:ext cx="1073" cy="288"/>
              <a:chOff x="657" y="3181"/>
              <a:chExt cx="1073" cy="288"/>
            </a:xfrm>
          </p:grpSpPr>
          <p:sp>
            <p:nvSpPr>
              <p:cNvPr id="7188" name="Line 11"/>
              <p:cNvSpPr>
                <a:spLocks noChangeShapeType="1"/>
              </p:cNvSpPr>
              <p:nvPr/>
            </p:nvSpPr>
            <p:spPr bwMode="auto">
              <a:xfrm flipV="1">
                <a:off x="1457" y="3203"/>
                <a:ext cx="273" cy="13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9" name="Text Box 12"/>
              <p:cNvSpPr txBox="1">
                <a:spLocks noChangeArrowheads="1"/>
              </p:cNvSpPr>
              <p:nvPr/>
            </p:nvSpPr>
            <p:spPr bwMode="auto">
              <a:xfrm>
                <a:off x="657" y="3181"/>
                <a:ext cx="831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GB" sz="2400" b="1" i="0">
                    <a:solidFill>
                      <a:srgbClr val="FF0000"/>
                    </a:solidFill>
                    <a:latin typeface="Times New Roman" pitchFamily="1" charset="0"/>
                  </a:rPr>
                  <a:t>Santiago</a:t>
                </a:r>
              </a:p>
            </p:txBody>
          </p:sp>
        </p:grpSp>
        <p:grpSp>
          <p:nvGrpSpPr>
            <p:cNvPr id="7179" name="Group 13"/>
            <p:cNvGrpSpPr>
              <a:grpSpLocks/>
            </p:cNvGrpSpPr>
            <p:nvPr/>
          </p:nvGrpSpPr>
          <p:grpSpPr bwMode="auto">
            <a:xfrm>
              <a:off x="748" y="2915"/>
              <a:ext cx="988" cy="288"/>
              <a:chOff x="748" y="2915"/>
              <a:chExt cx="988" cy="288"/>
            </a:xfrm>
          </p:grpSpPr>
          <p:sp>
            <p:nvSpPr>
              <p:cNvPr id="7186" name="Line 14"/>
              <p:cNvSpPr>
                <a:spLocks noChangeShapeType="1"/>
              </p:cNvSpPr>
              <p:nvPr/>
            </p:nvSpPr>
            <p:spPr bwMode="auto">
              <a:xfrm>
                <a:off x="1462" y="3078"/>
                <a:ext cx="274" cy="47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7" name="Text Box 15"/>
              <p:cNvSpPr txBox="1">
                <a:spLocks noChangeArrowheads="1"/>
              </p:cNvSpPr>
              <p:nvPr/>
            </p:nvSpPr>
            <p:spPr bwMode="auto">
              <a:xfrm>
                <a:off x="748" y="2915"/>
                <a:ext cx="7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GB" sz="2400" b="1" i="0" dirty="0">
                    <a:solidFill>
                      <a:srgbClr val="FF0000"/>
                    </a:solidFill>
                    <a:latin typeface="Times New Roman" pitchFamily="1" charset="0"/>
                  </a:rPr>
                  <a:t>La </a:t>
                </a:r>
                <a:r>
                  <a:rPr lang="en-GB" sz="2400" b="1" i="0" dirty="0" err="1">
                    <a:solidFill>
                      <a:srgbClr val="FF0000"/>
                    </a:solidFill>
                    <a:latin typeface="Times New Roman" pitchFamily="1" charset="0"/>
                  </a:rPr>
                  <a:t>Silla</a:t>
                </a:r>
                <a:endParaRPr lang="en-GB" sz="2400" b="1" i="0" dirty="0">
                  <a:solidFill>
                    <a:srgbClr val="FF0000"/>
                  </a:solidFill>
                  <a:latin typeface="Times New Roman" pitchFamily="1" charset="0"/>
                </a:endParaRPr>
              </a:p>
            </p:txBody>
          </p:sp>
        </p:grpSp>
        <p:grpSp>
          <p:nvGrpSpPr>
            <p:cNvPr id="7180" name="Group 16"/>
            <p:cNvGrpSpPr>
              <a:grpSpLocks/>
            </p:cNvGrpSpPr>
            <p:nvPr/>
          </p:nvGrpSpPr>
          <p:grpSpPr bwMode="auto">
            <a:xfrm>
              <a:off x="793" y="2614"/>
              <a:ext cx="946" cy="416"/>
              <a:chOff x="793" y="2614"/>
              <a:chExt cx="946" cy="416"/>
            </a:xfrm>
          </p:grpSpPr>
          <p:sp>
            <p:nvSpPr>
              <p:cNvPr id="7184" name="Line 17"/>
              <p:cNvSpPr>
                <a:spLocks noChangeShapeType="1"/>
              </p:cNvSpPr>
              <p:nvPr/>
            </p:nvSpPr>
            <p:spPr bwMode="auto">
              <a:xfrm>
                <a:off x="1518" y="2777"/>
                <a:ext cx="221" cy="253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5" name="Text Box 18"/>
              <p:cNvSpPr txBox="1">
                <a:spLocks noChangeArrowheads="1"/>
              </p:cNvSpPr>
              <p:nvPr/>
            </p:nvSpPr>
            <p:spPr bwMode="auto">
              <a:xfrm>
                <a:off x="793" y="2614"/>
                <a:ext cx="766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GB" sz="2400" b="1" i="0">
                    <a:solidFill>
                      <a:srgbClr val="FF0000"/>
                    </a:solidFill>
                    <a:latin typeface="Times New Roman" pitchFamily="1" charset="0"/>
                  </a:rPr>
                  <a:t>Paranal</a:t>
                </a:r>
              </a:p>
            </p:txBody>
          </p:sp>
        </p:grpSp>
        <p:grpSp>
          <p:nvGrpSpPr>
            <p:cNvPr id="7181" name="Group 19"/>
            <p:cNvGrpSpPr>
              <a:grpSpLocks/>
            </p:cNvGrpSpPr>
            <p:nvPr/>
          </p:nvGrpSpPr>
          <p:grpSpPr bwMode="auto">
            <a:xfrm>
              <a:off x="1791" y="2507"/>
              <a:ext cx="1180" cy="515"/>
              <a:chOff x="1791" y="2507"/>
              <a:chExt cx="1180" cy="515"/>
            </a:xfrm>
          </p:grpSpPr>
          <p:sp>
            <p:nvSpPr>
              <p:cNvPr id="7182" name="Line 20"/>
              <p:cNvSpPr>
                <a:spLocks noChangeShapeType="1"/>
              </p:cNvSpPr>
              <p:nvPr/>
            </p:nvSpPr>
            <p:spPr bwMode="auto">
              <a:xfrm flipV="1">
                <a:off x="1791" y="2677"/>
                <a:ext cx="144" cy="34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 type="triangle" w="med" len="med"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83" name="Text Box 21"/>
              <p:cNvSpPr txBox="1">
                <a:spLocks noChangeArrowheads="1"/>
              </p:cNvSpPr>
              <p:nvPr/>
            </p:nvSpPr>
            <p:spPr bwMode="auto">
              <a:xfrm>
                <a:off x="1894" y="2507"/>
                <a:ext cx="107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 eaLnBrk="0" hangingPunct="0"/>
                <a:r>
                  <a:rPr lang="en-GB" sz="2400" b="1" i="0">
                    <a:solidFill>
                      <a:srgbClr val="FF0000"/>
                    </a:solidFill>
                    <a:latin typeface="Times New Roman" pitchFamily="1" charset="0"/>
                  </a:rPr>
                  <a:t>Chajnantor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Inner </a:t>
            </a:r>
            <a:r>
              <a:rPr lang="en-GB" dirty="0" err="1" smtClean="0"/>
              <a:t>ejecta</a:t>
            </a:r>
            <a:r>
              <a:rPr lang="en-GB" dirty="0" smtClean="0"/>
              <a:t> of SN 1987A resolved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Inner </a:t>
            </a:r>
            <a:r>
              <a:rPr lang="en-GB" dirty="0" err="1" smtClean="0"/>
              <a:t>ejecta</a:t>
            </a:r>
            <a:r>
              <a:rPr lang="en-GB" dirty="0" smtClean="0"/>
              <a:t> resolved and mapped in [Si I] and [Fe II] as well as He I lines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988840"/>
            <a:ext cx="5286375" cy="3075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59632" y="5733256"/>
            <a:ext cx="1853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0" dirty="0" err="1" smtClean="0">
                <a:latin typeface="HelveticaNeueLT Com 55 Roman" pitchFamily="34" charset="0"/>
              </a:rPr>
              <a:t>Kjær</a:t>
            </a:r>
            <a:r>
              <a:rPr lang="en-GB" i="0" dirty="0" smtClean="0">
                <a:latin typeface="HelveticaNeueLT Com 55 Roman" pitchFamily="34" charset="0"/>
              </a:rPr>
              <a:t> et al. 2010</a:t>
            </a:r>
            <a:endParaRPr lang="en-GB" dirty="0"/>
          </a:p>
        </p:txBody>
      </p:sp>
      <p:grpSp>
        <p:nvGrpSpPr>
          <p:cNvPr id="11" name="Group 10"/>
          <p:cNvGrpSpPr/>
          <p:nvPr/>
        </p:nvGrpSpPr>
        <p:grpSpPr>
          <a:xfrm>
            <a:off x="4057972" y="3212976"/>
            <a:ext cx="5086028" cy="3321488"/>
            <a:chOff x="4057972" y="3212976"/>
            <a:chExt cx="5086028" cy="3321488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57972" y="3212976"/>
              <a:ext cx="5086028" cy="332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Right Arrow 9"/>
            <p:cNvSpPr/>
            <p:nvPr/>
          </p:nvSpPr>
          <p:spPr bwMode="auto">
            <a:xfrm rot="10800000">
              <a:off x="4427984" y="4149080"/>
              <a:ext cx="618368" cy="180000"/>
            </a:xfrm>
            <a:prstGeom prst="rightArrow">
              <a:avLst>
                <a:gd name="adj1" fmla="val 60997"/>
                <a:gd name="adj2" fmla="val 50000"/>
              </a:avLst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 wrap="square" rtlCol="0" anchor="ctr">
              <a:spAutoFit/>
            </a:bodyPr>
            <a:lstStyle/>
            <a:p>
              <a:pPr algn="ctr" eaLnBrk="0" hangingPunct="0"/>
              <a:endParaRPr lang="en-GB" sz="1800" b="1" dirty="0">
                <a:solidFill>
                  <a:srgbClr val="FF0000"/>
                </a:solidFill>
                <a:latin typeface="Arial" charset="0"/>
                <a:ea typeface="ＭＳ Ｐゴシック" pitchFamily="1" charset="-128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Chajnantor</a:t>
            </a:r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052513"/>
            <a:ext cx="5113337" cy="5734050"/>
          </a:xfrm>
        </p:spPr>
        <p:txBody>
          <a:bodyPr/>
          <a:lstStyle/>
          <a:p>
            <a:pPr eaLnBrk="1" hangingPunct="1"/>
            <a:r>
              <a:rPr lang="en-US" dirty="0" smtClean="0"/>
              <a:t>APEX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12m sub-millimeter antenna, operated by ESO @ </a:t>
            </a:r>
            <a:r>
              <a:rPr lang="en-US" dirty="0" err="1" smtClean="0"/>
              <a:t>Sequitor</a:t>
            </a:r>
            <a:endParaRPr lang="en-US" dirty="0" smtClean="0"/>
          </a:p>
          <a:p>
            <a:pPr lvl="1" eaLnBrk="1" hangingPunct="1"/>
            <a:r>
              <a:rPr lang="en-US" dirty="0" smtClean="0"/>
              <a:t>MPG (50%), Sweden (23%) and ESO (27%)</a:t>
            </a:r>
          </a:p>
          <a:p>
            <a:pPr eaLnBrk="1" hangingPunct="1">
              <a:spcBef>
                <a:spcPct val="30000"/>
              </a:spcBef>
            </a:pPr>
            <a:r>
              <a:rPr lang="en-US" dirty="0" smtClean="0"/>
              <a:t>ALMA</a:t>
            </a:r>
          </a:p>
          <a:p>
            <a:pPr lvl="1" eaLnBrk="1" hangingPunct="1"/>
            <a:r>
              <a:rPr lang="en-US" dirty="0" smtClean="0"/>
              <a:t>66 antennas at 5050m</a:t>
            </a:r>
          </a:p>
          <a:p>
            <a:pPr lvl="1" eaLnBrk="1" hangingPunct="1"/>
            <a:r>
              <a:rPr lang="en-US" dirty="0" smtClean="0"/>
              <a:t>Operations support                 at 2950m</a:t>
            </a:r>
          </a:p>
          <a:p>
            <a:pPr lvl="1" eaLnBrk="1" hangingPunct="1"/>
            <a:r>
              <a:rPr lang="en-US" dirty="0" smtClean="0"/>
              <a:t>Global partnership                with North America                 East Asia &amp; Chile  </a:t>
            </a:r>
          </a:p>
        </p:txBody>
      </p:sp>
      <p:pic>
        <p:nvPicPr>
          <p:cNvPr id="19461" name="Picture 4" descr="apex"/>
          <p:cNvPicPr>
            <a:picLocks noChangeAspect="1" noChangeArrowheads="1"/>
          </p:cNvPicPr>
          <p:nvPr/>
        </p:nvPicPr>
        <p:blipFill>
          <a:blip r:embed="rId2" cstate="print"/>
          <a:srcRect b="17001"/>
          <a:stretch>
            <a:fillRect/>
          </a:stretch>
        </p:blipFill>
        <p:spPr bwMode="auto">
          <a:xfrm>
            <a:off x="6662738" y="1144588"/>
            <a:ext cx="2373312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19301" name="Text Box 5"/>
          <p:cNvSpPr txBox="1">
            <a:spLocks noChangeArrowheads="1"/>
          </p:cNvSpPr>
          <p:nvPr/>
        </p:nvSpPr>
        <p:spPr bwMode="auto">
          <a:xfrm>
            <a:off x="8186738" y="5624513"/>
            <a:ext cx="7064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OSF</a:t>
            </a:r>
          </a:p>
        </p:txBody>
      </p:sp>
      <p:sp>
        <p:nvSpPr>
          <p:cNvPr id="19463" name="Text Box 6"/>
          <p:cNvSpPr txBox="1">
            <a:spLocks noChangeArrowheads="1"/>
          </p:cNvSpPr>
          <p:nvPr/>
        </p:nvSpPr>
        <p:spPr bwMode="auto">
          <a:xfrm>
            <a:off x="8172450" y="1160463"/>
            <a:ext cx="863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APEX</a:t>
            </a:r>
          </a:p>
        </p:txBody>
      </p:sp>
      <p:pic>
        <p:nvPicPr>
          <p:cNvPr id="19464" name="Picture 7" descr="Abendlicht_OS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4467225"/>
            <a:ext cx="467995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5" name="Text Box 8"/>
          <p:cNvSpPr txBox="1">
            <a:spLocks noChangeArrowheads="1"/>
          </p:cNvSpPr>
          <p:nvPr/>
        </p:nvSpPr>
        <p:spPr bwMode="auto">
          <a:xfrm>
            <a:off x="8258175" y="6127750"/>
            <a:ext cx="7064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i="0">
                <a:solidFill>
                  <a:schemeClr val="bg1"/>
                </a:solidFill>
              </a:rPr>
              <a:t>OSF</a:t>
            </a:r>
          </a:p>
        </p:txBody>
      </p:sp>
      <p:pic>
        <p:nvPicPr>
          <p:cNvPr id="19466" name="Picture 9" descr="phot-35b-07-preview"/>
          <p:cNvPicPr>
            <a:picLocks noChangeAspect="1" noChangeArrowheads="1"/>
          </p:cNvPicPr>
          <p:nvPr/>
        </p:nvPicPr>
        <p:blipFill>
          <a:blip r:embed="rId4" cstate="print"/>
          <a:srcRect l="51768" t="5905" b="23622"/>
          <a:stretch>
            <a:fillRect/>
          </a:stretch>
        </p:blipFill>
        <p:spPr bwMode="auto">
          <a:xfrm>
            <a:off x="7807325" y="2997200"/>
            <a:ext cx="122872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7" name="Picture 10" descr="Sequitor 008"/>
          <p:cNvPicPr>
            <a:picLocks noChangeAspect="1" noChangeArrowheads="1"/>
          </p:cNvPicPr>
          <p:nvPr/>
        </p:nvPicPr>
        <p:blipFill>
          <a:blip r:embed="rId5" cstate="print"/>
          <a:srcRect l="9227" t="1677" r="11073"/>
          <a:stretch>
            <a:fillRect/>
          </a:stretch>
        </p:blipFill>
        <p:spPr bwMode="auto">
          <a:xfrm>
            <a:off x="6084888" y="3016250"/>
            <a:ext cx="1655762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Chajnantor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Three </a:t>
            </a:r>
            <a:r>
              <a:rPr lang="en-GB" dirty="0" smtClean="0"/>
              <a:t>facility and three `PI` instruments </a:t>
            </a:r>
            <a:r>
              <a:rPr lang="en-GB" dirty="0"/>
              <a:t>on APEX</a:t>
            </a:r>
          </a:p>
          <a:p>
            <a:r>
              <a:rPr lang="en-GB" dirty="0"/>
              <a:t>Watch out for ALMA </a:t>
            </a:r>
          </a:p>
          <a:p>
            <a:pPr lvl="1"/>
            <a:r>
              <a:rPr lang="en-GB" dirty="0"/>
              <a:t>early </a:t>
            </a:r>
            <a:r>
              <a:rPr lang="en-GB" dirty="0" smtClean="0"/>
              <a:t>science </a:t>
            </a:r>
            <a:r>
              <a:rPr lang="en-GB" dirty="0"/>
              <a:t>in 2011</a:t>
            </a:r>
          </a:p>
          <a:p>
            <a:pPr lvl="1"/>
            <a:r>
              <a:rPr lang="en-GB" dirty="0"/>
              <a:t>be prepared</a:t>
            </a:r>
          </a:p>
        </p:txBody>
      </p:sp>
      <p:pic>
        <p:nvPicPr>
          <p:cNvPr id="5427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3833" y="2571744"/>
            <a:ext cx="5176317" cy="3883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ALMA 2010</a:t>
            </a:r>
            <a:endParaRPr lang="en-US" dirty="0" smtClean="0">
              <a:cs typeface="Arial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-214346" y="1031081"/>
            <a:ext cx="9358378" cy="5826944"/>
            <a:chOff x="-214346" y="1031081"/>
            <a:chExt cx="9358378" cy="5826944"/>
          </a:xfrm>
        </p:grpSpPr>
        <p:pic>
          <p:nvPicPr>
            <p:cNvPr id="11" name="Picture 4" descr="eso1001a"/>
            <p:cNvPicPr>
              <a:picLocks noChangeAspect="1" noChangeArrowheads="1"/>
            </p:cNvPicPr>
            <p:nvPr/>
          </p:nvPicPr>
          <p:blipFill>
            <a:blip r:embed="rId3" cstate="print"/>
            <a:srcRect l="1181" r="1181" b="8449"/>
            <a:stretch>
              <a:fillRect/>
            </a:stretch>
          </p:blipFill>
          <p:spPr bwMode="auto">
            <a:xfrm>
              <a:off x="-214346" y="1031081"/>
              <a:ext cx="9358378" cy="582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251520" y="6021288"/>
              <a:ext cx="1582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Com 55 Roman" pitchFamily="34" charset="0"/>
                </a:rPr>
                <a:t>January 2010</a:t>
              </a:r>
              <a:endParaRPr lang="en-GB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Com 55 Roman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72008" y="-27384"/>
            <a:ext cx="9324528" cy="6885384"/>
            <a:chOff x="0" y="-27384"/>
            <a:chExt cx="9144000" cy="6858000"/>
          </a:xfrm>
        </p:grpSpPr>
        <p:pic>
          <p:nvPicPr>
            <p:cNvPr id="5" name="Picture 4" descr="4antenasAOSabril2010-4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-27384"/>
              <a:ext cx="9144000" cy="68580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05958" y="5805264"/>
              <a:ext cx="1177719" cy="3678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Com 55 Roman" pitchFamily="34" charset="0"/>
                </a:rPr>
                <a:t>May 2010</a:t>
              </a:r>
              <a:endParaRPr lang="en-GB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Com 55 Roman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" name="Picture 9" descr="DSCN1235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323528" y="5949280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NeueLT Com 55 Roman" pitchFamily="34" charset="0"/>
                </a:rPr>
                <a:t>September 2010</a:t>
              </a:r>
              <a:endParaRPr lang="en-GB" i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NeueLT Com 55 Roman" pitchFamily="34" charset="0"/>
              </a:endParaRPr>
            </a:p>
          </p:txBody>
        </p:sp>
      </p:grpSp>
      <p:pic>
        <p:nvPicPr>
          <p:cNvPr id="14" name="Picture 13" descr="DSCN1227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6257925"/>
            <a:ext cx="419100" cy="52387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6096000"/>
            <a:ext cx="476250" cy="69215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39800"/>
          </a:xfrm>
          <a:ln/>
        </p:spPr>
        <p:txBody>
          <a:bodyPr rIns="132080"/>
          <a:lstStyle/>
          <a:p>
            <a:r>
              <a:rPr lang="en-US"/>
              <a:t>Closure phase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827584" y="5445224"/>
            <a:ext cx="7772400" cy="1104776"/>
          </a:xfrm>
          <a:ln/>
        </p:spPr>
        <p:txBody>
          <a:bodyPr rIns="132080"/>
          <a:lstStyle/>
          <a:p>
            <a:r>
              <a:rPr lang="en-US" dirty="0" smtClean="0"/>
              <a:t>Commissioning and Science Verification </a:t>
            </a:r>
            <a:r>
              <a:rPr lang="en-US" dirty="0"/>
              <a:t>started on </a:t>
            </a:r>
            <a:r>
              <a:rPr lang="en-US" dirty="0" smtClean="0"/>
              <a:t>22 Jan </a:t>
            </a:r>
            <a:r>
              <a:rPr lang="en-US" dirty="0"/>
              <a:t>2010</a:t>
            </a: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4850" y="1043002"/>
            <a:ext cx="4572000" cy="44577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25" y="1490677"/>
            <a:ext cx="4486275" cy="33782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E07E6A0B-E57F-4C15-8BFB-13F71A3BE8E5}" type="slidenum">
              <a:rPr lang="en-GB" smtClean="0"/>
              <a:pPr/>
              <a:t>35</a:t>
            </a:fld>
            <a:endParaRPr lang="en-GB" smtClean="0"/>
          </a:p>
        </p:txBody>
      </p:sp>
      <p:sp>
        <p:nvSpPr>
          <p:cNvPr id="26627" name="Slide Number Placeholder 1"/>
          <p:cNvSpPr txBox="1">
            <a:spLocks noGrp="1"/>
          </p:cNvSpPr>
          <p:nvPr/>
        </p:nvSpPr>
        <p:spPr bwMode="auto">
          <a:xfrm>
            <a:off x="3924300" y="6453188"/>
            <a:ext cx="2057400" cy="40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</a:pPr>
            <a:fld id="{A2717888-33EF-498B-8292-563EC9170DAF}" type="slidenum">
              <a:rPr lang="en-GB" sz="1000" i="0"/>
              <a:pPr algn="ctr" eaLnBrk="0" hangingPunct="0">
                <a:lnSpc>
                  <a:spcPct val="90000"/>
                </a:lnSpc>
              </a:pPr>
              <a:t>35</a:t>
            </a:fld>
            <a:endParaRPr lang="en-GB" sz="1000" i="0"/>
          </a:p>
        </p:txBody>
      </p:sp>
      <p:sp>
        <p:nvSpPr>
          <p:cNvPr id="266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ALMA Main Deliverables </a:t>
            </a:r>
          </a:p>
        </p:txBody>
      </p:sp>
      <p:pic>
        <p:nvPicPr>
          <p:cNvPr id="26629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0" y="1125538"/>
            <a:ext cx="98202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5"/>
          <p:cNvSpPr txBox="1">
            <a:spLocks noChangeArrowheads="1"/>
          </p:cNvSpPr>
          <p:nvPr/>
        </p:nvSpPr>
        <p:spPr bwMode="auto">
          <a:xfrm>
            <a:off x="802575" y="6067425"/>
            <a:ext cx="585698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0" dirty="0">
                <a:latin typeface="HelveticaNeueLT Com 55 Roman" pitchFamily="34" charset="0"/>
              </a:rPr>
              <a:t>ESO deliverables correspond to ~460 M</a:t>
            </a:r>
            <a:r>
              <a:rPr lang="en-US" sz="2400" i="0" dirty="0">
                <a:latin typeface="HelveticaNeueLT Com 55 Roman" pitchFamily="34" charset="0"/>
                <a:cs typeface="Arial" charset="0"/>
              </a:rPr>
              <a:t>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ALMA</a:t>
            </a:r>
          </a:p>
        </p:txBody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3950"/>
            <a:ext cx="8316912" cy="5734050"/>
          </a:xfrm>
        </p:spPr>
        <p:txBody>
          <a:bodyPr/>
          <a:lstStyle/>
          <a:p>
            <a:pPr eaLnBrk="1" hangingPunct="1">
              <a:spcBef>
                <a:spcPct val="40000"/>
              </a:spcBef>
            </a:pPr>
            <a:r>
              <a:rPr lang="en-US" dirty="0" smtClean="0"/>
              <a:t>Progress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Nearly all European deliverables on track</a:t>
            </a:r>
          </a:p>
          <a:p>
            <a:pPr lvl="1" eaLnBrk="1" hangingPunct="1">
              <a:spcBef>
                <a:spcPts val="600"/>
              </a:spcBef>
            </a:pPr>
            <a:r>
              <a:rPr lang="en-US" dirty="0" smtClean="0"/>
              <a:t>Closure phase with three antennas at the AOS</a:t>
            </a:r>
          </a:p>
          <a:p>
            <a:pPr lvl="1" eaLnBrk="1" hangingPunct="1"/>
            <a:r>
              <a:rPr lang="en-US" dirty="0" smtClean="0"/>
              <a:t>Santiago Central Office building completed – JAO moved in two weeks ago</a:t>
            </a:r>
          </a:p>
          <a:p>
            <a:pPr lvl="1" eaLnBrk="1" hangingPunct="1"/>
            <a:r>
              <a:rPr lang="en-US" dirty="0" smtClean="0"/>
              <a:t>Multi-fuel turbine being procured</a:t>
            </a:r>
          </a:p>
          <a:p>
            <a:pPr lvl="1" eaLnBrk="1" hangingPunct="1"/>
            <a:r>
              <a:rPr lang="en-US" dirty="0" smtClean="0"/>
              <a:t>First four European antennas mechanically integrated</a:t>
            </a:r>
          </a:p>
          <a:p>
            <a:pPr lvl="2" eaLnBrk="1" hangingPunct="1"/>
            <a:r>
              <a:rPr lang="en-US" dirty="0" smtClean="0">
                <a:cs typeface="Arial" charset="0"/>
              </a:rPr>
              <a:t>two more in assembly</a:t>
            </a:r>
            <a:endParaRPr lang="el-GR" dirty="0" smtClean="0">
              <a:cs typeface="Arial" charset="0"/>
            </a:endParaRPr>
          </a:p>
          <a:p>
            <a:pPr eaLnBrk="1" hangingPunct="1">
              <a:spcBef>
                <a:spcPts val="1200"/>
              </a:spcBef>
            </a:pPr>
            <a:r>
              <a:rPr lang="en-US" dirty="0" smtClean="0"/>
              <a:t>Concern</a:t>
            </a:r>
          </a:p>
          <a:p>
            <a:pPr lvl="1" eaLnBrk="1" hangingPunct="1">
              <a:spcBef>
                <a:spcPct val="0"/>
              </a:spcBef>
            </a:pPr>
            <a:r>
              <a:rPr lang="en-US" dirty="0" smtClean="0"/>
              <a:t>Antenna delivery schedule: under close scrutiny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AEM Antenna #1</a:t>
            </a:r>
          </a:p>
        </p:txBody>
      </p:sp>
      <p:pic>
        <p:nvPicPr>
          <p:cNvPr id="5" name="Content Placeholder 4" descr="DSCN12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437" t="7480" r="7140" b="12771"/>
          <a:stretch>
            <a:fillRect/>
          </a:stretch>
        </p:blipFill>
        <p:spPr>
          <a:xfrm>
            <a:off x="2483768" y="928637"/>
            <a:ext cx="4680520" cy="556554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AEM Antenna #2</a:t>
            </a:r>
          </a:p>
        </p:txBody>
      </p:sp>
      <p:pic>
        <p:nvPicPr>
          <p:cNvPr id="4" name="Picture 3" descr="DSCN1251.JPG"/>
          <p:cNvPicPr>
            <a:picLocks noChangeAspect="1"/>
          </p:cNvPicPr>
          <p:nvPr/>
        </p:nvPicPr>
        <p:blipFill>
          <a:blip r:embed="rId2" cstate="print"/>
          <a:srcRect t="3801" r="9401" b="13251"/>
          <a:stretch>
            <a:fillRect/>
          </a:stretch>
        </p:blipFill>
        <p:spPr>
          <a:xfrm>
            <a:off x="2484000" y="928800"/>
            <a:ext cx="4559198" cy="5565600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European antennas</a:t>
            </a:r>
            <a:endParaRPr lang="en-GB" dirty="0"/>
          </a:p>
        </p:txBody>
      </p:sp>
      <p:pic>
        <p:nvPicPr>
          <p:cNvPr id="4" name="Content Placeholder 3" descr="DSCN12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5821" t="11973" r="26185" b="37162"/>
          <a:stretch>
            <a:fillRect/>
          </a:stretch>
        </p:blipFill>
        <p:spPr>
          <a:xfrm>
            <a:off x="1524436" y="1124743"/>
            <a:ext cx="6647964" cy="528427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6313" y="1196975"/>
            <a:ext cx="7772400" cy="4114800"/>
          </a:xfrm>
        </p:spPr>
        <p:txBody>
          <a:bodyPr/>
          <a:lstStyle/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La </a:t>
            </a:r>
            <a:r>
              <a:rPr lang="en-GB" sz="2400" dirty="0" err="1" smtClean="0"/>
              <a:t>Silla</a:t>
            </a:r>
            <a:r>
              <a:rPr lang="en-GB" sz="2400" dirty="0" smtClean="0"/>
              <a:t> and </a:t>
            </a:r>
            <a:r>
              <a:rPr lang="en-GB" sz="2400" dirty="0" err="1" smtClean="0"/>
              <a:t>Paranal</a:t>
            </a:r>
            <a:r>
              <a:rPr lang="en-GB" sz="2400" dirty="0" smtClean="0"/>
              <a:t> Observatory in full operations </a:t>
            </a:r>
            <a:br>
              <a:rPr lang="en-GB" sz="2400" dirty="0" smtClean="0"/>
            </a:br>
            <a:r>
              <a:rPr lang="en-GB" sz="2400" dirty="0" smtClean="0"/>
              <a:t>(8 telescopes in 2010, plus four telescopes for </a:t>
            </a:r>
            <a:r>
              <a:rPr lang="en-GB" sz="2400" dirty="0" err="1" smtClean="0"/>
              <a:t>interferometry</a:t>
            </a:r>
            <a:r>
              <a:rPr lang="en-GB" sz="2400" dirty="0" smtClean="0"/>
              <a:t>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APEX operating on </a:t>
            </a:r>
            <a:r>
              <a:rPr lang="en-GB" sz="2400" dirty="0" err="1" smtClean="0"/>
              <a:t>Chajnantor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ALMA under construction (early science in 2011, full operations in 2013)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US" sz="2400" dirty="0" smtClean="0"/>
              <a:t>Operational data archive</a:t>
            </a:r>
            <a:endParaRPr lang="en-GB" sz="2400" dirty="0" smtClean="0"/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European Extremely Large Telescope in design phase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Headquarters in </a:t>
            </a:r>
            <a:r>
              <a:rPr lang="en-GB" sz="2400" dirty="0" err="1" smtClean="0"/>
              <a:t>Garching</a:t>
            </a:r>
            <a:r>
              <a:rPr lang="en-GB" sz="2400" dirty="0" smtClean="0"/>
              <a:t>, Germany</a:t>
            </a:r>
          </a:p>
          <a:p>
            <a:pPr eaLnBrk="1" hangingPunct="1">
              <a:lnSpc>
                <a:spcPct val="120000"/>
              </a:lnSpc>
              <a:buFont typeface="Monotype Sorts" pitchFamily="112" charset="2"/>
              <a:buNone/>
            </a:pPr>
            <a:r>
              <a:rPr lang="en-GB" sz="2400" dirty="0" smtClean="0"/>
              <a:t>Representation in Santiago, Chile</a:t>
            </a:r>
          </a:p>
        </p:txBody>
      </p:sp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ESO Today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87450" y="2349500"/>
            <a:ext cx="7488238" cy="4076700"/>
            <a:chOff x="476" y="1633"/>
            <a:chExt cx="4717" cy="2568"/>
          </a:xfrm>
        </p:grpSpPr>
        <p:pic>
          <p:nvPicPr>
            <p:cNvPr id="8204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6" y="1866"/>
              <a:ext cx="2404" cy="23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205" name="Picture 6" descr="07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91" y="1633"/>
              <a:ext cx="2002" cy="2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03943" name="Picture 7" descr="ALMA GENERAL VIEW"/>
          <p:cNvPicPr>
            <a:picLocks noChangeAspect="1" noChangeArrowheads="1"/>
          </p:cNvPicPr>
          <p:nvPr/>
        </p:nvPicPr>
        <p:blipFill>
          <a:blip r:embed="rId4" cstate="print">
            <a:lum bright="6000" contrast="18000"/>
          </a:blip>
          <a:srcRect/>
          <a:stretch>
            <a:fillRect/>
          </a:stretch>
        </p:blipFill>
        <p:spPr bwMode="auto">
          <a:xfrm>
            <a:off x="4427538" y="3622675"/>
            <a:ext cx="4716462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5" name="Picture 9" descr="Science Archiv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5329238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7" name="Picture 11" descr="ESO-Garch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9698" y="857232"/>
            <a:ext cx="7524750" cy="414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8" name="Picture 12" descr="Vitacura-office"/>
          <p:cNvPicPr>
            <a:picLocks noChangeAspect="1" noChangeArrowheads="1"/>
          </p:cNvPicPr>
          <p:nvPr/>
        </p:nvPicPr>
        <p:blipFill>
          <a:blip r:embed="rId7" cstate="print">
            <a:lum bright="13000"/>
          </a:blip>
          <a:srcRect/>
          <a:stretch>
            <a:fillRect/>
          </a:stretch>
        </p:blipFill>
        <p:spPr bwMode="auto">
          <a:xfrm>
            <a:off x="1979613" y="923925"/>
            <a:ext cx="59055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49" name="Picture 13"/>
          <p:cNvPicPr>
            <a:picLocks noChangeAspect="1" noChangeArrowheads="1"/>
          </p:cNvPicPr>
          <p:nvPr/>
        </p:nvPicPr>
        <p:blipFill>
          <a:blip r:embed="rId8" cstate="print">
            <a:lum bright="14000"/>
          </a:blip>
          <a:srcRect/>
          <a:stretch>
            <a:fillRect/>
          </a:stretch>
        </p:blipFill>
        <p:spPr bwMode="auto">
          <a:xfrm>
            <a:off x="0" y="3043237"/>
            <a:ext cx="5724525" cy="381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03950" name="Picture 14"/>
          <p:cNvPicPr>
            <a:picLocks noChangeAspect="1" noChangeArrowheads="1"/>
          </p:cNvPicPr>
          <p:nvPr/>
        </p:nvPicPr>
        <p:blipFill>
          <a:blip r:embed="rId9" cstate="print">
            <a:lum bright="21000"/>
          </a:blip>
          <a:srcRect/>
          <a:stretch>
            <a:fillRect/>
          </a:stretch>
        </p:blipFill>
        <p:spPr bwMode="auto">
          <a:xfrm>
            <a:off x="2124075" y="-26988"/>
            <a:ext cx="7019925" cy="4676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potw1020a.jpg"/>
          <p:cNvPicPr>
            <a:picLocks noChangeAspect="1"/>
          </p:cNvPicPr>
          <p:nvPr/>
        </p:nvPicPr>
        <p:blipFill>
          <a:blip r:embed="rId10" cstate="print"/>
          <a:srcRect l="2068"/>
          <a:stretch>
            <a:fillRect/>
          </a:stretch>
        </p:blipFill>
        <p:spPr bwMode="auto">
          <a:xfrm>
            <a:off x="1547664" y="1052736"/>
            <a:ext cx="6506157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0066CC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0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3939" grpId="0" uiExpand="1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ALMA Early Science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16 antennas with four frequency bands </a:t>
            </a:r>
          </a:p>
          <a:p>
            <a:r>
              <a:rPr lang="en-GB" dirty="0" smtClean="0"/>
              <a:t>Baselines up to 1 km </a:t>
            </a:r>
          </a:p>
          <a:p>
            <a:r>
              <a:rPr lang="en-GB" dirty="0" smtClean="0"/>
              <a:t>Up to 1/3 of the time used for this</a:t>
            </a:r>
          </a:p>
          <a:p>
            <a:r>
              <a:rPr lang="en-GB" dirty="0" smtClean="0"/>
              <a:t>Call for proposals towards the end of 2010</a:t>
            </a:r>
          </a:p>
          <a:p>
            <a:r>
              <a:rPr lang="en-GB" dirty="0" smtClean="0"/>
              <a:t>Deadline probably around February 2011</a:t>
            </a:r>
          </a:p>
          <a:p>
            <a:r>
              <a:rPr lang="en-GB" dirty="0" smtClean="0"/>
              <a:t>Observations start September 2011</a:t>
            </a:r>
          </a:p>
          <a:p>
            <a:endParaRPr lang="en-GB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142974" y="4185920"/>
          <a:ext cx="7286679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8893"/>
                <a:gridCol w="2428893"/>
                <a:gridCol w="2428893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ALMA Band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GB"/>
                        <a:t>Frequency Range (GHz)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Wavelength</a:t>
                      </a:r>
                      <a:r>
                        <a:rPr lang="en-US" baseline="0" dirty="0" smtClean="0"/>
                        <a:t> range (mm)</a:t>
                      </a:r>
                      <a:endParaRPr lang="en-US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84-116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3.6-2.6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211-275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1.4-1.1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275-373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1.1-0.8</a:t>
                      </a:r>
                      <a:endParaRPr lang="en-GB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/>
                        <a:t>602-720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0.5-0.4</a:t>
                      </a:r>
                      <a:endParaRPr lang="en-GB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TextBox 4"/>
          <p:cNvSpPr txBox="1">
            <a:spLocks noChangeAspect="1"/>
          </p:cNvSpPr>
          <p:nvPr/>
        </p:nvSpPr>
        <p:spPr>
          <a:xfrm>
            <a:off x="857038" y="2708920"/>
            <a:ext cx="8286962" cy="14403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i="0" dirty="0" smtClean="0">
                <a:solidFill>
                  <a:srgbClr val="FF0000"/>
                </a:solidFill>
              </a:rPr>
              <a:t>Learn more about ALMA this afternoon in the special session </a:t>
            </a:r>
            <a:endParaRPr lang="en-GB" sz="3600" i="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ALMA_composing_s"/>
          <p:cNvPicPr>
            <a:picLocks noChangeAspect="1" noChangeArrowheads="1"/>
          </p:cNvPicPr>
          <p:nvPr/>
        </p:nvPicPr>
        <p:blipFill>
          <a:blip r:embed="rId2" cstate="print"/>
          <a:srcRect t="1477"/>
          <a:stretch>
            <a:fillRect/>
          </a:stretch>
        </p:blipFill>
        <p:spPr bwMode="auto">
          <a:xfrm>
            <a:off x="-684213" y="-79375"/>
            <a:ext cx="9936163" cy="6964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031875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ALMA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E-ELT</a:t>
            </a:r>
            <a:endParaRPr lang="en-US" dirty="0" smtClean="0"/>
          </a:p>
        </p:txBody>
      </p:sp>
      <p:pic>
        <p:nvPicPr>
          <p:cNvPr id="37891" name="Content Placeholder 4" descr="800px-The_E-ELT_Enclosure_Insid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71500" y="1071563"/>
            <a:ext cx="10414000" cy="58578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3927475" y="6402388"/>
            <a:ext cx="2057400" cy="457200"/>
          </a:xfrm>
          <a:prstGeom prst="rect">
            <a:avLst/>
          </a:prstGeom>
          <a:noFill/>
        </p:spPr>
        <p:txBody>
          <a:bodyPr/>
          <a:lstStyle/>
          <a:p>
            <a:fld id="{A8E93491-55E2-461D-8DF9-020550CC957B}" type="slidenum">
              <a:rPr lang="en-GB" smtClean="0"/>
              <a:pPr/>
              <a:t>43</a:t>
            </a:fld>
            <a:endParaRPr lang="en-GB" smtClean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E-ELT Design</a:t>
            </a:r>
          </a:p>
        </p:txBody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980728"/>
            <a:ext cx="4824412" cy="5732462"/>
          </a:xfrm>
        </p:spPr>
        <p:txBody>
          <a:bodyPr/>
          <a:lstStyle/>
          <a:p>
            <a:pPr eaLnBrk="1" hangingPunct="1"/>
            <a:r>
              <a:rPr lang="en-US" dirty="0" smtClean="0"/>
              <a:t>Detailed design study 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M1: ~1000 1.45m segments</a:t>
            </a:r>
            <a:endParaRPr lang="en-US" dirty="0" smtClean="0">
              <a:cs typeface="Arial" charset="0"/>
            </a:endParaRPr>
          </a:p>
          <a:p>
            <a:pPr lvl="1" eaLnBrk="1" hangingPunct="1"/>
            <a:r>
              <a:rPr lang="en-US" dirty="0" smtClean="0">
                <a:cs typeface="Arial" charset="0"/>
              </a:rPr>
              <a:t>Innovative five-mirror design </a:t>
            </a:r>
            <a:r>
              <a:rPr lang="en-US" dirty="0" smtClean="0">
                <a:cs typeface="Arial" charset="0"/>
                <a:sym typeface="Symbol" pitchFamily="18" charset="2"/>
              </a:rPr>
              <a:t> </a:t>
            </a:r>
            <a:r>
              <a:rPr lang="en-US" i="1" dirty="0" smtClean="0">
                <a:cs typeface="Arial" charset="0"/>
                <a:sym typeface="Symbol" pitchFamily="18" charset="2"/>
              </a:rPr>
              <a:t>a</a:t>
            </a:r>
            <a:r>
              <a:rPr lang="en-US" i="1" dirty="0" smtClean="0">
                <a:cs typeface="Arial" charset="0"/>
              </a:rPr>
              <a:t>daptive </a:t>
            </a:r>
            <a:r>
              <a:rPr lang="en-US" dirty="0" smtClean="0">
                <a:cs typeface="Arial" charset="0"/>
              </a:rPr>
              <a:t>telescope</a:t>
            </a:r>
          </a:p>
          <a:p>
            <a:pPr lvl="1" eaLnBrk="1" hangingPunct="1"/>
            <a:r>
              <a:rPr lang="en-US" dirty="0" smtClean="0">
                <a:cs typeface="Arial" charset="0"/>
              </a:rPr>
              <a:t>Suite of instruments </a:t>
            </a:r>
          </a:p>
          <a:p>
            <a:pPr lvl="1" eaLnBrk="1" hangingPunct="1"/>
            <a:r>
              <a:rPr lang="en-US" dirty="0" smtClean="0">
                <a:cs typeface="Arial" charset="0"/>
              </a:rPr>
              <a:t>Industry strongly involved</a:t>
            </a:r>
          </a:p>
          <a:p>
            <a:pPr lvl="1" eaLnBrk="1" hangingPunct="1"/>
            <a:r>
              <a:rPr lang="en-US" dirty="0" smtClean="0">
                <a:cs typeface="Arial" charset="0"/>
              </a:rPr>
              <a:t>Study cost: ~60 M€</a:t>
            </a:r>
          </a:p>
          <a:p>
            <a:pPr lvl="1" eaLnBrk="1" hangingPunct="1"/>
            <a:r>
              <a:rPr lang="en-US" dirty="0" smtClean="0">
                <a:cs typeface="Arial" charset="0"/>
              </a:rPr>
              <a:t>Precursor work: ~40 M€, in  part from EU programs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>
                <a:cs typeface="Arial" charset="0"/>
              </a:rPr>
              <a:t>Status</a:t>
            </a:r>
          </a:p>
          <a:p>
            <a:pPr lvl="1" eaLnBrk="1" hangingPunct="1"/>
            <a:r>
              <a:rPr lang="en-US" dirty="0" smtClean="0">
                <a:cs typeface="Arial" charset="0"/>
              </a:rPr>
              <a:t>Construction proposal completed in </a:t>
            </a:r>
            <a:r>
              <a:rPr lang="en-US" dirty="0" smtClean="0">
                <a:cs typeface="Arial" charset="0"/>
              </a:rPr>
              <a:t>Aug 2010</a:t>
            </a:r>
          </a:p>
          <a:p>
            <a:pPr lvl="1" eaLnBrk="1" hangingPunct="1"/>
            <a:r>
              <a:rPr lang="en-US" dirty="0" smtClean="0">
                <a:cs typeface="Arial" charset="0"/>
              </a:rPr>
              <a:t>External review Sep 2010</a:t>
            </a:r>
          </a:p>
        </p:txBody>
      </p:sp>
      <p:pic>
        <p:nvPicPr>
          <p:cNvPr id="33797" name="Picture 6" descr="RENDERING_E-ELT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063" y="3429000"/>
            <a:ext cx="3529012" cy="264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 descr="EELT_Midday_2_label"/>
          <p:cNvPicPr>
            <a:picLocks noChangeAspect="1" noChangeArrowheads="1"/>
          </p:cNvPicPr>
          <p:nvPr/>
        </p:nvPicPr>
        <p:blipFill>
          <a:blip r:embed="rId3" cstate="print"/>
          <a:srcRect t="3174" b="3174"/>
          <a:stretch>
            <a:fillRect/>
          </a:stretch>
        </p:blipFill>
        <p:spPr bwMode="auto">
          <a:xfrm>
            <a:off x="5580063" y="1268413"/>
            <a:ext cx="3529012" cy="196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3"/>
          <p:cNvSpPr>
            <a:spLocks noGrp="1" noChangeArrowheads="1"/>
          </p:cNvSpPr>
          <p:nvPr>
            <p:ph type="title"/>
          </p:nvPr>
        </p:nvSpPr>
        <p:spPr/>
        <p:txBody>
          <a:bodyPr lIns="35717" tIns="35717" rIns="116994" bIns="35717"/>
          <a:lstStyle/>
          <a:p>
            <a:pPr marL="57150" eaLnBrk="1" hangingPunct="1"/>
            <a:r>
              <a:rPr lang="en-US" sz="3900" dirty="0" smtClean="0"/>
              <a:t> </a:t>
            </a:r>
            <a:r>
              <a:rPr lang="en-US" dirty="0" smtClean="0"/>
              <a:t>Telescope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827088" y="1052513"/>
            <a:ext cx="4464992" cy="4813300"/>
          </a:xfrm>
        </p:spPr>
        <p:txBody>
          <a:bodyPr/>
          <a:lstStyle/>
          <a:p>
            <a:pPr marL="382588" defTabSz="642938">
              <a:lnSpc>
                <a:spcPct val="90000"/>
              </a:lnSpc>
              <a:spcBef>
                <a:spcPts val="463"/>
              </a:spcBef>
            </a:pP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Novel 5 mirror concept (3 mirror </a:t>
            </a:r>
            <a:r>
              <a:rPr lang="en-US" dirty="0" err="1" smtClean="0">
                <a:ea typeface="ヒラギノ角ゴ ProN W3" pitchFamily="-110" charset="-128"/>
                <a:cs typeface="Arial" charset="0"/>
                <a:sym typeface="Arial" charset="0"/>
              </a:rPr>
              <a:t>anastigmat</a:t>
            </a: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 + 2 flats</a:t>
            </a: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)</a:t>
            </a:r>
            <a:endParaRPr lang="en-GB" dirty="0" smtClean="0">
              <a:sym typeface="Arial" charset="0"/>
            </a:endParaRPr>
          </a:p>
          <a:p>
            <a:pPr marL="382588" defTabSz="642938">
              <a:lnSpc>
                <a:spcPct val="90000"/>
              </a:lnSpc>
              <a:spcBef>
                <a:spcPts val="350"/>
              </a:spcBef>
              <a:buBlip>
                <a:blip r:embed="rId2"/>
              </a:buBlip>
            </a:pP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Diffraction limited over full 10′ </a:t>
            </a: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field of view</a:t>
            </a:r>
            <a:endParaRPr lang="en-US" dirty="0" smtClean="0">
              <a:ea typeface="ヒラギノ角ゴ ProN W3" pitchFamily="-110" charset="-128"/>
              <a:cs typeface="Arial" charset="0"/>
              <a:sym typeface="Arial" charset="0"/>
            </a:endParaRPr>
          </a:p>
          <a:p>
            <a:pPr marL="382588" defTabSz="642938">
              <a:lnSpc>
                <a:spcPct val="90000"/>
              </a:lnSpc>
              <a:spcBef>
                <a:spcPts val="350"/>
              </a:spcBef>
              <a:buClr>
                <a:srgbClr val="000080"/>
              </a:buClr>
              <a:buBlip>
                <a:blip r:embed="rId2"/>
              </a:buBlip>
            </a:pP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Flat, almost </a:t>
            </a:r>
            <a:r>
              <a:rPr lang="en-US" dirty="0" err="1" smtClean="0">
                <a:ea typeface="ヒラギノ角ゴ ProN W3" pitchFamily="-110" charset="-128"/>
                <a:cs typeface="Arial" charset="0"/>
                <a:sym typeface="Arial" charset="0"/>
              </a:rPr>
              <a:t>telecentric</a:t>
            </a: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 </a:t>
            </a: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focal plane</a:t>
            </a:r>
            <a:endParaRPr lang="en-US" dirty="0" smtClean="0">
              <a:ea typeface="ヒラギノ角ゴ ProN W3" pitchFamily="-110" charset="-128"/>
              <a:cs typeface="Arial" charset="0"/>
              <a:sym typeface="Arial" charset="0"/>
            </a:endParaRPr>
          </a:p>
          <a:p>
            <a:pPr marL="382588" defTabSz="642938">
              <a:lnSpc>
                <a:spcPct val="90000"/>
              </a:lnSpc>
              <a:spcBef>
                <a:spcPts val="350"/>
              </a:spcBef>
              <a:buClr>
                <a:srgbClr val="000080"/>
              </a:buClr>
              <a:buBlip>
                <a:blip r:embed="rId2"/>
              </a:buBlip>
            </a:pP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 ‘Zoom’ capability (</a:t>
            </a:r>
            <a:r>
              <a:rPr lang="en-US" dirty="0" err="1" smtClean="0">
                <a:ea typeface="ヒラギノ角ゴ ProN W3" pitchFamily="-110" charset="-128"/>
                <a:cs typeface="Arial" charset="0"/>
                <a:sym typeface="Arial" charset="0"/>
              </a:rPr>
              <a:t>Nasmyth</a:t>
            </a: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, gravity invariant, </a:t>
            </a:r>
            <a:r>
              <a:rPr lang="en-US" dirty="0" err="1" smtClean="0">
                <a:ea typeface="ヒラギノ角ゴ ProN W3" pitchFamily="-110" charset="-128"/>
                <a:cs typeface="Arial" charset="0"/>
                <a:sym typeface="Arial" charset="0"/>
              </a:rPr>
              <a:t>coudé</a:t>
            </a: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 foci)</a:t>
            </a:r>
          </a:p>
          <a:p>
            <a:pPr marL="382588" defTabSz="642938">
              <a:lnSpc>
                <a:spcPct val="90000"/>
              </a:lnSpc>
              <a:spcBef>
                <a:spcPts val="350"/>
              </a:spcBef>
              <a:buClr>
                <a:srgbClr val="000080"/>
              </a:buClr>
              <a:buBlip>
                <a:blip r:embed="rId2"/>
              </a:buBlip>
            </a:pPr>
            <a:r>
              <a:rPr lang="en-US" dirty="0" smtClean="0">
                <a:ea typeface="ヒラギノ角ゴ ProN W3" pitchFamily="-110" charset="-128"/>
                <a:cs typeface="Arial" charset="0"/>
                <a:sym typeface="Arial" charset="0"/>
              </a:rPr>
              <a:t>Laser “friendly” (very low aberrations even at zenith)</a:t>
            </a:r>
          </a:p>
          <a:p>
            <a:pPr marL="382588" defTabSz="642938">
              <a:lnSpc>
                <a:spcPct val="90000"/>
              </a:lnSpc>
              <a:spcBef>
                <a:spcPts val="463"/>
              </a:spcBef>
            </a:pPr>
            <a:endParaRPr lang="en-US" dirty="0" smtClean="0">
              <a:ea typeface="ヒラギノ角ゴ ProN W3" pitchFamily="-110" charset="-128"/>
              <a:cs typeface="Arial" charset="0"/>
              <a:sym typeface="Arial" charset="0"/>
            </a:endParaRPr>
          </a:p>
        </p:txBody>
      </p:sp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196752"/>
            <a:ext cx="3369990" cy="508571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9"/>
          <p:cNvSpPr>
            <a:spLocks/>
          </p:cNvSpPr>
          <p:nvPr/>
        </p:nvSpPr>
        <p:spPr bwMode="auto">
          <a:xfrm>
            <a:off x="2987675" y="1265238"/>
            <a:ext cx="1800225" cy="1300162"/>
          </a:xfrm>
          <a:prstGeom prst="rect">
            <a:avLst/>
          </a:prstGeom>
          <a:solidFill>
            <a:srgbClr val="FFFFFF"/>
          </a:solidFill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382588" indent="-342900" algn="l" defTabSz="642938">
              <a:lnSpc>
                <a:spcPct val="90000"/>
              </a:lnSpc>
            </a:pPr>
            <a:r>
              <a:rPr lang="en-US" sz="2100" b="1" i="0">
                <a:ea typeface="ヒラギノ角ゴ ProN W3" pitchFamily="-110" charset="-128"/>
                <a:cs typeface="Arial" charset="0"/>
                <a:sym typeface="Arial" charset="0"/>
              </a:rPr>
              <a:t>                    </a:t>
            </a:r>
          </a:p>
          <a:p>
            <a:pPr marL="382588" indent="-342900" defTabSz="642938">
              <a:lnSpc>
                <a:spcPct val="90000"/>
              </a:lnSpc>
            </a:pPr>
            <a:r>
              <a:rPr lang="en-US" sz="2100" b="1" i="0">
                <a:ea typeface="ヒラギノ角ゴ ProN W3" pitchFamily="-110" charset="-128"/>
                <a:cs typeface="Arial" charset="0"/>
                <a:sym typeface="Arial" charset="0"/>
              </a:rPr>
              <a:t>                 M1</a:t>
            </a:r>
          </a:p>
          <a:p>
            <a:pPr marL="382588" indent="-342900" defTabSz="642938">
              <a:lnSpc>
                <a:spcPct val="90000"/>
              </a:lnSpc>
            </a:pPr>
            <a:r>
              <a:rPr lang="en-US" sz="1500" i="0">
                <a:ea typeface="ヒラギノ角ゴ ProN W3" pitchFamily="-110" charset="-128"/>
                <a:cs typeface="Arial" charset="0"/>
                <a:sym typeface="Arial" charset="0"/>
              </a:rPr>
              <a:t>27 point whiffle tree</a:t>
            </a:r>
            <a:endParaRPr lang="en-US" sz="2200" i="0">
              <a:ea typeface="ヒラギノ角ゴ ProN W3" pitchFamily="-110" charset="-128"/>
              <a:cs typeface="Arial" charset="0"/>
              <a:sym typeface="Arial" charset="0"/>
            </a:endParaRPr>
          </a:p>
          <a:p>
            <a:pPr marL="382588" indent="-342900" defTabSz="642938">
              <a:lnSpc>
                <a:spcPct val="90000"/>
              </a:lnSpc>
            </a:pPr>
            <a:r>
              <a:rPr lang="en-US" sz="1500" i="0">
                <a:ea typeface="ヒラギノ角ゴ ProN W3" pitchFamily="-110" charset="-128"/>
                <a:cs typeface="Arial" charset="0"/>
                <a:sym typeface="Arial" charset="0"/>
              </a:rPr>
              <a:t>2  X 7 prototypes </a:t>
            </a:r>
          </a:p>
        </p:txBody>
      </p:sp>
      <p:sp>
        <p:nvSpPr>
          <p:cNvPr id="35844" name="Rectangle 3"/>
          <p:cNvSpPr>
            <a:spLocks noChangeArrowheads="1"/>
          </p:cNvSpPr>
          <p:nvPr>
            <p:ph type="title" idx="4294967295"/>
          </p:nvPr>
        </p:nvSpPr>
        <p:spPr>
          <a:xfrm>
            <a:off x="684213" y="0"/>
            <a:ext cx="8459787" cy="981075"/>
          </a:xfrm>
        </p:spPr>
        <p:txBody>
          <a:bodyPr lIns="35717" tIns="35717" rIns="116994" bIns="35717"/>
          <a:lstStyle/>
          <a:p>
            <a:pPr marL="57150" eaLnBrk="1" hangingPunct="1"/>
            <a:r>
              <a:rPr lang="en-US" smtClean="0"/>
              <a:t>Mirrors</a:t>
            </a:r>
          </a:p>
        </p:txBody>
      </p:sp>
      <p:pic>
        <p:nvPicPr>
          <p:cNvPr id="35845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850" y="1044575"/>
            <a:ext cx="3308350" cy="11604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5846" name="Rectangle 5"/>
          <p:cNvSpPr>
            <a:spLocks/>
          </p:cNvSpPr>
          <p:nvPr/>
        </p:nvSpPr>
        <p:spPr bwMode="auto">
          <a:xfrm>
            <a:off x="3419475" y="2852738"/>
            <a:ext cx="1279525" cy="8636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40638" bIns="0">
            <a:spAutoFit/>
          </a:bodyPr>
          <a:lstStyle/>
          <a:p>
            <a:pPr marL="39688" defTabSz="642938"/>
            <a:r>
              <a:rPr lang="en-US" sz="1400" i="0">
                <a:ea typeface="ヒラギノ角ゴ ProN W3" pitchFamily="-110" charset="-128"/>
                <a:cs typeface="Arial" charset="0"/>
                <a:sym typeface="Arial" charset="0"/>
              </a:rPr>
              <a:t>1148 segments:</a:t>
            </a:r>
          </a:p>
          <a:p>
            <a:pPr marL="39688" defTabSz="642938"/>
            <a:r>
              <a:rPr lang="en-US" sz="1400" i="0">
                <a:ea typeface="ヒラギノ角ゴ ProN W3" pitchFamily="-110" charset="-128"/>
                <a:cs typeface="Arial" charset="0"/>
                <a:sym typeface="Arial" charset="0"/>
              </a:rPr>
              <a:t>984 mirror +</a:t>
            </a:r>
          </a:p>
          <a:p>
            <a:pPr marL="39688" defTabSz="642938"/>
            <a:r>
              <a:rPr lang="en-US" sz="1400" i="0">
                <a:ea typeface="ヒラギノ角ゴ ProN W3" pitchFamily="-110" charset="-128"/>
                <a:cs typeface="Arial" charset="0"/>
                <a:sym typeface="Arial" charset="0"/>
              </a:rPr>
              <a:t>1 spare/family</a:t>
            </a:r>
          </a:p>
        </p:txBody>
      </p:sp>
      <p:sp>
        <p:nvSpPr>
          <p:cNvPr id="35847" name="Rectangle 6"/>
          <p:cNvSpPr>
            <a:spLocks/>
          </p:cNvSpPr>
          <p:nvPr/>
        </p:nvSpPr>
        <p:spPr bwMode="auto">
          <a:xfrm>
            <a:off x="2843213" y="3803650"/>
            <a:ext cx="1971675" cy="8493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382588" indent="-342900" algn="l" defTabSz="642938">
              <a:lnSpc>
                <a:spcPct val="90000"/>
              </a:lnSpc>
              <a:spcBef>
                <a:spcPts val="463"/>
              </a:spcBef>
            </a:pPr>
            <a:r>
              <a:rPr lang="en-US" sz="2100" b="1" i="0">
                <a:ea typeface="ヒラギノ角ゴ ProN W3" pitchFamily="-110" charset="-128"/>
                <a:cs typeface="Arial" charset="0"/>
                <a:sym typeface="Arial" charset="0"/>
              </a:rPr>
              <a:t>M2</a:t>
            </a:r>
          </a:p>
          <a:p>
            <a:pPr marL="382588" indent="-342900" algn="l" defTabSz="642938">
              <a:lnSpc>
                <a:spcPct val="90000"/>
              </a:lnSpc>
            </a:pPr>
            <a:r>
              <a:rPr lang="en-US" sz="1500" i="0">
                <a:ea typeface="ヒラギノ角ゴ ProN W3" pitchFamily="-110" charset="-128"/>
                <a:cs typeface="Arial" charset="0"/>
                <a:sym typeface="Arial" charset="0"/>
              </a:rPr>
              <a:t>Cell contract ongoing</a:t>
            </a:r>
          </a:p>
          <a:p>
            <a:pPr marL="382588" indent="-342900" algn="l" defTabSz="642938">
              <a:lnSpc>
                <a:spcPct val="90000"/>
              </a:lnSpc>
            </a:pPr>
            <a:r>
              <a:rPr lang="en-US" sz="1500" i="0">
                <a:ea typeface="ヒラギノ角ゴ ProN W3" pitchFamily="-110" charset="-128"/>
                <a:cs typeface="Arial" charset="0"/>
                <a:sym typeface="Arial" charset="0"/>
              </a:rPr>
              <a:t>Mirror offers received</a:t>
            </a:r>
            <a:endParaRPr lang="en-US" sz="2200" i="0">
              <a:ea typeface="ヒラギノ角ゴ ProN W3" pitchFamily="-110" charset="-128"/>
              <a:cs typeface="Arial" charset="0"/>
              <a:sym typeface="Arial" charset="0"/>
            </a:endParaRPr>
          </a:p>
        </p:txBody>
      </p:sp>
      <p:pic>
        <p:nvPicPr>
          <p:cNvPr id="35848" name="Picture 7"/>
          <p:cNvPicPr>
            <a:picLocks noChangeArrowheads="1"/>
          </p:cNvPicPr>
          <p:nvPr/>
        </p:nvPicPr>
        <p:blipFill>
          <a:blip r:embed="rId3" cstate="print"/>
          <a:srcRect l="12682"/>
          <a:stretch>
            <a:fillRect/>
          </a:stretch>
        </p:blipFill>
        <p:spPr bwMode="auto">
          <a:xfrm>
            <a:off x="919163" y="5084763"/>
            <a:ext cx="1276350" cy="1296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49" name="Picture 8"/>
          <p:cNvPicPr>
            <a:picLocks noChangeArrowheads="1"/>
          </p:cNvPicPr>
          <p:nvPr/>
        </p:nvPicPr>
        <p:blipFill>
          <a:blip r:embed="rId4" cstate="print"/>
          <a:srcRect r="25478" b="934"/>
          <a:stretch>
            <a:fillRect/>
          </a:stretch>
        </p:blipFill>
        <p:spPr bwMode="auto">
          <a:xfrm>
            <a:off x="2268538" y="5084763"/>
            <a:ext cx="722312" cy="714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50" name="Picture 10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44725" y="5805488"/>
            <a:ext cx="742950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51" name="Picture 11"/>
          <p:cNvPicPr>
            <a:picLocks noChangeAspect="1" noChangeArrowheads="1"/>
          </p:cNvPicPr>
          <p:nvPr/>
        </p:nvPicPr>
        <p:blipFill>
          <a:blip r:embed="rId6" cstate="print"/>
          <a:srcRect l="331" t="449"/>
          <a:stretch>
            <a:fillRect/>
          </a:stretch>
        </p:blipFill>
        <p:spPr bwMode="auto">
          <a:xfrm>
            <a:off x="7291388" y="1196975"/>
            <a:ext cx="1744662" cy="13128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52" name="Rectangle 12"/>
          <p:cNvSpPr>
            <a:spLocks/>
          </p:cNvSpPr>
          <p:nvPr/>
        </p:nvSpPr>
        <p:spPr bwMode="auto">
          <a:xfrm>
            <a:off x="7272338" y="2636838"/>
            <a:ext cx="1692275" cy="10366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39688" algn="l" defTabSz="642938">
              <a:lnSpc>
                <a:spcPct val="90000"/>
              </a:lnSpc>
              <a:spcBef>
                <a:spcPts val="463"/>
              </a:spcBef>
            </a:pPr>
            <a:r>
              <a:rPr lang="en-US" sz="2100" b="1" i="0">
                <a:ea typeface="ヒラギノ角ゴ ProN W3" pitchFamily="-110" charset="-128"/>
                <a:cs typeface="Arial" charset="0"/>
                <a:sym typeface="Arial" charset="0"/>
              </a:rPr>
              <a:t>M4</a:t>
            </a:r>
            <a:endParaRPr lang="en-US" sz="2000" b="1" i="0">
              <a:ea typeface="ヒラギノ角ゴ ProN W3" pitchFamily="-110" charset="-128"/>
              <a:cs typeface="Arial" charset="0"/>
              <a:sym typeface="Arial" charset="0"/>
            </a:endParaRPr>
          </a:p>
          <a:p>
            <a:pPr marL="39688" algn="l" defTabSz="642938">
              <a:lnSpc>
                <a:spcPct val="90000"/>
              </a:lnSpc>
              <a:spcBef>
                <a:spcPts val="350"/>
              </a:spcBef>
            </a:pPr>
            <a:r>
              <a:rPr lang="en-US" sz="1500" i="0">
                <a:ea typeface="ヒラギノ角ゴ ProN W3" pitchFamily="-110" charset="-128"/>
                <a:cs typeface="Arial" charset="0"/>
                <a:sym typeface="Arial" charset="0"/>
              </a:rPr>
              <a:t>Two industrial studies will deliver working prototypes</a:t>
            </a:r>
          </a:p>
        </p:txBody>
      </p:sp>
      <p:sp>
        <p:nvSpPr>
          <p:cNvPr id="35853" name="Rectangle 13"/>
          <p:cNvSpPr>
            <a:spLocks/>
          </p:cNvSpPr>
          <p:nvPr/>
        </p:nvSpPr>
        <p:spPr bwMode="auto">
          <a:xfrm>
            <a:off x="6805613" y="5373688"/>
            <a:ext cx="2303462" cy="10445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39688" algn="l" defTabSz="642938"/>
            <a:r>
              <a:rPr lang="en-US" sz="2000" b="1" i="0">
                <a:ea typeface="ヒラギノ角ゴ ProN W3" pitchFamily="-110" charset="-128"/>
                <a:cs typeface="Arial" charset="0"/>
                <a:sym typeface="Arial" charset="0"/>
              </a:rPr>
              <a:t>M5</a:t>
            </a:r>
          </a:p>
          <a:p>
            <a:pPr marL="39688" algn="l" defTabSz="642938"/>
            <a:r>
              <a:rPr lang="en-US" sz="1500" i="0">
                <a:ea typeface="ヒラギノ角ゴ ProN W3" pitchFamily="-110" charset="-128"/>
                <a:cs typeface="Arial" charset="0"/>
                <a:sym typeface="Arial" charset="0"/>
              </a:rPr>
              <a:t>Deliverable of industrial</a:t>
            </a:r>
          </a:p>
          <a:p>
            <a:pPr marL="39688" algn="l" defTabSz="642938"/>
            <a:r>
              <a:rPr lang="en-US" sz="1500" i="0">
                <a:ea typeface="ヒラギノ角ゴ ProN W3" pitchFamily="-110" charset="-128"/>
                <a:cs typeface="Arial" charset="0"/>
                <a:sym typeface="Arial" charset="0"/>
              </a:rPr>
              <a:t>electromechanical study:</a:t>
            </a:r>
          </a:p>
          <a:p>
            <a:pPr marL="39688" algn="l" defTabSz="642938"/>
            <a:r>
              <a:rPr lang="en-US" sz="1500" i="0">
                <a:ea typeface="ヒラギノ角ゴ ProN W3" pitchFamily="-110" charset="-128"/>
                <a:cs typeface="Arial" charset="0"/>
                <a:sym typeface="Arial" charset="0"/>
              </a:rPr>
              <a:t>scale 1 prototype</a:t>
            </a:r>
          </a:p>
        </p:txBody>
      </p:sp>
      <p:pic>
        <p:nvPicPr>
          <p:cNvPr id="35854" name="Picture 1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00113" y="2041525"/>
            <a:ext cx="1079500" cy="811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55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1050" y="2133600"/>
            <a:ext cx="1566863" cy="844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56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7338" y="1203325"/>
            <a:ext cx="1725612" cy="1289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5857" name="Rectangle 19"/>
          <p:cNvSpPr>
            <a:spLocks/>
          </p:cNvSpPr>
          <p:nvPr/>
        </p:nvSpPr>
        <p:spPr bwMode="auto">
          <a:xfrm>
            <a:off x="5364163" y="1285875"/>
            <a:ext cx="1047750" cy="1984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40638" bIns="0">
            <a:spAutoFit/>
          </a:bodyPr>
          <a:lstStyle/>
          <a:p>
            <a:pPr marL="39688" algn="l" defTabSz="642938"/>
            <a:r>
              <a:rPr lang="en-US" sz="1300" i="0">
                <a:solidFill>
                  <a:schemeClr val="bg1"/>
                </a:solidFill>
                <a:ea typeface="ヒラギノ角ゴ ProN W3" pitchFamily="-110" charset="-128"/>
                <a:cs typeface="Arial" charset="0"/>
                <a:sym typeface="Arial" charset="0"/>
              </a:rPr>
              <a:t>1m prototype</a:t>
            </a:r>
          </a:p>
        </p:txBody>
      </p:sp>
      <p:pic>
        <p:nvPicPr>
          <p:cNvPr id="35858" name="Picture 20"/>
          <p:cNvPicPr>
            <a:picLocks noChangeAspect="1" noChangeArrowheads="1"/>
          </p:cNvPicPr>
          <p:nvPr/>
        </p:nvPicPr>
        <p:blipFill>
          <a:blip r:embed="rId10" cstate="print"/>
          <a:srcRect t="10649" r="1619"/>
          <a:stretch>
            <a:fillRect/>
          </a:stretch>
        </p:blipFill>
        <p:spPr bwMode="auto">
          <a:xfrm>
            <a:off x="900113" y="3832225"/>
            <a:ext cx="1800225" cy="1252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3132138" y="4797425"/>
            <a:ext cx="1439862" cy="1612900"/>
            <a:chOff x="0" y="0"/>
            <a:chExt cx="1504" cy="1768"/>
          </a:xfrm>
        </p:grpSpPr>
        <p:pic>
          <p:nvPicPr>
            <p:cNvPr id="35870" name="Picture 22"/>
            <p:cNvPicPr>
              <a:picLocks noChangeArrowheads="1"/>
            </p:cNvPicPr>
            <p:nvPr/>
          </p:nvPicPr>
          <p:blipFill>
            <a:blip r:embed="rId11" cstate="print"/>
            <a:srcRect l="6850" t="55539" r="2739" b="23830"/>
            <a:stretch>
              <a:fillRect/>
            </a:stretch>
          </p:blipFill>
          <p:spPr bwMode="auto">
            <a:xfrm>
              <a:off x="89" y="1428"/>
              <a:ext cx="1415" cy="27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5871" name="Picture 23"/>
            <p:cNvPicPr>
              <a:picLocks noChangeArrowheads="1"/>
            </p:cNvPicPr>
            <p:nvPr/>
          </p:nvPicPr>
          <p:blipFill>
            <a:blip r:embed="rId12" cstate="print"/>
            <a:srcRect l="8948" t="46210" r="4317" b="25659"/>
            <a:stretch>
              <a:fillRect/>
            </a:stretch>
          </p:blipFill>
          <p:spPr bwMode="auto">
            <a:xfrm>
              <a:off x="89" y="1040"/>
              <a:ext cx="1415" cy="39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5872" name="Picture 24"/>
            <p:cNvPicPr>
              <a:picLocks noChangeArrowheads="1"/>
            </p:cNvPicPr>
            <p:nvPr/>
          </p:nvPicPr>
          <p:blipFill>
            <a:blip r:embed="rId13" cstate="print"/>
            <a:srcRect l="8696" t="22881" r="4347" b="27542"/>
            <a:stretch>
              <a:fillRect/>
            </a:stretch>
          </p:blipFill>
          <p:spPr bwMode="auto">
            <a:xfrm>
              <a:off x="89" y="31"/>
              <a:ext cx="1415" cy="6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35873" name="Picture 25"/>
            <p:cNvPicPr>
              <a:picLocks noChangeArrowheads="1"/>
            </p:cNvPicPr>
            <p:nvPr/>
          </p:nvPicPr>
          <p:blipFill>
            <a:blip r:embed="rId14" cstate="print"/>
            <a:srcRect l="10611" t="46201" r="4936" b="28546"/>
            <a:stretch>
              <a:fillRect/>
            </a:stretch>
          </p:blipFill>
          <p:spPr bwMode="auto">
            <a:xfrm>
              <a:off x="89" y="715"/>
              <a:ext cx="1415" cy="36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35874" name="Rectangle 26"/>
            <p:cNvSpPr>
              <a:spLocks/>
            </p:cNvSpPr>
            <p:nvPr/>
          </p:nvSpPr>
          <p:spPr bwMode="auto">
            <a:xfrm>
              <a:off x="0" y="0"/>
              <a:ext cx="1504" cy="176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l" defTabSz="642938"/>
              <a:endParaRPr lang="en-US" sz="2200" i="0">
                <a:solidFill>
                  <a:srgbClr val="000000"/>
                </a:solidFill>
                <a:ea typeface="ヒラギノ角ゴ ProN W3" pitchFamily="-110" charset="-128"/>
                <a:sym typeface="Arial" charset="0"/>
              </a:endParaRPr>
            </a:p>
          </p:txBody>
        </p:sp>
      </p:grpSp>
      <p:pic>
        <p:nvPicPr>
          <p:cNvPr id="35860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337175" y="5373688"/>
            <a:ext cx="1395413" cy="10382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61" name="Picture 29"/>
          <p:cNvPicPr>
            <a:picLocks noChangeAspect="1" noChangeArrowheads="1"/>
          </p:cNvPicPr>
          <p:nvPr/>
        </p:nvPicPr>
        <p:blipFill>
          <a:blip r:embed="rId16" cstate="print"/>
          <a:srcRect t="14624" b="28459"/>
          <a:stretch>
            <a:fillRect/>
          </a:stretch>
        </p:blipFill>
        <p:spPr bwMode="auto">
          <a:xfrm>
            <a:off x="6804025" y="4276725"/>
            <a:ext cx="2244725" cy="1027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62" name="Picture 3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900113" y="2852738"/>
            <a:ext cx="1150937" cy="863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63" name="Picture 32"/>
          <p:cNvPicPr>
            <a:picLocks noChangeAspect="1" noChangeArrowheads="1"/>
          </p:cNvPicPr>
          <p:nvPr/>
        </p:nvPicPr>
        <p:blipFill>
          <a:blip r:embed="rId18" cstate="print"/>
          <a:srcRect l="13011" t="6108" r="11084" b="17363"/>
          <a:stretch>
            <a:fillRect/>
          </a:stretch>
        </p:blipFill>
        <p:spPr bwMode="auto">
          <a:xfrm>
            <a:off x="5365750" y="2565400"/>
            <a:ext cx="1727200" cy="13033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35864" name="Picture 33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195513" y="2954338"/>
            <a:ext cx="1152525" cy="76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5865" name="Rectangle 34"/>
          <p:cNvSpPr>
            <a:spLocks/>
          </p:cNvSpPr>
          <p:nvPr/>
        </p:nvSpPr>
        <p:spPr bwMode="auto">
          <a:xfrm>
            <a:off x="5292725" y="1125538"/>
            <a:ext cx="3816350" cy="28082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l" defTabSz="642938"/>
            <a:endParaRPr lang="en-US" sz="2200" i="0">
              <a:solidFill>
                <a:srgbClr val="000000"/>
              </a:solidFill>
              <a:ea typeface="ヒラギノ角ゴ ProN W3" pitchFamily="-110" charset="-128"/>
              <a:sym typeface="Arial" charset="0"/>
            </a:endParaRPr>
          </a:p>
        </p:txBody>
      </p:sp>
      <p:sp>
        <p:nvSpPr>
          <p:cNvPr id="35866" name="Rectangle 35"/>
          <p:cNvSpPr>
            <a:spLocks/>
          </p:cNvSpPr>
          <p:nvPr/>
        </p:nvSpPr>
        <p:spPr bwMode="auto">
          <a:xfrm>
            <a:off x="5292725" y="4221163"/>
            <a:ext cx="3806825" cy="2232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l" defTabSz="642938"/>
            <a:endParaRPr lang="en-US" sz="2200" i="0">
              <a:solidFill>
                <a:srgbClr val="000000"/>
              </a:solidFill>
              <a:ea typeface="ヒラギノ角ゴ ProN W3" pitchFamily="-110" charset="-128"/>
              <a:sym typeface="Arial" charset="0"/>
            </a:endParaRPr>
          </a:p>
        </p:txBody>
      </p:sp>
      <p:sp>
        <p:nvSpPr>
          <p:cNvPr id="35867" name="Rectangle 36"/>
          <p:cNvSpPr>
            <a:spLocks/>
          </p:cNvSpPr>
          <p:nvPr/>
        </p:nvSpPr>
        <p:spPr bwMode="auto">
          <a:xfrm>
            <a:off x="828675" y="3789363"/>
            <a:ext cx="3959225" cy="26638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l" defTabSz="642938"/>
            <a:endParaRPr lang="en-US" sz="2200" i="0">
              <a:solidFill>
                <a:srgbClr val="000000"/>
              </a:solidFill>
              <a:ea typeface="ヒラギノ角ゴ ProN W3" pitchFamily="-110" charset="-128"/>
              <a:sym typeface="Arial" charset="0"/>
            </a:endParaRPr>
          </a:p>
        </p:txBody>
      </p:sp>
      <p:pic>
        <p:nvPicPr>
          <p:cNvPr id="35868" name="Picture 37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343525" y="4283075"/>
            <a:ext cx="1389063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35869" name="Rectangle 36"/>
          <p:cNvSpPr>
            <a:spLocks/>
          </p:cNvSpPr>
          <p:nvPr/>
        </p:nvSpPr>
        <p:spPr bwMode="auto">
          <a:xfrm>
            <a:off x="828675" y="1125538"/>
            <a:ext cx="3959225" cy="2590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l" defTabSz="642938"/>
            <a:endParaRPr lang="en-US" sz="2200" i="0">
              <a:solidFill>
                <a:srgbClr val="000000"/>
              </a:solidFill>
              <a:ea typeface="ヒラギノ角ゴ ProN W3" pitchFamily="-110" charset="-128"/>
              <a:sym typeface="Arial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ChangeArrowheads="1"/>
          </p:cNvSpPr>
          <p:nvPr>
            <p:ph type="title" idx="4294967295"/>
          </p:nvPr>
        </p:nvSpPr>
        <p:spPr>
          <a:xfrm>
            <a:off x="827088" y="0"/>
            <a:ext cx="8316912" cy="1036638"/>
          </a:xfrm>
        </p:spPr>
        <p:txBody>
          <a:bodyPr lIns="35717" tIns="35717" rIns="116994" bIns="35717"/>
          <a:lstStyle/>
          <a:p>
            <a:pPr marL="57150" eaLnBrk="1" hangingPunct="1"/>
            <a:r>
              <a:rPr lang="en-US" smtClean="0"/>
              <a:t>Instrument Studies</a:t>
            </a:r>
            <a:r>
              <a:rPr lang="en-US" sz="2900" smtClean="0"/>
              <a:t> </a:t>
            </a:r>
          </a:p>
        </p:txBody>
      </p:sp>
      <p:graphicFrame>
        <p:nvGraphicFramePr>
          <p:cNvPr id="98314" name="Group 10"/>
          <p:cNvGraphicFramePr>
            <a:graphicFrameLocks noGrp="1"/>
          </p:cNvGraphicFramePr>
          <p:nvPr/>
        </p:nvGraphicFramePr>
        <p:xfrm>
          <a:off x="1188715" y="1052736"/>
          <a:ext cx="7631757" cy="4031655"/>
        </p:xfrm>
        <a:graphic>
          <a:graphicData uri="http://schemas.openxmlformats.org/drawingml/2006/table">
            <a:tbl>
              <a:tblPr/>
              <a:tblGrid>
                <a:gridCol w="2101349"/>
                <a:gridCol w="5530408"/>
              </a:tblGrid>
              <a:tr h="5370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" charset="0"/>
                        <a:sym typeface="Time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sym typeface="Lucida Grande" charset="0"/>
                        </a:rPr>
                        <a:t>ACRONYM (P.I.)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" charset="0"/>
                        <a:sym typeface="Time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sym typeface="Lucida Grande" charset="0"/>
                        </a:rPr>
                        <a:t>INSTRUMENT  TYPE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0"/>
                    </a:solidFill>
                  </a:tcPr>
                </a:tc>
              </a:tr>
              <a:tr h="297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EAGLE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Wide Field, Multi IFU NIR Spectrograph with MOAO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EPICS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Planet Imager and Spectrograph with XAO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MICADO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Diffraction-limited NIR Camera- AO assisted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1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HARMONI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Single Field, Wide Band Spectrograph  - AO assisted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1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CODEX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High Spectral Resolution, High Stability Visual Spectrograph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737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METIS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Mid Infrared Imager &amp; Spectrograph –AO assisted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OPTIMOS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Wide Field , Visual, MOS (</a:t>
                      </a:r>
                      <a:r>
                        <a:rPr kumimoji="0" lang="en-US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fibre</a:t>
                      </a: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 or slit-based)- AO assisted?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38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SIMPLE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High Spectral Resolution NIR Spectrograph –AO assisted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23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endParaRPr kumimoji="0" lang="en-US" sz="11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HelveticaNeueLT Com 55 Roman" pitchFamily="34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endParaRPr kumimoji="0" lang="en-US" sz="9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" charset="0"/>
                        <a:sym typeface="Times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endParaRPr kumimoji="0" lang="en-US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sym typeface="Lucida Grande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5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sym typeface="Lucida Grande" charset="0"/>
                        </a:rPr>
                        <a:t>POST-FOCAL </a:t>
                      </a:r>
                      <a:r>
                        <a:rPr kumimoji="0" lang="en-US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sym typeface="Lucida Grande" charset="0"/>
                        </a:rPr>
                        <a:t>AO MODULES</a:t>
                      </a: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6D9F0"/>
                    </a:solidFill>
                  </a:tcPr>
                </a:tc>
              </a:tr>
              <a:tr h="307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 MAORY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3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Multi Conjugate AO module  (high Strehl, field up to 2’)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ATLAS</a:t>
                      </a:r>
                      <a:endParaRPr kumimoji="0" lang="en-US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NeueLT Com 55 Roman" pitchFamily="34" charset="0"/>
                        <a:cs typeface="Times New Roman" pitchFamily="18" charset="0"/>
                        <a:sym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90000"/>
                        <a:buFont typeface="Monotype Sorts" pitchFamily="112" charset="2"/>
                        <a:buNone/>
                        <a:tabLst>
                          <a:tab pos="800100" algn="l"/>
                          <a:tab pos="1168400" algn="l"/>
                        </a:tabLst>
                      </a:pP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Laser Tomography AO Module (high </a:t>
                      </a:r>
                      <a:r>
                        <a:rPr kumimoji="0" lang="en-US" sz="13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Strehl</a:t>
                      </a:r>
                      <a:r>
                        <a:rPr kumimoji="0" lang="en-US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NeueLT Com 55 Roman" pitchFamily="34" charset="0"/>
                          <a:cs typeface="Times New Roman" pitchFamily="18" charset="0"/>
                          <a:sym typeface="Times New Roman" pitchFamily="18" charset="0"/>
                        </a:rPr>
                        <a:t>, narrow field)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62" name="Rectangle 100"/>
          <p:cNvSpPr>
            <a:spLocks/>
          </p:cNvSpPr>
          <p:nvPr/>
        </p:nvSpPr>
        <p:spPr bwMode="auto">
          <a:xfrm>
            <a:off x="8147050" y="6021388"/>
            <a:ext cx="1177925" cy="303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40638" bIns="0"/>
          <a:lstStyle/>
          <a:p>
            <a:pPr marL="39688" algn="l" defTabSz="642938"/>
            <a:r>
              <a:rPr lang="en-US" sz="1600" i="0">
                <a:solidFill>
                  <a:schemeClr val="bg1"/>
                </a:solidFill>
                <a:ea typeface="ヒラギノ角ゴ ProN W3" pitchFamily="-110" charset="-128"/>
                <a:cs typeface="Arial" charset="0"/>
                <a:sym typeface="Arial" charset="0"/>
              </a:rPr>
              <a:t>MICADO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87625" y="5085184"/>
            <a:ext cx="7632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0" dirty="0" smtClean="0">
                <a:latin typeface="HelveticaNeueLT Com 55 Roman" pitchFamily="34" charset="0"/>
              </a:rPr>
              <a:t>STC recommendation on the first two instruments </a:t>
            </a:r>
          </a:p>
          <a:p>
            <a:pPr marL="720725" lvl="1" indent="-263525" algn="l">
              <a:buFont typeface="Wingdings" pitchFamily="2" charset="2"/>
              <a:buChar char="Ø"/>
            </a:pPr>
            <a:r>
              <a:rPr lang="en-GB" sz="2400" i="0" dirty="0" smtClean="0">
                <a:latin typeface="HelveticaNeueLT Com 55 Roman" pitchFamily="34" charset="0"/>
              </a:rPr>
              <a:t>imager and integral-field spectrograph to be pursued first</a:t>
            </a:r>
          </a:p>
          <a:p>
            <a:pPr marL="720725" lvl="1" indent="-263525" algn="l">
              <a:buFont typeface="Wingdings" pitchFamily="2" charset="2"/>
              <a:buChar char="Ø"/>
            </a:pPr>
            <a:r>
              <a:rPr lang="en-GB" sz="2400" i="0" dirty="0" smtClean="0">
                <a:latin typeface="HelveticaNeueLT Com 55 Roman" pitchFamily="34" charset="0"/>
              </a:rPr>
              <a:t>make sure AO is developed at the same time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Site: Cerro Armazones </a:t>
            </a: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785813" y="1123950"/>
            <a:ext cx="8501062" cy="5591175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smtClean="0"/>
              <a:t>Selection by ESO Council </a:t>
            </a:r>
            <a:r>
              <a:rPr lang="en-US" sz="2400" smtClean="0"/>
              <a:t>26-04-2010</a:t>
            </a:r>
            <a:r>
              <a:rPr lang="en-US" smtClean="0"/>
              <a:t> 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Paranal property will be extended through a generous donation  by the Chilean government</a:t>
            </a:r>
          </a:p>
          <a:p>
            <a:pPr>
              <a:spcBef>
                <a:spcPts val="1200"/>
              </a:spcBef>
            </a:pPr>
            <a:r>
              <a:rPr lang="en-US" smtClean="0"/>
              <a:t>Cerro Armazones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Best overall atmospheric quality</a:t>
            </a:r>
          </a:p>
          <a:p>
            <a:pPr lvl="1">
              <a:spcBef>
                <a:spcPts val="600"/>
              </a:spcBef>
            </a:pPr>
            <a:r>
              <a:rPr lang="en-US" smtClean="0"/>
              <a:t>Highest science return</a:t>
            </a:r>
          </a:p>
          <a:p>
            <a:pPr lvl="1">
              <a:spcBef>
                <a:spcPts val="600"/>
              </a:spcBef>
            </a:pPr>
            <a:r>
              <a:rPr lang="en-US" smtClean="0"/>
              <a:t>Lowest cost for construction and for operations</a:t>
            </a:r>
          </a:p>
          <a:p>
            <a:pPr lvl="1">
              <a:spcBef>
                <a:spcPts val="600"/>
              </a:spcBef>
            </a:pPr>
            <a:r>
              <a:rPr lang="en-US" smtClean="0"/>
              <a:t>Optimal scientific synergy with VLT, ALMA, LSST, SKA</a:t>
            </a:r>
          </a:p>
          <a:p>
            <a:pPr>
              <a:spcBef>
                <a:spcPts val="1200"/>
              </a:spcBef>
            </a:pPr>
            <a:r>
              <a:rPr lang="en-US" smtClean="0"/>
              <a:t>Overall program</a:t>
            </a:r>
          </a:p>
          <a:p>
            <a:pPr lvl="1">
              <a:spcBef>
                <a:spcPct val="0"/>
              </a:spcBef>
            </a:pPr>
            <a:r>
              <a:rPr lang="en-US" smtClean="0"/>
              <a:t>Strengthening of Paranal with another unique  capability, ensuring its long-term scientific future</a:t>
            </a:r>
          </a:p>
          <a:p>
            <a:pPr lvl="1">
              <a:spcBef>
                <a:spcPts val="600"/>
              </a:spcBef>
            </a:pPr>
            <a:r>
              <a:rPr lang="en-US" smtClean="0"/>
              <a:t>World-leading ground-based observatory </a:t>
            </a:r>
          </a:p>
          <a:p>
            <a:pPr>
              <a:buFont typeface="Monotype Sorts" pitchFamily="112" charset="2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GB" dirty="0" err="1" smtClean="0"/>
              <a:t>Armazones</a:t>
            </a:r>
            <a:r>
              <a:rPr lang="en-GB" dirty="0" smtClean="0"/>
              <a:t> and </a:t>
            </a:r>
            <a:r>
              <a:rPr lang="en-GB" dirty="0" err="1" smtClean="0"/>
              <a:t>Paranal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Time to turn of the lights </a:t>
            </a:r>
            <a:br>
              <a:rPr lang="en-GB" dirty="0" smtClean="0"/>
            </a:br>
            <a:r>
              <a:rPr lang="en-GB" dirty="0" smtClean="0"/>
              <a:t>and start observing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17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714489"/>
            <a:ext cx="9152511" cy="5133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VLT/I (</a:t>
            </a:r>
            <a:r>
              <a:rPr lang="en-US" dirty="0" err="1" smtClean="0"/>
              <a:t>Paranal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Instrumentation operating, in assembly and planned</a:t>
            </a:r>
          </a:p>
          <a:p>
            <a:pPr lvl="2"/>
            <a:r>
              <a:rPr lang="en-US" dirty="0" smtClean="0"/>
              <a:t>Covers the available optical infrared wavelengths </a:t>
            </a:r>
            <a:br>
              <a:rPr lang="en-US" dirty="0" smtClean="0"/>
            </a:br>
            <a:r>
              <a:rPr lang="en-US" dirty="0" smtClean="0"/>
              <a:t>300nm to 20</a:t>
            </a:r>
            <a:r>
              <a:rPr lang="el-GR" dirty="0" smtClean="0">
                <a:latin typeface="Calibri"/>
              </a:rPr>
              <a:t>μ</a:t>
            </a:r>
            <a:r>
              <a:rPr lang="en-US" dirty="0" smtClean="0">
                <a:latin typeface="Calibri"/>
              </a:rPr>
              <a:t>m</a:t>
            </a:r>
          </a:p>
          <a:p>
            <a:pPr lvl="2"/>
            <a:r>
              <a:rPr lang="en-US" dirty="0" smtClean="0"/>
              <a:t>Angular resolution from seeing limit to 50 </a:t>
            </a:r>
            <a:r>
              <a:rPr lang="el-GR" dirty="0" smtClean="0"/>
              <a:t>μ</a:t>
            </a:r>
            <a:r>
              <a:rPr lang="en-US" dirty="0" smtClean="0"/>
              <a:t>-</a:t>
            </a:r>
            <a:r>
              <a:rPr lang="en-US" dirty="0" err="1" smtClean="0"/>
              <a:t>arcseconds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FORS2, ISAAC, UVES, FLAMES, NACO, SINFONI, CRIRES, VISIR, HAWK-I, VIMOS, X-Shooter, laser guide star facility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0000FF"/>
                </a:solidFill>
              </a:rPr>
              <a:t>KMOS, MUSE, SPHERE, Adaptive Optics Facility, ESPRESSO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MIDI, AMBER, </a:t>
            </a:r>
            <a:r>
              <a:rPr lang="en-US" dirty="0" smtClean="0">
                <a:solidFill>
                  <a:srgbClr val="0000FF"/>
                </a:solidFill>
              </a:rPr>
              <a:t>PRIMA, GRAVITY, MATISSE</a:t>
            </a:r>
            <a:endParaRPr lang="en-US" dirty="0" smtClean="0">
              <a:solidFill>
                <a:srgbClr val="FF0000"/>
              </a:solidFill>
            </a:endParaRP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VISTA/VIRCAM</a:t>
            </a:r>
          </a:p>
          <a:p>
            <a:pPr lvl="2"/>
            <a:r>
              <a:rPr lang="en-US" dirty="0" smtClean="0">
                <a:solidFill>
                  <a:schemeClr val="accent2"/>
                </a:solidFill>
              </a:rPr>
              <a:t>VST/</a:t>
            </a:r>
            <a:r>
              <a:rPr lang="el-GR" dirty="0" smtClean="0">
                <a:solidFill>
                  <a:schemeClr val="accent2"/>
                </a:solidFill>
              </a:rPr>
              <a:t>Ω</a:t>
            </a:r>
            <a:r>
              <a:rPr lang="de-DE" dirty="0" smtClean="0">
                <a:solidFill>
                  <a:schemeClr val="accent2"/>
                </a:solidFill>
              </a:rPr>
              <a:t>Cam</a:t>
            </a:r>
            <a:endParaRPr lang="en-US" dirty="0" smtClean="0">
              <a:solidFill>
                <a:schemeClr val="accent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Proposing for ESO time</a:t>
            </a:r>
            <a:endParaRPr lang="en-GB" dirty="0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 sz="2400" dirty="0" smtClean="0"/>
          </a:p>
          <a:p>
            <a:endParaRPr lang="en-GB" sz="2400" dirty="0" smtClean="0"/>
          </a:p>
          <a:p>
            <a:r>
              <a:rPr lang="en-GB" sz="2400" dirty="0" smtClean="0"/>
              <a:t>Deadline for P87 proposals:</a:t>
            </a:r>
            <a:br>
              <a:rPr lang="en-GB" sz="2400" dirty="0" smtClean="0"/>
            </a:br>
            <a:r>
              <a:rPr lang="en-GB" sz="2400" dirty="0" smtClean="0">
                <a:solidFill>
                  <a:srgbClr val="FF0000"/>
                </a:solidFill>
              </a:rPr>
              <a:t>30 September 2010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t="8718" b="10327"/>
          <a:stretch>
            <a:fillRect/>
          </a:stretch>
        </p:blipFill>
        <p:spPr bwMode="auto">
          <a:xfrm>
            <a:off x="5076056" y="1556792"/>
            <a:ext cx="4086225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Proposal submission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224" y="1214422"/>
            <a:ext cx="8286808" cy="5103038"/>
            <a:chOff x="857224" y="1214422"/>
            <a:chExt cx="8286808" cy="5103038"/>
          </a:xfrm>
        </p:grpSpPr>
        <p:pic>
          <p:nvPicPr>
            <p:cNvPr id="111619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57224" y="1214422"/>
              <a:ext cx="8286808" cy="508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076" name="Text Box 7"/>
            <p:cNvSpPr txBox="1">
              <a:spLocks noChangeArrowheads="1"/>
            </p:cNvSpPr>
            <p:nvPr/>
          </p:nvSpPr>
          <p:spPr bwMode="auto">
            <a:xfrm>
              <a:off x="1385470" y="5907600"/>
              <a:ext cx="762446" cy="405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rgbClr val="FF0000"/>
                  </a:solidFill>
                </a:rPr>
                <a:t>1977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3077" name="Text Box 8"/>
            <p:cNvSpPr txBox="1">
              <a:spLocks noChangeArrowheads="1"/>
            </p:cNvSpPr>
            <p:nvPr/>
          </p:nvSpPr>
          <p:spPr bwMode="auto">
            <a:xfrm>
              <a:off x="8302754" y="5909159"/>
              <a:ext cx="768586" cy="4083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2010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Structure of the ESO OPC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052513"/>
            <a:ext cx="8569325" cy="4813300"/>
          </a:xfrm>
        </p:spPr>
        <p:txBody>
          <a:bodyPr/>
          <a:lstStyle/>
          <a:p>
            <a:r>
              <a:rPr lang="en-GB" dirty="0"/>
              <a:t>Observing Programmes Committee</a:t>
            </a:r>
          </a:p>
          <a:p>
            <a:pPr lvl="1"/>
            <a:r>
              <a:rPr lang="en-GB" dirty="0"/>
              <a:t>4 scientific categories</a:t>
            </a:r>
          </a:p>
          <a:p>
            <a:pPr lvl="2"/>
            <a:r>
              <a:rPr lang="en-GB" dirty="0"/>
              <a:t>Cosmology (A)</a:t>
            </a:r>
          </a:p>
          <a:p>
            <a:pPr lvl="2"/>
            <a:r>
              <a:rPr lang="en-GB" dirty="0"/>
              <a:t>Galaxies and Active Galactic Nuclei (B)</a:t>
            </a:r>
          </a:p>
          <a:p>
            <a:pPr lvl="2"/>
            <a:r>
              <a:rPr lang="en-GB" dirty="0"/>
              <a:t>Interstellar Medium, Star Formation and</a:t>
            </a:r>
            <a:br>
              <a:rPr lang="en-GB" dirty="0"/>
            </a:br>
            <a:r>
              <a:rPr lang="en-GB" dirty="0"/>
              <a:t> Planetary Systems (C)</a:t>
            </a:r>
          </a:p>
          <a:p>
            <a:pPr lvl="2"/>
            <a:r>
              <a:rPr lang="en-GB" dirty="0"/>
              <a:t>Stellar Evolution (D)</a:t>
            </a:r>
          </a:p>
          <a:p>
            <a:pPr lvl="1"/>
            <a:r>
              <a:rPr lang="en-GB" dirty="0" smtClean="0"/>
              <a:t>13 </a:t>
            </a:r>
            <a:r>
              <a:rPr lang="en-GB" dirty="0"/>
              <a:t>panels</a:t>
            </a:r>
          </a:p>
          <a:p>
            <a:pPr lvl="2"/>
            <a:r>
              <a:rPr lang="en-GB" dirty="0" smtClean="0"/>
              <a:t>3 </a:t>
            </a:r>
            <a:r>
              <a:rPr lang="en-GB" dirty="0"/>
              <a:t>for </a:t>
            </a:r>
            <a:r>
              <a:rPr lang="en-GB" dirty="0" smtClean="0"/>
              <a:t>category </a:t>
            </a:r>
            <a:r>
              <a:rPr lang="en-GB" dirty="0"/>
              <a:t>A </a:t>
            </a:r>
            <a:endParaRPr lang="en-GB" dirty="0" smtClean="0"/>
          </a:p>
          <a:p>
            <a:pPr lvl="2"/>
            <a:r>
              <a:rPr lang="en-GB" dirty="0" smtClean="0"/>
              <a:t>2 for category B</a:t>
            </a:r>
            <a:endParaRPr lang="en-GB" dirty="0"/>
          </a:p>
          <a:p>
            <a:pPr lvl="2"/>
            <a:r>
              <a:rPr lang="en-GB" dirty="0"/>
              <a:t>4 each for categories C and D</a:t>
            </a:r>
          </a:p>
          <a:p>
            <a:pPr lvl="2"/>
            <a:endParaRPr lang="en-GB" dirty="0"/>
          </a:p>
          <a:p>
            <a:pPr lvl="1"/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Proposal types</a:t>
            </a:r>
            <a:endParaRPr lang="en-GB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proposal types all handled by OPC</a:t>
            </a:r>
          </a:p>
          <a:p>
            <a:pPr lvl="1"/>
            <a:r>
              <a:rPr lang="en-US" dirty="0"/>
              <a:t>normal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/>
              <a:t>short </a:t>
            </a:r>
            <a:r>
              <a:rPr lang="en-US" dirty="0" err="1"/>
              <a:t>programmes</a:t>
            </a:r>
            <a:endParaRPr lang="en-US" dirty="0"/>
          </a:p>
          <a:p>
            <a:pPr lvl="1"/>
            <a:r>
              <a:rPr lang="en-US" dirty="0"/>
              <a:t>large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1"/>
            <a:r>
              <a:rPr lang="en-US" dirty="0" smtClean="0"/>
              <a:t>Coordinated VLT/XMM projects</a:t>
            </a:r>
            <a:endParaRPr lang="en-US" dirty="0"/>
          </a:p>
          <a:p>
            <a:pPr lvl="1"/>
            <a:r>
              <a:rPr lang="en-US" dirty="0"/>
              <a:t>Target of Opportunity </a:t>
            </a:r>
          </a:p>
          <a:p>
            <a:pPr lvl="1"/>
            <a:r>
              <a:rPr lang="en-US" dirty="0"/>
              <a:t>calibration </a:t>
            </a:r>
            <a:r>
              <a:rPr lang="en-US" dirty="0" err="1"/>
              <a:t>programmes</a:t>
            </a:r>
            <a:endParaRPr lang="en-US" dirty="0"/>
          </a:p>
          <a:p>
            <a:pPr lvl="2"/>
            <a:r>
              <a:rPr lang="en-US" dirty="0">
                <a:solidFill>
                  <a:srgbClr val="FF0000"/>
                </a:solidFill>
              </a:rPr>
              <a:t>all considered by the OPC</a:t>
            </a:r>
          </a:p>
          <a:p>
            <a:r>
              <a:rPr lang="en-US" dirty="0"/>
              <a:t>Director Discretionary Time </a:t>
            </a:r>
          </a:p>
          <a:p>
            <a:pPr lvl="2"/>
            <a:r>
              <a:rPr lang="en-US" dirty="0"/>
              <a:t>submission any time</a:t>
            </a:r>
          </a:p>
          <a:p>
            <a:pPr lvl="2"/>
            <a:r>
              <a:rPr lang="en-US" dirty="0">
                <a:solidFill>
                  <a:srgbClr val="FF0000"/>
                </a:solidFill>
              </a:rPr>
              <a:t>decided by ESO Director General</a:t>
            </a:r>
            <a:endParaRPr lang="en-GB" dirty="0">
              <a:solidFill>
                <a:srgbClr val="FF0000"/>
              </a:solidFill>
            </a:endParaRPr>
          </a:p>
          <a:p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ESO proposals</a:t>
            </a:r>
            <a:endParaRPr lang="en-GB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Pressure factor typically high</a:t>
            </a:r>
          </a:p>
          <a:p>
            <a:pPr lvl="1"/>
            <a:r>
              <a:rPr lang="en-US" dirty="0"/>
              <a:t>typical oversubscription for ESO telescopes is &gt;3</a:t>
            </a:r>
          </a:p>
          <a:p>
            <a:pPr lvl="2"/>
            <a:r>
              <a:rPr lang="en-US" dirty="0"/>
              <a:t>often reaching 5 and in certain periods/RA ranges 8 or higher</a:t>
            </a:r>
          </a:p>
          <a:p>
            <a:pPr lvl="1"/>
            <a:r>
              <a:rPr lang="en-US" dirty="0"/>
              <a:t>Large </a:t>
            </a:r>
            <a:r>
              <a:rPr lang="en-US" dirty="0" err="1"/>
              <a:t>Programmes</a:t>
            </a:r>
            <a:r>
              <a:rPr lang="en-US" dirty="0"/>
              <a:t> have an acceptance rate of about 20% or less</a:t>
            </a:r>
          </a:p>
          <a:p>
            <a:pPr lvl="1"/>
            <a:r>
              <a:rPr lang="en-US" dirty="0"/>
              <a:t>Pressure on </a:t>
            </a:r>
            <a:r>
              <a:rPr lang="en-US" dirty="0" err="1"/>
              <a:t>ToO</a:t>
            </a:r>
            <a:r>
              <a:rPr lang="en-US" dirty="0"/>
              <a:t> proposals is extremely high</a:t>
            </a:r>
          </a:p>
          <a:p>
            <a:pPr lvl="2"/>
            <a:r>
              <a:rPr lang="en-US" dirty="0"/>
              <a:t>GRBs, supernovae, novae, stellar </a:t>
            </a:r>
            <a:r>
              <a:rPr lang="en-US" dirty="0" err="1"/>
              <a:t>occultations</a:t>
            </a:r>
            <a:r>
              <a:rPr lang="en-US" dirty="0"/>
              <a:t> by TNOs, </a:t>
            </a:r>
            <a:r>
              <a:rPr lang="en-US" dirty="0" err="1" smtClean="0"/>
              <a:t>microlensing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GB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Call for Proposals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Important document</a:t>
            </a:r>
          </a:p>
          <a:p>
            <a:pPr lvl="1"/>
            <a:r>
              <a:rPr lang="en-GB"/>
              <a:t>contains a lot of relevant information</a:t>
            </a:r>
          </a:p>
          <a:p>
            <a:pPr lvl="1"/>
            <a:r>
              <a:rPr lang="en-GB"/>
              <a:t>especially important for first-time </a:t>
            </a:r>
            <a:br>
              <a:rPr lang="en-GB"/>
            </a:br>
            <a:r>
              <a:rPr lang="en-GB"/>
              <a:t>users</a:t>
            </a:r>
          </a:p>
          <a:p>
            <a:pPr lvl="1"/>
            <a:r>
              <a:rPr lang="en-GB"/>
              <a:t>contains many useful links</a:t>
            </a:r>
            <a:br>
              <a:rPr lang="en-GB"/>
            </a:br>
            <a:r>
              <a:rPr lang="en-GB"/>
              <a:t>to instrumentation and other useful </a:t>
            </a:r>
            <a:br>
              <a:rPr lang="en-GB"/>
            </a:br>
            <a:r>
              <a:rPr lang="en-GB"/>
              <a:t>information</a:t>
            </a:r>
          </a:p>
          <a:p>
            <a:pPr lvl="1"/>
            <a:r>
              <a:rPr lang="en-GB"/>
              <a:t>binding document, if proposal is approved</a:t>
            </a:r>
          </a:p>
          <a:p>
            <a:pPr lvl="1"/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t="8718" b="10327"/>
          <a:stretch>
            <a:fillRect/>
          </a:stretch>
        </p:blipFill>
        <p:spPr bwMode="auto">
          <a:xfrm>
            <a:off x="6742464" y="1305383"/>
            <a:ext cx="2294032" cy="2627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OPC Working Group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Composed by current OPC members, representatives of other observatories and ESO</a:t>
            </a:r>
          </a:p>
          <a:p>
            <a:r>
              <a:rPr lang="en-US" dirty="0" smtClean="0"/>
              <a:t>Chair: Elias Brinks (Hertfordshire)</a:t>
            </a:r>
          </a:p>
          <a:p>
            <a:r>
              <a:rPr lang="en-US" dirty="0" smtClean="0"/>
              <a:t>Evaluation of the current OPC process</a:t>
            </a:r>
          </a:p>
          <a:p>
            <a:pPr lvl="1"/>
            <a:r>
              <a:rPr lang="en-US" dirty="0" smtClean="0"/>
              <a:t>efficiency in handling 1000 proposals twice per year</a:t>
            </a:r>
          </a:p>
          <a:p>
            <a:pPr lvl="1"/>
            <a:r>
              <a:rPr lang="en-US" dirty="0" smtClean="0"/>
              <a:t>keep the load on panel members manageable</a:t>
            </a:r>
          </a:p>
          <a:p>
            <a:pPr lvl="1"/>
            <a:r>
              <a:rPr lang="en-US" dirty="0" smtClean="0"/>
              <a:t>keep the process at ESO manageable</a:t>
            </a:r>
          </a:p>
          <a:p>
            <a:r>
              <a:rPr lang="en-US" dirty="0" smtClean="0"/>
              <a:t>Investigated ‘tweaks’ and alternatives</a:t>
            </a:r>
          </a:p>
          <a:p>
            <a:pPr lvl="1"/>
            <a:r>
              <a:rPr lang="en-US" dirty="0" smtClean="0"/>
              <a:t>included some radical solutions</a:t>
            </a:r>
          </a:p>
          <a:p>
            <a:r>
              <a:rPr lang="en-US" dirty="0" smtClean="0"/>
              <a:t>Current process fairly good</a:t>
            </a:r>
          </a:p>
          <a:p>
            <a:pPr lvl="1"/>
            <a:r>
              <a:rPr lang="en-US" dirty="0" smtClean="0"/>
              <a:t>any changes need to be accepted and trusted by the community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Spectroscopic Surveys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Call for Letters of Intent issued </a:t>
            </a:r>
          </a:p>
          <a:p>
            <a:pPr lvl="1"/>
            <a:r>
              <a:rPr lang="en-US" dirty="0" smtClean="0"/>
              <a:t>deadline: </a:t>
            </a:r>
            <a:r>
              <a:rPr lang="en-US" dirty="0" smtClean="0">
                <a:solidFill>
                  <a:srgbClr val="FF0000"/>
                </a:solidFill>
              </a:rPr>
              <a:t>15 October 2010</a:t>
            </a:r>
          </a:p>
          <a:p>
            <a:pPr lvl="1"/>
            <a:r>
              <a:rPr lang="en-US" dirty="0" smtClean="0">
                <a:hlinkClick r:id="rId2"/>
              </a:rPr>
              <a:t>http://www.eso.org/sci/observing/proposals/Call_for_Public_Spectroscopic_Surveys_2010.pdf</a:t>
            </a:r>
            <a:endParaRPr lang="en-US" dirty="0" smtClean="0"/>
          </a:p>
          <a:p>
            <a:r>
              <a:rPr lang="en-US" dirty="0" smtClean="0"/>
              <a:t>Pre-selection by a Public Spectroscopic Survey Panel</a:t>
            </a:r>
          </a:p>
          <a:p>
            <a:pPr lvl="1"/>
            <a:r>
              <a:rPr lang="en-US" dirty="0" smtClean="0"/>
              <a:t>analogue to the public imaging surveys</a:t>
            </a:r>
          </a:p>
          <a:p>
            <a:r>
              <a:rPr lang="en-US" dirty="0" smtClean="0"/>
              <a:t>Proposals to be submitted for P88 (April 2011) for a start in October 2011</a:t>
            </a:r>
          </a:p>
          <a:p>
            <a:r>
              <a:rPr lang="en-US" dirty="0" smtClean="0"/>
              <a:t>no restriction on instrument or telescope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Wide-Field </a:t>
            </a:r>
            <a:r>
              <a:rPr lang="en-US" dirty="0" smtClean="0"/>
              <a:t>S</a:t>
            </a:r>
            <a:r>
              <a:rPr lang="en-US" dirty="0" smtClean="0"/>
              <a:t>pectrograph </a:t>
            </a:r>
            <a:r>
              <a:rPr lang="en-US" dirty="0" smtClean="0"/>
              <a:t>S</a:t>
            </a:r>
            <a:r>
              <a:rPr lang="en-US" dirty="0" smtClean="0"/>
              <a:t>tudy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Call for Letter of Interest issued</a:t>
            </a:r>
          </a:p>
          <a:p>
            <a:pPr lvl="1"/>
            <a:r>
              <a:rPr lang="en-US" dirty="0" smtClean="0"/>
              <a:t>Deadline: </a:t>
            </a:r>
            <a:r>
              <a:rPr lang="en-US" dirty="0" smtClean="0">
                <a:solidFill>
                  <a:srgbClr val="FF0000"/>
                </a:solidFill>
              </a:rPr>
              <a:t>1 October 2010</a:t>
            </a:r>
          </a:p>
          <a:p>
            <a:pPr lvl="1"/>
            <a:r>
              <a:rPr lang="en-GB" sz="1800" dirty="0" smtClean="0">
                <a:hlinkClick r:id="rId2"/>
              </a:rPr>
              <a:t>http://www.eso.org/sci/announcements/MOS_final_combined.pdf</a:t>
            </a:r>
            <a:endParaRPr lang="en-GB" sz="1800" dirty="0" smtClean="0"/>
          </a:p>
          <a:p>
            <a:r>
              <a:rPr lang="en-US" dirty="0" smtClean="0"/>
              <a:t>Conceptual Design of a multi-object spectrographic facility </a:t>
            </a:r>
          </a:p>
          <a:p>
            <a:r>
              <a:rPr lang="en-US" dirty="0" smtClean="0"/>
              <a:t>no restriction on telescopes</a:t>
            </a:r>
          </a:p>
          <a:p>
            <a:pPr lvl="1"/>
            <a:r>
              <a:rPr lang="en-US" dirty="0" smtClean="0"/>
              <a:t>change of UT top ends excluded</a:t>
            </a:r>
          </a:p>
          <a:p>
            <a:r>
              <a:rPr lang="en-US" dirty="0" smtClean="0"/>
              <a:t>Invitation for full proposal by end of October based on the received Letters of Interest</a:t>
            </a:r>
          </a:p>
          <a:p>
            <a:pPr lvl="1"/>
            <a:r>
              <a:rPr lang="en-US" dirty="0" smtClean="0"/>
              <a:t>closing date for the proposals: </a:t>
            </a:r>
            <a:r>
              <a:rPr lang="en-US" dirty="0" smtClean="0">
                <a:solidFill>
                  <a:srgbClr val="FF0000"/>
                </a:solidFill>
              </a:rPr>
              <a:t>1 March 2011</a:t>
            </a:r>
            <a:endParaRPr lang="en-GB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ESO Archive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The ESO data archive </a:t>
            </a:r>
          </a:p>
          <a:p>
            <a:pPr lvl="1"/>
            <a:r>
              <a:rPr lang="en-GB"/>
              <a:t>is a rich source of excellent data</a:t>
            </a:r>
          </a:p>
          <a:p>
            <a:pPr lvl="1"/>
            <a:r>
              <a:rPr lang="en-GB"/>
              <a:t>abstracts of previous proposals available</a:t>
            </a:r>
          </a:p>
          <a:p>
            <a:pPr lvl="1"/>
            <a:r>
              <a:rPr lang="en-GB"/>
              <a:t>data public one year after they have been delivered to the PI</a:t>
            </a:r>
          </a:p>
          <a:p>
            <a:pPr lvl="1"/>
            <a:r>
              <a:rPr lang="en-GB"/>
              <a:t>great way to compete with your competitor, if they got observing time</a:t>
            </a:r>
          </a:p>
          <a:p>
            <a:pPr lvl="1"/>
            <a:r>
              <a:rPr lang="en-GB"/>
              <a:t>easy retrieval and selection of calibration data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endParaRPr lang="en-US" dirty="0" smtClean="0"/>
          </a:p>
          <a:p>
            <a:pPr lvl="1"/>
            <a:r>
              <a:rPr lang="en-US" dirty="0" smtClean="0"/>
              <a:t>Continue operations with long-term </a:t>
            </a:r>
            <a:r>
              <a:rPr lang="en-US" dirty="0" err="1" smtClean="0"/>
              <a:t>programmes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HARPS, EFOSC2, SOFI, FEROS, WFI, </a:t>
            </a:r>
            <a:r>
              <a:rPr lang="en-US" dirty="0" smtClean="0"/>
              <a:t>visitor instruments</a:t>
            </a:r>
          </a:p>
          <a:p>
            <a:r>
              <a:rPr lang="en-US" dirty="0" smtClean="0"/>
              <a:t>APEX</a:t>
            </a:r>
          </a:p>
          <a:p>
            <a:pPr lvl="2"/>
            <a:r>
              <a:rPr lang="en-US" dirty="0" smtClean="0"/>
              <a:t>Covers sub-mm and mm wavelengths 0.3 to 3 mm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SHFI (Swedish Heterodyne Facility Instrument), LABOCA, SABOCA,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 smtClean="0"/>
              <a:t>APEX-SZ, CHAMP+, Z-Spec</a:t>
            </a:r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dirty="0" err="1" smtClean="0"/>
              <a:t>Silla</a:t>
            </a:r>
            <a:r>
              <a:rPr lang="en-US" dirty="0" smtClean="0"/>
              <a:t> </a:t>
            </a:r>
            <a:r>
              <a:rPr lang="en-US" dirty="0" err="1" smtClean="0"/>
              <a:t>Paranal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Get involved</a:t>
            </a:r>
            <a:endParaRPr lang="en-GB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Participate in OPC</a:t>
            </a:r>
          </a:p>
          <a:p>
            <a:r>
              <a:rPr lang="en-US"/>
              <a:t>Participate in other ESO activities</a:t>
            </a:r>
          </a:p>
          <a:p>
            <a:pPr lvl="1"/>
            <a:r>
              <a:rPr lang="en-US"/>
              <a:t>get to know the organisation better</a:t>
            </a:r>
          </a:p>
          <a:p>
            <a:pPr lvl="1"/>
            <a:r>
              <a:rPr lang="en-US"/>
              <a:t>active interactions with ESO people</a:t>
            </a:r>
          </a:p>
          <a:p>
            <a:r>
              <a:rPr lang="en-US"/>
              <a:t>Have a lively scientific exchange with the (European) astronomical community</a:t>
            </a:r>
          </a:p>
          <a:p>
            <a:pPr lvl="1"/>
            <a:r>
              <a:rPr lang="en-US"/>
              <a:t>conferences, workshops</a:t>
            </a:r>
          </a:p>
          <a:p>
            <a:pPr lvl="1"/>
            <a:r>
              <a:rPr lang="en-US"/>
              <a:t>regularly publish your results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available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http://www.eso.org/sci</a:t>
            </a:r>
            <a:endParaRPr lang="en-US" dirty="0" smtClean="0"/>
          </a:p>
          <a:p>
            <a:r>
              <a:rPr lang="en-US" dirty="0" smtClean="0"/>
              <a:t>ESO Electronic Newsletter</a:t>
            </a:r>
          </a:p>
          <a:p>
            <a:pPr lvl="1"/>
            <a:r>
              <a:rPr lang="en-US" dirty="0" smtClean="0">
                <a:hlinkClick r:id="rId3"/>
              </a:rPr>
              <a:t>http://www.eso.org/enews</a:t>
            </a:r>
            <a:endParaRPr lang="en-US" dirty="0" smtClean="0"/>
          </a:p>
          <a:p>
            <a:r>
              <a:rPr lang="en-US" dirty="0" smtClean="0"/>
              <a:t>ESO Messenger</a:t>
            </a:r>
          </a:p>
          <a:p>
            <a:pPr lvl="1"/>
            <a:r>
              <a:rPr lang="en-US" smtClean="0"/>
              <a:t>http://www.eso.org/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ESO’s goals for </a:t>
            </a:r>
            <a:r>
              <a:rPr lang="en-GB" dirty="0" smtClean="0"/>
              <a:t>coming years </a:t>
            </a:r>
            <a:endParaRPr lang="en-GB" dirty="0" smtClean="0"/>
          </a:p>
        </p:txBody>
      </p:sp>
      <p:sp>
        <p:nvSpPr>
          <p:cNvPr id="205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9" y="1123950"/>
            <a:ext cx="8316912" cy="4392613"/>
          </a:xfrm>
        </p:spPr>
        <p:txBody>
          <a:bodyPr/>
          <a:lstStyle/>
          <a:p>
            <a:pPr eaLnBrk="1" hangingPunct="1"/>
            <a:r>
              <a:rPr lang="en-GB" dirty="0" smtClean="0"/>
              <a:t>Best science from La </a:t>
            </a:r>
            <a:r>
              <a:rPr lang="en-GB" dirty="0" err="1" smtClean="0"/>
              <a:t>Silla</a:t>
            </a:r>
            <a:r>
              <a:rPr lang="en-GB" dirty="0" smtClean="0"/>
              <a:t> </a:t>
            </a:r>
            <a:r>
              <a:rPr lang="en-GB" dirty="0" err="1" smtClean="0"/>
              <a:t>Paranal</a:t>
            </a:r>
            <a:r>
              <a:rPr lang="en-GB" dirty="0" smtClean="0"/>
              <a:t> Observatory</a:t>
            </a:r>
          </a:p>
          <a:p>
            <a:pPr lvl="1" eaLnBrk="1" hangingPunct="1">
              <a:spcBef>
                <a:spcPts val="0"/>
              </a:spcBef>
            </a:pPr>
            <a:r>
              <a:rPr lang="en-GB" dirty="0" smtClean="0"/>
              <a:t>Second generation instruments (VLT/VLTI)</a:t>
            </a:r>
          </a:p>
          <a:p>
            <a:pPr lvl="1" eaLnBrk="1" hangingPunct="1">
              <a:spcBef>
                <a:spcPts val="0"/>
              </a:spcBef>
            </a:pPr>
            <a:r>
              <a:rPr lang="en-US" dirty="0" smtClean="0"/>
              <a:t>new instrument call</a:t>
            </a:r>
            <a:endParaRPr lang="en-GB" dirty="0" smtClean="0"/>
          </a:p>
          <a:p>
            <a:pPr lvl="1" eaLnBrk="1" hangingPunct="1">
              <a:spcBef>
                <a:spcPts val="0"/>
              </a:spcBef>
            </a:pPr>
            <a:r>
              <a:rPr lang="en-GB" dirty="0" smtClean="0"/>
              <a:t>Key surveys with VST and VISTA</a:t>
            </a:r>
          </a:p>
          <a:p>
            <a:pPr lvl="1" eaLnBrk="1" hangingPunct="1">
              <a:spcBef>
                <a:spcPts val="0"/>
              </a:spcBef>
            </a:pPr>
            <a:r>
              <a:rPr lang="en-US" dirty="0" smtClean="0"/>
              <a:t>Public </a:t>
            </a:r>
            <a:r>
              <a:rPr lang="en-US" dirty="0" smtClean="0"/>
              <a:t>surveys (imaging and spectroscopy)</a:t>
            </a:r>
            <a:endParaRPr lang="en-GB" dirty="0" smtClean="0"/>
          </a:p>
          <a:p>
            <a:pPr lvl="1" eaLnBrk="1" hangingPunct="1">
              <a:spcBef>
                <a:spcPts val="0"/>
              </a:spcBef>
            </a:pPr>
            <a:r>
              <a:rPr lang="en-GB" dirty="0" smtClean="0"/>
              <a:t>Long-term programs for unique science on La </a:t>
            </a:r>
            <a:r>
              <a:rPr lang="en-GB" dirty="0" err="1" smtClean="0"/>
              <a:t>Silla</a:t>
            </a:r>
            <a:endParaRPr lang="en-GB" dirty="0" smtClean="0"/>
          </a:p>
          <a:p>
            <a:pPr lvl="1" eaLnBrk="1" hangingPunct="1">
              <a:spcBef>
                <a:spcPts val="0"/>
              </a:spcBef>
            </a:pPr>
            <a:r>
              <a:rPr lang="en-GB" dirty="0" smtClean="0"/>
              <a:t>Prepare for ALMA science with APEX</a:t>
            </a:r>
          </a:p>
          <a:p>
            <a:pPr eaLnBrk="1" hangingPunct="1">
              <a:spcBef>
                <a:spcPts val="600"/>
              </a:spcBef>
            </a:pPr>
            <a:r>
              <a:rPr lang="en-GB" dirty="0" smtClean="0"/>
              <a:t>Deliver ALMA </a:t>
            </a:r>
            <a:r>
              <a:rPr lang="en-GB" dirty="0" smtClean="0"/>
              <a:t>on </a:t>
            </a:r>
            <a:r>
              <a:rPr lang="en-GB" dirty="0" smtClean="0"/>
              <a:t>time and </a:t>
            </a:r>
            <a:r>
              <a:rPr lang="en-GB" dirty="0" smtClean="0"/>
              <a:t>in budget</a:t>
            </a:r>
            <a:endParaRPr lang="en-GB" dirty="0" smtClean="0"/>
          </a:p>
          <a:p>
            <a:pPr eaLnBrk="1" hangingPunct="1">
              <a:spcBef>
                <a:spcPts val="600"/>
              </a:spcBef>
            </a:pPr>
            <a:r>
              <a:rPr lang="en-GB" dirty="0" smtClean="0"/>
              <a:t>Secure funding for construction and operations of the world-leading E-ELT</a:t>
            </a:r>
          </a:p>
        </p:txBody>
      </p:sp>
      <p:pic>
        <p:nvPicPr>
          <p:cNvPr id="2054" name="Picture 4" descr="lso-sunset-preview"/>
          <p:cNvPicPr>
            <a:picLocks noChangeAspect="1" noChangeArrowheads="1"/>
          </p:cNvPicPr>
          <p:nvPr/>
        </p:nvPicPr>
        <p:blipFill>
          <a:blip r:embed="rId3" cstate="print"/>
          <a:srcRect l="7813" r="7813"/>
          <a:stretch>
            <a:fillRect/>
          </a:stretch>
        </p:blipFill>
        <p:spPr bwMode="auto">
          <a:xfrm>
            <a:off x="0" y="5508000"/>
            <a:ext cx="2215909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/>
          <p:cNvPicPr>
            <a:picLocks noChangeAspect="1" noChangeArrowheads="1"/>
          </p:cNvPicPr>
          <p:nvPr/>
        </p:nvPicPr>
        <p:blipFill>
          <a:blip r:embed="rId4" cstate="print"/>
          <a:srcRect t="26456" b="7054"/>
          <a:stretch>
            <a:fillRect/>
          </a:stretch>
        </p:blipFill>
        <p:spPr bwMode="auto">
          <a:xfrm>
            <a:off x="2127248" y="5508000"/>
            <a:ext cx="21590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general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5508000"/>
            <a:ext cx="181018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7" descr="2006-jun-icon"/>
          <p:cNvPicPr>
            <a:picLocks noChangeAspect="1" noChangeArrowheads="1"/>
          </p:cNvPicPr>
          <p:nvPr/>
        </p:nvPicPr>
        <p:blipFill>
          <a:blip r:embed="rId6" cstate="print"/>
          <a:srcRect l="16000" t="16000" r="16000" b="25600"/>
          <a:stretch>
            <a:fillRect/>
          </a:stretch>
        </p:blipFill>
        <p:spPr bwMode="auto">
          <a:xfrm>
            <a:off x="4266667" y="5508000"/>
            <a:ext cx="1591217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8" descr="E-ELT_Image_June07_compresse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53569" y="5508000"/>
            <a:ext cx="1490463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Connector 10"/>
          <p:cNvCxnSpPr/>
          <p:nvPr/>
        </p:nvCxnSpPr>
        <p:spPr bwMode="auto">
          <a:xfrm>
            <a:off x="0" y="5500702"/>
            <a:ext cx="9144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others see us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 Decadal Survey:</a:t>
            </a:r>
          </a:p>
          <a:p>
            <a:pPr lvl="1"/>
            <a:r>
              <a:rPr lang="en-US" dirty="0" smtClean="0"/>
              <a:t>The </a:t>
            </a:r>
            <a:r>
              <a:rPr lang="en-US" dirty="0" smtClean="0"/>
              <a:t>14-nation ESO consortium is on track to become the undisputed leader in ground-based </a:t>
            </a:r>
            <a:r>
              <a:rPr lang="en-US" dirty="0" smtClean="0"/>
              <a:t>OIR astronomy </a:t>
            </a:r>
            <a:r>
              <a:rPr lang="en-US" dirty="0" smtClean="0"/>
              <a:t>with its planned construction of the 42m European Extremely Large Telescope (</a:t>
            </a:r>
            <a:r>
              <a:rPr lang="en-US" dirty="0" smtClean="0"/>
              <a:t>E-ELT) …</a:t>
            </a:r>
          </a:p>
          <a:p>
            <a:pPr lvl="1"/>
            <a:r>
              <a:rPr lang="en-GB" dirty="0" smtClean="0"/>
              <a:t>By </a:t>
            </a:r>
            <a:r>
              <a:rPr lang="en-US" dirty="0" smtClean="0"/>
              <a:t>concentrating </a:t>
            </a:r>
            <a:r>
              <a:rPr lang="en-US" dirty="0" smtClean="0"/>
              <a:t>most of its resources into a single international partnership, Europe has </a:t>
            </a:r>
            <a:r>
              <a:rPr lang="en-US" dirty="0" smtClean="0"/>
              <a:t>minimized duplication </a:t>
            </a:r>
            <a:r>
              <a:rPr lang="en-US" dirty="0" smtClean="0"/>
              <a:t>of capability between facilities, created a major international research center, and </a:t>
            </a:r>
            <a:r>
              <a:rPr lang="en-US" dirty="0" smtClean="0"/>
              <a:t>established a </a:t>
            </a:r>
            <a:r>
              <a:rPr lang="en-US" dirty="0" smtClean="0"/>
              <a:t>funding line for construction that is intended to lead from ALMA, to </a:t>
            </a:r>
            <a:r>
              <a:rPr lang="en-US" dirty="0" smtClean="0"/>
              <a:t>E-ELT …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42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44450"/>
            <a:ext cx="8286750" cy="912813"/>
          </a:xfrm>
        </p:spPr>
        <p:txBody>
          <a:bodyPr/>
          <a:lstStyle/>
          <a:p>
            <a:r>
              <a:rPr lang="it-IT"/>
              <a:t>ALMA</a:t>
            </a:r>
          </a:p>
        </p:txBody>
      </p:sp>
      <p:sp>
        <p:nvSpPr>
          <p:cNvPr id="1802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5400675" cy="5543550"/>
          </a:xfrm>
        </p:spPr>
        <p:txBody>
          <a:bodyPr>
            <a:normAutofit/>
          </a:bodyPr>
          <a:lstStyle/>
          <a:p>
            <a:r>
              <a:rPr lang="en-US" dirty="0"/>
              <a:t>Science requirements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Detect CO and [CII] in Milky  Way galaxy at z=3 in &lt; 24 hr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Dust emission, gas kinematics  in proto-planetary disks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Resolution to match Hubble,   JWST and 8-10m with AO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 Complement to Herschel</a:t>
            </a:r>
          </a:p>
          <a:p>
            <a:pPr>
              <a:spcBef>
                <a:spcPct val="40000"/>
              </a:spcBef>
            </a:pPr>
            <a:r>
              <a:rPr lang="en-US" dirty="0"/>
              <a:t>Specifications</a:t>
            </a:r>
          </a:p>
          <a:p>
            <a:pPr lvl="1">
              <a:spcBef>
                <a:spcPct val="10000"/>
              </a:spcBef>
            </a:pPr>
            <a:r>
              <a:rPr lang="it-IT" dirty="0"/>
              <a:t>66 antennas (54x12m, 12x7m)</a:t>
            </a:r>
          </a:p>
          <a:p>
            <a:pPr lvl="1"/>
            <a:r>
              <a:rPr lang="it-IT" dirty="0" smtClean="0"/>
              <a:t>14km </a:t>
            </a:r>
            <a:r>
              <a:rPr lang="it-IT" dirty="0"/>
              <a:t>max baseline </a:t>
            </a:r>
            <a:r>
              <a:rPr lang="it-IT" dirty="0" smtClean="0"/>
              <a:t>(&lt;10mas</a:t>
            </a:r>
            <a:r>
              <a:rPr lang="it-IT" dirty="0"/>
              <a:t>)</a:t>
            </a:r>
          </a:p>
          <a:p>
            <a:pPr lvl="1"/>
            <a:r>
              <a:rPr lang="it-IT" dirty="0"/>
              <a:t>30-1000 GHz (10–0.3mm),       up to 10 receiver bands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6084888" y="4786354"/>
            <a:ext cx="3024187" cy="1643042"/>
            <a:chOff x="6084888" y="4810146"/>
            <a:chExt cx="3024187" cy="1643042"/>
          </a:xfrm>
        </p:grpSpPr>
        <p:grpSp>
          <p:nvGrpSpPr>
            <p:cNvPr id="3" name="Group 16"/>
            <p:cNvGrpSpPr/>
            <p:nvPr/>
          </p:nvGrpSpPr>
          <p:grpSpPr>
            <a:xfrm>
              <a:off x="6084888" y="4810146"/>
              <a:ext cx="2951162" cy="1619250"/>
              <a:chOff x="6084888" y="4833938"/>
              <a:chExt cx="2951162" cy="1619250"/>
            </a:xfrm>
          </p:grpSpPr>
          <p:pic>
            <p:nvPicPr>
              <p:cNvPr id="1802246" name="Picture 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7416800" y="4833938"/>
                <a:ext cx="1619250" cy="1619250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pic>
            <p:nvPicPr>
              <p:cNvPr id="1802247" name="Picture 7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084888" y="5499100"/>
                <a:ext cx="1223962" cy="954088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</p:pic>
          <p:sp>
            <p:nvSpPr>
              <p:cNvPr id="1802248" name="Line 8"/>
              <p:cNvSpPr>
                <a:spLocks noChangeShapeType="1"/>
              </p:cNvSpPr>
              <p:nvPr/>
            </p:nvSpPr>
            <p:spPr bwMode="auto">
              <a:xfrm>
                <a:off x="6659563" y="6165850"/>
                <a:ext cx="792162" cy="287338"/>
              </a:xfrm>
              <a:prstGeom prst="line">
                <a:avLst/>
              </a:prstGeom>
              <a:noFill/>
              <a:ln w="28440">
                <a:solidFill>
                  <a:srgbClr val="E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802249" name="Line 9"/>
              <p:cNvSpPr>
                <a:spLocks noChangeShapeType="1"/>
              </p:cNvSpPr>
              <p:nvPr/>
            </p:nvSpPr>
            <p:spPr bwMode="auto">
              <a:xfrm flipV="1">
                <a:off x="6732588" y="4868863"/>
                <a:ext cx="673100" cy="865187"/>
              </a:xfrm>
              <a:prstGeom prst="line">
                <a:avLst/>
              </a:prstGeom>
              <a:noFill/>
              <a:ln w="28440">
                <a:solidFill>
                  <a:srgbClr val="E00000"/>
                </a:solidFill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1802250" name="Text Box 10"/>
            <p:cNvSpPr txBox="1">
              <a:spLocks noChangeArrowheads="1"/>
            </p:cNvSpPr>
            <p:nvPr/>
          </p:nvSpPr>
          <p:spPr bwMode="auto">
            <a:xfrm>
              <a:off x="8123238" y="6116638"/>
              <a:ext cx="985837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600" i="0">
                  <a:solidFill>
                    <a:schemeClr val="bg1"/>
                  </a:solidFill>
                </a:rPr>
                <a:t>850 GHz</a:t>
              </a:r>
            </a:p>
          </p:txBody>
        </p:sp>
        <p:sp>
          <p:nvSpPr>
            <p:cNvPr id="1802251" name="Rectangle 11"/>
            <p:cNvSpPr>
              <a:spLocks noChangeArrowheads="1"/>
            </p:cNvSpPr>
            <p:nvPr/>
          </p:nvSpPr>
          <p:spPr bwMode="auto">
            <a:xfrm>
              <a:off x="8474075" y="4886325"/>
              <a:ext cx="635000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ts val="1125"/>
                </a:spcBef>
                <a:buClr>
                  <a:srgbClr val="FFFF99"/>
                </a:buClr>
                <a:buSzPct val="100000"/>
                <a:buFont typeface="Arial" charset="0"/>
                <a:buNone/>
              </a:pPr>
              <a:r>
                <a:rPr lang="en-GB" sz="1600" i="0">
                  <a:solidFill>
                    <a:schemeClr val="bg1"/>
                  </a:solidFill>
                </a:rPr>
                <a:t>5AU</a:t>
              </a:r>
              <a:r>
                <a:rPr lang="en-GB" sz="1600" b="1" i="0"/>
                <a:t> </a:t>
              </a:r>
            </a:p>
          </p:txBody>
        </p:sp>
      </p:grpSp>
      <p:sp>
        <p:nvSpPr>
          <p:cNvPr id="1802252" name="Line 12"/>
          <p:cNvSpPr>
            <a:spLocks noChangeShapeType="1"/>
          </p:cNvSpPr>
          <p:nvPr/>
        </p:nvSpPr>
        <p:spPr bwMode="auto">
          <a:xfrm>
            <a:off x="8604250" y="5229225"/>
            <a:ext cx="360363" cy="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9" name="Group 18"/>
          <p:cNvGrpSpPr/>
          <p:nvPr/>
        </p:nvGrpSpPr>
        <p:grpSpPr>
          <a:xfrm>
            <a:off x="6084888" y="1071546"/>
            <a:ext cx="2987675" cy="3589337"/>
            <a:chOff x="6084888" y="1071546"/>
            <a:chExt cx="2987675" cy="3589337"/>
          </a:xfrm>
        </p:grpSpPr>
        <p:grpSp>
          <p:nvGrpSpPr>
            <p:cNvPr id="2" name="Group 15"/>
            <p:cNvGrpSpPr/>
            <p:nvPr/>
          </p:nvGrpSpPr>
          <p:grpSpPr>
            <a:xfrm>
              <a:off x="6084888" y="1071546"/>
              <a:ext cx="2987675" cy="3589337"/>
              <a:chOff x="6084888" y="1125538"/>
              <a:chExt cx="2987675" cy="3589337"/>
            </a:xfrm>
          </p:grpSpPr>
          <p:pic>
            <p:nvPicPr>
              <p:cNvPr id="1802244" name="Picture 4" descr="HDF_opt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6084888" y="1125538"/>
                <a:ext cx="2987675" cy="1765300"/>
              </a:xfrm>
              <a:prstGeom prst="rect">
                <a:avLst/>
              </a:prstGeom>
              <a:noFill/>
            </p:spPr>
          </p:pic>
          <p:pic>
            <p:nvPicPr>
              <p:cNvPr id="1802245" name="Picture 5" descr="HDF_ALMA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6084888" y="2924175"/>
                <a:ext cx="2986087" cy="1790700"/>
              </a:xfrm>
              <a:prstGeom prst="rect">
                <a:avLst/>
              </a:prstGeom>
              <a:noFill/>
            </p:spPr>
          </p:pic>
        </p:grpSp>
        <p:sp>
          <p:nvSpPr>
            <p:cNvPr id="1802253" name="Text Box 13"/>
            <p:cNvSpPr txBox="1">
              <a:spLocks noChangeArrowheads="1"/>
            </p:cNvSpPr>
            <p:nvPr/>
          </p:nvSpPr>
          <p:spPr bwMode="auto">
            <a:xfrm>
              <a:off x="6091238" y="2341563"/>
              <a:ext cx="641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0">
                  <a:solidFill>
                    <a:schemeClr val="bg1"/>
                  </a:solidFill>
                </a:rPr>
                <a:t>HST</a:t>
              </a:r>
            </a:p>
          </p:txBody>
        </p:sp>
        <p:sp>
          <p:nvSpPr>
            <p:cNvPr id="1802254" name="Text Box 14"/>
            <p:cNvSpPr txBox="1">
              <a:spLocks noChangeArrowheads="1"/>
            </p:cNvSpPr>
            <p:nvPr/>
          </p:nvSpPr>
          <p:spPr bwMode="auto">
            <a:xfrm>
              <a:off x="6103938" y="4076700"/>
              <a:ext cx="8445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b="1" i="0" dirty="0">
                  <a:solidFill>
                    <a:schemeClr val="bg1"/>
                  </a:solidFill>
                </a:rPr>
                <a:t>ALMA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28000" r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4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E-ELT</a:t>
            </a:r>
          </a:p>
        </p:txBody>
      </p:sp>
      <p:sp>
        <p:nvSpPr>
          <p:cNvPr id="1804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125538"/>
            <a:ext cx="7554912" cy="49704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Detailed design study 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Baseline 42m primary mirror</a:t>
            </a:r>
            <a:endParaRPr lang="en-US" dirty="0">
              <a:cs typeface="Arial" charset="0"/>
            </a:endParaRPr>
          </a:p>
          <a:p>
            <a:pPr lvl="1"/>
            <a:r>
              <a:rPr lang="en-US" dirty="0">
                <a:cs typeface="Arial" charset="0"/>
              </a:rPr>
              <a:t>Adaptive optics </a:t>
            </a:r>
            <a:r>
              <a:rPr lang="en-US" dirty="0" smtClean="0">
                <a:cs typeface="Arial" charset="0"/>
              </a:rPr>
              <a:t>built-in</a:t>
            </a:r>
          </a:p>
          <a:p>
            <a:pPr lvl="1"/>
            <a:r>
              <a:rPr lang="en-US" dirty="0" smtClean="0">
                <a:cs typeface="Arial" charset="0"/>
              </a:rPr>
              <a:t>8 instrument studies and 2 adaptive optics modules studies finished</a:t>
            </a:r>
            <a:endParaRPr lang="en-US" dirty="0">
              <a:cs typeface="Arial" charset="0"/>
            </a:endParaRPr>
          </a:p>
          <a:p>
            <a:pPr lvl="1"/>
            <a:r>
              <a:rPr lang="en-US" dirty="0">
                <a:cs typeface="Arial" charset="0"/>
              </a:rPr>
              <a:t>Industry strongly engaged</a:t>
            </a:r>
          </a:p>
          <a:p>
            <a:pPr lvl="1"/>
            <a:r>
              <a:rPr lang="en-US" dirty="0" smtClean="0">
                <a:cs typeface="Arial" charset="0"/>
              </a:rPr>
              <a:t>Construction proposal completed and under review</a:t>
            </a:r>
            <a:endParaRPr lang="en-US" dirty="0">
              <a:cs typeface="Arial" charset="0"/>
            </a:endParaRPr>
          </a:p>
          <a:p>
            <a:pPr>
              <a:spcBef>
                <a:spcPct val="40000"/>
              </a:spcBef>
            </a:pPr>
            <a:r>
              <a:rPr lang="en-US" dirty="0">
                <a:cs typeface="Arial" charset="0"/>
              </a:rPr>
              <a:t>Project</a:t>
            </a:r>
          </a:p>
          <a:p>
            <a:pPr lvl="1">
              <a:spcBef>
                <a:spcPct val="10000"/>
              </a:spcBef>
            </a:pPr>
            <a:r>
              <a:rPr lang="en-US" dirty="0"/>
              <a:t>Builds on </a:t>
            </a:r>
            <a:r>
              <a:rPr lang="en-US" i="1" dirty="0"/>
              <a:t>entire</a:t>
            </a:r>
            <a:r>
              <a:rPr lang="en-US" dirty="0"/>
              <a:t> expertise at ESO </a:t>
            </a:r>
            <a:r>
              <a:rPr lang="en-US" i="1" dirty="0"/>
              <a:t>and</a:t>
            </a:r>
            <a:r>
              <a:rPr lang="en-US" dirty="0"/>
              <a:t> in </a:t>
            </a:r>
            <a:r>
              <a:rPr lang="en-US" dirty="0" smtClean="0"/>
              <a:t>the member </a:t>
            </a:r>
            <a:r>
              <a:rPr lang="en-US" dirty="0"/>
              <a:t>states</a:t>
            </a:r>
          </a:p>
          <a:p>
            <a:pPr lvl="1"/>
            <a:r>
              <a:rPr lang="en-US" dirty="0" smtClean="0"/>
              <a:t>Synergy</a:t>
            </a:r>
            <a:r>
              <a:rPr lang="en-US" dirty="0"/>
              <a:t>: JWST/ALMA/SKA</a:t>
            </a:r>
            <a:endParaRPr lang="en-US" dirty="0"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 Silla</a:t>
            </a:r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7088" y="1052513"/>
            <a:ext cx="4752975" cy="5616575"/>
          </a:xfrm>
        </p:spPr>
        <p:txBody>
          <a:bodyPr/>
          <a:lstStyle/>
          <a:p>
            <a:pPr eaLnBrk="1" hangingPunct="1"/>
            <a:r>
              <a:rPr lang="en-US" dirty="0" smtClean="0"/>
              <a:t>Medium-size telescopes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3.6m: </a:t>
            </a:r>
            <a:r>
              <a:rPr lang="en-US" dirty="0" smtClean="0">
                <a:solidFill>
                  <a:srgbClr val="FF0000"/>
                </a:solidFill>
              </a:rPr>
              <a:t>HARPS</a:t>
            </a:r>
            <a:r>
              <a:rPr lang="en-US" dirty="0" smtClean="0"/>
              <a:t> for           </a:t>
            </a:r>
            <a:r>
              <a:rPr lang="en-US" dirty="0" err="1" smtClean="0"/>
              <a:t>exo</a:t>
            </a:r>
            <a:r>
              <a:rPr lang="en-US" dirty="0" smtClean="0"/>
              <a:t>-planet searches </a:t>
            </a:r>
          </a:p>
          <a:p>
            <a:pPr lvl="1" eaLnBrk="1" hangingPunct="1"/>
            <a:r>
              <a:rPr lang="en-US" dirty="0" smtClean="0"/>
              <a:t>3.5m NTT: </a:t>
            </a:r>
            <a:r>
              <a:rPr lang="en-US" dirty="0" smtClean="0">
                <a:solidFill>
                  <a:srgbClr val="FF0000"/>
                </a:solidFill>
              </a:rPr>
              <a:t>EFOSC2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FF0000"/>
                </a:solidFill>
              </a:rPr>
              <a:t>SOFI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&amp; visitor instruments</a:t>
            </a:r>
          </a:p>
          <a:p>
            <a:pPr lvl="1" eaLnBrk="1" hangingPunct="1"/>
            <a:r>
              <a:rPr lang="en-US" dirty="0" smtClean="0"/>
              <a:t>2.2m: </a:t>
            </a:r>
            <a:r>
              <a:rPr lang="en-US" dirty="0" smtClean="0">
                <a:solidFill>
                  <a:srgbClr val="FF0000"/>
                </a:solidFill>
              </a:rPr>
              <a:t>WFI</a:t>
            </a:r>
            <a:r>
              <a:rPr lang="en-US" dirty="0" smtClean="0"/>
              <a:t> &amp; </a:t>
            </a:r>
            <a:r>
              <a:rPr lang="en-US" dirty="0" smtClean="0">
                <a:solidFill>
                  <a:srgbClr val="FF0000"/>
                </a:solidFill>
              </a:rPr>
              <a:t>FEROS</a:t>
            </a:r>
            <a:r>
              <a:rPr lang="en-US" dirty="0" smtClean="0"/>
              <a:t> in partnership with MPG</a:t>
            </a:r>
          </a:p>
          <a:p>
            <a:pPr eaLnBrk="1" hangingPunct="1">
              <a:spcBef>
                <a:spcPct val="40000"/>
              </a:spcBef>
            </a:pPr>
            <a:r>
              <a:rPr lang="en-US" dirty="0" smtClean="0"/>
              <a:t>Small telescopes 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/>
              <a:t>Closed/funded externally</a:t>
            </a:r>
          </a:p>
          <a:p>
            <a:pPr eaLnBrk="1" hangingPunct="1">
              <a:spcBef>
                <a:spcPct val="10000"/>
              </a:spcBef>
            </a:pPr>
            <a:r>
              <a:rPr lang="en-US" dirty="0" smtClean="0">
                <a:cs typeface="Arial" charset="0"/>
              </a:rPr>
              <a:t>“Platform” for initiatives and specific experiments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dirty="0" smtClean="0">
                <a:cs typeface="Arial" charset="0"/>
              </a:rPr>
              <a:t>Euler, Tarot-II, REM, QUEST, TRAPPIST</a:t>
            </a:r>
          </a:p>
        </p:txBody>
      </p:sp>
      <p:pic>
        <p:nvPicPr>
          <p:cNvPr id="9221" name="Picture 4" descr="esopia00032sites"/>
          <p:cNvPicPr>
            <a:picLocks noChangeAspect="1" noChangeArrowheads="1"/>
          </p:cNvPicPr>
          <p:nvPr/>
        </p:nvPicPr>
        <p:blipFill>
          <a:blip r:embed="rId2" cstate="print"/>
          <a:srcRect l="296" b="746"/>
          <a:stretch>
            <a:fillRect/>
          </a:stretch>
        </p:blipFill>
        <p:spPr bwMode="auto">
          <a:xfrm>
            <a:off x="5364163" y="1085850"/>
            <a:ext cx="3744912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4076700"/>
            <a:ext cx="2160587" cy="184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3963" y="4076700"/>
            <a:ext cx="1528762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O-official-BL">
  <a:themeElements>
    <a:clrScheme name="ESO-official-B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O-official-B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>
          <a:noFill/>
          <a:miter lim="800000"/>
          <a:headEnd/>
          <a:tailEnd/>
        </a:ln>
      </a:spPr>
      <a:bodyPr wrap="none">
        <a:spAutoFit/>
      </a:bodyPr>
      <a:lstStyle>
        <a:defPPr eaLnBrk="0" hangingPunct="0">
          <a:defRPr sz="1800" b="1" dirty="0">
            <a:solidFill>
              <a:srgbClr val="FF0000"/>
            </a:solidFill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ESO-official-B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O-official-BL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O-official-BL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10531</TotalTime>
  <Words>1972</Words>
  <Application>Microsoft Office PowerPoint</Application>
  <PresentationFormat>On-screen Show (4:3)</PresentationFormat>
  <Paragraphs>460</Paragraphs>
  <Slides>63</Slides>
  <Notes>13</Notes>
  <HiddenSlides>12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ESO-official-BL</vt:lpstr>
      <vt:lpstr>Photo Editor Photo</vt:lpstr>
      <vt:lpstr>Recent Developments at ESO  Bruno Leibundgut</vt:lpstr>
      <vt:lpstr>European Southern Observatory</vt:lpstr>
      <vt:lpstr>ESO’s sites</vt:lpstr>
      <vt:lpstr>ESO Today</vt:lpstr>
      <vt:lpstr>La Silla Paranal</vt:lpstr>
      <vt:lpstr>La Silla Paranal</vt:lpstr>
      <vt:lpstr>ALMA</vt:lpstr>
      <vt:lpstr>E-ELT</vt:lpstr>
      <vt:lpstr>La Silla</vt:lpstr>
      <vt:lpstr>La Silla: 5 Operational Instruments</vt:lpstr>
      <vt:lpstr>Slide 11</vt:lpstr>
      <vt:lpstr>Slide 12</vt:lpstr>
      <vt:lpstr>Slide 13</vt:lpstr>
      <vt:lpstr>VLT Instruments</vt:lpstr>
      <vt:lpstr>VLTI Instruments</vt:lpstr>
      <vt:lpstr>VISTA</vt:lpstr>
      <vt:lpstr>VISTA</vt:lpstr>
      <vt:lpstr>VST</vt:lpstr>
      <vt:lpstr>Top list of ESO science</vt:lpstr>
      <vt:lpstr>Other top science from ESO</vt:lpstr>
      <vt:lpstr>More top science</vt:lpstr>
      <vt:lpstr>ESO Publication Statistics</vt:lpstr>
      <vt:lpstr>ESO and other Observatories</vt:lpstr>
      <vt:lpstr>Richest planetary system known</vt:lpstr>
      <vt:lpstr>HD10180 </vt:lpstr>
      <vt:lpstr>The ESO exo-planet machinery</vt:lpstr>
      <vt:lpstr>Gamma-Ray Bursts</vt:lpstr>
      <vt:lpstr>Most distant stellar object yet observed – GRB 090423</vt:lpstr>
      <vt:lpstr>GRB 090423</vt:lpstr>
      <vt:lpstr>Inner ejecta of SN 1987A resolved</vt:lpstr>
      <vt:lpstr>Chajnantor</vt:lpstr>
      <vt:lpstr>Chajnantor</vt:lpstr>
      <vt:lpstr>ALMA 2010</vt:lpstr>
      <vt:lpstr>Closure phase</vt:lpstr>
      <vt:lpstr>ALMA Main Deliverables </vt:lpstr>
      <vt:lpstr>ALMA</vt:lpstr>
      <vt:lpstr>AEM Antenna #1</vt:lpstr>
      <vt:lpstr>AEM Antenna #2</vt:lpstr>
      <vt:lpstr>European antennas</vt:lpstr>
      <vt:lpstr>ALMA Early Science</vt:lpstr>
      <vt:lpstr>ALMA 2013</vt:lpstr>
      <vt:lpstr>E-ELT</vt:lpstr>
      <vt:lpstr>E-ELT Design</vt:lpstr>
      <vt:lpstr> Telescope</vt:lpstr>
      <vt:lpstr>Mirrors</vt:lpstr>
      <vt:lpstr>Instrument Studies </vt:lpstr>
      <vt:lpstr>Site: Cerro Armazones </vt:lpstr>
      <vt:lpstr>Armazones and Paranal</vt:lpstr>
      <vt:lpstr>Time to turn of the lights  and start observing </vt:lpstr>
      <vt:lpstr>Proposing for ESO time</vt:lpstr>
      <vt:lpstr>Proposal submission</vt:lpstr>
      <vt:lpstr>Structure of the ESO OPC</vt:lpstr>
      <vt:lpstr>Proposal types</vt:lpstr>
      <vt:lpstr>ESO proposals</vt:lpstr>
      <vt:lpstr>Call for Proposals</vt:lpstr>
      <vt:lpstr>OPC Working Group</vt:lpstr>
      <vt:lpstr>Public Spectroscopic Surveys</vt:lpstr>
      <vt:lpstr>Wide-Field Spectrograph Study</vt:lpstr>
      <vt:lpstr>ESO Archive</vt:lpstr>
      <vt:lpstr>Get involved</vt:lpstr>
      <vt:lpstr>Information available</vt:lpstr>
      <vt:lpstr>ESO’s goals for coming years </vt:lpstr>
      <vt:lpstr>How others see us</vt:lpstr>
    </vt:vector>
  </TitlesOfParts>
  <Company>European Southern Observatory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110th FC – Garching – 10th to 11th May 2005</dc:title>
  <dc:creator>Mark Robinson</dc:creator>
  <cp:lastModifiedBy>Leibundgut</cp:lastModifiedBy>
  <cp:revision>384</cp:revision>
  <dcterms:created xsi:type="dcterms:W3CDTF">2005-05-12T08:33:16Z</dcterms:created>
  <dcterms:modified xsi:type="dcterms:W3CDTF">2010-09-07T00:10:20Z</dcterms:modified>
</cp:coreProperties>
</file>