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47" r:id="rId3"/>
    <p:sldId id="348" r:id="rId4"/>
    <p:sldId id="285" r:id="rId5"/>
    <p:sldId id="287" r:id="rId6"/>
    <p:sldId id="297" r:id="rId7"/>
    <p:sldId id="344" r:id="rId8"/>
    <p:sldId id="288" r:id="rId9"/>
    <p:sldId id="268" r:id="rId10"/>
    <p:sldId id="258" r:id="rId11"/>
    <p:sldId id="266" r:id="rId12"/>
    <p:sldId id="289" r:id="rId13"/>
    <p:sldId id="306" r:id="rId14"/>
    <p:sldId id="308" r:id="rId15"/>
    <p:sldId id="310" r:id="rId16"/>
    <p:sldId id="318" r:id="rId17"/>
    <p:sldId id="315" r:id="rId18"/>
    <p:sldId id="316" r:id="rId19"/>
    <p:sldId id="317" r:id="rId20"/>
    <p:sldId id="312" r:id="rId21"/>
    <p:sldId id="313" r:id="rId22"/>
    <p:sldId id="314" r:id="rId23"/>
    <p:sldId id="290" r:id="rId24"/>
    <p:sldId id="269" r:id="rId25"/>
    <p:sldId id="265" r:id="rId26"/>
    <p:sldId id="291" r:id="rId27"/>
    <p:sldId id="281" r:id="rId28"/>
    <p:sldId id="293" r:id="rId29"/>
    <p:sldId id="261" r:id="rId30"/>
    <p:sldId id="270" r:id="rId31"/>
    <p:sldId id="345" r:id="rId32"/>
    <p:sldId id="34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99731"/>
    <a:srgbClr val="006600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85714" autoAdjust="0"/>
  </p:normalViewPr>
  <p:slideViewPr>
    <p:cSldViewPr>
      <p:cViewPr varScale="1">
        <p:scale>
          <a:sx n="75" d="100"/>
          <a:sy n="75" d="100"/>
        </p:scale>
        <p:origin x="-3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C0E33-8E69-49AA-A138-2B227568E10D}" type="datetimeFigureOut">
              <a:rPr lang="en-US" smtClean="0"/>
              <a:pPr/>
              <a:t>04/09/2010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4C2D9-2F72-4402-8F5C-A5C7E06E141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BC7C7-73E7-4E3F-A31A-A610A5D8AA8D}" type="slidenum">
              <a:rPr lang="en-GB">
                <a:latin typeface="Times New Roman" pitchFamily="18" charset="0"/>
              </a:rPr>
              <a:pPr/>
              <a:t>13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69DD5B-E972-4846-B4D3-74A9E469EC35}" type="slidenum">
              <a:rPr lang="en-GB">
                <a:latin typeface="Times New Roman" pitchFamily="18" charset="0"/>
              </a:rPr>
              <a:pPr/>
              <a:t>18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A2C70E-EFC0-43FC-A0C9-E38355EC0F04}" type="slidenum">
              <a:rPr lang="en-US">
                <a:latin typeface="Times New Roman" pitchFamily="18" charset="0"/>
              </a:rPr>
              <a:pPr/>
              <a:t>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NeueLT Com 65 M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04/09/2010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04/09/2010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HelveticaNeueLT Com 65 Md" pitchFamily="34" charset="0"/>
              </a:defRPr>
            </a:lvl1pPr>
            <a:lvl2pPr>
              <a:defRPr sz="2400">
                <a:latin typeface="HelveticaNeueLT Com 65 Md" pitchFamily="34" charset="0"/>
              </a:defRPr>
            </a:lvl2pPr>
            <a:lvl3pPr>
              <a:defRPr sz="2000">
                <a:latin typeface="HelveticaNeueLT Com 65 Md" pitchFamily="34" charset="0"/>
              </a:defRPr>
            </a:lvl3pPr>
            <a:lvl4pPr>
              <a:defRPr sz="1800">
                <a:latin typeface="HelveticaNeueLT Com 65 Md" pitchFamily="34" charset="0"/>
              </a:defRPr>
            </a:lvl4pPr>
            <a:lvl5pPr>
              <a:defRPr sz="1800">
                <a:latin typeface="HelveticaNeueLT Com 65 Md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HelveticaNeueLT Com 65 Md" pitchFamily="34" charset="0"/>
              </a:defRPr>
            </a:lvl1pPr>
            <a:lvl2pPr>
              <a:defRPr sz="2400">
                <a:latin typeface="HelveticaNeueLT Com 65 Md" pitchFamily="34" charset="0"/>
              </a:defRPr>
            </a:lvl2pPr>
            <a:lvl3pPr>
              <a:defRPr sz="2000">
                <a:latin typeface="HelveticaNeueLT Com 65 Md" pitchFamily="34" charset="0"/>
              </a:defRPr>
            </a:lvl3pPr>
            <a:lvl4pPr>
              <a:defRPr sz="1800">
                <a:latin typeface="HelveticaNeueLT Com 65 Md" pitchFamily="34" charset="0"/>
              </a:defRPr>
            </a:lvl4pPr>
            <a:lvl5pPr>
              <a:defRPr sz="1800">
                <a:latin typeface="HelveticaNeueLT Com 65 Md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NeueLT Com 65 Md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NeueLT Com 65 Md" pitchFamily="34" charset="0"/>
              </a:defRPr>
            </a:lvl1pPr>
            <a:lvl2pPr>
              <a:defRPr sz="2000">
                <a:latin typeface="HelveticaNeueLT Com 65 Md" pitchFamily="34" charset="0"/>
              </a:defRPr>
            </a:lvl2pPr>
            <a:lvl3pPr>
              <a:defRPr sz="1800">
                <a:latin typeface="HelveticaNeueLT Com 65 Md" pitchFamily="34" charset="0"/>
              </a:defRPr>
            </a:lvl3pPr>
            <a:lvl4pPr>
              <a:defRPr sz="1600">
                <a:latin typeface="HelveticaNeueLT Com 65 Md" pitchFamily="34" charset="0"/>
              </a:defRPr>
            </a:lvl4pPr>
            <a:lvl5pPr>
              <a:defRPr sz="1600">
                <a:latin typeface="HelveticaNeueLT Com 65 Md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NeueLT Com 65 Md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elveticaNeueLT Com 65 Md" pitchFamily="34" charset="0"/>
              </a:defRPr>
            </a:lvl1pPr>
            <a:lvl2pPr>
              <a:defRPr sz="2000">
                <a:latin typeface="HelveticaNeueLT Com 65 Md" pitchFamily="34" charset="0"/>
              </a:defRPr>
            </a:lvl2pPr>
            <a:lvl3pPr>
              <a:defRPr sz="1800">
                <a:latin typeface="HelveticaNeueLT Com 65 Md" pitchFamily="34" charset="0"/>
              </a:defRPr>
            </a:lvl3pPr>
            <a:lvl4pPr>
              <a:defRPr sz="1600">
                <a:latin typeface="HelveticaNeueLT Com 65 Md" pitchFamily="34" charset="0"/>
              </a:defRPr>
            </a:lvl4pPr>
            <a:lvl5pPr>
              <a:defRPr sz="1600">
                <a:latin typeface="HelveticaNeueLT Com 65 Md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HelveticaNeueLT Com 65 Md" pitchFamily="34" charset="0"/>
              </a:defRPr>
            </a:lvl1pPr>
            <a:lvl2pPr>
              <a:defRPr sz="2800">
                <a:latin typeface="HelveticaNeueLT Com 65 Md" pitchFamily="34" charset="0"/>
              </a:defRPr>
            </a:lvl2pPr>
            <a:lvl3pPr>
              <a:defRPr sz="2400">
                <a:latin typeface="HelveticaNeueLT Com 65 Md" pitchFamily="34" charset="0"/>
              </a:defRPr>
            </a:lvl3pPr>
            <a:lvl4pPr>
              <a:defRPr sz="2000">
                <a:latin typeface="HelveticaNeueLT Com 65 Md" pitchFamily="34" charset="0"/>
              </a:defRPr>
            </a:lvl4pPr>
            <a:lvl5pPr>
              <a:defRPr sz="2000">
                <a:latin typeface="HelveticaNeueLT Com 65 Md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elveticaNeueLT Com 65 M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NeueLT Com 65 M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" y="5867400"/>
          <a:ext cx="605096" cy="788988"/>
        </p:xfrm>
        <a:graphic>
          <a:graphicData uri="http://schemas.openxmlformats.org/presentationml/2006/ole">
            <p:oleObj spid="_x0000_s2050" name="Photo Editor Photo" r:id="rId14" imgW="4495238" imgH="5858693" progId="">
              <p:embed/>
            </p:oleObj>
          </a:graphicData>
        </a:graphic>
      </p:graphicFrame>
      <p:pic>
        <p:nvPicPr>
          <p:cNvPr id="8" name="Picture 11" descr="esoflags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00" y="6553200"/>
            <a:ext cx="3252000" cy="10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video" Target="file:///D:\Bruno\Talks\Movies\Galactic_Centre_flashes.mpg" TargetMode="External"/><Relationship Id="rId1" Type="http://schemas.openxmlformats.org/officeDocument/2006/relationships/video" Target="file:///D:\Bruno\Talks\GTC09\galactic%20centre.mpg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E</a:t>
            </a:r>
            <a:r>
              <a:rPr lang="en-US" sz="5400" dirty="0" smtClean="0"/>
              <a:t>xciting </a:t>
            </a:r>
            <a:r>
              <a:rPr lang="en-US" sz="5400" dirty="0" smtClean="0"/>
              <a:t>A</a:t>
            </a:r>
            <a:r>
              <a:rPr lang="en-US" sz="5400" dirty="0" smtClean="0"/>
              <a:t>strophysics</a:t>
            </a:r>
            <a:endParaRPr lang="en-GB" dirty="0">
              <a:latin typeface="HelveticaNeueLT Com 65 M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Bruno Leibundgut</a:t>
            </a:r>
            <a:br>
              <a:rPr lang="en-US" dirty="0" smtClean="0"/>
            </a:br>
            <a:r>
              <a:rPr lang="en-US" dirty="0" smtClean="0"/>
              <a:t>(ESO)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2286000" cy="1957917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17000"/>
          </a:blip>
          <a:srcRect/>
          <a:stretch>
            <a:fillRect/>
          </a:stretch>
        </p:blipFill>
        <p:spPr bwMode="auto">
          <a:xfrm>
            <a:off x="5867400" y="4487862"/>
            <a:ext cx="2993842" cy="1989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95560"/>
            <a:ext cx="2995613" cy="219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E-ELT-1_2008.jpg"/>
          <p:cNvPicPr>
            <a:picLocks noChangeAspect="1"/>
          </p:cNvPicPr>
          <p:nvPr/>
        </p:nvPicPr>
        <p:blipFill>
          <a:blip r:embed="rId5" cstate="print">
            <a:lum bright="14000"/>
          </a:blip>
          <a:srcRect/>
          <a:stretch>
            <a:fillRect/>
          </a:stretch>
        </p:blipFill>
        <p:spPr bwMode="auto">
          <a:xfrm>
            <a:off x="233364" y="3810000"/>
            <a:ext cx="2509836" cy="167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PEX Rising Moon"/>
          <p:cNvPicPr>
            <a:picLocks noChangeAspect="1" noChangeArrowheads="1"/>
          </p:cNvPicPr>
          <p:nvPr/>
        </p:nvPicPr>
        <p:blipFill>
          <a:blip r:embed="rId6" cstate="print">
            <a:lum bright="14000"/>
          </a:blip>
          <a:srcRect/>
          <a:stretch>
            <a:fillRect/>
          </a:stretch>
        </p:blipFill>
        <p:spPr bwMode="auto">
          <a:xfrm>
            <a:off x="3124200" y="5054600"/>
            <a:ext cx="2362200" cy="157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Energy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r>
              <a:rPr lang="en-US" dirty="0" smtClean="0"/>
              <a:t>, BAO, supernovae, clusters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massive surveys and large sky coverage</a:t>
            </a:r>
          </a:p>
          <a:p>
            <a:pPr lvl="1"/>
            <a:r>
              <a:rPr lang="en-US" dirty="0" smtClean="0"/>
              <a:t>Current state of the art with </a:t>
            </a:r>
            <a:r>
              <a:rPr lang="en-US" dirty="0" smtClean="0">
                <a:solidFill>
                  <a:srgbClr val="199731"/>
                </a:solidFill>
              </a:rPr>
              <a:t>4m telescopes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199731"/>
                </a:solidFill>
              </a:rPr>
              <a:t>2dF, SDSS, </a:t>
            </a:r>
            <a:r>
              <a:rPr lang="en-US" dirty="0" err="1" smtClean="0">
                <a:solidFill>
                  <a:srgbClr val="199731"/>
                </a:solidFill>
              </a:rPr>
              <a:t>WiggleZ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VIPERS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0000FF"/>
                </a:solidFill>
              </a:rPr>
              <a:t>EUCLID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ground-based follow-up/calibrations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>
                <a:sym typeface="Wingdings" pitchFamily="2" charset="2"/>
              </a:rPr>
              <a:t>spectroscopic calibration of the photo-z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spectroscopic follow-up of supernovae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spectroscopic follow-up for cluster members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optical imaging for photo-z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0000FF"/>
                </a:solidFill>
              </a:rPr>
              <a:t>FMOS (Subaru), LSST, HETEX, LAMOST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FF0000"/>
                </a:solidFill>
              </a:rPr>
              <a:t>8-10m telescopes</a:t>
            </a:r>
          </a:p>
          <a:p>
            <a:r>
              <a:rPr lang="en-US" dirty="0" smtClean="0"/>
              <a:t>Direct measurement of expansion dynamics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high spectral resolution and stability</a:t>
            </a:r>
          </a:p>
          <a:p>
            <a:pPr lvl="1">
              <a:buFont typeface="Wingdings" pitchFamily="2" charset="2"/>
              <a:buChar char="ð"/>
            </a:pPr>
            <a:r>
              <a:rPr lang="en-US" dirty="0" smtClean="0">
                <a:solidFill>
                  <a:srgbClr val="0000FF"/>
                </a:solidFill>
              </a:rPr>
              <a:t>CODEX at E-ELT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4207" y="5410200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NeueLT Com 65 Md" pitchFamily="34" charset="0"/>
              </a:rPr>
              <a:t>Davis et al. (2008)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Planets, planets,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Planets everywhere</a:t>
            </a:r>
          </a:p>
          <a:p>
            <a:pPr lvl="1"/>
            <a:r>
              <a:rPr lang="en-US" dirty="0" smtClean="0"/>
              <a:t>Radial velocities</a:t>
            </a:r>
          </a:p>
          <a:p>
            <a:pPr lvl="1"/>
            <a:r>
              <a:rPr lang="en-US" dirty="0" smtClean="0"/>
              <a:t>Direct imaging</a:t>
            </a:r>
          </a:p>
          <a:p>
            <a:pPr lvl="1"/>
            <a:r>
              <a:rPr lang="en-US" dirty="0" smtClean="0"/>
              <a:t>Transits</a:t>
            </a:r>
          </a:p>
          <a:p>
            <a:r>
              <a:rPr lang="en-US" dirty="0" err="1" smtClean="0"/>
              <a:t>Characterisation</a:t>
            </a:r>
            <a:endParaRPr lang="en-US" dirty="0" smtClean="0"/>
          </a:p>
          <a:p>
            <a:pPr lvl="1"/>
            <a:r>
              <a:rPr lang="en-US" dirty="0" smtClean="0"/>
              <a:t>Planetary systems, </a:t>
            </a:r>
            <a:br>
              <a:rPr lang="en-US" dirty="0" smtClean="0"/>
            </a:br>
            <a:r>
              <a:rPr lang="en-US" dirty="0" smtClean="0"/>
              <a:t>masses, </a:t>
            </a:r>
            <a:br>
              <a:rPr lang="en-US" dirty="0" smtClean="0"/>
            </a:br>
            <a:r>
              <a:rPr lang="en-US" dirty="0" smtClean="0"/>
              <a:t>chemical composition,</a:t>
            </a:r>
            <a:br>
              <a:rPr lang="en-US" dirty="0" smtClean="0"/>
            </a:br>
            <a:r>
              <a:rPr lang="en-US" dirty="0" smtClean="0"/>
              <a:t>temperatures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6820" y="1371600"/>
            <a:ext cx="3954780" cy="26374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9682" y="4038600"/>
            <a:ext cx="394191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5105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Radial velocities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time series and high-resolution spectroscopy</a:t>
            </a:r>
          </a:p>
          <a:p>
            <a:pPr lvl="1"/>
            <a:r>
              <a:rPr lang="en-US" dirty="0" smtClean="0"/>
              <a:t>complementary with space missions (</a:t>
            </a:r>
            <a:r>
              <a:rPr lang="en-US" dirty="0" err="1" smtClean="0"/>
              <a:t>CoRoT</a:t>
            </a:r>
            <a:r>
              <a:rPr lang="en-US" dirty="0" smtClean="0"/>
              <a:t>, </a:t>
            </a:r>
            <a:r>
              <a:rPr lang="en-US" dirty="0" err="1" smtClean="0"/>
              <a:t>Kepler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Currently done with 1m to 10m telescopes</a:t>
            </a:r>
          </a:p>
          <a:p>
            <a:pPr lvl="2"/>
            <a:r>
              <a:rPr lang="en-US" dirty="0" smtClean="0">
                <a:solidFill>
                  <a:srgbClr val="199731"/>
                </a:solidFill>
              </a:rPr>
              <a:t>HARPS/HARPS-N, </a:t>
            </a:r>
            <a:r>
              <a:rPr lang="en-US" dirty="0" smtClean="0">
                <a:solidFill>
                  <a:srgbClr val="FF0000"/>
                </a:solidFill>
              </a:rPr>
              <a:t>HIRES, UVES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ESPRESSO (VLT) and CODEX (E-ELT)</a:t>
            </a:r>
          </a:p>
          <a:p>
            <a:r>
              <a:rPr lang="en-US" dirty="0" smtClean="0"/>
              <a:t>Direct imaging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spatial resolution and IR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large telescopes (&gt;8m) with adaptive optics or </a:t>
            </a:r>
            <a:r>
              <a:rPr lang="en-US" dirty="0" err="1" smtClean="0">
                <a:solidFill>
                  <a:srgbClr val="FF0000"/>
                </a:solidFill>
              </a:rPr>
              <a:t>interferometry</a:t>
            </a:r>
            <a:r>
              <a:rPr lang="en-US" dirty="0" smtClean="0"/>
              <a:t> (or space telescopes)</a:t>
            </a:r>
          </a:p>
          <a:p>
            <a:pPr lvl="1"/>
            <a:r>
              <a:rPr lang="en-US" dirty="0" smtClean="0"/>
              <a:t>HST,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NACO (VLT), NIRI (Gemini), Keck AO, </a:t>
            </a:r>
            <a:r>
              <a:rPr lang="en-US" dirty="0" smtClean="0">
                <a:solidFill>
                  <a:srgbClr val="0000FF"/>
                </a:solidFill>
              </a:rPr>
              <a:t>SPHERE (VLT),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GPI (Gemini), MATISSE (VLTI) and EPICS (E-ELT), JWST, ELTs</a:t>
            </a:r>
          </a:p>
          <a:p>
            <a:r>
              <a:rPr lang="en-US" dirty="0" smtClean="0"/>
              <a:t>Transits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time series and accurate photometry</a:t>
            </a:r>
          </a:p>
          <a:p>
            <a:pPr lvl="1"/>
            <a:r>
              <a:rPr lang="en-US" dirty="0" smtClean="0"/>
              <a:t>Mostly space missions (photometric stability) and long, uninterrupted time series (</a:t>
            </a:r>
            <a:r>
              <a:rPr lang="en-US" dirty="0" err="1" smtClean="0"/>
              <a:t>CoRoT</a:t>
            </a:r>
            <a:r>
              <a:rPr lang="en-US" dirty="0" smtClean="0"/>
              <a:t>, </a:t>
            </a:r>
            <a:r>
              <a:rPr lang="en-US" dirty="0" err="1" smtClean="0"/>
              <a:t>Kepler</a:t>
            </a:r>
            <a:r>
              <a:rPr lang="en-US" dirty="0" smtClean="0"/>
              <a:t>, PLATO)</a:t>
            </a:r>
          </a:p>
          <a:p>
            <a:pPr lvl="1"/>
            <a:r>
              <a:rPr lang="en-US" dirty="0" smtClean="0"/>
              <a:t>Spectroscopy follow-up (HST, </a:t>
            </a:r>
            <a:r>
              <a:rPr lang="en-US" dirty="0" smtClean="0">
                <a:solidFill>
                  <a:srgbClr val="006600"/>
                </a:solidFill>
              </a:rPr>
              <a:t>4m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FF0000"/>
                </a:solidFill>
              </a:rPr>
              <a:t>8m</a:t>
            </a:r>
            <a:r>
              <a:rPr lang="en-US" dirty="0" smtClean="0"/>
              <a:t> telescopes)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OSIRIS (GTC)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4743" y="5438001"/>
            <a:ext cx="3963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  <a:latin typeface="HelveticaNeueLT Com 65 Md" pitchFamily="34" charset="0"/>
              </a:rPr>
              <a:t>Udry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HelveticaNeueLT Com 65 Md" pitchFamily="34" charset="0"/>
              </a:rPr>
              <a:t>  et al. (2009) Science with the VLT in the ELT Era</a:t>
            </a:r>
            <a:endParaRPr lang="en-GB" sz="1200" dirty="0">
              <a:solidFill>
                <a:schemeClr val="bg1">
                  <a:lumMod val="75000"/>
                </a:schemeClr>
              </a:solidFill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ESO </a:t>
            </a:r>
            <a:r>
              <a:rPr lang="en-GB" dirty="0" err="1" smtClean="0"/>
              <a:t>exo</a:t>
            </a:r>
            <a:r>
              <a:rPr lang="en-GB" dirty="0" smtClean="0"/>
              <a:t>-planet machinery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199731"/>
                </a:solidFill>
              </a:rPr>
              <a:t>HARPS</a:t>
            </a:r>
            <a:r>
              <a:rPr lang="en-US" dirty="0" smtClean="0"/>
              <a:t> at 3.6m telescope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best radial velocity machine at a 4m telescope (supported by UVES on VLT)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extremely stable spectrograph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fast pipeline </a:t>
            </a:r>
            <a:r>
              <a:rPr lang="en-US" dirty="0" smtClean="0">
                <a:sym typeface="Wingdings" pitchFamily="2" charset="2"/>
              </a:rPr>
              <a:t> nearly immediate results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NACO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adaptive optics system on an 8m telescope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VLTI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highest spatial resolution for follow-up observations of known systems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NACO/SINFONI/FORS2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transit measurements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atmospheres of </a:t>
            </a:r>
            <a:r>
              <a:rPr lang="en-US" dirty="0" err="1" smtClean="0"/>
              <a:t>exo</a:t>
            </a:r>
            <a:r>
              <a:rPr lang="en-US" dirty="0" smtClean="0"/>
              <a:t>-planets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325" y="1595438"/>
            <a:ext cx="71294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3600" smtClean="0">
                <a:solidFill>
                  <a:schemeClr val="bg1"/>
                </a:solidFill>
              </a:rPr>
              <a:t>A planet with 1.9M</a:t>
            </a:r>
            <a:r>
              <a:rPr lang="en-GB" sz="3600" baseline="-25000" smtClean="0">
                <a:solidFill>
                  <a:schemeClr val="bg1"/>
                </a:solidFill>
                <a:sym typeface="Symbol" pitchFamily="18" charset="2"/>
              </a:rPr>
              <a:t> </a:t>
            </a:r>
            <a:r>
              <a:rPr lang="en-GB" sz="3600" smtClean="0">
                <a:solidFill>
                  <a:schemeClr val="bg1"/>
                </a:solidFill>
                <a:sym typeface="Symbol" pitchFamily="18" charset="2"/>
              </a:rPr>
              <a:t>and one in the habitable zone</a:t>
            </a:r>
            <a:endParaRPr lang="en-GB" sz="3600" baseline="-25000" smtClean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65237"/>
            <a:ext cx="71294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6172200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HelveticaNeueLT Com 65 Md" pitchFamily="34" charset="0"/>
              </a:rPr>
              <a:t>Mayor et al. 2009</a:t>
            </a:r>
            <a:endParaRPr lang="en-GB" dirty="0">
              <a:solidFill>
                <a:schemeClr val="bg1"/>
              </a:solidFill>
              <a:latin typeface="HelveticaNeueLT Com 65 M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cs typeface="Arial" pitchFamily="34" charset="0"/>
              </a:rPr>
              <a:t>β</a:t>
            </a:r>
            <a:r>
              <a:rPr lang="en-US" smtClean="0"/>
              <a:t> Pic planet</a:t>
            </a:r>
            <a:endParaRPr lang="en-GB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pPr eaLnBrk="1" hangingPunct="1"/>
            <a:r>
              <a:rPr lang="en-GB" dirty="0" smtClean="0"/>
              <a:t>Planet within the massive dust disk </a:t>
            </a:r>
          </a:p>
          <a:p>
            <a:pPr eaLnBrk="1" hangingPunct="1"/>
            <a:r>
              <a:rPr lang="en-GB" dirty="0" smtClean="0"/>
              <a:t>Orbit only a few </a:t>
            </a:r>
            <a:r>
              <a:rPr lang="en-GB" dirty="0" smtClean="0"/>
              <a:t>astronomical units</a:t>
            </a:r>
            <a:endParaRPr lang="en-GB" dirty="0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050" y="1557338"/>
            <a:ext cx="4572000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140853" y="6172200"/>
            <a:ext cx="3964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latin typeface="HelveticaNeueLT Com 65 Md" pitchFamily="34" charset="0"/>
              </a:rPr>
              <a:t>Lagrange et al. 2009, A&amp;A, 493, L21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Searching for other earths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HARPS is the most successful planet finder right now</a:t>
            </a:r>
          </a:p>
          <a:p>
            <a:pPr eaLnBrk="1" hangingPunct="1"/>
            <a:r>
              <a:rPr lang="en-GB" smtClean="0"/>
              <a:t>Almost all low-mass planets found with HARPS</a:t>
            </a:r>
          </a:p>
          <a:p>
            <a:pPr lvl="1" eaLnBrk="1" hangingPunct="1"/>
            <a:r>
              <a:rPr lang="en-GB" smtClean="0"/>
              <a:t>lowest mass planet found (1.9 M</a:t>
            </a:r>
            <a:r>
              <a:rPr lang="en-GB" baseline="-25000" smtClean="0">
                <a:sym typeface="Symbol" pitchFamily="18" charset="2"/>
              </a:rPr>
              <a:t></a:t>
            </a:r>
            <a:r>
              <a:rPr lang="en-GB" smtClean="0">
                <a:sym typeface="Symbol" pitchFamily="18" charset="2"/>
              </a:rPr>
              <a:t>)</a:t>
            </a:r>
            <a:endParaRPr lang="en-GB" baseline="-25000" smtClean="0">
              <a:sym typeface="Symbol" pitchFamily="18" charset="2"/>
            </a:endParaRPr>
          </a:p>
          <a:p>
            <a:pPr eaLnBrk="1" hangingPunct="1"/>
            <a:endParaRPr lang="en-GB" smtClean="0"/>
          </a:p>
        </p:txBody>
      </p:sp>
      <p:pic>
        <p:nvPicPr>
          <p:cNvPr id="11269" name="Picture 5" descr="phot-15b-09-full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6438" y="3141663"/>
            <a:ext cx="4649787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 descr="phot-15a-09-full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45339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Gamma-Ray Bursts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Identification relied on optical data</a:t>
            </a:r>
          </a:p>
          <a:p>
            <a:pPr lvl="1"/>
            <a:r>
              <a:rPr lang="en-GB" dirty="0" err="1" smtClean="0"/>
              <a:t>redshifts</a:t>
            </a:r>
            <a:r>
              <a:rPr lang="en-GB" dirty="0" smtClean="0"/>
              <a:t>, explosion energies, explosion physics</a:t>
            </a:r>
          </a:p>
          <a:p>
            <a:r>
              <a:rPr lang="en-GB" dirty="0" smtClean="0"/>
              <a:t>Cosmological probes</a:t>
            </a:r>
          </a:p>
          <a:p>
            <a:pPr lvl="1"/>
            <a:r>
              <a:rPr lang="en-GB" dirty="0" smtClean="0"/>
              <a:t>the most distant observable stars</a:t>
            </a:r>
          </a:p>
          <a:p>
            <a:pPr lvl="1"/>
            <a:r>
              <a:rPr lang="en-GB" dirty="0" smtClean="0"/>
              <a:t>light houses to measure the intergalactic medium</a:t>
            </a:r>
          </a:p>
          <a:p>
            <a:pPr lvl="1"/>
            <a:r>
              <a:rPr lang="en-GB" dirty="0" smtClean="0"/>
              <a:t>tracers of chemical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enrichment</a:t>
            </a:r>
            <a:r>
              <a:rPr lang="en-GB" dirty="0" smtClean="0"/>
              <a:t>?</a:t>
            </a:r>
          </a:p>
          <a:p>
            <a:r>
              <a:rPr lang="en-GB" dirty="0" smtClean="0"/>
              <a:t>Very short duration</a:t>
            </a:r>
          </a:p>
          <a:p>
            <a:pPr lvl="1"/>
            <a:r>
              <a:rPr lang="en-GB" dirty="0" smtClean="0"/>
              <a:t>require </a:t>
            </a:r>
            <a:r>
              <a:rPr lang="en-GB" dirty="0" smtClean="0"/>
              <a:t>special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instrumentation </a:t>
            </a:r>
            <a:r>
              <a:rPr lang="en-GB" dirty="0" smtClean="0"/>
              <a:t>and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software </a:t>
            </a:r>
            <a:r>
              <a:rPr lang="en-GB" dirty="0" smtClean="0"/>
              <a:t>to observe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adequately</a:t>
            </a:r>
            <a:endParaRPr lang="en-GB" dirty="0" smtClean="0"/>
          </a:p>
        </p:txBody>
      </p:sp>
      <p:pic>
        <p:nvPicPr>
          <p:cNvPr id="4" name="Picture 5" descr="Hjorth_fig1"/>
          <p:cNvPicPr>
            <a:picLocks noChangeAspect="1" noChangeArrowheads="1"/>
          </p:cNvPicPr>
          <p:nvPr/>
        </p:nvPicPr>
        <p:blipFill>
          <a:blip r:embed="rId2" cstate="print"/>
          <a:srcRect b="16000"/>
          <a:stretch>
            <a:fillRect/>
          </a:stretch>
        </p:blipFill>
        <p:spPr bwMode="auto">
          <a:xfrm>
            <a:off x="4419600" y="3581400"/>
            <a:ext cx="453699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SN/GRB connection</a:t>
            </a:r>
            <a:endParaRPr lang="en-GB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052513"/>
            <a:ext cx="8062913" cy="3954462"/>
          </a:xfrm>
        </p:spPr>
        <p:txBody>
          <a:bodyPr/>
          <a:lstStyle/>
          <a:p>
            <a:pPr eaLnBrk="1" hangingPunct="1"/>
            <a:r>
              <a:rPr lang="en-US" smtClean="0"/>
              <a:t>Spectral signatures of supernovae appear in Gamma-Ray Bursts</a:t>
            </a:r>
          </a:p>
          <a:p>
            <a:pPr eaLnBrk="1" hangingPunct="1">
              <a:lnSpc>
                <a:spcPct val="80000"/>
              </a:lnSpc>
            </a:pPr>
            <a:r>
              <a:rPr lang="en-GB" smtClean="0"/>
              <a:t>GRB 030329/SN2003dh (earlier </a:t>
            </a:r>
            <a:br>
              <a:rPr lang="en-GB" smtClean="0"/>
            </a:br>
            <a:r>
              <a:rPr lang="en-GB" smtClean="0"/>
              <a:t>GRB 980425/SN 1998bw)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mtClean="0"/>
              <a:t>UVES spectrum found </a:t>
            </a:r>
            <a:r>
              <a:rPr lang="en-GB" i="1" smtClean="0"/>
              <a:t>z</a:t>
            </a:r>
            <a:r>
              <a:rPr lang="en-GB" smtClean="0"/>
              <a:t>=0.1685, i.e. second closest known GRB – “cosmological” GRB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mtClean="0"/>
              <a:t>FORS1 and 2 observations of afterglow (starting April 3 until May 1)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4933950" y="5734050"/>
            <a:ext cx="4210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2000"/>
              <a:t>Hjorth et al. 2003, Nature, 423, 847</a:t>
            </a:r>
          </a:p>
          <a:p>
            <a:r>
              <a:rPr lang="en-US" sz="2000"/>
              <a:t>Della Valle et al. 2003, A&amp;A, 406, L33</a:t>
            </a:r>
            <a:endParaRPr lang="en-GB" sz="2000"/>
          </a:p>
        </p:txBody>
      </p:sp>
      <p:pic>
        <p:nvPicPr>
          <p:cNvPr id="155654" name="Picture 6" descr="Hjorth_nature_fig1"/>
          <p:cNvPicPr>
            <a:picLocks noChangeAspect="1" noChangeArrowheads="1"/>
          </p:cNvPicPr>
          <p:nvPr/>
        </p:nvPicPr>
        <p:blipFill>
          <a:blip r:embed="rId3" cstate="print"/>
          <a:srcRect l="3450" r="5676"/>
          <a:stretch>
            <a:fillRect/>
          </a:stretch>
        </p:blipFill>
        <p:spPr bwMode="auto">
          <a:xfrm>
            <a:off x="38862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 descr="Hjorth_fig1"/>
          <p:cNvPicPr>
            <a:picLocks noChangeAspect="1" noChangeArrowheads="1"/>
          </p:cNvPicPr>
          <p:nvPr/>
        </p:nvPicPr>
        <p:blipFill>
          <a:blip r:embed="rId4" cstate="print"/>
          <a:srcRect b="16000"/>
          <a:stretch>
            <a:fillRect/>
          </a:stretch>
        </p:blipFill>
        <p:spPr bwMode="auto">
          <a:xfrm>
            <a:off x="0" y="4076700"/>
            <a:ext cx="406717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5030"/>
            <a:ext cx="8305800" cy="76944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GB" dirty="0" smtClean="0">
                <a:solidFill>
                  <a:schemeClr val="tx1"/>
                </a:solidFill>
              </a:rPr>
              <a:t>Rapid Response </a:t>
            </a:r>
            <a:r>
              <a:rPr lang="en-GB" dirty="0" smtClean="0">
                <a:solidFill>
                  <a:schemeClr val="tx1"/>
                </a:solidFill>
              </a:rPr>
              <a:t>Mode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079625" y="2201863"/>
            <a:ext cx="1841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>
              <a:solidFill>
                <a:srgbClr val="4A4A4A"/>
              </a:solidFill>
            </a:endParaRPr>
          </a:p>
        </p:txBody>
      </p:sp>
      <p:pic>
        <p:nvPicPr>
          <p:cNvPr id="29700" name="Picture 4" descr="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268413"/>
            <a:ext cx="5148262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827088" y="1268413"/>
            <a:ext cx="3168650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dirty="0">
                <a:latin typeface="HelveticaNeueLT Com 65 Md" pitchFamily="34" charset="0"/>
              </a:rPr>
              <a:t>UVES </a:t>
            </a:r>
            <a:r>
              <a:rPr lang="es-ES_tradnl" dirty="0" err="1">
                <a:latin typeface="HelveticaNeueLT Com 65 Md" pitchFamily="34" charset="0"/>
              </a:rPr>
              <a:t>observations</a:t>
            </a:r>
            <a:r>
              <a:rPr lang="es-ES_tradnl" dirty="0">
                <a:latin typeface="HelveticaNeueLT Com 65 Md" pitchFamily="34" charset="0"/>
              </a:rPr>
              <a:t> of </a:t>
            </a:r>
          </a:p>
          <a:p>
            <a:r>
              <a:rPr lang="es-ES_tradnl" dirty="0">
                <a:latin typeface="HelveticaNeueLT Com 65 Md" pitchFamily="34" charset="0"/>
              </a:rPr>
              <a:t>GRB 060418 </a:t>
            </a:r>
          </a:p>
          <a:p>
            <a:r>
              <a:rPr lang="es-ES_tradnl" dirty="0">
                <a:solidFill>
                  <a:srgbClr val="FF0000"/>
                </a:solidFill>
                <a:latin typeface="HelveticaNeueLT Com 65 Md" pitchFamily="34" charset="0"/>
              </a:rPr>
              <a:t>10 minutes</a:t>
            </a:r>
          </a:p>
          <a:p>
            <a:r>
              <a:rPr lang="es-ES_tradnl" dirty="0" err="1">
                <a:latin typeface="HelveticaNeueLT Com 65 Md" pitchFamily="34" charset="0"/>
              </a:rPr>
              <a:t>after</a:t>
            </a:r>
            <a:r>
              <a:rPr lang="es-ES_tradnl" dirty="0">
                <a:latin typeface="HelveticaNeueLT Com 65 Md" pitchFamily="34" charset="0"/>
              </a:rPr>
              <a:t> </a:t>
            </a:r>
            <a:r>
              <a:rPr lang="es-ES_tradnl" dirty="0" err="1">
                <a:latin typeface="HelveticaNeueLT Com 65 Md" pitchFamily="34" charset="0"/>
              </a:rPr>
              <a:t>the</a:t>
            </a:r>
            <a:r>
              <a:rPr lang="es-ES_tradnl" dirty="0">
                <a:latin typeface="HelveticaNeueLT Com 65 Md" pitchFamily="34" charset="0"/>
              </a:rPr>
              <a:t> </a:t>
            </a:r>
            <a:r>
              <a:rPr lang="es-ES_tradnl" dirty="0" err="1">
                <a:latin typeface="HelveticaNeueLT Com 65 Md" pitchFamily="34" charset="0"/>
              </a:rPr>
              <a:t>initial</a:t>
            </a:r>
            <a:r>
              <a:rPr lang="es-ES_tradnl" dirty="0">
                <a:latin typeface="HelveticaNeueLT Com 65 Md" pitchFamily="34" charset="0"/>
              </a:rPr>
              <a:t> </a:t>
            </a:r>
            <a:r>
              <a:rPr lang="es-ES_tradnl" dirty="0" err="1" smtClean="0">
                <a:latin typeface="HelveticaNeueLT Com 65 Md" pitchFamily="34" charset="0"/>
              </a:rPr>
              <a:t>Swift</a:t>
            </a:r>
            <a:r>
              <a:rPr lang="es-ES_tradnl" dirty="0" smtClean="0">
                <a:latin typeface="HelveticaNeueLT Com 65 Md" pitchFamily="34" charset="0"/>
              </a:rPr>
              <a:t> </a:t>
            </a:r>
            <a:r>
              <a:rPr lang="es-ES_tradnl" dirty="0" err="1">
                <a:latin typeface="HelveticaNeueLT Com 65 Md" pitchFamily="34" charset="0"/>
              </a:rPr>
              <a:t>trigger</a:t>
            </a:r>
            <a:endParaRPr lang="es-ES_tradnl" dirty="0">
              <a:latin typeface="HelveticaNeueLT Com 65 Md" pitchFamily="34" charset="0"/>
            </a:endParaRPr>
          </a:p>
        </p:txBody>
      </p:sp>
      <p:pic>
        <p:nvPicPr>
          <p:cNvPr id="29702" name="Picture 6" descr="phot-17a-07-pre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514600"/>
            <a:ext cx="305921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116013" y="5661025"/>
            <a:ext cx="2720975" cy="825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600" dirty="0" err="1">
                <a:latin typeface="HelveticaNeueLT Com 65 Md" pitchFamily="34" charset="0"/>
              </a:rPr>
              <a:t>Many</a:t>
            </a:r>
            <a:r>
              <a:rPr lang="es-ES_tradnl" sz="1600" dirty="0">
                <a:latin typeface="HelveticaNeueLT Com 65 Md" pitchFamily="34" charset="0"/>
              </a:rPr>
              <a:t> metal line </a:t>
            </a:r>
            <a:r>
              <a:rPr lang="es-ES_tradnl" sz="1600" dirty="0" err="1">
                <a:latin typeface="HelveticaNeueLT Com 65 Md" pitchFamily="34" charset="0"/>
              </a:rPr>
              <a:t>systems</a:t>
            </a:r>
            <a:endParaRPr lang="es-ES_tradnl" sz="1600" dirty="0">
              <a:latin typeface="HelveticaNeueLT Com 65 Md" pitchFamily="34" charset="0"/>
            </a:endParaRPr>
          </a:p>
          <a:p>
            <a:r>
              <a:rPr lang="es-ES_tradnl" sz="1600" dirty="0">
                <a:latin typeface="HelveticaNeueLT Com 65 Md" pitchFamily="34" charset="0"/>
              </a:rPr>
              <a:t>at 3 </a:t>
            </a:r>
            <a:r>
              <a:rPr lang="es-ES_tradnl" sz="1600" dirty="0" err="1">
                <a:latin typeface="HelveticaNeueLT Com 65 Md" pitchFamily="34" charset="0"/>
              </a:rPr>
              <a:t>redshifts</a:t>
            </a:r>
            <a:r>
              <a:rPr lang="es-ES_tradnl" sz="1600" dirty="0">
                <a:latin typeface="HelveticaNeueLT Com 65 Md" pitchFamily="34" charset="0"/>
              </a:rPr>
              <a:t>. </a:t>
            </a:r>
          </a:p>
          <a:p>
            <a:r>
              <a:rPr lang="es-ES_tradnl" sz="1600" dirty="0">
                <a:latin typeface="HelveticaNeueLT Com 65 Md" pitchFamily="34" charset="0"/>
              </a:rPr>
              <a:t>[Zn/Fe] &gt;&gt; QSO </a:t>
            </a:r>
            <a:r>
              <a:rPr lang="es-ES_tradnl" sz="1600" dirty="0" err="1" smtClean="0">
                <a:latin typeface="HelveticaNeueLT Com 65 Md" pitchFamily="34" charset="0"/>
              </a:rPr>
              <a:t>abs</a:t>
            </a:r>
            <a:r>
              <a:rPr lang="es-ES_tradnl" sz="1600" dirty="0" err="1" smtClean="0">
                <a:latin typeface="HelveticaNeueLT Com 65 Md" pitchFamily="34" charset="0"/>
              </a:rPr>
              <a:t>orbers</a:t>
            </a:r>
            <a:endParaRPr lang="es-ES_tradnl" sz="1600" dirty="0"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GB" dirty="0"/>
              <a:t>Astronomy is different …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CC0000"/>
                </a:solidFill>
              </a:rPr>
              <a:t>No direct experiments</a:t>
            </a:r>
          </a:p>
          <a:p>
            <a:pPr lvl="1">
              <a:buFontTx/>
              <a:buNone/>
            </a:pPr>
            <a:r>
              <a:rPr lang="en-GB" dirty="0"/>
              <a:t>Our Lab is the sky! Very little of the conditions in the universe can be re-created in the laboratory (e.g. densities, scales, temperatures)</a:t>
            </a:r>
            <a:endParaRPr lang="en-GB" dirty="0">
              <a:solidFill>
                <a:srgbClr val="CC00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CC0000"/>
                </a:solidFill>
              </a:rPr>
              <a:t>Information</a:t>
            </a:r>
          </a:p>
          <a:p>
            <a:pPr lvl="1">
              <a:buFontTx/>
              <a:buNone/>
            </a:pPr>
            <a:r>
              <a:rPr lang="en-GB" dirty="0"/>
              <a:t>Light </a:t>
            </a:r>
            <a:r>
              <a:rPr lang="en-GB" sz="2400" dirty="0" smtClean="0">
                <a:sym typeface="Wingdings" pitchFamily="2" charset="2"/>
              </a:rPr>
              <a:t></a:t>
            </a:r>
            <a:r>
              <a:rPr lang="en-GB" dirty="0" smtClean="0"/>
              <a:t> electro-magnetic radiation</a:t>
            </a:r>
          </a:p>
          <a:p>
            <a:pPr lvl="1">
              <a:buFontTx/>
              <a:buNone/>
            </a:pPr>
            <a:r>
              <a:rPr lang="en-GB" dirty="0" smtClean="0"/>
              <a:t>‘carrier particles’ </a:t>
            </a:r>
            <a:r>
              <a:rPr lang="en-GB" sz="2400" dirty="0" smtClean="0">
                <a:sym typeface="Wingdings" pitchFamily="2" charset="2"/>
              </a:rPr>
              <a:t></a:t>
            </a:r>
            <a:r>
              <a:rPr lang="en-GB" dirty="0" smtClean="0">
                <a:sym typeface="Wingdings" pitchFamily="2" charset="2"/>
              </a:rPr>
              <a:t> neutrinos, cosmic rays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Most distant stellar objects ever observed</a:t>
            </a:r>
          </a:p>
          <a:p>
            <a:pPr lvl="1" eaLnBrk="1" hangingPunct="1"/>
            <a:r>
              <a:rPr lang="en-GB" dirty="0" err="1" smtClean="0"/>
              <a:t>redshifts</a:t>
            </a:r>
            <a:r>
              <a:rPr lang="en-GB" dirty="0" smtClean="0"/>
              <a:t> 6.7 and 8.2 (tentative)</a:t>
            </a:r>
          </a:p>
          <a:p>
            <a:pPr lvl="1" eaLnBrk="1" hangingPunct="1"/>
            <a:r>
              <a:rPr lang="en-GB" dirty="0" err="1" smtClean="0"/>
              <a:t>lookback</a:t>
            </a:r>
            <a:r>
              <a:rPr lang="en-GB" dirty="0" smtClean="0"/>
              <a:t> time of nearly 12.5 billion years (or 95% of the age of the universe</a:t>
            </a:r>
            <a:r>
              <a:rPr lang="en-GB" dirty="0" smtClean="0"/>
              <a:t>)</a:t>
            </a:r>
            <a:endParaRPr lang="en-GB" dirty="0" smtClean="0"/>
          </a:p>
        </p:txBody>
      </p:sp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13DF002-4CD6-4B15-A291-ADC80A7BA516}" type="slidenum">
              <a:rPr lang="en-GB"/>
              <a:pPr/>
              <a:t>20</a:t>
            </a:fld>
            <a:endParaRPr lang="en-GB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4194175"/>
            <a:ext cx="5435600" cy="2663825"/>
            <a:chOff x="0" y="2115"/>
            <a:chExt cx="3424" cy="1678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2115"/>
              <a:ext cx="3424" cy="1678"/>
              <a:chOff x="340" y="1253"/>
              <a:chExt cx="4513" cy="2106"/>
            </a:xfrm>
          </p:grpSpPr>
          <p:sp>
            <p:nvSpPr>
              <p:cNvPr id="16395" name="Text Box 7"/>
              <p:cNvSpPr txBox="1">
                <a:spLocks noChangeArrowheads="1"/>
              </p:cNvSpPr>
              <p:nvPr/>
            </p:nvSpPr>
            <p:spPr bwMode="auto">
              <a:xfrm>
                <a:off x="373" y="1298"/>
                <a:ext cx="206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16396" name="Text Box 8"/>
              <p:cNvSpPr txBox="1">
                <a:spLocks noChangeArrowheads="1"/>
              </p:cNvSpPr>
              <p:nvPr/>
            </p:nvSpPr>
            <p:spPr bwMode="auto">
              <a:xfrm>
                <a:off x="1783" y="1298"/>
                <a:ext cx="24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z</a:t>
                </a:r>
              </a:p>
            </p:txBody>
          </p:sp>
          <p:pic>
            <p:nvPicPr>
              <p:cNvPr id="16394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0" y="1253"/>
                <a:ext cx="4513" cy="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7" name="Text Box 9"/>
              <p:cNvSpPr txBox="1">
                <a:spLocks noChangeArrowheads="1"/>
              </p:cNvSpPr>
              <p:nvPr/>
            </p:nvSpPr>
            <p:spPr bwMode="auto">
              <a:xfrm>
                <a:off x="3406" y="1294"/>
                <a:ext cx="25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J</a:t>
                </a:r>
              </a:p>
            </p:txBody>
          </p:sp>
        </p:grpSp>
        <p:sp>
          <p:nvSpPr>
            <p:cNvPr id="16393" name="Text Box 11"/>
            <p:cNvSpPr txBox="1">
              <a:spLocks noChangeArrowheads="1"/>
            </p:cNvSpPr>
            <p:nvPr/>
          </p:nvSpPr>
          <p:spPr bwMode="auto">
            <a:xfrm>
              <a:off x="68" y="3471"/>
              <a:ext cx="9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GRB080913</a:t>
              </a:r>
            </a:p>
          </p:txBody>
        </p:sp>
      </p:grp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Gamma-Ray Bursts</a:t>
            </a:r>
          </a:p>
        </p:txBody>
      </p:sp>
      <p:pic>
        <p:nvPicPr>
          <p:cNvPr id="1715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343275"/>
            <a:ext cx="65532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9910" y="2438400"/>
            <a:ext cx="7324703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Most distant stellar object yet observed – GRB 090423</a:t>
            </a:r>
            <a:endParaRPr lang="en-GB" sz="3600" dirty="0" smtClean="0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dirty="0" smtClean="0">
                <a:latin typeface="HelveticaNeueLT Com 65 Md" pitchFamily="34" charset="0"/>
              </a:rPr>
              <a:t>Optical drop-out, bright in the </a:t>
            </a:r>
            <a:r>
              <a:rPr lang="en-GB" dirty="0" smtClean="0">
                <a:latin typeface="HelveticaNeueLT Com 65 Md" pitchFamily="34" charset="0"/>
              </a:rPr>
              <a:t>near-infrared</a:t>
            </a:r>
            <a:endParaRPr lang="en-GB" dirty="0" smtClean="0">
              <a:latin typeface="HelveticaNeueLT Com 65 Md" pitchFamily="34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003800" y="6067425"/>
            <a:ext cx="33762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err="1">
                <a:latin typeface="HelveticaNeueLT Com 65 Md" pitchFamily="34" charset="0"/>
              </a:rPr>
              <a:t>Tanvir</a:t>
            </a:r>
            <a:r>
              <a:rPr lang="en-GB" dirty="0">
                <a:latin typeface="HelveticaNeueLT Com 65 Md" pitchFamily="34" charset="0"/>
              </a:rPr>
              <a:t> et al., Nature submitted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GRB 090423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GB" dirty="0" smtClean="0">
                <a:latin typeface="HelveticaNeueLT Com 65 Md" pitchFamily="34" charset="0"/>
              </a:rPr>
              <a:t>Spectroscopy 17 hours after outburst</a:t>
            </a:r>
          </a:p>
          <a:p>
            <a:r>
              <a:rPr lang="en-GB" dirty="0" smtClean="0">
                <a:latin typeface="HelveticaNeueLT Com 65 Md" pitchFamily="34" charset="0"/>
              </a:rPr>
              <a:t>Lyman break indicates a </a:t>
            </a:r>
            <a:r>
              <a:rPr lang="en-GB" dirty="0" err="1" smtClean="0">
                <a:latin typeface="HelveticaNeueLT Com 65 Md" pitchFamily="34" charset="0"/>
              </a:rPr>
              <a:t>redshift</a:t>
            </a:r>
            <a:r>
              <a:rPr lang="en-GB" dirty="0" smtClean="0">
                <a:latin typeface="HelveticaNeueLT Com 65 Md" pitchFamily="34" charset="0"/>
              </a:rPr>
              <a:t> of z</a:t>
            </a:r>
            <a:r>
              <a:rPr lang="en-GB" dirty="0" smtClean="0">
                <a:latin typeface="HelveticaNeueLT Com 65 Md" pitchFamily="34" charset="0"/>
                <a:cs typeface="Arial" pitchFamily="34" charset="0"/>
              </a:rPr>
              <a:t>≈</a:t>
            </a:r>
            <a:r>
              <a:rPr lang="en-GB" dirty="0" smtClean="0">
                <a:latin typeface="HelveticaNeueLT Com 65 Md" pitchFamily="34" charset="0"/>
              </a:rPr>
              <a:t>8.2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359025" y="2497137"/>
            <a:ext cx="5184775" cy="3903663"/>
            <a:chOff x="1383" y="1434"/>
            <a:chExt cx="3266" cy="2459"/>
          </a:xfrm>
        </p:grpSpPr>
        <p:pic>
          <p:nvPicPr>
            <p:cNvPr id="3687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1434"/>
              <a:ext cx="3266" cy="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1954" y="1774"/>
              <a:ext cx="7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ISAAC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358000" y="2590800"/>
            <a:ext cx="5184000" cy="3780000"/>
            <a:chOff x="929" y="1026"/>
            <a:chExt cx="4065" cy="3050"/>
          </a:xfrm>
        </p:grpSpPr>
        <p:pic>
          <p:nvPicPr>
            <p:cNvPr id="368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9" y="1026"/>
              <a:ext cx="4065" cy="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1565" y="1480"/>
              <a:ext cx="10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SINFONI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and planet formation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Observing the warm cores of molecular clouds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spatial resolution and large wavelength coverage</a:t>
            </a:r>
          </a:p>
          <a:p>
            <a:pPr lvl="1"/>
            <a:r>
              <a:rPr lang="en-US" dirty="0" smtClean="0"/>
              <a:t>IR observations with </a:t>
            </a:r>
            <a:r>
              <a:rPr lang="en-US" dirty="0" smtClean="0">
                <a:solidFill>
                  <a:srgbClr val="FF0000"/>
                </a:solidFill>
              </a:rPr>
              <a:t>large (&gt;8m) telescopes, </a:t>
            </a:r>
            <a:r>
              <a:rPr lang="en-US" dirty="0" err="1" smtClean="0">
                <a:solidFill>
                  <a:srgbClr val="FF0000"/>
                </a:solidFill>
              </a:rPr>
              <a:t>CanariCam</a:t>
            </a:r>
            <a:r>
              <a:rPr lang="en-US" dirty="0" smtClean="0">
                <a:solidFill>
                  <a:srgbClr val="FF0000"/>
                </a:solidFill>
              </a:rPr>
              <a:t> (GTC), VLTI </a:t>
            </a:r>
            <a:r>
              <a:rPr lang="en-US" dirty="0" smtClean="0">
                <a:solidFill>
                  <a:srgbClr val="0000FF"/>
                </a:solidFill>
              </a:rPr>
              <a:t>(MATISSE)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br>
              <a:rPr lang="en-GB" dirty="0" smtClean="0">
                <a:solidFill>
                  <a:srgbClr val="0000FF"/>
                </a:solidFill>
              </a:rPr>
            </a:br>
            <a:r>
              <a:rPr lang="en-GB" dirty="0" smtClean="0">
                <a:solidFill>
                  <a:srgbClr val="0000FF"/>
                </a:solidFill>
              </a:rPr>
              <a:t>JWST, ELTs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ALMA </a:t>
            </a:r>
            <a:r>
              <a:rPr lang="en-US" dirty="0" smtClean="0"/>
              <a:t>will be the champion for </a:t>
            </a:r>
            <a:br>
              <a:rPr lang="en-US" dirty="0" smtClean="0"/>
            </a:br>
            <a:r>
              <a:rPr lang="en-US" dirty="0" smtClean="0"/>
              <a:t>this field</a:t>
            </a:r>
            <a:endParaRPr lang="en-US" dirty="0" smtClean="0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81800" y="4343400"/>
            <a:ext cx="2152650" cy="2152650"/>
            <a:chOff x="6781800" y="4343400"/>
            <a:chExt cx="2152650" cy="2152650"/>
          </a:xfrm>
        </p:grpSpPr>
        <p:pic>
          <p:nvPicPr>
            <p:cNvPr id="532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1800" y="4343400"/>
              <a:ext cx="2152650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781800" y="6172200"/>
              <a:ext cx="1514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Wolf &amp;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Klahr</a:t>
              </a:r>
              <a:r>
                <a:rPr lang="en-US" sz="1400" dirty="0" smtClean="0">
                  <a:solidFill>
                    <a:schemeClr val="bg1"/>
                  </a:solidFill>
                </a:rPr>
                <a:t> 2005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Milky Way – our home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Radial velocity study of 14000 F and G stars over two decades years</a:t>
            </a:r>
          </a:p>
          <a:p>
            <a:pPr lvl="1"/>
            <a:r>
              <a:rPr lang="en-US" dirty="0" smtClean="0"/>
              <a:t>Plus photometry and </a:t>
            </a:r>
            <a:r>
              <a:rPr lang="en-US" dirty="0" err="1" smtClean="0"/>
              <a:t>Hipparcos</a:t>
            </a:r>
            <a:r>
              <a:rPr lang="en-US" dirty="0" smtClean="0"/>
              <a:t> parallaxes</a:t>
            </a:r>
          </a:p>
          <a:p>
            <a:r>
              <a:rPr lang="en-US" dirty="0" smtClean="0"/>
              <a:t>Spiral arms</a:t>
            </a:r>
          </a:p>
          <a:p>
            <a:pPr lvl="1"/>
            <a:r>
              <a:rPr lang="en-US" dirty="0" smtClean="0"/>
              <a:t>Gas flows, stellar distribution</a:t>
            </a:r>
          </a:p>
          <a:p>
            <a:r>
              <a:rPr lang="en-US" dirty="0" smtClean="0"/>
              <a:t>Bulge composition, Galactic Centre</a:t>
            </a:r>
          </a:p>
          <a:p>
            <a:r>
              <a:rPr lang="en-US" dirty="0" smtClean="0"/>
              <a:t>Distribution of massive stars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alphaModFix amt="6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lactic centr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 l="22794" t="14706" r="19853" b="17647"/>
          <a:stretch>
            <a:fillRect/>
          </a:stretch>
        </p:blipFill>
        <p:spPr>
          <a:xfrm>
            <a:off x="5486400" y="1186962"/>
            <a:ext cx="2819400" cy="2494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own black hole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Mass determination </a:t>
            </a:r>
            <a:br>
              <a:rPr lang="en-US" dirty="0" smtClean="0"/>
            </a:br>
            <a:r>
              <a:rPr lang="en-US" dirty="0" smtClean="0"/>
              <a:t>through stellar orbits</a:t>
            </a:r>
          </a:p>
          <a:p>
            <a:r>
              <a:rPr lang="en-US" dirty="0" smtClean="0"/>
              <a:t>Structure around the </a:t>
            </a:r>
            <a:br>
              <a:rPr lang="en-US" dirty="0" smtClean="0"/>
            </a:br>
            <a:r>
              <a:rPr lang="en-US" dirty="0" smtClean="0"/>
              <a:t>black hole revealed </a:t>
            </a:r>
            <a:br>
              <a:rPr lang="en-US" dirty="0" smtClean="0"/>
            </a:br>
            <a:r>
              <a:rPr lang="en-US" dirty="0" smtClean="0"/>
              <a:t>through flashes</a:t>
            </a:r>
          </a:p>
          <a:p>
            <a:r>
              <a:rPr lang="en-US" dirty="0" smtClean="0"/>
              <a:t>Coordinated studies</a:t>
            </a:r>
            <a:br>
              <a:rPr lang="en-US" dirty="0" smtClean="0"/>
            </a:br>
            <a:r>
              <a:rPr lang="en-US" dirty="0" smtClean="0"/>
              <a:t>with other </a:t>
            </a:r>
            <a:br>
              <a:rPr lang="en-US" dirty="0" smtClean="0"/>
            </a:br>
            <a:r>
              <a:rPr lang="en-US" dirty="0" smtClean="0"/>
              <a:t>wavelengths</a:t>
            </a:r>
          </a:p>
        </p:txBody>
      </p:sp>
      <p:pic>
        <p:nvPicPr>
          <p:cNvPr id="6" name="Galactic_Centre_flashes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1163" y="3657600"/>
            <a:ext cx="2814637" cy="2814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8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16000" t="5000" r="6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Centre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Determine the black hole event horizon</a:t>
            </a:r>
          </a:p>
          <a:p>
            <a:pPr lvl="1"/>
            <a:r>
              <a:rPr lang="en-US" dirty="0" smtClean="0"/>
              <a:t>Schwarzschild radius </a:t>
            </a:r>
            <a:r>
              <a:rPr lang="en-US" dirty="0" smtClean="0">
                <a:latin typeface="Times New Roman"/>
                <a:cs typeface="Times New Roman"/>
              </a:rPr>
              <a:t>≈</a:t>
            </a:r>
            <a:r>
              <a:rPr lang="en-US" dirty="0" smtClean="0"/>
              <a:t>9 </a:t>
            </a:r>
            <a:r>
              <a:rPr lang="en-US" dirty="0" err="1" smtClean="0"/>
              <a:t>microarcseconds</a:t>
            </a:r>
            <a:endParaRPr lang="en-US" dirty="0" smtClean="0"/>
          </a:p>
          <a:p>
            <a:r>
              <a:rPr lang="en-US" dirty="0" smtClean="0"/>
              <a:t>Measure gravity in the strong regime</a:t>
            </a:r>
          </a:p>
          <a:p>
            <a:pPr lvl="1"/>
            <a:r>
              <a:rPr lang="en-US" dirty="0" smtClean="0"/>
              <a:t>Probing the </a:t>
            </a:r>
            <a:r>
              <a:rPr lang="en-US" dirty="0" err="1" smtClean="0"/>
              <a:t>spacetime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IR observations and spatial resolution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 large telescope (&gt;8m) with AO and </a:t>
            </a:r>
            <a:r>
              <a:rPr lang="en-US" dirty="0" err="1" smtClean="0">
                <a:solidFill>
                  <a:srgbClr val="FF0000"/>
                </a:solidFill>
                <a:sym typeface="Wingdings" pitchFamily="2" charset="2"/>
              </a:rPr>
              <a:t>interferometry</a:t>
            </a:r>
            <a:endParaRPr lang="en-US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NACO, Keck AO, </a:t>
            </a:r>
            <a:r>
              <a:rPr lang="en-US" dirty="0" smtClean="0">
                <a:solidFill>
                  <a:srgbClr val="0000FF"/>
                </a:solidFill>
              </a:rPr>
              <a:t>GEMS (Gemini),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GRAVITY (VLTI), 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5715000"/>
            <a:ext cx="220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Gillessen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et al. (2009)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did galaxies form and evolve?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Characterisation</a:t>
            </a:r>
            <a:r>
              <a:rPr lang="en-US" dirty="0" smtClean="0"/>
              <a:t> of the Lyman-break galaxies</a:t>
            </a:r>
          </a:p>
          <a:p>
            <a:pPr lvl="1"/>
            <a:r>
              <a:rPr lang="en-US" dirty="0" smtClean="0"/>
              <a:t>Galaxy population at z&gt;3</a:t>
            </a:r>
          </a:p>
          <a:p>
            <a:r>
              <a:rPr lang="en-US" dirty="0" smtClean="0"/>
              <a:t>Discovery of compact, old galaxies at z&gt;1</a:t>
            </a:r>
          </a:p>
          <a:p>
            <a:pPr lvl="1"/>
            <a:r>
              <a:rPr lang="en-US" dirty="0" smtClean="0"/>
              <a:t>“red and dead”, “red distant galaxies”</a:t>
            </a:r>
          </a:p>
          <a:p>
            <a:r>
              <a:rPr lang="en-US" dirty="0" err="1" smtClean="0"/>
              <a:t>Characterisation</a:t>
            </a:r>
            <a:r>
              <a:rPr lang="en-US" dirty="0" smtClean="0"/>
              <a:t> of galaxies at high z</a:t>
            </a:r>
          </a:p>
          <a:p>
            <a:pPr lvl="1"/>
            <a:r>
              <a:rPr lang="en-US" dirty="0" smtClean="0"/>
              <a:t>Internal kinematics</a:t>
            </a:r>
          </a:p>
          <a:p>
            <a:r>
              <a:rPr lang="en-US" dirty="0" smtClean="0"/>
              <a:t>Earliest observable stellar agglomerations</a:t>
            </a:r>
          </a:p>
          <a:p>
            <a:pPr lvl="1"/>
            <a:r>
              <a:rPr lang="en-US" dirty="0" smtClean="0"/>
              <a:t>Ly-</a:t>
            </a:r>
            <a:r>
              <a:rPr lang="el-GR" dirty="0" smtClean="0">
                <a:cs typeface="Times New Roman"/>
              </a:rPr>
              <a:t>α</a:t>
            </a:r>
            <a:r>
              <a:rPr lang="en-US" dirty="0" smtClean="0">
                <a:cs typeface="Times New Roman"/>
              </a:rPr>
              <a:t> emitters</a:t>
            </a:r>
            <a:endParaRPr lang="en-GB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 b="14170"/>
          <a:stretch>
            <a:fillRect/>
          </a:stretch>
        </p:blipFill>
        <p:spPr bwMode="auto">
          <a:xfrm>
            <a:off x="7391400" y="1143000"/>
            <a:ext cx="1600200" cy="17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36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Millenium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simulation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Springel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distant universe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Build up of the Hubble sequence</a:t>
            </a:r>
          </a:p>
          <a:p>
            <a:pPr lvl="1"/>
            <a:r>
              <a:rPr lang="en-US" dirty="0" smtClean="0"/>
              <a:t>Star forming vs. passive galaxies</a:t>
            </a:r>
          </a:p>
          <a:p>
            <a:pPr lvl="2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deep wide-field imaging and massive spectroscopic surveys</a:t>
            </a:r>
          </a:p>
          <a:p>
            <a:pPr lvl="2">
              <a:buFont typeface="Wingdings" pitchFamily="2" charset="2"/>
              <a:buChar char="ð"/>
            </a:pPr>
            <a:r>
              <a:rPr lang="en-US" dirty="0" err="1" smtClean="0">
                <a:solidFill>
                  <a:srgbClr val="FF0000"/>
                </a:solidFill>
              </a:rPr>
              <a:t>SuprimeCam</a:t>
            </a:r>
            <a:r>
              <a:rPr lang="en-US" dirty="0" smtClean="0">
                <a:solidFill>
                  <a:srgbClr val="FF0000"/>
                </a:solidFill>
              </a:rPr>
              <a:t> (Subaru),</a:t>
            </a:r>
            <a:r>
              <a:rPr lang="en-US" dirty="0" smtClean="0">
                <a:solidFill>
                  <a:srgbClr val="0000FF"/>
                </a:solidFill>
              </a:rPr>
              <a:t> VST, </a:t>
            </a:r>
            <a:r>
              <a:rPr lang="en-US" dirty="0" smtClean="0">
                <a:solidFill>
                  <a:srgbClr val="FF0000"/>
                </a:solidFill>
              </a:rPr>
              <a:t>VISTA</a:t>
            </a:r>
            <a:r>
              <a:rPr lang="en-US" dirty="0" smtClean="0">
                <a:solidFill>
                  <a:srgbClr val="0000FF"/>
                </a:solidFill>
              </a:rPr>
              <a:t>, VIMOS upgrade,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FMOS (Subaru)</a:t>
            </a:r>
          </a:p>
          <a:p>
            <a:pPr lvl="1"/>
            <a:r>
              <a:rPr lang="en-US" dirty="0" smtClean="0"/>
              <a:t>Internal physics and morphologies of galaxies at 1&lt;z&lt;3</a:t>
            </a:r>
          </a:p>
          <a:p>
            <a:pPr lvl="2"/>
            <a:r>
              <a:rPr lang="en-US" dirty="0" smtClean="0"/>
              <a:t>Important: </a:t>
            </a:r>
            <a:r>
              <a:rPr lang="en-US" dirty="0" smtClean="0">
                <a:solidFill>
                  <a:srgbClr val="0000FF"/>
                </a:solidFill>
              </a:rPr>
              <a:t>high spatial resolution and </a:t>
            </a:r>
            <a:r>
              <a:rPr lang="en-US" dirty="0" smtClean="0">
                <a:solidFill>
                  <a:srgbClr val="FF0000"/>
                </a:solidFill>
              </a:rPr>
              <a:t>spatially resolved spectroscopy</a:t>
            </a:r>
          </a:p>
          <a:p>
            <a:pPr lvl="2">
              <a:buFont typeface="Wingdings" pitchFamily="2" charset="2"/>
              <a:buChar char="ð"/>
            </a:pPr>
            <a:r>
              <a:rPr lang="en-US" dirty="0" smtClean="0">
                <a:solidFill>
                  <a:srgbClr val="199731"/>
                </a:solidFill>
              </a:rPr>
              <a:t>HST, </a:t>
            </a:r>
            <a:r>
              <a:rPr lang="en-US" dirty="0" smtClean="0">
                <a:solidFill>
                  <a:srgbClr val="FF0000"/>
                </a:solidFill>
              </a:rPr>
              <a:t>NACO, SINFONI,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OSIRIS (GTC),</a:t>
            </a:r>
            <a:r>
              <a:rPr lang="en-US" dirty="0" smtClean="0">
                <a:solidFill>
                  <a:srgbClr val="0000FF"/>
                </a:solidFill>
              </a:rPr>
              <a:t> MUSE, KMOS,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HAWK-I with AO, JWST, E-ELT</a:t>
            </a:r>
          </a:p>
          <a:p>
            <a:r>
              <a:rPr lang="en-US" dirty="0" smtClean="0"/>
              <a:t>Objects at very high </a:t>
            </a:r>
            <a:r>
              <a:rPr lang="en-US" dirty="0" err="1" smtClean="0"/>
              <a:t>redshifts</a:t>
            </a:r>
            <a:r>
              <a:rPr lang="en-US" dirty="0" smtClean="0"/>
              <a:t> (‘first light’)</a:t>
            </a:r>
          </a:p>
          <a:p>
            <a:pPr lvl="1"/>
            <a:r>
              <a:rPr lang="en-US" dirty="0" smtClean="0"/>
              <a:t>Search for Ly-</a:t>
            </a:r>
            <a:r>
              <a:rPr lang="el-GR" dirty="0" smtClean="0">
                <a:cs typeface="Times New Roman"/>
              </a:rPr>
              <a:t>α</a:t>
            </a:r>
            <a:r>
              <a:rPr lang="en-US" dirty="0" smtClean="0">
                <a:cs typeface="Times New Roman"/>
              </a:rPr>
              <a:t> emitters, IGM at high z</a:t>
            </a:r>
          </a:p>
          <a:p>
            <a:pPr lvl="2"/>
            <a:r>
              <a:rPr lang="en-US" dirty="0" smtClean="0">
                <a:cs typeface="Times New Roman"/>
              </a:rPr>
              <a:t>Important: </a:t>
            </a:r>
            <a:r>
              <a:rPr lang="en-US" dirty="0" smtClean="0">
                <a:solidFill>
                  <a:srgbClr val="FF0000"/>
                </a:solidFill>
                <a:cs typeface="Times New Roman"/>
              </a:rPr>
              <a:t>deep surveys, spectroscopic follow-up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  <a:cs typeface="Times New Roman"/>
              </a:rPr>
              <a:t>SuprimeCam</a:t>
            </a:r>
            <a:r>
              <a:rPr lang="en-US" dirty="0" smtClean="0">
                <a:solidFill>
                  <a:srgbClr val="FF0000"/>
                </a:solidFill>
                <a:cs typeface="Times New Roman"/>
              </a:rPr>
              <a:t> (Subaru), X-Shooter, NACO, OSIRIS (GTC),</a:t>
            </a:r>
            <a:br>
              <a:rPr lang="en-US" dirty="0" smtClean="0">
                <a:solidFill>
                  <a:srgbClr val="FF0000"/>
                </a:solidFill>
                <a:cs typeface="Times New Roman"/>
              </a:rPr>
            </a:br>
            <a:r>
              <a:rPr lang="en-US" dirty="0" smtClean="0">
                <a:solidFill>
                  <a:srgbClr val="FF0000"/>
                </a:solidFill>
                <a:cs typeface="Times New Roman"/>
              </a:rPr>
              <a:t> LRIS (Keck), DEIMOS (Keck), </a:t>
            </a:r>
            <a:r>
              <a:rPr lang="en-US" dirty="0" smtClean="0">
                <a:solidFill>
                  <a:srgbClr val="0000FF"/>
                </a:solidFill>
                <a:cs typeface="Times New Roman"/>
              </a:rPr>
              <a:t>HAWK-I with AO, MUSE, KMOS, EMIR (GTC), JWST, E-ELT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6214646"/>
            <a:ext cx="603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NeueLT Com 65 Md" pitchFamily="34" charset="0"/>
              </a:rPr>
              <a:t>Based on Bergeron (2009) Science with the VLT in the ELT Era</a:t>
            </a:r>
            <a:endParaRPr lang="en-GB" sz="1600" dirty="0"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Fashions and other transient phenomena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ESO top ten cited papers are all supernovae and GRBs</a:t>
            </a:r>
          </a:p>
          <a:p>
            <a:pPr lvl="1"/>
            <a:r>
              <a:rPr lang="en-US" dirty="0" smtClean="0"/>
              <a:t>This is more a sign of fashion than sound physics</a:t>
            </a:r>
          </a:p>
          <a:p>
            <a:r>
              <a:rPr lang="en-US" dirty="0" smtClean="0"/>
              <a:t>AGNs – topic of the 4m telescopes </a:t>
            </a:r>
          </a:p>
          <a:p>
            <a:pPr lvl="1"/>
            <a:r>
              <a:rPr lang="en-US" dirty="0" smtClean="0"/>
              <a:t>Topic for 8m telescopes? </a:t>
            </a:r>
          </a:p>
          <a:p>
            <a:r>
              <a:rPr lang="en-US" dirty="0" smtClean="0"/>
              <a:t>Metal-poor stars – originally 8m </a:t>
            </a:r>
            <a:br>
              <a:rPr lang="en-US" dirty="0" smtClean="0"/>
            </a:br>
            <a:r>
              <a:rPr lang="en-US" dirty="0" smtClean="0"/>
              <a:t>(e.g. First Stars </a:t>
            </a:r>
            <a:r>
              <a:rPr lang="en-US" dirty="0" err="1" smtClean="0"/>
              <a:t>programme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And now?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kytr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054975" cy="4375892"/>
          </a:xfrm>
          <a:prstGeom prst="rect">
            <a:avLst/>
          </a:prstGeom>
          <a:noFill/>
        </p:spPr>
      </p:pic>
      <p:sp>
        <p:nvSpPr>
          <p:cNvPr id="70659" name="WordArt 3"/>
          <p:cNvSpPr>
            <a:spLocks noChangeArrowheads="1" noChangeShapeType="1" noTextEdit="1"/>
          </p:cNvSpPr>
          <p:nvPr/>
        </p:nvSpPr>
        <p:spPr bwMode="auto">
          <a:xfrm>
            <a:off x="1552575" y="2667000"/>
            <a:ext cx="1038225" cy="657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radio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dirty="0"/>
              <a:t>The Atmosphere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2000" y="1008000"/>
            <a:ext cx="7488000" cy="609600"/>
            <a:chOff x="384" y="3936"/>
            <a:chExt cx="5036" cy="384"/>
          </a:xfrm>
        </p:grpSpPr>
        <p:sp>
          <p:nvSpPr>
            <p:cNvPr id="70662" name="Line 6"/>
            <p:cNvSpPr>
              <a:spLocks noChangeShapeType="1"/>
            </p:cNvSpPr>
            <p:nvPr/>
          </p:nvSpPr>
          <p:spPr bwMode="auto">
            <a:xfrm>
              <a:off x="554" y="4032"/>
              <a:ext cx="4656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63" name="Text Box 7"/>
            <p:cNvSpPr txBox="1">
              <a:spLocks noChangeArrowheads="1"/>
            </p:cNvSpPr>
            <p:nvPr/>
          </p:nvSpPr>
          <p:spPr bwMode="auto">
            <a:xfrm>
              <a:off x="384" y="41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300m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70664" name="Line 8"/>
            <p:cNvSpPr>
              <a:spLocks noChangeShapeType="1"/>
            </p:cNvSpPr>
            <p:nvPr/>
          </p:nvSpPr>
          <p:spPr bwMode="auto">
            <a:xfrm>
              <a:off x="55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65" name="Line 9"/>
            <p:cNvSpPr>
              <a:spLocks noChangeShapeType="1"/>
            </p:cNvSpPr>
            <p:nvPr/>
          </p:nvSpPr>
          <p:spPr bwMode="auto">
            <a:xfrm>
              <a:off x="521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66" name="Line 10"/>
            <p:cNvSpPr>
              <a:spLocks noChangeShapeType="1"/>
            </p:cNvSpPr>
            <p:nvPr/>
          </p:nvSpPr>
          <p:spPr bwMode="auto">
            <a:xfrm>
              <a:off x="105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67" name="Line 11"/>
            <p:cNvSpPr>
              <a:spLocks noChangeShapeType="1"/>
            </p:cNvSpPr>
            <p:nvPr/>
          </p:nvSpPr>
          <p:spPr bwMode="auto">
            <a:xfrm>
              <a:off x="158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68" name="Line 12"/>
            <p:cNvSpPr>
              <a:spLocks noChangeShapeType="1"/>
            </p:cNvSpPr>
            <p:nvPr/>
          </p:nvSpPr>
          <p:spPr bwMode="auto">
            <a:xfrm>
              <a:off x="211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69" name="Line 13"/>
            <p:cNvSpPr>
              <a:spLocks noChangeShapeType="1"/>
            </p:cNvSpPr>
            <p:nvPr/>
          </p:nvSpPr>
          <p:spPr bwMode="auto">
            <a:xfrm>
              <a:off x="259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>
              <a:off x="312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1" name="Line 15"/>
            <p:cNvSpPr>
              <a:spLocks noChangeShapeType="1"/>
            </p:cNvSpPr>
            <p:nvPr/>
          </p:nvSpPr>
          <p:spPr bwMode="auto">
            <a:xfrm>
              <a:off x="3648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2" name="Line 16"/>
            <p:cNvSpPr>
              <a:spLocks noChangeShapeType="1"/>
            </p:cNvSpPr>
            <p:nvPr/>
          </p:nvSpPr>
          <p:spPr bwMode="auto">
            <a:xfrm>
              <a:off x="417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3" name="Line 17"/>
            <p:cNvSpPr>
              <a:spLocks noChangeShapeType="1"/>
            </p:cNvSpPr>
            <p:nvPr/>
          </p:nvSpPr>
          <p:spPr bwMode="auto">
            <a:xfrm>
              <a:off x="470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4" name="Text Box 18"/>
            <p:cNvSpPr txBox="1">
              <a:spLocks noChangeArrowheads="1"/>
            </p:cNvSpPr>
            <p:nvPr/>
          </p:nvSpPr>
          <p:spPr bwMode="auto">
            <a:xfrm>
              <a:off x="912" y="4128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3m</a:t>
              </a:r>
            </a:p>
          </p:txBody>
        </p:sp>
        <p:sp>
          <p:nvSpPr>
            <p:cNvPr id="70675" name="Text Box 19"/>
            <p:cNvSpPr txBox="1">
              <a:spLocks noChangeArrowheads="1"/>
            </p:cNvSpPr>
            <p:nvPr/>
          </p:nvSpPr>
          <p:spPr bwMode="auto">
            <a:xfrm>
              <a:off x="1440" y="412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3cm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70676" name="Text Box 20"/>
            <p:cNvSpPr txBox="1">
              <a:spLocks noChangeArrowheads="1"/>
            </p:cNvSpPr>
            <p:nvPr/>
          </p:nvSpPr>
          <p:spPr bwMode="auto">
            <a:xfrm>
              <a:off x="1920" y="4128"/>
              <a:ext cx="4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0.3mm</a:t>
              </a:r>
            </a:p>
          </p:txBody>
        </p:sp>
        <p:sp>
          <p:nvSpPr>
            <p:cNvPr id="70677" name="Text Box 21"/>
            <p:cNvSpPr txBox="1">
              <a:spLocks noChangeArrowheads="1"/>
            </p:cNvSpPr>
            <p:nvPr/>
          </p:nvSpPr>
          <p:spPr bwMode="auto">
            <a:xfrm>
              <a:off x="2448" y="4126"/>
              <a:ext cx="33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n-GB" sz="1400">
                  <a:solidFill>
                    <a:srgbClr val="CC0000"/>
                  </a:solidFill>
                  <a:sym typeface="Symbol" pitchFamily="18" charset="2"/>
                </a:rPr>
                <a:t>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70678" name="Text Box 22"/>
            <p:cNvSpPr txBox="1">
              <a:spLocks noChangeArrowheads="1"/>
            </p:cNvSpPr>
            <p:nvPr/>
          </p:nvSpPr>
          <p:spPr bwMode="auto">
            <a:xfrm>
              <a:off x="2928" y="4128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</a:t>
              </a:r>
              <a:r>
                <a:rPr lang="en-GB" sz="1400">
                  <a:solidFill>
                    <a:srgbClr val="CC0000"/>
                  </a:solidFill>
                  <a:sym typeface="Symbol" pitchFamily="18" charset="2"/>
                </a:rPr>
                <a:t>n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70679" name="Text Box 23"/>
            <p:cNvSpPr txBox="1">
              <a:spLocks noChangeArrowheads="1"/>
            </p:cNvSpPr>
            <p:nvPr/>
          </p:nvSpPr>
          <p:spPr bwMode="auto">
            <a:xfrm>
              <a:off x="3521" y="4128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n-GB" sz="1400">
                  <a:solidFill>
                    <a:srgbClr val="CC0000"/>
                  </a:solidFill>
                  <a:sym typeface="Symbol" pitchFamily="18" charset="2"/>
                </a:rPr>
                <a:t>Å</a:t>
              </a:r>
              <a:endParaRPr lang="en-GB" sz="1400">
                <a:solidFill>
                  <a:srgbClr val="CC0000"/>
                </a:solidFill>
              </a:endParaRPr>
            </a:p>
          </p:txBody>
        </p:sp>
        <p:sp>
          <p:nvSpPr>
            <p:cNvPr id="70680" name="Text Box 24"/>
            <p:cNvSpPr txBox="1">
              <a:spLocks noChangeArrowheads="1"/>
            </p:cNvSpPr>
            <p:nvPr/>
          </p:nvSpPr>
          <p:spPr bwMode="auto">
            <a:xfrm>
              <a:off x="4012" y="4128"/>
              <a:ext cx="3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3pm</a:t>
              </a:r>
            </a:p>
          </p:txBody>
        </p:sp>
        <p:sp>
          <p:nvSpPr>
            <p:cNvPr id="70681" name="Text Box 25"/>
            <p:cNvSpPr txBox="1">
              <a:spLocks noChangeArrowheads="1"/>
            </p:cNvSpPr>
            <p:nvPr/>
          </p:nvSpPr>
          <p:spPr bwMode="auto">
            <a:xfrm>
              <a:off x="4497" y="4128"/>
              <a:ext cx="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30fm</a:t>
              </a:r>
            </a:p>
          </p:txBody>
        </p:sp>
        <p:sp>
          <p:nvSpPr>
            <p:cNvPr id="70682" name="Text Box 26"/>
            <p:cNvSpPr txBox="1">
              <a:spLocks noChangeArrowheads="1"/>
            </p:cNvSpPr>
            <p:nvPr/>
          </p:nvSpPr>
          <p:spPr bwMode="auto">
            <a:xfrm>
              <a:off x="4987" y="4128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300am</a:t>
              </a:r>
            </a:p>
          </p:txBody>
        </p:sp>
      </p:grpSp>
      <p:sp>
        <p:nvSpPr>
          <p:cNvPr id="70683" name="WordArt 27"/>
          <p:cNvSpPr>
            <a:spLocks noChangeArrowheads="1" noChangeShapeType="1" noTextEdit="1"/>
          </p:cNvSpPr>
          <p:nvPr/>
        </p:nvSpPr>
        <p:spPr bwMode="auto">
          <a:xfrm rot="5400000">
            <a:off x="3008313" y="3581400"/>
            <a:ext cx="2743200" cy="152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optical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657855" y="2209802"/>
            <a:ext cx="2276477" cy="827088"/>
            <a:chOff x="3564" y="1584"/>
            <a:chExt cx="1434" cy="521"/>
          </a:xfrm>
        </p:grpSpPr>
        <p:sp>
          <p:nvSpPr>
            <p:cNvPr id="70685" name="Text Box 29"/>
            <p:cNvSpPr txBox="1">
              <a:spLocks noChangeArrowheads="1"/>
            </p:cNvSpPr>
            <p:nvPr/>
          </p:nvSpPr>
          <p:spPr bwMode="auto">
            <a:xfrm>
              <a:off x="3564" y="1584"/>
              <a:ext cx="2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2"/>
                  </a:solidFill>
                  <a:latin typeface="HelveticaNeueLT Com 65 Md" pitchFamily="34" charset="0"/>
                </a:rPr>
                <a:t>X</a:t>
              </a:r>
              <a:r>
                <a:rPr lang="en-GB" sz="1800" dirty="0" smtClean="0">
                  <a:solidFill>
                    <a:schemeClr val="accent2"/>
                  </a:solidFill>
                  <a:latin typeface="HelveticaNeueLT Com 65 Md" pitchFamily="34" charset="0"/>
                </a:rPr>
                <a:t>–</a:t>
              </a:r>
              <a:endParaRPr lang="en-GB" sz="1800" dirty="0">
                <a:solidFill>
                  <a:schemeClr val="accent2"/>
                </a:solidFill>
                <a:latin typeface="HelveticaNeueLT Com 65 Md" pitchFamily="34" charset="0"/>
              </a:endParaRPr>
            </a:p>
          </p:txBody>
        </p:sp>
        <p:sp>
          <p:nvSpPr>
            <p:cNvPr id="70686" name="Text Box 30"/>
            <p:cNvSpPr txBox="1">
              <a:spLocks noChangeArrowheads="1"/>
            </p:cNvSpPr>
            <p:nvPr/>
          </p:nvSpPr>
          <p:spPr bwMode="auto">
            <a:xfrm>
              <a:off x="4005" y="1872"/>
              <a:ext cx="2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accent2"/>
                  </a:solidFill>
                  <a:latin typeface="HelveticaNeueLT Com 65 Md" pitchFamily="34" charset="0"/>
                  <a:sym typeface="Symbol" pitchFamily="18" charset="2"/>
                </a:rPr>
                <a:t></a:t>
              </a:r>
              <a:r>
                <a:rPr lang="en-GB" dirty="0">
                  <a:solidFill>
                    <a:schemeClr val="accent2"/>
                  </a:solidFill>
                  <a:latin typeface="HelveticaNeueLT Com 65 Md" pitchFamily="34" charset="0"/>
                </a:rPr>
                <a:t>–</a:t>
              </a:r>
              <a:endParaRPr lang="en-GB" sz="1800" dirty="0">
                <a:solidFill>
                  <a:schemeClr val="accent2"/>
                </a:solidFill>
                <a:latin typeface="HelveticaNeueLT Com 65 Md" pitchFamily="34" charset="0"/>
              </a:endParaRPr>
            </a:p>
          </p:txBody>
        </p:sp>
        <p:sp>
          <p:nvSpPr>
            <p:cNvPr id="70687" name="Text Box 31"/>
            <p:cNvSpPr txBox="1">
              <a:spLocks noChangeArrowheads="1"/>
            </p:cNvSpPr>
            <p:nvPr/>
          </p:nvSpPr>
          <p:spPr bwMode="auto">
            <a:xfrm>
              <a:off x="4291" y="1728"/>
              <a:ext cx="7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2"/>
                  </a:solidFill>
                  <a:latin typeface="HelveticaNeueLT Com 65 Md" pitchFamily="34" charset="0"/>
                </a:rPr>
                <a:t>radiation</a:t>
              </a:r>
              <a:endParaRPr lang="en-GB" sz="1800" dirty="0">
                <a:solidFill>
                  <a:schemeClr val="accent2"/>
                </a:solidFill>
                <a:latin typeface="HelveticaNeueLT Com 65 Md" pitchFamily="34" charset="0"/>
              </a:endParaRPr>
            </a:p>
          </p:txBody>
        </p:sp>
      </p:grpSp>
      <p:pic>
        <p:nvPicPr>
          <p:cNvPr id="70688" name="Picture 32" descr="atc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3381375" cy="2638425"/>
          </a:xfrm>
          <a:prstGeom prst="rect">
            <a:avLst/>
          </a:prstGeom>
          <a:noFill/>
        </p:spPr>
      </p:pic>
      <p:pic>
        <p:nvPicPr>
          <p:cNvPr id="70689" name="Picture 33" descr="boompadereb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57200"/>
            <a:ext cx="3429000" cy="2571750"/>
          </a:xfrm>
          <a:prstGeom prst="rect">
            <a:avLst/>
          </a:prstGeom>
          <a:noFill/>
        </p:spPr>
      </p:pic>
      <p:pic>
        <p:nvPicPr>
          <p:cNvPr id="37" name="Picture 2" descr="ALMA_composing_s"/>
          <p:cNvPicPr>
            <a:picLocks noChangeAspect="1" noChangeArrowheads="1"/>
          </p:cNvPicPr>
          <p:nvPr/>
        </p:nvPicPr>
        <p:blipFill>
          <a:blip r:embed="rId5" cstate="print"/>
          <a:srcRect t="1477"/>
          <a:stretch>
            <a:fillRect/>
          </a:stretch>
        </p:blipFill>
        <p:spPr bwMode="auto">
          <a:xfrm>
            <a:off x="1371600" y="1676400"/>
            <a:ext cx="3841750" cy="269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90" name="Picture 34" descr="epn_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3886200"/>
            <a:ext cx="2895600" cy="2547937"/>
          </a:xfrm>
          <a:prstGeom prst="rect">
            <a:avLst/>
          </a:prstGeom>
          <a:noFill/>
        </p:spPr>
      </p:pic>
      <p:pic>
        <p:nvPicPr>
          <p:cNvPr id="70691" name="Picture 35" descr="hubble_t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914400"/>
            <a:ext cx="2195513" cy="3205163"/>
          </a:xfrm>
          <a:prstGeom prst="rect">
            <a:avLst/>
          </a:prstGeom>
          <a:noFill/>
        </p:spPr>
      </p:pic>
      <p:pic>
        <p:nvPicPr>
          <p:cNvPr id="70692" name="Picture 36" descr="xm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1752600"/>
            <a:ext cx="38100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0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  <p:bldP spid="706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5000"/>
            <a:lum/>
          </a:blip>
          <a:srcRect/>
          <a:stretch>
            <a:fillRect t="-10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opportunity knocks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Unique objects</a:t>
            </a:r>
          </a:p>
          <a:p>
            <a:pPr lvl="1"/>
            <a:r>
              <a:rPr lang="en-US" dirty="0" smtClean="0"/>
              <a:t>SN 1987A</a:t>
            </a:r>
          </a:p>
          <a:p>
            <a:pPr lvl="2"/>
            <a:r>
              <a:rPr lang="en-US" dirty="0" smtClean="0"/>
              <a:t>One in a century object?</a:t>
            </a:r>
          </a:p>
          <a:p>
            <a:pPr lvl="1"/>
            <a:r>
              <a:rPr lang="en-US" dirty="0" smtClean="0"/>
              <a:t>Comets</a:t>
            </a:r>
          </a:p>
          <a:p>
            <a:pPr lvl="2"/>
            <a:r>
              <a:rPr lang="en-US" dirty="0" smtClean="0"/>
              <a:t>Hale-Bopp, </a:t>
            </a:r>
            <a:r>
              <a:rPr lang="en-US" dirty="0" err="1" smtClean="0"/>
              <a:t>Hyakutake</a:t>
            </a:r>
            <a:r>
              <a:rPr lang="en-US" dirty="0" smtClean="0"/>
              <a:t>, </a:t>
            </a:r>
            <a:r>
              <a:rPr lang="en-GB" dirty="0" smtClean="0"/>
              <a:t>73P/</a:t>
            </a:r>
            <a:r>
              <a:rPr lang="en-GB" dirty="0" err="1" smtClean="0"/>
              <a:t>Schwassmann-Wachmann</a:t>
            </a:r>
            <a:r>
              <a:rPr lang="en-GB" dirty="0" smtClean="0"/>
              <a:t> 3, </a:t>
            </a:r>
            <a:r>
              <a:rPr lang="en-US" dirty="0" smtClean="0"/>
              <a:t>Shoemaker-Levy 9, Halley</a:t>
            </a:r>
          </a:p>
          <a:p>
            <a:pPr lvl="1"/>
            <a:r>
              <a:rPr lang="en-US" dirty="0" smtClean="0"/>
              <a:t>Near-Earth objects</a:t>
            </a:r>
            <a:endParaRPr lang="en-GB" dirty="0" smtClean="0"/>
          </a:p>
          <a:p>
            <a:pPr lvl="1"/>
            <a:r>
              <a:rPr lang="en-US" dirty="0" smtClean="0"/>
              <a:t>Solar system event</a:t>
            </a:r>
          </a:p>
          <a:p>
            <a:pPr lvl="2"/>
            <a:r>
              <a:rPr lang="en-US" dirty="0" smtClean="0"/>
              <a:t>Spots on Jupiter</a:t>
            </a:r>
          </a:p>
          <a:p>
            <a:pPr lvl="2"/>
            <a:r>
              <a:rPr lang="en-US" dirty="0" smtClean="0"/>
              <a:t>Volcano eruption on Io? </a:t>
            </a:r>
          </a:p>
          <a:p>
            <a:pPr lvl="2"/>
            <a:r>
              <a:rPr lang="en-US" dirty="0" smtClean="0"/>
              <a:t>Comet impact on </a:t>
            </a:r>
            <a:r>
              <a:rPr lang="en-US" dirty="0" smtClean="0"/>
              <a:t>Jupiter?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 r="3612"/>
          <a:stretch>
            <a:fillRect/>
          </a:stretch>
        </p:blipFill>
        <p:spPr bwMode="auto">
          <a:xfrm>
            <a:off x="5715000" y="1238831"/>
            <a:ext cx="3200400" cy="219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477000" y="4191000"/>
            <a:ext cx="1828800" cy="1752600"/>
            <a:chOff x="7162800" y="4191000"/>
            <a:chExt cx="1524000" cy="152697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2800" y="4191000"/>
              <a:ext cx="1524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62800" y="5410200"/>
              <a:ext cx="131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HelveticaNeueLT Com 65 Md" pitchFamily="34" charset="0"/>
                </a:rPr>
                <a:t>Wesley, 35cm</a:t>
              </a:r>
              <a:endParaRPr lang="en-GB" sz="1400" b="1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Questions for the coming years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nature of dark energy</a:t>
            </a:r>
          </a:p>
          <a:p>
            <a:r>
              <a:rPr lang="en-GB" dirty="0" smtClean="0"/>
              <a:t>nature of dark matter</a:t>
            </a:r>
          </a:p>
          <a:p>
            <a:r>
              <a:rPr lang="en-GB" dirty="0" smtClean="0"/>
              <a:t>when and how did the universe become transparent</a:t>
            </a:r>
          </a:p>
          <a:p>
            <a:pPr lvl="1"/>
            <a:r>
              <a:rPr lang="en-GB" dirty="0" smtClean="0"/>
              <a:t>what caused this transition</a:t>
            </a:r>
          </a:p>
          <a:p>
            <a:r>
              <a:rPr lang="en-GB" dirty="0" smtClean="0"/>
              <a:t>how did galaxies form</a:t>
            </a:r>
          </a:p>
          <a:p>
            <a:r>
              <a:rPr lang="en-GB" dirty="0" smtClean="0"/>
              <a:t>what is the connection between galaxies and black holes</a:t>
            </a:r>
          </a:p>
          <a:p>
            <a:r>
              <a:rPr lang="en-GB" dirty="0" smtClean="0"/>
              <a:t>how do stars and planets form</a:t>
            </a:r>
          </a:p>
          <a:p>
            <a:pPr lvl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410200" cy="1143000"/>
          </a:xfrm>
        </p:spPr>
        <p:txBody>
          <a:bodyPr/>
          <a:lstStyle/>
          <a:p>
            <a:r>
              <a:rPr lang="en-GB" dirty="0" smtClean="0"/>
              <a:t>An exciting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181600" cy="548640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New telescopes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LOFAR</a:t>
            </a:r>
          </a:p>
          <a:p>
            <a:pPr lvl="2"/>
            <a:r>
              <a:rPr lang="en-GB" dirty="0" smtClean="0"/>
              <a:t>open up completely new parameter space</a:t>
            </a:r>
            <a:endParaRPr lang="en-GB" dirty="0" smtClean="0"/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VISTA/VST</a:t>
            </a:r>
            <a:r>
              <a:rPr lang="en-GB" dirty="0" smtClean="0"/>
              <a:t> </a:t>
            </a:r>
          </a:p>
          <a:p>
            <a:pPr lvl="2"/>
            <a:r>
              <a:rPr lang="en-GB" dirty="0" smtClean="0"/>
              <a:t>survey telescopes to map large </a:t>
            </a:r>
            <a:br>
              <a:rPr lang="en-GB" dirty="0" smtClean="0"/>
            </a:br>
            <a:r>
              <a:rPr lang="en-GB" dirty="0" smtClean="0"/>
              <a:t>fractions of the sky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ALMA</a:t>
            </a:r>
            <a:r>
              <a:rPr lang="en-GB" dirty="0" smtClean="0"/>
              <a:t> </a:t>
            </a:r>
          </a:p>
          <a:p>
            <a:pPr lvl="2"/>
            <a:r>
              <a:rPr lang="en-GB" dirty="0" smtClean="0"/>
              <a:t>start in the coming years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E-ELT</a:t>
            </a:r>
            <a:r>
              <a:rPr lang="en-GB" dirty="0" smtClean="0"/>
              <a:t> </a:t>
            </a:r>
          </a:p>
          <a:p>
            <a:pPr lvl="2"/>
            <a:r>
              <a:rPr lang="en-GB" dirty="0" smtClean="0"/>
              <a:t>to be constructed in this decade</a:t>
            </a:r>
          </a:p>
          <a:p>
            <a:r>
              <a:rPr lang="en-GB" dirty="0" smtClean="0"/>
              <a:t>New missions (ESA’s Cosmic Vision)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EUCLID</a:t>
            </a:r>
          </a:p>
          <a:p>
            <a:pPr lvl="2"/>
            <a:r>
              <a:rPr lang="en-GB" dirty="0" smtClean="0"/>
              <a:t>map the IR extra-galactic sky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PLATO</a:t>
            </a:r>
          </a:p>
          <a:p>
            <a:pPr lvl="2"/>
            <a:r>
              <a:rPr lang="en-GB" dirty="0" smtClean="0"/>
              <a:t>detect earth-like planets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33806" y="76200"/>
            <a:ext cx="3433994" cy="6427200"/>
            <a:chOff x="5562600" y="0"/>
            <a:chExt cx="3433994" cy="6427200"/>
          </a:xfrm>
        </p:grpSpPr>
        <p:pic>
          <p:nvPicPr>
            <p:cNvPr id="5" name="Picture 2" descr="G:\April Chile\IMG_0658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62600" y="0"/>
              <a:ext cx="3420000" cy="2279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 descr="the-future-alma-array-on-chajnantor-1-big"/>
            <p:cNvPicPr>
              <a:picLocks noChangeArrowheads="1"/>
            </p:cNvPicPr>
            <p:nvPr/>
          </p:nvPicPr>
          <p:blipFill>
            <a:blip r:embed="rId3" cstate="print"/>
            <a:srcRect l="6236" r="4535"/>
            <a:stretch>
              <a:fillRect/>
            </a:stretch>
          </p:blipFill>
          <p:spPr bwMode="auto">
            <a:xfrm>
              <a:off x="5562600" y="2133600"/>
              <a:ext cx="3420000" cy="2156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EELT_Midday_2_label"/>
            <p:cNvPicPr>
              <a:picLocks noChangeArrowheads="1"/>
            </p:cNvPicPr>
            <p:nvPr/>
          </p:nvPicPr>
          <p:blipFill>
            <a:blip r:embed="rId4" cstate="print"/>
            <a:srcRect l="3212" t="2856" r="8315" b="3174"/>
            <a:stretch>
              <a:fillRect/>
            </a:stretch>
          </p:blipFill>
          <p:spPr bwMode="auto">
            <a:xfrm>
              <a:off x="5576594" y="4267200"/>
              <a:ext cx="3420000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Astrophysics in a Golden 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Full coverage of electro-magnetic spectrum </a:t>
            </a:r>
          </a:p>
          <a:p>
            <a:pPr marL="365125" lvl="3"/>
            <a:r>
              <a:rPr lang="en-US" dirty="0" smtClean="0">
                <a:solidFill>
                  <a:srgbClr val="0000FF"/>
                </a:solidFill>
              </a:rPr>
              <a:t>MAGIC/HESS/VERITAS </a:t>
            </a:r>
            <a:r>
              <a:rPr lang="en-US" dirty="0" smtClean="0"/>
              <a:t>(ultra-high energy photons)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FF0000"/>
                </a:solidFill>
              </a:rPr>
              <a:t>Fermi/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INTEGRAL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(</a:t>
            </a:r>
            <a:r>
              <a:rPr lang="en-US" dirty="0" smtClean="0">
                <a:sym typeface="Symbol"/>
              </a:rPr>
              <a:t>-rays)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XMM/Chandra/Swift/Rossi XTE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(X-rays)  </a:t>
            </a:r>
            <a:r>
              <a:rPr lang="en-US" dirty="0" err="1" smtClean="0">
                <a:solidFill>
                  <a:srgbClr val="FF0000"/>
                </a:solidFill>
                <a:sym typeface="Wingdings" pitchFamily="2" charset="2"/>
              </a:rPr>
              <a:t>Galex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(UV) 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HST/Gaia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(optical) 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ground-based optical/IR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Spitzer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(infrared)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Herschel/Planck</a:t>
            </a:r>
            <a:r>
              <a:rPr lang="en-US" dirty="0" smtClean="0">
                <a:sym typeface="Wingdings" pitchFamily="2" charset="2"/>
              </a:rPr>
              <a:t>  (sub-mm)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IRAM/JCMT/APEX/ALMA</a:t>
            </a:r>
            <a:r>
              <a:rPr lang="en-US" dirty="0" smtClean="0">
                <a:sym typeface="Wingdings" pitchFamily="2" charset="2"/>
              </a:rPr>
              <a:t>  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radio telescopes</a:t>
            </a:r>
          </a:p>
          <a:p>
            <a:pPr marL="365125" lvl="3"/>
            <a:r>
              <a:rPr lang="en-US" dirty="0" smtClean="0">
                <a:sym typeface="Wingdings" pitchFamily="2" charset="2"/>
              </a:rPr>
              <a:t>20 orders of magnitude in wavelength/frequency/energy</a:t>
            </a:r>
          </a:p>
          <a:p>
            <a:pPr marL="365125" lvl="3"/>
            <a:r>
              <a:rPr lang="en-US" dirty="0" smtClean="0">
                <a:sym typeface="Wingdings" pitchFamily="2" charset="2"/>
              </a:rPr>
              <a:t>Large archive collections (e.g.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ROSAT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ISO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smtClean="0">
                <a:solidFill>
                  <a:srgbClr val="0000FF"/>
                </a:solidFill>
                <a:sym typeface="Wingdings" pitchFamily="2" charset="2"/>
              </a:rPr>
              <a:t>ESO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HST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MAST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pPr marL="228600" lvl="3">
              <a:buFont typeface="Arial" pitchFamily="34" charset="0"/>
              <a:buChar char="•"/>
            </a:pPr>
            <a:r>
              <a:rPr lang="en-US" sz="3200" dirty="0" err="1" smtClean="0"/>
              <a:t>Astro</a:t>
            </a:r>
            <a:r>
              <a:rPr lang="en-US" sz="3200" dirty="0" smtClean="0"/>
              <a:t>-particles joining in</a:t>
            </a:r>
          </a:p>
          <a:p>
            <a:pPr marL="685800" lvl="4">
              <a:buFont typeface="Arial" pitchFamily="34" charset="0"/>
              <a:buChar char="•"/>
            </a:pPr>
            <a:r>
              <a:rPr lang="en-US" sz="3200" dirty="0" smtClean="0"/>
              <a:t>cosmic rays, neutrinos, gravitational waves, dark matter searches 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Astrophysics in a Golden 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International Year of Astronomy</a:t>
            </a:r>
          </a:p>
          <a:p>
            <a:pPr lvl="1"/>
            <a:r>
              <a:rPr lang="en-US" dirty="0" smtClean="0"/>
              <a:t>Fantastic boost in the public</a:t>
            </a:r>
          </a:p>
          <a:p>
            <a:pPr lvl="1"/>
            <a:r>
              <a:rPr lang="en-US" dirty="0" smtClean="0"/>
              <a:t>Increased awareness</a:t>
            </a:r>
          </a:p>
          <a:p>
            <a:pPr lvl="1"/>
            <a:r>
              <a:rPr lang="en-US" dirty="0" smtClean="0"/>
              <a:t>Strong public support</a:t>
            </a:r>
          </a:p>
          <a:p>
            <a:pPr lvl="1"/>
            <a:r>
              <a:rPr lang="en-US" dirty="0" smtClean="0"/>
              <a:t>Continued interest</a:t>
            </a:r>
          </a:p>
          <a:p>
            <a:pPr lvl="2"/>
            <a:r>
              <a:rPr lang="en-US" dirty="0" smtClean="0"/>
              <a:t>Connected to the ‘big’ questions</a:t>
            </a:r>
          </a:p>
          <a:p>
            <a:pPr lvl="2"/>
            <a:r>
              <a:rPr lang="en-US" dirty="0" smtClean="0"/>
              <a:t>Where do we come from?</a:t>
            </a:r>
          </a:p>
          <a:p>
            <a:pPr lvl="2"/>
            <a:r>
              <a:rPr lang="en-US" dirty="0" smtClean="0"/>
              <a:t>What is our future?</a:t>
            </a:r>
          </a:p>
          <a:p>
            <a:pPr lvl="1"/>
            <a:endParaRPr lang="en-GB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0355" y="2362200"/>
            <a:ext cx="2098845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53400" cy="7175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0" dirty="0" smtClean="0"/>
              <a:t>Fantastic opportunities</a:t>
            </a:r>
            <a:endParaRPr lang="en-GB" sz="3200" b="0" dirty="0"/>
          </a:p>
        </p:txBody>
      </p:sp>
      <p:pic>
        <p:nvPicPr>
          <p:cNvPr id="10243" name="Content Placeholder 9" descr="fig2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0" y="1066800"/>
            <a:ext cx="5638800" cy="2209800"/>
          </a:xfrm>
        </p:spPr>
      </p:pic>
      <p:sp>
        <p:nvSpPr>
          <p:cNvPr id="10244" name="Text Placeholder 10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3008313" cy="50593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 smtClean="0"/>
              <a:t>Already existing ground-based facilities in Europe</a:t>
            </a:r>
          </a:p>
          <a:p>
            <a:pPr marL="0" lvl="1" eaLnBrk="1" hangingPunct="1">
              <a:defRPr/>
            </a:pPr>
            <a:r>
              <a:rPr lang="en-US" sz="1600" dirty="0" err="1" smtClean="0"/>
              <a:t>Westerbork</a:t>
            </a:r>
            <a:r>
              <a:rPr lang="en-US" sz="1600" dirty="0" smtClean="0"/>
              <a:t>, </a:t>
            </a:r>
            <a:r>
              <a:rPr lang="en-US" sz="1600" dirty="0" err="1" smtClean="0"/>
              <a:t>Roque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Muchachos</a:t>
            </a:r>
            <a:r>
              <a:rPr lang="en-US" sz="1600" dirty="0" smtClean="0"/>
              <a:t> (GTC, WHT, TNG, NOT, ING, MAGIC), Solar telescope on El </a:t>
            </a:r>
            <a:r>
              <a:rPr lang="en-US" sz="1600" dirty="0" err="1" smtClean="0"/>
              <a:t>Teide</a:t>
            </a:r>
            <a:r>
              <a:rPr lang="en-US" sz="1600" dirty="0" smtClean="0"/>
              <a:t>, </a:t>
            </a:r>
            <a:r>
              <a:rPr lang="en-US" sz="1600" dirty="0" err="1" smtClean="0"/>
              <a:t>Effelsberg</a:t>
            </a:r>
            <a:r>
              <a:rPr lang="en-US" sz="1600" dirty="0" smtClean="0"/>
              <a:t>, JCMT, La </a:t>
            </a:r>
            <a:r>
              <a:rPr lang="en-US" sz="1600" dirty="0" err="1" smtClean="0"/>
              <a:t>Silla</a:t>
            </a:r>
            <a:r>
              <a:rPr lang="en-US" sz="1600" dirty="0" smtClean="0"/>
              <a:t>, </a:t>
            </a:r>
            <a:r>
              <a:rPr lang="en-US" sz="1600" dirty="0" err="1" smtClean="0"/>
              <a:t>Paranal</a:t>
            </a:r>
            <a:r>
              <a:rPr lang="en-US" sz="1600" dirty="0" smtClean="0"/>
              <a:t>, IRAM (Plateau de </a:t>
            </a:r>
            <a:r>
              <a:rPr lang="en-US" sz="1600" dirty="0" err="1" smtClean="0"/>
              <a:t>Bure</a:t>
            </a:r>
            <a:r>
              <a:rPr lang="en-US" sz="1600" dirty="0" smtClean="0"/>
              <a:t>, Pico </a:t>
            </a:r>
            <a:r>
              <a:rPr lang="en-US" sz="1600" dirty="0" err="1" smtClean="0"/>
              <a:t>Veleta</a:t>
            </a:r>
            <a:r>
              <a:rPr lang="en-US" sz="1600" dirty="0" smtClean="0"/>
              <a:t>), </a:t>
            </a:r>
            <a:r>
              <a:rPr lang="en-US" sz="1600" dirty="0" smtClean="0"/>
              <a:t>HESS, MAGIC</a:t>
            </a:r>
            <a:endParaRPr lang="en-US" sz="1600" dirty="0" smtClean="0"/>
          </a:p>
          <a:p>
            <a:pPr eaLnBrk="1" hangingPunct="1">
              <a:defRPr/>
            </a:pPr>
            <a:r>
              <a:rPr lang="en-US" sz="2400" dirty="0" smtClean="0"/>
              <a:t>New facilities</a:t>
            </a:r>
          </a:p>
          <a:p>
            <a:pPr marL="0" lvl="1" eaLnBrk="1" hangingPunct="1">
              <a:defRPr/>
            </a:pPr>
            <a:r>
              <a:rPr lang="en-US" sz="2200" dirty="0" smtClean="0"/>
              <a:t>Just started: </a:t>
            </a:r>
            <a:br>
              <a:rPr lang="en-US" sz="2200" dirty="0" smtClean="0"/>
            </a:br>
            <a:r>
              <a:rPr lang="en-US" sz="2200" dirty="0" smtClean="0"/>
              <a:t>VISTA</a:t>
            </a:r>
            <a:r>
              <a:rPr lang="en-US" sz="2200" dirty="0" smtClean="0"/>
              <a:t>, </a:t>
            </a:r>
            <a:r>
              <a:rPr lang="en-US" sz="2200" dirty="0" smtClean="0"/>
              <a:t>LOFAR</a:t>
            </a:r>
            <a:r>
              <a:rPr lang="en-US" sz="2200" dirty="0" smtClean="0"/>
              <a:t>, </a:t>
            </a:r>
            <a:endParaRPr lang="en-US" sz="2200" dirty="0" smtClean="0"/>
          </a:p>
          <a:p>
            <a:pPr marL="0" lvl="1" eaLnBrk="1" hangingPunct="1">
              <a:defRPr/>
            </a:pPr>
            <a:r>
              <a:rPr lang="en-US" sz="2200" dirty="0" smtClean="0"/>
              <a:t>To come soon: </a:t>
            </a:r>
            <a:br>
              <a:rPr lang="en-US" sz="2200" dirty="0" smtClean="0"/>
            </a:br>
            <a:r>
              <a:rPr lang="en-US" sz="2200" dirty="0" smtClean="0"/>
              <a:t>VST, ALMA</a:t>
            </a:r>
            <a:endParaRPr lang="en-US" sz="2200" dirty="0" smtClean="0"/>
          </a:p>
          <a:p>
            <a:pPr eaLnBrk="1" hangingPunct="1">
              <a:defRPr/>
            </a:pPr>
            <a:r>
              <a:rPr lang="en-US" sz="2400" dirty="0" smtClean="0"/>
              <a:t>Under discussion</a:t>
            </a:r>
          </a:p>
          <a:p>
            <a:pPr marL="0" lvl="1" eaLnBrk="1" hangingPunct="1">
              <a:defRPr/>
            </a:pPr>
            <a:r>
              <a:rPr lang="en-US" sz="2200" dirty="0" smtClean="0"/>
              <a:t>E-ELT, SKA, EST, CTA</a:t>
            </a:r>
          </a:p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10245" name="Picture 10" descr="fig2-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7413" y="3276600"/>
            <a:ext cx="56403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 descr="E-ELT-1_20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7413" y="5105400"/>
            <a:ext cx="1668462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5105400"/>
            <a:ext cx="23225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do not have to observe yourself any longer!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Service observing at many telescopes</a:t>
            </a:r>
          </a:p>
          <a:p>
            <a:r>
              <a:rPr lang="en-US" dirty="0" smtClean="0"/>
              <a:t>Massive surveys publicly available</a:t>
            </a:r>
          </a:p>
          <a:p>
            <a:pPr lvl="1"/>
            <a:r>
              <a:rPr lang="en-US" dirty="0" smtClean="0"/>
              <a:t>Sloan Digital Sky Survey (SDSS)</a:t>
            </a:r>
          </a:p>
          <a:p>
            <a:pPr lvl="1"/>
            <a:r>
              <a:rPr lang="en-US" dirty="0" smtClean="0"/>
              <a:t>CFHT Legacy Surveys</a:t>
            </a:r>
          </a:p>
          <a:p>
            <a:pPr lvl="1"/>
            <a:r>
              <a:rPr lang="en-US" dirty="0" smtClean="0"/>
              <a:t>UK Infrared </a:t>
            </a:r>
            <a:r>
              <a:rPr lang="en-GB" dirty="0" smtClean="0"/>
              <a:t>Deep Sky Survey (UKIDSS)</a:t>
            </a:r>
          </a:p>
          <a:p>
            <a:pPr lvl="1"/>
            <a:r>
              <a:rPr lang="en-US" dirty="0" smtClean="0"/>
              <a:t>GOODS/COSMOS</a:t>
            </a:r>
            <a:endParaRPr lang="en-GB" dirty="0" smtClean="0"/>
          </a:p>
          <a:p>
            <a:pPr lvl="1"/>
            <a:r>
              <a:rPr lang="en-US" dirty="0" smtClean="0"/>
              <a:t>VST Public Surveys</a:t>
            </a:r>
          </a:p>
          <a:p>
            <a:pPr lvl="1"/>
            <a:r>
              <a:rPr lang="en-US" dirty="0" smtClean="0"/>
              <a:t>VISTA Public Surveys</a:t>
            </a:r>
          </a:p>
          <a:p>
            <a:pPr lvl="1"/>
            <a:r>
              <a:rPr lang="en-US" dirty="0" err="1" smtClean="0"/>
              <a:t>PanSTARRS</a:t>
            </a:r>
            <a:r>
              <a:rPr lang="en-US" dirty="0" smtClean="0"/>
              <a:t> (US)</a:t>
            </a:r>
          </a:p>
          <a:p>
            <a:pPr lvl="1"/>
            <a:r>
              <a:rPr lang="en-US" dirty="0" smtClean="0"/>
              <a:t>Dark Energy Survey (US/European)</a:t>
            </a:r>
          </a:p>
          <a:p>
            <a:pPr lvl="1"/>
            <a:r>
              <a:rPr lang="en-US" dirty="0" smtClean="0"/>
              <a:t>Large Synoptic Survey Telescope (LSST – US; proposed)</a:t>
            </a:r>
          </a:p>
          <a:p>
            <a:r>
              <a:rPr lang="en-US" dirty="0" smtClean="0"/>
              <a:t>Large Archives </a:t>
            </a:r>
          </a:p>
          <a:p>
            <a:pPr lvl="1"/>
            <a:r>
              <a:rPr lang="en-US" dirty="0" smtClean="0"/>
              <a:t>ING, ESO, HST/MAST (US and mostly space)</a:t>
            </a:r>
          </a:p>
          <a:p>
            <a:pPr lvl="1" algn="r">
              <a:buNone/>
            </a:pPr>
            <a:r>
              <a:rPr lang="en-US" dirty="0" smtClean="0">
                <a:solidFill>
                  <a:srgbClr val="FF0000"/>
                </a:solidFill>
              </a:rPr>
              <a:t>Presentation by Eduardo Gonzalez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themes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matters in the universe?</a:t>
            </a:r>
          </a:p>
          <a:p>
            <a:r>
              <a:rPr lang="en-US" dirty="0" smtClean="0"/>
              <a:t>Planets, planets, planets</a:t>
            </a:r>
          </a:p>
          <a:p>
            <a:r>
              <a:rPr lang="en-US" dirty="0" smtClean="0"/>
              <a:t>How did stars and planets form?</a:t>
            </a:r>
          </a:p>
          <a:p>
            <a:r>
              <a:rPr lang="en-US" dirty="0" smtClean="0"/>
              <a:t>The Milky Way our Home</a:t>
            </a:r>
          </a:p>
          <a:p>
            <a:r>
              <a:rPr lang="en-US" dirty="0" smtClean="0"/>
              <a:t>Our own black hole</a:t>
            </a:r>
          </a:p>
          <a:p>
            <a:r>
              <a:rPr lang="en-US" dirty="0" smtClean="0"/>
              <a:t>How galaxies form and evolve?</a:t>
            </a:r>
          </a:p>
          <a:p>
            <a:r>
              <a:rPr lang="en-US" dirty="0" smtClean="0"/>
              <a:t>Fashions and other transients</a:t>
            </a:r>
          </a:p>
          <a:p>
            <a:r>
              <a:rPr lang="en-US" dirty="0" smtClean="0"/>
              <a:t>When opportunity knocks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060" y="4495800"/>
            <a:ext cx="198154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matters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Characterisation</a:t>
            </a:r>
            <a:r>
              <a:rPr lang="en-US" dirty="0" smtClean="0"/>
              <a:t> of dark matter and dark energy</a:t>
            </a:r>
          </a:p>
          <a:p>
            <a:pPr lvl="1"/>
            <a:r>
              <a:rPr lang="en-US" dirty="0" smtClean="0"/>
              <a:t>Requires large </a:t>
            </a:r>
            <a:r>
              <a:rPr lang="en-US" dirty="0" smtClean="0"/>
              <a:t>samples </a:t>
            </a:r>
          </a:p>
          <a:p>
            <a:pPr lvl="2"/>
            <a:r>
              <a:rPr lang="en-US" dirty="0" smtClean="0"/>
              <a:t>sample a large fraction of the universe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Multi-year and (often) multi-telescope </a:t>
            </a:r>
            <a:r>
              <a:rPr lang="en-US" dirty="0" smtClean="0"/>
              <a:t>projects</a:t>
            </a:r>
          </a:p>
          <a:p>
            <a:pPr lvl="1"/>
            <a:r>
              <a:rPr lang="en-US" dirty="0" smtClean="0"/>
              <a:t>Measure the distribution of matter and the expansion history of the universe</a:t>
            </a:r>
            <a:endParaRPr lang="en-US" dirty="0" smtClean="0"/>
          </a:p>
          <a:p>
            <a:pPr lvl="2"/>
            <a:r>
              <a:rPr lang="en-US" dirty="0" smtClean="0"/>
              <a:t>Baryonic acoustic oscillations</a:t>
            </a:r>
            <a:endParaRPr lang="en-US" dirty="0" smtClean="0"/>
          </a:p>
          <a:p>
            <a:pPr lvl="2"/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Supernovae</a:t>
            </a:r>
            <a:endParaRPr lang="en-US" dirty="0" smtClean="0"/>
          </a:p>
          <a:p>
            <a:pPr lvl="2"/>
            <a:r>
              <a:rPr lang="en-US" dirty="0" smtClean="0"/>
              <a:t>Galaxy </a:t>
            </a:r>
            <a:r>
              <a:rPr lang="en-US" dirty="0" smtClean="0"/>
              <a:t>clusters</a:t>
            </a:r>
            <a:endParaRPr lang="en-US" dirty="0" smtClean="0"/>
          </a:p>
          <a:p>
            <a:pPr lvl="2"/>
            <a:r>
              <a:rPr lang="en-US" dirty="0" err="1" smtClean="0"/>
              <a:t>Redshift</a:t>
            </a:r>
            <a:r>
              <a:rPr lang="en-US" dirty="0" smtClean="0"/>
              <a:t> </a:t>
            </a:r>
            <a:r>
              <a:rPr lang="en-US" dirty="0" smtClean="0"/>
              <a:t>distortions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248400"/>
            <a:ext cx="36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Millenium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simulation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Springel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6182</TotalTime>
  <Words>1358</Words>
  <Application>Microsoft Office PowerPoint</Application>
  <PresentationFormat>On-screen Show (4:3)</PresentationFormat>
  <Paragraphs>285</Paragraphs>
  <Slides>32</Slides>
  <Notes>9</Notes>
  <HiddenSlides>5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Photo Editor Photo</vt:lpstr>
      <vt:lpstr>Exciting Astrophysics</vt:lpstr>
      <vt:lpstr>Astronomy is different …</vt:lpstr>
      <vt:lpstr>The Atmosphere</vt:lpstr>
      <vt:lpstr>Astrophysics in a Golden Age</vt:lpstr>
      <vt:lpstr>Astrophysics in a Golden Age</vt:lpstr>
      <vt:lpstr>Fantastic opportunities</vt:lpstr>
      <vt:lpstr>You do not have to observe yourself any longer!</vt:lpstr>
      <vt:lpstr>Science themes</vt:lpstr>
      <vt:lpstr>What matters in the Universe?</vt:lpstr>
      <vt:lpstr>Dark Energy</vt:lpstr>
      <vt:lpstr>Planets, planets, planets</vt:lpstr>
      <vt:lpstr>Planets</vt:lpstr>
      <vt:lpstr>The ESO exo-planet machinery</vt:lpstr>
      <vt:lpstr>A planet with 1.9M and one in the habitable zone</vt:lpstr>
      <vt:lpstr>β Pic planet</vt:lpstr>
      <vt:lpstr>Searching for other earths</vt:lpstr>
      <vt:lpstr>Gamma-Ray Bursts</vt:lpstr>
      <vt:lpstr>SN/GRB connection</vt:lpstr>
      <vt:lpstr>Rapid Response Mode</vt:lpstr>
      <vt:lpstr>Gamma-Ray Bursts</vt:lpstr>
      <vt:lpstr>Most distant stellar object yet observed – GRB 090423</vt:lpstr>
      <vt:lpstr>GRB 090423</vt:lpstr>
      <vt:lpstr>Star and planet formation</vt:lpstr>
      <vt:lpstr>The Milky Way – our home</vt:lpstr>
      <vt:lpstr>Our own black hole</vt:lpstr>
      <vt:lpstr>Galactic Centre</vt:lpstr>
      <vt:lpstr>How did galaxies form and evolve?</vt:lpstr>
      <vt:lpstr>The distant universe</vt:lpstr>
      <vt:lpstr>Fashions and other transient phenomena</vt:lpstr>
      <vt:lpstr>When opportunity knocks</vt:lpstr>
      <vt:lpstr>Questions for the coming years</vt:lpstr>
      <vt:lpstr>An exciting future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Astrophysics for the next decade</dc:title>
  <dc:creator/>
  <cp:lastModifiedBy>Leibundgut</cp:lastModifiedBy>
  <cp:revision>48</cp:revision>
  <dcterms:created xsi:type="dcterms:W3CDTF">2006-08-16T00:00:00Z</dcterms:created>
  <dcterms:modified xsi:type="dcterms:W3CDTF">2010-09-05T16:03:57Z</dcterms:modified>
</cp:coreProperties>
</file>