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9" r:id="rId3"/>
    <p:sldId id="377" r:id="rId4"/>
    <p:sldId id="379" r:id="rId5"/>
    <p:sldId id="430" r:id="rId6"/>
    <p:sldId id="381" r:id="rId7"/>
    <p:sldId id="359" r:id="rId8"/>
    <p:sldId id="388" r:id="rId9"/>
    <p:sldId id="386" r:id="rId10"/>
    <p:sldId id="387" r:id="rId11"/>
    <p:sldId id="389" r:id="rId12"/>
    <p:sldId id="391" r:id="rId13"/>
    <p:sldId id="368" r:id="rId14"/>
    <p:sldId id="369" r:id="rId15"/>
    <p:sldId id="371" r:id="rId16"/>
    <p:sldId id="273" r:id="rId17"/>
    <p:sldId id="319" r:id="rId18"/>
    <p:sldId id="361" r:id="rId19"/>
    <p:sldId id="357" r:id="rId20"/>
    <p:sldId id="397" r:id="rId21"/>
    <p:sldId id="325" r:id="rId22"/>
    <p:sldId id="398" r:id="rId23"/>
    <p:sldId id="375" r:id="rId24"/>
    <p:sldId id="323" r:id="rId25"/>
    <p:sldId id="399" r:id="rId26"/>
    <p:sldId id="326" r:id="rId27"/>
    <p:sldId id="374" r:id="rId28"/>
    <p:sldId id="418" r:id="rId29"/>
    <p:sldId id="419" r:id="rId30"/>
    <p:sldId id="428" r:id="rId31"/>
    <p:sldId id="337" r:id="rId32"/>
    <p:sldId id="343" r:id="rId33"/>
    <p:sldId id="345" r:id="rId34"/>
    <p:sldId id="346" r:id="rId35"/>
    <p:sldId id="364" r:id="rId36"/>
    <p:sldId id="390" r:id="rId37"/>
    <p:sldId id="372" r:id="rId38"/>
    <p:sldId id="408" r:id="rId39"/>
    <p:sldId id="409" r:id="rId40"/>
    <p:sldId id="410" r:id="rId41"/>
    <p:sldId id="423" r:id="rId42"/>
    <p:sldId id="424" r:id="rId43"/>
    <p:sldId id="429" r:id="rId44"/>
    <p:sldId id="425" r:id="rId45"/>
    <p:sldId id="426" r:id="rId46"/>
    <p:sldId id="422" r:id="rId47"/>
    <p:sldId id="411" r:id="rId48"/>
    <p:sldId id="415" r:id="rId49"/>
    <p:sldId id="414" r:id="rId50"/>
    <p:sldId id="407" r:id="rId51"/>
  </p:sldIdLst>
  <p:sldSz cx="9144000" cy="6858000" type="screen4x3"/>
  <p:notesSz cx="6648450" cy="97821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A4E8"/>
    <a:srgbClr val="CC00CC"/>
    <a:srgbClr val="CC0000"/>
    <a:srgbClr val="2E2F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2027" autoAdjust="0"/>
  </p:normalViewPr>
  <p:slideViewPr>
    <p:cSldViewPr>
      <p:cViewPr varScale="1">
        <p:scale>
          <a:sx n="69" d="100"/>
          <a:sy n="69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89500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6613"/>
            <a:ext cx="531812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A2C3FC-C54E-4C87-9D49-A39829477AB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A6761-22D7-4D0B-937B-08C115A26DA8}" type="slidenum">
              <a:rPr lang="en-GB"/>
              <a:pPr/>
              <a:t>8</a:t>
            </a:fld>
            <a:endParaRPr lang="en-GB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646613"/>
            <a:ext cx="4876800" cy="440213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77701-50DB-4793-A6CC-52F54835B433}" type="slidenum">
              <a:rPr lang="en-GB"/>
              <a:pPr/>
              <a:t>9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646613"/>
            <a:ext cx="4876800" cy="440213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synchrotron emission with</a:t>
            </a:r>
            <a:r>
              <a:rPr lang="en-US" baseline="0" dirty="0" smtClean="0"/>
              <a:t> spectral index alpha</a:t>
            </a:r>
          </a:p>
          <a:p>
            <a:r>
              <a:rPr lang="en-US" baseline="0" dirty="0" smtClean="0"/>
              <a:t>second alpha is the dust emission coefficient (kappa/kappa_0)=(lambda/lambda_0)^alpha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2C3FC-C54E-4C87-9D49-A39829477AB1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C3B77-86B5-403E-B54C-F8170A67106A}" type="slidenum">
              <a:rPr lang="en-GB"/>
              <a:pPr/>
              <a:t>15</a:t>
            </a:fld>
            <a:endParaRPr lang="en-GB"/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92313" y="733425"/>
            <a:ext cx="2665412" cy="36687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065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30288" y="4649788"/>
            <a:ext cx="4595812" cy="3762375"/>
          </a:xfrm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E1619-BB69-4E8D-9B1A-C2ADC18974B7}" type="slidenum">
              <a:rPr lang="en-GB"/>
              <a:pPr/>
              <a:t>19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8913" y="74613"/>
            <a:ext cx="6846888" cy="5135562"/>
          </a:xfrm>
          <a:solidFill>
            <a:srgbClr val="FFFFFF"/>
          </a:solidFill>
          <a:ln/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366713" y="6157913"/>
            <a:ext cx="4256087" cy="5791200"/>
          </a:xfrm>
          <a:ln/>
        </p:spPr>
        <p:txBody>
          <a:bodyPr wrap="none" anchor="ctr"/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12 June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2E2F5E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>
              <a:lumMod val="95000"/>
            </a:schemeClr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>
              <a:lumMod val="95000"/>
            </a:schemeClr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>
              <a:lumMod val="95000"/>
            </a:schemeClr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Hatfield\eso1032a.m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Bruno\paps\87_morphology\animation_sinf11.mp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SN 1987A </a:t>
            </a:r>
            <a:r>
              <a:rPr lang="en-GB" smtClean="0"/>
              <a:t/>
            </a:r>
            <a:br>
              <a:rPr lang="en-GB" smtClean="0"/>
            </a:br>
            <a:r>
              <a:rPr lang="en-GB" sz="3200" smtClean="0"/>
              <a:t>spectacular </a:t>
            </a:r>
            <a:r>
              <a:rPr lang="en-GB" sz="3200" dirty="0" smtClean="0"/>
              <a:t>physics</a:t>
            </a:r>
            <a:endParaRPr lang="en-GB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9552" y="4124672"/>
            <a:ext cx="6400800" cy="1752600"/>
          </a:xfrm>
        </p:spPr>
        <p:txBody>
          <a:bodyPr/>
          <a:lstStyle/>
          <a:p>
            <a:r>
              <a:rPr lang="en-GB" dirty="0"/>
              <a:t>Bruno </a:t>
            </a:r>
            <a:r>
              <a:rPr lang="en-GB" dirty="0" smtClean="0"/>
              <a:t>Leibundgut</a:t>
            </a:r>
            <a:r>
              <a:rPr lang="en-GB" dirty="0"/>
              <a:t/>
            </a:r>
            <a:br>
              <a:rPr lang="en-GB" dirty="0"/>
            </a:br>
            <a:r>
              <a:rPr lang="en-US" dirty="0" smtClean="0"/>
              <a:t>ESO</a:t>
            </a:r>
            <a:endParaRPr lang="en-GB" dirty="0"/>
          </a:p>
        </p:txBody>
      </p:sp>
      <p:pic>
        <p:nvPicPr>
          <p:cNvPr id="6" name="Picture 4" descr="sn87a_may2010v2.jpg                                            0018DCF5robert                         C54A261A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00" y="188640"/>
            <a:ext cx="2489969" cy="272465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3933056"/>
            <a:ext cx="2656800" cy="254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3498"/>
          <a:stretch>
            <a:fillRect/>
          </a:stretch>
        </p:blipFill>
        <p:spPr bwMode="auto">
          <a:xfrm>
            <a:off x="186923" y="3645024"/>
            <a:ext cx="265688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 l="48455"/>
          <a:stretch>
            <a:fillRect/>
          </a:stretch>
        </p:blipFill>
        <p:spPr bwMode="auto">
          <a:xfrm>
            <a:off x="6228000" y="188640"/>
            <a:ext cx="2656800" cy="257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drive SN emission </a:t>
            </a:r>
            <a:br>
              <a:rPr lang="en-US"/>
            </a:br>
            <a:r>
              <a:rPr lang="en-US"/>
              <a:t>at late phases?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Freeze-out</a:t>
            </a:r>
          </a:p>
          <a:p>
            <a:pPr lvl="1">
              <a:buNone/>
            </a:pPr>
            <a:r>
              <a:rPr lang="en-US" dirty="0"/>
              <a:t>recombination of atoms at long time-scales</a:t>
            </a:r>
          </a:p>
          <a:p>
            <a:endParaRPr lang="en-US" dirty="0"/>
          </a:p>
        </p:txBody>
      </p:sp>
      <p:pic>
        <p:nvPicPr>
          <p:cNvPr id="177156" name="Picture 4" descr="DIEHL_FIG9_8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2565400"/>
            <a:ext cx="5651500" cy="42545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excitement is back 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increase observed in</a:t>
            </a:r>
          </a:p>
          <a:p>
            <a:pPr lvl="1"/>
            <a:r>
              <a:rPr lang="en-GB" dirty="0" smtClean="0"/>
              <a:t>X-rays</a:t>
            </a:r>
          </a:p>
          <a:p>
            <a:pPr lvl="1"/>
            <a:r>
              <a:rPr lang="en-GB" dirty="0" smtClean="0"/>
              <a:t>optical</a:t>
            </a:r>
          </a:p>
          <a:p>
            <a:pPr lvl="1"/>
            <a:r>
              <a:rPr lang="en-GB" dirty="0" smtClean="0"/>
              <a:t>IR</a:t>
            </a:r>
          </a:p>
          <a:p>
            <a:pPr lvl="1"/>
            <a:r>
              <a:rPr lang="en-GB" dirty="0" smtClean="0"/>
              <a:t>radio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3563595" y="2132856"/>
            <a:ext cx="4896837" cy="4320480"/>
            <a:chOff x="3563595" y="2132856"/>
            <a:chExt cx="4896837" cy="4320480"/>
          </a:xfrm>
        </p:grpSpPr>
        <p:pic>
          <p:nvPicPr>
            <p:cNvPr id="14746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3416" r="2502" b="2155"/>
            <a:stretch>
              <a:fillRect/>
            </a:stretch>
          </p:blipFill>
          <p:spPr bwMode="auto">
            <a:xfrm>
              <a:off x="3563595" y="2132856"/>
              <a:ext cx="4896837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4211960" y="5301208"/>
              <a:ext cx="16494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 err="1"/>
                <a:t>Bouchet</a:t>
              </a:r>
              <a:r>
                <a:rPr lang="en-GB" sz="2000" dirty="0"/>
                <a:t> et al.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 1987A is brightening at all wavelengths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3608" y="1628800"/>
            <a:ext cx="7056784" cy="5040560"/>
            <a:chOff x="3851920" y="1772816"/>
            <a:chExt cx="5112568" cy="4104456"/>
          </a:xfrm>
        </p:grpSpPr>
        <p:grpSp>
          <p:nvGrpSpPr>
            <p:cNvPr id="9" name="Group 8"/>
            <p:cNvGrpSpPr/>
            <p:nvPr/>
          </p:nvGrpSpPr>
          <p:grpSpPr>
            <a:xfrm>
              <a:off x="3851920" y="1772816"/>
              <a:ext cx="5112568" cy="4104456"/>
              <a:chOff x="565303" y="18851"/>
              <a:chExt cx="6295555" cy="6578501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65303" y="18851"/>
                <a:ext cx="6295555" cy="6578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31640" y="260648"/>
                <a:ext cx="3600399" cy="1664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953195" y="5034662"/>
              <a:ext cx="1698279" cy="325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 smtClean="0">
                  <a:latin typeface="HelveticaNeueLT Com 45 Lt" pitchFamily="34" charset="0"/>
                </a:rPr>
                <a:t>Zanardo</a:t>
              </a:r>
              <a:r>
                <a:rPr lang="en-GB" sz="2000" dirty="0" smtClean="0">
                  <a:latin typeface="HelveticaNeueLT Com 45 Lt" pitchFamily="34" charset="0"/>
                </a:rPr>
                <a:t> et al. 2010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43608" y="1628800"/>
            <a:ext cx="7056000" cy="5040000"/>
            <a:chOff x="1958328" y="1577497"/>
            <a:chExt cx="5226922" cy="367240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58328" y="1577497"/>
              <a:ext cx="5226922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971823" y="1938318"/>
              <a:ext cx="1707816" cy="291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Larsson et al. 2011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Exciting developments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Detections by Spitzer and Herschel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Detection at mm wavelengths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Start to resolve the radio image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95736" y="1628800"/>
            <a:ext cx="4824537" cy="5184575"/>
            <a:chOff x="1462088" y="4763"/>
            <a:chExt cx="6219825" cy="684847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62088" y="4763"/>
              <a:ext cx="6219825" cy="684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485646" y="6422392"/>
              <a:ext cx="3240360" cy="404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smtClean="0">
                  <a:solidFill>
                    <a:schemeClr val="tx1"/>
                  </a:solidFill>
                  <a:latin typeface="HelveticaNeueLT Com 45 Lt" pitchFamily="34" charset="0"/>
                </a:rPr>
                <a:t>Matsuura et al. 2011</a:t>
              </a:r>
              <a:endParaRPr lang="en-GB" sz="1800" dirty="0">
                <a:solidFill>
                  <a:schemeClr val="tx1"/>
                </a:solidFill>
                <a:latin typeface="HelveticaNeueLT Com 45 L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83768" y="2780928"/>
            <a:ext cx="4324350" cy="3333750"/>
            <a:chOff x="2627784" y="2780928"/>
            <a:chExt cx="4324350" cy="3333750"/>
          </a:xfrm>
        </p:grpSpPr>
        <p:grpSp>
          <p:nvGrpSpPr>
            <p:cNvPr id="13" name="Group 12"/>
            <p:cNvGrpSpPr/>
            <p:nvPr/>
          </p:nvGrpSpPr>
          <p:grpSpPr>
            <a:xfrm>
              <a:off x="2627784" y="2780928"/>
              <a:ext cx="4324350" cy="3333750"/>
              <a:chOff x="4644008" y="3356992"/>
              <a:chExt cx="4324350" cy="3333750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44008" y="3356992"/>
                <a:ext cx="4324350" cy="3333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110745" y="5949280"/>
                <a:ext cx="19896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>
                    <a:solidFill>
                      <a:schemeClr val="bg1">
                        <a:lumMod val="95000"/>
                      </a:schemeClr>
                    </a:solidFill>
                    <a:latin typeface="HelveticaNeueLT Com 45 Lt" pitchFamily="34" charset="0"/>
                  </a:rPr>
                  <a:t>Lakićević</a:t>
                </a:r>
                <a:r>
                  <a:rPr lang="en-GB" sz="1600" dirty="0" smtClean="0">
                    <a:solidFill>
                      <a:schemeClr val="bg1">
                        <a:lumMod val="95000"/>
                      </a:schemeClr>
                    </a:solidFill>
                    <a:latin typeface="HelveticaNeueLT Com 45 Lt" pitchFamily="34" charset="0"/>
                  </a:rPr>
                  <a:t> et al. 2011</a:t>
                </a:r>
                <a:endParaRPr lang="en-GB" sz="1600" dirty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707904" y="3018438"/>
              <a:ext cx="16161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45 Lt" pitchFamily="34" charset="0"/>
                </a:rPr>
                <a:t>0.87mm - </a:t>
              </a:r>
              <a:r>
                <a:rPr lang="en-GB" sz="1600" dirty="0" smtClean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rPr>
                <a:t>APEX</a:t>
              </a:r>
              <a:endParaRPr lang="en-GB" sz="1600" dirty="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1520" y="1556792"/>
            <a:ext cx="8614591" cy="4464496"/>
            <a:chOff x="251520" y="1556792"/>
            <a:chExt cx="8614591" cy="446449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556792"/>
              <a:ext cx="8614591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04000" y="1656000"/>
              <a:ext cx="2772000" cy="21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504000" rtlCol="0" anchor="ctr" anchorCtr="0">
              <a:noAutofit/>
            </a:bodyPr>
            <a:lstStyle/>
            <a:p>
              <a:r>
                <a:rPr lang="en-GB" sz="1600" dirty="0" err="1" smtClean="0">
                  <a:latin typeface="HelveticaNeueLT Com 45 Lt" pitchFamily="34" charset="0"/>
                </a:rPr>
                <a:t>Lakićević</a:t>
              </a:r>
              <a:r>
                <a:rPr lang="en-GB" sz="1600" dirty="0" smtClean="0">
                  <a:latin typeface="HelveticaNeueLT Com 45 Lt" pitchFamily="34" charset="0"/>
                </a:rPr>
                <a:t> et al. 2012</a:t>
              </a:r>
              <a:endParaRPr lang="en-GB" sz="1600" dirty="0">
                <a:latin typeface="HelveticaNeueLT Com 45 Lt" pitchFamily="34" charset="0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3635896" y="3573016"/>
            <a:ext cx="360040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123728" y="3429000"/>
            <a:ext cx="4968552" cy="3052848"/>
            <a:chOff x="2123728" y="3429000"/>
            <a:chExt cx="4968552" cy="3052848"/>
          </a:xfrm>
        </p:grpSpPr>
        <p:grpSp>
          <p:nvGrpSpPr>
            <p:cNvPr id="24" name="Group 23"/>
            <p:cNvGrpSpPr/>
            <p:nvPr/>
          </p:nvGrpSpPr>
          <p:grpSpPr>
            <a:xfrm>
              <a:off x="2123728" y="3429000"/>
              <a:ext cx="4968552" cy="3052848"/>
              <a:chOff x="1691680" y="1776033"/>
              <a:chExt cx="6238081" cy="4637024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91680" y="1776033"/>
                <a:ext cx="6238081" cy="4637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584703" y="5484324"/>
                <a:ext cx="198964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>
                    <a:latin typeface="HelveticaNeueLT Com 45 Lt" pitchFamily="34" charset="0"/>
                  </a:rPr>
                  <a:t>Lakićević</a:t>
                </a:r>
                <a:r>
                  <a:rPr lang="en-GB" sz="1600" dirty="0" smtClean="0">
                    <a:latin typeface="HelveticaNeueLT Com 45 Lt" pitchFamily="34" charset="0"/>
                  </a:rPr>
                  <a:t> et al. 2012</a:t>
                </a:r>
                <a:endParaRPr lang="en-GB" sz="1600" dirty="0">
                  <a:latin typeface="HelveticaNeueLT Com 45 Lt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059832" y="3501008"/>
              <a:ext cx="1511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45 Lt" pitchFamily="34" charset="0"/>
                </a:rPr>
                <a:t>3mm</a:t>
              </a:r>
            </a:p>
            <a:p>
              <a:r>
                <a:rPr lang="en-GB" sz="1600" dirty="0" smtClean="0">
                  <a:latin typeface="HelveticaNeueLT Com 45 Lt" pitchFamily="34" charset="0"/>
                </a:rPr>
                <a:t>3cm (contours)</a:t>
              </a:r>
              <a:endParaRPr lang="en-GB" sz="16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Dust  - where is it?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Dust formed early</a:t>
            </a:r>
          </a:p>
          <a:p>
            <a:pPr lvl="1">
              <a:buNone/>
            </a:pPr>
            <a:r>
              <a:rPr lang="en-GB" dirty="0" smtClean="0"/>
              <a:t>~500 days after explosion </a:t>
            </a:r>
          </a:p>
          <a:p>
            <a:pPr>
              <a:buNone/>
            </a:pPr>
            <a:r>
              <a:rPr lang="en-GB" dirty="0" smtClean="0"/>
              <a:t>Herschel fluxes indicate cold dust (~20K)</a:t>
            </a:r>
          </a:p>
          <a:p>
            <a:pPr marL="5465763" lvl="8">
              <a:buNone/>
            </a:pPr>
            <a:r>
              <a:rPr lang="en-US" dirty="0" smtClean="0">
                <a:latin typeface="HelveticaNeueLT Com 45 Lt" pitchFamily="34" charset="0"/>
              </a:rPr>
              <a:t>Matsuura et al. 2011</a:t>
            </a:r>
            <a:endParaRPr lang="en-GB" dirty="0" smtClean="0">
              <a:latin typeface="HelveticaNeueLT Com 45 Lt" pitchFamily="34" charset="0"/>
            </a:endParaRPr>
          </a:p>
          <a:p>
            <a:pPr lvl="1">
              <a:buNone/>
            </a:pPr>
            <a:r>
              <a:rPr lang="en-GB" dirty="0" smtClean="0"/>
              <a:t>~0.5 M</a:t>
            </a:r>
            <a:r>
              <a:rPr lang="en-GB" baseline="-25000" dirty="0" smtClean="0">
                <a:sym typeface="Wingdings"/>
              </a:rPr>
              <a:t></a:t>
            </a:r>
            <a:r>
              <a:rPr lang="en-US" dirty="0" smtClean="0">
                <a:sym typeface="Wingdings"/>
              </a:rPr>
              <a:t> dust in the </a:t>
            </a:r>
            <a:r>
              <a:rPr lang="en-US" dirty="0" err="1" smtClean="0">
                <a:sym typeface="Wingdings"/>
              </a:rPr>
              <a:t>ejecta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strongly depends on the temperature</a:t>
            </a:r>
          </a:p>
          <a:p>
            <a:pPr lvl="2"/>
            <a:r>
              <a:rPr lang="en-US" dirty="0" smtClean="0">
                <a:sym typeface="Wingdings"/>
              </a:rPr>
              <a:t>location in the </a:t>
            </a:r>
            <a:r>
              <a:rPr lang="en-US" dirty="0" err="1" smtClean="0">
                <a:sym typeface="Wingdings"/>
              </a:rPr>
              <a:t>ejecta</a:t>
            </a:r>
            <a:r>
              <a:rPr lang="en-US" dirty="0" smtClean="0">
                <a:sym typeface="Wingdings"/>
              </a:rPr>
              <a:t> not completely obvious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IR/radio SED</a:t>
            </a:r>
          </a:p>
          <a:p>
            <a:pPr lvl="1">
              <a:buNone/>
            </a:pPr>
            <a:r>
              <a:rPr lang="en-US" dirty="0" smtClean="0">
                <a:sym typeface="Wingdings"/>
              </a:rPr>
              <a:t>dust – black body emission</a:t>
            </a:r>
          </a:p>
          <a:p>
            <a:pPr lvl="1">
              <a:buNone/>
            </a:pPr>
            <a:r>
              <a:rPr lang="en-US" dirty="0" smtClean="0">
                <a:sym typeface="Wingdings"/>
              </a:rPr>
              <a:t>synchrotron emission 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851920" y="2135644"/>
            <a:ext cx="4906491" cy="4677732"/>
            <a:chOff x="3923928" y="1700808"/>
            <a:chExt cx="4906491" cy="46777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928" y="1700808"/>
              <a:ext cx="4906491" cy="467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4008" y="1916832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 smtClean="0">
                  <a:latin typeface="HelveticaNeueLT Com 45 Lt" pitchFamily="34" charset="0"/>
                </a:rPr>
                <a:t>Lakićević</a:t>
              </a:r>
              <a:r>
                <a:rPr lang="en-GB" sz="1600" dirty="0" smtClean="0">
                  <a:latin typeface="HelveticaNeueLT Com 45 Lt" pitchFamily="34" charset="0"/>
                </a:rPr>
                <a:t> et al. 2012</a:t>
              </a:r>
              <a:endParaRPr lang="en-GB" sz="16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3581400"/>
            <a:ext cx="1587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907213" y="5410201"/>
            <a:ext cx="2012387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Park et al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Manchester et 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Optical, X-rays and Radio</a:t>
            </a:r>
          </a:p>
        </p:txBody>
      </p:sp>
      <p:pic>
        <p:nvPicPr>
          <p:cNvPr id="8" name="Picture 5" descr="Composite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5295305" cy="529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GB" dirty="0"/>
              <a:t>The complex SN 1987A @ </a:t>
            </a:r>
            <a:r>
              <a:rPr lang="en-GB" dirty="0" smtClean="0"/>
              <a:t>26 </a:t>
            </a:r>
            <a:r>
              <a:rPr lang="en-GB" dirty="0"/>
              <a:t>years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5038725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Combination of several emission sites</a:t>
            </a:r>
          </a:p>
          <a:p>
            <a:pPr marL="2146300" lvl="1" indent="-265113"/>
            <a:r>
              <a:rPr lang="en-GB" dirty="0" smtClean="0"/>
              <a:t>inner </a:t>
            </a:r>
            <a:r>
              <a:rPr lang="en-GB" dirty="0" err="1"/>
              <a:t>ejecta</a:t>
            </a:r>
            <a:endParaRPr lang="en-GB" dirty="0"/>
          </a:p>
          <a:p>
            <a:pPr marL="2146300" lvl="1" indent="-265113"/>
            <a:r>
              <a:rPr lang="en-GB" dirty="0"/>
              <a:t>shocked </a:t>
            </a:r>
            <a:r>
              <a:rPr lang="en-GB" dirty="0" err="1"/>
              <a:t>ejecta</a:t>
            </a:r>
            <a:endParaRPr lang="en-GB" dirty="0"/>
          </a:p>
          <a:p>
            <a:pPr marL="2146300" lvl="1" indent="-265113"/>
            <a:r>
              <a:rPr lang="en-GB" dirty="0"/>
              <a:t>shocked inner ring </a:t>
            </a:r>
          </a:p>
          <a:p>
            <a:pPr marL="2146300" lvl="1" indent="-265113"/>
            <a:r>
              <a:rPr lang="en-GB" dirty="0"/>
              <a:t>ionised inner ring</a:t>
            </a:r>
          </a:p>
          <a:p>
            <a:pPr marL="2146300" lvl="1" indent="-265113"/>
            <a:r>
              <a:rPr lang="en-GB" dirty="0"/>
              <a:t>outer </a:t>
            </a:r>
            <a:r>
              <a:rPr lang="en-GB" dirty="0" smtClean="0"/>
              <a:t>rings</a:t>
            </a:r>
          </a:p>
          <a:p>
            <a:pPr marL="2146300" lvl="1" indent="-265113"/>
            <a:r>
              <a:rPr lang="en-GB" dirty="0" smtClean="0"/>
              <a:t>light echoes</a:t>
            </a:r>
            <a:endParaRPr lang="en-GB" dirty="0"/>
          </a:p>
        </p:txBody>
      </p:sp>
      <p:pic>
        <p:nvPicPr>
          <p:cNvPr id="145412" name="Picture 4" descr="sn1987a_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233" y="1144544"/>
            <a:ext cx="3190255" cy="3013119"/>
          </a:xfrm>
          <a:prstGeom prst="rect">
            <a:avLst/>
          </a:prstGeom>
          <a:noFill/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2492896"/>
            <a:ext cx="2351088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580112" y="4293096"/>
            <a:ext cx="3456383" cy="2241907"/>
            <a:chOff x="2608" y="1771"/>
            <a:chExt cx="3152" cy="2395"/>
          </a:xfrm>
        </p:grpSpPr>
        <p:pic>
          <p:nvPicPr>
            <p:cNvPr id="8" name="Picture 6" descr="87A_lightecho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1771"/>
              <a:ext cx="3152" cy="2385"/>
            </a:xfrm>
            <a:prstGeom prst="rect">
              <a:avLst/>
            </a:prstGeom>
            <a:noFill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396" y="3771"/>
              <a:ext cx="2300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  <a:latin typeface="HelveticaNeueLT Com 45 Lt" pitchFamily="34" charset="0"/>
                </a:rPr>
                <a:t>Courtesy P. Challis, </a:t>
              </a:r>
              <a:r>
                <a:rPr lang="en-GB" sz="1800" dirty="0" err="1">
                  <a:solidFill>
                    <a:schemeClr val="bg1"/>
                  </a:solidFill>
                  <a:latin typeface="HelveticaNeueLT Com 45 Lt" pitchFamily="34" charset="0"/>
                </a:rPr>
                <a:t>CfA</a:t>
              </a:r>
              <a:endParaRPr lang="en-GB" sz="1800" dirty="0">
                <a:solidFill>
                  <a:schemeClr val="bg1"/>
                </a:solidFill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different emission sites in SN 1987A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SN </a:t>
            </a:r>
            <a:r>
              <a:rPr lang="en-US" dirty="0" err="1" smtClean="0"/>
              <a:t>ejecta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radioactively heated </a:t>
            </a:r>
            <a:br>
              <a:rPr lang="en-US" dirty="0" smtClean="0"/>
            </a:br>
            <a:r>
              <a:rPr lang="en-US" dirty="0" smtClean="0"/>
              <a:t>material (‘inner </a:t>
            </a:r>
            <a:r>
              <a:rPr lang="en-US" dirty="0" err="1" smtClean="0"/>
              <a:t>ejecta</a:t>
            </a:r>
            <a:r>
              <a:rPr lang="en-US" dirty="0" smtClean="0"/>
              <a:t>’)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X-ray heated </a:t>
            </a:r>
            <a:r>
              <a:rPr lang="en-US" dirty="0" err="1" smtClean="0"/>
              <a:t>ejecta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dust?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Rings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density enhancements in equatorial (?) plane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shock physics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forward shock (into the ring)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reverse shock (into the </a:t>
            </a:r>
            <a:r>
              <a:rPr lang="en-US" dirty="0" err="1" smtClean="0"/>
              <a:t>ejecta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dust?</a:t>
            </a:r>
          </a:p>
        </p:txBody>
      </p:sp>
      <p:pic>
        <p:nvPicPr>
          <p:cNvPr id="4" name="Picture 5" descr="87A_skyt"/>
          <p:cNvPicPr>
            <a:picLocks noChangeAspect="1" noChangeArrowheads="1"/>
          </p:cNvPicPr>
          <p:nvPr/>
        </p:nvPicPr>
        <p:blipFill>
          <a:blip r:embed="rId2" cstate="print"/>
          <a:srcRect r="51067" b="2063"/>
          <a:stretch>
            <a:fillRect/>
          </a:stretch>
        </p:blipFill>
        <p:spPr bwMode="auto">
          <a:xfrm>
            <a:off x="5580112" y="1700808"/>
            <a:ext cx="2702865" cy="2671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09600" y="381000"/>
            <a:ext cx="7924800" cy="6124575"/>
            <a:chOff x="609600" y="381000"/>
            <a:chExt cx="7924800" cy="6124575"/>
          </a:xfrm>
        </p:grpSpPr>
        <p:pic>
          <p:nvPicPr>
            <p:cNvPr id="217092" name="Picture 4" descr="sn87a_illust.jpg                                               0018DCF5robert                         C54A261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381000"/>
              <a:ext cx="7924800" cy="612457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762712" y="6021288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rPr>
                <a:t>McCray</a:t>
              </a:r>
              <a:endParaRPr lang="en-GB" dirty="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15988"/>
            <a:ext cx="7626350" cy="5757862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95288" y="216015"/>
            <a:ext cx="8424862" cy="7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0" tIns="46080" rIns="92160" bIns="46080" anchor="ctr">
            <a:spAutoFit/>
          </a:bodyPr>
          <a:lstStyle/>
          <a:p>
            <a:pPr algn="ctr">
              <a:lnSpc>
                <a:spcPct val="108000"/>
              </a:lnSpc>
              <a:buClr>
                <a:srgbClr val="FFCC66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The hidden SN 1987A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27088" y="917575"/>
            <a:ext cx="7620000" cy="5759450"/>
            <a:chOff x="521" y="578"/>
            <a:chExt cx="4800" cy="3628"/>
          </a:xfrm>
        </p:grpSpPr>
        <p:pic>
          <p:nvPicPr>
            <p:cNvPr id="4916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585"/>
              <a:ext cx="4800" cy="3621"/>
            </a:xfrm>
            <a:prstGeom prst="rect">
              <a:avLst/>
            </a:prstGeom>
            <a:noFill/>
          </p:spPr>
        </p:pic>
        <p:sp>
          <p:nvSpPr>
            <p:cNvPr id="49162" name="Text Box 10"/>
            <p:cNvSpPr txBox="1">
              <a:spLocks noChangeArrowheads="1"/>
            </p:cNvSpPr>
            <p:nvPr/>
          </p:nvSpPr>
          <p:spPr bwMode="auto">
            <a:xfrm>
              <a:off x="4479" y="578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2001 – 2001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27088" y="917575"/>
            <a:ext cx="7620000" cy="5759450"/>
            <a:chOff x="501" y="581"/>
            <a:chExt cx="4800" cy="3625"/>
          </a:xfrm>
        </p:grpSpPr>
        <p:pic>
          <p:nvPicPr>
            <p:cNvPr id="49170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" y="582"/>
              <a:ext cx="4800" cy="3624"/>
            </a:xfrm>
            <a:prstGeom prst="rect">
              <a:avLst/>
            </a:prstGeom>
            <a:noFill/>
          </p:spPr>
        </p:pic>
        <p:sp>
          <p:nvSpPr>
            <p:cNvPr id="49171" name="Text Box 19"/>
            <p:cNvSpPr txBox="1">
              <a:spLocks noChangeArrowheads="1"/>
            </p:cNvSpPr>
            <p:nvPr/>
          </p:nvSpPr>
          <p:spPr bwMode="auto">
            <a:xfrm>
              <a:off x="4459" y="581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2002 – 2001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7088" y="917575"/>
            <a:ext cx="7626350" cy="5757863"/>
            <a:chOff x="521" y="578"/>
            <a:chExt cx="4804" cy="3627"/>
          </a:xfrm>
        </p:grpSpPr>
        <p:pic>
          <p:nvPicPr>
            <p:cNvPr id="49174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1" y="578"/>
              <a:ext cx="4804" cy="3627"/>
            </a:xfrm>
            <a:prstGeom prst="rect">
              <a:avLst/>
            </a:prstGeom>
            <a:noFill/>
          </p:spPr>
        </p:pic>
        <p:sp>
          <p:nvSpPr>
            <p:cNvPr id="49175" name="Text Box 23"/>
            <p:cNvSpPr txBox="1">
              <a:spLocks noChangeArrowheads="1"/>
            </p:cNvSpPr>
            <p:nvPr/>
          </p:nvSpPr>
          <p:spPr bwMode="auto">
            <a:xfrm>
              <a:off x="4479" y="578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2003 – 2001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27088" y="917575"/>
            <a:ext cx="7734300" cy="5757863"/>
            <a:chOff x="521" y="578"/>
            <a:chExt cx="4872" cy="3627"/>
          </a:xfrm>
        </p:grpSpPr>
        <p:pic>
          <p:nvPicPr>
            <p:cNvPr id="4917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" y="578"/>
              <a:ext cx="4804" cy="3627"/>
            </a:xfrm>
            <a:prstGeom prst="rect">
              <a:avLst/>
            </a:prstGeom>
            <a:noFill/>
          </p:spPr>
        </p:pic>
        <p:sp>
          <p:nvSpPr>
            <p:cNvPr id="49178" name="Text Box 26"/>
            <p:cNvSpPr txBox="1">
              <a:spLocks noChangeArrowheads="1"/>
            </p:cNvSpPr>
            <p:nvPr/>
          </p:nvSpPr>
          <p:spPr bwMode="auto">
            <a:xfrm>
              <a:off x="4479" y="578"/>
              <a:ext cx="914" cy="234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dirty="0">
                  <a:latin typeface="HelveticaNeueLT Com 45 Lt" pitchFamily="34" charset="0"/>
                </a:rPr>
                <a:t>2004 – 2001</a:t>
              </a:r>
            </a:p>
          </p:txBody>
        </p:sp>
      </p:grp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77838" y="5949950"/>
            <a:ext cx="228460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HelveticaNeueLT Com 45 Lt" pitchFamily="34" charset="0"/>
              </a:rPr>
              <a:t>Rest et al. 2006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588125" y="1557338"/>
            <a:ext cx="1023938" cy="274637"/>
            <a:chOff x="4260" y="950"/>
            <a:chExt cx="645" cy="173"/>
          </a:xfrm>
        </p:grpSpPr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4734" y="1039"/>
              <a:ext cx="171" cy="1"/>
            </a:xfrm>
            <a:prstGeom prst="line">
              <a:avLst/>
            </a:prstGeom>
            <a:noFill/>
            <a:ln w="360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4260" y="950"/>
              <a:ext cx="454" cy="173"/>
            </a:xfrm>
            <a:prstGeom prst="rect">
              <a:avLst/>
            </a:prstGeom>
            <a:noFill/>
            <a:ln w="3600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/>
                <a:t>1 arcmin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640"/>
            <a:ext cx="9144000" cy="6453187"/>
          </a:xfrm>
          <a:prstGeom prst="rect">
            <a:avLst/>
          </a:prstGeom>
          <a:noFill/>
        </p:spPr>
      </p:pic>
      <p:sp>
        <p:nvSpPr>
          <p:cNvPr id="328707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Earliest portrait of SN 1987A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410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© Anglo-Australian Telescope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5733256"/>
            <a:ext cx="3070969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Before February 1987</a:t>
            </a:r>
            <a:endParaRPr lang="en-GB" dirty="0">
              <a:latin typeface="HelveticaNeueLT Com 45 L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5733256"/>
            <a:ext cx="2730235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~24 February 1987</a:t>
            </a:r>
            <a:endParaRPr lang="en-GB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7772400" cy="1143000"/>
          </a:xfrm>
        </p:spPr>
        <p:txBody>
          <a:bodyPr/>
          <a:lstStyle/>
          <a:p>
            <a:r>
              <a:rPr lang="en-GB"/>
              <a:t>The ring collision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134672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Dominating at all wavelengths</a:t>
            </a:r>
          </a:p>
          <a:p>
            <a:pPr lvl="1">
              <a:buFontTx/>
              <a:buNone/>
            </a:pPr>
            <a:r>
              <a:rPr lang="en-GB" dirty="0" smtClean="0"/>
              <a:t>shock emission </a:t>
            </a:r>
            <a:r>
              <a:rPr lang="en-GB" dirty="0"/>
              <a:t>increasing for the past </a:t>
            </a:r>
            <a:r>
              <a:rPr lang="en-GB" dirty="0" smtClean="0"/>
              <a:t>13 years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Emission from the stationary ring</a:t>
            </a:r>
          </a:p>
          <a:p>
            <a:pPr lvl="1">
              <a:buFontTx/>
              <a:buNone/>
            </a:pPr>
            <a:r>
              <a:rPr lang="en-GB" dirty="0"/>
              <a:t>narrow lines (FWHM </a:t>
            </a:r>
            <a:r>
              <a:rPr lang="en-GB" dirty="0">
                <a:cs typeface="Times New Roman" pitchFamily="18" charset="0"/>
              </a:rPr>
              <a:t>≈ </a:t>
            </a:r>
            <a:r>
              <a:rPr lang="en-GB" dirty="0"/>
              <a:t>10 km/s)</a:t>
            </a:r>
          </a:p>
          <a:p>
            <a:pPr lvl="1">
              <a:buFontTx/>
              <a:buNone/>
            </a:pPr>
            <a:r>
              <a:rPr lang="en-GB" dirty="0"/>
              <a:t>known since </a:t>
            </a:r>
            <a:r>
              <a:rPr lang="en-GB" dirty="0" smtClean="0"/>
              <a:t>1987 - fading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Shocked ring region (forward shock)</a:t>
            </a:r>
          </a:p>
          <a:p>
            <a:pPr lvl="1">
              <a:buFontTx/>
              <a:buNone/>
            </a:pPr>
            <a:r>
              <a:rPr lang="en-GB" dirty="0"/>
              <a:t>intermediate lines (~300 km/s)</a:t>
            </a:r>
          </a:p>
          <a:p>
            <a:pPr>
              <a:buFontTx/>
              <a:buNone/>
            </a:pPr>
            <a:r>
              <a:rPr lang="en-GB" dirty="0"/>
              <a:t>Reverse shock</a:t>
            </a:r>
          </a:p>
          <a:p>
            <a:pPr lvl="1">
              <a:buFontTx/>
              <a:buNone/>
            </a:pPr>
            <a:r>
              <a:rPr lang="en-GB" dirty="0" err="1"/>
              <a:t>ejecta</a:t>
            </a:r>
            <a:r>
              <a:rPr lang="en-GB" dirty="0"/>
              <a:t> (~15000 km/s)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25400"/>
            <a:ext cx="2771775" cy="210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0534" name="Picture 6" descr="2004-09-a-animated_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638" y="4927600"/>
            <a:ext cx="2305050" cy="181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en-GB"/>
              <a:t>High-resolution spectroscopy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268760"/>
            <a:ext cx="4535735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VLT/UVES</a:t>
            </a:r>
          </a:p>
          <a:p>
            <a:pPr marL="438150" lvl="1">
              <a:buNone/>
            </a:pPr>
            <a:r>
              <a:rPr lang="en-US" dirty="0"/>
              <a:t>310-1000nm, </a:t>
            </a:r>
            <a:r>
              <a:rPr lang="el-GR" dirty="0">
                <a:cs typeface="Times New Roman" pitchFamily="18" charset="0"/>
              </a:rPr>
              <a:t>Δ</a:t>
            </a:r>
            <a:r>
              <a:rPr lang="en-US" dirty="0">
                <a:cs typeface="Times New Roman" pitchFamily="18" charset="0"/>
              </a:rPr>
              <a:t>v≈6 km/s</a:t>
            </a:r>
          </a:p>
          <a:p>
            <a:pPr marL="438150" lvl="1">
              <a:buNone/>
            </a:pPr>
            <a:r>
              <a:rPr lang="en-US" dirty="0">
                <a:cs typeface="Times New Roman" pitchFamily="18" charset="0"/>
              </a:rPr>
              <a:t>~170 intermediate </a:t>
            </a:r>
            <a:br>
              <a:rPr lang="en-US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(~300 km/s) velocity lines</a:t>
            </a:r>
          </a:p>
          <a:p>
            <a:pPr marL="438150" lvl="2" indent="-285750">
              <a:buNone/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(half of these are Fe II)</a:t>
            </a:r>
          </a:p>
          <a:p>
            <a:pPr marL="438150" lvl="1">
              <a:buNone/>
            </a:pPr>
            <a:r>
              <a:rPr lang="en-US" dirty="0">
                <a:cs typeface="Times New Roman" pitchFamily="18" charset="0"/>
              </a:rPr>
              <a:t>ring lines </a:t>
            </a:r>
            <a:r>
              <a:rPr lang="en-US" dirty="0" smtClean="0">
                <a:cs typeface="Times New Roman" pitchFamily="18" charset="0"/>
              </a:rPr>
              <a:t>(~10 km/s) easily </a:t>
            </a:r>
            <a:r>
              <a:rPr lang="en-US" dirty="0">
                <a:cs typeface="Times New Roman" pitchFamily="18" charset="0"/>
              </a:rPr>
              <a:t>detected</a:t>
            </a:r>
          </a:p>
          <a:p>
            <a:pPr marL="438150" lvl="1">
              <a:buNone/>
            </a:pPr>
            <a:r>
              <a:rPr lang="en-US" dirty="0">
                <a:cs typeface="Times New Roman" pitchFamily="18" charset="0"/>
              </a:rPr>
              <a:t>broad lines from the reverse shock (H</a:t>
            </a:r>
            <a:r>
              <a:rPr lang="el-GR" dirty="0">
                <a:cs typeface="Times New Roman" pitchFamily="18" charset="0"/>
              </a:rPr>
              <a:t>α</a:t>
            </a:r>
            <a:r>
              <a:rPr lang="en-US" dirty="0">
                <a:cs typeface="Times New Roman" pitchFamily="18" charset="0"/>
              </a:rPr>
              <a:t>)</a:t>
            </a:r>
            <a:endParaRPr lang="en-GB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10817" y="1198563"/>
            <a:ext cx="6897687" cy="5543550"/>
            <a:chOff x="1347" y="755"/>
            <a:chExt cx="4345" cy="3492"/>
          </a:xfrm>
        </p:grpSpPr>
        <p:sp>
          <p:nvSpPr>
            <p:cNvPr id="151556" name="Text Box 4"/>
            <p:cNvSpPr txBox="1">
              <a:spLocks noChangeArrowheads="1"/>
            </p:cNvSpPr>
            <p:nvPr/>
          </p:nvSpPr>
          <p:spPr bwMode="auto">
            <a:xfrm>
              <a:off x="1347" y="3949"/>
              <a:ext cx="17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 err="1">
                  <a:latin typeface="HelveticaNeueLT Com 45 Lt" pitchFamily="34" charset="0"/>
                </a:rPr>
                <a:t>Gr</a:t>
              </a:r>
              <a:r>
                <a:rPr lang="en-US" sz="2000" dirty="0">
                  <a:latin typeface="HelveticaNeueLT Com 45 Lt" pitchFamily="34" charset="0"/>
                  <a:cs typeface="Times New Roman" pitchFamily="18" charset="0"/>
                </a:rPr>
                <a:t>ö</a:t>
              </a:r>
              <a:r>
                <a:rPr lang="en-GB" sz="2000" dirty="0" err="1">
                  <a:latin typeface="HelveticaNeueLT Com 45 Lt" pitchFamily="34" charset="0"/>
                </a:rPr>
                <a:t>ningsson</a:t>
              </a:r>
              <a:r>
                <a:rPr lang="en-GB" sz="2000" dirty="0">
                  <a:latin typeface="HelveticaNeueLT Com 45 Lt" pitchFamily="34" charset="0"/>
                </a:rPr>
                <a:t> et al. 2008</a:t>
              </a:r>
            </a:p>
          </p:txBody>
        </p:sp>
        <p:pic>
          <p:nvPicPr>
            <p:cNvPr id="15155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86" y="755"/>
              <a:ext cx="2606" cy="3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line 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SN 1987A in Dec 2010</a:t>
            </a:r>
          </a:p>
          <a:p>
            <a:pPr lvl="1">
              <a:buNone/>
            </a:pPr>
            <a:r>
              <a:rPr lang="en-US" dirty="0" err="1" smtClean="0"/>
              <a:t>Xshooter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927945"/>
            <a:ext cx="9296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/>
              <a:t>The emission line components</a:t>
            </a:r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3" y="1412875"/>
            <a:ext cx="7689850" cy="2232025"/>
            <a:chOff x="431" y="1434"/>
            <a:chExt cx="4844" cy="140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1" y="1434"/>
              <a:ext cx="4844" cy="1406"/>
              <a:chOff x="431" y="1434"/>
              <a:chExt cx="4844" cy="140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31" y="1434"/>
                <a:ext cx="4844" cy="1406"/>
                <a:chOff x="431" y="1434"/>
                <a:chExt cx="4844" cy="1406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431" y="1434"/>
                  <a:ext cx="4844" cy="1406"/>
                  <a:chOff x="431" y="1434"/>
                  <a:chExt cx="4844" cy="1406"/>
                </a:xfrm>
              </p:grpSpPr>
              <p:grpSp>
                <p:nvGrpSpPr>
                  <p:cNvPr id="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31" y="1434"/>
                    <a:ext cx="4844" cy="1406"/>
                    <a:chOff x="431" y="1434"/>
                    <a:chExt cx="4844" cy="1406"/>
                  </a:xfrm>
                </p:grpSpPr>
                <p:grpSp>
                  <p:nvGrpSpPr>
                    <p:cNvPr id="7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1" y="1434"/>
                      <a:ext cx="4844" cy="1406"/>
                      <a:chOff x="431" y="1434"/>
                      <a:chExt cx="4844" cy="1406"/>
                    </a:xfrm>
                  </p:grpSpPr>
                  <p:pic>
                    <p:nvPicPr>
                      <p:cNvPr id="152585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 b="45090"/>
                      <a:stretch>
                        <a:fillRect/>
                      </a:stretch>
                    </p:blipFill>
                    <p:spPr bwMode="auto">
                      <a:xfrm>
                        <a:off x="431" y="1434"/>
                        <a:ext cx="4844" cy="140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</p:pic>
                  <p:grpSp>
                    <p:nvGrpSpPr>
                      <p:cNvPr id="8" name="Group 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43" y="2482"/>
                        <a:ext cx="2331" cy="151"/>
                        <a:chOff x="2943" y="2482"/>
                        <a:chExt cx="2331" cy="151"/>
                      </a:xfrm>
                    </p:grpSpPr>
                    <p:sp>
                      <p:nvSpPr>
                        <p:cNvPr id="152587" name="Text Box 1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3" y="2482"/>
                          <a:ext cx="164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8" name="Text Box 1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4" y="2482"/>
                          <a:ext cx="308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9" name="Text Box 1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5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10000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0" name="Text Box 1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89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1" name="Text Box 1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2482"/>
                          <a:ext cx="262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18000" tIns="10800" rIns="180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20000</a:t>
                          </a:r>
                          <a:endParaRPr lang="en-GB" sz="1200" b="1"/>
                        </a:p>
                      </p:txBody>
                    </p:sp>
                  </p:grpSp>
                </p:grpSp>
                <p:grpSp>
                  <p:nvGrpSpPr>
                    <p:cNvPr id="9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6" y="2482"/>
                      <a:ext cx="2006" cy="151"/>
                      <a:chOff x="636" y="2482"/>
                      <a:chExt cx="2006" cy="151"/>
                    </a:xfrm>
                  </p:grpSpPr>
                  <p:sp>
                    <p:nvSpPr>
                      <p:cNvPr id="152593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6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-20000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4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71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-15000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5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4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6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2" y="2482"/>
                        <a:ext cx="340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-5000</a:t>
                        </a:r>
                        <a:endParaRPr lang="en-GB" sz="1200" b="1"/>
                      </a:p>
                    </p:txBody>
                  </p:sp>
                </p:grpSp>
              </p:grpSp>
              <p:sp>
                <p:nvSpPr>
                  <p:cNvPr id="152597" name="Text Box 2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05" y="1887"/>
                    <a:ext cx="333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/>
                      <a:t>Flux</a:t>
                    </a:r>
                    <a:endParaRPr lang="en-GB" sz="1400" b="1"/>
                  </a:p>
                </p:txBody>
              </p:sp>
            </p:grpSp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680" y="1438"/>
                  <a:ext cx="140" cy="1054"/>
                  <a:chOff x="680" y="1438"/>
                  <a:chExt cx="140" cy="1054"/>
                </a:xfrm>
              </p:grpSpPr>
              <p:sp>
                <p:nvSpPr>
                  <p:cNvPr id="152599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0" y="2363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0</a:t>
                    </a:r>
                    <a:endParaRPr lang="en-GB" sz="1200" b="1"/>
                  </a:p>
                </p:txBody>
              </p:sp>
              <p:sp>
                <p:nvSpPr>
                  <p:cNvPr id="152600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88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2</a:t>
                    </a:r>
                    <a:endParaRPr lang="en-GB" sz="1200" b="1"/>
                  </a:p>
                </p:txBody>
              </p:sp>
              <p:sp>
                <p:nvSpPr>
                  <p:cNvPr id="152601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2115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1</a:t>
                    </a:r>
                    <a:endParaRPr lang="en-GB" sz="1200" b="1"/>
                  </a:p>
                </p:txBody>
              </p:sp>
              <p:sp>
                <p:nvSpPr>
                  <p:cNvPr id="15260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64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3</a:t>
                    </a:r>
                    <a:endParaRPr lang="en-GB" sz="1200" b="1"/>
                  </a:p>
                </p:txBody>
              </p:sp>
              <p:sp>
                <p:nvSpPr>
                  <p:cNvPr id="152603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438"/>
                    <a:ext cx="70" cy="11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0" rIns="18000" bIns="0" anchor="ctr" anchorCtr="1">
                    <a:spAutoFit/>
                  </a:bodyPr>
                  <a:lstStyle/>
                  <a:p>
                    <a:r>
                      <a:rPr lang="en-US" sz="1200" b="1"/>
                      <a:t>4</a:t>
                    </a:r>
                    <a:endParaRPr lang="en-GB" sz="1200" b="1"/>
                  </a:p>
                </p:txBody>
              </p:sp>
              <p:sp>
                <p:nvSpPr>
                  <p:cNvPr id="15260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797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548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024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7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273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52608" name="Text Box 32"/>
              <p:cNvSpPr txBox="1">
                <a:spLocks noChangeArrowheads="1"/>
              </p:cNvSpPr>
              <p:nvPr/>
            </p:nvSpPr>
            <p:spPr bwMode="auto">
              <a:xfrm>
                <a:off x="2479" y="1509"/>
                <a:ext cx="3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HelveticaNeueLT Com 45 Lt" pitchFamily="34" charset="0"/>
                  </a:rPr>
                  <a:t>H</a:t>
                </a:r>
                <a:r>
                  <a:rPr lang="el-GR" b="1" dirty="0" smtClean="0">
                    <a:latin typeface="HelveticaNeueLT Com 45 Lt" pitchFamily="34" charset="0"/>
                    <a:cs typeface="Times New Roman" pitchFamily="18" charset="0"/>
                  </a:rPr>
                  <a:t>α</a:t>
                </a:r>
                <a:endParaRPr lang="el-GR" b="1" dirty="0">
                  <a:latin typeface="HelveticaNeueLT Com 45 Lt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609" name="Text Box 33"/>
              <p:cNvSpPr txBox="1">
                <a:spLocks noChangeArrowheads="1"/>
              </p:cNvSpPr>
              <p:nvPr/>
            </p:nvSpPr>
            <p:spPr bwMode="auto">
              <a:xfrm>
                <a:off x="979" y="1529"/>
                <a:ext cx="43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rgbClr val="CC0000"/>
                    </a:solidFill>
                    <a:latin typeface="HelveticaNeueLT Com 45 Lt" pitchFamily="34" charset="0"/>
                  </a:rPr>
                  <a:t>2002</a:t>
                </a:r>
              </a:p>
              <a:p>
                <a:r>
                  <a:rPr lang="en-US" sz="1800" b="1" dirty="0">
                    <a:solidFill>
                      <a:schemeClr val="accent2"/>
                    </a:solidFill>
                    <a:latin typeface="HelveticaNeueLT Com 45 Lt" pitchFamily="34" charset="0"/>
                  </a:rPr>
                  <a:t>2000</a:t>
                </a:r>
                <a:endParaRPr lang="en-GB" sz="1800" b="1" dirty="0">
                  <a:solidFill>
                    <a:schemeClr val="accent2"/>
                  </a:solidFill>
                  <a:latin typeface="HelveticaNeueLT Com 45 Lt" pitchFamily="34" charset="0"/>
                </a:endParaRPr>
              </a:p>
            </p:txBody>
          </p:sp>
        </p:grpSp>
        <p:sp>
          <p:nvSpPr>
            <p:cNvPr id="152610" name="Text Box 34"/>
            <p:cNvSpPr txBox="1">
              <a:spLocks noChangeArrowheads="1"/>
            </p:cNvSpPr>
            <p:nvPr/>
          </p:nvSpPr>
          <p:spPr bwMode="auto">
            <a:xfrm>
              <a:off x="2608" y="2614"/>
              <a:ext cx="8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velocity (km/s)</a:t>
              </a:r>
              <a:endParaRPr lang="en-GB" sz="1400" b="1"/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684213" y="3603625"/>
            <a:ext cx="8459788" cy="3254375"/>
            <a:chOff x="431" y="2270"/>
            <a:chExt cx="5329" cy="2050"/>
          </a:xfrm>
        </p:grpSpPr>
        <p:pic>
          <p:nvPicPr>
            <p:cNvPr id="15261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2270"/>
              <a:ext cx="3148" cy="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2613" name="Text Box 37"/>
            <p:cNvSpPr txBox="1">
              <a:spLocks noChangeArrowheads="1"/>
            </p:cNvSpPr>
            <p:nvPr/>
          </p:nvSpPr>
          <p:spPr bwMode="auto">
            <a:xfrm>
              <a:off x="3560" y="3884"/>
              <a:ext cx="220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>
                  <a:latin typeface="HelveticaNeueLT Com 45 Lt" pitchFamily="34" charset="0"/>
                </a:rPr>
                <a:t>Michael et al. </a:t>
              </a:r>
              <a:r>
                <a:rPr lang="en-US" sz="2000" dirty="0" smtClean="0">
                  <a:latin typeface="HelveticaNeueLT Com 45 Lt" pitchFamily="34" charset="0"/>
                </a:rPr>
                <a:t>HST/STIS 1999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356100" y="1916113"/>
            <a:ext cx="4500563" cy="3908425"/>
            <a:chOff x="2744" y="1207"/>
            <a:chExt cx="2835" cy="2462"/>
          </a:xfrm>
        </p:grpSpPr>
        <p:pic>
          <p:nvPicPr>
            <p:cNvPr id="152615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3" y="2341"/>
              <a:ext cx="1746" cy="1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52616" name="Line 40"/>
            <p:cNvSpPr>
              <a:spLocks noChangeShapeType="1"/>
            </p:cNvSpPr>
            <p:nvPr/>
          </p:nvSpPr>
          <p:spPr bwMode="auto">
            <a:xfrm>
              <a:off x="4332" y="1525"/>
              <a:ext cx="362" cy="136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7" name="Line 41"/>
            <p:cNvSpPr>
              <a:spLocks noChangeShapeType="1"/>
            </p:cNvSpPr>
            <p:nvPr/>
          </p:nvSpPr>
          <p:spPr bwMode="auto">
            <a:xfrm>
              <a:off x="3606" y="1207"/>
              <a:ext cx="771" cy="131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8" name="Line 42"/>
            <p:cNvSpPr>
              <a:spLocks noChangeShapeType="1"/>
            </p:cNvSpPr>
            <p:nvPr/>
          </p:nvSpPr>
          <p:spPr bwMode="auto">
            <a:xfrm>
              <a:off x="2744" y="1616"/>
              <a:ext cx="1814" cy="163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Intermediate lines – shocked material in the ring</a:t>
            </a:r>
            <a:endParaRPr lang="en-GB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3988" cy="1800225"/>
          </a:xfrm>
        </p:spPr>
        <p:txBody>
          <a:bodyPr/>
          <a:lstStyle/>
          <a:p>
            <a:pPr>
              <a:buFontTx/>
              <a:buNone/>
            </a:pPr>
            <a:r>
              <a:rPr lang="en-GB" b="0"/>
              <a:t>HI, He I, N II, O I-III, Fe II, Ne III-V….. Cooling, photoionized gas behind radiative shock into ring protrusions </a:t>
            </a:r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16013" y="3141663"/>
            <a:ext cx="7234238" cy="3479800"/>
            <a:chOff x="703" y="1979"/>
            <a:chExt cx="4557" cy="2192"/>
          </a:xfrm>
        </p:grpSpPr>
        <p:pic>
          <p:nvPicPr>
            <p:cNvPr id="1105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1979"/>
              <a:ext cx="4157" cy="2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10598" name="Text Box 6"/>
            <p:cNvSpPr txBox="1">
              <a:spLocks noChangeArrowheads="1"/>
            </p:cNvSpPr>
            <p:nvPr/>
          </p:nvSpPr>
          <p:spPr bwMode="auto">
            <a:xfrm>
              <a:off x="4686" y="2235"/>
              <a:ext cx="574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HelveticaNeueLT Com 45 Lt" pitchFamily="34" charset="0"/>
                </a:rPr>
                <a:t>Oct 2002</a:t>
              </a:r>
              <a:endParaRPr lang="en-GB" sz="14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Reverse shock</a:t>
            </a:r>
            <a:endParaRPr lang="en-GB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Forward shock is ionizing the ejecta</a:t>
            </a:r>
          </a:p>
          <a:p>
            <a:pPr lvl="1">
              <a:buFontTx/>
              <a:buNone/>
            </a:pPr>
            <a:r>
              <a:rPr lang="en-US"/>
              <a:t>At some point all H atoms will be ionized before they reach the reverse shock and the emission will turn off</a:t>
            </a:r>
          </a:p>
          <a:p>
            <a:pPr lvl="1">
              <a:buFontTx/>
              <a:buNone/>
            </a:pPr>
            <a:r>
              <a:rPr lang="en-US"/>
              <a:t>X-rays give the amount</a:t>
            </a:r>
            <a:br>
              <a:rPr lang="en-US"/>
            </a:br>
            <a:r>
              <a:rPr lang="en-US"/>
              <a:t>of ionizing photons</a:t>
            </a:r>
          </a:p>
          <a:p>
            <a:pPr lvl="1">
              <a:buFontTx/>
              <a:buNone/>
            </a:pPr>
            <a:r>
              <a:rPr lang="en-US"/>
              <a:t>Monitoring the H</a:t>
            </a:r>
            <a:r>
              <a:rPr lang="el-GR">
                <a:cs typeface="Times New Roman" pitchFamily="18" charset="0"/>
              </a:rPr>
              <a:t>α</a:t>
            </a:r>
            <a:r>
              <a:rPr lang="en-US">
                <a:cs typeface="Times New Roman" pitchFamily="18" charset="0"/>
              </a:rPr>
              <a:t> </a:t>
            </a:r>
            <a:br>
              <a:rPr lang="en-US">
                <a:cs typeface="Times New Roman" pitchFamily="18" charset="0"/>
              </a:rPr>
            </a:br>
            <a:r>
              <a:rPr lang="en-US">
                <a:cs typeface="Times New Roman" pitchFamily="18" charset="0"/>
              </a:rPr>
              <a:t>emission will tell</a:t>
            </a:r>
            <a:endParaRPr lang="el-GR">
              <a:cs typeface="Times New Roman" pitchFamily="18" charset="0"/>
            </a:endParaRPr>
          </a:p>
          <a:p>
            <a:pPr lvl="1">
              <a:buFontTx/>
              <a:buNone/>
            </a:pPr>
            <a:endParaRPr lang="en-US"/>
          </a:p>
          <a:p>
            <a:pPr lvl="1">
              <a:buFontTx/>
              <a:buNone/>
            </a:pPr>
            <a:r>
              <a:rPr lang="en-US"/>
              <a:t> </a:t>
            </a:r>
            <a:endParaRPr lang="en-GB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32364" y="3213100"/>
            <a:ext cx="4067176" cy="3375025"/>
            <a:chOff x="3107" y="2075"/>
            <a:chExt cx="2562" cy="2126"/>
          </a:xfrm>
        </p:grpSpPr>
        <p:pic>
          <p:nvPicPr>
            <p:cNvPr id="10957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7" y="2075"/>
              <a:ext cx="2562" cy="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4377" y="3657"/>
              <a:ext cx="11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HelveticaNeueLT Com 45 Lt" pitchFamily="34" charset="0"/>
                </a:rPr>
                <a:t>Smith et al</a:t>
              </a:r>
              <a:r>
                <a:rPr lang="en-US" sz="1800" dirty="0" smtClean="0">
                  <a:latin typeface="HelveticaNeueLT Com 45 Lt" pitchFamily="34" charset="0"/>
                </a:rPr>
                <a:t>. 2005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68000" y="1556792"/>
            <a:ext cx="5976664" cy="4770160"/>
            <a:chOff x="3168000" y="1556792"/>
            <a:chExt cx="5976664" cy="477016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8000" y="1556792"/>
              <a:ext cx="5976664" cy="477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851920" y="1844824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Day 7976</a:t>
              </a:r>
            </a:p>
            <a:p>
              <a:r>
                <a:rPr lang="en-US" sz="1800" dirty="0" smtClean="0"/>
                <a:t>26 Dec 2008</a:t>
              </a:r>
              <a:endParaRPr lang="en-GB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in SN 1987A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3168000" y="1556792"/>
            <a:ext cx="5976000" cy="4770000"/>
            <a:chOff x="296023" y="2699924"/>
            <a:chExt cx="5143500" cy="419100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023" y="2699924"/>
              <a:ext cx="51435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84668" y="2954392"/>
              <a:ext cx="114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Day 7998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000" y="1556792"/>
            <a:ext cx="5976000" cy="47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224" y="630932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NeueLT Com 45 Lt" pitchFamily="34" charset="0"/>
              </a:rPr>
              <a:t>Fransson et al. 2013</a:t>
            </a:r>
            <a:endParaRPr lang="en-GB" sz="1800" dirty="0">
              <a:latin typeface="HelveticaNeueLT Com 45 L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90464"/>
            <a:ext cx="3312368" cy="41148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‘Clean H</a:t>
            </a:r>
            <a:r>
              <a:rPr lang="en-US" sz="2800" dirty="0" smtClean="0">
                <a:sym typeface="Symbol"/>
              </a:rPr>
              <a:t>’</a:t>
            </a:r>
            <a:endParaRPr lang="en-GB" sz="2800" dirty="0" smtClean="0">
              <a:sym typeface="Symbol"/>
            </a:endParaRPr>
          </a:p>
          <a:p>
            <a:pPr>
              <a:buNone/>
            </a:pPr>
            <a:r>
              <a:rPr lang="en-US" sz="2800" dirty="0" smtClean="0">
                <a:sym typeface="Symbol"/>
              </a:rPr>
              <a:t>Flux increase by </a:t>
            </a:r>
            <a:br>
              <a:rPr lang="en-US" sz="2800" dirty="0" smtClean="0">
                <a:sym typeface="Symbol"/>
              </a:rPr>
            </a:br>
            <a:r>
              <a:rPr lang="en-US" sz="2800" dirty="0" smtClean="0">
                <a:sym typeface="Symbol"/>
              </a:rPr>
              <a:t>4 to 6 from 2000 to 2007</a:t>
            </a:r>
          </a:p>
          <a:p>
            <a:pPr>
              <a:buNone/>
            </a:pPr>
            <a:r>
              <a:rPr lang="en-US" sz="2800" dirty="0" err="1" smtClean="0">
                <a:sym typeface="Symbol"/>
              </a:rPr>
              <a:t>v</a:t>
            </a:r>
            <a:r>
              <a:rPr lang="en-US" sz="2800" baseline="-25000" dirty="0" err="1" smtClean="0">
                <a:sym typeface="Symbol"/>
              </a:rPr>
              <a:t>max</a:t>
            </a:r>
            <a:r>
              <a:rPr lang="en-US" sz="2800" dirty="0" smtClean="0">
                <a:sym typeface="Symbol"/>
              </a:rPr>
              <a:t>&gt;11000 km/s</a:t>
            </a:r>
          </a:p>
          <a:p>
            <a:pPr lvl="1">
              <a:buNone/>
            </a:pPr>
            <a:r>
              <a:rPr lang="en-US" sz="2400" dirty="0" smtClean="0">
                <a:sym typeface="Symbol"/>
              </a:rPr>
              <a:t>larger than possible in equatorial ring</a:t>
            </a:r>
          </a:p>
          <a:p>
            <a:pPr lvl="1">
              <a:buNone/>
            </a:pPr>
            <a:r>
              <a:rPr lang="en-US" sz="2400" dirty="0" smtClean="0">
                <a:sym typeface="Symbol"/>
              </a:rPr>
              <a:t>anisotropic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H</a:t>
            </a:r>
            <a:r>
              <a:rPr lang="en-US" dirty="0" smtClean="0">
                <a:sym typeface="Symbol"/>
              </a:rPr>
              <a:t>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4174232" cy="496800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Combination of FORS, UVES and STIS data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498"/>
          <a:stretch>
            <a:fillRect/>
          </a:stretch>
        </p:blipFill>
        <p:spPr bwMode="auto">
          <a:xfrm>
            <a:off x="4572000" y="1512168"/>
            <a:ext cx="4572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2852936"/>
            <a:ext cx="5184576" cy="380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125" t="1270" b="3290"/>
          <a:stretch>
            <a:fillRect/>
          </a:stretch>
        </p:blipFill>
        <p:spPr bwMode="auto">
          <a:xfrm>
            <a:off x="4572000" y="1253613"/>
            <a:ext cx="4572000" cy="560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216" y="116632"/>
            <a:ext cx="2664296" cy="2079005"/>
          </a:xfrm>
        </p:spPr>
        <p:txBody>
          <a:bodyPr/>
          <a:lstStyle/>
          <a:p>
            <a:r>
              <a:rPr lang="en-US" dirty="0" smtClean="0"/>
              <a:t>Complex emission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264" y="4437112"/>
            <a:ext cx="2195736" cy="23042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Disentangle the ring from reverse shock from inner </a:t>
            </a:r>
            <a:r>
              <a:rPr lang="en-US" sz="2400" dirty="0" err="1" smtClean="0"/>
              <a:t>ejecta</a:t>
            </a:r>
            <a:endParaRPr lang="en-GB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-36512" y="0"/>
            <a:ext cx="6984776" cy="6858000"/>
            <a:chOff x="-36512" y="0"/>
            <a:chExt cx="6984776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6512" y="0"/>
              <a:ext cx="6538798" cy="326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2974" y="3184879"/>
              <a:ext cx="5025290" cy="367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shock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Only seen in h</a:t>
            </a:r>
            <a:r>
              <a:rPr lang="en-US" dirty="0" smtClean="0">
                <a:sym typeface="Symbol"/>
              </a:rPr>
              <a:t>ydrogen lines H and H</a:t>
            </a:r>
          </a:p>
          <a:p>
            <a:r>
              <a:rPr lang="en-US" dirty="0" smtClean="0">
                <a:sym typeface="Symbol"/>
              </a:rPr>
              <a:t>Lower velocity ‘core’ (&lt;4500 km s</a:t>
            </a:r>
            <a:r>
              <a:rPr lang="en-US" baseline="30000" dirty="0" smtClean="0">
                <a:sym typeface="Symbol"/>
              </a:rPr>
              <a:t>-1</a:t>
            </a:r>
            <a:r>
              <a:rPr lang="en-US" dirty="0" smtClean="0">
                <a:sym typeface="Symbol"/>
              </a:rPr>
              <a:t>) from </a:t>
            </a:r>
            <a:r>
              <a:rPr lang="en-US" dirty="0" err="1" smtClean="0">
                <a:sym typeface="Symbol"/>
              </a:rPr>
              <a:t>unshocked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ejecta</a:t>
            </a:r>
            <a:r>
              <a:rPr lang="en-US" dirty="0" smtClean="0">
                <a:sym typeface="Symbol"/>
              </a:rPr>
              <a:t> heated by X-rays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3211893"/>
            <a:ext cx="3961631" cy="360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286" y="3211200"/>
            <a:ext cx="315812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Uniqueness of SN 1987A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96752"/>
            <a:ext cx="7772400" cy="4114800"/>
          </a:xfrm>
        </p:spPr>
        <p:txBody>
          <a:bodyPr/>
          <a:lstStyle/>
          <a:p>
            <a:pPr>
              <a:spcBef>
                <a:spcPts val="0"/>
              </a:spcBef>
              <a:buFontTx/>
              <a:buNone/>
            </a:pPr>
            <a:r>
              <a:rPr lang="en-US" dirty="0" smtClean="0">
                <a:cs typeface="Arial"/>
                <a:sym typeface="Symbol"/>
              </a:rPr>
              <a:t>Neutrino detection 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US" dirty="0" smtClean="0">
                <a:cs typeface="Arial"/>
                <a:sym typeface="Symbol"/>
              </a:rPr>
              <a:t>direct evidence of core collapse</a:t>
            </a:r>
            <a:br>
              <a:rPr lang="en-US" dirty="0" smtClean="0">
                <a:cs typeface="Arial"/>
                <a:sym typeface="Symbol"/>
              </a:rPr>
            </a:br>
            <a:r>
              <a:rPr lang="en-US" dirty="0" smtClean="0">
                <a:cs typeface="Arial"/>
                <a:sym typeface="Symbol"/>
              </a:rPr>
              <a:t>and formation of a neutron </a:t>
            </a:r>
            <a:br>
              <a:rPr lang="en-US" dirty="0" smtClean="0">
                <a:cs typeface="Arial"/>
                <a:sym typeface="Symbol"/>
              </a:rPr>
            </a:br>
            <a:r>
              <a:rPr lang="en-US" dirty="0" smtClean="0">
                <a:cs typeface="Arial"/>
                <a:sym typeface="Symbol"/>
              </a:rPr>
              <a:t>star (or black hole)</a:t>
            </a:r>
            <a:endParaRPr lang="en-GB" dirty="0" smtClean="0"/>
          </a:p>
          <a:p>
            <a:pPr>
              <a:spcBef>
                <a:spcPts val="0"/>
              </a:spcBef>
              <a:buFontTx/>
              <a:buNone/>
            </a:pPr>
            <a:r>
              <a:rPr lang="en-GB" b="0" dirty="0" smtClean="0"/>
              <a:t>Naked-eye supernova after &gt;350 years</a:t>
            </a:r>
          </a:p>
          <a:p>
            <a:pPr lvl="1">
              <a:spcBef>
                <a:spcPts val="0"/>
              </a:spcBef>
              <a:buNone/>
            </a:pPr>
            <a:r>
              <a:rPr lang="en-GB" b="0" dirty="0" smtClean="0"/>
              <a:t>detection of X-rays and </a:t>
            </a:r>
            <a:r>
              <a:rPr lang="en-GB" b="0" dirty="0" smtClean="0">
                <a:sym typeface="Symbol"/>
              </a:rPr>
              <a:t>-rays very early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>
                <a:sym typeface="Symbol"/>
              </a:rPr>
              <a:t>mixing and direct </a:t>
            </a:r>
            <a:r>
              <a:rPr lang="en-GB" dirty="0" err="1" smtClean="0">
                <a:sym typeface="Symbol"/>
              </a:rPr>
              <a:t>nucleosynthetic</a:t>
            </a:r>
            <a:r>
              <a:rPr lang="en-GB" dirty="0" smtClean="0">
                <a:sym typeface="Symbol"/>
              </a:rPr>
              <a:t> products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monitoring with HST, VLT, Gemini, Chandra, XMM, ATCA, Herschel, Spitzer, ALMA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GB" b="0" dirty="0" smtClean="0"/>
              <a:t>Progenitor star observed before explosion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b="0" dirty="0" smtClean="0"/>
              <a:t>insight into stellar evolutionary channel leading to a supernova 	</a:t>
            </a:r>
            <a:r>
              <a:rPr lang="en-GB" sz="2400" b="0" dirty="0" smtClean="0">
                <a:solidFill>
                  <a:schemeClr val="tx1"/>
                </a:solidFill>
              </a:rPr>
              <a:t>surprise </a:t>
            </a:r>
            <a:r>
              <a:rPr lang="en-GB" sz="2400" b="0" dirty="0" smtClean="0">
                <a:solidFill>
                  <a:schemeClr val="tx1"/>
                </a:solidFill>
                <a:sym typeface="Wingdings" pitchFamily="2" charset="2"/>
              </a:rPr>
              <a:t> blue supergiant!</a:t>
            </a:r>
            <a:endParaRPr lang="en-GB" b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Spatially resolved infrared spectroscopy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4246562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separate ring from </a:t>
            </a:r>
            <a:r>
              <a:rPr lang="en-GB" dirty="0" err="1">
                <a:solidFill>
                  <a:schemeClr val="accent3">
                    <a:lumMod val="95000"/>
                  </a:schemeClr>
                </a:solidFill>
              </a:rPr>
              <a:t>ejecta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trace the ring in individual lines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get spectra from separate regions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photometry of selected regions</a:t>
            </a:r>
          </a:p>
        </p:txBody>
      </p:sp>
      <p:pic>
        <p:nvPicPr>
          <p:cNvPr id="114694" name="Picture 6" descr="87A_movie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989138"/>
            <a:ext cx="4356100" cy="435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r>
              <a:rPr lang="en-GB"/>
              <a:t>Ejecta resolved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Ground-based </a:t>
            </a:r>
            <a:r>
              <a:rPr lang="en-GB" dirty="0" smtClean="0"/>
              <a:t>near-IR data </a:t>
            </a:r>
            <a:r>
              <a:rPr lang="en-GB" dirty="0"/>
              <a:t>show spatially </a:t>
            </a:r>
            <a:br>
              <a:rPr lang="en-GB" dirty="0"/>
            </a:br>
            <a:r>
              <a:rPr lang="en-GB" dirty="0"/>
              <a:t>resolved </a:t>
            </a:r>
            <a:r>
              <a:rPr lang="en-GB" dirty="0" err="1" smtClean="0"/>
              <a:t>ejecta</a:t>
            </a:r>
            <a:endParaRPr lang="en-GB" dirty="0"/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0" y="2842617"/>
            <a:ext cx="301466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7544" y="613568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latin typeface="HelveticaNeueLT Com 45 Lt" pitchFamily="34" charset="0"/>
              </a:rPr>
              <a:t>Kjær</a:t>
            </a:r>
            <a:r>
              <a:rPr lang="en-GB" sz="1800" dirty="0" smtClean="0">
                <a:latin typeface="HelveticaNeueLT Com 45 Lt" pitchFamily="34" charset="0"/>
              </a:rPr>
              <a:t> et al. 2010</a:t>
            </a:r>
            <a:endParaRPr lang="en-GB" sz="1800" dirty="0">
              <a:latin typeface="HelveticaNeueLT Com 45 L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15816" y="2431587"/>
            <a:ext cx="6243984" cy="4426413"/>
            <a:chOff x="2915816" y="2431587"/>
            <a:chExt cx="6243984" cy="44264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5816" y="2431587"/>
              <a:ext cx="6243984" cy="442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956376" y="2607295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NeueLT Com 45 Lt" pitchFamily="34" charset="0"/>
                </a:rPr>
                <a:t>2005</a:t>
              </a:r>
              <a:endParaRPr lang="en-GB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6632"/>
            <a:ext cx="7772400" cy="1143000"/>
          </a:xfrm>
        </p:spPr>
        <p:txBody>
          <a:bodyPr/>
          <a:lstStyle/>
          <a:p>
            <a:r>
              <a:rPr lang="en-GB" dirty="0"/>
              <a:t>Asymmetry in the </a:t>
            </a:r>
            <a:r>
              <a:rPr lang="en-GB" dirty="0" err="1"/>
              <a:t>ejecta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6800" y="1152128"/>
            <a:ext cx="9007200" cy="5589240"/>
            <a:chOff x="72000" y="1268760"/>
            <a:chExt cx="9007200" cy="5589240"/>
          </a:xfrm>
        </p:grpSpPr>
        <p:grpSp>
          <p:nvGrpSpPr>
            <p:cNvPr id="8" name="Group 7"/>
            <p:cNvGrpSpPr/>
            <p:nvPr/>
          </p:nvGrpSpPr>
          <p:grpSpPr>
            <a:xfrm>
              <a:off x="72000" y="1268760"/>
              <a:ext cx="9007200" cy="5589240"/>
              <a:chOff x="72000" y="1268760"/>
              <a:chExt cx="9007200" cy="558924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000" y="1268760"/>
                <a:ext cx="9006071" cy="36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0" y="4869924"/>
                <a:ext cx="9007200" cy="1988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236296" y="1700808"/>
              <a:ext cx="1454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[Si I] +[Fe II]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628800"/>
            <a:ext cx="9007200" cy="5111918"/>
            <a:chOff x="72000" y="2205514"/>
            <a:chExt cx="9007200" cy="51119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0" y="2205514"/>
              <a:ext cx="9007200" cy="5111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67544" y="2420888"/>
              <a:ext cx="14542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[Si I] +[Fe II]</a:t>
              </a:r>
            </a:p>
            <a:p>
              <a:r>
                <a:rPr lang="en-GB" sz="2000" dirty="0" smtClean="0">
                  <a:latin typeface="HelveticaNeueLT Com 45 Lt" pitchFamily="34" charset="0"/>
                </a:rPr>
                <a:t>1.64 </a:t>
              </a:r>
              <a:r>
                <a:rPr lang="el-GR" sz="2000" dirty="0" smtClean="0">
                  <a:latin typeface="HelveticaNeueLT Com 45 Lt" pitchFamily="34" charset="0"/>
                  <a:cs typeface="Times New Roman"/>
                </a:rPr>
                <a:t>μ</a:t>
              </a:r>
              <a:r>
                <a:rPr lang="en-US" sz="2000" dirty="0" smtClean="0">
                  <a:latin typeface="HelveticaNeueLT Com 45 Lt" pitchFamily="34" charset="0"/>
                  <a:cs typeface="Times New Roman"/>
                </a:rPr>
                <a:t>m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Ejecta kinematics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8278688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Southern part is </a:t>
            </a:r>
            <a:r>
              <a:rPr lang="en-GB" dirty="0" err="1" smtClean="0"/>
              <a:t>redshifted</a:t>
            </a:r>
            <a:r>
              <a:rPr lang="en-GB" dirty="0" smtClean="0"/>
              <a:t>, </a:t>
            </a:r>
            <a:r>
              <a:rPr lang="en-GB" dirty="0"/>
              <a:t>northern </a:t>
            </a:r>
            <a:r>
              <a:rPr lang="en-GB" dirty="0" err="1"/>
              <a:t>ejecta</a:t>
            </a:r>
            <a:r>
              <a:rPr lang="en-GB" dirty="0"/>
              <a:t> are </a:t>
            </a:r>
            <a:r>
              <a:rPr lang="en-GB" dirty="0" err="1"/>
              <a:t>blueshifted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Expansion velocity roughly </a:t>
            </a:r>
            <a:r>
              <a:rPr lang="en-GB" dirty="0" smtClean="0"/>
              <a:t>3000 </a:t>
            </a:r>
            <a:r>
              <a:rPr lang="en-GB" dirty="0"/>
              <a:t>to 4000 km/s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0000"/>
                </a:solidFill>
              </a:rPr>
              <a:t>This is the same orientation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as the inner ring!</a:t>
            </a:r>
          </a:p>
          <a:p>
            <a:pPr>
              <a:buFontTx/>
              <a:buNone/>
            </a:pPr>
            <a:r>
              <a:rPr lang="en-GB" dirty="0" err="1">
                <a:solidFill>
                  <a:srgbClr val="FF0000"/>
                </a:solidFill>
              </a:rPr>
              <a:t>Ejecta</a:t>
            </a:r>
            <a:r>
              <a:rPr lang="en-GB" dirty="0">
                <a:solidFill>
                  <a:srgbClr val="FF0000"/>
                </a:solidFill>
              </a:rPr>
              <a:t> lies in the 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same </a:t>
            </a:r>
            <a:r>
              <a:rPr lang="en-GB" dirty="0">
                <a:solidFill>
                  <a:srgbClr val="FF0000"/>
                </a:solidFill>
              </a:rPr>
              <a:t>plane as the 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ring</a:t>
            </a:r>
            <a:r>
              <a:rPr lang="en-GB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2472" y="3717033"/>
            <a:ext cx="452075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95000"/>
                  </a:schemeClr>
                </a:solidFill>
              </a:rPr>
              <a:t>How this could look like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eso1032a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900238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4213" y="44624"/>
            <a:ext cx="77724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accent3">
                    <a:lumMod val="95000"/>
                  </a:schemeClr>
                </a:solidFill>
              </a:rPr>
              <a:t>SN 1987A evolution</a:t>
            </a:r>
            <a:br>
              <a:rPr lang="en-GB" dirty="0" smtClean="0">
                <a:solidFill>
                  <a:schemeClr val="accent3">
                    <a:lumMod val="95000"/>
                  </a:schemeClr>
                </a:solidFill>
              </a:rPr>
            </a:br>
            <a:r>
              <a:rPr lang="en-GB" sz="2800" dirty="0" smtClean="0">
                <a:solidFill>
                  <a:schemeClr val="accent3">
                    <a:lumMod val="95000"/>
                  </a:schemeClr>
                </a:solidFill>
              </a:rPr>
              <a:t>(1994-2010)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3780" name="Picture 4" descr="sn1987a_mosaic.tif                                             00056E4Drobert                         C54A261A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1142"/>
            <a:ext cx="8744272" cy="5620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inner </a:t>
            </a:r>
            <a:r>
              <a:rPr lang="en-US" dirty="0" err="1" smtClean="0"/>
              <a:t>ejecta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7338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Comparison optical vs. IR</a:t>
            </a:r>
          </a:p>
          <a:p>
            <a:pPr lvl="1">
              <a:buNone/>
            </a:pPr>
            <a:r>
              <a:rPr lang="en-US" dirty="0" smtClean="0"/>
              <a:t>optical </a:t>
            </a:r>
          </a:p>
          <a:p>
            <a:pPr lvl="2">
              <a:buNone/>
            </a:pPr>
            <a:r>
              <a:rPr lang="en-US" dirty="0" smtClean="0"/>
              <a:t>heated by X-rays</a:t>
            </a:r>
          </a:p>
          <a:p>
            <a:pPr lvl="1">
              <a:buNone/>
            </a:pPr>
            <a:r>
              <a:rPr lang="en-US" dirty="0" smtClean="0"/>
              <a:t>IR</a:t>
            </a:r>
          </a:p>
          <a:p>
            <a:pPr lvl="2">
              <a:buNone/>
            </a:pPr>
            <a:r>
              <a:rPr lang="en-US" dirty="0" smtClean="0"/>
              <a:t>radioactive heating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348880"/>
            <a:ext cx="454174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next surprise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124744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X-raying the </a:t>
            </a:r>
            <a:r>
              <a:rPr lang="en-US" dirty="0" err="1" smtClean="0"/>
              <a:t>ejecta</a:t>
            </a:r>
            <a:r>
              <a:rPr lang="en-US" dirty="0" smtClean="0"/>
              <a:t> of SN 1987A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spcBef>
                <a:spcPts val="2400"/>
              </a:spcBef>
            </a:pPr>
            <a:endParaRPr lang="en-US" dirty="0" smtClean="0"/>
          </a:p>
          <a:p>
            <a:pPr lvl="1">
              <a:spcBef>
                <a:spcPts val="2400"/>
              </a:spcBef>
              <a:buNone/>
            </a:pPr>
            <a:r>
              <a:rPr lang="en-US" dirty="0" smtClean="0"/>
              <a:t>flux of the inner </a:t>
            </a:r>
            <a:br>
              <a:rPr lang="en-US" dirty="0" smtClean="0"/>
            </a:br>
            <a:r>
              <a:rPr lang="en-US" dirty="0" err="1" smtClean="0"/>
              <a:t>ejecta</a:t>
            </a:r>
            <a:r>
              <a:rPr lang="en-US" dirty="0" smtClean="0"/>
              <a:t> has increased</a:t>
            </a:r>
            <a:br>
              <a:rPr lang="en-US" dirty="0" smtClean="0"/>
            </a:br>
            <a:r>
              <a:rPr lang="en-US" dirty="0" smtClean="0"/>
              <a:t>again (starting at</a:t>
            </a:r>
            <a:br>
              <a:rPr lang="en-US" dirty="0" smtClean="0"/>
            </a:br>
            <a:r>
              <a:rPr lang="en-US" dirty="0" smtClean="0"/>
              <a:t>about 13.5 years)</a:t>
            </a:r>
          </a:p>
          <a:p>
            <a:pPr lvl="1">
              <a:buNone/>
            </a:pPr>
            <a:r>
              <a:rPr lang="en-US" dirty="0" smtClean="0"/>
              <a:t>sign of additional </a:t>
            </a:r>
            <a:br>
              <a:rPr lang="en-US" dirty="0" smtClean="0"/>
            </a:br>
            <a:r>
              <a:rPr lang="en-US" dirty="0" smtClean="0"/>
              <a:t>energy input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1432520" y="1672208"/>
            <a:ext cx="6019800" cy="1828800"/>
            <a:chOff x="1066800" y="2133600"/>
            <a:chExt cx="6096000" cy="1905000"/>
          </a:xfrm>
        </p:grpSpPr>
        <p:grpSp>
          <p:nvGrpSpPr>
            <p:cNvPr id="3" name="Group 8"/>
            <p:cNvGrpSpPr/>
            <p:nvPr/>
          </p:nvGrpSpPr>
          <p:grpSpPr>
            <a:xfrm>
              <a:off x="1066800" y="2452477"/>
              <a:ext cx="6096000" cy="1586123"/>
              <a:chOff x="1066800" y="2452477"/>
              <a:chExt cx="6096000" cy="158612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52600" y="2452477"/>
                <a:ext cx="5410200" cy="1586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66800" y="2590800"/>
                <a:ext cx="4651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 smtClean="0">
                    <a:latin typeface="HelveticaNeueLT Com 55 Roman" pitchFamily="34" charset="0"/>
                  </a:rPr>
                  <a:t>R</a:t>
                </a:r>
                <a:endParaRPr lang="en-GB" sz="3200" dirty="0">
                  <a:latin typeface="HelveticaNeueLT Com 55 Roman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066800" y="3301425"/>
                <a:ext cx="4651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 smtClean="0">
                    <a:latin typeface="HelveticaNeueLT Com 55 Roman" pitchFamily="34" charset="0"/>
                  </a:rPr>
                  <a:t>B</a:t>
                </a:r>
                <a:endParaRPr lang="en-GB" sz="3200" dirty="0">
                  <a:latin typeface="HelveticaNeueLT Com 55 Roman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133600" y="2133600"/>
              <a:ext cx="764896" cy="416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1994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601" y="2133600"/>
              <a:ext cx="764896" cy="416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2003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5200" y="2133600"/>
              <a:ext cx="764896" cy="416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1999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2201" y="2133600"/>
              <a:ext cx="764896" cy="416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2009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847" y="3861048"/>
            <a:ext cx="444964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231047" y="3471391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Larsson et al. 2011</a:t>
            </a:r>
            <a:endParaRPr lang="en-GB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happening?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30424"/>
            <a:ext cx="8496944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outer </a:t>
            </a:r>
            <a:r>
              <a:rPr lang="en-US" dirty="0" err="1" smtClean="0"/>
              <a:t>ejecta</a:t>
            </a:r>
            <a:r>
              <a:rPr lang="en-US" dirty="0" smtClean="0"/>
              <a:t> has reached the equatorial ring and creates shocks in the dense material</a:t>
            </a:r>
          </a:p>
          <a:p>
            <a:pPr>
              <a:buNone/>
            </a:pPr>
            <a:r>
              <a:rPr lang="en-US" dirty="0" smtClean="0"/>
              <a:t>X-rays are emitted in all directions </a:t>
            </a:r>
          </a:p>
          <a:p>
            <a:pPr lvl="1">
              <a:buNone/>
            </a:pPr>
            <a:r>
              <a:rPr lang="en-US" dirty="0" smtClean="0"/>
              <a:t>heat the inner </a:t>
            </a:r>
            <a:r>
              <a:rPr lang="en-US" dirty="0" err="1" smtClean="0"/>
              <a:t>ejecta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Other possibilities excluded</a:t>
            </a:r>
          </a:p>
          <a:p>
            <a:pPr lvl="1"/>
            <a:r>
              <a:rPr lang="en-US" dirty="0" smtClean="0"/>
              <a:t>reverse shock in HII region </a:t>
            </a:r>
            <a:r>
              <a:rPr lang="en-US" dirty="0" smtClean="0">
                <a:sym typeface="Wingdings" pitchFamily="2" charset="2"/>
              </a:rPr>
              <a:t> no increase in (broad) Ly</a:t>
            </a:r>
            <a:r>
              <a:rPr lang="el-GR" dirty="0" smtClean="0">
                <a:sym typeface="Wingdings" pitchFamily="2" charset="2"/>
              </a:rPr>
              <a:t>α</a:t>
            </a:r>
            <a:r>
              <a:rPr lang="en-US" dirty="0" smtClean="0">
                <a:sym typeface="Wingdings" pitchFamily="2" charset="2"/>
              </a:rPr>
              <a:t> or H</a:t>
            </a:r>
            <a:r>
              <a:rPr lang="el-GR" dirty="0" smtClean="0">
                <a:sym typeface="Wingdings" pitchFamily="2" charset="2"/>
              </a:rPr>
              <a:t>α</a:t>
            </a:r>
            <a:r>
              <a:rPr lang="en-US" dirty="0" smtClean="0">
                <a:sym typeface="Wingdings" pitchFamily="2" charset="2"/>
              </a:rPr>
              <a:t> observed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pulsar  no trace so far (e.g. in radio or X-rays)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transition from optically thick to optically thin dust  unlikely to occur at this point</a:t>
            </a: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156" y="4419600"/>
            <a:ext cx="354944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SN remnant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SN 1987A no longer powered by radioactive decays, but the kinetic energy from the shocks</a:t>
            </a:r>
          </a:p>
          <a:p>
            <a:pPr>
              <a:buNone/>
            </a:pPr>
            <a:r>
              <a:rPr lang="en-US" dirty="0" smtClean="0"/>
              <a:t>Heating on the outskirts </a:t>
            </a:r>
            <a:br>
              <a:rPr lang="en-US" dirty="0" smtClean="0"/>
            </a:br>
            <a:r>
              <a:rPr lang="en-US" dirty="0" smtClean="0">
                <a:sym typeface="Wingdings" pitchFamily="2" charset="2"/>
              </a:rPr>
              <a:t> shell-like structure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Different from the Fe-core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still heated by </a:t>
            </a:r>
            <a:r>
              <a:rPr lang="en-US" baseline="30000" dirty="0" smtClean="0">
                <a:sym typeface="Wingdings" pitchFamily="2" charset="2"/>
              </a:rPr>
              <a:t>44</a:t>
            </a:r>
            <a:r>
              <a:rPr lang="en-US" dirty="0" smtClean="0">
                <a:sym typeface="Wingdings" pitchFamily="2" charset="2"/>
              </a:rPr>
              <a:t>Ti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Kjær</a:t>
            </a:r>
            <a:r>
              <a:rPr lang="en-US" dirty="0" smtClean="0">
                <a:sym typeface="Wingdings" pitchFamily="2" charset="2"/>
              </a:rPr>
              <a:t> et al. (2010);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SINFONI observations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66905"/>
          <a:stretch>
            <a:fillRect/>
          </a:stretch>
        </p:blipFill>
        <p:spPr bwMode="auto">
          <a:xfrm>
            <a:off x="5715000" y="2667000"/>
            <a:ext cx="293097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87A_BOOK_no_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538" y="0"/>
            <a:ext cx="645795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1816100" y="6042025"/>
            <a:ext cx="1268413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2400" dirty="0" err="1">
                <a:solidFill>
                  <a:srgbClr val="2E2F5E"/>
                </a:solidFill>
                <a:latin typeface="HelveticaNeueLT Com 45 Lt" pitchFamily="34" charset="0"/>
              </a:rPr>
              <a:t>Suntzeff</a:t>
            </a:r>
            <a:endParaRPr lang="en-GB" sz="2400" dirty="0">
              <a:solidFill>
                <a:srgbClr val="2E2F5E"/>
              </a:solidFill>
              <a:latin typeface="HelveticaNeueLT Com 45 Lt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15110" y="207963"/>
            <a:ext cx="4805362" cy="6118225"/>
            <a:chOff x="2477" y="131"/>
            <a:chExt cx="3027" cy="3854"/>
          </a:xfrm>
        </p:grpSpPr>
        <p:sp>
          <p:nvSpPr>
            <p:cNvPr id="336901" name="Rectangle 5"/>
            <p:cNvSpPr>
              <a:spLocks noChangeArrowheads="1"/>
            </p:cNvSpPr>
            <p:nvPr/>
          </p:nvSpPr>
          <p:spPr bwMode="auto">
            <a:xfrm>
              <a:off x="247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2" name="Rectangle 6"/>
            <p:cNvSpPr>
              <a:spLocks noChangeArrowheads="1"/>
            </p:cNvSpPr>
            <p:nvPr/>
          </p:nvSpPr>
          <p:spPr bwMode="auto">
            <a:xfrm>
              <a:off x="272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3" name="Rectangle 7"/>
            <p:cNvSpPr>
              <a:spLocks noChangeArrowheads="1"/>
            </p:cNvSpPr>
            <p:nvPr/>
          </p:nvSpPr>
          <p:spPr bwMode="auto">
            <a:xfrm>
              <a:off x="2965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4" name="Rectangle 8"/>
            <p:cNvSpPr>
              <a:spLocks noChangeArrowheads="1"/>
            </p:cNvSpPr>
            <p:nvPr/>
          </p:nvSpPr>
          <p:spPr bwMode="auto">
            <a:xfrm>
              <a:off x="3210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5" name="Rectangle 9"/>
            <p:cNvSpPr>
              <a:spLocks noChangeArrowheads="1"/>
            </p:cNvSpPr>
            <p:nvPr/>
          </p:nvSpPr>
          <p:spPr bwMode="auto">
            <a:xfrm>
              <a:off x="345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6" name="Rectangle 10"/>
            <p:cNvSpPr>
              <a:spLocks noChangeArrowheads="1"/>
            </p:cNvSpPr>
            <p:nvPr/>
          </p:nvSpPr>
          <p:spPr bwMode="auto">
            <a:xfrm>
              <a:off x="467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7" name="Rectangle 11"/>
            <p:cNvSpPr>
              <a:spLocks noChangeArrowheads="1"/>
            </p:cNvSpPr>
            <p:nvPr/>
          </p:nvSpPr>
          <p:spPr bwMode="auto">
            <a:xfrm>
              <a:off x="369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8" name="Rectangle 12"/>
            <p:cNvSpPr>
              <a:spLocks noChangeArrowheads="1"/>
            </p:cNvSpPr>
            <p:nvPr/>
          </p:nvSpPr>
          <p:spPr bwMode="auto">
            <a:xfrm>
              <a:off x="394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9" name="Rectangle 13"/>
            <p:cNvSpPr>
              <a:spLocks noChangeArrowheads="1"/>
            </p:cNvSpPr>
            <p:nvPr/>
          </p:nvSpPr>
          <p:spPr bwMode="auto">
            <a:xfrm>
              <a:off x="418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0" name="Rectangle 14"/>
            <p:cNvSpPr>
              <a:spLocks noChangeArrowheads="1"/>
            </p:cNvSpPr>
            <p:nvPr/>
          </p:nvSpPr>
          <p:spPr bwMode="auto">
            <a:xfrm>
              <a:off x="4429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1" name="Rectangle 15"/>
            <p:cNvSpPr>
              <a:spLocks noChangeArrowheads="1"/>
            </p:cNvSpPr>
            <p:nvPr/>
          </p:nvSpPr>
          <p:spPr bwMode="auto">
            <a:xfrm>
              <a:off x="491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2" name="Rectangle 16"/>
            <p:cNvSpPr>
              <a:spLocks noChangeArrowheads="1"/>
            </p:cNvSpPr>
            <p:nvPr/>
          </p:nvSpPr>
          <p:spPr bwMode="auto">
            <a:xfrm>
              <a:off x="5161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3" name="Rectangle 17"/>
            <p:cNvSpPr>
              <a:spLocks noChangeArrowheads="1"/>
            </p:cNvSpPr>
            <p:nvPr/>
          </p:nvSpPr>
          <p:spPr bwMode="auto">
            <a:xfrm>
              <a:off x="540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6914" name="Text Box 18"/>
          <p:cNvSpPr txBox="1">
            <a:spLocks noChangeArrowheads="1"/>
          </p:cNvSpPr>
          <p:nvPr/>
        </p:nvSpPr>
        <p:spPr bwMode="auto">
          <a:xfrm>
            <a:off x="2987825" y="836613"/>
            <a:ext cx="57606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18</a:t>
            </a:r>
          </a:p>
        </p:txBody>
      </p:sp>
      <p:sp>
        <p:nvSpPr>
          <p:cNvPr id="336915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269874"/>
            <a:ext cx="3347864" cy="2079005"/>
          </a:xfrm>
        </p:spPr>
        <p:txBody>
          <a:bodyPr/>
          <a:lstStyle/>
          <a:p>
            <a:r>
              <a:rPr lang="en-GB" dirty="0" smtClean="0"/>
              <a:t>Uniqueness of SN 1987A</a:t>
            </a:r>
            <a:endParaRPr lang="en-GB" dirty="0"/>
          </a:p>
        </p:txBody>
      </p:sp>
      <p:sp>
        <p:nvSpPr>
          <p:cNvPr id="336916" name="Text Box 20"/>
          <p:cNvSpPr txBox="1">
            <a:spLocks noChangeArrowheads="1"/>
          </p:cNvSpPr>
          <p:nvPr/>
        </p:nvSpPr>
        <p:spPr bwMode="auto">
          <a:xfrm>
            <a:off x="2987824" y="5229225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33</a:t>
            </a:r>
          </a:p>
        </p:txBody>
      </p:sp>
      <p:sp>
        <p:nvSpPr>
          <p:cNvPr id="336917" name="Text Box 21"/>
          <p:cNvSpPr txBox="1">
            <a:spLocks noChangeArrowheads="1"/>
          </p:cNvSpPr>
          <p:nvPr/>
        </p:nvSpPr>
        <p:spPr bwMode="auto">
          <a:xfrm>
            <a:off x="2987824" y="3741738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28</a:t>
            </a:r>
          </a:p>
        </p:txBody>
      </p:sp>
      <p:sp>
        <p:nvSpPr>
          <p:cNvPr id="336918" name="Text Box 22"/>
          <p:cNvSpPr txBox="1">
            <a:spLocks noChangeArrowheads="1"/>
          </p:cNvSpPr>
          <p:nvPr/>
        </p:nvSpPr>
        <p:spPr bwMode="auto">
          <a:xfrm>
            <a:off x="2987824" y="2324100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23</a:t>
            </a:r>
          </a:p>
        </p:txBody>
      </p:sp>
      <p:sp>
        <p:nvSpPr>
          <p:cNvPr id="336919" name="Rectangle 23"/>
          <p:cNvSpPr>
            <a:spLocks noChangeArrowheads="1"/>
          </p:cNvSpPr>
          <p:nvPr/>
        </p:nvSpPr>
        <p:spPr bwMode="auto">
          <a:xfrm>
            <a:off x="3656335" y="1960563"/>
            <a:ext cx="5164137" cy="4371975"/>
          </a:xfrm>
          <a:prstGeom prst="rect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6920" name="Text Box 24"/>
          <p:cNvSpPr txBox="1">
            <a:spLocks noChangeArrowheads="1"/>
          </p:cNvSpPr>
          <p:nvPr/>
        </p:nvSpPr>
        <p:spPr bwMode="auto">
          <a:xfrm>
            <a:off x="2338388" y="4292600"/>
            <a:ext cx="1303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Virgo</a:t>
            </a:r>
            <a:b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</a:b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14" grpId="0" animBg="1"/>
      <p:bldP spid="336916" grpId="0" animBg="1"/>
      <p:bldP spid="336917" grpId="0" animBg="1"/>
      <p:bldP spid="336918" grpId="0" animBg="1"/>
      <p:bldP spid="336919" grpId="0" animBg="1"/>
      <p:bldP spid="3369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inner </a:t>
            </a:r>
            <a:r>
              <a:rPr lang="en-US" dirty="0" err="1" smtClean="0"/>
              <a:t>ejecta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38862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Clear change in morphology at optical wavelengths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145" y="4248472"/>
            <a:ext cx="856533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151154" y="1196752"/>
            <a:ext cx="4741326" cy="3180814"/>
            <a:chOff x="4079146" y="1268760"/>
            <a:chExt cx="4741326" cy="31808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9146" y="1268760"/>
              <a:ext cx="4741326" cy="318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572001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1994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8144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1998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2280" y="1268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2000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2003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8144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2006</a:t>
              </a:r>
              <a:endParaRPr lang="en-GB" sz="1200" dirty="0">
                <a:latin typeface="HelveticaNeueLT Com 45 Lt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2280" y="280800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NeueLT Com 45 Lt" pitchFamily="34" charset="0"/>
                </a:rPr>
                <a:t>2009</a:t>
              </a:r>
              <a:endParaRPr lang="en-GB" sz="1200" dirty="0">
                <a:latin typeface="HelveticaNeueLT Com 45 Lt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rot="5400000">
            <a:off x="3708698" y="2060848"/>
            <a:ext cx="1008112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6218" y="6546830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45 Lt" pitchFamily="34" charset="0"/>
              </a:rPr>
              <a:t>13 Nov 2000</a:t>
            </a:r>
            <a:endParaRPr lang="en-GB" sz="1600" dirty="0">
              <a:latin typeface="HelveticaNeueLT Com 45 L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168" y="6546830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45 Lt" pitchFamily="34" charset="0"/>
              </a:rPr>
              <a:t>12 Dec 2009</a:t>
            </a:r>
            <a:endParaRPr lang="en-GB" sz="1600" dirty="0">
              <a:latin typeface="HelveticaNeueLT Com 45 L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386104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NeueLT Com 45 Lt" pitchFamily="34" charset="0"/>
              </a:rPr>
              <a:t>Larsson et al. 2013</a:t>
            </a:r>
            <a:endParaRPr lang="en-GB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9776"/>
            <a:ext cx="4895899" cy="1143000"/>
          </a:xfrm>
        </p:spPr>
        <p:txBody>
          <a:bodyPr/>
          <a:lstStyle/>
          <a:p>
            <a:r>
              <a:rPr lang="en-US" dirty="0" smtClean="0"/>
              <a:t>IR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[Si I]/[Fe II] 1.644</a:t>
            </a:r>
            <a:r>
              <a:rPr lang="en-US" dirty="0" smtClean="0">
                <a:sym typeface="Symbol"/>
              </a:rPr>
              <a:t>m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emission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2852936"/>
            <a:ext cx="6875760" cy="3501288"/>
            <a:chOff x="1043608" y="2520000"/>
            <a:chExt cx="6875760" cy="35012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2562739"/>
              <a:ext cx="6875760" cy="345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506221" y="25200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2005</a:t>
              </a:r>
              <a:endParaRPr lang="en-GB" sz="1800" dirty="0">
                <a:latin typeface="HelveticaNeueLT Com 45 L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52120" y="25200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2011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2655"/>
            <a:ext cx="3635896" cy="257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optical and IR observations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918648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Optical emission clearly different from the IR</a:t>
            </a:r>
          </a:p>
          <a:p>
            <a:pPr lvl="1"/>
            <a:r>
              <a:rPr lang="en-US" dirty="0" smtClean="0"/>
              <a:t>[Si I]+[Fe II] </a:t>
            </a:r>
            <a:br>
              <a:rPr lang="en-US" dirty="0" smtClean="0"/>
            </a:br>
            <a:r>
              <a:rPr lang="en-US" dirty="0" smtClean="0"/>
              <a:t>concentrated </a:t>
            </a:r>
            <a:br>
              <a:rPr lang="en-US" dirty="0" smtClean="0"/>
            </a:br>
            <a:r>
              <a:rPr lang="en-US" dirty="0" smtClean="0"/>
              <a:t>towards the center</a:t>
            </a:r>
          </a:p>
          <a:p>
            <a:pPr lvl="1"/>
            <a:r>
              <a:rPr lang="en-US" dirty="0" smtClean="0"/>
              <a:t>Optical (H</a:t>
            </a:r>
            <a:r>
              <a:rPr lang="en-US" dirty="0" smtClean="0">
                <a:sym typeface="Symbol"/>
              </a:rPr>
              <a:t>) in a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‘shell’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ym typeface="Symbol"/>
              </a:rPr>
              <a:t>Different energy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sources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2204864"/>
            <a:ext cx="4464496" cy="42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‘Integral field’ spectroscopy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57477">
            <a:off x="2409133" y="2092892"/>
            <a:ext cx="44100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196752"/>
            <a:ext cx="529245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20272" y="1412776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NeueLT Com 45 Lt" pitchFamily="34" charset="0"/>
              </a:rPr>
              <a:t>30 Aug 1999</a:t>
            </a:r>
            <a:endParaRPr lang="en-GB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optical and 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181297" y="1552575"/>
            <a:ext cx="8639175" cy="5305425"/>
            <a:chOff x="181297" y="1552575"/>
            <a:chExt cx="8639175" cy="530542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1297" y="1552575"/>
              <a:ext cx="8639175" cy="530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499992" y="3645024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21 Oct 2005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4008" y="4221088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 Jan 2011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7824" y="3645024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HelveticaNeueLT Com 45 Lt" pitchFamily="34" charset="0"/>
                </a:rPr>
                <a:t>18 Jul 2004</a:t>
              </a:r>
              <a:endParaRPr lang="en-GB" sz="2000" dirty="0">
                <a:solidFill>
                  <a:schemeClr val="bg1"/>
                </a:solidFill>
                <a:latin typeface="HelveticaNeueLT Com 45 Lt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3358" y="4221088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HelveticaNeueLT Com 45 Lt" pitchFamily="34" charset="0"/>
                </a:rPr>
                <a:t>31 Jan 2010</a:t>
              </a:r>
              <a:endParaRPr lang="en-GB" sz="2000" dirty="0">
                <a:solidFill>
                  <a:schemeClr val="bg1"/>
                </a:solidFill>
                <a:latin typeface="HelveticaNeueLT Com 45 Lt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1551600"/>
            <a:ext cx="5372154" cy="5306400"/>
            <a:chOff x="0" y="1551600"/>
            <a:chExt cx="5372154" cy="530640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1551600"/>
              <a:ext cx="5372154" cy="5306400"/>
              <a:chOff x="0" y="1551600"/>
              <a:chExt cx="5372154" cy="5306400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1551600"/>
                <a:ext cx="5372154" cy="530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779912" y="170080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HelveticaNeueLT Com 45 Lt" pitchFamily="34" charset="0"/>
                  </a:rPr>
                  <a:t>H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HelveticaNeueLT Com 45 Lt" pitchFamily="34" charset="0"/>
                    <a:sym typeface="Symbol"/>
                  </a:rPr>
                  <a:t></a:t>
                </a:r>
                <a:endParaRPr lang="en-GB" sz="1800" dirty="0">
                  <a:solidFill>
                    <a:srgbClr val="FF0000"/>
                  </a:solidFill>
                  <a:latin typeface="HelveticaNeueLT Com 45 Lt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46617" y="1691516"/>
                <a:ext cx="60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HelveticaNeueLT Com 45 Lt" pitchFamily="34" charset="0"/>
                  </a:rPr>
                  <a:t>[Si I]</a:t>
                </a:r>
                <a:endParaRPr lang="en-GB" sz="1800" dirty="0">
                  <a:latin typeface="HelveticaNeueLT Com 45 Lt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04893" y="1691516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2004/5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10661" y="1551600"/>
            <a:ext cx="1969851" cy="5306400"/>
            <a:chOff x="7210661" y="1551600"/>
            <a:chExt cx="1969851" cy="5306400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0661" y="1551600"/>
              <a:ext cx="1933339" cy="53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8480320" y="193672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2010/11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3-dimensional picture</a:t>
            </a:r>
            <a:endParaRPr lang="en-GB" dirty="0"/>
          </a:p>
        </p:txBody>
      </p:sp>
      <p:pic>
        <p:nvPicPr>
          <p:cNvPr id="5" name="animation_sinf11.mpg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96719" y="1844824"/>
            <a:ext cx="4550221" cy="367240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3810000" cy="411534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Derived from</a:t>
            </a:r>
            <a:br>
              <a:rPr lang="en-US" dirty="0" smtClean="0"/>
            </a:br>
            <a:r>
              <a:rPr lang="en-US" dirty="0" smtClean="0"/>
              <a:t>[Si I]+[Fe II] 1.644</a:t>
            </a:r>
            <a:r>
              <a:rPr lang="en-US" dirty="0" smtClean="0">
                <a:sym typeface="Symbol"/>
              </a:rPr>
              <a:t>m emission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Emission in the plane of the equatorial ring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Clumpy distribution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Extending out to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~3500 km s</a:t>
            </a:r>
            <a:r>
              <a:rPr lang="en-US" baseline="30000" dirty="0" smtClean="0">
                <a:sym typeface="Symbol"/>
              </a:rPr>
              <a:t>-1</a:t>
            </a:r>
            <a:r>
              <a:rPr lang="en-US" dirty="0" smtClean="0">
                <a:sym typeface="Symbol"/>
              </a:rPr>
              <a:t>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587041" y="5517232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HelveticaNeueLT Com 45 Lt" pitchFamily="34" charset="0"/>
              </a:rPr>
              <a:t>Larsson et al. 2013</a:t>
            </a:r>
            <a:endParaRPr lang="en-GB" sz="2000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28" name="Picture 4" descr="sn1987a_wide.tif                                               00056E4Drobert                         C54A261A:"/>
          <p:cNvPicPr>
            <a:picLocks noChangeAspect="1" noChangeArrowheads="1"/>
          </p:cNvPicPr>
          <p:nvPr/>
        </p:nvPicPr>
        <p:blipFill>
          <a:blip r:embed="rId2" cstate="print"/>
          <a:srcRect l="36182" t="34746" r="35759" b="35440"/>
          <a:stretch>
            <a:fillRect/>
          </a:stretch>
        </p:blipFill>
        <p:spPr bwMode="auto">
          <a:xfrm>
            <a:off x="467544" y="0"/>
            <a:ext cx="8234634" cy="6858000"/>
          </a:xfrm>
          <a:prstGeom prst="rect">
            <a:avLst/>
          </a:prstGeom>
          <a:noFill/>
        </p:spPr>
      </p:pic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763688" y="304800"/>
            <a:ext cx="6408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No sign yet of a neutron </a:t>
            </a:r>
            <a:r>
              <a:rPr lang="en-US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star</a:t>
            </a:r>
            <a:endParaRPr lang="en-US" sz="40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NeueLT Com 45 Lt" pitchFamily="34" charset="0"/>
            </a:endParaRPr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 flipH="1">
            <a:off x="4724400" y="1295400"/>
            <a:ext cx="914400" cy="2286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11560" y="6165304"/>
            <a:ext cx="404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Collapse to a black hole?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496944" cy="4114800"/>
          </a:xfrm>
        </p:spPr>
        <p:txBody>
          <a:bodyPr/>
          <a:lstStyle/>
          <a:p>
            <a:pPr>
              <a:spcBef>
                <a:spcPts val="368"/>
              </a:spcBef>
              <a:buFontTx/>
              <a:buNone/>
            </a:pPr>
            <a:r>
              <a:rPr lang="en-GB" dirty="0"/>
              <a:t>SN 1987A is as interesting as ever</a:t>
            </a:r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/>
              <a:t>ring collision is in full </a:t>
            </a:r>
            <a:r>
              <a:rPr lang="en-US" dirty="0" smtClean="0"/>
              <a:t>swing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forward shocks in the ring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reverse shock in the debris (outer </a:t>
            </a:r>
            <a:r>
              <a:rPr lang="en-US" dirty="0" err="1" smtClean="0"/>
              <a:t>ejecta</a:t>
            </a:r>
            <a:r>
              <a:rPr lang="en-US" dirty="0" smtClean="0"/>
              <a:t>)</a:t>
            </a:r>
            <a:endParaRPr lang="en-US" dirty="0"/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/>
              <a:t>shocked material can be analyzed through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X-rays </a:t>
            </a:r>
            <a:r>
              <a:rPr lang="en-US" dirty="0"/>
              <a:t>and the coronal </a:t>
            </a:r>
            <a:r>
              <a:rPr lang="en-US" dirty="0" smtClean="0"/>
              <a:t>lines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now heating the inner </a:t>
            </a:r>
            <a:r>
              <a:rPr lang="en-US" dirty="0" err="1" smtClean="0"/>
              <a:t>ejecta</a:t>
            </a:r>
            <a:r>
              <a:rPr lang="en-US" dirty="0" smtClean="0"/>
              <a:t> as well</a:t>
            </a:r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 smtClean="0"/>
              <a:t>first direct look at an explosion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resolved inner </a:t>
            </a:r>
            <a:r>
              <a:rPr lang="en-US" dirty="0" err="1" smtClean="0"/>
              <a:t>ejecta</a:t>
            </a:r>
            <a:r>
              <a:rPr lang="en-US" dirty="0" smtClean="0"/>
              <a:t> (iron core) are the immediate reflection of the explosion mechanism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confirmation of the standing accretion shock instability (SASI)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neutrino convection in the explosion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to come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41148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dirty="0" smtClean="0"/>
              <a:t>Complete destruction of the ring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Illuminating the outside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beyond the inner ring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Detailed mapping of the inner </a:t>
            </a:r>
            <a:r>
              <a:rPr lang="en-GB" dirty="0" err="1" smtClean="0"/>
              <a:t>ejecta</a:t>
            </a:r>
            <a:endParaRPr lang="en-GB" dirty="0" smtClean="0"/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details on explosion mechanics and distribution of synthesized material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dust formation 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/>
              <a:t>where is the dust that formed early on?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/>
              <a:t>what is the dust composition?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what will be lost due to the external illumination?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Where is the neutron star? 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limits uncomfortable for the theory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SN 1987A will be the first supernova that we can observe forever.</a:t>
            </a:r>
          </a:p>
          <a:p>
            <a:pPr>
              <a:buFontTx/>
              <a:buNone/>
            </a:pPr>
            <a:r>
              <a:rPr lang="en-GB"/>
              <a:t>                                             </a:t>
            </a:r>
          </a:p>
          <a:p>
            <a:pPr algn="r">
              <a:buFontTx/>
              <a:buNone/>
            </a:pPr>
            <a:r>
              <a:rPr lang="en-GB"/>
              <a:t> L. Woltjer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Uniqueness of SN 1987A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4006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b="0" dirty="0" smtClean="0"/>
              <a:t>Spatially resolved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b="0" dirty="0" smtClean="0"/>
              <a:t>separate </a:t>
            </a:r>
            <a:r>
              <a:rPr lang="en-GB" b="0" dirty="0" err="1" smtClean="0"/>
              <a:t>circumstellar</a:t>
            </a:r>
            <a:r>
              <a:rPr lang="en-GB" b="0" dirty="0" smtClean="0"/>
              <a:t> </a:t>
            </a:r>
            <a:br>
              <a:rPr lang="en-GB" b="0" dirty="0" smtClean="0"/>
            </a:br>
            <a:r>
              <a:rPr lang="en-GB" b="0" dirty="0" smtClean="0"/>
              <a:t>environment (rings) from </a:t>
            </a:r>
            <a:br>
              <a:rPr lang="en-GB" b="0" dirty="0" smtClean="0"/>
            </a:br>
            <a:r>
              <a:rPr lang="en-GB" b="0" dirty="0" smtClean="0"/>
              <a:t>the ashes of the explosion (</a:t>
            </a:r>
            <a:r>
              <a:rPr lang="en-GB" b="0" dirty="0" err="1" smtClean="0"/>
              <a:t>ejecta</a:t>
            </a:r>
            <a:r>
              <a:rPr lang="en-GB" b="0" dirty="0" smtClean="0"/>
              <a:t>)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GB" dirty="0" smtClean="0"/>
              <a:t>Signatures of an asymmetric explosion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dirty="0" err="1" smtClean="0"/>
              <a:t>polarimetry</a:t>
            </a:r>
            <a:r>
              <a:rPr lang="en-GB" dirty="0" smtClean="0"/>
              <a:t>, ‘mystery spot’, spectral line evolution (‘Bochum event’)</a:t>
            </a:r>
            <a:endParaRPr lang="en-GB" b="0" dirty="0"/>
          </a:p>
        </p:txBody>
      </p:sp>
      <p:grpSp>
        <p:nvGrpSpPr>
          <p:cNvPr id="4" name="Group 9"/>
          <p:cNvGrpSpPr/>
          <p:nvPr/>
        </p:nvGrpSpPr>
        <p:grpSpPr>
          <a:xfrm>
            <a:off x="6084168" y="4372818"/>
            <a:ext cx="2454518" cy="2368550"/>
            <a:chOff x="6437962" y="3140745"/>
            <a:chExt cx="2454518" cy="236855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3140745"/>
              <a:ext cx="2389188" cy="236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6437962" y="3212976"/>
              <a:ext cx="24545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  <a:latin typeface="HelveticaNeueLT Com 45 Lt" pitchFamily="34" charset="0"/>
                </a:rPr>
                <a:t>Nisenson</a:t>
              </a:r>
              <a:r>
                <a:rPr lang="en-GB" sz="2000" dirty="0">
                  <a:solidFill>
                    <a:schemeClr val="bg1"/>
                  </a:solidFill>
                  <a:latin typeface="HelveticaNeueLT Com 45 Lt" pitchFamily="34" charset="0"/>
                </a:rPr>
                <a:t> et al. 1987</a:t>
              </a:r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6012160" y="4349914"/>
            <a:ext cx="2736304" cy="2508086"/>
            <a:chOff x="6223967" y="3234462"/>
            <a:chExt cx="2736304" cy="2508086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3234462"/>
              <a:ext cx="2732087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6223967" y="5373216"/>
              <a:ext cx="273630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800" dirty="0" err="1">
                  <a:latin typeface="HelveticaNeueLT Com 45 Lt" pitchFamily="34" charset="0"/>
                </a:rPr>
                <a:t>Hanuschik</a:t>
              </a:r>
              <a:r>
                <a:rPr lang="en-GB" sz="1800" dirty="0">
                  <a:latin typeface="HelveticaNeueLT Com 45 Lt" pitchFamily="34" charset="0"/>
                </a:rPr>
                <a:t> &amp; </a:t>
              </a:r>
              <a:r>
                <a:rPr lang="en-GB" sz="1800" dirty="0" err="1">
                  <a:latin typeface="HelveticaNeueLT Com 45 Lt" pitchFamily="34" charset="0"/>
                </a:rPr>
                <a:t>Thimm</a:t>
              </a:r>
              <a:r>
                <a:rPr lang="en-GB" sz="1800" dirty="0">
                  <a:latin typeface="HelveticaNeueLT Com 45 Lt" pitchFamily="34" charset="0"/>
                </a:rPr>
                <a:t> 1988</a:t>
              </a:r>
            </a:p>
          </p:txBody>
        </p:sp>
      </p:grpSp>
      <p:pic>
        <p:nvPicPr>
          <p:cNvPr id="10" name="Picture 9" descr="87aview_big_mirror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196752"/>
            <a:ext cx="3600400" cy="3122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exciting SN 1987A today</a:t>
            </a:r>
            <a:br>
              <a:rPr lang="en-GB" dirty="0" smtClean="0"/>
            </a:br>
            <a:r>
              <a:rPr lang="en-GB" sz="2000" dirty="0" smtClean="0"/>
              <a:t>(</a:t>
            </a:r>
            <a:r>
              <a:rPr lang="en-GB" sz="2000" dirty="0" smtClean="0">
                <a:solidFill>
                  <a:srgbClr val="C00000"/>
                </a:solidFill>
              </a:rPr>
              <a:t>9606</a:t>
            </a:r>
            <a:r>
              <a:rPr lang="en-GB" sz="2000" dirty="0" smtClean="0"/>
              <a:t> days since explosion – 26 years old)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mtClean="0"/>
              <a:t>Fluorescing rings</a:t>
            </a:r>
          </a:p>
          <a:p>
            <a:pPr>
              <a:buNone/>
            </a:pPr>
            <a:r>
              <a:rPr lang="en-GB" smtClean="0"/>
              <a:t>Shocks</a:t>
            </a:r>
          </a:p>
          <a:p>
            <a:pPr lvl="1">
              <a:buNone/>
            </a:pPr>
            <a:r>
              <a:rPr lang="en-GB" smtClean="0"/>
              <a:t>outer ejecta reached</a:t>
            </a:r>
            <a:br>
              <a:rPr lang="en-GB" smtClean="0"/>
            </a:br>
            <a:r>
              <a:rPr lang="en-GB" smtClean="0"/>
              <a:t>the inner ring </a:t>
            </a:r>
          </a:p>
          <a:p>
            <a:pPr>
              <a:buNone/>
            </a:pPr>
            <a:r>
              <a:rPr lang="en-GB" smtClean="0"/>
              <a:t>Radioactively heated </a:t>
            </a:r>
            <a:br>
              <a:rPr lang="en-GB" smtClean="0"/>
            </a:br>
            <a:r>
              <a:rPr lang="en-GB" smtClean="0"/>
              <a:t>material</a:t>
            </a:r>
          </a:p>
          <a:p>
            <a:pPr lvl="1">
              <a:buNone/>
            </a:pPr>
            <a:r>
              <a:rPr lang="en-GB" smtClean="0"/>
              <a:t>inner ejecta</a:t>
            </a:r>
          </a:p>
          <a:p>
            <a:pPr>
              <a:buNone/>
            </a:pPr>
            <a:r>
              <a:rPr lang="en-GB" smtClean="0"/>
              <a:t>Dust </a:t>
            </a:r>
          </a:p>
          <a:p>
            <a:pPr lvl="1">
              <a:buNone/>
            </a:pPr>
            <a:r>
              <a:rPr lang="en-GB" smtClean="0"/>
              <a:t>in and around the supernova</a:t>
            </a:r>
            <a:endParaRPr lang="en-GB" dirty="0"/>
          </a:p>
        </p:txBody>
      </p:sp>
      <p:pic>
        <p:nvPicPr>
          <p:cNvPr id="5" name="Picture 5" descr="87A_skyt"/>
          <p:cNvPicPr>
            <a:picLocks noChangeAspect="1" noChangeArrowheads="1"/>
          </p:cNvPicPr>
          <p:nvPr/>
        </p:nvPicPr>
        <p:blipFill>
          <a:blip r:embed="rId2" cstate="print"/>
          <a:srcRect r="51067" b="2063"/>
          <a:stretch>
            <a:fillRect/>
          </a:stretch>
        </p:blipFill>
        <p:spPr bwMode="auto">
          <a:xfrm>
            <a:off x="4592382" y="1484784"/>
            <a:ext cx="4228090" cy="4178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35600" y="333375"/>
            <a:ext cx="3708400" cy="4419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Energy escape from a (core-collapse) supernova</a:t>
            </a:r>
          </a:p>
          <a:p>
            <a:pPr marL="0" indent="0">
              <a:buFontTx/>
              <a:buNone/>
            </a:pPr>
            <a:endParaRPr lang="en-US" sz="2400" dirty="0">
              <a:solidFill>
                <a:srgbClr val="CC0000"/>
              </a:solidFill>
            </a:endParaRPr>
          </a:p>
          <a:p>
            <a:pPr marL="0" indent="0">
              <a:buFontTx/>
              <a:buNone/>
            </a:pPr>
            <a:r>
              <a:rPr lang="en-US" sz="2400" dirty="0">
                <a:solidFill>
                  <a:srgbClr val="CC0000"/>
                </a:solidFill>
              </a:rPr>
              <a:t>SN 1987A</a:t>
            </a:r>
            <a:br>
              <a:rPr lang="en-US" sz="2400" dirty="0">
                <a:solidFill>
                  <a:srgbClr val="CC0000"/>
                </a:solidFill>
              </a:rPr>
            </a:br>
            <a:r>
              <a:rPr lang="en-US" sz="2400" dirty="0">
                <a:solidFill>
                  <a:srgbClr val="CC0000"/>
                </a:solidFill>
              </a:rPr>
              <a:t>the best observed supernova ever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88913"/>
            <a:ext cx="5338763" cy="6515100"/>
            <a:chOff x="0" y="119"/>
            <a:chExt cx="3363" cy="4104"/>
          </a:xfrm>
        </p:grpSpPr>
        <p:pic>
          <p:nvPicPr>
            <p:cNvPr id="1751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9"/>
              <a:ext cx="3363" cy="4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5108" name="Text Box 4"/>
            <p:cNvSpPr txBox="1">
              <a:spLocks noChangeArrowheads="1"/>
            </p:cNvSpPr>
            <p:nvPr/>
          </p:nvSpPr>
          <p:spPr bwMode="auto">
            <a:xfrm>
              <a:off x="1661" y="1703"/>
              <a:ext cx="158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err="1">
                  <a:latin typeface="HelveticaNeueLT Com 45 Lt" pitchFamily="34" charset="0"/>
                </a:rPr>
                <a:t>Suntzeff</a:t>
              </a:r>
              <a:r>
                <a:rPr lang="en-US" sz="1600" dirty="0">
                  <a:latin typeface="HelveticaNeueLT Com 45 Lt" pitchFamily="34" charset="0"/>
                </a:rPr>
                <a:t> (2003)</a:t>
              </a:r>
            </a:p>
            <a:p>
              <a:pPr eaLnBrk="0" hangingPunct="0"/>
              <a:r>
                <a:rPr lang="en-US" sz="1600" dirty="0">
                  <a:latin typeface="HelveticaNeueLT Com 45 Lt" pitchFamily="34" charset="0"/>
                </a:rPr>
                <a:t>(also </a:t>
              </a:r>
              <a:r>
                <a:rPr lang="en-US" sz="1600" dirty="0" err="1">
                  <a:latin typeface="HelveticaNeueLT Com 45 Lt" pitchFamily="34" charset="0"/>
                </a:rPr>
                <a:t>Fransson</a:t>
              </a:r>
              <a:r>
                <a:rPr lang="en-US" sz="1600" dirty="0">
                  <a:latin typeface="HelveticaNeueLT Com 45 Lt" pitchFamily="34" charset="0"/>
                </a:rPr>
                <a:t> et al. 2007)</a:t>
              </a:r>
              <a:endParaRPr lang="en-US" sz="1800" dirty="0">
                <a:latin typeface="HelveticaNeueLT Com 45 Lt" pitchFamily="34" charset="0"/>
              </a:endParaRPr>
            </a:p>
          </p:txBody>
        </p:sp>
      </p:grpSp>
      <p:pic>
        <p:nvPicPr>
          <p:cNvPr id="175109" name="Picture 5" descr="2004-09-a-animated_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5775" y="4005263"/>
            <a:ext cx="3398838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/>
              <a:t>Energy sources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5029200"/>
          </a:xfrm>
          <a:noFill/>
        </p:spPr>
        <p:txBody>
          <a:bodyPr/>
          <a:lstStyle/>
          <a:p>
            <a:pPr>
              <a:buNone/>
            </a:pPr>
            <a:r>
              <a:rPr lang="en-GB" dirty="0" smtClean="0"/>
              <a:t>Gravity </a:t>
            </a:r>
            <a:r>
              <a:rPr lang="en-US" dirty="0">
                <a:cs typeface="Times New Roman" pitchFamily="18" charset="0"/>
              </a:rPr>
              <a:t>→</a:t>
            </a:r>
            <a:r>
              <a:rPr lang="en-GB" dirty="0">
                <a:solidFill>
                  <a:srgbClr val="CC0000"/>
                </a:solidFill>
              </a:rPr>
              <a:t>Type II supernovae</a:t>
            </a:r>
          </a:p>
          <a:p>
            <a:pPr lvl="1"/>
            <a:r>
              <a:rPr lang="en-GB" dirty="0"/>
              <a:t>collapse of a solar mass or more to a neutron star 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2708275"/>
            <a:ext cx="7920037" cy="4149725"/>
            <a:chOff x="204" y="1526"/>
            <a:chExt cx="4988" cy="2794"/>
          </a:xfrm>
        </p:grpSpPr>
        <p:pic>
          <p:nvPicPr>
            <p:cNvPr id="168965" name="Picture 5" descr="supernov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0" y="1526"/>
              <a:ext cx="2992" cy="2794"/>
            </a:xfrm>
            <a:prstGeom prst="rect">
              <a:avLst/>
            </a:prstGeom>
            <a:noFill/>
          </p:spPr>
        </p:pic>
        <p:sp>
          <p:nvSpPr>
            <p:cNvPr id="168966" name="Text Box 6"/>
            <p:cNvSpPr txBox="1">
              <a:spLocks noChangeArrowheads="1"/>
            </p:cNvSpPr>
            <p:nvPr/>
          </p:nvSpPr>
          <p:spPr bwMode="auto">
            <a:xfrm>
              <a:off x="204" y="3249"/>
              <a:ext cx="2315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45 Lt" pitchFamily="34" charset="0"/>
                </a:rPr>
                <a:t>Gamow’s picture of</a:t>
              </a:r>
            </a:p>
            <a:p>
              <a:pPr eaLnBrk="0" hangingPunct="0"/>
              <a:r>
                <a:rPr lang="en-GB" dirty="0">
                  <a:latin typeface="HelveticaNeueLT Com 45 Lt" pitchFamily="34" charset="0"/>
                </a:rPr>
                <a:t>a core collapse supernova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sources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>
              <a:buNone/>
            </a:pPr>
            <a:r>
              <a:rPr lang="en-GB" dirty="0"/>
              <a:t>S</a:t>
            </a:r>
            <a:r>
              <a:rPr lang="en-GB" dirty="0" smtClean="0"/>
              <a:t>hock</a:t>
            </a:r>
            <a:endParaRPr lang="en-GB" dirty="0"/>
          </a:p>
          <a:p>
            <a:pPr lvl="1">
              <a:buNone/>
            </a:pPr>
            <a:r>
              <a:rPr lang="en-GB" dirty="0"/>
              <a:t>breakout</a:t>
            </a:r>
          </a:p>
          <a:p>
            <a:pPr lvl="1">
              <a:buNone/>
            </a:pPr>
            <a:r>
              <a:rPr lang="en-GB" dirty="0"/>
              <a:t>kinetic energy</a:t>
            </a:r>
          </a:p>
          <a:p>
            <a:pPr>
              <a:buNone/>
            </a:pPr>
            <a:r>
              <a:rPr lang="en-GB" dirty="0"/>
              <a:t>C</a:t>
            </a:r>
            <a:r>
              <a:rPr lang="en-GB" dirty="0" smtClean="0"/>
              <a:t>ooling</a:t>
            </a:r>
            <a:endParaRPr lang="en-GB" dirty="0"/>
          </a:p>
          <a:p>
            <a:pPr lvl="1">
              <a:buNone/>
            </a:pPr>
            <a:r>
              <a:rPr lang="en-GB" dirty="0"/>
              <a:t>due to expansion of the </a:t>
            </a:r>
            <a:r>
              <a:rPr lang="en-GB" dirty="0" err="1"/>
              <a:t>ejecta</a:t>
            </a:r>
            <a:endParaRPr lang="en-GB" dirty="0"/>
          </a:p>
          <a:p>
            <a:pPr>
              <a:buNone/>
            </a:pPr>
            <a:r>
              <a:rPr lang="en-GB" dirty="0"/>
              <a:t>R</a:t>
            </a:r>
            <a:r>
              <a:rPr lang="en-GB" dirty="0" smtClean="0"/>
              <a:t>adioactivity</a:t>
            </a:r>
            <a:endParaRPr lang="en-GB" dirty="0"/>
          </a:p>
          <a:p>
            <a:pPr lvl="1">
              <a:buNone/>
            </a:pPr>
            <a:r>
              <a:rPr lang="en-GB" dirty="0" err="1"/>
              <a:t>nucleosynthesis</a:t>
            </a:r>
            <a:r>
              <a:rPr lang="en-GB" dirty="0"/>
              <a:t> </a:t>
            </a:r>
          </a:p>
          <a:p>
            <a:pPr>
              <a:buNone/>
            </a:pPr>
            <a:r>
              <a:rPr lang="en-GB" dirty="0"/>
              <a:t>R</a:t>
            </a:r>
            <a:r>
              <a:rPr lang="en-GB" dirty="0" smtClean="0"/>
              <a:t>ecombination</a:t>
            </a:r>
            <a:endParaRPr lang="en-GB" dirty="0"/>
          </a:p>
          <a:p>
            <a:pPr lvl="1">
              <a:buNone/>
            </a:pPr>
            <a:r>
              <a:rPr lang="en-GB" dirty="0"/>
              <a:t>of the shock-ionised material</a:t>
            </a: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5740</TotalTime>
  <Words>1124</Words>
  <Application>Microsoft Office PowerPoint</Application>
  <PresentationFormat>On-screen Show (4:3)</PresentationFormat>
  <Paragraphs>321</Paragraphs>
  <Slides>49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Bruno scientific</vt:lpstr>
      <vt:lpstr>1_Bruno scientific</vt:lpstr>
      <vt:lpstr>SN 1987A  spectacular physics</vt:lpstr>
      <vt:lpstr>Earliest portrait of SN 1987A</vt:lpstr>
      <vt:lpstr>Uniqueness of SN 1987A</vt:lpstr>
      <vt:lpstr>Uniqueness of SN 1987A</vt:lpstr>
      <vt:lpstr>Uniqueness of SN 1987A</vt:lpstr>
      <vt:lpstr>The exciting SN 1987A today (9606 days since explosion – 26 years old)</vt:lpstr>
      <vt:lpstr>Slide 7</vt:lpstr>
      <vt:lpstr>Energy sources</vt:lpstr>
      <vt:lpstr>Energy sources</vt:lpstr>
      <vt:lpstr>What can drive SN emission  at late phases?</vt:lpstr>
      <vt:lpstr>The excitement is back </vt:lpstr>
      <vt:lpstr>SN 1987A is brightening at all wavelengths</vt:lpstr>
      <vt:lpstr>Exciting developments</vt:lpstr>
      <vt:lpstr>Dust  - where is it?</vt:lpstr>
      <vt:lpstr>Optical, X-rays and Radio</vt:lpstr>
      <vt:lpstr>The complex SN 1987A @ 26 years</vt:lpstr>
      <vt:lpstr>The different emission sites in SN 1987A</vt:lpstr>
      <vt:lpstr>Slide 18</vt:lpstr>
      <vt:lpstr>Slide 19</vt:lpstr>
      <vt:lpstr>The ring collision</vt:lpstr>
      <vt:lpstr>High-resolution spectroscopy</vt:lpstr>
      <vt:lpstr>Emission line components</vt:lpstr>
      <vt:lpstr>The emission line components</vt:lpstr>
      <vt:lpstr>Intermediate lines – shocked material in the ring</vt:lpstr>
      <vt:lpstr>Reverse shock</vt:lpstr>
      <vt:lpstr>Hydrogen in SN 1987A</vt:lpstr>
      <vt:lpstr>Evolution of H</vt:lpstr>
      <vt:lpstr>Complex emission</vt:lpstr>
      <vt:lpstr>Reverse shock</vt:lpstr>
      <vt:lpstr>Spatially resolved infrared spectroscopy</vt:lpstr>
      <vt:lpstr>Ejecta resolved</vt:lpstr>
      <vt:lpstr>Asymmetry in the ejecta</vt:lpstr>
      <vt:lpstr>Ejecta kinematics</vt:lpstr>
      <vt:lpstr>How this could look like</vt:lpstr>
      <vt:lpstr>SN 1987A evolution (1994-2010)</vt:lpstr>
      <vt:lpstr>The inner ejecta</vt:lpstr>
      <vt:lpstr>The next surprise</vt:lpstr>
      <vt:lpstr>What’s happening?</vt:lpstr>
      <vt:lpstr>Transition to SN remnant</vt:lpstr>
      <vt:lpstr>Evolution of the inner ejecta</vt:lpstr>
      <vt:lpstr>IR observations</vt:lpstr>
      <vt:lpstr>Complementary optical and IR observations </vt:lpstr>
      <vt:lpstr>‘Integral field’ spectroscopy</vt:lpstr>
      <vt:lpstr>Comparison optical and IR</vt:lpstr>
      <vt:lpstr>3-dimensional picture</vt:lpstr>
      <vt:lpstr>Slide 46</vt:lpstr>
      <vt:lpstr>Summary</vt:lpstr>
      <vt:lpstr>More to come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126</cp:revision>
  <dcterms:created xsi:type="dcterms:W3CDTF">1601-01-01T00:00:00Z</dcterms:created>
  <dcterms:modified xsi:type="dcterms:W3CDTF">2013-06-11T21:52:35Z</dcterms:modified>
</cp:coreProperties>
</file>