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38" r:id="rId3"/>
    <p:sldId id="359" r:id="rId4"/>
    <p:sldId id="360" r:id="rId5"/>
    <p:sldId id="283" r:id="rId6"/>
    <p:sldId id="334" r:id="rId7"/>
    <p:sldId id="336" r:id="rId8"/>
    <p:sldId id="333" r:id="rId9"/>
    <p:sldId id="364" r:id="rId10"/>
    <p:sldId id="373" r:id="rId11"/>
    <p:sldId id="365" r:id="rId12"/>
    <p:sldId id="363" r:id="rId13"/>
    <p:sldId id="366" r:id="rId14"/>
    <p:sldId id="372" r:id="rId15"/>
    <p:sldId id="379" r:id="rId16"/>
    <p:sldId id="380" r:id="rId17"/>
    <p:sldId id="382" r:id="rId18"/>
    <p:sldId id="383" r:id="rId19"/>
    <p:sldId id="384" r:id="rId20"/>
    <p:sldId id="306" r:id="rId21"/>
    <p:sldId id="307" r:id="rId22"/>
    <p:sldId id="309" r:id="rId23"/>
    <p:sldId id="310" r:id="rId24"/>
    <p:sldId id="341" r:id="rId25"/>
    <p:sldId id="342" r:id="rId26"/>
    <p:sldId id="352" r:id="rId27"/>
    <p:sldId id="346" r:id="rId28"/>
    <p:sldId id="368" r:id="rId29"/>
    <p:sldId id="369" r:id="rId30"/>
    <p:sldId id="370" r:id="rId31"/>
    <p:sldId id="348" r:id="rId32"/>
    <p:sldId id="349" r:id="rId33"/>
    <p:sldId id="318" r:id="rId34"/>
    <p:sldId id="353" r:id="rId35"/>
    <p:sldId id="317" r:id="rId36"/>
    <p:sldId id="355" r:id="rId37"/>
    <p:sldId id="315" r:id="rId38"/>
    <p:sldId id="316" r:id="rId39"/>
    <p:sldId id="319" r:id="rId40"/>
    <p:sldId id="327" r:id="rId41"/>
    <p:sldId id="375" r:id="rId42"/>
    <p:sldId id="286" r:id="rId43"/>
    <p:sldId id="288" r:id="rId44"/>
    <p:sldId id="320" r:id="rId45"/>
    <p:sldId id="356" r:id="rId46"/>
    <p:sldId id="326" r:id="rId47"/>
    <p:sldId id="378" r:id="rId48"/>
    <p:sldId id="322" r:id="rId49"/>
    <p:sldId id="358" r:id="rId50"/>
    <p:sldId id="376" r:id="rId51"/>
    <p:sldId id="377" r:id="rId52"/>
    <p:sldId id="354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D"/>
    <a:srgbClr val="EFEF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CEAC-DFDF-4E4E-BDF0-98B83640C3D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C28-B1EB-46E0-9650-7D2B52A4F6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52DF7-5E63-4F53-8868-CB71D559A5F6}" type="slidenum">
              <a:rPr lang="en-GB"/>
              <a:pPr/>
              <a:t>7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BAC66-1282-4C78-ABB9-5A95D4BAA1D5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085BF-6ABD-4CE5-BE18-F575FC19841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4030"/>
            <a:ext cx="5485146" cy="411448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04317-FC15-4485-A744-44491E9499F4}" type="slidenum">
              <a:rPr lang="en-GB"/>
              <a:pPr/>
              <a:t>24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7828F-7278-4409-B72E-4F1252AB98B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B989-B4C4-44FE-A51F-D0C6939A0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GB" dirty="0" smtClean="0"/>
              <a:t>Bruno Leibundgut</a:t>
            </a:r>
          </a:p>
          <a:p>
            <a:r>
              <a:rPr lang="en-GB" dirty="0" smtClean="0"/>
              <a:t>ESO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expansion of the universe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Luminosity distance in an isotropic, homogeneous universe as a Taylor expansion</a:t>
            </a:r>
          </a:p>
        </p:txBody>
      </p:sp>
      <p:graphicFrame>
        <p:nvGraphicFramePr>
          <p:cNvPr id="599044" name="Object 4"/>
          <p:cNvGraphicFramePr>
            <a:graphicFrameLocks noChangeAspect="1"/>
          </p:cNvGraphicFramePr>
          <p:nvPr/>
        </p:nvGraphicFramePr>
        <p:xfrm>
          <a:off x="-28575" y="2997200"/>
          <a:ext cx="9201150" cy="1270000"/>
        </p:xfrm>
        <a:graphic>
          <a:graphicData uri="http://schemas.openxmlformats.org/presentationml/2006/ole">
            <p:oleObj spid="_x0000_s175106" name="Equation" r:id="rId3" imgW="4051080" imgH="50796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2988" y="5051425"/>
            <a:ext cx="7235825" cy="1257300"/>
            <a:chOff x="657" y="2931"/>
            <a:chExt cx="4558" cy="792"/>
          </a:xfrm>
        </p:grpSpPr>
        <p:graphicFrame>
          <p:nvGraphicFramePr>
            <p:cNvPr id="599046" name="Object 6"/>
            <p:cNvGraphicFramePr>
              <a:graphicFrameLocks noChangeAspect="1"/>
            </p:cNvGraphicFramePr>
            <p:nvPr/>
          </p:nvGraphicFramePr>
          <p:xfrm>
            <a:off x="657" y="2931"/>
            <a:ext cx="997" cy="792"/>
          </p:xfrm>
          <a:graphic>
            <a:graphicData uri="http://schemas.openxmlformats.org/presentationml/2006/ole">
              <p:oleObj spid="_x0000_s175107" name="Equation" r:id="rId4" imgW="495000" imgH="393480" progId="Equation.3">
                <p:embed/>
              </p:oleObj>
            </a:graphicData>
          </a:graphic>
        </p:graphicFrame>
        <p:graphicFrame>
          <p:nvGraphicFramePr>
            <p:cNvPr id="599047" name="Object 7"/>
            <p:cNvGraphicFramePr>
              <a:graphicFrameLocks noChangeAspect="1"/>
            </p:cNvGraphicFramePr>
            <p:nvPr/>
          </p:nvGraphicFramePr>
          <p:xfrm>
            <a:off x="1973" y="2931"/>
            <a:ext cx="1635" cy="791"/>
          </p:xfrm>
          <a:graphic>
            <a:graphicData uri="http://schemas.openxmlformats.org/presentationml/2006/ole">
              <p:oleObj spid="_x0000_s175108" name="Equation" r:id="rId5" imgW="812520" imgH="393480" progId="Equation.3">
                <p:embed/>
              </p:oleObj>
            </a:graphicData>
          </a:graphic>
        </p:graphicFrame>
        <p:graphicFrame>
          <p:nvGraphicFramePr>
            <p:cNvPr id="599048" name="Object 8"/>
            <p:cNvGraphicFramePr>
              <a:graphicFrameLocks noChangeAspect="1"/>
            </p:cNvGraphicFramePr>
            <p:nvPr/>
          </p:nvGraphicFramePr>
          <p:xfrm>
            <a:off x="3787" y="2931"/>
            <a:ext cx="1428" cy="791"/>
          </p:xfrm>
          <a:graphic>
            <a:graphicData uri="http://schemas.openxmlformats.org/presentationml/2006/ole">
              <p:oleObj spid="_x0000_s175109" name="Equation" r:id="rId6" imgW="711000" imgH="393480" progId="Equation.3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3111500"/>
            <a:ext cx="2614613" cy="1730375"/>
            <a:chOff x="0" y="1960"/>
            <a:chExt cx="1647" cy="1090"/>
          </a:xfrm>
        </p:grpSpPr>
        <p:sp>
          <p:nvSpPr>
            <p:cNvPr id="599050" name="Rectangle 10"/>
            <p:cNvSpPr>
              <a:spLocks noChangeArrowheads="1"/>
            </p:cNvSpPr>
            <p:nvPr/>
          </p:nvSpPr>
          <p:spPr bwMode="auto">
            <a:xfrm>
              <a:off x="0" y="1960"/>
              <a:ext cx="839" cy="66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9051" name="Text Box 11"/>
            <p:cNvSpPr txBox="1">
              <a:spLocks noChangeArrowheads="1"/>
            </p:cNvSpPr>
            <p:nvPr/>
          </p:nvSpPr>
          <p:spPr bwMode="auto">
            <a:xfrm>
              <a:off x="373" y="2762"/>
              <a:ext cx="1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CC0000"/>
                  </a:solidFill>
                </a:rPr>
                <a:t>Hubble’s Law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35150" y="3111501"/>
            <a:ext cx="2667001" cy="1735138"/>
            <a:chOff x="1156" y="1960"/>
            <a:chExt cx="1680" cy="1093"/>
          </a:xfrm>
        </p:grpSpPr>
        <p:sp>
          <p:nvSpPr>
            <p:cNvPr id="599053" name="Rectangle 13"/>
            <p:cNvSpPr>
              <a:spLocks noChangeArrowheads="1"/>
            </p:cNvSpPr>
            <p:nvPr/>
          </p:nvSpPr>
          <p:spPr bwMode="auto">
            <a:xfrm>
              <a:off x="1156" y="1960"/>
              <a:ext cx="975" cy="662"/>
            </a:xfrm>
            <a:prstGeom prst="rect">
              <a:avLst/>
            </a:prstGeom>
            <a:solidFill>
              <a:srgbClr val="000080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9054" name="Text Box 14"/>
            <p:cNvSpPr txBox="1">
              <a:spLocks noChangeArrowheads="1"/>
            </p:cNvSpPr>
            <p:nvPr/>
          </p:nvSpPr>
          <p:spPr bwMode="auto">
            <a:xfrm>
              <a:off x="1733" y="2762"/>
              <a:ext cx="11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chemeClr val="accent2"/>
                  </a:solidFill>
                </a:rPr>
                <a:t>deceleration</a:t>
              </a:r>
              <a:endParaRPr lang="en-GB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635375" y="3111500"/>
            <a:ext cx="4452938" cy="1730375"/>
            <a:chOff x="2290" y="1960"/>
            <a:chExt cx="2805" cy="1090"/>
          </a:xfrm>
        </p:grpSpPr>
        <p:sp>
          <p:nvSpPr>
            <p:cNvPr id="599056" name="Rectangle 16"/>
            <p:cNvSpPr>
              <a:spLocks noChangeArrowheads="1"/>
            </p:cNvSpPr>
            <p:nvPr/>
          </p:nvSpPr>
          <p:spPr bwMode="auto">
            <a:xfrm>
              <a:off x="2290" y="1960"/>
              <a:ext cx="2632" cy="6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9057" name="Text Box 17"/>
            <p:cNvSpPr txBox="1">
              <a:spLocks noChangeArrowheads="1"/>
            </p:cNvSpPr>
            <p:nvPr/>
          </p:nvSpPr>
          <p:spPr bwMode="auto">
            <a:xfrm>
              <a:off x="3230" y="2762"/>
              <a:ext cx="18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jerk/equation of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mtClean="0"/>
              <a:t>Friedmann cosmology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254000" y="1066800"/>
            <a:ext cx="7977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03188" eaLnBrk="0" hangingPunct="0"/>
            <a:r>
              <a:rPr lang="en-GB" sz="2800">
                <a:solidFill>
                  <a:srgbClr val="CC0000"/>
                </a:solidFill>
              </a:rPr>
              <a:t>Assumption:</a:t>
            </a:r>
          </a:p>
          <a:p>
            <a:pPr indent="103188" eaLnBrk="0" hangingPunct="0"/>
            <a:r>
              <a:rPr lang="en-GB" sz="2800">
                <a:solidFill>
                  <a:srgbClr val="CC0000"/>
                </a:solidFill>
              </a:rPr>
              <a:t>homogeneous und isotropic universe</a:t>
            </a:r>
          </a:p>
          <a:p>
            <a:pPr indent="103188" eaLnBrk="0" hangingPunct="0"/>
            <a:endParaRPr lang="en-GB" sz="2800"/>
          </a:p>
          <a:p>
            <a:pPr indent="103188" eaLnBrk="0" hangingPunct="0"/>
            <a:r>
              <a:rPr lang="en-GB" sz="2800"/>
              <a:t>Friedmann-Robertson-Walker-Lemaître metric:</a:t>
            </a:r>
            <a:endParaRPr lang="en-GB" sz="2800" b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" y="2971800"/>
          <a:ext cx="8350250" cy="1304925"/>
        </p:xfrm>
        <a:graphic>
          <a:graphicData uri="http://schemas.openxmlformats.org/presentationml/2006/ole">
            <p:oleObj spid="_x0000_s98306" name="Equation" r:id="rId3" imgW="4076640" imgH="609480" progId="Equation.3">
              <p:embed/>
            </p:oleObj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717550" y="4648200"/>
            <a:ext cx="2681288" cy="1720910"/>
            <a:chOff x="717550" y="4648200"/>
            <a:chExt cx="2681288" cy="1720910"/>
          </a:xfrm>
        </p:grpSpPr>
        <p:graphicFrame>
          <p:nvGraphicFramePr>
            <p:cNvPr id="5123" name="Object 5"/>
            <p:cNvGraphicFramePr>
              <a:graphicFrameLocks noChangeAspect="1"/>
            </p:cNvGraphicFramePr>
            <p:nvPr/>
          </p:nvGraphicFramePr>
          <p:xfrm>
            <a:off x="717550" y="4648200"/>
            <a:ext cx="2681288" cy="1179513"/>
          </p:xfrm>
          <a:graphic>
            <a:graphicData uri="http://schemas.openxmlformats.org/presentationml/2006/ole">
              <p:oleObj spid="_x0000_s98307" name="Equation" r:id="rId4" imgW="977760" imgH="431640" progId="Equation.3">
                <p:embed/>
              </p:oleObj>
            </a:graphicData>
          </a:graphic>
        </p:graphicFrame>
        <p:sp>
          <p:nvSpPr>
            <p:cNvPr id="373768" name="Text Box 8"/>
            <p:cNvSpPr txBox="1">
              <a:spLocks noChangeArrowheads="1"/>
            </p:cNvSpPr>
            <p:nvPr/>
          </p:nvSpPr>
          <p:spPr bwMode="auto">
            <a:xfrm>
              <a:off x="827584" y="5969000"/>
              <a:ext cx="23759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l-GR" sz="2000" dirty="0">
                  <a:solidFill>
                    <a:schemeClr val="accent6">
                      <a:lumMod val="75000"/>
                    </a:schemeClr>
                  </a:solidFill>
                  <a:latin typeface="HelveticaNeueLT Com 65 Md" pitchFamily="34" charset="0"/>
                  <a:cs typeface="Times New Roman" pitchFamily="18" charset="0"/>
                </a:rPr>
                <a:t>Ω</a:t>
              </a:r>
              <a:r>
                <a:rPr lang="en-US" sz="2000" baseline="-25000" dirty="0">
                  <a:solidFill>
                    <a:schemeClr val="accent6">
                      <a:lumMod val="75000"/>
                    </a:schemeClr>
                  </a:solidFill>
                  <a:latin typeface="HelveticaNeueLT Com 65 Md" pitchFamily="34" charset="0"/>
                  <a:cs typeface="Times New Roman" pitchFamily="18" charset="0"/>
                </a:rPr>
                <a:t>M</a:t>
              </a:r>
              <a:r>
                <a:rPr lang="en-US" sz="2000" dirty="0">
                  <a:latin typeface="HelveticaNeueLT Com 65 Md" pitchFamily="34" charset="0"/>
                  <a:cs typeface="Times New Roman" pitchFamily="18" charset="0"/>
                </a:rPr>
                <a:t>: matter density</a:t>
              </a:r>
              <a:endParaRPr lang="el-GR" sz="2000" dirty="0">
                <a:latin typeface="HelveticaNeueLT Com 65 Md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3707904" y="4648200"/>
            <a:ext cx="2395537" cy="1720910"/>
            <a:chOff x="3707904" y="4648200"/>
            <a:chExt cx="2395537" cy="1720910"/>
          </a:xfrm>
        </p:grpSpPr>
        <p:graphicFrame>
          <p:nvGraphicFramePr>
            <p:cNvPr id="5124" name="Object 6"/>
            <p:cNvGraphicFramePr>
              <a:graphicFrameLocks noChangeAspect="1"/>
            </p:cNvGraphicFramePr>
            <p:nvPr/>
          </p:nvGraphicFramePr>
          <p:xfrm>
            <a:off x="3707904" y="4648200"/>
            <a:ext cx="2395537" cy="1179513"/>
          </p:xfrm>
          <a:graphic>
            <a:graphicData uri="http://schemas.openxmlformats.org/presentationml/2006/ole">
              <p:oleObj spid="_x0000_s98308" name="Equation" r:id="rId5" imgW="927000" imgH="457200" progId="Equation.3">
                <p:embed/>
              </p:oleObj>
            </a:graphicData>
          </a:graphic>
        </p:graphicFrame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993974" y="5969000"/>
              <a:ext cx="17301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dirty="0">
                  <a:solidFill>
                    <a:srgbClr val="33CC33"/>
                  </a:solidFill>
                  <a:latin typeface="HelveticaNeueLT Com 65 Md" pitchFamily="34" charset="0"/>
                  <a:cs typeface="Times New Roman" pitchFamily="18" charset="0"/>
                </a:rPr>
                <a:t>Ω</a:t>
              </a:r>
              <a:r>
                <a:rPr lang="en-US" sz="2000" baseline="-25000" dirty="0">
                  <a:solidFill>
                    <a:srgbClr val="33CC33"/>
                  </a:solidFill>
                  <a:latin typeface="HelveticaNeueLT Com 65 Md" pitchFamily="34" charset="0"/>
                  <a:cs typeface="Times New Roman" pitchFamily="18" charset="0"/>
                </a:rPr>
                <a:t>k</a:t>
              </a:r>
              <a:r>
                <a:rPr lang="en-US" sz="2000" dirty="0">
                  <a:latin typeface="HelveticaNeueLT Com 65 Md" pitchFamily="34" charset="0"/>
                  <a:cs typeface="Times New Roman" pitchFamily="18" charset="0"/>
                </a:rPr>
                <a:t>: curvature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6427439" y="4648200"/>
            <a:ext cx="2259361" cy="2028686"/>
            <a:chOff x="6427439" y="4648200"/>
            <a:chExt cx="2259361" cy="2028686"/>
          </a:xfrm>
        </p:grpSpPr>
        <p:graphicFrame>
          <p:nvGraphicFramePr>
            <p:cNvPr id="5125" name="Object 7"/>
            <p:cNvGraphicFramePr>
              <a:graphicFrameLocks noChangeAspect="1"/>
            </p:cNvGraphicFramePr>
            <p:nvPr/>
          </p:nvGraphicFramePr>
          <p:xfrm>
            <a:off x="6588224" y="4648200"/>
            <a:ext cx="1868488" cy="1179513"/>
          </p:xfrm>
          <a:graphic>
            <a:graphicData uri="http://schemas.openxmlformats.org/presentationml/2006/ole">
              <p:oleObj spid="_x0000_s98309" name="Equation" r:id="rId6" imgW="723600" imgH="457200" progId="Equation.3">
                <p:embed/>
              </p:oleObj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427439" y="5969000"/>
              <a:ext cx="22593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44500" indent="-444500" eaLnBrk="0" hangingPunct="0"/>
              <a:r>
                <a:rPr lang="el-GR" sz="2000" dirty="0">
                  <a:solidFill>
                    <a:srgbClr val="FF0000"/>
                  </a:solidFill>
                  <a:latin typeface="HelveticaNeueLT Com 65 Md" pitchFamily="34" charset="0"/>
                  <a:cs typeface="Times New Roman" pitchFamily="18" charset="0"/>
                </a:rPr>
                <a:t>Ω</a:t>
              </a:r>
              <a:r>
                <a:rPr lang="el-GR" sz="2000" baseline="-25000" dirty="0">
                  <a:solidFill>
                    <a:srgbClr val="FF0000"/>
                  </a:solidFill>
                  <a:latin typeface="HelveticaNeueLT Com 65 Md" pitchFamily="34" charset="0"/>
                  <a:cs typeface="Times New Roman" pitchFamily="18" charset="0"/>
                </a:rPr>
                <a:t>Λ</a:t>
              </a:r>
              <a:r>
                <a:rPr lang="en-US" sz="2000" dirty="0">
                  <a:latin typeface="HelveticaNeueLT Com 65 Md" pitchFamily="34" charset="0"/>
                  <a:cs typeface="Times New Roman" pitchFamily="18" charset="0"/>
                </a:rPr>
                <a:t>: cosmological constant</a:t>
              </a:r>
              <a:endParaRPr lang="el-GR" sz="2000" dirty="0">
                <a:latin typeface="HelveticaNeueLT Com 65 Md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2613" y="914400"/>
            <a:ext cx="8001000" cy="4724400"/>
            <a:chOff x="528" y="552"/>
            <a:chExt cx="5040" cy="2976"/>
          </a:xfrm>
        </p:grpSpPr>
        <p:sp>
          <p:nvSpPr>
            <p:cNvPr id="42013" name="Line 3"/>
            <p:cNvSpPr>
              <a:spLocks noChangeShapeType="1"/>
            </p:cNvSpPr>
            <p:nvPr/>
          </p:nvSpPr>
          <p:spPr bwMode="auto">
            <a:xfrm>
              <a:off x="528" y="552"/>
              <a:ext cx="0" cy="297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lg" len="lg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4" name="Line 4"/>
            <p:cNvSpPr>
              <a:spLocks noChangeShapeType="1"/>
            </p:cNvSpPr>
            <p:nvPr/>
          </p:nvSpPr>
          <p:spPr bwMode="auto">
            <a:xfrm>
              <a:off x="528" y="3528"/>
              <a:ext cx="5040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2508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66"/>
                </a:solidFill>
                <a:latin typeface="HelveticaNeueLT Com 65 Md" pitchFamily="34" charset="0"/>
              </a:rPr>
              <a:t>Scale factor</a:t>
            </a:r>
            <a:br>
              <a:rPr lang="en-US" dirty="0">
                <a:solidFill>
                  <a:srgbClr val="FFFF66"/>
                </a:solidFill>
                <a:latin typeface="HelveticaNeueLT Com 65 Md" pitchFamily="34" charset="0"/>
              </a:rPr>
            </a:br>
            <a:r>
              <a:rPr lang="en-US" dirty="0">
                <a:solidFill>
                  <a:srgbClr val="FFFF66"/>
                </a:solidFill>
                <a:latin typeface="HelveticaNeueLT Com 65 Md" pitchFamily="34" charset="0"/>
              </a:rPr>
              <a:t>‘Mean distance between galaxies</a:t>
            </a:r>
            <a:r>
              <a:rPr lang="en-US" dirty="0">
                <a:solidFill>
                  <a:srgbClr val="FFFF66"/>
                </a:solidFill>
                <a:latin typeface="Comic Sans MS" pitchFamily="66" charset="0"/>
              </a:rPr>
              <a:t>’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73413" y="3733800"/>
            <a:ext cx="736600" cy="2587625"/>
            <a:chOff x="2095" y="2280"/>
            <a:chExt cx="464" cy="1678"/>
          </a:xfrm>
        </p:grpSpPr>
        <p:sp>
          <p:nvSpPr>
            <p:cNvPr id="42010" name="Text Box 7"/>
            <p:cNvSpPr txBox="1">
              <a:spLocks noChangeArrowheads="1"/>
            </p:cNvSpPr>
            <p:nvPr/>
          </p:nvSpPr>
          <p:spPr bwMode="auto">
            <a:xfrm>
              <a:off x="2095" y="3738"/>
              <a:ext cx="46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FF66"/>
                  </a:solidFill>
                  <a:latin typeface="HelveticaNeueLT Com 65 Md" pitchFamily="34" charset="0"/>
                </a:rPr>
                <a:t>today</a:t>
              </a:r>
            </a:p>
          </p:txBody>
        </p:sp>
        <p:sp>
          <p:nvSpPr>
            <p:cNvPr id="42011" name="AutoShape 8"/>
            <p:cNvSpPr>
              <a:spLocks noChangeArrowheads="1"/>
            </p:cNvSpPr>
            <p:nvPr/>
          </p:nvSpPr>
          <p:spPr bwMode="auto">
            <a:xfrm>
              <a:off x="2239" y="352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2012" name="Line 9"/>
            <p:cNvSpPr>
              <a:spLocks noChangeShapeType="1"/>
            </p:cNvSpPr>
            <p:nvPr/>
          </p:nvSpPr>
          <p:spPr bwMode="auto">
            <a:xfrm flipV="1">
              <a:off x="2287" y="2280"/>
              <a:ext cx="0" cy="1248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63813" y="2344738"/>
            <a:ext cx="5437187" cy="4284662"/>
            <a:chOff x="1824" y="1428"/>
            <a:chExt cx="3425" cy="2699"/>
          </a:xfrm>
        </p:grpSpPr>
        <p:sp>
          <p:nvSpPr>
            <p:cNvPr id="42008" name="Freeform 19"/>
            <p:cNvSpPr>
              <a:spLocks/>
            </p:cNvSpPr>
            <p:nvPr/>
          </p:nvSpPr>
          <p:spPr bwMode="auto">
            <a:xfrm>
              <a:off x="3089" y="1428"/>
              <a:ext cx="2160" cy="396"/>
            </a:xfrm>
            <a:custGeom>
              <a:avLst/>
              <a:gdLst>
                <a:gd name="T0" fmla="*/ 0 w 1818"/>
                <a:gd name="T1" fmla="*/ 492 h 492"/>
                <a:gd name="T2" fmla="*/ 930 w 1818"/>
                <a:gd name="T3" fmla="*/ 84 h 492"/>
                <a:gd name="T4" fmla="*/ 1818 w 1818"/>
                <a:gd name="T5" fmla="*/ 30 h 492"/>
                <a:gd name="T6" fmla="*/ 0 60000 65536"/>
                <a:gd name="T7" fmla="*/ 0 60000 65536"/>
                <a:gd name="T8" fmla="*/ 0 60000 65536"/>
                <a:gd name="T9" fmla="*/ 0 w 1818"/>
                <a:gd name="T10" fmla="*/ 0 h 492"/>
                <a:gd name="T11" fmla="*/ 1818 w 1818"/>
                <a:gd name="T12" fmla="*/ 492 h 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8" h="492">
                  <a:moveTo>
                    <a:pt x="0" y="492"/>
                  </a:moveTo>
                  <a:cubicBezTo>
                    <a:pt x="390" y="228"/>
                    <a:pt x="627" y="161"/>
                    <a:pt x="930" y="84"/>
                  </a:cubicBezTo>
                  <a:cubicBezTo>
                    <a:pt x="1236" y="0"/>
                    <a:pt x="1633" y="41"/>
                    <a:pt x="1818" y="30"/>
                  </a:cubicBezTo>
                </a:path>
              </a:pathLst>
            </a:custGeom>
            <a:noFill/>
            <a:ln w="38100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9" name="Arc 20"/>
            <p:cNvSpPr>
              <a:spLocks/>
            </p:cNvSpPr>
            <p:nvPr/>
          </p:nvSpPr>
          <p:spPr bwMode="auto">
            <a:xfrm rot="12625532" flipV="1">
              <a:off x="1824" y="1692"/>
              <a:ext cx="1611" cy="2435"/>
            </a:xfrm>
            <a:custGeom>
              <a:avLst/>
              <a:gdLst>
                <a:gd name="T0" fmla="*/ 921 w 21598"/>
                <a:gd name="T1" fmla="*/ 0 h 17723"/>
                <a:gd name="T2" fmla="*/ 1611 w 21598"/>
                <a:gd name="T3" fmla="*/ 2394 h 17723"/>
                <a:gd name="T4" fmla="*/ 0 w 21598"/>
                <a:gd name="T5" fmla="*/ 2435 h 17723"/>
                <a:gd name="T6" fmla="*/ 0 60000 65536"/>
                <a:gd name="T7" fmla="*/ 0 60000 65536"/>
                <a:gd name="T8" fmla="*/ 0 60000 65536"/>
                <a:gd name="T9" fmla="*/ 0 w 21598"/>
                <a:gd name="T10" fmla="*/ 0 h 17723"/>
                <a:gd name="T11" fmla="*/ 21598 w 21598"/>
                <a:gd name="T12" fmla="*/ 17723 h 177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17723" fill="none" extrusionOk="0">
                  <a:moveTo>
                    <a:pt x="12347" y="-1"/>
                  </a:moveTo>
                  <a:cubicBezTo>
                    <a:pt x="18057" y="3978"/>
                    <a:pt x="21501" y="10464"/>
                    <a:pt x="21597" y="17423"/>
                  </a:cubicBezTo>
                </a:path>
                <a:path w="21598" h="17723" stroke="0" extrusionOk="0">
                  <a:moveTo>
                    <a:pt x="12347" y="-1"/>
                  </a:moveTo>
                  <a:cubicBezTo>
                    <a:pt x="18057" y="3978"/>
                    <a:pt x="21501" y="10464"/>
                    <a:pt x="21597" y="17423"/>
                  </a:cubicBezTo>
                  <a:lnTo>
                    <a:pt x="0" y="17723"/>
                  </a:lnTo>
                  <a:close/>
                </a:path>
              </a:pathLst>
            </a:custGeom>
            <a:noFill/>
            <a:ln w="38100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0" name="Text Box 21"/>
          <p:cNvSpPr txBox="1">
            <a:spLocks noChangeArrowheads="1"/>
          </p:cNvSpPr>
          <p:nvPr/>
        </p:nvSpPr>
        <p:spPr bwMode="auto">
          <a:xfrm>
            <a:off x="6943725" y="5738813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66"/>
                </a:solidFill>
                <a:latin typeface="HelveticaNeueLT Com 65 Md" pitchFamily="34" charset="0"/>
              </a:rPr>
              <a:t>Time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182813" y="3067050"/>
            <a:ext cx="5986463" cy="4054475"/>
            <a:chOff x="1623" y="1860"/>
            <a:chExt cx="3771" cy="2554"/>
          </a:xfrm>
        </p:grpSpPr>
        <p:sp>
          <p:nvSpPr>
            <p:cNvPr id="42006" name="Arc 27"/>
            <p:cNvSpPr>
              <a:spLocks/>
            </p:cNvSpPr>
            <p:nvPr/>
          </p:nvSpPr>
          <p:spPr bwMode="auto">
            <a:xfrm rot="10800000" flipV="1">
              <a:off x="1623" y="1862"/>
              <a:ext cx="1887" cy="2552"/>
            </a:xfrm>
            <a:custGeom>
              <a:avLst/>
              <a:gdLst>
                <a:gd name="T0" fmla="*/ 0 w 20747"/>
                <a:gd name="T1" fmla="*/ 1 h 21600"/>
                <a:gd name="T2" fmla="*/ 1887 w 20747"/>
                <a:gd name="T3" fmla="*/ 1630 h 21600"/>
                <a:gd name="T4" fmla="*/ 55 w 20747"/>
                <a:gd name="T5" fmla="*/ 2552 h 21600"/>
                <a:gd name="T6" fmla="*/ 0 60000 65536"/>
                <a:gd name="T7" fmla="*/ 0 60000 65536"/>
                <a:gd name="T8" fmla="*/ 0 60000 65536"/>
                <a:gd name="T9" fmla="*/ 0 w 20747"/>
                <a:gd name="T10" fmla="*/ 0 h 21600"/>
                <a:gd name="T11" fmla="*/ 20747 w 207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7" h="21600" fill="none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</a:path>
                <a:path w="20747" h="21600" stroke="0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  <a:lnTo>
                    <a:pt x="607" y="21600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7" name="Arc 28"/>
            <p:cNvSpPr>
              <a:spLocks/>
            </p:cNvSpPr>
            <p:nvPr/>
          </p:nvSpPr>
          <p:spPr bwMode="auto">
            <a:xfrm rot="10800000" flipH="1" flipV="1">
              <a:off x="3507" y="1860"/>
              <a:ext cx="1887" cy="2552"/>
            </a:xfrm>
            <a:custGeom>
              <a:avLst/>
              <a:gdLst>
                <a:gd name="T0" fmla="*/ 0 w 20747"/>
                <a:gd name="T1" fmla="*/ 1 h 21600"/>
                <a:gd name="T2" fmla="*/ 1887 w 20747"/>
                <a:gd name="T3" fmla="*/ 1630 h 21600"/>
                <a:gd name="T4" fmla="*/ 55 w 20747"/>
                <a:gd name="T5" fmla="*/ 2552 h 21600"/>
                <a:gd name="T6" fmla="*/ 0 60000 65536"/>
                <a:gd name="T7" fmla="*/ 0 60000 65536"/>
                <a:gd name="T8" fmla="*/ 0 60000 65536"/>
                <a:gd name="T9" fmla="*/ 0 w 20747"/>
                <a:gd name="T10" fmla="*/ 0 h 21600"/>
                <a:gd name="T11" fmla="*/ 20747 w 207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7" h="21600" fill="none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</a:path>
                <a:path w="20747" h="21600" stroke="0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  <a:lnTo>
                    <a:pt x="607" y="21600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7215188" y="4857750"/>
            <a:ext cx="675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0" dirty="0">
                <a:solidFill>
                  <a:srgbClr val="C0C0C0"/>
                </a:solidFill>
                <a:latin typeface="HelveticaNeueLT Com 65 Md" pitchFamily="34" charset="0"/>
              </a:rPr>
              <a:t>Ω</a:t>
            </a:r>
            <a:r>
              <a:rPr lang="en-US" b="0" dirty="0">
                <a:solidFill>
                  <a:srgbClr val="C0C0C0"/>
                </a:solidFill>
                <a:latin typeface="HelveticaNeueLT Com 65 Md" pitchFamily="34" charset="0"/>
              </a:rPr>
              <a:t>&gt;1</a:t>
            </a: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7966075" y="2171700"/>
            <a:ext cx="67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0" dirty="0">
                <a:solidFill>
                  <a:srgbClr val="66FF33"/>
                </a:solidFill>
                <a:latin typeface="HelveticaNeueLT Com 65 Md" pitchFamily="34" charset="0"/>
              </a:rPr>
              <a:t>Ω</a:t>
            </a:r>
            <a:r>
              <a:rPr lang="en-US" b="0" dirty="0">
                <a:solidFill>
                  <a:srgbClr val="66FF33"/>
                </a:solidFill>
                <a:latin typeface="HelveticaNeueLT Com 65 Md" pitchFamily="34" charset="0"/>
              </a:rPr>
              <a:t>=1</a:t>
            </a:r>
          </a:p>
        </p:txBody>
      </p:sp>
      <p:sp>
        <p:nvSpPr>
          <p:cNvPr id="326692" name="Line 36"/>
          <p:cNvSpPr>
            <a:spLocks noChangeShapeType="1"/>
          </p:cNvSpPr>
          <p:nvPr/>
        </p:nvSpPr>
        <p:spPr bwMode="auto">
          <a:xfrm flipV="1">
            <a:off x="963613" y="990600"/>
            <a:ext cx="5943600" cy="46482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6804025" y="523875"/>
            <a:ext cx="675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99CCFF"/>
                </a:solidFill>
                <a:latin typeface="HelveticaNeueLT Com 65 Md" pitchFamily="34" charset="0"/>
              </a:rPr>
              <a:t>Ω=0</a:t>
            </a:r>
          </a:p>
        </p:txBody>
      </p:sp>
      <p:sp>
        <p:nvSpPr>
          <p:cNvPr id="41996" name="Line 38"/>
          <p:cNvSpPr>
            <a:spLocks noChangeShapeType="1"/>
          </p:cNvSpPr>
          <p:nvPr/>
        </p:nvSpPr>
        <p:spPr bwMode="auto">
          <a:xfrm flipV="1">
            <a:off x="3204000" y="3358800"/>
            <a:ext cx="685800" cy="533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77863" y="5638800"/>
            <a:ext cx="1692276" cy="871538"/>
            <a:chOff x="427" y="3552"/>
            <a:chExt cx="1066" cy="549"/>
          </a:xfrm>
        </p:grpSpPr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427" y="3552"/>
              <a:ext cx="1066" cy="357"/>
              <a:chOff x="523" y="3528"/>
              <a:chExt cx="1066" cy="357"/>
            </a:xfrm>
          </p:grpSpPr>
          <p:sp>
            <p:nvSpPr>
              <p:cNvPr id="42000" name="AutoShape 53"/>
              <p:cNvSpPr>
                <a:spLocks noChangeArrowheads="1"/>
              </p:cNvSpPr>
              <p:nvPr/>
            </p:nvSpPr>
            <p:spPr bwMode="auto">
              <a:xfrm>
                <a:off x="655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001" name="Text Box 54"/>
              <p:cNvSpPr txBox="1">
                <a:spLocks noChangeArrowheads="1"/>
              </p:cNvSpPr>
              <p:nvPr/>
            </p:nvSpPr>
            <p:spPr bwMode="auto">
              <a:xfrm>
                <a:off x="523" y="3672"/>
                <a:ext cx="34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99CCFF"/>
                    </a:solidFill>
                    <a:latin typeface="HelveticaNeueLT Com 65 Md" pitchFamily="34" charset="0"/>
                  </a:rPr>
                  <a:t>- 14</a:t>
                </a:r>
              </a:p>
            </p:txBody>
          </p:sp>
          <p:sp>
            <p:nvSpPr>
              <p:cNvPr id="42002" name="AutoShape 55"/>
              <p:cNvSpPr>
                <a:spLocks noChangeArrowheads="1"/>
              </p:cNvSpPr>
              <p:nvPr/>
            </p:nvSpPr>
            <p:spPr bwMode="auto">
              <a:xfrm>
                <a:off x="1183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003" name="Text Box 56"/>
              <p:cNvSpPr txBox="1">
                <a:spLocks noChangeArrowheads="1"/>
              </p:cNvSpPr>
              <p:nvPr/>
            </p:nvSpPr>
            <p:spPr bwMode="auto">
              <a:xfrm>
                <a:off x="1087" y="3672"/>
                <a:ext cx="27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66FF99"/>
                    </a:solidFill>
                    <a:latin typeface="HelveticaNeueLT Com 65 Md" pitchFamily="34" charset="0"/>
                  </a:rPr>
                  <a:t>- 9</a:t>
                </a:r>
              </a:p>
            </p:txBody>
          </p:sp>
          <p:sp>
            <p:nvSpPr>
              <p:cNvPr id="42004" name="Text Box 57"/>
              <p:cNvSpPr txBox="1">
                <a:spLocks noChangeArrowheads="1"/>
              </p:cNvSpPr>
              <p:nvPr/>
            </p:nvSpPr>
            <p:spPr bwMode="auto">
              <a:xfrm>
                <a:off x="1314" y="3672"/>
                <a:ext cx="27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C0C0C0"/>
                    </a:solidFill>
                    <a:latin typeface="HelveticaNeueLT Com 65 Md" pitchFamily="34" charset="0"/>
                  </a:rPr>
                  <a:t>- 7</a:t>
                </a:r>
              </a:p>
            </p:txBody>
          </p:sp>
          <p:sp>
            <p:nvSpPr>
              <p:cNvPr id="42005" name="AutoShape 58"/>
              <p:cNvSpPr>
                <a:spLocks noChangeArrowheads="1"/>
              </p:cNvSpPr>
              <p:nvPr/>
            </p:nvSpPr>
            <p:spPr bwMode="auto">
              <a:xfrm>
                <a:off x="1428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1999" name="Text Box 59"/>
            <p:cNvSpPr txBox="1">
              <a:spLocks noChangeArrowheads="1"/>
            </p:cNvSpPr>
            <p:nvPr/>
          </p:nvSpPr>
          <p:spPr bwMode="auto">
            <a:xfrm>
              <a:off x="432" y="3888"/>
              <a:ext cx="8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 dirty="0" err="1">
                  <a:solidFill>
                    <a:schemeClr val="folHlink"/>
                  </a:solidFill>
                  <a:latin typeface="HelveticaNeueLT Com 65 Md" pitchFamily="34" charset="0"/>
                </a:rPr>
                <a:t>billion</a:t>
              </a:r>
              <a:r>
                <a:rPr lang="de-DE" sz="1600" dirty="0">
                  <a:solidFill>
                    <a:schemeClr val="folHlink"/>
                  </a:solidFill>
                  <a:latin typeface="HelveticaNeueLT Com 65 Md" pitchFamily="34" charset="0"/>
                </a:rPr>
                <a:t> </a:t>
              </a:r>
              <a:r>
                <a:rPr lang="de-DE" sz="1600" dirty="0" err="1">
                  <a:solidFill>
                    <a:schemeClr val="folHlink"/>
                  </a:solidFill>
                  <a:latin typeface="HelveticaNeueLT Com 65 Md" pitchFamily="34" charset="0"/>
                </a:rPr>
                <a:t>years</a:t>
              </a:r>
              <a:endParaRPr lang="de-DE" sz="1600" dirty="0">
                <a:solidFill>
                  <a:schemeClr val="folHlink"/>
                </a:solidFill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6" grpId="0"/>
      <p:bldP spid="326689" grpId="0"/>
      <p:bldP spid="326692" grpId="0" animBg="1"/>
      <p:bldP spid="3266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ub_near"/>
          <p:cNvPicPr>
            <a:picLocks noChangeAspect="1" noChangeArrowheads="1"/>
          </p:cNvPicPr>
          <p:nvPr/>
        </p:nvPicPr>
        <p:blipFill>
          <a:blip r:embed="rId2" cstate="print"/>
          <a:srcRect l="3377" t="1207" r="6569" b="5907"/>
          <a:stretch>
            <a:fillRect/>
          </a:stretch>
        </p:blipFill>
        <p:spPr bwMode="auto">
          <a:xfrm>
            <a:off x="827088" y="1125538"/>
            <a:ext cx="77041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de-DE" smtClean="0"/>
              <a:t>Distance indicator!</a:t>
            </a:r>
            <a:endParaRPr lang="en-GB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Ia</a:t>
            </a:r>
            <a:r>
              <a:rPr lang="en-US" dirty="0" smtClean="0"/>
              <a:t>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distance indicators</a:t>
            </a:r>
          </a:p>
          <a:p>
            <a:r>
              <a:rPr lang="en-US" dirty="0" smtClean="0"/>
              <a:t>Experimentally verified</a:t>
            </a:r>
          </a:p>
          <a:p>
            <a:r>
              <a:rPr lang="en-US" dirty="0" smtClean="0"/>
              <a:t>Work of several decades</a:t>
            </a:r>
          </a:p>
          <a:p>
            <a:r>
              <a:rPr lang="en-US" dirty="0" smtClean="0"/>
              <a:t>Best determination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smtClean="0"/>
              <a:t>Hubble constant</a:t>
            </a:r>
            <a:endParaRPr lang="en-GB" dirty="0"/>
          </a:p>
        </p:txBody>
      </p:sp>
      <p:pic>
        <p:nvPicPr>
          <p:cNvPr id="157698" name="Picture 2" descr="http://iopscience.iop.org/0004-637X/624/2/532/fulltext/fg15.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69843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17220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NeueLT Com 55 Roman" pitchFamily="34" charset="0"/>
              </a:rPr>
              <a:t>Reindl</a:t>
            </a:r>
            <a:r>
              <a:rPr lang="en-US" dirty="0" smtClean="0">
                <a:latin typeface="HelveticaNeueLT Com 55 Roman" pitchFamily="34" charset="0"/>
              </a:rPr>
              <a:t> et al. 2005</a:t>
            </a:r>
            <a:endParaRPr lang="en-GB" dirty="0" smtClean="0"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 standard candle?</a:t>
            </a:r>
            <a:endParaRPr lang="en-GB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Large variations in</a:t>
            </a:r>
          </a:p>
          <a:p>
            <a:pPr lvl="1"/>
            <a:r>
              <a:rPr lang="en-GB" dirty="0" smtClean="0"/>
              <a:t>luminosity</a:t>
            </a:r>
          </a:p>
          <a:p>
            <a:pPr lvl="1"/>
            <a:r>
              <a:rPr lang="en-GB" dirty="0" smtClean="0"/>
              <a:t>light curve shapes</a:t>
            </a:r>
          </a:p>
          <a:p>
            <a:pPr lvl="1"/>
            <a:r>
              <a:rPr lang="en-GB" dirty="0" smtClean="0"/>
              <a:t>colours</a:t>
            </a:r>
          </a:p>
          <a:p>
            <a:pPr lvl="1"/>
            <a:r>
              <a:rPr lang="en-GB" dirty="0" smtClean="0"/>
              <a:t>spectral evolution</a:t>
            </a:r>
          </a:p>
          <a:p>
            <a:pPr lvl="1"/>
            <a:r>
              <a:rPr lang="en-GB" dirty="0" err="1" smtClean="0"/>
              <a:t>polarimetry</a:t>
            </a:r>
            <a:endParaRPr lang="en-GB" dirty="0" smtClean="0"/>
          </a:p>
          <a:p>
            <a:r>
              <a:rPr lang="en-GB" dirty="0" smtClean="0"/>
              <a:t>Some clear outliers</a:t>
            </a:r>
          </a:p>
          <a:p>
            <a:pPr lvl="1"/>
            <a:r>
              <a:rPr lang="en-GB" dirty="0" smtClean="0"/>
              <a:t>what is a type </a:t>
            </a:r>
            <a:r>
              <a:rPr lang="en-GB" dirty="0" err="1" smtClean="0"/>
              <a:t>Ia</a:t>
            </a:r>
            <a:r>
              <a:rPr lang="en-GB" dirty="0" smtClean="0"/>
              <a:t> supernova?</a:t>
            </a:r>
          </a:p>
          <a:p>
            <a:r>
              <a:rPr lang="en-GB" dirty="0" smtClean="0"/>
              <a:t>Differences in physical parameters</a:t>
            </a:r>
          </a:p>
          <a:p>
            <a:pPr lvl="1"/>
            <a:r>
              <a:rPr lang="en-GB" dirty="0" smtClean="0"/>
              <a:t>Ni mass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distribution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8"/>
          <p:cNvGrpSpPr/>
          <p:nvPr/>
        </p:nvGrpSpPr>
        <p:grpSpPr>
          <a:xfrm>
            <a:off x="304800" y="1371600"/>
            <a:ext cx="6560832" cy="5176838"/>
            <a:chOff x="304800" y="1371600"/>
            <a:chExt cx="6560832" cy="51768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371600"/>
              <a:ext cx="6560832" cy="517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925062" y="1524000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Li et al. 2010</a:t>
              </a:r>
            </a:p>
          </p:txBody>
        </p:sp>
      </p:grp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2209800"/>
            <a:ext cx="2581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Ejecta masses</a:t>
            </a:r>
            <a:endParaRPr lang="en-GB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range in nickel and </a:t>
            </a:r>
            <a:r>
              <a:rPr lang="en-GB" dirty="0" err="1" smtClean="0"/>
              <a:t>ejecta</a:t>
            </a:r>
            <a:r>
              <a:rPr lang="en-GB" dirty="0" smtClean="0"/>
              <a:t> masses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ejecta</a:t>
            </a:r>
            <a:r>
              <a:rPr lang="en-GB" dirty="0" smtClean="0"/>
              <a:t> mass at 1.4M</a:t>
            </a:r>
            <a:r>
              <a:rPr lang="en-GB" baseline="-25000" dirty="0" smtClean="0">
                <a:sym typeface="Wingdings" pitchFamily="2" charset="2"/>
              </a:rPr>
              <a:t>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factor of 2 in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> masses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some rather small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differences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between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nickel and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mass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352800"/>
            <a:ext cx="4555304" cy="320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Ejecta</a:t>
            </a:r>
            <a:r>
              <a:rPr lang="en-US" dirty="0" smtClean="0"/>
              <a:t> masses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Super-Chandrasekhar explosions?</a:t>
            </a:r>
          </a:p>
          <a:p>
            <a:pPr lvl="1"/>
            <a:r>
              <a:rPr lang="en-US" dirty="0" smtClean="0"/>
              <a:t>also </a:t>
            </a:r>
            <a:br>
              <a:rPr lang="en-US" dirty="0" smtClean="0"/>
            </a:br>
            <a:r>
              <a:rPr lang="en-US" dirty="0" smtClean="0"/>
              <a:t>SN 2006gz, 2007if, </a:t>
            </a:r>
            <a:br>
              <a:rPr lang="en-US" dirty="0" smtClean="0"/>
            </a:br>
            <a:r>
              <a:rPr lang="en-US" dirty="0" smtClean="0"/>
              <a:t>2009dc</a:t>
            </a:r>
          </a:p>
          <a:p>
            <a:pPr lvl="1"/>
            <a:r>
              <a:rPr lang="en-US" dirty="0" smtClean="0"/>
              <a:t>inferred Ni mass &gt; 1 M</a:t>
            </a:r>
            <a:r>
              <a:rPr lang="en-US" baseline="-25000" dirty="0" smtClean="0">
                <a:sym typeface="Wingdings"/>
              </a:rPr>
              <a:t></a:t>
            </a:r>
            <a:endParaRPr lang="en-GB" baseline="-25000" dirty="0"/>
          </a:p>
        </p:txBody>
      </p:sp>
      <p:grpSp>
        <p:nvGrpSpPr>
          <p:cNvPr id="4" name="Group 5"/>
          <p:cNvGrpSpPr/>
          <p:nvPr/>
        </p:nvGrpSpPr>
        <p:grpSpPr>
          <a:xfrm>
            <a:off x="3918858" y="1371600"/>
            <a:ext cx="5225142" cy="5181600"/>
            <a:chOff x="1905000" y="1371600"/>
            <a:chExt cx="5225142" cy="5181600"/>
          </a:xfrm>
        </p:grpSpPr>
        <p:pic>
          <p:nvPicPr>
            <p:cNvPr id="183298" name="Picture 2" descr="http://www.nature.com/nature/journal/v443/n7109/images/nature05103-f2.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371600"/>
              <a:ext cx="5225142" cy="5181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800600" y="5638800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Howell et al. 2006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story</a:t>
            </a:r>
          </a:p>
          <a:p>
            <a:pPr lvl="1"/>
            <a:r>
              <a:rPr lang="en-US" dirty="0" smtClean="0"/>
              <a:t>observational diversity</a:t>
            </a:r>
          </a:p>
          <a:p>
            <a:pPr lvl="1"/>
            <a:r>
              <a:rPr lang="en-US" dirty="0" smtClean="0"/>
              <a:t>many models</a:t>
            </a:r>
          </a:p>
          <a:p>
            <a:pPr marL="900113" lvl="1" indent="-442913">
              <a:buClr>
                <a:srgbClr val="FF0000"/>
              </a:buClr>
              <a:buFont typeface="Wingdings" pitchFamily="2" charset="2"/>
              <a:buChar char="à"/>
            </a:pPr>
            <a:r>
              <a:rPr lang="en-GB" dirty="0" smtClean="0">
                <a:solidFill>
                  <a:srgbClr val="FF0000"/>
                </a:solidFill>
              </a:rPr>
              <a:t>need more constraints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1666875"/>
            <a:ext cx="2581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AutoShape 4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710" name="AutoShape 6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7A_aat"/>
          <p:cNvPicPr>
            <a:picLocks noChangeAspect="1" noChangeArrowheads="1"/>
          </p:cNvPicPr>
          <p:nvPr/>
        </p:nvPicPr>
        <p:blipFill>
          <a:blip r:embed="rId2" cstate="print"/>
          <a:srcRect t="5902"/>
          <a:stretch>
            <a:fillRect/>
          </a:stretch>
        </p:blipFill>
        <p:spPr bwMode="auto">
          <a:xfrm>
            <a:off x="0" y="1889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8800" smtClean="0">
                <a:solidFill>
                  <a:srgbClr val="FFFF00"/>
                </a:solidFill>
              </a:rPr>
              <a:t>Supernova!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-34925" y="6211888"/>
            <a:ext cx="3926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bg1"/>
                </a:solidFill>
              </a:rPr>
              <a:t>© Anglo-Australian Telescope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Required observations</a:t>
            </a:r>
          </a:p>
          <a:p>
            <a:pPr lvl="1"/>
            <a:r>
              <a:rPr lang="en-GB" dirty="0" smtClean="0"/>
              <a:t>light curve</a:t>
            </a:r>
          </a:p>
          <a:p>
            <a:pPr lvl="1"/>
            <a:r>
              <a:rPr lang="en-GB" dirty="0" smtClean="0"/>
              <a:t>spectroscopic classification</a:t>
            </a:r>
          </a:p>
          <a:p>
            <a:pPr lvl="1"/>
            <a:r>
              <a:rPr lang="en-GB" dirty="0" err="1" smtClean="0"/>
              <a:t>redshift</a:t>
            </a:r>
            <a:endParaRPr lang="en-GB" dirty="0" smtClean="0"/>
          </a:p>
          <a:p>
            <a:r>
              <a:rPr lang="en-GB" dirty="0" smtClean="0"/>
              <a:t>Required theory</a:t>
            </a:r>
          </a:p>
          <a:p>
            <a:pPr lvl="1"/>
            <a:r>
              <a:rPr lang="en-GB" dirty="0" smtClean="0"/>
              <a:t>cosmological model</a:t>
            </a:r>
          </a:p>
          <a:p>
            <a:pPr lvl="1"/>
            <a:r>
              <a:rPr lang="en-GB" dirty="0" smtClean="0"/>
              <a:t>(supernova explosions and light emission)</a:t>
            </a:r>
          </a:p>
          <a:p>
            <a:r>
              <a:rPr lang="en-GB" dirty="0" smtClean="0"/>
              <a:t>Required phenomenology</a:t>
            </a:r>
          </a:p>
          <a:p>
            <a:pPr lvl="1"/>
            <a:r>
              <a:rPr lang="en-GB" dirty="0" smtClean="0"/>
              <a:t>calibrations (photometric systems)</a:t>
            </a:r>
          </a:p>
          <a:p>
            <a:pPr lvl="1"/>
            <a:r>
              <a:rPr lang="en-GB" dirty="0" smtClean="0"/>
              <a:t>normalisations (light curve fitters)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curves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2181832"/>
            <a:ext cx="6191250" cy="4218968"/>
            <a:chOff x="2514600" y="2181832"/>
            <a:chExt cx="6191250" cy="421896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2181832"/>
              <a:ext cx="6191250" cy="421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76600" y="5257800"/>
              <a:ext cx="2367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SN 2007af</a:t>
              </a:r>
            </a:p>
            <a:p>
              <a:r>
                <a:rPr lang="en-GB" sz="1600" dirty="0" err="1" smtClean="0">
                  <a:latin typeface="HelveticaNeueLT Com 55 Roman" pitchFamily="34" charset="0"/>
                </a:rPr>
                <a:t>Stritzinger</a:t>
              </a:r>
              <a:r>
                <a:rPr lang="en-GB" sz="1600" dirty="0" smtClean="0">
                  <a:latin typeface="HelveticaNeueLT Com 55 Roman" pitchFamily="34" charset="0"/>
                </a:rPr>
                <a:t> et al., in prep</a:t>
              </a:r>
              <a:endParaRPr lang="en-GB" sz="1600" dirty="0">
                <a:latin typeface="HelveticaNeueLT Com 55 Roman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3200" y="2209800"/>
            <a:ext cx="5715000" cy="4191000"/>
            <a:chOff x="2743200" y="2209800"/>
            <a:chExt cx="5715000" cy="4191000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2209800"/>
              <a:ext cx="5715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400687" y="5486400"/>
              <a:ext cx="2238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Miknaitis</a:t>
              </a:r>
              <a:r>
                <a:rPr lang="en-GB" dirty="0" smtClean="0">
                  <a:latin typeface="HelveticaNeueLT Com 55 Roman" pitchFamily="34" charset="0"/>
                </a:rPr>
                <a:t>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098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098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743200" y="2209800"/>
            <a:ext cx="5715000" cy="4191000"/>
            <a:chOff x="2743200" y="2209800"/>
            <a:chExt cx="5715000" cy="4191000"/>
          </a:xfrm>
        </p:grpSpPr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2209800"/>
              <a:ext cx="5715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400687" y="5486400"/>
              <a:ext cx="2238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Miknaitis</a:t>
              </a:r>
              <a:r>
                <a:rPr lang="en-GB" dirty="0" smtClean="0">
                  <a:latin typeface="HelveticaNeueLT Com 55 Roman" pitchFamily="34" charset="0"/>
                </a:rPr>
                <a:t>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Spectroscopic </a:t>
            </a:r>
            <a:br>
              <a:rPr lang="en-GB" dirty="0" smtClean="0"/>
            </a:br>
            <a:r>
              <a:rPr lang="en-GB" dirty="0" smtClean="0"/>
              <a:t>classification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1143000"/>
            <a:ext cx="4197618" cy="5638800"/>
            <a:chOff x="4870182" y="1143000"/>
            <a:chExt cx="4197618" cy="5638800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182" y="1143000"/>
              <a:ext cx="4197618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719080" y="1154668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Matheson et al. 2007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0000" y="2362201"/>
            <a:ext cx="5715000" cy="4495800"/>
            <a:chOff x="2819400" y="2057400"/>
            <a:chExt cx="5867400" cy="444817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612" t="58415" r="16709"/>
            <a:stretch>
              <a:fillRect/>
            </a:stretch>
          </p:blipFill>
          <p:spPr bwMode="auto">
            <a:xfrm>
              <a:off x="2819400" y="2057400"/>
              <a:ext cx="586740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819400" y="6096000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  <a:endParaRPr lang="en-GB" dirty="0">
                <a:latin typeface="HelveticaNeueLT Com 55 Roman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6000" y="2286000"/>
            <a:ext cx="5860596" cy="4495800"/>
            <a:chOff x="3283404" y="2362200"/>
            <a:chExt cx="5860596" cy="4495800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3404" y="2362200"/>
              <a:ext cx="5860596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188105" y="4462046"/>
              <a:ext cx="190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Rodney et al. 2012</a:t>
              </a:r>
            </a:p>
          </p:txBody>
        </p:sp>
      </p:grp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79552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Redshifts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33800" y="2514600"/>
            <a:ext cx="5181600" cy="4073013"/>
            <a:chOff x="3733800" y="2708787"/>
            <a:chExt cx="5181600" cy="4073013"/>
          </a:xfrm>
        </p:grpSpPr>
        <p:pic>
          <p:nvPicPr>
            <p:cNvPr id="5" name="Picture 4" descr="othoVL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708787"/>
              <a:ext cx="5181600" cy="384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0800" y="6474023"/>
              <a:ext cx="2350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HelveticaNeueLT Com 45 Lt" pitchFamily="34" charset="0"/>
                </a:rPr>
                <a:t>Courtesy: </a:t>
              </a:r>
              <a:r>
                <a:rPr lang="en-US" sz="1400" b="1" dirty="0" err="1" smtClean="0">
                  <a:latin typeface="HelveticaNeueLT Com 45 Lt" pitchFamily="34" charset="0"/>
                </a:rPr>
                <a:t>Stéphane</a:t>
              </a:r>
              <a:r>
                <a:rPr lang="en-US" sz="1400" b="1" dirty="0" smtClean="0">
                  <a:latin typeface="HelveticaNeueLT Com 45 Lt" pitchFamily="34" charset="0"/>
                </a:rPr>
                <a:t> </a:t>
              </a:r>
              <a:r>
                <a:rPr lang="en-US" sz="1400" b="1" dirty="0" err="1" smtClean="0">
                  <a:latin typeface="HelveticaNeueLT Com 45 Lt" pitchFamily="34" charset="0"/>
                </a:rPr>
                <a:t>Blondin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6600" y="1905000"/>
            <a:ext cx="5562600" cy="4705350"/>
            <a:chOff x="3276600" y="1905000"/>
            <a:chExt cx="5562600" cy="470535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905000"/>
              <a:ext cx="5562600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429000" y="6172200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1990725"/>
            <a:ext cx="5524500" cy="4638675"/>
            <a:chOff x="3276600" y="1990725"/>
            <a:chExt cx="5524500" cy="4638675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-12993"/>
            <a:stretch>
              <a:fillRect/>
            </a:stretch>
          </p:blipFill>
          <p:spPr bwMode="auto">
            <a:xfrm>
              <a:off x="3276600" y="1990725"/>
              <a:ext cx="5524500" cy="4638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429000" y="6183868"/>
              <a:ext cx="2439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Blondin</a:t>
              </a:r>
              <a:r>
                <a:rPr lang="en-GB" dirty="0" smtClean="0">
                  <a:latin typeface="HelveticaNeueLT Com 55 Roman" pitchFamily="34" charset="0"/>
                </a:rPr>
                <a:t> et al., in prep.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ubble_dm15_split_overhead_nearby_only"/>
          <p:cNvPicPr>
            <a:picLocks noChangeAspect="1" noChangeArrowheads="1"/>
          </p:cNvPicPr>
          <p:nvPr/>
        </p:nvPicPr>
        <p:blipFill>
          <a:blip r:embed="rId3" cstate="print"/>
          <a:srcRect r="4852"/>
          <a:stretch>
            <a:fillRect/>
          </a:stretch>
        </p:blipFill>
        <p:spPr bwMode="auto">
          <a:xfrm>
            <a:off x="608013" y="0"/>
            <a:ext cx="5043487" cy="6858000"/>
          </a:xfrm>
          <a:prstGeom prst="rect">
            <a:avLst/>
          </a:prstGeom>
          <a:noFill/>
        </p:spPr>
      </p:pic>
      <p:pic>
        <p:nvPicPr>
          <p:cNvPr id="43012" name="Picture 4" descr="hubble_dm15_split_overhead"/>
          <p:cNvPicPr>
            <a:picLocks noChangeAspect="1" noChangeArrowheads="1"/>
          </p:cNvPicPr>
          <p:nvPr/>
        </p:nvPicPr>
        <p:blipFill>
          <a:blip r:embed="rId4" cstate="print"/>
          <a:srcRect r="4854"/>
          <a:stretch>
            <a:fillRect/>
          </a:stretch>
        </p:blipFill>
        <p:spPr bwMode="auto">
          <a:xfrm>
            <a:off x="609600" y="0"/>
            <a:ext cx="50419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276600"/>
            <a:ext cx="3738563" cy="2046288"/>
            <a:chOff x="1164" y="2067"/>
            <a:chExt cx="2355" cy="1289"/>
          </a:xfrm>
        </p:grpSpPr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1164" y="2067"/>
              <a:ext cx="2355" cy="449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164" y="2907"/>
              <a:ext cx="2355" cy="449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5675313" y="304800"/>
            <a:ext cx="3505200" cy="1752600"/>
          </a:xfrm>
          <a:noFill/>
        </p:spPr>
        <p:txBody>
          <a:bodyPr/>
          <a:lstStyle/>
          <a:p>
            <a:pPr algn="l"/>
            <a:r>
              <a:rPr lang="de-DE" sz="3600" b="1" dirty="0" smtClean="0"/>
              <a:t>The SN Hubble </a:t>
            </a:r>
            <a:r>
              <a:rPr lang="de-DE" sz="3600" b="1" dirty="0" err="1" smtClean="0"/>
              <a:t>Diagram</a:t>
            </a:r>
            <a:endParaRPr lang="de-DE" b="1" dirty="0"/>
          </a:p>
        </p:txBody>
      </p:sp>
      <p:pic>
        <p:nvPicPr>
          <p:cNvPr id="18" name="Picture 17" descr="aspen.jpg"/>
          <p:cNvPicPr>
            <a:picLocks noChangeAspect="1"/>
          </p:cNvPicPr>
          <p:nvPr/>
        </p:nvPicPr>
        <p:blipFill>
          <a:blip r:embed="rId5" cstate="print">
            <a:lum bright="19000"/>
          </a:blip>
          <a:stretch>
            <a:fillRect/>
          </a:stretch>
        </p:blipFill>
        <p:spPr>
          <a:xfrm>
            <a:off x="5972446" y="1988840"/>
            <a:ext cx="2920034" cy="1962000"/>
          </a:xfrm>
          <a:prstGeom prst="rect">
            <a:avLst/>
          </a:prstGeom>
        </p:spPr>
      </p:pic>
      <p:pic>
        <p:nvPicPr>
          <p:cNvPr id="19" name="Picture 18" descr="SCP_paris_2_crop.jpg"/>
          <p:cNvPicPr>
            <a:picLocks noChangeAspect="1"/>
          </p:cNvPicPr>
          <p:nvPr/>
        </p:nvPicPr>
        <p:blipFill>
          <a:blip r:embed="rId6" cstate="print">
            <a:lum bright="11000"/>
          </a:blip>
          <a:srcRect l="13476" t="9911"/>
          <a:stretch>
            <a:fillRect/>
          </a:stretch>
        </p:blipFill>
        <p:spPr>
          <a:xfrm>
            <a:off x="6046421" y="4077072"/>
            <a:ext cx="2774051" cy="196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Absurd result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68760"/>
            <a:ext cx="7774632" cy="1224136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negative matter density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1619672" y="1844824"/>
            <a:ext cx="6367576" cy="4924499"/>
            <a:chOff x="1619672" y="1844824"/>
            <a:chExt cx="6367576" cy="4924499"/>
          </a:xfrm>
        </p:grpSpPr>
        <p:grpSp>
          <p:nvGrpSpPr>
            <p:cNvPr id="9" name="Group 8"/>
            <p:cNvGrpSpPr/>
            <p:nvPr/>
          </p:nvGrpSpPr>
          <p:grpSpPr>
            <a:xfrm>
              <a:off x="1619672" y="1844824"/>
              <a:ext cx="3274741" cy="4924499"/>
              <a:chOff x="1619672" y="1844824"/>
              <a:chExt cx="3274741" cy="4924499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1846370"/>
                <a:ext cx="3274741" cy="492295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067944" y="1844824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err="1" smtClean="0">
                    <a:latin typeface="HelveticaNeueLT Com 45 Lt" pitchFamily="34" charset="0"/>
                  </a:rPr>
                  <a:t>Riess</a:t>
                </a:r>
                <a:endParaRPr lang="en-GB" sz="1800" dirty="0">
                  <a:latin typeface="HelveticaNeueLT Com 45 Lt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44806" y="1844824"/>
              <a:ext cx="3042442" cy="4923230"/>
              <a:chOff x="4944806" y="1844824"/>
              <a:chExt cx="3042442" cy="492323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4806" y="1844824"/>
                <a:ext cx="3042442" cy="492323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660232" y="1844824"/>
                <a:ext cx="1231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err="1" smtClean="0">
                    <a:latin typeface="HelveticaNeueLT Com 45 Lt" pitchFamily="34" charset="0"/>
                  </a:rPr>
                  <a:t>Goldhaber</a:t>
                </a:r>
                <a:endParaRPr lang="en-GB" sz="1800" dirty="0">
                  <a:latin typeface="HelveticaNeueLT Com 45 L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4213" y="1557338"/>
            <a:ext cx="768985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If the observational evidence upon which these claims are based are reinforced by future experiments, the implications for cosmology will be incredible.</a:t>
            </a:r>
          </a:p>
          <a:p>
            <a:endParaRPr lang="en-GB" sz="3200"/>
          </a:p>
          <a:p>
            <a:pPr algn="r"/>
            <a:r>
              <a:rPr lang="en-GB" b="1"/>
              <a:t>Preprint August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70" y="277382"/>
            <a:ext cx="4575254" cy="646398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44624"/>
            <a:ext cx="8820000" cy="787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1611" y="1383159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NeueLT Com 45 Lt" pitchFamily="34" charset="0"/>
              </a:rPr>
              <a:t>... and the consequences</a:t>
            </a:r>
            <a:endParaRPr lang="en-GB" dirty="0">
              <a:latin typeface="HelveticaNeueLT Com 45 Lt" pitchFamily="34" charset="0"/>
            </a:endParaRPr>
          </a:p>
        </p:txBody>
      </p:sp>
      <p:pic>
        <p:nvPicPr>
          <p:cNvPr id="10" name="Content Placeholder 5" descr="IMG_226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6000"/>
          </a:blip>
          <a:srcRect l="26250" r="4189"/>
          <a:stretch>
            <a:fillRect/>
          </a:stretch>
        </p:blipFill>
        <p:spPr>
          <a:xfrm>
            <a:off x="467544" y="1989320"/>
            <a:ext cx="4006744" cy="4320000"/>
          </a:xfrm>
        </p:spPr>
      </p:pic>
      <p:pic>
        <p:nvPicPr>
          <p:cNvPr id="11" name="Picture 10" descr="IMG_2264.JPG"/>
          <p:cNvPicPr>
            <a:picLocks noChangeAspect="1"/>
          </p:cNvPicPr>
          <p:nvPr/>
        </p:nvPicPr>
        <p:blipFill>
          <a:blip r:embed="rId5" cstate="print">
            <a:lum bright="12000"/>
          </a:blip>
          <a:srcRect l="25839" t="9723" r="18655"/>
          <a:stretch>
            <a:fillRect/>
          </a:stretch>
        </p:blipFill>
        <p:spPr>
          <a:xfrm>
            <a:off x="5004048" y="1988840"/>
            <a:ext cx="3541484" cy="43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304800"/>
            <a:ext cx="8532813" cy="963613"/>
          </a:xfrm>
        </p:spPr>
        <p:txBody>
          <a:bodyPr/>
          <a:lstStyle/>
          <a:p>
            <a:r>
              <a:rPr lang="en-US" sz="3600" smtClean="0"/>
              <a:t>SDSS-II Supernova Search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5580063" y="1773238"/>
            <a:ext cx="3563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HelveticaNeueLT Com 65 Md" pitchFamily="34" charset="0"/>
              </a:rPr>
              <a:t>World-wide collaboration to find and characterise </a:t>
            </a:r>
            <a:r>
              <a:rPr lang="en-GB" sz="2400" dirty="0" err="1">
                <a:latin typeface="HelveticaNeueLT Com 65 Md" pitchFamily="34" charset="0"/>
              </a:rPr>
              <a:t>SNe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Ia</a:t>
            </a:r>
            <a:r>
              <a:rPr lang="en-GB" sz="2400" dirty="0">
                <a:latin typeface="HelveticaNeueLT Com 65 Md" pitchFamily="34" charset="0"/>
              </a:rPr>
              <a:t> with 0.04 &lt; </a:t>
            </a:r>
            <a:r>
              <a:rPr lang="en-GB" sz="2400" i="1" dirty="0">
                <a:latin typeface="HelveticaNeueLT Com 65 Md" pitchFamily="34" charset="0"/>
              </a:rPr>
              <a:t>z </a:t>
            </a:r>
            <a:r>
              <a:rPr lang="en-GB" sz="2400" dirty="0">
                <a:latin typeface="HelveticaNeueLT Com 65 Md" pitchFamily="34" charset="0"/>
              </a:rPr>
              <a:t>&lt; 0.4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CC0000"/>
                </a:solidFill>
                <a:latin typeface="HelveticaNeueLT Com 65 Md" pitchFamily="34" charset="0"/>
              </a:rPr>
              <a:t>Search with Sloan 2.5m telescope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  <a:latin typeface="HelveticaNeueLT Com 65 Md" pitchFamily="34" charset="0"/>
              </a:rPr>
              <a:t>Spectroscopy with HET, ARC, Subaru, MDM, WHT, Keck, NTT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HelveticaNeueLT Com 65 Md" pitchFamily="34" charset="0"/>
              </a:rPr>
              <a:t>Goal: Measure distances to </a:t>
            </a:r>
            <a:r>
              <a:rPr lang="en-GB" sz="2400" dirty="0">
                <a:solidFill>
                  <a:srgbClr val="CC0000"/>
                </a:solidFill>
                <a:latin typeface="HelveticaNeueLT Com 65 Md" pitchFamily="34" charset="0"/>
              </a:rPr>
              <a:t>500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SNe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Ia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US" sz="2400" dirty="0">
                <a:latin typeface="HelveticaNeueLT Com 65 Md" pitchFamily="34" charset="0"/>
              </a:rPr>
              <a:t>to bridge the intermediate </a:t>
            </a:r>
            <a:r>
              <a:rPr lang="en-US" sz="2400" dirty="0" err="1">
                <a:latin typeface="HelveticaNeueLT Com 65 Md" pitchFamily="34" charset="0"/>
              </a:rPr>
              <a:t>redshift</a:t>
            </a:r>
            <a:r>
              <a:rPr lang="en-US" sz="2400" dirty="0">
                <a:latin typeface="HelveticaNeueLT Com 65 Md" pitchFamily="34" charset="0"/>
              </a:rPr>
              <a:t> gap</a:t>
            </a:r>
            <a:endParaRPr lang="el-GR" dirty="0">
              <a:latin typeface="HelveticaNeueLT Com 65 Md" pitchFamily="34" charset="0"/>
              <a:sym typeface="Arial Unicode MS" pitchFamily="34" charset="-128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928813"/>
            <a:ext cx="51292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ESSENCE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100512" cy="452278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2400" dirty="0" smtClean="0"/>
              <a:t>World-wide collaboration to find and characterise </a:t>
            </a:r>
            <a:r>
              <a:rPr lang="en-GB" sz="2400" dirty="0" err="1" smtClean="0"/>
              <a:t>SNe</a:t>
            </a:r>
            <a:r>
              <a:rPr lang="en-GB" sz="2400" dirty="0" smtClean="0"/>
              <a:t> </a:t>
            </a:r>
            <a:r>
              <a:rPr lang="en-GB" sz="2400" dirty="0" err="1" smtClean="0"/>
              <a:t>Ia</a:t>
            </a:r>
            <a:r>
              <a:rPr lang="en-GB" sz="2400" dirty="0" smtClean="0"/>
              <a:t> with 0.2 &lt; </a:t>
            </a:r>
            <a:r>
              <a:rPr lang="en-GB" sz="2400" i="1" dirty="0" smtClean="0"/>
              <a:t>z </a:t>
            </a:r>
            <a:r>
              <a:rPr lang="en-GB" sz="2400" dirty="0" smtClean="0"/>
              <a:t>&lt; 0.8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>
                <a:solidFill>
                  <a:srgbClr val="CC0000"/>
                </a:solidFill>
              </a:rPr>
              <a:t>Search with CTIO 4m Blanco telescope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Spectroscopy with VLT, Gemini, Keck, Magellan</a:t>
            </a:r>
          </a:p>
          <a:p>
            <a:pPr marL="0" indent="0">
              <a:lnSpc>
                <a:spcPct val="90000"/>
              </a:lnSpc>
            </a:pPr>
            <a:r>
              <a:rPr lang="en-GB" sz="2400" dirty="0" smtClean="0"/>
              <a:t>Goal: Measure distances to </a:t>
            </a:r>
            <a:r>
              <a:rPr lang="en-GB" sz="2400" dirty="0" smtClean="0">
                <a:solidFill>
                  <a:srgbClr val="CC0000"/>
                </a:solidFill>
              </a:rPr>
              <a:t>200</a:t>
            </a:r>
            <a:r>
              <a:rPr lang="en-GB" sz="2400" dirty="0" smtClean="0"/>
              <a:t> </a:t>
            </a:r>
            <a:r>
              <a:rPr lang="en-GB" sz="2400" dirty="0" err="1" smtClean="0"/>
              <a:t>SNe</a:t>
            </a:r>
            <a:r>
              <a:rPr lang="en-GB" sz="2400" dirty="0" smtClean="0"/>
              <a:t> </a:t>
            </a:r>
            <a:r>
              <a:rPr lang="en-GB" sz="2400" dirty="0" err="1" smtClean="0"/>
              <a:t>Ia</a:t>
            </a:r>
            <a:r>
              <a:rPr lang="en-GB" sz="2400" dirty="0" smtClean="0"/>
              <a:t> with an overall accuracy of 5% </a:t>
            </a:r>
            <a:br>
              <a:rPr lang="en-GB" sz="2400" dirty="0" smtClean="0"/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determine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ω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to </a:t>
            </a:r>
            <a:r>
              <a:rPr lang="en-US" sz="2400" dirty="0" smtClean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10%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overall</a:t>
            </a:r>
            <a:endParaRPr lang="el-GR" sz="2000" dirty="0" smtClean="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pic>
        <p:nvPicPr>
          <p:cNvPr id="45060" name="Picture 4" descr="GSTrail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5210175"/>
            <a:ext cx="2130425" cy="1647825"/>
          </a:xfrm>
        </p:spPr>
      </p:pic>
      <p:pic>
        <p:nvPicPr>
          <p:cNvPr id="45061" name="Picture 5" descr="Magellan_Nov2000_2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284538"/>
            <a:ext cx="21240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PAO-Platform-2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6463" y="5035550"/>
            <a:ext cx="31575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00563" y="1341438"/>
            <a:ext cx="2533650" cy="3889375"/>
          </a:xfrm>
        </p:spPr>
      </p:pic>
      <p:pic>
        <p:nvPicPr>
          <p:cNvPr id="45064" name="Picture 8" descr="keckssubarusunset"/>
          <p:cNvPicPr>
            <a:picLocks noChangeAspect="1" noChangeArrowheads="1"/>
          </p:cNvPicPr>
          <p:nvPr/>
        </p:nvPicPr>
        <p:blipFill>
          <a:blip r:embed="rId7" cstate="print"/>
          <a:srcRect l="24951" t="33331" r="15633" b="14413"/>
          <a:stretch>
            <a:fillRect/>
          </a:stretch>
        </p:blipFill>
        <p:spPr bwMode="auto">
          <a:xfrm>
            <a:off x="7034213" y="2187575"/>
            <a:ext cx="210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8" y="-26988"/>
            <a:ext cx="8964612" cy="7173913"/>
            <a:chOff x="45" y="-17"/>
            <a:chExt cx="5647" cy="4519"/>
          </a:xfrm>
        </p:grpSpPr>
        <p:pic>
          <p:nvPicPr>
            <p:cNvPr id="479236" name="Picture 4" descr="SDSS2_SNgalery"/>
            <p:cNvPicPr>
              <a:picLocks noChangeAspect="1" noChangeArrowheads="1"/>
            </p:cNvPicPr>
            <p:nvPr/>
          </p:nvPicPr>
          <p:blipFill>
            <a:blip r:embed="rId2" cstate="print"/>
            <a:srcRect l="6212" t="39827"/>
            <a:stretch>
              <a:fillRect/>
            </a:stretch>
          </p:blipFill>
          <p:spPr bwMode="auto">
            <a:xfrm>
              <a:off x="45" y="-17"/>
              <a:ext cx="5647" cy="4519"/>
            </a:xfrm>
            <a:prstGeom prst="rect">
              <a:avLst/>
            </a:prstGeom>
            <a:noFill/>
          </p:spPr>
        </p:pic>
        <p:sp>
          <p:nvSpPr>
            <p:cNvPr id="479238" name="Text Box 6"/>
            <p:cNvSpPr txBox="1">
              <a:spLocks noChangeArrowheads="1"/>
            </p:cNvSpPr>
            <p:nvPr/>
          </p:nvSpPr>
          <p:spPr bwMode="auto">
            <a:xfrm>
              <a:off x="146" y="4018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© SDSSII</a:t>
              </a:r>
            </a:p>
          </p:txBody>
        </p:sp>
      </p:grp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3219450" y="638175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00"/>
                </a:solidFill>
              </a:rPr>
              <a:t>Supernovae!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304800"/>
            <a:ext cx="8532813" cy="963613"/>
          </a:xfrm>
        </p:spPr>
        <p:txBody>
          <a:bodyPr/>
          <a:lstStyle/>
          <a:p>
            <a:r>
              <a:rPr lang="en-US" sz="3600" smtClean="0"/>
              <a:t>SNLS – The SuperNova Legacy Survey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989138"/>
            <a:ext cx="5508625" cy="4292600"/>
            <a:chOff x="928" y="768"/>
            <a:chExt cx="3728" cy="2736"/>
          </a:xfrm>
        </p:grpSpPr>
        <p:pic>
          <p:nvPicPr>
            <p:cNvPr id="46085" name="Picture 4" descr="CFHT-DomeSlit-Sunset-Cuillandre-2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" y="768"/>
              <a:ext cx="1813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5" descr="gemini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2208"/>
              <a:ext cx="1920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6" descr="vlt-bis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768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580063" y="1773238"/>
            <a:ext cx="3563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HelveticaNeueLT Com 65 Md" pitchFamily="34" charset="0"/>
              </a:rPr>
              <a:t>World-wide collaboration to find and characterise </a:t>
            </a:r>
            <a:r>
              <a:rPr lang="en-GB" sz="2400" dirty="0" err="1">
                <a:latin typeface="HelveticaNeueLT Com 65 Md" pitchFamily="34" charset="0"/>
              </a:rPr>
              <a:t>SNe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Ia</a:t>
            </a:r>
            <a:r>
              <a:rPr lang="en-GB" sz="2400" dirty="0">
                <a:latin typeface="HelveticaNeueLT Com 65 Md" pitchFamily="34" charset="0"/>
              </a:rPr>
              <a:t> with 0.2 &lt; </a:t>
            </a:r>
            <a:r>
              <a:rPr lang="en-GB" sz="2400" i="1" dirty="0">
                <a:latin typeface="HelveticaNeueLT Com 65 Md" pitchFamily="34" charset="0"/>
              </a:rPr>
              <a:t>z </a:t>
            </a:r>
            <a:r>
              <a:rPr lang="en-GB" sz="2400" dirty="0">
                <a:latin typeface="HelveticaNeueLT Com 65 Md" pitchFamily="34" charset="0"/>
              </a:rPr>
              <a:t>&lt; 0.8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CC0000"/>
                </a:solidFill>
                <a:latin typeface="HelveticaNeueLT Com 65 Md" pitchFamily="34" charset="0"/>
              </a:rPr>
              <a:t>Search with CFHT 4m telescope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  <a:latin typeface="HelveticaNeueLT Com 65 Md" pitchFamily="34" charset="0"/>
              </a:rPr>
              <a:t>Spectroscopy with VLT, Gemini, Keck, Magellan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HelveticaNeueLT Com 65 Md" pitchFamily="34" charset="0"/>
              </a:rPr>
              <a:t>Goal: Measure distances to </a:t>
            </a:r>
            <a:r>
              <a:rPr lang="en-GB" sz="2400" dirty="0">
                <a:solidFill>
                  <a:srgbClr val="CC0000"/>
                </a:solidFill>
                <a:latin typeface="HelveticaNeueLT Com 65 Md" pitchFamily="34" charset="0"/>
              </a:rPr>
              <a:t>700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SNe</a:t>
            </a:r>
            <a:r>
              <a:rPr lang="en-GB" sz="2400" dirty="0">
                <a:latin typeface="HelveticaNeueLT Com 65 Md" pitchFamily="34" charset="0"/>
              </a:rPr>
              <a:t> </a:t>
            </a:r>
            <a:r>
              <a:rPr lang="en-GB" sz="2400" dirty="0" err="1">
                <a:latin typeface="HelveticaNeueLT Com 65 Md" pitchFamily="34" charset="0"/>
              </a:rPr>
              <a:t>Ia</a:t>
            </a:r>
            <a:r>
              <a:rPr lang="en-GB" sz="2400" dirty="0">
                <a:latin typeface="HelveticaNeueLT Com 65 Md" pitchFamily="34" charset="0"/>
              </a:rPr>
              <a:t> with an overall accuracy of 5% </a:t>
            </a:r>
            <a:br>
              <a:rPr lang="en-GB" sz="2400" dirty="0">
                <a:latin typeface="HelveticaNeueLT Com 65 Md" pitchFamily="34" charset="0"/>
              </a:rPr>
            </a:br>
            <a:r>
              <a:rPr lang="en-GB" dirty="0">
                <a:latin typeface="HelveticaNeueLT Com 65 Md" pitchFamily="34" charset="0"/>
                <a:sym typeface="Wingdings" pitchFamily="2" charset="2"/>
              </a:rPr>
              <a:t></a:t>
            </a:r>
            <a:r>
              <a:rPr lang="en-GB" dirty="0">
                <a:latin typeface="HelveticaNeueLT Com 65 Md" pitchFamily="34" charset="0"/>
                <a:sym typeface="Arial Unicode MS" pitchFamily="34" charset="-128"/>
              </a:rPr>
              <a:t> </a:t>
            </a:r>
            <a:r>
              <a:rPr lang="en-GB" sz="2400" dirty="0">
                <a:latin typeface="HelveticaNeueLT Com 65 Md" pitchFamily="34" charset="0"/>
                <a:sym typeface="Arial Unicode MS" pitchFamily="34" charset="-128"/>
              </a:rPr>
              <a:t>determine </a:t>
            </a:r>
            <a:r>
              <a:rPr lang="el-GR" sz="2400" dirty="0">
                <a:latin typeface="HelveticaNeueLT Com 65 Md" pitchFamily="34" charset="0"/>
                <a:sym typeface="Arial Unicode MS" pitchFamily="34" charset="-128"/>
              </a:rPr>
              <a:t>ω</a:t>
            </a:r>
            <a:r>
              <a:rPr lang="en-US" sz="2400" dirty="0">
                <a:latin typeface="HelveticaNeueLT Com 65 Md" pitchFamily="34" charset="0"/>
                <a:sym typeface="Arial Unicode MS" pitchFamily="34" charset="-128"/>
              </a:rPr>
              <a:t> to </a:t>
            </a:r>
            <a:r>
              <a:rPr lang="en-US" sz="2400" dirty="0">
                <a:solidFill>
                  <a:srgbClr val="CC0000"/>
                </a:solidFill>
                <a:latin typeface="HelveticaNeueLT Com 65 Md" pitchFamily="34" charset="0"/>
                <a:sym typeface="Arial Unicode MS" pitchFamily="34" charset="-128"/>
              </a:rPr>
              <a:t>7%</a:t>
            </a:r>
            <a:r>
              <a:rPr lang="en-US" sz="2400" dirty="0">
                <a:latin typeface="HelveticaNeueLT Com 65 Md" pitchFamily="34" charset="0"/>
                <a:sym typeface="Arial Unicode MS" pitchFamily="34" charset="-128"/>
              </a:rPr>
              <a:t> overall</a:t>
            </a:r>
            <a:endParaRPr lang="el-GR" dirty="0">
              <a:latin typeface="HelveticaNeueLT Com 65 Md" pitchFamily="34" charset="0"/>
              <a:sym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 smtClean="0"/>
              <a:t>Supernova Cosmology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12"/>
          <p:cNvGrpSpPr/>
          <p:nvPr/>
        </p:nvGrpSpPr>
        <p:grpSpPr>
          <a:xfrm>
            <a:off x="1619672" y="1268759"/>
            <a:ext cx="5904656" cy="5472608"/>
            <a:chOff x="1619672" y="1268759"/>
            <a:chExt cx="5904656" cy="5472608"/>
          </a:xfrm>
        </p:grpSpPr>
        <p:grpSp>
          <p:nvGrpSpPr>
            <p:cNvPr id="5" name="Group 11"/>
            <p:cNvGrpSpPr/>
            <p:nvPr/>
          </p:nvGrpSpPr>
          <p:grpSpPr>
            <a:xfrm>
              <a:off x="1619672" y="1268759"/>
              <a:ext cx="5904656" cy="5472608"/>
              <a:chOff x="1619672" y="1268759"/>
              <a:chExt cx="5904656" cy="5472608"/>
            </a:xfrm>
          </p:grpSpPr>
          <p:pic>
            <p:nvPicPr>
              <p:cNvPr id="10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2739" r="-2198" b="9823"/>
              <a:stretch>
                <a:fillRect/>
              </a:stretch>
            </p:blipFill>
            <p:spPr bwMode="auto">
              <a:xfrm>
                <a:off x="1619672" y="1268759"/>
                <a:ext cx="5904656" cy="5472608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3143" y="3915542"/>
                <a:ext cx="1424151" cy="408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HelveticaNeueLT Com 65 Md" pitchFamily="34" charset="0"/>
                  </a:rPr>
                  <a:t>560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600" dirty="0" smtClean="0">
                    <a:latin typeface="HelveticaNeueLT Com 65 Md" pitchFamily="34" charset="0"/>
                  </a:rPr>
                  <a:t>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Ia</a:t>
                </a:r>
                <a:endParaRPr lang="en-GB" sz="16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67744" y="1340768"/>
              <a:ext cx="3054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0" dirty="0" err="1" smtClean="0">
                  <a:latin typeface="HelveticaNeueLT Com 65 Md" pitchFamily="34" charset="0"/>
                </a:rPr>
                <a:t>Goobar</a:t>
              </a:r>
              <a:r>
                <a:rPr lang="de-DE" sz="1800" b="0" dirty="0" smtClean="0">
                  <a:latin typeface="HelveticaNeueLT Com 65 Md" pitchFamily="34" charset="0"/>
                </a:rPr>
                <a:t> &amp; Leibundgut 2011</a:t>
              </a:r>
              <a:endParaRPr lang="de-DE" sz="18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2133600"/>
            <a:ext cx="5019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/>
          <p:nvPr/>
        </p:nvGrpSpPr>
        <p:grpSpPr>
          <a:xfrm>
            <a:off x="0" y="1219200"/>
            <a:ext cx="4343400" cy="5638800"/>
            <a:chOff x="4114800" y="1098516"/>
            <a:chExt cx="4495800" cy="5759484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098516"/>
              <a:ext cx="4495800" cy="575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8200" y="6016823"/>
              <a:ext cx="2351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HelveticaNeueLT Com 55 Roman" pitchFamily="34" charset="0"/>
                </a:rPr>
                <a:t>Goobar</a:t>
              </a:r>
              <a:r>
                <a:rPr lang="en-GB" sz="14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GB" dirty="0" smtClean="0"/>
              <a:t>et </a:t>
            </a:r>
            <a:r>
              <a:rPr lang="en-GB" dirty="0" err="1" smtClean="0"/>
              <a:t>voilà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4"/>
            <a:ext cx="4267200" cy="4525963"/>
          </a:xfrm>
        </p:spPr>
        <p:txBody>
          <a:bodyPr/>
          <a:lstStyle/>
          <a:p>
            <a:pPr indent="12700">
              <a:buNone/>
            </a:pPr>
            <a:r>
              <a:rPr lang="en-GB" dirty="0" smtClean="0"/>
              <a:t>10 years of progress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8006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 firmly established</a:t>
            </a:r>
          </a:p>
          <a:p>
            <a:pPr lvl="1"/>
            <a:r>
              <a:rPr lang="en-GB" dirty="0" smtClean="0">
                <a:sym typeface="Symbol"/>
              </a:rPr>
              <a:t>general agreement between different experiments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8600" y="3048000"/>
            <a:ext cx="8568952" cy="2925750"/>
            <a:chOff x="228600" y="3048000"/>
            <a:chExt cx="8568952" cy="2925750"/>
          </a:xfrm>
        </p:grpSpPr>
        <p:graphicFrame>
          <p:nvGraphicFramePr>
            <p:cNvPr id="19" name="Content Placeholder 6"/>
            <p:cNvGraphicFramePr>
              <a:graphicFrameLocks/>
            </p:cNvGraphicFramePr>
            <p:nvPr/>
          </p:nvGraphicFramePr>
          <p:xfrm>
            <a:off x="228600" y="3048000"/>
            <a:ext cx="8568952" cy="2901862"/>
          </p:xfrm>
          <a:graphic>
            <a:graphicData uri="http://schemas.openxmlformats.org/drawingml/2006/table">
              <a:tbl>
                <a:tblPr/>
                <a:tblGrid>
                  <a:gridCol w="574327"/>
                  <a:gridCol w="1719352"/>
                  <a:gridCol w="1970846"/>
                  <a:gridCol w="1713912"/>
                  <a:gridCol w="2590515"/>
                </a:tblGrid>
                <a:tr h="318310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b="1" dirty="0">
                            <a:latin typeface="HelveticaNeueLT Com 65 Md"/>
                            <a:ea typeface="Calibri"/>
                            <a:cs typeface="Times New Roman"/>
                          </a:rPr>
                          <a:t>N</a:t>
                        </a:r>
                        <a:r>
                          <a:rPr lang="de-DE" sz="1400" b="1" baseline="-25000" dirty="0">
                            <a:latin typeface="HelveticaNeueLT Com 65 Md"/>
                            <a:ea typeface="Calibri"/>
                            <a:cs typeface="Times New Roman"/>
                          </a:rPr>
                          <a:t>SN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EEC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b="1">
                            <a:latin typeface="HelveticaNeueLT Com 65 Md"/>
                            <a:ea typeface="Calibri"/>
                            <a:cs typeface="Times New Roman"/>
                          </a:rPr>
                          <a:t>Ω</a:t>
                        </a:r>
                        <a:r>
                          <a:rPr lang="de-DE" sz="1400" b="1" baseline="-25000">
                            <a:latin typeface="HelveticaNeueLT Com 65 Md"/>
                            <a:ea typeface="Calibri"/>
                            <a:cs typeface="Times New Roman"/>
                          </a:rPr>
                          <a:t>M</a:t>
                        </a:r>
                        <a:r>
                          <a:rPr lang="de-DE" sz="1400" b="1">
                            <a:latin typeface="HelveticaNeueLT Com 65 Md"/>
                            <a:ea typeface="Calibri"/>
                            <a:cs typeface="Times New Roman"/>
                          </a:rPr>
                          <a:t>(flat)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EEC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b="1" i="1" dirty="0">
                            <a:latin typeface="HelveticaNeueLT Com 65 Md"/>
                            <a:ea typeface="Calibri"/>
                            <a:cs typeface="Times New Roman"/>
                          </a:rPr>
                          <a:t>w</a:t>
                        </a:r>
                        <a:r>
                          <a:rPr lang="de-DE" sz="1400" b="1" dirty="0">
                            <a:latin typeface="HelveticaNeueLT Com 65 Md"/>
                            <a:ea typeface="Calibri"/>
                            <a:cs typeface="Times New Roman"/>
                          </a:rPr>
                          <a:t> (</a:t>
                        </a:r>
                        <a:r>
                          <a:rPr lang="de-DE" sz="1400" b="1" dirty="0" err="1">
                            <a:latin typeface="HelveticaNeueLT Com 65 Md"/>
                            <a:ea typeface="Calibri"/>
                            <a:cs typeface="Times New Roman"/>
                          </a:rPr>
                          <a:t>constant</a:t>
                        </a:r>
                        <a:r>
                          <a:rPr lang="de-DE" sz="1400" b="1" dirty="0">
                            <a:latin typeface="HelveticaNeueLT Com 65 Md"/>
                            <a:ea typeface="Calibri"/>
                            <a:cs typeface="Times New Roman"/>
                          </a:rPr>
                          <a:t>, flat)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EEC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b="1" dirty="0">
                            <a:latin typeface="HelveticaNeueLT Com 65 Md"/>
                            <a:ea typeface="Calibri"/>
                            <a:cs typeface="Times New Roman"/>
                          </a:rPr>
                          <a:t>Light </a:t>
                        </a:r>
                        <a:r>
                          <a:rPr lang="de-DE" sz="1400" b="1" dirty="0" err="1">
                            <a:latin typeface="HelveticaNeueLT Com 65 Md"/>
                            <a:ea typeface="Calibri"/>
                            <a:cs typeface="Times New Roman"/>
                          </a:rPr>
                          <a:t>curve</a:t>
                        </a:r>
                        <a:r>
                          <a:rPr lang="de-DE" sz="1400" b="1" dirty="0">
                            <a:latin typeface="HelveticaNeueLT Com 65 Md"/>
                            <a:ea typeface="Calibri"/>
                            <a:cs typeface="Times New Roman"/>
                          </a:rPr>
                          <a:t> fitter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EEC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b="1">
                            <a:latin typeface="HelveticaNeueLT Com 65 Md"/>
                            <a:ea typeface="Calibri"/>
                            <a:cs typeface="Times New Roman"/>
                          </a:rPr>
                          <a:t>Reference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EECE1"/>
                      </a:solidFill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115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dirty="0">
                            <a:latin typeface="HelveticaNeueLT Com 65 Md"/>
                            <a:ea typeface="Calibri"/>
                            <a:cs typeface="Times New Roman"/>
                          </a:rPr>
                          <a:t> 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 dirty="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SALT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Astier et al. 2006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162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MLCS2k2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2"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Wood-Vasey et al. 2007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178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dirty="0">
                            <a:latin typeface="HelveticaNeueLT Com 65 Md"/>
                            <a:ea typeface="Calibri"/>
                            <a:cs typeface="Times New Roman"/>
                          </a:rPr>
                          <a:t>SALT2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288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MLCS2k2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2"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Kessler et al. 2009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288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SALT2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/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557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SALT2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Amanullah et al. 2010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472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SiFTO/SALT2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Conley et al. 2011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22944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580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>
                        <a:noFill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de-DE" sz="1400" dirty="0">
                          <a:latin typeface="HelveticaNeueLT Com 65 Md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>
                            <a:latin typeface="HelveticaNeueLT Com 65 Md"/>
                            <a:ea typeface="Calibri"/>
                            <a:cs typeface="Times New Roman"/>
                          </a:rPr>
                          <a:t>SALT2</a:t>
                        </a:r>
                        <a:endParaRPr lang="en-GB" sz="90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de-DE" sz="1400" dirty="0">
                            <a:latin typeface="HelveticaNeueLT Com 65 Md"/>
                            <a:ea typeface="Calibri"/>
                            <a:cs typeface="Times New Roman"/>
                          </a:rPr>
                          <a:t>Suzuki et al. 2011</a:t>
                        </a:r>
                        <a:endParaRPr lang="en-GB" sz="900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59218" marR="59218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grpSp>
          <p:nvGrpSpPr>
            <p:cNvPr id="20" name="Group 36"/>
            <p:cNvGrpSpPr/>
            <p:nvPr/>
          </p:nvGrpSpPr>
          <p:grpSpPr>
            <a:xfrm>
              <a:off x="936000" y="3402000"/>
              <a:ext cx="3520825" cy="2571750"/>
              <a:chOff x="1051200" y="2970000"/>
              <a:chExt cx="3520825" cy="2571750"/>
            </a:xfrm>
          </p:grpSpPr>
          <p:grpSp>
            <p:nvGrpSpPr>
              <p:cNvPr id="21" name="Group 22"/>
              <p:cNvGrpSpPr/>
              <p:nvPr/>
            </p:nvGrpSpPr>
            <p:grpSpPr>
              <a:xfrm>
                <a:off x="1051200" y="2970000"/>
                <a:ext cx="1648592" cy="2544950"/>
                <a:chOff x="1051200" y="2970000"/>
                <a:chExt cx="1648592" cy="2544950"/>
              </a:xfrm>
            </p:grpSpPr>
            <p:pic>
              <p:nvPicPr>
                <p:cNvPr id="33" name="Picture 1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967" y="2970000"/>
                  <a:ext cx="1647825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3284984"/>
                  <a:ext cx="97155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3618000"/>
                  <a:ext cx="97155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3952800"/>
                  <a:ext cx="163830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4266000"/>
                  <a:ext cx="1647825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4590000"/>
                  <a:ext cx="97155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51200" y="5229200"/>
                  <a:ext cx="971550" cy="2857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2771800" y="2970000"/>
                <a:ext cx="1800225" cy="2571750"/>
                <a:chOff x="2771800" y="2970000"/>
                <a:chExt cx="1800225" cy="2571750"/>
              </a:xfrm>
            </p:grpSpPr>
            <p:pic>
              <p:nvPicPr>
                <p:cNvPr id="25" name="Picture 1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1800" y="2970000"/>
                  <a:ext cx="179070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1800" y="3294000"/>
                  <a:ext cx="171450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1800" y="3618000"/>
                  <a:ext cx="1714500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2000" y="3960000"/>
                  <a:ext cx="1514475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2000" y="4302000"/>
                  <a:ext cx="1514475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1800" y="4581128"/>
                  <a:ext cx="1800225" cy="285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1800" y="4914000"/>
                  <a:ext cx="1514475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72000" y="5256000"/>
                  <a:ext cx="1123950" cy="285750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62913" cy="41148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Contamination   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Photometry 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K-corrections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err="1" smtClean="0"/>
              <a:t>Malmquist</a:t>
            </a:r>
            <a:r>
              <a:rPr lang="en-GB" dirty="0" smtClean="0"/>
              <a:t> bias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Normalisation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Evolution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Absorption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Local expansion field	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48200" y="1268760"/>
            <a:ext cx="4027488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800" kern="0" dirty="0">
                <a:latin typeface="HelveticaNeueLT Com 65 Md" pitchFamily="34" charset="0"/>
              </a:rPr>
              <a:t>“[T]he length of the list indicates the maturity of the field, and is the result of more than a decade of careful study.”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1795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Systematics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questions</a:t>
            </a:r>
          </a:p>
          <a:p>
            <a:pPr lvl="1"/>
            <a:r>
              <a:rPr lang="en-GB" dirty="0" smtClean="0"/>
              <a:t>calibration</a:t>
            </a:r>
          </a:p>
          <a:p>
            <a:pPr lvl="1"/>
            <a:r>
              <a:rPr lang="en-GB" dirty="0" err="1" smtClean="0"/>
              <a:t>restframe</a:t>
            </a:r>
            <a:r>
              <a:rPr lang="en-GB" dirty="0" smtClean="0"/>
              <a:t> UV flux</a:t>
            </a:r>
          </a:p>
          <a:p>
            <a:pPr lvl="2"/>
            <a:r>
              <a:rPr lang="en-GB" dirty="0" err="1" smtClean="0"/>
              <a:t>redshifted</a:t>
            </a:r>
            <a:r>
              <a:rPr lang="en-GB" dirty="0" smtClean="0"/>
              <a:t> into the observable window</a:t>
            </a:r>
          </a:p>
          <a:p>
            <a:pPr lvl="1"/>
            <a:r>
              <a:rPr lang="en-GB" dirty="0" smtClean="0"/>
              <a:t>reddening and absorption</a:t>
            </a:r>
          </a:p>
          <a:p>
            <a:pPr lvl="2"/>
            <a:r>
              <a:rPr lang="en-GB" dirty="0" smtClean="0"/>
              <a:t>detect absorption </a:t>
            </a:r>
          </a:p>
          <a:p>
            <a:pPr lvl="3"/>
            <a:r>
              <a:rPr lang="en-GB" dirty="0" smtClean="0"/>
              <a:t>through colours or spectroscopic indicators</a:t>
            </a:r>
          </a:p>
          <a:p>
            <a:pPr lvl="2"/>
            <a:r>
              <a:rPr lang="en-GB" dirty="0" smtClean="0"/>
              <a:t>correct for absorption</a:t>
            </a:r>
          </a:p>
          <a:p>
            <a:pPr lvl="3"/>
            <a:r>
              <a:rPr lang="en-GB" dirty="0" smtClean="0"/>
              <a:t>knowledge of absorption law</a:t>
            </a:r>
          </a:p>
          <a:p>
            <a:pPr lvl="1"/>
            <a:r>
              <a:rPr lang="en-GB" dirty="0" smtClean="0"/>
              <a:t>light curve fitters</a:t>
            </a:r>
          </a:p>
          <a:p>
            <a:pPr lvl="1"/>
            <a:r>
              <a:rPr lang="en-GB" dirty="0" smtClean="0"/>
              <a:t>selection bias</a:t>
            </a:r>
          </a:p>
          <a:p>
            <a:pPr lvl="2"/>
            <a:r>
              <a:rPr lang="en-GB" dirty="0" smtClean="0"/>
              <a:t>sampling of different populations</a:t>
            </a:r>
          </a:p>
          <a:p>
            <a:pPr lvl="1"/>
            <a:r>
              <a:rPr lang="en-GB" dirty="0" smtClean="0"/>
              <a:t>gravitational </a:t>
            </a:r>
            <a:r>
              <a:rPr lang="en-GB" dirty="0" err="1" smtClean="0"/>
              <a:t>lensing</a:t>
            </a:r>
            <a:endParaRPr lang="en-GB" dirty="0" smtClean="0"/>
          </a:p>
          <a:p>
            <a:pPr lvl="1"/>
            <a:r>
              <a:rPr lang="en-GB" dirty="0" smtClean="0"/>
              <a:t>brightness evolution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12700" y="836613"/>
            <a:ext cx="9170988" cy="5822950"/>
            <a:chOff x="-8" y="527"/>
            <a:chExt cx="5777" cy="366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-8" y="754"/>
              <a:ext cx="5777" cy="3441"/>
              <a:chOff x="-8" y="663"/>
              <a:chExt cx="5777" cy="3441"/>
            </a:xfrm>
          </p:grpSpPr>
          <p:pic>
            <p:nvPicPr>
              <p:cNvPr id="6043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8" y="663"/>
                <a:ext cx="5777" cy="3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33" name="Rectangle 5"/>
              <p:cNvSpPr>
                <a:spLocks noChangeArrowheads="1"/>
              </p:cNvSpPr>
              <p:nvPr/>
            </p:nvSpPr>
            <p:spPr bwMode="auto">
              <a:xfrm>
                <a:off x="5556" y="2387"/>
                <a:ext cx="204" cy="3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0431" name="Text Box 16"/>
            <p:cNvSpPr txBox="1">
              <a:spLocks noChangeArrowheads="1"/>
            </p:cNvSpPr>
            <p:nvPr/>
          </p:nvSpPr>
          <p:spPr bwMode="auto">
            <a:xfrm>
              <a:off x="0" y="527"/>
              <a:ext cx="171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/>
                <a:t>Wood-Vasey et al. 2007</a:t>
              </a:r>
            </a:p>
          </p:txBody>
        </p:sp>
      </p:grp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smtClean="0"/>
              <a:t>Systematics table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79388" y="2949575"/>
            <a:ext cx="6478587" cy="1665288"/>
            <a:chOff x="179388" y="2949575"/>
            <a:chExt cx="6478587" cy="1665288"/>
          </a:xfrm>
        </p:grpSpPr>
        <p:sp>
          <p:nvSpPr>
            <p:cNvPr id="60422" name="Rectangle 7"/>
            <p:cNvSpPr>
              <a:spLocks noChangeArrowheads="1"/>
            </p:cNvSpPr>
            <p:nvPr/>
          </p:nvSpPr>
          <p:spPr bwMode="auto">
            <a:xfrm>
              <a:off x="179388" y="2949575"/>
              <a:ext cx="2879725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423" name="Rectangle 8"/>
            <p:cNvSpPr>
              <a:spLocks noChangeArrowheads="1"/>
            </p:cNvSpPr>
            <p:nvPr/>
          </p:nvSpPr>
          <p:spPr bwMode="auto">
            <a:xfrm>
              <a:off x="179388" y="4397375"/>
              <a:ext cx="1727200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424" name="Rectangle 9"/>
            <p:cNvSpPr>
              <a:spLocks noChangeArrowheads="1"/>
            </p:cNvSpPr>
            <p:nvPr/>
          </p:nvSpPr>
          <p:spPr bwMode="auto">
            <a:xfrm>
              <a:off x="179388" y="4192588"/>
              <a:ext cx="2339975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426" name="Rectangle 11"/>
            <p:cNvSpPr>
              <a:spLocks noChangeArrowheads="1"/>
            </p:cNvSpPr>
            <p:nvPr/>
          </p:nvSpPr>
          <p:spPr bwMode="auto">
            <a:xfrm>
              <a:off x="4210050" y="2949575"/>
              <a:ext cx="2447925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4210050" y="4192588"/>
              <a:ext cx="2447925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428" name="Rectangle 13"/>
            <p:cNvSpPr>
              <a:spLocks noChangeArrowheads="1"/>
            </p:cNvSpPr>
            <p:nvPr/>
          </p:nvSpPr>
          <p:spPr bwMode="auto">
            <a:xfrm>
              <a:off x="4210050" y="4397375"/>
              <a:ext cx="2447925" cy="217488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phenomenology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photometric calibration</a:t>
            </a:r>
          </a:p>
          <a:p>
            <a:r>
              <a:rPr lang="en-GB" dirty="0" smtClean="0"/>
              <a:t>normalisation </a:t>
            </a:r>
          </a:p>
          <a:p>
            <a:pPr lvl="1"/>
            <a:r>
              <a:rPr lang="en-GB" dirty="0" smtClean="0"/>
              <a:t>(“</a:t>
            </a:r>
            <a:r>
              <a:rPr lang="en-GB" dirty="0" err="1" smtClean="0"/>
              <a:t>standardizable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candle”; </a:t>
            </a:r>
            <a:br>
              <a:rPr lang="en-GB" dirty="0" smtClean="0"/>
            </a:br>
            <a:r>
              <a:rPr lang="en-GB" dirty="0" smtClean="0"/>
              <a:t>“standard crayon”)</a:t>
            </a:r>
          </a:p>
          <a:p>
            <a:pPr lvl="1"/>
            <a:r>
              <a:rPr lang="en-GB" dirty="0" smtClean="0"/>
              <a:t>different light curve </a:t>
            </a:r>
            <a:br>
              <a:rPr lang="en-GB" dirty="0" smtClean="0"/>
            </a:br>
            <a:r>
              <a:rPr lang="en-GB" dirty="0" smtClean="0"/>
              <a:t>fitters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m</a:t>
            </a:r>
            <a:r>
              <a:rPr lang="en-US" baseline="-25000" dirty="0" smtClean="0"/>
              <a:t>15</a:t>
            </a:r>
            <a:r>
              <a:rPr lang="en-US" dirty="0" smtClean="0"/>
              <a:t>,</a:t>
            </a:r>
            <a:r>
              <a:rPr lang="en-GB" dirty="0" smtClean="0"/>
              <a:t>SALT, </a:t>
            </a:r>
            <a:r>
              <a:rPr lang="en-GB" dirty="0" err="1" smtClean="0"/>
              <a:t>SiFTO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MLCS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30" t="3678"/>
          <a:stretch>
            <a:fillRect/>
          </a:stretch>
        </p:blipFill>
        <p:spPr bwMode="auto">
          <a:xfrm>
            <a:off x="4781550" y="2638425"/>
            <a:ext cx="39814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330631" y="2667000"/>
            <a:ext cx="4813369" cy="3962400"/>
            <a:chOff x="4330631" y="2667000"/>
            <a:chExt cx="4813369" cy="3962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-10345"/>
            <a:stretch>
              <a:fillRect/>
            </a:stretch>
          </p:blipFill>
          <p:spPr bwMode="auto">
            <a:xfrm>
              <a:off x="4330631" y="2667000"/>
              <a:ext cx="4813369" cy="39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162800" y="2819400"/>
              <a:ext cx="1774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SNLS SN04D2gp</a:t>
              </a:r>
              <a:br>
                <a:rPr lang="en-GB" sz="1600" dirty="0" smtClean="0">
                  <a:latin typeface="HelveticaNeueLT Com 55 Roman" pitchFamily="34" charset="0"/>
                </a:rPr>
              </a:br>
              <a:r>
                <a:rPr lang="en-GB" sz="1600" dirty="0" smtClean="0">
                  <a:latin typeface="HelveticaNeueLT Com 55 Roman" pitchFamily="34" charset="0"/>
                </a:rPr>
                <a:t>z=0.732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8400" y="2362200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HelveticaNeueLT Com 55 Roman" pitchFamily="34" charset="0"/>
              </a:rPr>
              <a:t>Goobar</a:t>
            </a:r>
            <a:r>
              <a:rPr lang="en-GB" sz="1600" dirty="0" smtClean="0">
                <a:latin typeface="HelveticaNeueLT Com 55 Roman" pitchFamily="34" charset="0"/>
              </a:rPr>
              <a:t> &amp; Leibundgut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phenomenology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Checks</a:t>
            </a:r>
          </a:p>
          <a:p>
            <a:pPr lvl="1"/>
            <a:r>
              <a:rPr lang="en-GB" dirty="0" smtClean="0"/>
              <a:t>selection effects? evolution?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2743200"/>
            <a:ext cx="7628699" cy="3819525"/>
            <a:chOff x="838200" y="2743200"/>
            <a:chExt cx="7628699" cy="3819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743200"/>
              <a:ext cx="7628699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47800" y="5681246"/>
              <a:ext cx="2669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latin typeface="HelveticaNeueLT Com 55 Roman" pitchFamily="34" charset="0"/>
                </a:rPr>
                <a:t>Goobar</a:t>
              </a:r>
              <a:r>
                <a:rPr lang="en-GB" sz="16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&gt;1000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for cosmology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constant </a:t>
            </a:r>
            <a:r>
              <a:rPr lang="el-GR" dirty="0" smtClean="0">
                <a:cs typeface="Times New Roman" pitchFamily="18" charset="0"/>
              </a:rPr>
              <a:t>ω</a:t>
            </a:r>
            <a:r>
              <a:rPr lang="en-US" dirty="0" smtClean="0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accuracy dominated by systematic effects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Missing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data at z&gt;1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light curves and spectra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infrared data at z&gt;0.5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cover the </a:t>
            </a: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B and V filters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move towards longer wavelengths to reduce absorption effects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I-band Hubble diagram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Freedman et al.</a:t>
            </a:r>
          </a:p>
          <a:p>
            <a:pPr lvl="2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Nobili</a:t>
            </a:r>
            <a:r>
              <a:rPr lang="en-US" dirty="0" smtClean="0">
                <a:cs typeface="Times New Roman" pitchFamily="18" charset="0"/>
              </a:rPr>
              <a:t>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18225" cy="1143000"/>
          </a:xfrm>
        </p:spPr>
        <p:txBody>
          <a:bodyPr/>
          <a:lstStyle/>
          <a:p>
            <a:pPr algn="r"/>
            <a:r>
              <a:rPr lang="en-GB" sz="1600" dirty="0">
                <a:solidFill>
                  <a:srgbClr val="FFFF00"/>
                </a:solidFill>
              </a:rPr>
              <a:t>Supernovae!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0260" name="Picture 4" descr="Riess07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325938" cy="6858000"/>
          </a:xfrm>
          <a:prstGeom prst="rect">
            <a:avLst/>
          </a:prstGeom>
          <a:noFill/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5919788" y="6234113"/>
            <a:ext cx="190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Riess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I-band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Currently only 35 </a:t>
            </a:r>
            <a:r>
              <a:rPr lang="en-GB" dirty="0" err="1" smtClean="0"/>
              <a:t>SNe</a:t>
            </a:r>
            <a:r>
              <a:rPr lang="en-GB" dirty="0" smtClean="0"/>
              <a:t>  </a:t>
            </a:r>
            <a:r>
              <a:rPr lang="en-GB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95800" y="1238251"/>
            <a:ext cx="4495800" cy="5619749"/>
            <a:chOff x="4495800" y="1238251"/>
            <a:chExt cx="4495800" cy="5619749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48" b="-4054"/>
            <a:stretch>
              <a:fillRect/>
            </a:stretch>
          </p:blipFill>
          <p:spPr bwMode="auto">
            <a:xfrm>
              <a:off x="4495800" y="1238251"/>
              <a:ext cx="4495800" cy="56197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15" y="1447800"/>
              <a:ext cx="236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Freedman et al. 2009</a:t>
              </a: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304800" y="3733800"/>
            <a:ext cx="4038600" cy="2388841"/>
            <a:chOff x="1619672" y="1268759"/>
            <a:chExt cx="5904656" cy="3455641"/>
          </a:xfrm>
        </p:grpSpPr>
        <p:grpSp>
          <p:nvGrpSpPr>
            <p:cNvPr id="11" name="Group 11"/>
            <p:cNvGrpSpPr/>
            <p:nvPr/>
          </p:nvGrpSpPr>
          <p:grpSpPr>
            <a:xfrm>
              <a:off x="1619672" y="1268759"/>
              <a:ext cx="5904656" cy="3455641"/>
              <a:chOff x="1619672" y="1268759"/>
              <a:chExt cx="5904656" cy="3455641"/>
            </a:xfrm>
          </p:grpSpPr>
          <p:pic>
            <p:nvPicPr>
              <p:cNvPr id="13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2739" r="-2198" b="43058"/>
              <a:stretch>
                <a:fillRect/>
              </a:stretch>
            </p:blipFill>
            <p:spPr bwMode="auto">
              <a:xfrm>
                <a:off x="1619672" y="1268759"/>
                <a:ext cx="5904656" cy="345564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063143" y="3915542"/>
                <a:ext cx="1424151" cy="40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HelveticaNeueLT Com 65 Md" pitchFamily="34" charset="0"/>
                  </a:rPr>
                  <a:t>560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200" dirty="0" smtClean="0">
                    <a:latin typeface="HelveticaNeueLT Com 65 Md" pitchFamily="34" charset="0"/>
                  </a:rPr>
                  <a:t>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Ia</a:t>
                </a:r>
                <a:endParaRPr lang="en-GB" sz="12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67744" y="1340768"/>
              <a:ext cx="3061314" cy="40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 smtClean="0">
                  <a:latin typeface="HelveticaNeueLT Com 65 Md" pitchFamily="34" charset="0"/>
                </a:rPr>
                <a:t>Goobar</a:t>
              </a:r>
              <a:r>
                <a:rPr lang="de-DE" sz="1200" b="0" dirty="0" smtClean="0">
                  <a:latin typeface="HelveticaNeueLT Com 65 Md" pitchFamily="34" charset="0"/>
                </a:rPr>
                <a:t> &amp; Leibundgut 2011</a:t>
              </a:r>
              <a:endParaRPr lang="de-DE" sz="12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 and H-band Hubble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5"/>
          <p:cNvGrpSpPr/>
          <p:nvPr/>
        </p:nvGrpSpPr>
        <p:grpSpPr>
          <a:xfrm>
            <a:off x="304800" y="1447800"/>
            <a:ext cx="8610600" cy="3797300"/>
            <a:chOff x="304800" y="1447800"/>
            <a:chExt cx="8610600" cy="3797300"/>
          </a:xfrm>
        </p:grpSpPr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447800"/>
              <a:ext cx="8610600" cy="379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52596" y="4495800"/>
              <a:ext cx="2905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Barone</a:t>
              </a:r>
              <a:r>
                <a:rPr lang="en-US" dirty="0" smtClean="0">
                  <a:latin typeface="HelveticaNeueLT Com 55 Roman" pitchFamily="34" charset="0"/>
                </a:rPr>
                <a:t>-Nugent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457200" y="1143000"/>
            <a:ext cx="8382000" cy="5638800"/>
            <a:chOff x="304800" y="1374689"/>
            <a:chExt cx="7620000" cy="5410200"/>
          </a:xfrm>
        </p:grpSpPr>
        <p:grpSp>
          <p:nvGrpSpPr>
            <p:cNvPr id="7" name="Group 8"/>
            <p:cNvGrpSpPr/>
            <p:nvPr/>
          </p:nvGrpSpPr>
          <p:grpSpPr>
            <a:xfrm>
              <a:off x="304800" y="1374689"/>
              <a:ext cx="7620000" cy="5410200"/>
              <a:chOff x="304800" y="1374689"/>
              <a:chExt cx="7620000" cy="5410200"/>
            </a:xfrm>
          </p:grpSpPr>
          <p:pic>
            <p:nvPicPr>
              <p:cNvPr id="197636" name="Picture 4" descr="http://www.jstor.org/literatum/publisher/jstor/journals/content/publastrsocipaci/2012/665049/664734/20120215/images/large/fg10.jpeg"/>
              <p:cNvPicPr>
                <a:picLocks noChangeAspect="1" noChangeArrowheads="1"/>
              </p:cNvPicPr>
              <p:nvPr/>
            </p:nvPicPr>
            <p:blipFill>
              <a:blip r:embed="rId3"/>
              <a:srcRect l="-2128" t="-3285" r="-4255"/>
              <a:stretch>
                <a:fillRect/>
              </a:stretch>
            </p:blipFill>
            <p:spPr bwMode="auto">
              <a:xfrm>
                <a:off x="304800" y="1374689"/>
                <a:ext cx="7620000" cy="54102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362200" y="166713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(YJH)</a:t>
                </a:r>
                <a:endParaRPr lang="en-GB" sz="12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16793" y="35052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Kattner</a:t>
              </a:r>
              <a:r>
                <a:rPr lang="en-US" dirty="0" smtClean="0">
                  <a:latin typeface="HelveticaNeueLT Com 55 Roman" pitchFamily="34" charset="0"/>
                </a:rPr>
                <a:t>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Supernova Cosmology – </a:t>
            </a:r>
            <a:br>
              <a:rPr lang="en-GB" dirty="0" smtClean="0"/>
            </a:br>
            <a:r>
              <a:rPr lang="en-GB" dirty="0" smtClean="0"/>
              <a:t>do we need more?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62913" cy="51117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>
                <a:cs typeface="Times New Roman" pitchFamily="18" charset="0"/>
              </a:rPr>
              <a:t>for variable </a:t>
            </a:r>
            <a:r>
              <a:rPr lang="el-GR" dirty="0">
                <a:cs typeface="Times New Roman" pitchFamily="18" charset="0"/>
              </a:rPr>
              <a:t>ω</a:t>
            </a:r>
            <a:endParaRPr lang="en-US" dirty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required accuracy ~2% in </a:t>
            </a:r>
            <a:r>
              <a:rPr lang="en-US" i="1" dirty="0">
                <a:cs typeface="Times New Roman" pitchFamily="18" charset="0"/>
              </a:rPr>
              <a:t>individual</a:t>
            </a:r>
            <a:r>
              <a:rPr lang="en-US" dirty="0">
                <a:cs typeface="Times New Roman" pitchFamily="18" charset="0"/>
              </a:rPr>
              <a:t> distances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provide this?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the </a:t>
            </a:r>
            <a:r>
              <a:rPr lang="en-US" dirty="0" err="1">
                <a:cs typeface="Times New Roman" pitchFamily="18" charset="0"/>
              </a:rPr>
              <a:t>systematics</a:t>
            </a:r>
            <a:r>
              <a:rPr lang="en-US" dirty="0">
                <a:cs typeface="Times New Roman" pitchFamily="18" charset="0"/>
              </a:rPr>
              <a:t> be reduced to this level?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homogeneous photometry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further parameters (e.g. host galaxy </a:t>
            </a:r>
            <a:r>
              <a:rPr lang="en-US" dirty="0" err="1" smtClean="0">
                <a:cs typeface="Times New Roman" pitchFamily="18" charset="0"/>
              </a:rPr>
              <a:t>metalicity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handle </a:t>
            </a:r>
            <a:r>
              <a:rPr lang="en-US" dirty="0" smtClean="0">
                <a:cs typeface="Times New Roman" pitchFamily="18" charset="0"/>
              </a:rPr>
              <a:t>&gt;100000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per year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Euclid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3000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Ia</a:t>
            </a:r>
            <a:r>
              <a:rPr lang="en-US" dirty="0" smtClean="0">
                <a:cs typeface="Times New Roman" pitchFamily="18" charset="0"/>
              </a:rPr>
              <a:t> to z&lt;1.2 with IR light curves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(deep fields)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I-band Hubble diagram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16000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discovered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1143000"/>
            <a:ext cx="6289707" cy="5562600"/>
            <a:chOff x="1600200" y="1219200"/>
            <a:chExt cx="6289707" cy="5562600"/>
          </a:xfrm>
          <a:solidFill>
            <a:srgbClr val="FAF9FD"/>
          </a:solidFill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219200"/>
              <a:ext cx="5562600" cy="53486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6258580"/>
              <a:ext cx="30893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HelveticaNeueLT Com 45 Lt" pitchFamily="34" charset="0"/>
                </a:rPr>
                <a:t>Goobar</a:t>
              </a:r>
              <a:r>
                <a:rPr lang="en-US" sz="1400" b="1" dirty="0" smtClean="0">
                  <a:latin typeface="HelveticaNeueLT Com 45 Lt" pitchFamily="34" charset="0"/>
                </a:rPr>
                <a:t> &amp; Leibundgut 2011</a:t>
              </a:r>
            </a:p>
            <a:p>
              <a:r>
                <a:rPr lang="en-US" sz="1400" b="1" dirty="0" smtClean="0">
                  <a:latin typeface="HelveticaNeueLT Com 45 Lt" pitchFamily="34" charset="0"/>
                </a:rPr>
                <a:t>(courtesy E. Linder and J. Johansson)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Distant </a:t>
            </a:r>
            <a:r>
              <a:rPr lang="en-GB" dirty="0" err="1" smtClean="0"/>
              <a:t>SNe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CANDELS and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Multi-cycle HST Treasury Programs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38225" y="2209800"/>
            <a:ext cx="6663917" cy="1512332"/>
            <a:chOff x="1038225" y="2209800"/>
            <a:chExt cx="6663917" cy="1512332"/>
          </a:xfrm>
        </p:grpSpPr>
        <p:grpSp>
          <p:nvGrpSpPr>
            <p:cNvPr id="6" name="Group 5"/>
            <p:cNvGrpSpPr/>
            <p:nvPr/>
          </p:nvGrpSpPr>
          <p:grpSpPr>
            <a:xfrm>
              <a:off x="1038225" y="2209800"/>
              <a:ext cx="6663917" cy="1038225"/>
              <a:chOff x="1038225" y="2209800"/>
              <a:chExt cx="6663917" cy="1038225"/>
            </a:xfrm>
          </p:grpSpPr>
          <p:pic>
            <p:nvPicPr>
              <p:cNvPr id="317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38225" y="2209800"/>
                <a:ext cx="3914775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2210400"/>
                <a:ext cx="2215742" cy="103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47800" y="3352800"/>
              <a:ext cx="295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PIs: S. Faber/H. Fergusson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351600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PI: M. Postman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706" y="3810000"/>
            <a:ext cx="719241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HelveticaNeueLT Com 55 Roman" pitchFamily="34" charset="0"/>
              </a:rPr>
              <a:t>HST MCT SN Survey</a:t>
            </a:r>
          </a:p>
          <a:p>
            <a:pPr algn="ctr"/>
            <a:r>
              <a:rPr lang="en-GB" dirty="0" smtClean="0">
                <a:latin typeface="HelveticaNeueLT Com 55 Roman" pitchFamily="34" charset="0"/>
              </a:rPr>
              <a:t>PI: A. </a:t>
            </a:r>
            <a:r>
              <a:rPr lang="en-GB" dirty="0" err="1" smtClean="0">
                <a:latin typeface="HelveticaNeueLT Com 55 Roman" pitchFamily="34" charset="0"/>
              </a:rPr>
              <a:t>Riess</a:t>
            </a:r>
            <a:endParaRPr lang="en-GB" dirty="0" smtClean="0">
              <a:latin typeface="HelveticaNeueLT Com 55 Roman" pitchFamily="34" charset="0"/>
            </a:endParaRPr>
          </a:p>
          <a:p>
            <a:pPr algn="ctr"/>
            <a:endParaRPr lang="en-GB" dirty="0" smtClean="0">
              <a:latin typeface="HelveticaNeueLT Com 55 Roman" pitchFamily="34" charset="0"/>
            </a:endParaRP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SN discoveries and target-of-opportunity follow-up</a:t>
            </a:r>
          </a:p>
          <a:p>
            <a:pPr algn="ctr"/>
            <a:r>
              <a:rPr lang="en-GB" sz="2400" dirty="0" err="1" smtClean="0">
                <a:latin typeface="HelveticaNeueLT Com 55 Roman" pitchFamily="34" charset="0"/>
              </a:rPr>
              <a:t>SNe</a:t>
            </a:r>
            <a:r>
              <a:rPr lang="en-GB" sz="2400" dirty="0" smtClean="0">
                <a:latin typeface="HelveticaNeueLT Com 55 Roman" pitchFamily="34" charset="0"/>
              </a:rPr>
              <a:t> </a:t>
            </a:r>
            <a:r>
              <a:rPr lang="en-GB" sz="2400" dirty="0" err="1" smtClean="0">
                <a:latin typeface="HelveticaNeueLT Com 55 Roman" pitchFamily="34" charset="0"/>
              </a:rPr>
              <a:t>Ia</a:t>
            </a:r>
            <a:r>
              <a:rPr lang="en-GB" sz="2400" dirty="0" smtClean="0">
                <a:latin typeface="HelveticaNeueLT Com 55 Roman" pitchFamily="34" charset="0"/>
              </a:rPr>
              <a:t> out to z≈2</a:t>
            </a: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Determine the SN rate at z&gt;1 and </a:t>
            </a:r>
            <a:br>
              <a:rPr lang="en-GB" sz="2400" dirty="0" smtClean="0">
                <a:latin typeface="HelveticaNeueLT Com 55 Roman" pitchFamily="34" charset="0"/>
              </a:rPr>
            </a:br>
            <a:r>
              <a:rPr lang="en-GB" sz="2400" dirty="0" smtClean="0">
                <a:latin typeface="HelveticaNeueLT Com 55 Roman" pitchFamily="34" charset="0"/>
              </a:rPr>
              <a:t>constrain the progenitor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at high </a:t>
            </a:r>
            <a:r>
              <a:rPr lang="en-GB" dirty="0" err="1" smtClean="0"/>
              <a:t>redshifts</a:t>
            </a:r>
            <a:r>
              <a:rPr lang="en-GB" dirty="0" smtClean="0"/>
              <a:t> (z&gt;1.5)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ratio (</a:t>
            </a:r>
            <a:r>
              <a:rPr lang="el-GR" dirty="0" smtClean="0"/>
              <a:t>Ω</a:t>
            </a:r>
            <a:r>
              <a:rPr lang="en-US" baseline="-25000" dirty="0" smtClean="0"/>
              <a:t>DE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r>
              <a:rPr lang="en-US" baseline="-25000" dirty="0" smtClean="0"/>
              <a:t>0</a:t>
            </a:r>
            <a:r>
              <a:rPr lang="en-US" dirty="0" smtClean="0"/>
              <a:t>=2.7; </a:t>
            </a:r>
            <a:r>
              <a:rPr lang="en-GB" dirty="0" smtClean="0"/>
              <a:t>(</a:t>
            </a:r>
            <a:r>
              <a:rPr lang="el-GR" dirty="0" smtClean="0"/>
              <a:t>Ω</a:t>
            </a:r>
            <a:r>
              <a:rPr lang="en-US" baseline="-25000" dirty="0" smtClean="0"/>
              <a:t>DE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r>
              <a:rPr lang="en-US" baseline="-25000" dirty="0" smtClean="0"/>
              <a:t>z=1.5</a:t>
            </a:r>
            <a:r>
              <a:rPr lang="en-US" dirty="0" smtClean="0"/>
              <a:t>=0.173</a:t>
            </a:r>
          </a:p>
          <a:p>
            <a:pPr indent="12700">
              <a:buNone/>
            </a:pPr>
            <a:r>
              <a:rPr lang="en-US" dirty="0" smtClean="0"/>
              <a:t>with </a:t>
            </a:r>
            <a:r>
              <a:rPr lang="en-US" i="1" dirty="0" smtClean="0"/>
              <a:t>w</a:t>
            </a:r>
            <a:r>
              <a:rPr lang="en-US" baseline="-25000" dirty="0" smtClean="0"/>
              <a:t>0</a:t>
            </a:r>
            <a:r>
              <a:rPr lang="en-US" dirty="0" smtClean="0"/>
              <a:t>=-1±0.2 and </a:t>
            </a:r>
            <a:r>
              <a:rPr lang="en-US" i="1" dirty="0" err="1" smtClean="0"/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=-1±1; </a:t>
            </a:r>
            <a:r>
              <a:rPr lang="en-US" sz="2400" i="1" dirty="0" smtClean="0"/>
              <a:t>w=w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+w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(1-a)</a:t>
            </a:r>
            <a:endParaRPr lang="en-GB" i="1" dirty="0" smtClean="0"/>
          </a:p>
          <a:p>
            <a:r>
              <a:rPr lang="en-GB" dirty="0" smtClean="0"/>
              <a:t>within these uncertainties the observed magnitudes change less than 0.1m</a:t>
            </a:r>
            <a:endParaRPr lang="en-US" dirty="0" smtClean="0"/>
          </a:p>
          <a:p>
            <a:pPr lvl="1"/>
            <a:r>
              <a:rPr lang="en-US" dirty="0" smtClean="0"/>
              <a:t>direct test for evolution!</a:t>
            </a:r>
          </a:p>
          <a:p>
            <a:r>
              <a:rPr lang="en-US" dirty="0" smtClean="0"/>
              <a:t>at z&gt;1.5 age of the universe is &lt;4Gyr</a:t>
            </a:r>
          </a:p>
          <a:p>
            <a:pPr lvl="1"/>
            <a:r>
              <a:rPr lang="en-US" dirty="0" smtClean="0"/>
              <a:t>low-mass stars are still on the main sequence</a:t>
            </a:r>
          </a:p>
          <a:p>
            <a:pPr lvl="1"/>
            <a:r>
              <a:rPr lang="en-US" dirty="0" smtClean="0"/>
              <a:t>SN </a:t>
            </a:r>
            <a:r>
              <a:rPr lang="en-US" dirty="0" err="1" smtClean="0"/>
              <a:t>Ia</a:t>
            </a:r>
            <a:r>
              <a:rPr lang="en-US" dirty="0" smtClean="0"/>
              <a:t> progenitors from more massive progenitor stars</a:t>
            </a:r>
          </a:p>
          <a:p>
            <a:pPr lvl="1"/>
            <a:r>
              <a:rPr lang="en-US" dirty="0" smtClean="0"/>
              <a:t>constrain progenitor models of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SN rates and what they can tell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24000" y="1459765"/>
            <a:ext cx="6477000" cy="5310367"/>
            <a:chOff x="1524000" y="1459765"/>
            <a:chExt cx="6477000" cy="531036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459765"/>
              <a:ext cx="6477000" cy="5245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057711" y="6400800"/>
              <a:ext cx="19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Graur</a:t>
              </a:r>
              <a:r>
                <a:rPr lang="en-GB" dirty="0" smtClean="0">
                  <a:latin typeface="HelveticaNeueLT Com 55 Roman" pitchFamily="34" charset="0"/>
                </a:rPr>
                <a:t> et al. 2011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1447800"/>
            <a:ext cx="6858000" cy="5257800"/>
            <a:chOff x="2362200" y="1219200"/>
            <a:chExt cx="6858000" cy="5257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-20000" t="-6190" r="-18462"/>
            <a:stretch>
              <a:fillRect/>
            </a:stretch>
          </p:blipFill>
          <p:spPr bwMode="auto">
            <a:xfrm>
              <a:off x="2362200" y="1228725"/>
              <a:ext cx="6858000" cy="5248275"/>
            </a:xfrm>
            <a:prstGeom prst="rect">
              <a:avLst/>
            </a:prstGeom>
            <a:solidFill>
              <a:srgbClr val="FAF9F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11135" y="1219200"/>
              <a:ext cx="2408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Steve Rodney; MCT SN Survey</a:t>
              </a:r>
              <a:endParaRPr lang="en-GB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5"/>
          <p:cNvGrpSpPr/>
          <p:nvPr/>
        </p:nvGrpSpPr>
        <p:grpSpPr>
          <a:xfrm>
            <a:off x="1600200" y="1295400"/>
            <a:ext cx="5895975" cy="5322332"/>
            <a:chOff x="1600200" y="1295400"/>
            <a:chExt cx="5895975" cy="5322332"/>
          </a:xfrm>
        </p:grpSpPr>
        <p:pic>
          <p:nvPicPr>
            <p:cNvPr id="206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1295400"/>
              <a:ext cx="5895975" cy="5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70437" y="6248400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Jones et al. 2013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90623" y="1422907"/>
            <a:ext cx="8296177" cy="5206493"/>
            <a:chOff x="390623" y="1422907"/>
            <a:chExt cx="8296177" cy="5206493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623" y="1422907"/>
              <a:ext cx="8296177" cy="520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652909" y="1447800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HelveticaNeueLT Com 55 Roman" pitchFamily="34" charset="0"/>
                </a:rPr>
                <a:t>Rodney et al.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arguments for a SN </a:t>
            </a:r>
            <a:r>
              <a:rPr lang="en-US" dirty="0" err="1" smtClean="0"/>
              <a:t>Ia</a:t>
            </a:r>
            <a:r>
              <a:rPr lang="en-US" dirty="0" smtClean="0"/>
              <a:t> @ z=1.55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color and host galaxy photo-z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host galaxy spectroscopy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light curve consistent with </a:t>
            </a:r>
            <a:br>
              <a:rPr lang="en-US" dirty="0" smtClean="0"/>
            </a:br>
            <a:r>
              <a:rPr lang="en-US" dirty="0" smtClean="0"/>
              <a:t>normal SN </a:t>
            </a:r>
            <a:r>
              <a:rPr lang="en-US" dirty="0" err="1" smtClean="0"/>
              <a:t>Ia</a:t>
            </a:r>
            <a:r>
              <a:rPr lang="en-US" dirty="0" smtClean="0"/>
              <a:t> at z=1.55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SN spectrum consistent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046" y="1676400"/>
            <a:ext cx="2639553" cy="25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50" r="1909" b="1350"/>
          <a:stretch>
            <a:fillRect/>
          </a:stretch>
        </p:blipFill>
        <p:spPr bwMode="auto">
          <a:xfrm>
            <a:off x="6057126" y="4267201"/>
            <a:ext cx="2906142" cy="20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263" r="3509" b="2519"/>
          <a:stretch>
            <a:fillRect/>
          </a:stretch>
        </p:blipFill>
        <p:spPr bwMode="auto">
          <a:xfrm>
            <a:off x="4191000" y="4267200"/>
            <a:ext cx="1943818" cy="1981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3227707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want to learn about supernovae?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explodes?</a:t>
            </a:r>
          </a:p>
          <a:p>
            <a:pPr lvl="1"/>
            <a:r>
              <a:rPr lang="en-US" dirty="0" smtClean="0"/>
              <a:t>progenitors, evolution towards explosion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it explode?</a:t>
            </a:r>
          </a:p>
          <a:p>
            <a:pPr lvl="1"/>
            <a:r>
              <a:rPr lang="en-US" dirty="0" smtClean="0"/>
              <a:t>explosion mechanisms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 does it explode?</a:t>
            </a:r>
          </a:p>
          <a:p>
            <a:pPr lvl="1"/>
            <a:r>
              <a:rPr lang="en-US" dirty="0" smtClean="0"/>
              <a:t>environment (local and global)</a:t>
            </a:r>
          </a:p>
          <a:p>
            <a:pPr lvl="1"/>
            <a:r>
              <a:rPr lang="en-US" dirty="0" smtClean="0"/>
              <a:t>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it leave behind?</a:t>
            </a:r>
          </a:p>
          <a:p>
            <a:pPr lvl="1"/>
            <a:r>
              <a:rPr lang="en-US" dirty="0" smtClean="0"/>
              <a:t>remnants</a:t>
            </a:r>
          </a:p>
          <a:p>
            <a:pPr lvl="1"/>
            <a:r>
              <a:rPr lang="en-US" dirty="0" smtClean="0"/>
              <a:t>compact remnants</a:t>
            </a:r>
          </a:p>
          <a:p>
            <a:pPr lvl="1"/>
            <a:r>
              <a:rPr lang="en-US" dirty="0" smtClean="0"/>
              <a:t>chemical enrichment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use of the explosions</a:t>
            </a:r>
          </a:p>
          <a:p>
            <a:pPr lvl="1"/>
            <a:r>
              <a:rPr lang="en-US" dirty="0" smtClean="0"/>
              <a:t>light beacons</a:t>
            </a:r>
          </a:p>
          <a:p>
            <a:pPr lvl="1"/>
            <a:r>
              <a:rPr lang="en-US" dirty="0" smtClean="0"/>
              <a:t>distance indicators</a:t>
            </a:r>
          </a:p>
          <a:p>
            <a:pPr lvl="1"/>
            <a:r>
              <a:rPr lang="en-US" dirty="0" smtClean="0"/>
              <a:t>chemical factories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at z=1.91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1066800" y="2209800"/>
            <a:ext cx="6962775" cy="4438650"/>
            <a:chOff x="1066800" y="2209800"/>
            <a:chExt cx="6962775" cy="443865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2209800"/>
              <a:ext cx="6962775" cy="4438650"/>
              <a:chOff x="1066800" y="2209800"/>
              <a:chExt cx="6962775" cy="4438650"/>
            </a:xfrm>
          </p:grpSpPr>
          <p:pic>
            <p:nvPicPr>
              <p:cNvPr id="20480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66800" y="2209800"/>
                <a:ext cx="6962775" cy="443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76400" y="5105400"/>
                <a:ext cx="1944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HelveticaNeueLT Com 55 Roman" pitchFamily="34" charset="0"/>
                  </a:rPr>
                  <a:t>Jones et al. 2013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81655" y="2514600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SN UDS10Wil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UDS10Wil at z=1.91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728" y="1447800"/>
            <a:ext cx="635387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84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733800" cy="747713"/>
          </a:xfrm>
        </p:spPr>
        <p:txBody>
          <a:bodyPr/>
          <a:lstStyle/>
          <a:p>
            <a:r>
              <a:rPr lang="en-GB" sz="3600" smtClean="0"/>
              <a:t>Where are we …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 flipV="1">
            <a:off x="2916239" y="3140968"/>
            <a:ext cx="2807890" cy="57537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724128" y="2708275"/>
            <a:ext cx="3180679" cy="83099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ESSENCE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CFHT Legacy Survey</a:t>
            </a: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V="1">
            <a:off x="3924301" y="4293095"/>
            <a:ext cx="1799828" cy="143967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V="1">
            <a:off x="1547813" y="1844823"/>
            <a:ext cx="4176315" cy="19445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724000" y="3860800"/>
            <a:ext cx="2969083" cy="830997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Higher-z SN Search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(GOODS)</a:t>
            </a:r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179388" y="3716338"/>
            <a:ext cx="1730375" cy="57626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5724128" y="1052736"/>
            <a:ext cx="3022600" cy="15696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SN Factory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Carnegie SN Project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SDSSII</a:t>
            </a:r>
          </a:p>
        </p:txBody>
      </p:sp>
      <p:sp>
        <p:nvSpPr>
          <p:cNvPr id="455691" name="Oval 11"/>
          <p:cNvSpPr>
            <a:spLocks noChangeArrowheads="1"/>
          </p:cNvSpPr>
          <p:nvPr/>
        </p:nvSpPr>
        <p:spPr bwMode="auto">
          <a:xfrm>
            <a:off x="1477963" y="3429000"/>
            <a:ext cx="1511300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2" name="Oval 12"/>
          <p:cNvSpPr>
            <a:spLocks noChangeArrowheads="1"/>
          </p:cNvSpPr>
          <p:nvPr/>
        </p:nvSpPr>
        <p:spPr bwMode="auto">
          <a:xfrm>
            <a:off x="2411413" y="3500438"/>
            <a:ext cx="1512887" cy="1800225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3716338"/>
            <a:ext cx="520700" cy="577850"/>
            <a:chOff x="22" y="2341"/>
            <a:chExt cx="329" cy="364"/>
          </a:xfrm>
        </p:grpSpPr>
        <p:sp>
          <p:nvSpPr>
            <p:cNvPr id="43026" name="Rectangle 14"/>
            <p:cNvSpPr>
              <a:spLocks noChangeArrowheads="1"/>
            </p:cNvSpPr>
            <p:nvPr/>
          </p:nvSpPr>
          <p:spPr bwMode="auto">
            <a:xfrm>
              <a:off x="68" y="2341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68" y="2568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8" name="Rectangle 16"/>
            <p:cNvSpPr>
              <a:spLocks noChangeArrowheads="1"/>
            </p:cNvSpPr>
            <p:nvPr/>
          </p:nvSpPr>
          <p:spPr bwMode="auto">
            <a:xfrm>
              <a:off x="22" y="2432"/>
              <a:ext cx="182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571500" y="5013325"/>
            <a:ext cx="2428875" cy="1079500"/>
          </a:xfrm>
          <a:prstGeom prst="rect">
            <a:avLst/>
          </a:prstGeom>
          <a:solidFill>
            <a:schemeClr val="accent2">
              <a:alpha val="30196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8" name="Line 18"/>
          <p:cNvSpPr>
            <a:spLocks noChangeShapeType="1"/>
          </p:cNvSpPr>
          <p:nvPr/>
        </p:nvSpPr>
        <p:spPr bwMode="auto">
          <a:xfrm flipV="1">
            <a:off x="3000375" y="5229199"/>
            <a:ext cx="2723753" cy="34292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99" name="Text Box 19"/>
          <p:cNvSpPr txBox="1">
            <a:spLocks noChangeArrowheads="1"/>
          </p:cNvSpPr>
          <p:nvPr/>
        </p:nvSpPr>
        <p:spPr bwMode="auto">
          <a:xfrm>
            <a:off x="5724000" y="5013325"/>
            <a:ext cx="3201987" cy="46166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HelveticaNeueLT Com 65 Md" pitchFamily="34" charset="0"/>
              </a:rPr>
              <a:t>Euclid/WFIRST/LSST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436096" y="5715000"/>
            <a:ext cx="3556679" cy="83099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Plus the local searches: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LOTOSS, </a:t>
            </a:r>
            <a:r>
              <a:rPr lang="en-GB" sz="2400" dirty="0" err="1">
                <a:latin typeface="HelveticaNeueLT Com 65 Md" pitchFamily="34" charset="0"/>
              </a:rPr>
              <a:t>CfA</a:t>
            </a:r>
            <a:r>
              <a:rPr lang="en-GB" sz="2400" dirty="0">
                <a:latin typeface="HelveticaNeueLT Com 65 Md" pitchFamily="34" charset="0"/>
              </a:rPr>
              <a:t>, ESC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  <p:bldP spid="455686" grpId="0" animBg="1"/>
      <p:bldP spid="455687" grpId="0" animBg="1"/>
      <p:bldP spid="455688" grpId="0" animBg="1"/>
      <p:bldP spid="455689" grpId="0" animBg="1"/>
      <p:bldP spid="455690" grpId="0" animBg="1"/>
      <p:bldP spid="455691" grpId="0" animBg="1"/>
      <p:bldP spid="455692" grpId="0" animBg="1"/>
      <p:bldP spid="455697" grpId="0" animBg="1"/>
      <p:bldP spid="455698" grpId="0" animBg="1"/>
      <p:bldP spid="455699" grpId="0" animBg="1"/>
      <p:bldP spid="4557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for the coming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Concentrate </a:t>
            </a:r>
            <a:r>
              <a:rPr lang="en-GB" dirty="0" err="1" smtClean="0"/>
              <a:t>on</a:t>
            </a:r>
            <a:r>
              <a:rPr lang="en-GB" dirty="0" err="1" smtClean="0">
                <a:sym typeface="Symbol"/>
              </a:rPr>
              <a:t>wavelengths</a:t>
            </a:r>
            <a:r>
              <a:rPr lang="en-GB" dirty="0" smtClean="0">
                <a:sym typeface="Symbol"/>
              </a:rPr>
              <a:t> not covered so far</a:t>
            </a:r>
          </a:p>
          <a:p>
            <a:pPr lvl="1"/>
            <a:r>
              <a:rPr lang="en-GB" dirty="0" smtClean="0">
                <a:sym typeface="Symbol"/>
              </a:rPr>
              <a:t>particular IR is interesting</a:t>
            </a:r>
          </a:p>
          <a:p>
            <a:pPr lvl="2"/>
            <a:r>
              <a:rPr lang="en-GB" dirty="0" smtClean="0">
                <a:sym typeface="Symbol"/>
              </a:rPr>
              <a:t>reduced effect of reddening</a:t>
            </a:r>
          </a:p>
          <a:p>
            <a:pPr lvl="2"/>
            <a:r>
              <a:rPr lang="en-GB" dirty="0" smtClean="0">
                <a:sym typeface="Symbol"/>
              </a:rPr>
              <a:t>better behaviour of </a:t>
            </a:r>
            <a:r>
              <a:rPr lang="en-GB" dirty="0" err="1" smtClean="0">
                <a:sym typeface="Symbol"/>
              </a:rPr>
              <a:t>SNe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Ia</a:t>
            </a:r>
            <a:r>
              <a:rPr lang="en-GB" dirty="0" smtClean="0">
                <a:sym typeface="Symbol"/>
              </a:rPr>
              <a:t>(?)</a:t>
            </a:r>
          </a:p>
          <a:p>
            <a:r>
              <a:rPr lang="en-GB" dirty="0" smtClean="0">
                <a:sym typeface="Symbol"/>
              </a:rPr>
              <a:t>Understand the SN zoo</a:t>
            </a:r>
          </a:p>
          <a:p>
            <a:pPr lvl="1"/>
            <a:r>
              <a:rPr lang="en-GB" dirty="0" smtClean="0">
                <a:sym typeface="Symbol"/>
              </a:rPr>
              <a:t>many (subtle?) differences observed in recent samples (</a:t>
            </a:r>
            <a:r>
              <a:rPr lang="en-GB" dirty="0" err="1" smtClean="0">
                <a:sym typeface="Symbol"/>
              </a:rPr>
              <a:t>PanSTARRS</a:t>
            </a:r>
            <a:r>
              <a:rPr lang="en-GB" dirty="0" smtClean="0">
                <a:sym typeface="Symbol"/>
              </a:rPr>
              <a:t> and PTF)</a:t>
            </a:r>
          </a:p>
          <a:p>
            <a:pPr lvl="2"/>
            <a:r>
              <a:rPr lang="en-GB" dirty="0" err="1" smtClean="0">
                <a:sym typeface="Symbol"/>
              </a:rPr>
              <a:t>subluminous</a:t>
            </a:r>
            <a:r>
              <a:rPr lang="en-GB" dirty="0" smtClean="0">
                <a:sym typeface="Symbol"/>
              </a:rPr>
              <a:t> and </a:t>
            </a:r>
            <a:r>
              <a:rPr lang="en-GB" dirty="0" err="1" smtClean="0">
                <a:sym typeface="Symbol"/>
              </a:rPr>
              <a:t>superluminous</a:t>
            </a:r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understand potential evolutionary effects </a:t>
            </a:r>
          </a:p>
          <a:p>
            <a:pPr lvl="2"/>
            <a:r>
              <a:rPr lang="en-GB" dirty="0" smtClean="0">
                <a:sym typeface="Symbol"/>
              </a:rPr>
              <a:t>spectroscopy important </a:t>
            </a:r>
            <a:r>
              <a:rPr lang="en-GB" dirty="0" smtClean="0">
                <a:sym typeface="Wingdings" pitchFamily="2" charset="2"/>
              </a:rPr>
              <a:t> public spectroscopic survey</a:t>
            </a:r>
          </a:p>
          <a:p>
            <a:pPr lvl="2"/>
            <a:r>
              <a:rPr lang="en-GB" dirty="0" smtClean="0">
                <a:sym typeface="Symbol"/>
              </a:rPr>
              <a:t>Dark Energy Survey?, Large Synoptic Survey Telescope?, Euclid follow-up?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lassification_deta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364288" cy="6858000"/>
          </a:xfrm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60350"/>
            <a:ext cx="335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SN Classification</a:t>
            </a:r>
          </a:p>
        </p:txBody>
      </p:sp>
      <p:sp>
        <p:nvSpPr>
          <p:cNvPr id="14340" name="Rectangle 25"/>
          <p:cNvSpPr>
            <a:spLocks noChangeArrowheads="1"/>
          </p:cNvSpPr>
          <p:nvPr/>
        </p:nvSpPr>
        <p:spPr bwMode="auto">
          <a:xfrm>
            <a:off x="250825" y="6021388"/>
            <a:ext cx="10080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58775" y="0"/>
            <a:ext cx="5221288" cy="6858000"/>
            <a:chOff x="226" y="0"/>
            <a:chExt cx="3289" cy="4320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57" y="0"/>
              <a:ext cx="1202" cy="4320"/>
              <a:chOff x="657" y="0"/>
              <a:chExt cx="1202" cy="4320"/>
            </a:xfrm>
          </p:grpSpPr>
          <p:sp>
            <p:nvSpPr>
              <p:cNvPr id="14348" name="Line 6"/>
              <p:cNvSpPr>
                <a:spLocks noChangeShapeType="1"/>
              </p:cNvSpPr>
              <p:nvPr/>
            </p:nvSpPr>
            <p:spPr bwMode="auto">
              <a:xfrm>
                <a:off x="1859" y="0"/>
                <a:ext cx="0" cy="583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49" name="Line 7"/>
              <p:cNvSpPr>
                <a:spLocks noChangeShapeType="1"/>
              </p:cNvSpPr>
              <p:nvPr/>
            </p:nvSpPr>
            <p:spPr bwMode="auto">
              <a:xfrm flipH="1">
                <a:off x="668" y="573"/>
                <a:ext cx="449" cy="89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0" name="Line 8"/>
              <p:cNvSpPr>
                <a:spLocks noChangeShapeType="1"/>
              </p:cNvSpPr>
              <p:nvPr/>
            </p:nvSpPr>
            <p:spPr bwMode="auto">
              <a:xfrm>
                <a:off x="666" y="1462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657" y="2663"/>
                <a:ext cx="737" cy="1657"/>
                <a:chOff x="657" y="2663"/>
                <a:chExt cx="737" cy="1657"/>
              </a:xfrm>
            </p:grpSpPr>
            <p:sp>
              <p:nvSpPr>
                <p:cNvPr id="14353" name="Line 16"/>
                <p:cNvSpPr>
                  <a:spLocks noChangeShapeType="1"/>
                </p:cNvSpPr>
                <p:nvPr/>
              </p:nvSpPr>
              <p:spPr bwMode="auto">
                <a:xfrm>
                  <a:off x="657" y="2675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4" name="Line 17"/>
                <p:cNvSpPr>
                  <a:spLocks noChangeShapeType="1"/>
                </p:cNvSpPr>
                <p:nvPr/>
              </p:nvSpPr>
              <p:spPr bwMode="auto">
                <a:xfrm>
                  <a:off x="1383" y="2663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5" name="Line 18"/>
                <p:cNvSpPr>
                  <a:spLocks noChangeShapeType="1"/>
                </p:cNvSpPr>
                <p:nvPr/>
              </p:nvSpPr>
              <p:spPr bwMode="auto">
                <a:xfrm>
                  <a:off x="668" y="3249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6" name="Line 19"/>
                <p:cNvSpPr>
                  <a:spLocks noChangeShapeType="1"/>
                </p:cNvSpPr>
                <p:nvPr/>
              </p:nvSpPr>
              <p:spPr bwMode="auto">
                <a:xfrm>
                  <a:off x="680" y="3249"/>
                  <a:ext cx="0" cy="1071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52" name="Line 28"/>
              <p:cNvSpPr>
                <a:spLocks noChangeShapeType="1"/>
              </p:cNvSpPr>
              <p:nvPr/>
            </p:nvSpPr>
            <p:spPr bwMode="auto">
              <a:xfrm>
                <a:off x="1111" y="572"/>
                <a:ext cx="7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44" name="Rectangle 30"/>
            <p:cNvSpPr>
              <a:spLocks noChangeArrowheads="1"/>
            </p:cNvSpPr>
            <p:nvPr/>
          </p:nvSpPr>
          <p:spPr bwMode="auto">
            <a:xfrm>
              <a:off x="226" y="1423"/>
              <a:ext cx="431" cy="19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9999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endParaRPr>
            </a:p>
          </p:txBody>
        </p:sp>
        <p:sp>
          <p:nvSpPr>
            <p:cNvPr id="14345" name="Rectangle 31"/>
            <p:cNvSpPr>
              <a:spLocks noChangeArrowheads="1"/>
            </p:cNvSpPr>
            <p:nvPr/>
          </p:nvSpPr>
          <p:spPr bwMode="auto">
            <a:xfrm>
              <a:off x="714" y="1906"/>
              <a:ext cx="1072" cy="188"/>
            </a:xfrm>
            <a:prstGeom prst="rect">
              <a:avLst/>
            </a:prstGeom>
            <a:solidFill>
              <a:srgbClr val="CC0000">
                <a:alpha val="25098"/>
              </a:srgbClr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346" name="Rectangle 32"/>
            <p:cNvSpPr>
              <a:spLocks noChangeArrowheads="1"/>
            </p:cNvSpPr>
            <p:nvPr/>
          </p:nvSpPr>
          <p:spPr bwMode="auto">
            <a:xfrm>
              <a:off x="3107" y="1888"/>
              <a:ext cx="408" cy="188"/>
            </a:xfrm>
            <a:prstGeom prst="rect">
              <a:avLst/>
            </a:prstGeom>
            <a:solidFill>
              <a:srgbClr val="CC0000">
                <a:alpha val="45097"/>
              </a:srgbClr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347" name="Rectangle 33"/>
            <p:cNvSpPr>
              <a:spLocks noChangeArrowheads="1"/>
            </p:cNvSpPr>
            <p:nvPr/>
          </p:nvSpPr>
          <p:spPr bwMode="auto">
            <a:xfrm>
              <a:off x="2130" y="1929"/>
              <a:ext cx="438" cy="188"/>
            </a:xfrm>
            <a:prstGeom prst="rect">
              <a:avLst/>
            </a:prstGeom>
            <a:solidFill>
              <a:srgbClr val="CC0000">
                <a:alpha val="34901"/>
              </a:srgbClr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66642" name="Rectangle 50"/>
          <p:cNvSpPr>
            <a:spLocks noChangeArrowheads="1"/>
          </p:cNvSpPr>
          <p:nvPr/>
        </p:nvSpPr>
        <p:spPr bwMode="auto">
          <a:xfrm>
            <a:off x="1133475" y="2636838"/>
            <a:ext cx="3238500" cy="298450"/>
          </a:xfrm>
          <a:prstGeom prst="rect">
            <a:avLst/>
          </a:prstGeom>
          <a:solidFill>
            <a:srgbClr val="008000">
              <a:alpha val="50195"/>
            </a:srgbClr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Types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849" y="1628800"/>
            <a:ext cx="4028951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</a:rPr>
              <a:t>Thermonuclear </a:t>
            </a:r>
            <a:r>
              <a:rPr lang="en-US" dirty="0" err="1" smtClean="0">
                <a:solidFill>
                  <a:schemeClr val="accent6"/>
                </a:solidFill>
              </a:rPr>
              <a:t>SNe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Progenitor stars have small mass (&lt;8M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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highly developed stars (white dwarfs)</a:t>
            </a: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Explosive C und O burning</a:t>
            </a: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Binary star systems</a:t>
            </a:r>
          </a:p>
          <a:p>
            <a:pPr marL="285750"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285750"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Complete destruction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36628" y="1628800"/>
            <a:ext cx="47879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rgbClr val="FF0000"/>
                </a:solidFill>
              </a:rPr>
              <a:t>Core </a:t>
            </a:r>
            <a:r>
              <a:rPr lang="de-DE" dirty="0" err="1" smtClean="0">
                <a:solidFill>
                  <a:srgbClr val="FF0000"/>
                </a:solidFill>
              </a:rPr>
              <a:t>collapse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SNe</a:t>
            </a:r>
            <a:endParaRPr lang="de-DE" dirty="0">
              <a:solidFill>
                <a:srgbClr val="FF0000"/>
              </a:solidFill>
            </a:endParaRP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Progenitor stars have large mass </a:t>
            </a:r>
            <a:r>
              <a:rPr lang="de-DE" dirty="0" smtClean="0">
                <a:solidFill>
                  <a:srgbClr val="000000"/>
                </a:solidFill>
              </a:rPr>
              <a:t>(&gt;</a:t>
            </a:r>
            <a:r>
              <a:rPr lang="de-DE" dirty="0">
                <a:solidFill>
                  <a:srgbClr val="000000"/>
                </a:solidFill>
              </a:rPr>
              <a:t>8M</a:t>
            </a:r>
            <a:r>
              <a:rPr lang="de-DE" baseline="-25000" dirty="0">
                <a:solidFill>
                  <a:srgbClr val="000000"/>
                </a:solidFill>
                <a:sym typeface="Wingdings" pitchFamily="2" charset="2"/>
              </a:rPr>
              <a:t>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marL="285750"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large envelope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(Fusion still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ongoing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de-DE" dirty="0">
              <a:solidFill>
                <a:srgbClr val="000000"/>
              </a:solidFill>
              <a:sym typeface="Wingdings" pitchFamily="2" charset="2"/>
            </a:endParaRPr>
          </a:p>
          <a:p>
            <a:pPr marL="285750" lvl="1">
              <a:lnSpc>
                <a:spcPct val="90000"/>
              </a:lnSpc>
            </a:pP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Burning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because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of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high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density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and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compression</a:t>
            </a:r>
            <a:endParaRPr lang="de-DE" dirty="0">
              <a:solidFill>
                <a:srgbClr val="000000"/>
              </a:solidFill>
              <a:sym typeface="Wingdings" pitchFamily="2" charset="2"/>
            </a:endParaRPr>
          </a:p>
          <a:p>
            <a:pPr marL="285750"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Single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stars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(double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stars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for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de-DE" dirty="0" err="1">
                <a:solidFill>
                  <a:srgbClr val="000000"/>
                </a:solidFill>
                <a:sym typeface="Wingdings" pitchFamily="2" charset="2"/>
              </a:rPr>
              <a:t>SNe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00"/>
                </a:solidFill>
                <a:sym typeface="Wingdings" pitchFamily="2" charset="2"/>
              </a:rPr>
              <a:t>Ib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/c)</a:t>
            </a:r>
          </a:p>
          <a:p>
            <a:pPr marL="285750"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Neutron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star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as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remnant</a:t>
            </a:r>
            <a:endParaRPr lang="de-DE" dirty="0">
              <a:solidFill>
                <a:srgbClr val="000000"/>
              </a:solidFill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Astrophysics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To measure cosmological parameters (distances) you need to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understand your source</a:t>
            </a:r>
          </a:p>
          <a:p>
            <a:pPr lvl="1"/>
            <a:r>
              <a:rPr lang="en-GB" smtClean="0"/>
              <a:t>understand what can affect the light on its path to the observer (‘foregrounds’)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know your local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SCN0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Supernova </a:t>
            </a:r>
            <a:r>
              <a:rPr lang="de-DE" dirty="0" err="1" smtClean="0"/>
              <a:t>Cosmology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HelveticaNeueLT Com 55 Roman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</TotalTime>
  <Words>1330</Words>
  <Application>Microsoft Office PowerPoint</Application>
  <PresentationFormat>On-screen Show (4:3)</PresentationFormat>
  <Paragraphs>331</Paragraphs>
  <Slides>53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Supernova Cosmology</vt:lpstr>
      <vt:lpstr>Supernova!</vt:lpstr>
      <vt:lpstr>Slide 3</vt:lpstr>
      <vt:lpstr>Supernovae!</vt:lpstr>
      <vt:lpstr>What do we want to learn about supernovae?</vt:lpstr>
      <vt:lpstr>SN Classification</vt:lpstr>
      <vt:lpstr>Supernova Types</vt:lpstr>
      <vt:lpstr>Supernova Astrophysics</vt:lpstr>
      <vt:lpstr>Supernova Cosmology</vt:lpstr>
      <vt:lpstr>The expansion of the universe</vt:lpstr>
      <vt:lpstr>Friedmann cosmology</vt:lpstr>
      <vt:lpstr>Slide 12</vt:lpstr>
      <vt:lpstr>Distance indicator!</vt:lpstr>
      <vt:lpstr>SN Ia Hubble diagram</vt:lpstr>
      <vt:lpstr>Why no standard candle?</vt:lpstr>
      <vt:lpstr>Luminosity distribution</vt:lpstr>
      <vt:lpstr>Ejecta masses</vt:lpstr>
      <vt:lpstr>Ejecta masses</vt:lpstr>
      <vt:lpstr>Type Ia Supernovae</vt:lpstr>
      <vt:lpstr>Supernova Cosmology</vt:lpstr>
      <vt:lpstr>Required observations</vt:lpstr>
      <vt:lpstr>Required observations</vt:lpstr>
      <vt:lpstr>Required observations</vt:lpstr>
      <vt:lpstr>The SN Hubble Diagram</vt:lpstr>
      <vt:lpstr>Absurd result </vt:lpstr>
      <vt:lpstr>Slide 26</vt:lpstr>
      <vt:lpstr>Slide 27</vt:lpstr>
      <vt:lpstr>SDSS-II Supernova Search</vt:lpstr>
      <vt:lpstr>ESSENCE</vt:lpstr>
      <vt:lpstr>SNLS – The SuperNova Legacy Survey</vt:lpstr>
      <vt:lpstr>Supernova Cosmology 2011</vt:lpstr>
      <vt:lpstr>et voilà ...</vt:lpstr>
      <vt:lpstr>Supernova cosmology</vt:lpstr>
      <vt:lpstr>Systematics</vt:lpstr>
      <vt:lpstr>Systematics</vt:lpstr>
      <vt:lpstr>Systematics table</vt:lpstr>
      <vt:lpstr>Required phenomenology</vt:lpstr>
      <vt:lpstr>Required phenomenology</vt:lpstr>
      <vt:lpstr>What next?</vt:lpstr>
      <vt:lpstr>I-band Hubble diagram</vt:lpstr>
      <vt:lpstr>J- and H-band Hubble diagrams</vt:lpstr>
      <vt:lpstr>Supernova Cosmology –  do we need more?</vt:lpstr>
      <vt:lpstr>Cosmology – more?</vt:lpstr>
      <vt:lpstr>Distant SNe with  CANDELS and CLASH</vt:lpstr>
      <vt:lpstr>SNe Ia at high redshifts (z&gt;1.5)</vt:lpstr>
      <vt:lpstr>SN rates and what they can tell us</vt:lpstr>
      <vt:lpstr>SNe at z&gt;1</vt:lpstr>
      <vt:lpstr>Discovery</vt:lpstr>
      <vt:lpstr>4 arguments for a SN Ia @ z=1.55</vt:lpstr>
      <vt:lpstr>SNe Ia at z&gt;1</vt:lpstr>
      <vt:lpstr>SN UDS10Wil at z=1.91</vt:lpstr>
      <vt:lpstr>Where are we …</vt:lpstr>
      <vt:lpstr>Tasks for the coming years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 Cosmology - Heidelberg 2011</dc:title>
  <dc:subject>Supernova cosmology: legacy and future</dc:subject>
  <dc:creator>Bruno Leibundgut</dc:creator>
  <cp:keywords>supernovae, cosmology</cp:keywords>
  <cp:lastModifiedBy>Bruno Leibundgut</cp:lastModifiedBy>
  <cp:revision>95</cp:revision>
  <dcterms:created xsi:type="dcterms:W3CDTF">2006-08-16T00:00:00Z</dcterms:created>
  <dcterms:modified xsi:type="dcterms:W3CDTF">2013-06-11T21:38:50Z</dcterms:modified>
  <cp:category>leibundgut SN cosmology talks</cp:category>
</cp:coreProperties>
</file>