
<file path=[Content_Types].xml><?xml version="1.0" encoding="utf-8"?>
<Types xmlns="http://schemas.openxmlformats.org/package/2006/content-types">
  <Default Extension="xml" ContentType="application/xml"/>
  <Default Extension="png" ContentType="image/png"/>
  <Default Extension="jpeg" ContentType="image/jpeg"/>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sldIdLst>
    <p:sldId id="259" r:id="rId3"/>
    <p:sldId id="438" r:id="rId4"/>
    <p:sldId id="439" r:id="rId5"/>
    <p:sldId id="440" r:id="rId6"/>
    <p:sldId id="437" r:id="rId7"/>
    <p:sldId id="388" r:id="rId8"/>
    <p:sldId id="433" r:id="rId9"/>
    <p:sldId id="434" r:id="rId10"/>
    <p:sldId id="441" r:id="rId11"/>
    <p:sldId id="442" r:id="rId12"/>
    <p:sldId id="443" r:id="rId13"/>
    <p:sldId id="444" r:id="rId14"/>
    <p:sldId id="445" r:id="rId15"/>
    <p:sldId id="446" r:id="rId16"/>
    <p:sldId id="436" r:id="rId17"/>
    <p:sldId id="448" r:id="rId18"/>
    <p:sldId id="449" r:id="rId19"/>
    <p:sldId id="435" r:id="rId20"/>
    <p:sldId id="390" r:id="rId21"/>
    <p:sldId id="372" r:id="rId22"/>
    <p:sldId id="345" r:id="rId23"/>
    <p:sldId id="408" r:id="rId24"/>
    <p:sldId id="409" r:id="rId25"/>
    <p:sldId id="410" r:id="rId26"/>
    <p:sldId id="423" r:id="rId27"/>
    <p:sldId id="424" r:id="rId28"/>
    <p:sldId id="429" r:id="rId29"/>
    <p:sldId id="422" r:id="rId30"/>
    <p:sldId id="411" r:id="rId31"/>
    <p:sldId id="431" r:id="rId32"/>
    <p:sldId id="415" r:id="rId33"/>
    <p:sldId id="450" r:id="rId34"/>
  </p:sldIdLst>
  <p:sldSz cx="9144000" cy="6858000" type="screen4x3"/>
  <p:notesSz cx="6648450" cy="9782175"/>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C3DE"/>
    <a:srgbClr val="A4A4E8"/>
    <a:srgbClr val="CC00CC"/>
    <a:srgbClr val="CC0000"/>
    <a:srgbClr val="2E2F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7" autoAdjust="0"/>
    <p:restoredTop sz="92027" autoAdjust="0"/>
  </p:normalViewPr>
  <p:slideViewPr>
    <p:cSldViewPr>
      <p:cViewPr varScale="1">
        <p:scale>
          <a:sx n="78" d="100"/>
          <a:sy n="78" d="100"/>
        </p:scale>
        <p:origin x="-1832" y="-104"/>
      </p:cViewPr>
      <p:guideLst>
        <p:guide orient="horz" pos="2160"/>
        <p:guide pos="2880"/>
      </p:guideLst>
    </p:cSldViewPr>
  </p:slideViewPr>
  <p:notesTextViewPr>
    <p:cViewPr>
      <p:scale>
        <a:sx n="100" d="100"/>
        <a:sy n="100" d="100"/>
      </p:scale>
      <p:origin x="0" y="0"/>
    </p:cViewPr>
  </p:notesTextViewPr>
  <p:sorterViewPr>
    <p:cViewPr>
      <p:scale>
        <a:sx n="102" d="100"/>
        <a:sy n="102" d="100"/>
      </p:scale>
      <p:origin x="0" y="4472"/>
    </p:cViewPr>
  </p:sorterViewPr>
  <p:notesViewPr>
    <p:cSldViewPr snapToGrid="0" snapToObjects="1">
      <p:cViewPr varScale="1">
        <p:scale>
          <a:sx n="62" d="100"/>
          <a:sy n="62" d="100"/>
        </p:scale>
        <p:origin x="-3584" y="-104"/>
      </p:cViewPr>
      <p:guideLst>
        <p:guide orient="horz" pos="3081"/>
        <p:guide pos="2094"/>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2881313"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50179" name="Rectangle 3"/>
          <p:cNvSpPr>
            <a:spLocks noGrp="1" noChangeArrowheads="1"/>
          </p:cNvSpPr>
          <p:nvPr>
            <p:ph type="dt" idx="1"/>
          </p:nvPr>
        </p:nvSpPr>
        <p:spPr bwMode="auto">
          <a:xfrm>
            <a:off x="3765550" y="0"/>
            <a:ext cx="2881313"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GB"/>
          </a:p>
        </p:txBody>
      </p:sp>
      <p:sp>
        <p:nvSpPr>
          <p:cNvPr id="50180" name="Rectangle 4"/>
          <p:cNvSpPr>
            <a:spLocks noGrp="1" noRot="1" noChangeAspect="1" noChangeArrowheads="1" noTextEdit="1"/>
          </p:cNvSpPr>
          <p:nvPr>
            <p:ph type="sldImg" idx="2"/>
          </p:nvPr>
        </p:nvSpPr>
        <p:spPr bwMode="auto">
          <a:xfrm>
            <a:off x="879475" y="733425"/>
            <a:ext cx="4889500" cy="3668713"/>
          </a:xfrm>
          <a:prstGeom prst="rect">
            <a:avLst/>
          </a:prstGeom>
          <a:noFill/>
          <a:ln w="9525">
            <a:solidFill>
              <a:srgbClr val="000000"/>
            </a:solidFill>
            <a:miter lim="800000"/>
            <a:headEnd/>
            <a:tailEnd/>
          </a:ln>
          <a:effectLst/>
        </p:spPr>
      </p:sp>
      <p:sp>
        <p:nvSpPr>
          <p:cNvPr id="50181" name="Rectangle 5"/>
          <p:cNvSpPr>
            <a:spLocks noGrp="1" noChangeArrowheads="1"/>
          </p:cNvSpPr>
          <p:nvPr>
            <p:ph type="body" sz="quarter" idx="3"/>
          </p:nvPr>
        </p:nvSpPr>
        <p:spPr bwMode="auto">
          <a:xfrm>
            <a:off x="665163" y="4646613"/>
            <a:ext cx="5318125" cy="44021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0182" name="Rectangle 6"/>
          <p:cNvSpPr>
            <a:spLocks noGrp="1" noChangeArrowheads="1"/>
          </p:cNvSpPr>
          <p:nvPr>
            <p:ph type="ftr" sz="quarter" idx="4"/>
          </p:nvPr>
        </p:nvSpPr>
        <p:spPr bwMode="auto">
          <a:xfrm>
            <a:off x="0" y="9291638"/>
            <a:ext cx="2881313"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50183" name="Rectangle 7"/>
          <p:cNvSpPr>
            <a:spLocks noGrp="1" noChangeArrowheads="1"/>
          </p:cNvSpPr>
          <p:nvPr>
            <p:ph type="sldNum" sz="quarter" idx="5"/>
          </p:nvPr>
        </p:nvSpPr>
        <p:spPr bwMode="auto">
          <a:xfrm>
            <a:off x="3765550" y="9291638"/>
            <a:ext cx="2881313"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FA2C3FC-C54E-4C87-9D49-A39829477AB1}" type="slidenum">
              <a:rPr lang="en-GB"/>
              <a:pPr/>
              <a:t>‹#›</a:t>
            </a:fld>
            <a:endParaRPr lang="en-GB"/>
          </a:p>
        </p:txBody>
      </p:sp>
    </p:spTree>
    <p:extLst>
      <p:ext uri="{BB962C8B-B14F-4D97-AF65-F5344CB8AC3E}">
        <p14:creationId xmlns:p14="http://schemas.microsoft.com/office/powerpoint/2010/main" val="210725919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a:t>
            </a:r>
            <a:r>
              <a:rPr lang="en-GB" dirty="0" err="1" smtClean="0"/>
              <a:t>cdli.ucla.edu</a:t>
            </a:r>
            <a:r>
              <a:rPr lang="en-GB" dirty="0" smtClean="0"/>
              <a:t>/search/</a:t>
            </a:r>
            <a:r>
              <a:rPr lang="en-GB" dirty="0" err="1" smtClean="0"/>
              <a:t>archival_view.php?ObjectID</a:t>
            </a:r>
            <a:r>
              <a:rPr lang="en-GB" dirty="0" smtClean="0"/>
              <a:t>=P211847</a:t>
            </a:r>
            <a:endParaRPr lang="en-GB" dirty="0"/>
          </a:p>
        </p:txBody>
      </p:sp>
      <p:sp>
        <p:nvSpPr>
          <p:cNvPr id="4" name="Slide Number Placeholder 3"/>
          <p:cNvSpPr>
            <a:spLocks noGrp="1"/>
          </p:cNvSpPr>
          <p:nvPr>
            <p:ph type="sldNum" sz="quarter" idx="10"/>
          </p:nvPr>
        </p:nvSpPr>
        <p:spPr/>
        <p:txBody>
          <a:bodyPr/>
          <a:lstStyle/>
          <a:p>
            <a:fld id="{AFA2C3FC-C54E-4C87-9D49-A39829477AB1}" type="slidenum">
              <a:rPr lang="en-GB" smtClean="0"/>
              <a:pPr/>
              <a:t>2</a:t>
            </a:fld>
            <a:endParaRPr lang="en-GB"/>
          </a:p>
        </p:txBody>
      </p:sp>
    </p:spTree>
    <p:extLst>
      <p:ext uri="{BB962C8B-B14F-4D97-AF65-F5344CB8AC3E}">
        <p14:creationId xmlns:p14="http://schemas.microsoft.com/office/powerpoint/2010/main" val="3680168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Pie chart</a:t>
            </a:r>
            <a:r>
              <a:rPr lang="en-GB" baseline="0" dirty="0" smtClean="0"/>
              <a:t> from Li et al. (second LOSS paper) for </a:t>
            </a:r>
            <a:r>
              <a:rPr lang="en-GB" baseline="0" dirty="0" err="1" smtClean="0"/>
              <a:t>SNe</a:t>
            </a:r>
            <a:r>
              <a:rPr lang="en-GB" baseline="0" dirty="0" smtClean="0"/>
              <a:t> within 60 </a:t>
            </a:r>
            <a:r>
              <a:rPr lang="en-GB" baseline="0" dirty="0" err="1" smtClean="0"/>
              <a:t>Mpc</a:t>
            </a:r>
            <a:endParaRPr lang="en-GB" dirty="0"/>
          </a:p>
        </p:txBody>
      </p:sp>
      <p:sp>
        <p:nvSpPr>
          <p:cNvPr id="4" name="Slide Number Placeholder 3"/>
          <p:cNvSpPr>
            <a:spLocks noGrp="1"/>
          </p:cNvSpPr>
          <p:nvPr>
            <p:ph type="sldNum" sz="quarter" idx="10"/>
          </p:nvPr>
        </p:nvSpPr>
        <p:spPr/>
        <p:txBody>
          <a:bodyPr/>
          <a:lstStyle/>
          <a:p>
            <a:fld id="{AFA2C3FC-C54E-4C87-9D49-A39829477AB1}" type="slidenum">
              <a:rPr lang="en-GB" smtClean="0"/>
              <a:pPr/>
              <a:t>8</a:t>
            </a:fld>
            <a:endParaRPr lang="en-GB"/>
          </a:p>
        </p:txBody>
      </p:sp>
    </p:spTree>
    <p:extLst>
      <p:ext uri="{BB962C8B-B14F-4D97-AF65-F5344CB8AC3E}">
        <p14:creationId xmlns:p14="http://schemas.microsoft.com/office/powerpoint/2010/main" val="107212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only black histogram</a:t>
            </a:r>
            <a:r>
              <a:rPr lang="en-GB" baseline="0" dirty="0" smtClean="0"/>
              <a:t> is based on real observations of the radioactive tale</a:t>
            </a:r>
            <a:endParaRPr lang="en-GB" dirty="0"/>
          </a:p>
        </p:txBody>
      </p:sp>
      <p:sp>
        <p:nvSpPr>
          <p:cNvPr id="4" name="Slide Number Placeholder 3"/>
          <p:cNvSpPr>
            <a:spLocks noGrp="1"/>
          </p:cNvSpPr>
          <p:nvPr>
            <p:ph type="sldNum" sz="quarter" idx="10"/>
          </p:nvPr>
        </p:nvSpPr>
        <p:spPr/>
        <p:txBody>
          <a:bodyPr/>
          <a:lstStyle/>
          <a:p>
            <a:fld id="{AFA2C3FC-C54E-4C87-9D49-A39829477AB1}" type="slidenum">
              <a:rPr lang="en-GB" smtClean="0"/>
              <a:pPr/>
              <a:t>10</a:t>
            </a:fld>
            <a:endParaRPr lang="en-GB"/>
          </a:p>
        </p:txBody>
      </p:sp>
    </p:spTree>
    <p:extLst>
      <p:ext uri="{BB962C8B-B14F-4D97-AF65-F5344CB8AC3E}">
        <p14:creationId xmlns:p14="http://schemas.microsoft.com/office/powerpoint/2010/main" val="2029219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itchFamily="18" charset="0"/>
                <a:ea typeface="+mn-ea"/>
                <a:cs typeface="+mn-cs"/>
              </a:rPr>
              <a:t>Figure 4. </a:t>
            </a:r>
            <a:r>
              <a:rPr lang="en-US" sz="1200" kern="1200" dirty="0" smtClean="0">
                <a:solidFill>
                  <a:schemeClr val="tx1"/>
                </a:solidFill>
                <a:effectLst/>
                <a:latin typeface="Times New Roman" pitchFamily="18" charset="0"/>
                <a:ea typeface="+mn-ea"/>
                <a:cs typeface="+mn-cs"/>
              </a:rPr>
              <a:t>Dependence of </a:t>
            </a:r>
            <a:r>
              <a:rPr lang="en-US" sz="1200" i="1" kern="1200" dirty="0" err="1" smtClean="0">
                <a:solidFill>
                  <a:schemeClr val="tx1"/>
                </a:solidFill>
                <a:effectLst/>
                <a:latin typeface="Times New Roman" pitchFamily="18" charset="0"/>
                <a:ea typeface="+mn-ea"/>
                <a:cs typeface="+mn-cs"/>
              </a:rPr>
              <a:t>L</a:t>
            </a:r>
            <a:r>
              <a:rPr lang="en-US" sz="1200" kern="1200" dirty="0" err="1" smtClean="0">
                <a:solidFill>
                  <a:schemeClr val="tx1"/>
                </a:solidFill>
                <a:effectLst/>
                <a:latin typeface="Times New Roman" pitchFamily="18" charset="0"/>
                <a:ea typeface="+mn-ea"/>
                <a:cs typeface="+mn-cs"/>
              </a:rPr>
              <a:t>peak</a:t>
            </a:r>
            <a:r>
              <a:rPr lang="en-US" sz="1200" kern="1200" dirty="0" smtClean="0">
                <a:solidFill>
                  <a:schemeClr val="tx1"/>
                </a:solidFill>
                <a:effectLst/>
                <a:latin typeface="Times New Roman" pitchFamily="18" charset="0"/>
                <a:ea typeface="+mn-ea"/>
                <a:cs typeface="+mn-cs"/>
              </a:rPr>
              <a:t> and </a:t>
            </a:r>
            <a:r>
              <a:rPr lang="en-US" sz="1200" i="1" kern="1200" dirty="0" err="1" smtClean="0">
                <a:solidFill>
                  <a:schemeClr val="tx1"/>
                </a:solidFill>
                <a:effectLst/>
                <a:latin typeface="Times New Roman" pitchFamily="18" charset="0"/>
                <a:ea typeface="+mn-ea"/>
                <a:cs typeface="+mn-cs"/>
              </a:rPr>
              <a:t>t</a:t>
            </a:r>
            <a:r>
              <a:rPr lang="en-US" sz="1200" kern="1200" dirty="0" err="1" smtClean="0">
                <a:solidFill>
                  <a:schemeClr val="tx1"/>
                </a:solidFill>
                <a:effectLst/>
                <a:latin typeface="Times New Roman" pitchFamily="18" charset="0"/>
                <a:ea typeface="+mn-ea"/>
                <a:cs typeface="+mn-cs"/>
              </a:rPr>
              <a:t>peak</a:t>
            </a:r>
            <a:r>
              <a:rPr lang="en-US" sz="1200" kern="1200" dirty="0" smtClean="0">
                <a:solidFill>
                  <a:schemeClr val="tx1"/>
                </a:solidFill>
                <a:effectLst/>
                <a:latin typeface="Times New Roman" pitchFamily="18" charset="0"/>
                <a:ea typeface="+mn-ea"/>
                <a:cs typeface="+mn-cs"/>
              </a:rPr>
              <a:t> on the initial </a:t>
            </a:r>
            <a:r>
              <a:rPr lang="en-US" sz="1200" kern="1200" dirty="0" err="1" smtClean="0">
                <a:solidFill>
                  <a:schemeClr val="tx1"/>
                </a:solidFill>
                <a:effectLst/>
                <a:latin typeface="Times New Roman" pitchFamily="18" charset="0"/>
                <a:ea typeface="+mn-ea"/>
                <a:cs typeface="+mn-cs"/>
              </a:rPr>
              <a:t>magnetar</a:t>
            </a:r>
            <a:r>
              <a:rPr lang="en-US" sz="1200" kern="1200" dirty="0" smtClean="0">
                <a:solidFill>
                  <a:schemeClr val="tx1"/>
                </a:solidFill>
                <a:effectLst/>
                <a:latin typeface="Times New Roman" pitchFamily="18" charset="0"/>
                <a:ea typeface="+mn-ea"/>
                <a:cs typeface="+mn-cs"/>
              </a:rPr>
              <a:t> spin and </a:t>
            </a:r>
            <a:r>
              <a:rPr lang="en-US" sz="1200" i="1" kern="1200" dirty="0" smtClean="0">
                <a:solidFill>
                  <a:schemeClr val="tx1"/>
                </a:solidFill>
                <a:effectLst/>
                <a:latin typeface="Times New Roman" pitchFamily="18" charset="0"/>
                <a:ea typeface="+mn-ea"/>
                <a:cs typeface="+mn-cs"/>
              </a:rPr>
              <a:t>B </a:t>
            </a:r>
            <a:r>
              <a:rPr lang="en-US" sz="1200" kern="1200" dirty="0" smtClean="0">
                <a:solidFill>
                  <a:schemeClr val="tx1"/>
                </a:solidFill>
                <a:effectLst/>
                <a:latin typeface="Times New Roman" pitchFamily="18" charset="0"/>
                <a:ea typeface="+mn-ea"/>
                <a:cs typeface="+mn-cs"/>
              </a:rPr>
              <a:t>field. The solid lines are for fixed B14 = 100, 30, 10, 3, 1, 0.3, and 0.1 and varying spin period, whereas the dashed lines are for a fixed P</a:t>
            </a:r>
            <a:r>
              <a:rPr lang="en-US" sz="1200" kern="1200" baseline="-25000" dirty="0" smtClean="0">
                <a:solidFill>
                  <a:schemeClr val="tx1"/>
                </a:solidFill>
                <a:effectLst/>
                <a:latin typeface="Times New Roman" pitchFamily="18" charset="0"/>
                <a:ea typeface="+mn-ea"/>
                <a:cs typeface="+mn-cs"/>
              </a:rPr>
              <a:t>i</a:t>
            </a:r>
            <a:r>
              <a:rPr lang="en-US" sz="1200" kern="1200" dirty="0" smtClean="0">
                <a:solidFill>
                  <a:schemeClr val="tx1"/>
                </a:solidFill>
                <a:effectLst/>
                <a:latin typeface="Times New Roman" pitchFamily="18" charset="0"/>
                <a:ea typeface="+mn-ea"/>
                <a:cs typeface="+mn-cs"/>
              </a:rPr>
              <a:t> = 1, 3, 10, and 30 </a:t>
            </a:r>
            <a:r>
              <a:rPr lang="en-US" sz="1200" kern="1200" dirty="0" err="1" smtClean="0">
                <a:solidFill>
                  <a:schemeClr val="tx1"/>
                </a:solidFill>
                <a:effectLst/>
                <a:latin typeface="Times New Roman" pitchFamily="18" charset="0"/>
                <a:ea typeface="+mn-ea"/>
                <a:cs typeface="+mn-cs"/>
              </a:rPr>
              <a:t>ms</a:t>
            </a:r>
            <a:r>
              <a:rPr lang="en-US" sz="1200" kern="1200" dirty="0" smtClean="0">
                <a:solidFill>
                  <a:schemeClr val="tx1"/>
                </a:solidFill>
                <a:effectLst/>
                <a:latin typeface="Times New Roman" pitchFamily="18" charset="0"/>
                <a:ea typeface="+mn-ea"/>
                <a:cs typeface="+mn-cs"/>
              </a:rPr>
              <a:t> and varying </a:t>
            </a:r>
            <a:r>
              <a:rPr lang="en-US" sz="1200" i="1" kern="1200" dirty="0" smtClean="0">
                <a:solidFill>
                  <a:schemeClr val="tx1"/>
                </a:solidFill>
                <a:effectLst/>
                <a:latin typeface="Times New Roman" pitchFamily="18" charset="0"/>
                <a:ea typeface="+mn-ea"/>
                <a:cs typeface="+mn-cs"/>
              </a:rPr>
              <a:t>B</a:t>
            </a:r>
            <a:r>
              <a:rPr lang="en-US" sz="1200" kern="1200" dirty="0" smtClean="0">
                <a:solidFill>
                  <a:schemeClr val="tx1"/>
                </a:solidFill>
                <a:effectLst/>
                <a:latin typeface="Times New Roman" pitchFamily="18" charset="0"/>
                <a:ea typeface="+mn-ea"/>
                <a:cs typeface="+mn-cs"/>
              </a:rPr>
              <a:t>. This calculation assumed </a:t>
            </a:r>
            <a:r>
              <a:rPr lang="en-US" sz="1200" kern="1200" dirty="0" err="1" smtClean="0">
                <a:solidFill>
                  <a:schemeClr val="tx1"/>
                </a:solidFill>
                <a:effectLst/>
                <a:latin typeface="Times New Roman" pitchFamily="18" charset="0"/>
                <a:ea typeface="+mn-ea"/>
                <a:cs typeface="+mn-cs"/>
              </a:rPr>
              <a:t>E</a:t>
            </a:r>
            <a:r>
              <a:rPr lang="en-US" sz="1200" kern="1200" baseline="-25000" dirty="0" err="1" smtClean="0">
                <a:solidFill>
                  <a:schemeClr val="tx1"/>
                </a:solidFill>
                <a:effectLst/>
                <a:latin typeface="Times New Roman" pitchFamily="18" charset="0"/>
                <a:ea typeface="+mn-ea"/>
                <a:cs typeface="+mn-cs"/>
              </a:rPr>
              <a:t>sn</a:t>
            </a:r>
            <a:r>
              <a:rPr lang="en-US" sz="1200" kern="1200" dirty="0" smtClean="0">
                <a:solidFill>
                  <a:schemeClr val="tx1"/>
                </a:solidFill>
                <a:effectLst/>
                <a:latin typeface="Times New Roman" pitchFamily="18" charset="0"/>
                <a:ea typeface="+mn-ea"/>
                <a:cs typeface="+mn-cs"/>
              </a:rPr>
              <a:t> = 10</a:t>
            </a:r>
            <a:r>
              <a:rPr lang="en-US" sz="1200" kern="1200" baseline="30000" dirty="0" smtClean="0">
                <a:solidFill>
                  <a:schemeClr val="tx1"/>
                </a:solidFill>
                <a:effectLst/>
                <a:latin typeface="Times New Roman" pitchFamily="18" charset="0"/>
                <a:ea typeface="+mn-ea"/>
                <a:cs typeface="+mn-cs"/>
              </a:rPr>
              <a:t>51</a:t>
            </a:r>
            <a:r>
              <a:rPr lang="en-US" sz="1200" kern="1200" dirty="0" smtClean="0">
                <a:solidFill>
                  <a:schemeClr val="tx1"/>
                </a:solidFill>
                <a:effectLst/>
                <a:latin typeface="Times New Roman" pitchFamily="18" charset="0"/>
                <a:ea typeface="+mn-ea"/>
                <a:cs typeface="+mn-cs"/>
              </a:rPr>
              <a:t> ergs and </a:t>
            </a:r>
            <a:r>
              <a:rPr lang="en-US" sz="1200" kern="1200" dirty="0" err="1" smtClean="0">
                <a:solidFill>
                  <a:schemeClr val="tx1"/>
                </a:solidFill>
                <a:effectLst/>
                <a:latin typeface="Times New Roman" pitchFamily="18" charset="0"/>
                <a:ea typeface="+mn-ea"/>
                <a:cs typeface="+mn-cs"/>
              </a:rPr>
              <a:t>M</a:t>
            </a:r>
            <a:r>
              <a:rPr lang="en-US" sz="1200" kern="1200" baseline="-25000" dirty="0" err="1" smtClean="0">
                <a:solidFill>
                  <a:schemeClr val="tx1"/>
                </a:solidFill>
                <a:effectLst/>
                <a:latin typeface="Times New Roman" pitchFamily="18" charset="0"/>
                <a:ea typeface="+mn-ea"/>
                <a:cs typeface="+mn-cs"/>
              </a:rPr>
              <a:t>ej</a:t>
            </a:r>
            <a:r>
              <a:rPr lang="en-US" sz="1200" kern="1200" dirty="0" smtClean="0">
                <a:solidFill>
                  <a:schemeClr val="tx1"/>
                </a:solidFill>
                <a:effectLst/>
                <a:latin typeface="Times New Roman" pitchFamily="18" charset="0"/>
                <a:ea typeface="+mn-ea"/>
                <a:cs typeface="+mn-cs"/>
              </a:rPr>
              <a:t> = 5 M</a:t>
            </a:r>
            <a:r>
              <a:rPr lang="en-US" sz="1200" kern="1200" baseline="-25000" dirty="0" smtClean="0">
                <a:solidFill>
                  <a:schemeClr val="tx1"/>
                </a:solidFill>
                <a:effectLst/>
                <a:latin typeface="Times New Roman" pitchFamily="18" charset="0"/>
                <a:ea typeface="+mn-ea"/>
                <a:cs typeface="+mn-cs"/>
              </a:rPr>
              <a:t>⊙</a:t>
            </a:r>
            <a:r>
              <a:rPr lang="en-US" sz="1200" kern="1200" dirty="0" smtClean="0">
                <a:solidFill>
                  <a:schemeClr val="tx1"/>
                </a:solidFill>
                <a:effectLst/>
                <a:latin typeface="Times New Roman" pitchFamily="18" charset="0"/>
                <a:ea typeface="+mn-ea"/>
                <a:cs typeface="+mn-cs"/>
              </a:rPr>
              <a:t> . </a:t>
            </a:r>
            <a:endParaRPr lang="en-US" dirty="0" smtClean="0"/>
          </a:p>
          <a:p>
            <a:endParaRPr lang="en-GB" dirty="0"/>
          </a:p>
        </p:txBody>
      </p:sp>
      <p:sp>
        <p:nvSpPr>
          <p:cNvPr id="4" name="Slide Number Placeholder 3"/>
          <p:cNvSpPr>
            <a:spLocks noGrp="1"/>
          </p:cNvSpPr>
          <p:nvPr>
            <p:ph type="sldNum" sz="quarter" idx="10"/>
          </p:nvPr>
        </p:nvSpPr>
        <p:spPr/>
        <p:txBody>
          <a:bodyPr/>
          <a:lstStyle/>
          <a:p>
            <a:fld id="{AFA2C3FC-C54E-4C87-9D49-A39829477AB1}" type="slidenum">
              <a:rPr lang="en-GB" smtClean="0"/>
              <a:pPr/>
              <a:t>13</a:t>
            </a:fld>
            <a:endParaRPr lang="en-GB"/>
          </a:p>
        </p:txBody>
      </p:sp>
    </p:spTree>
    <p:extLst>
      <p:ext uri="{BB962C8B-B14F-4D97-AF65-F5344CB8AC3E}">
        <p14:creationId xmlns:p14="http://schemas.microsoft.com/office/powerpoint/2010/main" val="2723300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itchFamily="18" charset="0"/>
                <a:ea typeface="+mn-ea"/>
                <a:cs typeface="+mn-cs"/>
              </a:rPr>
              <a:t>Fig. 2. </a:t>
            </a:r>
            <a:r>
              <a:rPr lang="en-US" sz="1200" kern="1200" dirty="0" smtClean="0">
                <a:solidFill>
                  <a:schemeClr val="tx1"/>
                </a:solidFill>
                <a:effectLst/>
                <a:latin typeface="Times New Roman" pitchFamily="18" charset="0"/>
                <a:ea typeface="+mn-ea"/>
                <a:cs typeface="+mn-cs"/>
              </a:rPr>
              <a:t>Entropy-</a:t>
            </a:r>
            <a:r>
              <a:rPr lang="en-US" sz="1200" kern="1200" dirty="0" err="1" smtClean="0">
                <a:solidFill>
                  <a:schemeClr val="tx1"/>
                </a:solidFill>
                <a:effectLst/>
                <a:latin typeface="Times New Roman" pitchFamily="18" charset="0"/>
                <a:ea typeface="+mn-ea"/>
                <a:cs typeface="+mn-cs"/>
              </a:rPr>
              <a:t>isosurfaces</a:t>
            </a:r>
            <a:r>
              <a:rPr lang="en-US" sz="1200" kern="1200" dirty="0" smtClean="0">
                <a:solidFill>
                  <a:schemeClr val="tx1"/>
                </a:solidFill>
                <a:effectLst/>
                <a:latin typeface="Times New Roman" pitchFamily="18" charset="0"/>
                <a:ea typeface="+mn-ea"/>
                <a:cs typeface="+mn-cs"/>
              </a:rPr>
              <a:t> (</a:t>
            </a:r>
            <a:r>
              <a:rPr lang="en-US" sz="1200" i="1" kern="1200" dirty="0" smtClean="0">
                <a:solidFill>
                  <a:schemeClr val="tx1"/>
                </a:solidFill>
                <a:effectLst/>
                <a:latin typeface="Times New Roman" pitchFamily="18" charset="0"/>
                <a:ea typeface="+mn-ea"/>
                <a:cs typeface="+mn-cs"/>
              </a:rPr>
              <a:t>left</a:t>
            </a:r>
            <a:r>
              <a:rPr lang="en-US" sz="1200" kern="1200" dirty="0" smtClean="0">
                <a:solidFill>
                  <a:schemeClr val="tx1"/>
                </a:solidFill>
                <a:effectLst/>
                <a:latin typeface="Times New Roman" pitchFamily="18" charset="0"/>
                <a:ea typeface="+mn-ea"/>
                <a:cs typeface="+mn-cs"/>
              </a:rPr>
              <a:t>) of the SN shock (grey) and of the high-entropy bubbles (green), and entropy distribution in a cross-sectional plane (</a:t>
            </a:r>
            <a:r>
              <a:rPr lang="en-US" sz="1200" i="1" kern="1200" dirty="0" smtClean="0">
                <a:solidFill>
                  <a:schemeClr val="tx1"/>
                </a:solidFill>
                <a:effectLst/>
                <a:latin typeface="Times New Roman" pitchFamily="18" charset="0"/>
                <a:ea typeface="+mn-ea"/>
                <a:cs typeface="+mn-cs"/>
              </a:rPr>
              <a:t>right</a:t>
            </a:r>
            <a:r>
              <a:rPr lang="en-US" sz="1200" kern="1200" dirty="0" smtClean="0">
                <a:solidFill>
                  <a:schemeClr val="tx1"/>
                </a:solidFill>
                <a:effectLst/>
                <a:latin typeface="Times New Roman" pitchFamily="18" charset="0"/>
                <a:ea typeface="+mn-ea"/>
                <a:cs typeface="+mn-cs"/>
              </a:rPr>
              <a:t>) at </a:t>
            </a:r>
            <a:r>
              <a:rPr lang="en-US" sz="1200" i="1" kern="1200" dirty="0" smtClean="0">
                <a:solidFill>
                  <a:schemeClr val="tx1"/>
                </a:solidFill>
                <a:effectLst/>
                <a:latin typeface="Times New Roman" pitchFamily="18" charset="0"/>
                <a:ea typeface="+mn-ea"/>
                <a:cs typeface="+mn-cs"/>
              </a:rPr>
              <a:t>t </a:t>
            </a:r>
            <a:r>
              <a:rPr lang="en-US" sz="1200" kern="1200" dirty="0" smtClean="0">
                <a:solidFill>
                  <a:schemeClr val="tx1"/>
                </a:solidFill>
                <a:effectLst/>
                <a:latin typeface="Times New Roman" pitchFamily="18" charset="0"/>
                <a:ea typeface="+mn-ea"/>
                <a:cs typeface="+mn-cs"/>
              </a:rPr>
              <a:t>= 140, 248, 515 </a:t>
            </a:r>
            <a:r>
              <a:rPr lang="en-US" sz="1200" kern="1200" dirty="0" err="1" smtClean="0">
                <a:solidFill>
                  <a:schemeClr val="tx1"/>
                </a:solidFill>
                <a:effectLst/>
                <a:latin typeface="Times New Roman" pitchFamily="18" charset="0"/>
                <a:ea typeface="+mn-ea"/>
                <a:cs typeface="+mn-cs"/>
              </a:rPr>
              <a:t>ms</a:t>
            </a:r>
            <a:r>
              <a:rPr lang="en-US" sz="1200" kern="1200" dirty="0" smtClean="0">
                <a:solidFill>
                  <a:schemeClr val="tx1"/>
                </a:solidFill>
                <a:effectLst/>
                <a:latin typeface="Times New Roman" pitchFamily="18" charset="0"/>
                <a:ea typeface="+mn-ea"/>
                <a:cs typeface="+mn-cs"/>
              </a:rPr>
              <a:t>, and 1.3 s for model W15-2. The viewing direction is normal to the </a:t>
            </a:r>
            <a:r>
              <a:rPr lang="en-US" sz="1200" i="1" kern="1200" dirty="0" err="1" smtClean="0">
                <a:solidFill>
                  <a:schemeClr val="tx1"/>
                </a:solidFill>
                <a:effectLst/>
                <a:latin typeface="Times New Roman" pitchFamily="18" charset="0"/>
                <a:ea typeface="+mn-ea"/>
                <a:cs typeface="+mn-cs"/>
              </a:rPr>
              <a:t>xz</a:t>
            </a:r>
            <a:r>
              <a:rPr lang="en-US" sz="1200" kern="1200" dirty="0" smtClean="0">
                <a:solidFill>
                  <a:schemeClr val="tx1"/>
                </a:solidFill>
                <a:effectLst/>
                <a:latin typeface="Times New Roman" pitchFamily="18" charset="0"/>
                <a:ea typeface="+mn-ea"/>
                <a:cs typeface="+mn-cs"/>
              </a:rPr>
              <a:t>-plane. Length scales are given by the yardsticks below each image. Small Rayleigh-Taylor mushrooms start growing at ∼100 </a:t>
            </a:r>
            <a:r>
              <a:rPr lang="en-US" sz="1200" kern="1200" dirty="0" err="1" smtClean="0">
                <a:solidFill>
                  <a:schemeClr val="tx1"/>
                </a:solidFill>
                <a:effectLst/>
                <a:latin typeface="Times New Roman" pitchFamily="18" charset="0"/>
                <a:ea typeface="+mn-ea"/>
                <a:cs typeface="+mn-cs"/>
              </a:rPr>
              <a:t>ms</a:t>
            </a:r>
            <a:r>
              <a:rPr lang="en-US" sz="1200" kern="1200" dirty="0" smtClean="0">
                <a:solidFill>
                  <a:schemeClr val="tx1"/>
                </a:solidFill>
                <a:effectLst/>
                <a:latin typeface="Times New Roman" pitchFamily="18" charset="0"/>
                <a:ea typeface="+mn-ea"/>
                <a:cs typeface="+mn-cs"/>
              </a:rPr>
              <a:t> (</a:t>
            </a:r>
            <a:r>
              <a:rPr lang="en-US" sz="1200" i="1" kern="1200" dirty="0" smtClean="0">
                <a:solidFill>
                  <a:schemeClr val="tx1"/>
                </a:solidFill>
                <a:effectLst/>
                <a:latin typeface="Times New Roman" pitchFamily="18" charset="0"/>
                <a:ea typeface="+mn-ea"/>
                <a:cs typeface="+mn-cs"/>
              </a:rPr>
              <a:t>top panels</a:t>
            </a:r>
            <a:r>
              <a:rPr lang="en-US" sz="1200" kern="1200" dirty="0" smtClean="0">
                <a:solidFill>
                  <a:schemeClr val="tx1"/>
                </a:solidFill>
                <a:effectLst/>
                <a:latin typeface="Times New Roman" pitchFamily="18" charset="0"/>
                <a:ea typeface="+mn-ea"/>
                <a:cs typeface="+mn-cs"/>
              </a:rPr>
              <a:t>). The rising high-entropy bubbles merge and rearrange to form larger bubbles by the time the explosion sets in (</a:t>
            </a:r>
            <a:r>
              <a:rPr lang="en-US" sz="1200" i="1" kern="1200" dirty="0" smtClean="0">
                <a:solidFill>
                  <a:schemeClr val="tx1"/>
                </a:solidFill>
                <a:effectLst/>
                <a:latin typeface="Times New Roman" pitchFamily="18" charset="0"/>
                <a:ea typeface="+mn-ea"/>
                <a:cs typeface="+mn-cs"/>
              </a:rPr>
              <a:t>second from top</a:t>
            </a:r>
            <a:r>
              <a:rPr lang="en-US" sz="1200" kern="1200" dirty="0" smtClean="0">
                <a:solidFill>
                  <a:schemeClr val="tx1"/>
                </a:solidFill>
                <a:effectLst/>
                <a:latin typeface="Times New Roman" pitchFamily="18" charset="0"/>
                <a:ea typeface="+mn-ea"/>
                <a:cs typeface="+mn-cs"/>
              </a:rPr>
              <a:t>). The NS starts accelerating due to the asymmetric distribution of the </a:t>
            </a:r>
            <a:r>
              <a:rPr lang="en-US" sz="1200" kern="1200" dirty="0" err="1" smtClean="0">
                <a:solidFill>
                  <a:schemeClr val="tx1"/>
                </a:solidFill>
                <a:effectLst/>
                <a:latin typeface="Times New Roman" pitchFamily="18" charset="0"/>
                <a:ea typeface="+mn-ea"/>
                <a:cs typeface="+mn-cs"/>
              </a:rPr>
              <a:t>ejecta</a:t>
            </a:r>
            <a:r>
              <a:rPr lang="en-US" sz="1200" kern="1200" dirty="0" smtClean="0">
                <a:solidFill>
                  <a:schemeClr val="tx1"/>
                </a:solidFill>
                <a:effectLst/>
                <a:latin typeface="Times New Roman" pitchFamily="18" charset="0"/>
                <a:ea typeface="+mn-ea"/>
                <a:cs typeface="+mn-cs"/>
              </a:rPr>
              <a:t>, the acceleration reaching its maximum at ∼500 </a:t>
            </a:r>
            <a:r>
              <a:rPr lang="en-US" sz="1200" kern="1200" dirty="0" err="1" smtClean="0">
                <a:solidFill>
                  <a:schemeClr val="tx1"/>
                </a:solidFill>
                <a:effectLst/>
                <a:latin typeface="Times New Roman" pitchFamily="18" charset="0"/>
                <a:ea typeface="+mn-ea"/>
                <a:cs typeface="+mn-cs"/>
              </a:rPr>
              <a:t>ms</a:t>
            </a:r>
            <a:r>
              <a:rPr lang="en-US" sz="1200" kern="1200" dirty="0" smtClean="0">
                <a:solidFill>
                  <a:schemeClr val="tx1"/>
                </a:solidFill>
                <a:effectLst/>
                <a:latin typeface="Times New Roman" pitchFamily="18" charset="0"/>
                <a:ea typeface="+mn-ea"/>
                <a:cs typeface="+mn-cs"/>
              </a:rPr>
              <a:t> (</a:t>
            </a:r>
            <a:r>
              <a:rPr lang="en-US" sz="1200" i="1" kern="1200" dirty="0" smtClean="0">
                <a:solidFill>
                  <a:schemeClr val="tx1"/>
                </a:solidFill>
                <a:effectLst/>
                <a:latin typeface="Times New Roman" pitchFamily="18" charset="0"/>
                <a:ea typeface="+mn-ea"/>
                <a:cs typeface="+mn-cs"/>
              </a:rPr>
              <a:t>third from top</a:t>
            </a:r>
            <a:r>
              <a:rPr lang="en-US" sz="1200" kern="1200" dirty="0" smtClean="0">
                <a:solidFill>
                  <a:schemeClr val="tx1"/>
                </a:solidFill>
                <a:effectLst/>
                <a:latin typeface="Times New Roman" pitchFamily="18" charset="0"/>
                <a:ea typeface="+mn-ea"/>
                <a:cs typeface="+mn-cs"/>
              </a:rPr>
              <a:t>). At this epoch, the </a:t>
            </a:r>
            <a:r>
              <a:rPr lang="en-US" sz="1200" kern="1200" dirty="0" err="1" smtClean="0">
                <a:solidFill>
                  <a:schemeClr val="tx1"/>
                </a:solidFill>
                <a:effectLst/>
                <a:latin typeface="Times New Roman" pitchFamily="18" charset="0"/>
                <a:ea typeface="+mn-ea"/>
                <a:cs typeface="+mn-cs"/>
              </a:rPr>
              <a:t>ejecta</a:t>
            </a:r>
            <a:r>
              <a:rPr lang="en-US" sz="1200" kern="1200" dirty="0" smtClean="0">
                <a:solidFill>
                  <a:schemeClr val="tx1"/>
                </a:solidFill>
                <a:effectLst/>
                <a:latin typeface="Times New Roman" pitchFamily="18" charset="0"/>
                <a:ea typeface="+mn-ea"/>
                <a:cs typeface="+mn-cs"/>
              </a:rPr>
              <a:t> show a clear dipolar distribution with more dense, low-entropy material concentrated in the hemisphere containing the kick direction. The final NS kick direction has already found its orientation, and its </a:t>
            </a:r>
            <a:r>
              <a:rPr lang="en-US" sz="1200" i="1" kern="1200" dirty="0" smtClean="0">
                <a:solidFill>
                  <a:schemeClr val="tx1"/>
                </a:solidFill>
                <a:effectLst/>
                <a:latin typeface="Times New Roman" pitchFamily="18" charset="0"/>
                <a:ea typeface="+mn-ea"/>
                <a:cs typeface="+mn-cs"/>
              </a:rPr>
              <a:t>projection </a:t>
            </a:r>
            <a:r>
              <a:rPr lang="en-US" sz="1200" kern="1200" dirty="0" smtClean="0">
                <a:solidFill>
                  <a:schemeClr val="tx1"/>
                </a:solidFill>
                <a:effectLst/>
                <a:latin typeface="Times New Roman" pitchFamily="18" charset="0"/>
                <a:ea typeface="+mn-ea"/>
                <a:cs typeface="+mn-cs"/>
              </a:rPr>
              <a:t>onto the </a:t>
            </a:r>
            <a:r>
              <a:rPr lang="en-US" sz="1200" i="1" kern="1200" dirty="0" err="1" smtClean="0">
                <a:solidFill>
                  <a:schemeClr val="tx1"/>
                </a:solidFill>
                <a:effectLst/>
                <a:latin typeface="Times New Roman" pitchFamily="18" charset="0"/>
                <a:ea typeface="+mn-ea"/>
                <a:cs typeface="+mn-cs"/>
              </a:rPr>
              <a:t>xz</a:t>
            </a:r>
            <a:r>
              <a:rPr lang="en-US" sz="1200" kern="1200" dirty="0" smtClean="0">
                <a:solidFill>
                  <a:schemeClr val="tx1"/>
                </a:solidFill>
                <a:effectLst/>
                <a:latin typeface="Times New Roman" pitchFamily="18" charset="0"/>
                <a:ea typeface="+mn-ea"/>
                <a:cs typeface="+mn-cs"/>
              </a:rPr>
              <a:t>-plane is shown by the white arrows pointing to the lower right direction. The </a:t>
            </a:r>
            <a:r>
              <a:rPr lang="en-US" sz="1200" i="1" kern="1200" dirty="0" smtClean="0">
                <a:solidFill>
                  <a:schemeClr val="tx1"/>
                </a:solidFill>
                <a:effectLst/>
                <a:latin typeface="Times New Roman" pitchFamily="18" charset="0"/>
                <a:ea typeface="+mn-ea"/>
                <a:cs typeface="+mn-cs"/>
              </a:rPr>
              <a:t>bottom panels </a:t>
            </a:r>
            <a:r>
              <a:rPr lang="en-US" sz="1200" kern="1200" dirty="0" smtClean="0">
                <a:solidFill>
                  <a:schemeClr val="tx1"/>
                </a:solidFill>
                <a:effectLst/>
                <a:latin typeface="Times New Roman" pitchFamily="18" charset="0"/>
                <a:ea typeface="+mn-ea"/>
                <a:cs typeface="+mn-cs"/>
              </a:rPr>
              <a:t>show the entropy structure when the essentially spherically symmetric neutrino-driven wind has developed, visible as the green central region enclosed by the highly </a:t>
            </a:r>
            <a:r>
              <a:rPr lang="en-US" sz="1200" kern="1200" dirty="0" err="1" smtClean="0">
                <a:solidFill>
                  <a:schemeClr val="tx1"/>
                </a:solidFill>
                <a:effectLst/>
                <a:latin typeface="Times New Roman" pitchFamily="18" charset="0"/>
                <a:ea typeface="+mn-ea"/>
                <a:cs typeface="+mn-cs"/>
              </a:rPr>
              <a:t>aspherical</a:t>
            </a:r>
            <a:r>
              <a:rPr lang="en-US" sz="1200" kern="1200" dirty="0" smtClean="0">
                <a:solidFill>
                  <a:schemeClr val="tx1"/>
                </a:solidFill>
                <a:effectLst/>
                <a:latin typeface="Times New Roman" pitchFamily="18" charset="0"/>
                <a:ea typeface="+mn-ea"/>
                <a:cs typeface="+mn-cs"/>
              </a:rPr>
              <a:t> wind-termination shock (</a:t>
            </a:r>
            <a:r>
              <a:rPr lang="en-US" sz="1200" i="1" kern="1200" dirty="0" smtClean="0">
                <a:solidFill>
                  <a:schemeClr val="tx1"/>
                </a:solidFill>
                <a:effectLst/>
                <a:latin typeface="Times New Roman" pitchFamily="18" charset="0"/>
                <a:ea typeface="+mn-ea"/>
                <a:cs typeface="+mn-cs"/>
              </a:rPr>
              <a:t>lower right panel</a:t>
            </a:r>
            <a:r>
              <a:rPr lang="en-US" sz="1200" kern="1200" dirty="0" smtClean="0">
                <a:solidFill>
                  <a:schemeClr val="tx1"/>
                </a:solidFill>
                <a:effectLst/>
                <a:latin typeface="Times New Roman" pitchFamily="18" charset="0"/>
                <a:ea typeface="+mn-ea"/>
                <a:cs typeface="+mn-cs"/>
              </a:rPr>
              <a:t>). </a:t>
            </a:r>
            <a:endParaRPr lang="en-US" dirty="0" smtClean="0"/>
          </a:p>
          <a:p>
            <a:endParaRPr lang="en-GB" dirty="0"/>
          </a:p>
        </p:txBody>
      </p:sp>
      <p:sp>
        <p:nvSpPr>
          <p:cNvPr id="4" name="Slide Number Placeholder 3"/>
          <p:cNvSpPr>
            <a:spLocks noGrp="1"/>
          </p:cNvSpPr>
          <p:nvPr>
            <p:ph type="sldNum" sz="quarter" idx="10"/>
          </p:nvPr>
        </p:nvSpPr>
        <p:spPr/>
        <p:txBody>
          <a:bodyPr/>
          <a:lstStyle/>
          <a:p>
            <a:fld id="{AFA2C3FC-C54E-4C87-9D49-A39829477AB1}" type="slidenum">
              <a:rPr lang="en-GB" smtClean="0"/>
              <a:pPr/>
              <a:t>15</a:t>
            </a:fld>
            <a:endParaRPr lang="en-GB"/>
          </a:p>
        </p:txBody>
      </p:sp>
    </p:spTree>
    <p:extLst>
      <p:ext uri="{BB962C8B-B14F-4D97-AF65-F5344CB8AC3E}">
        <p14:creationId xmlns:p14="http://schemas.microsoft.com/office/powerpoint/2010/main" val="3924115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itchFamily="18" charset="0"/>
                <a:ea typeface="+mn-ea"/>
                <a:cs typeface="+mn-cs"/>
              </a:rPr>
              <a:t>Fig. 15. </a:t>
            </a:r>
            <a:r>
              <a:rPr lang="en-US" sz="1200" kern="1200" dirty="0" smtClean="0">
                <a:solidFill>
                  <a:schemeClr val="tx1"/>
                </a:solidFill>
                <a:effectLst/>
                <a:latin typeface="Times New Roman" pitchFamily="18" charset="0"/>
                <a:ea typeface="+mn-ea"/>
                <a:cs typeface="+mn-cs"/>
              </a:rPr>
              <a:t>Volumetric three-dimensional visualization of the nickel distribution for models W15-1, W15-2, L15-1, and L15-2 at the </a:t>
            </a:r>
            <a:r>
              <a:rPr lang="en-US" sz="1200" kern="1200" dirty="0" err="1" smtClean="0">
                <a:solidFill>
                  <a:schemeClr val="tx1"/>
                </a:solidFill>
                <a:effectLst/>
                <a:latin typeface="Times New Roman" pitchFamily="18" charset="0"/>
                <a:ea typeface="+mn-ea"/>
                <a:cs typeface="+mn-cs"/>
              </a:rPr>
              <a:t>postbounce</a:t>
            </a:r>
            <a:r>
              <a:rPr lang="en-US" sz="1200" kern="1200" dirty="0" smtClean="0">
                <a:solidFill>
                  <a:schemeClr val="tx1"/>
                </a:solidFill>
                <a:effectLst/>
                <a:latin typeface="Times New Roman" pitchFamily="18" charset="0"/>
                <a:ea typeface="+mn-ea"/>
                <a:cs typeface="+mn-cs"/>
              </a:rPr>
              <a:t> time given in the top left corner of each panel along with the model name. The semi-transparent </a:t>
            </a:r>
            <a:r>
              <a:rPr lang="en-US" sz="1200" kern="1200" dirty="0" err="1" smtClean="0">
                <a:solidFill>
                  <a:schemeClr val="tx1"/>
                </a:solidFill>
                <a:effectLst/>
                <a:latin typeface="Times New Roman" pitchFamily="18" charset="0"/>
                <a:ea typeface="+mn-ea"/>
                <a:cs typeface="+mn-cs"/>
              </a:rPr>
              <a:t>isosurfaces</a:t>
            </a:r>
            <a:r>
              <a:rPr lang="en-US" sz="1200" kern="1200" dirty="0" smtClean="0">
                <a:solidFill>
                  <a:schemeClr val="tx1"/>
                </a:solidFill>
                <a:effectLst/>
                <a:latin typeface="Times New Roman" pitchFamily="18" charset="0"/>
                <a:ea typeface="+mn-ea"/>
                <a:cs typeface="+mn-cs"/>
              </a:rPr>
              <a:t> correspond to a chosen value of the nickel mass per grid cell of 3 × 1026 g and are displayed at a stage well after all </a:t>
            </a:r>
            <a:r>
              <a:rPr lang="en-US" sz="1200" kern="1200" dirty="0" err="1" smtClean="0">
                <a:solidFill>
                  <a:schemeClr val="tx1"/>
                </a:solidFill>
                <a:effectLst/>
                <a:latin typeface="Times New Roman" pitchFamily="18" charset="0"/>
                <a:ea typeface="+mn-ea"/>
                <a:cs typeface="+mn-cs"/>
              </a:rPr>
              <a:t>nucleosynthesis</a:t>
            </a:r>
            <a:r>
              <a:rPr lang="en-US" sz="1200" kern="1200" dirty="0" smtClean="0">
                <a:solidFill>
                  <a:schemeClr val="tx1"/>
                </a:solidFill>
                <a:effectLst/>
                <a:latin typeface="Times New Roman" pitchFamily="18" charset="0"/>
                <a:ea typeface="+mn-ea"/>
                <a:cs typeface="+mn-cs"/>
              </a:rPr>
              <a:t> processes have seized in our simulations. The orange vectors represent the NS kick directions and are scaled by the corresponding NS velocities (96 km s−1 for the shortest arrow and 575 km s−1 for the longest one). The high-kick models W15-1 and W15-2 in the </a:t>
            </a:r>
            <a:r>
              <a:rPr lang="en-US" sz="1200" i="1" kern="1200" dirty="0" smtClean="0">
                <a:solidFill>
                  <a:schemeClr val="tx1"/>
                </a:solidFill>
                <a:effectLst/>
                <a:latin typeface="Times New Roman" pitchFamily="18" charset="0"/>
                <a:ea typeface="+mn-ea"/>
                <a:cs typeface="+mn-cs"/>
              </a:rPr>
              <a:t>upper two panels </a:t>
            </a:r>
            <a:r>
              <a:rPr lang="en-US" sz="1200" kern="1200" dirty="0" smtClean="0">
                <a:solidFill>
                  <a:schemeClr val="tx1"/>
                </a:solidFill>
                <a:effectLst/>
                <a:latin typeface="Times New Roman" pitchFamily="18" charset="0"/>
                <a:ea typeface="+mn-ea"/>
                <a:cs typeface="+mn-cs"/>
              </a:rPr>
              <a:t>exhibit a clear asymmetry with much more nickel being ejected in the hemisphere opposite to the kick direction. In contrast, the moderate-kick models L15-1 and L15-2 in the </a:t>
            </a:r>
            <a:r>
              <a:rPr lang="en-US" sz="1200" i="1" kern="1200" dirty="0" smtClean="0">
                <a:solidFill>
                  <a:schemeClr val="tx1"/>
                </a:solidFill>
                <a:effectLst/>
                <a:latin typeface="Times New Roman" pitchFamily="18" charset="0"/>
                <a:ea typeface="+mn-ea"/>
                <a:cs typeface="+mn-cs"/>
              </a:rPr>
              <a:t>lower two panels </a:t>
            </a:r>
            <a:r>
              <a:rPr lang="en-US" sz="1200" kern="1200" dirty="0" smtClean="0">
                <a:solidFill>
                  <a:schemeClr val="tx1"/>
                </a:solidFill>
                <a:effectLst/>
                <a:latin typeface="Times New Roman" pitchFamily="18" charset="0"/>
                <a:ea typeface="+mn-ea"/>
                <a:cs typeface="+mn-cs"/>
              </a:rPr>
              <a:t>exhibit a more isotropic distribution of the nickel, in particular no obvious hemispheric asymmetry between kick and anti-kick directions. While the radial distribution of the nickel may be strongly affected and changed by subsequent mixing instabilities that develop after the outgoing shock has passed the composition-shell interfaces of the progenitor star, the hemispheric differences in the nickel ejection will not be destroyed during the later supernova explosion. </a:t>
            </a:r>
            <a:endParaRPr lang="en-US" dirty="0" smtClean="0"/>
          </a:p>
          <a:p>
            <a:endParaRPr lang="en-GB" dirty="0"/>
          </a:p>
        </p:txBody>
      </p:sp>
      <p:sp>
        <p:nvSpPr>
          <p:cNvPr id="4" name="Slide Number Placeholder 3"/>
          <p:cNvSpPr>
            <a:spLocks noGrp="1"/>
          </p:cNvSpPr>
          <p:nvPr>
            <p:ph type="sldNum" sz="quarter" idx="10"/>
          </p:nvPr>
        </p:nvSpPr>
        <p:spPr/>
        <p:txBody>
          <a:bodyPr/>
          <a:lstStyle/>
          <a:p>
            <a:fld id="{AFA2C3FC-C54E-4C87-9D49-A39829477AB1}" type="slidenum">
              <a:rPr lang="en-GB" smtClean="0"/>
              <a:pPr/>
              <a:t>16</a:t>
            </a:fld>
            <a:endParaRPr lang="en-GB"/>
          </a:p>
        </p:txBody>
      </p:sp>
    </p:spTree>
    <p:extLst>
      <p:ext uri="{BB962C8B-B14F-4D97-AF65-F5344CB8AC3E}">
        <p14:creationId xmlns:p14="http://schemas.microsoft.com/office/powerpoint/2010/main" val="57605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Figure 2 | A comparison of the spatial distribution of the 44Ti with the known jet structure in </a:t>
            </a:r>
            <a:r>
              <a:rPr lang="en-US" sz="1200" kern="1200" dirty="0" err="1" smtClean="0">
                <a:solidFill>
                  <a:schemeClr val="tx1"/>
                </a:solidFill>
                <a:effectLst/>
                <a:latin typeface="Times New Roman" pitchFamily="18" charset="0"/>
                <a:ea typeface="+mn-ea"/>
                <a:cs typeface="+mn-cs"/>
              </a:rPr>
              <a:t>Cas</a:t>
            </a:r>
            <a:r>
              <a:rPr lang="en-US" sz="1200" kern="1200" dirty="0" smtClean="0">
                <a:solidFill>
                  <a:schemeClr val="tx1"/>
                </a:solidFill>
                <a:effectLst/>
                <a:latin typeface="Times New Roman" pitchFamily="18" charset="0"/>
                <a:ea typeface="+mn-ea"/>
                <a:cs typeface="+mn-cs"/>
              </a:rPr>
              <a:t> A. The image is oriented in standard astronomical coordinates as shown by the compass in the lower left and spans just over 59 on a side. The 44Ti observed by </a:t>
            </a:r>
            <a:r>
              <a:rPr lang="en-US" sz="1200" kern="1200" dirty="0" err="1" smtClean="0">
                <a:solidFill>
                  <a:schemeClr val="tx1"/>
                </a:solidFill>
                <a:effectLst/>
                <a:latin typeface="Times New Roman" pitchFamily="18" charset="0"/>
                <a:ea typeface="+mn-ea"/>
                <a:cs typeface="+mn-cs"/>
              </a:rPr>
              <a:t>NuSTAR</a:t>
            </a:r>
            <a:r>
              <a:rPr lang="en-US" sz="1200" kern="1200" dirty="0" smtClean="0">
                <a:solidFill>
                  <a:schemeClr val="tx1"/>
                </a:solidFill>
                <a:effectLst/>
                <a:latin typeface="Times New Roman" pitchFamily="18" charset="0"/>
                <a:ea typeface="+mn-ea"/>
                <a:cs typeface="+mn-cs"/>
              </a:rPr>
              <a:t> is shown in blue, where the data have been smoothed using a top-hat function with a radius shown in the lower right (dashed circle). The 44Ti is clearly resolved into distinct knots and is non- uniformly distributed and almost entirely contained within the central 10099 (Methods and Extended Data Fig. 2). Shown for context in green is the Chandra ratio image of the Si/Mg band (data courtesy of NASA/CXC; Si/Mg ratio image courtesy of J. </a:t>
            </a:r>
            <a:r>
              <a:rPr lang="en-US" sz="1200" kern="1200" dirty="0" err="1" smtClean="0">
                <a:solidFill>
                  <a:schemeClr val="tx1"/>
                </a:solidFill>
                <a:effectLst/>
                <a:latin typeface="Times New Roman" pitchFamily="18" charset="0"/>
                <a:ea typeface="+mn-ea"/>
                <a:cs typeface="+mn-cs"/>
              </a:rPr>
              <a:t>Vink</a:t>
            </a:r>
            <a:r>
              <a:rPr lang="en-US" sz="1200" kern="1200" dirty="0" smtClean="0">
                <a:solidFill>
                  <a:schemeClr val="tx1"/>
                </a:solidFill>
                <a:effectLst/>
                <a:latin typeface="Times New Roman" pitchFamily="18" charset="0"/>
                <a:ea typeface="+mn-ea"/>
                <a:cs typeface="+mn-cs"/>
              </a:rPr>
              <a:t>), which highlights the jet–</a:t>
            </a:r>
            <a:r>
              <a:rPr lang="en-US" sz="1200" kern="1200" dirty="0" err="1" smtClean="0">
                <a:solidFill>
                  <a:schemeClr val="tx1"/>
                </a:solidFill>
                <a:effectLst/>
                <a:latin typeface="Times New Roman" pitchFamily="18" charset="0"/>
                <a:ea typeface="+mn-ea"/>
                <a:cs typeface="+mn-cs"/>
              </a:rPr>
              <a:t>counterjet</a:t>
            </a:r>
            <a:r>
              <a:rPr lang="en-US" sz="1200" kern="1200" dirty="0" smtClean="0">
                <a:solidFill>
                  <a:schemeClr val="tx1"/>
                </a:solidFill>
                <a:effectLst/>
                <a:latin typeface="Times New Roman" pitchFamily="18" charset="0"/>
                <a:ea typeface="+mn-ea"/>
                <a:cs typeface="+mn-cs"/>
              </a:rPr>
              <a:t> structure, the </a:t>
            </a:r>
            <a:r>
              <a:rPr lang="en-US" sz="1200" kern="1200" dirty="0" err="1" smtClean="0">
                <a:solidFill>
                  <a:schemeClr val="tx1"/>
                </a:solidFill>
                <a:effectLst/>
                <a:latin typeface="Times New Roman" pitchFamily="18" charset="0"/>
                <a:ea typeface="+mn-ea"/>
                <a:cs typeface="+mn-cs"/>
              </a:rPr>
              <a:t>centre</a:t>
            </a:r>
            <a:r>
              <a:rPr lang="en-US" sz="1200" kern="1200" dirty="0" smtClean="0">
                <a:solidFill>
                  <a:schemeClr val="tx1"/>
                </a:solidFill>
                <a:effectLst/>
                <a:latin typeface="Times New Roman" pitchFamily="18" charset="0"/>
                <a:ea typeface="+mn-ea"/>
                <a:cs typeface="+mn-cs"/>
              </a:rPr>
              <a:t> of the expansion of the explosion2 (yellow cross) and the direction of motion of the compact object (white arrow). In contrast to the bipolar feature seen in the spatial distribution of Si </a:t>
            </a:r>
            <a:r>
              <a:rPr lang="en-US" sz="1200" kern="1200" dirty="0" err="1" smtClean="0">
                <a:solidFill>
                  <a:schemeClr val="tx1"/>
                </a:solidFill>
                <a:effectLst/>
                <a:latin typeface="Times New Roman" pitchFamily="18" charset="0"/>
                <a:ea typeface="+mn-ea"/>
                <a:cs typeface="+mn-cs"/>
              </a:rPr>
              <a:t>ejecta</a:t>
            </a:r>
            <a:r>
              <a:rPr lang="en-US" sz="1200" kern="1200" dirty="0" smtClean="0">
                <a:solidFill>
                  <a:schemeClr val="tx1"/>
                </a:solidFill>
                <a:effectLst/>
                <a:latin typeface="Times New Roman" pitchFamily="18" charset="0"/>
                <a:ea typeface="+mn-ea"/>
                <a:cs typeface="+mn-cs"/>
              </a:rPr>
              <a:t>, which argues for fast rotation or a jet-like explosion, the distribution of 44Ti is much less elongated and contains knots of emission away from the jet axis. A reason for this may be that the Si originates in the outer stellar layers and is probably highly influenced by asymmetries in the </a:t>
            </a:r>
            <a:r>
              <a:rPr lang="en-US" sz="1200" kern="1200" dirty="0" err="1" smtClean="0">
                <a:solidFill>
                  <a:schemeClr val="tx1"/>
                </a:solidFill>
                <a:effectLst/>
                <a:latin typeface="Times New Roman" pitchFamily="18" charset="0"/>
                <a:ea typeface="+mn-ea"/>
                <a:cs typeface="+mn-cs"/>
              </a:rPr>
              <a:t>circumstellar</a:t>
            </a:r>
            <a:r>
              <a:rPr lang="en-US" sz="1200" kern="1200" dirty="0" smtClean="0">
                <a:solidFill>
                  <a:schemeClr val="tx1"/>
                </a:solidFill>
                <a:effectLst/>
                <a:latin typeface="Times New Roman" pitchFamily="18" charset="0"/>
                <a:ea typeface="+mn-ea"/>
                <a:cs typeface="+mn-cs"/>
              </a:rPr>
              <a:t> medium, unlike the 44Ti, which is produced in the innermost layers near the collapsing core. </a:t>
            </a:r>
            <a:endParaRPr lang="en-US" dirty="0" smtClean="0"/>
          </a:p>
          <a:p>
            <a:endParaRPr lang="en-GB" dirty="0"/>
          </a:p>
        </p:txBody>
      </p:sp>
      <p:sp>
        <p:nvSpPr>
          <p:cNvPr id="4" name="Slide Number Placeholder 3"/>
          <p:cNvSpPr>
            <a:spLocks noGrp="1"/>
          </p:cNvSpPr>
          <p:nvPr>
            <p:ph type="sldNum" sz="quarter" idx="10"/>
          </p:nvPr>
        </p:nvSpPr>
        <p:spPr/>
        <p:txBody>
          <a:bodyPr/>
          <a:lstStyle/>
          <a:p>
            <a:fld id="{AFA2C3FC-C54E-4C87-9D49-A39829477AB1}" type="slidenum">
              <a:rPr lang="en-GB" smtClean="0"/>
              <a:pPr/>
              <a:t>18</a:t>
            </a:fld>
            <a:endParaRPr lang="en-GB"/>
          </a:p>
        </p:txBody>
      </p:sp>
    </p:spTree>
    <p:extLst>
      <p:ext uri="{BB962C8B-B14F-4D97-AF65-F5344CB8AC3E}">
        <p14:creationId xmlns:p14="http://schemas.microsoft.com/office/powerpoint/2010/main" val="3579297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AA3B085D-C8F1-4043-9DD1-B02E067B2691}" type="slidenum">
              <a:rPr lang="en-GB"/>
              <a:pPr/>
              <a:t>‹#›</a:t>
            </a:fld>
            <a:endParaRPr lang="en-GB"/>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E19CCAC0-F92A-4655-AA2C-2FCE0287C2C3}" type="slidenum">
              <a:rPr lang="en-GB"/>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69875"/>
            <a:ext cx="1943100" cy="54022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4213" y="269875"/>
            <a:ext cx="5678487" cy="54022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3821AA3A-12B7-48C3-862B-04235F9869AC}" type="slidenum">
              <a:rPr lang="en-GB"/>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AA3B085D-C8F1-4043-9DD1-B02E067B2691}" type="slidenum">
              <a:rPr lang="en-GB"/>
              <a:pPr/>
              <a:t>‹#›</a:t>
            </a:fld>
            <a:endParaRPr lang="en-GB"/>
          </a:p>
        </p:txBody>
      </p:sp>
    </p:spTree>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3pPr>
              <a:defRPr b="0">
                <a:solidFill>
                  <a:schemeClr val="tx1"/>
                </a:solidFill>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a:defRPr>
                <a:latin typeface="HelveticaNeueLT Com 45 Lt" pitchFamily="34" charset="0"/>
              </a:defRPr>
            </a:lvl1pPr>
          </a:lstStyle>
          <a:p>
            <a:r>
              <a:rPr lang="en-GB" dirty="0" smtClean="0"/>
              <a:t>Bruno Leibundgut	</a:t>
            </a:r>
            <a:endParaRPr lang="en-GB" dirty="0"/>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atin typeface="HelveticaNeueLT Com 45 Lt" pitchFamily="34" charset="0"/>
              </a:defRPr>
            </a:lvl1pPr>
          </a:lstStyle>
          <a:p>
            <a:r>
              <a:rPr lang="en-GB" dirty="0" smtClean="0"/>
              <a:t>22 February 2013</a:t>
            </a:r>
            <a:endParaRPr lang="en-GB" dirty="0"/>
          </a:p>
        </p:txBody>
      </p:sp>
    </p:spTree>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DFF7C4FE-2170-4D84-A40A-6ECA64245148}" type="slidenum">
              <a:rPr lang="en-GB"/>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5573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5573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3386F652-5752-4FE8-82D5-0F50E2C9A0B0}" type="slidenum">
              <a:rPr lang="en-GB"/>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D22FFCE2-0294-4BAB-9192-FE08E3777CFE}" type="slidenum">
              <a:rPr lang="en-GB"/>
              <a:pPr/>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008E27BD-68E4-4BAC-9FE4-52DD0FFC6F93}" type="slidenum">
              <a:rPr lang="en-GB"/>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78259D5E-FBC4-4C29-8E10-C9D33BA1E087}" type="slidenum">
              <a:rPr lang="en-GB"/>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330DF6FD-F3AB-458E-BDCB-72C8EE98A9F5}"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3pPr>
              <a:defRPr b="0">
                <a:solidFill>
                  <a:schemeClr val="tx1"/>
                </a:solidFill>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a:defRPr>
                <a:latin typeface="HelveticaNeueLT Com 45 Lt" pitchFamily="34" charset="0"/>
              </a:defRPr>
            </a:lvl1pPr>
          </a:lstStyle>
          <a:p>
            <a:r>
              <a:rPr lang="en-GB" dirty="0" smtClean="0"/>
              <a:t>Bruno Leibundgut	</a:t>
            </a:r>
            <a:endParaRPr lang="en-GB" dirty="0"/>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atin typeface="HelveticaNeueLT Com 45 Lt" pitchFamily="34" charset="0"/>
              </a:defRPr>
            </a:lvl1pPr>
          </a:lstStyle>
          <a:p>
            <a:r>
              <a:rPr lang="en-GB" dirty="0" smtClean="0"/>
              <a:t>22 February 2013</a:t>
            </a:r>
            <a:endParaRPr lang="en-GB" dirty="0"/>
          </a:p>
        </p:txBody>
      </p:sp>
    </p:spTree>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AEF294A3-8DDD-4988-9F2C-47B21571283F}" type="slidenum">
              <a:rPr lang="en-GB"/>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E19CCAC0-F92A-4655-AA2C-2FCE0287C2C3}" type="slidenum">
              <a:rPr lang="en-GB"/>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69875"/>
            <a:ext cx="1943100" cy="54022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4213" y="269875"/>
            <a:ext cx="5678487" cy="54022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3821AA3A-12B7-48C3-862B-04235F9869AC}" type="slidenum">
              <a:rPr lang="en-GB"/>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DFF7C4FE-2170-4D84-A40A-6ECA64245148}" type="slidenum">
              <a:rPr lang="en-GB"/>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5573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5573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3386F652-5752-4FE8-82D5-0F50E2C9A0B0}" type="slidenum">
              <a:rPr lang="en-GB"/>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D22FFCE2-0294-4BAB-9192-FE08E3777CFE}" type="slidenum">
              <a:rPr lang="en-GB"/>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008E27BD-68E4-4BAC-9FE4-52DD0FFC6F93}" type="slidenum">
              <a:rPr lang="en-GB"/>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78259D5E-FBC4-4C29-8E10-C9D33BA1E087}" type="slidenum">
              <a:rPr lang="en-GB"/>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330DF6FD-F3AB-458E-BDCB-72C8EE98A9F5}" type="slidenum">
              <a:rPr lang="en-GB"/>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AEF294A3-8DDD-4988-9F2C-47B21571283F}" type="slidenum">
              <a:rPr lang="en-GB"/>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4213" y="269875"/>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1027" name="Rectangle 3"/>
          <p:cNvSpPr>
            <a:spLocks noGrp="1" noChangeArrowheads="1"/>
          </p:cNvSpPr>
          <p:nvPr>
            <p:ph type="body" idx="1"/>
          </p:nvPr>
        </p:nvSpPr>
        <p:spPr bwMode="auto">
          <a:xfrm>
            <a:off x="685800" y="1557338"/>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HelveticaNeueLT Com 45 Lt" pitchFamily="34" charset="0"/>
              </a:defRPr>
            </a:lvl1pPr>
          </a:lstStyle>
          <a:p>
            <a:r>
              <a:rPr lang="en-GB" dirty="0" smtClean="0"/>
              <a:t>Bruno Leibundgut</a:t>
            </a:r>
            <a:endParaRPr lang="en-GB"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HelveticaNeueLT Com 45 Lt" pitchFamily="34" charset="0"/>
              </a:defRPr>
            </a:lvl1pPr>
          </a:lstStyle>
          <a:p>
            <a:r>
              <a:rPr lang="en-GB" dirty="0" smtClean="0"/>
              <a:t>12 June 2013</a:t>
            </a:r>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ctr" rtl="0" fontAlgn="base">
        <a:spcBef>
          <a:spcPct val="0"/>
        </a:spcBef>
        <a:spcAft>
          <a:spcPct val="0"/>
        </a:spcAft>
        <a:defRPr sz="4400">
          <a:solidFill>
            <a:srgbClr val="2E2F5E"/>
          </a:solidFill>
          <a:latin typeface="HelveticaNeueLT Com 45 Lt" pitchFamily="34" charset="0"/>
          <a:ea typeface="+mj-ea"/>
          <a:cs typeface="+mj-cs"/>
        </a:defRPr>
      </a:lvl1pPr>
      <a:lvl2pPr algn="l" rtl="0" fontAlgn="base">
        <a:spcBef>
          <a:spcPct val="0"/>
        </a:spcBef>
        <a:spcAft>
          <a:spcPct val="0"/>
        </a:spcAft>
        <a:defRPr sz="4400">
          <a:solidFill>
            <a:srgbClr val="2E2F5E"/>
          </a:solidFill>
          <a:latin typeface="Trebuchet MS" pitchFamily="34" charset="0"/>
        </a:defRPr>
      </a:lvl2pPr>
      <a:lvl3pPr algn="l" rtl="0" fontAlgn="base">
        <a:spcBef>
          <a:spcPct val="0"/>
        </a:spcBef>
        <a:spcAft>
          <a:spcPct val="0"/>
        </a:spcAft>
        <a:defRPr sz="4400">
          <a:solidFill>
            <a:srgbClr val="2E2F5E"/>
          </a:solidFill>
          <a:latin typeface="Trebuchet MS" pitchFamily="34" charset="0"/>
        </a:defRPr>
      </a:lvl3pPr>
      <a:lvl4pPr algn="l" rtl="0" fontAlgn="base">
        <a:spcBef>
          <a:spcPct val="0"/>
        </a:spcBef>
        <a:spcAft>
          <a:spcPct val="0"/>
        </a:spcAft>
        <a:defRPr sz="4400">
          <a:solidFill>
            <a:srgbClr val="2E2F5E"/>
          </a:solidFill>
          <a:latin typeface="Trebuchet MS" pitchFamily="34" charset="0"/>
        </a:defRPr>
      </a:lvl4pPr>
      <a:lvl5pPr algn="l" rtl="0" fontAlgn="base">
        <a:spcBef>
          <a:spcPct val="0"/>
        </a:spcBef>
        <a:spcAft>
          <a:spcPct val="0"/>
        </a:spcAft>
        <a:defRPr sz="4400">
          <a:solidFill>
            <a:srgbClr val="2E2F5E"/>
          </a:solidFill>
          <a:latin typeface="Trebuchet MS" pitchFamily="34" charset="0"/>
        </a:defRPr>
      </a:lvl5pPr>
      <a:lvl6pPr marL="457200" algn="l" rtl="0" fontAlgn="base">
        <a:spcBef>
          <a:spcPct val="0"/>
        </a:spcBef>
        <a:spcAft>
          <a:spcPct val="0"/>
        </a:spcAft>
        <a:defRPr sz="4400">
          <a:solidFill>
            <a:srgbClr val="2E2F5E"/>
          </a:solidFill>
          <a:latin typeface="Trebuchet MS" pitchFamily="34" charset="0"/>
        </a:defRPr>
      </a:lvl6pPr>
      <a:lvl7pPr marL="914400" algn="l" rtl="0" fontAlgn="base">
        <a:spcBef>
          <a:spcPct val="0"/>
        </a:spcBef>
        <a:spcAft>
          <a:spcPct val="0"/>
        </a:spcAft>
        <a:defRPr sz="4400">
          <a:solidFill>
            <a:srgbClr val="2E2F5E"/>
          </a:solidFill>
          <a:latin typeface="Trebuchet MS" pitchFamily="34" charset="0"/>
        </a:defRPr>
      </a:lvl7pPr>
      <a:lvl8pPr marL="1371600" algn="l" rtl="0" fontAlgn="base">
        <a:spcBef>
          <a:spcPct val="0"/>
        </a:spcBef>
        <a:spcAft>
          <a:spcPct val="0"/>
        </a:spcAft>
        <a:defRPr sz="4400">
          <a:solidFill>
            <a:srgbClr val="2E2F5E"/>
          </a:solidFill>
          <a:latin typeface="Trebuchet MS" pitchFamily="34" charset="0"/>
        </a:defRPr>
      </a:lvl8pPr>
      <a:lvl9pPr marL="1828800" algn="l" rtl="0" fontAlgn="base">
        <a:spcBef>
          <a:spcPct val="0"/>
        </a:spcBef>
        <a:spcAft>
          <a:spcPct val="0"/>
        </a:spcAft>
        <a:defRPr sz="4400">
          <a:solidFill>
            <a:srgbClr val="2E2F5E"/>
          </a:solidFill>
          <a:latin typeface="Trebuchet MS" pitchFamily="34" charset="0"/>
        </a:defRPr>
      </a:lvl9pPr>
    </p:titleStyle>
    <p:bodyStyle>
      <a:lvl1pPr marL="342900" indent="-342900" algn="l" rtl="0" fontAlgn="base">
        <a:spcBef>
          <a:spcPct val="20000"/>
        </a:spcBef>
        <a:spcAft>
          <a:spcPct val="0"/>
        </a:spcAft>
        <a:buChar char="•"/>
        <a:defRPr sz="3200" b="0">
          <a:solidFill>
            <a:srgbClr val="2E2F5E"/>
          </a:solidFill>
          <a:latin typeface="HelveticaNeueLT Com 45 Lt" pitchFamily="34" charset="0"/>
          <a:ea typeface="+mn-ea"/>
          <a:cs typeface="+mn-cs"/>
        </a:defRPr>
      </a:lvl1pPr>
      <a:lvl2pPr marL="742950" indent="-285750" algn="l" rtl="0" fontAlgn="base">
        <a:spcBef>
          <a:spcPct val="20000"/>
        </a:spcBef>
        <a:spcAft>
          <a:spcPct val="0"/>
        </a:spcAft>
        <a:buChar char="–"/>
        <a:defRPr sz="2800" b="0">
          <a:solidFill>
            <a:srgbClr val="CC0000"/>
          </a:solidFill>
          <a:latin typeface="HelveticaNeueLT Com 45 Lt" pitchFamily="34" charset="0"/>
        </a:defRPr>
      </a:lvl2pPr>
      <a:lvl3pPr marL="1143000" indent="-228600" algn="l" rtl="0" fontAlgn="base">
        <a:spcBef>
          <a:spcPct val="20000"/>
        </a:spcBef>
        <a:spcAft>
          <a:spcPct val="0"/>
        </a:spcAft>
        <a:buChar char="•"/>
        <a:defRPr sz="2400" b="0">
          <a:solidFill>
            <a:schemeClr val="tx1"/>
          </a:solidFill>
          <a:latin typeface="HelveticaNeueLT Com 45 Lt" pitchFamily="34" charset="0"/>
        </a:defRPr>
      </a:lvl3pPr>
      <a:lvl4pPr marL="1600200" indent="-228600" algn="l" rtl="0" fontAlgn="base">
        <a:spcBef>
          <a:spcPct val="20000"/>
        </a:spcBef>
        <a:spcAft>
          <a:spcPct val="0"/>
        </a:spcAft>
        <a:buChar char="–"/>
        <a:defRPr sz="2000">
          <a:solidFill>
            <a:schemeClr val="tx1"/>
          </a:solidFill>
          <a:latin typeface="HelveticaNeueLT Com 45 Lt" pitchFamily="34" charset="0"/>
        </a:defRPr>
      </a:lvl4pPr>
      <a:lvl5pPr marL="2057400" indent="-228600" algn="l" rtl="0" fontAlgn="base">
        <a:spcBef>
          <a:spcPct val="20000"/>
        </a:spcBef>
        <a:spcAft>
          <a:spcPct val="0"/>
        </a:spcAft>
        <a:buChar char="»"/>
        <a:defRPr sz="2000">
          <a:solidFill>
            <a:schemeClr val="tx1"/>
          </a:solidFill>
          <a:latin typeface="HelveticaNeueLT Com 45 Lt"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4213" y="269875"/>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1027" name="Rectangle 3"/>
          <p:cNvSpPr>
            <a:spLocks noGrp="1" noChangeArrowheads="1"/>
          </p:cNvSpPr>
          <p:nvPr>
            <p:ph type="body" idx="1"/>
          </p:nvPr>
        </p:nvSpPr>
        <p:spPr bwMode="auto">
          <a:xfrm>
            <a:off x="685800" y="1557338"/>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lumMod val="95000"/>
                  </a:schemeClr>
                </a:solidFill>
                <a:latin typeface="HelveticaNeueLT Com 45 Lt" pitchFamily="34" charset="0"/>
              </a:defRPr>
            </a:lvl1pPr>
          </a:lstStyle>
          <a:p>
            <a:r>
              <a:rPr lang="en-GB" dirty="0" smtClean="0"/>
              <a:t>Bruno Leibundgut</a:t>
            </a:r>
            <a:endParaRPr lang="en-GB"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lumMod val="95000"/>
                  </a:schemeClr>
                </a:solidFill>
                <a:latin typeface="HelveticaNeueLT Com 45 Lt" pitchFamily="34" charset="0"/>
              </a:defRPr>
            </a:lvl1pPr>
          </a:lstStyle>
          <a:p>
            <a:r>
              <a:rPr lang="en-GB" dirty="0" smtClean="0"/>
              <a:t>22 February 2013</a:t>
            </a:r>
            <a:endParaRPr lang="en-GB"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xmlns:p14="http://schemas.microsoft.com/office/powerpoint/2010/main" id="1" dur="indefinite" restart="never" nodeType="tmRoot"/>
      </p:par>
    </p:tnLst>
  </p:timing>
  <p:txStyles>
    <p:titleStyle>
      <a:lvl1pPr algn="ctr" rtl="0" fontAlgn="base">
        <a:spcBef>
          <a:spcPct val="0"/>
        </a:spcBef>
        <a:spcAft>
          <a:spcPct val="0"/>
        </a:spcAft>
        <a:defRPr sz="4400">
          <a:solidFill>
            <a:schemeClr val="bg1">
              <a:lumMod val="95000"/>
            </a:schemeClr>
          </a:solidFill>
          <a:latin typeface="HelveticaNeueLT Com 45 Lt" pitchFamily="34" charset="0"/>
          <a:ea typeface="+mj-ea"/>
          <a:cs typeface="+mj-cs"/>
        </a:defRPr>
      </a:lvl1pPr>
      <a:lvl2pPr algn="l" rtl="0" fontAlgn="base">
        <a:spcBef>
          <a:spcPct val="0"/>
        </a:spcBef>
        <a:spcAft>
          <a:spcPct val="0"/>
        </a:spcAft>
        <a:defRPr sz="4400">
          <a:solidFill>
            <a:srgbClr val="2E2F5E"/>
          </a:solidFill>
          <a:latin typeface="Trebuchet MS" pitchFamily="34" charset="0"/>
        </a:defRPr>
      </a:lvl2pPr>
      <a:lvl3pPr algn="l" rtl="0" fontAlgn="base">
        <a:spcBef>
          <a:spcPct val="0"/>
        </a:spcBef>
        <a:spcAft>
          <a:spcPct val="0"/>
        </a:spcAft>
        <a:defRPr sz="4400">
          <a:solidFill>
            <a:srgbClr val="2E2F5E"/>
          </a:solidFill>
          <a:latin typeface="Trebuchet MS" pitchFamily="34" charset="0"/>
        </a:defRPr>
      </a:lvl3pPr>
      <a:lvl4pPr algn="l" rtl="0" fontAlgn="base">
        <a:spcBef>
          <a:spcPct val="0"/>
        </a:spcBef>
        <a:spcAft>
          <a:spcPct val="0"/>
        </a:spcAft>
        <a:defRPr sz="4400">
          <a:solidFill>
            <a:srgbClr val="2E2F5E"/>
          </a:solidFill>
          <a:latin typeface="Trebuchet MS" pitchFamily="34" charset="0"/>
        </a:defRPr>
      </a:lvl4pPr>
      <a:lvl5pPr algn="l" rtl="0" fontAlgn="base">
        <a:spcBef>
          <a:spcPct val="0"/>
        </a:spcBef>
        <a:spcAft>
          <a:spcPct val="0"/>
        </a:spcAft>
        <a:defRPr sz="4400">
          <a:solidFill>
            <a:srgbClr val="2E2F5E"/>
          </a:solidFill>
          <a:latin typeface="Trebuchet MS" pitchFamily="34" charset="0"/>
        </a:defRPr>
      </a:lvl5pPr>
      <a:lvl6pPr marL="457200" algn="l" rtl="0" fontAlgn="base">
        <a:spcBef>
          <a:spcPct val="0"/>
        </a:spcBef>
        <a:spcAft>
          <a:spcPct val="0"/>
        </a:spcAft>
        <a:defRPr sz="4400">
          <a:solidFill>
            <a:srgbClr val="2E2F5E"/>
          </a:solidFill>
          <a:latin typeface="Trebuchet MS" pitchFamily="34" charset="0"/>
        </a:defRPr>
      </a:lvl6pPr>
      <a:lvl7pPr marL="914400" algn="l" rtl="0" fontAlgn="base">
        <a:spcBef>
          <a:spcPct val="0"/>
        </a:spcBef>
        <a:spcAft>
          <a:spcPct val="0"/>
        </a:spcAft>
        <a:defRPr sz="4400">
          <a:solidFill>
            <a:srgbClr val="2E2F5E"/>
          </a:solidFill>
          <a:latin typeface="Trebuchet MS" pitchFamily="34" charset="0"/>
        </a:defRPr>
      </a:lvl7pPr>
      <a:lvl8pPr marL="1371600" algn="l" rtl="0" fontAlgn="base">
        <a:spcBef>
          <a:spcPct val="0"/>
        </a:spcBef>
        <a:spcAft>
          <a:spcPct val="0"/>
        </a:spcAft>
        <a:defRPr sz="4400">
          <a:solidFill>
            <a:srgbClr val="2E2F5E"/>
          </a:solidFill>
          <a:latin typeface="Trebuchet MS" pitchFamily="34" charset="0"/>
        </a:defRPr>
      </a:lvl8pPr>
      <a:lvl9pPr marL="1828800" algn="l" rtl="0" fontAlgn="base">
        <a:spcBef>
          <a:spcPct val="0"/>
        </a:spcBef>
        <a:spcAft>
          <a:spcPct val="0"/>
        </a:spcAft>
        <a:defRPr sz="4400">
          <a:solidFill>
            <a:srgbClr val="2E2F5E"/>
          </a:solidFill>
          <a:latin typeface="Trebuchet MS" pitchFamily="34" charset="0"/>
        </a:defRPr>
      </a:lvl9pPr>
    </p:titleStyle>
    <p:bodyStyle>
      <a:lvl1pPr marL="342900" indent="-342900" algn="l" rtl="0" fontAlgn="base">
        <a:spcBef>
          <a:spcPct val="20000"/>
        </a:spcBef>
        <a:spcAft>
          <a:spcPct val="0"/>
        </a:spcAft>
        <a:buChar char="•"/>
        <a:defRPr sz="3200" b="0">
          <a:solidFill>
            <a:schemeClr val="bg1">
              <a:lumMod val="95000"/>
            </a:schemeClr>
          </a:solidFill>
          <a:latin typeface="HelveticaNeueLT Com 45 Lt" pitchFamily="34" charset="0"/>
          <a:ea typeface="+mn-ea"/>
          <a:cs typeface="+mn-cs"/>
        </a:defRPr>
      </a:lvl1pPr>
      <a:lvl2pPr marL="742950" indent="-285750" algn="l" rtl="0" fontAlgn="base">
        <a:spcBef>
          <a:spcPct val="20000"/>
        </a:spcBef>
        <a:spcAft>
          <a:spcPct val="0"/>
        </a:spcAft>
        <a:buChar char="–"/>
        <a:defRPr sz="2800" b="0">
          <a:solidFill>
            <a:srgbClr val="CC0000"/>
          </a:solidFill>
          <a:latin typeface="HelveticaNeueLT Com 45 Lt" pitchFamily="34" charset="0"/>
        </a:defRPr>
      </a:lvl2pPr>
      <a:lvl3pPr marL="1143000" indent="-228600" algn="l" rtl="0" fontAlgn="base">
        <a:spcBef>
          <a:spcPct val="20000"/>
        </a:spcBef>
        <a:spcAft>
          <a:spcPct val="0"/>
        </a:spcAft>
        <a:buChar char="•"/>
        <a:defRPr sz="2400" b="0">
          <a:solidFill>
            <a:schemeClr val="bg1">
              <a:lumMod val="95000"/>
            </a:schemeClr>
          </a:solidFill>
          <a:latin typeface="HelveticaNeueLT Com 45 Lt" pitchFamily="34" charset="0"/>
        </a:defRPr>
      </a:lvl3pPr>
      <a:lvl4pPr marL="1600200" indent="-228600" algn="l" rtl="0" fontAlgn="base">
        <a:spcBef>
          <a:spcPct val="20000"/>
        </a:spcBef>
        <a:spcAft>
          <a:spcPct val="0"/>
        </a:spcAft>
        <a:buChar char="–"/>
        <a:defRPr sz="2000">
          <a:solidFill>
            <a:schemeClr val="bg1">
              <a:lumMod val="95000"/>
            </a:schemeClr>
          </a:solidFill>
          <a:latin typeface="HelveticaNeueLT Com 45 Lt" pitchFamily="34" charset="0"/>
        </a:defRPr>
      </a:lvl4pPr>
      <a:lvl5pPr marL="2057400" indent="-228600" algn="l" rtl="0" fontAlgn="base">
        <a:spcBef>
          <a:spcPct val="20000"/>
        </a:spcBef>
        <a:spcAft>
          <a:spcPct val="0"/>
        </a:spcAft>
        <a:buChar char="»"/>
        <a:defRPr sz="2000">
          <a:solidFill>
            <a:schemeClr val="bg1">
              <a:lumMod val="95000"/>
            </a:schemeClr>
          </a:solidFill>
          <a:latin typeface="HelveticaNeueLT Com 45 Lt"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2.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emf"/><Relationship Id="rId3" Type="http://schemas.openxmlformats.org/officeDocument/2006/relationships/image" Target="../media/image14.emf"/></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33.png"/><Relationship Id="rId1" Type="http://schemas.microsoft.com/office/2007/relationships/media" Target="file://localhost/Users/bleibund/Bruno/paps/87_morphology/animation_sinf11.mpg" TargetMode="External"/><Relationship Id="rId2" Type="http://schemas.openxmlformats.org/officeDocument/2006/relationships/video" Target="file://localhost/Users/bleibund/Bruno/paps/87_morphology/animation_sinf11.mp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tiff"/><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wmf"/><Relationship Id="rId3" Type="http://schemas.openxmlformats.org/officeDocument/2006/relationships/image" Target="../media/image6.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Grp="1" noChangeArrowheads="1"/>
          </p:cNvSpPr>
          <p:nvPr>
            <p:ph type="ctrTitle"/>
          </p:nvPr>
        </p:nvSpPr>
        <p:spPr/>
        <p:txBody>
          <a:bodyPr/>
          <a:lstStyle/>
          <a:p>
            <a:pPr algn="ctr"/>
            <a:r>
              <a:rPr lang="en-GB" dirty="0" smtClean="0"/>
              <a:t>Supernova Explosions </a:t>
            </a:r>
            <a:br>
              <a:rPr lang="en-GB" dirty="0" smtClean="0"/>
            </a:br>
            <a:r>
              <a:rPr lang="en-GB" dirty="0" smtClean="0"/>
              <a:t>and </a:t>
            </a:r>
            <a:br>
              <a:rPr lang="en-GB" dirty="0" smtClean="0"/>
            </a:br>
            <a:r>
              <a:rPr lang="en-GB" dirty="0" smtClean="0"/>
              <a:t>Neutron Stars</a:t>
            </a:r>
            <a:endParaRPr lang="en-GB" sz="6000" dirty="0"/>
          </a:p>
        </p:txBody>
      </p:sp>
      <p:sp>
        <p:nvSpPr>
          <p:cNvPr id="45061" name="Rectangle 5"/>
          <p:cNvSpPr>
            <a:spLocks noGrp="1" noChangeArrowheads="1"/>
          </p:cNvSpPr>
          <p:nvPr>
            <p:ph type="subTitle" idx="1"/>
          </p:nvPr>
        </p:nvSpPr>
        <p:spPr/>
        <p:txBody>
          <a:bodyPr/>
          <a:lstStyle/>
          <a:p>
            <a:r>
              <a:rPr lang="en-GB" sz="2800" dirty="0"/>
              <a:t>Bruno </a:t>
            </a:r>
            <a:r>
              <a:rPr lang="en-GB" sz="2800" dirty="0" smtClean="0"/>
              <a:t>Leibundgut</a:t>
            </a:r>
            <a:r>
              <a:rPr lang="en-GB" sz="2800" dirty="0"/>
              <a:t/>
            </a:r>
            <a:br>
              <a:rPr lang="en-GB" sz="2800" dirty="0"/>
            </a:br>
            <a:r>
              <a:rPr lang="en-GB" sz="2800" dirty="0" smtClean="0"/>
              <a:t>(ESO)</a:t>
            </a:r>
            <a:endParaRPr lang="en-GB" sz="28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Very different explosions</a:t>
            </a:r>
            <a:endParaRPr lang="en-GB" dirty="0"/>
          </a:p>
        </p:txBody>
      </p:sp>
      <p:pic>
        <p:nvPicPr>
          <p:cNvPr id="3" name="Picture 2"/>
          <p:cNvPicPr>
            <a:picLocks noChangeAspect="1"/>
          </p:cNvPicPr>
          <p:nvPr/>
        </p:nvPicPr>
        <p:blipFill>
          <a:blip r:embed="rId3"/>
          <a:stretch>
            <a:fillRect/>
          </a:stretch>
        </p:blipFill>
        <p:spPr>
          <a:xfrm>
            <a:off x="611560" y="1309253"/>
            <a:ext cx="5328592" cy="5087479"/>
          </a:xfrm>
          <a:prstGeom prst="rect">
            <a:avLst/>
          </a:prstGeom>
        </p:spPr>
      </p:pic>
      <p:sp>
        <p:nvSpPr>
          <p:cNvPr id="4" name="TextBox 3"/>
          <p:cNvSpPr txBox="1"/>
          <p:nvPr/>
        </p:nvSpPr>
        <p:spPr>
          <a:xfrm>
            <a:off x="5868144" y="5517232"/>
            <a:ext cx="3136973" cy="646331"/>
          </a:xfrm>
          <a:prstGeom prst="rect">
            <a:avLst/>
          </a:prstGeom>
          <a:noFill/>
        </p:spPr>
        <p:txBody>
          <a:bodyPr wrap="none" rtlCol="0">
            <a:spAutoFit/>
          </a:bodyPr>
          <a:lstStyle/>
          <a:p>
            <a:r>
              <a:rPr lang="en-GB" sz="1800" dirty="0" smtClean="0">
                <a:latin typeface="HelveticaNeueLT Com 45 Lt"/>
                <a:cs typeface="HelveticaNeueLT Com 45 Lt"/>
              </a:rPr>
              <a:t>76 </a:t>
            </a:r>
            <a:r>
              <a:rPr lang="en-GB" sz="1800" dirty="0" err="1" smtClean="0">
                <a:latin typeface="HelveticaNeueLT Com 45 Lt"/>
                <a:cs typeface="HelveticaNeueLT Com 45 Lt"/>
              </a:rPr>
              <a:t>SNe</a:t>
            </a:r>
            <a:r>
              <a:rPr lang="en-GB" sz="1800" dirty="0" smtClean="0">
                <a:latin typeface="HelveticaNeueLT Com 45 Lt"/>
                <a:cs typeface="HelveticaNeueLT Com 45 Lt"/>
              </a:rPr>
              <a:t> II from PanSTARRS-1</a:t>
            </a:r>
          </a:p>
          <a:p>
            <a:r>
              <a:rPr lang="en-GB" sz="1800" dirty="0" smtClean="0">
                <a:latin typeface="HelveticaNeueLT Com 45 Lt"/>
                <a:cs typeface="HelveticaNeueLT Com 45 Lt"/>
              </a:rPr>
              <a:t>Sanders et al. (2014)</a:t>
            </a:r>
            <a:endParaRPr lang="en-GB" sz="1800" dirty="0">
              <a:latin typeface="HelveticaNeueLT Com 45 Lt"/>
              <a:cs typeface="HelveticaNeueLT Com 45 Lt"/>
            </a:endParaRPr>
          </a:p>
        </p:txBody>
      </p:sp>
      <p:sp>
        <p:nvSpPr>
          <p:cNvPr id="5" name="TextBox 4"/>
          <p:cNvSpPr txBox="1"/>
          <p:nvPr/>
        </p:nvSpPr>
        <p:spPr>
          <a:xfrm>
            <a:off x="5940152" y="1988840"/>
            <a:ext cx="2952329" cy="1077218"/>
          </a:xfrm>
          <a:prstGeom prst="rect">
            <a:avLst/>
          </a:prstGeom>
          <a:noFill/>
        </p:spPr>
        <p:txBody>
          <a:bodyPr wrap="square" rtlCol="0">
            <a:spAutoFit/>
          </a:bodyPr>
          <a:lstStyle/>
          <a:p>
            <a:r>
              <a:rPr lang="en-GB" sz="3200" b="1" dirty="0" smtClean="0">
                <a:latin typeface="HelveticaNeueLT Com 45 Lt"/>
                <a:cs typeface="HelveticaNeueLT Com 45 Lt"/>
              </a:rPr>
              <a:t>Yet similar neutrons stars?</a:t>
            </a:r>
            <a:endParaRPr lang="en-GB" sz="3200" b="1" dirty="0">
              <a:latin typeface="HelveticaNeueLT Com 45 Lt"/>
              <a:cs typeface="HelveticaNeueLT Com 45 Lt"/>
            </a:endParaRPr>
          </a:p>
        </p:txBody>
      </p:sp>
    </p:spTree>
    <p:extLst>
      <p:ext uri="{BB962C8B-B14F-4D97-AF65-F5344CB8AC3E}">
        <p14:creationId xmlns:p14="http://schemas.microsoft.com/office/powerpoint/2010/main" val="8449564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Superluminous</a:t>
            </a:r>
            <a:r>
              <a:rPr lang="en-GB" dirty="0" smtClean="0"/>
              <a:t> </a:t>
            </a:r>
            <a:r>
              <a:rPr lang="en-GB" dirty="0" err="1" smtClean="0"/>
              <a:t>SNe</a:t>
            </a:r>
            <a:endParaRPr lang="en-GB" dirty="0"/>
          </a:p>
        </p:txBody>
      </p:sp>
      <p:grpSp>
        <p:nvGrpSpPr>
          <p:cNvPr id="5" name="Group 4"/>
          <p:cNvGrpSpPr/>
          <p:nvPr/>
        </p:nvGrpSpPr>
        <p:grpSpPr>
          <a:xfrm>
            <a:off x="2555776" y="1507400"/>
            <a:ext cx="6408712" cy="5089952"/>
            <a:chOff x="539552" y="1277064"/>
            <a:chExt cx="6408712" cy="5089952"/>
          </a:xfrm>
        </p:grpSpPr>
        <p:pic>
          <p:nvPicPr>
            <p:cNvPr id="3" name="Picture 2"/>
            <p:cNvPicPr>
              <a:picLocks noChangeAspect="1"/>
            </p:cNvPicPr>
            <p:nvPr/>
          </p:nvPicPr>
          <p:blipFill>
            <a:blip r:embed="rId2"/>
            <a:stretch>
              <a:fillRect/>
            </a:stretch>
          </p:blipFill>
          <p:spPr>
            <a:xfrm>
              <a:off x="539552" y="1277064"/>
              <a:ext cx="6408712" cy="5089952"/>
            </a:xfrm>
            <a:prstGeom prst="rect">
              <a:avLst/>
            </a:prstGeom>
          </p:spPr>
        </p:pic>
        <p:sp>
          <p:nvSpPr>
            <p:cNvPr id="4" name="TextBox 3"/>
            <p:cNvSpPr txBox="1"/>
            <p:nvPr/>
          </p:nvSpPr>
          <p:spPr>
            <a:xfrm>
              <a:off x="4788024" y="5301208"/>
              <a:ext cx="1724309" cy="369332"/>
            </a:xfrm>
            <a:prstGeom prst="rect">
              <a:avLst/>
            </a:prstGeom>
            <a:noFill/>
          </p:spPr>
          <p:txBody>
            <a:bodyPr wrap="none" rtlCol="0">
              <a:spAutoFit/>
            </a:bodyPr>
            <a:lstStyle/>
            <a:p>
              <a:r>
                <a:rPr lang="en-GB" sz="1800" dirty="0" smtClean="0">
                  <a:latin typeface="HelveticaNeueLT Com 45 Lt"/>
                  <a:cs typeface="HelveticaNeueLT Com 45 Lt"/>
                </a:rPr>
                <a:t>Gal-Yam (2011)</a:t>
              </a:r>
              <a:endParaRPr lang="en-GB" sz="1800" dirty="0">
                <a:latin typeface="HelveticaNeueLT Com 45 Lt"/>
                <a:cs typeface="HelveticaNeueLT Com 45 Lt"/>
              </a:endParaRPr>
            </a:p>
          </p:txBody>
        </p:sp>
      </p:grpSp>
      <p:sp>
        <p:nvSpPr>
          <p:cNvPr id="6" name="TextBox 5"/>
          <p:cNvSpPr txBox="1"/>
          <p:nvPr/>
        </p:nvSpPr>
        <p:spPr>
          <a:xfrm>
            <a:off x="251521" y="1484784"/>
            <a:ext cx="2592288" cy="5262979"/>
          </a:xfrm>
          <a:prstGeom prst="rect">
            <a:avLst/>
          </a:prstGeom>
          <a:noFill/>
        </p:spPr>
        <p:txBody>
          <a:bodyPr wrap="square" rtlCol="0">
            <a:spAutoFit/>
          </a:bodyPr>
          <a:lstStyle/>
          <a:p>
            <a:r>
              <a:rPr lang="en-GB" dirty="0" smtClean="0">
                <a:latin typeface="HelveticaNeueLT Com 45 Lt"/>
                <a:cs typeface="HelveticaNeueLT Com 45 Lt"/>
              </a:rPr>
              <a:t>Very energetic explosions with &gt;10</a:t>
            </a:r>
            <a:r>
              <a:rPr lang="en-GB" baseline="30000" dirty="0" smtClean="0">
                <a:latin typeface="HelveticaNeueLT Com 45 Lt"/>
                <a:cs typeface="HelveticaNeueLT Com 45 Lt"/>
              </a:rPr>
              <a:t>44</a:t>
            </a:r>
            <a:r>
              <a:rPr lang="en-GB" dirty="0" smtClean="0">
                <a:latin typeface="HelveticaNeueLT Com 45 Lt"/>
                <a:cs typeface="HelveticaNeueLT Com 45 Lt"/>
              </a:rPr>
              <a:t> erg/s at peak</a:t>
            </a:r>
          </a:p>
          <a:p>
            <a:endParaRPr lang="en-GB" dirty="0">
              <a:latin typeface="HelveticaNeueLT Com 45 Lt"/>
              <a:cs typeface="HelveticaNeueLT Com 45 Lt"/>
            </a:endParaRPr>
          </a:p>
          <a:p>
            <a:r>
              <a:rPr lang="en-GB" dirty="0" smtClean="0">
                <a:latin typeface="HelveticaNeueLT Com 45 Lt"/>
                <a:cs typeface="HelveticaNeueLT Com 45 Lt"/>
              </a:rPr>
              <a:t>Ideas:</a:t>
            </a:r>
          </a:p>
          <a:p>
            <a:pPr marL="342900" indent="-342900">
              <a:buFont typeface="Arial"/>
              <a:buChar char="•"/>
            </a:pPr>
            <a:r>
              <a:rPr lang="en-GB" dirty="0" smtClean="0">
                <a:latin typeface="HelveticaNeueLT Com 45 Lt"/>
                <a:cs typeface="HelveticaNeueLT Com 45 Lt"/>
              </a:rPr>
              <a:t>pair-instability </a:t>
            </a:r>
            <a:r>
              <a:rPr lang="en-GB" dirty="0" err="1" smtClean="0">
                <a:latin typeface="HelveticaNeueLT Com 45 Lt"/>
                <a:cs typeface="HelveticaNeueLT Com 45 Lt"/>
              </a:rPr>
              <a:t>SNe</a:t>
            </a:r>
            <a:endParaRPr lang="en-GB" dirty="0" smtClean="0">
              <a:latin typeface="HelveticaNeueLT Com 45 Lt"/>
              <a:cs typeface="HelveticaNeueLT Com 45 Lt"/>
            </a:endParaRPr>
          </a:p>
          <a:p>
            <a:pPr marL="342900" indent="-342900">
              <a:buFont typeface="Arial"/>
              <a:buChar char="•"/>
            </a:pPr>
            <a:r>
              <a:rPr lang="en-GB" dirty="0" err="1" smtClean="0">
                <a:latin typeface="HelveticaNeueLT Com 45 Lt"/>
                <a:cs typeface="HelveticaNeueLT Com 45 Lt"/>
              </a:rPr>
              <a:t>circumstellar</a:t>
            </a:r>
            <a:r>
              <a:rPr lang="en-GB" dirty="0" smtClean="0">
                <a:latin typeface="HelveticaNeueLT Com 45 Lt"/>
                <a:cs typeface="HelveticaNeueLT Com 45 Lt"/>
              </a:rPr>
              <a:t> interaction</a:t>
            </a:r>
          </a:p>
          <a:p>
            <a:pPr marL="342900" indent="-342900">
              <a:buFont typeface="Arial"/>
              <a:buChar char="•"/>
            </a:pPr>
            <a:r>
              <a:rPr lang="en-GB" dirty="0" smtClean="0">
                <a:latin typeface="HelveticaNeueLT Com 45 Lt"/>
                <a:cs typeface="HelveticaNeueLT Com 45 Lt"/>
              </a:rPr>
              <a:t>massive winds</a:t>
            </a:r>
            <a:br>
              <a:rPr lang="en-GB" dirty="0" smtClean="0">
                <a:latin typeface="HelveticaNeueLT Com 45 Lt"/>
                <a:cs typeface="HelveticaNeueLT Com 45 Lt"/>
              </a:rPr>
            </a:br>
            <a:r>
              <a:rPr lang="en-GB" dirty="0" smtClean="0">
                <a:latin typeface="HelveticaNeueLT Com 45 Lt"/>
                <a:cs typeface="HelveticaNeueLT Com 45 Lt"/>
              </a:rPr>
              <a:t>‘bloated stars’</a:t>
            </a:r>
          </a:p>
          <a:p>
            <a:pPr marL="342900" indent="-342900">
              <a:buFont typeface="Arial"/>
              <a:buChar char="•"/>
            </a:pPr>
            <a:r>
              <a:rPr lang="en-GB" dirty="0" smtClean="0">
                <a:latin typeface="HelveticaNeueLT Com 45 Lt"/>
                <a:cs typeface="HelveticaNeueLT Com 45 Lt"/>
              </a:rPr>
              <a:t>‘internal engine’</a:t>
            </a:r>
            <a:endParaRPr lang="en-GB" dirty="0">
              <a:latin typeface="HelveticaNeueLT Com 45 Lt"/>
              <a:cs typeface="HelveticaNeueLT Com 45 Lt"/>
            </a:endParaRPr>
          </a:p>
        </p:txBody>
      </p:sp>
    </p:spTree>
    <p:extLst>
      <p:ext uri="{BB962C8B-B14F-4D97-AF65-F5344CB8AC3E}">
        <p14:creationId xmlns:p14="http://schemas.microsoft.com/office/powerpoint/2010/main" val="286965606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Magnetar</a:t>
            </a:r>
            <a:r>
              <a:rPr lang="en-GB" dirty="0" smtClean="0"/>
              <a:t>-driven </a:t>
            </a:r>
            <a:r>
              <a:rPr lang="en-GB" dirty="0" err="1" smtClean="0"/>
              <a:t>SNe</a:t>
            </a:r>
            <a:endParaRPr lang="en-GB" dirty="0"/>
          </a:p>
        </p:txBody>
      </p:sp>
      <p:sp>
        <p:nvSpPr>
          <p:cNvPr id="3" name="Content Placeholder 2"/>
          <p:cNvSpPr>
            <a:spLocks noGrp="1"/>
          </p:cNvSpPr>
          <p:nvPr>
            <p:ph idx="1"/>
          </p:nvPr>
        </p:nvSpPr>
        <p:spPr>
          <a:xfrm>
            <a:off x="395536" y="1340768"/>
            <a:ext cx="7772400" cy="4114800"/>
          </a:xfrm>
        </p:spPr>
        <p:txBody>
          <a:bodyPr/>
          <a:lstStyle/>
          <a:p>
            <a:r>
              <a:rPr lang="en-GB" dirty="0" smtClean="0"/>
              <a:t>Highly magnetic neutron star with high initial spin period</a:t>
            </a:r>
          </a:p>
          <a:p>
            <a:pPr lvl="1"/>
            <a:r>
              <a:rPr lang="en-GB" dirty="0" smtClean="0"/>
              <a:t>B≥</a:t>
            </a:r>
            <a:r>
              <a:rPr lang="en-GB" dirty="0" smtClean="0">
                <a:latin typeface="HelveticaNeueLT Com 45 Lt"/>
                <a:ea typeface="Wingdings"/>
                <a:cs typeface="HelveticaNeueLT Com 45 Lt"/>
                <a:sym typeface="Wingdings"/>
              </a:rPr>
              <a:t>10</a:t>
            </a:r>
            <a:r>
              <a:rPr lang="en-GB" baseline="30000" dirty="0" smtClean="0">
                <a:latin typeface="HelveticaNeueLT Com 45 Lt"/>
                <a:ea typeface="Wingdings"/>
                <a:cs typeface="HelveticaNeueLT Com 45 Lt"/>
                <a:sym typeface="Wingdings"/>
              </a:rPr>
              <a:t>14</a:t>
            </a:r>
            <a:r>
              <a:rPr lang="en-GB" dirty="0" smtClean="0">
                <a:latin typeface="HelveticaNeueLT Com 45 Lt"/>
                <a:ea typeface="Wingdings"/>
                <a:cs typeface="HelveticaNeueLT Com 45 Lt"/>
                <a:sym typeface="Wingdings"/>
              </a:rPr>
              <a:t> G</a:t>
            </a:r>
          </a:p>
          <a:p>
            <a:pPr lvl="1"/>
            <a:r>
              <a:rPr lang="en-GB" dirty="0" smtClean="0">
                <a:latin typeface="HelveticaNeueLT Com 45 Lt"/>
                <a:ea typeface="Wingdings"/>
                <a:cs typeface="HelveticaNeueLT Com 45 Lt"/>
                <a:sym typeface="Wingdings"/>
              </a:rPr>
              <a:t>P</a:t>
            </a:r>
            <a:r>
              <a:rPr lang="en-GB" baseline="-25000" dirty="0" smtClean="0">
                <a:latin typeface="HelveticaNeueLT Com 45 Lt"/>
                <a:ea typeface="Wingdings"/>
                <a:cs typeface="HelveticaNeueLT Com 45 Lt"/>
                <a:sym typeface="Wingdings"/>
              </a:rPr>
              <a:t>i</a:t>
            </a:r>
            <a:r>
              <a:rPr lang="en-GB" dirty="0" smtClean="0">
                <a:latin typeface="HelveticaNeueLT Com 45 Lt"/>
                <a:ea typeface="Wingdings"/>
                <a:cs typeface="HelveticaNeueLT Com 45 Lt"/>
                <a:sym typeface="Wingdings"/>
              </a:rPr>
              <a:t>= 2-20 </a:t>
            </a:r>
            <a:r>
              <a:rPr lang="en-GB" dirty="0" err="1" smtClean="0">
                <a:latin typeface="HelveticaNeueLT Com 45 Lt"/>
                <a:ea typeface="Wingdings"/>
                <a:cs typeface="HelveticaNeueLT Com 45 Lt"/>
                <a:sym typeface="Wingdings"/>
              </a:rPr>
              <a:t>ms</a:t>
            </a:r>
            <a:endParaRPr lang="en-GB" dirty="0" smtClean="0">
              <a:latin typeface="HelveticaNeueLT Com 45 Lt"/>
              <a:ea typeface="Wingdings"/>
              <a:cs typeface="HelveticaNeueLT Com 45 Lt"/>
              <a:sym typeface="Wingdings"/>
            </a:endParaRPr>
          </a:p>
          <a:p>
            <a:pPr lvl="1"/>
            <a:r>
              <a:rPr lang="en-GB" dirty="0" smtClean="0">
                <a:latin typeface="HelveticaNeueLT Com 45 Lt"/>
                <a:ea typeface="Wingdings"/>
                <a:cs typeface="HelveticaNeueLT Com 45 Lt"/>
                <a:sym typeface="Wingdings"/>
              </a:rPr>
              <a:t>energy release </a:t>
            </a:r>
            <a:br>
              <a:rPr lang="en-GB" dirty="0" smtClean="0">
                <a:latin typeface="HelveticaNeueLT Com 45 Lt"/>
                <a:ea typeface="Wingdings"/>
                <a:cs typeface="HelveticaNeueLT Com 45 Lt"/>
                <a:sym typeface="Wingdings"/>
              </a:rPr>
            </a:br>
            <a:r>
              <a:rPr lang="en-GB" dirty="0" smtClean="0">
                <a:latin typeface="HelveticaNeueLT Com 45 Lt"/>
                <a:ea typeface="Wingdings"/>
                <a:cs typeface="HelveticaNeueLT Com 45 Lt"/>
                <a:sym typeface="Wingdings"/>
              </a:rPr>
              <a:t>over days to </a:t>
            </a:r>
            <a:br>
              <a:rPr lang="en-GB" dirty="0" smtClean="0">
                <a:latin typeface="HelveticaNeueLT Com 45 Lt"/>
                <a:ea typeface="Wingdings"/>
                <a:cs typeface="HelveticaNeueLT Com 45 Lt"/>
                <a:sym typeface="Wingdings"/>
              </a:rPr>
            </a:br>
            <a:r>
              <a:rPr lang="en-GB" dirty="0" smtClean="0">
                <a:latin typeface="HelveticaNeueLT Com 45 Lt"/>
                <a:ea typeface="Wingdings"/>
                <a:cs typeface="HelveticaNeueLT Com 45 Lt"/>
                <a:sym typeface="Wingdings"/>
              </a:rPr>
              <a:t>weeks</a:t>
            </a:r>
          </a:p>
          <a:p>
            <a:pPr marL="457200" lvl="1" indent="0">
              <a:buNone/>
            </a:pPr>
            <a:r>
              <a:rPr lang="en-GB" sz="2000" dirty="0" err="1" smtClean="0">
                <a:solidFill>
                  <a:schemeClr val="tx1"/>
                </a:solidFill>
                <a:latin typeface="HelveticaNeueLT Com 45 Lt"/>
                <a:ea typeface="Wingdings"/>
                <a:cs typeface="HelveticaNeueLT Com 45 Lt"/>
                <a:sym typeface="Wingdings"/>
              </a:rPr>
              <a:t>Kasen</a:t>
            </a:r>
            <a:r>
              <a:rPr lang="en-GB" sz="2000" dirty="0" smtClean="0">
                <a:solidFill>
                  <a:schemeClr val="tx1"/>
                </a:solidFill>
                <a:latin typeface="HelveticaNeueLT Com 45 Lt"/>
                <a:ea typeface="Wingdings"/>
                <a:cs typeface="HelveticaNeueLT Com 45 Lt"/>
                <a:sym typeface="Wingdings"/>
              </a:rPr>
              <a:t> &amp; </a:t>
            </a:r>
            <a:r>
              <a:rPr lang="en-GB" sz="2000" dirty="0" err="1" smtClean="0">
                <a:solidFill>
                  <a:schemeClr val="tx1"/>
                </a:solidFill>
                <a:latin typeface="HelveticaNeueLT Com 45 Lt"/>
                <a:ea typeface="Wingdings"/>
                <a:cs typeface="HelveticaNeueLT Com 45 Lt"/>
                <a:sym typeface="Wingdings"/>
              </a:rPr>
              <a:t>Bildsten</a:t>
            </a:r>
            <a:r>
              <a:rPr lang="en-GB" sz="2000" dirty="0" smtClean="0">
                <a:solidFill>
                  <a:schemeClr val="tx1"/>
                </a:solidFill>
                <a:latin typeface="HelveticaNeueLT Com 45 Lt"/>
                <a:ea typeface="Wingdings"/>
                <a:cs typeface="HelveticaNeueLT Com 45 Lt"/>
                <a:sym typeface="Wingdings"/>
              </a:rPr>
              <a:t> (2010)</a:t>
            </a:r>
            <a:br>
              <a:rPr lang="en-GB" sz="2000" dirty="0" smtClean="0">
                <a:solidFill>
                  <a:schemeClr val="tx1"/>
                </a:solidFill>
                <a:latin typeface="HelveticaNeueLT Com 45 Lt"/>
                <a:ea typeface="Wingdings"/>
                <a:cs typeface="HelveticaNeueLT Com 45 Lt"/>
                <a:sym typeface="Wingdings"/>
              </a:rPr>
            </a:br>
            <a:r>
              <a:rPr lang="en-GB" sz="2000" dirty="0" err="1" smtClean="0">
                <a:solidFill>
                  <a:schemeClr val="tx1"/>
                </a:solidFill>
                <a:latin typeface="HelveticaNeueLT Com 45 Lt"/>
                <a:ea typeface="Wingdings"/>
                <a:cs typeface="HelveticaNeueLT Com 45 Lt"/>
                <a:sym typeface="Wingdings"/>
              </a:rPr>
              <a:t>Woosley</a:t>
            </a:r>
            <a:r>
              <a:rPr lang="en-GB" sz="2000" dirty="0" smtClean="0">
                <a:solidFill>
                  <a:schemeClr val="tx1"/>
                </a:solidFill>
                <a:latin typeface="HelveticaNeueLT Com 45 Lt"/>
                <a:ea typeface="Wingdings"/>
                <a:cs typeface="HelveticaNeueLT Com 45 Lt"/>
                <a:sym typeface="Wingdings"/>
              </a:rPr>
              <a:t> (2010)</a:t>
            </a:r>
          </a:p>
          <a:p>
            <a:pPr marL="457200" lvl="1" indent="0">
              <a:buNone/>
            </a:pPr>
            <a:r>
              <a:rPr lang="en-GB" sz="2000" dirty="0" err="1" smtClean="0">
                <a:solidFill>
                  <a:schemeClr val="tx1"/>
                </a:solidFill>
                <a:latin typeface="HelveticaNeueLT Com 45 Lt"/>
                <a:ea typeface="Wingdings"/>
                <a:cs typeface="HelveticaNeueLT Com 45 Lt"/>
                <a:sym typeface="Wingdings"/>
              </a:rPr>
              <a:t>Dessart</a:t>
            </a:r>
            <a:r>
              <a:rPr lang="en-GB" sz="2000" dirty="0" smtClean="0">
                <a:solidFill>
                  <a:schemeClr val="tx1"/>
                </a:solidFill>
                <a:latin typeface="HelveticaNeueLT Com 45 Lt"/>
                <a:ea typeface="Wingdings"/>
                <a:cs typeface="HelveticaNeueLT Com 45 Lt"/>
                <a:sym typeface="Wingdings"/>
              </a:rPr>
              <a:t> et al. (2012)</a:t>
            </a:r>
          </a:p>
          <a:p>
            <a:pPr marL="457200" lvl="1" indent="0">
              <a:buNone/>
            </a:pPr>
            <a:r>
              <a:rPr lang="en-GB" sz="2000" dirty="0" err="1" smtClean="0">
                <a:solidFill>
                  <a:schemeClr val="tx1"/>
                </a:solidFill>
                <a:latin typeface="HelveticaNeueLT Com 45 Lt"/>
                <a:ea typeface="Wingdings"/>
                <a:cs typeface="HelveticaNeueLT Com 45 Lt"/>
                <a:sym typeface="Wingdings"/>
              </a:rPr>
              <a:t>Inserra</a:t>
            </a:r>
            <a:r>
              <a:rPr lang="en-GB" sz="2000" dirty="0" smtClean="0">
                <a:solidFill>
                  <a:schemeClr val="tx1"/>
                </a:solidFill>
                <a:latin typeface="HelveticaNeueLT Com 45 Lt"/>
                <a:ea typeface="Wingdings"/>
                <a:cs typeface="HelveticaNeueLT Com 45 Lt"/>
                <a:sym typeface="Wingdings"/>
              </a:rPr>
              <a:t> et al. (2013)</a:t>
            </a:r>
          </a:p>
        </p:txBody>
      </p:sp>
      <p:grpSp>
        <p:nvGrpSpPr>
          <p:cNvPr id="6" name="Group 5"/>
          <p:cNvGrpSpPr/>
          <p:nvPr/>
        </p:nvGrpSpPr>
        <p:grpSpPr>
          <a:xfrm>
            <a:off x="3968591" y="2132856"/>
            <a:ext cx="5067905" cy="4027591"/>
            <a:chOff x="4067944" y="2322905"/>
            <a:chExt cx="5067905" cy="4027591"/>
          </a:xfrm>
        </p:grpSpPr>
        <p:pic>
          <p:nvPicPr>
            <p:cNvPr id="4" name="Picture 3"/>
            <p:cNvPicPr>
              <a:picLocks noChangeAspect="1"/>
            </p:cNvPicPr>
            <p:nvPr/>
          </p:nvPicPr>
          <p:blipFill rotWithShape="1">
            <a:blip r:embed="rId2"/>
            <a:srcRect t="-12832" b="-1"/>
            <a:stretch/>
          </p:blipFill>
          <p:spPr>
            <a:xfrm>
              <a:off x="4067944" y="2322905"/>
              <a:ext cx="5067905" cy="4027591"/>
            </a:xfrm>
            <a:prstGeom prst="rect">
              <a:avLst/>
            </a:prstGeom>
            <a:solidFill>
              <a:srgbClr val="FFFFFF"/>
            </a:solidFill>
          </p:spPr>
        </p:pic>
        <p:sp>
          <p:nvSpPr>
            <p:cNvPr id="5" name="TextBox 4"/>
            <p:cNvSpPr txBox="1"/>
            <p:nvPr/>
          </p:nvSpPr>
          <p:spPr>
            <a:xfrm>
              <a:off x="6228184" y="2394913"/>
              <a:ext cx="2561983" cy="369332"/>
            </a:xfrm>
            <a:prstGeom prst="rect">
              <a:avLst/>
            </a:prstGeom>
            <a:noFill/>
          </p:spPr>
          <p:txBody>
            <a:bodyPr wrap="none" rtlCol="0">
              <a:spAutoFit/>
            </a:bodyPr>
            <a:lstStyle/>
            <a:p>
              <a:r>
                <a:rPr lang="en-GB" sz="1800" dirty="0" err="1" smtClean="0">
                  <a:latin typeface="HelveticaNeueLT Com 45 Lt"/>
                  <a:cs typeface="HelveticaNeueLT Com 45 Lt"/>
                </a:rPr>
                <a:t>Kasen</a:t>
              </a:r>
              <a:r>
                <a:rPr lang="en-GB" sz="1800" dirty="0" smtClean="0">
                  <a:latin typeface="HelveticaNeueLT Com 45 Lt"/>
                  <a:cs typeface="HelveticaNeueLT Com 45 Lt"/>
                </a:rPr>
                <a:t> &amp; </a:t>
              </a:r>
              <a:r>
                <a:rPr lang="en-GB" sz="1800" dirty="0" err="1" smtClean="0">
                  <a:latin typeface="HelveticaNeueLT Com 45 Lt"/>
                  <a:cs typeface="HelveticaNeueLT Com 45 Lt"/>
                </a:rPr>
                <a:t>Bildsten</a:t>
              </a:r>
              <a:r>
                <a:rPr lang="en-GB" sz="1800" dirty="0" smtClean="0">
                  <a:latin typeface="HelveticaNeueLT Com 45 Lt"/>
                  <a:cs typeface="HelveticaNeueLT Com 45 Lt"/>
                </a:rPr>
                <a:t> (2010)</a:t>
              </a:r>
              <a:endParaRPr lang="en-GB" sz="1800" dirty="0">
                <a:latin typeface="HelveticaNeueLT Com 45 Lt"/>
                <a:cs typeface="HelveticaNeueLT Com 45 Lt"/>
              </a:endParaRPr>
            </a:p>
          </p:txBody>
        </p:sp>
      </p:grpSp>
    </p:spTree>
    <p:extLst>
      <p:ext uri="{BB962C8B-B14F-4D97-AF65-F5344CB8AC3E}">
        <p14:creationId xmlns:p14="http://schemas.microsoft.com/office/powerpoint/2010/main" val="317190684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Determine the neutron star parameters</a:t>
            </a:r>
            <a:endParaRPr lang="en-GB" dirty="0"/>
          </a:p>
        </p:txBody>
      </p:sp>
      <p:grpSp>
        <p:nvGrpSpPr>
          <p:cNvPr id="7" name="Group 6"/>
          <p:cNvGrpSpPr/>
          <p:nvPr/>
        </p:nvGrpSpPr>
        <p:grpSpPr>
          <a:xfrm>
            <a:off x="1763688" y="1556792"/>
            <a:ext cx="5832648" cy="5112568"/>
            <a:chOff x="3635896" y="2204864"/>
            <a:chExt cx="4968552" cy="4574029"/>
          </a:xfrm>
        </p:grpSpPr>
        <p:pic>
          <p:nvPicPr>
            <p:cNvPr id="5" name="Picture 4"/>
            <p:cNvPicPr>
              <a:picLocks noChangeAspect="1"/>
            </p:cNvPicPr>
            <p:nvPr/>
          </p:nvPicPr>
          <p:blipFill rotWithShape="1">
            <a:blip r:embed="rId3"/>
            <a:srcRect t="-10792" b="-1"/>
            <a:stretch/>
          </p:blipFill>
          <p:spPr>
            <a:xfrm>
              <a:off x="3635896" y="2204864"/>
              <a:ext cx="4958559" cy="4574029"/>
            </a:xfrm>
            <a:prstGeom prst="rect">
              <a:avLst/>
            </a:prstGeom>
            <a:solidFill>
              <a:srgbClr val="FFFFFF"/>
            </a:solidFill>
          </p:spPr>
        </p:pic>
        <p:sp>
          <p:nvSpPr>
            <p:cNvPr id="6" name="TextBox 5"/>
            <p:cNvSpPr txBox="1"/>
            <p:nvPr/>
          </p:nvSpPr>
          <p:spPr>
            <a:xfrm>
              <a:off x="6042465" y="2348880"/>
              <a:ext cx="2561983" cy="369332"/>
            </a:xfrm>
            <a:prstGeom prst="rect">
              <a:avLst/>
            </a:prstGeom>
            <a:noFill/>
          </p:spPr>
          <p:txBody>
            <a:bodyPr wrap="none" rtlCol="0">
              <a:spAutoFit/>
            </a:bodyPr>
            <a:lstStyle/>
            <a:p>
              <a:r>
                <a:rPr lang="en-GB" sz="1800" dirty="0" err="1" smtClean="0">
                  <a:latin typeface="HelveticaNeueLT Com 45 Lt"/>
                  <a:cs typeface="HelveticaNeueLT Com 45 Lt"/>
                </a:rPr>
                <a:t>Kasen</a:t>
              </a:r>
              <a:r>
                <a:rPr lang="en-GB" sz="1800" dirty="0" smtClean="0">
                  <a:latin typeface="HelveticaNeueLT Com 45 Lt"/>
                  <a:cs typeface="HelveticaNeueLT Com 45 Lt"/>
                </a:rPr>
                <a:t> &amp; </a:t>
              </a:r>
              <a:r>
                <a:rPr lang="en-GB" sz="1800" dirty="0" err="1" smtClean="0">
                  <a:latin typeface="HelveticaNeueLT Com 45 Lt"/>
                  <a:cs typeface="HelveticaNeueLT Com 45 Lt"/>
                </a:rPr>
                <a:t>Bildsten</a:t>
              </a:r>
              <a:r>
                <a:rPr lang="en-GB" sz="1800" dirty="0" smtClean="0">
                  <a:latin typeface="HelveticaNeueLT Com 45 Lt"/>
                  <a:cs typeface="HelveticaNeueLT Com 45 Lt"/>
                </a:rPr>
                <a:t> (2010)</a:t>
              </a:r>
              <a:endParaRPr lang="en-GB" sz="1800" dirty="0">
                <a:latin typeface="HelveticaNeueLT Com 45 Lt"/>
                <a:cs typeface="HelveticaNeueLT Com 45 Lt"/>
              </a:endParaRPr>
            </a:p>
          </p:txBody>
        </p:sp>
      </p:grpSp>
    </p:spTree>
    <p:extLst>
      <p:ext uri="{BB962C8B-B14F-4D97-AF65-F5344CB8AC3E}">
        <p14:creationId xmlns:p14="http://schemas.microsoft.com/office/powerpoint/2010/main" val="108909841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Further evidence</a:t>
            </a:r>
            <a:endParaRPr lang="en-GB" dirty="0"/>
          </a:p>
        </p:txBody>
      </p:sp>
      <p:pic>
        <p:nvPicPr>
          <p:cNvPr id="3" name="Picture 2"/>
          <p:cNvPicPr>
            <a:picLocks noChangeAspect="1"/>
          </p:cNvPicPr>
          <p:nvPr/>
        </p:nvPicPr>
        <p:blipFill>
          <a:blip r:embed="rId2"/>
          <a:stretch>
            <a:fillRect/>
          </a:stretch>
        </p:blipFill>
        <p:spPr>
          <a:xfrm>
            <a:off x="3059832" y="1300467"/>
            <a:ext cx="5916309" cy="5368893"/>
          </a:xfrm>
          <a:prstGeom prst="rect">
            <a:avLst/>
          </a:prstGeom>
          <a:solidFill>
            <a:srgbClr val="FFFFFF"/>
          </a:solidFill>
        </p:spPr>
      </p:pic>
      <p:pic>
        <p:nvPicPr>
          <p:cNvPr id="7" name="Picture 6"/>
          <p:cNvPicPr>
            <a:picLocks/>
          </p:cNvPicPr>
          <p:nvPr/>
        </p:nvPicPr>
        <p:blipFill>
          <a:blip r:embed="rId3"/>
          <a:stretch>
            <a:fillRect/>
          </a:stretch>
        </p:blipFill>
        <p:spPr>
          <a:xfrm>
            <a:off x="3059832" y="1301760"/>
            <a:ext cx="5914800" cy="5367600"/>
          </a:xfrm>
          <a:prstGeom prst="rect">
            <a:avLst/>
          </a:prstGeom>
          <a:solidFill>
            <a:srgbClr val="FFFFFF"/>
          </a:solidFill>
        </p:spPr>
      </p:pic>
      <p:sp>
        <p:nvSpPr>
          <p:cNvPr id="4" name="TextBox 3"/>
          <p:cNvSpPr txBox="1"/>
          <p:nvPr/>
        </p:nvSpPr>
        <p:spPr>
          <a:xfrm>
            <a:off x="5151464" y="5733256"/>
            <a:ext cx="1868808" cy="338554"/>
          </a:xfrm>
          <a:prstGeom prst="rect">
            <a:avLst/>
          </a:prstGeom>
          <a:noFill/>
        </p:spPr>
        <p:txBody>
          <a:bodyPr wrap="none" rtlCol="0">
            <a:spAutoFit/>
          </a:bodyPr>
          <a:lstStyle/>
          <a:p>
            <a:r>
              <a:rPr lang="en-GB" sz="1600" dirty="0" err="1" smtClean="0">
                <a:latin typeface="HelveticaNeueLT Com 45 Lt"/>
                <a:cs typeface="HelveticaNeueLT Com 45 Lt"/>
              </a:rPr>
              <a:t>Nicholl</a:t>
            </a:r>
            <a:r>
              <a:rPr lang="en-GB" sz="1600" dirty="0" smtClean="0">
                <a:latin typeface="HelveticaNeueLT Com 45 Lt"/>
                <a:cs typeface="HelveticaNeueLT Com 45 Lt"/>
              </a:rPr>
              <a:t> et al. (2013)</a:t>
            </a:r>
            <a:endParaRPr lang="en-GB" sz="1600" dirty="0">
              <a:latin typeface="HelveticaNeueLT Com 45 Lt"/>
              <a:cs typeface="HelveticaNeueLT Com 45 Lt"/>
            </a:endParaRPr>
          </a:p>
        </p:txBody>
      </p:sp>
      <p:sp>
        <p:nvSpPr>
          <p:cNvPr id="5" name="TextBox 4"/>
          <p:cNvSpPr txBox="1"/>
          <p:nvPr/>
        </p:nvSpPr>
        <p:spPr>
          <a:xfrm>
            <a:off x="35496" y="1556792"/>
            <a:ext cx="3313728" cy="1384995"/>
          </a:xfrm>
          <a:prstGeom prst="rect">
            <a:avLst/>
          </a:prstGeom>
          <a:noFill/>
        </p:spPr>
        <p:txBody>
          <a:bodyPr wrap="none" rtlCol="0">
            <a:spAutoFit/>
          </a:bodyPr>
          <a:lstStyle/>
          <a:p>
            <a:pPr marL="342900" indent="-342900">
              <a:buFont typeface="Arial"/>
              <a:buChar char="•"/>
            </a:pPr>
            <a:r>
              <a:rPr lang="en-GB" sz="2800" dirty="0" smtClean="0">
                <a:latin typeface="HelveticaNeueLT Com 45 Lt"/>
                <a:cs typeface="HelveticaNeueLT Com 45 Lt"/>
              </a:rPr>
              <a:t>Fast rise</a:t>
            </a:r>
          </a:p>
          <a:p>
            <a:pPr marL="342900" indent="-342900">
              <a:buFont typeface="Arial"/>
              <a:buChar char="•"/>
            </a:pPr>
            <a:r>
              <a:rPr lang="en-GB" sz="2800" dirty="0" smtClean="0">
                <a:latin typeface="HelveticaNeueLT Com 45 Lt"/>
                <a:cs typeface="HelveticaNeueLT Com 45 Lt"/>
              </a:rPr>
              <a:t>blue colours</a:t>
            </a:r>
          </a:p>
          <a:p>
            <a:pPr marL="342900" indent="-342900">
              <a:buFont typeface="Arial"/>
              <a:buChar char="•"/>
            </a:pPr>
            <a:r>
              <a:rPr lang="en-GB" sz="2800" dirty="0" smtClean="0">
                <a:latin typeface="HelveticaNeueLT Com 45 Lt"/>
                <a:cs typeface="HelveticaNeueLT Com 45 Lt"/>
              </a:rPr>
              <a:t>high temperatures</a:t>
            </a:r>
            <a:endParaRPr lang="en-GB" sz="2800" dirty="0">
              <a:latin typeface="HelveticaNeueLT Com 45 Lt"/>
              <a:cs typeface="HelveticaNeueLT Com 45 Lt"/>
            </a:endParaRPr>
          </a:p>
        </p:txBody>
      </p:sp>
    </p:spTree>
    <p:extLst>
      <p:ext uri="{BB962C8B-B14F-4D97-AF65-F5344CB8AC3E}">
        <p14:creationId xmlns:p14="http://schemas.microsoft.com/office/powerpoint/2010/main" val="30261322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Neutron star “tug boat”</a:t>
            </a:r>
            <a:endParaRPr lang="en-GB" dirty="0"/>
          </a:p>
        </p:txBody>
      </p:sp>
      <p:sp>
        <p:nvSpPr>
          <p:cNvPr id="3" name="Content Placeholder 2"/>
          <p:cNvSpPr>
            <a:spLocks noGrp="1"/>
          </p:cNvSpPr>
          <p:nvPr>
            <p:ph idx="1"/>
          </p:nvPr>
        </p:nvSpPr>
        <p:spPr/>
        <p:txBody>
          <a:bodyPr/>
          <a:lstStyle/>
          <a:p>
            <a:r>
              <a:rPr lang="en-GB" dirty="0" smtClean="0"/>
              <a:t>Asymmetries in explosion models</a:t>
            </a:r>
          </a:p>
          <a:p>
            <a:pPr lvl="1"/>
            <a:r>
              <a:rPr lang="en-GB" dirty="0" smtClean="0"/>
              <a:t>convection </a:t>
            </a:r>
          </a:p>
          <a:p>
            <a:pPr marL="914400" lvl="2" indent="0">
              <a:buNone/>
            </a:pPr>
            <a:r>
              <a:rPr lang="en-GB" dirty="0" smtClean="0">
                <a:sym typeface="Wingdings"/>
              </a:rPr>
              <a:t> standing accretion shock instability</a:t>
            </a:r>
            <a:endParaRPr lang="en-GB" dirty="0" smtClean="0"/>
          </a:p>
          <a:p>
            <a:pPr lvl="1"/>
            <a:r>
              <a:rPr lang="en-GB" dirty="0" smtClean="0"/>
              <a:t>neutrino convection</a:t>
            </a:r>
          </a:p>
          <a:p>
            <a:pPr lvl="2"/>
            <a:r>
              <a:rPr lang="en-GB" dirty="0" smtClean="0"/>
              <a:t>momentum transfer onto neutron star</a:t>
            </a:r>
          </a:p>
          <a:p>
            <a:pPr lvl="1"/>
            <a:r>
              <a:rPr lang="en-GB" dirty="0" smtClean="0"/>
              <a:t>density differences</a:t>
            </a:r>
          </a:p>
          <a:p>
            <a:pPr lvl="2"/>
            <a:r>
              <a:rPr lang="en-GB" dirty="0" smtClean="0"/>
              <a:t>“tug boat effect”</a:t>
            </a:r>
            <a:endParaRPr lang="en-GB" dirty="0"/>
          </a:p>
        </p:txBody>
      </p:sp>
      <p:grpSp>
        <p:nvGrpSpPr>
          <p:cNvPr id="13" name="Group 12"/>
          <p:cNvGrpSpPr/>
          <p:nvPr/>
        </p:nvGrpSpPr>
        <p:grpSpPr>
          <a:xfrm>
            <a:off x="35496" y="2276872"/>
            <a:ext cx="8992800" cy="3071108"/>
            <a:chOff x="-3924944" y="3429000"/>
            <a:chExt cx="8992800" cy="3071108"/>
          </a:xfrm>
        </p:grpSpPr>
        <p:pic>
          <p:nvPicPr>
            <p:cNvPr id="8" name="Picture 7"/>
            <p:cNvPicPr>
              <a:picLocks/>
            </p:cNvPicPr>
            <p:nvPr/>
          </p:nvPicPr>
          <p:blipFill>
            <a:blip r:embed="rId3"/>
            <a:stretch>
              <a:fillRect/>
            </a:stretch>
          </p:blipFill>
          <p:spPr>
            <a:xfrm>
              <a:off x="-3924944" y="3429000"/>
              <a:ext cx="8992800" cy="3045600"/>
            </a:xfrm>
            <a:prstGeom prst="rect">
              <a:avLst/>
            </a:prstGeom>
            <a:solidFill>
              <a:srgbClr val="FFFFFF"/>
            </a:solidFill>
          </p:spPr>
        </p:pic>
        <p:sp>
          <p:nvSpPr>
            <p:cNvPr id="9" name="TextBox 8"/>
            <p:cNvSpPr txBox="1"/>
            <p:nvPr/>
          </p:nvSpPr>
          <p:spPr>
            <a:xfrm>
              <a:off x="-3708921" y="6130776"/>
              <a:ext cx="1467858" cy="369332"/>
            </a:xfrm>
            <a:prstGeom prst="rect">
              <a:avLst/>
            </a:prstGeom>
            <a:noFill/>
          </p:spPr>
          <p:txBody>
            <a:bodyPr wrap="none" rtlCol="0">
              <a:spAutoFit/>
            </a:bodyPr>
            <a:lstStyle/>
            <a:p>
              <a:r>
                <a:rPr lang="en-GB" sz="1800" dirty="0" err="1" smtClean="0">
                  <a:latin typeface="HelveticaNeueLT Com 45 Lt"/>
                  <a:cs typeface="HelveticaNeueLT Com 45 Lt"/>
                </a:rPr>
                <a:t>Janka</a:t>
              </a:r>
              <a:r>
                <a:rPr lang="en-GB" sz="1800" dirty="0" smtClean="0">
                  <a:latin typeface="HelveticaNeueLT Com 45 Lt"/>
                  <a:cs typeface="HelveticaNeueLT Com 45 Lt"/>
                </a:rPr>
                <a:t> (2013)</a:t>
              </a:r>
              <a:endParaRPr lang="en-GB" sz="1800" dirty="0">
                <a:latin typeface="HelveticaNeueLT Com 45 Lt"/>
                <a:cs typeface="HelveticaNeueLT Com 45 Lt"/>
              </a:endParaRPr>
            </a:p>
          </p:txBody>
        </p:sp>
      </p:grpSp>
      <p:grpSp>
        <p:nvGrpSpPr>
          <p:cNvPr id="14" name="Group 13"/>
          <p:cNvGrpSpPr/>
          <p:nvPr/>
        </p:nvGrpSpPr>
        <p:grpSpPr>
          <a:xfrm>
            <a:off x="179512" y="2263884"/>
            <a:ext cx="9001000" cy="3397364"/>
            <a:chOff x="179512" y="2263884"/>
            <a:chExt cx="9001000" cy="3397364"/>
          </a:xfrm>
        </p:grpSpPr>
        <p:pic>
          <p:nvPicPr>
            <p:cNvPr id="5" name="Picture 4"/>
            <p:cNvPicPr>
              <a:picLocks noChangeAspect="1"/>
            </p:cNvPicPr>
            <p:nvPr/>
          </p:nvPicPr>
          <p:blipFill>
            <a:blip r:embed="rId4"/>
            <a:stretch>
              <a:fillRect/>
            </a:stretch>
          </p:blipFill>
          <p:spPr>
            <a:xfrm>
              <a:off x="179512" y="2263884"/>
              <a:ext cx="8991730" cy="3045254"/>
            </a:xfrm>
            <a:prstGeom prst="rect">
              <a:avLst/>
            </a:prstGeom>
            <a:solidFill>
              <a:srgbClr val="FFFFFF"/>
            </a:solidFill>
          </p:spPr>
        </p:pic>
        <p:sp>
          <p:nvSpPr>
            <p:cNvPr id="6" name="TextBox 5"/>
            <p:cNvSpPr txBox="1"/>
            <p:nvPr/>
          </p:nvSpPr>
          <p:spPr>
            <a:xfrm>
              <a:off x="6070533" y="5291916"/>
              <a:ext cx="3109979" cy="369332"/>
            </a:xfrm>
            <a:prstGeom prst="rect">
              <a:avLst/>
            </a:prstGeom>
            <a:solidFill>
              <a:srgbClr val="FFFFFF"/>
            </a:solidFill>
          </p:spPr>
          <p:txBody>
            <a:bodyPr wrap="none" rtlCol="0">
              <a:spAutoFit/>
            </a:bodyPr>
            <a:lstStyle/>
            <a:p>
              <a:r>
                <a:rPr lang="en-GB" sz="1800" dirty="0" err="1" smtClean="0">
                  <a:latin typeface="HelveticaNeueLT Com 45 Lt"/>
                  <a:cs typeface="HelveticaNeueLT Com 45 Lt"/>
                </a:rPr>
                <a:t>Wongwathanarat</a:t>
              </a:r>
              <a:r>
                <a:rPr lang="en-GB" sz="1800" dirty="0" smtClean="0">
                  <a:latin typeface="HelveticaNeueLT Com 45 Lt"/>
                  <a:cs typeface="HelveticaNeueLT Com 45 Lt"/>
                </a:rPr>
                <a:t> et al. (2013)</a:t>
              </a:r>
              <a:endParaRPr lang="en-GB" sz="1800" dirty="0">
                <a:latin typeface="HelveticaNeueLT Com 45 Lt"/>
                <a:cs typeface="HelveticaNeueLT Com 45 Lt"/>
              </a:endParaRPr>
            </a:p>
          </p:txBody>
        </p:sp>
      </p:grpSp>
    </p:spTree>
    <p:extLst>
      <p:ext uri="{BB962C8B-B14F-4D97-AF65-F5344CB8AC3E}">
        <p14:creationId xmlns:p14="http://schemas.microsoft.com/office/powerpoint/2010/main" val="39043525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Dependence on Ni distribution</a:t>
            </a:r>
            <a:endParaRPr lang="en-GB" dirty="0"/>
          </a:p>
        </p:txBody>
      </p:sp>
      <p:grpSp>
        <p:nvGrpSpPr>
          <p:cNvPr id="6" name="Group 5"/>
          <p:cNvGrpSpPr/>
          <p:nvPr/>
        </p:nvGrpSpPr>
        <p:grpSpPr>
          <a:xfrm>
            <a:off x="1293150" y="1106884"/>
            <a:ext cx="6809449" cy="5778500"/>
            <a:chOff x="1293150" y="1106884"/>
            <a:chExt cx="6809449" cy="5778500"/>
          </a:xfrm>
        </p:grpSpPr>
        <p:pic>
          <p:nvPicPr>
            <p:cNvPr id="4" name="Picture 3"/>
            <p:cNvPicPr>
              <a:picLocks noChangeAspect="1"/>
            </p:cNvPicPr>
            <p:nvPr/>
          </p:nvPicPr>
          <p:blipFill>
            <a:blip r:embed="rId3"/>
            <a:stretch>
              <a:fillRect/>
            </a:stretch>
          </p:blipFill>
          <p:spPr>
            <a:xfrm>
              <a:off x="1293150" y="1106884"/>
              <a:ext cx="6809449" cy="5562476"/>
            </a:xfrm>
            <a:prstGeom prst="rect">
              <a:avLst/>
            </a:prstGeom>
            <a:solidFill>
              <a:srgbClr val="FFFFFF"/>
            </a:solidFill>
          </p:spPr>
        </p:pic>
        <p:sp>
          <p:nvSpPr>
            <p:cNvPr id="5" name="TextBox 4"/>
            <p:cNvSpPr txBox="1"/>
            <p:nvPr/>
          </p:nvSpPr>
          <p:spPr>
            <a:xfrm>
              <a:off x="4990413" y="6516052"/>
              <a:ext cx="3109979" cy="369332"/>
            </a:xfrm>
            <a:prstGeom prst="rect">
              <a:avLst/>
            </a:prstGeom>
            <a:solidFill>
              <a:srgbClr val="FFFFFF"/>
            </a:solidFill>
          </p:spPr>
          <p:txBody>
            <a:bodyPr wrap="none" rtlCol="0">
              <a:spAutoFit/>
            </a:bodyPr>
            <a:lstStyle/>
            <a:p>
              <a:r>
                <a:rPr lang="en-GB" sz="1800" dirty="0" err="1" smtClean="0">
                  <a:latin typeface="HelveticaNeueLT Com 45 Lt"/>
                  <a:cs typeface="HelveticaNeueLT Com 45 Lt"/>
                </a:rPr>
                <a:t>Wongwathanarat</a:t>
              </a:r>
              <a:r>
                <a:rPr lang="en-GB" sz="1800" dirty="0" smtClean="0">
                  <a:latin typeface="HelveticaNeueLT Com 45 Lt"/>
                  <a:cs typeface="HelveticaNeueLT Com 45 Lt"/>
                </a:rPr>
                <a:t> et al. (2013)</a:t>
              </a:r>
              <a:endParaRPr lang="en-GB" sz="1800" dirty="0">
                <a:latin typeface="HelveticaNeueLT Com 45 Lt"/>
                <a:cs typeface="HelveticaNeueLT Com 45 Lt"/>
              </a:endParaRPr>
            </a:p>
          </p:txBody>
        </p:sp>
      </p:grpSp>
    </p:spTree>
    <p:extLst>
      <p:ext uri="{BB962C8B-B14F-4D97-AF65-F5344CB8AC3E}">
        <p14:creationId xmlns:p14="http://schemas.microsoft.com/office/powerpoint/2010/main" val="406271343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Is this observed?</a:t>
            </a:r>
            <a:endParaRPr lang="en-GB" dirty="0"/>
          </a:p>
        </p:txBody>
      </p:sp>
      <p:sp>
        <p:nvSpPr>
          <p:cNvPr id="3" name="Content Placeholder 2"/>
          <p:cNvSpPr>
            <a:spLocks noGrp="1"/>
          </p:cNvSpPr>
          <p:nvPr>
            <p:ph idx="1"/>
          </p:nvPr>
        </p:nvSpPr>
        <p:spPr/>
        <p:txBody>
          <a:bodyPr/>
          <a:lstStyle/>
          <a:p>
            <a:r>
              <a:rPr lang="en-GB" dirty="0"/>
              <a:t>R</a:t>
            </a:r>
            <a:r>
              <a:rPr lang="en-GB" dirty="0" smtClean="0"/>
              <a:t>esolved </a:t>
            </a:r>
            <a:r>
              <a:rPr lang="en-GB" dirty="0" err="1" smtClean="0"/>
              <a:t>ejecta</a:t>
            </a:r>
            <a:r>
              <a:rPr lang="en-GB" dirty="0" smtClean="0"/>
              <a:t> observations so far limited</a:t>
            </a:r>
          </a:p>
          <a:p>
            <a:pPr lvl="1"/>
            <a:r>
              <a:rPr lang="en-GB" dirty="0" smtClean="0"/>
              <a:t>SN 1987A</a:t>
            </a:r>
          </a:p>
          <a:p>
            <a:r>
              <a:rPr lang="en-GB" dirty="0" smtClean="0"/>
              <a:t>Ni (Fe) distribution in SN remnants often difficult</a:t>
            </a:r>
          </a:p>
          <a:p>
            <a:pPr lvl="1"/>
            <a:r>
              <a:rPr lang="en-GB" dirty="0" smtClean="0"/>
              <a:t>stable Fe</a:t>
            </a:r>
          </a:p>
          <a:p>
            <a:pPr lvl="1"/>
            <a:r>
              <a:rPr lang="en-GB" dirty="0" smtClean="0"/>
              <a:t>pre-explosion Fe</a:t>
            </a:r>
          </a:p>
          <a:p>
            <a:r>
              <a:rPr lang="en-GB" dirty="0" smtClean="0"/>
              <a:t>Other elements more easily accessible</a:t>
            </a:r>
            <a:endParaRPr lang="en-GB" dirty="0"/>
          </a:p>
        </p:txBody>
      </p:sp>
    </p:spTree>
    <p:extLst>
      <p:ext uri="{BB962C8B-B14F-4D97-AF65-F5344CB8AC3E}">
        <p14:creationId xmlns:p14="http://schemas.microsoft.com/office/powerpoint/2010/main" val="426637870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Cassiopeia A</a:t>
            </a:r>
            <a:endParaRPr lang="en-GB" dirty="0"/>
          </a:p>
        </p:txBody>
      </p:sp>
      <p:sp>
        <p:nvSpPr>
          <p:cNvPr id="3" name="Content Placeholder 2"/>
          <p:cNvSpPr>
            <a:spLocks noGrp="1"/>
          </p:cNvSpPr>
          <p:nvPr>
            <p:ph idx="1"/>
          </p:nvPr>
        </p:nvSpPr>
        <p:spPr/>
        <p:txBody>
          <a:bodyPr/>
          <a:lstStyle/>
          <a:p>
            <a:r>
              <a:rPr lang="en-GB" dirty="0" smtClean="0"/>
              <a:t>Asymmetry in </a:t>
            </a:r>
            <a:r>
              <a:rPr lang="en-GB" dirty="0" err="1" smtClean="0"/>
              <a:t>ejecta</a:t>
            </a:r>
            <a:endParaRPr lang="en-GB" dirty="0" smtClean="0"/>
          </a:p>
          <a:p>
            <a:pPr lvl="1"/>
            <a:r>
              <a:rPr lang="en-GB" baseline="30000" dirty="0" smtClean="0"/>
              <a:t>44</a:t>
            </a:r>
            <a:r>
              <a:rPr lang="en-GB" dirty="0" smtClean="0"/>
              <a:t>Ti distributed</a:t>
            </a:r>
            <a:br>
              <a:rPr lang="en-GB" dirty="0" smtClean="0"/>
            </a:br>
            <a:r>
              <a:rPr lang="en-GB" dirty="0" smtClean="0"/>
              <a:t>differently from </a:t>
            </a:r>
            <a:br>
              <a:rPr lang="en-GB" dirty="0" smtClean="0"/>
            </a:br>
            <a:r>
              <a:rPr lang="en-GB" dirty="0" smtClean="0"/>
              <a:t>Si and Mg</a:t>
            </a:r>
          </a:p>
          <a:p>
            <a:pPr lvl="1"/>
            <a:r>
              <a:rPr lang="en-GB" dirty="0" smtClean="0"/>
              <a:t>‘opposite’ to the </a:t>
            </a:r>
            <a:br>
              <a:rPr lang="en-GB" dirty="0" smtClean="0"/>
            </a:br>
            <a:r>
              <a:rPr lang="en-GB" dirty="0" smtClean="0"/>
              <a:t>motion of the </a:t>
            </a:r>
            <a:br>
              <a:rPr lang="en-GB" dirty="0" smtClean="0"/>
            </a:br>
            <a:r>
              <a:rPr lang="en-GB" dirty="0" smtClean="0"/>
              <a:t>compact object</a:t>
            </a:r>
          </a:p>
          <a:p>
            <a:endParaRPr lang="en-GB" dirty="0"/>
          </a:p>
        </p:txBody>
      </p:sp>
      <p:pic>
        <p:nvPicPr>
          <p:cNvPr id="4" name="Picture 3"/>
          <p:cNvPicPr>
            <a:picLocks noChangeAspect="1"/>
          </p:cNvPicPr>
          <p:nvPr/>
        </p:nvPicPr>
        <p:blipFill>
          <a:blip r:embed="rId3"/>
          <a:stretch>
            <a:fillRect/>
          </a:stretch>
        </p:blipFill>
        <p:spPr>
          <a:xfrm>
            <a:off x="4355976" y="2132856"/>
            <a:ext cx="4608512" cy="4608512"/>
          </a:xfrm>
          <a:prstGeom prst="rect">
            <a:avLst/>
          </a:prstGeom>
        </p:spPr>
      </p:pic>
      <p:sp>
        <p:nvSpPr>
          <p:cNvPr id="5" name="TextBox 4"/>
          <p:cNvSpPr txBox="1"/>
          <p:nvPr/>
        </p:nvSpPr>
        <p:spPr>
          <a:xfrm>
            <a:off x="5652120" y="6237312"/>
            <a:ext cx="2635155" cy="369332"/>
          </a:xfrm>
          <a:prstGeom prst="rect">
            <a:avLst/>
          </a:prstGeom>
          <a:noFill/>
        </p:spPr>
        <p:txBody>
          <a:bodyPr wrap="none" rtlCol="0">
            <a:spAutoFit/>
          </a:bodyPr>
          <a:lstStyle/>
          <a:p>
            <a:r>
              <a:rPr lang="en-GB" sz="1800" dirty="0" err="1" smtClean="0">
                <a:solidFill>
                  <a:schemeClr val="bg1"/>
                </a:solidFill>
                <a:latin typeface="HelveticaNeueLT Com 45 Lt"/>
                <a:cs typeface="HelveticaNeueLT Com 45 Lt"/>
              </a:rPr>
              <a:t>Grefenstette</a:t>
            </a:r>
            <a:r>
              <a:rPr lang="en-GB" sz="1800" dirty="0" smtClean="0">
                <a:solidFill>
                  <a:schemeClr val="bg1"/>
                </a:solidFill>
                <a:latin typeface="HelveticaNeueLT Com 45 Lt"/>
                <a:cs typeface="HelveticaNeueLT Com 45 Lt"/>
              </a:rPr>
              <a:t> et al. (2014)</a:t>
            </a:r>
            <a:endParaRPr lang="en-GB" sz="1800" dirty="0">
              <a:solidFill>
                <a:schemeClr val="bg1"/>
              </a:solidFill>
              <a:latin typeface="HelveticaNeueLT Com 45 Lt"/>
              <a:cs typeface="HelveticaNeueLT Com 45 Lt"/>
            </a:endParaRPr>
          </a:p>
        </p:txBody>
      </p:sp>
      <p:sp>
        <p:nvSpPr>
          <p:cNvPr id="6" name="TextBox 5"/>
          <p:cNvSpPr txBox="1"/>
          <p:nvPr/>
        </p:nvSpPr>
        <p:spPr>
          <a:xfrm>
            <a:off x="4550560" y="2463279"/>
            <a:ext cx="669512" cy="461665"/>
          </a:xfrm>
          <a:prstGeom prst="rect">
            <a:avLst/>
          </a:prstGeom>
          <a:noFill/>
        </p:spPr>
        <p:txBody>
          <a:bodyPr wrap="none" rtlCol="0">
            <a:spAutoFit/>
          </a:bodyPr>
          <a:lstStyle/>
          <a:p>
            <a:r>
              <a:rPr lang="en-GB" baseline="30000" dirty="0" smtClean="0">
                <a:solidFill>
                  <a:srgbClr val="50C3DE"/>
                </a:solidFill>
                <a:latin typeface="HelveticaNeueLT Com 65 Md"/>
                <a:cs typeface="HelveticaNeueLT Com 65 Md"/>
              </a:rPr>
              <a:t>44</a:t>
            </a:r>
            <a:r>
              <a:rPr lang="en-GB" dirty="0" smtClean="0">
                <a:solidFill>
                  <a:srgbClr val="50C3DE"/>
                </a:solidFill>
                <a:latin typeface="HelveticaNeueLT Com 65 Md"/>
                <a:cs typeface="HelveticaNeueLT Com 65 Md"/>
              </a:rPr>
              <a:t>Ti</a:t>
            </a:r>
            <a:endParaRPr lang="en-GB" baseline="30000" dirty="0">
              <a:solidFill>
                <a:srgbClr val="50C3DE"/>
              </a:solidFill>
              <a:latin typeface="HelveticaNeueLT Com 65 Md"/>
              <a:cs typeface="HelveticaNeueLT Com 65 Md"/>
            </a:endParaRPr>
          </a:p>
        </p:txBody>
      </p:sp>
      <p:sp>
        <p:nvSpPr>
          <p:cNvPr id="7" name="TextBox 6"/>
          <p:cNvSpPr txBox="1"/>
          <p:nvPr/>
        </p:nvSpPr>
        <p:spPr>
          <a:xfrm>
            <a:off x="4550560" y="2780928"/>
            <a:ext cx="1022730" cy="461665"/>
          </a:xfrm>
          <a:prstGeom prst="rect">
            <a:avLst/>
          </a:prstGeom>
          <a:noFill/>
        </p:spPr>
        <p:txBody>
          <a:bodyPr wrap="none" rtlCol="0">
            <a:spAutoFit/>
          </a:bodyPr>
          <a:lstStyle/>
          <a:p>
            <a:r>
              <a:rPr lang="en-GB" dirty="0" smtClean="0">
                <a:solidFill>
                  <a:srgbClr val="008000"/>
                </a:solidFill>
                <a:latin typeface="HelveticaNeueLT Com 65 Md"/>
                <a:cs typeface="HelveticaNeueLT Com 65 Md"/>
              </a:rPr>
              <a:t>Si/Mg</a:t>
            </a:r>
            <a:endParaRPr lang="en-GB" dirty="0">
              <a:solidFill>
                <a:srgbClr val="008000"/>
              </a:solidFill>
              <a:latin typeface="HelveticaNeueLT Com 65 Md"/>
              <a:cs typeface="HelveticaNeueLT Com 65 Md"/>
            </a:endParaRPr>
          </a:p>
        </p:txBody>
      </p:sp>
    </p:spTree>
    <p:extLst>
      <p:ext uri="{BB962C8B-B14F-4D97-AF65-F5344CB8AC3E}">
        <p14:creationId xmlns:p14="http://schemas.microsoft.com/office/powerpoint/2010/main" val="239741995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4213" y="44624"/>
            <a:ext cx="7772400" cy="1143000"/>
          </a:xfrm>
        </p:spPr>
        <p:txBody>
          <a:bodyPr/>
          <a:lstStyle/>
          <a:p>
            <a:r>
              <a:rPr lang="en-GB" dirty="0" smtClean="0">
                <a:solidFill>
                  <a:schemeClr val="accent3">
                    <a:lumMod val="95000"/>
                  </a:schemeClr>
                </a:solidFill>
              </a:rPr>
              <a:t>SN 1987A evolution</a:t>
            </a:r>
            <a:br>
              <a:rPr lang="en-GB" dirty="0" smtClean="0">
                <a:solidFill>
                  <a:schemeClr val="accent3">
                    <a:lumMod val="95000"/>
                  </a:schemeClr>
                </a:solidFill>
              </a:rPr>
            </a:br>
            <a:r>
              <a:rPr lang="en-GB" sz="2800" dirty="0" smtClean="0">
                <a:solidFill>
                  <a:schemeClr val="accent3">
                    <a:lumMod val="95000"/>
                  </a:schemeClr>
                </a:solidFill>
              </a:rPr>
              <a:t>(1994-2010)</a:t>
            </a:r>
            <a:endParaRPr lang="en-GB" dirty="0">
              <a:solidFill>
                <a:schemeClr val="accent3">
                  <a:lumMod val="95000"/>
                </a:schemeClr>
              </a:solidFill>
            </a:endParaRPr>
          </a:p>
        </p:txBody>
      </p:sp>
      <p:sp>
        <p:nvSpPr>
          <p:cNvPr id="5" name="Content Placeholder 4"/>
          <p:cNvSpPr>
            <a:spLocks noGrp="1"/>
          </p:cNvSpPr>
          <p:nvPr>
            <p:ph idx="1"/>
          </p:nvPr>
        </p:nvSpPr>
        <p:spPr/>
        <p:txBody>
          <a:bodyPr/>
          <a:lstStyle/>
          <a:p>
            <a:endParaRPr lang="en-GB"/>
          </a:p>
        </p:txBody>
      </p:sp>
      <p:pic>
        <p:nvPicPr>
          <p:cNvPr id="203780" name="Picture 4" descr="sn1987a_mosaic.tif                                             00056E4Drobert                         C54A261A:"/>
          <p:cNvPicPr>
            <a:picLocks noChangeAspect="1" noChangeArrowheads="1"/>
          </p:cNvPicPr>
          <p:nvPr/>
        </p:nvPicPr>
        <p:blipFill>
          <a:blip r:embed="rId2" cstate="print"/>
          <a:srcRect/>
          <a:stretch>
            <a:fillRect/>
          </a:stretch>
        </p:blipFill>
        <p:spPr bwMode="auto">
          <a:xfrm>
            <a:off x="179512" y="1161142"/>
            <a:ext cx="8744272" cy="5620657"/>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do we want to learn about supernovae?</a:t>
            </a:r>
            <a:endParaRPr lang="en-GB" dirty="0"/>
          </a:p>
        </p:txBody>
      </p:sp>
      <p:sp>
        <p:nvSpPr>
          <p:cNvPr id="3" name="Content Placeholder 2"/>
          <p:cNvSpPr>
            <a:spLocks noGrp="1"/>
          </p:cNvSpPr>
          <p:nvPr>
            <p:ph sz="half" idx="1"/>
          </p:nvPr>
        </p:nvSpPr>
        <p:spPr/>
        <p:txBody>
          <a:bodyPr>
            <a:noAutofit/>
          </a:bodyPr>
          <a:lstStyle/>
          <a:p>
            <a:r>
              <a:rPr lang="en-US" dirty="0" smtClean="0">
                <a:solidFill>
                  <a:srgbClr val="FF0000"/>
                </a:solidFill>
              </a:rPr>
              <a:t>What explodes?</a:t>
            </a:r>
          </a:p>
          <a:p>
            <a:pPr lvl="1"/>
            <a:r>
              <a:rPr lang="en-US" dirty="0" smtClean="0"/>
              <a:t>progenitors, evolution towards explosion</a:t>
            </a:r>
          </a:p>
          <a:p>
            <a:r>
              <a:rPr lang="en-US" dirty="0" smtClean="0">
                <a:solidFill>
                  <a:srgbClr val="FF0000"/>
                </a:solidFill>
              </a:rPr>
              <a:t>How does it explode?</a:t>
            </a:r>
          </a:p>
          <a:p>
            <a:pPr lvl="1"/>
            <a:r>
              <a:rPr lang="en-US" dirty="0" smtClean="0"/>
              <a:t>explosion mechanisms</a:t>
            </a:r>
          </a:p>
          <a:p>
            <a:r>
              <a:rPr lang="en-US" dirty="0" smtClean="0">
                <a:solidFill>
                  <a:srgbClr val="FF0000"/>
                </a:solidFill>
              </a:rPr>
              <a:t>Where does it explode?</a:t>
            </a:r>
          </a:p>
          <a:p>
            <a:pPr lvl="1"/>
            <a:r>
              <a:rPr lang="en-US" dirty="0" smtClean="0"/>
              <a:t>environment </a:t>
            </a:r>
          </a:p>
          <a:p>
            <a:pPr lvl="2"/>
            <a:r>
              <a:rPr lang="en-US" dirty="0" smtClean="0"/>
              <a:t>local and global</a:t>
            </a:r>
          </a:p>
          <a:p>
            <a:pPr lvl="1"/>
            <a:r>
              <a:rPr lang="en-US" dirty="0" smtClean="0"/>
              <a:t>feedback</a:t>
            </a:r>
          </a:p>
        </p:txBody>
      </p:sp>
      <p:sp>
        <p:nvSpPr>
          <p:cNvPr id="4" name="Content Placeholder 3"/>
          <p:cNvSpPr>
            <a:spLocks noGrp="1"/>
          </p:cNvSpPr>
          <p:nvPr>
            <p:ph sz="half" idx="2"/>
          </p:nvPr>
        </p:nvSpPr>
        <p:spPr/>
        <p:txBody>
          <a:bodyPr>
            <a:noAutofit/>
          </a:bodyPr>
          <a:lstStyle/>
          <a:p>
            <a:r>
              <a:rPr lang="en-US" dirty="0" smtClean="0">
                <a:solidFill>
                  <a:srgbClr val="FF0000"/>
                </a:solidFill>
              </a:rPr>
              <a:t>What is left behind?</a:t>
            </a:r>
          </a:p>
          <a:p>
            <a:pPr lvl="1"/>
            <a:r>
              <a:rPr lang="en-US" dirty="0" smtClean="0"/>
              <a:t>remnants</a:t>
            </a:r>
          </a:p>
          <a:p>
            <a:pPr lvl="1"/>
            <a:r>
              <a:rPr lang="en-US" dirty="0" smtClean="0"/>
              <a:t>compact remnants</a:t>
            </a:r>
          </a:p>
          <a:p>
            <a:pPr lvl="1"/>
            <a:r>
              <a:rPr lang="en-US" dirty="0" smtClean="0"/>
              <a:t>chemical enrichment</a:t>
            </a:r>
          </a:p>
          <a:p>
            <a:r>
              <a:rPr lang="en-US" dirty="0" smtClean="0">
                <a:solidFill>
                  <a:srgbClr val="FF0000"/>
                </a:solidFill>
              </a:rPr>
              <a:t>Other uses of the explosions</a:t>
            </a:r>
          </a:p>
          <a:p>
            <a:pPr lvl="1"/>
            <a:r>
              <a:rPr lang="en-US" dirty="0" smtClean="0"/>
              <a:t>light beacons</a:t>
            </a:r>
          </a:p>
          <a:p>
            <a:pPr lvl="1"/>
            <a:r>
              <a:rPr lang="en-US" dirty="0" smtClean="0"/>
              <a:t>distance indicators</a:t>
            </a:r>
          </a:p>
          <a:p>
            <a:pPr lvl="1"/>
            <a:r>
              <a:rPr lang="en-US" dirty="0" smtClean="0"/>
              <a:t>chemical factories</a:t>
            </a:r>
            <a:endParaRPr lang="en-GB" dirty="0" smtClean="0"/>
          </a:p>
        </p:txBody>
      </p:sp>
    </p:spTree>
    <p:extLst>
      <p:ext uri="{BB962C8B-B14F-4D97-AF65-F5344CB8AC3E}">
        <p14:creationId xmlns:p14="http://schemas.microsoft.com/office/powerpoint/2010/main" val="4500493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inner </a:t>
            </a:r>
            <a:r>
              <a:rPr lang="en-US" dirty="0" err="1" smtClean="0"/>
              <a:t>ejecta</a:t>
            </a:r>
            <a:endParaRPr lang="en-GB" dirty="0"/>
          </a:p>
        </p:txBody>
      </p:sp>
      <p:sp>
        <p:nvSpPr>
          <p:cNvPr id="3" name="Content Placeholder 2"/>
          <p:cNvSpPr>
            <a:spLocks noGrp="1"/>
          </p:cNvSpPr>
          <p:nvPr>
            <p:ph idx="1"/>
          </p:nvPr>
        </p:nvSpPr>
        <p:spPr>
          <a:xfrm>
            <a:off x="539552" y="1557338"/>
            <a:ext cx="7772400" cy="4114800"/>
          </a:xfrm>
        </p:spPr>
        <p:txBody>
          <a:bodyPr/>
          <a:lstStyle/>
          <a:p>
            <a:pPr>
              <a:buNone/>
            </a:pPr>
            <a:r>
              <a:rPr lang="en-US" dirty="0" smtClean="0"/>
              <a:t>Comparison optical vs. IR</a:t>
            </a:r>
          </a:p>
          <a:p>
            <a:pPr lvl="1">
              <a:buNone/>
            </a:pPr>
            <a:r>
              <a:rPr lang="en-US" dirty="0" smtClean="0"/>
              <a:t>optical </a:t>
            </a:r>
          </a:p>
          <a:p>
            <a:pPr lvl="2">
              <a:buNone/>
            </a:pPr>
            <a:r>
              <a:rPr lang="en-US" dirty="0" smtClean="0"/>
              <a:t>heated by X-rays</a:t>
            </a:r>
          </a:p>
          <a:p>
            <a:pPr lvl="1">
              <a:buNone/>
            </a:pPr>
            <a:r>
              <a:rPr lang="en-US" dirty="0" smtClean="0"/>
              <a:t>IR</a:t>
            </a:r>
          </a:p>
          <a:p>
            <a:pPr lvl="2">
              <a:buNone/>
            </a:pPr>
            <a:r>
              <a:rPr lang="en-US" dirty="0" smtClean="0"/>
              <a:t>radioactive heating</a:t>
            </a:r>
            <a:endParaRPr lang="en-GB" dirty="0"/>
          </a:p>
        </p:txBody>
      </p:sp>
      <p:pic>
        <p:nvPicPr>
          <p:cNvPr id="6147" name="Picture 3"/>
          <p:cNvPicPr>
            <a:picLocks noChangeAspect="1" noChangeArrowheads="1"/>
          </p:cNvPicPr>
          <p:nvPr/>
        </p:nvPicPr>
        <p:blipFill>
          <a:blip r:embed="rId2" cstate="print"/>
          <a:srcRect/>
          <a:stretch>
            <a:fillRect/>
          </a:stretch>
        </p:blipFill>
        <p:spPr bwMode="auto">
          <a:xfrm>
            <a:off x="4427984" y="2348880"/>
            <a:ext cx="4541745" cy="3744416"/>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684213" y="116632"/>
            <a:ext cx="7772400" cy="1143000"/>
          </a:xfrm>
        </p:spPr>
        <p:txBody>
          <a:bodyPr/>
          <a:lstStyle/>
          <a:p>
            <a:r>
              <a:rPr lang="en-GB" dirty="0"/>
              <a:t>Asymmetry in the </a:t>
            </a:r>
            <a:r>
              <a:rPr lang="en-GB" dirty="0" err="1"/>
              <a:t>ejecta</a:t>
            </a:r>
            <a:endParaRPr lang="en-GB" dirty="0"/>
          </a:p>
        </p:txBody>
      </p:sp>
      <p:grpSp>
        <p:nvGrpSpPr>
          <p:cNvPr id="12" name="Group 11"/>
          <p:cNvGrpSpPr/>
          <p:nvPr/>
        </p:nvGrpSpPr>
        <p:grpSpPr>
          <a:xfrm>
            <a:off x="136800" y="1152128"/>
            <a:ext cx="9007200" cy="5589240"/>
            <a:chOff x="72000" y="1268760"/>
            <a:chExt cx="9007200" cy="5589240"/>
          </a:xfrm>
        </p:grpSpPr>
        <p:grpSp>
          <p:nvGrpSpPr>
            <p:cNvPr id="8" name="Group 7"/>
            <p:cNvGrpSpPr/>
            <p:nvPr/>
          </p:nvGrpSpPr>
          <p:grpSpPr>
            <a:xfrm>
              <a:off x="72000" y="1268760"/>
              <a:ext cx="9007200" cy="5589240"/>
              <a:chOff x="72000" y="1268760"/>
              <a:chExt cx="9007200" cy="5589240"/>
            </a:xfrm>
          </p:grpSpPr>
          <p:pic>
            <p:nvPicPr>
              <p:cNvPr id="2050" name="Picture 2"/>
              <p:cNvPicPr>
                <a:picLocks noChangeAspect="1" noChangeArrowheads="1"/>
              </p:cNvPicPr>
              <p:nvPr/>
            </p:nvPicPr>
            <p:blipFill>
              <a:blip r:embed="rId2" cstate="print"/>
              <a:srcRect/>
              <a:stretch>
                <a:fillRect/>
              </a:stretch>
            </p:blipFill>
            <p:spPr bwMode="auto">
              <a:xfrm>
                <a:off x="72000" y="1268760"/>
                <a:ext cx="9006071" cy="3600400"/>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72000" y="4869924"/>
                <a:ext cx="9007200" cy="1988076"/>
              </a:xfrm>
              <a:prstGeom prst="rect">
                <a:avLst/>
              </a:prstGeom>
              <a:noFill/>
              <a:ln w="9525">
                <a:noFill/>
                <a:miter lim="800000"/>
                <a:headEnd/>
                <a:tailEnd/>
              </a:ln>
            </p:spPr>
          </p:pic>
        </p:grpSp>
        <p:sp>
          <p:nvSpPr>
            <p:cNvPr id="9" name="TextBox 8"/>
            <p:cNvSpPr txBox="1"/>
            <p:nvPr/>
          </p:nvSpPr>
          <p:spPr>
            <a:xfrm>
              <a:off x="7236296" y="1700808"/>
              <a:ext cx="1454244" cy="400110"/>
            </a:xfrm>
            <a:prstGeom prst="rect">
              <a:avLst/>
            </a:prstGeom>
            <a:noFill/>
          </p:spPr>
          <p:txBody>
            <a:bodyPr wrap="none" rtlCol="0">
              <a:spAutoFit/>
            </a:bodyPr>
            <a:lstStyle/>
            <a:p>
              <a:r>
                <a:rPr lang="en-GB" sz="2000" dirty="0" smtClean="0">
                  <a:latin typeface="HelveticaNeueLT Com 45 Lt" pitchFamily="34" charset="0"/>
                </a:rPr>
                <a:t>[Si I] +[Fe II]</a:t>
              </a:r>
              <a:endParaRPr lang="en-GB" sz="2000" dirty="0">
                <a:latin typeface="HelveticaNeueLT Com 45 Lt" pitchFamily="34" charset="0"/>
              </a:endParaRPr>
            </a:p>
          </p:txBody>
        </p:sp>
      </p:grpSp>
      <p:grpSp>
        <p:nvGrpSpPr>
          <p:cNvPr id="11" name="Group 10"/>
          <p:cNvGrpSpPr/>
          <p:nvPr/>
        </p:nvGrpSpPr>
        <p:grpSpPr>
          <a:xfrm>
            <a:off x="0" y="1628800"/>
            <a:ext cx="9007200" cy="5111918"/>
            <a:chOff x="72000" y="2205514"/>
            <a:chExt cx="9007200" cy="5111918"/>
          </a:xfrm>
        </p:grpSpPr>
        <p:pic>
          <p:nvPicPr>
            <p:cNvPr id="2051" name="Picture 3"/>
            <p:cNvPicPr>
              <a:picLocks noChangeAspect="1" noChangeArrowheads="1"/>
            </p:cNvPicPr>
            <p:nvPr/>
          </p:nvPicPr>
          <p:blipFill>
            <a:blip r:embed="rId4" cstate="print"/>
            <a:srcRect/>
            <a:stretch>
              <a:fillRect/>
            </a:stretch>
          </p:blipFill>
          <p:spPr bwMode="auto">
            <a:xfrm>
              <a:off x="72000" y="2205514"/>
              <a:ext cx="9007200" cy="5111918"/>
            </a:xfrm>
            <a:prstGeom prst="rect">
              <a:avLst/>
            </a:prstGeom>
            <a:noFill/>
            <a:ln w="9525">
              <a:noFill/>
              <a:miter lim="800000"/>
              <a:headEnd/>
              <a:tailEnd/>
            </a:ln>
          </p:spPr>
        </p:pic>
        <p:sp>
          <p:nvSpPr>
            <p:cNvPr id="10" name="TextBox 9"/>
            <p:cNvSpPr txBox="1"/>
            <p:nvPr/>
          </p:nvSpPr>
          <p:spPr>
            <a:xfrm>
              <a:off x="467544" y="2420888"/>
              <a:ext cx="1454244" cy="707886"/>
            </a:xfrm>
            <a:prstGeom prst="rect">
              <a:avLst/>
            </a:prstGeom>
            <a:noFill/>
          </p:spPr>
          <p:txBody>
            <a:bodyPr wrap="none" rtlCol="0">
              <a:spAutoFit/>
            </a:bodyPr>
            <a:lstStyle/>
            <a:p>
              <a:r>
                <a:rPr lang="en-GB" sz="2000" dirty="0" smtClean="0">
                  <a:latin typeface="HelveticaNeueLT Com 45 Lt" pitchFamily="34" charset="0"/>
                </a:rPr>
                <a:t>[Si I] +[Fe II]</a:t>
              </a:r>
            </a:p>
            <a:p>
              <a:r>
                <a:rPr lang="en-GB" sz="2000" dirty="0" smtClean="0">
                  <a:latin typeface="HelveticaNeueLT Com 45 Lt" pitchFamily="34" charset="0"/>
                </a:rPr>
                <a:t>1.64 </a:t>
              </a:r>
              <a:r>
                <a:rPr lang="el-GR" sz="2000" dirty="0" smtClean="0">
                  <a:latin typeface="HelveticaNeueLT Com 45 Lt" pitchFamily="34" charset="0"/>
                  <a:cs typeface="Times New Roman"/>
                </a:rPr>
                <a:t>μ</a:t>
              </a:r>
              <a:r>
                <a:rPr lang="en-US" sz="2000" dirty="0" smtClean="0">
                  <a:latin typeface="HelveticaNeueLT Com 45 Lt" pitchFamily="34" charset="0"/>
                  <a:cs typeface="Times New Roman"/>
                </a:rPr>
                <a:t>m</a:t>
              </a:r>
              <a:endParaRPr lang="en-GB" sz="2000" dirty="0">
                <a:latin typeface="HelveticaNeueLT Com 45 Lt" pitchFamily="34" charset="0"/>
              </a:endParaRPr>
            </a:p>
          </p:txBody>
        </p:sp>
      </p:grpSp>
      <p:sp>
        <p:nvSpPr>
          <p:cNvPr id="13" name="Content Placeholder 12"/>
          <p:cNvSpPr>
            <a:spLocks noGrp="1"/>
          </p:cNvSpPr>
          <p:nvPr>
            <p:ph idx="1"/>
          </p:nvPr>
        </p:nvSpPr>
        <p:spPr/>
        <p:txBody>
          <a:bodyPr/>
          <a:lstStyle/>
          <a:p>
            <a:endParaRPr lang="en-GB"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The next surprise</a:t>
            </a:r>
            <a:endParaRPr lang="en-GB" dirty="0"/>
          </a:p>
        </p:txBody>
      </p:sp>
      <p:sp>
        <p:nvSpPr>
          <p:cNvPr id="5" name="Content Placeholder 4"/>
          <p:cNvSpPr>
            <a:spLocks noGrp="1"/>
          </p:cNvSpPr>
          <p:nvPr>
            <p:ph idx="1"/>
          </p:nvPr>
        </p:nvSpPr>
        <p:spPr>
          <a:xfrm>
            <a:off x="467544" y="1124744"/>
            <a:ext cx="7772400" cy="4114800"/>
          </a:xfrm>
        </p:spPr>
        <p:txBody>
          <a:bodyPr/>
          <a:lstStyle/>
          <a:p>
            <a:pPr>
              <a:buNone/>
            </a:pPr>
            <a:r>
              <a:rPr lang="en-US" dirty="0" smtClean="0"/>
              <a:t>X-raying the </a:t>
            </a:r>
            <a:r>
              <a:rPr lang="en-US" dirty="0" err="1" smtClean="0"/>
              <a:t>ejecta</a:t>
            </a:r>
            <a:r>
              <a:rPr lang="en-US" dirty="0" smtClean="0"/>
              <a:t> of SN 1987A</a:t>
            </a:r>
          </a:p>
          <a:p>
            <a:pPr lvl="1"/>
            <a:endParaRPr lang="en-US" dirty="0" smtClean="0"/>
          </a:p>
          <a:p>
            <a:pPr lvl="1"/>
            <a:endParaRPr lang="en-US" dirty="0" smtClean="0"/>
          </a:p>
          <a:p>
            <a:pPr lvl="1">
              <a:spcBef>
                <a:spcPts val="2400"/>
              </a:spcBef>
            </a:pPr>
            <a:endParaRPr lang="en-US" dirty="0" smtClean="0"/>
          </a:p>
          <a:p>
            <a:pPr lvl="1">
              <a:spcBef>
                <a:spcPts val="2400"/>
              </a:spcBef>
              <a:buNone/>
            </a:pPr>
            <a:r>
              <a:rPr lang="en-US" dirty="0" smtClean="0"/>
              <a:t>flux of the inner </a:t>
            </a:r>
            <a:br>
              <a:rPr lang="en-US" dirty="0" smtClean="0"/>
            </a:br>
            <a:r>
              <a:rPr lang="en-US" dirty="0" err="1" smtClean="0"/>
              <a:t>ejecta</a:t>
            </a:r>
            <a:r>
              <a:rPr lang="en-US" dirty="0" smtClean="0"/>
              <a:t> has increased</a:t>
            </a:r>
            <a:br>
              <a:rPr lang="en-US" dirty="0" smtClean="0"/>
            </a:br>
            <a:r>
              <a:rPr lang="en-US" dirty="0" smtClean="0"/>
              <a:t>again (starting at</a:t>
            </a:r>
            <a:br>
              <a:rPr lang="en-US" dirty="0" smtClean="0"/>
            </a:br>
            <a:r>
              <a:rPr lang="en-US" dirty="0" smtClean="0"/>
              <a:t>about 13.5 years)</a:t>
            </a:r>
          </a:p>
          <a:p>
            <a:pPr lvl="1">
              <a:buNone/>
            </a:pPr>
            <a:r>
              <a:rPr lang="en-US" dirty="0" smtClean="0"/>
              <a:t>sign of additional </a:t>
            </a:r>
            <a:br>
              <a:rPr lang="en-US" dirty="0" smtClean="0"/>
            </a:br>
            <a:r>
              <a:rPr lang="en-US" dirty="0" smtClean="0"/>
              <a:t>energy input</a:t>
            </a:r>
          </a:p>
        </p:txBody>
      </p:sp>
      <p:grpSp>
        <p:nvGrpSpPr>
          <p:cNvPr id="2" name="Group 13"/>
          <p:cNvGrpSpPr/>
          <p:nvPr/>
        </p:nvGrpSpPr>
        <p:grpSpPr>
          <a:xfrm>
            <a:off x="1432520" y="1672208"/>
            <a:ext cx="6019800" cy="1828800"/>
            <a:chOff x="1066800" y="2133600"/>
            <a:chExt cx="6096000" cy="1905000"/>
          </a:xfrm>
        </p:grpSpPr>
        <p:grpSp>
          <p:nvGrpSpPr>
            <p:cNvPr id="3" name="Group 8"/>
            <p:cNvGrpSpPr/>
            <p:nvPr/>
          </p:nvGrpSpPr>
          <p:grpSpPr>
            <a:xfrm>
              <a:off x="1066800" y="2452477"/>
              <a:ext cx="6096000" cy="1586123"/>
              <a:chOff x="1066800" y="2452477"/>
              <a:chExt cx="6096000" cy="1586123"/>
            </a:xfrm>
          </p:grpSpPr>
          <p:pic>
            <p:nvPicPr>
              <p:cNvPr id="1026" name="Picture 2"/>
              <p:cNvPicPr>
                <a:picLocks noChangeAspect="1" noChangeArrowheads="1"/>
              </p:cNvPicPr>
              <p:nvPr/>
            </p:nvPicPr>
            <p:blipFill>
              <a:blip r:embed="rId2" cstate="print"/>
              <a:srcRect/>
              <a:stretch>
                <a:fillRect/>
              </a:stretch>
            </p:blipFill>
            <p:spPr bwMode="auto">
              <a:xfrm>
                <a:off x="1752600" y="2452477"/>
                <a:ext cx="5410200" cy="1586123"/>
              </a:xfrm>
              <a:prstGeom prst="rect">
                <a:avLst/>
              </a:prstGeom>
              <a:noFill/>
              <a:ln w="9525">
                <a:noFill/>
                <a:miter lim="800000"/>
                <a:headEnd/>
                <a:tailEnd/>
              </a:ln>
            </p:spPr>
          </p:pic>
          <p:sp>
            <p:nvSpPr>
              <p:cNvPr id="7" name="TextBox 6"/>
              <p:cNvSpPr txBox="1"/>
              <p:nvPr/>
            </p:nvSpPr>
            <p:spPr>
              <a:xfrm>
                <a:off x="1066800" y="2590800"/>
                <a:ext cx="465192" cy="584775"/>
              </a:xfrm>
              <a:prstGeom prst="rect">
                <a:avLst/>
              </a:prstGeom>
              <a:noFill/>
            </p:spPr>
            <p:txBody>
              <a:bodyPr wrap="none" rtlCol="0">
                <a:spAutoFit/>
              </a:bodyPr>
              <a:lstStyle/>
              <a:p>
                <a:r>
                  <a:rPr lang="en-GB" sz="3200" dirty="0" smtClean="0">
                    <a:latin typeface="HelveticaNeueLT Com 55 Roman" pitchFamily="34" charset="0"/>
                  </a:rPr>
                  <a:t>R</a:t>
                </a:r>
                <a:endParaRPr lang="en-GB" sz="3200" dirty="0">
                  <a:latin typeface="HelveticaNeueLT Com 55 Roman" pitchFamily="34" charset="0"/>
                </a:endParaRPr>
              </a:p>
            </p:txBody>
          </p:sp>
          <p:sp>
            <p:nvSpPr>
              <p:cNvPr id="8" name="TextBox 7"/>
              <p:cNvSpPr txBox="1"/>
              <p:nvPr/>
            </p:nvSpPr>
            <p:spPr>
              <a:xfrm>
                <a:off x="1066800" y="3301425"/>
                <a:ext cx="465192" cy="584775"/>
              </a:xfrm>
              <a:prstGeom prst="rect">
                <a:avLst/>
              </a:prstGeom>
              <a:noFill/>
            </p:spPr>
            <p:txBody>
              <a:bodyPr wrap="none" rtlCol="0">
                <a:spAutoFit/>
              </a:bodyPr>
              <a:lstStyle/>
              <a:p>
                <a:r>
                  <a:rPr lang="en-GB" sz="3200" dirty="0" smtClean="0">
                    <a:latin typeface="HelveticaNeueLT Com 55 Roman" pitchFamily="34" charset="0"/>
                  </a:rPr>
                  <a:t>B</a:t>
                </a:r>
                <a:endParaRPr lang="en-GB" sz="3200" dirty="0">
                  <a:latin typeface="HelveticaNeueLT Com 55 Roman" pitchFamily="34" charset="0"/>
                </a:endParaRPr>
              </a:p>
            </p:txBody>
          </p:sp>
        </p:grpSp>
        <p:sp>
          <p:nvSpPr>
            <p:cNvPr id="10" name="TextBox 9"/>
            <p:cNvSpPr txBox="1"/>
            <p:nvPr/>
          </p:nvSpPr>
          <p:spPr>
            <a:xfrm>
              <a:off x="2133600" y="2133600"/>
              <a:ext cx="764896" cy="416781"/>
            </a:xfrm>
            <a:prstGeom prst="rect">
              <a:avLst/>
            </a:prstGeom>
            <a:noFill/>
          </p:spPr>
          <p:txBody>
            <a:bodyPr wrap="none" rtlCol="0">
              <a:spAutoFit/>
            </a:bodyPr>
            <a:lstStyle/>
            <a:p>
              <a:r>
                <a:rPr lang="en-GB" sz="2000" dirty="0" smtClean="0">
                  <a:latin typeface="HelveticaNeueLT Com 45 Lt" pitchFamily="34" charset="0"/>
                </a:rPr>
                <a:t>1994</a:t>
              </a:r>
              <a:endParaRPr lang="en-GB" sz="2000" dirty="0">
                <a:latin typeface="HelveticaNeueLT Com 45 Lt" pitchFamily="34" charset="0"/>
              </a:endParaRPr>
            </a:p>
          </p:txBody>
        </p:sp>
        <p:sp>
          <p:nvSpPr>
            <p:cNvPr id="11" name="TextBox 10"/>
            <p:cNvSpPr txBox="1"/>
            <p:nvPr/>
          </p:nvSpPr>
          <p:spPr>
            <a:xfrm>
              <a:off x="4800601" y="2133600"/>
              <a:ext cx="764896" cy="416781"/>
            </a:xfrm>
            <a:prstGeom prst="rect">
              <a:avLst/>
            </a:prstGeom>
            <a:noFill/>
          </p:spPr>
          <p:txBody>
            <a:bodyPr wrap="none" rtlCol="0">
              <a:spAutoFit/>
            </a:bodyPr>
            <a:lstStyle/>
            <a:p>
              <a:r>
                <a:rPr lang="en-GB" sz="2000" dirty="0" smtClean="0">
                  <a:latin typeface="HelveticaNeueLT Com 45 Lt" pitchFamily="34" charset="0"/>
                </a:rPr>
                <a:t>2003</a:t>
              </a:r>
              <a:endParaRPr lang="en-GB" sz="2000" dirty="0">
                <a:latin typeface="HelveticaNeueLT Com 45 Lt" pitchFamily="34" charset="0"/>
              </a:endParaRPr>
            </a:p>
          </p:txBody>
        </p:sp>
        <p:sp>
          <p:nvSpPr>
            <p:cNvPr id="12" name="TextBox 11"/>
            <p:cNvSpPr txBox="1"/>
            <p:nvPr/>
          </p:nvSpPr>
          <p:spPr>
            <a:xfrm>
              <a:off x="3505200" y="2133600"/>
              <a:ext cx="764896" cy="416781"/>
            </a:xfrm>
            <a:prstGeom prst="rect">
              <a:avLst/>
            </a:prstGeom>
            <a:noFill/>
          </p:spPr>
          <p:txBody>
            <a:bodyPr wrap="none" rtlCol="0">
              <a:spAutoFit/>
            </a:bodyPr>
            <a:lstStyle/>
            <a:p>
              <a:r>
                <a:rPr lang="en-GB" sz="2000" dirty="0" smtClean="0">
                  <a:latin typeface="HelveticaNeueLT Com 45 Lt" pitchFamily="34" charset="0"/>
                </a:rPr>
                <a:t>1999</a:t>
              </a:r>
              <a:endParaRPr lang="en-GB" sz="2000" dirty="0">
                <a:latin typeface="HelveticaNeueLT Com 45 Lt" pitchFamily="34" charset="0"/>
              </a:endParaRPr>
            </a:p>
          </p:txBody>
        </p:sp>
        <p:sp>
          <p:nvSpPr>
            <p:cNvPr id="13" name="TextBox 12"/>
            <p:cNvSpPr txBox="1"/>
            <p:nvPr/>
          </p:nvSpPr>
          <p:spPr>
            <a:xfrm>
              <a:off x="6172201" y="2133600"/>
              <a:ext cx="764896" cy="416781"/>
            </a:xfrm>
            <a:prstGeom prst="rect">
              <a:avLst/>
            </a:prstGeom>
            <a:noFill/>
          </p:spPr>
          <p:txBody>
            <a:bodyPr wrap="none" rtlCol="0">
              <a:spAutoFit/>
            </a:bodyPr>
            <a:lstStyle/>
            <a:p>
              <a:r>
                <a:rPr lang="en-GB" sz="2000" dirty="0" smtClean="0">
                  <a:latin typeface="HelveticaNeueLT Com 45 Lt" pitchFamily="34" charset="0"/>
                </a:rPr>
                <a:t>2009</a:t>
              </a:r>
              <a:endParaRPr lang="en-GB" sz="2000" dirty="0">
                <a:latin typeface="HelveticaNeueLT Com 45 Lt" pitchFamily="34" charset="0"/>
              </a:endParaRPr>
            </a:p>
          </p:txBody>
        </p:sp>
      </p:grpSp>
      <p:pic>
        <p:nvPicPr>
          <p:cNvPr id="1028" name="Picture 4"/>
          <p:cNvPicPr>
            <a:picLocks noChangeAspect="1" noChangeArrowheads="1"/>
          </p:cNvPicPr>
          <p:nvPr/>
        </p:nvPicPr>
        <p:blipFill>
          <a:blip r:embed="rId3" cstate="print"/>
          <a:srcRect/>
          <a:stretch>
            <a:fillRect/>
          </a:stretch>
        </p:blipFill>
        <p:spPr bwMode="auto">
          <a:xfrm>
            <a:off x="4586847" y="3861048"/>
            <a:ext cx="4449649" cy="2592288"/>
          </a:xfrm>
          <a:prstGeom prst="rect">
            <a:avLst/>
          </a:prstGeom>
          <a:noFill/>
          <a:ln w="9525">
            <a:noFill/>
            <a:miter lim="800000"/>
            <a:headEnd/>
            <a:tailEnd/>
          </a:ln>
        </p:spPr>
      </p:pic>
      <p:sp>
        <p:nvSpPr>
          <p:cNvPr id="14" name="TextBox 13"/>
          <p:cNvSpPr txBox="1"/>
          <p:nvPr/>
        </p:nvSpPr>
        <p:spPr>
          <a:xfrm>
            <a:off x="6231047" y="3471391"/>
            <a:ext cx="2733441" cy="461665"/>
          </a:xfrm>
          <a:prstGeom prst="rect">
            <a:avLst/>
          </a:prstGeom>
          <a:noFill/>
        </p:spPr>
        <p:txBody>
          <a:bodyPr wrap="none" rtlCol="0">
            <a:spAutoFit/>
          </a:bodyPr>
          <a:lstStyle/>
          <a:p>
            <a:r>
              <a:rPr lang="en-GB" dirty="0" smtClean="0">
                <a:latin typeface="HelveticaNeueLT Com 45 Lt" pitchFamily="34" charset="0"/>
              </a:rPr>
              <a:t>Larsson et al. 2011</a:t>
            </a:r>
            <a:endParaRPr lang="en-GB" dirty="0">
              <a:latin typeface="HelveticaNeueLT Com 45 Lt"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happening?</a:t>
            </a:r>
            <a:endParaRPr lang="en-GB" dirty="0"/>
          </a:p>
        </p:txBody>
      </p:sp>
      <p:sp>
        <p:nvSpPr>
          <p:cNvPr id="3" name="Content Placeholder 2"/>
          <p:cNvSpPr>
            <a:spLocks noGrp="1"/>
          </p:cNvSpPr>
          <p:nvPr>
            <p:ph idx="1"/>
          </p:nvPr>
        </p:nvSpPr>
        <p:spPr>
          <a:xfrm>
            <a:off x="323528" y="1330424"/>
            <a:ext cx="8496944" cy="4114800"/>
          </a:xfrm>
        </p:spPr>
        <p:txBody>
          <a:bodyPr/>
          <a:lstStyle/>
          <a:p>
            <a:pPr>
              <a:buNone/>
            </a:pPr>
            <a:r>
              <a:rPr lang="en-US" dirty="0" smtClean="0"/>
              <a:t>The outer </a:t>
            </a:r>
            <a:r>
              <a:rPr lang="en-US" dirty="0" err="1" smtClean="0"/>
              <a:t>ejecta</a:t>
            </a:r>
            <a:r>
              <a:rPr lang="en-US" dirty="0" smtClean="0"/>
              <a:t> has reached the equatorial ring and creates shocks in the dense material</a:t>
            </a:r>
          </a:p>
          <a:p>
            <a:pPr>
              <a:buNone/>
            </a:pPr>
            <a:r>
              <a:rPr lang="en-US" dirty="0" smtClean="0"/>
              <a:t>X-rays are emitted in all directions </a:t>
            </a:r>
          </a:p>
          <a:p>
            <a:pPr lvl="1">
              <a:buNone/>
            </a:pPr>
            <a:r>
              <a:rPr lang="en-US" dirty="0" smtClean="0"/>
              <a:t>heat the inner </a:t>
            </a:r>
            <a:r>
              <a:rPr lang="en-US" dirty="0" err="1" smtClean="0"/>
              <a:t>ejecta</a:t>
            </a:r>
            <a:endParaRPr lang="en-US" dirty="0" smtClean="0"/>
          </a:p>
          <a:p>
            <a:pPr>
              <a:buNone/>
            </a:pPr>
            <a:r>
              <a:rPr lang="en-US" dirty="0" smtClean="0"/>
              <a:t>Other possibilities excluded</a:t>
            </a:r>
          </a:p>
          <a:p>
            <a:pPr lvl="1"/>
            <a:r>
              <a:rPr lang="en-US" dirty="0" smtClean="0"/>
              <a:t>reverse shock in HII region </a:t>
            </a:r>
            <a:r>
              <a:rPr lang="en-US" dirty="0" smtClean="0">
                <a:sym typeface="Wingdings" pitchFamily="2" charset="2"/>
              </a:rPr>
              <a:t> no increase in (broad) Ly</a:t>
            </a:r>
            <a:r>
              <a:rPr lang="el-GR" dirty="0" smtClean="0">
                <a:sym typeface="Wingdings" pitchFamily="2" charset="2"/>
              </a:rPr>
              <a:t>α</a:t>
            </a:r>
            <a:r>
              <a:rPr lang="en-US" dirty="0" smtClean="0">
                <a:sym typeface="Wingdings" pitchFamily="2" charset="2"/>
              </a:rPr>
              <a:t> or H</a:t>
            </a:r>
            <a:r>
              <a:rPr lang="el-GR" dirty="0" smtClean="0">
                <a:sym typeface="Wingdings" pitchFamily="2" charset="2"/>
              </a:rPr>
              <a:t>α</a:t>
            </a:r>
            <a:r>
              <a:rPr lang="en-US" dirty="0" smtClean="0">
                <a:sym typeface="Wingdings" pitchFamily="2" charset="2"/>
              </a:rPr>
              <a:t> observed</a:t>
            </a:r>
          </a:p>
          <a:p>
            <a:pPr lvl="1"/>
            <a:r>
              <a:rPr lang="en-US" dirty="0" smtClean="0">
                <a:sym typeface="Wingdings" pitchFamily="2" charset="2"/>
              </a:rPr>
              <a:t>pulsar  no trace so far (e.g. in radio or X-rays)</a:t>
            </a:r>
          </a:p>
          <a:p>
            <a:pPr lvl="1"/>
            <a:r>
              <a:rPr lang="en-US" dirty="0" smtClean="0">
                <a:sym typeface="Wingdings" pitchFamily="2" charset="2"/>
              </a:rPr>
              <a:t>transition from optically thick to optically thin dust  unlikely to occur at this point</a:t>
            </a:r>
            <a:endParaRPr lang="en-US" dirty="0" smtClean="0"/>
          </a:p>
          <a:p>
            <a:endParaRPr lang="en-GB"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5442156" y="4419600"/>
            <a:ext cx="3549444" cy="24384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Transition to SN remnant</a:t>
            </a:r>
            <a:endParaRPr lang="en-GB" dirty="0"/>
          </a:p>
        </p:txBody>
      </p:sp>
      <p:sp>
        <p:nvSpPr>
          <p:cNvPr id="3" name="Content Placeholder 2"/>
          <p:cNvSpPr>
            <a:spLocks noGrp="1"/>
          </p:cNvSpPr>
          <p:nvPr>
            <p:ph idx="1"/>
          </p:nvPr>
        </p:nvSpPr>
        <p:spPr>
          <a:xfrm>
            <a:off x="457200" y="1600200"/>
            <a:ext cx="8001000" cy="4525963"/>
          </a:xfrm>
        </p:spPr>
        <p:txBody>
          <a:bodyPr>
            <a:normAutofit lnSpcReduction="10000"/>
          </a:bodyPr>
          <a:lstStyle/>
          <a:p>
            <a:pPr>
              <a:buNone/>
            </a:pPr>
            <a:r>
              <a:rPr lang="en-US" dirty="0" smtClean="0"/>
              <a:t>SN 1987A no longer powered by radioactive decays, but the kinetic energy from the shocks</a:t>
            </a:r>
          </a:p>
          <a:p>
            <a:pPr>
              <a:buNone/>
            </a:pPr>
            <a:r>
              <a:rPr lang="en-US" dirty="0" smtClean="0"/>
              <a:t>Heating on the outskirts </a:t>
            </a:r>
            <a:br>
              <a:rPr lang="en-US" dirty="0" smtClean="0"/>
            </a:br>
            <a:r>
              <a:rPr lang="en-US" dirty="0" smtClean="0">
                <a:sym typeface="Wingdings" pitchFamily="2" charset="2"/>
              </a:rPr>
              <a:t> shell-like structure</a:t>
            </a:r>
          </a:p>
          <a:p>
            <a:pPr>
              <a:buNone/>
            </a:pPr>
            <a:r>
              <a:rPr lang="en-US" dirty="0" smtClean="0">
                <a:sym typeface="Wingdings" pitchFamily="2" charset="2"/>
              </a:rPr>
              <a:t>Different from the Fe-core</a:t>
            </a:r>
            <a:br>
              <a:rPr lang="en-US" dirty="0" smtClean="0">
                <a:sym typeface="Wingdings" pitchFamily="2" charset="2"/>
              </a:rPr>
            </a:br>
            <a:r>
              <a:rPr lang="en-US" dirty="0" smtClean="0">
                <a:sym typeface="Wingdings" pitchFamily="2" charset="2"/>
              </a:rPr>
              <a:t>still heated by </a:t>
            </a:r>
            <a:r>
              <a:rPr lang="en-US" baseline="30000" dirty="0" smtClean="0">
                <a:sym typeface="Wingdings" pitchFamily="2" charset="2"/>
              </a:rPr>
              <a:t>44</a:t>
            </a:r>
            <a:r>
              <a:rPr lang="en-US" dirty="0" smtClean="0">
                <a:sym typeface="Wingdings" pitchFamily="2" charset="2"/>
              </a:rPr>
              <a:t>Ti</a:t>
            </a:r>
          </a:p>
          <a:p>
            <a:pPr lvl="1"/>
            <a:r>
              <a:rPr lang="en-US" dirty="0" err="1" smtClean="0">
                <a:sym typeface="Wingdings" pitchFamily="2" charset="2"/>
              </a:rPr>
              <a:t>Kjær</a:t>
            </a:r>
            <a:r>
              <a:rPr lang="en-US" dirty="0" smtClean="0">
                <a:sym typeface="Wingdings" pitchFamily="2" charset="2"/>
              </a:rPr>
              <a:t> et al. 2010; </a:t>
            </a:r>
          </a:p>
          <a:p>
            <a:pPr lvl="1"/>
            <a:r>
              <a:rPr lang="en-US" dirty="0" smtClean="0">
                <a:sym typeface="Wingdings" pitchFamily="2" charset="2"/>
              </a:rPr>
              <a:t>SINFONI observations</a:t>
            </a:r>
          </a:p>
        </p:txBody>
      </p:sp>
      <p:pic>
        <p:nvPicPr>
          <p:cNvPr id="11" name="Picture 3"/>
          <p:cNvPicPr>
            <a:picLocks noChangeAspect="1" noChangeArrowheads="1"/>
          </p:cNvPicPr>
          <p:nvPr/>
        </p:nvPicPr>
        <p:blipFill>
          <a:blip r:embed="rId3" cstate="print"/>
          <a:srcRect l="66905"/>
          <a:stretch>
            <a:fillRect/>
          </a:stretch>
        </p:blipFill>
        <p:spPr bwMode="auto">
          <a:xfrm>
            <a:off x="5715000" y="2667000"/>
            <a:ext cx="2930979" cy="1981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of the inner </a:t>
            </a:r>
            <a:r>
              <a:rPr lang="en-US" dirty="0" err="1" smtClean="0"/>
              <a:t>ejecta</a:t>
            </a:r>
            <a:endParaRPr lang="en-GB" dirty="0"/>
          </a:p>
        </p:txBody>
      </p:sp>
      <p:sp>
        <p:nvSpPr>
          <p:cNvPr id="3" name="Content Placeholder 2"/>
          <p:cNvSpPr>
            <a:spLocks noGrp="1"/>
          </p:cNvSpPr>
          <p:nvPr>
            <p:ph idx="1"/>
          </p:nvPr>
        </p:nvSpPr>
        <p:spPr>
          <a:xfrm>
            <a:off x="685800" y="1557338"/>
            <a:ext cx="3886200" cy="4114800"/>
          </a:xfrm>
        </p:spPr>
        <p:txBody>
          <a:bodyPr/>
          <a:lstStyle/>
          <a:p>
            <a:pPr>
              <a:buNone/>
            </a:pPr>
            <a:r>
              <a:rPr lang="en-US" dirty="0" smtClean="0"/>
              <a:t>Clear change in morphology at optical wavelengths</a:t>
            </a:r>
            <a:endParaRPr lang="en-GB" dirty="0"/>
          </a:p>
        </p:txBody>
      </p:sp>
      <p:pic>
        <p:nvPicPr>
          <p:cNvPr id="7171" name="Picture 3"/>
          <p:cNvPicPr>
            <a:picLocks noChangeAspect="1" noChangeArrowheads="1"/>
          </p:cNvPicPr>
          <p:nvPr/>
        </p:nvPicPr>
        <p:blipFill>
          <a:blip r:embed="rId2"/>
          <a:srcRect/>
          <a:stretch>
            <a:fillRect/>
          </a:stretch>
        </p:blipFill>
        <p:spPr bwMode="auto">
          <a:xfrm>
            <a:off x="327145" y="4248472"/>
            <a:ext cx="8565335" cy="2492896"/>
          </a:xfrm>
          <a:prstGeom prst="rect">
            <a:avLst/>
          </a:prstGeom>
          <a:noFill/>
          <a:ln w="9525">
            <a:noFill/>
            <a:miter lim="800000"/>
            <a:headEnd/>
            <a:tailEnd/>
          </a:ln>
        </p:spPr>
      </p:pic>
      <p:grpSp>
        <p:nvGrpSpPr>
          <p:cNvPr id="13" name="Group 12"/>
          <p:cNvGrpSpPr/>
          <p:nvPr/>
        </p:nvGrpSpPr>
        <p:grpSpPr>
          <a:xfrm>
            <a:off x="4151154" y="1196752"/>
            <a:ext cx="4741326" cy="3180814"/>
            <a:chOff x="4079146" y="1268760"/>
            <a:chExt cx="4741326" cy="3180814"/>
          </a:xfrm>
        </p:grpSpPr>
        <p:pic>
          <p:nvPicPr>
            <p:cNvPr id="7170" name="Picture 2"/>
            <p:cNvPicPr>
              <a:picLocks noChangeAspect="1" noChangeArrowheads="1"/>
            </p:cNvPicPr>
            <p:nvPr/>
          </p:nvPicPr>
          <p:blipFill>
            <a:blip r:embed="rId3"/>
            <a:srcRect/>
            <a:stretch>
              <a:fillRect/>
            </a:stretch>
          </p:blipFill>
          <p:spPr bwMode="auto">
            <a:xfrm>
              <a:off x="4079146" y="1268760"/>
              <a:ext cx="4741326" cy="3180814"/>
            </a:xfrm>
            <a:prstGeom prst="rect">
              <a:avLst/>
            </a:prstGeom>
            <a:noFill/>
            <a:ln w="9525">
              <a:noFill/>
              <a:miter lim="800000"/>
              <a:headEnd/>
              <a:tailEnd/>
            </a:ln>
          </p:spPr>
        </p:pic>
        <p:sp>
          <p:nvSpPr>
            <p:cNvPr id="7" name="TextBox 6"/>
            <p:cNvSpPr txBox="1"/>
            <p:nvPr/>
          </p:nvSpPr>
          <p:spPr>
            <a:xfrm>
              <a:off x="4572001" y="1268760"/>
              <a:ext cx="576064" cy="276999"/>
            </a:xfrm>
            <a:prstGeom prst="rect">
              <a:avLst/>
            </a:prstGeom>
            <a:noFill/>
          </p:spPr>
          <p:txBody>
            <a:bodyPr wrap="square" rtlCol="0">
              <a:spAutoFit/>
            </a:bodyPr>
            <a:lstStyle/>
            <a:p>
              <a:r>
                <a:rPr lang="en-US" sz="1200" dirty="0" smtClean="0">
                  <a:latin typeface="HelveticaNeueLT Com 45 Lt" pitchFamily="34" charset="0"/>
                </a:rPr>
                <a:t>1994</a:t>
              </a:r>
              <a:endParaRPr lang="en-GB" sz="1200" dirty="0">
                <a:latin typeface="HelveticaNeueLT Com 45 Lt" pitchFamily="34" charset="0"/>
              </a:endParaRPr>
            </a:p>
          </p:txBody>
        </p:sp>
        <p:sp>
          <p:nvSpPr>
            <p:cNvPr id="8" name="TextBox 7"/>
            <p:cNvSpPr txBox="1"/>
            <p:nvPr/>
          </p:nvSpPr>
          <p:spPr>
            <a:xfrm>
              <a:off x="5868144" y="1268760"/>
              <a:ext cx="576064" cy="276999"/>
            </a:xfrm>
            <a:prstGeom prst="rect">
              <a:avLst/>
            </a:prstGeom>
            <a:noFill/>
          </p:spPr>
          <p:txBody>
            <a:bodyPr wrap="square" rtlCol="0">
              <a:spAutoFit/>
            </a:bodyPr>
            <a:lstStyle/>
            <a:p>
              <a:r>
                <a:rPr lang="en-US" sz="1200" dirty="0" smtClean="0">
                  <a:latin typeface="HelveticaNeueLT Com 45 Lt" pitchFamily="34" charset="0"/>
                </a:rPr>
                <a:t>1998</a:t>
              </a:r>
              <a:endParaRPr lang="en-GB" sz="1200" dirty="0">
                <a:latin typeface="HelveticaNeueLT Com 45 Lt" pitchFamily="34" charset="0"/>
              </a:endParaRPr>
            </a:p>
          </p:txBody>
        </p:sp>
        <p:sp>
          <p:nvSpPr>
            <p:cNvPr id="9" name="TextBox 8"/>
            <p:cNvSpPr txBox="1"/>
            <p:nvPr/>
          </p:nvSpPr>
          <p:spPr>
            <a:xfrm>
              <a:off x="7092280" y="1268760"/>
              <a:ext cx="576064" cy="276999"/>
            </a:xfrm>
            <a:prstGeom prst="rect">
              <a:avLst/>
            </a:prstGeom>
            <a:noFill/>
          </p:spPr>
          <p:txBody>
            <a:bodyPr wrap="square" rtlCol="0">
              <a:spAutoFit/>
            </a:bodyPr>
            <a:lstStyle/>
            <a:p>
              <a:r>
                <a:rPr lang="en-US" sz="1200" dirty="0" smtClean="0">
                  <a:latin typeface="HelveticaNeueLT Com 45 Lt" pitchFamily="34" charset="0"/>
                </a:rPr>
                <a:t>2000</a:t>
              </a:r>
              <a:endParaRPr lang="en-GB" sz="1200" dirty="0">
                <a:latin typeface="HelveticaNeueLT Com 45 Lt" pitchFamily="34" charset="0"/>
              </a:endParaRPr>
            </a:p>
          </p:txBody>
        </p:sp>
        <p:sp>
          <p:nvSpPr>
            <p:cNvPr id="10" name="TextBox 9"/>
            <p:cNvSpPr txBox="1"/>
            <p:nvPr/>
          </p:nvSpPr>
          <p:spPr>
            <a:xfrm>
              <a:off x="4644008" y="2808000"/>
              <a:ext cx="576064" cy="276999"/>
            </a:xfrm>
            <a:prstGeom prst="rect">
              <a:avLst/>
            </a:prstGeom>
            <a:noFill/>
          </p:spPr>
          <p:txBody>
            <a:bodyPr wrap="square" rtlCol="0">
              <a:spAutoFit/>
            </a:bodyPr>
            <a:lstStyle/>
            <a:p>
              <a:r>
                <a:rPr lang="en-US" sz="1200" dirty="0" smtClean="0">
                  <a:latin typeface="HelveticaNeueLT Com 45 Lt" pitchFamily="34" charset="0"/>
                </a:rPr>
                <a:t>2003</a:t>
              </a:r>
              <a:endParaRPr lang="en-GB" sz="1200" dirty="0">
                <a:latin typeface="HelveticaNeueLT Com 45 Lt" pitchFamily="34" charset="0"/>
              </a:endParaRPr>
            </a:p>
          </p:txBody>
        </p:sp>
        <p:sp>
          <p:nvSpPr>
            <p:cNvPr id="11" name="TextBox 10"/>
            <p:cNvSpPr txBox="1"/>
            <p:nvPr/>
          </p:nvSpPr>
          <p:spPr>
            <a:xfrm>
              <a:off x="5868144" y="2808000"/>
              <a:ext cx="576064" cy="276999"/>
            </a:xfrm>
            <a:prstGeom prst="rect">
              <a:avLst/>
            </a:prstGeom>
            <a:noFill/>
          </p:spPr>
          <p:txBody>
            <a:bodyPr wrap="square" rtlCol="0">
              <a:spAutoFit/>
            </a:bodyPr>
            <a:lstStyle/>
            <a:p>
              <a:r>
                <a:rPr lang="en-US" sz="1200" dirty="0" smtClean="0">
                  <a:latin typeface="HelveticaNeueLT Com 45 Lt" pitchFamily="34" charset="0"/>
                </a:rPr>
                <a:t>2006</a:t>
              </a:r>
              <a:endParaRPr lang="en-GB" sz="1200" dirty="0">
                <a:latin typeface="HelveticaNeueLT Com 45 Lt" pitchFamily="34" charset="0"/>
              </a:endParaRPr>
            </a:p>
          </p:txBody>
        </p:sp>
        <p:sp>
          <p:nvSpPr>
            <p:cNvPr id="12" name="TextBox 11"/>
            <p:cNvSpPr txBox="1"/>
            <p:nvPr/>
          </p:nvSpPr>
          <p:spPr>
            <a:xfrm>
              <a:off x="7092280" y="2808000"/>
              <a:ext cx="576064" cy="276999"/>
            </a:xfrm>
            <a:prstGeom prst="rect">
              <a:avLst/>
            </a:prstGeom>
            <a:noFill/>
          </p:spPr>
          <p:txBody>
            <a:bodyPr wrap="square" rtlCol="0">
              <a:spAutoFit/>
            </a:bodyPr>
            <a:lstStyle/>
            <a:p>
              <a:r>
                <a:rPr lang="en-US" sz="1200" dirty="0" smtClean="0">
                  <a:latin typeface="HelveticaNeueLT Com 45 Lt" pitchFamily="34" charset="0"/>
                </a:rPr>
                <a:t>2009</a:t>
              </a:r>
              <a:endParaRPr lang="en-GB" sz="1200" dirty="0">
                <a:latin typeface="HelveticaNeueLT Com 45 Lt" pitchFamily="34" charset="0"/>
              </a:endParaRPr>
            </a:p>
          </p:txBody>
        </p:sp>
      </p:grpSp>
      <p:cxnSp>
        <p:nvCxnSpPr>
          <p:cNvPr id="15" name="Straight Arrow Connector 14"/>
          <p:cNvCxnSpPr/>
          <p:nvPr/>
        </p:nvCxnSpPr>
        <p:spPr>
          <a:xfrm rot="5400000">
            <a:off x="3708698" y="2060848"/>
            <a:ext cx="1008112" cy="1588"/>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796218" y="6546830"/>
            <a:ext cx="1335622" cy="338554"/>
          </a:xfrm>
          <a:prstGeom prst="rect">
            <a:avLst/>
          </a:prstGeom>
          <a:noFill/>
        </p:spPr>
        <p:txBody>
          <a:bodyPr wrap="none" rtlCol="0">
            <a:spAutoFit/>
          </a:bodyPr>
          <a:lstStyle/>
          <a:p>
            <a:r>
              <a:rPr lang="en-US" sz="1600" dirty="0" smtClean="0">
                <a:latin typeface="HelveticaNeueLT Com 45 Lt" pitchFamily="34" charset="0"/>
              </a:rPr>
              <a:t>13 Nov 2000</a:t>
            </a:r>
            <a:endParaRPr lang="en-GB" sz="1600" dirty="0">
              <a:latin typeface="HelveticaNeueLT Com 45 Lt" pitchFamily="34" charset="0"/>
            </a:endParaRPr>
          </a:p>
        </p:txBody>
      </p:sp>
      <p:sp>
        <p:nvSpPr>
          <p:cNvPr id="17" name="TextBox 16"/>
          <p:cNvSpPr txBox="1"/>
          <p:nvPr/>
        </p:nvSpPr>
        <p:spPr>
          <a:xfrm>
            <a:off x="6084168" y="6546830"/>
            <a:ext cx="1335622" cy="338554"/>
          </a:xfrm>
          <a:prstGeom prst="rect">
            <a:avLst/>
          </a:prstGeom>
          <a:noFill/>
        </p:spPr>
        <p:txBody>
          <a:bodyPr wrap="none" rtlCol="0">
            <a:spAutoFit/>
          </a:bodyPr>
          <a:lstStyle/>
          <a:p>
            <a:r>
              <a:rPr lang="en-US" sz="1600" dirty="0" smtClean="0">
                <a:latin typeface="HelveticaNeueLT Com 45 Lt" pitchFamily="34" charset="0"/>
              </a:rPr>
              <a:t>12 Dec 2009</a:t>
            </a:r>
            <a:endParaRPr lang="en-GB" sz="1600" dirty="0">
              <a:latin typeface="HelveticaNeueLT Com 45 Lt" pitchFamily="34" charset="0"/>
            </a:endParaRPr>
          </a:p>
        </p:txBody>
      </p:sp>
      <p:sp>
        <p:nvSpPr>
          <p:cNvPr id="18" name="TextBox 17"/>
          <p:cNvSpPr txBox="1"/>
          <p:nvPr/>
        </p:nvSpPr>
        <p:spPr>
          <a:xfrm>
            <a:off x="467544" y="3861048"/>
            <a:ext cx="2733441" cy="461665"/>
          </a:xfrm>
          <a:prstGeom prst="rect">
            <a:avLst/>
          </a:prstGeom>
          <a:noFill/>
        </p:spPr>
        <p:txBody>
          <a:bodyPr wrap="none" rtlCol="0">
            <a:spAutoFit/>
          </a:bodyPr>
          <a:lstStyle/>
          <a:p>
            <a:r>
              <a:rPr lang="en-US" dirty="0" smtClean="0">
                <a:latin typeface="HelveticaNeueLT Com 45 Lt" pitchFamily="34" charset="0"/>
              </a:rPr>
              <a:t>Larsson et al. 2013</a:t>
            </a:r>
            <a:endParaRPr lang="en-GB" dirty="0">
              <a:latin typeface="HelveticaNeueLT Com 45 Lt"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269776"/>
            <a:ext cx="4895899" cy="1143000"/>
          </a:xfrm>
        </p:spPr>
        <p:txBody>
          <a:bodyPr/>
          <a:lstStyle/>
          <a:p>
            <a:r>
              <a:rPr lang="en-US" dirty="0" smtClean="0"/>
              <a:t>IR observations</a:t>
            </a:r>
            <a:endParaRPr lang="en-GB" dirty="0"/>
          </a:p>
        </p:txBody>
      </p:sp>
      <p:sp>
        <p:nvSpPr>
          <p:cNvPr id="3" name="Content Placeholder 2"/>
          <p:cNvSpPr>
            <a:spLocks noGrp="1"/>
          </p:cNvSpPr>
          <p:nvPr>
            <p:ph idx="1"/>
          </p:nvPr>
        </p:nvSpPr>
        <p:spPr/>
        <p:txBody>
          <a:bodyPr/>
          <a:lstStyle/>
          <a:p>
            <a:pPr>
              <a:buNone/>
            </a:pPr>
            <a:r>
              <a:rPr lang="en-US" dirty="0" smtClean="0"/>
              <a:t>[Si I]/[Fe II] 1.644</a:t>
            </a:r>
            <a:r>
              <a:rPr lang="en-US" dirty="0" smtClean="0">
                <a:sym typeface="Symbol"/>
              </a:rPr>
              <a:t>m </a:t>
            </a:r>
            <a:br>
              <a:rPr lang="en-US" dirty="0" smtClean="0">
                <a:sym typeface="Symbol"/>
              </a:rPr>
            </a:br>
            <a:r>
              <a:rPr lang="en-US" dirty="0" smtClean="0">
                <a:sym typeface="Symbol"/>
              </a:rPr>
              <a:t>emission</a:t>
            </a:r>
            <a:endParaRPr lang="en-GB" dirty="0"/>
          </a:p>
        </p:txBody>
      </p:sp>
      <p:grpSp>
        <p:nvGrpSpPr>
          <p:cNvPr id="8" name="Group 7"/>
          <p:cNvGrpSpPr/>
          <p:nvPr/>
        </p:nvGrpSpPr>
        <p:grpSpPr>
          <a:xfrm>
            <a:off x="1115616" y="2852936"/>
            <a:ext cx="6875760" cy="3501288"/>
            <a:chOff x="1043608" y="2520000"/>
            <a:chExt cx="6875760" cy="3501288"/>
          </a:xfrm>
        </p:grpSpPr>
        <p:pic>
          <p:nvPicPr>
            <p:cNvPr id="8194" name="Picture 2"/>
            <p:cNvPicPr>
              <a:picLocks noChangeAspect="1" noChangeArrowheads="1"/>
            </p:cNvPicPr>
            <p:nvPr/>
          </p:nvPicPr>
          <p:blipFill>
            <a:blip r:embed="rId2"/>
            <a:srcRect/>
            <a:stretch>
              <a:fillRect/>
            </a:stretch>
          </p:blipFill>
          <p:spPr bwMode="auto">
            <a:xfrm>
              <a:off x="1043608" y="2562739"/>
              <a:ext cx="6875760" cy="3458549"/>
            </a:xfrm>
            <a:prstGeom prst="rect">
              <a:avLst/>
            </a:prstGeom>
            <a:noFill/>
            <a:ln w="9525">
              <a:noFill/>
              <a:miter lim="800000"/>
              <a:headEnd/>
              <a:tailEnd/>
            </a:ln>
          </p:spPr>
        </p:pic>
        <p:sp>
          <p:nvSpPr>
            <p:cNvPr id="6" name="TextBox 5"/>
            <p:cNvSpPr txBox="1"/>
            <p:nvPr/>
          </p:nvSpPr>
          <p:spPr>
            <a:xfrm>
              <a:off x="2506221" y="2520000"/>
              <a:ext cx="697627" cy="369332"/>
            </a:xfrm>
            <a:prstGeom prst="rect">
              <a:avLst/>
            </a:prstGeom>
            <a:noFill/>
          </p:spPr>
          <p:txBody>
            <a:bodyPr wrap="none" rtlCol="0">
              <a:spAutoFit/>
            </a:bodyPr>
            <a:lstStyle/>
            <a:p>
              <a:r>
                <a:rPr lang="en-US" sz="1800" dirty="0" smtClean="0">
                  <a:latin typeface="HelveticaNeueLT Com 45 Lt" pitchFamily="34" charset="0"/>
                </a:rPr>
                <a:t>2005</a:t>
              </a:r>
              <a:endParaRPr lang="en-GB" sz="1800" dirty="0">
                <a:latin typeface="HelveticaNeueLT Com 45 Lt" pitchFamily="34" charset="0"/>
              </a:endParaRPr>
            </a:p>
          </p:txBody>
        </p:sp>
        <p:sp>
          <p:nvSpPr>
            <p:cNvPr id="7" name="TextBox 6"/>
            <p:cNvSpPr txBox="1"/>
            <p:nvPr/>
          </p:nvSpPr>
          <p:spPr>
            <a:xfrm>
              <a:off x="5652120" y="2520000"/>
              <a:ext cx="697627" cy="369332"/>
            </a:xfrm>
            <a:prstGeom prst="rect">
              <a:avLst/>
            </a:prstGeom>
            <a:noFill/>
          </p:spPr>
          <p:txBody>
            <a:bodyPr wrap="none" rtlCol="0">
              <a:spAutoFit/>
            </a:bodyPr>
            <a:lstStyle/>
            <a:p>
              <a:r>
                <a:rPr lang="en-US" sz="1800" dirty="0" smtClean="0">
                  <a:latin typeface="HelveticaNeueLT Com 45 Lt" pitchFamily="34" charset="0"/>
                </a:rPr>
                <a:t>2011</a:t>
              </a:r>
              <a:endParaRPr lang="en-GB" sz="1800" dirty="0">
                <a:latin typeface="HelveticaNeueLT Com 45 Lt" pitchFamily="34" charset="0"/>
              </a:endParaRPr>
            </a:p>
          </p:txBody>
        </p:sp>
      </p:grpSp>
      <p:pic>
        <p:nvPicPr>
          <p:cNvPr id="9" name="Picture 2"/>
          <p:cNvPicPr>
            <a:picLocks noChangeAspect="1" noChangeArrowheads="1"/>
          </p:cNvPicPr>
          <p:nvPr/>
        </p:nvPicPr>
        <p:blipFill>
          <a:blip r:embed="rId3" cstate="print"/>
          <a:srcRect/>
          <a:stretch>
            <a:fillRect/>
          </a:stretch>
        </p:blipFill>
        <p:spPr bwMode="auto">
          <a:xfrm>
            <a:off x="5292080" y="332655"/>
            <a:ext cx="3635896" cy="257751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Complementary optical and IR observations </a:t>
            </a:r>
            <a:endParaRPr lang="en-GB" dirty="0"/>
          </a:p>
        </p:txBody>
      </p:sp>
      <p:sp>
        <p:nvSpPr>
          <p:cNvPr id="3" name="Content Placeholder 2"/>
          <p:cNvSpPr>
            <a:spLocks noGrp="1"/>
          </p:cNvSpPr>
          <p:nvPr>
            <p:ph idx="1"/>
          </p:nvPr>
        </p:nvSpPr>
        <p:spPr>
          <a:xfrm>
            <a:off x="685800" y="1557338"/>
            <a:ext cx="7918648" cy="4114800"/>
          </a:xfrm>
        </p:spPr>
        <p:txBody>
          <a:bodyPr/>
          <a:lstStyle/>
          <a:p>
            <a:pPr>
              <a:buNone/>
            </a:pPr>
            <a:r>
              <a:rPr lang="en-US" dirty="0" smtClean="0"/>
              <a:t>Optical emission clearly different from the IR</a:t>
            </a:r>
          </a:p>
          <a:p>
            <a:pPr lvl="1"/>
            <a:r>
              <a:rPr lang="en-US" dirty="0" smtClean="0"/>
              <a:t>[Si I]+[Fe II] </a:t>
            </a:r>
            <a:br>
              <a:rPr lang="en-US" dirty="0" smtClean="0"/>
            </a:br>
            <a:r>
              <a:rPr lang="en-US" dirty="0" smtClean="0"/>
              <a:t>concentrated </a:t>
            </a:r>
            <a:br>
              <a:rPr lang="en-US" dirty="0" smtClean="0"/>
            </a:br>
            <a:r>
              <a:rPr lang="en-US" dirty="0" smtClean="0"/>
              <a:t>towards the center</a:t>
            </a:r>
          </a:p>
          <a:p>
            <a:pPr lvl="1"/>
            <a:r>
              <a:rPr lang="en-US" dirty="0" smtClean="0"/>
              <a:t>Optical (H</a:t>
            </a:r>
            <a:r>
              <a:rPr lang="en-US" dirty="0" smtClean="0">
                <a:sym typeface="Symbol"/>
              </a:rPr>
              <a:t>) in a </a:t>
            </a:r>
            <a:br>
              <a:rPr lang="en-US" dirty="0" smtClean="0">
                <a:sym typeface="Symbol"/>
              </a:rPr>
            </a:br>
            <a:r>
              <a:rPr lang="en-US" dirty="0" smtClean="0">
                <a:sym typeface="Symbol"/>
              </a:rPr>
              <a:t>‘shell’</a:t>
            </a:r>
          </a:p>
          <a:p>
            <a:pPr>
              <a:buFont typeface="Wingdings" pitchFamily="2" charset="2"/>
              <a:buChar char="Ø"/>
            </a:pPr>
            <a:r>
              <a:rPr lang="en-US" dirty="0" smtClean="0">
                <a:sym typeface="Symbol"/>
              </a:rPr>
              <a:t>Different energy</a:t>
            </a:r>
            <a:br>
              <a:rPr lang="en-US" dirty="0" smtClean="0">
                <a:sym typeface="Symbol"/>
              </a:rPr>
            </a:br>
            <a:r>
              <a:rPr lang="en-US" dirty="0" smtClean="0">
                <a:sym typeface="Symbol"/>
              </a:rPr>
              <a:t>sources</a:t>
            </a:r>
            <a:endParaRPr lang="en-GB" dirty="0"/>
          </a:p>
        </p:txBody>
      </p:sp>
      <p:pic>
        <p:nvPicPr>
          <p:cNvPr id="4" name="Picture 3"/>
          <p:cNvPicPr>
            <a:picLocks noChangeAspect="1" noChangeArrowheads="1"/>
          </p:cNvPicPr>
          <p:nvPr/>
        </p:nvPicPr>
        <p:blipFill>
          <a:blip r:embed="rId2"/>
          <a:srcRect/>
          <a:stretch>
            <a:fillRect/>
          </a:stretch>
        </p:blipFill>
        <p:spPr bwMode="auto">
          <a:xfrm>
            <a:off x="4499992" y="2204864"/>
            <a:ext cx="4464496" cy="4270789"/>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3-dimensional picture</a:t>
            </a:r>
            <a:endParaRPr lang="en-GB" dirty="0"/>
          </a:p>
        </p:txBody>
      </p:sp>
      <p:pic>
        <p:nvPicPr>
          <p:cNvPr id="5" name="animation_sinf11.mpg">
            <a:hlinkClick r:id="" action="ppaction://media"/>
          </p:cNvPr>
          <p:cNvPicPr>
            <a:picLocks noGrp="1" noRot="1" noChangeAspect="1"/>
          </p:cNvPicPr>
          <p:nvPr>
            <p:ph sz="half" idx="1"/>
            <a:videoFile r:link="rId2"/>
            <p:extLst>
              <p:ext uri="{DAA4B4D4-6D71-4841-9C94-3DE7FCFB9230}">
                <p14:media xmlns:p14="http://schemas.microsoft.com/office/powerpoint/2010/main" r:link="rId1"/>
              </p:ext>
            </p:extLst>
          </p:nvPr>
        </p:nvPicPr>
        <p:blipFill>
          <a:blip r:embed="rId4"/>
          <a:stretch>
            <a:fillRect/>
          </a:stretch>
        </p:blipFill>
        <p:spPr>
          <a:xfrm>
            <a:off x="4427984" y="1844824"/>
            <a:ext cx="4550221" cy="3672408"/>
          </a:xfrm>
          <a:prstGeom prst="rect">
            <a:avLst/>
          </a:prstGeom>
        </p:spPr>
      </p:pic>
      <p:sp>
        <p:nvSpPr>
          <p:cNvPr id="4" name="Content Placeholder 3"/>
          <p:cNvSpPr>
            <a:spLocks noGrp="1"/>
          </p:cNvSpPr>
          <p:nvPr>
            <p:ph sz="half" idx="2"/>
          </p:nvPr>
        </p:nvSpPr>
        <p:spPr>
          <a:xfrm>
            <a:off x="467544" y="1628800"/>
            <a:ext cx="3810000" cy="4115346"/>
          </a:xfrm>
        </p:spPr>
        <p:txBody>
          <a:bodyPr/>
          <a:lstStyle/>
          <a:p>
            <a:pPr>
              <a:buNone/>
            </a:pPr>
            <a:r>
              <a:rPr lang="en-US" dirty="0" smtClean="0"/>
              <a:t>Derived from</a:t>
            </a:r>
            <a:br>
              <a:rPr lang="en-US" dirty="0" smtClean="0"/>
            </a:br>
            <a:r>
              <a:rPr lang="en-US" dirty="0" smtClean="0"/>
              <a:t>[Si I]+[Fe II] 1.644</a:t>
            </a:r>
            <a:r>
              <a:rPr lang="en-US" dirty="0" smtClean="0">
                <a:sym typeface="Symbol"/>
              </a:rPr>
              <a:t>m emission</a:t>
            </a:r>
          </a:p>
          <a:p>
            <a:pPr>
              <a:buNone/>
            </a:pPr>
            <a:r>
              <a:rPr lang="en-US" dirty="0" smtClean="0">
                <a:sym typeface="Symbol"/>
              </a:rPr>
              <a:t>Emission in the plane of the equatorial ring</a:t>
            </a:r>
          </a:p>
          <a:p>
            <a:pPr>
              <a:buNone/>
            </a:pPr>
            <a:r>
              <a:rPr lang="en-US" dirty="0" smtClean="0">
                <a:sym typeface="Symbol"/>
              </a:rPr>
              <a:t>Clumpy distribution</a:t>
            </a:r>
          </a:p>
          <a:p>
            <a:pPr>
              <a:buNone/>
            </a:pPr>
            <a:r>
              <a:rPr lang="en-US" dirty="0" smtClean="0">
                <a:sym typeface="Symbol"/>
              </a:rPr>
              <a:t>Extending out to </a:t>
            </a:r>
            <a:br>
              <a:rPr lang="en-US" dirty="0" smtClean="0">
                <a:sym typeface="Symbol"/>
              </a:rPr>
            </a:br>
            <a:r>
              <a:rPr lang="en-US" dirty="0" smtClean="0">
                <a:sym typeface="Symbol"/>
              </a:rPr>
              <a:t>~4500 km s</a:t>
            </a:r>
            <a:r>
              <a:rPr lang="en-US" baseline="30000" dirty="0" smtClean="0">
                <a:sym typeface="Symbol"/>
              </a:rPr>
              <a:t>-1</a:t>
            </a:r>
            <a:r>
              <a:rPr lang="en-US" dirty="0" smtClean="0">
                <a:sym typeface="Symbol"/>
              </a:rPr>
              <a:t> </a:t>
            </a:r>
          </a:p>
          <a:p>
            <a:endParaRPr lang="en-GB" dirty="0"/>
          </a:p>
        </p:txBody>
      </p:sp>
      <p:sp>
        <p:nvSpPr>
          <p:cNvPr id="6" name="TextBox 5"/>
          <p:cNvSpPr txBox="1"/>
          <p:nvPr/>
        </p:nvSpPr>
        <p:spPr>
          <a:xfrm>
            <a:off x="6587041" y="5517232"/>
            <a:ext cx="2305439" cy="400110"/>
          </a:xfrm>
          <a:prstGeom prst="rect">
            <a:avLst/>
          </a:prstGeom>
          <a:noFill/>
        </p:spPr>
        <p:txBody>
          <a:bodyPr wrap="none" rtlCol="0">
            <a:spAutoFit/>
          </a:bodyPr>
          <a:lstStyle/>
          <a:p>
            <a:r>
              <a:rPr lang="en-GB" sz="2000" dirty="0" smtClean="0">
                <a:latin typeface="HelveticaNeueLT Com 45 Lt" pitchFamily="34" charset="0"/>
              </a:rPr>
              <a:t>Larsson et al. 2013</a:t>
            </a:r>
            <a:endParaRPr lang="en-GB" sz="2000" dirty="0">
              <a:latin typeface="HelveticaNeueLT Com 45 Lt"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GB"/>
          </a:p>
        </p:txBody>
      </p:sp>
      <p:sp>
        <p:nvSpPr>
          <p:cNvPr id="9" name="Content Placeholder 8"/>
          <p:cNvSpPr>
            <a:spLocks noGrp="1"/>
          </p:cNvSpPr>
          <p:nvPr>
            <p:ph idx="1"/>
          </p:nvPr>
        </p:nvSpPr>
        <p:spPr/>
        <p:txBody>
          <a:bodyPr/>
          <a:lstStyle/>
          <a:p>
            <a:endParaRPr lang="en-GB"/>
          </a:p>
        </p:txBody>
      </p:sp>
      <p:pic>
        <p:nvPicPr>
          <p:cNvPr id="205828" name="Picture 4" descr="sn1987a_wide.tif                                               00056E4Drobert                         C54A261A:"/>
          <p:cNvPicPr>
            <a:picLocks noChangeAspect="1" noChangeArrowheads="1"/>
          </p:cNvPicPr>
          <p:nvPr/>
        </p:nvPicPr>
        <p:blipFill>
          <a:blip r:embed="rId2" cstate="print"/>
          <a:srcRect l="36182" t="34746" r="35759" b="35440"/>
          <a:stretch>
            <a:fillRect/>
          </a:stretch>
        </p:blipFill>
        <p:spPr bwMode="auto">
          <a:xfrm>
            <a:off x="467544" y="0"/>
            <a:ext cx="8234634" cy="6858000"/>
          </a:xfrm>
          <a:prstGeom prst="rect">
            <a:avLst/>
          </a:prstGeom>
          <a:noFill/>
        </p:spPr>
      </p:pic>
      <p:sp>
        <p:nvSpPr>
          <p:cNvPr id="205829" name="Text Box 5"/>
          <p:cNvSpPr txBox="1">
            <a:spLocks noChangeArrowheads="1"/>
          </p:cNvSpPr>
          <p:nvPr/>
        </p:nvSpPr>
        <p:spPr bwMode="auto">
          <a:xfrm>
            <a:off x="1763688" y="304800"/>
            <a:ext cx="6408712" cy="707886"/>
          </a:xfrm>
          <a:prstGeom prst="rect">
            <a:avLst/>
          </a:prstGeom>
          <a:noFill/>
          <a:ln w="9525">
            <a:noFill/>
            <a:miter lim="800000"/>
            <a:headEnd/>
            <a:tailEnd/>
          </a:ln>
          <a:effectLst/>
        </p:spPr>
        <p:txBody>
          <a:bodyPr wrap="square">
            <a:spAutoFit/>
          </a:bodyPr>
          <a:lstStyle/>
          <a:p>
            <a:pPr>
              <a:spcBef>
                <a:spcPct val="50000"/>
              </a:spcBef>
            </a:pPr>
            <a:r>
              <a:rPr lang="en-US" sz="4000" b="0" dirty="0">
                <a:solidFill>
                  <a:schemeClr val="bg1"/>
                </a:solidFill>
                <a:effectLst>
                  <a:outerShdw blurRad="38100" dist="38100" dir="2700000" algn="tl">
                    <a:srgbClr val="000000"/>
                  </a:outerShdw>
                </a:effectLst>
                <a:latin typeface="HelveticaNeueLT Com 45 Lt" pitchFamily="34" charset="0"/>
              </a:rPr>
              <a:t>No sign yet of a neutron </a:t>
            </a:r>
            <a:r>
              <a:rPr lang="en-US" sz="4000" b="0" dirty="0" smtClean="0">
                <a:solidFill>
                  <a:schemeClr val="bg1"/>
                </a:solidFill>
                <a:effectLst>
                  <a:outerShdw blurRad="38100" dist="38100" dir="2700000" algn="tl">
                    <a:srgbClr val="000000"/>
                  </a:outerShdw>
                </a:effectLst>
                <a:latin typeface="HelveticaNeueLT Com 45 Lt" pitchFamily="34" charset="0"/>
              </a:rPr>
              <a:t>star</a:t>
            </a:r>
            <a:endParaRPr lang="en-US" sz="4000" b="0" dirty="0">
              <a:solidFill>
                <a:schemeClr val="bg1"/>
              </a:solidFill>
              <a:effectLst>
                <a:outerShdw blurRad="38100" dist="38100" dir="2700000" algn="tl">
                  <a:srgbClr val="000000"/>
                </a:outerShdw>
              </a:effectLst>
              <a:latin typeface="HelveticaNeueLT Com 45 Lt" pitchFamily="34" charset="0"/>
            </a:endParaRPr>
          </a:p>
        </p:txBody>
      </p:sp>
      <p:sp>
        <p:nvSpPr>
          <p:cNvPr id="205830" name="Line 6"/>
          <p:cNvSpPr>
            <a:spLocks noChangeShapeType="1"/>
          </p:cNvSpPr>
          <p:nvPr/>
        </p:nvSpPr>
        <p:spPr bwMode="auto">
          <a:xfrm flipH="1">
            <a:off x="4724400" y="1295400"/>
            <a:ext cx="914400" cy="2286000"/>
          </a:xfrm>
          <a:prstGeom prst="line">
            <a:avLst/>
          </a:prstGeom>
          <a:noFill/>
          <a:ln w="76200">
            <a:solidFill>
              <a:schemeClr val="bg1"/>
            </a:solidFill>
            <a:round/>
            <a:headEnd/>
            <a:tailEnd type="triangle" w="med" len="med"/>
          </a:ln>
          <a:effectLst/>
        </p:spPr>
        <p:txBody>
          <a:bodyPr wrap="none" anchor="ctr"/>
          <a:lstStyle/>
          <a:p>
            <a:endParaRPr lang="en-GB"/>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classification_detail"/>
          <p:cNvPicPr>
            <a:picLocks noGrp="1" noChangeAspect="1" noChangeArrowheads="1"/>
          </p:cNvPicPr>
          <p:nvPr>
            <p:ph idx="1"/>
          </p:nvPr>
        </p:nvPicPr>
        <p:blipFill>
          <a:blip r:embed="rId2" cstate="print"/>
          <a:srcRect/>
          <a:stretch>
            <a:fillRect/>
          </a:stretch>
        </p:blipFill>
        <p:spPr>
          <a:xfrm>
            <a:off x="0" y="0"/>
            <a:ext cx="6364288" cy="6858000"/>
          </a:xfrm>
        </p:spPr>
      </p:pic>
      <p:sp>
        <p:nvSpPr>
          <p:cNvPr id="14339" name="Rectangle 2"/>
          <p:cNvSpPr>
            <a:spLocks noGrp="1" noChangeArrowheads="1"/>
          </p:cNvSpPr>
          <p:nvPr>
            <p:ph type="title"/>
          </p:nvPr>
        </p:nvSpPr>
        <p:spPr>
          <a:xfrm>
            <a:off x="5486400" y="260350"/>
            <a:ext cx="3352800" cy="1143000"/>
          </a:xfrm>
        </p:spPr>
        <p:txBody>
          <a:bodyPr>
            <a:normAutofit fontScale="90000"/>
          </a:bodyPr>
          <a:lstStyle/>
          <a:p>
            <a:pPr algn="l"/>
            <a:r>
              <a:rPr lang="en-GB" dirty="0" smtClean="0"/>
              <a:t>SN Classification</a:t>
            </a:r>
          </a:p>
        </p:txBody>
      </p:sp>
      <p:sp>
        <p:nvSpPr>
          <p:cNvPr id="14340" name="Rectangle 25"/>
          <p:cNvSpPr>
            <a:spLocks noChangeArrowheads="1"/>
          </p:cNvSpPr>
          <p:nvPr/>
        </p:nvSpPr>
        <p:spPr bwMode="auto">
          <a:xfrm>
            <a:off x="250825" y="6021388"/>
            <a:ext cx="1008063" cy="431800"/>
          </a:xfrm>
          <a:prstGeom prst="rect">
            <a:avLst/>
          </a:prstGeom>
          <a:solidFill>
            <a:schemeClr val="bg1"/>
          </a:solidFill>
          <a:ln w="9525">
            <a:noFill/>
            <a:miter lim="800000"/>
            <a:headEnd/>
            <a:tailEnd/>
          </a:ln>
        </p:spPr>
        <p:txBody>
          <a:bodyPr wrap="none" anchor="ctr"/>
          <a:lstStyle/>
          <a:p>
            <a:pPr eaLnBrk="0" hangingPunct="0"/>
            <a:endParaRPr lang="en-US"/>
          </a:p>
        </p:txBody>
      </p:sp>
      <p:grpSp>
        <p:nvGrpSpPr>
          <p:cNvPr id="2" name="Group 34"/>
          <p:cNvGrpSpPr>
            <a:grpSpLocks/>
          </p:cNvGrpSpPr>
          <p:nvPr/>
        </p:nvGrpSpPr>
        <p:grpSpPr bwMode="auto">
          <a:xfrm>
            <a:off x="358775" y="0"/>
            <a:ext cx="5221288" cy="6858000"/>
            <a:chOff x="226" y="0"/>
            <a:chExt cx="3289" cy="4320"/>
          </a:xfrm>
        </p:grpSpPr>
        <p:grpSp>
          <p:nvGrpSpPr>
            <p:cNvPr id="3" name="Group 29"/>
            <p:cNvGrpSpPr>
              <a:grpSpLocks/>
            </p:cNvGrpSpPr>
            <p:nvPr/>
          </p:nvGrpSpPr>
          <p:grpSpPr bwMode="auto">
            <a:xfrm>
              <a:off x="657" y="0"/>
              <a:ext cx="1202" cy="4320"/>
              <a:chOff x="657" y="0"/>
              <a:chExt cx="1202" cy="4320"/>
            </a:xfrm>
          </p:grpSpPr>
          <p:sp>
            <p:nvSpPr>
              <p:cNvPr id="14348" name="Line 6"/>
              <p:cNvSpPr>
                <a:spLocks noChangeShapeType="1"/>
              </p:cNvSpPr>
              <p:nvPr/>
            </p:nvSpPr>
            <p:spPr bwMode="auto">
              <a:xfrm>
                <a:off x="1859" y="0"/>
                <a:ext cx="0" cy="583"/>
              </a:xfrm>
              <a:prstGeom prst="line">
                <a:avLst/>
              </a:prstGeom>
              <a:noFill/>
              <a:ln w="38100">
                <a:solidFill>
                  <a:srgbClr val="CC0000"/>
                </a:solidFill>
                <a:round/>
                <a:headEnd/>
                <a:tailEnd/>
              </a:ln>
            </p:spPr>
            <p:txBody>
              <a:bodyPr/>
              <a:lstStyle/>
              <a:p>
                <a:endParaRPr lang="de-DE"/>
              </a:p>
            </p:txBody>
          </p:sp>
          <p:sp>
            <p:nvSpPr>
              <p:cNvPr id="14349" name="Line 7"/>
              <p:cNvSpPr>
                <a:spLocks noChangeShapeType="1"/>
              </p:cNvSpPr>
              <p:nvPr/>
            </p:nvSpPr>
            <p:spPr bwMode="auto">
              <a:xfrm flipH="1">
                <a:off x="668" y="573"/>
                <a:ext cx="449" cy="895"/>
              </a:xfrm>
              <a:prstGeom prst="line">
                <a:avLst/>
              </a:prstGeom>
              <a:noFill/>
              <a:ln w="38100">
                <a:solidFill>
                  <a:srgbClr val="CC0000"/>
                </a:solidFill>
                <a:round/>
                <a:headEnd/>
                <a:tailEnd/>
              </a:ln>
            </p:spPr>
            <p:txBody>
              <a:bodyPr/>
              <a:lstStyle/>
              <a:p>
                <a:endParaRPr lang="de-DE"/>
              </a:p>
            </p:txBody>
          </p:sp>
          <p:sp>
            <p:nvSpPr>
              <p:cNvPr id="14350" name="Line 8"/>
              <p:cNvSpPr>
                <a:spLocks noChangeShapeType="1"/>
              </p:cNvSpPr>
              <p:nvPr/>
            </p:nvSpPr>
            <p:spPr bwMode="auto">
              <a:xfrm>
                <a:off x="666" y="1462"/>
                <a:ext cx="0" cy="1225"/>
              </a:xfrm>
              <a:prstGeom prst="line">
                <a:avLst/>
              </a:prstGeom>
              <a:noFill/>
              <a:ln w="38100">
                <a:solidFill>
                  <a:srgbClr val="CC0000"/>
                </a:solidFill>
                <a:round/>
                <a:headEnd/>
                <a:tailEnd/>
              </a:ln>
            </p:spPr>
            <p:txBody>
              <a:bodyPr/>
              <a:lstStyle/>
              <a:p>
                <a:endParaRPr lang="de-DE"/>
              </a:p>
            </p:txBody>
          </p:sp>
          <p:grpSp>
            <p:nvGrpSpPr>
              <p:cNvPr id="4" name="Group 26"/>
              <p:cNvGrpSpPr>
                <a:grpSpLocks/>
              </p:cNvGrpSpPr>
              <p:nvPr/>
            </p:nvGrpSpPr>
            <p:grpSpPr bwMode="auto">
              <a:xfrm>
                <a:off x="657" y="2663"/>
                <a:ext cx="737" cy="1657"/>
                <a:chOff x="657" y="2663"/>
                <a:chExt cx="737" cy="1657"/>
              </a:xfrm>
            </p:grpSpPr>
            <p:sp>
              <p:nvSpPr>
                <p:cNvPr id="14353" name="Line 16"/>
                <p:cNvSpPr>
                  <a:spLocks noChangeShapeType="1"/>
                </p:cNvSpPr>
                <p:nvPr/>
              </p:nvSpPr>
              <p:spPr bwMode="auto">
                <a:xfrm>
                  <a:off x="657" y="2675"/>
                  <a:ext cx="726" cy="0"/>
                </a:xfrm>
                <a:prstGeom prst="line">
                  <a:avLst/>
                </a:prstGeom>
                <a:noFill/>
                <a:ln w="38100">
                  <a:solidFill>
                    <a:srgbClr val="CC0000"/>
                  </a:solidFill>
                  <a:round/>
                  <a:headEnd/>
                  <a:tailEnd/>
                </a:ln>
              </p:spPr>
              <p:txBody>
                <a:bodyPr/>
                <a:lstStyle/>
                <a:p>
                  <a:endParaRPr lang="de-DE"/>
                </a:p>
              </p:txBody>
            </p:sp>
            <p:sp>
              <p:nvSpPr>
                <p:cNvPr id="14354" name="Line 17"/>
                <p:cNvSpPr>
                  <a:spLocks noChangeShapeType="1"/>
                </p:cNvSpPr>
                <p:nvPr/>
              </p:nvSpPr>
              <p:spPr bwMode="auto">
                <a:xfrm>
                  <a:off x="1383" y="2663"/>
                  <a:ext cx="0" cy="590"/>
                </a:xfrm>
                <a:prstGeom prst="line">
                  <a:avLst/>
                </a:prstGeom>
                <a:noFill/>
                <a:ln w="38100">
                  <a:solidFill>
                    <a:srgbClr val="CC0000"/>
                  </a:solidFill>
                  <a:round/>
                  <a:headEnd/>
                  <a:tailEnd/>
                </a:ln>
              </p:spPr>
              <p:txBody>
                <a:bodyPr/>
                <a:lstStyle/>
                <a:p>
                  <a:endParaRPr lang="de-DE"/>
                </a:p>
              </p:txBody>
            </p:sp>
            <p:sp>
              <p:nvSpPr>
                <p:cNvPr id="14355" name="Line 18"/>
                <p:cNvSpPr>
                  <a:spLocks noChangeShapeType="1"/>
                </p:cNvSpPr>
                <p:nvPr/>
              </p:nvSpPr>
              <p:spPr bwMode="auto">
                <a:xfrm>
                  <a:off x="668" y="3249"/>
                  <a:ext cx="726" cy="0"/>
                </a:xfrm>
                <a:prstGeom prst="line">
                  <a:avLst/>
                </a:prstGeom>
                <a:noFill/>
                <a:ln w="38100">
                  <a:solidFill>
                    <a:srgbClr val="CC0000"/>
                  </a:solidFill>
                  <a:round/>
                  <a:headEnd/>
                  <a:tailEnd/>
                </a:ln>
              </p:spPr>
              <p:txBody>
                <a:bodyPr/>
                <a:lstStyle/>
                <a:p>
                  <a:endParaRPr lang="de-DE"/>
                </a:p>
              </p:txBody>
            </p:sp>
            <p:sp>
              <p:nvSpPr>
                <p:cNvPr id="14356" name="Line 19"/>
                <p:cNvSpPr>
                  <a:spLocks noChangeShapeType="1"/>
                </p:cNvSpPr>
                <p:nvPr/>
              </p:nvSpPr>
              <p:spPr bwMode="auto">
                <a:xfrm>
                  <a:off x="680" y="3249"/>
                  <a:ext cx="0" cy="1071"/>
                </a:xfrm>
                <a:prstGeom prst="line">
                  <a:avLst/>
                </a:prstGeom>
                <a:noFill/>
                <a:ln w="38100">
                  <a:solidFill>
                    <a:srgbClr val="CC0000"/>
                  </a:solidFill>
                  <a:round/>
                  <a:headEnd/>
                  <a:tailEnd/>
                </a:ln>
              </p:spPr>
              <p:txBody>
                <a:bodyPr/>
                <a:lstStyle/>
                <a:p>
                  <a:endParaRPr lang="de-DE"/>
                </a:p>
              </p:txBody>
            </p:sp>
          </p:grpSp>
          <p:sp>
            <p:nvSpPr>
              <p:cNvPr id="14352" name="Line 28"/>
              <p:cNvSpPr>
                <a:spLocks noChangeShapeType="1"/>
              </p:cNvSpPr>
              <p:nvPr/>
            </p:nvSpPr>
            <p:spPr bwMode="auto">
              <a:xfrm>
                <a:off x="1111" y="572"/>
                <a:ext cx="748" cy="0"/>
              </a:xfrm>
              <a:prstGeom prst="line">
                <a:avLst/>
              </a:prstGeom>
              <a:noFill/>
              <a:ln w="38100">
                <a:solidFill>
                  <a:srgbClr val="CC0000"/>
                </a:solidFill>
                <a:round/>
                <a:headEnd/>
                <a:tailEnd/>
              </a:ln>
            </p:spPr>
            <p:txBody>
              <a:bodyPr/>
              <a:lstStyle/>
              <a:p>
                <a:endParaRPr lang="de-DE"/>
              </a:p>
            </p:txBody>
          </p:sp>
        </p:grpSp>
        <p:sp>
          <p:nvSpPr>
            <p:cNvPr id="14344" name="Rectangle 30"/>
            <p:cNvSpPr>
              <a:spLocks noChangeArrowheads="1"/>
            </p:cNvSpPr>
            <p:nvPr/>
          </p:nvSpPr>
          <p:spPr bwMode="auto">
            <a:xfrm>
              <a:off x="226" y="1423"/>
              <a:ext cx="431" cy="190"/>
            </a:xfrm>
            <a:prstGeom prst="rect">
              <a:avLst/>
            </a:prstGeom>
            <a:solidFill>
              <a:schemeClr val="tx2">
                <a:lumMod val="20000"/>
                <a:lumOff val="80000"/>
                <a:alpha val="39999"/>
              </a:schemeClr>
            </a:solidFill>
            <a:ln w="9525">
              <a:solidFill>
                <a:schemeClr val="accent2"/>
              </a:solidFill>
              <a:miter lim="800000"/>
              <a:headEnd/>
              <a:tailEnd/>
            </a:ln>
          </p:spPr>
          <p:txBody>
            <a:bodyPr wrap="none" anchor="ctr"/>
            <a:lstStyle/>
            <a:p>
              <a:pPr eaLnBrk="0" hangingPunct="0"/>
              <a:endParaRPr lang="en-US" dirty="0">
                <a:ln>
                  <a:solidFill>
                    <a:srgbClr val="0070C0"/>
                  </a:solidFill>
                </a:ln>
                <a:solidFill>
                  <a:srgbClr val="0070C0"/>
                </a:solidFill>
              </a:endParaRPr>
            </a:p>
          </p:txBody>
        </p:sp>
        <p:sp>
          <p:nvSpPr>
            <p:cNvPr id="14345" name="Rectangle 31"/>
            <p:cNvSpPr>
              <a:spLocks noChangeArrowheads="1"/>
            </p:cNvSpPr>
            <p:nvPr/>
          </p:nvSpPr>
          <p:spPr bwMode="auto">
            <a:xfrm>
              <a:off x="714" y="1906"/>
              <a:ext cx="1072" cy="188"/>
            </a:xfrm>
            <a:prstGeom prst="rect">
              <a:avLst/>
            </a:prstGeom>
            <a:solidFill>
              <a:srgbClr val="CC0000">
                <a:alpha val="25098"/>
              </a:srgbClr>
            </a:solidFill>
            <a:ln w="19050">
              <a:solidFill>
                <a:srgbClr val="CC0000"/>
              </a:solidFill>
              <a:miter lim="800000"/>
              <a:headEnd/>
              <a:tailEnd/>
            </a:ln>
          </p:spPr>
          <p:txBody>
            <a:bodyPr wrap="none" anchor="ctr"/>
            <a:lstStyle/>
            <a:p>
              <a:pPr eaLnBrk="0" hangingPunct="0"/>
              <a:endParaRPr lang="en-US"/>
            </a:p>
          </p:txBody>
        </p:sp>
        <p:sp>
          <p:nvSpPr>
            <p:cNvPr id="14346" name="Rectangle 32"/>
            <p:cNvSpPr>
              <a:spLocks noChangeArrowheads="1"/>
            </p:cNvSpPr>
            <p:nvPr/>
          </p:nvSpPr>
          <p:spPr bwMode="auto">
            <a:xfrm>
              <a:off x="3107" y="1888"/>
              <a:ext cx="408" cy="188"/>
            </a:xfrm>
            <a:prstGeom prst="rect">
              <a:avLst/>
            </a:prstGeom>
            <a:solidFill>
              <a:srgbClr val="CC0000">
                <a:alpha val="45097"/>
              </a:srgbClr>
            </a:solidFill>
            <a:ln w="19050">
              <a:solidFill>
                <a:srgbClr val="CC0000"/>
              </a:solidFill>
              <a:miter lim="800000"/>
              <a:headEnd/>
              <a:tailEnd/>
            </a:ln>
          </p:spPr>
          <p:txBody>
            <a:bodyPr wrap="none" anchor="ctr"/>
            <a:lstStyle/>
            <a:p>
              <a:pPr eaLnBrk="0" hangingPunct="0"/>
              <a:endParaRPr lang="en-US"/>
            </a:p>
          </p:txBody>
        </p:sp>
        <p:sp>
          <p:nvSpPr>
            <p:cNvPr id="14347" name="Rectangle 33"/>
            <p:cNvSpPr>
              <a:spLocks noChangeArrowheads="1"/>
            </p:cNvSpPr>
            <p:nvPr/>
          </p:nvSpPr>
          <p:spPr bwMode="auto">
            <a:xfrm>
              <a:off x="2130" y="1929"/>
              <a:ext cx="438" cy="188"/>
            </a:xfrm>
            <a:prstGeom prst="rect">
              <a:avLst/>
            </a:prstGeom>
            <a:solidFill>
              <a:srgbClr val="CC0000">
                <a:alpha val="34901"/>
              </a:srgbClr>
            </a:solidFill>
            <a:ln w="19050">
              <a:solidFill>
                <a:srgbClr val="CC0000"/>
              </a:solidFill>
              <a:miter lim="800000"/>
              <a:headEnd/>
              <a:tailEnd/>
            </a:ln>
          </p:spPr>
          <p:txBody>
            <a:bodyPr wrap="none" anchor="ctr"/>
            <a:lstStyle/>
            <a:p>
              <a:pPr eaLnBrk="0" hangingPunct="0"/>
              <a:endParaRPr lang="en-US"/>
            </a:p>
          </p:txBody>
        </p:sp>
      </p:grpSp>
      <p:sp>
        <p:nvSpPr>
          <p:cNvPr id="366642" name="Rectangle 50"/>
          <p:cNvSpPr>
            <a:spLocks noChangeArrowheads="1"/>
          </p:cNvSpPr>
          <p:nvPr/>
        </p:nvSpPr>
        <p:spPr bwMode="auto">
          <a:xfrm>
            <a:off x="1133475" y="2636838"/>
            <a:ext cx="3238500" cy="298450"/>
          </a:xfrm>
          <a:prstGeom prst="rect">
            <a:avLst/>
          </a:prstGeom>
          <a:solidFill>
            <a:srgbClr val="008000">
              <a:alpha val="50195"/>
            </a:srgbClr>
          </a:solidFill>
          <a:ln w="19050">
            <a:solidFill>
              <a:srgbClr val="008000"/>
            </a:solidFill>
            <a:miter lim="800000"/>
            <a:headEnd/>
            <a:tailEnd/>
          </a:ln>
        </p:spPr>
        <p:txBody>
          <a:bodyPr wrap="none" anchor="ctr"/>
          <a:lstStyle/>
          <a:p>
            <a:pPr eaLnBrk="0" hangingPunct="0"/>
            <a:endParaRPr lang="en-US"/>
          </a:p>
        </p:txBody>
      </p:sp>
    </p:spTree>
    <p:extLst>
      <p:ext uri="{BB962C8B-B14F-4D97-AF65-F5344CB8AC3E}">
        <p14:creationId xmlns:p14="http://schemas.microsoft.com/office/powerpoint/2010/main" val="367724421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66642"/>
                                        </p:tgtEl>
                                        <p:attrNameLst>
                                          <p:attrName>style.visibility</p:attrName>
                                        </p:attrNameLst>
                                      </p:cBhvr>
                                      <p:to>
                                        <p:strVal val="visible"/>
                                      </p:to>
                                    </p:set>
                                    <p:anim calcmode="lin" valueType="num">
                                      <p:cBhvr>
                                        <p:cTn id="12" dur="1000" fill="hold"/>
                                        <p:tgtEl>
                                          <p:spTgt spid="366642"/>
                                        </p:tgtEl>
                                        <p:attrNameLst>
                                          <p:attrName>ppt_w</p:attrName>
                                        </p:attrNameLst>
                                      </p:cBhvr>
                                      <p:tavLst>
                                        <p:tav tm="0">
                                          <p:val>
                                            <p:strVal val="#ppt_w*0.70"/>
                                          </p:val>
                                        </p:tav>
                                        <p:tav tm="100000">
                                          <p:val>
                                            <p:strVal val="#ppt_w"/>
                                          </p:val>
                                        </p:tav>
                                      </p:tavLst>
                                    </p:anim>
                                    <p:anim calcmode="lin" valueType="num">
                                      <p:cBhvr>
                                        <p:cTn id="13" dur="1000" fill="hold"/>
                                        <p:tgtEl>
                                          <p:spTgt spid="366642"/>
                                        </p:tgtEl>
                                        <p:attrNameLst>
                                          <p:attrName>ppt_h</p:attrName>
                                        </p:attrNameLst>
                                      </p:cBhvr>
                                      <p:tavLst>
                                        <p:tav tm="0">
                                          <p:val>
                                            <p:strVal val="#ppt_h"/>
                                          </p:val>
                                        </p:tav>
                                        <p:tav tm="100000">
                                          <p:val>
                                            <p:strVal val="#ppt_h"/>
                                          </p:val>
                                        </p:tav>
                                      </p:tavLst>
                                    </p:anim>
                                    <p:animEffect transition="in" filter="fade">
                                      <p:cBhvr>
                                        <p:cTn id="14" dur="1000"/>
                                        <p:tgtEl>
                                          <p:spTgt spid="366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64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Dust in SN 1987A</a:t>
            </a:r>
            <a:endParaRPr lang="en-GB" dirty="0"/>
          </a:p>
        </p:txBody>
      </p:sp>
      <p:sp>
        <p:nvSpPr>
          <p:cNvPr id="3" name="Content Placeholder 2"/>
          <p:cNvSpPr>
            <a:spLocks noGrp="1"/>
          </p:cNvSpPr>
          <p:nvPr>
            <p:ph idx="1"/>
          </p:nvPr>
        </p:nvSpPr>
        <p:spPr/>
        <p:txBody>
          <a:bodyPr/>
          <a:lstStyle/>
          <a:p>
            <a:r>
              <a:rPr lang="en-GB" dirty="0" smtClean="0"/>
              <a:t>Synchrotron emission from the ring</a:t>
            </a:r>
          </a:p>
          <a:p>
            <a:r>
              <a:rPr lang="en-GB" dirty="0" smtClean="0"/>
              <a:t>Thermal dust in the inner </a:t>
            </a:r>
            <a:r>
              <a:rPr lang="en-GB" dirty="0" err="1" smtClean="0"/>
              <a:t>ejecta</a:t>
            </a:r>
            <a:endParaRPr lang="en-GB" dirty="0"/>
          </a:p>
        </p:txBody>
      </p:sp>
      <p:grpSp>
        <p:nvGrpSpPr>
          <p:cNvPr id="8" name="Group 7"/>
          <p:cNvGrpSpPr/>
          <p:nvPr/>
        </p:nvGrpSpPr>
        <p:grpSpPr>
          <a:xfrm>
            <a:off x="1195660" y="2780928"/>
            <a:ext cx="6616700" cy="3815224"/>
            <a:chOff x="1267668" y="2863428"/>
            <a:chExt cx="6616700" cy="3815224"/>
          </a:xfrm>
        </p:grpSpPr>
        <p:pic>
          <p:nvPicPr>
            <p:cNvPr id="6" name="Picture 5"/>
            <p:cNvPicPr>
              <a:picLocks noChangeAspect="1"/>
            </p:cNvPicPr>
            <p:nvPr/>
          </p:nvPicPr>
          <p:blipFill>
            <a:blip r:embed="rId2"/>
            <a:stretch>
              <a:fillRect/>
            </a:stretch>
          </p:blipFill>
          <p:spPr>
            <a:xfrm>
              <a:off x="1267668" y="2863428"/>
              <a:ext cx="6616700" cy="3517900"/>
            </a:xfrm>
            <a:prstGeom prst="rect">
              <a:avLst/>
            </a:prstGeom>
          </p:spPr>
        </p:pic>
        <p:sp>
          <p:nvSpPr>
            <p:cNvPr id="7" name="TextBox 6"/>
            <p:cNvSpPr txBox="1"/>
            <p:nvPr/>
          </p:nvSpPr>
          <p:spPr>
            <a:xfrm>
              <a:off x="5296300" y="6309320"/>
              <a:ext cx="2476808" cy="369332"/>
            </a:xfrm>
            <a:prstGeom prst="rect">
              <a:avLst/>
            </a:prstGeom>
            <a:noFill/>
          </p:spPr>
          <p:txBody>
            <a:bodyPr wrap="none" rtlCol="0">
              <a:spAutoFit/>
            </a:bodyPr>
            <a:lstStyle/>
            <a:p>
              <a:r>
                <a:rPr lang="en-GB" sz="1800" dirty="0" err="1" smtClean="0">
                  <a:latin typeface="HelveticaNeueLT Com 45 Lt"/>
                  <a:cs typeface="HelveticaNeueLT Com 45 Lt"/>
                </a:rPr>
                <a:t>Indebetouw</a:t>
              </a:r>
              <a:r>
                <a:rPr lang="en-GB" sz="1800" dirty="0" smtClean="0">
                  <a:latin typeface="HelveticaNeueLT Com 45 Lt"/>
                  <a:cs typeface="HelveticaNeueLT Com 45 Lt"/>
                </a:rPr>
                <a:t> et al. 2014</a:t>
              </a:r>
              <a:endParaRPr lang="en-GB" sz="1800" dirty="0">
                <a:latin typeface="HelveticaNeueLT Com 45 Lt"/>
                <a:cs typeface="HelveticaNeueLT Com 45 Lt"/>
              </a:endParaRPr>
            </a:p>
          </p:txBody>
        </p:sp>
      </p:grpSp>
      <p:pic>
        <p:nvPicPr>
          <p:cNvPr id="9" name="Picture 8"/>
          <p:cNvPicPr>
            <a:picLocks noChangeAspect="1"/>
          </p:cNvPicPr>
          <p:nvPr/>
        </p:nvPicPr>
        <p:blipFill>
          <a:blip r:embed="rId3"/>
          <a:stretch>
            <a:fillRect/>
          </a:stretch>
        </p:blipFill>
        <p:spPr>
          <a:xfrm>
            <a:off x="2347351" y="2852936"/>
            <a:ext cx="4312881" cy="3427200"/>
          </a:xfrm>
          <a:prstGeom prst="rect">
            <a:avLst/>
          </a:prstGeom>
          <a:solidFill>
            <a:schemeClr val="bg1"/>
          </a:solidFill>
        </p:spPr>
      </p:pic>
      <p:pic>
        <p:nvPicPr>
          <p:cNvPr id="10" name="Picture 9" descr="SN1987A_stack.tif"/>
          <p:cNvPicPr>
            <a:picLocks noChangeAspect="1"/>
          </p:cNvPicPr>
          <p:nvPr/>
        </p:nvPicPr>
        <p:blipFill rotWithShape="1">
          <a:blip r:embed="rId4" cstate="print">
            <a:extLst>
              <a:ext uri="{28A0092B-C50C-407E-A947-70E740481C1C}">
                <a14:useLocalDpi xmlns:a14="http://schemas.microsoft.com/office/drawing/2010/main" val="0"/>
              </a:ext>
            </a:extLst>
          </a:blip>
          <a:srcRect l="31564" t="33809" r="33555" b="34535"/>
          <a:stretch/>
        </p:blipFill>
        <p:spPr>
          <a:xfrm>
            <a:off x="2483768" y="2708920"/>
            <a:ext cx="3960440" cy="3594219"/>
          </a:xfrm>
          <a:prstGeom prst="rect">
            <a:avLst/>
          </a:prstGeom>
        </p:spPr>
      </p:pic>
    </p:spTree>
    <p:extLst>
      <p:ext uri="{BB962C8B-B14F-4D97-AF65-F5344CB8AC3E}">
        <p14:creationId xmlns:p14="http://schemas.microsoft.com/office/powerpoint/2010/main" val="1330045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edg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GB"/>
              <a:t>Summary</a:t>
            </a:r>
          </a:p>
        </p:txBody>
      </p:sp>
      <p:sp>
        <p:nvSpPr>
          <p:cNvPr id="118787" name="Rectangle 3"/>
          <p:cNvSpPr>
            <a:spLocks noGrp="1" noChangeArrowheads="1"/>
          </p:cNvSpPr>
          <p:nvPr>
            <p:ph type="body" idx="1"/>
          </p:nvPr>
        </p:nvSpPr>
        <p:spPr>
          <a:xfrm>
            <a:off x="395536" y="1196752"/>
            <a:ext cx="8496944" cy="4114800"/>
          </a:xfrm>
        </p:spPr>
        <p:txBody>
          <a:bodyPr/>
          <a:lstStyle/>
          <a:p>
            <a:pPr>
              <a:spcBef>
                <a:spcPts val="368"/>
              </a:spcBef>
              <a:buFontTx/>
              <a:buNone/>
            </a:pPr>
            <a:r>
              <a:rPr lang="en-US" dirty="0" smtClean="0"/>
              <a:t>Connection between SN explosion and neutron star difficult</a:t>
            </a:r>
          </a:p>
          <a:p>
            <a:pPr lvl="1">
              <a:spcBef>
                <a:spcPts val="368"/>
              </a:spcBef>
              <a:buFontTx/>
              <a:buNone/>
            </a:pPr>
            <a:r>
              <a:rPr lang="en-US" dirty="0" smtClean="0"/>
              <a:t>time scales</a:t>
            </a:r>
          </a:p>
          <a:p>
            <a:pPr lvl="1">
              <a:spcBef>
                <a:spcPts val="368"/>
              </a:spcBef>
              <a:buFontTx/>
              <a:buNone/>
            </a:pPr>
            <a:r>
              <a:rPr lang="en-US" dirty="0" smtClean="0"/>
              <a:t>isolating explosion material from SN shocks in the interstellar</a:t>
            </a:r>
          </a:p>
          <a:p>
            <a:pPr>
              <a:spcBef>
                <a:spcPts val="368"/>
              </a:spcBef>
              <a:buFontTx/>
              <a:buNone/>
            </a:pPr>
            <a:r>
              <a:rPr lang="en-US" dirty="0" smtClean="0"/>
              <a:t>Some </a:t>
            </a:r>
            <a:r>
              <a:rPr lang="en-US" dirty="0" err="1" smtClean="0"/>
              <a:t>SNe</a:t>
            </a:r>
            <a:r>
              <a:rPr lang="en-US" dirty="0" smtClean="0"/>
              <a:t> may be powered by the neutron star formed in the explosion</a:t>
            </a:r>
          </a:p>
          <a:p>
            <a:pPr lvl="1">
              <a:spcBef>
                <a:spcPts val="368"/>
              </a:spcBef>
              <a:buFontTx/>
              <a:buNone/>
            </a:pPr>
            <a:r>
              <a:rPr lang="en-US" dirty="0" smtClean="0"/>
              <a:t>“fast” rise time + high luminosity</a:t>
            </a:r>
          </a:p>
          <a:p>
            <a:pPr lvl="1">
              <a:spcBef>
                <a:spcPts val="368"/>
              </a:spcBef>
              <a:buNone/>
            </a:pPr>
            <a:r>
              <a:rPr lang="en-US" dirty="0"/>
              <a:t>can be provided by the spin down energy of a </a:t>
            </a:r>
            <a:r>
              <a:rPr lang="en-US" dirty="0" err="1" smtClean="0"/>
              <a:t>magnetar</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GB"/>
              <a:t>Summary</a:t>
            </a:r>
          </a:p>
        </p:txBody>
      </p:sp>
      <p:sp>
        <p:nvSpPr>
          <p:cNvPr id="118787" name="Rectangle 3"/>
          <p:cNvSpPr>
            <a:spLocks noGrp="1" noChangeArrowheads="1"/>
          </p:cNvSpPr>
          <p:nvPr>
            <p:ph type="body" idx="1"/>
          </p:nvPr>
        </p:nvSpPr>
        <p:spPr>
          <a:xfrm>
            <a:off x="395536" y="1196752"/>
            <a:ext cx="8496944" cy="4114800"/>
          </a:xfrm>
        </p:spPr>
        <p:txBody>
          <a:bodyPr/>
          <a:lstStyle/>
          <a:p>
            <a:pPr>
              <a:spcBef>
                <a:spcPts val="368"/>
              </a:spcBef>
              <a:buFontTx/>
              <a:buNone/>
            </a:pPr>
            <a:r>
              <a:rPr lang="en-US" dirty="0" err="1" smtClean="0"/>
              <a:t>Cas</a:t>
            </a:r>
            <a:r>
              <a:rPr lang="en-US" dirty="0" smtClean="0"/>
              <a:t> A</a:t>
            </a:r>
          </a:p>
          <a:p>
            <a:pPr lvl="1">
              <a:spcBef>
                <a:spcPts val="368"/>
              </a:spcBef>
              <a:buFontTx/>
              <a:buNone/>
            </a:pPr>
            <a:r>
              <a:rPr lang="en-US" dirty="0" smtClean="0"/>
              <a:t>indications of asymmetric distribution of </a:t>
            </a:r>
            <a:r>
              <a:rPr lang="en-US" baseline="30000" dirty="0" smtClean="0"/>
              <a:t>44</a:t>
            </a:r>
            <a:r>
              <a:rPr lang="en-US" dirty="0" smtClean="0"/>
              <a:t>Ti</a:t>
            </a:r>
          </a:p>
          <a:p>
            <a:pPr lvl="1">
              <a:spcBef>
                <a:spcPts val="368"/>
              </a:spcBef>
              <a:buFontTx/>
              <a:buNone/>
            </a:pPr>
            <a:r>
              <a:rPr lang="en-US" dirty="0" smtClean="0"/>
              <a:t>opposite compact remnant</a:t>
            </a:r>
            <a:endParaRPr lang="en-US" dirty="0"/>
          </a:p>
          <a:p>
            <a:pPr>
              <a:spcBef>
                <a:spcPts val="368"/>
              </a:spcBef>
              <a:buFontTx/>
              <a:buNone/>
            </a:pPr>
            <a:r>
              <a:rPr lang="en-US" dirty="0" smtClean="0"/>
              <a:t>SN 1987A</a:t>
            </a:r>
          </a:p>
          <a:p>
            <a:pPr lvl="1">
              <a:spcBef>
                <a:spcPts val="368"/>
              </a:spcBef>
              <a:buFontTx/>
              <a:buNone/>
            </a:pPr>
            <a:r>
              <a:rPr lang="en-US" dirty="0" smtClean="0"/>
              <a:t>first direct look at an explosion</a:t>
            </a:r>
          </a:p>
          <a:p>
            <a:pPr lvl="2">
              <a:spcBef>
                <a:spcPts val="368"/>
              </a:spcBef>
              <a:buFontTx/>
              <a:buNone/>
            </a:pPr>
            <a:r>
              <a:rPr lang="en-US" dirty="0" smtClean="0"/>
              <a:t>resolved inner </a:t>
            </a:r>
            <a:r>
              <a:rPr lang="en-US" dirty="0" err="1" smtClean="0"/>
              <a:t>ejecta</a:t>
            </a:r>
            <a:r>
              <a:rPr lang="en-US" dirty="0" smtClean="0"/>
              <a:t> (iron core) are the immediate reflection of the explosion mechanism</a:t>
            </a:r>
          </a:p>
          <a:p>
            <a:pPr lvl="2">
              <a:spcBef>
                <a:spcPts val="368"/>
              </a:spcBef>
              <a:buFontTx/>
              <a:buNone/>
            </a:pPr>
            <a:r>
              <a:rPr lang="en-US" dirty="0" smtClean="0"/>
              <a:t>confirmation asymmetries in the explosion</a:t>
            </a:r>
          </a:p>
          <a:p>
            <a:pPr lvl="1">
              <a:spcBef>
                <a:spcPts val="368"/>
              </a:spcBef>
              <a:buFontTx/>
              <a:buNone/>
            </a:pPr>
            <a:r>
              <a:rPr lang="en-US" dirty="0" smtClean="0"/>
              <a:t>possibly best chance to look for a neutron star in the coming years</a:t>
            </a:r>
          </a:p>
          <a:p>
            <a:pPr lvl="2">
              <a:spcBef>
                <a:spcPts val="368"/>
              </a:spcBef>
              <a:buFontTx/>
              <a:buNone/>
            </a:pPr>
            <a:r>
              <a:rPr lang="en-US" dirty="0" smtClean="0"/>
              <a:t>illumination by external sources? </a:t>
            </a:r>
          </a:p>
          <a:p>
            <a:pPr lvl="2">
              <a:spcBef>
                <a:spcPts val="368"/>
              </a:spcBef>
              <a:buFontTx/>
              <a:buNone/>
            </a:pPr>
            <a:r>
              <a:rPr lang="en-US" dirty="0" smtClean="0"/>
              <a:t>dust?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Grp="1" noChangeArrowheads="1"/>
          </p:cNvSpPr>
          <p:nvPr>
            <p:ph type="title"/>
          </p:nvPr>
        </p:nvSpPr>
        <p:spPr/>
        <p:txBody>
          <a:bodyPr/>
          <a:lstStyle/>
          <a:p>
            <a:r>
              <a:rPr lang="en-GB" dirty="0"/>
              <a:t>The expectations …</a:t>
            </a:r>
          </a:p>
        </p:txBody>
      </p:sp>
      <p:sp>
        <p:nvSpPr>
          <p:cNvPr id="512003" name="Rectangle 3"/>
          <p:cNvSpPr>
            <a:spLocks noGrp="1" noChangeArrowheads="1"/>
          </p:cNvSpPr>
          <p:nvPr>
            <p:ph type="body" idx="1"/>
          </p:nvPr>
        </p:nvSpPr>
        <p:spPr/>
        <p:txBody>
          <a:bodyPr/>
          <a:lstStyle/>
          <a:p>
            <a:endParaRPr lang="en-GB"/>
          </a:p>
        </p:txBody>
      </p:sp>
      <p:grpSp>
        <p:nvGrpSpPr>
          <p:cNvPr id="512004" name="Group 4"/>
          <p:cNvGrpSpPr>
            <a:grpSpLocks/>
          </p:cNvGrpSpPr>
          <p:nvPr/>
        </p:nvGrpSpPr>
        <p:grpSpPr bwMode="auto">
          <a:xfrm>
            <a:off x="0" y="2058988"/>
            <a:ext cx="9142413" cy="4075112"/>
            <a:chOff x="0" y="1297"/>
            <a:chExt cx="5759" cy="2567"/>
          </a:xfrm>
        </p:grpSpPr>
        <p:pic>
          <p:nvPicPr>
            <p:cNvPr id="512005" name="Picture 5" descr="Heger03_fig1"/>
            <p:cNvPicPr>
              <a:picLocks noChangeAspect="1" noChangeArrowheads="1"/>
            </p:cNvPicPr>
            <p:nvPr/>
          </p:nvPicPr>
          <p:blipFill>
            <a:blip r:embed="rId2">
              <a:extLst>
                <a:ext uri="{28A0092B-C50C-407E-A947-70E740481C1C}">
                  <a14:useLocalDpi xmlns:a14="http://schemas.microsoft.com/office/drawing/2010/main" val="0"/>
                </a:ext>
              </a:extLst>
            </a:blip>
            <a:srcRect t="-4135" b="-1935"/>
            <a:stretch>
              <a:fillRect/>
            </a:stretch>
          </p:blipFill>
          <p:spPr bwMode="auto">
            <a:xfrm>
              <a:off x="0" y="1299"/>
              <a:ext cx="2924" cy="2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12006" name="Picture 6" descr="Heger03_fig2"/>
            <p:cNvPicPr>
              <a:picLocks noChangeAspect="1" noChangeArrowheads="1"/>
            </p:cNvPicPr>
            <p:nvPr/>
          </p:nvPicPr>
          <p:blipFill>
            <a:blip r:embed="rId3">
              <a:extLst>
                <a:ext uri="{28A0092B-C50C-407E-A947-70E740481C1C}">
                  <a14:useLocalDpi xmlns:a14="http://schemas.microsoft.com/office/drawing/2010/main" val="0"/>
                </a:ext>
              </a:extLst>
            </a:blip>
            <a:srcRect t="-4251" b="-3012"/>
            <a:stretch>
              <a:fillRect/>
            </a:stretch>
          </p:blipFill>
          <p:spPr bwMode="auto">
            <a:xfrm>
              <a:off x="2880" y="1297"/>
              <a:ext cx="2879" cy="231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12007" name="Text Box 7"/>
            <p:cNvSpPr txBox="1">
              <a:spLocks noChangeArrowheads="1"/>
            </p:cNvSpPr>
            <p:nvPr/>
          </p:nvSpPr>
          <p:spPr bwMode="auto">
            <a:xfrm>
              <a:off x="4332" y="3612"/>
              <a:ext cx="1323"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000" dirty="0" err="1">
                  <a:latin typeface="HelveticaNeueLT Com 45 Lt"/>
                  <a:cs typeface="HelveticaNeueLT Com 45 Lt"/>
                </a:rPr>
                <a:t>Heger</a:t>
              </a:r>
              <a:r>
                <a:rPr lang="en-GB" sz="2000" dirty="0">
                  <a:latin typeface="HelveticaNeueLT Com 45 Lt"/>
                  <a:cs typeface="HelveticaNeueLT Com 45 Lt"/>
                </a:rPr>
                <a:t> et al. 2003</a:t>
              </a:r>
            </a:p>
          </p:txBody>
        </p:sp>
      </p:grpSp>
    </p:spTree>
    <p:extLst>
      <p:ext uri="{BB962C8B-B14F-4D97-AF65-F5344CB8AC3E}">
        <p14:creationId xmlns:p14="http://schemas.microsoft.com/office/powerpoint/2010/main" val="51268485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Difficulties</a:t>
            </a:r>
            <a:endParaRPr lang="en-GB" dirty="0"/>
          </a:p>
        </p:txBody>
      </p:sp>
      <p:sp>
        <p:nvSpPr>
          <p:cNvPr id="3" name="Content Placeholder 2"/>
          <p:cNvSpPr>
            <a:spLocks noGrp="1"/>
          </p:cNvSpPr>
          <p:nvPr>
            <p:ph idx="1"/>
          </p:nvPr>
        </p:nvSpPr>
        <p:spPr>
          <a:xfrm>
            <a:off x="685800" y="1557338"/>
            <a:ext cx="7772400" cy="5112022"/>
          </a:xfrm>
        </p:spPr>
        <p:txBody>
          <a:bodyPr>
            <a:normAutofit fontScale="92500" lnSpcReduction="20000"/>
          </a:bodyPr>
          <a:lstStyle/>
          <a:p>
            <a:r>
              <a:rPr lang="en-GB" dirty="0" smtClean="0"/>
              <a:t>Supernovae are bright (~10</a:t>
            </a:r>
            <a:r>
              <a:rPr lang="en-GB" baseline="30000" dirty="0" smtClean="0"/>
              <a:t>43</a:t>
            </a:r>
            <a:r>
              <a:rPr lang="en-GB" dirty="0" smtClean="0"/>
              <a:t> erg/s at peak)</a:t>
            </a:r>
          </a:p>
          <a:p>
            <a:r>
              <a:rPr lang="en-GB" dirty="0" smtClean="0"/>
              <a:t>Neutron stars (thermal energy typically ~10</a:t>
            </a:r>
            <a:r>
              <a:rPr lang="en-GB" baseline="30000" dirty="0" smtClean="0"/>
              <a:t>35</a:t>
            </a:r>
            <a:r>
              <a:rPr lang="en-GB" dirty="0" smtClean="0"/>
              <a:t> erg/s) are buried near the centre of the explosions</a:t>
            </a:r>
          </a:p>
          <a:p>
            <a:pPr lvl="1"/>
            <a:r>
              <a:rPr lang="en-GB" dirty="0" smtClean="0"/>
              <a:t>need to wait until the envelope becomes transparent </a:t>
            </a:r>
            <a:r>
              <a:rPr lang="en-GB" dirty="0" smtClean="0">
                <a:sym typeface="Wingdings"/>
              </a:rPr>
              <a:t> can be decades</a:t>
            </a:r>
            <a:endParaRPr lang="en-GB" dirty="0" smtClean="0"/>
          </a:p>
          <a:p>
            <a:r>
              <a:rPr lang="en-GB" dirty="0" smtClean="0"/>
              <a:t>Supernovae are rare</a:t>
            </a:r>
          </a:p>
          <a:p>
            <a:r>
              <a:rPr lang="en-GB" dirty="0" smtClean="0"/>
              <a:t>Supernovae are complicated</a:t>
            </a:r>
          </a:p>
          <a:p>
            <a:pPr lvl="1"/>
            <a:r>
              <a:rPr lang="en-GB" dirty="0" smtClean="0"/>
              <a:t>complicated explosion physics</a:t>
            </a:r>
          </a:p>
          <a:p>
            <a:pPr lvl="2"/>
            <a:r>
              <a:rPr lang="en-GB" dirty="0" smtClean="0"/>
              <a:t>hydrodynamics, neutrino physics, GR effects</a:t>
            </a:r>
          </a:p>
          <a:p>
            <a:pPr lvl="2"/>
            <a:r>
              <a:rPr lang="en-GB" dirty="0" smtClean="0"/>
              <a:t>many unknown parameters</a:t>
            </a:r>
          </a:p>
          <a:p>
            <a:pPr lvl="2"/>
            <a:r>
              <a:rPr lang="en-GB" dirty="0" smtClean="0"/>
              <a:t>not enough observational constraints</a:t>
            </a:r>
          </a:p>
          <a:p>
            <a:endParaRPr lang="en-GB" dirty="0"/>
          </a:p>
        </p:txBody>
      </p:sp>
      <p:grpSp>
        <p:nvGrpSpPr>
          <p:cNvPr id="6" name="Group 5"/>
          <p:cNvGrpSpPr/>
          <p:nvPr/>
        </p:nvGrpSpPr>
        <p:grpSpPr>
          <a:xfrm>
            <a:off x="2555776" y="2143348"/>
            <a:ext cx="6421382" cy="4714652"/>
            <a:chOff x="2555776" y="2143348"/>
            <a:chExt cx="6421382" cy="4714652"/>
          </a:xfrm>
        </p:grpSpPr>
        <p:pic>
          <p:nvPicPr>
            <p:cNvPr id="4" name="Picture 3"/>
            <p:cNvPicPr>
              <a:picLocks noChangeAspect="1"/>
            </p:cNvPicPr>
            <p:nvPr/>
          </p:nvPicPr>
          <p:blipFill rotWithShape="1">
            <a:blip r:embed="rId2"/>
            <a:srcRect t="1" b="-4168"/>
            <a:stretch/>
          </p:blipFill>
          <p:spPr>
            <a:xfrm>
              <a:off x="2555776" y="2143348"/>
              <a:ext cx="6421382" cy="4714652"/>
            </a:xfrm>
            <a:prstGeom prst="rect">
              <a:avLst/>
            </a:prstGeom>
            <a:solidFill>
              <a:schemeClr val="bg1"/>
            </a:solidFill>
          </p:spPr>
        </p:pic>
        <p:sp>
          <p:nvSpPr>
            <p:cNvPr id="5" name="TextBox 4"/>
            <p:cNvSpPr txBox="1"/>
            <p:nvPr/>
          </p:nvSpPr>
          <p:spPr>
            <a:xfrm>
              <a:off x="6876256" y="6453336"/>
              <a:ext cx="1955368" cy="369332"/>
            </a:xfrm>
            <a:prstGeom prst="rect">
              <a:avLst/>
            </a:prstGeom>
            <a:noFill/>
          </p:spPr>
          <p:txBody>
            <a:bodyPr wrap="none" rtlCol="0">
              <a:spAutoFit/>
            </a:bodyPr>
            <a:lstStyle/>
            <a:p>
              <a:r>
                <a:rPr lang="en-GB" sz="1800" dirty="0" err="1" smtClean="0">
                  <a:latin typeface="HelveticaNeueLT Com 45 Lt"/>
                  <a:cs typeface="HelveticaNeueLT Com 45 Lt"/>
                </a:rPr>
                <a:t>Abdo</a:t>
              </a:r>
              <a:r>
                <a:rPr lang="en-GB" sz="1800" dirty="0" smtClean="0">
                  <a:latin typeface="HelveticaNeueLT Com 45 Lt"/>
                  <a:cs typeface="HelveticaNeueLT Com 45 Lt"/>
                </a:rPr>
                <a:t> et al. (2013)</a:t>
              </a:r>
              <a:endParaRPr lang="en-GB" sz="1800" dirty="0">
                <a:latin typeface="HelveticaNeueLT Com 45 Lt"/>
                <a:cs typeface="HelveticaNeueLT Com 45 Lt"/>
              </a:endParaRPr>
            </a:p>
          </p:txBody>
        </p:sp>
      </p:grpSp>
    </p:spTree>
    <p:extLst>
      <p:ext uri="{BB962C8B-B14F-4D97-AF65-F5344CB8AC3E}">
        <p14:creationId xmlns:p14="http://schemas.microsoft.com/office/powerpoint/2010/main" val="4919561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body" idx="1"/>
          </p:nvPr>
        </p:nvSpPr>
        <p:spPr>
          <a:xfrm>
            <a:off x="5435600" y="333375"/>
            <a:ext cx="3708400" cy="4419600"/>
          </a:xfrm>
        </p:spPr>
        <p:txBody>
          <a:bodyPr/>
          <a:lstStyle/>
          <a:p>
            <a:pPr marL="0" indent="0">
              <a:buFontTx/>
              <a:buNone/>
            </a:pPr>
            <a:r>
              <a:rPr lang="en-US" dirty="0"/>
              <a:t>Energy escape from a (core-collapse) supernova</a:t>
            </a:r>
          </a:p>
          <a:p>
            <a:pPr marL="0" indent="0">
              <a:buFontTx/>
              <a:buNone/>
            </a:pPr>
            <a:endParaRPr lang="en-US" sz="2400" dirty="0">
              <a:solidFill>
                <a:srgbClr val="CC0000"/>
              </a:solidFill>
            </a:endParaRPr>
          </a:p>
          <a:p>
            <a:pPr marL="0" indent="0">
              <a:buFontTx/>
              <a:buNone/>
            </a:pPr>
            <a:r>
              <a:rPr lang="en-US" sz="2400" dirty="0">
                <a:solidFill>
                  <a:srgbClr val="CC0000"/>
                </a:solidFill>
              </a:rPr>
              <a:t>SN 1987A</a:t>
            </a:r>
            <a:br>
              <a:rPr lang="en-US" sz="2400" dirty="0">
                <a:solidFill>
                  <a:srgbClr val="CC0000"/>
                </a:solidFill>
              </a:rPr>
            </a:br>
            <a:r>
              <a:rPr lang="en-US" sz="2400" dirty="0">
                <a:solidFill>
                  <a:srgbClr val="CC0000"/>
                </a:solidFill>
              </a:rPr>
              <a:t>the best observed supernova ever</a:t>
            </a:r>
          </a:p>
        </p:txBody>
      </p:sp>
      <p:grpSp>
        <p:nvGrpSpPr>
          <p:cNvPr id="2" name="Group 6"/>
          <p:cNvGrpSpPr>
            <a:grpSpLocks/>
          </p:cNvGrpSpPr>
          <p:nvPr/>
        </p:nvGrpSpPr>
        <p:grpSpPr bwMode="auto">
          <a:xfrm>
            <a:off x="0" y="188913"/>
            <a:ext cx="5338763" cy="6515100"/>
            <a:chOff x="0" y="119"/>
            <a:chExt cx="3363" cy="4104"/>
          </a:xfrm>
        </p:grpSpPr>
        <p:pic>
          <p:nvPicPr>
            <p:cNvPr id="175107" name="Picture 3"/>
            <p:cNvPicPr>
              <a:picLocks noChangeAspect="1" noChangeArrowheads="1"/>
            </p:cNvPicPr>
            <p:nvPr/>
          </p:nvPicPr>
          <p:blipFill>
            <a:blip r:embed="rId2" cstate="print"/>
            <a:srcRect/>
            <a:stretch>
              <a:fillRect/>
            </a:stretch>
          </p:blipFill>
          <p:spPr bwMode="auto">
            <a:xfrm>
              <a:off x="0" y="119"/>
              <a:ext cx="3363" cy="4104"/>
            </a:xfrm>
            <a:prstGeom prst="rect">
              <a:avLst/>
            </a:prstGeom>
            <a:noFill/>
            <a:ln w="9525">
              <a:noFill/>
              <a:miter lim="800000"/>
              <a:headEnd/>
              <a:tailEnd/>
            </a:ln>
            <a:effectLst/>
          </p:spPr>
        </p:pic>
        <p:sp>
          <p:nvSpPr>
            <p:cNvPr id="175108" name="Text Box 4"/>
            <p:cNvSpPr txBox="1">
              <a:spLocks noChangeArrowheads="1"/>
            </p:cNvSpPr>
            <p:nvPr/>
          </p:nvSpPr>
          <p:spPr bwMode="auto">
            <a:xfrm>
              <a:off x="1661" y="1703"/>
              <a:ext cx="1586" cy="368"/>
            </a:xfrm>
            <a:prstGeom prst="rect">
              <a:avLst/>
            </a:prstGeom>
            <a:noFill/>
            <a:ln w="9525">
              <a:noFill/>
              <a:miter lim="800000"/>
              <a:headEnd/>
              <a:tailEnd/>
            </a:ln>
            <a:effectLst/>
          </p:spPr>
          <p:txBody>
            <a:bodyPr wrap="none">
              <a:spAutoFit/>
            </a:bodyPr>
            <a:lstStyle/>
            <a:p>
              <a:pPr eaLnBrk="0" hangingPunct="0"/>
              <a:r>
                <a:rPr lang="en-US" sz="1600" dirty="0" err="1">
                  <a:latin typeface="HelveticaNeueLT Com 45 Lt" pitchFamily="34" charset="0"/>
                </a:rPr>
                <a:t>Suntzeff</a:t>
              </a:r>
              <a:r>
                <a:rPr lang="en-US" sz="1600" dirty="0">
                  <a:latin typeface="HelveticaNeueLT Com 45 Lt" pitchFamily="34" charset="0"/>
                </a:rPr>
                <a:t> (2003)</a:t>
              </a:r>
            </a:p>
            <a:p>
              <a:pPr eaLnBrk="0" hangingPunct="0"/>
              <a:r>
                <a:rPr lang="en-US" sz="1600" dirty="0">
                  <a:latin typeface="HelveticaNeueLT Com 45 Lt" pitchFamily="34" charset="0"/>
                </a:rPr>
                <a:t>(also </a:t>
              </a:r>
              <a:r>
                <a:rPr lang="en-US" sz="1600" dirty="0" err="1">
                  <a:latin typeface="HelveticaNeueLT Com 45 Lt" pitchFamily="34" charset="0"/>
                </a:rPr>
                <a:t>Fransson</a:t>
              </a:r>
              <a:r>
                <a:rPr lang="en-US" sz="1600" dirty="0">
                  <a:latin typeface="HelveticaNeueLT Com 45 Lt" pitchFamily="34" charset="0"/>
                </a:rPr>
                <a:t> et al. 2007)</a:t>
              </a:r>
              <a:endParaRPr lang="en-US" sz="1800" dirty="0">
                <a:latin typeface="HelveticaNeueLT Com 45 Lt" pitchFamily="34" charset="0"/>
              </a:endParaRPr>
            </a:p>
          </p:txBody>
        </p:sp>
      </p:grpSp>
      <p:pic>
        <p:nvPicPr>
          <p:cNvPr id="175109" name="Picture 5" descr="2004-09-a-animated_gif"/>
          <p:cNvPicPr>
            <a:picLocks noChangeAspect="1" noChangeArrowheads="1" noCrop="1"/>
          </p:cNvPicPr>
          <p:nvPr/>
        </p:nvPicPr>
        <p:blipFill>
          <a:blip r:embed="rId3" cstate="print"/>
          <a:srcRect/>
          <a:stretch>
            <a:fillRect/>
          </a:stretch>
        </p:blipFill>
        <p:spPr bwMode="auto">
          <a:xfrm>
            <a:off x="5565775" y="4005263"/>
            <a:ext cx="3398838" cy="2676525"/>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5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Detecting neutron stars in </a:t>
            </a:r>
            <a:r>
              <a:rPr lang="en-GB" dirty="0" err="1" smtClean="0"/>
              <a:t>SNe</a:t>
            </a:r>
            <a:endParaRPr lang="en-GB" dirty="0"/>
          </a:p>
        </p:txBody>
      </p:sp>
      <p:sp>
        <p:nvSpPr>
          <p:cNvPr id="3" name="Content Placeholder 2"/>
          <p:cNvSpPr>
            <a:spLocks noGrp="1"/>
          </p:cNvSpPr>
          <p:nvPr>
            <p:ph idx="1"/>
          </p:nvPr>
        </p:nvSpPr>
        <p:spPr/>
        <p:txBody>
          <a:bodyPr/>
          <a:lstStyle/>
          <a:p>
            <a:r>
              <a:rPr lang="en-GB" dirty="0" smtClean="0"/>
              <a:t>Wait until remnant phase</a:t>
            </a:r>
          </a:p>
          <a:p>
            <a:pPr lvl="1"/>
            <a:r>
              <a:rPr lang="en-GB" dirty="0" smtClean="0"/>
              <a:t>patience </a:t>
            </a:r>
            <a:r>
              <a:rPr lang="en-GB" dirty="0" smtClean="0">
                <a:sym typeface="Wingdings"/>
              </a:rPr>
              <a:t> SN 1987A, </a:t>
            </a:r>
            <a:r>
              <a:rPr lang="en-GB" dirty="0" err="1" smtClean="0">
                <a:sym typeface="Wingdings"/>
              </a:rPr>
              <a:t>Cas</a:t>
            </a:r>
            <a:r>
              <a:rPr lang="en-GB" dirty="0" smtClean="0">
                <a:sym typeface="Wingdings"/>
              </a:rPr>
              <a:t> A, Crab</a:t>
            </a:r>
          </a:p>
          <a:p>
            <a:r>
              <a:rPr lang="en-GB" dirty="0" smtClean="0">
                <a:sym typeface="Wingdings"/>
              </a:rPr>
              <a:t>Look for signatures in explosion</a:t>
            </a:r>
          </a:p>
          <a:p>
            <a:pPr lvl="1"/>
            <a:r>
              <a:rPr lang="en-GB" dirty="0" err="1" smtClean="0">
                <a:sym typeface="Wingdings"/>
              </a:rPr>
              <a:t>magnetar</a:t>
            </a:r>
            <a:r>
              <a:rPr lang="en-GB" dirty="0" smtClean="0">
                <a:sym typeface="Wingdings"/>
              </a:rPr>
              <a:t> </a:t>
            </a:r>
            <a:r>
              <a:rPr lang="en-GB" dirty="0" err="1" smtClean="0">
                <a:sym typeface="Wingdings"/>
              </a:rPr>
              <a:t>SNe</a:t>
            </a:r>
            <a:r>
              <a:rPr lang="en-GB" dirty="0" smtClean="0">
                <a:sym typeface="Wingdings"/>
              </a:rPr>
              <a:t>?</a:t>
            </a:r>
          </a:p>
          <a:p>
            <a:r>
              <a:rPr lang="en-GB" dirty="0" smtClean="0">
                <a:sym typeface="Wingdings"/>
              </a:rPr>
              <a:t>Trust explosion models</a:t>
            </a:r>
          </a:p>
          <a:p>
            <a:pPr lvl="1"/>
            <a:r>
              <a:rPr lang="en-GB" dirty="0" smtClean="0">
                <a:sym typeface="Wingdings"/>
              </a:rPr>
              <a:t>still many fundamental uncertainties</a:t>
            </a:r>
          </a:p>
          <a:p>
            <a:r>
              <a:rPr lang="en-GB" dirty="0" smtClean="0">
                <a:sym typeface="Wingdings"/>
              </a:rPr>
              <a:t>Search for ensemble properties</a:t>
            </a:r>
          </a:p>
          <a:p>
            <a:pPr lvl="1"/>
            <a:r>
              <a:rPr lang="en-GB" dirty="0" smtClean="0">
                <a:sym typeface="Wingdings"/>
              </a:rPr>
              <a:t>neutron star kicks</a:t>
            </a:r>
            <a:endParaRPr lang="en-GB" dirty="0"/>
          </a:p>
        </p:txBody>
      </p:sp>
    </p:spTree>
    <p:extLst>
      <p:ext uri="{BB962C8B-B14F-4D97-AF65-F5344CB8AC3E}">
        <p14:creationId xmlns:p14="http://schemas.microsoft.com/office/powerpoint/2010/main" val="302792621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116632"/>
            <a:ext cx="7772400" cy="1143000"/>
          </a:xfrm>
        </p:spPr>
        <p:txBody>
          <a:bodyPr>
            <a:normAutofit/>
          </a:bodyPr>
          <a:lstStyle/>
          <a:p>
            <a:r>
              <a:rPr lang="en-US" sz="3600" dirty="0" smtClean="0"/>
              <a:t>Lick Observatory Supernova Search</a:t>
            </a:r>
            <a:endParaRPr lang="en-GB" sz="3600" dirty="0"/>
          </a:p>
        </p:txBody>
      </p:sp>
      <p:grpSp>
        <p:nvGrpSpPr>
          <p:cNvPr id="6" name="Group 5"/>
          <p:cNvGrpSpPr/>
          <p:nvPr/>
        </p:nvGrpSpPr>
        <p:grpSpPr>
          <a:xfrm>
            <a:off x="223200" y="2996952"/>
            <a:ext cx="8712000" cy="2808312"/>
            <a:chOff x="223200" y="2636912"/>
            <a:chExt cx="8712000" cy="2808312"/>
          </a:xfrm>
        </p:grpSpPr>
        <p:pic>
          <p:nvPicPr>
            <p:cNvPr id="1027" name="Picture 3"/>
            <p:cNvPicPr>
              <a:picLocks noChangeAspect="1" noChangeArrowheads="1"/>
            </p:cNvPicPr>
            <p:nvPr/>
          </p:nvPicPr>
          <p:blipFill rotWithShape="1">
            <a:blip r:embed="rId3" cstate="print"/>
            <a:srcRect t="1" b="-11517"/>
            <a:stretch/>
          </p:blipFill>
          <p:spPr bwMode="auto">
            <a:xfrm>
              <a:off x="223200" y="2636912"/>
              <a:ext cx="8712000" cy="2784432"/>
            </a:xfrm>
            <a:prstGeom prst="rect">
              <a:avLst/>
            </a:prstGeom>
            <a:solidFill>
              <a:srgbClr val="FFFFFF"/>
            </a:solidFill>
            <a:ln w="9525">
              <a:noFill/>
              <a:miter lim="800000"/>
              <a:headEnd/>
              <a:tailEnd/>
            </a:ln>
          </p:spPr>
        </p:pic>
        <p:sp>
          <p:nvSpPr>
            <p:cNvPr id="5" name="TextBox 4"/>
            <p:cNvSpPr txBox="1"/>
            <p:nvPr/>
          </p:nvSpPr>
          <p:spPr>
            <a:xfrm>
              <a:off x="251520" y="5075892"/>
              <a:ext cx="3520633" cy="369332"/>
            </a:xfrm>
            <a:prstGeom prst="rect">
              <a:avLst/>
            </a:prstGeom>
            <a:noFill/>
          </p:spPr>
          <p:txBody>
            <a:bodyPr wrap="none" rtlCol="0">
              <a:spAutoFit/>
            </a:bodyPr>
            <a:lstStyle/>
            <a:p>
              <a:r>
                <a:rPr lang="en-US" sz="1800" dirty="0" err="1" smtClean="0">
                  <a:latin typeface="HelveticaNeueLT Com 45 Lt"/>
                  <a:cs typeface="HelveticaNeueLT Com 45 Lt"/>
                </a:rPr>
                <a:t>Leaman</a:t>
              </a:r>
              <a:r>
                <a:rPr lang="en-US" sz="1800" dirty="0" smtClean="0">
                  <a:latin typeface="HelveticaNeueLT Com 45 Lt"/>
                  <a:cs typeface="HelveticaNeueLT Com 45 Lt"/>
                </a:rPr>
                <a:t> et al. 2010; Li et al. 2010</a:t>
              </a:r>
              <a:endParaRPr lang="en-GB" sz="1800" dirty="0">
                <a:latin typeface="HelveticaNeueLT Com 45 Lt"/>
                <a:cs typeface="HelveticaNeueLT Com 45 Lt"/>
              </a:endParaRPr>
            </a:p>
          </p:txBody>
        </p:sp>
      </p:grpSp>
      <p:sp>
        <p:nvSpPr>
          <p:cNvPr id="3" name="Content Placeholder 2"/>
          <p:cNvSpPr>
            <a:spLocks noGrp="1"/>
          </p:cNvSpPr>
          <p:nvPr>
            <p:ph idx="1"/>
          </p:nvPr>
        </p:nvSpPr>
        <p:spPr/>
        <p:txBody>
          <a:bodyPr/>
          <a:lstStyle/>
          <a:p>
            <a:r>
              <a:rPr lang="en-GB" dirty="0" smtClean="0"/>
              <a:t>Volume-limited sample in the local universe (out to 60 </a:t>
            </a:r>
            <a:r>
              <a:rPr lang="en-GB" dirty="0" err="1" smtClean="0"/>
              <a:t>Mpc</a:t>
            </a:r>
            <a:r>
              <a:rPr lang="en-GB" dirty="0" smtClean="0"/>
              <a:t>)</a:t>
            </a:r>
            <a:endParaRPr lang="en-GB" dirty="0"/>
          </a:p>
        </p:txBody>
      </p:sp>
    </p:spTree>
    <p:extLst>
      <p:ext uri="{BB962C8B-B14F-4D97-AF65-F5344CB8AC3E}">
        <p14:creationId xmlns:p14="http://schemas.microsoft.com/office/powerpoint/2010/main" val="365598135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Type II </a:t>
            </a:r>
            <a:r>
              <a:rPr lang="en-GB" dirty="0" err="1" smtClean="0"/>
              <a:t>SNe</a:t>
            </a:r>
            <a:r>
              <a:rPr lang="en-GB" dirty="0" smtClean="0"/>
              <a:t> –</a:t>
            </a:r>
            <a:br>
              <a:rPr lang="en-GB" dirty="0" smtClean="0"/>
            </a:br>
            <a:r>
              <a:rPr lang="en-GB" dirty="0" smtClean="0"/>
              <a:t>Variable appearance</a:t>
            </a:r>
            <a:endParaRPr lang="en-GB" dirty="0"/>
          </a:p>
        </p:txBody>
      </p:sp>
      <p:pic>
        <p:nvPicPr>
          <p:cNvPr id="5" name="Picture 4"/>
          <p:cNvPicPr>
            <a:picLocks noChangeAspect="1"/>
          </p:cNvPicPr>
          <p:nvPr/>
        </p:nvPicPr>
        <p:blipFill>
          <a:blip r:embed="rId2"/>
          <a:stretch>
            <a:fillRect/>
          </a:stretch>
        </p:blipFill>
        <p:spPr>
          <a:xfrm>
            <a:off x="827584" y="1628800"/>
            <a:ext cx="4680520" cy="5107640"/>
          </a:xfrm>
          <a:prstGeom prst="rect">
            <a:avLst/>
          </a:prstGeom>
          <a:solidFill>
            <a:schemeClr val="bg1"/>
          </a:solidFill>
        </p:spPr>
      </p:pic>
      <p:sp>
        <p:nvSpPr>
          <p:cNvPr id="6" name="TextBox 5"/>
          <p:cNvSpPr txBox="1"/>
          <p:nvPr/>
        </p:nvSpPr>
        <p:spPr>
          <a:xfrm>
            <a:off x="5652120" y="6300028"/>
            <a:ext cx="2374319" cy="369332"/>
          </a:xfrm>
          <a:prstGeom prst="rect">
            <a:avLst/>
          </a:prstGeom>
          <a:noFill/>
        </p:spPr>
        <p:txBody>
          <a:bodyPr wrap="none" rtlCol="0">
            <a:spAutoFit/>
          </a:bodyPr>
          <a:lstStyle/>
          <a:p>
            <a:r>
              <a:rPr lang="en-GB" sz="1800" dirty="0" smtClean="0">
                <a:latin typeface="HelveticaNeueLT Com 45 Lt"/>
                <a:cs typeface="HelveticaNeueLT Com 45 Lt"/>
              </a:rPr>
              <a:t>Anderson et al. (2014)</a:t>
            </a:r>
            <a:endParaRPr lang="en-GB" sz="1800" dirty="0">
              <a:latin typeface="HelveticaNeueLT Com 45 Lt"/>
              <a:cs typeface="HelveticaNeueLT Com 45 Lt"/>
            </a:endParaRPr>
          </a:p>
        </p:txBody>
      </p:sp>
    </p:spTree>
    <p:extLst>
      <p:ext uri="{BB962C8B-B14F-4D97-AF65-F5344CB8AC3E}">
        <p14:creationId xmlns:p14="http://schemas.microsoft.com/office/powerpoint/2010/main" val="14585944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runo scientific">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rebuchet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runo scientific">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rebuchet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16149</TotalTime>
  <Words>1761</Words>
  <Application>Microsoft Macintosh PowerPoint</Application>
  <PresentationFormat>On-screen Show (4:3)</PresentationFormat>
  <Paragraphs>209</Paragraphs>
  <Slides>32</Slides>
  <Notes>7</Notes>
  <HiddenSlides>0</HiddenSlides>
  <MMClips>1</MMClip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Bruno scientific</vt:lpstr>
      <vt:lpstr>1_Bruno scientific</vt:lpstr>
      <vt:lpstr>Supernova Explosions  and  Neutron Stars</vt:lpstr>
      <vt:lpstr>What do we want to learn about supernovae?</vt:lpstr>
      <vt:lpstr>SN Classification</vt:lpstr>
      <vt:lpstr>The expectations …</vt:lpstr>
      <vt:lpstr>Difficulties</vt:lpstr>
      <vt:lpstr>PowerPoint Presentation</vt:lpstr>
      <vt:lpstr>Detecting neutron stars in SNe</vt:lpstr>
      <vt:lpstr>Lick Observatory Supernova Search</vt:lpstr>
      <vt:lpstr>Type II SNe – Variable appearance</vt:lpstr>
      <vt:lpstr>Very different explosions</vt:lpstr>
      <vt:lpstr>Superluminous SNe</vt:lpstr>
      <vt:lpstr>Magnetar-driven SNe</vt:lpstr>
      <vt:lpstr>Determine the neutron star parameters</vt:lpstr>
      <vt:lpstr>Further evidence</vt:lpstr>
      <vt:lpstr>Neutron star “tug boat”</vt:lpstr>
      <vt:lpstr>Dependence on Ni distribution</vt:lpstr>
      <vt:lpstr>Is this observed?</vt:lpstr>
      <vt:lpstr>Cassiopeia A</vt:lpstr>
      <vt:lpstr>SN 1987A evolution (1994-2010)</vt:lpstr>
      <vt:lpstr>The inner ejecta</vt:lpstr>
      <vt:lpstr>Asymmetry in the ejecta</vt:lpstr>
      <vt:lpstr>The next surprise</vt:lpstr>
      <vt:lpstr>What’s happening?</vt:lpstr>
      <vt:lpstr>Transition to SN remnant</vt:lpstr>
      <vt:lpstr>Evolution of the inner ejecta</vt:lpstr>
      <vt:lpstr>IR observations</vt:lpstr>
      <vt:lpstr>Complementary optical and IR observations </vt:lpstr>
      <vt:lpstr>3-dimensional picture</vt:lpstr>
      <vt:lpstr>PowerPoint Presentation</vt:lpstr>
      <vt:lpstr>Dust in SN 1987A</vt:lpstr>
      <vt:lpstr>Summary</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Bruno Leibundgut</dc:creator>
  <cp:lastModifiedBy>Bruno Leibundgut</cp:lastModifiedBy>
  <cp:revision>178</cp:revision>
  <dcterms:created xsi:type="dcterms:W3CDTF">1601-01-01T00:00:00Z</dcterms:created>
  <dcterms:modified xsi:type="dcterms:W3CDTF">2014-08-07T21:13:24Z</dcterms:modified>
</cp:coreProperties>
</file>