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85" r:id="rId3"/>
    <p:sldId id="287" r:id="rId4"/>
    <p:sldId id="297" r:id="rId5"/>
    <p:sldId id="343" r:id="rId6"/>
    <p:sldId id="345" r:id="rId7"/>
    <p:sldId id="344" r:id="rId8"/>
    <p:sldId id="264" r:id="rId9"/>
    <p:sldId id="288" r:id="rId10"/>
    <p:sldId id="268" r:id="rId11"/>
    <p:sldId id="258" r:id="rId12"/>
    <p:sldId id="266" r:id="rId13"/>
    <p:sldId id="289" r:id="rId14"/>
    <p:sldId id="306" r:id="rId15"/>
    <p:sldId id="318" r:id="rId16"/>
    <p:sldId id="315" r:id="rId17"/>
    <p:sldId id="316" r:id="rId18"/>
    <p:sldId id="317" r:id="rId19"/>
    <p:sldId id="312" r:id="rId20"/>
    <p:sldId id="313" r:id="rId21"/>
    <p:sldId id="314" r:id="rId22"/>
    <p:sldId id="290" r:id="rId23"/>
    <p:sldId id="269" r:id="rId24"/>
    <p:sldId id="265" r:id="rId25"/>
    <p:sldId id="291" r:id="rId26"/>
    <p:sldId id="281" r:id="rId27"/>
    <p:sldId id="293" r:id="rId28"/>
    <p:sldId id="261" r:id="rId29"/>
    <p:sldId id="270" r:id="rId30"/>
    <p:sldId id="278" r:id="rId31"/>
    <p:sldId id="260" r:id="rId32"/>
    <p:sldId id="346" r:id="rId33"/>
    <p:sldId id="349" r:id="rId34"/>
    <p:sldId id="348" r:id="rId35"/>
    <p:sldId id="347" r:id="rId36"/>
    <p:sldId id="263" r:id="rId37"/>
    <p:sldId id="299" r:id="rId38"/>
    <p:sldId id="300" r:id="rId39"/>
    <p:sldId id="334" r:id="rId40"/>
    <p:sldId id="301" r:id="rId41"/>
    <p:sldId id="302" r:id="rId42"/>
    <p:sldId id="332" r:id="rId43"/>
    <p:sldId id="333" r:id="rId44"/>
    <p:sldId id="351" r:id="rId45"/>
    <p:sldId id="295" r:id="rId46"/>
    <p:sldId id="336" r:id="rId47"/>
    <p:sldId id="328" r:id="rId48"/>
    <p:sldId id="330" r:id="rId49"/>
    <p:sldId id="331" r:id="rId50"/>
    <p:sldId id="329" r:id="rId51"/>
    <p:sldId id="296" r:id="rId52"/>
    <p:sldId id="292" r:id="rId53"/>
    <p:sldId id="335" r:id="rId54"/>
    <p:sldId id="341" r:id="rId55"/>
    <p:sldId id="342" r:id="rId56"/>
    <p:sldId id="350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9731"/>
    <a:srgbClr val="006600"/>
    <a:srgbClr val="0000FF"/>
    <a:srgbClr val="33CC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85714" autoAdjust="0"/>
  </p:normalViewPr>
  <p:slideViewPr>
    <p:cSldViewPr>
      <p:cViewPr>
        <p:scale>
          <a:sx n="60" d="100"/>
          <a:sy n="60" d="100"/>
        </p:scale>
        <p:origin x="-1356" y="-4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9C0E33-8E69-49AA-A138-2B227568E10D}" type="datetimeFigureOut">
              <a:rPr lang="en-US" smtClean="0"/>
              <a:pPr/>
              <a:t>15/10/2009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F4C2D9-2F72-4402-8F5C-A5C7E06E1419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4C2D9-2F72-4402-8F5C-A5C7E06E1419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3704"/>
            <a:ext cx="5027414" cy="4113892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A3A570-E46A-43EC-8AC3-C47DC92A3D84}" type="slidenum">
              <a:rPr lang="en-GB"/>
              <a:pPr/>
              <a:t>38</a:t>
            </a:fld>
            <a:endParaRPr lang="en-GB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805" y="4343704"/>
            <a:ext cx="5030391" cy="4113892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C79080-B19B-44C4-B264-AEC1FB68EF86}" type="slidenum">
              <a:rPr lang="en-GB"/>
              <a:pPr/>
              <a:t>42</a:t>
            </a:fld>
            <a:endParaRPr lang="en-GB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709613"/>
            <a:ext cx="4510087" cy="3384550"/>
          </a:xfrm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ECBD38-64BE-447E-B787-84A8132173C2}" type="slidenum">
              <a:rPr lang="en-GB"/>
              <a:pPr/>
              <a:t>43</a:t>
            </a:fld>
            <a:endParaRPr lang="en-GB"/>
          </a:p>
        </p:txBody>
      </p:sp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709613"/>
            <a:ext cx="4510087" cy="3384550"/>
          </a:xfrm>
          <a:ln/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5175" cy="3432175"/>
          </a:xfrm>
          <a:ln/>
        </p:spPr>
      </p:sp>
      <p:sp>
        <p:nvSpPr>
          <p:cNvPr id="1803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006" y="4343510"/>
            <a:ext cx="5031990" cy="4114289"/>
          </a:xfrm>
        </p:spPr>
        <p:txBody>
          <a:bodyPr lIns="94073" tIns="47035" rIns="94073" bIns="4703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4C2D120-8E5C-40E5-9D85-00AC967C5BE7}" type="slidenum">
              <a:rPr lang="en-GB"/>
              <a:pPr/>
              <a:t>56</a:t>
            </a:fld>
            <a:endParaRPr lang="en-GB"/>
          </a:p>
        </p:txBody>
      </p:sp>
      <p:sp>
        <p:nvSpPr>
          <p:cNvPr id="503810" name="Rectangle 7"/>
          <p:cNvSpPr txBox="1">
            <a:spLocks noGrp="1"/>
          </p:cNvSpPr>
          <p:nvPr/>
        </p:nvSpPr>
        <p:spPr bwMode="auto">
          <a:xfrm>
            <a:off x="3886618" y="8688058"/>
            <a:ext cx="2971382" cy="45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 anchor="b"/>
          <a:lstStyle/>
          <a:p>
            <a:pPr algn="r" defTabSz="913762"/>
            <a:fld id="{3FE618D3-6DE6-4417-B4CA-F6807DC5D389}" type="slidenum">
              <a:rPr lang="en-US" sz="1200">
                <a:latin typeface="Gill Sans"/>
                <a:ea typeface="ＭＳ Ｐゴシック" pitchFamily="1" charset="-128"/>
                <a:sym typeface="Gill Sans"/>
              </a:rPr>
              <a:pPr algn="r" defTabSz="913762"/>
              <a:t>56</a:t>
            </a:fld>
            <a:endParaRPr lang="en-US" sz="1200" dirty="0">
              <a:latin typeface="Gill Sans"/>
              <a:ea typeface="ＭＳ Ｐゴシック" pitchFamily="1" charset="-128"/>
              <a:sym typeface="Gill Sans"/>
            </a:endParaRPr>
          </a:p>
        </p:txBody>
      </p:sp>
      <p:sp>
        <p:nvSpPr>
          <p:cNvPr id="503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503812" name="Rectangle 3"/>
          <p:cNvSpPr>
            <a:spLocks noGrp="1"/>
          </p:cNvSpPr>
          <p:nvPr>
            <p:ph type="body" idx="1"/>
          </p:nvPr>
        </p:nvSpPr>
        <p:spPr>
          <a:xfrm>
            <a:off x="913669" y="4344030"/>
            <a:ext cx="5030663" cy="4112913"/>
          </a:xfrm>
        </p:spPr>
        <p:txBody>
          <a:bodyPr lIns="91430" tIns="45716" rIns="91430" bIns="45716"/>
          <a:lstStyle/>
          <a:p>
            <a:endParaRPr lang="en-GB">
              <a:latin typeface="Gill San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4C2D9-2F72-4402-8F5C-A5C7E06E1419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4C2D9-2F72-4402-8F5C-A5C7E06E1419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ABC7C7-73E7-4E3F-A31A-A610A5D8AA8D}" type="slidenum">
              <a:rPr lang="en-GB">
                <a:latin typeface="Times New Roman" pitchFamily="18" charset="0"/>
              </a:rPr>
              <a:pPr/>
              <a:t>14</a:t>
            </a:fld>
            <a:endParaRPr lang="en-GB">
              <a:latin typeface="Times New Roman" pitchFamily="18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169DD5B-E972-4846-B4D3-74A9E469EC35}" type="slidenum">
              <a:rPr lang="en-GB">
                <a:latin typeface="Times New Roman" pitchFamily="18" charset="0"/>
              </a:rPr>
              <a:pPr/>
              <a:t>17</a:t>
            </a:fld>
            <a:endParaRPr lang="en-GB">
              <a:latin typeface="Times New Roman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A2C70E-EFC0-43FC-A0C9-E38355EC0F04}" type="slidenum">
              <a:rPr lang="en-US">
                <a:latin typeface="Times New Roman" pitchFamily="18" charset="0"/>
              </a:rPr>
              <a:pPr/>
              <a:t>18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4C2D9-2F72-4402-8F5C-A5C7E06E1419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4C2D9-2F72-4402-8F5C-A5C7E06E1419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F4C2D9-2F72-4402-8F5C-A5C7E06E1419}" type="slidenum">
              <a:rPr lang="en-GB" smtClean="0"/>
              <a:pPr/>
              <a:t>29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NeueLT Com 65 Md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15/10/2009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HelveticaNeueLT Com 65 Md" pitchFamily="34" charset="0"/>
              </a:defRPr>
            </a:lvl1pPr>
            <a:lvl2pPr>
              <a:defRPr>
                <a:latin typeface="HelveticaNeueLT Com 65 Md" pitchFamily="34" charset="0"/>
              </a:defRPr>
            </a:lvl2pPr>
            <a:lvl3pPr>
              <a:defRPr>
                <a:latin typeface="HelveticaNeueLT Com 65 Md" pitchFamily="34" charset="0"/>
              </a:defRPr>
            </a:lvl3pPr>
            <a:lvl4pPr>
              <a:defRPr>
                <a:latin typeface="HelveticaNeueLT Com 65 Md" pitchFamily="34" charset="0"/>
              </a:defRPr>
            </a:lvl4pPr>
            <a:lvl5pPr>
              <a:defRPr>
                <a:latin typeface="HelveticaNeueLT Com 65 Md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HelveticaNeueLT Com 65 Md" pitchFamily="34" charset="0"/>
              </a:defRPr>
            </a:lvl1pPr>
            <a:lvl2pPr>
              <a:defRPr>
                <a:latin typeface="HelveticaNeueLT Com 65 Md" pitchFamily="34" charset="0"/>
              </a:defRPr>
            </a:lvl2pPr>
            <a:lvl3pPr>
              <a:defRPr>
                <a:latin typeface="HelveticaNeueLT Com 65 Md" pitchFamily="34" charset="0"/>
              </a:defRPr>
            </a:lvl3pPr>
            <a:lvl4pPr>
              <a:defRPr>
                <a:latin typeface="HelveticaNeueLT Com 65 Md" pitchFamily="34" charset="0"/>
              </a:defRPr>
            </a:lvl4pPr>
            <a:lvl5pPr>
              <a:defRPr>
                <a:latin typeface="HelveticaNeueLT Com 65 Md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0"/>
            <a:ext cx="8345487" cy="1036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27088" y="1052513"/>
            <a:ext cx="4081462" cy="481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0950" y="1052513"/>
            <a:ext cx="4083050" cy="481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65460-D46C-4EB3-8C3F-5E7EE6B0BCB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  <a:lvl2pPr>
              <a:defRPr>
                <a:latin typeface="HelveticaNeueLT Com 65 Md" pitchFamily="34" charset="0"/>
              </a:defRPr>
            </a:lvl2pPr>
            <a:lvl3pPr>
              <a:defRPr>
                <a:latin typeface="HelveticaNeueLT Com 65 Md" pitchFamily="34" charset="0"/>
              </a:defRPr>
            </a:lvl3pPr>
            <a:lvl4pPr>
              <a:defRPr>
                <a:latin typeface="HelveticaNeueLT Com 65 Md" pitchFamily="34" charset="0"/>
              </a:defRPr>
            </a:lvl4pPr>
            <a:lvl5pPr>
              <a:defRPr>
                <a:latin typeface="HelveticaNeueLT Com 65 Md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15/10/2009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HelveticaNeueLT Com 65 Md" pitchFamily="34" charset="0"/>
              </a:defRPr>
            </a:lvl1pPr>
            <a:lvl2pPr>
              <a:defRPr sz="2400">
                <a:latin typeface="HelveticaNeueLT Com 65 Md" pitchFamily="34" charset="0"/>
              </a:defRPr>
            </a:lvl2pPr>
            <a:lvl3pPr>
              <a:defRPr sz="2000">
                <a:latin typeface="HelveticaNeueLT Com 65 Md" pitchFamily="34" charset="0"/>
              </a:defRPr>
            </a:lvl3pPr>
            <a:lvl4pPr>
              <a:defRPr sz="1800">
                <a:latin typeface="HelveticaNeueLT Com 65 Md" pitchFamily="34" charset="0"/>
              </a:defRPr>
            </a:lvl4pPr>
            <a:lvl5pPr>
              <a:defRPr sz="1800">
                <a:latin typeface="HelveticaNeueLT Com 65 Md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HelveticaNeueLT Com 65 Md" pitchFamily="34" charset="0"/>
              </a:defRPr>
            </a:lvl1pPr>
            <a:lvl2pPr>
              <a:defRPr sz="2400">
                <a:latin typeface="HelveticaNeueLT Com 65 Md" pitchFamily="34" charset="0"/>
              </a:defRPr>
            </a:lvl2pPr>
            <a:lvl3pPr>
              <a:defRPr sz="2000">
                <a:latin typeface="HelveticaNeueLT Com 65 Md" pitchFamily="34" charset="0"/>
              </a:defRPr>
            </a:lvl3pPr>
            <a:lvl4pPr>
              <a:defRPr sz="1800">
                <a:latin typeface="HelveticaNeueLT Com 65 Md" pitchFamily="34" charset="0"/>
              </a:defRPr>
            </a:lvl4pPr>
            <a:lvl5pPr>
              <a:defRPr sz="1800">
                <a:latin typeface="HelveticaNeueLT Com 65 Md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NeueLT Com 65 Md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HelveticaNeueLT Com 65 Md" pitchFamily="34" charset="0"/>
              </a:defRPr>
            </a:lvl1pPr>
            <a:lvl2pPr>
              <a:defRPr sz="2000">
                <a:latin typeface="HelveticaNeueLT Com 65 Md" pitchFamily="34" charset="0"/>
              </a:defRPr>
            </a:lvl2pPr>
            <a:lvl3pPr>
              <a:defRPr sz="1800">
                <a:latin typeface="HelveticaNeueLT Com 65 Md" pitchFamily="34" charset="0"/>
              </a:defRPr>
            </a:lvl3pPr>
            <a:lvl4pPr>
              <a:defRPr sz="1600">
                <a:latin typeface="HelveticaNeueLT Com 65 Md" pitchFamily="34" charset="0"/>
              </a:defRPr>
            </a:lvl4pPr>
            <a:lvl5pPr>
              <a:defRPr sz="1600">
                <a:latin typeface="HelveticaNeueLT Com 65 Md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NeueLT Com 65 Md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HelveticaNeueLT Com 65 Md" pitchFamily="34" charset="0"/>
              </a:defRPr>
            </a:lvl1pPr>
            <a:lvl2pPr>
              <a:defRPr sz="2000">
                <a:latin typeface="HelveticaNeueLT Com 65 Md" pitchFamily="34" charset="0"/>
              </a:defRPr>
            </a:lvl2pPr>
            <a:lvl3pPr>
              <a:defRPr sz="1800">
                <a:latin typeface="HelveticaNeueLT Com 65 Md" pitchFamily="34" charset="0"/>
              </a:defRPr>
            </a:lvl3pPr>
            <a:lvl4pPr>
              <a:defRPr sz="1600">
                <a:latin typeface="HelveticaNeueLT Com 65 Md" pitchFamily="34" charset="0"/>
              </a:defRPr>
            </a:lvl4pPr>
            <a:lvl5pPr>
              <a:defRPr sz="1600">
                <a:latin typeface="HelveticaNeueLT Com 65 Md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HelveticaNeueLT Com 65 Md" pitchFamily="34" charset="0"/>
              </a:defRPr>
            </a:lvl1pPr>
            <a:lvl2pPr>
              <a:defRPr sz="2800">
                <a:latin typeface="HelveticaNeueLT Com 65 Md" pitchFamily="34" charset="0"/>
              </a:defRPr>
            </a:lvl2pPr>
            <a:lvl3pPr>
              <a:defRPr sz="2400">
                <a:latin typeface="HelveticaNeueLT Com 65 Md" pitchFamily="34" charset="0"/>
              </a:defRPr>
            </a:lvl3pPr>
            <a:lvl4pPr>
              <a:defRPr sz="2000">
                <a:latin typeface="HelveticaNeueLT Com 65 Md" pitchFamily="34" charset="0"/>
              </a:defRPr>
            </a:lvl4pPr>
            <a:lvl5pPr>
              <a:defRPr sz="2000">
                <a:latin typeface="HelveticaNeueLT Com 65 Md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HelveticaNeueLT Com 65 Md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HelveticaNeueLT Com 65 Md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15/10/2009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15/10/2009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457200" y="5867400"/>
          <a:ext cx="605096" cy="788988"/>
        </p:xfrm>
        <a:graphic>
          <a:graphicData uri="http://schemas.openxmlformats.org/presentationml/2006/ole">
            <p:oleObj spid="_x0000_s2050" name="Photo Editor Photo" r:id="rId15" imgW="4495238" imgH="5858693" progId="">
              <p:embed/>
            </p:oleObj>
          </a:graphicData>
        </a:graphic>
      </p:graphicFrame>
      <p:pic>
        <p:nvPicPr>
          <p:cNvPr id="8" name="Picture 11" descr="esoflags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715000" y="6553200"/>
            <a:ext cx="3252000" cy="108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video" Target="file:///D:\Bruno\Talks\Movies\Galactic_Centre_flashes.mpg" TargetMode="External"/><Relationship Id="rId1" Type="http://schemas.openxmlformats.org/officeDocument/2006/relationships/video" Target="file:///D:\Bruno\Talks\GTC09\galactic%20centre.mpg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jpe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hyperlink" Target="http://www.eso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Bruno\Talks\Alpbach09\ELT2008ANI1_MPEG.mpg" TargetMode="External"/><Relationship Id="rId4" Type="http://schemas.openxmlformats.org/officeDocument/2006/relationships/image" Target="../media/image10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Challenges in Modern Astrophysics: Ground-based facilities</a:t>
            </a:r>
            <a:endParaRPr lang="en-GB" sz="3200" dirty="0">
              <a:latin typeface="HelveticaNeueLT Com 65 Md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Bruno Leibundgut</a:t>
            </a:r>
            <a:br>
              <a:rPr lang="en-US" dirty="0" smtClean="0"/>
            </a:br>
            <a:r>
              <a:rPr lang="en-US" dirty="0" smtClean="0"/>
              <a:t>(ESO)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"/>
            <a:ext cx="2286000" cy="1957917"/>
          </a:xfrm>
          <a:prstGeom prst="rect">
            <a:avLst/>
          </a:prstGeom>
          <a:noFill/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4487862"/>
            <a:ext cx="2993842" cy="1989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95560"/>
            <a:ext cx="2995613" cy="219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E-ELT-1_200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364" y="3810000"/>
            <a:ext cx="2509836" cy="167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APEX Rising Mo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5054600"/>
            <a:ext cx="2362200" cy="157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060" y="4495800"/>
            <a:ext cx="1981540" cy="19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matters in the Universe?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Characterisation</a:t>
            </a:r>
            <a:r>
              <a:rPr lang="en-US" dirty="0" smtClean="0"/>
              <a:t> of dark matter and dark energy</a:t>
            </a:r>
          </a:p>
          <a:p>
            <a:pPr lvl="1"/>
            <a:r>
              <a:rPr lang="en-US" dirty="0" smtClean="0"/>
              <a:t>Requires large samples</a:t>
            </a:r>
          </a:p>
          <a:p>
            <a:pPr lvl="1"/>
            <a:r>
              <a:rPr lang="en-US" dirty="0" smtClean="0"/>
              <a:t>Multi-year and (often) multi-telescope projects</a:t>
            </a:r>
          </a:p>
          <a:p>
            <a:pPr lvl="2"/>
            <a:r>
              <a:rPr lang="en-US" dirty="0" smtClean="0"/>
              <a:t>BAO (</a:t>
            </a:r>
            <a:r>
              <a:rPr lang="en-US" dirty="0" smtClean="0">
                <a:solidFill>
                  <a:srgbClr val="006600"/>
                </a:solidFill>
              </a:rPr>
              <a:t>SDSS, 2dF, </a:t>
            </a:r>
            <a:r>
              <a:rPr lang="en-US" dirty="0" err="1" smtClean="0">
                <a:solidFill>
                  <a:srgbClr val="006600"/>
                </a:solidFill>
              </a:rPr>
              <a:t>WiggleZ</a:t>
            </a:r>
            <a:r>
              <a:rPr lang="en-US" dirty="0" smtClean="0">
                <a:solidFill>
                  <a:srgbClr val="006600"/>
                </a:solidFill>
              </a:rPr>
              <a:t>, BOSS, </a:t>
            </a:r>
            <a:r>
              <a:rPr lang="en-US" dirty="0" smtClean="0">
                <a:solidFill>
                  <a:srgbClr val="0000FF"/>
                </a:solidFill>
              </a:rPr>
              <a:t>HETDEX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Weak </a:t>
            </a:r>
            <a:r>
              <a:rPr lang="en-US" dirty="0" err="1" smtClean="0"/>
              <a:t>lensing</a:t>
            </a:r>
            <a:r>
              <a:rPr lang="en-US" dirty="0" smtClean="0"/>
              <a:t>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006600"/>
                </a:solidFill>
              </a:rPr>
              <a:t>CFHT-</a:t>
            </a:r>
            <a:r>
              <a:rPr lang="en-US" dirty="0" smtClean="0">
                <a:solidFill>
                  <a:srgbClr val="006600"/>
                </a:solidFill>
              </a:rPr>
              <a:t>LS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Supernovae (</a:t>
            </a:r>
            <a:r>
              <a:rPr lang="en-US" dirty="0" smtClean="0">
                <a:solidFill>
                  <a:srgbClr val="006600"/>
                </a:solidFill>
              </a:rPr>
              <a:t>SNLS, ESSENCE, SDSS-II, SN Factory, LOSS, </a:t>
            </a:r>
            <a:r>
              <a:rPr lang="en-US" dirty="0" err="1" smtClean="0">
                <a:solidFill>
                  <a:srgbClr val="006600"/>
                </a:solidFill>
              </a:rPr>
              <a:t>PanSTARRS</a:t>
            </a:r>
            <a:r>
              <a:rPr lang="en-US" dirty="0" smtClean="0">
                <a:solidFill>
                  <a:srgbClr val="006600"/>
                </a:solidFill>
              </a:rPr>
              <a:t>, </a:t>
            </a:r>
            <a:r>
              <a:rPr lang="en-US" dirty="0" smtClean="0">
                <a:solidFill>
                  <a:srgbClr val="0000FF"/>
                </a:solidFill>
              </a:rPr>
              <a:t>DES,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LSST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Galaxy clusters (</a:t>
            </a:r>
            <a:r>
              <a:rPr lang="en-US" dirty="0" smtClean="0">
                <a:solidFill>
                  <a:srgbClr val="006600"/>
                </a:solidFill>
              </a:rPr>
              <a:t>REFLEX, NORAS</a:t>
            </a:r>
            <a:r>
              <a:rPr lang="en-US" dirty="0" smtClean="0"/>
              <a:t>, SPT, </a:t>
            </a:r>
            <a:r>
              <a:rPr lang="en-US" dirty="0" smtClean="0">
                <a:solidFill>
                  <a:srgbClr val="0000FF"/>
                </a:solidFill>
              </a:rPr>
              <a:t>DES,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dirty="0" err="1" smtClean="0"/>
              <a:t>eROSITA</a:t>
            </a:r>
            <a:r>
              <a:rPr lang="en-US" dirty="0" smtClean="0"/>
              <a:t>,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LSST</a:t>
            </a:r>
            <a:r>
              <a:rPr lang="en-US" dirty="0" smtClean="0"/>
              <a:t>)</a:t>
            </a:r>
          </a:p>
          <a:p>
            <a:pPr lvl="2"/>
            <a:r>
              <a:rPr lang="en-US" dirty="0" err="1" smtClean="0"/>
              <a:t>Redshift</a:t>
            </a:r>
            <a:r>
              <a:rPr lang="en-US" dirty="0" smtClean="0"/>
              <a:t> distortions (</a:t>
            </a:r>
            <a:r>
              <a:rPr lang="en-US" dirty="0" smtClean="0">
                <a:solidFill>
                  <a:srgbClr val="FF0000"/>
                </a:solidFill>
              </a:rPr>
              <a:t>VVDS, VIPER</a:t>
            </a:r>
            <a:r>
              <a:rPr lang="en-US" dirty="0" smtClean="0"/>
              <a:t>)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6248400"/>
            <a:ext cx="3643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Millenium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simulation (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Springel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et al.)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Dark Energy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Weak </a:t>
            </a:r>
            <a:r>
              <a:rPr lang="en-US" dirty="0" err="1" smtClean="0"/>
              <a:t>lensing</a:t>
            </a:r>
            <a:r>
              <a:rPr lang="en-US" dirty="0" smtClean="0"/>
              <a:t>, BAO, supernovae, clusters</a:t>
            </a:r>
          </a:p>
          <a:p>
            <a:pPr lvl="1"/>
            <a:r>
              <a:rPr lang="en-US" dirty="0" smtClean="0"/>
              <a:t>Important: </a:t>
            </a:r>
            <a:r>
              <a:rPr lang="en-US" dirty="0" smtClean="0">
                <a:solidFill>
                  <a:srgbClr val="FF0000"/>
                </a:solidFill>
              </a:rPr>
              <a:t>massive surveys and large sky coverage</a:t>
            </a:r>
          </a:p>
          <a:p>
            <a:pPr lvl="1"/>
            <a:r>
              <a:rPr lang="en-US" dirty="0" smtClean="0"/>
              <a:t>Current state of the art with </a:t>
            </a:r>
            <a:r>
              <a:rPr lang="en-US" dirty="0" smtClean="0">
                <a:solidFill>
                  <a:srgbClr val="199731"/>
                </a:solidFill>
              </a:rPr>
              <a:t>4m telescopes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199731"/>
                </a:solidFill>
              </a:rPr>
              <a:t>2dF, SDSS, </a:t>
            </a:r>
            <a:r>
              <a:rPr lang="en-US" dirty="0" err="1" smtClean="0">
                <a:solidFill>
                  <a:srgbClr val="199731"/>
                </a:solidFill>
              </a:rPr>
              <a:t>WiggleZ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VIPERS</a:t>
            </a:r>
            <a:r>
              <a:rPr lang="en-US" dirty="0" smtClean="0"/>
              <a:t>)</a:t>
            </a:r>
          </a:p>
          <a:p>
            <a:pPr lvl="1">
              <a:buFont typeface="Wingdings" pitchFamily="2" charset="2"/>
              <a:buChar char=""/>
            </a:pPr>
            <a:r>
              <a:rPr lang="en-US" dirty="0" smtClean="0">
                <a:solidFill>
                  <a:srgbClr val="0000FF"/>
                </a:solidFill>
              </a:rPr>
              <a:t>EUCLID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ground-based follow-up/calibrations</a:t>
            </a:r>
          </a:p>
          <a:p>
            <a:pPr lvl="2">
              <a:buFont typeface="Wingdings" pitchFamily="2" charset="2"/>
              <a:buChar char=""/>
            </a:pPr>
            <a:r>
              <a:rPr lang="en-US" dirty="0" smtClean="0">
                <a:sym typeface="Wingdings" pitchFamily="2" charset="2"/>
              </a:rPr>
              <a:t>spectroscopic calibration of the photo-z</a:t>
            </a:r>
          </a:p>
          <a:p>
            <a:pPr lvl="2">
              <a:buFont typeface="Wingdings" pitchFamily="2" charset="2"/>
              <a:buChar char=""/>
            </a:pPr>
            <a:r>
              <a:rPr lang="en-US" dirty="0" smtClean="0"/>
              <a:t>spectroscopic follow-up of supernovae</a:t>
            </a:r>
          </a:p>
          <a:p>
            <a:pPr lvl="2">
              <a:buFont typeface="Wingdings" pitchFamily="2" charset="2"/>
              <a:buChar char=""/>
            </a:pPr>
            <a:r>
              <a:rPr lang="en-US" dirty="0" smtClean="0"/>
              <a:t>spectroscopic follow-up for cluster members</a:t>
            </a:r>
          </a:p>
          <a:p>
            <a:pPr lvl="2">
              <a:buFont typeface="Wingdings" pitchFamily="2" charset="2"/>
              <a:buChar char=""/>
            </a:pPr>
            <a:r>
              <a:rPr lang="en-US" dirty="0" smtClean="0"/>
              <a:t>optical imaging for photo-z</a:t>
            </a:r>
          </a:p>
          <a:p>
            <a:pPr lvl="1">
              <a:buFont typeface="Wingdings" pitchFamily="2" charset="2"/>
              <a:buChar char=""/>
            </a:pPr>
            <a:r>
              <a:rPr lang="en-US" dirty="0" smtClean="0">
                <a:solidFill>
                  <a:srgbClr val="0000FF"/>
                </a:solidFill>
              </a:rPr>
              <a:t>FMOS (Subaru), LSST, HETEX, LAMOST</a:t>
            </a:r>
          </a:p>
          <a:p>
            <a:pPr lvl="1">
              <a:buFont typeface="Wingdings" pitchFamily="2" charset="2"/>
              <a:buChar char=""/>
            </a:pPr>
            <a:r>
              <a:rPr lang="en-US" dirty="0" smtClean="0">
                <a:solidFill>
                  <a:srgbClr val="FF0000"/>
                </a:solidFill>
              </a:rPr>
              <a:t>8-10m telescopes</a:t>
            </a:r>
          </a:p>
          <a:p>
            <a:r>
              <a:rPr lang="en-US" dirty="0" smtClean="0"/>
              <a:t>Direct measurement of expansion dynamics</a:t>
            </a:r>
          </a:p>
          <a:p>
            <a:pPr lvl="1"/>
            <a:r>
              <a:rPr lang="en-US" dirty="0" smtClean="0"/>
              <a:t>Important: </a:t>
            </a:r>
            <a:r>
              <a:rPr lang="en-US" dirty="0" smtClean="0">
                <a:solidFill>
                  <a:srgbClr val="FF0000"/>
                </a:solidFill>
              </a:rPr>
              <a:t>high spectral resolution and stability</a:t>
            </a:r>
          </a:p>
          <a:p>
            <a:pPr lvl="1">
              <a:buFont typeface="Wingdings" pitchFamily="2" charset="2"/>
              <a:buChar char="ð"/>
            </a:pPr>
            <a:r>
              <a:rPr lang="en-US" dirty="0" smtClean="0">
                <a:solidFill>
                  <a:srgbClr val="0000FF"/>
                </a:solidFill>
              </a:rPr>
              <a:t>CODEX at E-ELT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94207" y="5410200"/>
            <a:ext cx="1640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  <a:latin typeface="HelveticaNeueLT Com 65 Md" pitchFamily="34" charset="0"/>
              </a:rPr>
              <a:t>Davis et al. (2008)</a:t>
            </a:r>
            <a:endParaRPr lang="en-GB" sz="1400" dirty="0">
              <a:solidFill>
                <a:schemeClr val="bg1">
                  <a:lumMod val="65000"/>
                </a:schemeClr>
              </a:solidFill>
              <a:latin typeface="HelveticaNeueLT Com 65 M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Planets, planets, planets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Planets everywhere</a:t>
            </a:r>
          </a:p>
          <a:p>
            <a:pPr lvl="1"/>
            <a:r>
              <a:rPr lang="en-US" dirty="0" smtClean="0"/>
              <a:t>Radial velocities</a:t>
            </a:r>
          </a:p>
          <a:p>
            <a:pPr lvl="1"/>
            <a:r>
              <a:rPr lang="en-US" dirty="0" smtClean="0"/>
              <a:t>Direct imaging</a:t>
            </a:r>
          </a:p>
          <a:p>
            <a:pPr lvl="1"/>
            <a:r>
              <a:rPr lang="en-US" dirty="0" smtClean="0"/>
              <a:t>Transits</a:t>
            </a:r>
          </a:p>
          <a:p>
            <a:r>
              <a:rPr lang="en-US" dirty="0" err="1" smtClean="0"/>
              <a:t>Characterisation</a:t>
            </a:r>
            <a:endParaRPr lang="en-US" dirty="0" smtClean="0"/>
          </a:p>
          <a:p>
            <a:pPr lvl="1"/>
            <a:r>
              <a:rPr lang="en-US" dirty="0" smtClean="0"/>
              <a:t>Planetary systems, </a:t>
            </a:r>
            <a:br>
              <a:rPr lang="en-US" dirty="0" smtClean="0"/>
            </a:br>
            <a:r>
              <a:rPr lang="en-US" dirty="0" smtClean="0"/>
              <a:t>masses, </a:t>
            </a:r>
            <a:br>
              <a:rPr lang="en-US" dirty="0" smtClean="0"/>
            </a:br>
            <a:r>
              <a:rPr lang="en-US" dirty="0" smtClean="0"/>
              <a:t>chemical composition,</a:t>
            </a:r>
            <a:br>
              <a:rPr lang="en-US" dirty="0" smtClean="0"/>
            </a:br>
            <a:r>
              <a:rPr lang="en-US" dirty="0" smtClean="0"/>
              <a:t>temperatures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6820" y="1371600"/>
            <a:ext cx="3954780" cy="26374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9682" y="4038600"/>
            <a:ext cx="394191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Planets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229600" cy="51054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Radial velocities</a:t>
            </a:r>
          </a:p>
          <a:p>
            <a:pPr lvl="1"/>
            <a:r>
              <a:rPr lang="en-US" dirty="0" smtClean="0"/>
              <a:t>Important: </a:t>
            </a:r>
            <a:r>
              <a:rPr lang="en-US" dirty="0" smtClean="0">
                <a:solidFill>
                  <a:srgbClr val="FF0000"/>
                </a:solidFill>
              </a:rPr>
              <a:t>time series and high-resolution spectroscopy</a:t>
            </a:r>
          </a:p>
          <a:p>
            <a:pPr lvl="1"/>
            <a:r>
              <a:rPr lang="en-US" dirty="0" smtClean="0"/>
              <a:t>complementary with space missions (</a:t>
            </a:r>
            <a:r>
              <a:rPr lang="en-US" dirty="0" err="1" smtClean="0"/>
              <a:t>CoRoT</a:t>
            </a:r>
            <a:r>
              <a:rPr lang="en-US" dirty="0" smtClean="0"/>
              <a:t>, </a:t>
            </a:r>
            <a:r>
              <a:rPr lang="en-US" dirty="0" err="1" smtClean="0"/>
              <a:t>Kepler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Currently done with 1m to 10m telescopes</a:t>
            </a:r>
          </a:p>
          <a:p>
            <a:pPr lvl="2"/>
            <a:r>
              <a:rPr lang="en-US" dirty="0" smtClean="0">
                <a:solidFill>
                  <a:srgbClr val="199731"/>
                </a:solidFill>
              </a:rPr>
              <a:t>HARPS/HARPS-N, </a:t>
            </a:r>
            <a:r>
              <a:rPr lang="en-US" dirty="0" smtClean="0">
                <a:solidFill>
                  <a:srgbClr val="FF0000"/>
                </a:solidFill>
              </a:rPr>
              <a:t>HIRES, UVES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ESPRESSO (VLT) and CODEX (E-ELT)</a:t>
            </a:r>
          </a:p>
          <a:p>
            <a:r>
              <a:rPr lang="en-US" dirty="0" smtClean="0"/>
              <a:t>Direct imaging</a:t>
            </a:r>
          </a:p>
          <a:p>
            <a:pPr lvl="1"/>
            <a:r>
              <a:rPr lang="en-US" dirty="0" smtClean="0"/>
              <a:t>Important: </a:t>
            </a:r>
            <a:r>
              <a:rPr lang="en-US" dirty="0" smtClean="0">
                <a:solidFill>
                  <a:srgbClr val="FF0000"/>
                </a:solidFill>
              </a:rPr>
              <a:t>spatial resolution and IR 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large telescopes (&gt;8m) with adaptive optics or </a:t>
            </a:r>
            <a:r>
              <a:rPr lang="en-US" dirty="0" err="1" smtClean="0">
                <a:solidFill>
                  <a:srgbClr val="FF0000"/>
                </a:solidFill>
              </a:rPr>
              <a:t>interferometry</a:t>
            </a:r>
            <a:r>
              <a:rPr lang="en-US" dirty="0" smtClean="0"/>
              <a:t> (or space telescopes)</a:t>
            </a:r>
          </a:p>
          <a:p>
            <a:pPr lvl="1"/>
            <a:r>
              <a:rPr lang="en-US" dirty="0" smtClean="0"/>
              <a:t>HST,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NACO (VLT), NIRI (Gemini), Keck AO, </a:t>
            </a:r>
            <a:r>
              <a:rPr lang="en-US" dirty="0" smtClean="0">
                <a:solidFill>
                  <a:srgbClr val="0000FF"/>
                </a:solidFill>
              </a:rPr>
              <a:t>SPHERE (VLT), 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GPI (Gemini), MATISSE (VLTI) and EPICS (E-ELT), JWST, ELTs</a:t>
            </a:r>
          </a:p>
          <a:p>
            <a:r>
              <a:rPr lang="en-US" dirty="0" smtClean="0"/>
              <a:t>Transits</a:t>
            </a:r>
          </a:p>
          <a:p>
            <a:pPr lvl="1"/>
            <a:r>
              <a:rPr lang="en-US" dirty="0" smtClean="0"/>
              <a:t>Important: </a:t>
            </a:r>
            <a:r>
              <a:rPr lang="en-US" dirty="0" smtClean="0">
                <a:solidFill>
                  <a:srgbClr val="FF0000"/>
                </a:solidFill>
              </a:rPr>
              <a:t>time series and accurate photometry</a:t>
            </a:r>
          </a:p>
          <a:p>
            <a:pPr lvl="1"/>
            <a:r>
              <a:rPr lang="en-US" dirty="0" smtClean="0"/>
              <a:t>Mostly space missions (photometric stability) and long, uninterrupted time series (</a:t>
            </a:r>
            <a:r>
              <a:rPr lang="en-US" dirty="0" err="1" smtClean="0"/>
              <a:t>CoRoT</a:t>
            </a:r>
            <a:r>
              <a:rPr lang="en-US" dirty="0" smtClean="0"/>
              <a:t>, </a:t>
            </a:r>
            <a:r>
              <a:rPr lang="en-US" dirty="0" err="1" smtClean="0"/>
              <a:t>Kepler</a:t>
            </a:r>
            <a:r>
              <a:rPr lang="en-US" dirty="0" smtClean="0"/>
              <a:t>, PLATO)</a:t>
            </a:r>
          </a:p>
          <a:p>
            <a:pPr lvl="1"/>
            <a:r>
              <a:rPr lang="en-US" dirty="0" smtClean="0"/>
              <a:t>Spectroscopy follow-up (HST, </a:t>
            </a:r>
            <a:r>
              <a:rPr lang="en-US" dirty="0" smtClean="0">
                <a:solidFill>
                  <a:srgbClr val="006600"/>
                </a:solidFill>
              </a:rPr>
              <a:t>4m</a:t>
            </a:r>
            <a:r>
              <a:rPr lang="en-US" dirty="0" smtClean="0"/>
              <a:t> to </a:t>
            </a:r>
            <a:r>
              <a:rPr lang="en-US" dirty="0" smtClean="0">
                <a:solidFill>
                  <a:srgbClr val="FF0000"/>
                </a:solidFill>
              </a:rPr>
              <a:t>8m</a:t>
            </a:r>
            <a:r>
              <a:rPr lang="en-US" dirty="0" smtClean="0"/>
              <a:t> telescopes)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OSIRIS (GTC)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4743" y="5438001"/>
            <a:ext cx="3963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>
                    <a:lumMod val="75000"/>
                  </a:schemeClr>
                </a:solidFill>
                <a:latin typeface="HelveticaNeueLT Com 65 Md" pitchFamily="34" charset="0"/>
              </a:rPr>
              <a:t>Udry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HelveticaNeueLT Com 65 Md" pitchFamily="34" charset="0"/>
              </a:rPr>
              <a:t>  et al. (2009) Science with the VLT in the ELT Era</a:t>
            </a:r>
            <a:endParaRPr lang="en-GB" sz="1200" dirty="0">
              <a:solidFill>
                <a:schemeClr val="bg1">
                  <a:lumMod val="75000"/>
                </a:schemeClr>
              </a:solidFill>
              <a:latin typeface="HelveticaNeueLT Com 65 M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The ESO </a:t>
            </a:r>
            <a:r>
              <a:rPr lang="en-GB" dirty="0" err="1" smtClean="0"/>
              <a:t>exo</a:t>
            </a:r>
            <a:r>
              <a:rPr lang="en-GB" dirty="0" smtClean="0"/>
              <a:t>-planet machinery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199731"/>
                </a:solidFill>
              </a:rPr>
              <a:t>HARPS</a:t>
            </a:r>
            <a:r>
              <a:rPr lang="en-US" dirty="0" smtClean="0"/>
              <a:t> at 3.6m telescope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best radial velocity machine at a 4m telescope (supported by UVES on VLT)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extremely stable spectrograph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fast pipeline </a:t>
            </a:r>
            <a:r>
              <a:rPr lang="en-US" dirty="0" smtClean="0">
                <a:sym typeface="Wingdings" pitchFamily="2" charset="2"/>
              </a:rPr>
              <a:t> nearly immediate results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NACO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adaptive optics system on an 8m telescope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VLTI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highest spatial resolution for follow-up observations of known systems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0000"/>
                </a:solidFill>
              </a:rPr>
              <a:t>NACO/SINFONI/FORS2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transit measurements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atmospheres of </a:t>
            </a:r>
            <a:r>
              <a:rPr lang="en-US" dirty="0" err="1" smtClean="0"/>
              <a:t>exo</a:t>
            </a:r>
            <a:r>
              <a:rPr lang="en-US" dirty="0" smtClean="0"/>
              <a:t>-planets</a:t>
            </a: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Searching for other earths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HARPS is the most successful planet finder right now</a:t>
            </a:r>
          </a:p>
          <a:p>
            <a:pPr eaLnBrk="1" hangingPunct="1"/>
            <a:r>
              <a:rPr lang="en-GB" smtClean="0"/>
              <a:t>Almost all low-mass planets found with HARPS</a:t>
            </a:r>
          </a:p>
          <a:p>
            <a:pPr lvl="1" eaLnBrk="1" hangingPunct="1"/>
            <a:r>
              <a:rPr lang="en-GB" smtClean="0"/>
              <a:t>lowest mass planet found (1.9 M</a:t>
            </a:r>
            <a:r>
              <a:rPr lang="en-GB" baseline="-25000" smtClean="0">
                <a:sym typeface="Symbol" pitchFamily="18" charset="2"/>
              </a:rPr>
              <a:t></a:t>
            </a:r>
            <a:r>
              <a:rPr lang="en-GB" smtClean="0">
                <a:sym typeface="Symbol" pitchFamily="18" charset="2"/>
              </a:rPr>
              <a:t>)</a:t>
            </a:r>
            <a:endParaRPr lang="en-GB" baseline="-25000" smtClean="0">
              <a:sym typeface="Symbol" pitchFamily="18" charset="2"/>
            </a:endParaRPr>
          </a:p>
          <a:p>
            <a:pPr eaLnBrk="1" hangingPunct="1"/>
            <a:endParaRPr lang="en-GB" smtClean="0"/>
          </a:p>
        </p:txBody>
      </p:sp>
      <p:pic>
        <p:nvPicPr>
          <p:cNvPr id="11269" name="Picture 5" descr="phot-15b-09-full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6438" y="3141663"/>
            <a:ext cx="4649787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4" descr="phot-15a-09-full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1663"/>
            <a:ext cx="4533900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Gamma-Ray Bursts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mtClean="0"/>
              <a:t>Identification relied on optical data</a:t>
            </a:r>
          </a:p>
          <a:p>
            <a:pPr lvl="1"/>
            <a:r>
              <a:rPr lang="en-GB" smtClean="0"/>
              <a:t>redshifts, explosion energies, explosion physics</a:t>
            </a:r>
          </a:p>
          <a:p>
            <a:r>
              <a:rPr lang="en-GB" smtClean="0"/>
              <a:t>Cosmological probes</a:t>
            </a:r>
          </a:p>
          <a:p>
            <a:pPr lvl="1"/>
            <a:r>
              <a:rPr lang="en-GB" smtClean="0"/>
              <a:t>the most distant observable stars</a:t>
            </a:r>
          </a:p>
          <a:p>
            <a:pPr lvl="1"/>
            <a:r>
              <a:rPr lang="en-GB" smtClean="0"/>
              <a:t>light houses to measure the intergalactic medium</a:t>
            </a:r>
          </a:p>
          <a:p>
            <a:pPr lvl="1"/>
            <a:r>
              <a:rPr lang="en-GB" smtClean="0"/>
              <a:t>tracers of chemical enrichment?</a:t>
            </a:r>
          </a:p>
          <a:p>
            <a:r>
              <a:rPr lang="en-GB" smtClean="0"/>
              <a:t>Very short duration</a:t>
            </a:r>
          </a:p>
          <a:p>
            <a:pPr lvl="1"/>
            <a:r>
              <a:rPr lang="en-GB" smtClean="0"/>
              <a:t>required special instrumentation and software to observe adequately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SN/GRB connection</a:t>
            </a:r>
            <a:endParaRPr lang="en-GB" smtClean="0"/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052513"/>
            <a:ext cx="8062913" cy="3954462"/>
          </a:xfrm>
        </p:spPr>
        <p:txBody>
          <a:bodyPr/>
          <a:lstStyle/>
          <a:p>
            <a:pPr eaLnBrk="1" hangingPunct="1"/>
            <a:r>
              <a:rPr lang="en-US" smtClean="0"/>
              <a:t>Spectral signatures of supernovae appear in Gamma-Ray Bursts</a:t>
            </a:r>
          </a:p>
          <a:p>
            <a:pPr eaLnBrk="1" hangingPunct="1">
              <a:lnSpc>
                <a:spcPct val="80000"/>
              </a:lnSpc>
            </a:pPr>
            <a:r>
              <a:rPr lang="en-GB" smtClean="0"/>
              <a:t>GRB 030329/SN2003dh (earlier </a:t>
            </a:r>
            <a:br>
              <a:rPr lang="en-GB" smtClean="0"/>
            </a:br>
            <a:r>
              <a:rPr lang="en-GB" smtClean="0"/>
              <a:t>GRB 980425/SN 1998bw)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GB" smtClean="0"/>
              <a:t>UVES spectrum found </a:t>
            </a:r>
            <a:r>
              <a:rPr lang="en-GB" i="1" smtClean="0"/>
              <a:t>z</a:t>
            </a:r>
            <a:r>
              <a:rPr lang="en-GB" smtClean="0"/>
              <a:t>=0.1685, i.e. second closest known GRB – “cosmological” GRB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GB" smtClean="0"/>
              <a:t>FORS1 and 2 observations of afterglow (starting April 3 until May 1)</a:t>
            </a:r>
          </a:p>
        </p:txBody>
      </p:sp>
      <p:sp>
        <p:nvSpPr>
          <p:cNvPr id="24581" name="Text Box 4"/>
          <p:cNvSpPr txBox="1">
            <a:spLocks noChangeArrowheads="1"/>
          </p:cNvSpPr>
          <p:nvPr/>
        </p:nvSpPr>
        <p:spPr bwMode="auto">
          <a:xfrm>
            <a:off x="4933950" y="5734050"/>
            <a:ext cx="42100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GB" sz="2000"/>
              <a:t>Hjorth et al. 2003, Nature, 423, 847</a:t>
            </a:r>
          </a:p>
          <a:p>
            <a:r>
              <a:rPr lang="en-US" sz="2000"/>
              <a:t>Della Valle et al. 2003, A&amp;A, 406, L33</a:t>
            </a:r>
            <a:endParaRPr lang="en-GB" sz="2000"/>
          </a:p>
        </p:txBody>
      </p:sp>
      <p:pic>
        <p:nvPicPr>
          <p:cNvPr id="155654" name="Picture 6" descr="Hjorth_nature_fig1"/>
          <p:cNvPicPr>
            <a:picLocks noChangeAspect="1" noChangeArrowheads="1"/>
          </p:cNvPicPr>
          <p:nvPr/>
        </p:nvPicPr>
        <p:blipFill>
          <a:blip r:embed="rId3" cstate="print"/>
          <a:srcRect l="3450" r="5676"/>
          <a:stretch>
            <a:fillRect/>
          </a:stretch>
        </p:blipFill>
        <p:spPr bwMode="auto">
          <a:xfrm>
            <a:off x="3886200" y="0"/>
            <a:ext cx="525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5" descr="Hjorth_fig1"/>
          <p:cNvPicPr>
            <a:picLocks noChangeAspect="1" noChangeArrowheads="1"/>
          </p:cNvPicPr>
          <p:nvPr/>
        </p:nvPicPr>
        <p:blipFill>
          <a:blip r:embed="rId4" cstate="print"/>
          <a:srcRect b="16000"/>
          <a:stretch>
            <a:fillRect/>
          </a:stretch>
        </p:blipFill>
        <p:spPr bwMode="auto">
          <a:xfrm>
            <a:off x="0" y="4076700"/>
            <a:ext cx="4067175" cy="232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5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188913"/>
            <a:ext cx="7772400" cy="701675"/>
          </a:xfrm>
        </p:spPr>
        <p:txBody>
          <a:bodyPr>
            <a:spAutoFit/>
          </a:bodyPr>
          <a:lstStyle/>
          <a:p>
            <a:pPr eaLnBrk="1" hangingPunct="1"/>
            <a:r>
              <a:rPr lang="en-GB" smtClean="0">
                <a:solidFill>
                  <a:schemeClr val="tx1"/>
                </a:solidFill>
              </a:rPr>
              <a:t>Rapid Response Mode (RRM)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079625" y="2201863"/>
            <a:ext cx="184150" cy="36671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_tradnl">
              <a:solidFill>
                <a:srgbClr val="4A4A4A"/>
              </a:solidFill>
            </a:endParaRPr>
          </a:p>
        </p:txBody>
      </p:sp>
      <p:pic>
        <p:nvPicPr>
          <p:cNvPr id="29700" name="Picture 4" descr="p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1268413"/>
            <a:ext cx="5148262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827088" y="1268413"/>
            <a:ext cx="3168650" cy="19177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/>
              <a:t>UVES observations of </a:t>
            </a:r>
          </a:p>
          <a:p>
            <a:r>
              <a:rPr lang="es-ES_tradnl"/>
              <a:t>GRB 060418 </a:t>
            </a:r>
          </a:p>
          <a:p>
            <a:r>
              <a:rPr lang="es-ES_tradnl">
                <a:solidFill>
                  <a:srgbClr val="FF0000"/>
                </a:solidFill>
              </a:rPr>
              <a:t>10 minutes</a:t>
            </a:r>
          </a:p>
          <a:p>
            <a:r>
              <a:rPr lang="es-ES_tradnl"/>
              <a:t>after the initial </a:t>
            </a:r>
          </a:p>
          <a:p>
            <a:r>
              <a:rPr lang="es-ES_tradnl"/>
              <a:t>Swift trigger</a:t>
            </a:r>
          </a:p>
        </p:txBody>
      </p:sp>
      <p:pic>
        <p:nvPicPr>
          <p:cNvPr id="29702" name="Picture 6" descr="phot-17a-07-previ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3284538"/>
            <a:ext cx="2362200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1116013" y="5661025"/>
            <a:ext cx="2720975" cy="8255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sz="1600"/>
              <a:t>Many metal line systems</a:t>
            </a:r>
          </a:p>
          <a:p>
            <a:r>
              <a:rPr lang="es-ES_tradnl" sz="1600"/>
              <a:t>at 3 redshifts. </a:t>
            </a:r>
          </a:p>
          <a:p>
            <a:r>
              <a:rPr lang="es-ES_tradnl" sz="1600"/>
              <a:t>[Zn/Fe] &gt;&gt; QSO abs.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Most distant stellar objects ever observed</a:t>
            </a:r>
          </a:p>
          <a:p>
            <a:pPr lvl="1" eaLnBrk="1" hangingPunct="1"/>
            <a:r>
              <a:rPr lang="en-GB" dirty="0" err="1" smtClean="0"/>
              <a:t>redshifts</a:t>
            </a:r>
            <a:r>
              <a:rPr lang="en-GB" dirty="0" smtClean="0"/>
              <a:t> 6.7 and 8.2 (tentative)</a:t>
            </a:r>
          </a:p>
          <a:p>
            <a:pPr lvl="1" eaLnBrk="1" hangingPunct="1"/>
            <a:r>
              <a:rPr lang="en-GB" dirty="0" err="1" smtClean="0"/>
              <a:t>lookback</a:t>
            </a:r>
            <a:r>
              <a:rPr lang="en-GB" dirty="0" smtClean="0"/>
              <a:t> time of nearly 12.5 billion years (or 95% of the age of the universe)</a:t>
            </a:r>
          </a:p>
          <a:p>
            <a:pPr eaLnBrk="1" hangingPunct="1"/>
            <a:r>
              <a:rPr lang="en-GB" dirty="0" smtClean="0"/>
              <a:t>VLT equipped with rapid response mode</a:t>
            </a:r>
          </a:p>
          <a:p>
            <a:pPr lvl="1" eaLnBrk="1" hangingPunct="1"/>
            <a:r>
              <a:rPr lang="en-GB" dirty="0" smtClean="0"/>
              <a:t>allows to observe a gamma-ray burst 10 minutes after detection</a:t>
            </a:r>
          </a:p>
          <a:p>
            <a:pPr eaLnBrk="1" hangingPunct="1"/>
            <a:endParaRPr lang="en-GB" dirty="0" smtClean="0"/>
          </a:p>
        </p:txBody>
      </p:sp>
      <p:sp>
        <p:nvSpPr>
          <p:cNvPr id="163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13DF002-4CD6-4B15-A291-ADC80A7BA516}" type="slidenum">
              <a:rPr lang="en-GB"/>
              <a:pPr/>
              <a:t>19</a:t>
            </a:fld>
            <a:endParaRPr lang="en-GB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4194175"/>
            <a:ext cx="5435600" cy="2663825"/>
            <a:chOff x="0" y="2115"/>
            <a:chExt cx="3424" cy="1678"/>
          </a:xfrm>
        </p:grpSpPr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0" y="2115"/>
              <a:ext cx="3424" cy="1678"/>
              <a:chOff x="340" y="1253"/>
              <a:chExt cx="4513" cy="2106"/>
            </a:xfrm>
          </p:grpSpPr>
          <p:sp>
            <p:nvSpPr>
              <p:cNvPr id="16395" name="Text Box 7"/>
              <p:cNvSpPr txBox="1">
                <a:spLocks noChangeArrowheads="1"/>
              </p:cNvSpPr>
              <p:nvPr/>
            </p:nvSpPr>
            <p:spPr bwMode="auto">
              <a:xfrm>
                <a:off x="373" y="1298"/>
                <a:ext cx="206" cy="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b="1">
                    <a:solidFill>
                      <a:srgbClr val="FF0000"/>
                    </a:solidFill>
                  </a:rPr>
                  <a:t>i</a:t>
                </a:r>
              </a:p>
            </p:txBody>
          </p:sp>
          <p:sp>
            <p:nvSpPr>
              <p:cNvPr id="16396" name="Text Box 8"/>
              <p:cNvSpPr txBox="1">
                <a:spLocks noChangeArrowheads="1"/>
              </p:cNvSpPr>
              <p:nvPr/>
            </p:nvSpPr>
            <p:spPr bwMode="auto">
              <a:xfrm>
                <a:off x="1783" y="1298"/>
                <a:ext cx="248" cy="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b="1">
                    <a:solidFill>
                      <a:srgbClr val="FF0000"/>
                    </a:solidFill>
                  </a:rPr>
                  <a:t>z</a:t>
                </a:r>
              </a:p>
            </p:txBody>
          </p:sp>
          <p:pic>
            <p:nvPicPr>
              <p:cNvPr id="16394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40" y="1253"/>
                <a:ext cx="4513" cy="2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397" name="Text Box 9"/>
              <p:cNvSpPr txBox="1">
                <a:spLocks noChangeArrowheads="1"/>
              </p:cNvSpPr>
              <p:nvPr/>
            </p:nvSpPr>
            <p:spPr bwMode="auto">
              <a:xfrm>
                <a:off x="3406" y="1294"/>
                <a:ext cx="258" cy="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b="1">
                    <a:solidFill>
                      <a:srgbClr val="FF0000"/>
                    </a:solidFill>
                  </a:rPr>
                  <a:t>J</a:t>
                </a:r>
              </a:p>
            </p:txBody>
          </p:sp>
        </p:grpSp>
        <p:sp>
          <p:nvSpPr>
            <p:cNvPr id="16393" name="Text Box 11"/>
            <p:cNvSpPr txBox="1">
              <a:spLocks noChangeArrowheads="1"/>
            </p:cNvSpPr>
            <p:nvPr/>
          </p:nvSpPr>
          <p:spPr bwMode="auto">
            <a:xfrm>
              <a:off x="68" y="3471"/>
              <a:ext cx="9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1" dirty="0">
                  <a:solidFill>
                    <a:srgbClr val="FF0000"/>
                  </a:solidFill>
                </a:rPr>
                <a:t>GRB080913</a:t>
              </a:r>
            </a:p>
          </p:txBody>
        </p:sp>
      </p:grp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Gamma-Ray Bursts</a:t>
            </a:r>
          </a:p>
        </p:txBody>
      </p:sp>
      <p:pic>
        <p:nvPicPr>
          <p:cNvPr id="17152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3343275"/>
            <a:ext cx="655320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Astrophysics in a Golden 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Full coverage of electro-magnetic spectrum </a:t>
            </a:r>
          </a:p>
          <a:p>
            <a:pPr marL="365125" lvl="3"/>
            <a:r>
              <a:rPr lang="en-US" dirty="0" smtClean="0"/>
              <a:t>MAGIC/HESS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Fermi/</a:t>
            </a:r>
            <a:r>
              <a:rPr lang="en-US" dirty="0" smtClean="0">
                <a:sym typeface="Wingdings" pitchFamily="2" charset="2"/>
              </a:rPr>
              <a:t>INTEGRAL  XMM/Chandra/Swift/Rossi XTE  </a:t>
            </a:r>
            <a:r>
              <a:rPr lang="en-US" dirty="0" err="1" smtClean="0">
                <a:sym typeface="Wingdings" pitchFamily="2" charset="2"/>
              </a:rPr>
              <a:t>Galex</a:t>
            </a:r>
            <a:r>
              <a:rPr lang="en-US" dirty="0" smtClean="0">
                <a:sym typeface="Wingdings" pitchFamily="2" charset="2"/>
              </a:rPr>
              <a:t>  HST/Gaia  ground-based optical/IR  Spitzer  Herschel  Planck  IRAM/JCMT/APEX/ALMA  radio telescopes</a:t>
            </a:r>
          </a:p>
          <a:p>
            <a:pPr marL="365125" lvl="3"/>
            <a:r>
              <a:rPr lang="en-US" dirty="0" smtClean="0">
                <a:sym typeface="Wingdings" pitchFamily="2" charset="2"/>
              </a:rPr>
              <a:t>20 orders of magnitude in wavelength/frequency/energy</a:t>
            </a:r>
          </a:p>
          <a:p>
            <a:pPr marL="365125" lvl="3"/>
            <a:r>
              <a:rPr lang="en-US" dirty="0" smtClean="0">
                <a:sym typeface="Wingdings" pitchFamily="2" charset="2"/>
              </a:rPr>
              <a:t>Large archive collections (e.g. ROSAT, ISO, ESO, HST, MAST)</a:t>
            </a:r>
          </a:p>
          <a:p>
            <a:pPr marL="228600" lvl="3">
              <a:buFont typeface="Arial" pitchFamily="34" charset="0"/>
              <a:buChar char="•"/>
            </a:pPr>
            <a:r>
              <a:rPr lang="en-US" sz="3200" dirty="0" err="1" smtClean="0"/>
              <a:t>Astro</a:t>
            </a:r>
            <a:r>
              <a:rPr lang="en-US" sz="3200" dirty="0" smtClean="0"/>
              <a:t>-particles joining in</a:t>
            </a:r>
          </a:p>
          <a:p>
            <a:pPr marL="685800" lvl="4">
              <a:buFont typeface="Arial" pitchFamily="34" charset="0"/>
              <a:buChar char="•"/>
            </a:pPr>
            <a:r>
              <a:rPr lang="en-US" sz="3200" dirty="0" smtClean="0"/>
              <a:t>cosmic rays, neutrinos, gravitational waves, dark matter searches </a:t>
            </a:r>
            <a:endParaRPr lang="en-GB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9910" y="2438400"/>
            <a:ext cx="7324703" cy="374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600" smtClean="0"/>
              <a:t>Most distant stellar object yet observed – GRB 090423</a:t>
            </a:r>
            <a:endParaRPr lang="en-GB" sz="3600" smtClean="0"/>
          </a:p>
        </p:txBody>
      </p:sp>
      <p:sp>
        <p:nvSpPr>
          <p:cNvPr id="35848" name="Rectangle 8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smtClean="0"/>
              <a:t>Optical drop-out, bright in the near-infrared</a:t>
            </a:r>
          </a:p>
          <a:p>
            <a:r>
              <a:rPr lang="en-GB" smtClean="0"/>
              <a:t>Rapid decline</a:t>
            </a: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5003800" y="6067425"/>
            <a:ext cx="3919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Tanvir et al., Nature submitted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GRB 090423</a:t>
            </a:r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GB" dirty="0" smtClean="0"/>
              <a:t>Spectroscopy 17 hours after outburst</a:t>
            </a:r>
          </a:p>
          <a:p>
            <a:r>
              <a:rPr lang="en-GB" dirty="0" smtClean="0"/>
              <a:t>Lyman break indicates a </a:t>
            </a:r>
            <a:r>
              <a:rPr lang="en-GB" dirty="0" err="1" smtClean="0"/>
              <a:t>redshift</a:t>
            </a:r>
            <a:r>
              <a:rPr lang="en-GB" dirty="0" smtClean="0"/>
              <a:t> of z</a:t>
            </a:r>
            <a:r>
              <a:rPr lang="en-GB" dirty="0" smtClean="0">
                <a:cs typeface="Arial" pitchFamily="34" charset="0"/>
              </a:rPr>
              <a:t>≈</a:t>
            </a:r>
            <a:r>
              <a:rPr lang="en-GB" dirty="0" smtClean="0"/>
              <a:t>8.2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359025" y="2497137"/>
            <a:ext cx="5184775" cy="3903663"/>
            <a:chOff x="1383" y="1434"/>
            <a:chExt cx="3266" cy="2459"/>
          </a:xfrm>
        </p:grpSpPr>
        <p:pic>
          <p:nvPicPr>
            <p:cNvPr id="36870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83" y="1434"/>
              <a:ext cx="3266" cy="2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2" name="Text Box 8"/>
            <p:cNvSpPr txBox="1">
              <a:spLocks noChangeArrowheads="1"/>
            </p:cNvSpPr>
            <p:nvPr/>
          </p:nvSpPr>
          <p:spPr bwMode="auto">
            <a:xfrm>
              <a:off x="1954" y="1774"/>
              <a:ext cx="71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1">
                  <a:solidFill>
                    <a:srgbClr val="FF0000"/>
                  </a:solidFill>
                </a:rPr>
                <a:t>ISAAC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2358000" y="2590800"/>
            <a:ext cx="5184000" cy="3780000"/>
            <a:chOff x="929" y="1026"/>
            <a:chExt cx="4065" cy="3050"/>
          </a:xfrm>
        </p:grpSpPr>
        <p:pic>
          <p:nvPicPr>
            <p:cNvPr id="3686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9" y="1026"/>
              <a:ext cx="4065" cy="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7" name="Text Box 13"/>
            <p:cNvSpPr txBox="1">
              <a:spLocks noChangeArrowheads="1"/>
            </p:cNvSpPr>
            <p:nvPr/>
          </p:nvSpPr>
          <p:spPr bwMode="auto">
            <a:xfrm>
              <a:off x="1565" y="1480"/>
              <a:ext cx="10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1">
                  <a:solidFill>
                    <a:srgbClr val="FF0000"/>
                  </a:solidFill>
                </a:rPr>
                <a:t>SINFONI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 and planet formation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Observing the warm cores of molecular clouds</a:t>
            </a:r>
          </a:p>
          <a:p>
            <a:pPr lvl="1"/>
            <a:r>
              <a:rPr lang="en-US" dirty="0" smtClean="0"/>
              <a:t>Important: </a:t>
            </a:r>
            <a:r>
              <a:rPr lang="en-US" dirty="0" smtClean="0">
                <a:solidFill>
                  <a:srgbClr val="FF0000"/>
                </a:solidFill>
              </a:rPr>
              <a:t>spatial resolution and large wavelength coverage</a:t>
            </a:r>
          </a:p>
          <a:p>
            <a:pPr lvl="1"/>
            <a:r>
              <a:rPr lang="en-US" dirty="0" smtClean="0"/>
              <a:t>IR observations with </a:t>
            </a:r>
            <a:r>
              <a:rPr lang="en-US" dirty="0" smtClean="0">
                <a:solidFill>
                  <a:srgbClr val="FF0000"/>
                </a:solidFill>
              </a:rPr>
              <a:t>large (&gt;8m) telescopes, </a:t>
            </a:r>
            <a:r>
              <a:rPr lang="en-US" dirty="0" err="1" smtClean="0">
                <a:solidFill>
                  <a:srgbClr val="FF0000"/>
                </a:solidFill>
              </a:rPr>
              <a:t>CanariCam</a:t>
            </a:r>
            <a:r>
              <a:rPr lang="en-US" dirty="0" smtClean="0">
                <a:solidFill>
                  <a:srgbClr val="FF0000"/>
                </a:solidFill>
              </a:rPr>
              <a:t> (GTC), VLTI </a:t>
            </a:r>
            <a:r>
              <a:rPr lang="en-US" dirty="0" smtClean="0">
                <a:solidFill>
                  <a:srgbClr val="0000FF"/>
                </a:solidFill>
              </a:rPr>
              <a:t>(MATISSE)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br>
              <a:rPr lang="en-GB" dirty="0" smtClean="0">
                <a:solidFill>
                  <a:srgbClr val="0000FF"/>
                </a:solidFill>
              </a:rPr>
            </a:br>
            <a:r>
              <a:rPr lang="en-GB" dirty="0" smtClean="0">
                <a:solidFill>
                  <a:srgbClr val="0000FF"/>
                </a:solidFill>
              </a:rPr>
              <a:t>JWST, ELTs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ALMA </a:t>
            </a:r>
            <a:r>
              <a:rPr lang="en-US" dirty="0" smtClean="0"/>
              <a:t>will be the champion for </a:t>
            </a:r>
            <a:br>
              <a:rPr lang="en-US" dirty="0" smtClean="0"/>
            </a:br>
            <a:r>
              <a:rPr lang="en-US" dirty="0" smtClean="0"/>
              <a:t>this field</a:t>
            </a:r>
            <a:endParaRPr lang="en-US" dirty="0" smtClean="0">
              <a:solidFill>
                <a:srgbClr val="0000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781800" y="4343400"/>
            <a:ext cx="2152650" cy="2152650"/>
            <a:chOff x="6781800" y="4343400"/>
            <a:chExt cx="2152650" cy="2152650"/>
          </a:xfrm>
        </p:grpSpPr>
        <p:pic>
          <p:nvPicPr>
            <p:cNvPr id="5325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81800" y="4343400"/>
              <a:ext cx="2152650" cy="2152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6781800" y="6172200"/>
              <a:ext cx="15140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Wolf &amp; </a:t>
              </a:r>
              <a:r>
                <a:rPr lang="en-US" sz="1400" dirty="0" err="1" smtClean="0">
                  <a:solidFill>
                    <a:schemeClr val="bg1"/>
                  </a:solidFill>
                </a:rPr>
                <a:t>Klahr</a:t>
              </a:r>
              <a:r>
                <a:rPr lang="en-US" sz="1400" dirty="0" smtClean="0">
                  <a:solidFill>
                    <a:schemeClr val="bg1"/>
                  </a:solidFill>
                </a:rPr>
                <a:t> 2005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59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Milky Way – our home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Radial velocity study of 14000 F and G stars over two decades years</a:t>
            </a:r>
          </a:p>
          <a:p>
            <a:pPr lvl="1"/>
            <a:r>
              <a:rPr lang="en-US" dirty="0" smtClean="0"/>
              <a:t>Plus photometry and </a:t>
            </a:r>
            <a:r>
              <a:rPr lang="en-US" dirty="0" err="1" smtClean="0"/>
              <a:t>Hipparcos</a:t>
            </a:r>
            <a:r>
              <a:rPr lang="en-US" dirty="0" smtClean="0"/>
              <a:t> parallaxes</a:t>
            </a:r>
          </a:p>
          <a:p>
            <a:r>
              <a:rPr lang="en-US" dirty="0" smtClean="0"/>
              <a:t>Spiral arms</a:t>
            </a:r>
          </a:p>
          <a:p>
            <a:pPr lvl="1"/>
            <a:r>
              <a:rPr lang="en-US" dirty="0" smtClean="0"/>
              <a:t>Gas flows, stellar distribution</a:t>
            </a:r>
          </a:p>
          <a:p>
            <a:r>
              <a:rPr lang="en-US" dirty="0" smtClean="0"/>
              <a:t>Bulge composition, Galactic Centre</a:t>
            </a:r>
          </a:p>
          <a:p>
            <a:r>
              <a:rPr lang="en-US" dirty="0" smtClean="0"/>
              <a:t>Distribution of massive stars</a:t>
            </a:r>
          </a:p>
          <a:p>
            <a:pPr lvl="1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alphaModFix amt="63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alactic centre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rcRect l="22794" t="14706" r="19853" b="17647"/>
          <a:stretch>
            <a:fillRect/>
          </a:stretch>
        </p:blipFill>
        <p:spPr>
          <a:xfrm>
            <a:off x="5486400" y="1186962"/>
            <a:ext cx="2819400" cy="24940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own black hole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Mass determination </a:t>
            </a:r>
            <a:br>
              <a:rPr lang="en-US" dirty="0" smtClean="0"/>
            </a:br>
            <a:r>
              <a:rPr lang="en-US" dirty="0" smtClean="0"/>
              <a:t>through stellar orbits</a:t>
            </a:r>
          </a:p>
          <a:p>
            <a:r>
              <a:rPr lang="en-US" dirty="0" smtClean="0"/>
              <a:t>Structure around the </a:t>
            </a:r>
            <a:br>
              <a:rPr lang="en-US" dirty="0" smtClean="0"/>
            </a:br>
            <a:r>
              <a:rPr lang="en-US" dirty="0" smtClean="0"/>
              <a:t>black hole revealed </a:t>
            </a:r>
            <a:br>
              <a:rPr lang="en-US" dirty="0" smtClean="0"/>
            </a:br>
            <a:r>
              <a:rPr lang="en-US" dirty="0" smtClean="0"/>
              <a:t>through flashes</a:t>
            </a:r>
          </a:p>
          <a:p>
            <a:r>
              <a:rPr lang="en-US" dirty="0" smtClean="0"/>
              <a:t>Coordinated studies</a:t>
            </a:r>
            <a:br>
              <a:rPr lang="en-US" dirty="0" smtClean="0"/>
            </a:br>
            <a:r>
              <a:rPr lang="en-US" dirty="0" smtClean="0"/>
              <a:t>with other </a:t>
            </a:r>
            <a:br>
              <a:rPr lang="en-US" dirty="0" smtClean="0"/>
            </a:br>
            <a:r>
              <a:rPr lang="en-US" dirty="0" smtClean="0"/>
              <a:t>wavelengths</a:t>
            </a:r>
          </a:p>
        </p:txBody>
      </p:sp>
      <p:pic>
        <p:nvPicPr>
          <p:cNvPr id="6" name="Galactic_Centre_flashes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91163" y="3657600"/>
            <a:ext cx="2814637" cy="2814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80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video>
              <p:cMediaNode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3000"/>
            <a:lum/>
          </a:blip>
          <a:srcRect/>
          <a:stretch>
            <a:fillRect l="16000" t="5000" r="6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Galactic Centre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Determine the black hole event horizon</a:t>
            </a:r>
          </a:p>
          <a:p>
            <a:pPr lvl="1"/>
            <a:r>
              <a:rPr lang="en-US" dirty="0" smtClean="0"/>
              <a:t>Schwarzschild radius </a:t>
            </a:r>
            <a:r>
              <a:rPr lang="en-US" dirty="0" smtClean="0">
                <a:latin typeface="Times New Roman"/>
                <a:cs typeface="Times New Roman"/>
              </a:rPr>
              <a:t>≈</a:t>
            </a:r>
            <a:r>
              <a:rPr lang="en-US" dirty="0" smtClean="0"/>
              <a:t>9 </a:t>
            </a:r>
            <a:r>
              <a:rPr lang="en-US" dirty="0" err="1" smtClean="0"/>
              <a:t>microarcseconds</a:t>
            </a:r>
            <a:endParaRPr lang="en-US" dirty="0" smtClean="0"/>
          </a:p>
          <a:p>
            <a:r>
              <a:rPr lang="en-US" dirty="0" smtClean="0"/>
              <a:t>Measure gravity in the strong regime</a:t>
            </a:r>
          </a:p>
          <a:p>
            <a:pPr lvl="1"/>
            <a:r>
              <a:rPr lang="en-US" dirty="0" smtClean="0"/>
              <a:t>Probing the </a:t>
            </a:r>
            <a:r>
              <a:rPr lang="en-US" dirty="0" err="1" smtClean="0"/>
              <a:t>spacetime</a:t>
            </a:r>
            <a:r>
              <a:rPr lang="en-US" dirty="0" smtClean="0"/>
              <a:t> geometry</a:t>
            </a:r>
          </a:p>
          <a:p>
            <a:pPr lvl="1"/>
            <a:r>
              <a:rPr lang="en-US" dirty="0" smtClean="0"/>
              <a:t>Important: </a:t>
            </a:r>
            <a:r>
              <a:rPr lang="en-US" dirty="0" smtClean="0">
                <a:solidFill>
                  <a:srgbClr val="FF0000"/>
                </a:solidFill>
              </a:rPr>
              <a:t>IR observations and spatial resolution </a:t>
            </a:r>
            <a:r>
              <a:rPr lang="en-US" dirty="0" smtClean="0">
                <a:solidFill>
                  <a:srgbClr val="FF0000"/>
                </a:solidFill>
                <a:sym typeface="Wingdings" pitchFamily="2" charset="2"/>
              </a:rPr>
              <a:t> large telescope (&gt;8m) with AO and </a:t>
            </a:r>
            <a:r>
              <a:rPr lang="en-US" dirty="0" err="1" smtClean="0">
                <a:solidFill>
                  <a:srgbClr val="FF0000"/>
                </a:solidFill>
                <a:sym typeface="Wingdings" pitchFamily="2" charset="2"/>
              </a:rPr>
              <a:t>interferometry</a:t>
            </a:r>
            <a:endParaRPr lang="en-US" dirty="0" smtClean="0">
              <a:solidFill>
                <a:srgbClr val="FF0000"/>
              </a:solidFill>
              <a:sym typeface="Wingdings" pitchFamily="2" charset="2"/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NACO, Keck AO, </a:t>
            </a:r>
            <a:r>
              <a:rPr lang="en-US" dirty="0" smtClean="0">
                <a:solidFill>
                  <a:srgbClr val="0000FF"/>
                </a:solidFill>
              </a:rPr>
              <a:t>GEMS (Gemini), 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GRAVITY (VLTI), ELTs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24600" y="5715000"/>
            <a:ext cx="2201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Gillessen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et al. (2009)</a:t>
            </a:r>
            <a:endParaRPr lang="en-GB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did galaxies form and evolve?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Characterisation</a:t>
            </a:r>
            <a:r>
              <a:rPr lang="en-US" dirty="0" smtClean="0"/>
              <a:t> of the Lyman-break galaxies</a:t>
            </a:r>
          </a:p>
          <a:p>
            <a:pPr lvl="1"/>
            <a:r>
              <a:rPr lang="en-US" dirty="0" smtClean="0"/>
              <a:t>Galaxy population at z&gt;3</a:t>
            </a:r>
          </a:p>
          <a:p>
            <a:r>
              <a:rPr lang="en-US" dirty="0" smtClean="0"/>
              <a:t>Discovery of compact, old galaxies at z&gt;1</a:t>
            </a:r>
          </a:p>
          <a:p>
            <a:pPr lvl="1"/>
            <a:r>
              <a:rPr lang="en-US" dirty="0" smtClean="0"/>
              <a:t>“red and dead”, “red distant galaxies”</a:t>
            </a:r>
          </a:p>
          <a:p>
            <a:r>
              <a:rPr lang="en-US" dirty="0" err="1" smtClean="0"/>
              <a:t>Characterisation</a:t>
            </a:r>
            <a:r>
              <a:rPr lang="en-US" dirty="0" smtClean="0"/>
              <a:t> of galaxies at high z</a:t>
            </a:r>
          </a:p>
          <a:p>
            <a:pPr lvl="1"/>
            <a:r>
              <a:rPr lang="en-US" dirty="0" smtClean="0"/>
              <a:t>Internal kinematics</a:t>
            </a:r>
          </a:p>
          <a:p>
            <a:r>
              <a:rPr lang="en-US" dirty="0" smtClean="0"/>
              <a:t>Earliest observable stellar agglomerations</a:t>
            </a:r>
          </a:p>
          <a:p>
            <a:pPr lvl="1"/>
            <a:r>
              <a:rPr lang="en-US" dirty="0" smtClean="0"/>
              <a:t>Ly-</a:t>
            </a:r>
            <a:r>
              <a:rPr lang="el-GR" dirty="0" smtClean="0">
                <a:cs typeface="Times New Roman"/>
              </a:rPr>
              <a:t>α</a:t>
            </a:r>
            <a:r>
              <a:rPr lang="en-US" dirty="0" smtClean="0">
                <a:cs typeface="Times New Roman"/>
              </a:rPr>
              <a:t> emitters</a:t>
            </a:r>
            <a:endParaRPr lang="en-GB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 cstate="print"/>
          <a:srcRect b="14170"/>
          <a:stretch>
            <a:fillRect/>
          </a:stretch>
        </p:blipFill>
        <p:spPr bwMode="auto">
          <a:xfrm>
            <a:off x="7391400" y="1143000"/>
            <a:ext cx="1600200" cy="175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295400" y="6248400"/>
            <a:ext cx="3643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Millenium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simulation (</a:t>
            </a:r>
            <a:r>
              <a:rPr lang="en-US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Springel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et al.)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distant universe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953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Build up of the Hubble sequence</a:t>
            </a:r>
          </a:p>
          <a:p>
            <a:pPr lvl="1"/>
            <a:r>
              <a:rPr lang="en-US" dirty="0" smtClean="0"/>
              <a:t>Star forming vs. passive galaxies</a:t>
            </a:r>
          </a:p>
          <a:p>
            <a:pPr lvl="2"/>
            <a:r>
              <a:rPr lang="en-US" dirty="0" smtClean="0"/>
              <a:t>Important: </a:t>
            </a:r>
            <a:r>
              <a:rPr lang="en-US" dirty="0" smtClean="0">
                <a:solidFill>
                  <a:srgbClr val="FF0000"/>
                </a:solidFill>
              </a:rPr>
              <a:t>deep wide-field imaging and massive spectroscopic surveys</a:t>
            </a:r>
          </a:p>
          <a:p>
            <a:pPr lvl="2">
              <a:buFont typeface="Wingdings" pitchFamily="2" charset="2"/>
              <a:buChar char="ð"/>
            </a:pPr>
            <a:r>
              <a:rPr lang="en-US" dirty="0" err="1" smtClean="0">
                <a:solidFill>
                  <a:srgbClr val="FF0000"/>
                </a:solidFill>
              </a:rPr>
              <a:t>SuprimeCam</a:t>
            </a:r>
            <a:r>
              <a:rPr lang="en-US" dirty="0" smtClean="0">
                <a:solidFill>
                  <a:srgbClr val="FF0000"/>
                </a:solidFill>
              </a:rPr>
              <a:t> (Subaru),</a:t>
            </a:r>
            <a:r>
              <a:rPr lang="en-US" dirty="0" smtClean="0">
                <a:solidFill>
                  <a:srgbClr val="0000FF"/>
                </a:solidFill>
              </a:rPr>
              <a:t> VST, VISTA, VIMOS upgrade, 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FMOS (Subaru)</a:t>
            </a:r>
          </a:p>
          <a:p>
            <a:pPr lvl="1"/>
            <a:r>
              <a:rPr lang="en-US" dirty="0" smtClean="0"/>
              <a:t>Internal physics and morphologies of galaxies at 1&lt;z&lt;3</a:t>
            </a:r>
          </a:p>
          <a:p>
            <a:pPr lvl="2"/>
            <a:r>
              <a:rPr lang="en-US" dirty="0" smtClean="0"/>
              <a:t>Important: </a:t>
            </a:r>
            <a:r>
              <a:rPr lang="en-US" dirty="0" smtClean="0">
                <a:solidFill>
                  <a:srgbClr val="0000FF"/>
                </a:solidFill>
              </a:rPr>
              <a:t>high spatial resolution and </a:t>
            </a:r>
            <a:r>
              <a:rPr lang="en-US" dirty="0" smtClean="0">
                <a:solidFill>
                  <a:srgbClr val="FF0000"/>
                </a:solidFill>
              </a:rPr>
              <a:t>spatially resolved spectroscopy</a:t>
            </a:r>
          </a:p>
          <a:p>
            <a:pPr lvl="2">
              <a:buFont typeface="Wingdings" pitchFamily="2" charset="2"/>
              <a:buChar char="ð"/>
            </a:pPr>
            <a:r>
              <a:rPr lang="en-US" dirty="0" smtClean="0">
                <a:solidFill>
                  <a:srgbClr val="199731"/>
                </a:solidFill>
              </a:rPr>
              <a:t>HST, </a:t>
            </a:r>
            <a:r>
              <a:rPr lang="en-US" dirty="0" smtClean="0">
                <a:solidFill>
                  <a:srgbClr val="FF0000"/>
                </a:solidFill>
              </a:rPr>
              <a:t>NACO, SINFONI,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OSIRIS (GTC),</a:t>
            </a:r>
            <a:r>
              <a:rPr lang="en-US" dirty="0" smtClean="0">
                <a:solidFill>
                  <a:srgbClr val="0000FF"/>
                </a:solidFill>
              </a:rPr>
              <a:t> MUSE, KMOS,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 HAWK-I with AO, JWST, E-ELT</a:t>
            </a:r>
          </a:p>
          <a:p>
            <a:r>
              <a:rPr lang="en-US" dirty="0" smtClean="0"/>
              <a:t>Objects at very high </a:t>
            </a:r>
            <a:r>
              <a:rPr lang="en-US" dirty="0" err="1" smtClean="0"/>
              <a:t>redshifts</a:t>
            </a:r>
            <a:r>
              <a:rPr lang="en-US" dirty="0" smtClean="0"/>
              <a:t> (‘first light’)</a:t>
            </a:r>
          </a:p>
          <a:p>
            <a:pPr lvl="1"/>
            <a:r>
              <a:rPr lang="en-US" dirty="0" smtClean="0"/>
              <a:t>Search for Ly-</a:t>
            </a:r>
            <a:r>
              <a:rPr lang="el-GR" dirty="0" smtClean="0">
                <a:cs typeface="Times New Roman"/>
              </a:rPr>
              <a:t>α</a:t>
            </a:r>
            <a:r>
              <a:rPr lang="en-US" dirty="0" smtClean="0">
                <a:cs typeface="Times New Roman"/>
              </a:rPr>
              <a:t> emitters, IGM at high z</a:t>
            </a:r>
          </a:p>
          <a:p>
            <a:pPr lvl="2"/>
            <a:r>
              <a:rPr lang="en-US" dirty="0" smtClean="0">
                <a:cs typeface="Times New Roman"/>
              </a:rPr>
              <a:t>Important: </a:t>
            </a:r>
            <a:r>
              <a:rPr lang="en-US" dirty="0" smtClean="0">
                <a:solidFill>
                  <a:srgbClr val="FF0000"/>
                </a:solidFill>
                <a:cs typeface="Times New Roman"/>
              </a:rPr>
              <a:t>deep surveys, spectroscopic follow-up</a:t>
            </a:r>
          </a:p>
          <a:p>
            <a:pPr lvl="2"/>
            <a:r>
              <a:rPr lang="en-US" dirty="0" err="1" smtClean="0">
                <a:solidFill>
                  <a:srgbClr val="FF0000"/>
                </a:solidFill>
                <a:cs typeface="Times New Roman"/>
              </a:rPr>
              <a:t>SuprimeCam</a:t>
            </a:r>
            <a:r>
              <a:rPr lang="en-US" dirty="0" smtClean="0">
                <a:solidFill>
                  <a:srgbClr val="FF0000"/>
                </a:solidFill>
                <a:cs typeface="Times New Roman"/>
              </a:rPr>
              <a:t> (Subaru), X-Shooter, NACO, OSIRIS (GTC),</a:t>
            </a:r>
            <a:br>
              <a:rPr lang="en-US" dirty="0" smtClean="0">
                <a:solidFill>
                  <a:srgbClr val="FF0000"/>
                </a:solidFill>
                <a:cs typeface="Times New Roman"/>
              </a:rPr>
            </a:br>
            <a:r>
              <a:rPr lang="en-US" dirty="0" smtClean="0">
                <a:solidFill>
                  <a:srgbClr val="FF0000"/>
                </a:solidFill>
                <a:cs typeface="Times New Roman"/>
              </a:rPr>
              <a:t> LRIS (Keck), DEIMOS (Keck), </a:t>
            </a:r>
            <a:r>
              <a:rPr lang="en-US" dirty="0" smtClean="0">
                <a:solidFill>
                  <a:srgbClr val="0000FF"/>
                </a:solidFill>
                <a:cs typeface="Times New Roman"/>
              </a:rPr>
              <a:t>HAWK-I with AO, MUSE, KMOS, EMIR (GTC), JWST, E-ELT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5600" y="6214646"/>
            <a:ext cx="6032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NeueLT Com 65 Md" pitchFamily="34" charset="0"/>
              </a:rPr>
              <a:t>Based on Bergeron (2009) Science with the VLT in the ELT Era</a:t>
            </a:r>
            <a:endParaRPr lang="en-GB" sz="1600" dirty="0">
              <a:latin typeface="HelveticaNeueLT Com 65 M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4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Fashions and other transient phenomena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ESO top ten cited papers are all supernovae and GRBs</a:t>
            </a:r>
          </a:p>
          <a:p>
            <a:pPr lvl="1"/>
            <a:r>
              <a:rPr lang="en-US" dirty="0" smtClean="0"/>
              <a:t>This is more a sign of fashion than sound physics</a:t>
            </a:r>
          </a:p>
          <a:p>
            <a:r>
              <a:rPr lang="en-US" dirty="0" smtClean="0"/>
              <a:t>AGNs – topic of the 4m telescopes </a:t>
            </a:r>
          </a:p>
          <a:p>
            <a:pPr lvl="1"/>
            <a:r>
              <a:rPr lang="en-US" dirty="0" smtClean="0"/>
              <a:t>Topic for 8m telescopes? </a:t>
            </a:r>
          </a:p>
          <a:p>
            <a:r>
              <a:rPr lang="en-US" dirty="0" smtClean="0"/>
              <a:t>Metal-poor stars – originally 8m </a:t>
            </a:r>
            <a:br>
              <a:rPr lang="en-US" dirty="0" smtClean="0"/>
            </a:br>
            <a:r>
              <a:rPr lang="en-US" dirty="0" smtClean="0"/>
              <a:t>(e.g. First Stars </a:t>
            </a:r>
            <a:r>
              <a:rPr lang="en-US" dirty="0" err="1" smtClean="0"/>
              <a:t>programme</a:t>
            </a:r>
            <a:r>
              <a:rPr lang="en-US" dirty="0" smtClean="0"/>
              <a:t>) </a:t>
            </a:r>
          </a:p>
          <a:p>
            <a:pPr lvl="1"/>
            <a:r>
              <a:rPr lang="en-US" dirty="0" smtClean="0"/>
              <a:t>And now?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4000"/>
            <a:lum/>
          </a:blip>
          <a:srcRect/>
          <a:stretch>
            <a:fillRect t="-10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opportunity knocks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Unique objects</a:t>
            </a:r>
          </a:p>
          <a:p>
            <a:pPr lvl="1"/>
            <a:r>
              <a:rPr lang="en-US" dirty="0" smtClean="0"/>
              <a:t>SN 1987A</a:t>
            </a:r>
          </a:p>
          <a:p>
            <a:pPr lvl="2"/>
            <a:r>
              <a:rPr lang="en-US" dirty="0" smtClean="0"/>
              <a:t>One in a century object?</a:t>
            </a:r>
          </a:p>
          <a:p>
            <a:pPr lvl="1"/>
            <a:r>
              <a:rPr lang="en-US" dirty="0" smtClean="0"/>
              <a:t>Comets</a:t>
            </a:r>
          </a:p>
          <a:p>
            <a:pPr lvl="2"/>
            <a:r>
              <a:rPr lang="en-US" dirty="0" smtClean="0"/>
              <a:t>Hale-Bopp, </a:t>
            </a:r>
            <a:r>
              <a:rPr lang="en-US" dirty="0" err="1" smtClean="0"/>
              <a:t>Hyakutake</a:t>
            </a:r>
            <a:r>
              <a:rPr lang="en-US" dirty="0" smtClean="0"/>
              <a:t>, </a:t>
            </a:r>
            <a:r>
              <a:rPr lang="en-GB" dirty="0" smtClean="0"/>
              <a:t>73P/</a:t>
            </a:r>
            <a:r>
              <a:rPr lang="en-GB" dirty="0" err="1" smtClean="0"/>
              <a:t>Schwassmann-Wachmann</a:t>
            </a:r>
            <a:r>
              <a:rPr lang="en-GB" dirty="0" smtClean="0"/>
              <a:t> 3, </a:t>
            </a:r>
            <a:r>
              <a:rPr lang="en-US" dirty="0" smtClean="0"/>
              <a:t>Shoemaker-Levy 9, Halley</a:t>
            </a:r>
          </a:p>
          <a:p>
            <a:pPr lvl="1"/>
            <a:r>
              <a:rPr lang="en-US" dirty="0" smtClean="0"/>
              <a:t>Near-Earth objects</a:t>
            </a:r>
            <a:endParaRPr lang="en-GB" dirty="0" smtClean="0"/>
          </a:p>
          <a:p>
            <a:pPr lvl="1"/>
            <a:r>
              <a:rPr lang="en-US" dirty="0" smtClean="0"/>
              <a:t>Solar system event</a:t>
            </a:r>
          </a:p>
          <a:p>
            <a:pPr lvl="2"/>
            <a:r>
              <a:rPr lang="en-US" dirty="0" smtClean="0"/>
              <a:t>Spots on Jupiter</a:t>
            </a:r>
          </a:p>
          <a:p>
            <a:pPr lvl="2"/>
            <a:r>
              <a:rPr lang="en-US" dirty="0" smtClean="0"/>
              <a:t>Volcano eruption on Io? </a:t>
            </a:r>
          </a:p>
          <a:p>
            <a:pPr lvl="2"/>
            <a:r>
              <a:rPr lang="en-US" dirty="0" smtClean="0"/>
              <a:t>Formation of new large spot on Jupiter? </a:t>
            </a: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 cstate="print"/>
          <a:srcRect r="3612"/>
          <a:stretch>
            <a:fillRect/>
          </a:stretch>
        </p:blipFill>
        <p:spPr bwMode="auto">
          <a:xfrm>
            <a:off x="5715000" y="1238831"/>
            <a:ext cx="3200400" cy="219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6477000" y="4191000"/>
            <a:ext cx="1828800" cy="1752600"/>
            <a:chOff x="7162800" y="4191000"/>
            <a:chExt cx="1524000" cy="1526977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62800" y="4191000"/>
              <a:ext cx="15240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7162800" y="5410200"/>
              <a:ext cx="13174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HelveticaNeueLT Com 65 Md" pitchFamily="34" charset="0"/>
                </a:rPr>
                <a:t>Wesley, 35cm</a:t>
              </a:r>
              <a:endParaRPr lang="en-GB" sz="1400" b="1" dirty="0">
                <a:latin typeface="HelveticaNeueLT Com 65 Md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Astrophysics in a Golden 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International Year of Astronomy</a:t>
            </a:r>
          </a:p>
          <a:p>
            <a:pPr lvl="1"/>
            <a:r>
              <a:rPr lang="en-US" dirty="0" smtClean="0"/>
              <a:t>Fantastic boost in the public</a:t>
            </a:r>
          </a:p>
          <a:p>
            <a:pPr lvl="1"/>
            <a:r>
              <a:rPr lang="en-US" dirty="0" smtClean="0"/>
              <a:t>Increased awareness</a:t>
            </a:r>
          </a:p>
          <a:p>
            <a:pPr lvl="1"/>
            <a:r>
              <a:rPr lang="en-US" dirty="0" smtClean="0"/>
              <a:t>Strong public support</a:t>
            </a:r>
          </a:p>
          <a:p>
            <a:pPr lvl="1"/>
            <a:r>
              <a:rPr lang="en-US" dirty="0" smtClean="0"/>
              <a:t>Continued interest</a:t>
            </a:r>
          </a:p>
          <a:p>
            <a:pPr lvl="2"/>
            <a:r>
              <a:rPr lang="en-US" dirty="0" smtClean="0"/>
              <a:t>Connected to the ‘big’ questions</a:t>
            </a:r>
          </a:p>
          <a:p>
            <a:pPr lvl="2"/>
            <a:r>
              <a:rPr lang="en-US" dirty="0" smtClean="0"/>
              <a:t>Where do we come from?</a:t>
            </a:r>
          </a:p>
          <a:p>
            <a:pPr lvl="2"/>
            <a:r>
              <a:rPr lang="en-US" dirty="0" smtClean="0"/>
              <a:t>What is our future?</a:t>
            </a:r>
          </a:p>
          <a:p>
            <a:pPr lvl="1"/>
            <a:endParaRPr lang="en-GB" dirty="0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0355" y="2362200"/>
            <a:ext cx="2098845" cy="396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</a:t>
            </a:r>
            <a:r>
              <a:rPr lang="en-US" dirty="0" smtClean="0">
                <a:solidFill>
                  <a:srgbClr val="199731"/>
                </a:solidFill>
              </a:rPr>
              <a:t>2-4m telescopes</a:t>
            </a:r>
            <a:endParaRPr lang="en-GB" dirty="0">
              <a:solidFill>
                <a:srgbClr val="19973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Workhorses of optical/IR astronomy</a:t>
            </a:r>
          </a:p>
          <a:p>
            <a:pPr lvl="1"/>
            <a:r>
              <a:rPr lang="en-US" dirty="0" smtClean="0"/>
              <a:t>Distributed resource</a:t>
            </a:r>
          </a:p>
          <a:p>
            <a:pPr lvl="2"/>
            <a:r>
              <a:rPr lang="en-US" dirty="0" smtClean="0"/>
              <a:t>Access at the university level</a:t>
            </a:r>
          </a:p>
          <a:p>
            <a:pPr lvl="2"/>
            <a:r>
              <a:rPr lang="en-US" dirty="0" smtClean="0"/>
              <a:t>Many national telescopes</a:t>
            </a:r>
          </a:p>
          <a:p>
            <a:pPr lvl="1"/>
            <a:r>
              <a:rPr lang="en-US" dirty="0" smtClean="0"/>
              <a:t>Access for many astronomers</a:t>
            </a:r>
          </a:p>
          <a:p>
            <a:pPr lvl="1"/>
            <a:r>
              <a:rPr lang="en-US" dirty="0" smtClean="0"/>
              <a:t>Develop specific strengths</a:t>
            </a:r>
          </a:p>
          <a:p>
            <a:pPr lvl="2"/>
            <a:r>
              <a:rPr lang="en-US" dirty="0" smtClean="0"/>
              <a:t>E.g. time series, large samples</a:t>
            </a:r>
          </a:p>
          <a:p>
            <a:pPr lvl="2"/>
            <a:r>
              <a:rPr lang="en-US" dirty="0" smtClean="0"/>
              <a:t>Examples of successful the 4m telescopes over the past decade </a:t>
            </a:r>
          </a:p>
          <a:p>
            <a:pPr lvl="3"/>
            <a:r>
              <a:rPr lang="en-US" dirty="0" smtClean="0">
                <a:solidFill>
                  <a:srgbClr val="199731"/>
                </a:solidFill>
              </a:rPr>
              <a:t>AAT/2dF, CFHT/Legacy Survey, ESO 3.6m/HARPS, WHT/SAURON and PN.S</a:t>
            </a:r>
            <a:endParaRPr lang="en-GB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8m telescope landscape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There are many large optical and infrared telescopes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3 telescope planned with d&gt;20m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43000" y="2514600"/>
          <a:ext cx="7086600" cy="2697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2362200"/>
                <a:gridCol w="2362200"/>
              </a:tblGrid>
              <a:tr h="4724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NeueLT Com 65 Md" pitchFamily="34" charset="0"/>
                        </a:rPr>
                        <a:t>Telescope diameter</a:t>
                      </a:r>
                      <a:endParaRPr lang="en-GB" dirty="0">
                        <a:latin typeface="HelveticaNeueLT Com 65 M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NeueLT Com 65 Md" pitchFamily="34" charset="0"/>
                        </a:rPr>
                        <a:t>In</a:t>
                      </a:r>
                      <a:r>
                        <a:rPr lang="en-US" baseline="0" dirty="0" smtClean="0">
                          <a:latin typeface="HelveticaNeueLT Com 65 Md" pitchFamily="34" charset="0"/>
                        </a:rPr>
                        <a:t> operation</a:t>
                      </a:r>
                      <a:endParaRPr lang="en-GB" dirty="0">
                        <a:latin typeface="HelveticaNeueLT Com 65 M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NeueLT Com 65 Md" pitchFamily="34" charset="0"/>
                        </a:rPr>
                        <a:t>Construction or Planned</a:t>
                      </a:r>
                      <a:endParaRPr lang="en-GB" dirty="0">
                        <a:latin typeface="HelveticaNeueLT Com 65 Md" pitchFamily="34" charset="0"/>
                      </a:endParaRPr>
                    </a:p>
                  </a:txBody>
                  <a:tcPr/>
                </a:tc>
              </a:tr>
              <a:tr h="4724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NeueLT Com 65 Md" pitchFamily="34" charset="0"/>
                        </a:rPr>
                        <a:t>d&gt;10m</a:t>
                      </a:r>
                      <a:endParaRPr lang="en-GB" dirty="0">
                        <a:latin typeface="HelveticaNeueLT Com 65 M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NeueLT Com 65 Md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latin typeface="HelveticaNeueLT Com 65 Md" pitchFamily="34" charset="0"/>
                      </a:endParaRPr>
                    </a:p>
                  </a:txBody>
                  <a:tcPr/>
                </a:tc>
              </a:tr>
              <a:tr h="4724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NeueLT Com 65 Md" pitchFamily="34" charset="0"/>
                        </a:rPr>
                        <a:t>7m &lt; d &lt; 10m</a:t>
                      </a:r>
                      <a:endParaRPr lang="en-GB" dirty="0">
                        <a:latin typeface="HelveticaNeueLT Com 65 M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NeueLT Com 65 Md" pitchFamily="34" charset="0"/>
                        </a:rPr>
                        <a:t>9</a:t>
                      </a:r>
                      <a:endParaRPr lang="en-GB" dirty="0">
                        <a:latin typeface="HelveticaNeueLT Com 65 M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HelveticaNeueLT Com 65 Md" pitchFamily="34" charset="0"/>
                        </a:rPr>
                        <a:t>LSST</a:t>
                      </a:r>
                      <a:endParaRPr lang="en-GB" dirty="0">
                        <a:latin typeface="HelveticaNeueLT Com 65 Md" pitchFamily="34" charset="0"/>
                      </a:endParaRPr>
                    </a:p>
                  </a:txBody>
                  <a:tcPr/>
                </a:tc>
              </a:tr>
              <a:tr h="4724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NeueLT Com 65 Md" pitchFamily="34" charset="0"/>
                        </a:rPr>
                        <a:t>5m</a:t>
                      </a:r>
                      <a:r>
                        <a:rPr lang="en-US" baseline="0" dirty="0" smtClean="0">
                          <a:latin typeface="HelveticaNeueLT Com 65 Md" pitchFamily="34" charset="0"/>
                        </a:rPr>
                        <a:t> &lt; d &lt; 7m</a:t>
                      </a:r>
                      <a:endParaRPr lang="en-GB" dirty="0">
                        <a:latin typeface="HelveticaNeueLT Com 65 M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NeueLT Com 65 Md" pitchFamily="34" charset="0"/>
                        </a:rPr>
                        <a:t>6</a:t>
                      </a:r>
                      <a:endParaRPr lang="en-GB" dirty="0">
                        <a:latin typeface="HelveticaNeueLT Com 65 M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NeueLT Com 65 Md" pitchFamily="34" charset="0"/>
                        </a:rPr>
                        <a:t>JWST</a:t>
                      </a:r>
                      <a:endParaRPr lang="en-GB" dirty="0">
                        <a:latin typeface="HelveticaNeueLT Com 65 Md" pitchFamily="34" charset="0"/>
                      </a:endParaRPr>
                    </a:p>
                  </a:txBody>
                  <a:tcPr/>
                </a:tc>
              </a:tr>
              <a:tr h="4724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HelveticaNeueLT Com 65 Md" pitchFamily="34" charset="0"/>
                        </a:rPr>
                        <a:t>3m &lt; d &lt; 5m</a:t>
                      </a:r>
                      <a:endParaRPr lang="en-GB" dirty="0">
                        <a:latin typeface="HelveticaNeueLT Com 65 M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HelveticaNeueLT Com 65 Md" pitchFamily="34" charset="0"/>
                        </a:rPr>
                        <a:t>16</a:t>
                      </a:r>
                      <a:endParaRPr lang="en-GB" dirty="0">
                        <a:latin typeface="HelveticaNeueLT Com 65 M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HelveticaNeueLT Com 65 Md" pitchFamily="34" charset="0"/>
                        </a:rPr>
                        <a:t>VISTA,</a:t>
                      </a:r>
                      <a:r>
                        <a:rPr lang="en-US" baseline="0" dirty="0" smtClean="0">
                          <a:latin typeface="HelveticaNeueLT Com 65 Md" pitchFamily="34" charset="0"/>
                        </a:rPr>
                        <a:t> LAMOST, Discovery Telescope </a:t>
                      </a:r>
                      <a:endParaRPr lang="en-GB" dirty="0" smtClean="0">
                        <a:latin typeface="HelveticaNeueLT Com 65 Md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</a:t>
            </a:r>
            <a:r>
              <a:rPr lang="en-US" dirty="0" smtClean="0">
                <a:solidFill>
                  <a:srgbClr val="FF0000"/>
                </a:solidFill>
              </a:rPr>
              <a:t>8-10m telescopes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Workhorses of optical/IR astronomy</a:t>
            </a:r>
          </a:p>
          <a:p>
            <a:pPr lvl="1"/>
            <a:r>
              <a:rPr lang="en-US" dirty="0" smtClean="0"/>
              <a:t>Distributed resource</a:t>
            </a:r>
          </a:p>
          <a:p>
            <a:pPr lvl="2"/>
            <a:r>
              <a:rPr lang="en-US" dirty="0" smtClean="0"/>
              <a:t>In general have an open access policy</a:t>
            </a:r>
          </a:p>
          <a:p>
            <a:pPr lvl="1"/>
            <a:r>
              <a:rPr lang="en-US" dirty="0" smtClean="0"/>
              <a:t>Access for many astronomers across all regions</a:t>
            </a:r>
          </a:p>
          <a:p>
            <a:pPr lvl="1"/>
            <a:r>
              <a:rPr lang="en-US" dirty="0" smtClean="0"/>
              <a:t>Currently cover all observational parameters</a:t>
            </a:r>
          </a:p>
          <a:p>
            <a:pPr lvl="1"/>
            <a:r>
              <a:rPr lang="en-US" dirty="0" smtClean="0"/>
              <a:t>In the future develop specific strengths</a:t>
            </a:r>
          </a:p>
          <a:p>
            <a:pPr lvl="2"/>
            <a:r>
              <a:rPr lang="en-US" dirty="0" smtClean="0"/>
              <a:t>E.g. time series, wide-field spectroscopy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30DB9A9-AF22-4910-8695-23B0D50EF877}" type="slidenum">
              <a:rPr lang="en-GB"/>
              <a:pPr/>
              <a:t>33</a:t>
            </a:fld>
            <a:endParaRPr lang="en-GB"/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0825" cy="1036638"/>
          </a:xfrm>
        </p:spPr>
        <p:txBody>
          <a:bodyPr/>
          <a:lstStyle/>
          <a:p>
            <a:pPr eaLnBrk="1" hangingPunct="1"/>
            <a:r>
              <a:rPr lang="en-GB" dirty="0" smtClean="0">
                <a:latin typeface="HelveticaNeueLT Com 65 Md" pitchFamily="34" charset="0"/>
              </a:rPr>
              <a:t>ESO’s program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41313" y="1066800"/>
            <a:ext cx="8497887" cy="4392613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en-GB" dirty="0" smtClean="0">
                <a:latin typeface="HelveticaNeueLT Com 65 Md" pitchFamily="34" charset="0"/>
              </a:rPr>
              <a:t>La </a:t>
            </a:r>
            <a:r>
              <a:rPr lang="en-GB" dirty="0" err="1" smtClean="0">
                <a:latin typeface="HelveticaNeueLT Com 65 Md" pitchFamily="34" charset="0"/>
              </a:rPr>
              <a:t>Silla</a:t>
            </a:r>
            <a:r>
              <a:rPr lang="en-GB" dirty="0" smtClean="0">
                <a:latin typeface="HelveticaNeueLT Com 65 Md" pitchFamily="34" charset="0"/>
              </a:rPr>
              <a:t> </a:t>
            </a:r>
            <a:r>
              <a:rPr lang="en-GB" dirty="0" err="1" smtClean="0">
                <a:latin typeface="HelveticaNeueLT Com 65 Md" pitchFamily="34" charset="0"/>
              </a:rPr>
              <a:t>Paranal</a:t>
            </a:r>
            <a:r>
              <a:rPr lang="en-GB" dirty="0" smtClean="0">
                <a:latin typeface="HelveticaNeueLT Com 65 Md" pitchFamily="34" charset="0"/>
              </a:rPr>
              <a:t> Observatory</a:t>
            </a:r>
          </a:p>
          <a:p>
            <a:pPr lvl="1" eaLnBrk="1" hangingPunct="1">
              <a:spcBef>
                <a:spcPct val="10000"/>
              </a:spcBef>
            </a:pPr>
            <a:r>
              <a:rPr lang="en-GB" dirty="0" smtClean="0">
                <a:latin typeface="HelveticaNeueLT Com 65 Md" pitchFamily="34" charset="0"/>
              </a:rPr>
              <a:t>Continue operations of these southern telescopes</a:t>
            </a:r>
          </a:p>
          <a:p>
            <a:pPr lvl="1" eaLnBrk="1" hangingPunct="1">
              <a:spcBef>
                <a:spcPct val="10000"/>
              </a:spcBef>
            </a:pPr>
            <a:r>
              <a:rPr lang="en-GB" dirty="0" smtClean="0">
                <a:latin typeface="HelveticaNeueLT Com 65 Md" pitchFamily="34" charset="0"/>
              </a:rPr>
              <a:t>Implement second generation instruments (VLT/VLTI)</a:t>
            </a:r>
          </a:p>
          <a:p>
            <a:pPr lvl="1" eaLnBrk="1" hangingPunct="1"/>
            <a:r>
              <a:rPr lang="en-GB" dirty="0" smtClean="0">
                <a:latin typeface="HelveticaNeueLT Com 65 Md" pitchFamily="34" charset="0"/>
              </a:rPr>
              <a:t>Key surveys with VST and VISTA</a:t>
            </a:r>
          </a:p>
          <a:p>
            <a:pPr lvl="1" eaLnBrk="1" hangingPunct="1"/>
            <a:r>
              <a:rPr lang="en-GB" dirty="0" smtClean="0">
                <a:latin typeface="HelveticaNeueLT Com 65 Md" pitchFamily="34" charset="0"/>
              </a:rPr>
              <a:t>Long-term programs for unique science on La </a:t>
            </a:r>
            <a:r>
              <a:rPr lang="en-GB" dirty="0" err="1" smtClean="0">
                <a:latin typeface="HelveticaNeueLT Com 65 Md" pitchFamily="34" charset="0"/>
              </a:rPr>
              <a:t>Silla</a:t>
            </a:r>
            <a:endParaRPr lang="en-GB" dirty="0" smtClean="0">
              <a:latin typeface="HelveticaNeueLT Com 65 Md" pitchFamily="34" charset="0"/>
            </a:endParaRPr>
          </a:p>
          <a:p>
            <a:pPr lvl="1" eaLnBrk="1" hangingPunct="1"/>
            <a:r>
              <a:rPr lang="en-GB" dirty="0" smtClean="0">
                <a:latin typeface="HelveticaNeueLT Com 65 Md" pitchFamily="34" charset="0"/>
              </a:rPr>
              <a:t>Prepare for ALMA science with APEX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 smtClean="0">
                <a:latin typeface="HelveticaNeueLT Com 65 Md" pitchFamily="34" charset="0"/>
              </a:rPr>
              <a:t>Deliver ALMA on time and budget</a:t>
            </a:r>
          </a:p>
          <a:p>
            <a:pPr eaLnBrk="1" hangingPunct="1">
              <a:spcBef>
                <a:spcPct val="50000"/>
              </a:spcBef>
            </a:pPr>
            <a:r>
              <a:rPr lang="en-GB" dirty="0" smtClean="0">
                <a:latin typeface="HelveticaNeueLT Com 65 Md" pitchFamily="34" charset="0"/>
              </a:rPr>
              <a:t>Design world-leading E-ELT and secure funding   for construction and operations</a:t>
            </a:r>
          </a:p>
        </p:txBody>
      </p:sp>
      <p:pic>
        <p:nvPicPr>
          <p:cNvPr id="2054" name="Picture 4" descr="lso-sunset-preview"/>
          <p:cNvPicPr>
            <a:picLocks noChangeAspect="1" noChangeArrowheads="1"/>
          </p:cNvPicPr>
          <p:nvPr/>
        </p:nvPicPr>
        <p:blipFill>
          <a:blip r:embed="rId3" cstate="print"/>
          <a:srcRect l="7813" r="7813"/>
          <a:stretch>
            <a:fillRect/>
          </a:stretch>
        </p:blipFill>
        <p:spPr bwMode="auto">
          <a:xfrm>
            <a:off x="0" y="5508000"/>
            <a:ext cx="2215909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"/>
          <p:cNvPicPr>
            <a:picLocks noChangeAspect="1" noChangeArrowheads="1"/>
          </p:cNvPicPr>
          <p:nvPr/>
        </p:nvPicPr>
        <p:blipFill>
          <a:blip r:embed="rId4" cstate="print"/>
          <a:srcRect t="26456" b="7054"/>
          <a:stretch>
            <a:fillRect/>
          </a:stretch>
        </p:blipFill>
        <p:spPr bwMode="auto">
          <a:xfrm>
            <a:off x="2127248" y="5508000"/>
            <a:ext cx="21590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6" descr="general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5508000"/>
            <a:ext cx="1810183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7" descr="2006-jun-icon"/>
          <p:cNvPicPr>
            <a:picLocks noChangeAspect="1" noChangeArrowheads="1"/>
          </p:cNvPicPr>
          <p:nvPr/>
        </p:nvPicPr>
        <p:blipFill>
          <a:blip r:embed="rId6" cstate="print"/>
          <a:srcRect l="16000" t="16000" r="16000" b="25600"/>
          <a:stretch>
            <a:fillRect/>
          </a:stretch>
        </p:blipFill>
        <p:spPr bwMode="auto">
          <a:xfrm>
            <a:off x="4266667" y="5508000"/>
            <a:ext cx="1591217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8" descr="E-ELT_Image_June07_compress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53569" y="5508000"/>
            <a:ext cx="1490463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 bwMode="auto">
          <a:xfrm>
            <a:off x="0" y="5500702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1196975"/>
            <a:ext cx="7772400" cy="4114800"/>
          </a:xfrm>
        </p:spPr>
        <p:txBody>
          <a:bodyPr>
            <a:noAutofit/>
          </a:bodyPr>
          <a:lstStyle/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La </a:t>
            </a:r>
            <a:r>
              <a:rPr lang="en-GB" sz="2400" dirty="0" err="1" smtClean="0"/>
              <a:t>Silla</a:t>
            </a:r>
            <a:r>
              <a:rPr lang="en-GB" sz="2400" dirty="0" smtClean="0"/>
              <a:t> and </a:t>
            </a:r>
            <a:r>
              <a:rPr lang="en-GB" sz="2400" dirty="0" err="1" smtClean="0"/>
              <a:t>Paranal</a:t>
            </a:r>
            <a:r>
              <a:rPr lang="en-GB" sz="2400" dirty="0" smtClean="0"/>
              <a:t> Observatory in full operations </a:t>
            </a:r>
            <a:br>
              <a:rPr lang="en-GB" sz="2400" dirty="0" smtClean="0"/>
            </a:br>
            <a:r>
              <a:rPr lang="en-GB" sz="2400" dirty="0" smtClean="0"/>
              <a:t>(7 telescopes in 2009, plus four telescopes for </a:t>
            </a:r>
            <a:r>
              <a:rPr lang="en-GB" sz="2400" dirty="0" err="1" smtClean="0"/>
              <a:t>interferometry</a:t>
            </a:r>
            <a:r>
              <a:rPr lang="en-GB" sz="2400" dirty="0" smtClean="0"/>
              <a:t>)</a:t>
            </a:r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APEX in operations on </a:t>
            </a:r>
            <a:r>
              <a:rPr lang="en-GB" sz="2400" dirty="0" err="1" smtClean="0"/>
              <a:t>Chajnantor</a:t>
            </a:r>
            <a:endParaRPr lang="en-GB" sz="2400" dirty="0" smtClean="0"/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ALMA under construction (early science in 2011, full operations in 2013)</a:t>
            </a:r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US" sz="2400" dirty="0" smtClean="0"/>
              <a:t>Operational data archive</a:t>
            </a:r>
            <a:endParaRPr lang="en-GB" sz="2400" dirty="0" smtClean="0"/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European Extremely Large Telescope in design phase</a:t>
            </a:r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Headquarters in </a:t>
            </a:r>
            <a:r>
              <a:rPr lang="en-GB" sz="2400" dirty="0" err="1" smtClean="0"/>
              <a:t>Garching</a:t>
            </a:r>
            <a:r>
              <a:rPr lang="en-GB" sz="2400" dirty="0" smtClean="0"/>
              <a:t>, Germany</a:t>
            </a:r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Representation in Santiago, Chile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ESO Today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87450" y="2349500"/>
            <a:ext cx="7488238" cy="4076700"/>
            <a:chOff x="476" y="1633"/>
            <a:chExt cx="4717" cy="2568"/>
          </a:xfrm>
        </p:grpSpPr>
        <p:pic>
          <p:nvPicPr>
            <p:cNvPr id="8204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6" y="1866"/>
              <a:ext cx="2404" cy="2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5" name="Picture 6" descr="0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91" y="1633"/>
              <a:ext cx="2002" cy="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03943" name="Picture 7" descr="ALMA GENERAL VIEW"/>
          <p:cNvPicPr>
            <a:picLocks noChangeAspect="1" noChangeArrowheads="1"/>
          </p:cNvPicPr>
          <p:nvPr/>
        </p:nvPicPr>
        <p:blipFill>
          <a:blip r:embed="rId4" cstate="print">
            <a:lum bright="6000" contrast="18000"/>
          </a:blip>
          <a:srcRect/>
          <a:stretch>
            <a:fillRect/>
          </a:stretch>
        </p:blipFill>
        <p:spPr bwMode="auto">
          <a:xfrm>
            <a:off x="4343400" y="3564479"/>
            <a:ext cx="4800600" cy="332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5" name="Picture 9" descr="Science Archiv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356101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7" name="Picture 11" descr="ESO-Garchi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1143000"/>
            <a:ext cx="75247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8" name="Picture 12" descr="Vitacura-offic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1600" y="1295400"/>
            <a:ext cx="5905500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9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049585"/>
            <a:ext cx="5715000" cy="3808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50" name="Picture 14"/>
          <p:cNvPicPr>
            <a:picLocks noChangeAspect="1" noChangeArrowheads="1"/>
          </p:cNvPicPr>
          <p:nvPr/>
        </p:nvPicPr>
        <p:blipFill>
          <a:blip r:embed="rId9" cstate="print">
            <a:lum bright="20000"/>
          </a:blip>
          <a:srcRect/>
          <a:stretch>
            <a:fillRect/>
          </a:stretch>
        </p:blipFill>
        <p:spPr bwMode="auto">
          <a:xfrm>
            <a:off x="2124075" y="0"/>
            <a:ext cx="7019925" cy="467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70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3939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EAEAEA"/>
                </a:solidFill>
              </a:rPr>
              <a:t>ESO’s world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7173" name="Picture 4" descr="earthligh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512"/>
            <a:ext cx="9143999" cy="580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27088" y="1263650"/>
            <a:ext cx="7610475" cy="3965575"/>
            <a:chOff x="463" y="971"/>
            <a:chExt cx="4794" cy="2498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657" y="1616"/>
              <a:ext cx="4600" cy="1853"/>
              <a:chOff x="657" y="1616"/>
              <a:chExt cx="4600" cy="1853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3028" y="1616"/>
                <a:ext cx="2229" cy="288"/>
                <a:chOff x="3028" y="1616"/>
                <a:chExt cx="2229" cy="288"/>
              </a:xfrm>
            </p:grpSpPr>
            <p:sp>
              <p:nvSpPr>
                <p:cNvPr id="7190" name="Line 8"/>
                <p:cNvSpPr>
                  <a:spLocks noChangeShapeType="1"/>
                </p:cNvSpPr>
                <p:nvPr/>
              </p:nvSpPr>
              <p:spPr bwMode="auto">
                <a:xfrm>
                  <a:off x="3028" y="1639"/>
                  <a:ext cx="227" cy="137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 type="triangle" w="med" len="med"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191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243" y="1616"/>
                  <a:ext cx="2014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GB" sz="2400" b="1" i="0">
                      <a:solidFill>
                        <a:srgbClr val="FF0000"/>
                      </a:solidFill>
                      <a:latin typeface="Times New Roman" pitchFamily="1" charset="0"/>
                    </a:rPr>
                    <a:t>Garching bei M</a:t>
                  </a:r>
                  <a:r>
                    <a:rPr lang="en-US" sz="2400" b="1" i="0">
                      <a:solidFill>
                        <a:srgbClr val="FF0000"/>
                      </a:solidFill>
                      <a:latin typeface="Times New Roman" pitchFamily="1" charset="0"/>
                      <a:cs typeface="Times New Roman" pitchFamily="1" charset="0"/>
                    </a:rPr>
                    <a:t>ünchen</a:t>
                  </a:r>
                </a:p>
              </p:txBody>
            </p:sp>
          </p:grpSp>
          <p:grpSp>
            <p:nvGrpSpPr>
              <p:cNvPr id="5" name="Group 10"/>
              <p:cNvGrpSpPr>
                <a:grpSpLocks/>
              </p:cNvGrpSpPr>
              <p:nvPr/>
            </p:nvGrpSpPr>
            <p:grpSpPr bwMode="auto">
              <a:xfrm>
                <a:off x="657" y="3181"/>
                <a:ext cx="1073" cy="288"/>
                <a:chOff x="657" y="3181"/>
                <a:chExt cx="1073" cy="288"/>
              </a:xfrm>
            </p:grpSpPr>
            <p:sp>
              <p:nvSpPr>
                <p:cNvPr id="7188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457" y="3203"/>
                  <a:ext cx="273" cy="138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189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657" y="3181"/>
                  <a:ext cx="831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GB" sz="2400" b="1" i="0">
                      <a:solidFill>
                        <a:srgbClr val="FF0000"/>
                      </a:solidFill>
                      <a:latin typeface="Times New Roman" pitchFamily="1" charset="0"/>
                    </a:rPr>
                    <a:t>Santiago</a:t>
                  </a:r>
                </a:p>
              </p:txBody>
            </p:sp>
          </p:grpSp>
          <p:grpSp>
            <p:nvGrpSpPr>
              <p:cNvPr id="6" name="Group 13"/>
              <p:cNvGrpSpPr>
                <a:grpSpLocks/>
              </p:cNvGrpSpPr>
              <p:nvPr/>
            </p:nvGrpSpPr>
            <p:grpSpPr bwMode="auto">
              <a:xfrm>
                <a:off x="748" y="2915"/>
                <a:ext cx="988" cy="288"/>
                <a:chOff x="748" y="2915"/>
                <a:chExt cx="988" cy="288"/>
              </a:xfrm>
            </p:grpSpPr>
            <p:sp>
              <p:nvSpPr>
                <p:cNvPr id="7186" name="Line 14"/>
                <p:cNvSpPr>
                  <a:spLocks noChangeShapeType="1"/>
                </p:cNvSpPr>
                <p:nvPr/>
              </p:nvSpPr>
              <p:spPr bwMode="auto">
                <a:xfrm>
                  <a:off x="1462" y="3078"/>
                  <a:ext cx="274" cy="47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187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748" y="2915"/>
                  <a:ext cx="750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GB" sz="2400" b="1" i="0">
                      <a:solidFill>
                        <a:srgbClr val="FF0000"/>
                      </a:solidFill>
                      <a:latin typeface="Times New Roman" pitchFamily="1" charset="0"/>
                    </a:rPr>
                    <a:t>La Silla</a:t>
                  </a:r>
                </a:p>
              </p:txBody>
            </p:sp>
          </p:grpSp>
          <p:grpSp>
            <p:nvGrpSpPr>
              <p:cNvPr id="7" name="Group 16"/>
              <p:cNvGrpSpPr>
                <a:grpSpLocks/>
              </p:cNvGrpSpPr>
              <p:nvPr/>
            </p:nvGrpSpPr>
            <p:grpSpPr bwMode="auto">
              <a:xfrm>
                <a:off x="793" y="2614"/>
                <a:ext cx="946" cy="416"/>
                <a:chOff x="793" y="2614"/>
                <a:chExt cx="946" cy="416"/>
              </a:xfrm>
            </p:grpSpPr>
            <p:sp>
              <p:nvSpPr>
                <p:cNvPr id="7184" name="Line 17"/>
                <p:cNvSpPr>
                  <a:spLocks noChangeShapeType="1"/>
                </p:cNvSpPr>
                <p:nvPr/>
              </p:nvSpPr>
              <p:spPr bwMode="auto">
                <a:xfrm>
                  <a:off x="1518" y="2777"/>
                  <a:ext cx="221" cy="25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185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793" y="2614"/>
                  <a:ext cx="766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GB" sz="2400" b="1" i="0">
                      <a:solidFill>
                        <a:srgbClr val="FF0000"/>
                      </a:solidFill>
                      <a:latin typeface="Times New Roman" pitchFamily="1" charset="0"/>
                    </a:rPr>
                    <a:t>Paranal</a:t>
                  </a:r>
                </a:p>
              </p:txBody>
            </p:sp>
          </p:grpSp>
          <p:grpSp>
            <p:nvGrpSpPr>
              <p:cNvPr id="8" name="Group 19"/>
              <p:cNvGrpSpPr>
                <a:grpSpLocks/>
              </p:cNvGrpSpPr>
              <p:nvPr/>
            </p:nvGrpSpPr>
            <p:grpSpPr bwMode="auto">
              <a:xfrm>
                <a:off x="1791" y="2507"/>
                <a:ext cx="1180" cy="515"/>
                <a:chOff x="1791" y="2507"/>
                <a:chExt cx="1180" cy="515"/>
              </a:xfrm>
            </p:grpSpPr>
            <p:sp>
              <p:nvSpPr>
                <p:cNvPr id="7182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1791" y="2677"/>
                  <a:ext cx="144" cy="345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 type="triangle" w="med" len="med"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7183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894" y="2507"/>
                  <a:ext cx="1077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l" eaLnBrk="0" hangingPunct="0"/>
                  <a:r>
                    <a:rPr lang="en-GB" sz="2400" b="1" i="0">
                      <a:solidFill>
                        <a:srgbClr val="FF0000"/>
                      </a:solidFill>
                      <a:latin typeface="Times New Roman" pitchFamily="1" charset="0"/>
                    </a:rPr>
                    <a:t>Chajnantor</a:t>
                  </a:r>
                </a:p>
              </p:txBody>
            </p:sp>
          </p:grpSp>
        </p:grpSp>
        <p:sp>
          <p:nvSpPr>
            <p:cNvPr id="7176" name="Text Box 22"/>
            <p:cNvSpPr txBox="1">
              <a:spLocks noChangeArrowheads="1"/>
            </p:cNvSpPr>
            <p:nvPr/>
          </p:nvSpPr>
          <p:spPr bwMode="auto">
            <a:xfrm>
              <a:off x="463" y="971"/>
              <a:ext cx="119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GB" sz="2800" b="1" i="0">
                  <a:solidFill>
                    <a:srgbClr val="FF0000"/>
                  </a:solidFill>
                  <a:latin typeface="Times New Roman" pitchFamily="1" charset="0"/>
                </a:rPr>
                <a:t>ESO’s sites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2000"/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VLT</a:t>
            </a:r>
          </a:p>
          <a:p>
            <a:pPr lvl="1"/>
            <a:r>
              <a:rPr lang="en-US" dirty="0" smtClean="0"/>
              <a:t>Continue operations with new instruments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FORS2, ISAAC, UVES, FLAMES, NACO, SINFONI, CRIRES, VISIR, HAWK-I, VIMOS,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X-Shooter, </a:t>
            </a:r>
            <a:r>
              <a:rPr lang="en-US" dirty="0" smtClean="0">
                <a:solidFill>
                  <a:srgbClr val="0000FF"/>
                </a:solidFill>
              </a:rPr>
              <a:t>KMOS, AOF, MUSE, SPHERE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MIDI, AMBER, </a:t>
            </a:r>
            <a:r>
              <a:rPr lang="en-US" dirty="0" smtClean="0">
                <a:solidFill>
                  <a:srgbClr val="0000FF"/>
                </a:solidFill>
              </a:rPr>
              <a:t>PRIMA, GRAVITY, MATISSE</a:t>
            </a:r>
          </a:p>
          <a:p>
            <a:r>
              <a:rPr lang="en-US" dirty="0" smtClean="0"/>
              <a:t>La </a:t>
            </a:r>
            <a:r>
              <a:rPr lang="en-US" dirty="0" err="1" smtClean="0"/>
              <a:t>Silla</a:t>
            </a:r>
            <a:endParaRPr lang="en-US" dirty="0" smtClean="0"/>
          </a:p>
          <a:p>
            <a:pPr lvl="1"/>
            <a:r>
              <a:rPr lang="en-US" dirty="0" smtClean="0"/>
              <a:t>Continue operations with long-term </a:t>
            </a:r>
            <a:r>
              <a:rPr lang="en-US" dirty="0" err="1" smtClean="0"/>
              <a:t>programmes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rgbClr val="006600"/>
                </a:solidFill>
              </a:rPr>
              <a:t>HARPS, EFOSC2, SOFI, </a:t>
            </a:r>
            <a:r>
              <a:rPr lang="en-US" dirty="0" smtClean="0"/>
              <a:t>visitor instruments</a:t>
            </a:r>
          </a:p>
          <a:p>
            <a:r>
              <a:rPr lang="en-US" dirty="0" smtClean="0"/>
              <a:t>APEX</a:t>
            </a:r>
          </a:p>
          <a:p>
            <a:pPr lvl="2"/>
            <a:r>
              <a:rPr lang="en-US" dirty="0" smtClean="0"/>
              <a:t>Covers sub-mm and mm </a:t>
            </a:r>
            <a:r>
              <a:rPr lang="en-US" dirty="0" err="1" smtClean="0"/>
              <a:t>wavelendths</a:t>
            </a:r>
            <a:r>
              <a:rPr lang="en-US" dirty="0" smtClean="0"/>
              <a:t> 0.3 to 3 mm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SHFI (Swedish Heterodyne Facility Instrument), LABOCA, SABOCA,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APEX-SZ, CHAMP+, FLASH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Silla</a:t>
            </a:r>
            <a:r>
              <a:rPr lang="en-US" dirty="0" smtClean="0"/>
              <a:t> </a:t>
            </a:r>
            <a:r>
              <a:rPr lang="en-US" dirty="0" err="1" smtClean="0"/>
              <a:t>Paranal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D69CA68-1C31-41C2-9A8E-07428A7B518A}" type="slidenum">
              <a:rPr lang="en-GB"/>
              <a:pPr/>
              <a:t>37</a:t>
            </a:fld>
            <a:endParaRPr lang="en-GB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en-US" dirty="0" smtClean="0"/>
              <a:t>La </a:t>
            </a:r>
            <a:r>
              <a:rPr lang="en-US" dirty="0" err="1" smtClean="0"/>
              <a:t>Silla</a:t>
            </a:r>
            <a:endParaRPr lang="en-US" dirty="0" smtClean="0"/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052513"/>
            <a:ext cx="4752975" cy="5616575"/>
          </a:xfrm>
        </p:spPr>
        <p:txBody>
          <a:bodyPr/>
          <a:lstStyle/>
          <a:p>
            <a:pPr eaLnBrk="1" hangingPunct="1"/>
            <a:r>
              <a:rPr lang="en-US" smtClean="0"/>
              <a:t>Medium-size telescopes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/>
              <a:t>3.6m: HARPS for           exo-planet searches </a:t>
            </a:r>
          </a:p>
          <a:p>
            <a:pPr lvl="1" eaLnBrk="1" hangingPunct="1"/>
            <a:r>
              <a:rPr lang="en-US" smtClean="0"/>
              <a:t>3.5m NTT: EFOSC2 &amp;          visitor instruments</a:t>
            </a:r>
          </a:p>
          <a:p>
            <a:pPr lvl="1" eaLnBrk="1" hangingPunct="1"/>
            <a:r>
              <a:rPr lang="en-US" smtClean="0"/>
              <a:t>2.2m in partnership with             MPG</a:t>
            </a:r>
          </a:p>
          <a:p>
            <a:pPr eaLnBrk="1" hangingPunct="1">
              <a:spcBef>
                <a:spcPct val="40000"/>
              </a:spcBef>
            </a:pPr>
            <a:r>
              <a:rPr lang="en-US" smtClean="0"/>
              <a:t>Small telescopes 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/>
              <a:t>Closed/funded externally</a:t>
            </a:r>
            <a:endParaRPr lang="en-US" smtClean="0">
              <a:cs typeface="Arial" charset="0"/>
            </a:endParaRPr>
          </a:p>
        </p:txBody>
      </p:sp>
      <p:pic>
        <p:nvPicPr>
          <p:cNvPr id="9221" name="Picture 4" descr="esopia00032sites"/>
          <p:cNvPicPr>
            <a:picLocks noChangeAspect="1" noChangeArrowheads="1"/>
          </p:cNvPicPr>
          <p:nvPr/>
        </p:nvPicPr>
        <p:blipFill>
          <a:blip r:embed="rId2" cstate="print"/>
          <a:srcRect l="296" b="746"/>
          <a:stretch>
            <a:fillRect/>
          </a:stretch>
        </p:blipFill>
        <p:spPr bwMode="auto">
          <a:xfrm>
            <a:off x="5364163" y="1085850"/>
            <a:ext cx="374491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4076700"/>
            <a:ext cx="2160587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3963" y="4076700"/>
            <a:ext cx="1528762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gro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5" y="5300663"/>
            <a:ext cx="1241425" cy="1217612"/>
          </a:xfrm>
          <a:prstGeom prst="rect">
            <a:avLst/>
          </a:prstGeom>
          <a:noFill/>
        </p:spPr>
      </p:pic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8229600" cy="990600"/>
          </a:xfrm>
        </p:spPr>
        <p:txBody>
          <a:bodyPr/>
          <a:lstStyle/>
          <a:p>
            <a:r>
              <a:rPr lang="en-US" sz="3600">
                <a:solidFill>
                  <a:schemeClr val="tx1"/>
                </a:solidFill>
              </a:rPr>
              <a:t>La Silla: 5 Operational Instruments</a:t>
            </a:r>
            <a:endParaRPr lang="en-US" sz="4800">
              <a:solidFill>
                <a:schemeClr val="tx1"/>
              </a:solidFill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2290763" y="12001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GB">
              <a:ea typeface="ＭＳ Ｐゴシック" pitchFamily="1" charset="-128"/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2443163" y="13525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GB">
              <a:ea typeface="ＭＳ Ｐゴシック" pitchFamily="1" charset="-128"/>
            </a:endParaRPr>
          </a:p>
        </p:txBody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6461125" y="4956175"/>
            <a:ext cx="1133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3CFF34"/>
                </a:solidFill>
                <a:latin typeface="Arial" charset="0"/>
                <a:ea typeface="ＭＳ Ｐゴシック" pitchFamily="1" charset="-128"/>
              </a:rPr>
              <a:t>GROND</a:t>
            </a:r>
            <a:r>
              <a:rPr lang="en-US" sz="1800" b="1">
                <a:solidFill>
                  <a:schemeClr val="bg1"/>
                </a:solidFill>
                <a:latin typeface="Comic Sans MS" pitchFamily="66" charset="0"/>
                <a:ea typeface="ＭＳ Ｐゴシック" pitchFamily="1" charset="-128"/>
              </a:rPr>
              <a:t> </a:t>
            </a:r>
            <a:endParaRPr lang="en-US" sz="1800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476375" y="1824038"/>
            <a:ext cx="984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b="1">
                <a:solidFill>
                  <a:srgbClr val="3CFF34"/>
                </a:solidFill>
                <a:latin typeface="Arial" charset="0"/>
                <a:ea typeface="ＭＳ Ｐゴシック" pitchFamily="1" charset="-128"/>
              </a:rPr>
              <a:t>HARPS</a:t>
            </a:r>
            <a:endParaRPr lang="en-US">
              <a:solidFill>
                <a:schemeClr val="bg1"/>
              </a:solidFill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3946525" y="1824038"/>
            <a:ext cx="71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3CFF34"/>
                </a:solidFill>
                <a:latin typeface="Arial" charset="0"/>
                <a:ea typeface="ＭＳ Ｐゴシック" pitchFamily="1" charset="-128"/>
              </a:rPr>
              <a:t>SOFI</a:t>
            </a:r>
            <a:endParaRPr lang="en-US" sz="1800">
              <a:latin typeface="Arial" charset="0"/>
              <a:ea typeface="ＭＳ Ｐゴシック" pitchFamily="1" charset="-128"/>
            </a:endParaRP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6461125" y="335597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3CFF34"/>
                </a:solidFill>
                <a:latin typeface="Arial" charset="0"/>
                <a:ea typeface="ＭＳ Ｐゴシック" pitchFamily="1" charset="-128"/>
              </a:rPr>
              <a:t>FEROS</a:t>
            </a:r>
            <a:r>
              <a:rPr lang="en-US" sz="1800" b="1">
                <a:solidFill>
                  <a:schemeClr val="bg1"/>
                </a:solidFill>
                <a:latin typeface="Comic Sans MS" pitchFamily="66" charset="0"/>
                <a:ea typeface="ＭＳ Ｐゴシック" pitchFamily="1" charset="-128"/>
              </a:rPr>
              <a:t> </a:t>
            </a:r>
            <a:endParaRPr lang="en-US" sz="1800" b="1">
              <a:latin typeface="Comic Sans MS" pitchFamily="66" charset="0"/>
              <a:ea typeface="ＭＳ Ｐゴシック" pitchFamily="1" charset="-128"/>
            </a:endParaRP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1719263" y="1198563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solidFill>
                  <a:srgbClr val="0000FF"/>
                </a:solidFill>
                <a:latin typeface="Arial" charset="0"/>
                <a:ea typeface="ＭＳ Ｐゴシック" pitchFamily="1" charset="-128"/>
              </a:rPr>
              <a:t>3.6m</a:t>
            </a:r>
            <a:endParaRPr lang="en-US" sz="2000" b="1">
              <a:solidFill>
                <a:schemeClr val="bg1"/>
              </a:solidFill>
              <a:latin typeface="Comic Sans MS" pitchFamily="66" charset="0"/>
              <a:ea typeface="ＭＳ Ｐゴシック" pitchFamily="1" charset="-128"/>
            </a:endParaRPr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3875088" y="1198563"/>
            <a:ext cx="62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FF"/>
                </a:solidFill>
                <a:latin typeface="Arial" charset="0"/>
                <a:ea typeface="ＭＳ Ｐゴシック" pitchFamily="1" charset="-128"/>
              </a:rPr>
              <a:t>NTT</a:t>
            </a:r>
            <a:endParaRPr lang="en-US" sz="1800" b="1">
              <a:solidFill>
                <a:schemeClr val="bg1"/>
              </a:solidFill>
              <a:latin typeface="Comic Sans MS" pitchFamily="66" charset="0"/>
              <a:ea typeface="ＭＳ Ｐゴシック" pitchFamily="1" charset="-128"/>
            </a:endParaRPr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6316663" y="1198563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FF"/>
                </a:solidFill>
                <a:latin typeface="Arial" charset="0"/>
                <a:ea typeface="ＭＳ Ｐゴシック" pitchFamily="1" charset="-128"/>
              </a:rPr>
              <a:t>2.2m</a:t>
            </a:r>
            <a:endParaRPr lang="en-US" sz="1800" b="1">
              <a:solidFill>
                <a:schemeClr val="bg1"/>
              </a:solidFill>
              <a:latin typeface="Comic Sans MS" pitchFamily="66" charset="0"/>
              <a:ea typeface="ＭＳ Ｐゴシック" pitchFamily="1" charset="-128"/>
            </a:endParaRP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3819525" y="3355975"/>
            <a:ext cx="114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800" b="1">
                <a:solidFill>
                  <a:srgbClr val="3CFF34"/>
                </a:solidFill>
                <a:latin typeface="Arial" charset="0"/>
                <a:ea typeface="ＭＳ Ｐゴシック" pitchFamily="1" charset="-128"/>
              </a:rPr>
              <a:t>EFOSC2</a:t>
            </a:r>
            <a:r>
              <a:rPr lang="en-US" sz="1800" b="1">
                <a:latin typeface="Arial" charset="0"/>
                <a:ea typeface="ＭＳ Ｐゴシック" pitchFamily="1" charset="-128"/>
              </a:rPr>
              <a:t> </a:t>
            </a:r>
            <a:endParaRPr lang="en-US" sz="1800"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6461125" y="1824038"/>
            <a:ext cx="60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3CFF34"/>
                </a:solidFill>
                <a:latin typeface="Arial" charset="0"/>
                <a:ea typeface="ＭＳ Ｐゴシック" pitchFamily="1" charset="-128"/>
              </a:rPr>
              <a:t>WFI</a:t>
            </a:r>
            <a:endParaRPr lang="en-US" sz="1800">
              <a:latin typeface="Times" pitchFamily="1" charset="0"/>
              <a:ea typeface="ＭＳ Ｐゴシック" pitchFamily="1" charset="-128"/>
            </a:endParaRPr>
          </a:p>
        </p:txBody>
      </p:sp>
      <p:pic>
        <p:nvPicPr>
          <p:cNvPr id="36882" name="Picture 18" descr="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1275" y="1196975"/>
            <a:ext cx="665163" cy="798513"/>
          </a:xfrm>
          <a:prstGeom prst="rect">
            <a:avLst/>
          </a:prstGeom>
          <a:noFill/>
        </p:spPr>
      </p:pic>
      <p:pic>
        <p:nvPicPr>
          <p:cNvPr id="36883" name="Picture 19" descr="ntt-dome-previ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9975" y="1196975"/>
            <a:ext cx="688975" cy="835025"/>
          </a:xfrm>
          <a:prstGeom prst="rect">
            <a:avLst/>
          </a:prstGeom>
          <a:noFill/>
        </p:spPr>
      </p:pic>
      <p:pic>
        <p:nvPicPr>
          <p:cNvPr id="36884" name="Picture 20" descr="dsc0003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78675" y="1196975"/>
            <a:ext cx="811213" cy="904875"/>
          </a:xfrm>
          <a:prstGeom prst="rect">
            <a:avLst/>
          </a:prstGeom>
          <a:noFill/>
        </p:spPr>
      </p:pic>
      <p:pic>
        <p:nvPicPr>
          <p:cNvPr id="36885" name="Picture 21" descr="bigblu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32563" y="3703638"/>
            <a:ext cx="1652587" cy="1200150"/>
          </a:xfrm>
          <a:prstGeom prst="rect">
            <a:avLst/>
          </a:prstGeom>
          <a:noFill/>
        </p:spPr>
      </p:pic>
      <p:pic>
        <p:nvPicPr>
          <p:cNvPr id="36886" name="Picture 22" descr="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32563" y="2171700"/>
            <a:ext cx="1212850" cy="1184275"/>
          </a:xfrm>
          <a:prstGeom prst="rect">
            <a:avLst/>
          </a:prstGeom>
          <a:noFill/>
        </p:spPr>
      </p:pic>
      <p:pic>
        <p:nvPicPr>
          <p:cNvPr id="36887" name="Picture 23" descr="harps_og_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74800" y="2171700"/>
            <a:ext cx="1652588" cy="1195388"/>
          </a:xfrm>
          <a:prstGeom prst="rect">
            <a:avLst/>
          </a:prstGeom>
          <a:noFill/>
        </p:spPr>
      </p:pic>
      <p:pic>
        <p:nvPicPr>
          <p:cNvPr id="36888" name="Picture 24" descr="efiOnTe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62400" y="3703638"/>
            <a:ext cx="1724025" cy="1252537"/>
          </a:xfrm>
          <a:prstGeom prst="rect">
            <a:avLst/>
          </a:prstGeom>
          <a:noFill/>
        </p:spPr>
      </p:pic>
      <p:pic>
        <p:nvPicPr>
          <p:cNvPr id="36890" name="Picture 26" descr="6869811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17963" y="2171700"/>
            <a:ext cx="1628775" cy="1184275"/>
          </a:xfrm>
          <a:prstGeom prst="rect">
            <a:avLst/>
          </a:prstGeom>
          <a:noFill/>
        </p:spPr>
      </p:pic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6732588" y="5305425"/>
            <a:ext cx="1223962" cy="1219200"/>
          </a:xfrm>
          <a:prstGeom prst="rect">
            <a:avLst/>
          </a:prstGeom>
          <a:solidFill>
            <a:schemeClr val="accent1">
              <a:alpha val="49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6894" name="Text Box 30"/>
          <p:cNvSpPr txBox="1">
            <a:spLocks noChangeArrowheads="1"/>
          </p:cNvSpPr>
          <p:nvPr/>
        </p:nvSpPr>
        <p:spPr bwMode="auto">
          <a:xfrm>
            <a:off x="7162800" y="6773863"/>
            <a:ext cx="5334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Access to La </a:t>
            </a:r>
            <a:r>
              <a:rPr lang="en-US" dirty="0" err="1" smtClean="0"/>
              <a:t>Silla</a:t>
            </a:r>
            <a:r>
              <a:rPr lang="en-US" dirty="0" smtClean="0"/>
              <a:t> 3.6m and NTT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Through the OPTICON Access program non-ESO member state astronomers can get their observing costs reimbursed</a:t>
            </a:r>
          </a:p>
          <a:p>
            <a:r>
              <a:rPr lang="en-US" dirty="0" smtClean="0"/>
              <a:t>Simply apply to ESO under this program</a:t>
            </a:r>
          </a:p>
          <a:p>
            <a:r>
              <a:rPr lang="en-US" dirty="0" smtClean="0"/>
              <a:t>So far, this channel has not been used very successfully </a:t>
            </a:r>
            <a:r>
              <a:rPr lang="en-US" dirty="0" smtClean="0">
                <a:sym typeface="Wingdings" pitchFamily="2" charset="2"/>
              </a:rPr>
              <a:t> very few proposals!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3050"/>
            <a:ext cx="8153400" cy="71755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00" dirty="0" smtClean="0"/>
              <a:t>Fantastic opportunities</a:t>
            </a:r>
            <a:endParaRPr lang="en-GB" sz="3200" dirty="0"/>
          </a:p>
        </p:txBody>
      </p:sp>
      <p:pic>
        <p:nvPicPr>
          <p:cNvPr id="10243" name="Content Placeholder 9" descr="fig2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429000" y="1219200"/>
            <a:ext cx="5638800" cy="2209800"/>
          </a:xfrm>
        </p:spPr>
      </p:pic>
      <p:sp>
        <p:nvSpPr>
          <p:cNvPr id="10244" name="Text Placeholder 10"/>
          <p:cNvSpPr>
            <a:spLocks noGrp="1"/>
          </p:cNvSpPr>
          <p:nvPr>
            <p:ph type="body" sz="half" idx="2"/>
          </p:nvPr>
        </p:nvSpPr>
        <p:spPr>
          <a:xfrm>
            <a:off x="457200" y="1066800"/>
            <a:ext cx="3008313" cy="5059363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/>
              <a:t>Already existing ground-based facilities in Europe</a:t>
            </a:r>
          </a:p>
          <a:p>
            <a:pPr marL="0" lvl="1" eaLnBrk="1" hangingPunct="1">
              <a:defRPr/>
            </a:pPr>
            <a:r>
              <a:rPr lang="en-US" sz="1600" dirty="0" err="1" smtClean="0"/>
              <a:t>Westerbork</a:t>
            </a:r>
            <a:r>
              <a:rPr lang="en-US" sz="1600" dirty="0" smtClean="0"/>
              <a:t>, </a:t>
            </a:r>
            <a:r>
              <a:rPr lang="en-US" sz="1600" dirty="0" err="1" smtClean="0"/>
              <a:t>Roque</a:t>
            </a:r>
            <a:r>
              <a:rPr lang="en-US" sz="1600" dirty="0" smtClean="0"/>
              <a:t> de los </a:t>
            </a:r>
            <a:r>
              <a:rPr lang="en-US" sz="1600" dirty="0" err="1" smtClean="0"/>
              <a:t>Muchachos</a:t>
            </a:r>
            <a:r>
              <a:rPr lang="en-US" sz="1600" dirty="0" smtClean="0"/>
              <a:t> (GTC, WHT, TNG, NOT, ING, MAGIC), Solar telescope on El </a:t>
            </a:r>
            <a:r>
              <a:rPr lang="en-US" sz="1600" dirty="0" err="1" smtClean="0"/>
              <a:t>Teide</a:t>
            </a:r>
            <a:r>
              <a:rPr lang="en-US" sz="1600" dirty="0" smtClean="0"/>
              <a:t>, </a:t>
            </a:r>
            <a:r>
              <a:rPr lang="en-US" sz="1600" dirty="0" err="1" smtClean="0"/>
              <a:t>Effelsberg</a:t>
            </a:r>
            <a:r>
              <a:rPr lang="en-US" sz="1600" dirty="0" smtClean="0"/>
              <a:t>, JCMT, La </a:t>
            </a:r>
            <a:r>
              <a:rPr lang="en-US" sz="1600" dirty="0" err="1" smtClean="0"/>
              <a:t>Silla</a:t>
            </a:r>
            <a:r>
              <a:rPr lang="en-US" sz="1600" dirty="0" smtClean="0"/>
              <a:t>, </a:t>
            </a:r>
            <a:r>
              <a:rPr lang="en-US" sz="1600" dirty="0" err="1" smtClean="0"/>
              <a:t>Paranal</a:t>
            </a:r>
            <a:r>
              <a:rPr lang="en-US" sz="1600" dirty="0" smtClean="0"/>
              <a:t>, IRAM (Plateau de </a:t>
            </a:r>
            <a:r>
              <a:rPr lang="en-US" sz="1600" dirty="0" err="1" smtClean="0"/>
              <a:t>Bure</a:t>
            </a:r>
            <a:r>
              <a:rPr lang="en-US" sz="1600" dirty="0" smtClean="0"/>
              <a:t>, Pico </a:t>
            </a:r>
            <a:r>
              <a:rPr lang="en-US" sz="1600" dirty="0" err="1" smtClean="0"/>
              <a:t>Veleta</a:t>
            </a:r>
            <a:r>
              <a:rPr lang="en-US" sz="1600" dirty="0" smtClean="0"/>
              <a:t>), HESS</a:t>
            </a:r>
          </a:p>
          <a:p>
            <a:pPr eaLnBrk="1" hangingPunct="1">
              <a:defRPr/>
            </a:pPr>
            <a:r>
              <a:rPr lang="en-US" sz="2400" dirty="0" smtClean="0"/>
              <a:t>New facilities</a:t>
            </a:r>
          </a:p>
          <a:p>
            <a:pPr marL="0" lvl="1" eaLnBrk="1" hangingPunct="1">
              <a:defRPr/>
            </a:pPr>
            <a:r>
              <a:rPr lang="en-US" sz="2200" dirty="0" smtClean="0"/>
              <a:t>VISTA, VST, LOFAR, ALMA</a:t>
            </a:r>
          </a:p>
          <a:p>
            <a:pPr eaLnBrk="1" hangingPunct="1">
              <a:defRPr/>
            </a:pPr>
            <a:r>
              <a:rPr lang="en-US" sz="2400" dirty="0" smtClean="0"/>
              <a:t>Under discussion</a:t>
            </a:r>
          </a:p>
          <a:p>
            <a:pPr marL="0" lvl="1" eaLnBrk="1" hangingPunct="1">
              <a:defRPr/>
            </a:pPr>
            <a:r>
              <a:rPr lang="en-US" sz="2200" dirty="0" smtClean="0"/>
              <a:t>E-ELT, SKA, EST, CTA</a:t>
            </a:r>
          </a:p>
          <a:p>
            <a:pPr eaLnBrk="1" hangingPunct="1">
              <a:defRPr/>
            </a:pPr>
            <a:endParaRPr lang="en-GB" dirty="0" smtClean="0"/>
          </a:p>
        </p:txBody>
      </p:sp>
      <p:pic>
        <p:nvPicPr>
          <p:cNvPr id="10245" name="Picture 10" descr="fig2-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7413" y="3886200"/>
            <a:ext cx="5640387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2" descr="E-ELT-1_200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7413" y="5257800"/>
            <a:ext cx="1668462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5257800"/>
            <a:ext cx="2322513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 cstate="print"/>
          <a:srcRect t="13161" r="1418"/>
          <a:stretch>
            <a:fillRect/>
          </a:stretch>
        </p:blipFill>
        <p:spPr bwMode="auto">
          <a:xfrm>
            <a:off x="685800" y="838200"/>
            <a:ext cx="8029575" cy="4949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3560763" y="188913"/>
            <a:ext cx="2019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i="0" dirty="0" err="1">
                <a:latin typeface="HelveticaNeueLT Com 65 Md" pitchFamily="34" charset="0"/>
              </a:rPr>
              <a:t>Paranal</a:t>
            </a:r>
            <a:endParaRPr lang="en-US" sz="4000" b="1" i="0" dirty="0">
              <a:latin typeface="HelveticaNeueLT Com 65 Md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7A1368F-46F7-44C0-94E3-459134AECB64}" type="slidenum">
              <a:rPr lang="en-GB"/>
              <a:pPr/>
              <a:t>41</a:t>
            </a:fld>
            <a:endParaRPr lang="en-GB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13317" name="Picture 4" descr="ESO-Paranal-51"/>
          <p:cNvPicPr>
            <a:picLocks noChangeAspect="1" noChangeArrowheads="1"/>
          </p:cNvPicPr>
          <p:nvPr/>
        </p:nvPicPr>
        <p:blipFill>
          <a:blip r:embed="rId2" cstate="print"/>
          <a:srcRect l="5905" t="4890" r="5905"/>
          <a:stretch>
            <a:fillRect/>
          </a:stretch>
        </p:blipFill>
        <p:spPr bwMode="auto">
          <a:xfrm>
            <a:off x="-254000" y="-26988"/>
            <a:ext cx="9652000" cy="691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228600"/>
            <a:ext cx="4572000" cy="533400"/>
          </a:xfrm>
          <a:solidFill>
            <a:srgbClr val="B2B2B2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n-US" sz="3200"/>
              <a:t>VLT Instruments</a:t>
            </a:r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-1447800" y="762000"/>
            <a:ext cx="10591800" cy="7239000"/>
            <a:chOff x="304800" y="838200"/>
            <a:chExt cx="7848600" cy="6019800"/>
          </a:xfrm>
        </p:grpSpPr>
        <p:pic>
          <p:nvPicPr>
            <p:cNvPr id="160779" name="Picture 11" descr="Slide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9600" y="838200"/>
              <a:ext cx="7543800" cy="5656263"/>
            </a:xfrm>
            <a:prstGeom prst="rect">
              <a:avLst/>
            </a:prstGeom>
            <a:noFill/>
          </p:spPr>
        </p:pic>
        <p:sp>
          <p:nvSpPr>
            <p:cNvPr id="4" name="Rectangle 3"/>
            <p:cNvSpPr/>
            <p:nvPr/>
          </p:nvSpPr>
          <p:spPr>
            <a:xfrm>
              <a:off x="304800" y="5715000"/>
              <a:ext cx="914400" cy="1143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371600" y="6096000"/>
              <a:ext cx="1524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858000" y="6019800"/>
              <a:ext cx="762000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228600"/>
            <a:ext cx="6629400" cy="53340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en-US" sz="3600" b="1" dirty="0"/>
              <a:t>VLT/I Spectral Resolution</a:t>
            </a:r>
            <a:endParaRPr lang="en-US" sz="4800" b="1" dirty="0"/>
          </a:p>
        </p:txBody>
      </p:sp>
      <p:pic>
        <p:nvPicPr>
          <p:cNvPr id="343052" name="Picture 2" descr="XSversusoth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14400"/>
            <a:ext cx="7491413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Very Large Telescope Interferometer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6369" y="1688502"/>
            <a:ext cx="7303231" cy="4102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7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92F14A-D72E-4D7A-8859-BBD521C6FDCF}" type="slidenum">
              <a:rPr lang="en-GB"/>
              <a:pPr/>
              <a:t>45</a:t>
            </a:fld>
            <a:endParaRPr lang="en-GB"/>
          </a:p>
        </p:txBody>
      </p:sp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12813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ALMA</a:t>
            </a:r>
            <a:br>
              <a:rPr lang="it-IT" dirty="0" smtClean="0"/>
            </a:br>
            <a:r>
              <a:rPr lang="it-IT" sz="2700" dirty="0" smtClean="0"/>
              <a:t>In Search of our Cosmic Origins</a:t>
            </a:r>
            <a:endParaRPr lang="it-IT" dirty="0"/>
          </a:p>
        </p:txBody>
      </p:sp>
      <p:sp>
        <p:nvSpPr>
          <p:cNvPr id="1802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125538"/>
            <a:ext cx="5400675" cy="554355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Science requirements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Detect CO and [CII] in Milky  Way galaxy at z=3 in &lt; 24 hr 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Dust emission, gas kinematics  in proto-planetary disks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Resolution to match Hubble,   JWST and 8-10m with AO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 Complement to Herschel</a:t>
            </a:r>
          </a:p>
          <a:p>
            <a:pPr>
              <a:spcBef>
                <a:spcPct val="40000"/>
              </a:spcBef>
            </a:pPr>
            <a:r>
              <a:rPr lang="en-US" dirty="0"/>
              <a:t>Specifications</a:t>
            </a:r>
          </a:p>
          <a:p>
            <a:pPr lvl="1">
              <a:spcBef>
                <a:spcPct val="10000"/>
              </a:spcBef>
            </a:pPr>
            <a:r>
              <a:rPr lang="it-IT" dirty="0"/>
              <a:t>66 antennas (54x12m, 12x7m)</a:t>
            </a:r>
          </a:p>
          <a:p>
            <a:pPr lvl="1"/>
            <a:r>
              <a:rPr lang="it-IT" dirty="0" smtClean="0"/>
              <a:t>16 </a:t>
            </a:r>
            <a:r>
              <a:rPr lang="it-IT" dirty="0"/>
              <a:t>km max baseline (&lt; 10mas)</a:t>
            </a:r>
          </a:p>
          <a:p>
            <a:pPr lvl="1"/>
            <a:r>
              <a:rPr lang="it-IT" dirty="0"/>
              <a:t>30-1000 GHz (10–0.3mm),       up to 10 receiver bands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6084888" y="1058863"/>
            <a:ext cx="2987675" cy="3589337"/>
            <a:chOff x="6084888" y="1125538"/>
            <a:chExt cx="2987675" cy="3589337"/>
          </a:xfrm>
        </p:grpSpPr>
        <p:pic>
          <p:nvPicPr>
            <p:cNvPr id="1802244" name="Picture 4" descr="HDF_op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84888" y="1125538"/>
              <a:ext cx="2987675" cy="1765300"/>
            </a:xfrm>
            <a:prstGeom prst="rect">
              <a:avLst/>
            </a:prstGeom>
            <a:noFill/>
          </p:spPr>
        </p:pic>
        <p:pic>
          <p:nvPicPr>
            <p:cNvPr id="1802245" name="Picture 5" descr="HDF_ALM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84888" y="2924175"/>
              <a:ext cx="2986087" cy="1790700"/>
            </a:xfrm>
            <a:prstGeom prst="rect">
              <a:avLst/>
            </a:prstGeom>
            <a:noFill/>
          </p:spPr>
        </p:pic>
      </p:grpSp>
      <p:grpSp>
        <p:nvGrpSpPr>
          <p:cNvPr id="17" name="Group 16"/>
          <p:cNvGrpSpPr/>
          <p:nvPr/>
        </p:nvGrpSpPr>
        <p:grpSpPr>
          <a:xfrm>
            <a:off x="6084888" y="4629150"/>
            <a:ext cx="2951162" cy="1619250"/>
            <a:chOff x="6084888" y="4833938"/>
            <a:chExt cx="2951162" cy="1619250"/>
          </a:xfrm>
        </p:grpSpPr>
        <p:pic>
          <p:nvPicPr>
            <p:cNvPr id="1802246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16800" y="4833938"/>
              <a:ext cx="1619250" cy="161925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1802247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84888" y="5499100"/>
              <a:ext cx="1223962" cy="95408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1802248" name="Line 8"/>
            <p:cNvSpPr>
              <a:spLocks noChangeShapeType="1"/>
            </p:cNvSpPr>
            <p:nvPr/>
          </p:nvSpPr>
          <p:spPr bwMode="auto">
            <a:xfrm>
              <a:off x="6659563" y="6165850"/>
              <a:ext cx="792162" cy="287338"/>
            </a:xfrm>
            <a:prstGeom prst="line">
              <a:avLst/>
            </a:prstGeom>
            <a:noFill/>
            <a:ln w="28440">
              <a:solidFill>
                <a:srgbClr val="E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802249" name="Line 9"/>
            <p:cNvSpPr>
              <a:spLocks noChangeShapeType="1"/>
            </p:cNvSpPr>
            <p:nvPr/>
          </p:nvSpPr>
          <p:spPr bwMode="auto">
            <a:xfrm flipV="1">
              <a:off x="6732588" y="4868863"/>
              <a:ext cx="673100" cy="865187"/>
            </a:xfrm>
            <a:prstGeom prst="line">
              <a:avLst/>
            </a:prstGeom>
            <a:noFill/>
            <a:ln w="28440">
              <a:solidFill>
                <a:srgbClr val="E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802250" name="Text Box 10"/>
          <p:cNvSpPr txBox="1">
            <a:spLocks noChangeArrowheads="1"/>
          </p:cNvSpPr>
          <p:nvPr/>
        </p:nvSpPr>
        <p:spPr bwMode="auto">
          <a:xfrm>
            <a:off x="8123238" y="6116638"/>
            <a:ext cx="9858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i="0">
                <a:solidFill>
                  <a:schemeClr val="bg1"/>
                </a:solidFill>
              </a:rPr>
              <a:t>850 GHz</a:t>
            </a:r>
          </a:p>
        </p:txBody>
      </p:sp>
      <p:sp>
        <p:nvSpPr>
          <p:cNvPr id="1802251" name="Rectangle 11"/>
          <p:cNvSpPr>
            <a:spLocks noChangeArrowheads="1"/>
          </p:cNvSpPr>
          <p:nvPr/>
        </p:nvSpPr>
        <p:spPr bwMode="auto">
          <a:xfrm>
            <a:off x="8474075" y="4886325"/>
            <a:ext cx="635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ts val="1125"/>
              </a:spcBef>
              <a:buClr>
                <a:srgbClr val="FFFF99"/>
              </a:buClr>
              <a:buSzPct val="100000"/>
              <a:buFont typeface="Arial" charset="0"/>
              <a:buNone/>
            </a:pPr>
            <a:r>
              <a:rPr lang="en-GB" sz="1600" i="0">
                <a:solidFill>
                  <a:schemeClr val="bg1"/>
                </a:solidFill>
              </a:rPr>
              <a:t>5AU</a:t>
            </a:r>
            <a:r>
              <a:rPr lang="en-GB" sz="1600" b="1" i="0"/>
              <a:t> </a:t>
            </a:r>
          </a:p>
        </p:txBody>
      </p:sp>
      <p:sp>
        <p:nvSpPr>
          <p:cNvPr id="1802252" name="Line 12"/>
          <p:cNvSpPr>
            <a:spLocks noChangeShapeType="1"/>
          </p:cNvSpPr>
          <p:nvPr/>
        </p:nvSpPr>
        <p:spPr bwMode="auto">
          <a:xfrm>
            <a:off x="8604250" y="5229225"/>
            <a:ext cx="360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802253" name="Text Box 13"/>
          <p:cNvSpPr txBox="1">
            <a:spLocks noChangeArrowheads="1"/>
          </p:cNvSpPr>
          <p:nvPr/>
        </p:nvSpPr>
        <p:spPr bwMode="auto">
          <a:xfrm>
            <a:off x="6091238" y="2341563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0">
                <a:solidFill>
                  <a:schemeClr val="bg1"/>
                </a:solidFill>
              </a:rPr>
              <a:t>HST</a:t>
            </a:r>
          </a:p>
        </p:txBody>
      </p:sp>
      <p:sp>
        <p:nvSpPr>
          <p:cNvPr id="1802254" name="Text Box 14"/>
          <p:cNvSpPr txBox="1">
            <a:spLocks noChangeArrowheads="1"/>
          </p:cNvSpPr>
          <p:nvPr/>
        </p:nvSpPr>
        <p:spPr bwMode="auto">
          <a:xfrm>
            <a:off x="6103938" y="4076700"/>
            <a:ext cx="844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0">
                <a:solidFill>
                  <a:schemeClr val="bg1"/>
                </a:solidFill>
              </a:rPr>
              <a:t>ALMA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99BE3E5-9478-4E45-8EB3-7F56FF3B1AA2}" type="slidenum">
              <a:rPr lang="en-GB"/>
              <a:pPr/>
              <a:t>46</a:t>
            </a:fld>
            <a:endParaRPr lang="en-GB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Chajnantor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052513"/>
            <a:ext cx="5113337" cy="573405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mtClean="0"/>
              <a:t>APEX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/>
              <a:t>12m sub-millimeter antenna, operated by ESO @ Sequitor</a:t>
            </a:r>
          </a:p>
          <a:p>
            <a:pPr lvl="1" eaLnBrk="1" hangingPunct="1"/>
            <a:r>
              <a:rPr lang="en-US" smtClean="0"/>
              <a:t>MPG (50%), Sweden (23%) and ESO (27%)</a:t>
            </a:r>
          </a:p>
          <a:p>
            <a:pPr eaLnBrk="1" hangingPunct="1">
              <a:spcBef>
                <a:spcPct val="30000"/>
              </a:spcBef>
            </a:pPr>
            <a:r>
              <a:rPr lang="en-US" smtClean="0"/>
              <a:t>ALMA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/>
              <a:t>Transformational science</a:t>
            </a:r>
          </a:p>
          <a:p>
            <a:pPr lvl="1" eaLnBrk="1" hangingPunct="1"/>
            <a:r>
              <a:rPr lang="en-US" smtClean="0"/>
              <a:t>66 antennas at 5050m</a:t>
            </a:r>
          </a:p>
          <a:p>
            <a:pPr lvl="1" eaLnBrk="1" hangingPunct="1"/>
            <a:r>
              <a:rPr lang="en-US" smtClean="0"/>
              <a:t>Operations support                 at 2950m</a:t>
            </a:r>
          </a:p>
          <a:p>
            <a:pPr lvl="1" eaLnBrk="1" hangingPunct="1"/>
            <a:r>
              <a:rPr lang="en-US" smtClean="0"/>
              <a:t>Global partnership                with North America                 East Asia &amp; Chile  </a:t>
            </a:r>
          </a:p>
        </p:txBody>
      </p:sp>
      <p:pic>
        <p:nvPicPr>
          <p:cNvPr id="19461" name="Picture 4" descr="apex"/>
          <p:cNvPicPr>
            <a:picLocks noChangeAspect="1" noChangeArrowheads="1"/>
          </p:cNvPicPr>
          <p:nvPr/>
        </p:nvPicPr>
        <p:blipFill>
          <a:blip r:embed="rId2" cstate="print"/>
          <a:srcRect b="17001"/>
          <a:stretch>
            <a:fillRect/>
          </a:stretch>
        </p:blipFill>
        <p:spPr bwMode="auto">
          <a:xfrm>
            <a:off x="6662738" y="1144588"/>
            <a:ext cx="2373312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9301" name="Text Box 5"/>
          <p:cNvSpPr txBox="1">
            <a:spLocks noChangeArrowheads="1"/>
          </p:cNvSpPr>
          <p:nvPr/>
        </p:nvSpPr>
        <p:spPr bwMode="auto">
          <a:xfrm>
            <a:off x="8186738" y="5624513"/>
            <a:ext cx="706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OSF</a:t>
            </a:r>
          </a:p>
        </p:txBody>
      </p:sp>
      <p:sp>
        <p:nvSpPr>
          <p:cNvPr id="19463" name="Text Box 6"/>
          <p:cNvSpPr txBox="1">
            <a:spLocks noChangeArrowheads="1"/>
          </p:cNvSpPr>
          <p:nvPr/>
        </p:nvSpPr>
        <p:spPr bwMode="auto">
          <a:xfrm>
            <a:off x="8172450" y="1160463"/>
            <a:ext cx="86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chemeClr val="bg1"/>
                </a:solidFill>
              </a:rPr>
              <a:t>APEX</a:t>
            </a:r>
          </a:p>
        </p:txBody>
      </p:sp>
      <p:pic>
        <p:nvPicPr>
          <p:cNvPr id="19464" name="Picture 7" descr="Abendlicht_OS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4467225"/>
            <a:ext cx="39306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5" name="Text Box 8"/>
          <p:cNvSpPr txBox="1">
            <a:spLocks noChangeArrowheads="1"/>
          </p:cNvSpPr>
          <p:nvPr/>
        </p:nvSpPr>
        <p:spPr bwMode="auto">
          <a:xfrm>
            <a:off x="8258175" y="6127750"/>
            <a:ext cx="706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chemeClr val="bg1"/>
                </a:solidFill>
              </a:rPr>
              <a:t>OSF</a:t>
            </a:r>
          </a:p>
        </p:txBody>
      </p:sp>
      <p:pic>
        <p:nvPicPr>
          <p:cNvPr id="19466" name="Picture 9" descr="phot-35b-07-preview"/>
          <p:cNvPicPr>
            <a:picLocks noChangeAspect="1" noChangeArrowheads="1"/>
          </p:cNvPicPr>
          <p:nvPr/>
        </p:nvPicPr>
        <p:blipFill>
          <a:blip r:embed="rId4" cstate="print"/>
          <a:srcRect l="51768" t="5905" b="23622"/>
          <a:stretch>
            <a:fillRect/>
          </a:stretch>
        </p:blipFill>
        <p:spPr bwMode="auto">
          <a:xfrm>
            <a:off x="7807325" y="2997200"/>
            <a:ext cx="12287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10" descr="Sequitor 008"/>
          <p:cNvPicPr>
            <a:picLocks noChangeAspect="1" noChangeArrowheads="1"/>
          </p:cNvPicPr>
          <p:nvPr/>
        </p:nvPicPr>
        <p:blipFill>
          <a:blip r:embed="rId5" cstate="print"/>
          <a:srcRect l="9227" t="1677" r="11073"/>
          <a:stretch>
            <a:fillRect/>
          </a:stretch>
        </p:blipFill>
        <p:spPr bwMode="auto">
          <a:xfrm>
            <a:off x="6084888" y="3016250"/>
            <a:ext cx="1655762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EA3BF-C421-47A0-B8C3-42B2A73528E2}" type="slidenum">
              <a:rPr lang="en-US"/>
              <a:pPr/>
              <a:t>47</a:t>
            </a:fld>
            <a:endParaRPr lang="en-US"/>
          </a:p>
        </p:txBody>
      </p:sp>
      <p:pic>
        <p:nvPicPr>
          <p:cNvPr id="13313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257925"/>
            <a:ext cx="419100" cy="5238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6096000"/>
            <a:ext cx="476250" cy="69215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/>
          </p:cNvSpPr>
          <p:nvPr/>
        </p:nvSpPr>
        <p:spPr bwMode="auto">
          <a:xfrm>
            <a:off x="914400" y="6400800"/>
            <a:ext cx="7035800" cy="2794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/>
          <a:lstStyle/>
          <a:p>
            <a:pPr marL="39688"/>
            <a:r>
              <a:rPr lang="en-US" sz="1200" b="1">
                <a:solidFill>
                  <a:srgbClr val="666666"/>
                </a:solidFill>
                <a:latin typeface="Helvetica" charset="0"/>
                <a:cs typeface="Helvetica" charset="0"/>
                <a:sym typeface="Helvetica" charset="0"/>
              </a:rPr>
              <a:t>Leonardo Testi</a:t>
            </a:r>
            <a:r>
              <a:rPr lang="en-US" sz="1200">
                <a:solidFill>
                  <a:srgbClr val="666666"/>
                </a:solidFill>
                <a:latin typeface="Helvetica" charset="0"/>
                <a:cs typeface="Helvetica" charset="0"/>
                <a:sym typeface="Helvetica" charset="0"/>
              </a:rPr>
              <a:t>: ALMA, Bonn, 8 Oct 2009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38213"/>
            <a:ext cx="9144000" cy="6872287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  <p:sp>
        <p:nvSpPr>
          <p:cNvPr id="1331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39800"/>
          </a:xfrm>
          <a:ln/>
        </p:spPr>
        <p:txBody>
          <a:bodyPr rIns="132080"/>
          <a:lstStyle/>
          <a:p>
            <a:r>
              <a:rPr lang="en-US"/>
              <a:t>First antenna at 5000m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85800" y="5410200"/>
            <a:ext cx="7772400" cy="1447800"/>
          </a:xfrm>
          <a:ln/>
        </p:spPr>
        <p:txBody>
          <a:bodyPr rIns="132080"/>
          <a:lstStyle/>
          <a:p>
            <a:endParaRPr lang="en-US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7886700" y="6400800"/>
            <a:ext cx="303213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fld id="{3D9540BE-5065-4FC3-BE74-549BDC62E045}" type="slidenum">
              <a:rPr lang="en-US" sz="1400">
                <a:solidFill>
                  <a:srgbClr val="6600FF"/>
                </a:solidFill>
                <a:latin typeface="Comic Sans MS" pitchFamily="66" charset="0"/>
                <a:ea typeface="Comic Sans MS" pitchFamily="66" charset="0"/>
                <a:cs typeface="Comic Sans MS" pitchFamily="66" charset="0"/>
                <a:sym typeface="Comic Sans MS" pitchFamily="66" charset="0"/>
              </a:rPr>
              <a:pPr algn="ctr"/>
              <a:t>47</a:t>
            </a:fld>
            <a:endParaRPr lang="en-US" sz="1400">
              <a:solidFill>
                <a:srgbClr val="6600FF"/>
              </a:solidFill>
              <a:latin typeface="Comic Sans MS" pitchFamily="66" charset="0"/>
              <a:ea typeface="Comic Sans MS" pitchFamily="66" charset="0"/>
              <a:cs typeface="Comic Sans MS" pitchFamily="66" charset="0"/>
              <a:sym typeface="Comic Sans MS" pitchFamily="66" charset="0"/>
            </a:endParaRPr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0163" y="901700"/>
            <a:ext cx="9269413" cy="5995988"/>
          </a:xfrm>
          <a:prstGeom prst="rect">
            <a:avLst/>
          </a:prstGeom>
          <a:noFill/>
          <a:ln w="12700" cap="flat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2781824" presetClass="entr" presetSubtype="4568537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rrowheads="1"/>
          </p:cNvPicPr>
          <p:nvPr/>
        </p:nvPicPr>
        <p:blipFill>
          <a:blip r:embed="rId2" cstate="print"/>
          <a:srcRect b="2650"/>
          <a:stretch>
            <a:fillRect/>
          </a:stretch>
        </p:blipFill>
        <p:spPr bwMode="auto">
          <a:xfrm>
            <a:off x="0" y="1219200"/>
            <a:ext cx="9144000" cy="405606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610600" cy="1752600"/>
          </a:xfrm>
          <a:ln/>
        </p:spPr>
        <p:txBody>
          <a:bodyPr rIns="132080"/>
          <a:lstStyle/>
          <a:p>
            <a:r>
              <a:rPr lang="en-US"/>
              <a:t>Sensitivity and Resolution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62000" y="5486400"/>
            <a:ext cx="7772400" cy="1295400"/>
          </a:xfrm>
          <a:ln/>
        </p:spPr>
        <p:txBody>
          <a:bodyPr rIns="132080">
            <a:normAutofit fontScale="92500" lnSpcReduction="20000"/>
          </a:bodyPr>
          <a:lstStyle/>
          <a:p>
            <a:pPr indent="22225">
              <a:buNone/>
            </a:pPr>
            <a:r>
              <a:rPr lang="en-US" dirty="0"/>
              <a:t>In the (sub-)millimeter the inverse K-correction compensates for the distance as z increases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History of Galaxies</a:t>
            </a:r>
          </a:p>
        </p:txBody>
      </p:sp>
      <p:pic>
        <p:nvPicPr>
          <p:cNvPr id="13318" name="Picture 6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5588" y="1143000"/>
            <a:ext cx="6091237" cy="432593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European ground-based telescopes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Spain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GTC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6600"/>
                </a:solidFill>
              </a:rPr>
              <a:t>WHT</a:t>
            </a:r>
            <a:r>
              <a:rPr lang="en-US" dirty="0" smtClean="0"/>
              <a:t>, ING, </a:t>
            </a:r>
            <a:r>
              <a:rPr lang="en-US" dirty="0" smtClean="0">
                <a:solidFill>
                  <a:srgbClr val="006600"/>
                </a:solidFill>
              </a:rPr>
              <a:t>TNG</a:t>
            </a:r>
            <a:r>
              <a:rPr lang="en-US" dirty="0" smtClean="0"/>
              <a:t>, NOT, MAGIC, </a:t>
            </a:r>
            <a:r>
              <a:rPr lang="en-US" dirty="0" err="1" smtClean="0">
                <a:solidFill>
                  <a:srgbClr val="006600"/>
                </a:solidFill>
              </a:rPr>
              <a:t>Calar</a:t>
            </a:r>
            <a:r>
              <a:rPr lang="en-US" dirty="0" smtClean="0">
                <a:solidFill>
                  <a:srgbClr val="006600"/>
                </a:solidFill>
              </a:rPr>
              <a:t> Alto</a:t>
            </a:r>
            <a:r>
              <a:rPr lang="en-US" dirty="0" smtClean="0"/>
              <a:t>, IRAM</a:t>
            </a:r>
          </a:p>
          <a:p>
            <a:pPr lvl="1"/>
            <a:r>
              <a:rPr lang="en-US" dirty="0" smtClean="0"/>
              <a:t>Solar telescopes</a:t>
            </a:r>
          </a:p>
          <a:p>
            <a:r>
              <a:rPr lang="en-US" dirty="0" smtClean="0"/>
              <a:t>France</a:t>
            </a:r>
          </a:p>
          <a:p>
            <a:pPr lvl="1"/>
            <a:r>
              <a:rPr lang="en-US" dirty="0" smtClean="0">
                <a:solidFill>
                  <a:srgbClr val="006600"/>
                </a:solidFill>
              </a:rPr>
              <a:t>CFHT</a:t>
            </a:r>
            <a:r>
              <a:rPr lang="en-US" dirty="0" smtClean="0"/>
              <a:t>, (Dome C on Antarctica), IRAM</a:t>
            </a:r>
          </a:p>
          <a:p>
            <a:r>
              <a:rPr lang="en-US" dirty="0" smtClean="0"/>
              <a:t>Germany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LBT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FF0000"/>
                </a:solidFill>
              </a:rPr>
              <a:t> HET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FF0000"/>
                </a:solidFill>
              </a:rPr>
              <a:t> SALT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006600"/>
                </a:solidFill>
              </a:rPr>
              <a:t>Calar</a:t>
            </a:r>
            <a:r>
              <a:rPr lang="en-US" dirty="0" smtClean="0">
                <a:solidFill>
                  <a:srgbClr val="006600"/>
                </a:solidFill>
              </a:rPr>
              <a:t> Alto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MAGIC, HESS, APEX, IRAM</a:t>
            </a:r>
          </a:p>
          <a:p>
            <a:r>
              <a:rPr lang="en-US" dirty="0" smtClean="0"/>
              <a:t>United Kingdom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Gemini (North and South)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6600"/>
                </a:solidFill>
              </a:rPr>
              <a:t>(AAT)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6600"/>
                </a:solidFill>
              </a:rPr>
              <a:t>UKIRT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6600"/>
                </a:solidFill>
              </a:rPr>
              <a:t>WHT</a:t>
            </a:r>
            <a:r>
              <a:rPr lang="en-US" dirty="0" smtClean="0"/>
              <a:t>, JCMT, </a:t>
            </a:r>
            <a:r>
              <a:rPr lang="en-US" dirty="0" err="1" smtClean="0"/>
              <a:t>eMERLIN</a:t>
            </a:r>
            <a:endParaRPr lang="en-US" dirty="0" smtClean="0"/>
          </a:p>
          <a:p>
            <a:r>
              <a:rPr lang="en-US" dirty="0" smtClean="0"/>
              <a:t>Italy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LBT</a:t>
            </a:r>
            <a:r>
              <a:rPr lang="en-US" dirty="0" smtClean="0">
                <a:solidFill>
                  <a:srgbClr val="006600"/>
                </a:solidFill>
              </a:rPr>
              <a:t>, TNG</a:t>
            </a:r>
            <a:r>
              <a:rPr lang="en-US" dirty="0" smtClean="0"/>
              <a:t>, (Dome C)</a:t>
            </a:r>
          </a:p>
          <a:p>
            <a:r>
              <a:rPr lang="en-US" dirty="0" smtClean="0"/>
              <a:t>International</a:t>
            </a:r>
          </a:p>
          <a:p>
            <a:pPr lvl="1"/>
            <a:r>
              <a:rPr lang="en-US" dirty="0" smtClean="0"/>
              <a:t>European VLBI Network, LOFAR, ESO</a:t>
            </a:r>
          </a:p>
          <a:p>
            <a:pPr lvl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ln/>
        </p:spPr>
        <p:txBody>
          <a:bodyPr rIns="132080"/>
          <a:lstStyle/>
          <a:p>
            <a:r>
              <a:rPr lang="en-US"/>
              <a:t>ALMA Science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8001000" cy="5181600"/>
          </a:xfrm>
          <a:ln/>
        </p:spPr>
        <p:txBody>
          <a:bodyPr rIns="132080"/>
          <a:lstStyle/>
          <a:p>
            <a:pPr>
              <a:lnSpc>
                <a:spcPct val="90000"/>
              </a:lnSpc>
            </a:pPr>
            <a:r>
              <a:rPr lang="en-US" sz="1800" dirty="0"/>
              <a:t>Star Formation, Proto-planets in nearby disks</a:t>
            </a:r>
          </a:p>
          <a:p>
            <a:pPr>
              <a:lnSpc>
                <a:spcPct val="90000"/>
              </a:lnSpc>
            </a:pPr>
            <a:r>
              <a:rPr lang="en-US" sz="1800" dirty="0" err="1"/>
              <a:t>Astrochemistry</a:t>
            </a:r>
            <a:r>
              <a:rPr lang="en-US" sz="1800" dirty="0"/>
              <a:t> 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Interstellar medium (Galaxy, Local Group)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High-</a:t>
            </a:r>
            <a:r>
              <a:rPr lang="en-US" sz="1800" dirty="0" err="1"/>
              <a:t>redshift</a:t>
            </a:r>
            <a:r>
              <a:rPr lang="en-US" sz="1800" dirty="0"/>
              <a:t> deep fields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i="1" dirty="0"/>
              <a:t>+130 projects in first 3yrs – DRSP 2.1</a:t>
            </a:r>
          </a:p>
          <a:p>
            <a:pPr marL="782638" lvl="1">
              <a:lnSpc>
                <a:spcPct val="90000"/>
              </a:lnSpc>
            </a:pPr>
            <a:r>
              <a:rPr lang="en-US" sz="1800" u="sng" dirty="0">
                <a:hlinkClick r:id="rId2"/>
              </a:rPr>
              <a:t>http://www.eso.org</a:t>
            </a:r>
            <a:r>
              <a:rPr lang="en-US" sz="1800" dirty="0"/>
              <a:t>/sci/facilities/alma/science/drsp/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endParaRPr lang="en-US" sz="1800" i="1" dirty="0"/>
          </a:p>
          <a:p>
            <a:pPr>
              <a:lnSpc>
                <a:spcPct val="90000"/>
              </a:lnSpc>
            </a:pPr>
            <a:r>
              <a:rPr lang="en-US" sz="1800" b="1" dirty="0"/>
              <a:t>ALMA Science is for everyone</a:t>
            </a:r>
            <a:endParaRPr lang="en-US" sz="1800" b="1" dirty="0">
              <a:ea typeface="ヒラギノ角ゴ ProN W6" charset="0"/>
              <a:cs typeface="ヒラギノ角ゴ ProN W6" charset="0"/>
            </a:endParaRPr>
          </a:p>
          <a:p>
            <a:pPr marL="1182688" lvl="2">
              <a:lnSpc>
                <a:spcPct val="90000"/>
              </a:lnSpc>
            </a:pPr>
            <a:r>
              <a:rPr lang="en-US" sz="1600" dirty="0"/>
              <a:t>High resolution/sensitivity 3D instrument at mm-</a:t>
            </a:r>
            <a:r>
              <a:rPr lang="en-US" sz="1600" dirty="0" err="1"/>
              <a:t>wl</a:t>
            </a:r>
            <a:endParaRPr lang="en-US" sz="1600" dirty="0"/>
          </a:p>
          <a:p>
            <a:pPr marL="1182688" lvl="2">
              <a:lnSpc>
                <a:spcPct val="90000"/>
              </a:lnSpc>
            </a:pPr>
            <a:r>
              <a:rPr lang="en-US" sz="1600" dirty="0"/>
              <a:t>100% service observing with full dynamic scheduling</a:t>
            </a:r>
          </a:p>
          <a:p>
            <a:pPr marL="1182688" lvl="2">
              <a:lnSpc>
                <a:spcPct val="90000"/>
              </a:lnSpc>
            </a:pPr>
            <a:r>
              <a:rPr lang="en-US" sz="1600" dirty="0"/>
              <a:t>Complete e2e data flow system </a:t>
            </a:r>
          </a:p>
          <a:p>
            <a:pPr marL="1182688" lvl="2">
              <a:lnSpc>
                <a:spcPct val="90000"/>
              </a:lnSpc>
            </a:pPr>
            <a:r>
              <a:rPr lang="en-US" sz="1600" dirty="0"/>
              <a:t>Science quality images (cubes) delivered to the users</a:t>
            </a:r>
          </a:p>
          <a:p>
            <a:pPr marL="1182688" lvl="2">
              <a:lnSpc>
                <a:spcPct val="90000"/>
              </a:lnSpc>
            </a:pPr>
            <a:r>
              <a:rPr lang="en-US" sz="1600" dirty="0"/>
              <a:t>Raw, calibrations, pipeline processed data and recipes in archive</a:t>
            </a:r>
          </a:p>
          <a:p>
            <a:pPr marL="1182688" lvl="2">
              <a:lnSpc>
                <a:spcPct val="90000"/>
              </a:lnSpc>
            </a:pPr>
            <a:r>
              <a:rPr lang="en-US" sz="1600" dirty="0"/>
              <a:t>Friendly and widespread User Support through ARCs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52400" y="3543300"/>
            <a:ext cx="8636000" cy="2844800"/>
            <a:chOff x="152400" y="3543300"/>
            <a:chExt cx="8636000" cy="2844800"/>
          </a:xfrm>
        </p:grpSpPr>
        <p:pic>
          <p:nvPicPr>
            <p:cNvPr id="15366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2400" y="3543300"/>
              <a:ext cx="7394575" cy="2781300"/>
            </a:xfrm>
            <a:prstGeom prst="rect">
              <a:avLst/>
            </a:prstGeom>
            <a:noFill/>
            <a:ln w="12700" cap="flat">
              <a:noFill/>
              <a:round/>
              <a:headEnd/>
              <a:tailEnd/>
            </a:ln>
          </p:spPr>
        </p:pic>
        <p:sp>
          <p:nvSpPr>
            <p:cNvPr id="15367" name="Rectangle 7"/>
            <p:cNvSpPr>
              <a:spLocks/>
            </p:cNvSpPr>
            <p:nvPr/>
          </p:nvSpPr>
          <p:spPr bwMode="auto">
            <a:xfrm>
              <a:off x="2133600" y="3695700"/>
              <a:ext cx="2125663" cy="3683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 b="1">
                  <a:solidFill>
                    <a:schemeClr val="tx1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The Netherlands</a:t>
              </a:r>
            </a:p>
          </p:txBody>
        </p:sp>
        <p:sp>
          <p:nvSpPr>
            <p:cNvPr id="15368" name="Rectangle 8"/>
            <p:cNvSpPr>
              <a:spLocks/>
            </p:cNvSpPr>
            <p:nvPr/>
          </p:nvSpPr>
          <p:spPr bwMode="auto">
            <a:xfrm>
              <a:off x="1600200" y="5651500"/>
              <a:ext cx="850900" cy="3683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/>
            <a:lstStyle/>
            <a:p>
              <a:pPr marL="39688"/>
              <a:r>
                <a:rPr lang="en-US" sz="1800" b="1">
                  <a:solidFill>
                    <a:schemeClr val="tx1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IRAM</a:t>
              </a:r>
            </a:p>
          </p:txBody>
        </p:sp>
        <p:sp>
          <p:nvSpPr>
            <p:cNvPr id="15369" name="Rectangle 9"/>
            <p:cNvSpPr>
              <a:spLocks/>
            </p:cNvSpPr>
            <p:nvPr/>
          </p:nvSpPr>
          <p:spPr bwMode="auto">
            <a:xfrm>
              <a:off x="303213" y="4102100"/>
              <a:ext cx="536575" cy="3683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800" b="1">
                  <a:solidFill>
                    <a:schemeClr val="tx1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UK</a:t>
              </a:r>
            </a:p>
          </p:txBody>
        </p:sp>
        <p:sp>
          <p:nvSpPr>
            <p:cNvPr id="15370" name="Rectangle 10"/>
            <p:cNvSpPr>
              <a:spLocks/>
            </p:cNvSpPr>
            <p:nvPr/>
          </p:nvSpPr>
          <p:spPr bwMode="auto">
            <a:xfrm>
              <a:off x="4470400" y="6019800"/>
              <a:ext cx="850900" cy="3683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/>
            <a:lstStyle/>
            <a:p>
              <a:pPr marL="39688"/>
              <a:r>
                <a:rPr lang="en-US" sz="1800" b="1">
                  <a:solidFill>
                    <a:schemeClr val="tx1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Italy</a:t>
              </a:r>
            </a:p>
          </p:txBody>
        </p:sp>
        <p:sp>
          <p:nvSpPr>
            <p:cNvPr id="15371" name="Rectangle 11"/>
            <p:cNvSpPr>
              <a:spLocks/>
            </p:cNvSpPr>
            <p:nvPr/>
          </p:nvSpPr>
          <p:spPr bwMode="auto">
            <a:xfrm>
              <a:off x="5956300" y="5219700"/>
              <a:ext cx="1282700" cy="3683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/>
            <a:lstStyle/>
            <a:p>
              <a:pPr marL="39688"/>
              <a:r>
                <a:rPr lang="en-US" sz="1800" b="1">
                  <a:solidFill>
                    <a:schemeClr val="tx1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Germany</a:t>
              </a:r>
            </a:p>
          </p:txBody>
        </p:sp>
        <p:sp>
          <p:nvSpPr>
            <p:cNvPr id="15372" name="Rectangle 12"/>
            <p:cNvSpPr>
              <a:spLocks/>
            </p:cNvSpPr>
            <p:nvPr/>
          </p:nvSpPr>
          <p:spPr bwMode="auto">
            <a:xfrm>
              <a:off x="6286500" y="3695700"/>
              <a:ext cx="1079500" cy="3683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/>
            <a:lstStyle/>
            <a:p>
              <a:pPr marL="39688"/>
              <a:r>
                <a:rPr lang="en-US" sz="1800" b="1">
                  <a:solidFill>
                    <a:schemeClr val="tx1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Nordic</a:t>
              </a:r>
            </a:p>
          </p:txBody>
        </p:sp>
        <p:pic>
          <p:nvPicPr>
            <p:cNvPr id="15373" name="Picture 1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02513" y="4686300"/>
              <a:ext cx="1079500" cy="1452563"/>
            </a:xfrm>
            <a:prstGeom prst="rect">
              <a:avLst/>
            </a:prstGeom>
            <a:noFill/>
            <a:ln w="12700" cap="flat">
              <a:noFill/>
              <a:round/>
              <a:headEnd/>
              <a:tailEnd/>
            </a:ln>
          </p:spPr>
        </p:pic>
        <p:sp>
          <p:nvSpPr>
            <p:cNvPr id="15374" name="Rectangle 14"/>
            <p:cNvSpPr>
              <a:spLocks/>
            </p:cNvSpPr>
            <p:nvPr/>
          </p:nvSpPr>
          <p:spPr bwMode="auto">
            <a:xfrm>
              <a:off x="7505700" y="4787900"/>
              <a:ext cx="1282700" cy="3683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40639" bIns="0"/>
            <a:lstStyle/>
            <a:p>
              <a:pPr marL="39688"/>
              <a:r>
                <a:rPr lang="en-US" sz="1800" b="1">
                  <a:solidFill>
                    <a:schemeClr val="tx1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CZ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626983" y="3962400"/>
            <a:ext cx="1136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Bulgaria?</a:t>
            </a:r>
          </a:p>
          <a:p>
            <a:r>
              <a:rPr lang="en-US" b="1" dirty="0" smtClean="0"/>
              <a:t>Romania?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1000"/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86611B-3E41-4228-BE8D-5CC32474F5F1}" type="slidenum">
              <a:rPr lang="en-GB"/>
              <a:pPr/>
              <a:t>51</a:t>
            </a:fld>
            <a:endParaRPr lang="en-GB"/>
          </a:p>
        </p:txBody>
      </p:sp>
      <p:sp>
        <p:nvSpPr>
          <p:cNvPr id="1804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E-ELT</a:t>
            </a:r>
          </a:p>
        </p:txBody>
      </p:sp>
      <p:sp>
        <p:nvSpPr>
          <p:cNvPr id="1804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125538"/>
            <a:ext cx="7554912" cy="49704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Detailed design study 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Baseline 42m primary mirror</a:t>
            </a:r>
            <a:endParaRPr lang="en-US" dirty="0">
              <a:cs typeface="Arial" charset="0"/>
            </a:endParaRPr>
          </a:p>
          <a:p>
            <a:pPr lvl="1"/>
            <a:r>
              <a:rPr lang="en-US" dirty="0">
                <a:cs typeface="Arial" charset="0"/>
              </a:rPr>
              <a:t>Adaptive optics </a:t>
            </a:r>
            <a:r>
              <a:rPr lang="en-US" dirty="0" smtClean="0">
                <a:cs typeface="Arial" charset="0"/>
              </a:rPr>
              <a:t>built-in</a:t>
            </a:r>
            <a:endParaRPr lang="en-US" dirty="0">
              <a:cs typeface="Arial" charset="0"/>
            </a:endParaRPr>
          </a:p>
          <a:p>
            <a:pPr lvl="1"/>
            <a:r>
              <a:rPr lang="en-US" dirty="0">
                <a:cs typeface="Arial" charset="0"/>
              </a:rPr>
              <a:t>Industry strongly engaged</a:t>
            </a:r>
          </a:p>
          <a:p>
            <a:pPr lvl="1"/>
            <a:r>
              <a:rPr lang="en-US" dirty="0" smtClean="0">
                <a:cs typeface="Arial" charset="0"/>
              </a:rPr>
              <a:t>Study </a:t>
            </a:r>
            <a:r>
              <a:rPr lang="en-US" dirty="0">
                <a:cs typeface="Arial" charset="0"/>
              </a:rPr>
              <a:t>complete in 2010</a:t>
            </a:r>
          </a:p>
          <a:p>
            <a:pPr>
              <a:spcBef>
                <a:spcPct val="40000"/>
              </a:spcBef>
            </a:pPr>
            <a:r>
              <a:rPr lang="en-US" dirty="0">
                <a:cs typeface="Arial" charset="0"/>
              </a:rPr>
              <a:t>Project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Builds on </a:t>
            </a:r>
            <a:r>
              <a:rPr lang="en-US" i="1" dirty="0"/>
              <a:t>entire</a:t>
            </a:r>
            <a:r>
              <a:rPr lang="en-US" dirty="0"/>
              <a:t> expertise at ESO </a:t>
            </a:r>
            <a:r>
              <a:rPr lang="en-US" i="1" dirty="0"/>
              <a:t>and</a:t>
            </a:r>
            <a:r>
              <a:rPr lang="en-US" dirty="0"/>
              <a:t> in </a:t>
            </a:r>
            <a:r>
              <a:rPr lang="en-US" dirty="0" smtClean="0"/>
              <a:t>the member </a:t>
            </a:r>
            <a:r>
              <a:rPr lang="en-US" dirty="0"/>
              <a:t>states</a:t>
            </a:r>
          </a:p>
          <a:p>
            <a:pPr lvl="1"/>
            <a:r>
              <a:rPr lang="en-US" dirty="0"/>
              <a:t>Construction 2011-2018</a:t>
            </a:r>
          </a:p>
          <a:p>
            <a:pPr lvl="1"/>
            <a:r>
              <a:rPr lang="en-US" dirty="0"/>
              <a:t>Synergy: JWST/ALMA/SKA</a:t>
            </a:r>
            <a:endParaRPr lang="en-US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>
          <a:xfrm>
            <a:off x="1422400" y="292100"/>
            <a:ext cx="6210300" cy="622300"/>
          </a:xfrm>
          <a:ln/>
        </p:spPr>
        <p:txBody>
          <a:bodyPr rIns="132080">
            <a:normAutofit fontScale="90000"/>
          </a:bodyPr>
          <a:lstStyle/>
          <a:p>
            <a:r>
              <a:rPr lang="en-US">
                <a:latin typeface="Gill Sans" charset="0"/>
                <a:ea typeface="Gill Sans" charset="0"/>
                <a:cs typeface="Gill Sans" charset="0"/>
                <a:sym typeface="Gill Sans" charset="0"/>
              </a:rPr>
              <a:t>The  Science</a:t>
            </a:r>
            <a:endParaRPr lang="en-US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5689600" cy="5168900"/>
          </a:xfrm>
          <a:ln/>
        </p:spPr>
        <p:txBody>
          <a:bodyPr rIns="132080">
            <a:normAutofit fontScale="77500" lnSpcReduction="20000"/>
          </a:bodyPr>
          <a:lstStyle/>
          <a:p>
            <a:pPr>
              <a:buFont typeface="Gill Sans" charset="0"/>
              <a:buChar char="•"/>
            </a:pPr>
            <a:r>
              <a:rPr lang="en-US" dirty="0">
                <a:solidFill>
                  <a:srgbClr val="4169AA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Contemporary Science</a:t>
            </a:r>
            <a:r>
              <a:rPr lang="en-US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: </a:t>
            </a:r>
            <a:r>
              <a:rPr lang="en-US" dirty="0" err="1">
                <a:latin typeface="Gill Sans" charset="0"/>
                <a:ea typeface="Gill Sans" charset="0"/>
                <a:cs typeface="Gill Sans" charset="0"/>
                <a:sym typeface="Gill Sans" charset="0"/>
              </a:rPr>
              <a:t>Exo</a:t>
            </a:r>
            <a:r>
              <a:rPr lang="en-US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-planets, planet formation, resolved stellar populations beyond the Local Group, Black Holes, the physics of high </a:t>
            </a:r>
            <a:r>
              <a:rPr lang="en-US" dirty="0" err="1">
                <a:latin typeface="Gill Sans" charset="0"/>
                <a:ea typeface="Gill Sans" charset="0"/>
                <a:cs typeface="Gill Sans" charset="0"/>
                <a:sym typeface="Gill Sans" charset="0"/>
              </a:rPr>
              <a:t>redshift</a:t>
            </a:r>
            <a:r>
              <a:rPr lang="en-US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 galaxies, the expansion of the universe, ...</a:t>
            </a:r>
            <a:endParaRPr lang="en-US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>
              <a:buFont typeface="Gill Sans" charset="0"/>
              <a:buChar char="•"/>
            </a:pPr>
            <a:endParaRPr lang="en-US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>
              <a:buFont typeface="Gill Sans" charset="0"/>
              <a:buChar char="•"/>
            </a:pPr>
            <a:r>
              <a:rPr lang="en-US" dirty="0">
                <a:solidFill>
                  <a:srgbClr val="4169AA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Synergies with other top facilities</a:t>
            </a:r>
            <a:r>
              <a:rPr lang="en-US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: ALMA, JWST, survey telescopes, SKA, ...</a:t>
            </a:r>
            <a:endParaRPr lang="en-US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>
              <a:buFont typeface="Gill Sans" charset="0"/>
              <a:buChar char="•"/>
            </a:pPr>
            <a:endParaRPr lang="en-US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>
              <a:buFont typeface="Gill Sans" charset="0"/>
              <a:buChar char="•"/>
            </a:pPr>
            <a:r>
              <a:rPr lang="en-US" dirty="0">
                <a:solidFill>
                  <a:srgbClr val="4169AA"/>
                </a:solidFill>
                <a:latin typeface="Gill Sans" charset="0"/>
                <a:ea typeface="Gill Sans" charset="0"/>
                <a:cs typeface="Gill Sans" charset="0"/>
                <a:sym typeface="Gill Sans" charset="0"/>
              </a:rPr>
              <a:t>Discoveries</a:t>
            </a:r>
            <a:r>
              <a:rPr lang="en-US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: opening new </a:t>
            </a:r>
            <a:r>
              <a:rPr lang="en-US" dirty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/>
            </a:r>
            <a:br>
              <a:rPr lang="en-US" dirty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</a:br>
            <a:r>
              <a:rPr lang="en-US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parameter space in spatial </a:t>
            </a:r>
            <a:r>
              <a:rPr lang="en-US" dirty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/>
            </a:r>
            <a:br>
              <a:rPr lang="en-US" dirty="0"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</a:br>
            <a:r>
              <a:rPr lang="en-US" dirty="0">
                <a:latin typeface="Gill Sans" charset="0"/>
                <a:ea typeface="Gill Sans" charset="0"/>
                <a:cs typeface="Gill Sans" charset="0"/>
                <a:sym typeface="Gill Sans" charset="0"/>
              </a:rPr>
              <a:t>resolution and sensitivity, ...</a:t>
            </a:r>
            <a:endParaRPr lang="en-US" dirty="0"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023100" y="2743200"/>
            <a:ext cx="1816100" cy="1182688"/>
            <a:chOff x="7023100" y="2794000"/>
            <a:chExt cx="1816100" cy="1182688"/>
          </a:xfrm>
        </p:grpSpPr>
        <p:pic>
          <p:nvPicPr>
            <p:cNvPr id="5121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23100" y="2806700"/>
              <a:ext cx="1816100" cy="116998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5131" name="Rectangle 11"/>
            <p:cNvSpPr>
              <a:spLocks/>
            </p:cNvSpPr>
            <p:nvPr/>
          </p:nvSpPr>
          <p:spPr bwMode="auto">
            <a:xfrm>
              <a:off x="7023100" y="2794000"/>
              <a:ext cx="471488" cy="3048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rgbClr val="FFFFFF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SKA</a:t>
              </a:r>
            </a:p>
          </p:txBody>
        </p:sp>
      </p:grpSp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0400" y="1036638"/>
            <a:ext cx="2303463" cy="167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8275" y="3568700"/>
            <a:ext cx="1906588" cy="10795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  <a:miter lim="800000"/>
            <a:headEnd/>
            <a:tailEnd/>
          </a:ln>
        </p:spPr>
      </p:pic>
      <p:grpSp>
        <p:nvGrpSpPr>
          <p:cNvPr id="15" name="Group 14"/>
          <p:cNvGrpSpPr/>
          <p:nvPr/>
        </p:nvGrpSpPr>
        <p:grpSpPr>
          <a:xfrm>
            <a:off x="5867400" y="4292600"/>
            <a:ext cx="1754188" cy="1347788"/>
            <a:chOff x="5867400" y="4343400"/>
            <a:chExt cx="1754188" cy="1347788"/>
          </a:xfrm>
        </p:grpSpPr>
        <p:pic>
          <p:nvPicPr>
            <p:cNvPr id="5127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67400" y="4357688"/>
              <a:ext cx="1754188" cy="13335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5130" name="Rectangle 10"/>
            <p:cNvSpPr>
              <a:spLocks/>
            </p:cNvSpPr>
            <p:nvPr/>
          </p:nvSpPr>
          <p:spPr bwMode="auto">
            <a:xfrm>
              <a:off x="5867400" y="4343400"/>
              <a:ext cx="573088" cy="3048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>
                  <a:solidFill>
                    <a:srgbClr val="FFFFFF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JWST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876800" y="5168900"/>
            <a:ext cx="1968500" cy="1333500"/>
            <a:chOff x="4876800" y="5219700"/>
            <a:chExt cx="1968500" cy="1333500"/>
          </a:xfrm>
        </p:grpSpPr>
        <p:pic>
          <p:nvPicPr>
            <p:cNvPr id="5128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76800" y="5238750"/>
              <a:ext cx="1968500" cy="131445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5129" name="Rectangle 9"/>
            <p:cNvSpPr>
              <a:spLocks/>
            </p:cNvSpPr>
            <p:nvPr/>
          </p:nvSpPr>
          <p:spPr bwMode="auto">
            <a:xfrm>
              <a:off x="4876800" y="5219700"/>
              <a:ext cx="617538" cy="304800"/>
            </a:xfrm>
            <a:prstGeom prst="rect">
              <a:avLst/>
            </a:prstGeom>
            <a:noFill/>
            <a:ln w="12700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 dirty="0">
                  <a:solidFill>
                    <a:srgbClr val="FFFFFF"/>
                  </a:solidFill>
                  <a:latin typeface="Gill Sans" charset="0"/>
                  <a:ea typeface="Gill Sans" charset="0"/>
                  <a:cs typeface="Gill Sans" charset="0"/>
                  <a:sym typeface="Gill Sans" charset="0"/>
                </a:rPr>
                <a:t>ALMA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ED4C8C6-E620-4642-804E-FE7F09737A08}" type="slidenum">
              <a:rPr lang="en-GB"/>
              <a:pPr/>
              <a:t>53</a:t>
            </a:fld>
            <a:endParaRPr lang="en-GB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The Survey Telescopes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17637"/>
            <a:ext cx="4537075" cy="4754563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GB" dirty="0" smtClean="0"/>
              <a:t>Under construction</a:t>
            </a:r>
          </a:p>
          <a:p>
            <a:pPr lvl="1" eaLnBrk="1" hangingPunct="1">
              <a:spcBef>
                <a:spcPct val="10000"/>
              </a:spcBef>
            </a:pPr>
            <a:r>
              <a:rPr lang="en-GB" dirty="0" smtClean="0"/>
              <a:t>VST 2.6m for optical</a:t>
            </a:r>
          </a:p>
          <a:p>
            <a:pPr lvl="2">
              <a:spcBef>
                <a:spcPct val="10000"/>
              </a:spcBef>
            </a:pPr>
            <a:r>
              <a:rPr lang="en-US" dirty="0" smtClean="0"/>
              <a:t>Completion in 2010</a:t>
            </a:r>
            <a:endParaRPr lang="en-GB" dirty="0" smtClean="0"/>
          </a:p>
          <a:p>
            <a:pPr lvl="1" eaLnBrk="1" hangingPunct="1"/>
            <a:r>
              <a:rPr lang="en-GB" dirty="0" smtClean="0"/>
              <a:t>VISTA 4.1m for infrared</a:t>
            </a:r>
          </a:p>
          <a:p>
            <a:pPr lvl="2"/>
            <a:r>
              <a:rPr lang="en-GB" dirty="0" smtClean="0"/>
              <a:t>Currently in science verification</a:t>
            </a:r>
          </a:p>
          <a:p>
            <a:pPr eaLnBrk="1" hangingPunct="1">
              <a:spcBef>
                <a:spcPct val="40000"/>
              </a:spcBef>
            </a:pPr>
            <a:r>
              <a:rPr lang="en-GB" dirty="0" smtClean="0"/>
              <a:t>Science</a:t>
            </a:r>
          </a:p>
          <a:p>
            <a:pPr lvl="1" eaLnBrk="1" hangingPunct="1">
              <a:spcBef>
                <a:spcPct val="10000"/>
              </a:spcBef>
            </a:pPr>
            <a:r>
              <a:rPr lang="en-GB" dirty="0" smtClean="0"/>
              <a:t>Multi-year program of  large public surveys</a:t>
            </a:r>
          </a:p>
          <a:p>
            <a:pPr lvl="1" eaLnBrk="1" hangingPunct="1"/>
            <a:r>
              <a:rPr lang="en-GB" dirty="0" smtClean="0"/>
              <a:t>Coordinated by ESO</a:t>
            </a:r>
          </a:p>
          <a:p>
            <a:pPr lvl="1" eaLnBrk="1" hangingPunct="1"/>
            <a:r>
              <a:rPr lang="en-GB" dirty="0" smtClean="0"/>
              <a:t>Develops European survey capability</a:t>
            </a:r>
          </a:p>
        </p:txBody>
      </p:sp>
      <p:pic>
        <p:nvPicPr>
          <p:cNvPr id="17413" name="Picture 4" descr="VISTA Aug08"/>
          <p:cNvPicPr>
            <a:picLocks noChangeAspect="1" noChangeArrowheads="1"/>
          </p:cNvPicPr>
          <p:nvPr/>
        </p:nvPicPr>
        <p:blipFill>
          <a:blip r:embed="rId3" cstate="print"/>
          <a:srcRect b="2153"/>
          <a:stretch>
            <a:fillRect/>
          </a:stretch>
        </p:blipFill>
        <p:spPr bwMode="auto">
          <a:xfrm>
            <a:off x="5099050" y="3767138"/>
            <a:ext cx="3816350" cy="248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5" descr="DSC_3441"/>
          <p:cNvPicPr>
            <a:picLocks noChangeAspect="1" noChangeArrowheads="1"/>
          </p:cNvPicPr>
          <p:nvPr/>
        </p:nvPicPr>
        <p:blipFill>
          <a:blip r:embed="rId4" cstate="print"/>
          <a:srcRect t="7245" b="10143"/>
          <a:stretch>
            <a:fillRect/>
          </a:stretch>
        </p:blipFill>
        <p:spPr bwMode="auto">
          <a:xfrm>
            <a:off x="5099050" y="1319213"/>
            <a:ext cx="3779837" cy="24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 Box 6"/>
          <p:cNvSpPr txBox="1">
            <a:spLocks noChangeArrowheads="1"/>
          </p:cNvSpPr>
          <p:nvPr/>
        </p:nvSpPr>
        <p:spPr bwMode="auto">
          <a:xfrm>
            <a:off x="8220075" y="1438275"/>
            <a:ext cx="679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chemeClr val="bg1"/>
                </a:solidFill>
              </a:rPr>
              <a:t>VST</a:t>
            </a:r>
          </a:p>
        </p:txBody>
      </p:sp>
      <p:sp>
        <p:nvSpPr>
          <p:cNvPr id="17416" name="Text Box 7"/>
          <p:cNvSpPr txBox="1">
            <a:spLocks noChangeArrowheads="1"/>
          </p:cNvSpPr>
          <p:nvPr/>
        </p:nvSpPr>
        <p:spPr bwMode="auto">
          <a:xfrm>
            <a:off x="7980362" y="5807075"/>
            <a:ext cx="919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chemeClr val="bg1"/>
                </a:solidFill>
              </a:rPr>
              <a:t>VISTA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ESO Archive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 ESO data archive </a:t>
            </a:r>
          </a:p>
          <a:p>
            <a:pPr lvl="1"/>
            <a:r>
              <a:rPr lang="en-GB"/>
              <a:t>is a rich source of excellent data</a:t>
            </a:r>
          </a:p>
          <a:p>
            <a:pPr lvl="1"/>
            <a:r>
              <a:rPr lang="en-GB"/>
              <a:t>abstracts of previous proposals available</a:t>
            </a:r>
          </a:p>
          <a:p>
            <a:pPr lvl="1"/>
            <a:r>
              <a:rPr lang="en-GB"/>
              <a:t>data public one year after they have been delivered to the PI</a:t>
            </a:r>
          </a:p>
          <a:p>
            <a:pPr lvl="1"/>
            <a:r>
              <a:rPr lang="en-GB"/>
              <a:t>great way to compete with your competitor, if they got observing time</a:t>
            </a:r>
          </a:p>
          <a:p>
            <a:pPr lvl="1"/>
            <a:r>
              <a:rPr lang="en-GB"/>
              <a:t>easy retrieval and selection of calibration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 involved</a:t>
            </a:r>
            <a:endParaRPr lang="en-GB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Participate </a:t>
            </a:r>
            <a:r>
              <a:rPr lang="en-US" dirty="0"/>
              <a:t>in </a:t>
            </a:r>
            <a:r>
              <a:rPr lang="en-US" dirty="0" smtClean="0"/>
              <a:t>ESO </a:t>
            </a:r>
            <a:r>
              <a:rPr lang="en-US" dirty="0"/>
              <a:t>activities</a:t>
            </a:r>
          </a:p>
          <a:p>
            <a:pPr lvl="1"/>
            <a:r>
              <a:rPr lang="en-US" dirty="0"/>
              <a:t>get to know the </a:t>
            </a:r>
            <a:r>
              <a:rPr lang="en-US" dirty="0" err="1"/>
              <a:t>organisation</a:t>
            </a:r>
            <a:r>
              <a:rPr lang="en-US" dirty="0"/>
              <a:t> better</a:t>
            </a:r>
          </a:p>
          <a:p>
            <a:pPr lvl="1"/>
            <a:r>
              <a:rPr lang="en-US" dirty="0"/>
              <a:t>active interactions with ESO people</a:t>
            </a:r>
          </a:p>
          <a:p>
            <a:r>
              <a:rPr lang="en-US" dirty="0"/>
              <a:t>Have a lively scientific exchange with the (European) astronomical community</a:t>
            </a:r>
          </a:p>
          <a:p>
            <a:pPr lvl="1"/>
            <a:r>
              <a:rPr lang="en-US" dirty="0"/>
              <a:t>conferences, workshops</a:t>
            </a:r>
          </a:p>
          <a:p>
            <a:pPr lvl="1"/>
            <a:r>
              <a:rPr lang="en-US" dirty="0"/>
              <a:t>regularly publish your results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8" name="Title 1"/>
          <p:cNvSpPr>
            <a:spLocks noGrp="1"/>
          </p:cNvSpPr>
          <p:nvPr>
            <p:ph type="title"/>
          </p:nvPr>
        </p:nvSpPr>
        <p:spPr>
          <a:ln/>
        </p:spPr>
        <p:txBody>
          <a:bodyPr lIns="64291" tIns="32146" rIns="64291" bIns="32146">
            <a:normAutofit fontScale="90000"/>
          </a:bodyPr>
          <a:lstStyle/>
          <a:p>
            <a:r>
              <a:rPr lang="en-US" sz="4000"/>
              <a:t>European Extremely Large Telescope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ELT2008ANI1_MPEG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45267" y="1504950"/>
            <a:ext cx="9189267" cy="5156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 to telescopes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Most observatories have open access policies</a:t>
            </a:r>
          </a:p>
          <a:p>
            <a:pPr lvl="1"/>
            <a:r>
              <a:rPr lang="en-US" dirty="0" smtClean="0"/>
              <a:t>Preference for supporting institutes </a:t>
            </a:r>
          </a:p>
          <a:p>
            <a:r>
              <a:rPr lang="en-US" dirty="0" smtClean="0"/>
              <a:t>OPTICON Access program</a:t>
            </a:r>
          </a:p>
          <a:p>
            <a:pPr lvl="1"/>
            <a:r>
              <a:rPr lang="en-US" dirty="0" smtClean="0"/>
              <a:t>Access to 4m telescopes is supported by OPTICON funding for successful proposals</a:t>
            </a:r>
          </a:p>
          <a:p>
            <a:pPr lvl="2"/>
            <a:r>
              <a:rPr lang="en-US" dirty="0" smtClean="0"/>
              <a:t>ESO 3.6m, NTT, </a:t>
            </a:r>
            <a:r>
              <a:rPr lang="en-US" dirty="0" err="1" smtClean="0"/>
              <a:t>Calar</a:t>
            </a:r>
            <a:r>
              <a:rPr lang="en-US" dirty="0" smtClean="0"/>
              <a:t> Alto, WHT, TNG, and various others</a:t>
            </a:r>
          </a:p>
          <a:p>
            <a:r>
              <a:rPr lang="en-US" dirty="0" smtClean="0"/>
              <a:t>Archives!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You do not have to observe yourself any longer!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Service observing at many telescopes</a:t>
            </a:r>
          </a:p>
          <a:p>
            <a:r>
              <a:rPr lang="en-US" dirty="0" smtClean="0"/>
              <a:t>Massive surveys publicly available</a:t>
            </a:r>
          </a:p>
          <a:p>
            <a:pPr lvl="1"/>
            <a:r>
              <a:rPr lang="en-US" dirty="0" smtClean="0"/>
              <a:t>Sloan Digital Sky Survey (SDSS)</a:t>
            </a:r>
          </a:p>
          <a:p>
            <a:pPr lvl="1"/>
            <a:r>
              <a:rPr lang="en-US" dirty="0" smtClean="0"/>
              <a:t>CFHT Legacy Surveys</a:t>
            </a:r>
          </a:p>
          <a:p>
            <a:pPr lvl="1"/>
            <a:r>
              <a:rPr lang="en-US" dirty="0" smtClean="0"/>
              <a:t>UK Infrared </a:t>
            </a:r>
            <a:r>
              <a:rPr lang="en-GB" dirty="0" smtClean="0"/>
              <a:t>Deep Sky Survey (UKIDSS)</a:t>
            </a:r>
          </a:p>
          <a:p>
            <a:pPr lvl="1"/>
            <a:r>
              <a:rPr lang="en-US" dirty="0" smtClean="0"/>
              <a:t>GOODS/COSMOS</a:t>
            </a:r>
            <a:endParaRPr lang="en-GB" dirty="0" smtClean="0"/>
          </a:p>
          <a:p>
            <a:pPr lvl="1"/>
            <a:r>
              <a:rPr lang="en-US" dirty="0" smtClean="0"/>
              <a:t>VST Public Surveys</a:t>
            </a:r>
          </a:p>
          <a:p>
            <a:pPr lvl="1"/>
            <a:r>
              <a:rPr lang="en-US" dirty="0" smtClean="0"/>
              <a:t>VISTA Public Surveys</a:t>
            </a:r>
          </a:p>
          <a:p>
            <a:pPr lvl="1"/>
            <a:r>
              <a:rPr lang="en-US" dirty="0" err="1" smtClean="0"/>
              <a:t>PanSTARRS</a:t>
            </a:r>
            <a:r>
              <a:rPr lang="en-US" dirty="0" smtClean="0"/>
              <a:t> (US)</a:t>
            </a:r>
          </a:p>
          <a:p>
            <a:pPr lvl="1"/>
            <a:r>
              <a:rPr lang="en-US" dirty="0" smtClean="0"/>
              <a:t>Dark Energy Survey (US/European)</a:t>
            </a:r>
          </a:p>
          <a:p>
            <a:pPr lvl="1"/>
            <a:r>
              <a:rPr lang="en-US" dirty="0" smtClean="0"/>
              <a:t>Large Synoptic Survey Telescope (LSST – US; proposed)</a:t>
            </a:r>
          </a:p>
          <a:p>
            <a:r>
              <a:rPr lang="en-US" dirty="0" smtClean="0"/>
              <a:t>Large Archives </a:t>
            </a:r>
          </a:p>
          <a:p>
            <a:pPr lvl="1"/>
            <a:r>
              <a:rPr lang="en-US" dirty="0" smtClean="0"/>
              <a:t>ING, ESO, HST/MAST (US and mostly space)</a:t>
            </a:r>
          </a:p>
          <a:p>
            <a:pPr lvl="1" algn="r">
              <a:buNone/>
            </a:pPr>
            <a:r>
              <a:rPr lang="en-US" dirty="0" smtClean="0">
                <a:solidFill>
                  <a:srgbClr val="FF0000"/>
                </a:solidFill>
              </a:rPr>
              <a:t>Presentation by Eduardo Gonzalez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Similar for most observatories</a:t>
            </a:r>
          </a:p>
          <a:p>
            <a:r>
              <a:rPr lang="en-US" dirty="0" smtClean="0"/>
              <a:t>Defined in several communities</a:t>
            </a:r>
          </a:p>
          <a:p>
            <a:pPr lvl="1"/>
            <a:r>
              <a:rPr lang="en-US" dirty="0" err="1" smtClean="0"/>
              <a:t>Astronet</a:t>
            </a:r>
            <a:r>
              <a:rPr lang="en-US" dirty="0" smtClean="0"/>
              <a:t> Science Vision and Roadmap</a:t>
            </a:r>
          </a:p>
          <a:p>
            <a:pPr lvl="1"/>
            <a:r>
              <a:rPr lang="en-US" dirty="0" smtClean="0"/>
              <a:t>ESA Cosmic Vision initiative</a:t>
            </a:r>
          </a:p>
          <a:p>
            <a:pPr lvl="1"/>
            <a:r>
              <a:rPr lang="en-US" dirty="0" smtClean="0"/>
              <a:t>National decadal reviews</a:t>
            </a:r>
          </a:p>
          <a:p>
            <a:pPr lvl="1"/>
            <a:r>
              <a:rPr lang="en-US" dirty="0" smtClean="0"/>
              <a:t>Special publications</a:t>
            </a:r>
          </a:p>
          <a:p>
            <a:pPr lvl="2"/>
            <a:r>
              <a:rPr lang="en-US" dirty="0" smtClean="0"/>
              <a:t>ESA-ESO working group reports</a:t>
            </a:r>
          </a:p>
          <a:p>
            <a:pPr lvl="2"/>
            <a:r>
              <a:rPr lang="en-US" dirty="0" smtClean="0"/>
              <a:t>Specific fields (e.g. Connecting quarks with the Cosmos)</a:t>
            </a:r>
            <a:endParaRPr lang="en-GB" dirty="0" smtClean="0"/>
          </a:p>
          <a:p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themes</a:t>
            </a:r>
            <a:endParaRPr lang="en-GB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267323">
            <a:off x="405409" y="3058319"/>
            <a:ext cx="1752600" cy="2488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62849">
            <a:off x="5917537" y="344931"/>
            <a:ext cx="2321015" cy="336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766426">
            <a:off x="3460356" y="489587"/>
            <a:ext cx="196722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429175">
            <a:off x="5544792" y="4044219"/>
            <a:ext cx="1808745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246964">
            <a:off x="1169476" y="320906"/>
            <a:ext cx="1863134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CosmicVision_cov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442833">
            <a:off x="1318494" y="2615201"/>
            <a:ext cx="2702174" cy="3828899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958981">
            <a:off x="5360577" y="2078125"/>
            <a:ext cx="2915197" cy="3923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themes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What matters in the universe?</a:t>
            </a:r>
          </a:p>
          <a:p>
            <a:r>
              <a:rPr lang="en-US" dirty="0" smtClean="0"/>
              <a:t>Planets, planets, planets</a:t>
            </a:r>
          </a:p>
          <a:p>
            <a:r>
              <a:rPr lang="en-US" dirty="0" smtClean="0"/>
              <a:t>How did stars and planets form?</a:t>
            </a:r>
          </a:p>
          <a:p>
            <a:r>
              <a:rPr lang="en-US" dirty="0" smtClean="0"/>
              <a:t>The Milky Way our Home</a:t>
            </a:r>
          </a:p>
          <a:p>
            <a:r>
              <a:rPr lang="en-US" dirty="0" smtClean="0"/>
              <a:t>Our own black hole</a:t>
            </a:r>
          </a:p>
          <a:p>
            <a:r>
              <a:rPr lang="en-US" dirty="0" smtClean="0"/>
              <a:t>How galaxies form and evolve?</a:t>
            </a:r>
          </a:p>
          <a:p>
            <a:r>
              <a:rPr lang="en-US" dirty="0" smtClean="0"/>
              <a:t>Fashions and other transients</a:t>
            </a:r>
          </a:p>
          <a:p>
            <a:r>
              <a:rPr lang="en-US" dirty="0" smtClean="0"/>
              <a:t>When opportunity knocks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4516</TotalTime>
  <Words>2246</Words>
  <Application>Microsoft Office PowerPoint</Application>
  <PresentationFormat>On-screen Show (4:3)</PresentationFormat>
  <Paragraphs>481</Paragraphs>
  <Slides>56</Slides>
  <Notes>17</Notes>
  <HiddenSlides>1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Office Theme</vt:lpstr>
      <vt:lpstr>Photo Editor Photo</vt:lpstr>
      <vt:lpstr>Challenges in Modern Astrophysics: Ground-based facilities</vt:lpstr>
      <vt:lpstr>Astrophysics in a Golden Age</vt:lpstr>
      <vt:lpstr>Astrophysics in a Golden Age</vt:lpstr>
      <vt:lpstr>Fantastic opportunities</vt:lpstr>
      <vt:lpstr>European ground-based telescopes</vt:lpstr>
      <vt:lpstr>Access to telescopes</vt:lpstr>
      <vt:lpstr>You do not have to observe yourself any longer!</vt:lpstr>
      <vt:lpstr>Research themes</vt:lpstr>
      <vt:lpstr>Science themes</vt:lpstr>
      <vt:lpstr>What matters in the Universe?</vt:lpstr>
      <vt:lpstr>Dark Energy</vt:lpstr>
      <vt:lpstr>Planets, planets, planets</vt:lpstr>
      <vt:lpstr>Planets</vt:lpstr>
      <vt:lpstr>The ESO exo-planet machinery</vt:lpstr>
      <vt:lpstr>Searching for other earths</vt:lpstr>
      <vt:lpstr>Gamma-Ray Bursts</vt:lpstr>
      <vt:lpstr>SN/GRB connection</vt:lpstr>
      <vt:lpstr>Rapid Response Mode (RRM)</vt:lpstr>
      <vt:lpstr>Gamma-Ray Bursts</vt:lpstr>
      <vt:lpstr>Most distant stellar object yet observed – GRB 090423</vt:lpstr>
      <vt:lpstr>GRB 090423</vt:lpstr>
      <vt:lpstr>Star and planet formation</vt:lpstr>
      <vt:lpstr>The Milky Way – our home</vt:lpstr>
      <vt:lpstr>Our own black hole</vt:lpstr>
      <vt:lpstr>Galactic Centre</vt:lpstr>
      <vt:lpstr>How did galaxies form and evolve?</vt:lpstr>
      <vt:lpstr>The distant universe</vt:lpstr>
      <vt:lpstr>Fashions and other transient phenomena</vt:lpstr>
      <vt:lpstr>When opportunity knocks</vt:lpstr>
      <vt:lpstr>Role of 2-4m telescopes</vt:lpstr>
      <vt:lpstr>The 8m telescope landscape</vt:lpstr>
      <vt:lpstr>Role of 8-10m telescopes</vt:lpstr>
      <vt:lpstr>ESO’s program</vt:lpstr>
      <vt:lpstr>ESO Today</vt:lpstr>
      <vt:lpstr>ESO’s world</vt:lpstr>
      <vt:lpstr>La Silla Paranal</vt:lpstr>
      <vt:lpstr>La Silla</vt:lpstr>
      <vt:lpstr>La Silla: 5 Operational Instruments</vt:lpstr>
      <vt:lpstr>Access to La Silla 3.6m and NTT</vt:lpstr>
      <vt:lpstr>Slide 40</vt:lpstr>
      <vt:lpstr>Slide 41</vt:lpstr>
      <vt:lpstr>VLT Instruments</vt:lpstr>
      <vt:lpstr>VLT/I Spectral Resolution</vt:lpstr>
      <vt:lpstr>Very Large Telescope Interferometer</vt:lpstr>
      <vt:lpstr>ALMA In Search of our Cosmic Origins</vt:lpstr>
      <vt:lpstr>Chajnantor</vt:lpstr>
      <vt:lpstr>First antenna at 5000m</vt:lpstr>
      <vt:lpstr>Sensitivity and Resolution</vt:lpstr>
      <vt:lpstr>History of Galaxies</vt:lpstr>
      <vt:lpstr>ALMA Science</vt:lpstr>
      <vt:lpstr>E-ELT</vt:lpstr>
      <vt:lpstr>The  Science</vt:lpstr>
      <vt:lpstr>The Survey Telescopes</vt:lpstr>
      <vt:lpstr>ESO Archive</vt:lpstr>
      <vt:lpstr>Get involved</vt:lpstr>
      <vt:lpstr>European Extremely Large Telescope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Astrophysics for the next decade</dc:title>
  <dc:creator/>
  <cp:lastModifiedBy>Leibundgut</cp:lastModifiedBy>
  <cp:revision>44</cp:revision>
  <dcterms:created xsi:type="dcterms:W3CDTF">2006-08-16T00:00:00Z</dcterms:created>
  <dcterms:modified xsi:type="dcterms:W3CDTF">2009-10-15T05:44:11Z</dcterms:modified>
</cp:coreProperties>
</file>