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4" r:id="rId4"/>
  </p:sldMasterIdLst>
  <p:notesMasterIdLst>
    <p:notesMasterId r:id="rId44"/>
  </p:notesMasterIdLst>
  <p:sldIdLst>
    <p:sldId id="256" r:id="rId5"/>
    <p:sldId id="280" r:id="rId6"/>
    <p:sldId id="357" r:id="rId7"/>
    <p:sldId id="281" r:id="rId8"/>
    <p:sldId id="359" r:id="rId9"/>
    <p:sldId id="358" r:id="rId10"/>
    <p:sldId id="361" r:id="rId11"/>
    <p:sldId id="363" r:id="rId12"/>
    <p:sldId id="282" r:id="rId13"/>
    <p:sldId id="365" r:id="rId14"/>
    <p:sldId id="366" r:id="rId15"/>
    <p:sldId id="294" r:id="rId16"/>
    <p:sldId id="293" r:id="rId17"/>
    <p:sldId id="277" r:id="rId18"/>
    <p:sldId id="286" r:id="rId19"/>
    <p:sldId id="300" r:id="rId20"/>
    <p:sldId id="275" r:id="rId21"/>
    <p:sldId id="368" r:id="rId22"/>
    <p:sldId id="311" r:id="rId23"/>
    <p:sldId id="263" r:id="rId24"/>
    <p:sldId id="374" r:id="rId25"/>
    <p:sldId id="375" r:id="rId26"/>
    <p:sldId id="376" r:id="rId27"/>
    <p:sldId id="377" r:id="rId28"/>
    <p:sldId id="378" r:id="rId29"/>
    <p:sldId id="379" r:id="rId30"/>
    <p:sldId id="319" r:id="rId31"/>
    <p:sldId id="268" r:id="rId32"/>
    <p:sldId id="335" r:id="rId33"/>
    <p:sldId id="339" r:id="rId34"/>
    <p:sldId id="369" r:id="rId35"/>
    <p:sldId id="331" r:id="rId36"/>
    <p:sldId id="313" r:id="rId37"/>
    <p:sldId id="372" r:id="rId38"/>
    <p:sldId id="371" r:id="rId39"/>
    <p:sldId id="344" r:id="rId40"/>
    <p:sldId id="345" r:id="rId41"/>
    <p:sldId id="292" r:id="rId42"/>
    <p:sldId id="36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356"/>
  </p:normalViewPr>
  <p:slideViewPr>
    <p:cSldViewPr snapToGrid="0" snapToObjects="1">
      <p:cViewPr varScale="1">
        <p:scale>
          <a:sx n="89" d="100"/>
          <a:sy n="89" d="100"/>
        </p:scale>
        <p:origin x="-5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02/09/15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3B4B7-04EF-42A5-9B92-FA185F48C3A5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7" y="4344031"/>
            <a:ext cx="5485147" cy="4114485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4074-5B72-934E-98DE-CA0D9BAF7E1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187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Figure 1 | Near-infrared and ALMA </a:t>
            </a:r>
            <a:r>
              <a:rPr lang="en-US" sz="800" dirty="0" err="1">
                <a:ea typeface="ＭＳ Ｐゴシック" pitchFamily="-108" charset="-128"/>
              </a:rPr>
              <a:t>submillimetre</a:t>
            </a:r>
            <a:r>
              <a:rPr lang="en-US" sz="800" dirty="0">
                <a:ea typeface="ＭＳ Ｐゴシック" pitchFamily="-108" charset="-128"/>
              </a:rPr>
              <a:t>-wavelength images of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SPT targets. Images are 80380. We show 10 sources for which we have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confirmed ALMA spectroscopic </a:t>
            </a:r>
            <a:r>
              <a:rPr lang="en-US" sz="800" dirty="0" err="1">
                <a:ea typeface="ＭＳ Ｐゴシック" pitchFamily="-108" charset="-128"/>
              </a:rPr>
              <a:t>redshifts</a:t>
            </a:r>
            <a:r>
              <a:rPr lang="en-US" sz="800" dirty="0">
                <a:ea typeface="ＭＳ Ｐゴシック" pitchFamily="-108" charset="-128"/>
              </a:rPr>
              <a:t>, deep near-infrared (NIR) imaging,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and well-resolved structure in the ALMA 870 </a:t>
            </a:r>
            <a:r>
              <a:rPr lang="en-US" sz="800" dirty="0" err="1">
                <a:ea typeface="ＭＳ Ｐゴシック" pitchFamily="-108" charset="-128"/>
              </a:rPr>
              <a:t>mmimaging</a:t>
            </a:r>
            <a:r>
              <a:rPr lang="en-US" sz="800" dirty="0">
                <a:ea typeface="ＭＳ Ｐゴシック" pitchFamily="-108" charset="-128"/>
              </a:rPr>
              <a:t>; source names are in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blue in each panel. The </a:t>
            </a:r>
            <a:r>
              <a:rPr lang="en-US" sz="800" dirty="0" err="1">
                <a:ea typeface="ＭＳ Ｐゴシック" pitchFamily="-108" charset="-128"/>
              </a:rPr>
              <a:t>greyscale</a:t>
            </a:r>
            <a:r>
              <a:rPr lang="en-US" sz="800" dirty="0">
                <a:ea typeface="ＭＳ Ｐゴシック" pitchFamily="-108" charset="-128"/>
              </a:rPr>
              <a:t> images are NIR exposures from the Hubble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Space Telescope Wide Field Camera 3 (HST/WFC3, co-added F160W and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F110W filters), the Very Large Telescope Infrared Spectrometer and Array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Camera (VLT/ISAAC: Ks band) or the Southern Astrophysical Research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Telescope Ohio State Infrared Imager/Spectrometer (SOAR/OSIRIS: Ks band),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and trace the starlight </a:t>
            </a:r>
            <a:r>
              <a:rPr lang="en-US" sz="800" dirty="0" err="1">
                <a:ea typeface="ＭＳ Ｐゴシック" pitchFamily="-108" charset="-128"/>
              </a:rPr>
              <a:t>fromthe</a:t>
            </a:r>
            <a:r>
              <a:rPr lang="en-US" sz="800" dirty="0">
                <a:ea typeface="ＭＳ Ｐゴシック" pitchFamily="-108" charset="-128"/>
              </a:rPr>
              <a:t> foreground </a:t>
            </a:r>
            <a:r>
              <a:rPr lang="en-US" sz="800" dirty="0" err="1">
                <a:ea typeface="ＭＳ Ｐゴシック" pitchFamily="-108" charset="-128"/>
              </a:rPr>
              <a:t>lensing</a:t>
            </a:r>
            <a:r>
              <a:rPr lang="en-US" sz="800" dirty="0">
                <a:ea typeface="ＭＳ Ｐゴシック" pitchFamily="-108" charset="-128"/>
              </a:rPr>
              <a:t> galaxy. The NIR images are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shown with logarithmic stretch, and each panel shows at bottom left in black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the telescope/instrument used to obtain the image. The red contours </a:t>
            </a:r>
            <a:r>
              <a:rPr lang="en-US" sz="800" dirty="0" err="1">
                <a:ea typeface="ＭＳ Ｐゴシック" pitchFamily="-108" charset="-128"/>
              </a:rPr>
              <a:t>areALMA</a:t>
            </a:r>
            <a:endParaRPr lang="en-US" sz="800" dirty="0">
              <a:ea typeface="ＭＳ Ｐゴシック" pitchFamily="-108" charset="-128"/>
            </a:endParaRP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870 </a:t>
            </a:r>
            <a:r>
              <a:rPr lang="en-US" sz="800" dirty="0" err="1">
                <a:ea typeface="ＭＳ Ｐゴシック" pitchFamily="-108" charset="-128"/>
              </a:rPr>
              <a:t>mmimaging</a:t>
            </a:r>
            <a:r>
              <a:rPr lang="en-US" sz="800" dirty="0">
                <a:ea typeface="ＭＳ Ｐゴシック" pitchFamily="-108" charset="-128"/>
              </a:rPr>
              <a:t> showing the background source structure, clearly indicative of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strong </a:t>
            </a:r>
            <a:r>
              <a:rPr lang="en-US" sz="800" dirty="0" err="1">
                <a:ea typeface="ＭＳ Ｐゴシック" pitchFamily="-108" charset="-128"/>
              </a:rPr>
              <a:t>lensing</a:t>
            </a:r>
            <a:r>
              <a:rPr lang="en-US" sz="800" dirty="0">
                <a:ea typeface="ＭＳ Ｐゴシック" pitchFamily="-108" charset="-128"/>
              </a:rPr>
              <a:t> from galaxy-scale haloes. In all cases, the contours start at 5s and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are equally spaced up to 90% of the peak significance, which ranges from 12 to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35. Spectroscopic </a:t>
            </a:r>
            <a:r>
              <a:rPr lang="en-US" sz="800" dirty="0" err="1">
                <a:ea typeface="ＭＳ Ｐゴシック" pitchFamily="-108" charset="-128"/>
              </a:rPr>
              <a:t>redshifts</a:t>
            </a:r>
            <a:r>
              <a:rPr lang="en-US" sz="800" dirty="0">
                <a:ea typeface="ＭＳ Ｐゴシック" pitchFamily="-108" charset="-128"/>
              </a:rPr>
              <a:t> of the background sources are shown in red in each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panel, above the NIR telescope/instrument names. The ALMA exposures were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approximately 2-min integrations, roughly equally divided between the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compact and extended array configurations. The resulting resolution is 0.50.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SPT 0103–45 shows a rare </a:t>
            </a:r>
            <a:r>
              <a:rPr lang="en-US" sz="800" dirty="0" err="1">
                <a:ea typeface="ＭＳ Ｐゴシック" pitchFamily="-108" charset="-128"/>
              </a:rPr>
              <a:t>lensing</a:t>
            </a:r>
            <a:r>
              <a:rPr lang="en-US" sz="800" dirty="0">
                <a:ea typeface="ＭＳ Ｐゴシック" pitchFamily="-108" charset="-128"/>
              </a:rPr>
              <a:t> configuration of one lens and two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background sources at different </a:t>
            </a:r>
            <a:r>
              <a:rPr lang="en-US" sz="800" dirty="0" err="1">
                <a:ea typeface="ＭＳ Ｐゴシック" pitchFamily="-108" charset="-128"/>
              </a:rPr>
              <a:t>redshifts</a:t>
            </a:r>
            <a:r>
              <a:rPr lang="en-US" sz="800" dirty="0">
                <a:ea typeface="ＭＳ Ｐゴシック" pitchFamily="-108" charset="-128"/>
              </a:rPr>
              <a:t>, one visible with ALMA and one with</a:t>
            </a:r>
          </a:p>
          <a:p>
            <a:pPr>
              <a:defRPr/>
            </a:pPr>
            <a:r>
              <a:rPr lang="en-US" sz="800" dirty="0">
                <a:ea typeface="ＭＳ Ｐゴシック" pitchFamily="-108" charset="-128"/>
              </a:rPr>
              <a:t>HST. SPT 0346–52, with a CO-derived </a:t>
            </a:r>
            <a:r>
              <a:rPr lang="en-US" sz="800" dirty="0" err="1">
                <a:ea typeface="ＭＳ Ｐゴシック" pitchFamily="-108" charset="-128"/>
              </a:rPr>
              <a:t>redshift</a:t>
            </a:r>
            <a:r>
              <a:rPr lang="en-US" sz="800" dirty="0">
                <a:ea typeface="ＭＳ Ｐゴシック" pitchFamily="-108" charset="-128"/>
              </a:rPr>
              <a:t> of z55.656, is among the</a:t>
            </a:r>
          </a:p>
          <a:p>
            <a:pPr>
              <a:defRPr/>
            </a:pPr>
            <a:r>
              <a:rPr lang="en-GB" sz="800" dirty="0">
                <a:ea typeface="ＭＳ Ｐゴシック" pitchFamily="-108" charset="-128"/>
              </a:rPr>
              <a:t>highest-</a:t>
            </a:r>
            <a:r>
              <a:rPr lang="en-GB" sz="800" dirty="0" err="1">
                <a:ea typeface="ＭＳ Ｐゴシック" pitchFamily="-108" charset="-128"/>
              </a:rPr>
              <a:t>redshift</a:t>
            </a:r>
            <a:r>
              <a:rPr lang="en-GB" sz="800" dirty="0">
                <a:ea typeface="ＭＳ Ｐゴシック" pitchFamily="-108" charset="-128"/>
              </a:rPr>
              <a:t> starbursts known.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9CB2C2-4546-42C0-92B0-B66FF90F7BB1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36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Figure 2 | ALMA 3 mm spectra of 26 SPT sources. The vertical axis is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observed flux density in units of </a:t>
            </a:r>
            <a:r>
              <a:rPr lang="en-US" dirty="0" err="1" smtClean="0">
                <a:ea typeface="ＭＳ Ｐゴシック" pitchFamily="-108" charset="-128"/>
              </a:rPr>
              <a:t>mJy</a:t>
            </a:r>
            <a:r>
              <a:rPr lang="en-US" dirty="0" smtClean="0">
                <a:ea typeface="ＭＳ Ｐゴシック" pitchFamily="-108" charset="-128"/>
              </a:rPr>
              <a:t>, with 30 </a:t>
            </a:r>
            <a:r>
              <a:rPr lang="en-US" dirty="0" err="1" smtClean="0">
                <a:ea typeface="ＭＳ Ｐゴシック" pitchFamily="-108" charset="-128"/>
              </a:rPr>
              <a:t>mJy</a:t>
            </a:r>
            <a:r>
              <a:rPr lang="en-US" dirty="0" smtClean="0">
                <a:ea typeface="ＭＳ Ｐゴシック" pitchFamily="-108" charset="-128"/>
              </a:rPr>
              <a:t> offsets between sources for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clarity. Spectra are continuum-subtracted. The strong CO lines are indicative of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dust-enshrouded active star formation. The spectra are </a:t>
            </a:r>
            <a:r>
              <a:rPr lang="en-US" dirty="0" err="1" smtClean="0">
                <a:ea typeface="ＭＳ Ｐゴシック" pitchFamily="-108" charset="-128"/>
              </a:rPr>
              <a:t>labelled</a:t>
            </a:r>
            <a:r>
              <a:rPr lang="en-US" dirty="0" smtClean="0">
                <a:ea typeface="ＭＳ Ｐゴシック" pitchFamily="-108" charset="-128"/>
              </a:rPr>
              <a:t> by source and</a:t>
            </a:r>
          </a:p>
          <a:p>
            <a:pPr>
              <a:defRPr/>
            </a:pPr>
            <a:r>
              <a:rPr lang="en-US" dirty="0" err="1" smtClean="0">
                <a:ea typeface="ＭＳ Ｐゴシック" pitchFamily="-108" charset="-128"/>
              </a:rPr>
              <a:t>redshift</a:t>
            </a:r>
            <a:r>
              <a:rPr lang="en-US" dirty="0" smtClean="0">
                <a:ea typeface="ＭＳ Ｐゴシック" pitchFamily="-108" charset="-128"/>
              </a:rPr>
              <a:t>. Black labels indicate unambiguous </a:t>
            </a:r>
            <a:r>
              <a:rPr lang="en-US" dirty="0" err="1" smtClean="0">
                <a:ea typeface="ＭＳ Ｐゴシック" pitchFamily="-108" charset="-128"/>
              </a:rPr>
              <a:t>redshifts</a:t>
            </a:r>
            <a:r>
              <a:rPr lang="en-US" dirty="0" smtClean="0">
                <a:ea typeface="ＭＳ Ｐゴシック" pitchFamily="-108" charset="-128"/>
              </a:rPr>
              <a:t> (18), with the subset in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bold font (12) having been derived from the ALMA data alone. Sources </a:t>
            </a:r>
            <a:r>
              <a:rPr lang="en-US" dirty="0" err="1" smtClean="0">
                <a:ea typeface="ＭＳ Ｐゴシック" pitchFamily="-108" charset="-128"/>
              </a:rPr>
              <a:t>labelled</a:t>
            </a:r>
            <a:endParaRPr lang="en-US" dirty="0" smtClean="0">
              <a:ea typeface="ＭＳ Ｐゴシック" pitchFamily="-108" charset="-128"/>
            </a:endParaRP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in blue (5) are plotted at the most likely </a:t>
            </a:r>
            <a:r>
              <a:rPr lang="en-US" dirty="0" err="1" smtClean="0">
                <a:ea typeface="ＭＳ Ｐゴシック" pitchFamily="-108" charset="-128"/>
              </a:rPr>
              <a:t>redshift</a:t>
            </a:r>
            <a:r>
              <a:rPr lang="en-US" dirty="0" smtClean="0">
                <a:ea typeface="ＭＳ Ｐゴシック" pitchFamily="-108" charset="-128"/>
              </a:rPr>
              <a:t> of multiple options, based on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the dust temperature derived from extensive far-infrared photometry. Three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sources with no lines detected are placed at z=1.85, in the middle of the</a:t>
            </a:r>
          </a:p>
          <a:p>
            <a:pPr>
              <a:defRPr/>
            </a:pPr>
            <a:r>
              <a:rPr lang="en-US" dirty="0" err="1" smtClean="0">
                <a:ea typeface="ＭＳ Ｐゴシック" pitchFamily="-108" charset="-128"/>
              </a:rPr>
              <a:t>redshift</a:t>
            </a:r>
            <a:r>
              <a:rPr lang="en-US" dirty="0" smtClean="0">
                <a:ea typeface="ＭＳ Ｐゴシック" pitchFamily="-108" charset="-128"/>
              </a:rPr>
              <a:t> range for which we expect no strong lines, and </a:t>
            </a:r>
            <a:r>
              <a:rPr lang="en-US" dirty="0" err="1" smtClean="0">
                <a:ea typeface="ＭＳ Ｐゴシック" pitchFamily="-108" charset="-128"/>
              </a:rPr>
              <a:t>labelled</a:t>
            </a:r>
            <a:r>
              <a:rPr lang="en-US" dirty="0" smtClean="0">
                <a:ea typeface="ＭＳ Ｐゴシック" pitchFamily="-108" charset="-128"/>
              </a:rPr>
              <a:t> in red. Total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integration times for each source were roughly ten minutes. The synthesized</a:t>
            </a:r>
          </a:p>
          <a:p>
            <a:pPr>
              <a:defRPr/>
            </a:pPr>
            <a:r>
              <a:rPr lang="en-US" dirty="0" err="1" smtClean="0">
                <a:ea typeface="ＭＳ Ｐゴシック" pitchFamily="-108" charset="-128"/>
              </a:rPr>
              <a:t>beamsize</a:t>
            </a:r>
            <a:r>
              <a:rPr lang="en-US" dirty="0" smtClean="0">
                <a:ea typeface="ＭＳ Ｐゴシック" pitchFamily="-108" charset="-128"/>
              </a:rPr>
              <a:t> ranges from 7”x5” to 5”x3” over the frequency range of the search,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which is inadequate to spatially resolve the velocity structure of the </a:t>
            </a:r>
            <a:r>
              <a:rPr lang="en-US" dirty="0" err="1" smtClean="0">
                <a:ea typeface="ＭＳ Ｐゴシック" pitchFamily="-108" charset="-128"/>
              </a:rPr>
              <a:t>lensed</a:t>
            </a:r>
            <a:endParaRPr lang="en-US" dirty="0" smtClean="0">
              <a:ea typeface="ＭＳ Ｐゴシック" pitchFamily="-108" charset="-128"/>
            </a:endParaRP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sources. Transitions of species detected in at least one source are indicated by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vertical lines. Rotational transitions of the 12CO (solid) and 13CO (dashed)</a:t>
            </a:r>
          </a:p>
          <a:p>
            <a:pPr>
              <a:defRPr/>
            </a:pPr>
            <a:r>
              <a:rPr lang="en-US" dirty="0" err="1" smtClean="0">
                <a:ea typeface="ＭＳ Ｐゴシック" pitchFamily="-108" charset="-128"/>
              </a:rPr>
              <a:t>isotopologues</a:t>
            </a:r>
            <a:r>
              <a:rPr lang="en-US" dirty="0" smtClean="0">
                <a:ea typeface="ＭＳ Ｐゴシック" pitchFamily="-108" charset="-128"/>
              </a:rPr>
              <a:t> are shown in grey. Water lines are marked by blue dashed lines,</a:t>
            </a:r>
          </a:p>
          <a:p>
            <a:pPr>
              <a:defRPr/>
            </a:pPr>
            <a:r>
              <a:rPr lang="en-US" dirty="0" smtClean="0">
                <a:ea typeface="ＭＳ Ｐゴシック" pitchFamily="-108" charset="-128"/>
              </a:rPr>
              <a:t>ionized water lines by red dashed lines, and atomic carbon ([CI]) by the green</a:t>
            </a:r>
          </a:p>
          <a:p>
            <a:pPr>
              <a:defRPr/>
            </a:pPr>
            <a:r>
              <a:rPr lang="en-GB" dirty="0" smtClean="0">
                <a:ea typeface="ＭＳ Ｐゴシック" pitchFamily="-108" charset="-128"/>
              </a:rPr>
              <a:t>dashed line.</a:t>
            </a:r>
            <a:endParaRPr lang="en-GB" dirty="0">
              <a:ea typeface="ＭＳ Ｐゴシック" pitchFamily="-108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831722-4489-44AC-AF2C-48BC90DA7C40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37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4"/>
            <a:ext cx="5027414" cy="4113892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1250" y="679450"/>
            <a:ext cx="462597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3288" y="4376738"/>
            <a:ext cx="5038725" cy="40751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986F52-FD7C-4795-A852-E612704DAC04}" type="slidenum">
              <a:rPr lang="en-US" smtClean="0">
                <a:ea typeface="ＭＳ Ｐゴシック"/>
                <a:cs typeface="ＭＳ Ｐゴシック"/>
              </a:rPr>
              <a:pPr/>
              <a:t>16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66912-3FD2-4D0B-8BF9-5AE4CED2889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A99890-DC1E-E445-94F5-BB94FE646755}" type="slidenum">
              <a:rPr lang="en-US"/>
              <a:pPr/>
              <a:t>22</a:t>
            </a:fld>
            <a:endParaRPr lang="en-US"/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DDE56B-9224-7641-AC13-24BBCA9CD5E4}" type="slidenum">
              <a:rPr lang="en-US"/>
              <a:pPr/>
              <a:t>23</a:t>
            </a:fld>
            <a:endParaRPr lang="en-US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76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ABC7C7-73E7-4E3F-A31A-A610A5D8AA8D}" type="slidenum">
              <a:rPr lang="en-GB">
                <a:latin typeface="Times New Roman" pitchFamily="18" charset="0"/>
              </a:rPr>
              <a:pPr/>
              <a:t>29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072" y="2130425"/>
            <a:ext cx="7772400" cy="1470025"/>
          </a:xfrm>
        </p:spPr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3608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HelveticaNeueLT Com 45 Lt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21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61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156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0"/>
            <a:ext cx="2085975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5338" y="0"/>
            <a:ext cx="6110287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973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55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0950" y="105251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0950" y="353536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636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60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4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79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227" y="6524560"/>
            <a:ext cx="3467893" cy="366118"/>
          </a:xfrm>
          <a:prstGeom prst="rect">
            <a:avLst/>
          </a:prstGeom>
          <a:solidFill/>
          <a:ln w="12700">
            <a:miter lim="400000"/>
          </a:ln>
          <a:effectLst>
            <a:outerShdw blurRad="63500" dir="162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9813" y="-40183"/>
            <a:ext cx="9203625" cy="6938368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miter lim="400000"/>
          </a:ln>
          <a:effectLst>
            <a:outerShdw blurRad="63500" dir="16200000" rotWithShape="0">
              <a:srgbClr val="000000">
                <a:alpha val="2906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027928" y="6490212"/>
            <a:ext cx="807165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For PIP</a:t>
            </a:r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1803797"/>
            <a:ext cx="7358063" cy="1785938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92969" y="3661172"/>
            <a:ext cx="7358063" cy="102691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15" name="eso-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5" y="5939635"/>
            <a:ext cx="619214" cy="80696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4442118" y="6509742"/>
            <a:ext cx="259104" cy="294680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94668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2"/>
              </a:spcBef>
              <a:defRPr>
                <a:latin typeface="HelveticaNeueLT Com 45 Lt" pitchFamily="34" charset="0"/>
              </a:defRPr>
            </a:lvl1pPr>
            <a:lvl2pPr>
              <a:spcBef>
                <a:spcPts val="372"/>
              </a:spcBef>
              <a:defRPr>
                <a:latin typeface="HelveticaNeueLT Com 45 Lt" pitchFamily="34" charset="0"/>
              </a:defRPr>
            </a:lvl2pPr>
            <a:lvl3pPr>
              <a:spcBef>
                <a:spcPts val="372"/>
              </a:spcBef>
              <a:defRPr>
                <a:latin typeface="HelveticaNeueLT Com 45 Lt" pitchFamily="34" charset="0"/>
              </a:defRPr>
            </a:lvl3pPr>
            <a:lvl4pPr>
              <a:spcBef>
                <a:spcPts val="372"/>
              </a:spcBef>
              <a:defRPr>
                <a:latin typeface="HelveticaNeueLT Com 45 Lt" pitchFamily="34" charset="0"/>
              </a:defRPr>
            </a:lvl4pPr>
            <a:lvl5pPr>
              <a:spcBef>
                <a:spcPts val="372"/>
              </a:spcBef>
              <a:defRPr>
                <a:latin typeface="HelveticaNeueLT Com 45 L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211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75227" y="6524560"/>
            <a:ext cx="3467893" cy="366118"/>
          </a:xfrm>
          <a:prstGeom prst="rect">
            <a:avLst/>
          </a:prstGeom>
          <a:solidFill/>
          <a:ln w="12700"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-29813" y="-40183"/>
            <a:ext cx="9203625" cy="6938368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miter lim="400000"/>
          </a:ln>
          <a:effectLst>
            <a:outerShdw blurRad="63500" dir="16200000" rotWithShape="0">
              <a:srgbClr val="000000">
                <a:alpha val="2906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8027928" y="6490212"/>
            <a:ext cx="807165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For PIP</a:t>
            </a:r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892969" y="2536031"/>
            <a:ext cx="7358063" cy="17859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4442118" y="6509742"/>
            <a:ext cx="259104" cy="294680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53" name="eso-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5" y="5939635"/>
            <a:ext cx="619214" cy="806968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3200381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ESO Overview 23-25 March 2015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1pPr>
            <a:lvl2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2pPr>
            <a:lvl3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3pPr>
            <a:lvl4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4pPr>
            <a:lvl5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319814" y="6497638"/>
            <a:ext cx="46280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000" baseline="0" dirty="0" smtClean="0">
                <a:solidFill>
                  <a:srgbClr val="F2F2F2"/>
                </a:solidFill>
                <a:latin typeface="HelveticaNeueLT Com 45 Lt" pitchFamily="34" charset="0"/>
                <a:ea typeface="+mn-ea"/>
                <a:cs typeface="+mn-cs"/>
              </a:rPr>
              <a:t>Joint Annual Meeting ÖPG, SPG, ÖGAA and SGAA | Vienna </a:t>
            </a:r>
            <a:r>
              <a:rPr lang="en-GB" sz="1000" dirty="0" smtClean="0">
                <a:solidFill>
                  <a:srgbClr val="F2F2F2"/>
                </a:solidFill>
                <a:latin typeface="HelveticaNeueLT Com 45 Lt" pitchFamily="34" charset="0"/>
                <a:ea typeface="+mn-ea"/>
                <a:cs typeface="+mn-cs"/>
              </a:rPr>
              <a:t>| 4 September 2015</a:t>
            </a:r>
            <a:endParaRPr lang="en-GB" sz="1000" dirty="0">
              <a:solidFill>
                <a:srgbClr val="F2F2F2"/>
              </a:solidFill>
              <a:latin typeface="HelveticaNeueLT Com 45 L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3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63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74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1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43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8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72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vmlDrawing" Target="../drawings/vmlDrawing1.vml"/><Relationship Id="rId27" Type="http://schemas.openxmlformats.org/officeDocument/2006/relationships/oleObject" Target="../embeddings/oleObject1.bin"/><Relationship Id="rId28" Type="http://schemas.openxmlformats.org/officeDocument/2006/relationships/image" Target="../media/image1.png"/><Relationship Id="rId29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3454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3957" y="1052512"/>
            <a:ext cx="8830043" cy="544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99849" name="Line 9"/>
          <p:cNvSpPr>
            <a:spLocks noChangeShapeType="1"/>
          </p:cNvSpPr>
          <p:nvPr userDrawn="1"/>
        </p:nvSpPr>
        <p:spPr bwMode="auto">
          <a:xfrm>
            <a:off x="0" y="1035050"/>
            <a:ext cx="9144000" cy="0"/>
          </a:xfrm>
          <a:prstGeom prst="line">
            <a:avLst/>
          </a:prstGeom>
          <a:noFill/>
          <a:ln w="9525">
            <a:solidFill>
              <a:srgbClr val="2764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GB" sz="1800">
              <a:ea typeface="+mn-ea"/>
              <a:cs typeface="+mn-cs"/>
            </a:endParaRPr>
          </a:p>
        </p:txBody>
      </p:sp>
      <p:sp>
        <p:nvSpPr>
          <p:cNvPr id="1699850" name="Text Box 10"/>
          <p:cNvSpPr txBox="1">
            <a:spLocks noChangeArrowheads="1"/>
          </p:cNvSpPr>
          <p:nvPr userDrawn="1"/>
        </p:nvSpPr>
        <p:spPr bwMode="auto">
          <a:xfrm>
            <a:off x="319814" y="6497638"/>
            <a:ext cx="45923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000" baseline="0" dirty="0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Joint Annual Meeting </a:t>
            </a:r>
            <a:r>
              <a:rPr lang="en-GB" sz="1000" baseline="0" dirty="0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ÖPG, SPG, ÖGAA and SGAA | </a:t>
            </a:r>
            <a:r>
              <a:rPr lang="en-GB" sz="1000" baseline="0" dirty="0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Vienna </a:t>
            </a:r>
            <a:r>
              <a:rPr lang="en-GB" sz="1000" dirty="0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| </a:t>
            </a:r>
            <a:r>
              <a:rPr lang="en-GB" sz="1000" dirty="0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4 </a:t>
            </a:r>
            <a:r>
              <a:rPr lang="en-GB" sz="1000" dirty="0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September 2015</a:t>
            </a:r>
            <a:endParaRPr lang="en-GB" sz="1000" dirty="0">
              <a:solidFill>
                <a:schemeClr val="tx1"/>
              </a:solidFill>
              <a:latin typeface="HelveticaNeueLT Com 45 Lt" pitchFamily="34" charset="0"/>
              <a:ea typeface="+mn-ea"/>
              <a:cs typeface="+mn-cs"/>
            </a:endParaRPr>
          </a:p>
        </p:txBody>
      </p:sp>
      <p:graphicFrame>
        <p:nvGraphicFramePr>
          <p:cNvPr id="36867" name="Object 7"/>
          <p:cNvGraphicFramePr>
            <a:graphicFrameLocks noChangeAspect="1"/>
          </p:cNvGraphicFramePr>
          <p:nvPr/>
        </p:nvGraphicFramePr>
        <p:xfrm>
          <a:off x="0" y="0"/>
          <a:ext cx="795338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Photo Editor Photo" r:id="rId27" imgW="4495238" imgH="5858693" progId="">
                  <p:embed/>
                </p:oleObj>
              </mc:Choice>
              <mc:Fallback>
                <p:oleObj name="Photo Editor Photo" r:id="rId27" imgW="4495238" imgH="585869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95338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eso-flags-noframesrgb.tif"/>
          <p:cNvPicPr preferRelativeResize="0"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736" y="6581775"/>
            <a:ext cx="313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6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678" r:id="rId21"/>
    <p:sldLayoutId id="2147483688" r:id="rId22"/>
    <p:sldLayoutId id="2147483689" r:id="rId23"/>
    <p:sldLayoutId id="2147483690" r:id="rId2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Lucida Grande"/>
        <a:buChar char="◼"/>
        <a:defRPr sz="2800">
          <a:solidFill>
            <a:schemeClr val="tx1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jpe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20" Type="http://schemas.openxmlformats.org/officeDocument/2006/relationships/image" Target="../media/image50.png"/><Relationship Id="rId21" Type="http://schemas.openxmlformats.org/officeDocument/2006/relationships/image" Target="../media/image51.png"/><Relationship Id="rId22" Type="http://schemas.openxmlformats.org/officeDocument/2006/relationships/image" Target="../media/image52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9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1" Type="http://schemas.microsoft.com/office/2007/relationships/media" Target="file://localhost/Users/bleibund/Bruno/Talks/Movies/Galactic_Centre_S2_orbit.mpg" TargetMode="External"/><Relationship Id="rId2" Type="http://schemas.openxmlformats.org/officeDocument/2006/relationships/video" Target="file://localhost/Users/bleibund/Bruno/Talks/Movies/Galactic_Centre_S2_orbit.m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file://localhost/Users/bleibund/Bruno/Talks/Movies/Galactic_Centre_flashes.mpg" TargetMode="External"/><Relationship Id="rId4" Type="http://schemas.openxmlformats.org/officeDocument/2006/relationships/video" Target="file://localhost/Users/bleibund/Bruno/Talks/Movies/Galactic_Centre_flashes.mpg" TargetMode="External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microsoft.com/office/2007/relationships/media" Target="file://localhost/Users/bleibund/Bruno/Talks/GTC09/galactic%20centre.mpg" TargetMode="External"/><Relationship Id="rId2" Type="http://schemas.openxmlformats.org/officeDocument/2006/relationships/video" Target="file://localhost/Users/bleibund/Bruno/Talks/GTC09/galactic%20centre.m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6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9197" y="1446532"/>
            <a:ext cx="7772400" cy="1470025"/>
          </a:xfrm>
        </p:spPr>
        <p:txBody>
          <a:bodyPr/>
          <a:lstStyle/>
          <a:p>
            <a:r>
              <a:rPr lang="en-US" dirty="0" smtClean="0"/>
              <a:t>European Southern Observatory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093" y="503067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Bruno Leibundgut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>
                <a:ea typeface="ＭＳ Ｐゴシック" pitchFamily="34" charset="-128"/>
                <a:cs typeface="Arial" pitchFamily="34" charset="0"/>
              </a:rPr>
              <a:t>ESO</a:t>
            </a:r>
          </a:p>
        </p:txBody>
      </p:sp>
      <p:sp>
        <p:nvSpPr>
          <p:cNvPr id="1703939" name="Rectangle 3"/>
          <p:cNvSpPr>
            <a:spLocks noGrp="1" noChangeArrowheads="1"/>
          </p:cNvSpPr>
          <p:nvPr>
            <p:ph idx="1"/>
          </p:nvPr>
        </p:nvSpPr>
        <p:spPr>
          <a:xfrm>
            <a:off x="313957" y="1195387"/>
            <a:ext cx="8830043" cy="5445126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Observatories La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Silla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and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Paranal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in operation </a:t>
            </a:r>
            <a:br>
              <a:rPr lang="en-GB" sz="2400" dirty="0" smtClean="0">
                <a:ea typeface="ＭＳ Ｐゴシック" pitchFamily="34" charset="-128"/>
                <a:cs typeface="Arial" pitchFamily="34" charset="0"/>
              </a:rPr>
            </a:b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8 Telescopes, plus 4 </a:t>
            </a:r>
            <a:r>
              <a:rPr lang="en-GB" sz="2400" dirty="0">
                <a:ea typeface="ＭＳ Ｐゴシック" pitchFamily="34" charset="-128"/>
                <a:cs typeface="Arial" pitchFamily="34" charset="0"/>
              </a:rPr>
              <a:t>t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elescopes for Interferometry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APEX in operation on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Chajnantor</a:t>
            </a:r>
            <a:endParaRPr lang="en-GB" sz="2400" dirty="0" smtClean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Atacama Large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Millimeter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 Array (ALMA)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US" sz="2400" dirty="0" smtClean="0">
                <a:ea typeface="ＭＳ Ｐゴシック" pitchFamily="34" charset="-128"/>
                <a:cs typeface="Arial" pitchFamily="34" charset="0"/>
              </a:rPr>
              <a:t>Public data archive</a:t>
            </a:r>
            <a:endParaRPr lang="en-GB" sz="2400" dirty="0" smtClean="0"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ESO Extremely Large Telescope under construction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Headquarters in </a:t>
            </a:r>
            <a:r>
              <a:rPr lang="en-GB" sz="2400" dirty="0" err="1" smtClean="0">
                <a:ea typeface="ＭＳ Ｐゴシック" pitchFamily="34" charset="-128"/>
                <a:cs typeface="Arial" pitchFamily="34" charset="0"/>
              </a:rPr>
              <a:t>Garching</a:t>
            </a: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, Germany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Representation in Santiago de Chile</a:t>
            </a:r>
          </a:p>
          <a:p>
            <a:pPr eaLnBrk="1" hangingPunct="1">
              <a:lnSpc>
                <a:spcPct val="150000"/>
              </a:lnSpc>
              <a:buFont typeface="Monotype Sorts" pitchFamily="80" charset="2"/>
              <a:buNone/>
            </a:pPr>
            <a:r>
              <a:rPr lang="en-GB" sz="2400" dirty="0" smtClean="0">
                <a:ea typeface="ＭＳ Ｐゴシック" pitchFamily="34" charset="-128"/>
                <a:cs typeface="Arial" pitchFamily="34" charset="0"/>
              </a:rPr>
              <a:t>Joint ALMA Office in Santiago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>
            <a:lum bright="14000"/>
          </a:blip>
          <a:srcRect/>
          <a:stretch>
            <a:fillRect/>
          </a:stretch>
        </p:blipFill>
        <p:spPr bwMode="auto">
          <a:xfrm>
            <a:off x="399578" y="2924176"/>
            <a:ext cx="5274411" cy="351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" y="3800080"/>
            <a:ext cx="9144000" cy="2164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140" y="2036138"/>
            <a:ext cx="6121219" cy="4390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245" y="14268"/>
            <a:ext cx="6619400" cy="42664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927" y="-16628"/>
            <a:ext cx="4954544" cy="4925138"/>
          </a:xfrm>
          <a:prstGeom prst="rect">
            <a:avLst/>
          </a:prstGeom>
        </p:spPr>
      </p:pic>
      <p:pic>
        <p:nvPicPr>
          <p:cNvPr id="17" name="Picture 12" descr="Vitacura-office"/>
          <p:cNvPicPr>
            <a:picLocks noChangeAspect="1" noChangeArrowheads="1"/>
          </p:cNvPicPr>
          <p:nvPr/>
        </p:nvPicPr>
        <p:blipFill>
          <a:blip r:embed="rId9">
            <a:lum bright="12000"/>
          </a:blip>
          <a:srcRect/>
          <a:stretch>
            <a:fillRect/>
          </a:stretch>
        </p:blipFill>
        <p:spPr bwMode="auto">
          <a:xfrm>
            <a:off x="1435396" y="361323"/>
            <a:ext cx="6470609" cy="513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2653393"/>
            <a:ext cx="9144000" cy="32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2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9" y="0"/>
            <a:ext cx="5359676" cy="1036638"/>
          </a:xfrm>
        </p:spPr>
        <p:txBody>
          <a:bodyPr/>
          <a:lstStyle/>
          <a:p>
            <a:r>
              <a:rPr lang="en-GB" dirty="0" smtClean="0"/>
              <a:t>ESO Facilities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57" y="1052512"/>
            <a:ext cx="6122163" cy="544512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Optical near-infrared observatories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most sensitive to hot black body radiation (T&gt;1000 K)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atomic transitions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s</a:t>
            </a:r>
            <a:r>
              <a:rPr lang="en-GB" dirty="0" smtClean="0"/>
              <a:t>ome molecular transitions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solidFill>
                  <a:srgbClr val="0000FF"/>
                </a:solidFill>
              </a:rPr>
              <a:t>Very Large </a:t>
            </a:r>
            <a:r>
              <a:rPr lang="en-GB" dirty="0" smtClean="0">
                <a:solidFill>
                  <a:srgbClr val="0000FF"/>
                </a:solidFill>
              </a:rPr>
              <a:t>Telescope (VLT)</a:t>
            </a:r>
            <a:endParaRPr lang="en-GB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dirty="0" smtClean="0">
                <a:solidFill>
                  <a:srgbClr val="0000FF"/>
                </a:solidFill>
              </a:rPr>
              <a:t>Survey telescopes (VISTA and VST)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solidFill>
                  <a:srgbClr val="0000FF"/>
                </a:solidFill>
              </a:rPr>
              <a:t>Extremely Large Telescope (E-ELT)</a:t>
            </a:r>
            <a:endParaRPr lang="en-GB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GB" dirty="0" smtClean="0"/>
              <a:t>mm-wavelength observatories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cold objects (T&lt;100K)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rotational and vibrational transitions in molecules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solidFill>
                  <a:srgbClr val="0000FF"/>
                </a:solidFill>
              </a:rPr>
              <a:t>Atacama Large </a:t>
            </a:r>
            <a:r>
              <a:rPr lang="en-GB" dirty="0" err="1" smtClean="0">
                <a:solidFill>
                  <a:srgbClr val="0000FF"/>
                </a:solidFill>
              </a:rPr>
              <a:t>Millimeter</a:t>
            </a:r>
            <a:r>
              <a:rPr lang="en-GB" dirty="0" smtClean="0">
                <a:solidFill>
                  <a:srgbClr val="0000FF"/>
                </a:solidFill>
              </a:rPr>
              <a:t> Array (ALMA)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solidFill>
                  <a:srgbClr val="0000FF"/>
                </a:solidFill>
              </a:rPr>
              <a:t>Atacama Pathfinder </a:t>
            </a:r>
            <a:r>
              <a:rPr lang="en-GB" dirty="0" err="1" smtClean="0">
                <a:solidFill>
                  <a:srgbClr val="0000FF"/>
                </a:solidFill>
              </a:rPr>
              <a:t>EXperiment</a:t>
            </a:r>
            <a:r>
              <a:rPr lang="en-GB" dirty="0" smtClean="0">
                <a:solidFill>
                  <a:srgbClr val="0000FF"/>
                </a:solidFill>
              </a:rPr>
              <a:t> (APEX)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656" y="0"/>
            <a:ext cx="2842439" cy="649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9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7475" y="6402388"/>
            <a:ext cx="2057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0A40EB2-8354-46A0-9288-0C3812C7F4F2}" type="slidenum">
              <a:rPr lang="en-GB"/>
              <a:pPr/>
              <a:t>12</a:t>
            </a:fld>
            <a:endParaRPr lang="en-GB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63500"/>
            <a:ext cx="6696075" cy="1000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6628" name="Picture 3" descr="hst_northern_ch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8113" y="-990600"/>
            <a:ext cx="9310688" cy="937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305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7" name="Picture 4" descr="ESO-Paranal-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0" y="-269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9691" y="457200"/>
            <a:ext cx="8476841" cy="859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187325" eaLnBrk="0" hangingPunct="0">
              <a:lnSpc>
                <a:spcPts val="2960"/>
              </a:lnSpc>
              <a:spcBef>
                <a:spcPts val="72"/>
              </a:spcBef>
              <a:buClr>
                <a:srgbClr val="FF0000"/>
              </a:buClr>
              <a:buSzPct val="90000"/>
              <a:defRPr/>
            </a:pPr>
            <a:r>
              <a:rPr lang="en-GB" sz="2400" kern="0" dirty="0" smtClean="0">
                <a:solidFill>
                  <a:schemeClr val="bg1"/>
                </a:solidFill>
                <a:latin typeface="HelveticaNeueLT Com 45 Lt"/>
                <a:cs typeface="HelveticaNeueLT Com 45 Lt"/>
              </a:rPr>
              <a:t>The VLT </a:t>
            </a:r>
            <a:r>
              <a:rPr lang="en-GB" sz="2400" kern="0" dirty="0" smtClean="0">
                <a:solidFill>
                  <a:schemeClr val="bg1"/>
                </a:solidFill>
                <a:latin typeface="HelveticaNeueLT Com 45 Lt"/>
                <a:cs typeface="HelveticaNeueLT Com 45 Lt"/>
              </a:rPr>
              <a:t>is the  </a:t>
            </a:r>
            <a:r>
              <a:rPr lang="en-GB" sz="2400" kern="0" dirty="0">
                <a:solidFill>
                  <a:schemeClr val="bg1"/>
                </a:solidFill>
                <a:latin typeface="HelveticaNeueLT Com 45 Lt"/>
                <a:cs typeface="HelveticaNeueLT Com 45 Lt"/>
              </a:rPr>
              <a:t>world´s most productive ground-based facility: </a:t>
            </a:r>
          </a:p>
          <a:p>
            <a:pPr marL="342900" lvl="0" indent="-187325" eaLnBrk="0" hangingPunct="0">
              <a:lnSpc>
                <a:spcPts val="2960"/>
              </a:lnSpc>
              <a:spcBef>
                <a:spcPts val="72"/>
              </a:spcBef>
              <a:buClr>
                <a:srgbClr val="FF0000"/>
              </a:buClr>
              <a:buSzPct val="90000"/>
              <a:defRPr/>
            </a:pPr>
            <a:r>
              <a:rPr lang="en-GB" sz="2400" kern="0" dirty="0">
                <a:solidFill>
                  <a:schemeClr val="bg1"/>
                </a:solidFill>
                <a:latin typeface="HelveticaNeueLT Com 45 Lt"/>
                <a:cs typeface="HelveticaNeueLT Com 45 Lt"/>
              </a:rPr>
              <a:t>more than one scientific paper per day!</a:t>
            </a:r>
            <a:endParaRPr lang="en-US" sz="2400" kern="0" dirty="0">
              <a:solidFill>
                <a:schemeClr val="bg1"/>
              </a:solidFill>
              <a:latin typeface="HelveticaNeueLT Com 45 Lt"/>
              <a:cs typeface="HelveticaNeueLT Com 45 Lt"/>
            </a:endParaRPr>
          </a:p>
        </p:txBody>
      </p:sp>
    </p:spTree>
    <p:extLst>
      <p:ext uri="{BB962C8B-B14F-4D97-AF65-F5344CB8AC3E}">
        <p14:creationId xmlns:p14="http://schemas.microsoft.com/office/powerpoint/2010/main" val="65860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779770" y="2972160"/>
            <a:ext cx="4864128" cy="3136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vl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400" y="76200"/>
            <a:ext cx="2396138" cy="1036638"/>
            <a:chOff x="533400" y="76200"/>
            <a:chExt cx="2396138" cy="103663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3211929"/>
                </p:ext>
              </p:extLst>
            </p:nvPr>
          </p:nvGraphicFramePr>
          <p:xfrm>
            <a:off x="533400" y="76200"/>
            <a:ext cx="795338" cy="1036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1" name="Photo Editor Photo" r:id="rId4" imgW="4495238" imgH="5858693" progId="">
                    <p:embed/>
                  </p:oleObj>
                </mc:Choice>
                <mc:Fallback>
                  <p:oleObj name="Photo Editor Photo" r:id="rId4" imgW="4495238" imgH="585869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76200"/>
                          <a:ext cx="795338" cy="1036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1371600" y="164068"/>
              <a:ext cx="1557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chemeClr val="bg1">
                      <a:lumMod val="85000"/>
                    </a:schemeClr>
                  </a:solidFill>
                </a:rPr>
                <a:t>Paranal</a:t>
              </a:r>
              <a:r>
                <a:rPr lang="en-GB" dirty="0" smtClean="0">
                  <a:solidFill>
                    <a:schemeClr val="bg1">
                      <a:lumMod val="85000"/>
                    </a:schemeClr>
                  </a:solidFill>
                </a:rPr>
                <a:t> 2015</a:t>
              </a:r>
              <a:endParaRPr lang="en-GB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92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One of the 8m telescopes</a:t>
            </a:r>
            <a:endParaRPr lang="en-GB" dirty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173163"/>
            <a:ext cx="7202488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1457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hot-10f-01-hi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400" y="-36513"/>
            <a:ext cx="96774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338138" y="180975"/>
            <a:ext cx="84820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400">
                <a:latin typeface="+mj-lt"/>
                <a:ea typeface="ＭＳ Ｐゴシック" pitchFamily="80" charset="-128"/>
                <a:cs typeface="Helvetica Neue Light"/>
              </a:rPr>
              <a:t>VLTI - Very Large Telescope Interferometry</a:t>
            </a:r>
          </a:p>
        </p:txBody>
      </p:sp>
      <p:sp>
        <p:nvSpPr>
          <p:cNvPr id="611333" name="Text Box 5"/>
          <p:cNvSpPr txBox="1">
            <a:spLocks noChangeArrowheads="1"/>
          </p:cNvSpPr>
          <p:nvPr/>
        </p:nvSpPr>
        <p:spPr bwMode="auto">
          <a:xfrm>
            <a:off x="1331913" y="879475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latin typeface="Helvetica Neue Light"/>
                <a:ea typeface="Helvetica Neue Light"/>
                <a:cs typeface="Helvetica Neue Light"/>
              </a:rPr>
              <a:t>The VLTI is a virtual 100-Meter Telescope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628775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37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916160"/>
              <a:ext cx="2195233" cy="19418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1574" y="1"/>
              <a:ext cx="2142426" cy="1598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1652" y="0"/>
              <a:ext cx="2695817" cy="18375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413460"/>
              <a:ext cx="2073518" cy="13801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0" y="0"/>
              <a:ext cx="2050885" cy="13651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1729" y="4983120"/>
              <a:ext cx="1851733" cy="18748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52480"/>
              <a:ext cx="1520640" cy="22809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68682" y="2790720"/>
              <a:ext cx="2250615" cy="23068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1621" y="1245540"/>
              <a:ext cx="1615676" cy="16005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42169" y="3481920"/>
              <a:ext cx="2260884" cy="161088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2097" y="4821120"/>
              <a:ext cx="3056514" cy="20368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5546" y="4886500"/>
              <a:ext cx="1317077" cy="19715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2843" y="1676160"/>
              <a:ext cx="1664803" cy="16999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895" y="1529280"/>
              <a:ext cx="1835105" cy="18408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7955" y="1632660"/>
              <a:ext cx="2564293" cy="191921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0807" y="3868560"/>
              <a:ext cx="1933193" cy="29894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8606" y="2911679"/>
              <a:ext cx="1675393" cy="157068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00827" y="0"/>
              <a:ext cx="1883270" cy="171072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0" y="0"/>
              <a:ext cx="2056239" cy="15421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7182" y="3542400"/>
              <a:ext cx="1988000" cy="1512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5561" y="3371740"/>
              <a:ext cx="1794142" cy="169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143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Results</a:t>
            </a:r>
            <a:endParaRPr lang="en-GB" dirty="0"/>
          </a:p>
        </p:txBody>
      </p:sp>
      <p:pic>
        <p:nvPicPr>
          <p:cNvPr id="5" name="Picture 4" descr="eso0428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579" y="3841782"/>
            <a:ext cx="2288505" cy="22708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Supermassive black hole at the centre of the Milky Way</a:t>
            </a:r>
          </a:p>
          <a:p>
            <a:pPr lvl="1"/>
            <a:r>
              <a:rPr lang="en-GB" dirty="0" smtClean="0"/>
              <a:t>test GR in strong gravity</a:t>
            </a:r>
          </a:p>
          <a:p>
            <a:r>
              <a:rPr lang="en-GB" dirty="0" smtClean="0"/>
              <a:t>Discovery of accelerated </a:t>
            </a:r>
            <a:br>
              <a:rPr lang="en-GB" dirty="0" smtClean="0"/>
            </a:br>
            <a:r>
              <a:rPr lang="en-GB" dirty="0" smtClean="0"/>
              <a:t>expansion through supernovae</a:t>
            </a:r>
          </a:p>
          <a:p>
            <a:pPr lvl="1"/>
            <a:r>
              <a:rPr lang="en-GB" dirty="0" smtClean="0"/>
              <a:t>test GR in weak gravity</a:t>
            </a:r>
          </a:p>
          <a:p>
            <a:r>
              <a:rPr lang="en-GB" dirty="0" smtClean="0"/>
              <a:t>Characterisation of </a:t>
            </a:r>
            <a:r>
              <a:rPr lang="en-GB" dirty="0" err="1" smtClean="0"/>
              <a:t>exo</a:t>
            </a:r>
            <a:r>
              <a:rPr lang="en-GB" dirty="0" smtClean="0"/>
              <a:t>-planets</a:t>
            </a:r>
          </a:p>
          <a:p>
            <a:pPr lvl="1"/>
            <a:r>
              <a:rPr lang="en-GB" dirty="0" smtClean="0"/>
              <a:t>stability of planetary systems</a:t>
            </a:r>
          </a:p>
          <a:p>
            <a:pPr lvl="1"/>
            <a:r>
              <a:rPr lang="en-GB" dirty="0" err="1" smtClean="0"/>
              <a:t>exo</a:t>
            </a:r>
            <a:r>
              <a:rPr lang="en-GB" dirty="0" smtClean="0"/>
              <a:t>-planet atmospheres</a:t>
            </a:r>
          </a:p>
          <a:p>
            <a:pPr lvl="1"/>
            <a:r>
              <a:rPr lang="en-GB" dirty="0" smtClean="0"/>
              <a:t>search for life</a:t>
            </a:r>
          </a:p>
          <a:p>
            <a:r>
              <a:rPr lang="en-GB" dirty="0" smtClean="0"/>
              <a:t>Constancy of fundamental constants</a:t>
            </a:r>
          </a:p>
          <a:p>
            <a:pPr lvl="1"/>
            <a:r>
              <a:rPr lang="en-GB" dirty="0" smtClean="0"/>
              <a:t>no changes of fine-structure constant and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p</a:t>
            </a:r>
            <a:r>
              <a:rPr lang="en-GB" dirty="0" smtClean="0"/>
              <a:t>/m</a:t>
            </a:r>
            <a:r>
              <a:rPr lang="en-GB" baseline="-25000" dirty="0" smtClean="0"/>
              <a:t>e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pic>
        <p:nvPicPr>
          <p:cNvPr id="4" name="Galactic_Centre_S2_orbit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49" y="1516489"/>
            <a:ext cx="2821261" cy="28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80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lactic centre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 l="22794" t="14706" r="19853" b="17647"/>
          <a:stretch>
            <a:fillRect/>
          </a:stretch>
        </p:blipFill>
        <p:spPr bwMode="auto">
          <a:xfrm>
            <a:off x="6000156" y="1187450"/>
            <a:ext cx="28194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313957" y="1052512"/>
            <a:ext cx="5922371" cy="5445126"/>
          </a:xfrm>
        </p:spPr>
        <p:txBody>
          <a:bodyPr/>
          <a:lstStyle/>
          <a:p>
            <a:pPr eaLnBrk="1" hangingPunct="1"/>
            <a:r>
              <a:rPr lang="en-US" dirty="0" smtClean="0"/>
              <a:t>Mass determination through </a:t>
            </a:r>
            <a:br>
              <a:rPr lang="en-US" dirty="0" smtClean="0"/>
            </a:br>
            <a:r>
              <a:rPr lang="en-US" dirty="0" smtClean="0"/>
              <a:t>stellar </a:t>
            </a:r>
            <a:r>
              <a:rPr lang="en-US" dirty="0" smtClean="0"/>
              <a:t>orbits (about 40 known)</a:t>
            </a:r>
            <a:endParaRPr lang="en-US" dirty="0" smtClean="0"/>
          </a:p>
          <a:p>
            <a:pPr lvl="1" eaLnBrk="1" hangingPunct="1"/>
            <a:r>
              <a:rPr lang="en-US" dirty="0" smtClean="0"/>
              <a:t>M ≈ </a:t>
            </a:r>
            <a:r>
              <a:rPr lang="en-US" dirty="0" smtClean="0"/>
              <a:t>4⋅10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 smtClean="0"/>
              <a:t>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/>
          </a:p>
          <a:p>
            <a:pPr eaLnBrk="1" hangingPunct="1"/>
            <a:r>
              <a:rPr lang="en-US" dirty="0" smtClean="0"/>
              <a:t>Structure around the black </a:t>
            </a:r>
            <a:br>
              <a:rPr lang="en-US" dirty="0" smtClean="0"/>
            </a:br>
            <a:r>
              <a:rPr lang="en-US" dirty="0" smtClean="0"/>
              <a:t>hole revealed through </a:t>
            </a:r>
            <a:r>
              <a:rPr lang="en-US" dirty="0" smtClean="0"/>
              <a:t>flashes</a:t>
            </a:r>
          </a:p>
          <a:p>
            <a:pPr eaLnBrk="1" hangingPunct="1"/>
            <a:r>
              <a:rPr lang="en-US" dirty="0" smtClean="0"/>
              <a:t>Post-Newtonian effects predicted for the next passage of star S2</a:t>
            </a:r>
          </a:p>
          <a:p>
            <a:pPr lvl="1" eaLnBrk="1" hangingPunct="1"/>
            <a:r>
              <a:rPr lang="en-US" dirty="0" smtClean="0"/>
              <a:t>direct test of GR in the strong field</a:t>
            </a:r>
            <a:endParaRPr lang="en-US" dirty="0" smtClean="0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Black hole at the Centre of the Milky Way</a:t>
            </a:r>
            <a:endParaRPr lang="en-GB" sz="3600" dirty="0" smtClean="0"/>
          </a:p>
        </p:txBody>
      </p:sp>
      <p:pic>
        <p:nvPicPr>
          <p:cNvPr id="6" name="Galactic_Centre_flashes.mpg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4919" y="3657600"/>
            <a:ext cx="2814637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071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53188"/>
            <a:ext cx="2057400" cy="404812"/>
          </a:xfrm>
          <a:prstGeom prst="rect">
            <a:avLst/>
          </a:prstGeom>
          <a:noFill/>
        </p:spPr>
        <p:txBody>
          <a:bodyPr/>
          <a:lstStyle/>
          <a:p>
            <a:fld id="{FA6C7713-D028-447E-9FC6-8F8CB2D98452}" type="slidenum">
              <a:rPr lang="en-GB" smtClean="0">
                <a:latin typeface="Arial" pitchFamily="34" charset="0"/>
              </a:rPr>
              <a:pPr/>
              <a:t>2</a:t>
            </a:fld>
            <a:endParaRPr lang="en-GB" smtClean="0">
              <a:latin typeface="Arial" pitchFamily="34" charset="0"/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13" y="-46038"/>
            <a:ext cx="10040938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301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Galactic Centre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Pericenter</a:t>
            </a:r>
            <a:r>
              <a:rPr lang="en-GB" dirty="0" smtClean="0"/>
              <a:t> shift probes the nature of the black hole</a:t>
            </a:r>
          </a:p>
          <a:p>
            <a:pPr lvl="1"/>
            <a:r>
              <a:rPr lang="en-GB" dirty="0" smtClean="0"/>
              <a:t>measure post-Newtonian effects</a:t>
            </a:r>
            <a:endParaRPr lang="en-GB" dirty="0"/>
          </a:p>
        </p:txBody>
      </p:sp>
      <p:pic>
        <p:nvPicPr>
          <p:cNvPr id="15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414431"/>
            <a:ext cx="3714751" cy="3375423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8" name="Group 7"/>
          <p:cNvGrpSpPr/>
          <p:nvPr/>
        </p:nvGrpSpPr>
        <p:grpSpPr>
          <a:xfrm>
            <a:off x="4727019" y="2903964"/>
            <a:ext cx="4053210" cy="1352433"/>
            <a:chOff x="4727019" y="2752784"/>
            <a:chExt cx="4053210" cy="1352433"/>
          </a:xfrm>
        </p:grpSpPr>
        <p:sp>
          <p:nvSpPr>
            <p:cNvPr id="152" name="Shape 152"/>
            <p:cNvSpPr/>
            <p:nvPr/>
          </p:nvSpPr>
          <p:spPr>
            <a:xfrm>
              <a:off x="4727019" y="2752784"/>
              <a:ext cx="4053210" cy="1352433"/>
            </a:xfrm>
            <a:prstGeom prst="rect">
              <a:avLst/>
            </a:prstGeom>
            <a:blipFill>
              <a:blip r:embed="rId3"/>
            </a:blipFill>
            <a:ln w="12700">
              <a:miter lim="400000"/>
            </a:ln>
            <a:effectLst>
              <a:outerShdw blurRad="63500" dir="16200000" rotWithShape="0">
                <a:srgbClr val="000000">
                  <a:alpha val="50000"/>
                </a:srgbClr>
              </a:outerShdw>
            </a:effectLst>
          </p:spPr>
          <p:txBody>
            <a:bodyPr lIns="35717" tIns="35717" rIns="35717" bIns="35717" anchor="ctr"/>
            <a:lstStyle/>
            <a:p>
              <a:pPr lvl="0">
                <a:defRPr sz="42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pic>
          <p:nvPicPr>
            <p:cNvPr id="156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09093" y="3071813"/>
              <a:ext cx="3250407" cy="714375"/>
            </a:xfrm>
            <a:prstGeom prst="rect">
              <a:avLst/>
            </a:prstGeom>
            <a:ln w="88900">
              <a:miter lim="400000"/>
            </a:ln>
          </p:spPr>
        </p:pic>
      </p:grpSp>
      <p:sp>
        <p:nvSpPr>
          <p:cNvPr id="157" name="Shape 157"/>
          <p:cNvSpPr/>
          <p:nvPr/>
        </p:nvSpPr>
        <p:spPr>
          <a:xfrm>
            <a:off x="3966189" y="4842219"/>
            <a:ext cx="4894822" cy="85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/>
              <a:t>Higher order terms necessary to take into account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/>
              <a:t>GR in the strong gravity regime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/>
              <a:t>GRAVITY </a:t>
            </a:r>
            <a:r>
              <a:rPr lang="en-US" sz="1700" dirty="0" smtClean="0"/>
              <a:t>at VLTI </a:t>
            </a:r>
            <a:r>
              <a:rPr sz="1700" dirty="0" smtClean="0"/>
              <a:t>aims </a:t>
            </a:r>
            <a:r>
              <a:rPr sz="1700" dirty="0"/>
              <a:t>at constraining them</a:t>
            </a:r>
          </a:p>
        </p:txBody>
      </p:sp>
      <p:cxnSp>
        <p:nvCxnSpPr>
          <p:cNvPr id="6" name="Straight Arrow Connector 5"/>
          <p:cNvCxnSpPr>
            <a:stCxn id="157" idx="0"/>
          </p:cNvCxnSpPr>
          <p:nvPr/>
        </p:nvCxnSpPr>
        <p:spPr bwMode="auto">
          <a:xfrm flipV="1">
            <a:off x="6413600" y="3915615"/>
            <a:ext cx="768540" cy="92660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739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Cosmology with high resolution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57" y="1052512"/>
            <a:ext cx="6864361" cy="5445126"/>
          </a:xfrm>
        </p:spPr>
        <p:txBody>
          <a:bodyPr/>
          <a:lstStyle/>
          <a:p>
            <a:r>
              <a:rPr lang="en-GB" dirty="0" smtClean="0"/>
              <a:t>Measure absorption lines of intervening galaxies towards quasars</a:t>
            </a:r>
          </a:p>
          <a:p>
            <a:r>
              <a:rPr lang="en-GB" dirty="0" smtClean="0"/>
              <a:t>Determine line shifts due to changing fine structure constant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93968" y="2897188"/>
            <a:ext cx="5384800" cy="18161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84095" y="2889710"/>
            <a:ext cx="4505628" cy="3076658"/>
            <a:chOff x="3114013" y="2889710"/>
            <a:chExt cx="3975709" cy="27677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4013" y="2889710"/>
              <a:ext cx="3975709" cy="276770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3119608" y="4470359"/>
              <a:ext cx="287625" cy="5315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305416"/>
              </p:ext>
            </p:extLst>
          </p:nvPr>
        </p:nvGraphicFramePr>
        <p:xfrm>
          <a:off x="1446548" y="2904478"/>
          <a:ext cx="1018943" cy="905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5" imgW="457200" imgH="406400" progId="Equation.3">
                  <p:embed/>
                </p:oleObj>
              </mc:Choice>
              <mc:Fallback>
                <p:oleObj name="Equation" r:id="rId5" imgW="457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6548" y="2904478"/>
                        <a:ext cx="1018943" cy="90572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217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74" y="1234995"/>
            <a:ext cx="7352254" cy="5204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90000" tIns="46800" rIns="90000" bIns="46800"/>
          <a:lstStyle/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   VLT</a:t>
            </a:r>
            <a:r>
              <a:rPr lang="en-US" dirty="0" smtClean="0">
                <a:solidFill>
                  <a:schemeClr val="tx1"/>
                </a:solidFill>
              </a:rPr>
              <a:t>/UVES absorber: </a:t>
            </a:r>
            <a:r>
              <a:rPr lang="en-US" b="1" dirty="0">
                <a:solidFill>
                  <a:schemeClr val="tx1"/>
                </a:solidFill>
                <a:latin typeface="Symbol" charset="2"/>
              </a:rPr>
              <a:t>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tx1"/>
                </a:solidFill>
                <a:latin typeface="Symbol" charset="2"/>
              </a:rPr>
              <a:t></a:t>
            </a:r>
            <a:r>
              <a:rPr lang="en-US" dirty="0" smtClean="0">
                <a:solidFill>
                  <a:schemeClr val="tx1"/>
                </a:solidFill>
              </a:rPr>
              <a:t>=0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385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90000" tIns="46800" rIns="90000" bIns="46800"/>
          <a:lstStyle/>
          <a:p>
            <a:pPr algn="l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   VLT</a:t>
            </a:r>
            <a:r>
              <a:rPr lang="en-US" dirty="0" smtClean="0">
                <a:solidFill>
                  <a:srgbClr val="000000"/>
                </a:solidFill>
              </a:rPr>
              <a:t>/UVES absorber: </a:t>
            </a:r>
            <a:r>
              <a:rPr lang="en-US" b="1" dirty="0">
                <a:solidFill>
                  <a:srgbClr val="000000"/>
                </a:solidFill>
                <a:latin typeface="Symbol" charset="2"/>
              </a:rPr>
              <a:t></a:t>
            </a:r>
            <a:r>
              <a:rPr lang="en-US" b="1" dirty="0">
                <a:solidFill>
                  <a:srgbClr val="000000"/>
                </a:solidFill>
              </a:rPr>
              <a:t>/</a:t>
            </a:r>
            <a:r>
              <a:rPr lang="en-US" b="1" dirty="0">
                <a:solidFill>
                  <a:srgbClr val="000000"/>
                </a:solidFill>
                <a:latin typeface="Symbol" charset="2"/>
              </a:rPr>
              <a:t></a:t>
            </a:r>
            <a:r>
              <a:rPr lang="en-US" dirty="0">
                <a:solidFill>
                  <a:srgbClr val="000000"/>
                </a:solidFill>
              </a:rPr>
              <a:t>=10</a:t>
            </a:r>
            <a:r>
              <a:rPr lang="en-US" baseline="33000" dirty="0">
                <a:solidFill>
                  <a:srgbClr val="000000"/>
                </a:solidFill>
              </a:rPr>
              <a:t>-4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800" y="1234800"/>
            <a:ext cx="7353276" cy="520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4604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Currently no change detected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299430" y="1168777"/>
            <a:ext cx="6910605" cy="5189893"/>
            <a:chOff x="1299430" y="1168777"/>
            <a:chExt cx="6910605" cy="51898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9430" y="1168777"/>
              <a:ext cx="6910605" cy="5189893"/>
            </a:xfrm>
            <a:prstGeom prst="rect">
              <a:avLst/>
            </a:prstGeom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188268" y="5095041"/>
              <a:ext cx="1946288" cy="6645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87120" rIns="90000" bIns="46800">
              <a:prstTxWarp prst="textNoShape">
                <a:avLst/>
              </a:prstTxWarp>
            </a:bodyPr>
            <a:lstStyle/>
            <a:p>
              <a:pPr>
                <a:spcBef>
                  <a:spcPts val="1500"/>
                </a:spcBef>
                <a:spcAft>
                  <a:spcPts val="1875"/>
                </a:spcAft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dirty="0" err="1" smtClean="0"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rPr>
                <a:t>Molaro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rPr>
                <a:t> et al. 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rPr>
                <a:t>(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rPr>
                <a:t>2013)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rPr>
                <a:t>Evans 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rPr>
                <a:t>et al. 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rPr>
                <a:t>(2014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ea typeface="DejaVu LGC Sans" charset="0"/>
                  <a:cs typeface="DejaVu LGC Sans" charset="0"/>
                </a:rPr>
                <a:t>)</a:t>
              </a:r>
              <a:endParaRPr lang="en-US" sz="1600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1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Adiabatic expansion of the universe predicts</a:t>
            </a:r>
          </a:p>
          <a:p>
            <a:pPr lvl="1"/>
            <a:r>
              <a:rPr lang="en-GB" dirty="0" smtClean="0"/>
              <a:t>T</a:t>
            </a:r>
            <a:r>
              <a:rPr lang="en-GB" baseline="-25000" dirty="0" smtClean="0"/>
              <a:t>CMB</a:t>
            </a:r>
            <a:r>
              <a:rPr lang="en-GB" dirty="0" smtClean="0"/>
              <a:t>(z)=T</a:t>
            </a:r>
            <a:r>
              <a:rPr lang="en-GB" baseline="-25000" dirty="0" smtClean="0"/>
              <a:t>0</a:t>
            </a:r>
            <a:r>
              <a:rPr lang="en-GB" dirty="0" smtClean="0"/>
              <a:t>(1+z)</a:t>
            </a:r>
          </a:p>
          <a:p>
            <a:pPr lvl="2"/>
            <a:r>
              <a:rPr lang="en-GB" dirty="0" smtClean="0"/>
              <a:t>deviations would indicate violation of equivalence principle or non-conservation of photons</a:t>
            </a:r>
          </a:p>
          <a:p>
            <a:r>
              <a:rPr lang="en-GB" dirty="0" smtClean="0"/>
              <a:t>Direct excitation of interstellar molecules</a:t>
            </a:r>
          </a:p>
          <a:p>
            <a:pPr lvl="1"/>
            <a:r>
              <a:rPr lang="en-GB" dirty="0" smtClean="0"/>
              <a:t>Measure rotational transitions of CO as absorption line at different redshifts</a:t>
            </a:r>
          </a:p>
          <a:p>
            <a:pPr lvl="2"/>
            <a:r>
              <a:rPr lang="en-GB" dirty="0" smtClean="0"/>
              <a:t>excitation energy close to the CMB temperature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Temperature of the CMB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25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Temperature of the CMB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71041" y="1079445"/>
            <a:ext cx="8472378" cy="5368383"/>
            <a:chOff x="371041" y="1107983"/>
            <a:chExt cx="8472378" cy="53683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042" y="1107983"/>
              <a:ext cx="8472377" cy="53683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371041" y="1107983"/>
              <a:ext cx="2711447" cy="113223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/>
                  <a:cs typeface="HelveticaNeueLT Com 45 Lt"/>
                </a:rPr>
                <a:t>Pasquier</a:t>
              </a:r>
              <a:r>
                <a:rPr kumimoji="0" lang="en-GB" sz="180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/>
                  <a:cs typeface="HelveticaNeueLT Com 45 Lt"/>
                </a:rPr>
                <a:t> </a:t>
              </a:r>
              <a:r>
                <a:rPr kumimoji="0" lang="en-GB" sz="180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/>
                  <a:cs typeface="HelveticaNeueLT Com 45 Lt"/>
                </a:rPr>
                <a:t>Noterdeame</a:t>
              </a:r>
              <a:endParaRPr kumimoji="0" lang="en-GB" sz="18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NeueLT Com 45 Lt"/>
                <a:cs typeface="HelveticaNeueLT Com 45 Lt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/>
                  <a:ea typeface="Lucida Grande"/>
                  <a:cs typeface="Lucida Grande"/>
                </a:rPr>
                <a:t>β</a:t>
              </a:r>
              <a:r>
                <a:rPr lang="en-GB" dirty="0" smtClean="0">
                  <a:latin typeface="HelveticaNeueLT Com 45 Lt"/>
                  <a:cs typeface="HelveticaNeueLT Com 45 Lt"/>
                </a:rPr>
                <a:t>=-0.007±0.027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80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/>
                  <a:cs typeface="HelveticaNeueLT Com 45 Lt"/>
                </a:rPr>
                <a:t>excludes</a:t>
              </a:r>
              <a:r>
                <a:rPr kumimoji="0" lang="en-GB" sz="180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/>
                  <a:cs typeface="HelveticaNeueLT Com 45 Lt"/>
                </a:rPr>
                <a:t> the steady state model by 37</a:t>
              </a:r>
              <a:r>
                <a:rPr kumimoji="0" lang="en-GB" sz="180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/>
                  <a:ea typeface="Lucida Grande"/>
                  <a:cs typeface="Lucida Grande"/>
                </a:rPr>
                <a:t>σ</a:t>
              </a:r>
              <a:endParaRPr kumimoji="0" lang="en-GB" sz="18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NeueLT Com 45 Lt"/>
                <a:cs typeface="HelveticaNeueLT Com 45 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81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Planets, planets, 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Planets everywhere</a:t>
            </a:r>
          </a:p>
          <a:p>
            <a:pPr lvl="1"/>
            <a:r>
              <a:rPr lang="en-US" dirty="0" smtClean="0"/>
              <a:t>Radial velocities</a:t>
            </a:r>
          </a:p>
          <a:p>
            <a:pPr lvl="1"/>
            <a:r>
              <a:rPr lang="en-US" dirty="0" smtClean="0"/>
              <a:t>Direct imaging</a:t>
            </a:r>
          </a:p>
          <a:p>
            <a:pPr lvl="1"/>
            <a:r>
              <a:rPr lang="en-US" dirty="0" smtClean="0"/>
              <a:t>Transits</a:t>
            </a:r>
          </a:p>
          <a:p>
            <a:r>
              <a:rPr lang="en-GB" dirty="0" smtClean="0"/>
              <a:t>Characterisation</a:t>
            </a:r>
          </a:p>
          <a:p>
            <a:pPr lvl="1"/>
            <a:r>
              <a:rPr lang="en-US" dirty="0" smtClean="0"/>
              <a:t>Planetary systems</a:t>
            </a:r>
            <a:endParaRPr lang="en-US" dirty="0"/>
          </a:p>
          <a:p>
            <a:pPr lvl="1"/>
            <a:r>
              <a:rPr lang="en-US" dirty="0" smtClean="0"/>
              <a:t>masses</a:t>
            </a:r>
            <a:endParaRPr lang="en-US" dirty="0"/>
          </a:p>
          <a:p>
            <a:pPr lvl="1"/>
            <a:r>
              <a:rPr lang="en-US" dirty="0" smtClean="0"/>
              <a:t>chemical composition</a:t>
            </a:r>
          </a:p>
          <a:p>
            <a:pPr lvl="1"/>
            <a:r>
              <a:rPr lang="en-US" dirty="0" smtClean="0"/>
              <a:t>temperatures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820" y="1371600"/>
            <a:ext cx="3954780" cy="26374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-28547" y="1155780"/>
            <a:ext cx="9165768" cy="5126992"/>
            <a:chOff x="-28547" y="1155780"/>
            <a:chExt cx="9165768" cy="51269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8547" y="1155780"/>
              <a:ext cx="9165768" cy="49423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3957" y="5913440"/>
              <a:ext cx="2327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Perryman et al. 2005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87697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Exo</a:t>
            </a:r>
            <a:r>
              <a:rPr lang="de-CH" dirty="0" smtClean="0"/>
              <a:t>-</a:t>
            </a:r>
            <a:r>
              <a:rPr lang="en-GB" dirty="0" smtClean="0"/>
              <a:t>Planets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Emphasis is shifting</a:t>
            </a:r>
          </a:p>
          <a:p>
            <a:pPr lvl="1"/>
            <a:r>
              <a:rPr lang="en-GB" dirty="0" smtClean="0"/>
              <a:t>most discoveries expected through transits</a:t>
            </a:r>
          </a:p>
          <a:p>
            <a:pPr lvl="1"/>
            <a:r>
              <a:rPr lang="en-GB" dirty="0" smtClean="0"/>
              <a:t>characterisation of atmospheres</a:t>
            </a:r>
          </a:p>
          <a:p>
            <a:pPr lvl="1"/>
            <a:r>
              <a:rPr lang="en-GB" dirty="0" smtClean="0"/>
              <a:t>discovery of Earth-like planets</a:t>
            </a:r>
          </a:p>
          <a:p>
            <a:pPr lvl="1"/>
            <a:r>
              <a:rPr lang="en-GB" dirty="0" smtClean="0"/>
              <a:t>characterisation of hot </a:t>
            </a:r>
            <a:r>
              <a:rPr lang="en-GB" dirty="0" err="1" smtClean="0"/>
              <a:t>Jupiters</a:t>
            </a:r>
            <a:endParaRPr lang="en-GB" dirty="0" smtClean="0"/>
          </a:p>
          <a:p>
            <a:r>
              <a:rPr lang="en-GB" dirty="0" smtClean="0"/>
              <a:t>Requires different instruments</a:t>
            </a:r>
          </a:p>
          <a:p>
            <a:pPr lvl="1"/>
            <a:r>
              <a:rPr lang="en-GB" dirty="0" smtClean="0"/>
              <a:t>Many global </a:t>
            </a:r>
            <a:r>
              <a:rPr lang="en-GB" dirty="0" err="1" smtClean="0"/>
              <a:t>ongoing</a:t>
            </a:r>
            <a:r>
              <a:rPr lang="en-GB" dirty="0" smtClean="0"/>
              <a:t> surveys </a:t>
            </a:r>
          </a:p>
          <a:p>
            <a:pPr lvl="2"/>
            <a:r>
              <a:rPr lang="en-GB" dirty="0" smtClean="0"/>
              <a:t>Next Generation Transit Surveys (NGTS – </a:t>
            </a:r>
            <a:r>
              <a:rPr lang="en-GB" dirty="0" err="1" smtClean="0"/>
              <a:t>Paranal</a:t>
            </a:r>
            <a:r>
              <a:rPr lang="en-GB" dirty="0" smtClean="0"/>
              <a:t>)</a:t>
            </a:r>
          </a:p>
          <a:p>
            <a:pPr lvl="2"/>
            <a:r>
              <a:rPr lang="en-GB" dirty="0" smtClean="0"/>
              <a:t>dedicated telescopes hosted at ESO sites (e.g. Swiss Euler)</a:t>
            </a:r>
            <a:endParaRPr lang="en-GB" dirty="0" smtClean="0"/>
          </a:p>
          <a:p>
            <a:pPr lvl="2"/>
            <a:r>
              <a:rPr lang="en-GB" dirty="0" smtClean="0"/>
              <a:t>future space missions (TESS, CHEOPS, PLATO)</a:t>
            </a:r>
          </a:p>
          <a:p>
            <a:pPr lvl="1"/>
            <a:r>
              <a:rPr lang="en-GB" dirty="0" smtClean="0"/>
              <a:t>Continued radial velocity surveys</a:t>
            </a:r>
          </a:p>
          <a:p>
            <a:pPr lvl="2"/>
            <a:r>
              <a:rPr lang="en-GB" dirty="0" smtClean="0"/>
              <a:t>masses through the combination with the transits</a:t>
            </a:r>
          </a:p>
          <a:p>
            <a:pPr lvl="1"/>
            <a:r>
              <a:rPr lang="en-GB" dirty="0" smtClean="0"/>
              <a:t>Atmosphere characterisation</a:t>
            </a:r>
          </a:p>
        </p:txBody>
      </p:sp>
      <p:pic>
        <p:nvPicPr>
          <p:cNvPr id="6" name="Picture 5" descr="exo_planet_trans_an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488" y="2166776"/>
            <a:ext cx="3020195" cy="18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005" y="4751550"/>
            <a:ext cx="2568917" cy="182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ESO </a:t>
            </a:r>
            <a:r>
              <a:rPr lang="en-GB" dirty="0" err="1" smtClean="0"/>
              <a:t>exo</a:t>
            </a:r>
            <a:r>
              <a:rPr lang="en-GB" dirty="0" smtClean="0"/>
              <a:t>-planet machinery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957" y="995435"/>
            <a:ext cx="8830043" cy="56966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High-resolution spectrographs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HARPS </a:t>
            </a:r>
            <a:r>
              <a:rPr lang="en-US" dirty="0" smtClean="0"/>
              <a:t>at 3.6m </a:t>
            </a:r>
            <a:r>
              <a:rPr lang="en-US" dirty="0" smtClean="0"/>
              <a:t>telescope</a:t>
            </a:r>
            <a:endParaRPr lang="en-US" dirty="0" smtClean="0"/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best radial velocity machine at a 4m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telescope, </a:t>
            </a:r>
            <a:r>
              <a:rPr lang="en-US" dirty="0" smtClean="0"/>
              <a:t>extremely stable spectrograph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ESPRESSO at VLT in the future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Adaptive Optics </a:t>
            </a:r>
            <a:r>
              <a:rPr lang="en-US" dirty="0" smtClean="0">
                <a:sym typeface="Wingdings" pitchFamily="2" charset="2"/>
              </a:rPr>
              <a:t>cameras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NACO</a:t>
            </a:r>
            <a:r>
              <a:rPr lang="en-US" dirty="0" smtClean="0">
                <a:sym typeface="Wingdings" pitchFamily="2" charset="2"/>
              </a:rPr>
              <a:t>/SPHERE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imaging, direct detection</a:t>
            </a:r>
            <a:endParaRPr lang="en-US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Adaptive Optics spectrographs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NACO/SINFONI/FORS2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atmospheres of </a:t>
            </a:r>
            <a:r>
              <a:rPr lang="en-US" dirty="0" err="1"/>
              <a:t>exo</a:t>
            </a:r>
            <a:r>
              <a:rPr lang="en-US" dirty="0"/>
              <a:t>-planets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Interferometry</a:t>
            </a:r>
            <a:endParaRPr lang="en-US" dirty="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highest spatial resolution for follow</a:t>
            </a:r>
            <a:r>
              <a:rPr lang="en-US" dirty="0" smtClean="0">
                <a:sym typeface="Wingdings" pitchFamily="2" charset="2"/>
              </a:rPr>
              <a:t>-up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observations </a:t>
            </a:r>
            <a:r>
              <a:rPr lang="en-US" dirty="0" smtClean="0">
                <a:sym typeface="Wingdings" pitchFamily="2" charset="2"/>
              </a:rPr>
              <a:t>of known systems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Infrared high-resolution spectrographs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CRIRES+</a:t>
            </a:r>
            <a:r>
              <a:rPr lang="en-US" dirty="0" smtClean="0"/>
              <a:t>, NIRPS</a:t>
            </a:r>
            <a:endParaRPr lang="en-US" dirty="0" smtClean="0"/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spectroscopy of </a:t>
            </a:r>
            <a:r>
              <a:rPr lang="en-US" dirty="0" smtClean="0"/>
              <a:t>atmospheres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low mass host stars </a:t>
            </a:r>
            <a:r>
              <a:rPr lang="en-US" dirty="0" smtClean="0">
                <a:sym typeface="Wingdings"/>
              </a:rPr>
              <a:t> Earth mass planet search</a:t>
            </a:r>
            <a:endParaRPr lang="en-GB" dirty="0" smtClean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867" y="3096355"/>
            <a:ext cx="3494624" cy="162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r8799_SV_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308" y="1075809"/>
            <a:ext cx="3093182" cy="20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ky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858837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07" name="WordArt 3"/>
          <p:cNvSpPr>
            <a:spLocks noChangeArrowheads="1" noChangeShapeType="1" noTextEdit="1"/>
          </p:cNvSpPr>
          <p:nvPr/>
        </p:nvSpPr>
        <p:spPr bwMode="auto">
          <a:xfrm>
            <a:off x="1752600" y="2819400"/>
            <a:ext cx="1038225" cy="657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radio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 smtClean="0">
                <a:solidFill>
                  <a:schemeClr val="bg1">
                    <a:lumMod val="95000"/>
                  </a:schemeClr>
                </a:solidFill>
              </a:rPr>
              <a:t>Earth‘s</a:t>
            </a:r>
            <a:r>
              <a:rPr lang="de-DE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bg1">
                    <a:lumMod val="95000"/>
                  </a:schemeClr>
                </a:solidFill>
              </a:rPr>
              <a:t>atmosphere</a:t>
            </a:r>
            <a:r>
              <a:rPr lang="de-DE" sz="32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de-DE" sz="32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2800" dirty="0" err="1" smtClean="0">
                <a:solidFill>
                  <a:schemeClr val="bg1">
                    <a:lumMod val="95000"/>
                  </a:schemeClr>
                </a:solidFill>
              </a:rPr>
              <a:t>Shield</a:t>
            </a:r>
            <a:r>
              <a:rPr lang="de-DE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de-DE" sz="2800" dirty="0" err="1" smtClean="0">
                <a:solidFill>
                  <a:schemeClr val="bg1">
                    <a:lumMod val="95000"/>
                  </a:schemeClr>
                </a:solidFill>
              </a:rPr>
              <a:t>nd</a:t>
            </a:r>
            <a:r>
              <a:rPr lang="de-DE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1">
                    <a:lumMod val="95000"/>
                  </a:schemeClr>
                </a:solidFill>
              </a:rPr>
              <a:t>Window</a:t>
            </a:r>
            <a:r>
              <a:rPr lang="de-DE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1">
                    <a:lumMod val="95000"/>
                  </a:schemeClr>
                </a:solidFill>
              </a:rPr>
              <a:t>to</a:t>
            </a:r>
            <a:r>
              <a:rPr lang="de-DE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1">
                    <a:lumMod val="95000"/>
                  </a:schemeClr>
                </a:solidFill>
              </a:rPr>
              <a:t>the</a:t>
            </a:r>
            <a:r>
              <a:rPr lang="de-DE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800" dirty="0" err="1" smtClean="0">
                <a:solidFill>
                  <a:schemeClr val="bg1">
                    <a:lumMod val="95000"/>
                  </a:schemeClr>
                </a:solidFill>
              </a:rPr>
              <a:t>Universe</a:t>
            </a:r>
            <a:endParaRPr lang="de-DE" sz="32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268413"/>
            <a:ext cx="7994650" cy="609600"/>
            <a:chOff x="384" y="3936"/>
            <a:chExt cx="5036" cy="384"/>
          </a:xfrm>
        </p:grpSpPr>
        <p:sp>
          <p:nvSpPr>
            <p:cNvPr id="6160" name="Line 6"/>
            <p:cNvSpPr>
              <a:spLocks noChangeShapeType="1"/>
            </p:cNvSpPr>
            <p:nvPr/>
          </p:nvSpPr>
          <p:spPr bwMode="auto">
            <a:xfrm>
              <a:off x="554" y="4032"/>
              <a:ext cx="4656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384" y="412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300m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6162" name="Line 8"/>
            <p:cNvSpPr>
              <a:spLocks noChangeShapeType="1"/>
            </p:cNvSpPr>
            <p:nvPr/>
          </p:nvSpPr>
          <p:spPr bwMode="auto">
            <a:xfrm>
              <a:off x="55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3" name="Line 9"/>
            <p:cNvSpPr>
              <a:spLocks noChangeShapeType="1"/>
            </p:cNvSpPr>
            <p:nvPr/>
          </p:nvSpPr>
          <p:spPr bwMode="auto">
            <a:xfrm>
              <a:off x="521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4" name="Line 10"/>
            <p:cNvSpPr>
              <a:spLocks noChangeShapeType="1"/>
            </p:cNvSpPr>
            <p:nvPr/>
          </p:nvSpPr>
          <p:spPr bwMode="auto">
            <a:xfrm>
              <a:off x="105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5" name="Line 11"/>
            <p:cNvSpPr>
              <a:spLocks noChangeShapeType="1"/>
            </p:cNvSpPr>
            <p:nvPr/>
          </p:nvSpPr>
          <p:spPr bwMode="auto">
            <a:xfrm>
              <a:off x="158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6" name="Line 12"/>
            <p:cNvSpPr>
              <a:spLocks noChangeShapeType="1"/>
            </p:cNvSpPr>
            <p:nvPr/>
          </p:nvSpPr>
          <p:spPr bwMode="auto">
            <a:xfrm>
              <a:off x="211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7" name="Line 13"/>
            <p:cNvSpPr>
              <a:spLocks noChangeShapeType="1"/>
            </p:cNvSpPr>
            <p:nvPr/>
          </p:nvSpPr>
          <p:spPr bwMode="auto">
            <a:xfrm>
              <a:off x="259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8" name="Line 14"/>
            <p:cNvSpPr>
              <a:spLocks noChangeShapeType="1"/>
            </p:cNvSpPr>
            <p:nvPr/>
          </p:nvSpPr>
          <p:spPr bwMode="auto">
            <a:xfrm>
              <a:off x="312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9" name="Line 15"/>
            <p:cNvSpPr>
              <a:spLocks noChangeShapeType="1"/>
            </p:cNvSpPr>
            <p:nvPr/>
          </p:nvSpPr>
          <p:spPr bwMode="auto">
            <a:xfrm>
              <a:off x="3648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0" name="Line 16"/>
            <p:cNvSpPr>
              <a:spLocks noChangeShapeType="1"/>
            </p:cNvSpPr>
            <p:nvPr/>
          </p:nvSpPr>
          <p:spPr bwMode="auto">
            <a:xfrm>
              <a:off x="417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1" name="Line 17"/>
            <p:cNvSpPr>
              <a:spLocks noChangeShapeType="1"/>
            </p:cNvSpPr>
            <p:nvPr/>
          </p:nvSpPr>
          <p:spPr bwMode="auto">
            <a:xfrm>
              <a:off x="470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2" name="Text Box 18"/>
            <p:cNvSpPr txBox="1">
              <a:spLocks noChangeArrowheads="1"/>
            </p:cNvSpPr>
            <p:nvPr/>
          </p:nvSpPr>
          <p:spPr bwMode="auto">
            <a:xfrm>
              <a:off x="912" y="4128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3m</a:t>
              </a:r>
            </a:p>
          </p:txBody>
        </p:sp>
        <p:sp>
          <p:nvSpPr>
            <p:cNvPr id="6173" name="Text Box 19"/>
            <p:cNvSpPr txBox="1">
              <a:spLocks noChangeArrowheads="1"/>
            </p:cNvSpPr>
            <p:nvPr/>
          </p:nvSpPr>
          <p:spPr bwMode="auto">
            <a:xfrm>
              <a:off x="1440" y="4128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3cm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6174" name="Text Box 20"/>
            <p:cNvSpPr txBox="1">
              <a:spLocks noChangeArrowheads="1"/>
            </p:cNvSpPr>
            <p:nvPr/>
          </p:nvSpPr>
          <p:spPr bwMode="auto">
            <a:xfrm>
              <a:off x="1920" y="4128"/>
              <a:ext cx="4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0.3mm</a:t>
              </a:r>
            </a:p>
          </p:txBody>
        </p:sp>
        <p:sp>
          <p:nvSpPr>
            <p:cNvPr id="6175" name="Text Box 21"/>
            <p:cNvSpPr txBox="1">
              <a:spLocks noChangeArrowheads="1"/>
            </p:cNvSpPr>
            <p:nvPr/>
          </p:nvSpPr>
          <p:spPr bwMode="auto">
            <a:xfrm>
              <a:off x="2448" y="4126"/>
              <a:ext cx="3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l-GR" sz="1400">
                  <a:solidFill>
                    <a:srgbClr val="CC0000"/>
                  </a:solidFill>
                  <a:cs typeface="Times New Roman" pitchFamily="18" charset="0"/>
                  <a:sym typeface="Wingdings" pitchFamily="2" charset="2"/>
                </a:rPr>
                <a:t>μ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6176" name="Text Box 22"/>
            <p:cNvSpPr txBox="1">
              <a:spLocks noChangeArrowheads="1"/>
            </p:cNvSpPr>
            <p:nvPr/>
          </p:nvSpPr>
          <p:spPr bwMode="auto">
            <a:xfrm>
              <a:off x="2928" y="4128"/>
              <a:ext cx="3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n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6177" name="Text Box 23"/>
            <p:cNvSpPr txBox="1">
              <a:spLocks noChangeArrowheads="1"/>
            </p:cNvSpPr>
            <p:nvPr/>
          </p:nvSpPr>
          <p:spPr bwMode="auto">
            <a:xfrm>
              <a:off x="3521" y="4128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Å</a:t>
              </a:r>
              <a:endParaRPr lang="en-GB" sz="1400">
                <a:solidFill>
                  <a:srgbClr val="CC0000"/>
                </a:solidFill>
              </a:endParaRPr>
            </a:p>
          </p:txBody>
        </p:sp>
        <p:sp>
          <p:nvSpPr>
            <p:cNvPr id="6178" name="Text Box 24"/>
            <p:cNvSpPr txBox="1">
              <a:spLocks noChangeArrowheads="1"/>
            </p:cNvSpPr>
            <p:nvPr/>
          </p:nvSpPr>
          <p:spPr bwMode="auto">
            <a:xfrm>
              <a:off x="4012" y="4128"/>
              <a:ext cx="3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3pm</a:t>
              </a:r>
            </a:p>
          </p:txBody>
        </p:sp>
        <p:sp>
          <p:nvSpPr>
            <p:cNvPr id="6179" name="Text Box 25"/>
            <p:cNvSpPr txBox="1">
              <a:spLocks noChangeArrowheads="1"/>
            </p:cNvSpPr>
            <p:nvPr/>
          </p:nvSpPr>
          <p:spPr bwMode="auto">
            <a:xfrm>
              <a:off x="4497" y="4128"/>
              <a:ext cx="3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30fm</a:t>
              </a:r>
            </a:p>
          </p:txBody>
        </p:sp>
        <p:sp>
          <p:nvSpPr>
            <p:cNvPr id="6180" name="Text Box 26"/>
            <p:cNvSpPr txBox="1">
              <a:spLocks noChangeArrowheads="1"/>
            </p:cNvSpPr>
            <p:nvPr/>
          </p:nvSpPr>
          <p:spPr bwMode="auto">
            <a:xfrm>
              <a:off x="4987" y="4128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300am</a:t>
              </a:r>
            </a:p>
          </p:txBody>
        </p:sp>
      </p:grpSp>
      <p:sp>
        <p:nvSpPr>
          <p:cNvPr id="354331" name="WordArt 27"/>
          <p:cNvSpPr>
            <a:spLocks noChangeArrowheads="1" noChangeShapeType="1" noTextEdit="1"/>
          </p:cNvSpPr>
          <p:nvPr/>
        </p:nvSpPr>
        <p:spPr bwMode="auto">
          <a:xfrm rot="5400000">
            <a:off x="2989263" y="4219575"/>
            <a:ext cx="2743200" cy="152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GB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visible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9966"/>
              </a:solidFill>
              <a:latin typeface="Arial Black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770568" y="2420940"/>
            <a:ext cx="2301878" cy="1152526"/>
            <a:chOff x="3635" y="1525"/>
            <a:chExt cx="1450" cy="726"/>
          </a:xfrm>
        </p:grpSpPr>
        <p:sp>
          <p:nvSpPr>
            <p:cNvPr id="6157" name="Text Box 29"/>
            <p:cNvSpPr txBox="1">
              <a:spLocks noChangeArrowheads="1"/>
            </p:cNvSpPr>
            <p:nvPr/>
          </p:nvSpPr>
          <p:spPr bwMode="auto">
            <a:xfrm>
              <a:off x="3635" y="1525"/>
              <a:ext cx="3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2"/>
                  </a:solidFill>
                </a:rPr>
                <a:t>X</a:t>
              </a:r>
              <a:r>
                <a:rPr lang="en-GB" sz="1800" dirty="0" smtClean="0">
                  <a:solidFill>
                    <a:schemeClr val="accent2"/>
                  </a:solidFill>
                </a:rPr>
                <a:t>–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158" name="Text Box 30"/>
            <p:cNvSpPr txBox="1">
              <a:spLocks noChangeArrowheads="1"/>
            </p:cNvSpPr>
            <p:nvPr/>
          </p:nvSpPr>
          <p:spPr bwMode="auto">
            <a:xfrm>
              <a:off x="4120" y="1963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dirty="0">
                  <a:solidFill>
                    <a:schemeClr val="accent2"/>
                  </a:solidFill>
                  <a:cs typeface="Times New Roman" pitchFamily="18" charset="0"/>
                  <a:sym typeface="Wingdings" pitchFamily="2" charset="2"/>
                </a:rPr>
                <a:t>γ</a:t>
              </a:r>
              <a:r>
                <a:rPr lang="en-GB" dirty="0">
                  <a:solidFill>
                    <a:schemeClr val="accent2"/>
                  </a:solidFill>
                </a:rPr>
                <a:t>–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159" name="Text Box 31"/>
            <p:cNvSpPr txBox="1">
              <a:spLocks noChangeArrowheads="1"/>
            </p:cNvSpPr>
            <p:nvPr/>
          </p:nvSpPr>
          <p:spPr bwMode="auto">
            <a:xfrm>
              <a:off x="4204" y="1728"/>
              <a:ext cx="8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accent2"/>
                  </a:solidFill>
                </a:rPr>
                <a:t>r</a:t>
              </a:r>
              <a:r>
                <a:rPr lang="en-GB" dirty="0" smtClean="0">
                  <a:solidFill>
                    <a:schemeClr val="accent2"/>
                  </a:solidFill>
                </a:rPr>
                <a:t>adiation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354336" name="Picture 32" descr="atc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971800"/>
            <a:ext cx="33813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nn12099a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772816"/>
            <a:ext cx="3988296" cy="2658215"/>
          </a:xfrm>
          <a:prstGeom prst="rect">
            <a:avLst/>
          </a:prstGeom>
        </p:spPr>
      </p:pic>
      <p:pic>
        <p:nvPicPr>
          <p:cNvPr id="5" name="Picture 4" descr="potw1036a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3573016"/>
            <a:ext cx="3240360" cy="2941437"/>
          </a:xfrm>
          <a:prstGeom prst="rect">
            <a:avLst/>
          </a:prstGeom>
        </p:spPr>
      </p:pic>
      <p:pic>
        <p:nvPicPr>
          <p:cNvPr id="354339" name="Picture 35" descr="hubble_te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1412875"/>
            <a:ext cx="213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40" name="Picture 36" descr="xm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348880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86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cs typeface="Arial" pitchFamily="34" charset="0"/>
              </a:rPr>
              <a:t>β</a:t>
            </a:r>
            <a:r>
              <a:rPr lang="en-US" smtClean="0"/>
              <a:t> Pic planet</a:t>
            </a:r>
            <a:endParaRPr lang="en-GB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Planet (~10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jup</a:t>
            </a:r>
            <a:r>
              <a:rPr lang="en-GB" dirty="0" smtClean="0"/>
              <a:t>) within the massive dust disk </a:t>
            </a:r>
          </a:p>
          <a:p>
            <a:pPr eaLnBrk="1" hangingPunct="1"/>
            <a:r>
              <a:rPr lang="en-GB" dirty="0" smtClean="0"/>
              <a:t>Orbit only a few AU</a:t>
            </a:r>
          </a:p>
          <a:p>
            <a:pPr eaLnBrk="1" hangingPunct="1"/>
            <a:r>
              <a:rPr lang="en-GB" dirty="0" smtClean="0"/>
              <a:t>NACO imaging</a:t>
            </a:r>
          </a:p>
          <a:p>
            <a:pPr eaLnBrk="1" hangingPunct="1"/>
            <a:r>
              <a:rPr lang="en-GB" dirty="0" smtClean="0"/>
              <a:t>SPHERE imaging</a:t>
            </a:r>
          </a:p>
          <a:p>
            <a:pPr lvl="1" eaLnBrk="1" hangingPunct="1"/>
            <a:r>
              <a:rPr lang="en-GB" dirty="0" smtClean="0"/>
              <a:t>planet – star separation</a:t>
            </a:r>
          </a:p>
          <a:p>
            <a:pPr lvl="2" eaLnBrk="1" hangingPunct="1"/>
            <a:r>
              <a:rPr lang="en-GB" dirty="0" smtClean="0"/>
              <a:t>~350 mas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64050" y="1858963"/>
            <a:ext cx="4572000" cy="4548187"/>
            <a:chOff x="4464050" y="1557338"/>
            <a:chExt cx="4572000" cy="4548187"/>
          </a:xfrm>
        </p:grpSpPr>
        <p:pic>
          <p:nvPicPr>
            <p:cNvPr id="430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64050" y="1557338"/>
              <a:ext cx="4572000" cy="4548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Text Box 6"/>
            <p:cNvSpPr txBox="1">
              <a:spLocks noChangeArrowheads="1"/>
            </p:cNvSpPr>
            <p:nvPr/>
          </p:nvSpPr>
          <p:spPr bwMode="auto">
            <a:xfrm>
              <a:off x="5121275" y="1571626"/>
              <a:ext cx="3906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dirty="0">
                  <a:solidFill>
                    <a:schemeClr val="bg1"/>
                  </a:solidFill>
                </a:rPr>
                <a:t>Lagrange et al. 2009, A&amp;A, 493, L21</a:t>
              </a:r>
            </a:p>
          </p:txBody>
        </p:sp>
      </p:grpSp>
      <p:pic>
        <p:nvPicPr>
          <p:cNvPr id="6" name="Picture 1" descr="Macintosh HD:Users:jmilli:Documents:these:SPHERE_data:Com4:bPic:bPic_planet+dis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" y="4611688"/>
            <a:ext cx="91694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90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Observe the cold universe </a:t>
            </a:r>
          </a:p>
          <a:p>
            <a:pPr lvl="1">
              <a:lnSpc>
                <a:spcPct val="80000"/>
              </a:lnSpc>
            </a:pPr>
            <a:r>
              <a:rPr lang="en-GB" dirty="0" smtClean="0"/>
              <a:t>wavelengths from 300 </a:t>
            </a:r>
            <a:r>
              <a:rPr lang="en-GB" dirty="0" err="1" smtClean="0"/>
              <a:t>μm</a:t>
            </a:r>
            <a:r>
              <a:rPr lang="en-GB" dirty="0" smtClean="0"/>
              <a:t> to 1.3 mm (1 THz to 200 GHz)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Global Partnership</a:t>
            </a:r>
          </a:p>
          <a:p>
            <a:pPr lvl="1">
              <a:lnSpc>
                <a:spcPct val="80000"/>
              </a:lnSpc>
            </a:pPr>
            <a:r>
              <a:rPr lang="en-GB" dirty="0" smtClean="0"/>
              <a:t>Europe (ESO), North America (USA/NSF and Canada/NRC), </a:t>
            </a:r>
            <a:br>
              <a:rPr lang="en-GB" dirty="0" smtClean="0"/>
            </a:br>
            <a:r>
              <a:rPr lang="en-GB" dirty="0" smtClean="0"/>
              <a:t>East Asia (Japan/NINS, Taiwan/NSC/ASIAA, South Korea/KASI)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66 antennas located at 5000m altitude</a:t>
            </a:r>
          </a:p>
          <a:p>
            <a:pPr lvl="1">
              <a:lnSpc>
                <a:spcPct val="80000"/>
              </a:lnSpc>
            </a:pPr>
            <a:r>
              <a:rPr lang="en-GB" dirty="0" smtClean="0"/>
              <a:t>50 12m antennas</a:t>
            </a:r>
          </a:p>
          <a:p>
            <a:pPr lvl="1">
              <a:lnSpc>
                <a:spcPct val="80000"/>
              </a:lnSpc>
            </a:pPr>
            <a:r>
              <a:rPr lang="en-GB" dirty="0" smtClean="0"/>
              <a:t>12 7m + 4 12m antennas (compact array)</a:t>
            </a:r>
          </a:p>
          <a:p>
            <a:pPr>
              <a:lnSpc>
                <a:spcPct val="80000"/>
              </a:lnSpc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7907"/>
            <a:ext cx="9144000" cy="212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29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HL Tau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49" y="1063625"/>
            <a:ext cx="5476876" cy="5476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4250" y="60325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ALMA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1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Complex molecules in space</a:t>
            </a:r>
            <a:endParaRPr lang="en-GB" dirty="0"/>
          </a:p>
        </p:txBody>
      </p:sp>
      <p:sp>
        <p:nvSpPr>
          <p:cNvPr id="4608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ea typeface="ＭＳ Ｐゴシック"/>
                <a:cs typeface="Arial" pitchFamily="34" charset="0"/>
              </a:rPr>
              <a:t>Detection of sugar molecule </a:t>
            </a:r>
          </a:p>
          <a:p>
            <a:pPr lvl="1"/>
            <a:r>
              <a:rPr lang="en-GB" dirty="0" err="1" smtClean="0">
                <a:ea typeface="ＭＳ Ｐゴシック"/>
                <a:cs typeface="Arial" pitchFamily="34" charset="0"/>
              </a:rPr>
              <a:t>glycolaldehyde</a:t>
            </a:r>
            <a:r>
              <a:rPr lang="en-GB" b="1" dirty="0" smtClean="0">
                <a:ea typeface="ＭＳ Ｐゴシック"/>
                <a:cs typeface="Arial" pitchFamily="34" charset="0"/>
              </a:rPr>
              <a:t> </a:t>
            </a:r>
            <a:r>
              <a:rPr lang="en-GB" dirty="0" smtClean="0">
                <a:ea typeface="ＭＳ Ｐゴシック"/>
                <a:cs typeface="Arial" pitchFamily="34" charset="0"/>
              </a:rPr>
              <a:t>HCOCH</a:t>
            </a:r>
            <a:r>
              <a:rPr lang="en-GB" baseline="-25000" dirty="0" smtClean="0">
                <a:ea typeface="ＭＳ Ｐゴシック"/>
                <a:cs typeface="Arial" pitchFamily="34" charset="0"/>
              </a:rPr>
              <a:t>2</a:t>
            </a:r>
            <a:r>
              <a:rPr lang="en-GB" dirty="0" smtClean="0">
                <a:ea typeface="ＭＳ Ｐゴシック"/>
                <a:cs typeface="Arial" pitchFamily="34" charset="0"/>
              </a:rPr>
              <a:t>OH and several alcohols </a:t>
            </a:r>
          </a:p>
          <a:p>
            <a:pPr lvl="2"/>
            <a:r>
              <a:rPr lang="en-GB" dirty="0" smtClean="0">
                <a:ea typeface="ＭＳ Ｐゴシック"/>
                <a:cs typeface="Arial" pitchFamily="34" charset="0"/>
              </a:rPr>
              <a:t>e.g. </a:t>
            </a:r>
            <a:r>
              <a:rPr lang="en-GB" dirty="0" smtClean="0"/>
              <a:t>methyl </a:t>
            </a:r>
            <a:r>
              <a:rPr lang="en-GB" dirty="0" err="1" smtClean="0"/>
              <a:t>formate</a:t>
            </a:r>
            <a:r>
              <a:rPr lang="en-GB" dirty="0" smtClean="0"/>
              <a:t>, ketene (CH</a:t>
            </a:r>
            <a:r>
              <a:rPr lang="en-GB" baseline="-25000" dirty="0" smtClean="0"/>
              <a:t>2</a:t>
            </a:r>
            <a:r>
              <a:rPr lang="en-GB" dirty="0" smtClean="0"/>
              <a:t>CO), trans-ethanol (t-C</a:t>
            </a:r>
            <a:r>
              <a:rPr lang="en-GB" baseline="-25000" dirty="0" smtClean="0"/>
              <a:t>2</a:t>
            </a:r>
            <a:r>
              <a:rPr lang="en-GB" dirty="0" smtClean="0"/>
              <a:t>H</a:t>
            </a:r>
            <a:r>
              <a:rPr lang="en-GB" baseline="-25000" dirty="0" smtClean="0"/>
              <a:t>5</a:t>
            </a:r>
            <a:r>
              <a:rPr lang="en-GB" dirty="0" smtClean="0"/>
              <a:t>OH)</a:t>
            </a:r>
            <a:endParaRPr lang="en-GB" dirty="0" smtClean="0">
              <a:ea typeface="ＭＳ Ｐゴシック"/>
              <a:cs typeface="Arial" pitchFamily="34" charset="0"/>
            </a:endParaRPr>
          </a:p>
          <a:p>
            <a:pPr lvl="1"/>
            <a:r>
              <a:rPr lang="en-GB" dirty="0" smtClean="0">
                <a:ea typeface="ＭＳ Ｐゴシック"/>
                <a:cs typeface="Arial" pitchFamily="34" charset="0"/>
              </a:rPr>
              <a:t>Class 0 binary proto-star with about solar mass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2516188" y="5973763"/>
            <a:ext cx="241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 err="1">
                <a:solidFill>
                  <a:schemeClr val="bg1"/>
                </a:solidFill>
                <a:latin typeface="+mn-lt"/>
              </a:rPr>
              <a:t>Jørgensen</a:t>
            </a:r>
            <a:r>
              <a:rPr lang="en-GB" sz="1800" dirty="0">
                <a:solidFill>
                  <a:schemeClr val="bg1"/>
                </a:solidFill>
                <a:latin typeface="+mn-lt"/>
              </a:rPr>
              <a:t> et al. 2012</a:t>
            </a:r>
            <a:endParaRPr lang="en-GB" sz="1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6085" name="Picture 4" descr="B-alma_sugar_glycolaldehyde_ccFLA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650" y="3491632"/>
            <a:ext cx="24717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1344068" y="2916011"/>
            <a:ext cx="3151751" cy="3160879"/>
            <a:chOff x="4932363" y="2808288"/>
            <a:chExt cx="3600450" cy="3535362"/>
          </a:xfrm>
        </p:grpSpPr>
        <p:pic>
          <p:nvPicPr>
            <p:cNvPr id="46084" name="Picture 3" descr="A-WISE2011-013-annotated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3" y="2808288"/>
              <a:ext cx="3600450" cy="3535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 bwMode="auto">
            <a:xfrm>
              <a:off x="7572175" y="2924944"/>
              <a:ext cx="8162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l-GR" sz="1800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ρ</a:t>
              </a:r>
              <a:r>
                <a:rPr lang="en-US" sz="1800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 </a:t>
              </a:r>
              <a:r>
                <a:rPr lang="en-US" sz="1800" dirty="0" err="1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Oph</a:t>
              </a:r>
              <a:endParaRPr lang="en-GB" sz="1000" dirty="0" smtClean="0">
                <a:solidFill>
                  <a:schemeClr val="bg1"/>
                </a:solidFill>
                <a:latin typeface="HelveticaNeueLT Com 65 M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1878" y="2656543"/>
            <a:ext cx="9122122" cy="3897539"/>
            <a:chOff x="0" y="976174"/>
            <a:chExt cx="9122122" cy="3897539"/>
          </a:xfrm>
        </p:grpSpPr>
        <p:pic>
          <p:nvPicPr>
            <p:cNvPr id="8193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76174"/>
              <a:ext cx="9122122" cy="3897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6187900" y="4427265"/>
              <a:ext cx="24161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800" dirty="0" err="1">
                  <a:latin typeface="+mn-lt"/>
                </a:rPr>
                <a:t>Jørgensen</a:t>
              </a:r>
              <a:r>
                <a:rPr lang="en-GB" sz="1800" dirty="0">
                  <a:latin typeface="+mn-lt"/>
                </a:rPr>
                <a:t> et al. 2012</a:t>
              </a:r>
              <a:endParaRPr lang="en-GB" sz="1800" dirty="0"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81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SN 1987A  </a:t>
            </a:r>
            <a:br>
              <a:rPr lang="en-GB" sz="3600" dirty="0" smtClean="0"/>
            </a:br>
            <a:r>
              <a:rPr lang="en-GB" sz="3600" dirty="0" smtClean="0"/>
              <a:t>an example of a multi-wavelength study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58" y="1052512"/>
            <a:ext cx="6818142" cy="5445126"/>
          </a:xfrm>
        </p:spPr>
        <p:txBody>
          <a:bodyPr/>
          <a:lstStyle/>
          <a:p>
            <a:r>
              <a:rPr lang="en-GB" dirty="0" smtClean="0"/>
              <a:t>Neutrino source at explosion</a:t>
            </a:r>
          </a:p>
          <a:p>
            <a:r>
              <a:rPr lang="en-GB" dirty="0" smtClean="0"/>
              <a:t>Follow-up observations for 28 years</a:t>
            </a:r>
          </a:p>
          <a:p>
            <a:pPr lvl="1"/>
            <a:r>
              <a:rPr lang="en-GB" dirty="0" smtClean="0"/>
              <a:t>HST, VLT, Chandra, XMM/Newton, ATCA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4140836" y="2374381"/>
            <a:ext cx="4826260" cy="4098711"/>
            <a:chOff x="4140836" y="2374381"/>
            <a:chExt cx="4826260" cy="40987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0836" y="2529511"/>
              <a:ext cx="4826260" cy="394358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288790" y="2374381"/>
              <a:ext cx="2644251" cy="33854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1429" tIns="45715" rIns="91429" bIns="45715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</a:rPr>
                <a:t>HST - </a:t>
              </a:r>
              <a:r>
                <a:rPr lang="en-GB" sz="1600" dirty="0" err="1" smtClean="0">
                  <a:solidFill>
                    <a:schemeClr val="bg1"/>
                  </a:solidFill>
                </a:rPr>
                <a:t>Fransson</a:t>
              </a:r>
              <a:r>
                <a:rPr lang="en-GB" sz="1600" dirty="0" smtClean="0">
                  <a:solidFill>
                    <a:schemeClr val="bg1"/>
                  </a:solidFill>
                </a:rPr>
                <a:t> </a:t>
              </a:r>
              <a:r>
                <a:rPr lang="en-GB" sz="1600" dirty="0" smtClean="0">
                  <a:solidFill>
                    <a:schemeClr val="bg1"/>
                  </a:solidFill>
                </a:rPr>
                <a:t>et al. 2015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7" y="3544386"/>
            <a:ext cx="4004858" cy="2333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8549" y="2903075"/>
            <a:ext cx="3607436" cy="62170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en-GB" sz="1600" dirty="0" smtClean="0">
                <a:solidFill>
                  <a:srgbClr val="FFFFFF"/>
                </a:solidFill>
                <a:latin typeface="HelveticaNeueLT Com 45 Lt"/>
                <a:cs typeface="HelveticaNeueLT Com 45 Lt"/>
              </a:rPr>
              <a:t>SN 1987A in 2013</a:t>
            </a:r>
          </a:p>
          <a:p>
            <a:r>
              <a:rPr lang="en-GB" sz="1600" dirty="0" err="1" smtClean="0">
                <a:solidFill>
                  <a:srgbClr val="FFFFFF"/>
                </a:solidFill>
                <a:latin typeface="HelveticaNeueLT Com 45 Lt"/>
                <a:cs typeface="HelveticaNeueLT Com 45 Lt"/>
              </a:rPr>
              <a:t>Indebetouw</a:t>
            </a:r>
            <a:r>
              <a:rPr lang="en-GB" sz="1600" dirty="0" smtClean="0">
                <a:solidFill>
                  <a:srgbClr val="FFFFFF"/>
                </a:solidFill>
                <a:latin typeface="HelveticaNeueLT Com 45 Lt"/>
                <a:cs typeface="HelveticaNeueLT Com 45 Lt"/>
              </a:rPr>
              <a:t> </a:t>
            </a:r>
            <a:r>
              <a:rPr lang="en-GB" sz="1600" dirty="0">
                <a:solidFill>
                  <a:srgbClr val="FFFFFF"/>
                </a:solidFill>
                <a:latin typeface="HelveticaNeueLT Com 45 Lt"/>
                <a:cs typeface="HelveticaNeueLT Com 45 Lt"/>
              </a:rPr>
              <a:t>et al. 2014</a:t>
            </a:r>
          </a:p>
        </p:txBody>
      </p:sp>
    </p:spTree>
    <p:extLst>
      <p:ext uri="{BB962C8B-B14F-4D97-AF65-F5344CB8AC3E}">
        <p14:creationId xmlns:p14="http://schemas.microsoft.com/office/powerpoint/2010/main" val="5825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 </a:t>
            </a:r>
            <a:r>
              <a:rPr lang="en-GB" dirty="0" smtClean="0"/>
              <a:t>1987A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311748" y="1048539"/>
            <a:ext cx="4836882" cy="3497749"/>
            <a:chOff x="1219200" y="1371601"/>
            <a:chExt cx="6615232" cy="52567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0" y="1371601"/>
              <a:ext cx="6615232" cy="525674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TextBox 3"/>
            <p:cNvSpPr txBox="1"/>
            <p:nvPr/>
          </p:nvSpPr>
          <p:spPr>
            <a:xfrm>
              <a:off x="2133600" y="1921335"/>
              <a:ext cx="3467531" cy="517065"/>
            </a:xfrm>
            <a:prstGeom prst="rect">
              <a:avLst/>
            </a:prstGeom>
            <a:noFill/>
          </p:spPr>
          <p:txBody>
            <a:bodyPr wrap="none" lIns="128016" tIns="64008" rIns="128016" bIns="64008" rtlCol="0">
              <a:spAutoFit/>
            </a:bodyPr>
            <a:lstStyle/>
            <a:p>
              <a:r>
                <a:rPr lang="en-GB" dirty="0" err="1">
                  <a:latin typeface="HelveticaNeueLT Com 45 Lt"/>
                  <a:cs typeface="HelveticaNeueLT Com 45 Lt"/>
                </a:rPr>
                <a:t>Indebetouw</a:t>
              </a:r>
              <a:r>
                <a:rPr lang="en-GB" dirty="0">
                  <a:latin typeface="HelveticaNeueLT Com 45 Lt"/>
                  <a:cs typeface="HelveticaNeueLT Com 45 Lt"/>
                </a:rPr>
                <a:t> et al. 2014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8498"/>
            <a:ext cx="5766754" cy="3408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423" y="4620128"/>
            <a:ext cx="1875893" cy="18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0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cs typeface="Arial" pitchFamily="34" charset="0"/>
              </a:rPr>
              <a:t>Distant galaxies with ALMA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Arial" pitchFamily="34" charset="0"/>
              </a:rPr>
              <a:t>Follow-up of mm sources discovered with the South Pole Telescope (SPT)</a:t>
            </a:r>
          </a:p>
          <a:p>
            <a:pPr lvl="1"/>
            <a:r>
              <a:rPr lang="en-US" dirty="0" smtClean="0">
                <a:cs typeface="Arial" pitchFamily="34" charset="0"/>
              </a:rPr>
              <a:t>Detected many high-</a:t>
            </a:r>
            <a:r>
              <a:rPr lang="en-US" dirty="0" err="1" smtClean="0">
                <a:cs typeface="Arial" pitchFamily="34" charset="0"/>
              </a:rPr>
              <a:t>redshift</a:t>
            </a:r>
            <a:r>
              <a:rPr lang="en-US" dirty="0" smtClean="0">
                <a:cs typeface="Arial" pitchFamily="34" charset="0"/>
              </a:rPr>
              <a:t> galaxies (&lt;z&gt;=3.5)</a:t>
            </a:r>
          </a:p>
          <a:p>
            <a:pPr lvl="1"/>
            <a:r>
              <a:rPr lang="en-US" dirty="0" smtClean="0">
                <a:cs typeface="Arial" pitchFamily="34" charset="0"/>
              </a:rPr>
              <a:t>860</a:t>
            </a:r>
            <a:r>
              <a:rPr lang="en-US" dirty="0" smtClean="0">
                <a:cs typeface="Arial" pitchFamily="34" charset="0"/>
                <a:sym typeface="Symbol" pitchFamily="18" charset="2"/>
              </a:rPr>
              <a:t>m ALMA imaging (Cycle 0 – 16 antennas)</a:t>
            </a:r>
          </a:p>
          <a:p>
            <a:pPr lvl="2"/>
            <a:r>
              <a:rPr lang="en-US" dirty="0" smtClean="0">
                <a:cs typeface="Arial" pitchFamily="34" charset="0"/>
              </a:rPr>
              <a:t>47 candidates </a:t>
            </a:r>
            <a:r>
              <a:rPr lang="en-US" dirty="0" smtClean="0">
                <a:cs typeface="Arial" pitchFamily="34" charset="0"/>
                <a:sym typeface="Wingdings" pitchFamily="2" charset="2"/>
              </a:rPr>
              <a:t> s</a:t>
            </a:r>
            <a:r>
              <a:rPr lang="en-US" dirty="0" smtClean="0">
                <a:cs typeface="Arial" pitchFamily="34" charset="0"/>
              </a:rPr>
              <a:t>everal clearly </a:t>
            </a:r>
            <a:r>
              <a:rPr lang="en-US" dirty="0" err="1" smtClean="0">
                <a:cs typeface="Arial" pitchFamily="34" charset="0"/>
              </a:rPr>
              <a:t>lensed</a:t>
            </a:r>
            <a:r>
              <a:rPr lang="en-US" dirty="0" smtClean="0">
                <a:cs typeface="Arial" pitchFamily="34" charset="0"/>
              </a:rPr>
              <a:t> sources</a:t>
            </a:r>
          </a:p>
          <a:p>
            <a:pPr lvl="2"/>
            <a:r>
              <a:rPr lang="en-US" dirty="0" smtClean="0">
                <a:cs typeface="Arial" pitchFamily="34" charset="0"/>
              </a:rPr>
              <a:t>Integration times 1 minute</a:t>
            </a:r>
          </a:p>
          <a:p>
            <a:pPr lvl="2"/>
            <a:r>
              <a:rPr lang="en-US" dirty="0" smtClean="0">
                <a:cs typeface="Arial" pitchFamily="34" charset="0"/>
              </a:rPr>
              <a:t>2 objects at z=5.7 with high star formation rate &gt; 500 M</a:t>
            </a:r>
            <a:r>
              <a:rPr lang="en-US" baseline="-25000" dirty="0" smtClean="0">
                <a:cs typeface="Arial" pitchFamily="34" charset="0"/>
                <a:sym typeface="Wingdings" pitchFamily="2" charset="2"/>
              </a:rPr>
              <a:t></a:t>
            </a:r>
            <a:r>
              <a:rPr lang="en-US" dirty="0" smtClean="0">
                <a:cs typeface="Arial" pitchFamily="34" charset="0"/>
                <a:sym typeface="Wingdings" pitchFamily="2" charset="2"/>
              </a:rPr>
              <a:t> yr</a:t>
            </a:r>
            <a:r>
              <a:rPr lang="en-US" baseline="30000" dirty="0" smtClean="0">
                <a:cs typeface="Arial" pitchFamily="34" charset="0"/>
                <a:sym typeface="Wingdings" pitchFamily="2" charset="2"/>
              </a:rPr>
              <a:t>-1</a:t>
            </a:r>
            <a:endParaRPr lang="en-US" dirty="0" smtClean="0"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77312" y="4005064"/>
            <a:ext cx="7200900" cy="2540000"/>
            <a:chOff x="921965" y="3240008"/>
            <a:chExt cx="7610475" cy="3493589"/>
          </a:xfrm>
        </p:grpSpPr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21965" y="3240008"/>
              <a:ext cx="7610475" cy="301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4" name="TextBox 5"/>
            <p:cNvSpPr txBox="1">
              <a:spLocks noChangeArrowheads="1"/>
            </p:cNvSpPr>
            <p:nvPr/>
          </p:nvSpPr>
          <p:spPr bwMode="auto">
            <a:xfrm>
              <a:off x="4127223" y="6310276"/>
              <a:ext cx="4345630" cy="423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Viera et al. Nature 2013; Hezaveh et al. ApJ 2013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2083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43608" y="2708920"/>
            <a:ext cx="7920880" cy="4104456"/>
            <a:chOff x="1043608" y="2708920"/>
            <a:chExt cx="7920880" cy="4104456"/>
          </a:xfrm>
        </p:grpSpPr>
        <p:pic>
          <p:nvPicPr>
            <p:cNvPr id="184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769"/>
            <a:stretch>
              <a:fillRect/>
            </a:stretch>
          </p:blipFill>
          <p:spPr bwMode="auto">
            <a:xfrm>
              <a:off x="1043608" y="2708920"/>
              <a:ext cx="7920880" cy="41044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439" name="TextBox 5"/>
            <p:cNvSpPr txBox="1">
              <a:spLocks noChangeArrowheads="1"/>
            </p:cNvSpPr>
            <p:nvPr/>
          </p:nvSpPr>
          <p:spPr bwMode="auto">
            <a:xfrm>
              <a:off x="1571535" y="2834629"/>
              <a:ext cx="248457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400" dirty="0" err="1"/>
                <a:t>Viera</a:t>
              </a:r>
              <a:r>
                <a:rPr lang="en-US" sz="1400" dirty="0"/>
                <a:t> et al. Nature 2013</a:t>
              </a:r>
            </a:p>
            <a:p>
              <a:pPr algn="l"/>
              <a:r>
                <a:rPr lang="en-US" sz="1400" dirty="0"/>
                <a:t>Weiss et al. </a:t>
              </a:r>
              <a:r>
                <a:rPr lang="en-US" sz="1400" dirty="0" err="1"/>
                <a:t>ApJ</a:t>
              </a:r>
              <a:r>
                <a:rPr lang="en-US" sz="1400" dirty="0"/>
                <a:t> 2013</a:t>
              </a:r>
              <a:endParaRPr lang="en-GB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Monotype Sorts" pitchFamily="112" charset="2"/>
              <a:buChar char="n"/>
              <a:defRPr/>
            </a:pPr>
            <a:r>
              <a:rPr lang="en-US" dirty="0" smtClean="0">
                <a:ea typeface="ＭＳ Ｐゴシック" pitchFamily="-108" charset="-128"/>
              </a:rPr>
              <a:t>Secure </a:t>
            </a:r>
            <a:r>
              <a:rPr lang="en-US" dirty="0" err="1" smtClean="0">
                <a:ea typeface="ＭＳ Ｐゴシック" pitchFamily="-108" charset="-128"/>
              </a:rPr>
              <a:t>redshifts</a:t>
            </a:r>
            <a:r>
              <a:rPr lang="en-US" dirty="0" smtClean="0">
                <a:ea typeface="ＭＳ Ｐゴシック" pitchFamily="-108" charset="-128"/>
              </a:rPr>
              <a:t> for many sources</a:t>
            </a:r>
          </a:p>
          <a:p>
            <a:pPr lvl="1">
              <a:defRPr/>
            </a:pPr>
            <a:r>
              <a:rPr lang="en-US" dirty="0" smtClean="0">
                <a:ea typeface="ＭＳ Ｐゴシック" pitchFamily="-108" charset="-128"/>
              </a:rPr>
              <a:t>ALMA 3mm spectroscopy</a:t>
            </a:r>
          </a:p>
          <a:p>
            <a:pPr lvl="1">
              <a:defRPr/>
            </a:pPr>
            <a:r>
              <a:rPr lang="en-US" dirty="0" smtClean="0">
                <a:ea typeface="ＭＳ Ｐゴシック" pitchFamily="-108" charset="-128"/>
              </a:rPr>
              <a:t>Integration times about 10 minutes</a:t>
            </a:r>
          </a:p>
          <a:p>
            <a:pPr lvl="2">
              <a:defRPr/>
            </a:pPr>
            <a:r>
              <a:rPr lang="en-US" dirty="0" smtClean="0">
                <a:ea typeface="ＭＳ Ｐゴシック" pitchFamily="-108" charset="-128"/>
              </a:rPr>
              <a:t>Lines detected of </a:t>
            </a:r>
            <a:r>
              <a:rPr lang="en-US" baseline="30000" dirty="0" smtClean="0">
                <a:ea typeface="ＭＳ Ｐゴシック" pitchFamily="-108" charset="-128"/>
              </a:rPr>
              <a:t>12</a:t>
            </a:r>
            <a:r>
              <a:rPr lang="en-US" dirty="0" smtClean="0">
                <a:ea typeface="ＭＳ Ｐゴシック" pitchFamily="-108" charset="-128"/>
              </a:rPr>
              <a:t>CO, </a:t>
            </a:r>
            <a:r>
              <a:rPr lang="en-US" baseline="30000" dirty="0" smtClean="0">
                <a:ea typeface="ＭＳ Ｐゴシック" pitchFamily="-108" charset="-128"/>
              </a:rPr>
              <a:t>13</a:t>
            </a:r>
            <a:r>
              <a:rPr lang="en-US" dirty="0" smtClean="0">
                <a:ea typeface="ＭＳ Ｐゴシック" pitchFamily="-108" charset="-128"/>
              </a:rPr>
              <a:t>CO,  </a:t>
            </a:r>
            <a:r>
              <a:rPr lang="en-US" dirty="0" err="1" smtClean="0">
                <a:ea typeface="ＭＳ Ｐゴシック" pitchFamily="-108" charset="-128"/>
              </a:rPr>
              <a:t>C</a:t>
            </a:r>
            <a:r>
              <a:rPr lang="en-US" cap="small" dirty="0" err="1" smtClean="0">
                <a:ea typeface="ＭＳ Ｐゴシック" pitchFamily="-108" charset="-128"/>
              </a:rPr>
              <a:t>i</a:t>
            </a:r>
            <a:r>
              <a:rPr lang="en-US" cap="small" dirty="0" smtClean="0">
                <a:ea typeface="ＭＳ Ｐゴシック" pitchFamily="-108" charset="-128"/>
              </a:rPr>
              <a:t>,</a:t>
            </a:r>
            <a:r>
              <a:rPr lang="en-US" dirty="0" smtClean="0">
                <a:ea typeface="ＭＳ Ｐゴシック" pitchFamily="-108" charset="-128"/>
              </a:rPr>
              <a:t>  H</a:t>
            </a:r>
            <a:r>
              <a:rPr lang="en-GB" baseline="-25000" dirty="0" smtClean="0">
                <a:ea typeface="ＭＳ Ｐゴシック" pitchFamily="-108" charset="-128"/>
              </a:rPr>
              <a:t>2</a:t>
            </a:r>
            <a:r>
              <a:rPr lang="en-GB" dirty="0" smtClean="0">
                <a:ea typeface="ＭＳ Ｐゴシック" pitchFamily="-108" charset="-128"/>
              </a:rPr>
              <a:t>O</a:t>
            </a: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cs typeface="Arial" pitchFamily="34" charset="0"/>
              </a:rPr>
              <a:t>Distant galaxies with ALMA</a:t>
            </a:r>
            <a:endParaRPr lang="en-GB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28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ESO’s next project </a:t>
            </a:r>
            <a:r>
              <a:rPr lang="en-GB" dirty="0"/>
              <a:t>-</a:t>
            </a:r>
            <a:r>
              <a:rPr lang="en-GB" dirty="0" smtClean="0"/>
              <a:t> E-ELT</a:t>
            </a:r>
            <a:endParaRPr lang="en-GB" dirty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2151"/>
            <a:ext cx="9151938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001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Cerenkov Telescope Array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Southern array potentially to be placed near </a:t>
            </a:r>
            <a:r>
              <a:rPr lang="en-GB" dirty="0" err="1" smtClean="0"/>
              <a:t>Paranal</a:t>
            </a:r>
            <a:r>
              <a:rPr lang="en-GB" dirty="0" smtClean="0"/>
              <a:t>/</a:t>
            </a:r>
            <a:r>
              <a:rPr lang="en-GB" dirty="0" err="1" smtClean="0"/>
              <a:t>Armazonas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827707" y="2026187"/>
            <a:ext cx="7595269" cy="4435208"/>
            <a:chOff x="1079366" y="2410095"/>
            <a:chExt cx="7200900" cy="4051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9366" y="2410095"/>
              <a:ext cx="7200900" cy="40513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70201" y="6035753"/>
              <a:ext cx="2156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cta-observatory.org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1669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Astrophysics in a Golden Age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SzPct val="100000"/>
              <a:buFont typeface="Lucida Grande"/>
              <a:buChar char="◼"/>
              <a:defRPr/>
            </a:pPr>
            <a:r>
              <a:rPr lang="en-US" sz="3200" dirty="0" smtClean="0"/>
              <a:t>Full coverage of electro-magnetic spectrum </a:t>
            </a:r>
          </a:p>
          <a:p>
            <a:pPr marL="365125" lvl="3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MAGIC/HESS/VERITAS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00FF"/>
                </a:solidFill>
              </a:rPr>
              <a:t>Fermi/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INTEGRAL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XMM/Chandra/Swift/Rossi XTE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rgbClr val="0000FF"/>
                </a:solidFill>
                <a:sym typeface="Wingdings" pitchFamily="2" charset="2"/>
              </a:rPr>
              <a:t>Galex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HST/Gaia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ground-based optical/IR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ISO/Spitzer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Herschel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Planck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IRAM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/JCMT/APEX/ALMA/NOEMA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radio telescopes</a:t>
            </a:r>
          </a:p>
          <a:p>
            <a:pPr marL="0" lvl="3" indent="0" eaLnBrk="1" fontAlgn="auto" hangingPunct="1">
              <a:spcAft>
                <a:spcPts val="0"/>
              </a:spcAft>
              <a:buClr>
                <a:srgbClr val="FF0000"/>
              </a:buClr>
              <a:buNone/>
              <a:defRPr/>
            </a:pPr>
            <a:endParaRPr lang="en-US" sz="3200" dirty="0" smtClean="0"/>
          </a:p>
        </p:txBody>
      </p:sp>
      <p:pic>
        <p:nvPicPr>
          <p:cNvPr id="6" name="Content Placeholder 9" descr="fig2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956" y="2571120"/>
            <a:ext cx="5286044" cy="207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249" y="4614141"/>
            <a:ext cx="4937690" cy="191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0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Astrophysics in a Golden Age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SzPct val="100000"/>
              <a:buFont typeface="Lucida Grande"/>
              <a:buChar char="◼"/>
              <a:defRPr/>
            </a:pPr>
            <a:r>
              <a:rPr lang="en-US" sz="3200" dirty="0" smtClean="0"/>
              <a:t>Full coverage of electro-magnetic spectrum </a:t>
            </a:r>
          </a:p>
          <a:p>
            <a:pPr marL="365125" lvl="3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MAGIC/HESS/VERITAS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00FF"/>
                </a:solidFill>
              </a:rPr>
              <a:t>Fermi/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INTEGRAL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XMM/Chandra/Swift/Rossi XTE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rgbClr val="0000FF"/>
                </a:solidFill>
                <a:sym typeface="Wingdings" pitchFamily="2" charset="2"/>
              </a:rPr>
              <a:t>Galex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HST/Gaia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ground-based optical/IR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ISO/Spitzer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Herschel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Planck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IRAM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/JCMT/APEX/ALMA/NOEMA</a:t>
            </a:r>
            <a:r>
              <a:rPr lang="en-US" sz="2000" dirty="0" smtClean="0">
                <a:sym typeface="Wingdings" pitchFamily="2" charset="2"/>
              </a:rPr>
              <a:t>  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radio 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telescopes</a:t>
            </a:r>
            <a:endParaRPr lang="en-US" sz="3200" dirty="0" smtClean="0"/>
          </a:p>
          <a:p>
            <a:pPr marL="914400" lvl="4" indent="-457200"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Ø"/>
              <a:defRPr/>
            </a:pPr>
            <a:r>
              <a:rPr lang="en-US" sz="2400" dirty="0" smtClean="0">
                <a:latin typeface="HelveticaNeueLT Com 45 Lt"/>
                <a:cs typeface="HelveticaNeueLT Com 45 Lt"/>
              </a:rPr>
              <a:t>cover 20 orders of magnitude in frequency/wavelength/energy</a:t>
            </a:r>
            <a:endParaRPr lang="en-US" sz="2400" dirty="0">
              <a:latin typeface="HelveticaNeueLT Com 45 Lt"/>
              <a:cs typeface="HelveticaNeueLT Com 45 Lt"/>
            </a:endParaRPr>
          </a:p>
          <a:p>
            <a:pPr marL="457200" lvl="3" indent="-457200" eaLnBrk="1" fontAlgn="auto" hangingPunct="1">
              <a:spcAft>
                <a:spcPts val="0"/>
              </a:spcAft>
              <a:buClr>
                <a:srgbClr val="FF0000"/>
              </a:buClr>
              <a:buFont typeface="Lucida Grande"/>
              <a:buChar char="◼"/>
              <a:defRPr/>
            </a:pPr>
            <a:r>
              <a:rPr lang="en-US" sz="3200" dirty="0" err="1" smtClean="0"/>
              <a:t>Astro</a:t>
            </a:r>
            <a:r>
              <a:rPr lang="en-US" sz="3200" dirty="0" smtClean="0"/>
              <a:t>-particles joining </a:t>
            </a:r>
          </a:p>
          <a:p>
            <a:pPr marL="685800" lvl="4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cosmic rays, neutrinos, gravitational waves, </a:t>
            </a:r>
            <a:br>
              <a:rPr lang="en-US" sz="3200" dirty="0" smtClean="0"/>
            </a:br>
            <a:r>
              <a:rPr lang="en-US" sz="3200" dirty="0" smtClean="0"/>
              <a:t>dark matter searches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0437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Spectacular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Cosmology with </a:t>
            </a:r>
            <a:r>
              <a:rPr lang="en-GB" dirty="0" smtClean="0"/>
              <a:t>Planck (see François’ talk)</a:t>
            </a:r>
            <a:endParaRPr lang="en-GB" dirty="0"/>
          </a:p>
          <a:p>
            <a:r>
              <a:rPr lang="en-GB" dirty="0" smtClean="0"/>
              <a:t>Discovery of Dark Energy</a:t>
            </a:r>
          </a:p>
          <a:p>
            <a:pPr lvl="1"/>
            <a:r>
              <a:rPr lang="en-GB" dirty="0" smtClean="0"/>
              <a:t>Physics Nobel Prize 2011</a:t>
            </a:r>
          </a:p>
          <a:p>
            <a:r>
              <a:rPr lang="en-GB" dirty="0" smtClean="0"/>
              <a:t>Constancy of Fundamental Constants</a:t>
            </a:r>
          </a:p>
          <a:p>
            <a:pPr lvl="1"/>
            <a:r>
              <a:rPr lang="en-GB" dirty="0" smtClean="0"/>
              <a:t>fine-structure constant, proton- to electron-mass ratio</a:t>
            </a:r>
          </a:p>
          <a:p>
            <a:r>
              <a:rPr lang="en-GB" dirty="0" err="1" smtClean="0"/>
              <a:t>Exo</a:t>
            </a:r>
            <a:r>
              <a:rPr lang="en-GB" dirty="0" smtClean="0"/>
              <a:t>-planets and planetary systems</a:t>
            </a:r>
          </a:p>
          <a:p>
            <a:r>
              <a:rPr lang="en-GB" dirty="0" smtClean="0"/>
              <a:t>Discovery of pre-biotic molecules</a:t>
            </a:r>
          </a:p>
          <a:p>
            <a:r>
              <a:rPr lang="en-GB" dirty="0" err="1" smtClean="0"/>
              <a:t>Nucleosynthesis</a:t>
            </a:r>
            <a:r>
              <a:rPr lang="en-GB" dirty="0" smtClean="0"/>
              <a:t> and stellar explosions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4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HelveticaNeueLT Com 45 Lt" charset="0"/>
              </a:rPr>
              <a:t>European Southern Observatory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dirty="0" smtClean="0">
                <a:cs typeface="Helvetica Neue Light"/>
              </a:rPr>
              <a:t>Mission</a:t>
            </a:r>
          </a:p>
          <a:p>
            <a:pPr marL="914400" lvl="1" indent="-457200"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cs typeface="Helvetica Neue Light"/>
              </a:rPr>
              <a:t>Develop and operate world-class observing facilities  for astronomical research</a:t>
            </a:r>
          </a:p>
          <a:p>
            <a:pPr marL="914400" lvl="1" indent="-457200"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cs typeface="Helvetica Neue Light"/>
              </a:rPr>
              <a:t>Organize collaborations in astronomy</a:t>
            </a:r>
          </a:p>
          <a:p>
            <a:pPr eaLnBrk="1" hangingPunct="1">
              <a:defRPr/>
            </a:pPr>
            <a:r>
              <a:rPr lang="en-GB" dirty="0" smtClean="0">
                <a:cs typeface="Helvetica Neue Light"/>
              </a:rPr>
              <a:t>Intergovernmental treaty-level organization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cs typeface="Helvetica Neue Light"/>
              </a:rPr>
              <a:t>Founded in 1962 by 5 </a:t>
            </a:r>
            <a:r>
              <a:rPr lang="en-GB" dirty="0" smtClean="0">
                <a:cs typeface="Helvetica Neue Light"/>
              </a:rPr>
              <a:t>countries</a:t>
            </a:r>
            <a:endParaRPr lang="en-GB" dirty="0" smtClean="0">
              <a:cs typeface="Helvetica Neue Light"/>
            </a:endParaRP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GB" dirty="0" smtClean="0">
                <a:cs typeface="Helvetica Neue Light"/>
              </a:rPr>
              <a:t>Today </a:t>
            </a:r>
            <a:r>
              <a:rPr lang="en-GB" dirty="0" smtClean="0">
                <a:cs typeface="Helvetica Neue Light"/>
              </a:rPr>
              <a:t>15 </a:t>
            </a:r>
            <a:r>
              <a:rPr lang="en-GB" dirty="0" smtClean="0">
                <a:cs typeface="Helvetica Neue Light"/>
              </a:rPr>
              <a:t>member states, Brazil will become </a:t>
            </a:r>
            <a:r>
              <a:rPr lang="en-GB" dirty="0" smtClean="0">
                <a:cs typeface="Helvetica Neue Light"/>
              </a:rPr>
              <a:t>16</a:t>
            </a:r>
            <a:r>
              <a:rPr lang="en-GB" baseline="30000" dirty="0" smtClean="0">
                <a:cs typeface="Helvetica Neue Light"/>
              </a:rPr>
              <a:t>th</a:t>
            </a:r>
            <a:endParaRPr lang="en-GB" dirty="0" smtClean="0">
              <a:cs typeface="Helvetica Neue Light"/>
            </a:endParaRPr>
          </a:p>
          <a:p>
            <a:pPr eaLnBrk="1" hangingPunct="1"/>
            <a:r>
              <a:rPr lang="en-GB" dirty="0" smtClean="0"/>
              <a:t>Observatories in Chile</a:t>
            </a:r>
          </a:p>
          <a:p>
            <a:pPr lvl="1" eaLnBrk="1" hangingPunct="1"/>
            <a:r>
              <a:rPr lang="en-GB" dirty="0" smtClean="0"/>
              <a:t>La </a:t>
            </a:r>
            <a:r>
              <a:rPr lang="en-GB" dirty="0" err="1" smtClean="0"/>
              <a:t>Silla</a:t>
            </a:r>
            <a:r>
              <a:rPr lang="en-GB" dirty="0" smtClean="0"/>
              <a:t> </a:t>
            </a:r>
            <a:r>
              <a:rPr lang="en-GB" dirty="0" err="1" smtClean="0"/>
              <a:t>Paranal</a:t>
            </a:r>
            <a:r>
              <a:rPr lang="en-GB" dirty="0" smtClean="0"/>
              <a:t>: VLT, VLTI, 3.6m, NTT, VISTA, VST</a:t>
            </a:r>
          </a:p>
          <a:p>
            <a:pPr lvl="1" eaLnBrk="1" hangingPunct="1"/>
            <a:r>
              <a:rPr lang="en-GB" dirty="0" err="1" smtClean="0"/>
              <a:t>Chajnantor</a:t>
            </a:r>
            <a:r>
              <a:rPr lang="en-GB" dirty="0" smtClean="0"/>
              <a:t>: APEX and ALMA partnerships</a:t>
            </a:r>
          </a:p>
          <a:p>
            <a:pPr eaLnBrk="1" hangingPunct="1"/>
            <a:r>
              <a:rPr lang="en-GB" dirty="0" smtClean="0"/>
              <a:t>Headquarters </a:t>
            </a:r>
            <a:r>
              <a:rPr lang="en-GB" dirty="0" smtClean="0"/>
              <a:t>in </a:t>
            </a:r>
            <a:r>
              <a:rPr lang="en-GB" dirty="0" err="1" smtClean="0"/>
              <a:t>Garching</a:t>
            </a:r>
            <a:r>
              <a:rPr lang="en-GB" dirty="0" smtClean="0"/>
              <a:t> </a:t>
            </a:r>
            <a:r>
              <a:rPr lang="en-GB" dirty="0" smtClean="0"/>
              <a:t>and Office in Santiago</a:t>
            </a:r>
          </a:p>
          <a:p>
            <a:pPr eaLnBrk="1" hangingPunct="1">
              <a:defRPr/>
            </a:pPr>
            <a:r>
              <a:rPr lang="en-GB" dirty="0" smtClean="0">
                <a:cs typeface="Helvetica Neue Light"/>
              </a:rPr>
              <a:t>Annual budget of ~140 million €</a:t>
            </a:r>
          </a:p>
          <a:p>
            <a:pPr lvl="1" eaLnBrk="1" hangingPunct="1">
              <a:buNone/>
              <a:defRPr/>
            </a:pPr>
            <a:endParaRPr lang="en-GB" dirty="0" smtClean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56409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European Southern Observatory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5200"/>
            <a:ext cx="9144000" cy="236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75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>
                <a:solidFill>
                  <a:srgbClr val="EAEAEA"/>
                </a:solidFill>
                <a:ea typeface="ＭＳ Ｐゴシック" pitchFamily="34" charset="-128"/>
                <a:cs typeface="Arial" pitchFamily="34" charset="0"/>
              </a:rPr>
              <a:t>ESO’s World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2" name="Picture 4" descr="earthligh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052513"/>
            <a:ext cx="8891587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3" name="Group 6"/>
          <p:cNvGrpSpPr>
            <a:grpSpLocks/>
          </p:cNvGrpSpPr>
          <p:nvPr/>
        </p:nvGrpSpPr>
        <p:grpSpPr bwMode="auto">
          <a:xfrm>
            <a:off x="1000125" y="2287588"/>
            <a:ext cx="7739063" cy="2946400"/>
            <a:chOff x="572" y="1616"/>
            <a:chExt cx="4875" cy="1856"/>
          </a:xfrm>
        </p:grpSpPr>
        <p:grpSp>
          <p:nvGrpSpPr>
            <p:cNvPr id="22534" name="Group 7"/>
            <p:cNvGrpSpPr>
              <a:grpSpLocks/>
            </p:cNvGrpSpPr>
            <p:nvPr/>
          </p:nvGrpSpPr>
          <p:grpSpPr bwMode="auto">
            <a:xfrm>
              <a:off x="3028" y="1616"/>
              <a:ext cx="2419" cy="291"/>
              <a:chOff x="3028" y="1616"/>
              <a:chExt cx="2419" cy="291"/>
            </a:xfrm>
          </p:grpSpPr>
          <p:sp>
            <p:nvSpPr>
              <p:cNvPr id="22547" name="Line 8"/>
              <p:cNvSpPr>
                <a:spLocks noChangeShapeType="1"/>
              </p:cNvSpPr>
              <p:nvPr/>
            </p:nvSpPr>
            <p:spPr bwMode="auto">
              <a:xfrm>
                <a:off x="3028" y="1639"/>
                <a:ext cx="227" cy="1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8" name="Text Box 9"/>
              <p:cNvSpPr txBox="1">
                <a:spLocks noChangeArrowheads="1"/>
              </p:cNvSpPr>
              <p:nvPr/>
            </p:nvSpPr>
            <p:spPr bwMode="auto">
              <a:xfrm>
                <a:off x="3243" y="1616"/>
                <a:ext cx="220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Garching</a:t>
                </a: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bei</a:t>
                </a: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 M</a:t>
                </a:r>
                <a:r>
                  <a:rPr lang="en-US" b="1" dirty="0" err="1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ünchen</a:t>
                </a:r>
                <a:endParaRPr lang="en-US" b="1" dirty="0">
                  <a:solidFill>
                    <a:srgbClr val="FF0000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2535" name="Group 10"/>
            <p:cNvGrpSpPr>
              <a:grpSpLocks/>
            </p:cNvGrpSpPr>
            <p:nvPr/>
          </p:nvGrpSpPr>
          <p:grpSpPr bwMode="auto">
            <a:xfrm>
              <a:off x="572" y="3181"/>
              <a:ext cx="1158" cy="291"/>
              <a:chOff x="572" y="3181"/>
              <a:chExt cx="1158" cy="291"/>
            </a:xfrm>
          </p:grpSpPr>
          <p:sp>
            <p:nvSpPr>
              <p:cNvPr id="22545" name="Line 11"/>
              <p:cNvSpPr>
                <a:spLocks noChangeShapeType="1"/>
              </p:cNvSpPr>
              <p:nvPr/>
            </p:nvSpPr>
            <p:spPr bwMode="auto">
              <a:xfrm flipV="1">
                <a:off x="1457" y="3203"/>
                <a:ext cx="273" cy="1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6" name="Text Box 12"/>
              <p:cNvSpPr txBox="1">
                <a:spLocks noChangeArrowheads="1"/>
              </p:cNvSpPr>
              <p:nvPr/>
            </p:nvSpPr>
            <p:spPr bwMode="auto">
              <a:xfrm>
                <a:off x="572" y="3181"/>
                <a:ext cx="93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Santiago</a:t>
                </a:r>
              </a:p>
            </p:txBody>
          </p:sp>
        </p:grpSp>
        <p:grpSp>
          <p:nvGrpSpPr>
            <p:cNvPr id="22536" name="Group 13"/>
            <p:cNvGrpSpPr>
              <a:grpSpLocks/>
            </p:cNvGrpSpPr>
            <p:nvPr/>
          </p:nvGrpSpPr>
          <p:grpSpPr bwMode="auto">
            <a:xfrm>
              <a:off x="713" y="2915"/>
              <a:ext cx="1023" cy="291"/>
              <a:chOff x="713" y="2915"/>
              <a:chExt cx="1023" cy="291"/>
            </a:xfrm>
          </p:grpSpPr>
          <p:sp>
            <p:nvSpPr>
              <p:cNvPr id="22543" name="Line 14"/>
              <p:cNvSpPr>
                <a:spLocks noChangeShapeType="1"/>
              </p:cNvSpPr>
              <p:nvPr/>
            </p:nvSpPr>
            <p:spPr bwMode="auto">
              <a:xfrm>
                <a:off x="1462" y="3078"/>
                <a:ext cx="274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4" name="Text Box 15"/>
              <p:cNvSpPr txBox="1">
                <a:spLocks noChangeArrowheads="1"/>
              </p:cNvSpPr>
              <p:nvPr/>
            </p:nvSpPr>
            <p:spPr bwMode="auto">
              <a:xfrm>
                <a:off x="713" y="2915"/>
                <a:ext cx="79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La </a:t>
                </a: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Silla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22537" name="Group 16"/>
            <p:cNvGrpSpPr>
              <a:grpSpLocks/>
            </p:cNvGrpSpPr>
            <p:nvPr/>
          </p:nvGrpSpPr>
          <p:grpSpPr bwMode="auto">
            <a:xfrm>
              <a:off x="735" y="2614"/>
              <a:ext cx="1004" cy="416"/>
              <a:chOff x="735" y="2614"/>
              <a:chExt cx="1004" cy="416"/>
            </a:xfrm>
          </p:grpSpPr>
          <p:sp>
            <p:nvSpPr>
              <p:cNvPr id="22541" name="Line 17"/>
              <p:cNvSpPr>
                <a:spLocks noChangeShapeType="1"/>
              </p:cNvSpPr>
              <p:nvPr/>
            </p:nvSpPr>
            <p:spPr bwMode="auto">
              <a:xfrm>
                <a:off x="1518" y="2777"/>
                <a:ext cx="221" cy="25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2" name="Text Box 18"/>
              <p:cNvSpPr txBox="1">
                <a:spLocks noChangeArrowheads="1"/>
              </p:cNvSpPr>
              <p:nvPr/>
            </p:nvSpPr>
            <p:spPr bwMode="auto">
              <a:xfrm>
                <a:off x="735" y="2614"/>
                <a:ext cx="81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Paranal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grpSp>
          <p:nvGrpSpPr>
            <p:cNvPr id="22538" name="Group 19"/>
            <p:cNvGrpSpPr>
              <a:grpSpLocks/>
            </p:cNvGrpSpPr>
            <p:nvPr/>
          </p:nvGrpSpPr>
          <p:grpSpPr bwMode="auto">
            <a:xfrm>
              <a:off x="1791" y="2507"/>
              <a:ext cx="1242" cy="515"/>
              <a:chOff x="1791" y="2507"/>
              <a:chExt cx="1242" cy="515"/>
            </a:xfrm>
          </p:grpSpPr>
          <p:sp>
            <p:nvSpPr>
              <p:cNvPr id="22539" name="Line 20"/>
              <p:cNvSpPr>
                <a:spLocks noChangeShapeType="1"/>
              </p:cNvSpPr>
              <p:nvPr/>
            </p:nvSpPr>
            <p:spPr bwMode="auto">
              <a:xfrm flipV="1">
                <a:off x="1791" y="2677"/>
                <a:ext cx="144" cy="3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40" name="Text Box 21"/>
              <p:cNvSpPr txBox="1">
                <a:spLocks noChangeArrowheads="1"/>
              </p:cNvSpPr>
              <p:nvPr/>
            </p:nvSpPr>
            <p:spPr bwMode="auto">
              <a:xfrm>
                <a:off x="1894" y="2507"/>
                <a:ext cx="113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Chajnantor</a:t>
                </a:r>
                <a:endParaRPr lang="en-GB" b="1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508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O-official-B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2AD29B-D4DB-4F39-98CD-A659600F68CB}">
  <ds:schemaRefs>
    <ds:schemaRef ds:uri="http://purl.org/dc/terms/"/>
    <ds:schemaRef ds:uri="http://schemas.microsoft.com/office/2006/documentManagement/types"/>
    <ds:schemaRef ds:uri="http://purl.org/dc/elements/1.1/"/>
    <ds:schemaRef ds:uri="fe6bf98e-3663-4d33-9299-74b2d3a86f36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7772</TotalTime>
  <Words>1702</Words>
  <Application>Microsoft Macintosh PowerPoint</Application>
  <PresentationFormat>On-screen Show (4:3)</PresentationFormat>
  <Paragraphs>273</Paragraphs>
  <Slides>39</Slides>
  <Notes>12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ESO-official-BL</vt:lpstr>
      <vt:lpstr>Photo Editor Photo</vt:lpstr>
      <vt:lpstr>Microsoft Equation</vt:lpstr>
      <vt:lpstr>European Southern Observatory</vt:lpstr>
      <vt:lpstr>PowerPoint Presentation</vt:lpstr>
      <vt:lpstr>Earth‘s atmosphere Shield and Window to the Universe</vt:lpstr>
      <vt:lpstr>Astrophysics in a Golden Age</vt:lpstr>
      <vt:lpstr>Astrophysics in a Golden Age</vt:lpstr>
      <vt:lpstr>Spectacular Results</vt:lpstr>
      <vt:lpstr>European Southern Observatory</vt:lpstr>
      <vt:lpstr>European Southern Observatory</vt:lpstr>
      <vt:lpstr>ESO’s World</vt:lpstr>
      <vt:lpstr>ESO</vt:lpstr>
      <vt:lpstr>ESO Facilities</vt:lpstr>
      <vt:lpstr>PowerPoint Presentation</vt:lpstr>
      <vt:lpstr>PowerPoint Presentation</vt:lpstr>
      <vt:lpstr>PowerPoint Presentation</vt:lpstr>
      <vt:lpstr>One of the 8m telescopes</vt:lpstr>
      <vt:lpstr>PowerPoint Presentation</vt:lpstr>
      <vt:lpstr>PowerPoint Presentation</vt:lpstr>
      <vt:lpstr>Some Results</vt:lpstr>
      <vt:lpstr>Black hole at the Centre of the Milky Way</vt:lpstr>
      <vt:lpstr>Galactic Centre</vt:lpstr>
      <vt:lpstr>Cosmology with high resolution</vt:lpstr>
      <vt:lpstr>   VLT/UVES absorber: /=0</vt:lpstr>
      <vt:lpstr>   VLT/UVES absorber: /=10-4</vt:lpstr>
      <vt:lpstr>Currently no change detected</vt:lpstr>
      <vt:lpstr>Temperature of the CMB</vt:lpstr>
      <vt:lpstr>Temperature of the CMB</vt:lpstr>
      <vt:lpstr>Planets, planets, planets</vt:lpstr>
      <vt:lpstr>Exo-Planets</vt:lpstr>
      <vt:lpstr>The ESO exo-planet machinery</vt:lpstr>
      <vt:lpstr>β Pic planet</vt:lpstr>
      <vt:lpstr>ALMA</vt:lpstr>
      <vt:lpstr>HL Tau</vt:lpstr>
      <vt:lpstr>Complex molecules in space</vt:lpstr>
      <vt:lpstr>SN 1987A   an example of a multi-wavelength study</vt:lpstr>
      <vt:lpstr>SN 1987A</vt:lpstr>
      <vt:lpstr>Distant galaxies with ALMA</vt:lpstr>
      <vt:lpstr>Distant galaxies with ALMA</vt:lpstr>
      <vt:lpstr>ESO’s next project - E-ELT</vt:lpstr>
      <vt:lpstr>Cerenkov Telescope Array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1</dc:title>
  <dc:creator>David Bargna</dc:creator>
  <cp:lastModifiedBy>Bruno Leibundgut</cp:lastModifiedBy>
  <cp:revision>158</cp:revision>
  <dcterms:created xsi:type="dcterms:W3CDTF">2015-03-17T14:45:24Z</dcterms:created>
  <dcterms:modified xsi:type="dcterms:W3CDTF">2015-09-04T07:46:49Z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