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</p:sldMasterIdLst>
  <p:notesMasterIdLst>
    <p:notesMasterId r:id="rId46"/>
  </p:notesMasterIdLst>
  <p:handoutMasterIdLst>
    <p:handoutMasterId r:id="rId47"/>
  </p:handoutMasterIdLst>
  <p:sldIdLst>
    <p:sldId id="511" r:id="rId3"/>
    <p:sldId id="591" r:id="rId4"/>
    <p:sldId id="592" r:id="rId5"/>
    <p:sldId id="505" r:id="rId6"/>
    <p:sldId id="659" r:id="rId7"/>
    <p:sldId id="512" r:id="rId8"/>
    <p:sldId id="529" r:id="rId9"/>
    <p:sldId id="492" r:id="rId10"/>
    <p:sldId id="618" r:id="rId11"/>
    <p:sldId id="617" r:id="rId12"/>
    <p:sldId id="630" r:id="rId13"/>
    <p:sldId id="631" r:id="rId14"/>
    <p:sldId id="632" r:id="rId15"/>
    <p:sldId id="660" r:id="rId16"/>
    <p:sldId id="634" r:id="rId17"/>
    <p:sldId id="635" r:id="rId18"/>
    <p:sldId id="636" r:id="rId19"/>
    <p:sldId id="637" r:id="rId20"/>
    <p:sldId id="638" r:id="rId21"/>
    <p:sldId id="639" r:id="rId22"/>
    <p:sldId id="640" r:id="rId23"/>
    <p:sldId id="620" r:id="rId24"/>
    <p:sldId id="621" r:id="rId25"/>
    <p:sldId id="661" r:id="rId26"/>
    <p:sldId id="662" r:id="rId27"/>
    <p:sldId id="624" r:id="rId28"/>
    <p:sldId id="627" r:id="rId29"/>
    <p:sldId id="657" r:id="rId30"/>
    <p:sldId id="656" r:id="rId31"/>
    <p:sldId id="399" r:id="rId32"/>
    <p:sldId id="642" r:id="rId33"/>
    <p:sldId id="663" r:id="rId34"/>
    <p:sldId id="664" r:id="rId35"/>
    <p:sldId id="666" r:id="rId36"/>
    <p:sldId id="644" r:id="rId37"/>
    <p:sldId id="645" r:id="rId38"/>
    <p:sldId id="647" r:id="rId39"/>
    <p:sldId id="648" r:id="rId40"/>
    <p:sldId id="649" r:id="rId41"/>
    <p:sldId id="650" r:id="rId42"/>
    <p:sldId id="651" r:id="rId43"/>
    <p:sldId id="652" r:id="rId44"/>
    <p:sldId id="601" r:id="rId45"/>
  </p:sldIdLst>
  <p:sldSz cx="9144000" cy="6858000" type="screen4x3"/>
  <p:notesSz cx="7315200" cy="96012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8F8"/>
    <a:srgbClr val="000000"/>
    <a:srgbClr val="292929"/>
    <a:srgbClr val="1C1C1C"/>
    <a:srgbClr val="111111"/>
    <a:srgbClr val="FF00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020"/>
    <p:restoredTop sz="94828"/>
  </p:normalViewPr>
  <p:slideViewPr>
    <p:cSldViewPr>
      <p:cViewPr varScale="1">
        <p:scale>
          <a:sx n="94" d="100"/>
          <a:sy n="94" d="100"/>
        </p:scale>
        <p:origin x="2056" y="192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526" y="-10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de-DE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055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endParaRPr lang="de-DE"/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de-DE"/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055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fld id="{55E5A2B4-276B-4FD4-9709-9BC67A8C9EC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072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GB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055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endParaRPr lang="en-GB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9" y="4561232"/>
            <a:ext cx="5850823" cy="432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GB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055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fld id="{58FA0083-6BA8-4330-8958-2DF58EB7028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442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3DF9F0-3DE8-4C6F-A91E-93F72275D57C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A0083-6BA8-4330-8958-2DF58EB7028C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900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3CC7C-A72F-4F9C-9CDD-FFB96AEA4ADE}" type="slidenum">
              <a:rPr lang="en-GB"/>
              <a:pPr/>
              <a:t>19</a:t>
            </a:fld>
            <a:endParaRPr lang="en-GB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64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1250" y="679450"/>
            <a:ext cx="4625975" cy="3470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3288" y="4376738"/>
            <a:ext cx="5038725" cy="40751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80230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A0083-6BA8-4330-8958-2DF58EB7028C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127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89789-E745-491C-A9F4-D75994E62DBD}" type="slidenum">
              <a:rPr lang="en-GB"/>
              <a:pPr/>
              <a:t>32</a:t>
            </a:fld>
            <a:endParaRPr lang="en-GB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10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02D47E-3B04-426A-96DB-64D9AFED9EE7}" type="slidenum">
              <a:rPr lang="en-GB"/>
              <a:pPr/>
              <a:t>33</a:t>
            </a:fld>
            <a:endParaRPr lang="en-GB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05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604317-FC15-4485-A744-44491E9499F4}" type="slidenum">
              <a:rPr lang="en-GB"/>
              <a:pPr/>
              <a:t>35</a:t>
            </a:fld>
            <a:endParaRPr lang="en-GB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82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E9B78E-8264-4969-B6CD-2AD66905DD2F}" type="slidenum">
              <a:rPr lang="en-GB"/>
              <a:pPr/>
              <a:t>36</a:t>
            </a:fld>
            <a:endParaRPr lang="en-GB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30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3C243F-9AFC-4826-B014-7F45F33F468F}" type="slidenum">
              <a:rPr lang="en-GB"/>
              <a:pPr/>
              <a:t>40</a:t>
            </a:fld>
            <a:endParaRPr lang="en-GB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59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E92A7D-E37C-443D-B826-8B5C53F01E1B}" type="slidenum">
              <a:rPr lang="en-GB" smtClean="0"/>
              <a:pPr/>
              <a:t>42</a:t>
            </a:fld>
            <a:endParaRPr lang="en-GB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535683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A0083-6BA8-4330-8958-2DF58EB7028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798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60C427-B869-4A92-99EC-B9DE43A4303D}" type="slidenum">
              <a:rPr lang="en-GB"/>
              <a:pPr/>
              <a:t>4</a:t>
            </a:fld>
            <a:endParaRPr lang="en-GB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EBCD4D-BEE3-4CBE-A562-BBCF8C8A24F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79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73B4B7-04EF-42A5-9B92-FA185F48C3A5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189" y="4561232"/>
            <a:ext cx="5850823" cy="4320209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535338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70018-BE3E-40DE-9F2E-70E6AEEA4BC8}" type="slidenum">
              <a:rPr lang="en-GB" smtClean="0"/>
              <a:pPr/>
              <a:t>12</a:t>
            </a:fld>
            <a:endParaRPr lang="en-GB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78299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70018-BE3E-40DE-9F2E-70E6AEEA4BC8}" type="slidenum">
              <a:rPr lang="en-GB" smtClean="0"/>
              <a:pPr/>
              <a:t>13</a:t>
            </a:fld>
            <a:endParaRPr lang="en-GB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43222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70018-BE3E-40DE-9F2E-70E6AEEA4BC8}" type="slidenum">
              <a:rPr lang="en-GB" smtClean="0"/>
              <a:pPr/>
              <a:t>14</a:t>
            </a:fld>
            <a:endParaRPr lang="en-GB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56145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D3BEBB-75FA-49BE-8A39-AC0AF84BB5D3}" type="slidenum">
              <a:rPr lang="en-GB" smtClean="0"/>
              <a:pPr/>
              <a:t>17</a:t>
            </a:fld>
            <a:endParaRPr lang="en-GB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69255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20EAB-51B0-41B5-A5B1-A10EF14CF0F0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7A1FC-222E-47D7-8EB2-E553525C81F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AE248-83DD-4804-8044-D3DC5AAB1561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CCC19B-56C9-4AC7-8472-519808A4757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8E457E-65B1-4F45-931D-A789AFD4C9E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20EAB-51B0-41B5-A5B1-A10EF14CF0F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866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3A9BF-94D7-47AB-AC38-1D922096D1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013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72366-CC3C-482C-A82A-F32C221FF367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295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67CAD-ACBF-424A-8531-EC14AA55F0FB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976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643C5-8EE8-4311-BAE7-0741C2DF285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344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302D7-26DA-419E-8B9D-77F8641E3BA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43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3A9BF-94D7-47AB-AC38-1D922096D16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A18ED-0BD6-40F5-B6BE-465D9254388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1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14813-A01E-467B-8770-937A1643BC9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4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B1FF7-F59E-4930-8163-F1293E768BC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794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7A1FC-222E-47D7-8EB2-E553525C81F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937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AE248-83DD-4804-8044-D3DC5AAB156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5521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CCC19B-56C9-4AC7-8472-519808A4757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619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8E457E-65B1-4F45-931D-A789AFD4C9E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561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72366-CC3C-482C-A82A-F32C221FF367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67CAD-ACBF-424A-8531-EC14AA55F0F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643C5-8EE8-4311-BAE7-0741C2DF285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302D7-26DA-419E-8B9D-77F8641E3BA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A18ED-0BD6-40F5-B6BE-465D92543885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14813-A01E-467B-8770-937A1643BC9D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B1FF7-F59E-4930-8163-F1293E768BC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0080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9BA5C50-9478-44EE-9F5F-B0AC43C4CB0B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HelveticaNeueLT Com 65 Md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HelveticaNeueLT Com 65 Md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1C1C1C"/>
          </a:solidFill>
          <a:latin typeface="HelveticaNeueLT Com 65 Md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65 Md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65 Md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0080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9BA5C50-9478-44EE-9F5F-B0AC43C4CB0B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20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6">
              <a:lumMod val="20000"/>
              <a:lumOff val="80000"/>
            </a:schemeClr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6">
              <a:lumMod val="20000"/>
              <a:lumOff val="80000"/>
            </a:schemeClr>
          </a:solidFill>
          <a:latin typeface="HelveticaNeueLT Com 65 Md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HelveticaNeueLT Com 65 Md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>
              <a:lumMod val="20000"/>
              <a:lumOff val="80000"/>
            </a:schemeClr>
          </a:solidFill>
          <a:latin typeface="HelveticaNeueLT Com 65 Md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>
              <a:lumMod val="20000"/>
              <a:lumOff val="80000"/>
            </a:schemeClr>
          </a:solidFill>
          <a:latin typeface="HelveticaNeueLT Com 65 Md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>
              <a:lumMod val="20000"/>
              <a:lumOff val="80000"/>
            </a:schemeClr>
          </a:solidFill>
          <a:latin typeface="HelveticaNeueLT Com 65 Md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3.emf"/><Relationship Id="rId5" Type="http://schemas.openxmlformats.org/officeDocument/2006/relationships/image" Target="../media/image34.png"/><Relationship Id="rId6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3.emf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png"/><Relationship Id="rId3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jpeg"/><Relationship Id="rId11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8.tif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eg"/><Relationship Id="rId12" Type="http://schemas.openxmlformats.org/officeDocument/2006/relationships/image" Target="../media/image12.jpeg"/><Relationship Id="rId13" Type="http://schemas.openxmlformats.org/officeDocument/2006/relationships/image" Target="../media/image13.jpeg"/><Relationship Id="rId14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4" Type="http://schemas.openxmlformats.org/officeDocument/2006/relationships/image" Target="../media/image670.png"/><Relationship Id="rId5" Type="http://schemas.openxmlformats.org/officeDocument/2006/relationships/image" Target="../media/image680.png"/><Relationship Id="rId6" Type="http://schemas.openxmlformats.org/officeDocument/2006/relationships/image" Target="../media/image690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3.jpeg"/><Relationship Id="rId3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333375"/>
            <a:ext cx="8642350" cy="2133600"/>
          </a:xfrm>
        </p:spPr>
        <p:txBody>
          <a:bodyPr/>
          <a:lstStyle/>
          <a:p>
            <a:r>
              <a:rPr lang="de-AT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Entdeckungen im Universum</a:t>
            </a:r>
            <a:br>
              <a:rPr lang="de-AT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de-AT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Instrumente der Kosmologie</a:t>
            </a:r>
            <a:endParaRPr lang="de-AT" sz="32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560" y="5661025"/>
            <a:ext cx="6400800" cy="960438"/>
          </a:xfrm>
        </p:spPr>
        <p:txBody>
          <a:bodyPr/>
          <a:lstStyle/>
          <a:p>
            <a:r>
              <a:rPr lang="de-DE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Bruno Leibundgut</a:t>
            </a:r>
            <a:br>
              <a:rPr lang="de-DE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de-DE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European Southern Observatory (ESO)</a:t>
            </a:r>
            <a:endParaRPr lang="en-GB" sz="20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Alter der </a:t>
            </a:r>
            <a:r>
              <a:rPr lang="en-GB" dirty="0" err="1" smtClean="0"/>
              <a:t>Alpen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258416"/>
            <a:ext cx="8044916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800" dirty="0" smtClean="0"/>
              <a:t>Entstanden vor etwa 30 bis 35 Millionen Jahren</a:t>
            </a:r>
            <a:endParaRPr lang="de-CH" sz="2800" dirty="0"/>
          </a:p>
        </p:txBody>
      </p:sp>
      <p:pic>
        <p:nvPicPr>
          <p:cNvPr id="4" name="Picture 3" descr="Trogenhorn_Paronama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2449"/>
            <a:ext cx="9144000" cy="1816675"/>
          </a:xfrm>
          <a:prstGeom prst="rect">
            <a:avLst/>
          </a:prstGeom>
        </p:spPr>
      </p:pic>
      <p:pic>
        <p:nvPicPr>
          <p:cNvPr id="5" name="Picture 4" descr="Trogenhorn_Paronama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1960241"/>
            <a:ext cx="9212716" cy="165973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5632649"/>
            <a:ext cx="9144000" cy="676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HelveticaNeueLT Com 65 Md"/>
                <a:ea typeface="+mn-ea"/>
                <a:cs typeface="HelveticaNeueLT Com 65 M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HelveticaNeueLT Com 65 Md"/>
                <a:ea typeface="+mn-ea"/>
                <a:cs typeface="HelveticaNeueLT Com 65 M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NeueLT Com 65 Md"/>
                <a:ea typeface="+mn-ea"/>
                <a:cs typeface="HelveticaNeueLT Com 65 M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HelveticaNeueLT Com 65 Md"/>
                <a:ea typeface="+mn-ea"/>
                <a:cs typeface="HelveticaNeueLT Com 65 M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NeueLT Com 65 Md"/>
                <a:ea typeface="+mn-ea"/>
                <a:cs typeface="HelveticaNeueLT Com 65 M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de-CH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Dinosaurier haben die Alpen nie gekannt!</a:t>
            </a:r>
            <a:endParaRPr lang="de-CH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992" y="6213728"/>
            <a:ext cx="5689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elveticaNeueLT Com 65 Md"/>
                <a:cs typeface="HelveticaNeueLT Com 65 Md"/>
              </a:rPr>
              <a:t>(vor 65 Millionen Jahren ausgestorben)</a:t>
            </a:r>
            <a:endParaRPr lang="de-CH" dirty="0">
              <a:solidFill>
                <a:schemeClr val="accent6">
                  <a:lumMod val="20000"/>
                  <a:lumOff val="80000"/>
                </a:schemeClr>
              </a:solidFill>
              <a:latin typeface="HelveticaNeueLT Com 65 Md"/>
              <a:cs typeface="HelveticaNeueLT Com 65 Md"/>
            </a:endParaRPr>
          </a:p>
        </p:txBody>
      </p:sp>
    </p:spTree>
    <p:extLst>
      <p:ext uri="{BB962C8B-B14F-4D97-AF65-F5344CB8AC3E}">
        <p14:creationId xmlns:p14="http://schemas.microsoft.com/office/powerpoint/2010/main" val="131574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kytra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8588375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57313"/>
          </a:xfrm>
        </p:spPr>
        <p:txBody>
          <a:bodyPr/>
          <a:lstStyle/>
          <a:p>
            <a:r>
              <a:rPr lang="de-AT" dirty="0" smtClean="0"/>
              <a:t>Die Erdatmosphäre</a:t>
            </a:r>
            <a:br>
              <a:rPr lang="de-AT" dirty="0" smtClean="0"/>
            </a:br>
            <a:r>
              <a:rPr lang="de-AT" sz="3600" dirty="0" smtClean="0"/>
              <a:t>Schutzschild und Fenster zum All</a:t>
            </a:r>
            <a:endParaRPr lang="de-AT" dirty="0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33400" y="1268413"/>
            <a:ext cx="8018463" cy="612775"/>
            <a:chOff x="384" y="3936"/>
            <a:chExt cx="5051" cy="386"/>
          </a:xfrm>
        </p:grpSpPr>
        <p:sp>
          <p:nvSpPr>
            <p:cNvPr id="6160" name="Line 6"/>
            <p:cNvSpPr>
              <a:spLocks noChangeShapeType="1"/>
            </p:cNvSpPr>
            <p:nvPr/>
          </p:nvSpPr>
          <p:spPr bwMode="auto">
            <a:xfrm>
              <a:off x="554" y="4032"/>
              <a:ext cx="4656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1" name="Text Box 7"/>
            <p:cNvSpPr txBox="1">
              <a:spLocks noChangeArrowheads="1"/>
            </p:cNvSpPr>
            <p:nvPr/>
          </p:nvSpPr>
          <p:spPr bwMode="auto">
            <a:xfrm>
              <a:off x="384" y="4128"/>
              <a:ext cx="40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0" dirty="0">
                  <a:solidFill>
                    <a:srgbClr val="CC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300m</a:t>
              </a:r>
            </a:p>
          </p:txBody>
        </p:sp>
        <p:sp>
          <p:nvSpPr>
            <p:cNvPr id="6162" name="Line 8"/>
            <p:cNvSpPr>
              <a:spLocks noChangeShapeType="1"/>
            </p:cNvSpPr>
            <p:nvPr/>
          </p:nvSpPr>
          <p:spPr bwMode="auto">
            <a:xfrm>
              <a:off x="55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3" name="Line 9"/>
            <p:cNvSpPr>
              <a:spLocks noChangeShapeType="1"/>
            </p:cNvSpPr>
            <p:nvPr/>
          </p:nvSpPr>
          <p:spPr bwMode="auto">
            <a:xfrm>
              <a:off x="5210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4" name="Line 10"/>
            <p:cNvSpPr>
              <a:spLocks noChangeShapeType="1"/>
            </p:cNvSpPr>
            <p:nvPr/>
          </p:nvSpPr>
          <p:spPr bwMode="auto">
            <a:xfrm>
              <a:off x="1056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5" name="Line 11"/>
            <p:cNvSpPr>
              <a:spLocks noChangeShapeType="1"/>
            </p:cNvSpPr>
            <p:nvPr/>
          </p:nvSpPr>
          <p:spPr bwMode="auto">
            <a:xfrm>
              <a:off x="158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6" name="Line 12"/>
            <p:cNvSpPr>
              <a:spLocks noChangeShapeType="1"/>
            </p:cNvSpPr>
            <p:nvPr/>
          </p:nvSpPr>
          <p:spPr bwMode="auto">
            <a:xfrm>
              <a:off x="2112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7" name="Line 13"/>
            <p:cNvSpPr>
              <a:spLocks noChangeShapeType="1"/>
            </p:cNvSpPr>
            <p:nvPr/>
          </p:nvSpPr>
          <p:spPr bwMode="auto">
            <a:xfrm>
              <a:off x="2592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8" name="Line 14"/>
            <p:cNvSpPr>
              <a:spLocks noChangeShapeType="1"/>
            </p:cNvSpPr>
            <p:nvPr/>
          </p:nvSpPr>
          <p:spPr bwMode="auto">
            <a:xfrm>
              <a:off x="3120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9" name="Line 15"/>
            <p:cNvSpPr>
              <a:spLocks noChangeShapeType="1"/>
            </p:cNvSpPr>
            <p:nvPr/>
          </p:nvSpPr>
          <p:spPr bwMode="auto">
            <a:xfrm>
              <a:off x="3648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0" name="Line 16"/>
            <p:cNvSpPr>
              <a:spLocks noChangeShapeType="1"/>
            </p:cNvSpPr>
            <p:nvPr/>
          </p:nvSpPr>
          <p:spPr bwMode="auto">
            <a:xfrm>
              <a:off x="4176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1" name="Line 17"/>
            <p:cNvSpPr>
              <a:spLocks noChangeShapeType="1"/>
            </p:cNvSpPr>
            <p:nvPr/>
          </p:nvSpPr>
          <p:spPr bwMode="auto">
            <a:xfrm>
              <a:off x="470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2" name="Text Box 18"/>
            <p:cNvSpPr txBox="1">
              <a:spLocks noChangeArrowheads="1"/>
            </p:cNvSpPr>
            <p:nvPr/>
          </p:nvSpPr>
          <p:spPr bwMode="auto">
            <a:xfrm>
              <a:off x="912" y="4128"/>
              <a:ext cx="27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0" dirty="0">
                  <a:solidFill>
                    <a:srgbClr val="CC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3m</a:t>
              </a:r>
            </a:p>
          </p:txBody>
        </p:sp>
        <p:sp>
          <p:nvSpPr>
            <p:cNvPr id="6173" name="Text Box 19"/>
            <p:cNvSpPr txBox="1">
              <a:spLocks noChangeArrowheads="1"/>
            </p:cNvSpPr>
            <p:nvPr/>
          </p:nvSpPr>
          <p:spPr bwMode="auto">
            <a:xfrm>
              <a:off x="1440" y="4128"/>
              <a:ext cx="33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0" dirty="0">
                  <a:solidFill>
                    <a:srgbClr val="CC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3cm</a:t>
              </a:r>
            </a:p>
          </p:txBody>
        </p:sp>
        <p:sp>
          <p:nvSpPr>
            <p:cNvPr id="6174" name="Text Box 20"/>
            <p:cNvSpPr txBox="1">
              <a:spLocks noChangeArrowheads="1"/>
            </p:cNvSpPr>
            <p:nvPr/>
          </p:nvSpPr>
          <p:spPr bwMode="auto">
            <a:xfrm>
              <a:off x="1908" y="4128"/>
              <a:ext cx="46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 b="0" dirty="0">
                  <a:solidFill>
                    <a:srgbClr val="CC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0.3mm</a:t>
              </a:r>
            </a:p>
          </p:txBody>
        </p:sp>
        <p:sp>
          <p:nvSpPr>
            <p:cNvPr id="6175" name="Text Box 21"/>
            <p:cNvSpPr txBox="1">
              <a:spLocks noChangeArrowheads="1"/>
            </p:cNvSpPr>
            <p:nvPr/>
          </p:nvSpPr>
          <p:spPr bwMode="auto">
            <a:xfrm>
              <a:off x="2448" y="4126"/>
              <a:ext cx="33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0" dirty="0">
                  <a:solidFill>
                    <a:srgbClr val="CC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3</a:t>
              </a:r>
              <a:r>
                <a:rPr lang="el-GR" sz="1400" b="0" dirty="0">
                  <a:solidFill>
                    <a:srgbClr val="CC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  <a:sym typeface="Wingdings" pitchFamily="2" charset="2"/>
                </a:rPr>
                <a:t>μ</a:t>
              </a:r>
              <a:r>
                <a:rPr lang="en-GB" sz="1400" b="0" dirty="0">
                  <a:solidFill>
                    <a:srgbClr val="CC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m</a:t>
              </a:r>
            </a:p>
          </p:txBody>
        </p:sp>
        <p:sp>
          <p:nvSpPr>
            <p:cNvPr id="6176" name="Text Box 22"/>
            <p:cNvSpPr txBox="1">
              <a:spLocks noChangeArrowheads="1"/>
            </p:cNvSpPr>
            <p:nvPr/>
          </p:nvSpPr>
          <p:spPr bwMode="auto">
            <a:xfrm>
              <a:off x="2928" y="4128"/>
              <a:ext cx="40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0" dirty="0">
                  <a:solidFill>
                    <a:srgbClr val="CC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30</a:t>
              </a:r>
              <a:r>
                <a:rPr lang="en-GB" sz="1400" b="0" dirty="0">
                  <a:solidFill>
                    <a:srgbClr val="CC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  <a:sym typeface="Wingdings" pitchFamily="2" charset="2"/>
                </a:rPr>
                <a:t>n</a:t>
              </a:r>
              <a:r>
                <a:rPr lang="en-GB" sz="1400" b="0" dirty="0">
                  <a:solidFill>
                    <a:srgbClr val="CC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m</a:t>
              </a:r>
            </a:p>
          </p:txBody>
        </p:sp>
        <p:sp>
          <p:nvSpPr>
            <p:cNvPr id="6177" name="Text Box 23"/>
            <p:cNvSpPr txBox="1">
              <a:spLocks noChangeArrowheads="1"/>
            </p:cNvSpPr>
            <p:nvPr/>
          </p:nvSpPr>
          <p:spPr bwMode="auto">
            <a:xfrm>
              <a:off x="3521" y="4128"/>
              <a:ext cx="2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 b="0" dirty="0">
                  <a:solidFill>
                    <a:srgbClr val="CC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3</a:t>
              </a:r>
              <a:r>
                <a:rPr lang="en-GB" sz="1400" b="0" dirty="0">
                  <a:solidFill>
                    <a:srgbClr val="CC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  <a:sym typeface="Wingdings" pitchFamily="2" charset="2"/>
                </a:rPr>
                <a:t>Å</a:t>
              </a:r>
              <a:endParaRPr lang="en-GB" sz="1400" b="0" dirty="0">
                <a:solidFill>
                  <a:srgbClr val="CC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  <p:sp>
          <p:nvSpPr>
            <p:cNvPr id="6178" name="Text Box 24"/>
            <p:cNvSpPr txBox="1">
              <a:spLocks noChangeArrowheads="1"/>
            </p:cNvSpPr>
            <p:nvPr/>
          </p:nvSpPr>
          <p:spPr bwMode="auto">
            <a:xfrm>
              <a:off x="4004" y="4128"/>
              <a:ext cx="34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 b="0" dirty="0">
                  <a:solidFill>
                    <a:srgbClr val="CC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3pm</a:t>
              </a:r>
            </a:p>
          </p:txBody>
        </p:sp>
        <p:sp>
          <p:nvSpPr>
            <p:cNvPr id="6179" name="Text Box 25"/>
            <p:cNvSpPr txBox="1">
              <a:spLocks noChangeArrowheads="1"/>
            </p:cNvSpPr>
            <p:nvPr/>
          </p:nvSpPr>
          <p:spPr bwMode="auto">
            <a:xfrm>
              <a:off x="4490" y="4128"/>
              <a:ext cx="37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 b="0" dirty="0">
                  <a:solidFill>
                    <a:srgbClr val="CC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30fm</a:t>
              </a:r>
            </a:p>
          </p:txBody>
        </p:sp>
        <p:sp>
          <p:nvSpPr>
            <p:cNvPr id="6180" name="Text Box 26"/>
            <p:cNvSpPr txBox="1">
              <a:spLocks noChangeArrowheads="1"/>
            </p:cNvSpPr>
            <p:nvPr/>
          </p:nvSpPr>
          <p:spPr bwMode="auto">
            <a:xfrm>
              <a:off x="4973" y="4128"/>
              <a:ext cx="46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 b="0" dirty="0">
                  <a:solidFill>
                    <a:srgbClr val="CC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300am</a:t>
              </a:r>
            </a:p>
          </p:txBody>
        </p:sp>
      </p:grpSp>
      <p:sp>
        <p:nvSpPr>
          <p:cNvPr id="354331" name="WordArt 27"/>
          <p:cNvSpPr>
            <a:spLocks noChangeArrowheads="1" noChangeShapeType="1" noTextEdit="1"/>
          </p:cNvSpPr>
          <p:nvPr/>
        </p:nvSpPr>
        <p:spPr bwMode="auto">
          <a:xfrm rot="5400000">
            <a:off x="2989263" y="4219575"/>
            <a:ext cx="2743200" cy="1524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GB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/>
              </a:rPr>
              <a:t>sichtbar</a:t>
            </a:r>
            <a:endParaRPr lang="en-GB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9966"/>
              </a:solidFill>
              <a:latin typeface="Arial Black"/>
            </a:endParaRPr>
          </a:p>
        </p:txBody>
      </p:sp>
      <p:sp>
        <p:nvSpPr>
          <p:cNvPr id="354307" name="WordArt 3"/>
          <p:cNvSpPr>
            <a:spLocks noChangeArrowheads="1" noChangeShapeType="1" noTextEdit="1"/>
          </p:cNvSpPr>
          <p:nvPr/>
        </p:nvSpPr>
        <p:spPr bwMode="auto">
          <a:xfrm>
            <a:off x="1752600" y="2819400"/>
            <a:ext cx="1038225" cy="6572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3600" b="0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radio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297494" y="2420941"/>
            <a:ext cx="2824166" cy="1157289"/>
            <a:chOff x="3337" y="1525"/>
            <a:chExt cx="1779" cy="729"/>
          </a:xfrm>
        </p:grpSpPr>
        <p:sp>
          <p:nvSpPr>
            <p:cNvPr id="6157" name="Text Box 29"/>
            <p:cNvSpPr txBox="1">
              <a:spLocks noChangeArrowheads="1"/>
            </p:cNvSpPr>
            <p:nvPr/>
          </p:nvSpPr>
          <p:spPr bwMode="auto">
            <a:xfrm>
              <a:off x="3337" y="1525"/>
              <a:ext cx="92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b="0" dirty="0" err="1" smtClean="0">
                  <a:solidFill>
                    <a:schemeClr val="accent2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Röntgen</a:t>
              </a:r>
              <a:r>
                <a:rPr lang="en-GB" sz="1800" b="0" dirty="0" smtClean="0">
                  <a:solidFill>
                    <a:schemeClr val="accent2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–</a:t>
              </a:r>
              <a:endParaRPr lang="en-GB" sz="1800" b="0" dirty="0">
                <a:solidFill>
                  <a:schemeClr val="accent2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  <p:sp>
          <p:nvSpPr>
            <p:cNvPr id="6158" name="Text Box 30"/>
            <p:cNvSpPr txBox="1">
              <a:spLocks noChangeArrowheads="1"/>
            </p:cNvSpPr>
            <p:nvPr/>
          </p:nvSpPr>
          <p:spPr bwMode="auto">
            <a:xfrm>
              <a:off x="3822" y="1963"/>
              <a:ext cx="90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0" dirty="0" smtClean="0">
                  <a:solidFill>
                    <a:schemeClr val="accent2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  <a:sym typeface="Wingdings" pitchFamily="2" charset="2"/>
                </a:rPr>
                <a:t>Gamma</a:t>
              </a:r>
              <a:r>
                <a:rPr lang="en-GB" b="0" dirty="0" smtClean="0">
                  <a:solidFill>
                    <a:schemeClr val="accent2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–</a:t>
              </a:r>
              <a:endParaRPr lang="en-GB" sz="1800" b="0" dirty="0">
                <a:solidFill>
                  <a:schemeClr val="accent2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  <p:sp>
          <p:nvSpPr>
            <p:cNvPr id="6159" name="Text Box 31"/>
            <p:cNvSpPr txBox="1">
              <a:spLocks noChangeArrowheads="1"/>
            </p:cNvSpPr>
            <p:nvPr/>
          </p:nvSpPr>
          <p:spPr bwMode="auto">
            <a:xfrm>
              <a:off x="4170" y="1728"/>
              <a:ext cx="94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b="0" dirty="0" err="1" smtClean="0">
                  <a:solidFill>
                    <a:schemeClr val="accent2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Strahlung</a:t>
              </a:r>
              <a:endParaRPr lang="en-GB" sz="1800" b="0" dirty="0">
                <a:solidFill>
                  <a:schemeClr val="accent2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  <p:pic>
        <p:nvPicPr>
          <p:cNvPr id="354336" name="Picture 32" descr="atc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924944"/>
            <a:ext cx="33813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ann12099a.t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828800"/>
            <a:ext cx="3988296" cy="2658215"/>
          </a:xfrm>
          <a:prstGeom prst="rect">
            <a:avLst/>
          </a:prstGeom>
        </p:spPr>
      </p:pic>
      <p:pic>
        <p:nvPicPr>
          <p:cNvPr id="5" name="Picture 4" descr="potw1036a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3573016"/>
            <a:ext cx="3240360" cy="2941437"/>
          </a:xfrm>
          <a:prstGeom prst="rect">
            <a:avLst/>
          </a:prstGeom>
        </p:spPr>
      </p:pic>
      <p:pic>
        <p:nvPicPr>
          <p:cNvPr id="354339" name="Picture 35" descr="hubble_tel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1828800"/>
            <a:ext cx="2133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40" name="Picture 36" descr="xm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7948" y="2297467"/>
            <a:ext cx="3810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983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„Sichtbar“</a:t>
            </a:r>
            <a:endParaRPr lang="de-DE" dirty="0" smtClean="0"/>
          </a:p>
        </p:txBody>
      </p:sp>
      <p:grpSp>
        <p:nvGrpSpPr>
          <p:cNvPr id="2" name="Group 14"/>
          <p:cNvGrpSpPr/>
          <p:nvPr/>
        </p:nvGrpSpPr>
        <p:grpSpPr>
          <a:xfrm>
            <a:off x="357158" y="214290"/>
            <a:ext cx="2014537" cy="1093788"/>
            <a:chOff x="6572264" y="214290"/>
            <a:chExt cx="2014537" cy="1093788"/>
          </a:xfrm>
        </p:grpSpPr>
        <p:pic>
          <p:nvPicPr>
            <p:cNvPr id="13" name="Picture 4" descr="skytran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64" y="214290"/>
              <a:ext cx="2014537" cy="109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7500958" y="320653"/>
              <a:ext cx="71438" cy="863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33794" name="Picture 9" descr="allsk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32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7250518" y="214290"/>
            <a:ext cx="1497946" cy="1094400"/>
            <a:chOff x="7250518" y="214290"/>
            <a:chExt cx="1497946" cy="1094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0518" y="214290"/>
              <a:ext cx="1497946" cy="10944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auto">
            <a:xfrm>
              <a:off x="7542000" y="378000"/>
              <a:ext cx="115200" cy="612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0819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„Unsichtbar“</a:t>
            </a:r>
            <a:endParaRPr lang="de-DE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57158" y="216000"/>
            <a:ext cx="2014537" cy="1093788"/>
            <a:chOff x="357158" y="216000"/>
            <a:chExt cx="2014537" cy="1093788"/>
          </a:xfrm>
        </p:grpSpPr>
        <p:pic>
          <p:nvPicPr>
            <p:cNvPr id="10" name="Picture 4" descr="skytran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8" y="216000"/>
              <a:ext cx="2014537" cy="109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1763242" y="322363"/>
              <a:ext cx="144462" cy="863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518" y="214290"/>
            <a:ext cx="1497946" cy="10944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1447200"/>
            <a:ext cx="9144000" cy="4759200"/>
            <a:chOff x="0" y="1807200"/>
            <a:chExt cx="9144000" cy="4759200"/>
          </a:xfrm>
        </p:grpSpPr>
        <p:pic>
          <p:nvPicPr>
            <p:cNvPr id="23" name="Picture 3" descr="rosat_allsky"/>
            <p:cNvPicPr>
              <a:picLocks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78" t="10767" r="1377" b="9460"/>
            <a:stretch/>
          </p:blipFill>
          <p:spPr bwMode="auto">
            <a:xfrm>
              <a:off x="0" y="1843200"/>
              <a:ext cx="9144000" cy="472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0" y="1807200"/>
              <a:ext cx="1835696" cy="1800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7236296" y="1807200"/>
              <a:ext cx="1907704" cy="28803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496" y="5661248"/>
            <a:ext cx="2564417" cy="1078094"/>
            <a:chOff x="35496" y="5661248"/>
            <a:chExt cx="2564417" cy="10780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496" y="5661248"/>
              <a:ext cx="1800200" cy="107809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835473" y="6431565"/>
              <a:ext cx="7644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ROSAT</a:t>
              </a:r>
              <a:endParaRPr lang="en-US" sz="1400" b="0" dirty="0">
                <a:solidFill>
                  <a:schemeClr val="bg1">
                    <a:lumMod val="20000"/>
                    <a:lumOff val="80000"/>
                  </a:schemeClr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18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„Unsichtbar“</a:t>
            </a:r>
            <a:endParaRPr lang="de-DE" dirty="0" smtClean="0"/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356400" y="216000"/>
            <a:ext cx="2014537" cy="1093788"/>
            <a:chOff x="249" y="3430"/>
            <a:chExt cx="1269" cy="689"/>
          </a:xfrm>
        </p:grpSpPr>
        <p:pic>
          <p:nvPicPr>
            <p:cNvPr id="10" name="Picture 4" descr="skytran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3430"/>
              <a:ext cx="1269" cy="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612" y="3497"/>
              <a:ext cx="91" cy="5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50518" y="214290"/>
            <a:ext cx="1497946" cy="1094400"/>
            <a:chOff x="7250518" y="214290"/>
            <a:chExt cx="1497946" cy="10944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0518" y="214290"/>
              <a:ext cx="1497946" cy="10944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7272000" y="381600"/>
              <a:ext cx="122400" cy="540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87050" name="Picture 10" descr="CMB_isotropy_transparent"/>
          <p:cNvPicPr>
            <a:picLocks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6" t="17518" r="1656" b="9463"/>
          <a:stretch/>
        </p:blipFill>
        <p:spPr bwMode="auto">
          <a:xfrm>
            <a:off x="-36000" y="1483200"/>
            <a:ext cx="9234000" cy="47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251520" y="3430800"/>
            <a:ext cx="8640960" cy="769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AT" sz="2200" b="0" dirty="0" smtClean="0"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Die kosmische </a:t>
            </a:r>
            <a:r>
              <a:rPr lang="de-AT" sz="2200" b="0" dirty="0" err="1" smtClean="0"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Mikorwellenhintergrundstrahlung</a:t>
            </a:r>
            <a:r>
              <a:rPr lang="de-AT" sz="2200" b="0" dirty="0" smtClean="0"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 ist auf ein Tausendstel Grad gleichförmig </a:t>
            </a:r>
            <a:endParaRPr lang="de-AT" sz="2200" b="0" dirty="0">
              <a:latin typeface="Helvetica Neue LT Com 55 Roman" charset="0"/>
              <a:ea typeface="Helvetica Neue LT Com 55 Roman" charset="0"/>
              <a:cs typeface="Helvetica Neue LT Com 55 Roman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494000"/>
            <a:ext cx="9144000" cy="5287296"/>
            <a:chOff x="0" y="1843200"/>
            <a:chExt cx="9144000" cy="5287296"/>
          </a:xfrm>
        </p:grpSpPr>
        <p:pic>
          <p:nvPicPr>
            <p:cNvPr id="3" name="Picture 2" descr="Planck_CMB_black_background.jp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43200"/>
              <a:ext cx="9144000" cy="46512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364765" y="6761164"/>
              <a:ext cx="1396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Planck/ESA</a:t>
              </a:r>
              <a:endParaRPr lang="en-US" sz="1800" b="0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6" y="5494725"/>
            <a:ext cx="1313730" cy="131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2" name="Picture 4" descr="Star Wars Darth V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609600"/>
            <a:ext cx="6046787" cy="1143000"/>
          </a:xfrm>
        </p:spPr>
        <p:txBody>
          <a:bodyPr/>
          <a:lstStyle/>
          <a:p>
            <a:r>
              <a:rPr lang="de-CH" dirty="0" smtClean="0"/>
              <a:t>Die dunkle Seite des Universums</a:t>
            </a:r>
            <a:endParaRPr lang="de-CH" dirty="0"/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4663" y="2420938"/>
            <a:ext cx="4859337" cy="3744912"/>
          </a:xfrm>
        </p:spPr>
        <p:txBody>
          <a:bodyPr/>
          <a:lstStyle/>
          <a:p>
            <a:pPr marL="0" indent="0">
              <a:buNone/>
            </a:pPr>
            <a:r>
              <a:rPr lang="de-CH" dirty="0" smtClean="0"/>
              <a:t>Aus was besteht das Universum?</a:t>
            </a:r>
          </a:p>
          <a:p>
            <a:pPr marL="0" indent="0">
              <a:buNone/>
            </a:pPr>
            <a:r>
              <a:rPr lang="de-CH" dirty="0" smtClean="0"/>
              <a:t>Wie verstehen wir das Universum?</a:t>
            </a:r>
          </a:p>
          <a:p>
            <a:pPr marL="0" indent="0">
              <a:buFontTx/>
              <a:buNone/>
            </a:pPr>
            <a:r>
              <a:rPr lang="de-CH" dirty="0" smtClean="0"/>
              <a:t>Was sind Dunkle Materie und Dunkle Energie?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925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34672" cy="1143000"/>
          </a:xfrm>
        </p:spPr>
        <p:txBody>
          <a:bodyPr/>
          <a:lstStyle/>
          <a:p>
            <a:r>
              <a:rPr lang="de-DE" dirty="0" smtClean="0"/>
              <a:t>Das „unsichtbare” Universum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1700808"/>
            <a:ext cx="8352928" cy="4114800"/>
          </a:xfrm>
        </p:spPr>
        <p:txBody>
          <a:bodyPr/>
          <a:lstStyle/>
          <a:p>
            <a:r>
              <a:rPr lang="de-DE" dirty="0" smtClean="0"/>
              <a:t>Große Teile des Universums sind dunkel</a:t>
            </a:r>
          </a:p>
          <a:p>
            <a:r>
              <a:rPr lang="de-DE" dirty="0" smtClean="0"/>
              <a:t>„Dunkle“ (nicht leuchtende) Materie ist überall</a:t>
            </a:r>
          </a:p>
          <a:p>
            <a:pPr lvl="1"/>
            <a:r>
              <a:rPr lang="de-DE" dirty="0" smtClean="0"/>
              <a:t>e.g. Planeten, Moleküle, Staub, kühles Gas</a:t>
            </a:r>
          </a:p>
          <a:p>
            <a:r>
              <a:rPr lang="de-DE" dirty="0" smtClean="0"/>
              <a:t>Messungen durch indirekte Phänomene</a:t>
            </a:r>
          </a:p>
          <a:p>
            <a:pPr lvl="1">
              <a:buBlip>
                <a:blip r:embed="rId2"/>
              </a:buBlip>
            </a:pPr>
            <a:r>
              <a:rPr lang="de-DE" dirty="0" smtClean="0"/>
              <a:t>Gravitation!</a:t>
            </a:r>
          </a:p>
          <a:p>
            <a:pPr lvl="1">
              <a:buBlip>
                <a:blip r:embed="rId2"/>
              </a:buBlip>
            </a:pPr>
            <a:r>
              <a:rPr lang="de-DE" dirty="0" smtClean="0"/>
              <a:t>Model für die Entwicklung des Universums</a:t>
            </a:r>
          </a:p>
          <a:p>
            <a:pPr lvl="2">
              <a:buBlip>
                <a:blip r:embed="rId2"/>
              </a:buBlip>
            </a:pPr>
            <a:r>
              <a:rPr lang="de-DE" dirty="0" smtClean="0"/>
              <a:t>Einsteins Allgemeine Relativitätstheorie</a:t>
            </a:r>
          </a:p>
        </p:txBody>
      </p:sp>
    </p:spTree>
    <p:extLst>
      <p:ext uri="{BB962C8B-B14F-4D97-AF65-F5344CB8AC3E}">
        <p14:creationId xmlns:p14="http://schemas.microsoft.com/office/powerpoint/2010/main" val="87026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Fundamente der Kosmologie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12776"/>
            <a:ext cx="7772400" cy="5112568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de-DE" b="1" dirty="0" smtClean="0"/>
              <a:t>Gravitationstheorie</a:t>
            </a:r>
          </a:p>
          <a:p>
            <a:pPr lvl="1">
              <a:buFontTx/>
              <a:buNone/>
            </a:pPr>
            <a:r>
              <a:rPr lang="de-DE" b="1" dirty="0" smtClean="0">
                <a:solidFill>
                  <a:srgbClr val="FF0000"/>
                </a:solidFill>
              </a:rPr>
              <a:t>Einsteins Allgemeine Relativitätstheorie</a:t>
            </a:r>
            <a:endParaRPr lang="de-DE" b="1" dirty="0" smtClean="0"/>
          </a:p>
          <a:p>
            <a:pPr>
              <a:buFontTx/>
              <a:buNone/>
            </a:pPr>
            <a:r>
              <a:rPr lang="de-DE" b="1" dirty="0" smtClean="0"/>
              <a:t>Isotropie</a:t>
            </a:r>
          </a:p>
          <a:p>
            <a:pPr lvl="1">
              <a:buFontTx/>
              <a:buNone/>
            </a:pPr>
            <a:r>
              <a:rPr lang="de-DE" b="1" dirty="0" smtClean="0">
                <a:solidFill>
                  <a:srgbClr val="FF0000"/>
                </a:solidFill>
              </a:rPr>
              <a:t>Es gibt keine bevorzugte Richtung im Universum</a:t>
            </a:r>
          </a:p>
          <a:p>
            <a:pPr>
              <a:buFontTx/>
              <a:buNone/>
            </a:pPr>
            <a:r>
              <a:rPr lang="de-DE" b="1" dirty="0" smtClean="0"/>
              <a:t>Homogeneität</a:t>
            </a:r>
          </a:p>
          <a:p>
            <a:pPr lvl="1">
              <a:buFontTx/>
              <a:buNone/>
            </a:pPr>
            <a:r>
              <a:rPr lang="de-DE" b="1" dirty="0" smtClean="0">
                <a:solidFill>
                  <a:srgbClr val="FF0000"/>
                </a:solidFill>
              </a:rPr>
              <a:t>Es gibt keine bevorzugte Region</a:t>
            </a:r>
          </a:p>
          <a:p>
            <a:pPr lvl="1">
              <a:buFontTx/>
              <a:buNone/>
            </a:pPr>
            <a:r>
              <a:rPr lang="de-DE" b="1" dirty="0" smtClean="0">
                <a:solidFill>
                  <a:srgbClr val="FF0000"/>
                </a:solidFill>
              </a:rPr>
              <a:t>(e.g. kein Zentrum des Universums)</a:t>
            </a:r>
          </a:p>
          <a:p>
            <a:pPr>
              <a:buFontTx/>
              <a:buNone/>
            </a:pPr>
            <a:r>
              <a:rPr lang="de-DE" b="1" dirty="0" err="1" smtClean="0"/>
              <a:t>Anthropisches</a:t>
            </a:r>
            <a:r>
              <a:rPr lang="de-DE" b="1" dirty="0" smtClean="0"/>
              <a:t> Prinzip</a:t>
            </a:r>
          </a:p>
          <a:p>
            <a:pPr lvl="1">
              <a:buFontTx/>
              <a:buNone/>
            </a:pPr>
            <a:r>
              <a:rPr lang="de-DE" b="1" dirty="0" smtClean="0">
                <a:solidFill>
                  <a:srgbClr val="FF0000"/>
                </a:solidFill>
              </a:rPr>
              <a:t>Das Universum hat uns erzeugt</a:t>
            </a:r>
          </a:p>
        </p:txBody>
      </p:sp>
    </p:spTree>
    <p:extLst>
      <p:ext uri="{BB962C8B-B14F-4D97-AF65-F5344CB8AC3E}">
        <p14:creationId xmlns:p14="http://schemas.microsoft.com/office/powerpoint/2010/main" val="39071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Gravitation!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700808"/>
            <a:ext cx="8568952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de-AT" sz="2800" dirty="0" smtClean="0"/>
              <a:t>Eine der vier fundamentalen Wechselwirkungen</a:t>
            </a:r>
          </a:p>
          <a:p>
            <a:pPr marL="0" indent="0">
              <a:buFontTx/>
              <a:buNone/>
            </a:pPr>
            <a:r>
              <a:rPr lang="de-AT" sz="2000" dirty="0" smtClean="0">
                <a:solidFill>
                  <a:srgbClr val="C00000"/>
                </a:solidFill>
              </a:rPr>
              <a:t>Gravitation, Elektromagnetismus, Schwache und Starke Kernkraft</a:t>
            </a:r>
            <a:endParaRPr lang="de-AT" sz="2800" dirty="0" smtClean="0">
              <a:solidFill>
                <a:srgbClr val="C00000"/>
              </a:solidFill>
            </a:endParaRPr>
          </a:p>
          <a:p>
            <a:pPr marL="0" indent="0">
              <a:buFontTx/>
              <a:buNone/>
            </a:pPr>
            <a:r>
              <a:rPr lang="de-AT" sz="2800" dirty="0" smtClean="0"/>
              <a:t>Nur Gravitation entscheidend für die Entwicklung des Universums</a:t>
            </a:r>
            <a:endParaRPr lang="de-AT" sz="2800" dirty="0">
              <a:cs typeface="Times New Roman" charset="0"/>
            </a:endParaRPr>
          </a:p>
        </p:txBody>
      </p:sp>
      <p:pic>
        <p:nvPicPr>
          <p:cNvPr id="330756" name="Picture 4" descr="earthri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1844" y="3645023"/>
            <a:ext cx="2725200" cy="307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0757" name="Picture 5" descr="s116e071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858" y="3645024"/>
            <a:ext cx="4510087" cy="30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55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Uyuni_Einstein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565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9005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Wie sehen wir die Welt</a:t>
            </a:r>
            <a:r>
              <a:rPr lang="en-GB" dirty="0" smtClean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724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Was ist im Universum?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Wir!</a:t>
            </a:r>
            <a:endParaRPr lang="de-AT" dirty="0"/>
          </a:p>
        </p:txBody>
      </p:sp>
      <p:pic>
        <p:nvPicPr>
          <p:cNvPr id="4" name="Picture 3" descr="oktoberfest2013_02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600" y="1396800"/>
            <a:ext cx="5909310" cy="3354578"/>
          </a:xfrm>
          <a:prstGeom prst="rect">
            <a:avLst/>
          </a:prstGeom>
        </p:spPr>
      </p:pic>
      <p:pic>
        <p:nvPicPr>
          <p:cNvPr id="5" name="Picture 4" descr="earth_cassini_2013200_lrg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508104" y="3573016"/>
            <a:ext cx="2996413" cy="2736304"/>
          </a:xfrm>
          <a:prstGeom prst="rect">
            <a:avLst/>
          </a:prstGeom>
        </p:spPr>
      </p:pic>
      <p:pic>
        <p:nvPicPr>
          <p:cNvPr id="6" name="Picture 5" descr="local_neighbourhood-eso0830a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140968"/>
            <a:ext cx="4690475" cy="3118433"/>
          </a:xfrm>
          <a:prstGeom prst="rect">
            <a:avLst/>
          </a:prstGeom>
        </p:spPr>
      </p:pic>
      <p:pic>
        <p:nvPicPr>
          <p:cNvPr id="7" name="Picture 6" descr="M83-eso0825a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040" y="2708920"/>
            <a:ext cx="3933056" cy="3933056"/>
          </a:xfrm>
          <a:prstGeom prst="rect">
            <a:avLst/>
          </a:prstGeom>
        </p:spPr>
      </p:pic>
      <p:pic>
        <p:nvPicPr>
          <p:cNvPr id="8" name="Picture 7" descr="CenA-eso0903a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1798244"/>
            <a:ext cx="4667765" cy="4915740"/>
          </a:xfrm>
          <a:prstGeom prst="rect">
            <a:avLst/>
          </a:prstGeom>
        </p:spPr>
      </p:pic>
      <p:pic>
        <p:nvPicPr>
          <p:cNvPr id="9" name="Picture 8" descr="Fornax-eso0949c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493" y="2358232"/>
            <a:ext cx="5123827" cy="41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2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Was ist im Universum?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Was sonst?</a:t>
            </a:r>
          </a:p>
          <a:p>
            <a:pPr lvl="1"/>
            <a:r>
              <a:rPr lang="de-CH" dirty="0" smtClean="0"/>
              <a:t>Elementarteilchen</a:t>
            </a:r>
          </a:p>
          <a:p>
            <a:pPr lvl="2"/>
            <a:r>
              <a:rPr lang="de-CH" dirty="0" smtClean="0"/>
              <a:t>Neutrinos</a:t>
            </a:r>
          </a:p>
          <a:p>
            <a:pPr lvl="2"/>
            <a:r>
              <a:rPr lang="de-CH" dirty="0" err="1" smtClean="0"/>
              <a:t>Higgs</a:t>
            </a:r>
            <a:r>
              <a:rPr lang="de-CH" dirty="0" smtClean="0"/>
              <a:t> Teilchen</a:t>
            </a:r>
          </a:p>
          <a:p>
            <a:pPr lvl="2"/>
            <a:r>
              <a:rPr lang="de-CH" dirty="0" smtClean="0"/>
              <a:t>bisher unbekannte </a:t>
            </a:r>
            <a:br>
              <a:rPr lang="de-CH" dirty="0" smtClean="0"/>
            </a:br>
            <a:r>
              <a:rPr lang="de-CH" dirty="0" smtClean="0"/>
              <a:t>Teilchen</a:t>
            </a:r>
          </a:p>
          <a:p>
            <a:pPr lvl="1"/>
            <a:r>
              <a:rPr lang="de-CH" dirty="0" smtClean="0"/>
              <a:t>Andere Energieformen</a:t>
            </a:r>
          </a:p>
          <a:p>
            <a:pPr lvl="2"/>
            <a:r>
              <a:rPr lang="de-CH" dirty="0" smtClean="0"/>
              <a:t>Strahlung</a:t>
            </a:r>
          </a:p>
          <a:p>
            <a:pPr lvl="2"/>
            <a:r>
              <a:rPr lang="de-CH" dirty="0" smtClean="0"/>
              <a:t>????</a:t>
            </a:r>
            <a:endParaRPr lang="de-CH" dirty="0"/>
          </a:p>
        </p:txBody>
      </p:sp>
      <p:pic>
        <p:nvPicPr>
          <p:cNvPr id="4" name="Picture 3" descr="Higgs-gammagamma_run194108_evt564224000_ispy_3d-annotated-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700808"/>
            <a:ext cx="3591928" cy="2304256"/>
          </a:xfrm>
          <a:prstGeom prst="rect">
            <a:avLst/>
          </a:prstGeom>
        </p:spPr>
      </p:pic>
      <p:pic>
        <p:nvPicPr>
          <p:cNvPr id="5" name="Picture 4" descr="Planck_CMB_black_background.jp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4365104"/>
            <a:ext cx="3744416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1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Paranal_Moonse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7700" y="0"/>
            <a:ext cx="10290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4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de-DE" dirty="0" smtClean="0">
                <a:ea typeface="ＭＳ Ｐゴシック" pitchFamily="34" charset="-128"/>
                <a:cs typeface="Arial" pitchFamily="34" charset="0"/>
              </a:rPr>
              <a:t>Wie sehen wir unsere Welt?</a:t>
            </a:r>
          </a:p>
        </p:txBody>
      </p:sp>
    </p:spTree>
    <p:extLst>
      <p:ext uri="{BB962C8B-B14F-4D97-AF65-F5344CB8AC3E}">
        <p14:creationId xmlns:p14="http://schemas.microsoft.com/office/powerpoint/2010/main" val="179965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en-GB" smtClean="0"/>
              <a:t>ESOs Welt</a:t>
            </a:r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4" descr="earthlight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1052513"/>
            <a:ext cx="8891587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3" name="Group 6"/>
          <p:cNvGrpSpPr>
            <a:grpSpLocks/>
          </p:cNvGrpSpPr>
          <p:nvPr/>
        </p:nvGrpSpPr>
        <p:grpSpPr bwMode="auto">
          <a:xfrm>
            <a:off x="1000125" y="2287588"/>
            <a:ext cx="7545388" cy="2946400"/>
            <a:chOff x="572" y="1616"/>
            <a:chExt cx="4753" cy="1856"/>
          </a:xfrm>
        </p:grpSpPr>
        <p:grpSp>
          <p:nvGrpSpPr>
            <p:cNvPr id="22534" name="Group 7"/>
            <p:cNvGrpSpPr>
              <a:grpSpLocks/>
            </p:cNvGrpSpPr>
            <p:nvPr/>
          </p:nvGrpSpPr>
          <p:grpSpPr bwMode="auto">
            <a:xfrm>
              <a:off x="3028" y="1616"/>
              <a:ext cx="2297" cy="291"/>
              <a:chOff x="3028" y="1616"/>
              <a:chExt cx="2297" cy="291"/>
            </a:xfrm>
          </p:grpSpPr>
          <p:sp>
            <p:nvSpPr>
              <p:cNvPr id="22547" name="Line 8"/>
              <p:cNvSpPr>
                <a:spLocks noChangeShapeType="1"/>
              </p:cNvSpPr>
              <p:nvPr/>
            </p:nvSpPr>
            <p:spPr bwMode="auto">
              <a:xfrm>
                <a:off x="3028" y="1639"/>
                <a:ext cx="227" cy="13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8" name="Text Box 9"/>
              <p:cNvSpPr txBox="1">
                <a:spLocks noChangeArrowheads="1"/>
              </p:cNvSpPr>
              <p:nvPr/>
            </p:nvSpPr>
            <p:spPr bwMode="auto">
              <a:xfrm>
                <a:off x="3243" y="1616"/>
                <a:ext cx="208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de-AT" b="0" dirty="0" smtClean="0">
                    <a:solidFill>
                      <a:srgbClr val="FF0000"/>
                    </a:solidFill>
                    <a:latin typeface="Helvetica Neue LT Com 55 Roman" charset="0"/>
                    <a:ea typeface="Helvetica Neue LT Com 55 Roman" charset="0"/>
                    <a:cs typeface="Helvetica Neue LT Com 55 Roman" charset="0"/>
                  </a:rPr>
                  <a:t>Garching bei München</a:t>
                </a:r>
                <a:endParaRPr lang="de-AT" b="0" dirty="0">
                  <a:solidFill>
                    <a:srgbClr val="FF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endParaRPr>
              </a:p>
            </p:txBody>
          </p:sp>
        </p:grpSp>
        <p:grpSp>
          <p:nvGrpSpPr>
            <p:cNvPr id="22535" name="Group 10"/>
            <p:cNvGrpSpPr>
              <a:grpSpLocks/>
            </p:cNvGrpSpPr>
            <p:nvPr/>
          </p:nvGrpSpPr>
          <p:grpSpPr bwMode="auto">
            <a:xfrm>
              <a:off x="572" y="3181"/>
              <a:ext cx="1158" cy="291"/>
              <a:chOff x="572" y="3181"/>
              <a:chExt cx="1158" cy="291"/>
            </a:xfrm>
          </p:grpSpPr>
          <p:sp>
            <p:nvSpPr>
              <p:cNvPr id="22545" name="Line 11"/>
              <p:cNvSpPr>
                <a:spLocks noChangeShapeType="1"/>
              </p:cNvSpPr>
              <p:nvPr/>
            </p:nvSpPr>
            <p:spPr bwMode="auto">
              <a:xfrm flipV="1">
                <a:off x="1457" y="3203"/>
                <a:ext cx="273" cy="13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6" name="Text Box 12"/>
              <p:cNvSpPr txBox="1">
                <a:spLocks noChangeArrowheads="1"/>
              </p:cNvSpPr>
              <p:nvPr/>
            </p:nvSpPr>
            <p:spPr bwMode="auto">
              <a:xfrm>
                <a:off x="572" y="3181"/>
                <a:ext cx="88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0" dirty="0">
                    <a:solidFill>
                      <a:srgbClr val="FF0000"/>
                    </a:solidFill>
                    <a:latin typeface="Helvetica Neue LT Com 55 Roman" charset="0"/>
                    <a:ea typeface="Helvetica Neue LT Com 55 Roman" charset="0"/>
                    <a:cs typeface="Helvetica Neue LT Com 55 Roman" charset="0"/>
                  </a:rPr>
                  <a:t>Santiago</a:t>
                </a:r>
              </a:p>
            </p:txBody>
          </p:sp>
        </p:grpSp>
        <p:grpSp>
          <p:nvGrpSpPr>
            <p:cNvPr id="22536" name="Group 13"/>
            <p:cNvGrpSpPr>
              <a:grpSpLocks/>
            </p:cNvGrpSpPr>
            <p:nvPr/>
          </p:nvGrpSpPr>
          <p:grpSpPr bwMode="auto">
            <a:xfrm>
              <a:off x="713" y="2915"/>
              <a:ext cx="1023" cy="291"/>
              <a:chOff x="713" y="2915"/>
              <a:chExt cx="1023" cy="291"/>
            </a:xfrm>
          </p:grpSpPr>
          <p:sp>
            <p:nvSpPr>
              <p:cNvPr id="22543" name="Line 14"/>
              <p:cNvSpPr>
                <a:spLocks noChangeShapeType="1"/>
              </p:cNvSpPr>
              <p:nvPr/>
            </p:nvSpPr>
            <p:spPr bwMode="auto">
              <a:xfrm>
                <a:off x="1462" y="3078"/>
                <a:ext cx="274" cy="4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4" name="Text Box 15"/>
              <p:cNvSpPr txBox="1">
                <a:spLocks noChangeArrowheads="1"/>
              </p:cNvSpPr>
              <p:nvPr/>
            </p:nvSpPr>
            <p:spPr bwMode="auto">
              <a:xfrm>
                <a:off x="713" y="2915"/>
                <a:ext cx="74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0" dirty="0">
                    <a:solidFill>
                      <a:srgbClr val="FF0000"/>
                    </a:solidFill>
                    <a:latin typeface="Helvetica Neue LT Com 55 Roman" charset="0"/>
                    <a:ea typeface="Helvetica Neue LT Com 55 Roman" charset="0"/>
                    <a:cs typeface="Helvetica Neue LT Com 55 Roman" charset="0"/>
                  </a:rPr>
                  <a:t>La </a:t>
                </a:r>
                <a:r>
                  <a:rPr lang="en-GB" b="0" dirty="0" err="1">
                    <a:solidFill>
                      <a:srgbClr val="FF0000"/>
                    </a:solidFill>
                    <a:latin typeface="Helvetica Neue LT Com 55 Roman" charset="0"/>
                    <a:ea typeface="Helvetica Neue LT Com 55 Roman" charset="0"/>
                    <a:cs typeface="Helvetica Neue LT Com 55 Roman" charset="0"/>
                  </a:rPr>
                  <a:t>Silla</a:t>
                </a:r>
                <a:endParaRPr lang="en-GB" b="0" dirty="0">
                  <a:solidFill>
                    <a:srgbClr val="FF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endParaRPr>
              </a:p>
            </p:txBody>
          </p:sp>
        </p:grpSp>
        <p:grpSp>
          <p:nvGrpSpPr>
            <p:cNvPr id="22537" name="Group 16"/>
            <p:cNvGrpSpPr>
              <a:grpSpLocks/>
            </p:cNvGrpSpPr>
            <p:nvPr/>
          </p:nvGrpSpPr>
          <p:grpSpPr bwMode="auto">
            <a:xfrm>
              <a:off x="735" y="2614"/>
              <a:ext cx="1004" cy="416"/>
              <a:chOff x="735" y="2614"/>
              <a:chExt cx="1004" cy="416"/>
            </a:xfrm>
          </p:grpSpPr>
          <p:sp>
            <p:nvSpPr>
              <p:cNvPr id="22541" name="Line 17"/>
              <p:cNvSpPr>
                <a:spLocks noChangeShapeType="1"/>
              </p:cNvSpPr>
              <p:nvPr/>
            </p:nvSpPr>
            <p:spPr bwMode="auto">
              <a:xfrm>
                <a:off x="1518" y="2777"/>
                <a:ext cx="221" cy="25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2" name="Text Box 18"/>
              <p:cNvSpPr txBox="1">
                <a:spLocks noChangeArrowheads="1"/>
              </p:cNvSpPr>
              <p:nvPr/>
            </p:nvSpPr>
            <p:spPr bwMode="auto">
              <a:xfrm>
                <a:off x="735" y="2614"/>
                <a:ext cx="77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0" dirty="0" err="1">
                    <a:solidFill>
                      <a:srgbClr val="FF0000"/>
                    </a:solidFill>
                    <a:latin typeface="Helvetica Neue LT Com 55 Roman" charset="0"/>
                    <a:ea typeface="Helvetica Neue LT Com 55 Roman" charset="0"/>
                    <a:cs typeface="Helvetica Neue LT Com 55 Roman" charset="0"/>
                  </a:rPr>
                  <a:t>Paranal</a:t>
                </a:r>
                <a:endParaRPr lang="en-GB" b="0" dirty="0">
                  <a:solidFill>
                    <a:srgbClr val="FF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endParaRPr>
              </a:p>
            </p:txBody>
          </p:sp>
        </p:grpSp>
        <p:grpSp>
          <p:nvGrpSpPr>
            <p:cNvPr id="22538" name="Group 19"/>
            <p:cNvGrpSpPr>
              <a:grpSpLocks/>
            </p:cNvGrpSpPr>
            <p:nvPr/>
          </p:nvGrpSpPr>
          <p:grpSpPr bwMode="auto">
            <a:xfrm>
              <a:off x="1791" y="2507"/>
              <a:ext cx="1172" cy="515"/>
              <a:chOff x="1791" y="2507"/>
              <a:chExt cx="1172" cy="515"/>
            </a:xfrm>
          </p:grpSpPr>
          <p:sp>
            <p:nvSpPr>
              <p:cNvPr id="22539" name="Line 20"/>
              <p:cNvSpPr>
                <a:spLocks noChangeShapeType="1"/>
              </p:cNvSpPr>
              <p:nvPr/>
            </p:nvSpPr>
            <p:spPr bwMode="auto">
              <a:xfrm flipV="1">
                <a:off x="1791" y="2677"/>
                <a:ext cx="144" cy="3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0" name="Text Box 21"/>
              <p:cNvSpPr txBox="1">
                <a:spLocks noChangeArrowheads="1"/>
              </p:cNvSpPr>
              <p:nvPr/>
            </p:nvSpPr>
            <p:spPr bwMode="auto">
              <a:xfrm>
                <a:off x="1894" y="2507"/>
                <a:ext cx="10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0" dirty="0" err="1">
                    <a:solidFill>
                      <a:srgbClr val="FF0000"/>
                    </a:solidFill>
                    <a:latin typeface="Helvetica Neue LT Com 55 Roman" charset="0"/>
                    <a:ea typeface="Helvetica Neue LT Com 55 Roman" charset="0"/>
                    <a:cs typeface="Helvetica Neue LT Com 55 Roman" charset="0"/>
                  </a:rPr>
                  <a:t>Chajnantor</a:t>
                </a:r>
                <a:endParaRPr lang="en-GB" b="0" dirty="0">
                  <a:solidFill>
                    <a:srgbClr val="FF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153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/>
              <a:cs typeface="Arial" pitchFamily="34" charset="0"/>
            </a:endParaRPr>
          </a:p>
        </p:txBody>
      </p:sp>
      <p:sp>
        <p:nvSpPr>
          <p:cNvPr id="20482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86600" y="6402388"/>
            <a:ext cx="2057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6FCBB72-BE39-41FC-9433-1ED236BE3019}" type="slidenum">
              <a:rPr lang="en-GB"/>
              <a:pPr/>
              <a:t>24</a:t>
            </a:fld>
            <a:endParaRPr lang="en-GB"/>
          </a:p>
        </p:txBody>
      </p:sp>
      <p:pic>
        <p:nvPicPr>
          <p:cNvPr id="20484" name="Picture 3" descr="hst_northern_ch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8113" y="-990600"/>
            <a:ext cx="9310688" cy="937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7983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 smtClean="0">
                <a:ea typeface="ＭＳ Ｐゴシック" pitchFamily="34" charset="-128"/>
                <a:cs typeface="Arial" pitchFamily="34" charset="0"/>
              </a:rPr>
              <a:t>ESO</a:t>
            </a:r>
          </a:p>
        </p:txBody>
      </p:sp>
      <p:sp>
        <p:nvSpPr>
          <p:cNvPr id="1703939" name="Rectangle 3"/>
          <p:cNvSpPr>
            <a:spLocks noGrp="1" noChangeArrowheads="1"/>
          </p:cNvSpPr>
          <p:nvPr>
            <p:ph idx="1"/>
          </p:nvPr>
        </p:nvSpPr>
        <p:spPr>
          <a:xfrm>
            <a:off x="313957" y="1195387"/>
            <a:ext cx="8830043" cy="5445126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Sternwarten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 La Silla and Paranal in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Betrieb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 </a:t>
            </a:r>
            <a:br>
              <a:rPr lang="en-GB" sz="2400" dirty="0" smtClean="0">
                <a:ea typeface="ＭＳ Ｐゴシック" pitchFamily="34" charset="-128"/>
                <a:cs typeface="Arial" pitchFamily="34" charset="0"/>
              </a:rPr>
            </a:b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8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Teleskope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, plus 4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Teleskope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für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Interferometrie</a:t>
            </a:r>
            <a:endParaRPr lang="en-GB" sz="2400" dirty="0" smtClean="0"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APEX in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Betrieb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 auf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Chajnantor</a:t>
            </a:r>
            <a:endParaRPr lang="en-GB" sz="2400" dirty="0" smtClean="0"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Atacama Large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Millimeter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 Array (ALMA)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US" sz="2400" dirty="0" err="1" smtClean="0">
                <a:ea typeface="ＭＳ Ｐゴシック" pitchFamily="34" charset="-128"/>
                <a:cs typeface="Arial" pitchFamily="34" charset="0"/>
              </a:rPr>
              <a:t>Öffentliches</a:t>
            </a:r>
            <a:r>
              <a:rPr lang="en-US" sz="2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2400" dirty="0" err="1" smtClean="0">
                <a:ea typeface="ＭＳ Ｐゴシック" pitchFamily="34" charset="-128"/>
                <a:cs typeface="Arial" pitchFamily="34" charset="0"/>
              </a:rPr>
              <a:t>Datenarchiv</a:t>
            </a:r>
            <a:endParaRPr lang="en-GB" sz="2400" dirty="0" smtClean="0"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ESO Extremely Large Telescope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im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Bau</a:t>
            </a:r>
            <a:endParaRPr lang="en-GB" sz="2400" dirty="0" smtClean="0"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Hauptquartier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 in Garching, Deutschland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Repräsentation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 in Santiago de Chile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Joint ALMA Office in Santiago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1187450" y="2349500"/>
            <a:ext cx="7488238" cy="4076700"/>
            <a:chOff x="476" y="1633"/>
            <a:chExt cx="4717" cy="2568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866"/>
              <a:ext cx="2404" cy="2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0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" y="1633"/>
              <a:ext cx="2002" cy="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5">
            <a:lum bright="14000"/>
          </a:blip>
          <a:srcRect/>
          <a:stretch>
            <a:fillRect/>
          </a:stretch>
        </p:blipFill>
        <p:spPr bwMode="auto">
          <a:xfrm>
            <a:off x="399578" y="2924176"/>
            <a:ext cx="5274411" cy="351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3573016"/>
            <a:ext cx="9144000" cy="2164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733" y="2170836"/>
            <a:ext cx="5093315" cy="36528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99" y="14268"/>
            <a:ext cx="6300845" cy="40610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-16628"/>
            <a:ext cx="4770083" cy="4741772"/>
          </a:xfrm>
          <a:prstGeom prst="rect">
            <a:avLst/>
          </a:prstGeom>
        </p:spPr>
      </p:pic>
      <p:pic>
        <p:nvPicPr>
          <p:cNvPr id="17" name="Picture 12" descr="Vitacura-office"/>
          <p:cNvPicPr>
            <a:picLocks noChangeAspect="1" noChangeArrowheads="1"/>
          </p:cNvPicPr>
          <p:nvPr/>
        </p:nvPicPr>
        <p:blipFill>
          <a:blip r:embed="rId10">
            <a:lum bright="12000"/>
          </a:blip>
          <a:srcRect/>
          <a:stretch>
            <a:fillRect/>
          </a:stretch>
        </p:blipFill>
        <p:spPr bwMode="auto">
          <a:xfrm>
            <a:off x="1475656" y="332656"/>
            <a:ext cx="6226009" cy="494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2653393"/>
            <a:ext cx="9144000" cy="322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0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79081"/>
            <a:ext cx="9144000" cy="277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86611"/>
            <a:ext cx="5879976" cy="391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2179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1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/>
              <a:t>Eines der 8m Teleskope</a:t>
            </a:r>
            <a:endParaRPr lang="de-AT" dirty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173163"/>
            <a:ext cx="7202488" cy="535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9944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/>
          <a:p>
            <a:r>
              <a:rPr lang="en-US" dirty="0" smtClean="0"/>
              <a:t>Das  ELT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3958" y="1052512"/>
            <a:ext cx="4516508" cy="5445126"/>
          </a:xfrm>
        </p:spPr>
        <p:txBody>
          <a:bodyPr/>
          <a:lstStyle/>
          <a:p>
            <a:r>
              <a:rPr lang="de-AT" dirty="0" smtClean="0"/>
              <a:t>39m Teleskop</a:t>
            </a:r>
          </a:p>
          <a:p>
            <a:pPr lvl="1">
              <a:spcBef>
                <a:spcPts val="0"/>
              </a:spcBef>
            </a:pPr>
            <a:r>
              <a:rPr lang="de-AT" dirty="0" smtClean="0"/>
              <a:t>größtes optisches Teleskop</a:t>
            </a:r>
          </a:p>
          <a:p>
            <a:pPr lvl="1">
              <a:spcBef>
                <a:spcPts val="0"/>
              </a:spcBef>
            </a:pPr>
            <a:r>
              <a:rPr lang="de-AT" dirty="0" smtClean="0"/>
              <a:t>798 einzelne Spiegelsegmente</a:t>
            </a:r>
          </a:p>
          <a:p>
            <a:pPr lvl="1">
              <a:spcBef>
                <a:spcPts val="0"/>
              </a:spcBef>
            </a:pPr>
            <a:r>
              <a:rPr lang="de-AT" dirty="0" smtClean="0"/>
              <a:t>adaptive Optik </a:t>
            </a:r>
          </a:p>
          <a:p>
            <a:pPr lvl="1">
              <a:spcBef>
                <a:spcPts val="0"/>
              </a:spcBef>
            </a:pPr>
            <a:r>
              <a:rPr lang="de-AT" dirty="0" smtClean="0"/>
              <a:t>umfassende Instrumentensuite</a:t>
            </a:r>
          </a:p>
          <a:p>
            <a:pPr>
              <a:spcBef>
                <a:spcPts val="0"/>
              </a:spcBef>
            </a:pPr>
            <a:r>
              <a:rPr lang="de-AT" dirty="0" smtClean="0"/>
              <a:t>Konstruktion vom ESO Rat für die erste Phase bewilligt </a:t>
            </a:r>
          </a:p>
          <a:p>
            <a:pPr>
              <a:spcBef>
                <a:spcPts val="0"/>
              </a:spcBef>
            </a:pPr>
            <a:r>
              <a:rPr lang="de-AT" dirty="0" smtClean="0"/>
              <a:t>First Light in 2024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465" y="1282700"/>
            <a:ext cx="4313535" cy="505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7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r>
              <a:rPr lang="en-US" smtClean="0"/>
              <a:t>Extremely Large Telescope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784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5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Die Welt ändert sich</a:t>
            </a:r>
            <a:endParaRPr lang="de-AT" dirty="0"/>
          </a:p>
        </p:txBody>
      </p:sp>
      <p:pic>
        <p:nvPicPr>
          <p:cNvPr id="6" name="Picture 5" descr="world.topo.200401.3x5400x27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8800"/>
            <a:ext cx="9144000" cy="4572000"/>
          </a:xfrm>
          <a:prstGeom prst="rect">
            <a:avLst/>
          </a:prstGeom>
        </p:spPr>
      </p:pic>
      <p:pic>
        <p:nvPicPr>
          <p:cNvPr id="7" name="Picture 6" descr="world.topo.200402.3x5400x270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8" name="Picture 7" descr="world.topo.200403.3x5400x270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9" name="Picture 8" descr="world.topo.200404.3x5400x270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0" name="Picture 9" descr="world.topo.200405.3x5400x270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1" name="Picture 10" descr="world.topo.200406.3x5400x2700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2" name="Picture 11" descr="world.topo.200407.3x5400x2700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3" name="Picture 12" descr="world.topo.200408.3x5400x2700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4" name="Picture 13" descr="world.topo.200409.3x5400x2700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6" name="Picture 15" descr="world.topo.200410.3x5400x2700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7" name="Picture 16" descr="world.topo.200411.3x5400x2700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8" name="Picture 17" descr="world.topo.200412.3x5400x2700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5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87A_aa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8800" smtClean="0">
                <a:solidFill>
                  <a:srgbClr val="FFFF00"/>
                </a:solidFill>
              </a:rPr>
              <a:t>Supernova!</a:t>
            </a:r>
          </a:p>
        </p:txBody>
      </p:sp>
      <p:sp>
        <p:nvSpPr>
          <p:cNvPr id="328709" name="Text Box 5"/>
          <p:cNvSpPr txBox="1">
            <a:spLocks noChangeArrowheads="1"/>
          </p:cNvSpPr>
          <p:nvPr/>
        </p:nvSpPr>
        <p:spPr bwMode="auto">
          <a:xfrm>
            <a:off x="-34925" y="6211888"/>
            <a:ext cx="39269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chemeClr val="bg1"/>
                </a:solidFill>
              </a:rPr>
              <a:t>© Anglo-Australian Telescope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Kosmologie mit Supernovae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/>
              <a:t>Entfernungen sind im Universum </a:t>
            </a:r>
            <a:r>
              <a:rPr lang="de-DE" dirty="0" smtClean="0"/>
              <a:t>schwer </a:t>
            </a:r>
            <a:r>
              <a:rPr lang="de-DE" dirty="0"/>
              <a:t>zu messen. Sie sind aber essentiell, um die Expansionsrate und deren Geschichte bestimmen zu k</a:t>
            </a:r>
            <a:r>
              <a:rPr lang="de-DE" dirty="0">
                <a:cs typeface="Times New Roman" pitchFamily="18" charset="0"/>
              </a:rPr>
              <a:t>önnen.</a:t>
            </a:r>
          </a:p>
          <a:p>
            <a:pPr marL="0" indent="0">
              <a:buFontTx/>
              <a:buNone/>
            </a:pP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Typ </a:t>
            </a:r>
            <a:r>
              <a:rPr lang="de-DE" dirty="0" err="1">
                <a:solidFill>
                  <a:srgbClr val="FF0000"/>
                </a:solidFill>
                <a:cs typeface="Times New Roman" pitchFamily="18" charset="0"/>
              </a:rPr>
              <a:t>Ia</a:t>
            </a: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 Supernovae sind ausgezeichnete Entfernungsindikatoren, die im nahen Universum geeicht werden.</a:t>
            </a:r>
          </a:p>
        </p:txBody>
      </p:sp>
    </p:spTree>
    <p:extLst>
      <p:ext uri="{BB962C8B-B14F-4D97-AF65-F5344CB8AC3E}">
        <p14:creationId xmlns:p14="http://schemas.microsoft.com/office/powerpoint/2010/main" val="123489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ubb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929608" cy="5085184"/>
          </a:xfrm>
          <a:prstGeom prst="rect">
            <a:avLst/>
          </a:prstGeom>
          <a:noFill/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Expansion </a:t>
            </a:r>
            <a:br>
              <a:rPr lang="de-DE" dirty="0" smtClean="0"/>
            </a:br>
            <a:r>
              <a:rPr lang="de-DE" dirty="0" smtClean="0"/>
              <a:t>des Universums</a:t>
            </a:r>
            <a:endParaRPr lang="en-GB" dirty="0"/>
          </a:p>
        </p:txBody>
      </p: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611560" y="0"/>
            <a:ext cx="7272349" cy="6858000"/>
            <a:chOff x="340" y="0"/>
            <a:chExt cx="4581" cy="4320"/>
          </a:xfrm>
        </p:grpSpPr>
        <p:sp>
          <p:nvSpPr>
            <p:cNvPr id="14340" name="Text Box 4"/>
            <p:cNvSpPr txBox="1">
              <a:spLocks noChangeArrowheads="1"/>
            </p:cNvSpPr>
            <p:nvPr/>
          </p:nvSpPr>
          <p:spPr bwMode="auto">
            <a:xfrm>
              <a:off x="340" y="3611"/>
              <a:ext cx="124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HelveticaNeueLT Com 65 Md"/>
                  <a:cs typeface="HelveticaNeueLT Com 65 Md"/>
                </a:rPr>
                <a:t>Hubble 1936</a:t>
              </a:r>
            </a:p>
          </p:txBody>
        </p:sp>
        <p:pic>
          <p:nvPicPr>
            <p:cNvPr id="14339" name="Picture 3" descr="redshift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" y="0"/>
              <a:ext cx="3821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7221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28600"/>
            <a:ext cx="8208912" cy="1143000"/>
          </a:xfrm>
        </p:spPr>
        <p:txBody>
          <a:bodyPr/>
          <a:lstStyle/>
          <a:p>
            <a:r>
              <a:rPr lang="de-DE" dirty="0" smtClean="0"/>
              <a:t>Das Original </a:t>
            </a:r>
            <a:r>
              <a:rPr lang="de-DE" dirty="0"/>
              <a:t>Hubble </a:t>
            </a:r>
            <a:r>
              <a:rPr lang="de-DE" dirty="0" smtClean="0"/>
              <a:t>Diagramm</a:t>
            </a:r>
            <a:endParaRPr lang="en-GB" dirty="0"/>
          </a:p>
        </p:txBody>
      </p:sp>
      <p:pic>
        <p:nvPicPr>
          <p:cNvPr id="15363" name="Picture 3" descr="hubble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7772400" cy="5148263"/>
          </a:xfrm>
          <a:prstGeom prst="rect">
            <a:avLst/>
          </a:prstGeom>
          <a:noFill/>
        </p:spPr>
      </p:pic>
      <p:grpSp>
        <p:nvGrpSpPr>
          <p:cNvPr id="15366" name="Group 6"/>
          <p:cNvGrpSpPr>
            <a:grpSpLocks/>
          </p:cNvGrpSpPr>
          <p:nvPr/>
        </p:nvGrpSpPr>
        <p:grpSpPr bwMode="auto">
          <a:xfrm>
            <a:off x="7162800" y="5562603"/>
            <a:ext cx="1708150" cy="919163"/>
            <a:chOff x="4512" y="3504"/>
            <a:chExt cx="1076" cy="579"/>
          </a:xfrm>
        </p:grpSpPr>
        <p:sp>
          <p:nvSpPr>
            <p:cNvPr id="15364" name="AutoShape 4"/>
            <p:cNvSpPr>
              <a:spLocks noChangeArrowheads="1"/>
            </p:cNvSpPr>
            <p:nvPr/>
          </p:nvSpPr>
          <p:spPr bwMode="auto">
            <a:xfrm>
              <a:off x="4656" y="3504"/>
              <a:ext cx="864" cy="306"/>
            </a:xfrm>
            <a:prstGeom prst="rightArrow">
              <a:avLst>
                <a:gd name="adj1" fmla="val 50000"/>
                <a:gd name="adj2" fmla="val 70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4512" y="3792"/>
              <a:ext cx="107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0" dirty="0" smtClean="0">
                  <a:solidFill>
                    <a:srgbClr val="FF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Entfernung</a:t>
              </a:r>
              <a:endParaRPr lang="en-GB" b="0" dirty="0">
                <a:solidFill>
                  <a:srgbClr val="FF0000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-4764" y="771528"/>
            <a:ext cx="1023939" cy="2466981"/>
            <a:chOff x="-3" y="486"/>
            <a:chExt cx="645" cy="1554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336" y="912"/>
              <a:ext cx="306" cy="615"/>
            </a:xfrm>
            <a:prstGeom prst="upArrow">
              <a:avLst>
                <a:gd name="adj1" fmla="val 50000"/>
                <a:gd name="adj2" fmla="val 5024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368" name="Text Box 8"/>
            <p:cNvSpPr txBox="1">
              <a:spLocks noChangeArrowheads="1"/>
            </p:cNvSpPr>
            <p:nvPr/>
          </p:nvSpPr>
          <p:spPr bwMode="auto">
            <a:xfrm rot="16214388">
              <a:off x="-634" y="1117"/>
              <a:ext cx="155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0" dirty="0" smtClean="0">
                  <a:solidFill>
                    <a:srgbClr val="FF0000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Geschwindigkeit</a:t>
              </a:r>
              <a:endParaRPr lang="en-GB" b="0" dirty="0"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60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 smtClean="0"/>
              <a:t>Das Alter des Universums</a:t>
            </a:r>
            <a:endParaRPr lang="de-AT" b="1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064" y="126876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de-AT" b="1" dirty="0" smtClean="0"/>
              <a:t>Alle Galaxien starten am selben Punkt</a:t>
            </a:r>
            <a:endParaRPr lang="de-AT" b="1" dirty="0"/>
          </a:p>
        </p:txBody>
      </p:sp>
      <p:pic>
        <p:nvPicPr>
          <p:cNvPr id="20484" name="Picture 4" descr="expansion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2060848"/>
            <a:ext cx="4355497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6452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ubble_dm15_split_overhead_nearby_onl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52"/>
          <a:stretch>
            <a:fillRect/>
          </a:stretch>
        </p:blipFill>
        <p:spPr bwMode="auto">
          <a:xfrm>
            <a:off x="608013" y="0"/>
            <a:ext cx="5043487" cy="6858000"/>
          </a:xfrm>
          <a:prstGeom prst="rect">
            <a:avLst/>
          </a:prstGeom>
          <a:noFill/>
        </p:spPr>
      </p:pic>
      <p:pic>
        <p:nvPicPr>
          <p:cNvPr id="43012" name="Picture 4" descr="hubble_dm15_split_overhea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54"/>
          <a:stretch>
            <a:fillRect/>
          </a:stretch>
        </p:blipFill>
        <p:spPr bwMode="auto">
          <a:xfrm>
            <a:off x="609600" y="0"/>
            <a:ext cx="5041900" cy="685800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3276600"/>
            <a:ext cx="3738563" cy="2046288"/>
            <a:chOff x="1164" y="2067"/>
            <a:chExt cx="2355" cy="1289"/>
          </a:xfrm>
        </p:grpSpPr>
        <p:sp>
          <p:nvSpPr>
            <p:cNvPr id="43014" name="Rectangle 6"/>
            <p:cNvSpPr>
              <a:spLocks noChangeArrowheads="1"/>
            </p:cNvSpPr>
            <p:nvPr/>
          </p:nvSpPr>
          <p:spPr bwMode="auto">
            <a:xfrm>
              <a:off x="1164" y="2067"/>
              <a:ext cx="2355" cy="449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5" name="Rectangle 7"/>
            <p:cNvSpPr>
              <a:spLocks noChangeArrowheads="1"/>
            </p:cNvSpPr>
            <p:nvPr/>
          </p:nvSpPr>
          <p:spPr bwMode="auto">
            <a:xfrm>
              <a:off x="1164" y="2907"/>
              <a:ext cx="2355" cy="449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3016" name="Rectangle 8"/>
          <p:cNvSpPr>
            <a:spLocks noGrp="1" noChangeArrowheads="1"/>
          </p:cNvSpPr>
          <p:nvPr>
            <p:ph type="title"/>
          </p:nvPr>
        </p:nvSpPr>
        <p:spPr>
          <a:xfrm>
            <a:off x="5675313" y="304800"/>
            <a:ext cx="3505200" cy="1752600"/>
          </a:xfrm>
          <a:noFill/>
        </p:spPr>
        <p:txBody>
          <a:bodyPr/>
          <a:lstStyle/>
          <a:p>
            <a:pPr algn="l"/>
            <a:r>
              <a:rPr lang="en-GB" sz="3600" b="1" dirty="0" smtClean="0"/>
              <a:t>Das SN Hubble </a:t>
            </a:r>
            <a:r>
              <a:rPr lang="en-GB" sz="3600" b="1" dirty="0" err="1" smtClean="0"/>
              <a:t>Diagramm</a:t>
            </a:r>
            <a:endParaRPr lang="en-GB" b="1" dirty="0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019447" y="5949280"/>
            <a:ext cx="1803403" cy="692150"/>
            <a:chOff x="3408" y="3696"/>
            <a:chExt cx="1136" cy="436"/>
          </a:xfrm>
        </p:grpSpPr>
        <p:sp>
          <p:nvSpPr>
            <p:cNvPr id="43018" name="AutoShape 10"/>
            <p:cNvSpPr>
              <a:spLocks noChangeArrowheads="1"/>
            </p:cNvSpPr>
            <p:nvPr/>
          </p:nvSpPr>
          <p:spPr bwMode="auto">
            <a:xfrm rot="5400000">
              <a:off x="3502" y="3602"/>
              <a:ext cx="148" cy="335"/>
            </a:xfrm>
            <a:prstGeom prst="upArrow">
              <a:avLst>
                <a:gd name="adj1" fmla="val 50000"/>
                <a:gd name="adj2" fmla="val 56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 rot="14388">
              <a:off x="3491" y="3841"/>
              <a:ext cx="105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0" dirty="0" smtClean="0">
                  <a:solidFill>
                    <a:srgbClr val="FF0000"/>
                  </a:solidFill>
                  <a:latin typeface="HelveticaNeueLT Com 65 Md"/>
                  <a:cs typeface="HelveticaNeueLT Com 65 Md"/>
                </a:rPr>
                <a:t>Expansion</a:t>
              </a:r>
              <a:endParaRPr lang="en-GB" b="0" dirty="0">
                <a:latin typeface="HelveticaNeueLT Com 65 Md"/>
                <a:cs typeface="HelveticaNeueLT Com 65 Md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4624" y="123824"/>
            <a:ext cx="815973" cy="1751018"/>
            <a:chOff x="110" y="-100"/>
            <a:chExt cx="514" cy="1103"/>
          </a:xfrm>
        </p:grpSpPr>
        <p:sp>
          <p:nvSpPr>
            <p:cNvPr id="43022" name="AutoShape 14"/>
            <p:cNvSpPr>
              <a:spLocks noChangeArrowheads="1"/>
            </p:cNvSpPr>
            <p:nvPr/>
          </p:nvSpPr>
          <p:spPr bwMode="auto">
            <a:xfrm rot="-5400000">
              <a:off x="336" y="337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23" name="Text Box 15"/>
            <p:cNvSpPr txBox="1">
              <a:spLocks noChangeArrowheads="1"/>
            </p:cNvSpPr>
            <p:nvPr/>
          </p:nvSpPr>
          <p:spPr bwMode="auto">
            <a:xfrm rot="16200000">
              <a:off x="-296" y="306"/>
              <a:ext cx="110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AT" b="0" dirty="0" smtClean="0">
                  <a:solidFill>
                    <a:srgbClr val="FF0000"/>
                  </a:solidFill>
                  <a:latin typeface="HelveticaNeueLT Com 65 Md"/>
                  <a:cs typeface="HelveticaNeueLT Com 65 Md"/>
                </a:rPr>
                <a:t>Entfernung</a:t>
              </a:r>
              <a:endParaRPr lang="de-AT" b="0" dirty="0">
                <a:solidFill>
                  <a:srgbClr val="FF0000"/>
                </a:solidFill>
                <a:latin typeface="HelveticaNeueLT Com 65 Md"/>
                <a:cs typeface="HelveticaNeueLT Com 65 Md"/>
              </a:endParaRPr>
            </a:p>
          </p:txBody>
        </p:sp>
      </p:grpSp>
      <p:pic>
        <p:nvPicPr>
          <p:cNvPr id="18" name="Picture 17" descr="asp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2446" y="1988840"/>
            <a:ext cx="2920034" cy="1962000"/>
          </a:xfrm>
          <a:prstGeom prst="rect">
            <a:avLst/>
          </a:prstGeom>
        </p:spPr>
      </p:pic>
      <p:pic>
        <p:nvPicPr>
          <p:cNvPr id="19" name="Picture 18" descr="SCP_paris_2_crop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46421" y="4077072"/>
            <a:ext cx="2774051" cy="196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82613" y="914400"/>
            <a:ext cx="8001000" cy="4724400"/>
            <a:chOff x="528" y="552"/>
            <a:chExt cx="5040" cy="2976"/>
          </a:xfrm>
        </p:grpSpPr>
        <p:sp>
          <p:nvSpPr>
            <p:cNvPr id="48131" name="Line 3"/>
            <p:cNvSpPr>
              <a:spLocks noChangeShapeType="1"/>
            </p:cNvSpPr>
            <p:nvPr/>
          </p:nvSpPr>
          <p:spPr bwMode="auto">
            <a:xfrm>
              <a:off x="528" y="552"/>
              <a:ext cx="0" cy="2976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triangle" w="lg" len="lg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32" name="Line 4"/>
            <p:cNvSpPr>
              <a:spLocks noChangeShapeType="1"/>
            </p:cNvSpPr>
            <p:nvPr/>
          </p:nvSpPr>
          <p:spPr bwMode="auto">
            <a:xfrm>
              <a:off x="528" y="3528"/>
              <a:ext cx="5040" cy="0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38200" y="1066800"/>
            <a:ext cx="2508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FFFF66"/>
                </a:solidFill>
                <a:latin typeface="Comic Sans MS" pitchFamily="66" charset="0"/>
              </a:rPr>
              <a:t>Mittlerer Abstand der Galaxien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173413" y="3733800"/>
            <a:ext cx="769937" cy="2584450"/>
            <a:chOff x="2095" y="2280"/>
            <a:chExt cx="485" cy="1676"/>
          </a:xfrm>
        </p:grpSpPr>
        <p:sp>
          <p:nvSpPr>
            <p:cNvPr id="48135" name="Text Box 7"/>
            <p:cNvSpPr txBox="1">
              <a:spLocks noChangeArrowheads="1"/>
            </p:cNvSpPr>
            <p:nvPr/>
          </p:nvSpPr>
          <p:spPr bwMode="auto">
            <a:xfrm>
              <a:off x="2095" y="3738"/>
              <a:ext cx="485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66"/>
                  </a:solidFill>
                  <a:latin typeface="Comic Sans MS" pitchFamily="66" charset="0"/>
                </a:rPr>
                <a:t>Heute</a:t>
              </a:r>
            </a:p>
          </p:txBody>
        </p:sp>
        <p:sp>
          <p:nvSpPr>
            <p:cNvPr id="48136" name="AutoShape 8"/>
            <p:cNvSpPr>
              <a:spLocks noChangeArrowheads="1"/>
            </p:cNvSpPr>
            <p:nvPr/>
          </p:nvSpPr>
          <p:spPr bwMode="auto">
            <a:xfrm>
              <a:off x="2239" y="352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37" name="Line 9"/>
            <p:cNvSpPr>
              <a:spLocks noChangeShapeType="1"/>
            </p:cNvSpPr>
            <p:nvPr/>
          </p:nvSpPr>
          <p:spPr bwMode="auto">
            <a:xfrm flipV="1">
              <a:off x="2287" y="2280"/>
              <a:ext cx="0" cy="124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1143000" y="2971800"/>
            <a:ext cx="1600200" cy="528638"/>
            <a:chOff x="720" y="1872"/>
            <a:chExt cx="1008" cy="333"/>
          </a:xfrm>
        </p:grpSpPr>
        <p:sp>
          <p:nvSpPr>
            <p:cNvPr id="48139" name="AutoShape 11"/>
            <p:cNvSpPr>
              <a:spLocks noChangeArrowheads="1"/>
            </p:cNvSpPr>
            <p:nvPr/>
          </p:nvSpPr>
          <p:spPr bwMode="auto">
            <a:xfrm>
              <a:off x="720" y="2109"/>
              <a:ext cx="1008" cy="96"/>
            </a:xfrm>
            <a:prstGeom prst="leftArrow">
              <a:avLst>
                <a:gd name="adj1" fmla="val 41667"/>
                <a:gd name="adj2" fmla="val 193764"/>
              </a:avLst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40" name="Text Box 12"/>
            <p:cNvSpPr txBox="1">
              <a:spLocks noChangeArrowheads="1"/>
            </p:cNvSpPr>
            <p:nvPr/>
          </p:nvSpPr>
          <p:spPr bwMode="auto">
            <a:xfrm>
              <a:off x="864" y="1872"/>
              <a:ext cx="85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b="0">
                  <a:solidFill>
                    <a:srgbClr val="FFFF66"/>
                  </a:solidFill>
                  <a:latin typeface="Comic Sans MS" pitchFamily="66" charset="0"/>
                </a:rPr>
                <a:t>Schwächer</a:t>
              </a:r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3868738" y="3733800"/>
            <a:ext cx="2190750" cy="1600200"/>
            <a:chOff x="2437" y="2352"/>
            <a:chExt cx="1380" cy="1008"/>
          </a:xfrm>
        </p:grpSpPr>
        <p:sp>
          <p:nvSpPr>
            <p:cNvPr id="48142" name="AutoShape 14"/>
            <p:cNvSpPr>
              <a:spLocks noChangeArrowheads="1"/>
            </p:cNvSpPr>
            <p:nvPr/>
          </p:nvSpPr>
          <p:spPr bwMode="auto">
            <a:xfrm>
              <a:off x="2437" y="2352"/>
              <a:ext cx="96" cy="1008"/>
            </a:xfrm>
            <a:prstGeom prst="downArrow">
              <a:avLst>
                <a:gd name="adj1" fmla="val 41667"/>
                <a:gd name="adj2" fmla="val 21247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43" name="Text Box 15"/>
            <p:cNvSpPr txBox="1">
              <a:spLocks noChangeArrowheads="1"/>
            </p:cNvSpPr>
            <p:nvPr/>
          </p:nvSpPr>
          <p:spPr bwMode="auto">
            <a:xfrm>
              <a:off x="2592" y="2592"/>
              <a:ext cx="12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1800" b="0">
                  <a:solidFill>
                    <a:srgbClr val="FF0000"/>
                  </a:solidFill>
                  <a:latin typeface="Comic Sans MS" pitchFamily="66" charset="0"/>
                </a:rPr>
                <a:t>Rotverschiebung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144" name="Text Box 16"/>
              <p:cNvSpPr txBox="1">
                <a:spLocks noChangeArrowheads="1"/>
              </p:cNvSpPr>
              <p:nvPr/>
            </p:nvSpPr>
            <p:spPr bwMode="auto">
              <a:xfrm>
                <a:off x="8107362" y="2185988"/>
                <a:ext cx="874712" cy="369887"/>
              </a:xfrm>
              <a:prstGeom prst="rect">
                <a:avLst/>
              </a:prstGeom>
              <a:noFill/>
              <a:ln w="9525">
                <a:solidFill>
                  <a:srgbClr val="66FF99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1" i="0" dirty="0" smtClean="0">
                        <a:solidFill>
                          <a:srgbClr val="66FF99"/>
                        </a:solidFill>
                        <a:latin typeface="Cambria Math" charset="0"/>
                        <a:sym typeface="Symbol" pitchFamily="18" charset="2"/>
                      </a:rPr>
                      <m:t>𝛀</m:t>
                    </m:r>
                  </m:oMath>
                </a14:m>
                <a:r>
                  <a:rPr lang="en-US" sz="1800" baseline="-25000" dirty="0">
                    <a:solidFill>
                      <a:srgbClr val="66FF99"/>
                    </a:solidFill>
                    <a:latin typeface="Arial" charset="0"/>
                    <a:sym typeface="Symbol" pitchFamily="18" charset="2"/>
                  </a:rPr>
                  <a:t>M</a:t>
                </a:r>
                <a:r>
                  <a:rPr lang="en-US" sz="1800" dirty="0">
                    <a:solidFill>
                      <a:srgbClr val="66FF99"/>
                    </a:solidFill>
                    <a:latin typeface="Arial" charset="0"/>
                    <a:sym typeface="Symbol" pitchFamily="18" charset="2"/>
                  </a:rPr>
                  <a:t> = 1</a:t>
                </a:r>
                <a:endParaRPr lang="en-US" sz="1800" dirty="0">
                  <a:solidFill>
                    <a:srgbClr val="66FF99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48144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07362" y="2185988"/>
                <a:ext cx="874712" cy="369887"/>
              </a:xfrm>
              <a:prstGeom prst="rect">
                <a:avLst/>
              </a:prstGeom>
              <a:blipFill rotWithShape="0">
                <a:blip r:embed="rId3"/>
                <a:stretch>
                  <a:fillRect t="-8065" r="-4828" b="-24194"/>
                </a:stretch>
              </a:blipFill>
              <a:ln w="9525">
                <a:solidFill>
                  <a:srgbClr val="66FF99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146" name="Freeform 18"/>
          <p:cNvSpPr>
            <a:spLocks/>
          </p:cNvSpPr>
          <p:nvPr/>
        </p:nvSpPr>
        <p:spPr bwMode="auto">
          <a:xfrm>
            <a:off x="4586400" y="2340000"/>
            <a:ext cx="3428999" cy="628650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930" y="84"/>
              </a:cxn>
              <a:cxn ang="0">
                <a:pos x="1818" y="30"/>
              </a:cxn>
            </a:cxnLst>
            <a:rect l="0" t="0" r="r" b="b"/>
            <a:pathLst>
              <a:path w="1818" h="492">
                <a:moveTo>
                  <a:pt x="0" y="492"/>
                </a:moveTo>
                <a:cubicBezTo>
                  <a:pt x="390" y="228"/>
                  <a:pt x="627" y="161"/>
                  <a:pt x="930" y="84"/>
                </a:cubicBezTo>
                <a:cubicBezTo>
                  <a:pt x="1236" y="0"/>
                  <a:pt x="1633" y="41"/>
                  <a:pt x="1818" y="30"/>
                </a:cubicBezTo>
              </a:path>
            </a:pathLst>
          </a:custGeom>
          <a:noFill/>
          <a:ln w="38100">
            <a:solidFill>
              <a:srgbClr val="66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8147" name="Arc 19"/>
          <p:cNvSpPr>
            <a:spLocks/>
          </p:cNvSpPr>
          <p:nvPr/>
        </p:nvSpPr>
        <p:spPr bwMode="auto">
          <a:xfrm rot="12625532" flipV="1">
            <a:off x="2563813" y="2763838"/>
            <a:ext cx="2557462" cy="3865562"/>
          </a:xfrm>
          <a:custGeom>
            <a:avLst/>
            <a:gdLst>
              <a:gd name="G0" fmla="+- 0 0 0"/>
              <a:gd name="G1" fmla="+- 17723 0 0"/>
              <a:gd name="G2" fmla="+- 21600 0 0"/>
              <a:gd name="T0" fmla="*/ 12347 w 21598"/>
              <a:gd name="T1" fmla="*/ 0 h 17723"/>
              <a:gd name="T2" fmla="*/ 21598 w 21598"/>
              <a:gd name="T3" fmla="*/ 17423 h 17723"/>
              <a:gd name="T4" fmla="*/ 0 w 21598"/>
              <a:gd name="T5" fmla="*/ 17723 h 17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8" h="17723" fill="none" extrusionOk="0">
                <a:moveTo>
                  <a:pt x="12347" y="-1"/>
                </a:moveTo>
                <a:cubicBezTo>
                  <a:pt x="18057" y="3978"/>
                  <a:pt x="21501" y="10464"/>
                  <a:pt x="21597" y="17423"/>
                </a:cubicBezTo>
              </a:path>
              <a:path w="21598" h="17723" stroke="0" extrusionOk="0">
                <a:moveTo>
                  <a:pt x="12347" y="-1"/>
                </a:moveTo>
                <a:cubicBezTo>
                  <a:pt x="18057" y="3978"/>
                  <a:pt x="21501" y="10464"/>
                  <a:pt x="21597" y="17423"/>
                </a:cubicBezTo>
                <a:lnTo>
                  <a:pt x="0" y="17723"/>
                </a:lnTo>
                <a:close/>
              </a:path>
            </a:pathLst>
          </a:custGeom>
          <a:noFill/>
          <a:ln w="38100">
            <a:solidFill>
              <a:srgbClr val="66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6985000" y="5738813"/>
            <a:ext cx="69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FF66"/>
                </a:solidFill>
                <a:latin typeface="Comic Sans MS" pitchFamily="66" charset="0"/>
              </a:rPr>
              <a:t>Zeit</a:t>
            </a:r>
          </a:p>
        </p:txBody>
      </p: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1871663" y="76200"/>
            <a:ext cx="3981450" cy="6172200"/>
            <a:chOff x="1388" y="0"/>
            <a:chExt cx="2508" cy="3888"/>
          </a:xfrm>
        </p:grpSpPr>
        <p:sp>
          <p:nvSpPr>
            <p:cNvPr id="48155" name="Freeform 27"/>
            <p:cNvSpPr>
              <a:spLocks/>
            </p:cNvSpPr>
            <p:nvPr/>
          </p:nvSpPr>
          <p:spPr bwMode="auto">
            <a:xfrm rot="1320989">
              <a:off x="1388" y="556"/>
              <a:ext cx="1396" cy="3332"/>
            </a:xfrm>
            <a:custGeom>
              <a:avLst/>
              <a:gdLst/>
              <a:ahLst/>
              <a:cxnLst>
                <a:cxn ang="0">
                  <a:pos x="0" y="3216"/>
                </a:cxn>
                <a:cxn ang="0">
                  <a:pos x="846" y="2160"/>
                </a:cxn>
                <a:cxn ang="0">
                  <a:pos x="2220" y="1458"/>
                </a:cxn>
                <a:cxn ang="0">
                  <a:pos x="2976" y="0"/>
                </a:cxn>
              </a:cxnLst>
              <a:rect l="0" t="0" r="r" b="b"/>
              <a:pathLst>
                <a:path w="2976" h="3216">
                  <a:moveTo>
                    <a:pt x="0" y="3216"/>
                  </a:moveTo>
                  <a:cubicBezTo>
                    <a:pt x="141" y="3040"/>
                    <a:pt x="476" y="2453"/>
                    <a:pt x="846" y="2160"/>
                  </a:cubicBezTo>
                  <a:cubicBezTo>
                    <a:pt x="1216" y="1867"/>
                    <a:pt x="1865" y="1818"/>
                    <a:pt x="2220" y="1458"/>
                  </a:cubicBezTo>
                  <a:cubicBezTo>
                    <a:pt x="2575" y="1098"/>
                    <a:pt x="2819" y="304"/>
                    <a:pt x="2976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56" name="Line 28"/>
            <p:cNvSpPr>
              <a:spLocks noChangeShapeType="1"/>
            </p:cNvSpPr>
            <p:nvPr/>
          </p:nvSpPr>
          <p:spPr bwMode="auto">
            <a:xfrm rot="137789" flipV="1">
              <a:off x="3368" y="0"/>
              <a:ext cx="528" cy="9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2182813" y="2679700"/>
            <a:ext cx="6283327" cy="4445000"/>
            <a:chOff x="1375" y="1688"/>
            <a:chExt cx="3958" cy="2800"/>
          </a:xfrm>
        </p:grpSpPr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1375" y="1934"/>
              <a:ext cx="3768" cy="2554"/>
              <a:chOff x="1623" y="1862"/>
              <a:chExt cx="3768" cy="2554"/>
            </a:xfrm>
          </p:grpSpPr>
          <p:sp>
            <p:nvSpPr>
              <p:cNvPr id="48152" name="Arc 24"/>
              <p:cNvSpPr>
                <a:spLocks/>
              </p:cNvSpPr>
              <p:nvPr/>
            </p:nvSpPr>
            <p:spPr bwMode="auto">
              <a:xfrm rot="10800000" flipV="1">
                <a:off x="1623" y="1862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53" name="Arc 25"/>
              <p:cNvSpPr>
                <a:spLocks/>
              </p:cNvSpPr>
              <p:nvPr/>
            </p:nvSpPr>
            <p:spPr bwMode="auto">
              <a:xfrm rot="10800000" flipH="1" flipV="1">
                <a:off x="3504" y="1864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>
              <a:off x="4150" y="1688"/>
              <a:ext cx="1183" cy="559"/>
              <a:chOff x="4246" y="1664"/>
              <a:chExt cx="1183" cy="559"/>
            </a:xfrm>
          </p:grpSpPr>
          <p:sp>
            <p:nvSpPr>
              <p:cNvPr id="48158" name="Text Box 30"/>
              <p:cNvSpPr txBox="1">
                <a:spLocks noChangeArrowheads="1"/>
              </p:cNvSpPr>
              <p:nvPr/>
            </p:nvSpPr>
            <p:spPr bwMode="auto">
              <a:xfrm>
                <a:off x="4246" y="1664"/>
                <a:ext cx="118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0" dirty="0" err="1" smtClean="0">
                    <a:solidFill>
                      <a:srgbClr val="C0C0C0"/>
                    </a:solidFill>
                    <a:latin typeface="Comic Sans MS" pitchFamily="66" charset="0"/>
                  </a:rPr>
                  <a:t>geschlossen</a:t>
                </a:r>
                <a:endParaRPr lang="en-US" b="0" dirty="0">
                  <a:solidFill>
                    <a:srgbClr val="C0C0C0"/>
                  </a:solidFill>
                  <a:latin typeface="Comic Sans MS" pitchFamily="66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159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68" y="1990"/>
                    <a:ext cx="551" cy="233"/>
                  </a:xfrm>
                  <a:prstGeom prst="rect">
                    <a:avLst/>
                  </a:prstGeom>
                  <a:noFill/>
                  <a:ln w="952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800" b="1" i="0" dirty="0" smtClean="0">
                            <a:solidFill>
                              <a:schemeClr val="folHlink"/>
                            </a:solidFill>
                            <a:latin typeface="Cambria Math" charset="0"/>
                            <a:sym typeface="Symbol" pitchFamily="18" charset="2"/>
                          </a:rPr>
                          <m:t>𝛀</m:t>
                        </m:r>
                      </m:oMath>
                    </a14:m>
                    <a:r>
                      <a:rPr lang="en-US" sz="1800" baseline="-25000" dirty="0">
                        <a:solidFill>
                          <a:schemeClr val="folHlink"/>
                        </a:solidFill>
                        <a:latin typeface="Arial" charset="0"/>
                        <a:sym typeface="Symbol" pitchFamily="18" charset="2"/>
                      </a:rPr>
                      <a:t>M</a:t>
                    </a:r>
                    <a:r>
                      <a:rPr lang="en-US" sz="1800" dirty="0">
                        <a:solidFill>
                          <a:schemeClr val="folHlink"/>
                        </a:solidFill>
                        <a:latin typeface="Arial" charset="0"/>
                        <a:sym typeface="Symbol" pitchFamily="18" charset="2"/>
                      </a:rPr>
                      <a:t> &gt; 1</a:t>
                    </a:r>
                    <a:endParaRPr lang="en-US" sz="1800" dirty="0">
                      <a:solidFill>
                        <a:schemeClr val="folHlink"/>
                      </a:solidFill>
                      <a:latin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48159" name="Text 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868" y="1990"/>
                    <a:ext cx="551" cy="233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6349" r="-4828" b="-22222"/>
                    </a:stretch>
                  </a:blipFill>
                  <a:ln w="952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2" name="Group 32"/>
          <p:cNvGrpSpPr>
            <a:grpSpLocks/>
          </p:cNvGrpSpPr>
          <p:nvPr/>
        </p:nvGrpSpPr>
        <p:grpSpPr bwMode="auto">
          <a:xfrm>
            <a:off x="6300797" y="1598615"/>
            <a:ext cx="2051053" cy="461963"/>
            <a:chOff x="4065" y="983"/>
            <a:chExt cx="1292" cy="291"/>
          </a:xfrm>
        </p:grpSpPr>
        <p:sp>
          <p:nvSpPr>
            <p:cNvPr id="48161" name="Text Box 33"/>
            <p:cNvSpPr txBox="1">
              <a:spLocks noChangeArrowheads="1"/>
            </p:cNvSpPr>
            <p:nvPr/>
          </p:nvSpPr>
          <p:spPr bwMode="auto">
            <a:xfrm>
              <a:off x="4065" y="983"/>
              <a:ext cx="6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0" dirty="0" err="1" smtClean="0">
                  <a:solidFill>
                    <a:srgbClr val="99CCFF"/>
                  </a:solidFill>
                  <a:latin typeface="Comic Sans MS" pitchFamily="66" charset="0"/>
                </a:rPr>
                <a:t>offen</a:t>
              </a:r>
              <a:endParaRPr lang="en-US" b="0" dirty="0">
                <a:solidFill>
                  <a:srgbClr val="99CCFF"/>
                </a:solidFill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162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4806" y="993"/>
                  <a:ext cx="551" cy="233"/>
                </a:xfrm>
                <a:prstGeom prst="rect">
                  <a:avLst/>
                </a:prstGeom>
                <a:noFill/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800" b="1" i="0" dirty="0" smtClean="0">
                          <a:solidFill>
                            <a:srgbClr val="99CCFF"/>
                          </a:solidFill>
                          <a:latin typeface="Cambria Math" charset="0"/>
                          <a:sym typeface="Symbol" pitchFamily="18" charset="2"/>
                        </a:rPr>
                        <m:t>𝛀</m:t>
                      </m:r>
                    </m:oMath>
                  </a14:m>
                  <a:r>
                    <a:rPr lang="en-US" sz="1800" baseline="-25000" dirty="0" smtClean="0">
                      <a:solidFill>
                        <a:srgbClr val="99CCFF"/>
                      </a:solidFill>
                      <a:latin typeface="Arial" charset="0"/>
                      <a:sym typeface="Symbol" pitchFamily="18" charset="2"/>
                    </a:rPr>
                    <a:t>M</a:t>
                  </a:r>
                  <a:r>
                    <a:rPr lang="en-US" sz="1800" dirty="0" smtClean="0">
                      <a:solidFill>
                        <a:srgbClr val="99CCFF"/>
                      </a:solidFill>
                      <a:latin typeface="Arial" charset="0"/>
                      <a:sym typeface="Symbol" pitchFamily="18" charset="2"/>
                    </a:rPr>
                    <a:t> </a:t>
                  </a:r>
                  <a:r>
                    <a:rPr lang="en-US" sz="1800" dirty="0">
                      <a:solidFill>
                        <a:srgbClr val="99CCFF"/>
                      </a:solidFill>
                      <a:latin typeface="Arial" charset="0"/>
                      <a:sym typeface="Symbol" pitchFamily="18" charset="2"/>
                    </a:rPr>
                    <a:t>&lt; 1</a:t>
                  </a:r>
                  <a:endParaRPr lang="en-US" sz="1800" dirty="0">
                    <a:solidFill>
                      <a:srgbClr val="99CCFF"/>
                    </a:solidFill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48162" name="Text 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06" y="993"/>
                  <a:ext cx="551" cy="23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7937" r="-4828" b="-22222"/>
                  </a:stretch>
                </a:blipFill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963613" y="471488"/>
            <a:ext cx="6854826" cy="5167312"/>
            <a:chOff x="768" y="273"/>
            <a:chExt cx="4318" cy="3255"/>
          </a:xfrm>
        </p:grpSpPr>
        <p:sp>
          <p:nvSpPr>
            <p:cNvPr id="48164" name="Line 36"/>
            <p:cNvSpPr>
              <a:spLocks noChangeShapeType="1"/>
            </p:cNvSpPr>
            <p:nvPr/>
          </p:nvSpPr>
          <p:spPr bwMode="auto">
            <a:xfrm flipV="1">
              <a:off x="768" y="600"/>
              <a:ext cx="3744" cy="2928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16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535" y="273"/>
                  <a:ext cx="551" cy="233"/>
                </a:xfrm>
                <a:prstGeom prst="rect">
                  <a:avLst/>
                </a:prstGeom>
                <a:noFill/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99CCFF"/>
                          </a:solidFill>
                          <a:latin typeface="Cambria Math" charset="0"/>
                          <a:ea typeface="Helvetica Neue LT Com 65 Medium" charset="0"/>
                          <a:cs typeface="Helvetica Neue LT Com 65 Medium" charset="0"/>
                          <a:sym typeface="Symbol" pitchFamily="18" charset="2"/>
                        </a:rPr>
                        <m:t>Ω</m:t>
                      </m:r>
                    </m:oMath>
                  </a14:m>
                  <a:r>
                    <a:rPr lang="en-US" sz="1800" baseline="-25000" dirty="0">
                      <a:solidFill>
                        <a:srgbClr val="99CCFF"/>
                      </a:solidFill>
                      <a:latin typeface="Arial" charset="0"/>
                      <a:sym typeface="Symbol" pitchFamily="18" charset="2"/>
                    </a:rPr>
                    <a:t>M</a:t>
                  </a:r>
                  <a:r>
                    <a:rPr lang="en-US" sz="1800" dirty="0">
                      <a:solidFill>
                        <a:srgbClr val="99CCFF"/>
                      </a:solidFill>
                      <a:latin typeface="Arial" charset="0"/>
                      <a:sym typeface="Symbol" pitchFamily="18" charset="2"/>
                    </a:rPr>
                    <a:t> = 0</a:t>
                  </a:r>
                  <a:endParaRPr lang="en-US" sz="1800" dirty="0">
                    <a:solidFill>
                      <a:srgbClr val="99CCFF"/>
                    </a:solidFill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48165" name="Text 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35" y="273"/>
                  <a:ext cx="551" cy="23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6349" r="-3425" b="-22222"/>
                  </a:stretch>
                </a:blipFill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166" name="Line 38"/>
          <p:cNvSpPr>
            <a:spLocks noChangeShapeType="1"/>
          </p:cNvSpPr>
          <p:nvPr/>
        </p:nvSpPr>
        <p:spPr bwMode="auto">
          <a:xfrm flipV="1">
            <a:off x="3173413" y="3390900"/>
            <a:ext cx="685800" cy="53340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2030413" y="3771900"/>
            <a:ext cx="1219200" cy="685800"/>
            <a:chOff x="1279" y="2376"/>
            <a:chExt cx="768" cy="432"/>
          </a:xfrm>
        </p:grpSpPr>
        <p:sp>
          <p:nvSpPr>
            <p:cNvPr id="48167" name="Oval 39"/>
            <p:cNvSpPr>
              <a:spLocks noChangeArrowheads="1"/>
            </p:cNvSpPr>
            <p:nvPr/>
          </p:nvSpPr>
          <p:spPr bwMode="auto">
            <a:xfrm>
              <a:off x="1951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68" name="Oval 40"/>
            <p:cNvSpPr>
              <a:spLocks noChangeArrowheads="1"/>
            </p:cNvSpPr>
            <p:nvPr/>
          </p:nvSpPr>
          <p:spPr bwMode="auto">
            <a:xfrm>
              <a:off x="1855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69" name="Oval 41"/>
            <p:cNvSpPr>
              <a:spLocks noChangeArrowheads="1"/>
            </p:cNvSpPr>
            <p:nvPr/>
          </p:nvSpPr>
          <p:spPr bwMode="auto">
            <a:xfrm>
              <a:off x="1807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0" name="Oval 42"/>
            <p:cNvSpPr>
              <a:spLocks noChangeArrowheads="1"/>
            </p:cNvSpPr>
            <p:nvPr/>
          </p:nvSpPr>
          <p:spPr bwMode="auto">
            <a:xfrm>
              <a:off x="1615" y="25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1" name="Oval 43"/>
            <p:cNvSpPr>
              <a:spLocks noChangeArrowheads="1"/>
            </p:cNvSpPr>
            <p:nvPr/>
          </p:nvSpPr>
          <p:spPr bwMode="auto">
            <a:xfrm>
              <a:off x="1519" y="261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2" name="Oval 44"/>
            <p:cNvSpPr>
              <a:spLocks noChangeArrowheads="1"/>
            </p:cNvSpPr>
            <p:nvPr/>
          </p:nvSpPr>
          <p:spPr bwMode="auto">
            <a:xfrm>
              <a:off x="1423" y="25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3" name="Oval 45"/>
            <p:cNvSpPr>
              <a:spLocks noChangeArrowheads="1"/>
            </p:cNvSpPr>
            <p:nvPr/>
          </p:nvSpPr>
          <p:spPr bwMode="auto">
            <a:xfrm>
              <a:off x="1711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4" name="Oval 46"/>
            <p:cNvSpPr>
              <a:spLocks noChangeArrowheads="1"/>
            </p:cNvSpPr>
            <p:nvPr/>
          </p:nvSpPr>
          <p:spPr bwMode="auto">
            <a:xfrm>
              <a:off x="1999" y="23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5" name="Oval 47"/>
            <p:cNvSpPr>
              <a:spLocks noChangeArrowheads="1"/>
            </p:cNvSpPr>
            <p:nvPr/>
          </p:nvSpPr>
          <p:spPr bwMode="auto">
            <a:xfrm>
              <a:off x="1567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6" name="Oval 48"/>
            <p:cNvSpPr>
              <a:spLocks noChangeArrowheads="1"/>
            </p:cNvSpPr>
            <p:nvPr/>
          </p:nvSpPr>
          <p:spPr bwMode="auto">
            <a:xfrm>
              <a:off x="1759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7" name="Oval 49"/>
            <p:cNvSpPr>
              <a:spLocks noChangeArrowheads="1"/>
            </p:cNvSpPr>
            <p:nvPr/>
          </p:nvSpPr>
          <p:spPr bwMode="auto">
            <a:xfrm>
              <a:off x="1279" y="27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5" name="Group 64"/>
          <p:cNvGrpSpPr>
            <a:grpSpLocks/>
          </p:cNvGrpSpPr>
          <p:nvPr/>
        </p:nvGrpSpPr>
        <p:grpSpPr bwMode="auto">
          <a:xfrm>
            <a:off x="685800" y="5638800"/>
            <a:ext cx="1806575" cy="869950"/>
            <a:chOff x="432" y="3552"/>
            <a:chExt cx="1138" cy="548"/>
          </a:xfrm>
        </p:grpSpPr>
        <p:grpSp>
          <p:nvGrpSpPr>
            <p:cNvPr id="16" name="Group 50"/>
            <p:cNvGrpSpPr>
              <a:grpSpLocks/>
            </p:cNvGrpSpPr>
            <p:nvPr/>
          </p:nvGrpSpPr>
          <p:grpSpPr bwMode="auto">
            <a:xfrm>
              <a:off x="432" y="3552"/>
              <a:ext cx="1056" cy="356"/>
              <a:chOff x="528" y="3528"/>
              <a:chExt cx="1056" cy="356"/>
            </a:xfrm>
          </p:grpSpPr>
          <p:sp>
            <p:nvSpPr>
              <p:cNvPr id="48179" name="AutoShape 51"/>
              <p:cNvSpPr>
                <a:spLocks noChangeArrowheads="1"/>
              </p:cNvSpPr>
              <p:nvPr/>
            </p:nvSpPr>
            <p:spPr bwMode="auto">
              <a:xfrm>
                <a:off x="655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99CCFF"/>
              </a:solidFill>
              <a:ln w="9525">
                <a:solidFill>
                  <a:srgbClr val="99CC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80" name="Text Box 52"/>
              <p:cNvSpPr txBox="1">
                <a:spLocks noChangeArrowheads="1"/>
              </p:cNvSpPr>
              <p:nvPr/>
            </p:nvSpPr>
            <p:spPr bwMode="auto">
              <a:xfrm>
                <a:off x="528" y="3672"/>
                <a:ext cx="33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99CCFF"/>
                    </a:solidFill>
                    <a:latin typeface="Arial" charset="0"/>
                  </a:rPr>
                  <a:t>- 14</a:t>
                </a:r>
              </a:p>
            </p:txBody>
          </p:sp>
          <p:sp>
            <p:nvSpPr>
              <p:cNvPr id="48181" name="AutoShape 53"/>
              <p:cNvSpPr>
                <a:spLocks noChangeArrowheads="1"/>
              </p:cNvSpPr>
              <p:nvPr/>
            </p:nvSpPr>
            <p:spPr bwMode="auto">
              <a:xfrm>
                <a:off x="1183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82" name="Text Box 54"/>
              <p:cNvSpPr txBox="1">
                <a:spLocks noChangeArrowheads="1"/>
              </p:cNvSpPr>
              <p:nvPr/>
            </p:nvSpPr>
            <p:spPr bwMode="auto">
              <a:xfrm>
                <a:off x="1091" y="3672"/>
                <a:ext cx="26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66FF99"/>
                    </a:solidFill>
                    <a:latin typeface="Arial" charset="0"/>
                  </a:rPr>
                  <a:t>- 9</a:t>
                </a:r>
              </a:p>
            </p:txBody>
          </p:sp>
          <p:sp>
            <p:nvSpPr>
              <p:cNvPr id="48183" name="Text Box 55"/>
              <p:cNvSpPr txBox="1">
                <a:spLocks noChangeArrowheads="1"/>
              </p:cNvSpPr>
              <p:nvPr/>
            </p:nvSpPr>
            <p:spPr bwMode="auto">
              <a:xfrm>
                <a:off x="1318" y="3672"/>
                <a:ext cx="26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C0C0C0"/>
                    </a:solidFill>
                    <a:latin typeface="Arial" charset="0"/>
                  </a:rPr>
                  <a:t>- 7</a:t>
                </a:r>
              </a:p>
            </p:txBody>
          </p:sp>
          <p:sp>
            <p:nvSpPr>
              <p:cNvPr id="48184" name="AutoShape 56"/>
              <p:cNvSpPr>
                <a:spLocks noChangeArrowheads="1"/>
              </p:cNvSpPr>
              <p:nvPr/>
            </p:nvSpPr>
            <p:spPr bwMode="auto">
              <a:xfrm>
                <a:off x="1428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8190" name="Text Box 62"/>
            <p:cNvSpPr txBox="1">
              <a:spLocks noChangeArrowheads="1"/>
            </p:cNvSpPr>
            <p:nvPr/>
          </p:nvSpPr>
          <p:spPr bwMode="auto">
            <a:xfrm>
              <a:off x="432" y="3888"/>
              <a:ext cx="113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solidFill>
                    <a:schemeClr val="folHlink"/>
                  </a:solidFill>
                  <a:latin typeface="Comic Sans MS" pitchFamily="66" charset="0"/>
                </a:rPr>
                <a:t>Milliarden Jahre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279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560" y="4694238"/>
            <a:ext cx="8064500" cy="1630362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"for the discovery of the accelerating expansion of the Universe through observations of distant supernovae"</a:t>
            </a:r>
            <a:endParaRPr lang="en-GB" dirty="0"/>
          </a:p>
        </p:txBody>
      </p:sp>
      <p:grpSp>
        <p:nvGrpSpPr>
          <p:cNvPr id="4" name="Group 11"/>
          <p:cNvGrpSpPr/>
          <p:nvPr/>
        </p:nvGrpSpPr>
        <p:grpSpPr>
          <a:xfrm>
            <a:off x="2699792" y="1196752"/>
            <a:ext cx="3751914" cy="763800"/>
            <a:chOff x="2339752" y="1295400"/>
            <a:chExt cx="3751914" cy="763800"/>
          </a:xfrm>
        </p:grpSpPr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9752" y="1295400"/>
              <a:ext cx="180975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296000"/>
              <a:ext cx="1591674" cy="76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8"/>
          <p:cNvGrpSpPr/>
          <p:nvPr/>
        </p:nvGrpSpPr>
        <p:grpSpPr>
          <a:xfrm>
            <a:off x="1835696" y="2132856"/>
            <a:ext cx="5400600" cy="2560350"/>
            <a:chOff x="1763688" y="2132856"/>
            <a:chExt cx="5400600" cy="2560350"/>
          </a:xfrm>
        </p:grpSpPr>
        <p:grpSp>
          <p:nvGrpSpPr>
            <p:cNvPr id="6" name="Group 15"/>
            <p:cNvGrpSpPr/>
            <p:nvPr/>
          </p:nvGrpSpPr>
          <p:grpSpPr>
            <a:xfrm>
              <a:off x="1763688" y="2132856"/>
              <a:ext cx="1882247" cy="2560350"/>
              <a:chOff x="1763688" y="2132856"/>
              <a:chExt cx="1882247" cy="2560350"/>
            </a:xfrm>
          </p:grpSpPr>
          <p:pic>
            <p:nvPicPr>
              <p:cNvPr id="250882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48830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763688" y="4293096"/>
                <a:ext cx="18822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Saul </a:t>
                </a:r>
                <a:r>
                  <a:rPr lang="en-GB" sz="2000" dirty="0" err="1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Perlmutter</a:t>
                </a:r>
                <a:endParaRPr lang="en-GB" sz="2000" dirty="0">
                  <a:solidFill>
                    <a:srgbClr val="C7C7FF"/>
                  </a:solidFill>
                  <a:latin typeface="HelveticaNeueLT Com 45 Lt" pitchFamily="34" charset="0"/>
                </a:endParaRPr>
              </a:p>
            </p:txBody>
          </p:sp>
        </p:grpSp>
        <p:grpSp>
          <p:nvGrpSpPr>
            <p:cNvPr id="7" name="Group 16"/>
            <p:cNvGrpSpPr/>
            <p:nvPr/>
          </p:nvGrpSpPr>
          <p:grpSpPr>
            <a:xfrm>
              <a:off x="3707904" y="2132856"/>
              <a:ext cx="1747594" cy="2560350"/>
              <a:chOff x="3688502" y="2132856"/>
              <a:chExt cx="1747594" cy="2560350"/>
            </a:xfrm>
          </p:grpSpPr>
          <p:pic>
            <p:nvPicPr>
              <p:cNvPr id="250883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79912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688502" y="4293096"/>
                <a:ext cx="17475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Brian Schmidt</a:t>
                </a:r>
                <a:endParaRPr lang="en-GB" sz="2000" dirty="0">
                  <a:solidFill>
                    <a:srgbClr val="C7C7FF"/>
                  </a:solidFill>
                  <a:latin typeface="HelveticaNeueLT Com 45 Lt" pitchFamily="34" charset="0"/>
                </a:endParaRPr>
              </a:p>
            </p:txBody>
          </p:sp>
        </p:grpSp>
        <p:grpSp>
          <p:nvGrpSpPr>
            <p:cNvPr id="8" name="Group 17"/>
            <p:cNvGrpSpPr/>
            <p:nvPr/>
          </p:nvGrpSpPr>
          <p:grpSpPr>
            <a:xfrm>
              <a:off x="5621238" y="2132856"/>
              <a:ext cx="1543050" cy="2560350"/>
              <a:chOff x="5621238" y="2132856"/>
              <a:chExt cx="1543050" cy="2560350"/>
            </a:xfrm>
          </p:grpSpPr>
          <p:pic>
            <p:nvPicPr>
              <p:cNvPr id="250884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621238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652336" y="4293096"/>
                <a:ext cx="15119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Adam </a:t>
                </a:r>
                <a:r>
                  <a:rPr lang="en-GB" sz="2000" dirty="0" err="1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Riess</a:t>
                </a:r>
                <a:endParaRPr lang="en-GB" sz="2000" dirty="0">
                  <a:solidFill>
                    <a:srgbClr val="C7C7FF"/>
                  </a:solidFill>
                  <a:latin typeface="HelveticaNeueLT Com 45 Lt" pitchFamily="34" charset="0"/>
                </a:endParaRPr>
              </a:p>
            </p:txBody>
          </p:sp>
        </p:grp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5800" y="197768"/>
            <a:ext cx="7772400" cy="1143000"/>
          </a:xfrm>
        </p:spPr>
        <p:txBody>
          <a:bodyPr/>
          <a:lstStyle/>
          <a:p>
            <a:r>
              <a:rPr lang="de-CH" dirty="0" smtClean="0"/>
              <a:t>Physik Nobelpreis 2011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8661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8000"/>
            <a:ext cx="7772400" cy="1143000"/>
          </a:xfrm>
        </p:spPr>
        <p:txBody>
          <a:bodyPr/>
          <a:lstStyle/>
          <a:p>
            <a:r>
              <a:rPr lang="de-AT" dirty="0" smtClean="0"/>
              <a:t>Physik Nobelpreis 2011</a:t>
            </a:r>
            <a:endParaRPr lang="de-AT" dirty="0"/>
          </a:p>
        </p:txBody>
      </p:sp>
      <p:pic>
        <p:nvPicPr>
          <p:cNvPr id="10" name="Content Placeholder 5" descr="IMG_2262.JPG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8" y="1411200"/>
            <a:ext cx="4935600" cy="4935600"/>
          </a:xfrm>
        </p:spPr>
      </p:pic>
      <p:pic>
        <p:nvPicPr>
          <p:cNvPr id="11" name="Picture 10" descr="IMG_226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0956" y="1412776"/>
            <a:ext cx="4045540" cy="4934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021288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0" dirty="0" smtClean="0">
                <a:solidFill>
                  <a:srgbClr val="C7C7FF"/>
                </a:solidFill>
                <a:latin typeface="HelveticaNeueLT Com 55 Roman"/>
                <a:cs typeface="HelveticaNeueLT Com 55 Roman"/>
              </a:rPr>
              <a:t>Dezember 2011</a:t>
            </a:r>
            <a:endParaRPr lang="de-AT" b="0" dirty="0">
              <a:solidFill>
                <a:srgbClr val="C7C7FF"/>
              </a:solidFill>
              <a:latin typeface="HelveticaNeueLT Com 55 Roman"/>
              <a:cs typeface="HelveticaNeueLT Com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5174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Das High-z Supernova Search Team</a:t>
            </a:r>
            <a:br>
              <a:rPr lang="en-GB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de-AT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Dezember 2011</a:t>
            </a:r>
            <a:endParaRPr lang="de-AT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b="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Die dunkle Erde</a:t>
            </a:r>
            <a:endParaRPr lang="de-AT" b="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86000" y="2692800"/>
            <a:ext cx="1246965" cy="474364"/>
            <a:chOff x="4932040" y="2564905"/>
            <a:chExt cx="1246965" cy="474364"/>
          </a:xfrm>
        </p:grpSpPr>
        <p:sp>
          <p:nvSpPr>
            <p:cNvPr id="232456" name="Line 8"/>
            <p:cNvSpPr>
              <a:spLocks noChangeShapeType="1"/>
            </p:cNvSpPr>
            <p:nvPr/>
          </p:nvSpPr>
          <p:spPr bwMode="auto">
            <a:xfrm>
              <a:off x="4932040" y="2564905"/>
              <a:ext cx="350566" cy="216023"/>
            </a:xfrm>
            <a:custGeom>
              <a:avLst/>
              <a:gdLst>
                <a:gd name="connsiteX0" fmla="*/ 0 w 468313"/>
                <a:gd name="connsiteY0" fmla="*/ 0 h 254000"/>
                <a:gd name="connsiteX1" fmla="*/ 468313 w 468313"/>
                <a:gd name="connsiteY1" fmla="*/ 254000 h 254000"/>
                <a:gd name="connsiteX0" fmla="*/ 0 w 455613"/>
                <a:gd name="connsiteY0" fmla="*/ 0 h 263525"/>
                <a:gd name="connsiteX1" fmla="*/ 455613 w 455613"/>
                <a:gd name="connsiteY1" fmla="*/ 263525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5613" h="263525">
                  <a:moveTo>
                    <a:pt x="0" y="0"/>
                  </a:moveTo>
                  <a:cubicBezTo>
                    <a:pt x="156104" y="84667"/>
                    <a:pt x="299509" y="178858"/>
                    <a:pt x="455613" y="263525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32457" name="Text Box 9"/>
            <p:cNvSpPr txBox="1">
              <a:spLocks noChangeArrowheads="1"/>
            </p:cNvSpPr>
            <p:nvPr/>
          </p:nvSpPr>
          <p:spPr bwMode="auto">
            <a:xfrm>
              <a:off x="5282606" y="2577604"/>
              <a:ext cx="8963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0" dirty="0" smtClean="0">
                  <a:solidFill>
                    <a:srgbClr val="FF0000"/>
                  </a:solidFill>
                  <a:latin typeface="HelveticaNeueLT Com 65 Md"/>
                  <a:cs typeface="HelveticaNeueLT Com 65 Md"/>
                </a:rPr>
                <a:t>Wien</a:t>
              </a:r>
              <a:endParaRPr lang="en-US" b="0" dirty="0">
                <a:solidFill>
                  <a:srgbClr val="FF0000"/>
                </a:solidFill>
                <a:latin typeface="HelveticaNeueLT Com 65 Md"/>
                <a:cs typeface="HelveticaNeueLT Com 65 Md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5496" y="6403781"/>
            <a:ext cx="5331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LT Com 45 Light" charset="0"/>
                <a:ea typeface="Helvetica Neue LT Com 45 Light" charset="0"/>
                <a:cs typeface="Helvetica Neue LT Com 45 Light" charset="0"/>
              </a:rPr>
              <a:t>© NASA-NOAA (Suomi-National Polar-</a:t>
            </a:r>
            <a:r>
              <a:rPr lang="de-DE" sz="1600" b="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LT Com 45 Light" charset="0"/>
                <a:ea typeface="Helvetica Neue LT Com 45 Light" charset="0"/>
                <a:cs typeface="Helvetica Neue LT Com 45 Light" charset="0"/>
              </a:rPr>
              <a:t>orbiting</a:t>
            </a:r>
            <a:r>
              <a:rPr lang="de-DE" sz="1600" b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LT Com 45 Light" charset="0"/>
                <a:ea typeface="Helvetica Neue LT Com 45 Light" charset="0"/>
                <a:cs typeface="Helvetica Neue LT Com 45 Light" charset="0"/>
              </a:rPr>
              <a:t> </a:t>
            </a:r>
            <a:r>
              <a:rPr lang="de-DE" sz="1600" b="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LT Com 45 Light" charset="0"/>
                <a:ea typeface="Helvetica Neue LT Com 45 Light" charset="0"/>
                <a:cs typeface="Helvetica Neue LT Com 45 Light" charset="0"/>
              </a:rPr>
              <a:t>Partnership</a:t>
            </a:r>
            <a:r>
              <a:rPr lang="de-DE" sz="1600" b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 LT Com 45 Light" charset="0"/>
                <a:ea typeface="Helvetica Neue LT Com 45 Light" charset="0"/>
                <a:cs typeface="Helvetica Neue LT Com 45 Light" charset="0"/>
              </a:rPr>
              <a:t>)</a:t>
            </a:r>
            <a:endParaRPr lang="en-US" sz="1600" b="0" dirty="0">
              <a:solidFill>
                <a:schemeClr val="accent6">
                  <a:lumMod val="20000"/>
                  <a:lumOff val="80000"/>
                </a:schemeClr>
              </a:solidFill>
              <a:latin typeface="Helvetica Neue LT Com 45 Light" charset="0"/>
              <a:ea typeface="Helvetica Neue LT Com 45 Light" charset="0"/>
              <a:cs typeface="Helvetica Neue LT Com 45 Ligh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Was bedeutet das?</a:t>
            </a:r>
            <a:endParaRPr lang="en-GB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40768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/>
              <a:t>Entfernte Supernovae sind weiter entfernt als in einem frei expandierenden, ungebremsten Universum</a:t>
            </a:r>
            <a:r>
              <a:rPr lang="de-AT" smtClean="0"/>
              <a:t>. 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Dies kann nur durch eine abstoßende Komponente erzeugt werden.</a:t>
            </a:r>
            <a:endParaRPr lang="de-A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4221088"/>
            <a:ext cx="3619551" cy="2557759"/>
          </a:xfrm>
          <a:prstGeom prst="rect">
            <a:avLst/>
          </a:prstGeom>
        </p:spPr>
      </p:pic>
      <p:pic>
        <p:nvPicPr>
          <p:cNvPr id="33797" name="Picture 5" descr="science_cov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250" y="0"/>
            <a:ext cx="512603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00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Der Inhalt des Universums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 smtClean="0"/>
              <a:t>Dunkle Materie und Dunkle Energie sind die bestimmenden Energiebeitr</a:t>
            </a:r>
            <a:r>
              <a:rPr lang="de-DE" dirty="0" smtClean="0">
                <a:cs typeface="Times New Roman" pitchFamily="18" charset="0"/>
              </a:rPr>
              <a:t>äge des Universums.</a:t>
            </a:r>
          </a:p>
          <a:p>
            <a:pPr marL="0" indent="0">
              <a:buFontTx/>
              <a:buNone/>
            </a:pPr>
            <a:endParaRPr lang="de-DE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marL="0" indent="0">
              <a:buFontTx/>
              <a:buNone/>
            </a:pPr>
            <a:r>
              <a:rPr lang="de-DE" sz="3600" dirty="0" smtClean="0">
                <a:solidFill>
                  <a:srgbClr val="FF0000"/>
                </a:solidFill>
                <a:cs typeface="Times New Roman" pitchFamily="18" charset="0"/>
              </a:rPr>
              <a:t>Was sind sie?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600" y="2924522"/>
            <a:ext cx="3779808" cy="345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77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bedeutet das?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z="3000" dirty="0" smtClean="0"/>
              <a:t>Das Universum besteht im wesentlichen aus </a:t>
            </a: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de-DE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nichts.</a:t>
            </a:r>
            <a:endParaRPr lang="de-DE" sz="3000" dirty="0" smtClean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r>
              <a:rPr lang="de-DE" sz="3000" dirty="0" smtClean="0"/>
              <a:t>Das Universum expandiert für immer.</a:t>
            </a:r>
          </a:p>
          <a:p>
            <a:pPr>
              <a:buFontTx/>
              <a:buNone/>
              <a:defRPr/>
            </a:pPr>
            <a:r>
              <a:rPr lang="de-DE" sz="3000" dirty="0" smtClean="0"/>
              <a:t>Im Moment existiert keine überzeugende physikalische Interpretation der </a:t>
            </a:r>
            <a:r>
              <a:rPr lang="de-DE" sz="3000" dirty="0" err="1" smtClean="0"/>
              <a:t>Vakuumsenergie</a:t>
            </a:r>
            <a:r>
              <a:rPr lang="de-DE" sz="3000" dirty="0" smtClean="0"/>
              <a:t> </a:t>
            </a:r>
            <a:r>
              <a:rPr lang="de-DE" sz="3000" dirty="0" smtClean="0">
                <a:solidFill>
                  <a:srgbClr val="FF0000"/>
                </a:solidFill>
              </a:rPr>
              <a:t>(Dunkle Energie)</a:t>
            </a:r>
            <a:r>
              <a:rPr lang="de-DE" sz="3000" dirty="0" smtClean="0"/>
              <a:t>.</a:t>
            </a:r>
          </a:p>
          <a:p>
            <a:pPr>
              <a:buFontTx/>
              <a:buNone/>
              <a:defRPr/>
            </a:pPr>
            <a:r>
              <a:rPr lang="de-DE" sz="3000" dirty="0" smtClean="0"/>
              <a:t>Nur 4% des Universums sind aus demselben „Stoff“ wie wir (und alles, das wir kennen).</a:t>
            </a:r>
          </a:p>
          <a:p>
            <a:pPr>
              <a:buFontTx/>
              <a:buNone/>
              <a:defRPr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44814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332656"/>
            <a:ext cx="4176464" cy="1143000"/>
          </a:xfrm>
        </p:spPr>
        <p:txBody>
          <a:bodyPr/>
          <a:lstStyle/>
          <a:p>
            <a:r>
              <a:rPr lang="de-AT" sz="3600" dirty="0" smtClean="0"/>
              <a:t>Unser Universum</a:t>
            </a:r>
            <a:br>
              <a:rPr lang="de-AT" sz="3600" dirty="0" smtClean="0"/>
            </a:br>
            <a:r>
              <a:rPr lang="de-AT" sz="3600" dirty="0" smtClean="0"/>
              <a:t>Unsere Welt</a:t>
            </a:r>
            <a:endParaRPr lang="de-AT" dirty="0"/>
          </a:p>
        </p:txBody>
      </p:sp>
      <p:pic>
        <p:nvPicPr>
          <p:cNvPr id="6" name="Picture 5" descr="Querschnitt_Erd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28868" cy="2428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39600"/>
            <a:ext cx="2600400" cy="233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176" y="2348880"/>
            <a:ext cx="6012160" cy="4509120"/>
          </a:xfrm>
          <a:prstGeom prst="rect">
            <a:avLst/>
          </a:prstGeom>
        </p:spPr>
      </p:pic>
      <p:pic>
        <p:nvPicPr>
          <p:cNvPr id="4" name="Content Placeholder 3" descr="blumenwiese_gross.jpg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1784" y="2347200"/>
            <a:ext cx="8520400" cy="4510800"/>
          </a:xfrm>
        </p:spPr>
      </p:pic>
    </p:spTree>
    <p:extLst>
      <p:ext uri="{BB962C8B-B14F-4D97-AF65-F5344CB8AC3E}">
        <p14:creationId xmlns:p14="http://schemas.microsoft.com/office/powerpoint/2010/main" val="401531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Unser Ort im Universum</a:t>
            </a:r>
            <a:endParaRPr lang="de-CH" dirty="0">
              <a:solidFill>
                <a:schemeClr val="accent6">
                  <a:lumMod val="20000"/>
                  <a:lumOff val="80000"/>
                </a:schemeClr>
              </a:solidFill>
              <a:latin typeface="HelveticaNeueLT Com 55 Roman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85918" y="6300790"/>
            <a:ext cx="428628" cy="55721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Content Placeholder 3" descr="Querschnitt_Er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1214398"/>
            <a:ext cx="5643602" cy="5643602"/>
          </a:xfrm>
          <a:prstGeom prst="rect">
            <a:avLst/>
          </a:prstGeom>
        </p:spPr>
      </p:pic>
      <p:pic>
        <p:nvPicPr>
          <p:cNvPr id="6" name="Picture 5" descr="Earth_rim_with_Shuttl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29" y="1484784"/>
            <a:ext cx="8458259" cy="528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3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Unsere Heimat</a:t>
            </a:r>
            <a:endParaRPr lang="de-DE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979712" y="1412776"/>
            <a:ext cx="5219700" cy="5219700"/>
            <a:chOff x="1979712" y="1412776"/>
            <a:chExt cx="5219700" cy="5219700"/>
          </a:xfrm>
        </p:grpSpPr>
        <p:pic>
          <p:nvPicPr>
            <p:cNvPr id="2365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79712" y="1412776"/>
              <a:ext cx="5219700" cy="521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339752" y="1700808"/>
              <a:ext cx="13500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HelveticaNeueLT Com 65 Md" pitchFamily="34" charset="0"/>
                </a:rPr>
                <a:t>Apollo 8</a:t>
              </a:r>
              <a:endPara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6" name="Picture 4" descr="Earth_behind_Saturn_Cassini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67309" y="620713"/>
            <a:ext cx="1108392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Unser Ort im Universum</a:t>
            </a:r>
            <a:endParaRPr lang="de-AT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6567488" y="6257925"/>
            <a:ext cx="19191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NeueLT Com 65 Md" pitchFamily="34" charset="0"/>
              </a:rPr>
              <a:t>© Cassini/NASA</a:t>
            </a:r>
          </a:p>
        </p:txBody>
      </p:sp>
      <p:pic>
        <p:nvPicPr>
          <p:cNvPr id="2" name="Picture 1" descr="Earth_behind_Saturn_Cassini_detail.jpg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8800" y="620688"/>
            <a:ext cx="9536400" cy="54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77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84" y="332656"/>
            <a:ext cx="8062664" cy="1143000"/>
          </a:xfrm>
        </p:spPr>
        <p:txBody>
          <a:bodyPr/>
          <a:lstStyle/>
          <a:p>
            <a:r>
              <a:rPr lang="de-AT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Unser Platz in der Milchstraße</a:t>
            </a:r>
            <a:endParaRPr lang="de-AT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2" descr="ngc1232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2000232" y="1130140"/>
            <a:ext cx="5314181" cy="5727860"/>
          </a:xfrm>
          <a:prstGeom prst="rect">
            <a:avLst/>
          </a:prstGeom>
          <a:noFill/>
        </p:spPr>
      </p:pic>
      <p:grpSp>
        <p:nvGrpSpPr>
          <p:cNvPr id="4" name="Group 11"/>
          <p:cNvGrpSpPr/>
          <p:nvPr/>
        </p:nvGrpSpPr>
        <p:grpSpPr>
          <a:xfrm>
            <a:off x="3203848" y="4143380"/>
            <a:ext cx="3449324" cy="1500198"/>
            <a:chOff x="4908890" y="4144174"/>
            <a:chExt cx="3449324" cy="1500198"/>
          </a:xfrm>
        </p:grpSpPr>
        <p:cxnSp>
          <p:nvCxnSpPr>
            <p:cNvPr id="9" name="Straight Arrow Connector 8"/>
            <p:cNvCxnSpPr/>
            <p:nvPr/>
          </p:nvCxnSpPr>
          <p:spPr bwMode="auto">
            <a:xfrm rot="5400000">
              <a:off x="6107917" y="4893479"/>
              <a:ext cx="1500198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0" name="Oval Callout 9"/>
            <p:cNvSpPr/>
            <p:nvPr/>
          </p:nvSpPr>
          <p:spPr bwMode="auto">
            <a:xfrm>
              <a:off x="7000892" y="4786322"/>
              <a:ext cx="1357322" cy="612648"/>
            </a:xfrm>
            <a:prstGeom prst="wedgeEllipseCallout">
              <a:avLst>
                <a:gd name="adj1" fmla="val -60683"/>
                <a:gd name="adj2" fmla="val 89464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NeueLT Com 65 Md" pitchFamily="34" charset="0"/>
                </a:rPr>
                <a:t>Hallo</a:t>
              </a:r>
              <a:endPara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NeueLT Com 65 Md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08890" y="4500570"/>
              <a:ext cx="1940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HelveticaNeueLT Com 65 Md" pitchFamily="34" charset="0"/>
                </a:rPr>
                <a:t>27000 </a:t>
              </a:r>
              <a:r>
                <a:rPr lang="en-US" sz="1800" dirty="0" err="1" smtClean="0">
                  <a:solidFill>
                    <a:srgbClr val="FF0000"/>
                  </a:solidFill>
                  <a:latin typeface="HelveticaNeueLT Com 65 Md" pitchFamily="34" charset="0"/>
                </a:rPr>
                <a:t>Lichtjahre</a:t>
              </a:r>
              <a:endParaRPr lang="en-GB" sz="1800" dirty="0">
                <a:solidFill>
                  <a:srgbClr val="FF0000"/>
                </a:solidFill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1876857"/>
              </p:ext>
            </p:extLst>
          </p:nvPr>
        </p:nvGraphicFramePr>
        <p:xfrm>
          <a:off x="357153" y="1071546"/>
          <a:ext cx="838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215"/>
                <a:gridCol w="860226"/>
                <a:gridCol w="644057"/>
                <a:gridCol w="632931"/>
                <a:gridCol w="534383"/>
                <a:gridCol w="562994"/>
                <a:gridCol w="513720"/>
                <a:gridCol w="771215"/>
                <a:gridCol w="1141564"/>
                <a:gridCol w="869763"/>
                <a:gridCol w="1085932"/>
              </a:tblGrid>
              <a:tr h="370840">
                <a:tc>
                  <a:txBody>
                    <a:bodyPr/>
                    <a:lstStyle/>
                    <a:p>
                      <a:r>
                        <a:rPr lang="de-AT" sz="14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Januar</a:t>
                      </a:r>
                      <a:endParaRPr lang="de-AT" sz="14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Februar</a:t>
                      </a:r>
                      <a:endParaRPr lang="de-AT" sz="14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März</a:t>
                      </a:r>
                      <a:endParaRPr lang="de-AT" sz="14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April</a:t>
                      </a:r>
                      <a:endParaRPr lang="de-AT" sz="14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Mai</a:t>
                      </a:r>
                      <a:endParaRPr lang="de-AT" sz="14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Juni</a:t>
                      </a:r>
                      <a:endParaRPr lang="de-AT" sz="14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Juli</a:t>
                      </a:r>
                      <a:endParaRPr lang="de-AT" sz="14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August</a:t>
                      </a:r>
                      <a:endParaRPr lang="de-AT" sz="14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September</a:t>
                      </a:r>
                      <a:endParaRPr lang="de-AT" sz="14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Oktober</a:t>
                      </a:r>
                      <a:endParaRPr lang="de-AT" sz="14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November</a:t>
                      </a:r>
                      <a:endParaRPr lang="de-AT" sz="14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pSp>
        <p:nvGrpSpPr>
          <p:cNvPr id="2" name="Group 9"/>
          <p:cNvGrpSpPr/>
          <p:nvPr/>
        </p:nvGrpSpPr>
        <p:grpSpPr>
          <a:xfrm>
            <a:off x="285720" y="142852"/>
            <a:ext cx="8643998" cy="645654"/>
            <a:chOff x="285720" y="1071546"/>
            <a:chExt cx="8643998" cy="645654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285720" y="1071546"/>
              <a:ext cx="1285884" cy="642942"/>
            </a:xfrm>
            <a:prstGeom prst="wedgeRoundRectCallout">
              <a:avLst>
                <a:gd name="adj1" fmla="val -43943"/>
                <a:gd name="adj2" fmla="val 9166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57200" indent="-457200" eaLnBrk="0" hangingPunct="0"/>
              <a:r>
                <a:rPr lang="de-DE" sz="1600" b="1" dirty="0" smtClean="0">
                  <a:solidFill>
                    <a:srgbClr val="000099"/>
                  </a:solidFill>
                  <a:latin typeface="HelveticaNeueLT Com 45 Lt" pitchFamily="34" charset="0"/>
                </a:rPr>
                <a:t>1. Januar:</a:t>
              </a:r>
            </a:p>
            <a:p>
              <a:pPr marL="457200" indent="-457200" eaLnBrk="0" hangingPunct="0"/>
              <a:r>
                <a:rPr lang="de-DE" sz="1600" b="1" dirty="0" smtClean="0">
                  <a:solidFill>
                    <a:srgbClr val="000099"/>
                  </a:solidFill>
                  <a:latin typeface="HelveticaNeueLT Com 45 Lt" pitchFamily="34" charset="0"/>
                </a:rPr>
                <a:t>Urknall</a:t>
              </a:r>
            </a:p>
          </p:txBody>
        </p:sp>
        <p:sp>
          <p:nvSpPr>
            <p:cNvPr id="6" name="Rounded Rectangular Callout 5"/>
            <p:cNvSpPr/>
            <p:nvPr/>
          </p:nvSpPr>
          <p:spPr bwMode="auto">
            <a:xfrm>
              <a:off x="1643042" y="1072800"/>
              <a:ext cx="1928826" cy="644400"/>
            </a:xfrm>
            <a:prstGeom prst="wedgeRoundRectCallout">
              <a:avLst>
                <a:gd name="adj1" fmla="val -18748"/>
                <a:gd name="adj2" fmla="val 91527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de-DE" sz="1600" b="1" dirty="0" smtClean="0">
                  <a:solidFill>
                    <a:srgbClr val="000099"/>
                  </a:solidFill>
                  <a:latin typeface="HelveticaNeueLT Com 45 Lt" pitchFamily="34" charset="0"/>
                </a:rPr>
                <a:t>Die Milchstraße entsteht</a:t>
              </a:r>
            </a:p>
          </p:txBody>
        </p:sp>
        <p:sp>
          <p:nvSpPr>
            <p:cNvPr id="7" name="Rounded Rectangular Callout 6"/>
            <p:cNvSpPr/>
            <p:nvPr/>
          </p:nvSpPr>
          <p:spPr bwMode="auto">
            <a:xfrm>
              <a:off x="3643306" y="1072800"/>
              <a:ext cx="2071702" cy="644400"/>
            </a:xfrm>
            <a:prstGeom prst="wedgeRoundRectCallout">
              <a:avLst>
                <a:gd name="adj1" fmla="val 22691"/>
                <a:gd name="adj2" fmla="val 9093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de-DE" sz="1600" b="1" dirty="0" smtClean="0">
                  <a:solidFill>
                    <a:srgbClr val="000099"/>
                  </a:solidFill>
                  <a:latin typeface="HelveticaNeueLT Com 45 Lt" pitchFamily="34" charset="0"/>
                </a:rPr>
                <a:t>Sonne und Planeten entstehen</a:t>
              </a:r>
            </a:p>
          </p:txBody>
        </p:sp>
        <p:sp>
          <p:nvSpPr>
            <p:cNvPr id="8" name="Rounded Rectangular Callout 7"/>
            <p:cNvSpPr/>
            <p:nvPr/>
          </p:nvSpPr>
          <p:spPr bwMode="auto">
            <a:xfrm>
              <a:off x="5786446" y="1072800"/>
              <a:ext cx="1143008" cy="644400"/>
            </a:xfrm>
            <a:prstGeom prst="wedgeRoundRectCallout">
              <a:avLst>
                <a:gd name="adj1" fmla="val -6514"/>
                <a:gd name="adj2" fmla="val 89147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de-DE" sz="1600" b="1" dirty="0" smtClean="0">
                  <a:solidFill>
                    <a:srgbClr val="000099"/>
                  </a:solidFill>
                  <a:latin typeface="HelveticaNeueLT Com 45 Lt" pitchFamily="34" charset="0"/>
                </a:rPr>
                <a:t>Erste Einzeller</a:t>
              </a:r>
            </a:p>
          </p:txBody>
        </p:sp>
        <p:sp>
          <p:nvSpPr>
            <p:cNvPr id="9" name="Rounded Rectangular Callout 8"/>
            <p:cNvSpPr/>
            <p:nvPr/>
          </p:nvSpPr>
          <p:spPr bwMode="auto">
            <a:xfrm>
              <a:off x="7000892" y="1072800"/>
              <a:ext cx="1928826" cy="644400"/>
            </a:xfrm>
            <a:prstGeom prst="wedgeRoundRectCallout">
              <a:avLst>
                <a:gd name="adj1" fmla="val 13117"/>
                <a:gd name="adj2" fmla="val 90538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de-DE" sz="1600" b="1" dirty="0" smtClean="0">
                  <a:solidFill>
                    <a:srgbClr val="000099"/>
                  </a:solidFill>
                  <a:latin typeface="HelveticaNeueLT Com 45 Lt" pitchFamily="34" charset="0"/>
                </a:rPr>
                <a:t>Erste mehrzellige Lebewesen</a:t>
              </a: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934145"/>
              </p:ext>
            </p:extLst>
          </p:nvPr>
        </p:nvGraphicFramePr>
        <p:xfrm>
          <a:off x="357160" y="1428736"/>
          <a:ext cx="8388001" cy="4935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460"/>
                <a:gridCol w="788616"/>
                <a:gridCol w="1290462"/>
                <a:gridCol w="1218770"/>
                <a:gridCol w="788616"/>
                <a:gridCol w="1648923"/>
                <a:gridCol w="1362154"/>
              </a:tblGrid>
              <a:tr h="285752">
                <a:tc gridSpan="7">
                  <a:txBody>
                    <a:bodyPr/>
                    <a:lstStyle/>
                    <a:p>
                      <a:r>
                        <a:rPr lang="de-AT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Dezember</a:t>
                      </a:r>
                      <a:endParaRPr lang="de-AT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shade val="30000"/>
                        <a:satMod val="1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48622">
                <a:tc>
                  <a:txBody>
                    <a:bodyPr/>
                    <a:lstStyle/>
                    <a:p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</a:t>
                      </a:r>
                      <a:endParaRPr lang="de-DE" sz="16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</a:t>
                      </a:r>
                      <a:endParaRPr lang="de-DE" sz="16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3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4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5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6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7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40052">
                <a:tc>
                  <a:txBody>
                    <a:bodyPr/>
                    <a:lstStyle/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8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9</a:t>
                      </a:r>
                      <a:endParaRPr lang="de-DE" sz="16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10</a:t>
                      </a:r>
                      <a:endParaRPr lang="de-DE" sz="16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11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12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13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14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260174">
                <a:tc>
                  <a:txBody>
                    <a:bodyPr/>
                    <a:lstStyle/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15</a:t>
                      </a:r>
                    </a:p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Kambrische</a:t>
                      </a:r>
                      <a:r>
                        <a:rPr lang="de-DE" sz="1600" baseline="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Explosion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 marL="72000" marR="72000"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16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17</a:t>
                      </a:r>
                    </a:p>
                    <a:p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Erste Wirbeltiere</a:t>
                      </a:r>
                      <a:endParaRPr lang="de-DE" sz="16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18</a:t>
                      </a:r>
                    </a:p>
                    <a:p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Erste Land-pflanzen</a:t>
                      </a:r>
                      <a:endParaRPr lang="de-DE" sz="16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19</a:t>
                      </a:r>
                      <a:endParaRPr lang="de-DE" sz="16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20</a:t>
                      </a:r>
                    </a:p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Erste vierfüssige Tiere 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21</a:t>
                      </a:r>
                    </a:p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Insekten entwickeln sich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47692">
                <a:tc>
                  <a:txBody>
                    <a:bodyPr/>
                    <a:lstStyle/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22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23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24</a:t>
                      </a:r>
                    </a:p>
                    <a:p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Erste Dinosaurier</a:t>
                      </a:r>
                      <a:r>
                        <a:rPr lang="de-DE" sz="1600" baseline="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erscheinen</a:t>
                      </a:r>
                      <a:endParaRPr lang="de-DE" sz="16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25</a:t>
                      </a:r>
                    </a:p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Die ersten Vorgänger der Säugetiere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26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27</a:t>
                      </a:r>
                    </a:p>
                    <a:p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Erste bekannte Vögel</a:t>
                      </a:r>
                      <a:endParaRPr lang="de-DE" sz="16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28</a:t>
                      </a:r>
                      <a:endParaRPr lang="de-DE" sz="16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47692">
                <a:tc>
                  <a:txBody>
                    <a:bodyPr/>
                    <a:lstStyle/>
                    <a:p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29</a:t>
                      </a:r>
                    </a:p>
                    <a:p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Dinosaurier</a:t>
                      </a:r>
                      <a:r>
                        <a:rPr lang="de-DE" sz="1600" baseline="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sterben aus</a:t>
                      </a:r>
                      <a:endParaRPr lang="de-DE" sz="16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30</a:t>
                      </a:r>
                      <a:endParaRPr lang="de-DE" sz="16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31</a:t>
                      </a: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23:54 Moderne Menschen</a:t>
                      </a:r>
                      <a:r>
                        <a:rPr lang="de-DE" sz="1600" baseline="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(homo sapiens) erscheinen</a:t>
                      </a: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de-DE" sz="1600" baseline="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23:59:45 Erfindung der Schrift</a:t>
                      </a: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23:59:50 Pyramiden in Ägypten werden gebaut</a:t>
                      </a: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de-DE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23:59:59 Galileo beobachtet</a:t>
                      </a:r>
                      <a:r>
                        <a:rPr lang="de-DE" sz="1600" baseline="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den Himmel mit einem Fernrohr</a:t>
                      </a:r>
                      <a:endParaRPr lang="de-DE" sz="16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184" y="2276872"/>
            <a:ext cx="2393970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99"/>
      </a:dk1>
      <a:lt1>
        <a:srgbClr val="C0C0C0"/>
      </a:lt1>
      <a:dk2>
        <a:srgbClr val="000066"/>
      </a:dk2>
      <a:lt2>
        <a:srgbClr val="808080"/>
      </a:lt2>
      <a:accent1>
        <a:srgbClr val="FFCC66"/>
      </a:accent1>
      <a:accent2>
        <a:srgbClr val="0000FF"/>
      </a:accent2>
      <a:accent3>
        <a:srgbClr val="DCDCDC"/>
      </a:accent3>
      <a:accent4>
        <a:srgbClr val="000082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99"/>
      </a:dk1>
      <a:lt1>
        <a:srgbClr val="C0C0C0"/>
      </a:lt1>
      <a:dk2>
        <a:srgbClr val="000066"/>
      </a:dk2>
      <a:lt2>
        <a:srgbClr val="808080"/>
      </a:lt2>
      <a:accent1>
        <a:srgbClr val="FFCC66"/>
      </a:accent1>
      <a:accent2>
        <a:srgbClr val="0000FF"/>
      </a:accent2>
      <a:accent3>
        <a:srgbClr val="DCDCDC"/>
      </a:accent3>
      <a:accent4>
        <a:srgbClr val="000082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Designs\SERENE.POT</Template>
  <TotalTime>29491</TotalTime>
  <Words>686</Words>
  <Application>Microsoft Macintosh PowerPoint</Application>
  <PresentationFormat>On-screen Show (4:3)</PresentationFormat>
  <Paragraphs>236</Paragraphs>
  <Slides>43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60" baseType="lpstr">
      <vt:lpstr>Arial Black</vt:lpstr>
      <vt:lpstr>Cambria Math</vt:lpstr>
      <vt:lpstr>Comic Sans MS</vt:lpstr>
      <vt:lpstr>Helvetica Neue LT Com 45 Light</vt:lpstr>
      <vt:lpstr>Helvetica Neue LT Com 55 Roman</vt:lpstr>
      <vt:lpstr>Helvetica Neue LT Com 65 Medium</vt:lpstr>
      <vt:lpstr>HelveticaNeueLT Com 45 Lt</vt:lpstr>
      <vt:lpstr>HelveticaNeueLT Com 55 Roman</vt:lpstr>
      <vt:lpstr>HelveticaNeueLT Com 65 Md</vt:lpstr>
      <vt:lpstr>Monotype Sorts</vt:lpstr>
      <vt:lpstr>ＭＳ Ｐゴシック</vt:lpstr>
      <vt:lpstr>Symbol</vt:lpstr>
      <vt:lpstr>Times New Roman</vt:lpstr>
      <vt:lpstr>Wingdings</vt:lpstr>
      <vt:lpstr>Arial</vt:lpstr>
      <vt:lpstr>Default Design</vt:lpstr>
      <vt:lpstr>1_Default Design</vt:lpstr>
      <vt:lpstr>Entdeckungen im Universum Instrumente der Kosmologie</vt:lpstr>
      <vt:lpstr>Wie sehen wir die Welt?</vt:lpstr>
      <vt:lpstr>Die Welt ändert sich</vt:lpstr>
      <vt:lpstr>Die dunkle Erde</vt:lpstr>
      <vt:lpstr>Unser Ort im Universum</vt:lpstr>
      <vt:lpstr>Unsere Heimat</vt:lpstr>
      <vt:lpstr>Unser Ort im Universum</vt:lpstr>
      <vt:lpstr>Unser Platz in der Milchstraße</vt:lpstr>
      <vt:lpstr>PowerPoint Presentation</vt:lpstr>
      <vt:lpstr>Alter der Alpen</vt:lpstr>
      <vt:lpstr>Die Erdatmosphäre Schutzschild und Fenster zum All</vt:lpstr>
      <vt:lpstr>„Sichtbar“</vt:lpstr>
      <vt:lpstr>„Unsichtbar“</vt:lpstr>
      <vt:lpstr>„Unsichtbar“</vt:lpstr>
      <vt:lpstr>Die dunkle Seite des Universums</vt:lpstr>
      <vt:lpstr>Das „unsichtbare” Universum</vt:lpstr>
      <vt:lpstr>Fundamente der Kosmologie</vt:lpstr>
      <vt:lpstr>Gravitation!</vt:lpstr>
      <vt:lpstr>PowerPoint Presentation</vt:lpstr>
      <vt:lpstr>Was ist im Universum?</vt:lpstr>
      <vt:lpstr>Was ist im Universum?</vt:lpstr>
      <vt:lpstr>Wie sehen wir unsere Welt?</vt:lpstr>
      <vt:lpstr>ESOs Welt</vt:lpstr>
      <vt:lpstr>PowerPoint Presentation</vt:lpstr>
      <vt:lpstr>ESO</vt:lpstr>
      <vt:lpstr>PowerPoint Presentation</vt:lpstr>
      <vt:lpstr>Eines der 8m Teleskope</vt:lpstr>
      <vt:lpstr>Das  ELT</vt:lpstr>
      <vt:lpstr>Extremely Large Telescope</vt:lpstr>
      <vt:lpstr>Supernova!</vt:lpstr>
      <vt:lpstr>Kosmologie mit Supernovae</vt:lpstr>
      <vt:lpstr>Die Expansion  des Universums</vt:lpstr>
      <vt:lpstr>Das Original Hubble Diagramm</vt:lpstr>
      <vt:lpstr>Das Alter des Universums</vt:lpstr>
      <vt:lpstr>Das SN Hubble Diagramm</vt:lpstr>
      <vt:lpstr>PowerPoint Presentation</vt:lpstr>
      <vt:lpstr>Physik Nobelpreis 2011</vt:lpstr>
      <vt:lpstr>Physik Nobelpreis 2011</vt:lpstr>
      <vt:lpstr>Das High-z Supernova Search Team Dezember 2011</vt:lpstr>
      <vt:lpstr>Was bedeutet das?</vt:lpstr>
      <vt:lpstr>Der Inhalt des Universums</vt:lpstr>
      <vt:lpstr>Was bedeutet das?</vt:lpstr>
      <vt:lpstr>Unser Universum Unsere Welt</vt:lpstr>
    </vt:vector>
  </TitlesOfParts>
  <Company>ESO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Kosmologie im Umbruch Bruno Leibundgut</dc:title>
  <dc:creator>Licensed User</dc:creator>
  <cp:lastModifiedBy>Bruno Leibundgut</cp:lastModifiedBy>
  <cp:revision>242</cp:revision>
  <cp:lastPrinted>2001-10-12T16:31:51Z</cp:lastPrinted>
  <dcterms:created xsi:type="dcterms:W3CDTF">2001-10-12T08:56:18Z</dcterms:created>
  <dcterms:modified xsi:type="dcterms:W3CDTF">2017-08-15T23:42:03Z</dcterms:modified>
</cp:coreProperties>
</file>