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  <p:sldMasterId id="2147483676" r:id="rId2"/>
  </p:sldMasterIdLst>
  <p:notesMasterIdLst>
    <p:notesMasterId r:id="rId84"/>
  </p:notesMasterIdLst>
  <p:handoutMasterIdLst>
    <p:handoutMasterId r:id="rId85"/>
  </p:handoutMasterIdLst>
  <p:sldIdLst>
    <p:sldId id="333" r:id="rId3"/>
    <p:sldId id="334" r:id="rId4"/>
    <p:sldId id="371" r:id="rId5"/>
    <p:sldId id="398" r:id="rId6"/>
    <p:sldId id="399" r:id="rId7"/>
    <p:sldId id="374" r:id="rId8"/>
    <p:sldId id="401" r:id="rId9"/>
    <p:sldId id="373" r:id="rId10"/>
    <p:sldId id="400" r:id="rId11"/>
    <p:sldId id="402" r:id="rId12"/>
    <p:sldId id="372" r:id="rId13"/>
    <p:sldId id="376" r:id="rId14"/>
    <p:sldId id="447" r:id="rId15"/>
    <p:sldId id="377" r:id="rId16"/>
    <p:sldId id="276" r:id="rId17"/>
    <p:sldId id="397" r:id="rId18"/>
    <p:sldId id="283" r:id="rId19"/>
    <p:sldId id="395" r:id="rId20"/>
    <p:sldId id="396" r:id="rId21"/>
    <p:sldId id="277" r:id="rId22"/>
    <p:sldId id="335" r:id="rId23"/>
    <p:sldId id="369" r:id="rId24"/>
    <p:sldId id="370" r:id="rId25"/>
    <p:sldId id="337" r:id="rId26"/>
    <p:sldId id="339" r:id="rId27"/>
    <p:sldId id="340" r:id="rId28"/>
    <p:sldId id="341" r:id="rId29"/>
    <p:sldId id="359" r:id="rId30"/>
    <p:sldId id="387" r:id="rId31"/>
    <p:sldId id="342" r:id="rId32"/>
    <p:sldId id="343" r:id="rId33"/>
    <p:sldId id="386" r:id="rId34"/>
    <p:sldId id="344" r:id="rId35"/>
    <p:sldId id="347" r:id="rId36"/>
    <p:sldId id="358" r:id="rId37"/>
    <p:sldId id="433" r:id="rId38"/>
    <p:sldId id="435" r:id="rId39"/>
    <p:sldId id="434" r:id="rId40"/>
    <p:sldId id="404" r:id="rId41"/>
    <p:sldId id="388" r:id="rId42"/>
    <p:sldId id="436" r:id="rId43"/>
    <p:sldId id="438" r:id="rId44"/>
    <p:sldId id="439" r:id="rId45"/>
    <p:sldId id="261" r:id="rId46"/>
    <p:sldId id="262" r:id="rId47"/>
    <p:sldId id="263" r:id="rId48"/>
    <p:sldId id="365" r:id="rId49"/>
    <p:sldId id="389" r:id="rId50"/>
    <p:sldId id="424" r:id="rId51"/>
    <p:sldId id="425" r:id="rId52"/>
    <p:sldId id="426" r:id="rId53"/>
    <p:sldId id="427" r:id="rId54"/>
    <p:sldId id="429" r:id="rId55"/>
    <p:sldId id="419" r:id="rId56"/>
    <p:sldId id="420" r:id="rId57"/>
    <p:sldId id="428" r:id="rId58"/>
    <p:sldId id="430" r:id="rId59"/>
    <p:sldId id="431" r:id="rId60"/>
    <p:sldId id="441" r:id="rId61"/>
    <p:sldId id="442" r:id="rId62"/>
    <p:sldId id="443" r:id="rId63"/>
    <p:sldId id="444" r:id="rId64"/>
    <p:sldId id="446" r:id="rId65"/>
    <p:sldId id="297" r:id="rId66"/>
    <p:sldId id="366" r:id="rId67"/>
    <p:sldId id="367" r:id="rId68"/>
    <p:sldId id="423" r:id="rId69"/>
    <p:sldId id="418" r:id="rId70"/>
    <p:sldId id="408" r:id="rId71"/>
    <p:sldId id="292" r:id="rId72"/>
    <p:sldId id="417" r:id="rId73"/>
    <p:sldId id="412" r:id="rId74"/>
    <p:sldId id="421" r:id="rId75"/>
    <p:sldId id="413" r:id="rId76"/>
    <p:sldId id="415" r:id="rId77"/>
    <p:sldId id="409" r:id="rId78"/>
    <p:sldId id="422" r:id="rId79"/>
    <p:sldId id="410" r:id="rId80"/>
    <p:sldId id="411" r:id="rId81"/>
    <p:sldId id="293" r:id="rId82"/>
    <p:sldId id="294" r:id="rId83"/>
  </p:sldIdLst>
  <p:sldSz cx="9144000" cy="6858000" type="screen4x3"/>
  <p:notesSz cx="6946900" cy="92329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1111"/>
    <a:srgbClr val="FFFFFF"/>
    <a:srgbClr val="1C1C1C"/>
    <a:srgbClr val="292929"/>
    <a:srgbClr val="000000"/>
    <a:srgbClr val="FF99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769"/>
    <p:restoredTop sz="94790"/>
  </p:normalViewPr>
  <p:slideViewPr>
    <p:cSldViewPr>
      <p:cViewPr varScale="1">
        <p:scale>
          <a:sx n="88" d="100"/>
          <a:sy n="88" d="100"/>
        </p:scale>
        <p:origin x="138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04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4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notesMaster" Target="notesMasters/notesMaster1.xml"/><Relationship Id="rId85" Type="http://schemas.openxmlformats.org/officeDocument/2006/relationships/handoutMaster" Target="handoutMasters/handoutMaster1.xml"/><Relationship Id="rId86" Type="http://schemas.openxmlformats.org/officeDocument/2006/relationships/presProps" Target="presProps.xml"/><Relationship Id="rId87" Type="http://schemas.openxmlformats.org/officeDocument/2006/relationships/viewProps" Target="viewProps.xml"/><Relationship Id="rId88" Type="http://schemas.openxmlformats.org/officeDocument/2006/relationships/theme" Target="theme/theme1.xml"/><Relationship Id="rId8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4" Type="http://schemas.openxmlformats.org/officeDocument/2006/relationships/image" Target="../media/image74.wmf"/><Relationship Id="rId1" Type="http://schemas.openxmlformats.org/officeDocument/2006/relationships/image" Target="../media/image71.wmf"/><Relationship Id="rId2" Type="http://schemas.openxmlformats.org/officeDocument/2006/relationships/image" Target="../media/image7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Relationship Id="rId2" Type="http://schemas.openxmlformats.org/officeDocument/2006/relationships/image" Target="../media/image86.wmf"/><Relationship Id="rId3" Type="http://schemas.openxmlformats.org/officeDocument/2006/relationships/image" Target="../media/image8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de-DE" altLang="x-none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5413" y="0"/>
            <a:ext cx="30099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de-DE" altLang="x-none"/>
          </a:p>
        </p:txBody>
      </p:sp>
      <p:sp>
        <p:nvSpPr>
          <p:cNvPr id="149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69350"/>
            <a:ext cx="30099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de-DE" altLang="x-none"/>
          </a:p>
        </p:txBody>
      </p:sp>
      <p:sp>
        <p:nvSpPr>
          <p:cNvPr id="149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5413" y="8769350"/>
            <a:ext cx="30099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7F01FD84-A981-AF40-803A-62A064BBE6BE}" type="slidenum">
              <a:rPr lang="de-DE" altLang="x-none"/>
              <a:pPr>
                <a:defRPr/>
              </a:pPr>
              <a:t>‹#›</a:t>
            </a:fld>
            <a:endParaRPr lang="de-DE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GB" altLang="x-none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5413" y="0"/>
            <a:ext cx="30099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en-GB" altLang="x-none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5225" y="692150"/>
            <a:ext cx="4616450" cy="3462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52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5325" y="4386263"/>
            <a:ext cx="5556250" cy="415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 noProof="0" smtClean="0"/>
              <a:t>Click to edit Master text styles</a:t>
            </a:r>
          </a:p>
          <a:p>
            <a:pPr lvl="1"/>
            <a:r>
              <a:rPr lang="en-GB" altLang="x-none" noProof="0" smtClean="0"/>
              <a:t>Second level</a:t>
            </a:r>
          </a:p>
          <a:p>
            <a:pPr lvl="2"/>
            <a:r>
              <a:rPr lang="en-GB" altLang="x-none" noProof="0" smtClean="0"/>
              <a:t>Third level</a:t>
            </a:r>
          </a:p>
          <a:p>
            <a:pPr lvl="3"/>
            <a:r>
              <a:rPr lang="en-GB" altLang="x-none" noProof="0" smtClean="0"/>
              <a:t>Fourth level</a:t>
            </a:r>
          </a:p>
          <a:p>
            <a:pPr lvl="4"/>
            <a:r>
              <a:rPr lang="en-GB" altLang="x-none" noProof="0" smtClean="0"/>
              <a:t>Fifth level</a:t>
            </a: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69350"/>
            <a:ext cx="30099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GB" altLang="x-none"/>
          </a:p>
        </p:txBody>
      </p:sp>
      <p:sp>
        <p:nvSpPr>
          <p:cNvPr id="952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5413" y="8769350"/>
            <a:ext cx="30099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0618D496-7723-314D-B70D-35AD778C9724}" type="slidenum">
              <a:rPr lang="en-GB" altLang="x-none"/>
              <a:pPr>
                <a:defRPr/>
              </a:pPr>
              <a:t>‹#›</a:t>
            </a:fld>
            <a:endParaRPr lang="en-GB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A53556-1D1B-5A46-ACB1-F6D37C0597DC}" type="slidenum">
              <a:rPr lang="en-GB" altLang="x-none"/>
              <a:pPr>
                <a:defRPr/>
              </a:pPr>
              <a:t>1</a:t>
            </a:fld>
            <a:endParaRPr lang="en-GB" altLang="x-none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86263"/>
            <a:ext cx="5095875" cy="4154487"/>
          </a:xfrm>
        </p:spPr>
        <p:txBody>
          <a:bodyPr/>
          <a:lstStyle/>
          <a:p>
            <a:pPr>
              <a:defRPr/>
            </a:pPr>
            <a:endParaRPr lang="x-none" altLang="x-non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B38203-5E10-024B-8184-BC1D2F9BB2C5}" type="slidenum">
              <a:rPr lang="en-GB" altLang="x-none"/>
              <a:pPr>
                <a:defRPr/>
              </a:pPr>
              <a:t>22</a:t>
            </a:fld>
            <a:endParaRPr lang="en-GB" altLang="x-none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DF603F-EF49-B849-AEF8-CA19FC805881}" type="slidenum">
              <a:rPr lang="en-GB" altLang="x-none"/>
              <a:pPr>
                <a:defRPr/>
              </a:pPr>
              <a:t>23</a:t>
            </a:fld>
            <a:endParaRPr lang="en-GB" altLang="x-none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6B5C6B-16DF-8242-B658-6ED6250DC038}" type="slidenum">
              <a:rPr lang="en-GB" altLang="x-none"/>
              <a:pPr>
                <a:defRPr/>
              </a:pPr>
              <a:t>24</a:t>
            </a:fld>
            <a:endParaRPr lang="en-GB" altLang="x-none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86263"/>
            <a:ext cx="5095875" cy="4154487"/>
          </a:xfrm>
        </p:spPr>
        <p:txBody>
          <a:bodyPr/>
          <a:lstStyle/>
          <a:p>
            <a:pPr>
              <a:defRPr/>
            </a:pPr>
            <a:endParaRPr lang="x-none" altLang="x-non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AD5B57-70AA-F646-BE71-CC02FC3190EA}" type="slidenum">
              <a:rPr lang="en-GB" altLang="x-none"/>
              <a:pPr>
                <a:defRPr/>
              </a:pPr>
              <a:t>25</a:t>
            </a:fld>
            <a:endParaRPr lang="en-GB" altLang="x-none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86263"/>
            <a:ext cx="5095875" cy="4154487"/>
          </a:xfrm>
        </p:spPr>
        <p:txBody>
          <a:bodyPr/>
          <a:lstStyle/>
          <a:p>
            <a:pPr>
              <a:defRPr/>
            </a:pPr>
            <a:endParaRPr lang="x-none" altLang="x-none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1B7952-1AE1-404A-9FB9-481DFA64D2F9}" type="slidenum">
              <a:rPr lang="en-GB" altLang="x-none"/>
              <a:pPr>
                <a:defRPr/>
              </a:pPr>
              <a:t>26</a:t>
            </a:fld>
            <a:endParaRPr lang="en-GB" altLang="x-none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86263"/>
            <a:ext cx="5095875" cy="4154487"/>
          </a:xfrm>
        </p:spPr>
        <p:txBody>
          <a:bodyPr/>
          <a:lstStyle/>
          <a:p>
            <a:pPr>
              <a:defRPr/>
            </a:pPr>
            <a:endParaRPr lang="x-none" altLang="x-non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827BAC-630B-154D-9B94-25F1BA7E7E1A}" type="slidenum">
              <a:rPr lang="en-GB" altLang="x-none"/>
              <a:pPr>
                <a:defRPr/>
              </a:pPr>
              <a:t>27</a:t>
            </a:fld>
            <a:endParaRPr lang="en-GB" altLang="x-none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C4071F-7BAA-774D-A33B-D27D095D5220}" type="slidenum">
              <a:rPr lang="en-GB" altLang="x-none"/>
              <a:pPr>
                <a:defRPr/>
              </a:pPr>
              <a:t>28</a:t>
            </a:fld>
            <a:endParaRPr lang="en-GB" altLang="x-none"/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7BDF92-294D-064F-BF33-4DDF876A7E5E}" type="slidenum">
              <a:rPr lang="en-GB" altLang="x-none"/>
              <a:pPr>
                <a:defRPr/>
              </a:pPr>
              <a:t>30</a:t>
            </a:fld>
            <a:endParaRPr lang="en-GB" altLang="x-none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218AE2-1018-A649-AC25-B5E0C1EE1276}" type="slidenum">
              <a:rPr lang="en-GB" altLang="x-none"/>
              <a:pPr>
                <a:defRPr/>
              </a:pPr>
              <a:t>31</a:t>
            </a:fld>
            <a:endParaRPr lang="en-GB" altLang="x-none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86263"/>
            <a:ext cx="5095875" cy="4154487"/>
          </a:xfrm>
        </p:spPr>
        <p:txBody>
          <a:bodyPr/>
          <a:lstStyle/>
          <a:p>
            <a:pPr>
              <a:defRPr/>
            </a:pPr>
            <a:endParaRPr lang="x-none" altLang="x-none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B26B63-5EB6-A340-8B05-F5F52B6904D7}" type="slidenum">
              <a:rPr lang="en-GB" altLang="x-none"/>
              <a:pPr>
                <a:defRPr/>
              </a:pPr>
              <a:t>33</a:t>
            </a:fld>
            <a:endParaRPr lang="en-GB" altLang="x-none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86263"/>
            <a:ext cx="5095875" cy="4154487"/>
          </a:xfrm>
        </p:spPr>
        <p:txBody>
          <a:bodyPr/>
          <a:lstStyle/>
          <a:p>
            <a:pPr>
              <a:defRPr/>
            </a:pPr>
            <a:endParaRPr lang="x-none" altLang="x-non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78660A-22B8-AE4F-A0C5-F158076E864E}" type="slidenum">
              <a:rPr lang="en-GB" altLang="x-none"/>
              <a:pPr>
                <a:defRPr/>
              </a:pPr>
              <a:t>2</a:t>
            </a:fld>
            <a:endParaRPr lang="en-GB" altLang="x-none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86263"/>
            <a:ext cx="5095875" cy="4154487"/>
          </a:xfrm>
        </p:spPr>
        <p:txBody>
          <a:bodyPr/>
          <a:lstStyle/>
          <a:p>
            <a:pPr>
              <a:defRPr/>
            </a:pPr>
            <a:endParaRPr lang="x-none" altLang="x-none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C7E26C-3789-7A45-950E-29D7FB0086E3}" type="slidenum">
              <a:rPr lang="en-GB" altLang="x-none"/>
              <a:pPr>
                <a:defRPr/>
              </a:pPr>
              <a:t>34</a:t>
            </a:fld>
            <a:endParaRPr lang="en-GB" altLang="x-none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86263"/>
            <a:ext cx="5095875" cy="4154487"/>
          </a:xfrm>
        </p:spPr>
        <p:txBody>
          <a:bodyPr/>
          <a:lstStyle/>
          <a:p>
            <a:pPr>
              <a:defRPr/>
            </a:pPr>
            <a:endParaRPr lang="x-none" altLang="x-none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0C8AFF-264F-F542-8B0D-E0B7F0A26E21}" type="slidenum">
              <a:rPr lang="en-GB" altLang="x-none"/>
              <a:pPr>
                <a:defRPr/>
              </a:pPr>
              <a:t>35</a:t>
            </a:fld>
            <a:endParaRPr lang="en-GB" altLang="x-none"/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0C8AFF-264F-F542-8B0D-E0B7F0A26E21}" type="slidenum">
              <a:rPr lang="en-GB" altLang="x-none"/>
              <a:pPr>
                <a:defRPr/>
              </a:pPr>
              <a:t>39</a:t>
            </a:fld>
            <a:endParaRPr lang="en-GB" altLang="x-none"/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 smtClean="0"/>
          </a:p>
        </p:txBody>
      </p:sp>
    </p:spTree>
    <p:extLst>
      <p:ext uri="{BB962C8B-B14F-4D97-AF65-F5344CB8AC3E}">
        <p14:creationId xmlns:p14="http://schemas.microsoft.com/office/powerpoint/2010/main" val="12400341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30B3BC-02BB-404C-B2FF-C78D254C2828}" type="slidenum">
              <a:rPr lang="en-GB" altLang="x-none"/>
              <a:pPr>
                <a:defRPr/>
              </a:pPr>
              <a:t>44</a:t>
            </a:fld>
            <a:endParaRPr lang="en-GB" altLang="x-none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B34CE-FDCF-E548-B3B3-C25309A46827}" type="slidenum">
              <a:rPr lang="en-GB" altLang="x-none"/>
              <a:pPr>
                <a:defRPr/>
              </a:pPr>
              <a:t>45</a:t>
            </a:fld>
            <a:endParaRPr lang="en-GB" altLang="x-none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7095BE-EAA2-3E43-A297-22ACA6CC98CC}" type="slidenum">
              <a:rPr lang="en-GB" altLang="x-none"/>
              <a:pPr>
                <a:defRPr/>
              </a:pPr>
              <a:t>46</a:t>
            </a:fld>
            <a:endParaRPr lang="en-GB" altLang="x-none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676927-5E2F-9E4D-9ACA-BA344CA2B8DB}" type="slidenum">
              <a:rPr lang="en-GB" altLang="x-none"/>
              <a:pPr>
                <a:defRPr/>
              </a:pPr>
              <a:t>47</a:t>
            </a:fld>
            <a:endParaRPr lang="en-GB" altLang="x-none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86263"/>
            <a:ext cx="5095875" cy="4154487"/>
          </a:xfrm>
        </p:spPr>
        <p:txBody>
          <a:bodyPr lIns="92455" tIns="46227" rIns="92455" bIns="46227"/>
          <a:lstStyle/>
          <a:p>
            <a:pPr>
              <a:defRPr/>
            </a:pPr>
            <a:r>
              <a:rPr lang="en-US" altLang="x-none" smtClean="0"/>
              <a:t>The data have a nice gaussian error distribution of 0.16 mag (8%)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18D496-7723-314D-B70D-35AD778C9724}" type="slidenum">
              <a:rPr lang="en-GB" altLang="x-none" smtClean="0"/>
              <a:pPr>
                <a:defRPr/>
              </a:pPr>
              <a:t>54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1068214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11F8D7-A717-D640-9C3E-89737AF89121}" type="slidenum">
              <a:rPr lang="en-GB" altLang="x-none"/>
              <a:pPr>
                <a:defRPr/>
              </a:pPr>
              <a:t>64</a:t>
            </a:fld>
            <a:endParaRPr lang="en-GB" altLang="x-none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553145-895B-F644-93EC-E398D83F4FE7}" type="slidenum">
              <a:rPr lang="en-GB" altLang="x-none"/>
              <a:pPr>
                <a:defRPr/>
              </a:pPr>
              <a:t>65</a:t>
            </a:fld>
            <a:endParaRPr lang="en-GB" altLang="x-none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18D496-7723-314D-B70D-35AD778C9724}" type="slidenum">
              <a:rPr lang="en-GB" altLang="x-none" smtClean="0"/>
              <a:pPr>
                <a:defRPr/>
              </a:pPr>
              <a:t>9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0104746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D8B88E-3D46-534A-AB94-94CE0BAC24B6}" type="slidenum">
              <a:rPr lang="en-GB" altLang="x-none"/>
              <a:pPr>
                <a:defRPr/>
              </a:pPr>
              <a:t>66</a:t>
            </a:fld>
            <a:endParaRPr lang="en-GB" altLang="x-none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1DA18C-DE66-423A-B1DC-C58F5BC6CE34}" type="slidenum">
              <a:rPr lang="en-GB"/>
              <a:pPr/>
              <a:t>68</a:t>
            </a:fld>
            <a:endParaRPr lang="en-GB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2023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604317-FC15-4485-A744-44491E9499F4}" type="slidenum">
              <a:rPr lang="en-GB"/>
              <a:pPr/>
              <a:t>69</a:t>
            </a:fld>
            <a:endParaRPr lang="en-GB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5216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A17F78-A4F2-8C4B-8D72-808808E7ED7C}" type="slidenum">
              <a:rPr lang="en-GB" altLang="x-none"/>
              <a:pPr>
                <a:defRPr/>
              </a:pPr>
              <a:t>70</a:t>
            </a:fld>
            <a:endParaRPr lang="en-GB" altLang="x-none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18D496-7723-314D-B70D-35AD778C9724}" type="slidenum">
              <a:rPr lang="en-GB" altLang="x-none" smtClean="0"/>
              <a:pPr>
                <a:defRPr/>
              </a:pPr>
              <a:t>73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7339308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3C243F-9AFC-4826-B014-7F45F33F468F}" type="slidenum">
              <a:rPr lang="en-GB"/>
              <a:pPr/>
              <a:t>76</a:t>
            </a:fld>
            <a:endParaRPr lang="en-GB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7352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E92A7D-E37C-443D-B826-8B5C53F01E1B}" type="slidenum">
              <a:rPr lang="en-GB" smtClean="0"/>
              <a:pPr/>
              <a:t>79</a:t>
            </a:fld>
            <a:endParaRPr lang="en-GB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4745131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B36722-A8A6-D04B-BD91-9262A26C0674}" type="slidenum">
              <a:rPr lang="en-GB" altLang="x-none"/>
              <a:pPr>
                <a:defRPr/>
              </a:pPr>
              <a:t>80</a:t>
            </a:fld>
            <a:endParaRPr lang="en-GB" altLang="x-none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32"/>
              </a:spcBef>
              <a:defRPr/>
            </a:pPr>
            <a:endParaRPr lang="x-none" altLang="x-none" dirty="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E3A64B-2179-5543-9758-BC40C12FFDF2}" type="slidenum">
              <a:rPr lang="en-GB" altLang="x-none"/>
              <a:pPr>
                <a:defRPr/>
              </a:pPr>
              <a:t>81</a:t>
            </a:fld>
            <a:endParaRPr lang="en-GB" altLang="x-none"/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AD42E1-AC73-044C-877B-3E7F76BD0526}" type="slidenum">
              <a:rPr lang="en-GB" altLang="x-none"/>
              <a:pPr>
                <a:defRPr/>
              </a:pPr>
              <a:t>12</a:t>
            </a:fld>
            <a:endParaRPr lang="en-GB" altLang="x-none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90FE99-DB62-BD42-847E-DD3E6B98B0E4}" type="slidenum">
              <a:rPr lang="en-GB" altLang="x-none"/>
              <a:pPr>
                <a:defRPr/>
              </a:pPr>
              <a:t>15</a:t>
            </a:fld>
            <a:endParaRPr lang="en-GB" altLang="x-none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D1DC73-F12F-F543-8C68-488B755824BB}" type="slidenum">
              <a:rPr lang="en-GB" smtClean="0"/>
              <a:pPr>
                <a:defRPr/>
              </a:pPr>
              <a:t>16</a:t>
            </a:fld>
            <a:endParaRPr lang="en-GB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26DD5D-5694-C646-95A6-26EE07E9FDA8}" type="slidenum">
              <a:rPr lang="en-GB" altLang="x-none"/>
              <a:pPr>
                <a:defRPr/>
              </a:pPr>
              <a:t>17</a:t>
            </a:fld>
            <a:endParaRPr lang="en-GB" altLang="x-none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6F0C0-3CE5-8340-8DFA-13F72C091D71}" type="slidenum">
              <a:rPr lang="en-GB" altLang="x-none"/>
              <a:pPr>
                <a:defRPr/>
              </a:pPr>
              <a:t>20</a:t>
            </a:fld>
            <a:endParaRPr lang="en-GB" altLang="x-none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F555DF-C37B-7542-BFC5-0D41799DFA92}" type="slidenum">
              <a:rPr lang="en-GB" altLang="x-none"/>
              <a:pPr>
                <a:defRPr/>
              </a:pPr>
              <a:t>21</a:t>
            </a:fld>
            <a:endParaRPr lang="en-GB" altLang="x-none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86263"/>
            <a:ext cx="5095875" cy="4154487"/>
          </a:xfrm>
        </p:spPr>
        <p:txBody>
          <a:bodyPr/>
          <a:lstStyle/>
          <a:p>
            <a:pPr>
              <a:defRPr/>
            </a:pPr>
            <a:endParaRPr lang="x-none" altLang="x-non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89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x-none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x-non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BB5A9-8EE6-704A-899D-8FC2A74B5E97}" type="slidenum">
              <a:rPr lang="de-DE" altLang="x-none"/>
              <a:pPr>
                <a:defRPr/>
              </a:pPr>
              <a:t>‹#›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429154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x-none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x-non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A397D-AA5E-FE40-B66A-F1ACDF1DEF01}" type="slidenum">
              <a:rPr lang="de-DE" altLang="x-none"/>
              <a:pPr>
                <a:defRPr/>
              </a:pPr>
              <a:t>‹#›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1549426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x-none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x-none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3125E-9114-6C4A-ABBD-61ABD558B882}" type="slidenum">
              <a:rPr lang="de-DE" altLang="x-none"/>
              <a:pPr>
                <a:defRPr/>
              </a:pPr>
              <a:t>‹#›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8295913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x-none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x-non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0C6CF-55F3-D84D-A7D7-76948FC9F8F8}" type="slidenum">
              <a:rPr lang="de-DE" altLang="x-none"/>
              <a:pPr>
                <a:defRPr/>
              </a:pPr>
              <a:t>‹#›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1477243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44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5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9923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4475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316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698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5839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258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x-none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x-none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61D4F-2AD8-4743-9C91-0C93A5891499}" type="slidenum">
              <a:rPr lang="de-DE" altLang="x-none"/>
              <a:pPr>
                <a:defRPr/>
              </a:pPr>
              <a:t>‹#›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129554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x-none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x-none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CAAD7-6EC7-3E45-B4F4-9198AE5E1984}" type="slidenum">
              <a:rPr lang="de-DE" altLang="x-none"/>
              <a:pPr>
                <a:defRPr/>
              </a:pPr>
              <a:t>‹#›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2017446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x-none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x-non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201533-9612-BF44-A91D-507A0F88E682}" type="slidenum">
              <a:rPr lang="de-DE" altLang="x-none"/>
              <a:pPr>
                <a:defRPr/>
              </a:pPr>
              <a:t>‹#›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5986615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x-none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x-non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DCAAE-1702-ED4B-94B3-C27D83E73F2D}" type="slidenum">
              <a:rPr lang="de-DE" altLang="x-none"/>
              <a:pPr>
                <a:defRPr/>
              </a:pPr>
              <a:t>‹#›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7443560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x-none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x-none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0351D-55F4-9E4B-8F0E-DFB4961934E1}" type="slidenum">
              <a:rPr lang="de-DE" altLang="x-none"/>
              <a:pPr>
                <a:defRPr/>
              </a:pPr>
              <a:t>‹#›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13006112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x-none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x-non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8048F-E44E-004A-AD63-005695D861EC}" type="slidenum">
              <a:rPr lang="de-DE" altLang="x-none"/>
              <a:pPr>
                <a:defRPr/>
              </a:pPr>
              <a:t>‹#›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1376729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6553200" y="6248400"/>
            <a:ext cx="1905000" cy="28882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71224510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6999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86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624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36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02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x-none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x-none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2DABE-61DB-814A-9D8D-95D780D8BE88}" type="slidenum">
              <a:rPr lang="de-DE" altLang="x-none"/>
              <a:pPr>
                <a:defRPr/>
              </a:pPr>
              <a:t>‹#›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830888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x-none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x-none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11A97-6921-D146-AAFF-90C003867CCB}" type="slidenum">
              <a:rPr lang="de-DE" altLang="x-none"/>
              <a:pPr>
                <a:defRPr/>
              </a:pPr>
              <a:t>‹#›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1802010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7.xml"/><Relationship Id="rId15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x-none" dirty="0"/>
              <a:t>Click </a:t>
            </a:r>
            <a:r>
              <a:rPr lang="de-DE" altLang="x-none" dirty="0" err="1"/>
              <a:t>to</a:t>
            </a:r>
            <a:r>
              <a:rPr lang="de-DE" altLang="x-none" dirty="0"/>
              <a:t> </a:t>
            </a:r>
            <a:r>
              <a:rPr lang="de-DE" altLang="x-none" dirty="0" err="1"/>
              <a:t>edit</a:t>
            </a:r>
            <a:r>
              <a:rPr lang="de-DE" altLang="x-none" dirty="0"/>
              <a:t>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x-none" dirty="0"/>
              <a:t>Click </a:t>
            </a:r>
            <a:r>
              <a:rPr lang="de-DE" altLang="x-none" dirty="0" err="1"/>
              <a:t>to</a:t>
            </a:r>
            <a:r>
              <a:rPr lang="de-DE" altLang="x-none" dirty="0"/>
              <a:t> </a:t>
            </a:r>
            <a:r>
              <a:rPr lang="de-DE" altLang="x-none" dirty="0" err="1"/>
              <a:t>edit</a:t>
            </a:r>
            <a:r>
              <a:rPr lang="de-DE" altLang="x-none" dirty="0"/>
              <a:t> Master </a:t>
            </a:r>
            <a:r>
              <a:rPr lang="de-DE" altLang="x-none" dirty="0" err="1"/>
              <a:t>text</a:t>
            </a:r>
            <a:r>
              <a:rPr lang="de-DE" altLang="x-none" dirty="0"/>
              <a:t> </a:t>
            </a:r>
            <a:r>
              <a:rPr lang="de-DE" altLang="x-none" dirty="0" err="1"/>
              <a:t>styles</a:t>
            </a:r>
            <a:endParaRPr lang="de-DE" altLang="x-none" dirty="0"/>
          </a:p>
          <a:p>
            <a:pPr lvl="1"/>
            <a:r>
              <a:rPr lang="de-DE" altLang="x-none" dirty="0"/>
              <a:t>Second </a:t>
            </a:r>
            <a:r>
              <a:rPr lang="de-DE" altLang="x-none" dirty="0" err="1"/>
              <a:t>level</a:t>
            </a:r>
            <a:endParaRPr lang="de-DE" altLang="x-none" dirty="0"/>
          </a:p>
          <a:p>
            <a:pPr lvl="2"/>
            <a:r>
              <a:rPr lang="de-DE" altLang="x-none" dirty="0"/>
              <a:t>Third </a:t>
            </a:r>
            <a:r>
              <a:rPr lang="de-DE" altLang="x-none" dirty="0" err="1"/>
              <a:t>level</a:t>
            </a:r>
            <a:endParaRPr lang="de-DE" altLang="x-none" dirty="0"/>
          </a:p>
          <a:p>
            <a:pPr lvl="3"/>
            <a:r>
              <a:rPr lang="de-DE" altLang="x-none" dirty="0" err="1"/>
              <a:t>Fourth</a:t>
            </a:r>
            <a:r>
              <a:rPr lang="de-DE" altLang="x-none" dirty="0"/>
              <a:t> </a:t>
            </a:r>
            <a:r>
              <a:rPr lang="de-DE" altLang="x-none" dirty="0" err="1"/>
              <a:t>level</a:t>
            </a:r>
            <a:endParaRPr lang="de-DE" altLang="x-none" dirty="0"/>
          </a:p>
          <a:p>
            <a:pPr lvl="4"/>
            <a:r>
              <a:rPr lang="de-DE" altLang="x-none" dirty="0" err="1"/>
              <a:t>Fifth</a:t>
            </a:r>
            <a:r>
              <a:rPr lang="de-DE" altLang="x-none" dirty="0"/>
              <a:t> </a:t>
            </a:r>
            <a:r>
              <a:rPr lang="de-DE" altLang="x-none" dirty="0" err="1"/>
              <a:t>level</a:t>
            </a:r>
            <a:endParaRPr lang="de-DE" altLang="x-none" dirty="0"/>
          </a:p>
        </p:txBody>
      </p:sp>
      <p:sp>
        <p:nvSpPr>
          <p:cNvPr id="7" name="Rectangle 4"/>
          <p:cNvSpPr txBox="1">
            <a:spLocks noChangeArrowheads="1"/>
          </p:cNvSpPr>
          <p:nvPr userDrawn="1"/>
        </p:nvSpPr>
        <p:spPr bwMode="auto">
          <a:xfrm>
            <a:off x="685800" y="6453188"/>
            <a:ext cx="7772400" cy="25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0" i="0" kern="1200" smtClean="0">
                <a:solidFill>
                  <a:schemeClr val="tx1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>
              <a:tabLst>
                <a:tab pos="5408613" algn="l"/>
              </a:tabLst>
              <a:defRPr/>
            </a:pPr>
            <a:r>
              <a:rPr lang="de-DE" altLang="x-none" dirty="0">
                <a:solidFill>
                  <a:schemeClr val="accent6"/>
                </a:solidFill>
              </a:rPr>
              <a:t>30 April 2017	41. Edgar-Lüscher-Seminar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82"/>
          </a:solidFill>
          <a:latin typeface="Helvetica Neue LT Com 65 Medium" charset="0"/>
          <a:ea typeface="Helvetica Neue LT Com 65 Medium" charset="0"/>
          <a:cs typeface="Helvetica Neue LT Com 65 Medium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82"/>
          </a:solidFill>
          <a:latin typeface="Helvetica Neue LT Com 65 Medium" charset="0"/>
          <a:ea typeface="Helvetica Neue LT Com 65 Medium" charset="0"/>
          <a:cs typeface="Helvetica Neue LT Com 65 Medium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82"/>
          </a:solidFill>
          <a:latin typeface="Helvetica Neue LT Com 65 Medium" charset="0"/>
          <a:ea typeface="Helvetica Neue LT Com 65 Medium" charset="0"/>
          <a:cs typeface="Helvetica Neue LT Com 65 Medium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82"/>
          </a:solidFill>
          <a:latin typeface="Helvetica Neue LT Com 65 Medium" charset="0"/>
          <a:ea typeface="Helvetica Neue LT Com 65 Medium" charset="0"/>
          <a:cs typeface="Helvetica Neue LT Com 65 Medium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82"/>
          </a:solidFill>
          <a:latin typeface="Helvetica Neue LT Com 65 Medium" charset="0"/>
          <a:ea typeface="Helvetica Neue LT Com 65 Medium" charset="0"/>
          <a:cs typeface="Helvetica Neue LT Com 65 Medium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rgbClr val="0000E7"/>
          </a:solidFill>
          <a:latin typeface="Helvetica Neue LT Com 55 Roman" charset="0"/>
          <a:ea typeface="Helvetica Neue LT Com 55 Roman" charset="0"/>
          <a:cs typeface="Helvetica Neue LT Com 55 Roman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rgbClr val="0000E7"/>
          </a:solidFill>
          <a:latin typeface="Helvetica Neue LT Com 55 Roman" charset="0"/>
          <a:ea typeface="Helvetica Neue LT Com 55 Roman" charset="0"/>
          <a:cs typeface="Helvetica Neue LT Com 55 Roman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rgbClr val="0000E7"/>
          </a:solidFill>
          <a:latin typeface="Helvetica Neue LT Com 55 Roman" charset="0"/>
          <a:ea typeface="Helvetica Neue LT Com 55 Roman" charset="0"/>
          <a:cs typeface="Helvetica Neue LT Com 55 Roman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rgbClr val="0000E7"/>
          </a:solidFill>
          <a:latin typeface="Helvetica Neue LT Com 55 Roman" charset="0"/>
          <a:ea typeface="Helvetica Neue LT Com 55 Roman" charset="0"/>
          <a:cs typeface="Helvetica Neue LT Com 55 Roman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rgbClr val="0000E7"/>
          </a:solidFill>
          <a:latin typeface="Helvetica Neue LT Com 55 Roman" charset="0"/>
          <a:ea typeface="Helvetica Neue LT Com 55 Roman" charset="0"/>
          <a:cs typeface="Helvetica Neue LT Com 55 Roman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x-none" dirty="0"/>
              <a:t>Click </a:t>
            </a:r>
            <a:r>
              <a:rPr lang="de-DE" altLang="x-none" dirty="0" err="1"/>
              <a:t>to</a:t>
            </a:r>
            <a:r>
              <a:rPr lang="de-DE" altLang="x-none" dirty="0"/>
              <a:t> </a:t>
            </a:r>
            <a:r>
              <a:rPr lang="de-DE" altLang="x-none" dirty="0" err="1"/>
              <a:t>edit</a:t>
            </a:r>
            <a:r>
              <a:rPr lang="de-DE" altLang="x-none" dirty="0"/>
              <a:t>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x-none" dirty="0"/>
              <a:t>Click </a:t>
            </a:r>
            <a:r>
              <a:rPr lang="de-DE" altLang="x-none" dirty="0" err="1"/>
              <a:t>to</a:t>
            </a:r>
            <a:r>
              <a:rPr lang="de-DE" altLang="x-none" dirty="0"/>
              <a:t> </a:t>
            </a:r>
            <a:r>
              <a:rPr lang="de-DE" altLang="x-none" dirty="0" err="1"/>
              <a:t>edit</a:t>
            </a:r>
            <a:r>
              <a:rPr lang="de-DE" altLang="x-none" dirty="0"/>
              <a:t> Master </a:t>
            </a:r>
            <a:r>
              <a:rPr lang="de-DE" altLang="x-none" dirty="0" err="1"/>
              <a:t>text</a:t>
            </a:r>
            <a:r>
              <a:rPr lang="de-DE" altLang="x-none" dirty="0"/>
              <a:t> </a:t>
            </a:r>
            <a:r>
              <a:rPr lang="de-DE" altLang="x-none" dirty="0" err="1"/>
              <a:t>styles</a:t>
            </a:r>
            <a:endParaRPr lang="de-DE" altLang="x-none" dirty="0"/>
          </a:p>
          <a:p>
            <a:pPr lvl="1"/>
            <a:r>
              <a:rPr lang="de-DE" altLang="x-none" dirty="0"/>
              <a:t>Second </a:t>
            </a:r>
            <a:r>
              <a:rPr lang="de-DE" altLang="x-none" dirty="0" err="1"/>
              <a:t>level</a:t>
            </a:r>
            <a:endParaRPr lang="de-DE" altLang="x-none" dirty="0"/>
          </a:p>
          <a:p>
            <a:pPr lvl="2"/>
            <a:r>
              <a:rPr lang="de-DE" altLang="x-none" dirty="0"/>
              <a:t>Third </a:t>
            </a:r>
            <a:r>
              <a:rPr lang="de-DE" altLang="x-none" dirty="0" err="1"/>
              <a:t>level</a:t>
            </a:r>
            <a:endParaRPr lang="de-DE" altLang="x-none" dirty="0"/>
          </a:p>
          <a:p>
            <a:pPr lvl="3"/>
            <a:r>
              <a:rPr lang="de-DE" altLang="x-none" dirty="0" err="1"/>
              <a:t>Fourth</a:t>
            </a:r>
            <a:r>
              <a:rPr lang="de-DE" altLang="x-none" dirty="0"/>
              <a:t> </a:t>
            </a:r>
            <a:r>
              <a:rPr lang="de-DE" altLang="x-none" dirty="0" err="1"/>
              <a:t>level</a:t>
            </a:r>
            <a:endParaRPr lang="de-DE" altLang="x-none" dirty="0"/>
          </a:p>
          <a:p>
            <a:pPr lvl="4"/>
            <a:r>
              <a:rPr lang="de-DE" altLang="x-none" dirty="0" err="1"/>
              <a:t>Fifth</a:t>
            </a:r>
            <a:r>
              <a:rPr lang="de-DE" altLang="x-none" dirty="0"/>
              <a:t> </a:t>
            </a:r>
            <a:r>
              <a:rPr lang="de-DE" altLang="x-none" dirty="0" err="1"/>
              <a:t>level</a:t>
            </a:r>
            <a:endParaRPr lang="de-DE" altLang="x-none" dirty="0"/>
          </a:p>
        </p:txBody>
      </p:sp>
      <p:sp>
        <p:nvSpPr>
          <p:cNvPr id="7" name="Rectangle 4"/>
          <p:cNvSpPr txBox="1">
            <a:spLocks noChangeArrowheads="1"/>
          </p:cNvSpPr>
          <p:nvPr userDrawn="1"/>
        </p:nvSpPr>
        <p:spPr bwMode="auto">
          <a:xfrm>
            <a:off x="685800" y="6453188"/>
            <a:ext cx="7772400" cy="25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0" i="0" kern="1200" smtClean="0">
                <a:solidFill>
                  <a:schemeClr val="tx1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>
              <a:tabLst>
                <a:tab pos="5408613" algn="l"/>
              </a:tabLst>
              <a:defRPr/>
            </a:pPr>
            <a:r>
              <a:rPr lang="de-DE" altLang="x-none" dirty="0">
                <a:solidFill>
                  <a:schemeClr val="bg1">
                    <a:lumMod val="20000"/>
                    <a:lumOff val="80000"/>
                  </a:schemeClr>
                </a:solidFill>
              </a:rPr>
              <a:t>30 April 2017</a:t>
            </a:r>
            <a:r>
              <a:rPr lang="de-DE" altLang="x-none" dirty="0"/>
              <a:t>	</a:t>
            </a:r>
            <a:r>
              <a:rPr lang="de-DE" altLang="x-none" dirty="0">
                <a:solidFill>
                  <a:schemeClr val="bg1">
                    <a:lumMod val="20000"/>
                    <a:lumOff val="80000"/>
                  </a:schemeClr>
                </a:solidFill>
              </a:rPr>
              <a:t>41. Edgar-Lüscher-Seminar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2F2F2"/>
          </a:solidFill>
          <a:latin typeface="Helvetica Neue LT Com 65 Medium" charset="0"/>
          <a:ea typeface="Helvetica Neue LT Com 65 Medium" charset="0"/>
          <a:cs typeface="Helvetica Neue LT Com 65 Medium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2F2F2"/>
          </a:solidFill>
          <a:latin typeface="Helvetica Neue LT Com 65 Medium" charset="0"/>
          <a:ea typeface="Helvetica Neue LT Com 65 Medium" charset="0"/>
          <a:cs typeface="Helvetica Neue LT Com 65 Medium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2F2F2"/>
          </a:solidFill>
          <a:latin typeface="Helvetica Neue LT Com 65 Medium" charset="0"/>
          <a:ea typeface="Helvetica Neue LT Com 65 Medium" charset="0"/>
          <a:cs typeface="Helvetica Neue LT Com 65 Medium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2F2F2"/>
          </a:solidFill>
          <a:latin typeface="Helvetica Neue LT Com 65 Medium" charset="0"/>
          <a:ea typeface="Helvetica Neue LT Com 65 Medium" charset="0"/>
          <a:cs typeface="Helvetica Neue LT Com 65 Medium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2F2F2"/>
          </a:solidFill>
          <a:latin typeface="Helvetica Neue LT Com 65 Medium" charset="0"/>
          <a:ea typeface="Helvetica Neue LT Com 65 Medium" charset="0"/>
          <a:cs typeface="Helvetica Neue LT Com 65 Medium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rgbClr val="F2F2F2"/>
          </a:solidFill>
          <a:latin typeface="Helvetica Neue LT Com 55 Roman" charset="0"/>
          <a:ea typeface="Helvetica Neue LT Com 55 Roman" charset="0"/>
          <a:cs typeface="Helvetica Neue LT Com 55 Roman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rgbClr val="F2F2F2"/>
          </a:solidFill>
          <a:latin typeface="Helvetica Neue LT Com 55 Roman" charset="0"/>
          <a:ea typeface="Helvetica Neue LT Com 55 Roman" charset="0"/>
          <a:cs typeface="Helvetica Neue LT Com 55 Roman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rgbClr val="F2F2F2"/>
          </a:solidFill>
          <a:latin typeface="Helvetica Neue LT Com 55 Roman" charset="0"/>
          <a:ea typeface="Helvetica Neue LT Com 55 Roman" charset="0"/>
          <a:cs typeface="Helvetica Neue LT Com 55 Roman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rgbClr val="F2F2F2"/>
          </a:solidFill>
          <a:latin typeface="Helvetica Neue LT Com 55 Roman" charset="0"/>
          <a:ea typeface="Helvetica Neue LT Com 55 Roman" charset="0"/>
          <a:cs typeface="Helvetica Neue LT Com 55 Roman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rgbClr val="F2F2F2"/>
          </a:solidFill>
          <a:latin typeface="Helvetica Neue LT Com 55 Roman" charset="0"/>
          <a:ea typeface="Helvetica Neue LT Com 55 Roman" charset="0"/>
          <a:cs typeface="Helvetica Neue LT Com 55 Roman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1.tiff"/><Relationship Id="rId3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22.png"/><Relationship Id="rId1" Type="http://schemas.microsoft.com/office/2007/relationships/media" Target="file:////Users/bleibund/Bruno/Talks/popular/sn98bu_movie.mpeg" TargetMode="External"/><Relationship Id="rId2" Type="http://schemas.openxmlformats.org/officeDocument/2006/relationships/video" Target="file:////Users/bleibund/Bruno/Talks/popular/sn98bu_movie.mpe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Relationship Id="rId3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2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Relationship Id="rId3" Type="http://schemas.openxmlformats.org/officeDocument/2006/relationships/image" Target="../media/image7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3.emf"/><Relationship Id="rId3" Type="http://schemas.openxmlformats.org/officeDocument/2006/relationships/image" Target="../media/image6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7.emf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8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71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72.w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73.wmf"/><Relationship Id="rId10" Type="http://schemas.openxmlformats.org/officeDocument/2006/relationships/oleObject" Target="../embeddings/oleObject4.bin"/><Relationship Id="rId11" Type="http://schemas.openxmlformats.org/officeDocument/2006/relationships/image" Target="../media/image74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tif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jpeg"/><Relationship Id="rId6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85.w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86.wmf"/><Relationship Id="rId8" Type="http://schemas.openxmlformats.org/officeDocument/2006/relationships/oleObject" Target="../embeddings/oleObject7.bin"/><Relationship Id="rId9" Type="http://schemas.openxmlformats.org/officeDocument/2006/relationships/image" Target="../media/image87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emf"/><Relationship Id="rId3" Type="http://schemas.openxmlformats.org/officeDocument/2006/relationships/image" Target="../media/image91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4" Type="http://schemas.openxmlformats.org/officeDocument/2006/relationships/image" Target="../media/image93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4" Type="http://schemas.openxmlformats.org/officeDocument/2006/relationships/image" Target="../media/image96.wmf"/><Relationship Id="rId5" Type="http://schemas.openxmlformats.org/officeDocument/2006/relationships/image" Target="../media/image97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w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8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de-DE" altLang="x-none" dirty="0" smtClean="0">
                <a:solidFill>
                  <a:schemeClr val="accent4"/>
                </a:solidFill>
              </a:rPr>
              <a:t>Supernovae und Kosmologie 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en-GB" altLang="x-none" smtClean="0">
                <a:solidFill>
                  <a:schemeClr val="accent6"/>
                </a:solidFill>
              </a:rPr>
              <a:t>Bruno Leibundgut</a:t>
            </a:r>
          </a:p>
          <a:p>
            <a:pPr>
              <a:defRPr/>
            </a:pPr>
            <a:r>
              <a:rPr lang="en-GB" altLang="x-none" smtClean="0">
                <a:solidFill>
                  <a:schemeClr val="accent6"/>
                </a:solidFill>
              </a:rPr>
              <a:t>European Southern Observatory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Cassiopeia 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952" y="1511955"/>
            <a:ext cx="6767424" cy="48693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7704" y="5795972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smtClean="0">
                <a:solidFill>
                  <a:schemeClr val="bg1">
                    <a:lumMod val="20000"/>
                    <a:lumOff val="80000"/>
                  </a:schemeClr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HST</a:t>
            </a:r>
            <a:endParaRPr lang="en-US" b="0" dirty="0" smtClean="0">
              <a:solidFill>
                <a:schemeClr val="bg1">
                  <a:lumMod val="20000"/>
                  <a:lumOff val="80000"/>
                </a:schemeClr>
              </a:solidFill>
              <a:latin typeface="Helvetica Neue LT Com 55 Roman" charset="0"/>
              <a:ea typeface="Helvetica Neue LT Com 55 Roman" charset="0"/>
              <a:cs typeface="Helvetica Neue LT Com 55 Roman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96640" y="1484643"/>
            <a:ext cx="5950719" cy="5048469"/>
            <a:chOff x="1596640" y="1484643"/>
            <a:chExt cx="5950719" cy="504846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96640" y="1484643"/>
              <a:ext cx="5950719" cy="504846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835696" y="5803140"/>
              <a:ext cx="1067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 smtClean="0">
                  <a:solidFill>
                    <a:schemeClr val="bg1">
                      <a:lumMod val="20000"/>
                      <a:lumOff val="80000"/>
                    </a:schemeClr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Chandra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021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de-DE" altLang="x-none" smtClean="0">
                <a:solidFill>
                  <a:schemeClr val="accent4"/>
                </a:solidFill>
              </a:rPr>
              <a:t>Supernovae</a:t>
            </a:r>
          </a:p>
        </p:txBody>
      </p:sp>
      <p:sp>
        <p:nvSpPr>
          <p:cNvPr id="207875" name="Rectangle 3"/>
          <p:cNvSpPr>
            <a:spLocks noGrp="1" noChangeArrowheads="1"/>
          </p:cNvSpPr>
          <p:nvPr>
            <p:ph idx="1"/>
          </p:nvPr>
        </p:nvSpPr>
        <p:spPr>
          <a:xfrm>
            <a:off x="827088" y="1052513"/>
            <a:ext cx="7772400" cy="56896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de-DE" altLang="x-none" dirty="0" smtClean="0">
                <a:solidFill>
                  <a:schemeClr val="accent6"/>
                </a:solidFill>
              </a:rPr>
              <a:t>Historische Supernovae</a:t>
            </a:r>
          </a:p>
          <a:p>
            <a:pPr lvl="1">
              <a:lnSpc>
                <a:spcPct val="70000"/>
              </a:lnSpc>
              <a:buFontTx/>
              <a:buNone/>
              <a:defRPr/>
            </a:pPr>
            <a:r>
              <a:rPr lang="de-DE" altLang="x-none" sz="2400" dirty="0" smtClean="0">
                <a:solidFill>
                  <a:srgbClr val="000000"/>
                </a:solidFill>
              </a:rPr>
              <a:t>SN 1006 (in Lupus)</a:t>
            </a:r>
          </a:p>
          <a:p>
            <a:pPr lvl="1">
              <a:lnSpc>
                <a:spcPct val="70000"/>
              </a:lnSpc>
              <a:buFontTx/>
              <a:buNone/>
              <a:defRPr/>
            </a:pPr>
            <a:r>
              <a:rPr lang="de-DE" altLang="x-none" sz="2400" dirty="0" smtClean="0">
                <a:solidFill>
                  <a:srgbClr val="000000"/>
                </a:solidFill>
              </a:rPr>
              <a:t>SN 1054 (Krebs Nebel in Taurus)</a:t>
            </a:r>
          </a:p>
          <a:p>
            <a:pPr lvl="1">
              <a:lnSpc>
                <a:spcPct val="70000"/>
              </a:lnSpc>
              <a:buFontTx/>
              <a:buNone/>
              <a:defRPr/>
            </a:pPr>
            <a:r>
              <a:rPr lang="de-DE" altLang="x-none" sz="2400" dirty="0" smtClean="0">
                <a:solidFill>
                  <a:srgbClr val="000000"/>
                </a:solidFill>
              </a:rPr>
              <a:t>SN 1181 (in </a:t>
            </a:r>
            <a:r>
              <a:rPr lang="de-DE" altLang="x-none" sz="2400" dirty="0" err="1" smtClean="0">
                <a:solidFill>
                  <a:srgbClr val="000000"/>
                </a:solidFill>
              </a:rPr>
              <a:t>Cassiopeia</a:t>
            </a:r>
            <a:r>
              <a:rPr lang="de-DE" altLang="x-none" sz="2400" dirty="0" smtClean="0">
                <a:solidFill>
                  <a:srgbClr val="000000"/>
                </a:solidFill>
              </a:rPr>
              <a:t>)</a:t>
            </a:r>
          </a:p>
          <a:p>
            <a:pPr lvl="1">
              <a:lnSpc>
                <a:spcPct val="70000"/>
              </a:lnSpc>
              <a:buFontTx/>
              <a:buNone/>
              <a:defRPr/>
            </a:pPr>
            <a:r>
              <a:rPr lang="de-DE" altLang="x-none" sz="2400" dirty="0" smtClean="0">
                <a:solidFill>
                  <a:srgbClr val="000000"/>
                </a:solidFill>
              </a:rPr>
              <a:t>De </a:t>
            </a:r>
            <a:r>
              <a:rPr lang="de-DE" altLang="x-none" sz="2400" dirty="0" err="1" smtClean="0">
                <a:solidFill>
                  <a:srgbClr val="000000"/>
                </a:solidFill>
              </a:rPr>
              <a:t>stella</a:t>
            </a:r>
            <a:r>
              <a:rPr lang="de-DE" altLang="x-none" sz="2400" dirty="0" smtClean="0">
                <a:solidFill>
                  <a:srgbClr val="000000"/>
                </a:solidFill>
              </a:rPr>
              <a:t> </a:t>
            </a:r>
            <a:r>
              <a:rPr lang="de-DE" altLang="x-none" sz="2400" dirty="0" err="1" smtClean="0">
                <a:solidFill>
                  <a:srgbClr val="000000"/>
                </a:solidFill>
              </a:rPr>
              <a:t>nova</a:t>
            </a:r>
            <a:r>
              <a:rPr lang="de-DE" altLang="x-none" sz="2400" dirty="0" smtClean="0">
                <a:solidFill>
                  <a:srgbClr val="000000"/>
                </a:solidFill>
              </a:rPr>
              <a:t> (Tycho Brahe) 1572</a:t>
            </a:r>
          </a:p>
          <a:p>
            <a:pPr lvl="1">
              <a:lnSpc>
                <a:spcPct val="70000"/>
              </a:lnSpc>
              <a:buFontTx/>
              <a:buNone/>
              <a:defRPr/>
            </a:pPr>
            <a:r>
              <a:rPr lang="de-DE" altLang="x-none" sz="2400" dirty="0" smtClean="0">
                <a:solidFill>
                  <a:srgbClr val="111111"/>
                </a:solidFill>
              </a:rPr>
              <a:t>Keplers Supernova 1604 </a:t>
            </a:r>
            <a:r>
              <a:rPr lang="de-DE" altLang="x-none" sz="2400" dirty="0" smtClean="0">
                <a:solidFill>
                  <a:srgbClr val="000000"/>
                </a:solidFill>
              </a:rPr>
              <a:t>(in </a:t>
            </a:r>
            <a:r>
              <a:rPr lang="de-DE" altLang="x-none" sz="2400" dirty="0" err="1" smtClean="0">
                <a:solidFill>
                  <a:srgbClr val="000000"/>
                </a:solidFill>
              </a:rPr>
              <a:t>Ophiuchus</a:t>
            </a:r>
            <a:r>
              <a:rPr lang="de-DE" altLang="x-none" sz="2400" dirty="0" smtClean="0">
                <a:solidFill>
                  <a:srgbClr val="000000"/>
                </a:solidFill>
              </a:rPr>
              <a:t>)</a:t>
            </a:r>
          </a:p>
          <a:p>
            <a:pPr lvl="1">
              <a:lnSpc>
                <a:spcPct val="70000"/>
              </a:lnSpc>
              <a:buFontTx/>
              <a:buNone/>
              <a:defRPr/>
            </a:pPr>
            <a:r>
              <a:rPr lang="de-DE" altLang="x-none" sz="2400" dirty="0" err="1" smtClean="0">
                <a:solidFill>
                  <a:srgbClr val="000000"/>
                </a:solidFill>
              </a:rPr>
              <a:t>Cassiopeia</a:t>
            </a:r>
            <a:r>
              <a:rPr lang="de-DE" altLang="x-none" sz="2400" dirty="0" smtClean="0">
                <a:solidFill>
                  <a:srgbClr val="000000"/>
                </a:solidFill>
              </a:rPr>
              <a:t> A (ungef</a:t>
            </a:r>
            <a:r>
              <a:rPr lang="de-DE" altLang="x-none" sz="24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ähr 1680)</a:t>
            </a:r>
          </a:p>
          <a:p>
            <a:pPr lvl="1">
              <a:lnSpc>
                <a:spcPct val="70000"/>
              </a:lnSpc>
              <a:buFontTx/>
              <a:buNone/>
              <a:defRPr/>
            </a:pPr>
            <a:r>
              <a:rPr lang="de-DE" altLang="x-none" sz="2400" dirty="0" smtClean="0">
                <a:solidFill>
                  <a:srgbClr val="000000"/>
                </a:solidFill>
              </a:rPr>
              <a:t>S Andromeda (SN 1885B)</a:t>
            </a:r>
          </a:p>
          <a:p>
            <a:pPr>
              <a:buFontTx/>
              <a:buNone/>
              <a:defRPr/>
            </a:pPr>
            <a:r>
              <a:rPr lang="de-DE" altLang="x-none" dirty="0" smtClean="0">
                <a:solidFill>
                  <a:schemeClr val="accent6"/>
                </a:solidFill>
              </a:rPr>
              <a:t>Supernova Namen</a:t>
            </a:r>
          </a:p>
          <a:p>
            <a:pPr lvl="1">
              <a:lnSpc>
                <a:spcPct val="80000"/>
              </a:lnSpc>
              <a:buFontTx/>
              <a:buNone/>
              <a:defRPr/>
            </a:pPr>
            <a:r>
              <a:rPr lang="de-DE" altLang="x-none" sz="2400" dirty="0" smtClean="0">
                <a:solidFill>
                  <a:srgbClr val="000000"/>
                </a:solidFill>
              </a:rPr>
              <a:t>SN 1987A (erste Supernova im Jahre 1987)</a:t>
            </a:r>
          </a:p>
          <a:p>
            <a:pPr lvl="1">
              <a:lnSpc>
                <a:spcPct val="80000"/>
              </a:lnSpc>
              <a:buFontTx/>
              <a:buNone/>
              <a:defRPr/>
            </a:pPr>
            <a:r>
              <a:rPr lang="de-DE" altLang="x-none" sz="2400" dirty="0" smtClean="0">
                <a:solidFill>
                  <a:srgbClr val="000000"/>
                </a:solidFill>
              </a:rPr>
              <a:t>SN 1994D (vierte Supernova im Jahre 1994)</a:t>
            </a:r>
          </a:p>
          <a:p>
            <a:pPr lvl="1">
              <a:lnSpc>
                <a:spcPct val="80000"/>
              </a:lnSpc>
              <a:buFontTx/>
              <a:buNone/>
              <a:defRPr/>
            </a:pPr>
            <a:r>
              <a:rPr lang="de-DE" altLang="x-none" sz="2400" dirty="0" smtClean="0">
                <a:solidFill>
                  <a:srgbClr val="000000"/>
                </a:solidFill>
              </a:rPr>
              <a:t>SN 1999aa (28. Supernova im Jahre 1999)</a:t>
            </a:r>
          </a:p>
          <a:p>
            <a:pPr lvl="1">
              <a:lnSpc>
                <a:spcPct val="80000"/>
              </a:lnSpc>
              <a:buFontTx/>
              <a:buNone/>
              <a:defRPr/>
            </a:pPr>
            <a:r>
              <a:rPr lang="de-DE" altLang="x-none" sz="2400" dirty="0" smtClean="0">
                <a:solidFill>
                  <a:srgbClr val="000000"/>
                </a:solidFill>
              </a:rPr>
              <a:t>SN 2002ic (219. Supernova im Jahre 2002</a:t>
            </a:r>
            <a:r>
              <a:rPr lang="de-DE" altLang="x-none" dirty="0" smtClean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207881" name="Picture 9" descr="Cygnus_H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72816" y="-247650"/>
            <a:ext cx="14287500" cy="710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7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x-none" smtClean="0"/>
              <a:t>Supernovae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de-DE" altLang="x-none" smtClean="0"/>
              <a:t>Extrem helle Sternexplosionen</a:t>
            </a:r>
          </a:p>
          <a:p>
            <a:r>
              <a:rPr lang="de-DE" altLang="x-none" smtClean="0"/>
              <a:t>Wichtig für die Produktion von schweren chemischen Elementen</a:t>
            </a:r>
            <a:endParaRPr lang="de-DE" altLang="x-non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784976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Supernovae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840432" y="1119336"/>
            <a:ext cx="7620000" cy="5334000"/>
            <a:chOff x="840432" y="1263352"/>
            <a:chExt cx="7620000" cy="5334000"/>
          </a:xfrm>
        </p:grpSpPr>
        <p:grpSp>
          <p:nvGrpSpPr>
            <p:cNvPr id="5" name="Group 4"/>
            <p:cNvGrpSpPr/>
            <p:nvPr/>
          </p:nvGrpSpPr>
          <p:grpSpPr>
            <a:xfrm>
              <a:off x="840432" y="1263352"/>
              <a:ext cx="7620000" cy="5334000"/>
              <a:chOff x="840432" y="1263352"/>
              <a:chExt cx="7620000" cy="5334000"/>
            </a:xfrm>
          </p:grpSpPr>
          <p:pic>
            <p:nvPicPr>
              <p:cNvPr id="3" name="Picture 2" descr="Periodic_table_of_elements.gi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432" y="1263352"/>
                <a:ext cx="7620000" cy="5334000"/>
              </a:xfrm>
              <a:prstGeom prst="rect">
                <a:avLst/>
              </a:prstGeom>
            </p:spPr>
          </p:pic>
          <p:sp>
            <p:nvSpPr>
              <p:cNvPr id="4" name="Rectangle 3"/>
              <p:cNvSpPr/>
              <p:nvPr/>
            </p:nvSpPr>
            <p:spPr>
              <a:xfrm>
                <a:off x="1872000" y="1483200"/>
                <a:ext cx="4032000" cy="13320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026000" y="1916502"/>
              <a:ext cx="7290000" cy="828330"/>
              <a:chOff x="1026000" y="1916502"/>
              <a:chExt cx="7290000" cy="828330"/>
            </a:xfrm>
          </p:grpSpPr>
          <p:sp>
            <p:nvSpPr>
              <p:cNvPr id="7" name="Rectangle 3"/>
              <p:cNvSpPr/>
              <p:nvPr/>
            </p:nvSpPr>
            <p:spPr>
              <a:xfrm>
                <a:off x="1026000" y="1916502"/>
                <a:ext cx="817202" cy="828330"/>
              </a:xfrm>
              <a:custGeom>
                <a:avLst/>
                <a:gdLst>
                  <a:gd name="connsiteX0" fmla="*/ 0 w 396000"/>
                  <a:gd name="connsiteY0" fmla="*/ 0 h 828000"/>
                  <a:gd name="connsiteX1" fmla="*/ 396000 w 396000"/>
                  <a:gd name="connsiteY1" fmla="*/ 0 h 828000"/>
                  <a:gd name="connsiteX2" fmla="*/ 396000 w 396000"/>
                  <a:gd name="connsiteY2" fmla="*/ 828000 h 828000"/>
                  <a:gd name="connsiteX3" fmla="*/ 0 w 396000"/>
                  <a:gd name="connsiteY3" fmla="*/ 828000 h 828000"/>
                  <a:gd name="connsiteX4" fmla="*/ 0 w 396000"/>
                  <a:gd name="connsiteY4" fmla="*/ 0 h 828000"/>
                  <a:gd name="connsiteX0" fmla="*/ 0 w 396000"/>
                  <a:gd name="connsiteY0" fmla="*/ 0 h 828000"/>
                  <a:gd name="connsiteX1" fmla="*/ 396000 w 396000"/>
                  <a:gd name="connsiteY1" fmla="*/ 0 h 828000"/>
                  <a:gd name="connsiteX2" fmla="*/ 390475 w 396000"/>
                  <a:gd name="connsiteY2" fmla="*/ 509266 h 828000"/>
                  <a:gd name="connsiteX3" fmla="*/ 396000 w 396000"/>
                  <a:gd name="connsiteY3" fmla="*/ 828000 h 828000"/>
                  <a:gd name="connsiteX4" fmla="*/ 0 w 396000"/>
                  <a:gd name="connsiteY4" fmla="*/ 828000 h 828000"/>
                  <a:gd name="connsiteX5" fmla="*/ 0 w 396000"/>
                  <a:gd name="connsiteY5" fmla="*/ 0 h 828000"/>
                  <a:gd name="connsiteX0" fmla="*/ 0 w 594934"/>
                  <a:gd name="connsiteY0" fmla="*/ 0 h 828000"/>
                  <a:gd name="connsiteX1" fmla="*/ 396000 w 594934"/>
                  <a:gd name="connsiteY1" fmla="*/ 0 h 828000"/>
                  <a:gd name="connsiteX2" fmla="*/ 390475 w 594934"/>
                  <a:gd name="connsiteY2" fmla="*/ 509266 h 828000"/>
                  <a:gd name="connsiteX3" fmla="*/ 396000 w 594934"/>
                  <a:gd name="connsiteY3" fmla="*/ 828000 h 828000"/>
                  <a:gd name="connsiteX4" fmla="*/ 0 w 594934"/>
                  <a:gd name="connsiteY4" fmla="*/ 828000 h 828000"/>
                  <a:gd name="connsiteX5" fmla="*/ 0 w 594934"/>
                  <a:gd name="connsiteY5" fmla="*/ 0 h 828000"/>
                  <a:gd name="connsiteX0" fmla="*/ 0 w 811174"/>
                  <a:gd name="connsiteY0" fmla="*/ 0 h 828000"/>
                  <a:gd name="connsiteX1" fmla="*/ 396000 w 811174"/>
                  <a:gd name="connsiteY1" fmla="*/ 0 h 828000"/>
                  <a:gd name="connsiteX2" fmla="*/ 390475 w 811174"/>
                  <a:gd name="connsiteY2" fmla="*/ 509266 h 828000"/>
                  <a:gd name="connsiteX3" fmla="*/ 811174 w 811174"/>
                  <a:gd name="connsiteY3" fmla="*/ 819859 h 828000"/>
                  <a:gd name="connsiteX4" fmla="*/ 0 w 811174"/>
                  <a:gd name="connsiteY4" fmla="*/ 828000 h 828000"/>
                  <a:gd name="connsiteX5" fmla="*/ 0 w 811174"/>
                  <a:gd name="connsiteY5" fmla="*/ 0 h 828000"/>
                  <a:gd name="connsiteX0" fmla="*/ 0 w 931600"/>
                  <a:gd name="connsiteY0" fmla="*/ 0 h 828000"/>
                  <a:gd name="connsiteX1" fmla="*/ 396000 w 931600"/>
                  <a:gd name="connsiteY1" fmla="*/ 0 h 828000"/>
                  <a:gd name="connsiteX2" fmla="*/ 797508 w 931600"/>
                  <a:gd name="connsiteY2" fmla="*/ 411570 h 828000"/>
                  <a:gd name="connsiteX3" fmla="*/ 811174 w 931600"/>
                  <a:gd name="connsiteY3" fmla="*/ 819859 h 828000"/>
                  <a:gd name="connsiteX4" fmla="*/ 0 w 931600"/>
                  <a:gd name="connsiteY4" fmla="*/ 828000 h 828000"/>
                  <a:gd name="connsiteX5" fmla="*/ 0 w 931600"/>
                  <a:gd name="connsiteY5" fmla="*/ 0 h 828000"/>
                  <a:gd name="connsiteX0" fmla="*/ 0 w 811174"/>
                  <a:gd name="connsiteY0" fmla="*/ 0 h 828000"/>
                  <a:gd name="connsiteX1" fmla="*/ 396000 w 811174"/>
                  <a:gd name="connsiteY1" fmla="*/ 0 h 828000"/>
                  <a:gd name="connsiteX2" fmla="*/ 797508 w 811174"/>
                  <a:gd name="connsiteY2" fmla="*/ 411570 h 828000"/>
                  <a:gd name="connsiteX3" fmla="*/ 811174 w 811174"/>
                  <a:gd name="connsiteY3" fmla="*/ 819859 h 828000"/>
                  <a:gd name="connsiteX4" fmla="*/ 0 w 811174"/>
                  <a:gd name="connsiteY4" fmla="*/ 828000 h 828000"/>
                  <a:gd name="connsiteX5" fmla="*/ 0 w 811174"/>
                  <a:gd name="connsiteY5" fmla="*/ 0 h 828000"/>
                  <a:gd name="connsiteX0" fmla="*/ 0 w 811174"/>
                  <a:gd name="connsiteY0" fmla="*/ 0 h 828000"/>
                  <a:gd name="connsiteX1" fmla="*/ 396000 w 811174"/>
                  <a:gd name="connsiteY1" fmla="*/ 0 h 828000"/>
                  <a:gd name="connsiteX2" fmla="*/ 585851 w 811174"/>
                  <a:gd name="connsiteY2" fmla="*/ 370864 h 828000"/>
                  <a:gd name="connsiteX3" fmla="*/ 797508 w 811174"/>
                  <a:gd name="connsiteY3" fmla="*/ 411570 h 828000"/>
                  <a:gd name="connsiteX4" fmla="*/ 811174 w 811174"/>
                  <a:gd name="connsiteY4" fmla="*/ 819859 h 828000"/>
                  <a:gd name="connsiteX5" fmla="*/ 0 w 811174"/>
                  <a:gd name="connsiteY5" fmla="*/ 828000 h 828000"/>
                  <a:gd name="connsiteX6" fmla="*/ 0 w 811174"/>
                  <a:gd name="connsiteY6" fmla="*/ 0 h 828000"/>
                  <a:gd name="connsiteX0" fmla="*/ 0 w 811174"/>
                  <a:gd name="connsiteY0" fmla="*/ 0 h 828000"/>
                  <a:gd name="connsiteX1" fmla="*/ 396000 w 811174"/>
                  <a:gd name="connsiteY1" fmla="*/ 0 h 828000"/>
                  <a:gd name="connsiteX2" fmla="*/ 390475 w 811174"/>
                  <a:gd name="connsiteY2" fmla="*/ 395288 h 828000"/>
                  <a:gd name="connsiteX3" fmla="*/ 797508 w 811174"/>
                  <a:gd name="connsiteY3" fmla="*/ 411570 h 828000"/>
                  <a:gd name="connsiteX4" fmla="*/ 811174 w 811174"/>
                  <a:gd name="connsiteY4" fmla="*/ 819859 h 828000"/>
                  <a:gd name="connsiteX5" fmla="*/ 0 w 811174"/>
                  <a:gd name="connsiteY5" fmla="*/ 828000 h 828000"/>
                  <a:gd name="connsiteX6" fmla="*/ 0 w 811174"/>
                  <a:gd name="connsiteY6" fmla="*/ 0 h 828000"/>
                  <a:gd name="connsiteX0" fmla="*/ 0 w 811174"/>
                  <a:gd name="connsiteY0" fmla="*/ 0 h 828000"/>
                  <a:gd name="connsiteX1" fmla="*/ 396000 w 811174"/>
                  <a:gd name="connsiteY1" fmla="*/ 0 h 828000"/>
                  <a:gd name="connsiteX2" fmla="*/ 390475 w 811174"/>
                  <a:gd name="connsiteY2" fmla="*/ 395288 h 828000"/>
                  <a:gd name="connsiteX3" fmla="*/ 797508 w 811174"/>
                  <a:gd name="connsiteY3" fmla="*/ 411570 h 828000"/>
                  <a:gd name="connsiteX4" fmla="*/ 811174 w 811174"/>
                  <a:gd name="connsiteY4" fmla="*/ 819859 h 828000"/>
                  <a:gd name="connsiteX5" fmla="*/ 0 w 811174"/>
                  <a:gd name="connsiteY5" fmla="*/ 828000 h 828000"/>
                  <a:gd name="connsiteX6" fmla="*/ 0 w 811174"/>
                  <a:gd name="connsiteY6" fmla="*/ 0 h 828000"/>
                  <a:gd name="connsiteX0" fmla="*/ 0 w 811174"/>
                  <a:gd name="connsiteY0" fmla="*/ 0 h 828000"/>
                  <a:gd name="connsiteX1" fmla="*/ 396000 w 811174"/>
                  <a:gd name="connsiteY1" fmla="*/ 0 h 828000"/>
                  <a:gd name="connsiteX2" fmla="*/ 797508 w 811174"/>
                  <a:gd name="connsiteY2" fmla="*/ 411570 h 828000"/>
                  <a:gd name="connsiteX3" fmla="*/ 811174 w 811174"/>
                  <a:gd name="connsiteY3" fmla="*/ 819859 h 828000"/>
                  <a:gd name="connsiteX4" fmla="*/ 0 w 811174"/>
                  <a:gd name="connsiteY4" fmla="*/ 828000 h 828000"/>
                  <a:gd name="connsiteX5" fmla="*/ 0 w 811174"/>
                  <a:gd name="connsiteY5" fmla="*/ 0 h 828000"/>
                  <a:gd name="connsiteX0" fmla="*/ 0 w 811174"/>
                  <a:gd name="connsiteY0" fmla="*/ 0 h 828000"/>
                  <a:gd name="connsiteX1" fmla="*/ 396000 w 811174"/>
                  <a:gd name="connsiteY1" fmla="*/ 0 h 828000"/>
                  <a:gd name="connsiteX2" fmla="*/ 593992 w 811174"/>
                  <a:gd name="connsiteY2" fmla="*/ 159191 h 828000"/>
                  <a:gd name="connsiteX3" fmla="*/ 797508 w 811174"/>
                  <a:gd name="connsiteY3" fmla="*/ 411570 h 828000"/>
                  <a:gd name="connsiteX4" fmla="*/ 811174 w 811174"/>
                  <a:gd name="connsiteY4" fmla="*/ 819859 h 828000"/>
                  <a:gd name="connsiteX5" fmla="*/ 0 w 811174"/>
                  <a:gd name="connsiteY5" fmla="*/ 828000 h 828000"/>
                  <a:gd name="connsiteX6" fmla="*/ 0 w 811174"/>
                  <a:gd name="connsiteY6" fmla="*/ 0 h 828000"/>
                  <a:gd name="connsiteX0" fmla="*/ 0 w 811174"/>
                  <a:gd name="connsiteY0" fmla="*/ 0 h 828000"/>
                  <a:gd name="connsiteX1" fmla="*/ 396000 w 811174"/>
                  <a:gd name="connsiteY1" fmla="*/ 0 h 828000"/>
                  <a:gd name="connsiteX2" fmla="*/ 398616 w 811174"/>
                  <a:gd name="connsiteY2" fmla="*/ 419712 h 828000"/>
                  <a:gd name="connsiteX3" fmla="*/ 797508 w 811174"/>
                  <a:gd name="connsiteY3" fmla="*/ 411570 h 828000"/>
                  <a:gd name="connsiteX4" fmla="*/ 811174 w 811174"/>
                  <a:gd name="connsiteY4" fmla="*/ 819859 h 828000"/>
                  <a:gd name="connsiteX5" fmla="*/ 0 w 811174"/>
                  <a:gd name="connsiteY5" fmla="*/ 828000 h 828000"/>
                  <a:gd name="connsiteX6" fmla="*/ 0 w 811174"/>
                  <a:gd name="connsiteY6" fmla="*/ 0 h 828000"/>
                  <a:gd name="connsiteX0" fmla="*/ 0 w 811174"/>
                  <a:gd name="connsiteY0" fmla="*/ 0 h 828000"/>
                  <a:gd name="connsiteX1" fmla="*/ 396000 w 811174"/>
                  <a:gd name="connsiteY1" fmla="*/ 0 h 828000"/>
                  <a:gd name="connsiteX2" fmla="*/ 398616 w 811174"/>
                  <a:gd name="connsiteY2" fmla="*/ 419712 h 828000"/>
                  <a:gd name="connsiteX3" fmla="*/ 797508 w 811174"/>
                  <a:gd name="connsiteY3" fmla="*/ 411570 h 828000"/>
                  <a:gd name="connsiteX4" fmla="*/ 811174 w 811174"/>
                  <a:gd name="connsiteY4" fmla="*/ 819859 h 828000"/>
                  <a:gd name="connsiteX5" fmla="*/ 0 w 811174"/>
                  <a:gd name="connsiteY5" fmla="*/ 828000 h 828000"/>
                  <a:gd name="connsiteX6" fmla="*/ 0 w 811174"/>
                  <a:gd name="connsiteY6" fmla="*/ 0 h 828000"/>
                  <a:gd name="connsiteX0" fmla="*/ 0 w 811174"/>
                  <a:gd name="connsiteY0" fmla="*/ 0 h 828000"/>
                  <a:gd name="connsiteX1" fmla="*/ 396000 w 811174"/>
                  <a:gd name="connsiteY1" fmla="*/ 0 h 828000"/>
                  <a:gd name="connsiteX2" fmla="*/ 398616 w 811174"/>
                  <a:gd name="connsiteY2" fmla="*/ 419712 h 828000"/>
                  <a:gd name="connsiteX3" fmla="*/ 797508 w 811174"/>
                  <a:gd name="connsiteY3" fmla="*/ 411570 h 828000"/>
                  <a:gd name="connsiteX4" fmla="*/ 811174 w 811174"/>
                  <a:gd name="connsiteY4" fmla="*/ 819859 h 828000"/>
                  <a:gd name="connsiteX5" fmla="*/ 0 w 811174"/>
                  <a:gd name="connsiteY5" fmla="*/ 828000 h 828000"/>
                  <a:gd name="connsiteX6" fmla="*/ 0 w 811174"/>
                  <a:gd name="connsiteY6" fmla="*/ 0 h 828000"/>
                  <a:gd name="connsiteX0" fmla="*/ 0 w 811174"/>
                  <a:gd name="connsiteY0" fmla="*/ 0 h 828000"/>
                  <a:gd name="connsiteX1" fmla="*/ 396000 w 811174"/>
                  <a:gd name="connsiteY1" fmla="*/ 0 h 828000"/>
                  <a:gd name="connsiteX2" fmla="*/ 398616 w 811174"/>
                  <a:gd name="connsiteY2" fmla="*/ 419712 h 828000"/>
                  <a:gd name="connsiteX3" fmla="*/ 797508 w 811174"/>
                  <a:gd name="connsiteY3" fmla="*/ 411570 h 828000"/>
                  <a:gd name="connsiteX4" fmla="*/ 811174 w 811174"/>
                  <a:gd name="connsiteY4" fmla="*/ 819859 h 828000"/>
                  <a:gd name="connsiteX5" fmla="*/ 0 w 811174"/>
                  <a:gd name="connsiteY5" fmla="*/ 828000 h 828000"/>
                  <a:gd name="connsiteX6" fmla="*/ 0 w 811174"/>
                  <a:gd name="connsiteY6" fmla="*/ 0 h 828000"/>
                  <a:gd name="connsiteX0" fmla="*/ 0 w 811174"/>
                  <a:gd name="connsiteY0" fmla="*/ 330 h 828330"/>
                  <a:gd name="connsiteX1" fmla="*/ 396000 w 811174"/>
                  <a:gd name="connsiteY1" fmla="*/ 330 h 828330"/>
                  <a:gd name="connsiteX2" fmla="*/ 398616 w 811174"/>
                  <a:gd name="connsiteY2" fmla="*/ 420042 h 828330"/>
                  <a:gd name="connsiteX3" fmla="*/ 797508 w 811174"/>
                  <a:gd name="connsiteY3" fmla="*/ 411900 h 828330"/>
                  <a:gd name="connsiteX4" fmla="*/ 811174 w 811174"/>
                  <a:gd name="connsiteY4" fmla="*/ 820189 h 828330"/>
                  <a:gd name="connsiteX5" fmla="*/ 0 w 811174"/>
                  <a:gd name="connsiteY5" fmla="*/ 828330 h 828330"/>
                  <a:gd name="connsiteX6" fmla="*/ 0 w 811174"/>
                  <a:gd name="connsiteY6" fmla="*/ 330 h 828330"/>
                  <a:gd name="connsiteX0" fmla="*/ 0 w 811174"/>
                  <a:gd name="connsiteY0" fmla="*/ 330 h 828330"/>
                  <a:gd name="connsiteX1" fmla="*/ 396000 w 811174"/>
                  <a:gd name="connsiteY1" fmla="*/ 330 h 828330"/>
                  <a:gd name="connsiteX2" fmla="*/ 398616 w 811174"/>
                  <a:gd name="connsiteY2" fmla="*/ 420042 h 828330"/>
                  <a:gd name="connsiteX3" fmla="*/ 797508 w 811174"/>
                  <a:gd name="connsiteY3" fmla="*/ 411900 h 828330"/>
                  <a:gd name="connsiteX4" fmla="*/ 811174 w 811174"/>
                  <a:gd name="connsiteY4" fmla="*/ 820189 h 828330"/>
                  <a:gd name="connsiteX5" fmla="*/ 0 w 811174"/>
                  <a:gd name="connsiteY5" fmla="*/ 828330 h 828330"/>
                  <a:gd name="connsiteX6" fmla="*/ 0 w 811174"/>
                  <a:gd name="connsiteY6" fmla="*/ 330 h 828330"/>
                  <a:gd name="connsiteX0" fmla="*/ 0 w 811174"/>
                  <a:gd name="connsiteY0" fmla="*/ 330 h 828330"/>
                  <a:gd name="connsiteX1" fmla="*/ 396000 w 811174"/>
                  <a:gd name="connsiteY1" fmla="*/ 330 h 828330"/>
                  <a:gd name="connsiteX2" fmla="*/ 398616 w 811174"/>
                  <a:gd name="connsiteY2" fmla="*/ 420042 h 828330"/>
                  <a:gd name="connsiteX3" fmla="*/ 797508 w 811174"/>
                  <a:gd name="connsiteY3" fmla="*/ 411900 h 828330"/>
                  <a:gd name="connsiteX4" fmla="*/ 811174 w 811174"/>
                  <a:gd name="connsiteY4" fmla="*/ 820189 h 828330"/>
                  <a:gd name="connsiteX5" fmla="*/ 0 w 811174"/>
                  <a:gd name="connsiteY5" fmla="*/ 828330 h 828330"/>
                  <a:gd name="connsiteX6" fmla="*/ 0 w 811174"/>
                  <a:gd name="connsiteY6" fmla="*/ 330 h 828330"/>
                  <a:gd name="connsiteX0" fmla="*/ 0 w 811174"/>
                  <a:gd name="connsiteY0" fmla="*/ 330 h 828330"/>
                  <a:gd name="connsiteX1" fmla="*/ 396000 w 811174"/>
                  <a:gd name="connsiteY1" fmla="*/ 330 h 828330"/>
                  <a:gd name="connsiteX2" fmla="*/ 398616 w 811174"/>
                  <a:gd name="connsiteY2" fmla="*/ 420042 h 828330"/>
                  <a:gd name="connsiteX3" fmla="*/ 797508 w 811174"/>
                  <a:gd name="connsiteY3" fmla="*/ 411900 h 828330"/>
                  <a:gd name="connsiteX4" fmla="*/ 811174 w 811174"/>
                  <a:gd name="connsiteY4" fmla="*/ 820189 h 828330"/>
                  <a:gd name="connsiteX5" fmla="*/ 0 w 811174"/>
                  <a:gd name="connsiteY5" fmla="*/ 828330 h 828330"/>
                  <a:gd name="connsiteX6" fmla="*/ 0 w 811174"/>
                  <a:gd name="connsiteY6" fmla="*/ 330 h 828330"/>
                  <a:gd name="connsiteX0" fmla="*/ 0 w 811174"/>
                  <a:gd name="connsiteY0" fmla="*/ 330 h 828330"/>
                  <a:gd name="connsiteX1" fmla="*/ 396000 w 811174"/>
                  <a:gd name="connsiteY1" fmla="*/ 330 h 828330"/>
                  <a:gd name="connsiteX2" fmla="*/ 398616 w 811174"/>
                  <a:gd name="connsiteY2" fmla="*/ 420042 h 828330"/>
                  <a:gd name="connsiteX3" fmla="*/ 797508 w 811174"/>
                  <a:gd name="connsiteY3" fmla="*/ 444465 h 828330"/>
                  <a:gd name="connsiteX4" fmla="*/ 811174 w 811174"/>
                  <a:gd name="connsiteY4" fmla="*/ 820189 h 828330"/>
                  <a:gd name="connsiteX5" fmla="*/ 0 w 811174"/>
                  <a:gd name="connsiteY5" fmla="*/ 828330 h 828330"/>
                  <a:gd name="connsiteX6" fmla="*/ 0 w 811174"/>
                  <a:gd name="connsiteY6" fmla="*/ 330 h 828330"/>
                  <a:gd name="connsiteX0" fmla="*/ 0 w 814130"/>
                  <a:gd name="connsiteY0" fmla="*/ 330 h 828330"/>
                  <a:gd name="connsiteX1" fmla="*/ 396000 w 814130"/>
                  <a:gd name="connsiteY1" fmla="*/ 330 h 828330"/>
                  <a:gd name="connsiteX2" fmla="*/ 398616 w 814130"/>
                  <a:gd name="connsiteY2" fmla="*/ 420042 h 828330"/>
                  <a:gd name="connsiteX3" fmla="*/ 813789 w 814130"/>
                  <a:gd name="connsiteY3" fmla="*/ 428182 h 828330"/>
                  <a:gd name="connsiteX4" fmla="*/ 811174 w 814130"/>
                  <a:gd name="connsiteY4" fmla="*/ 820189 h 828330"/>
                  <a:gd name="connsiteX5" fmla="*/ 0 w 814130"/>
                  <a:gd name="connsiteY5" fmla="*/ 828330 h 828330"/>
                  <a:gd name="connsiteX6" fmla="*/ 0 w 814130"/>
                  <a:gd name="connsiteY6" fmla="*/ 330 h 828330"/>
                  <a:gd name="connsiteX0" fmla="*/ 0 w 814130"/>
                  <a:gd name="connsiteY0" fmla="*/ 330 h 828330"/>
                  <a:gd name="connsiteX1" fmla="*/ 396000 w 814130"/>
                  <a:gd name="connsiteY1" fmla="*/ 330 h 828330"/>
                  <a:gd name="connsiteX2" fmla="*/ 398616 w 814130"/>
                  <a:gd name="connsiteY2" fmla="*/ 420042 h 828330"/>
                  <a:gd name="connsiteX3" fmla="*/ 813789 w 814130"/>
                  <a:gd name="connsiteY3" fmla="*/ 428182 h 828330"/>
                  <a:gd name="connsiteX4" fmla="*/ 811174 w 814130"/>
                  <a:gd name="connsiteY4" fmla="*/ 820189 h 828330"/>
                  <a:gd name="connsiteX5" fmla="*/ 0 w 814130"/>
                  <a:gd name="connsiteY5" fmla="*/ 828330 h 828330"/>
                  <a:gd name="connsiteX6" fmla="*/ 0 w 814130"/>
                  <a:gd name="connsiteY6" fmla="*/ 330 h 828330"/>
                  <a:gd name="connsiteX0" fmla="*/ 0 w 817202"/>
                  <a:gd name="connsiteY0" fmla="*/ 330 h 828330"/>
                  <a:gd name="connsiteX1" fmla="*/ 396000 w 817202"/>
                  <a:gd name="connsiteY1" fmla="*/ 330 h 828330"/>
                  <a:gd name="connsiteX2" fmla="*/ 398616 w 817202"/>
                  <a:gd name="connsiteY2" fmla="*/ 420042 h 828330"/>
                  <a:gd name="connsiteX3" fmla="*/ 816964 w 817202"/>
                  <a:gd name="connsiteY3" fmla="*/ 418657 h 828330"/>
                  <a:gd name="connsiteX4" fmla="*/ 811174 w 817202"/>
                  <a:gd name="connsiteY4" fmla="*/ 820189 h 828330"/>
                  <a:gd name="connsiteX5" fmla="*/ 0 w 817202"/>
                  <a:gd name="connsiteY5" fmla="*/ 828330 h 828330"/>
                  <a:gd name="connsiteX6" fmla="*/ 0 w 817202"/>
                  <a:gd name="connsiteY6" fmla="*/ 330 h 82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7202" h="828330">
                    <a:moveTo>
                      <a:pt x="0" y="330"/>
                    </a:moveTo>
                    <a:lnTo>
                      <a:pt x="396000" y="330"/>
                    </a:lnTo>
                    <a:cubicBezTo>
                      <a:pt x="389171" y="-13845"/>
                      <a:pt x="421246" y="432860"/>
                      <a:pt x="398616" y="420042"/>
                    </a:cubicBezTo>
                    <a:cubicBezTo>
                      <a:pt x="384128" y="415365"/>
                      <a:pt x="805595" y="428466"/>
                      <a:pt x="816964" y="418657"/>
                    </a:cubicBezTo>
                    <a:cubicBezTo>
                      <a:pt x="818806" y="524902"/>
                      <a:pt x="809332" y="713944"/>
                      <a:pt x="811174" y="820189"/>
                    </a:cubicBezTo>
                    <a:lnTo>
                      <a:pt x="0" y="828330"/>
                    </a:lnTo>
                    <a:lnTo>
                      <a:pt x="0" y="330"/>
                    </a:lnTo>
                    <a:close/>
                  </a:path>
                </a:pathLst>
              </a:custGeom>
              <a:noFill/>
              <a:ln w="635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920000" y="1916502"/>
                <a:ext cx="396000" cy="432378"/>
              </a:xfrm>
              <a:prstGeom prst="rect">
                <a:avLst/>
              </a:prstGeom>
              <a:noFill/>
              <a:ln w="635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6177797" y="1340768"/>
            <a:ext cx="1176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0" dirty="0" smtClean="0">
                <a:solidFill>
                  <a:srgbClr val="FF0000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Urknall</a:t>
            </a:r>
            <a:endParaRPr lang="de-DE" b="0" dirty="0">
              <a:solidFill>
                <a:srgbClr val="FF0000"/>
              </a:solidFill>
              <a:latin typeface="Helvetica Neue LT Com 55 Roman" charset="0"/>
              <a:ea typeface="Helvetica Neue LT Com 55 Roman" charset="0"/>
              <a:cs typeface="Helvetica Neue LT Com 55 Roman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25999" y="2188784"/>
            <a:ext cx="7308001" cy="1240216"/>
            <a:chOff x="1025999" y="2332800"/>
            <a:chExt cx="7308001" cy="1240216"/>
          </a:xfrm>
        </p:grpSpPr>
        <p:grpSp>
          <p:nvGrpSpPr>
            <p:cNvPr id="12" name="Group 11"/>
            <p:cNvGrpSpPr/>
            <p:nvPr/>
          </p:nvGrpSpPr>
          <p:grpSpPr>
            <a:xfrm>
              <a:off x="1025999" y="2332800"/>
              <a:ext cx="7308001" cy="1240216"/>
              <a:chOff x="1025999" y="2332800"/>
              <a:chExt cx="7308001" cy="1240216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5886000" y="2332800"/>
                <a:ext cx="2448000" cy="810000"/>
              </a:xfrm>
              <a:prstGeom prst="rect">
                <a:avLst/>
              </a:prstGeom>
              <a:noFill/>
              <a:ln w="635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025999" y="2737228"/>
                <a:ext cx="3250363" cy="835788"/>
              </a:xfrm>
              <a:custGeom>
                <a:avLst/>
                <a:gdLst>
                  <a:gd name="connsiteX0" fmla="*/ 0 w 3257968"/>
                  <a:gd name="connsiteY0" fmla="*/ 0 h 828184"/>
                  <a:gd name="connsiteX1" fmla="*/ 3257968 w 3257968"/>
                  <a:gd name="connsiteY1" fmla="*/ 0 h 828184"/>
                  <a:gd name="connsiteX2" fmla="*/ 3257968 w 3257968"/>
                  <a:gd name="connsiteY2" fmla="*/ 828184 h 828184"/>
                  <a:gd name="connsiteX3" fmla="*/ 0 w 3257968"/>
                  <a:gd name="connsiteY3" fmla="*/ 828184 h 828184"/>
                  <a:gd name="connsiteX4" fmla="*/ 0 w 3257968"/>
                  <a:gd name="connsiteY4" fmla="*/ 0 h 828184"/>
                  <a:gd name="connsiteX0" fmla="*/ 0 w 3259389"/>
                  <a:gd name="connsiteY0" fmla="*/ 3343 h 831527"/>
                  <a:gd name="connsiteX1" fmla="*/ 3257968 w 3259389"/>
                  <a:gd name="connsiteY1" fmla="*/ 3343 h 831527"/>
                  <a:gd name="connsiteX2" fmla="*/ 3259389 w 3259389"/>
                  <a:gd name="connsiteY2" fmla="*/ 0 h 831527"/>
                  <a:gd name="connsiteX3" fmla="*/ 3257968 w 3259389"/>
                  <a:gd name="connsiteY3" fmla="*/ 831527 h 831527"/>
                  <a:gd name="connsiteX4" fmla="*/ 0 w 3259389"/>
                  <a:gd name="connsiteY4" fmla="*/ 831527 h 831527"/>
                  <a:gd name="connsiteX5" fmla="*/ 0 w 3259389"/>
                  <a:gd name="connsiteY5" fmla="*/ 3343 h 831527"/>
                  <a:gd name="connsiteX0" fmla="*/ 0 w 3257968"/>
                  <a:gd name="connsiteY0" fmla="*/ 0 h 828184"/>
                  <a:gd name="connsiteX1" fmla="*/ 3257968 w 3257968"/>
                  <a:gd name="connsiteY1" fmla="*/ 0 h 828184"/>
                  <a:gd name="connsiteX2" fmla="*/ 806793 w 3257968"/>
                  <a:gd name="connsiteY2" fmla="*/ 399706 h 828184"/>
                  <a:gd name="connsiteX3" fmla="*/ 3257968 w 3257968"/>
                  <a:gd name="connsiteY3" fmla="*/ 828184 h 828184"/>
                  <a:gd name="connsiteX4" fmla="*/ 0 w 3257968"/>
                  <a:gd name="connsiteY4" fmla="*/ 828184 h 828184"/>
                  <a:gd name="connsiteX5" fmla="*/ 0 w 3257968"/>
                  <a:gd name="connsiteY5" fmla="*/ 0 h 828184"/>
                  <a:gd name="connsiteX0" fmla="*/ 0 w 3257968"/>
                  <a:gd name="connsiteY0" fmla="*/ 0 h 828184"/>
                  <a:gd name="connsiteX1" fmla="*/ 3257968 w 3257968"/>
                  <a:gd name="connsiteY1" fmla="*/ 0 h 828184"/>
                  <a:gd name="connsiteX2" fmla="*/ 806793 w 3257968"/>
                  <a:gd name="connsiteY2" fmla="*/ 399706 h 828184"/>
                  <a:gd name="connsiteX3" fmla="*/ 3257968 w 3257968"/>
                  <a:gd name="connsiteY3" fmla="*/ 828184 h 828184"/>
                  <a:gd name="connsiteX4" fmla="*/ 0 w 3257968"/>
                  <a:gd name="connsiteY4" fmla="*/ 828184 h 828184"/>
                  <a:gd name="connsiteX5" fmla="*/ 0 w 3257968"/>
                  <a:gd name="connsiteY5" fmla="*/ 0 h 828184"/>
                  <a:gd name="connsiteX0" fmla="*/ 0 w 3257968"/>
                  <a:gd name="connsiteY0" fmla="*/ 0 h 828184"/>
                  <a:gd name="connsiteX1" fmla="*/ 3257968 w 3257968"/>
                  <a:gd name="connsiteY1" fmla="*/ 0 h 828184"/>
                  <a:gd name="connsiteX2" fmla="*/ 806793 w 3257968"/>
                  <a:gd name="connsiteY2" fmla="*/ 399706 h 828184"/>
                  <a:gd name="connsiteX3" fmla="*/ 3257968 w 3257968"/>
                  <a:gd name="connsiteY3" fmla="*/ 828184 h 828184"/>
                  <a:gd name="connsiteX4" fmla="*/ 0 w 3257968"/>
                  <a:gd name="connsiteY4" fmla="*/ 828184 h 828184"/>
                  <a:gd name="connsiteX5" fmla="*/ 0 w 3257968"/>
                  <a:gd name="connsiteY5" fmla="*/ 0 h 828184"/>
                  <a:gd name="connsiteX0" fmla="*/ 0 w 3257968"/>
                  <a:gd name="connsiteY0" fmla="*/ 0 h 828184"/>
                  <a:gd name="connsiteX1" fmla="*/ 809175 w 3257968"/>
                  <a:gd name="connsiteY1" fmla="*/ 3803 h 828184"/>
                  <a:gd name="connsiteX2" fmla="*/ 806793 w 3257968"/>
                  <a:gd name="connsiteY2" fmla="*/ 399706 h 828184"/>
                  <a:gd name="connsiteX3" fmla="*/ 3257968 w 3257968"/>
                  <a:gd name="connsiteY3" fmla="*/ 828184 h 828184"/>
                  <a:gd name="connsiteX4" fmla="*/ 0 w 3257968"/>
                  <a:gd name="connsiteY4" fmla="*/ 828184 h 828184"/>
                  <a:gd name="connsiteX5" fmla="*/ 0 w 3257968"/>
                  <a:gd name="connsiteY5" fmla="*/ 0 h 828184"/>
                  <a:gd name="connsiteX0" fmla="*/ 0 w 3263191"/>
                  <a:gd name="connsiteY0" fmla="*/ 0 h 829370"/>
                  <a:gd name="connsiteX1" fmla="*/ 809175 w 3263191"/>
                  <a:gd name="connsiteY1" fmla="*/ 3803 h 829370"/>
                  <a:gd name="connsiteX2" fmla="*/ 806793 w 3263191"/>
                  <a:gd name="connsiteY2" fmla="*/ 399706 h 829370"/>
                  <a:gd name="connsiteX3" fmla="*/ 3257968 w 3263191"/>
                  <a:gd name="connsiteY3" fmla="*/ 828184 h 829370"/>
                  <a:gd name="connsiteX4" fmla="*/ 3263191 w 3263191"/>
                  <a:gd name="connsiteY4" fmla="*/ 829370 h 829370"/>
                  <a:gd name="connsiteX5" fmla="*/ 0 w 3263191"/>
                  <a:gd name="connsiteY5" fmla="*/ 828184 h 829370"/>
                  <a:gd name="connsiteX6" fmla="*/ 0 w 3263191"/>
                  <a:gd name="connsiteY6" fmla="*/ 0 h 829370"/>
                  <a:gd name="connsiteX0" fmla="*/ 0 w 3257968"/>
                  <a:gd name="connsiteY0" fmla="*/ 0 h 829370"/>
                  <a:gd name="connsiteX1" fmla="*/ 809175 w 3257968"/>
                  <a:gd name="connsiteY1" fmla="*/ 3803 h 829370"/>
                  <a:gd name="connsiteX2" fmla="*/ 806793 w 3257968"/>
                  <a:gd name="connsiteY2" fmla="*/ 399706 h 829370"/>
                  <a:gd name="connsiteX3" fmla="*/ 3257968 w 3257968"/>
                  <a:gd name="connsiteY3" fmla="*/ 828184 h 829370"/>
                  <a:gd name="connsiteX4" fmla="*/ 3198549 w 3257968"/>
                  <a:gd name="connsiteY4" fmla="*/ 829370 h 829370"/>
                  <a:gd name="connsiteX5" fmla="*/ 0 w 3257968"/>
                  <a:gd name="connsiteY5" fmla="*/ 828184 h 829370"/>
                  <a:gd name="connsiteX6" fmla="*/ 0 w 3257968"/>
                  <a:gd name="connsiteY6" fmla="*/ 0 h 829370"/>
                  <a:gd name="connsiteX0" fmla="*/ 0 w 3250363"/>
                  <a:gd name="connsiteY0" fmla="*/ 0 h 829370"/>
                  <a:gd name="connsiteX1" fmla="*/ 809175 w 3250363"/>
                  <a:gd name="connsiteY1" fmla="*/ 3803 h 829370"/>
                  <a:gd name="connsiteX2" fmla="*/ 806793 w 3250363"/>
                  <a:gd name="connsiteY2" fmla="*/ 399706 h 829370"/>
                  <a:gd name="connsiteX3" fmla="*/ 3250363 w 3250363"/>
                  <a:gd name="connsiteY3" fmla="*/ 402321 h 829370"/>
                  <a:gd name="connsiteX4" fmla="*/ 3198549 w 3250363"/>
                  <a:gd name="connsiteY4" fmla="*/ 829370 h 829370"/>
                  <a:gd name="connsiteX5" fmla="*/ 0 w 3250363"/>
                  <a:gd name="connsiteY5" fmla="*/ 828184 h 829370"/>
                  <a:gd name="connsiteX6" fmla="*/ 0 w 3250363"/>
                  <a:gd name="connsiteY6" fmla="*/ 0 h 829370"/>
                  <a:gd name="connsiteX0" fmla="*/ 0 w 3250363"/>
                  <a:gd name="connsiteY0" fmla="*/ 0 h 829370"/>
                  <a:gd name="connsiteX1" fmla="*/ 809175 w 3250363"/>
                  <a:gd name="connsiteY1" fmla="*/ 3803 h 829370"/>
                  <a:gd name="connsiteX2" fmla="*/ 806793 w 3250363"/>
                  <a:gd name="connsiteY2" fmla="*/ 399706 h 829370"/>
                  <a:gd name="connsiteX3" fmla="*/ 3250363 w 3250363"/>
                  <a:gd name="connsiteY3" fmla="*/ 402321 h 829370"/>
                  <a:gd name="connsiteX4" fmla="*/ 3198549 w 3250363"/>
                  <a:gd name="connsiteY4" fmla="*/ 829370 h 829370"/>
                  <a:gd name="connsiteX5" fmla="*/ 0 w 3250363"/>
                  <a:gd name="connsiteY5" fmla="*/ 828184 h 829370"/>
                  <a:gd name="connsiteX6" fmla="*/ 0 w 3250363"/>
                  <a:gd name="connsiteY6" fmla="*/ 0 h 829370"/>
                  <a:gd name="connsiteX0" fmla="*/ 0 w 3250363"/>
                  <a:gd name="connsiteY0" fmla="*/ 0 h 828184"/>
                  <a:gd name="connsiteX1" fmla="*/ 809175 w 3250363"/>
                  <a:gd name="connsiteY1" fmla="*/ 3803 h 828184"/>
                  <a:gd name="connsiteX2" fmla="*/ 806793 w 3250363"/>
                  <a:gd name="connsiteY2" fmla="*/ 399706 h 828184"/>
                  <a:gd name="connsiteX3" fmla="*/ 3250363 w 3250363"/>
                  <a:gd name="connsiteY3" fmla="*/ 402321 h 828184"/>
                  <a:gd name="connsiteX4" fmla="*/ 3244179 w 3250363"/>
                  <a:gd name="connsiteY4" fmla="*/ 817963 h 828184"/>
                  <a:gd name="connsiteX5" fmla="*/ 0 w 3250363"/>
                  <a:gd name="connsiteY5" fmla="*/ 828184 h 828184"/>
                  <a:gd name="connsiteX6" fmla="*/ 0 w 3250363"/>
                  <a:gd name="connsiteY6" fmla="*/ 0 h 828184"/>
                  <a:gd name="connsiteX0" fmla="*/ 0 w 3250363"/>
                  <a:gd name="connsiteY0" fmla="*/ 7604 h 835788"/>
                  <a:gd name="connsiteX1" fmla="*/ 809175 w 3250363"/>
                  <a:gd name="connsiteY1" fmla="*/ 0 h 835788"/>
                  <a:gd name="connsiteX2" fmla="*/ 806793 w 3250363"/>
                  <a:gd name="connsiteY2" fmla="*/ 407310 h 835788"/>
                  <a:gd name="connsiteX3" fmla="*/ 3250363 w 3250363"/>
                  <a:gd name="connsiteY3" fmla="*/ 409925 h 835788"/>
                  <a:gd name="connsiteX4" fmla="*/ 3244179 w 3250363"/>
                  <a:gd name="connsiteY4" fmla="*/ 825567 h 835788"/>
                  <a:gd name="connsiteX5" fmla="*/ 0 w 3250363"/>
                  <a:gd name="connsiteY5" fmla="*/ 835788 h 835788"/>
                  <a:gd name="connsiteX6" fmla="*/ 0 w 3250363"/>
                  <a:gd name="connsiteY6" fmla="*/ 7604 h 835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50363" h="835788">
                    <a:moveTo>
                      <a:pt x="0" y="7604"/>
                    </a:moveTo>
                    <a:lnTo>
                      <a:pt x="809175" y="0"/>
                    </a:lnTo>
                    <a:lnTo>
                      <a:pt x="806793" y="407310"/>
                    </a:lnTo>
                    <a:cubicBezTo>
                      <a:pt x="806319" y="403112"/>
                      <a:pt x="3250837" y="414122"/>
                      <a:pt x="3250363" y="409925"/>
                    </a:cubicBezTo>
                    <a:cubicBezTo>
                      <a:pt x="3248302" y="548472"/>
                      <a:pt x="3246240" y="687020"/>
                      <a:pt x="3244179" y="825567"/>
                    </a:cubicBezTo>
                    <a:lnTo>
                      <a:pt x="0" y="835788"/>
                    </a:lnTo>
                    <a:lnTo>
                      <a:pt x="0" y="7604"/>
                    </a:lnTo>
                    <a:close/>
                  </a:path>
                </a:pathLst>
              </a:custGeom>
              <a:noFill/>
              <a:ln w="63500">
                <a:solidFill>
                  <a:srgbClr val="1F497D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3416587" y="2350953"/>
              <a:ext cx="11208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0" dirty="0" smtClean="0">
                  <a:solidFill>
                    <a:schemeClr val="tx2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Sterne</a:t>
              </a:r>
              <a:endParaRPr lang="en-GB" b="0" dirty="0">
                <a:solidFill>
                  <a:schemeClr val="tx2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65600" y="2998784"/>
            <a:ext cx="8168400" cy="2626153"/>
            <a:chOff x="165600" y="3142800"/>
            <a:chExt cx="8168400" cy="2626153"/>
          </a:xfrm>
        </p:grpSpPr>
        <p:grpSp>
          <p:nvGrpSpPr>
            <p:cNvPr id="21" name="Group 20"/>
            <p:cNvGrpSpPr/>
            <p:nvPr/>
          </p:nvGrpSpPr>
          <p:grpSpPr>
            <a:xfrm>
              <a:off x="1012906" y="3142800"/>
              <a:ext cx="7321094" cy="2626153"/>
              <a:chOff x="1012906" y="3142800"/>
              <a:chExt cx="7321094" cy="2626153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1012906" y="3142800"/>
                <a:ext cx="7321094" cy="1655577"/>
              </a:xfrm>
              <a:custGeom>
                <a:avLst/>
                <a:gdLst>
                  <a:gd name="connsiteX0" fmla="*/ 0 w 7308001"/>
                  <a:gd name="connsiteY0" fmla="*/ 0 h 1222304"/>
                  <a:gd name="connsiteX1" fmla="*/ 7308001 w 7308001"/>
                  <a:gd name="connsiteY1" fmla="*/ 0 h 1222304"/>
                  <a:gd name="connsiteX2" fmla="*/ 7308001 w 7308001"/>
                  <a:gd name="connsiteY2" fmla="*/ 1222304 h 1222304"/>
                  <a:gd name="connsiteX3" fmla="*/ 0 w 7308001"/>
                  <a:gd name="connsiteY3" fmla="*/ 1222304 h 1222304"/>
                  <a:gd name="connsiteX4" fmla="*/ 0 w 7308001"/>
                  <a:gd name="connsiteY4" fmla="*/ 0 h 1222304"/>
                  <a:gd name="connsiteX0" fmla="*/ 0 w 7308001"/>
                  <a:gd name="connsiteY0" fmla="*/ 13326 h 1235630"/>
                  <a:gd name="connsiteX1" fmla="*/ 3242401 w 7308001"/>
                  <a:gd name="connsiteY1" fmla="*/ 0 h 1235630"/>
                  <a:gd name="connsiteX2" fmla="*/ 7308001 w 7308001"/>
                  <a:gd name="connsiteY2" fmla="*/ 13326 h 1235630"/>
                  <a:gd name="connsiteX3" fmla="*/ 7308001 w 7308001"/>
                  <a:gd name="connsiteY3" fmla="*/ 1235630 h 1235630"/>
                  <a:gd name="connsiteX4" fmla="*/ 0 w 7308001"/>
                  <a:gd name="connsiteY4" fmla="*/ 1235630 h 1235630"/>
                  <a:gd name="connsiteX5" fmla="*/ 0 w 7308001"/>
                  <a:gd name="connsiteY5" fmla="*/ 13326 h 1235630"/>
                  <a:gd name="connsiteX0" fmla="*/ 0 w 7308001"/>
                  <a:gd name="connsiteY0" fmla="*/ 0 h 1222304"/>
                  <a:gd name="connsiteX1" fmla="*/ 3242401 w 7308001"/>
                  <a:gd name="connsiteY1" fmla="*/ 431871 h 1222304"/>
                  <a:gd name="connsiteX2" fmla="*/ 7308001 w 7308001"/>
                  <a:gd name="connsiteY2" fmla="*/ 0 h 1222304"/>
                  <a:gd name="connsiteX3" fmla="*/ 7308001 w 7308001"/>
                  <a:gd name="connsiteY3" fmla="*/ 1222304 h 1222304"/>
                  <a:gd name="connsiteX4" fmla="*/ 0 w 7308001"/>
                  <a:gd name="connsiteY4" fmla="*/ 1222304 h 1222304"/>
                  <a:gd name="connsiteX5" fmla="*/ 0 w 7308001"/>
                  <a:gd name="connsiteY5" fmla="*/ 0 h 1222304"/>
                  <a:gd name="connsiteX0" fmla="*/ 0 w 7321094"/>
                  <a:gd name="connsiteY0" fmla="*/ 445197 h 1222304"/>
                  <a:gd name="connsiteX1" fmla="*/ 3255494 w 7321094"/>
                  <a:gd name="connsiteY1" fmla="*/ 431871 h 1222304"/>
                  <a:gd name="connsiteX2" fmla="*/ 7321094 w 7321094"/>
                  <a:gd name="connsiteY2" fmla="*/ 0 h 1222304"/>
                  <a:gd name="connsiteX3" fmla="*/ 7321094 w 7321094"/>
                  <a:gd name="connsiteY3" fmla="*/ 1222304 h 1222304"/>
                  <a:gd name="connsiteX4" fmla="*/ 13093 w 7321094"/>
                  <a:gd name="connsiteY4" fmla="*/ 1222304 h 1222304"/>
                  <a:gd name="connsiteX5" fmla="*/ 0 w 7321094"/>
                  <a:gd name="connsiteY5" fmla="*/ 445197 h 1222304"/>
                  <a:gd name="connsiteX0" fmla="*/ 0 w 7321094"/>
                  <a:gd name="connsiteY0" fmla="*/ 445197 h 1222304"/>
                  <a:gd name="connsiteX1" fmla="*/ 3255494 w 7321094"/>
                  <a:gd name="connsiteY1" fmla="*/ 431871 h 1222304"/>
                  <a:gd name="connsiteX2" fmla="*/ 3347147 w 7321094"/>
                  <a:gd name="connsiteY2" fmla="*/ 12862 h 1222304"/>
                  <a:gd name="connsiteX3" fmla="*/ 7321094 w 7321094"/>
                  <a:gd name="connsiteY3" fmla="*/ 0 h 1222304"/>
                  <a:gd name="connsiteX4" fmla="*/ 7321094 w 7321094"/>
                  <a:gd name="connsiteY4" fmla="*/ 1222304 h 1222304"/>
                  <a:gd name="connsiteX5" fmla="*/ 13093 w 7321094"/>
                  <a:gd name="connsiteY5" fmla="*/ 1222304 h 1222304"/>
                  <a:gd name="connsiteX6" fmla="*/ 0 w 7321094"/>
                  <a:gd name="connsiteY6" fmla="*/ 445197 h 1222304"/>
                  <a:gd name="connsiteX0" fmla="*/ 0 w 7321094"/>
                  <a:gd name="connsiteY0" fmla="*/ 445197 h 1222304"/>
                  <a:gd name="connsiteX1" fmla="*/ 3255494 w 7321094"/>
                  <a:gd name="connsiteY1" fmla="*/ 431871 h 1222304"/>
                  <a:gd name="connsiteX2" fmla="*/ 3255494 w 7321094"/>
                  <a:gd name="connsiteY2" fmla="*/ 12862 h 1222304"/>
                  <a:gd name="connsiteX3" fmla="*/ 7321094 w 7321094"/>
                  <a:gd name="connsiteY3" fmla="*/ 0 h 1222304"/>
                  <a:gd name="connsiteX4" fmla="*/ 7321094 w 7321094"/>
                  <a:gd name="connsiteY4" fmla="*/ 1222304 h 1222304"/>
                  <a:gd name="connsiteX5" fmla="*/ 13093 w 7321094"/>
                  <a:gd name="connsiteY5" fmla="*/ 1222304 h 1222304"/>
                  <a:gd name="connsiteX6" fmla="*/ 0 w 7321094"/>
                  <a:gd name="connsiteY6" fmla="*/ 445197 h 1222304"/>
                  <a:gd name="connsiteX0" fmla="*/ 0 w 7321094"/>
                  <a:gd name="connsiteY0" fmla="*/ 445197 h 1222304"/>
                  <a:gd name="connsiteX1" fmla="*/ 3255494 w 7321094"/>
                  <a:gd name="connsiteY1" fmla="*/ 431871 h 1222304"/>
                  <a:gd name="connsiteX2" fmla="*/ 3255494 w 7321094"/>
                  <a:gd name="connsiteY2" fmla="*/ 12862 h 1222304"/>
                  <a:gd name="connsiteX3" fmla="*/ 7321094 w 7321094"/>
                  <a:gd name="connsiteY3" fmla="*/ 0 h 1222304"/>
                  <a:gd name="connsiteX4" fmla="*/ 7321094 w 7321094"/>
                  <a:gd name="connsiteY4" fmla="*/ 1222304 h 1222304"/>
                  <a:gd name="connsiteX5" fmla="*/ 13093 w 7321094"/>
                  <a:gd name="connsiteY5" fmla="*/ 1222304 h 1222304"/>
                  <a:gd name="connsiteX6" fmla="*/ 0 w 7321094"/>
                  <a:gd name="connsiteY6" fmla="*/ 445197 h 1222304"/>
                  <a:gd name="connsiteX0" fmla="*/ 0 w 7321094"/>
                  <a:gd name="connsiteY0" fmla="*/ 445197 h 1222304"/>
                  <a:gd name="connsiteX1" fmla="*/ 3255494 w 7321094"/>
                  <a:gd name="connsiteY1" fmla="*/ 431871 h 1222304"/>
                  <a:gd name="connsiteX2" fmla="*/ 3255494 w 7321094"/>
                  <a:gd name="connsiteY2" fmla="*/ 12862 h 1222304"/>
                  <a:gd name="connsiteX3" fmla="*/ 7321094 w 7321094"/>
                  <a:gd name="connsiteY3" fmla="*/ 0 h 1222304"/>
                  <a:gd name="connsiteX4" fmla="*/ 7321094 w 7321094"/>
                  <a:gd name="connsiteY4" fmla="*/ 1222304 h 1222304"/>
                  <a:gd name="connsiteX5" fmla="*/ 13093 w 7321094"/>
                  <a:gd name="connsiteY5" fmla="*/ 1222304 h 1222304"/>
                  <a:gd name="connsiteX6" fmla="*/ 0 w 7321094"/>
                  <a:gd name="connsiteY6" fmla="*/ 445197 h 1222304"/>
                  <a:gd name="connsiteX0" fmla="*/ 0 w 7321094"/>
                  <a:gd name="connsiteY0" fmla="*/ 445197 h 1639772"/>
                  <a:gd name="connsiteX1" fmla="*/ 3255494 w 7321094"/>
                  <a:gd name="connsiteY1" fmla="*/ 431871 h 1639772"/>
                  <a:gd name="connsiteX2" fmla="*/ 3255494 w 7321094"/>
                  <a:gd name="connsiteY2" fmla="*/ 12862 h 1639772"/>
                  <a:gd name="connsiteX3" fmla="*/ 7321094 w 7321094"/>
                  <a:gd name="connsiteY3" fmla="*/ 0 h 1639772"/>
                  <a:gd name="connsiteX4" fmla="*/ 7321094 w 7321094"/>
                  <a:gd name="connsiteY4" fmla="*/ 1222304 h 1639772"/>
                  <a:gd name="connsiteX5" fmla="*/ 6513076 w 7321094"/>
                  <a:gd name="connsiteY5" fmla="*/ 1639730 h 1639772"/>
                  <a:gd name="connsiteX6" fmla="*/ 13093 w 7321094"/>
                  <a:gd name="connsiteY6" fmla="*/ 1222304 h 1639772"/>
                  <a:gd name="connsiteX7" fmla="*/ 0 w 7321094"/>
                  <a:gd name="connsiteY7" fmla="*/ 445197 h 1639772"/>
                  <a:gd name="connsiteX0" fmla="*/ 0 w 7321094"/>
                  <a:gd name="connsiteY0" fmla="*/ 445197 h 1646845"/>
                  <a:gd name="connsiteX1" fmla="*/ 3255494 w 7321094"/>
                  <a:gd name="connsiteY1" fmla="*/ 431871 h 1646845"/>
                  <a:gd name="connsiteX2" fmla="*/ 3255494 w 7321094"/>
                  <a:gd name="connsiteY2" fmla="*/ 12862 h 1646845"/>
                  <a:gd name="connsiteX3" fmla="*/ 7321094 w 7321094"/>
                  <a:gd name="connsiteY3" fmla="*/ 0 h 1646845"/>
                  <a:gd name="connsiteX4" fmla="*/ 7321094 w 7321094"/>
                  <a:gd name="connsiteY4" fmla="*/ 1222304 h 1646845"/>
                  <a:gd name="connsiteX5" fmla="*/ 6486052 w 7321094"/>
                  <a:gd name="connsiteY5" fmla="*/ 1234431 h 1646845"/>
                  <a:gd name="connsiteX6" fmla="*/ 6513076 w 7321094"/>
                  <a:gd name="connsiteY6" fmla="*/ 1639730 h 1646845"/>
                  <a:gd name="connsiteX7" fmla="*/ 13093 w 7321094"/>
                  <a:gd name="connsiteY7" fmla="*/ 1222304 h 1646845"/>
                  <a:gd name="connsiteX8" fmla="*/ 0 w 7321094"/>
                  <a:gd name="connsiteY8" fmla="*/ 445197 h 1646845"/>
                  <a:gd name="connsiteX0" fmla="*/ 0 w 7321094"/>
                  <a:gd name="connsiteY0" fmla="*/ 445197 h 1646845"/>
                  <a:gd name="connsiteX1" fmla="*/ 3255494 w 7321094"/>
                  <a:gd name="connsiteY1" fmla="*/ 431871 h 1646845"/>
                  <a:gd name="connsiteX2" fmla="*/ 3255494 w 7321094"/>
                  <a:gd name="connsiteY2" fmla="*/ 12862 h 1646845"/>
                  <a:gd name="connsiteX3" fmla="*/ 7321094 w 7321094"/>
                  <a:gd name="connsiteY3" fmla="*/ 0 h 1646845"/>
                  <a:gd name="connsiteX4" fmla="*/ 7321094 w 7321094"/>
                  <a:gd name="connsiteY4" fmla="*/ 1222304 h 1646845"/>
                  <a:gd name="connsiteX5" fmla="*/ 6486052 w 7321094"/>
                  <a:gd name="connsiteY5" fmla="*/ 1234431 h 1646845"/>
                  <a:gd name="connsiteX6" fmla="*/ 6513076 w 7321094"/>
                  <a:gd name="connsiteY6" fmla="*/ 1639730 h 1646845"/>
                  <a:gd name="connsiteX7" fmla="*/ 13093 w 7321094"/>
                  <a:gd name="connsiteY7" fmla="*/ 1222304 h 1646845"/>
                  <a:gd name="connsiteX8" fmla="*/ 0 w 7321094"/>
                  <a:gd name="connsiteY8" fmla="*/ 445197 h 1646845"/>
                  <a:gd name="connsiteX0" fmla="*/ 0 w 7321094"/>
                  <a:gd name="connsiteY0" fmla="*/ 445197 h 1645485"/>
                  <a:gd name="connsiteX1" fmla="*/ 3255494 w 7321094"/>
                  <a:gd name="connsiteY1" fmla="*/ 431871 h 1645485"/>
                  <a:gd name="connsiteX2" fmla="*/ 3255494 w 7321094"/>
                  <a:gd name="connsiteY2" fmla="*/ 12862 h 1645485"/>
                  <a:gd name="connsiteX3" fmla="*/ 7321094 w 7321094"/>
                  <a:gd name="connsiteY3" fmla="*/ 0 h 1645485"/>
                  <a:gd name="connsiteX4" fmla="*/ 7321094 w 7321094"/>
                  <a:gd name="connsiteY4" fmla="*/ 1222304 h 1645485"/>
                  <a:gd name="connsiteX5" fmla="*/ 6486052 w 7321094"/>
                  <a:gd name="connsiteY5" fmla="*/ 1234431 h 1645485"/>
                  <a:gd name="connsiteX6" fmla="*/ 6513076 w 7321094"/>
                  <a:gd name="connsiteY6" fmla="*/ 1639730 h 1645485"/>
                  <a:gd name="connsiteX7" fmla="*/ 13093 w 7321094"/>
                  <a:gd name="connsiteY7" fmla="*/ 1222304 h 1645485"/>
                  <a:gd name="connsiteX8" fmla="*/ 0 w 7321094"/>
                  <a:gd name="connsiteY8" fmla="*/ 445197 h 1645485"/>
                  <a:gd name="connsiteX0" fmla="*/ 0 w 7321094"/>
                  <a:gd name="connsiteY0" fmla="*/ 445197 h 1645485"/>
                  <a:gd name="connsiteX1" fmla="*/ 3255494 w 7321094"/>
                  <a:gd name="connsiteY1" fmla="*/ 431871 h 1645485"/>
                  <a:gd name="connsiteX2" fmla="*/ 3255494 w 7321094"/>
                  <a:gd name="connsiteY2" fmla="*/ 12862 h 1645485"/>
                  <a:gd name="connsiteX3" fmla="*/ 7321094 w 7321094"/>
                  <a:gd name="connsiteY3" fmla="*/ 0 h 1645485"/>
                  <a:gd name="connsiteX4" fmla="*/ 7321094 w 7321094"/>
                  <a:gd name="connsiteY4" fmla="*/ 1222304 h 1645485"/>
                  <a:gd name="connsiteX5" fmla="*/ 6486052 w 7321094"/>
                  <a:gd name="connsiteY5" fmla="*/ 1234431 h 1645485"/>
                  <a:gd name="connsiteX6" fmla="*/ 6513076 w 7321094"/>
                  <a:gd name="connsiteY6" fmla="*/ 1639730 h 1645485"/>
                  <a:gd name="connsiteX7" fmla="*/ 13093 w 7321094"/>
                  <a:gd name="connsiteY7" fmla="*/ 1222304 h 1645485"/>
                  <a:gd name="connsiteX8" fmla="*/ 0 w 7321094"/>
                  <a:gd name="connsiteY8" fmla="*/ 445197 h 1645485"/>
                  <a:gd name="connsiteX0" fmla="*/ 0 w 7321094"/>
                  <a:gd name="connsiteY0" fmla="*/ 445197 h 1639730"/>
                  <a:gd name="connsiteX1" fmla="*/ 3255494 w 7321094"/>
                  <a:gd name="connsiteY1" fmla="*/ 431871 h 1639730"/>
                  <a:gd name="connsiteX2" fmla="*/ 3255494 w 7321094"/>
                  <a:gd name="connsiteY2" fmla="*/ 12862 h 1639730"/>
                  <a:gd name="connsiteX3" fmla="*/ 7321094 w 7321094"/>
                  <a:gd name="connsiteY3" fmla="*/ 0 h 1639730"/>
                  <a:gd name="connsiteX4" fmla="*/ 7321094 w 7321094"/>
                  <a:gd name="connsiteY4" fmla="*/ 1222304 h 1639730"/>
                  <a:gd name="connsiteX5" fmla="*/ 6486052 w 7321094"/>
                  <a:gd name="connsiteY5" fmla="*/ 1234431 h 1639730"/>
                  <a:gd name="connsiteX6" fmla="*/ 6513076 w 7321094"/>
                  <a:gd name="connsiteY6" fmla="*/ 1639730 h 1639730"/>
                  <a:gd name="connsiteX7" fmla="*/ 13093 w 7321094"/>
                  <a:gd name="connsiteY7" fmla="*/ 1222304 h 1639730"/>
                  <a:gd name="connsiteX8" fmla="*/ 0 w 7321094"/>
                  <a:gd name="connsiteY8" fmla="*/ 445197 h 1639730"/>
                  <a:gd name="connsiteX0" fmla="*/ 0 w 7321094"/>
                  <a:gd name="connsiteY0" fmla="*/ 445197 h 1680029"/>
                  <a:gd name="connsiteX1" fmla="*/ 3255494 w 7321094"/>
                  <a:gd name="connsiteY1" fmla="*/ 431871 h 1680029"/>
                  <a:gd name="connsiteX2" fmla="*/ 3255494 w 7321094"/>
                  <a:gd name="connsiteY2" fmla="*/ 12862 h 1680029"/>
                  <a:gd name="connsiteX3" fmla="*/ 7321094 w 7321094"/>
                  <a:gd name="connsiteY3" fmla="*/ 0 h 1680029"/>
                  <a:gd name="connsiteX4" fmla="*/ 7321094 w 7321094"/>
                  <a:gd name="connsiteY4" fmla="*/ 1222304 h 1680029"/>
                  <a:gd name="connsiteX5" fmla="*/ 6486052 w 7321094"/>
                  <a:gd name="connsiteY5" fmla="*/ 1234431 h 1680029"/>
                  <a:gd name="connsiteX6" fmla="*/ 6513076 w 7321094"/>
                  <a:gd name="connsiteY6" fmla="*/ 1639730 h 1680029"/>
                  <a:gd name="connsiteX7" fmla="*/ 467 w 7321094"/>
                  <a:gd name="connsiteY7" fmla="*/ 1639730 h 1680029"/>
                  <a:gd name="connsiteX8" fmla="*/ 13093 w 7321094"/>
                  <a:gd name="connsiteY8" fmla="*/ 1222304 h 1680029"/>
                  <a:gd name="connsiteX9" fmla="*/ 0 w 7321094"/>
                  <a:gd name="connsiteY9" fmla="*/ 445197 h 1680029"/>
                  <a:gd name="connsiteX0" fmla="*/ 0 w 7321094"/>
                  <a:gd name="connsiteY0" fmla="*/ 445197 h 1646997"/>
                  <a:gd name="connsiteX1" fmla="*/ 3255494 w 7321094"/>
                  <a:gd name="connsiteY1" fmla="*/ 431871 h 1646997"/>
                  <a:gd name="connsiteX2" fmla="*/ 3255494 w 7321094"/>
                  <a:gd name="connsiteY2" fmla="*/ 12862 h 1646997"/>
                  <a:gd name="connsiteX3" fmla="*/ 7321094 w 7321094"/>
                  <a:gd name="connsiteY3" fmla="*/ 0 h 1646997"/>
                  <a:gd name="connsiteX4" fmla="*/ 7321094 w 7321094"/>
                  <a:gd name="connsiteY4" fmla="*/ 1222304 h 1646997"/>
                  <a:gd name="connsiteX5" fmla="*/ 6486052 w 7321094"/>
                  <a:gd name="connsiteY5" fmla="*/ 1234431 h 1646997"/>
                  <a:gd name="connsiteX6" fmla="*/ 6513076 w 7321094"/>
                  <a:gd name="connsiteY6" fmla="*/ 1639730 h 1646997"/>
                  <a:gd name="connsiteX7" fmla="*/ 467 w 7321094"/>
                  <a:gd name="connsiteY7" fmla="*/ 1639730 h 1646997"/>
                  <a:gd name="connsiteX8" fmla="*/ 13093 w 7321094"/>
                  <a:gd name="connsiteY8" fmla="*/ 1222304 h 1646997"/>
                  <a:gd name="connsiteX9" fmla="*/ 0 w 7321094"/>
                  <a:gd name="connsiteY9" fmla="*/ 445197 h 1646997"/>
                  <a:gd name="connsiteX0" fmla="*/ 0 w 7321094"/>
                  <a:gd name="connsiteY0" fmla="*/ 445197 h 1656295"/>
                  <a:gd name="connsiteX1" fmla="*/ 3255494 w 7321094"/>
                  <a:gd name="connsiteY1" fmla="*/ 431871 h 1656295"/>
                  <a:gd name="connsiteX2" fmla="*/ 3255494 w 7321094"/>
                  <a:gd name="connsiteY2" fmla="*/ 12862 h 1656295"/>
                  <a:gd name="connsiteX3" fmla="*/ 7321094 w 7321094"/>
                  <a:gd name="connsiteY3" fmla="*/ 0 h 1656295"/>
                  <a:gd name="connsiteX4" fmla="*/ 7321094 w 7321094"/>
                  <a:gd name="connsiteY4" fmla="*/ 1222304 h 1656295"/>
                  <a:gd name="connsiteX5" fmla="*/ 6486052 w 7321094"/>
                  <a:gd name="connsiteY5" fmla="*/ 1234431 h 1656295"/>
                  <a:gd name="connsiteX6" fmla="*/ 6513076 w 7321094"/>
                  <a:gd name="connsiteY6" fmla="*/ 1639730 h 1656295"/>
                  <a:gd name="connsiteX7" fmla="*/ 467 w 7321094"/>
                  <a:gd name="connsiteY7" fmla="*/ 1639730 h 1656295"/>
                  <a:gd name="connsiteX8" fmla="*/ 13093 w 7321094"/>
                  <a:gd name="connsiteY8" fmla="*/ 1222304 h 1656295"/>
                  <a:gd name="connsiteX9" fmla="*/ 0 w 7321094"/>
                  <a:gd name="connsiteY9" fmla="*/ 445197 h 1656295"/>
                  <a:gd name="connsiteX0" fmla="*/ 0 w 7321094"/>
                  <a:gd name="connsiteY0" fmla="*/ 445197 h 1656295"/>
                  <a:gd name="connsiteX1" fmla="*/ 3255494 w 7321094"/>
                  <a:gd name="connsiteY1" fmla="*/ 431871 h 1656295"/>
                  <a:gd name="connsiteX2" fmla="*/ 3255494 w 7321094"/>
                  <a:gd name="connsiteY2" fmla="*/ 12862 h 1656295"/>
                  <a:gd name="connsiteX3" fmla="*/ 7321094 w 7321094"/>
                  <a:gd name="connsiteY3" fmla="*/ 0 h 1656295"/>
                  <a:gd name="connsiteX4" fmla="*/ 7321094 w 7321094"/>
                  <a:gd name="connsiteY4" fmla="*/ 1222304 h 1656295"/>
                  <a:gd name="connsiteX5" fmla="*/ 4459307 w 7321094"/>
                  <a:gd name="connsiteY5" fmla="*/ 1234431 h 1656295"/>
                  <a:gd name="connsiteX6" fmla="*/ 6513076 w 7321094"/>
                  <a:gd name="connsiteY6" fmla="*/ 1639730 h 1656295"/>
                  <a:gd name="connsiteX7" fmla="*/ 467 w 7321094"/>
                  <a:gd name="connsiteY7" fmla="*/ 1639730 h 1656295"/>
                  <a:gd name="connsiteX8" fmla="*/ 13093 w 7321094"/>
                  <a:gd name="connsiteY8" fmla="*/ 1222304 h 1656295"/>
                  <a:gd name="connsiteX9" fmla="*/ 0 w 7321094"/>
                  <a:gd name="connsiteY9" fmla="*/ 445197 h 1656295"/>
                  <a:gd name="connsiteX0" fmla="*/ 0 w 7321094"/>
                  <a:gd name="connsiteY0" fmla="*/ 445197 h 1656295"/>
                  <a:gd name="connsiteX1" fmla="*/ 3255494 w 7321094"/>
                  <a:gd name="connsiteY1" fmla="*/ 431871 h 1656295"/>
                  <a:gd name="connsiteX2" fmla="*/ 3255494 w 7321094"/>
                  <a:gd name="connsiteY2" fmla="*/ 12862 h 1656295"/>
                  <a:gd name="connsiteX3" fmla="*/ 7321094 w 7321094"/>
                  <a:gd name="connsiteY3" fmla="*/ 0 h 1656295"/>
                  <a:gd name="connsiteX4" fmla="*/ 7321094 w 7321094"/>
                  <a:gd name="connsiteY4" fmla="*/ 1222304 h 1656295"/>
                  <a:gd name="connsiteX5" fmla="*/ 4459307 w 7321094"/>
                  <a:gd name="connsiteY5" fmla="*/ 1234431 h 1656295"/>
                  <a:gd name="connsiteX6" fmla="*/ 4499842 w 7321094"/>
                  <a:gd name="connsiteY6" fmla="*/ 1639730 h 1656295"/>
                  <a:gd name="connsiteX7" fmla="*/ 467 w 7321094"/>
                  <a:gd name="connsiteY7" fmla="*/ 1639730 h 1656295"/>
                  <a:gd name="connsiteX8" fmla="*/ 13093 w 7321094"/>
                  <a:gd name="connsiteY8" fmla="*/ 1222304 h 1656295"/>
                  <a:gd name="connsiteX9" fmla="*/ 0 w 7321094"/>
                  <a:gd name="connsiteY9" fmla="*/ 445197 h 1656295"/>
                  <a:gd name="connsiteX0" fmla="*/ 0 w 7321094"/>
                  <a:gd name="connsiteY0" fmla="*/ 445197 h 1656295"/>
                  <a:gd name="connsiteX1" fmla="*/ 3255494 w 7321094"/>
                  <a:gd name="connsiteY1" fmla="*/ 431871 h 1656295"/>
                  <a:gd name="connsiteX2" fmla="*/ 3255494 w 7321094"/>
                  <a:gd name="connsiteY2" fmla="*/ 12862 h 1656295"/>
                  <a:gd name="connsiteX3" fmla="*/ 7321094 w 7321094"/>
                  <a:gd name="connsiteY3" fmla="*/ 0 h 1656295"/>
                  <a:gd name="connsiteX4" fmla="*/ 7321094 w 7321094"/>
                  <a:gd name="connsiteY4" fmla="*/ 1222304 h 1656295"/>
                  <a:gd name="connsiteX5" fmla="*/ 4499842 w 7321094"/>
                  <a:gd name="connsiteY5" fmla="*/ 1234431 h 1656295"/>
                  <a:gd name="connsiteX6" fmla="*/ 4499842 w 7321094"/>
                  <a:gd name="connsiteY6" fmla="*/ 1639730 h 1656295"/>
                  <a:gd name="connsiteX7" fmla="*/ 467 w 7321094"/>
                  <a:gd name="connsiteY7" fmla="*/ 1639730 h 1656295"/>
                  <a:gd name="connsiteX8" fmla="*/ 13093 w 7321094"/>
                  <a:gd name="connsiteY8" fmla="*/ 1222304 h 1656295"/>
                  <a:gd name="connsiteX9" fmla="*/ 0 w 7321094"/>
                  <a:gd name="connsiteY9" fmla="*/ 445197 h 1656295"/>
                  <a:gd name="connsiteX0" fmla="*/ 0 w 7321094"/>
                  <a:gd name="connsiteY0" fmla="*/ 445197 h 1656295"/>
                  <a:gd name="connsiteX1" fmla="*/ 3255494 w 7321094"/>
                  <a:gd name="connsiteY1" fmla="*/ 431871 h 1656295"/>
                  <a:gd name="connsiteX2" fmla="*/ 3255494 w 7321094"/>
                  <a:gd name="connsiteY2" fmla="*/ 12862 h 1656295"/>
                  <a:gd name="connsiteX3" fmla="*/ 7321094 w 7321094"/>
                  <a:gd name="connsiteY3" fmla="*/ 0 h 1656295"/>
                  <a:gd name="connsiteX4" fmla="*/ 7321094 w 7321094"/>
                  <a:gd name="connsiteY4" fmla="*/ 1222304 h 1656295"/>
                  <a:gd name="connsiteX5" fmla="*/ 4486716 w 7321094"/>
                  <a:gd name="connsiteY5" fmla="*/ 1234431 h 1656295"/>
                  <a:gd name="connsiteX6" fmla="*/ 4499842 w 7321094"/>
                  <a:gd name="connsiteY6" fmla="*/ 1639730 h 1656295"/>
                  <a:gd name="connsiteX7" fmla="*/ 467 w 7321094"/>
                  <a:gd name="connsiteY7" fmla="*/ 1639730 h 1656295"/>
                  <a:gd name="connsiteX8" fmla="*/ 13093 w 7321094"/>
                  <a:gd name="connsiteY8" fmla="*/ 1222304 h 1656295"/>
                  <a:gd name="connsiteX9" fmla="*/ 0 w 7321094"/>
                  <a:gd name="connsiteY9" fmla="*/ 445197 h 1656295"/>
                  <a:gd name="connsiteX0" fmla="*/ 0 w 7321094"/>
                  <a:gd name="connsiteY0" fmla="*/ 445197 h 1656295"/>
                  <a:gd name="connsiteX1" fmla="*/ 3255494 w 7321094"/>
                  <a:gd name="connsiteY1" fmla="*/ 431871 h 1656295"/>
                  <a:gd name="connsiteX2" fmla="*/ 3255494 w 7321094"/>
                  <a:gd name="connsiteY2" fmla="*/ 12862 h 1656295"/>
                  <a:gd name="connsiteX3" fmla="*/ 7321094 w 7321094"/>
                  <a:gd name="connsiteY3" fmla="*/ 0 h 1656295"/>
                  <a:gd name="connsiteX4" fmla="*/ 7321094 w 7321094"/>
                  <a:gd name="connsiteY4" fmla="*/ 1222304 h 1656295"/>
                  <a:gd name="connsiteX5" fmla="*/ 4486716 w 7321094"/>
                  <a:gd name="connsiteY5" fmla="*/ 1234431 h 1656295"/>
                  <a:gd name="connsiteX6" fmla="*/ 4499842 w 7321094"/>
                  <a:gd name="connsiteY6" fmla="*/ 1639730 h 1656295"/>
                  <a:gd name="connsiteX7" fmla="*/ 467 w 7321094"/>
                  <a:gd name="connsiteY7" fmla="*/ 1639730 h 1656295"/>
                  <a:gd name="connsiteX8" fmla="*/ 13093 w 7321094"/>
                  <a:gd name="connsiteY8" fmla="*/ 1222304 h 1656295"/>
                  <a:gd name="connsiteX9" fmla="*/ 0 w 7321094"/>
                  <a:gd name="connsiteY9" fmla="*/ 445197 h 1656295"/>
                  <a:gd name="connsiteX0" fmla="*/ 0 w 7321094"/>
                  <a:gd name="connsiteY0" fmla="*/ 445197 h 1656295"/>
                  <a:gd name="connsiteX1" fmla="*/ 3255494 w 7321094"/>
                  <a:gd name="connsiteY1" fmla="*/ 431871 h 1656295"/>
                  <a:gd name="connsiteX2" fmla="*/ 3255494 w 7321094"/>
                  <a:gd name="connsiteY2" fmla="*/ 12862 h 1656295"/>
                  <a:gd name="connsiteX3" fmla="*/ 7321094 w 7321094"/>
                  <a:gd name="connsiteY3" fmla="*/ 0 h 1656295"/>
                  <a:gd name="connsiteX4" fmla="*/ 7321094 w 7321094"/>
                  <a:gd name="connsiteY4" fmla="*/ 1222304 h 1656295"/>
                  <a:gd name="connsiteX5" fmla="*/ 4486716 w 7321094"/>
                  <a:gd name="connsiteY5" fmla="*/ 1234431 h 1656295"/>
                  <a:gd name="connsiteX6" fmla="*/ 4499842 w 7321094"/>
                  <a:gd name="connsiteY6" fmla="*/ 1639730 h 1656295"/>
                  <a:gd name="connsiteX7" fmla="*/ 467 w 7321094"/>
                  <a:gd name="connsiteY7" fmla="*/ 1639730 h 1656295"/>
                  <a:gd name="connsiteX8" fmla="*/ 13093 w 7321094"/>
                  <a:gd name="connsiteY8" fmla="*/ 1222304 h 1656295"/>
                  <a:gd name="connsiteX9" fmla="*/ 0 w 7321094"/>
                  <a:gd name="connsiteY9" fmla="*/ 445197 h 1656295"/>
                  <a:gd name="connsiteX0" fmla="*/ 0 w 7321094"/>
                  <a:gd name="connsiteY0" fmla="*/ 445197 h 1656295"/>
                  <a:gd name="connsiteX1" fmla="*/ 3255494 w 7321094"/>
                  <a:gd name="connsiteY1" fmla="*/ 431871 h 1656295"/>
                  <a:gd name="connsiteX2" fmla="*/ 3255494 w 7321094"/>
                  <a:gd name="connsiteY2" fmla="*/ 12862 h 1656295"/>
                  <a:gd name="connsiteX3" fmla="*/ 7321094 w 7321094"/>
                  <a:gd name="connsiteY3" fmla="*/ 0 h 1656295"/>
                  <a:gd name="connsiteX4" fmla="*/ 7321094 w 7321094"/>
                  <a:gd name="connsiteY4" fmla="*/ 1222304 h 1656295"/>
                  <a:gd name="connsiteX5" fmla="*/ 4486716 w 7321094"/>
                  <a:gd name="connsiteY5" fmla="*/ 1234431 h 1656295"/>
                  <a:gd name="connsiteX6" fmla="*/ 4499842 w 7321094"/>
                  <a:gd name="connsiteY6" fmla="*/ 1639730 h 1656295"/>
                  <a:gd name="connsiteX7" fmla="*/ 467 w 7321094"/>
                  <a:gd name="connsiteY7" fmla="*/ 1639730 h 1656295"/>
                  <a:gd name="connsiteX8" fmla="*/ 13093 w 7321094"/>
                  <a:gd name="connsiteY8" fmla="*/ 1222304 h 1656295"/>
                  <a:gd name="connsiteX9" fmla="*/ 0 w 7321094"/>
                  <a:gd name="connsiteY9" fmla="*/ 445197 h 1656295"/>
                  <a:gd name="connsiteX0" fmla="*/ 0 w 7321094"/>
                  <a:gd name="connsiteY0" fmla="*/ 445197 h 1656295"/>
                  <a:gd name="connsiteX1" fmla="*/ 2783335 w 7321094"/>
                  <a:gd name="connsiteY1" fmla="*/ 431871 h 1656295"/>
                  <a:gd name="connsiteX2" fmla="*/ 3255494 w 7321094"/>
                  <a:gd name="connsiteY2" fmla="*/ 12862 h 1656295"/>
                  <a:gd name="connsiteX3" fmla="*/ 7321094 w 7321094"/>
                  <a:gd name="connsiteY3" fmla="*/ 0 h 1656295"/>
                  <a:gd name="connsiteX4" fmla="*/ 7321094 w 7321094"/>
                  <a:gd name="connsiteY4" fmla="*/ 1222304 h 1656295"/>
                  <a:gd name="connsiteX5" fmla="*/ 4486716 w 7321094"/>
                  <a:gd name="connsiteY5" fmla="*/ 1234431 h 1656295"/>
                  <a:gd name="connsiteX6" fmla="*/ 4499842 w 7321094"/>
                  <a:gd name="connsiteY6" fmla="*/ 1639730 h 1656295"/>
                  <a:gd name="connsiteX7" fmla="*/ 467 w 7321094"/>
                  <a:gd name="connsiteY7" fmla="*/ 1639730 h 1656295"/>
                  <a:gd name="connsiteX8" fmla="*/ 13093 w 7321094"/>
                  <a:gd name="connsiteY8" fmla="*/ 1222304 h 1656295"/>
                  <a:gd name="connsiteX9" fmla="*/ 0 w 7321094"/>
                  <a:gd name="connsiteY9" fmla="*/ 445197 h 1656295"/>
                  <a:gd name="connsiteX0" fmla="*/ 0 w 7321094"/>
                  <a:gd name="connsiteY0" fmla="*/ 445197 h 1656295"/>
                  <a:gd name="connsiteX1" fmla="*/ 2783335 w 7321094"/>
                  <a:gd name="connsiteY1" fmla="*/ 431871 h 1656295"/>
                  <a:gd name="connsiteX2" fmla="*/ 2832179 w 7321094"/>
                  <a:gd name="connsiteY2" fmla="*/ 29142 h 1656295"/>
                  <a:gd name="connsiteX3" fmla="*/ 7321094 w 7321094"/>
                  <a:gd name="connsiteY3" fmla="*/ 0 h 1656295"/>
                  <a:gd name="connsiteX4" fmla="*/ 7321094 w 7321094"/>
                  <a:gd name="connsiteY4" fmla="*/ 1222304 h 1656295"/>
                  <a:gd name="connsiteX5" fmla="*/ 4486716 w 7321094"/>
                  <a:gd name="connsiteY5" fmla="*/ 1234431 h 1656295"/>
                  <a:gd name="connsiteX6" fmla="*/ 4499842 w 7321094"/>
                  <a:gd name="connsiteY6" fmla="*/ 1639730 h 1656295"/>
                  <a:gd name="connsiteX7" fmla="*/ 467 w 7321094"/>
                  <a:gd name="connsiteY7" fmla="*/ 1639730 h 1656295"/>
                  <a:gd name="connsiteX8" fmla="*/ 13093 w 7321094"/>
                  <a:gd name="connsiteY8" fmla="*/ 1222304 h 1656295"/>
                  <a:gd name="connsiteX9" fmla="*/ 0 w 7321094"/>
                  <a:gd name="connsiteY9" fmla="*/ 445197 h 1656295"/>
                  <a:gd name="connsiteX0" fmla="*/ 0 w 7321094"/>
                  <a:gd name="connsiteY0" fmla="*/ 445197 h 1656295"/>
                  <a:gd name="connsiteX1" fmla="*/ 2848460 w 7321094"/>
                  <a:gd name="connsiteY1" fmla="*/ 415591 h 1656295"/>
                  <a:gd name="connsiteX2" fmla="*/ 2832179 w 7321094"/>
                  <a:gd name="connsiteY2" fmla="*/ 29142 h 1656295"/>
                  <a:gd name="connsiteX3" fmla="*/ 7321094 w 7321094"/>
                  <a:gd name="connsiteY3" fmla="*/ 0 h 1656295"/>
                  <a:gd name="connsiteX4" fmla="*/ 7321094 w 7321094"/>
                  <a:gd name="connsiteY4" fmla="*/ 1222304 h 1656295"/>
                  <a:gd name="connsiteX5" fmla="*/ 4486716 w 7321094"/>
                  <a:gd name="connsiteY5" fmla="*/ 1234431 h 1656295"/>
                  <a:gd name="connsiteX6" fmla="*/ 4499842 w 7321094"/>
                  <a:gd name="connsiteY6" fmla="*/ 1639730 h 1656295"/>
                  <a:gd name="connsiteX7" fmla="*/ 467 w 7321094"/>
                  <a:gd name="connsiteY7" fmla="*/ 1639730 h 1656295"/>
                  <a:gd name="connsiteX8" fmla="*/ 13093 w 7321094"/>
                  <a:gd name="connsiteY8" fmla="*/ 1222304 h 1656295"/>
                  <a:gd name="connsiteX9" fmla="*/ 0 w 7321094"/>
                  <a:gd name="connsiteY9" fmla="*/ 445197 h 1656295"/>
                  <a:gd name="connsiteX0" fmla="*/ 0 w 7321094"/>
                  <a:gd name="connsiteY0" fmla="*/ 445197 h 1656295"/>
                  <a:gd name="connsiteX1" fmla="*/ 2783335 w 7321094"/>
                  <a:gd name="connsiteY1" fmla="*/ 448151 h 1656295"/>
                  <a:gd name="connsiteX2" fmla="*/ 2832179 w 7321094"/>
                  <a:gd name="connsiteY2" fmla="*/ 29142 h 1656295"/>
                  <a:gd name="connsiteX3" fmla="*/ 7321094 w 7321094"/>
                  <a:gd name="connsiteY3" fmla="*/ 0 h 1656295"/>
                  <a:gd name="connsiteX4" fmla="*/ 7321094 w 7321094"/>
                  <a:gd name="connsiteY4" fmla="*/ 1222304 h 1656295"/>
                  <a:gd name="connsiteX5" fmla="*/ 4486716 w 7321094"/>
                  <a:gd name="connsiteY5" fmla="*/ 1234431 h 1656295"/>
                  <a:gd name="connsiteX6" fmla="*/ 4499842 w 7321094"/>
                  <a:gd name="connsiteY6" fmla="*/ 1639730 h 1656295"/>
                  <a:gd name="connsiteX7" fmla="*/ 467 w 7321094"/>
                  <a:gd name="connsiteY7" fmla="*/ 1639730 h 1656295"/>
                  <a:gd name="connsiteX8" fmla="*/ 13093 w 7321094"/>
                  <a:gd name="connsiteY8" fmla="*/ 1222304 h 1656295"/>
                  <a:gd name="connsiteX9" fmla="*/ 0 w 7321094"/>
                  <a:gd name="connsiteY9" fmla="*/ 445197 h 1656295"/>
                  <a:gd name="connsiteX0" fmla="*/ 0 w 7321094"/>
                  <a:gd name="connsiteY0" fmla="*/ 445197 h 1656295"/>
                  <a:gd name="connsiteX1" fmla="*/ 2836421 w 7321094"/>
                  <a:gd name="connsiteY1" fmla="*/ 423649 h 1656295"/>
                  <a:gd name="connsiteX2" fmla="*/ 2832179 w 7321094"/>
                  <a:gd name="connsiteY2" fmla="*/ 29142 h 1656295"/>
                  <a:gd name="connsiteX3" fmla="*/ 7321094 w 7321094"/>
                  <a:gd name="connsiteY3" fmla="*/ 0 h 1656295"/>
                  <a:gd name="connsiteX4" fmla="*/ 7321094 w 7321094"/>
                  <a:gd name="connsiteY4" fmla="*/ 1222304 h 1656295"/>
                  <a:gd name="connsiteX5" fmla="*/ 4486716 w 7321094"/>
                  <a:gd name="connsiteY5" fmla="*/ 1234431 h 1656295"/>
                  <a:gd name="connsiteX6" fmla="*/ 4499842 w 7321094"/>
                  <a:gd name="connsiteY6" fmla="*/ 1639730 h 1656295"/>
                  <a:gd name="connsiteX7" fmla="*/ 467 w 7321094"/>
                  <a:gd name="connsiteY7" fmla="*/ 1639730 h 1656295"/>
                  <a:gd name="connsiteX8" fmla="*/ 13093 w 7321094"/>
                  <a:gd name="connsiteY8" fmla="*/ 1222304 h 1656295"/>
                  <a:gd name="connsiteX9" fmla="*/ 0 w 7321094"/>
                  <a:gd name="connsiteY9" fmla="*/ 445197 h 1656295"/>
                  <a:gd name="connsiteX0" fmla="*/ 0 w 7321094"/>
                  <a:gd name="connsiteY0" fmla="*/ 445197 h 1656295"/>
                  <a:gd name="connsiteX1" fmla="*/ 2836421 w 7321094"/>
                  <a:gd name="connsiteY1" fmla="*/ 423649 h 1656295"/>
                  <a:gd name="connsiteX2" fmla="*/ 2848513 w 7321094"/>
                  <a:gd name="connsiteY2" fmla="*/ 12807 h 1656295"/>
                  <a:gd name="connsiteX3" fmla="*/ 7321094 w 7321094"/>
                  <a:gd name="connsiteY3" fmla="*/ 0 h 1656295"/>
                  <a:gd name="connsiteX4" fmla="*/ 7321094 w 7321094"/>
                  <a:gd name="connsiteY4" fmla="*/ 1222304 h 1656295"/>
                  <a:gd name="connsiteX5" fmla="*/ 4486716 w 7321094"/>
                  <a:gd name="connsiteY5" fmla="*/ 1234431 h 1656295"/>
                  <a:gd name="connsiteX6" fmla="*/ 4499842 w 7321094"/>
                  <a:gd name="connsiteY6" fmla="*/ 1639730 h 1656295"/>
                  <a:gd name="connsiteX7" fmla="*/ 467 w 7321094"/>
                  <a:gd name="connsiteY7" fmla="*/ 1639730 h 1656295"/>
                  <a:gd name="connsiteX8" fmla="*/ 13093 w 7321094"/>
                  <a:gd name="connsiteY8" fmla="*/ 1222304 h 1656295"/>
                  <a:gd name="connsiteX9" fmla="*/ 0 w 7321094"/>
                  <a:gd name="connsiteY9" fmla="*/ 445197 h 1656295"/>
                  <a:gd name="connsiteX0" fmla="*/ 0 w 7321094"/>
                  <a:gd name="connsiteY0" fmla="*/ 445197 h 1653759"/>
                  <a:gd name="connsiteX1" fmla="*/ 2836421 w 7321094"/>
                  <a:gd name="connsiteY1" fmla="*/ 423649 h 1653759"/>
                  <a:gd name="connsiteX2" fmla="*/ 2848513 w 7321094"/>
                  <a:gd name="connsiteY2" fmla="*/ 12807 h 1653759"/>
                  <a:gd name="connsiteX3" fmla="*/ 7321094 w 7321094"/>
                  <a:gd name="connsiteY3" fmla="*/ 0 h 1653759"/>
                  <a:gd name="connsiteX4" fmla="*/ 7321094 w 7321094"/>
                  <a:gd name="connsiteY4" fmla="*/ 1222304 h 1653759"/>
                  <a:gd name="connsiteX5" fmla="*/ 4486716 w 7321094"/>
                  <a:gd name="connsiteY5" fmla="*/ 1234431 h 1653759"/>
                  <a:gd name="connsiteX6" fmla="*/ 4483508 w 7321094"/>
                  <a:gd name="connsiteY6" fmla="*/ 1623396 h 1653759"/>
                  <a:gd name="connsiteX7" fmla="*/ 467 w 7321094"/>
                  <a:gd name="connsiteY7" fmla="*/ 1639730 h 1653759"/>
                  <a:gd name="connsiteX8" fmla="*/ 13093 w 7321094"/>
                  <a:gd name="connsiteY8" fmla="*/ 1222304 h 1653759"/>
                  <a:gd name="connsiteX9" fmla="*/ 0 w 7321094"/>
                  <a:gd name="connsiteY9" fmla="*/ 445197 h 1653759"/>
                  <a:gd name="connsiteX0" fmla="*/ 0 w 7321094"/>
                  <a:gd name="connsiteY0" fmla="*/ 445197 h 1653759"/>
                  <a:gd name="connsiteX1" fmla="*/ 2836421 w 7321094"/>
                  <a:gd name="connsiteY1" fmla="*/ 423649 h 1653759"/>
                  <a:gd name="connsiteX2" fmla="*/ 2848513 w 7321094"/>
                  <a:gd name="connsiteY2" fmla="*/ 12807 h 1653759"/>
                  <a:gd name="connsiteX3" fmla="*/ 7321094 w 7321094"/>
                  <a:gd name="connsiteY3" fmla="*/ 0 h 1653759"/>
                  <a:gd name="connsiteX4" fmla="*/ 7321094 w 7321094"/>
                  <a:gd name="connsiteY4" fmla="*/ 1222304 h 1653759"/>
                  <a:gd name="connsiteX5" fmla="*/ 4486716 w 7321094"/>
                  <a:gd name="connsiteY5" fmla="*/ 1234431 h 1653759"/>
                  <a:gd name="connsiteX6" fmla="*/ 4495759 w 7321094"/>
                  <a:gd name="connsiteY6" fmla="*/ 1623396 h 1653759"/>
                  <a:gd name="connsiteX7" fmla="*/ 467 w 7321094"/>
                  <a:gd name="connsiteY7" fmla="*/ 1639730 h 1653759"/>
                  <a:gd name="connsiteX8" fmla="*/ 13093 w 7321094"/>
                  <a:gd name="connsiteY8" fmla="*/ 1222304 h 1653759"/>
                  <a:gd name="connsiteX9" fmla="*/ 0 w 7321094"/>
                  <a:gd name="connsiteY9" fmla="*/ 445197 h 1653759"/>
                  <a:gd name="connsiteX0" fmla="*/ 0 w 7321094"/>
                  <a:gd name="connsiteY0" fmla="*/ 445197 h 1654919"/>
                  <a:gd name="connsiteX1" fmla="*/ 2836421 w 7321094"/>
                  <a:gd name="connsiteY1" fmla="*/ 423649 h 1654919"/>
                  <a:gd name="connsiteX2" fmla="*/ 2848513 w 7321094"/>
                  <a:gd name="connsiteY2" fmla="*/ 12807 h 1654919"/>
                  <a:gd name="connsiteX3" fmla="*/ 7321094 w 7321094"/>
                  <a:gd name="connsiteY3" fmla="*/ 0 h 1654919"/>
                  <a:gd name="connsiteX4" fmla="*/ 7321094 w 7321094"/>
                  <a:gd name="connsiteY4" fmla="*/ 1222304 h 1654919"/>
                  <a:gd name="connsiteX5" fmla="*/ 4486716 w 7321094"/>
                  <a:gd name="connsiteY5" fmla="*/ 1234431 h 1654919"/>
                  <a:gd name="connsiteX6" fmla="*/ 4483509 w 7321094"/>
                  <a:gd name="connsiteY6" fmla="*/ 1631564 h 1654919"/>
                  <a:gd name="connsiteX7" fmla="*/ 467 w 7321094"/>
                  <a:gd name="connsiteY7" fmla="*/ 1639730 h 1654919"/>
                  <a:gd name="connsiteX8" fmla="*/ 13093 w 7321094"/>
                  <a:gd name="connsiteY8" fmla="*/ 1222304 h 1654919"/>
                  <a:gd name="connsiteX9" fmla="*/ 0 w 7321094"/>
                  <a:gd name="connsiteY9" fmla="*/ 445197 h 1654919"/>
                  <a:gd name="connsiteX0" fmla="*/ 0 w 7321094"/>
                  <a:gd name="connsiteY0" fmla="*/ 445197 h 1655577"/>
                  <a:gd name="connsiteX1" fmla="*/ 2836421 w 7321094"/>
                  <a:gd name="connsiteY1" fmla="*/ 423649 h 1655577"/>
                  <a:gd name="connsiteX2" fmla="*/ 2848513 w 7321094"/>
                  <a:gd name="connsiteY2" fmla="*/ 12807 h 1655577"/>
                  <a:gd name="connsiteX3" fmla="*/ 7321094 w 7321094"/>
                  <a:gd name="connsiteY3" fmla="*/ 0 h 1655577"/>
                  <a:gd name="connsiteX4" fmla="*/ 7321094 w 7321094"/>
                  <a:gd name="connsiteY4" fmla="*/ 1222304 h 1655577"/>
                  <a:gd name="connsiteX5" fmla="*/ 4486716 w 7321094"/>
                  <a:gd name="connsiteY5" fmla="*/ 1234431 h 1655577"/>
                  <a:gd name="connsiteX6" fmla="*/ 4491676 w 7321094"/>
                  <a:gd name="connsiteY6" fmla="*/ 1635648 h 1655577"/>
                  <a:gd name="connsiteX7" fmla="*/ 467 w 7321094"/>
                  <a:gd name="connsiteY7" fmla="*/ 1639730 h 1655577"/>
                  <a:gd name="connsiteX8" fmla="*/ 13093 w 7321094"/>
                  <a:gd name="connsiteY8" fmla="*/ 1222304 h 1655577"/>
                  <a:gd name="connsiteX9" fmla="*/ 0 w 7321094"/>
                  <a:gd name="connsiteY9" fmla="*/ 445197 h 16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321094" h="1655577">
                    <a:moveTo>
                      <a:pt x="0" y="445197"/>
                    </a:moveTo>
                    <a:lnTo>
                      <a:pt x="2836421" y="423649"/>
                    </a:lnTo>
                    <a:cubicBezTo>
                      <a:pt x="2852270" y="414920"/>
                      <a:pt x="2846723" y="16849"/>
                      <a:pt x="2848513" y="12807"/>
                    </a:cubicBezTo>
                    <a:lnTo>
                      <a:pt x="7321094" y="0"/>
                    </a:lnTo>
                    <a:lnTo>
                      <a:pt x="7321094" y="1222304"/>
                    </a:lnTo>
                    <a:cubicBezTo>
                      <a:pt x="7312533" y="1234399"/>
                      <a:pt x="4489166" y="1244771"/>
                      <a:pt x="4486716" y="1234431"/>
                    </a:cubicBezTo>
                    <a:cubicBezTo>
                      <a:pt x="4491214" y="1228739"/>
                      <a:pt x="4489119" y="1636448"/>
                      <a:pt x="4491676" y="1635648"/>
                    </a:cubicBezTo>
                    <a:cubicBezTo>
                      <a:pt x="2383861" y="1617634"/>
                      <a:pt x="2121794" y="1684763"/>
                      <a:pt x="467" y="1639730"/>
                    </a:cubicBezTo>
                    <a:lnTo>
                      <a:pt x="13093" y="1222304"/>
                    </a:lnTo>
                    <a:lnTo>
                      <a:pt x="0" y="445197"/>
                    </a:lnTo>
                    <a:close/>
                  </a:path>
                </a:pathLst>
              </a:custGeom>
              <a:noFill/>
              <a:ln w="635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232000" y="4906800"/>
                <a:ext cx="5688000" cy="862153"/>
              </a:xfrm>
              <a:prstGeom prst="rect">
                <a:avLst/>
              </a:prstGeom>
              <a:noFill/>
              <a:ln w="635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165600" y="4983559"/>
              <a:ext cx="1842877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GB" b="0" dirty="0" smtClean="0">
                  <a:solidFill>
                    <a:srgbClr val="008000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Supernovae</a:t>
              </a:r>
              <a:endParaRPr lang="en-GB" b="0" dirty="0">
                <a:solidFill>
                  <a:srgbClr val="008000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639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6632"/>
            <a:ext cx="7772400" cy="1143000"/>
          </a:xfrm>
        </p:spPr>
        <p:txBody>
          <a:bodyPr/>
          <a:lstStyle/>
          <a:p>
            <a:r>
              <a:rPr lang="en-US" smtClean="0"/>
              <a:t>SN 1993J</a:t>
            </a:r>
            <a:endParaRPr lang="en-US"/>
          </a:p>
        </p:txBody>
      </p:sp>
      <p:grpSp>
        <p:nvGrpSpPr>
          <p:cNvPr id="44036" name="Group 7"/>
          <p:cNvGrpSpPr>
            <a:grpSpLocks/>
          </p:cNvGrpSpPr>
          <p:nvPr/>
        </p:nvGrpSpPr>
        <p:grpSpPr bwMode="auto">
          <a:xfrm>
            <a:off x="0" y="1052513"/>
            <a:ext cx="9144000" cy="5472112"/>
            <a:chOff x="0" y="482"/>
            <a:chExt cx="5760" cy="3447"/>
          </a:xfrm>
        </p:grpSpPr>
        <p:pic>
          <p:nvPicPr>
            <p:cNvPr id="44038" name="Picture 4" descr="bw93j_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14" t="22299" r="3470" b="4012"/>
            <a:stretch>
              <a:fillRect/>
            </a:stretch>
          </p:blipFill>
          <p:spPr bwMode="auto">
            <a:xfrm>
              <a:off x="0" y="482"/>
              <a:ext cx="5760" cy="3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4021" name="Rectangle 5"/>
            <p:cNvSpPr>
              <a:spLocks noChangeArrowheads="1"/>
            </p:cNvSpPr>
            <p:nvPr/>
          </p:nvSpPr>
          <p:spPr bwMode="auto">
            <a:xfrm>
              <a:off x="2653" y="482"/>
              <a:ext cx="454" cy="3447"/>
            </a:xfrm>
            <a:prstGeom prst="rect">
              <a:avLst/>
            </a:prstGeom>
            <a:solidFill>
              <a:srgbClr val="11111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94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188640"/>
            <a:ext cx="6143625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 1994D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04248" y="5949280"/>
            <a:ext cx="193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Pete Challis/HST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solidFill>
                  <a:schemeClr val="bg1"/>
                </a:solidFill>
                <a:latin typeface="HelveticaNeueLT Com 55 Roman"/>
                <a:cs typeface="HelveticaNeueLT Com 55 Roman"/>
              </a:rPr>
              <a:t>Supernova Search</a:t>
            </a:r>
          </a:p>
        </p:txBody>
      </p:sp>
      <p:pic>
        <p:nvPicPr>
          <p:cNvPr id="171010" name="Picture 4" descr="abell0168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440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6330950" y="5877272"/>
            <a:ext cx="2813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sz="1800" b="0" dirty="0">
                <a:solidFill>
                  <a:schemeClr val="bg1">
                    <a:lumMod val="20000"/>
                    <a:lumOff val="80000"/>
                  </a:schemeClr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(High-z Supernova Team)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wald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9"/>
          <a:stretch>
            <a:fillRect/>
          </a:stretch>
        </p:blipFill>
        <p:spPr bwMode="auto">
          <a:xfrm>
            <a:off x="228600" y="1524000"/>
            <a:ext cx="6030913" cy="463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722313" y="2247900"/>
            <a:ext cx="2249487" cy="3440113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3598863" y="2244725"/>
            <a:ext cx="2249487" cy="3440113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37899" name="Group 11"/>
          <p:cNvGrpSpPr>
            <a:grpSpLocks/>
          </p:cNvGrpSpPr>
          <p:nvPr/>
        </p:nvGrpSpPr>
        <p:grpSpPr bwMode="auto">
          <a:xfrm>
            <a:off x="5257800" y="1676400"/>
            <a:ext cx="3467100" cy="4356100"/>
            <a:chOff x="3312" y="1056"/>
            <a:chExt cx="2184" cy="2744"/>
          </a:xfrm>
        </p:grpSpPr>
        <p:pic>
          <p:nvPicPr>
            <p:cNvPr id="47111" name="Picture 6" descr="waldo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9" y="1056"/>
              <a:ext cx="1517" cy="2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5" name="Rectangle 7"/>
            <p:cNvSpPr>
              <a:spLocks noChangeArrowheads="1"/>
            </p:cNvSpPr>
            <p:nvPr/>
          </p:nvSpPr>
          <p:spPr bwMode="auto">
            <a:xfrm>
              <a:off x="4035" y="1415"/>
              <a:ext cx="1417" cy="2167"/>
            </a:xfrm>
            <a:prstGeom prst="rect">
              <a:avLst/>
            </a:prstGeom>
            <a:noFill/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896" name="Arc 8"/>
            <p:cNvSpPr>
              <a:spLocks/>
            </p:cNvSpPr>
            <p:nvPr/>
          </p:nvSpPr>
          <p:spPr bwMode="auto">
            <a:xfrm rot="-4776266">
              <a:off x="3883" y="1073"/>
              <a:ext cx="411" cy="155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35293"/>
                <a:gd name="T2" fmla="*/ 16705 w 21600"/>
                <a:gd name="T3" fmla="*/ 35293 h 35293"/>
                <a:gd name="T4" fmla="*/ 0 w 21600"/>
                <a:gd name="T5" fmla="*/ 21600 h 35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5293" fill="none" extrusionOk="0">
                  <a:moveTo>
                    <a:pt x="0" y="-1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6592"/>
                    <a:pt x="19870" y="31431"/>
                    <a:pt x="16705" y="35293"/>
                  </a:cubicBezTo>
                </a:path>
                <a:path w="21600" h="35293" stroke="0" extrusionOk="0">
                  <a:moveTo>
                    <a:pt x="0" y="-1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6592"/>
                    <a:pt x="19870" y="31431"/>
                    <a:pt x="16705" y="35293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3352800" y="5791200"/>
            <a:ext cx="2813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sz="1800" b="0" dirty="0">
                <a:solidFill>
                  <a:schemeClr val="bg1">
                    <a:lumMod val="20000"/>
                    <a:lumOff val="80000"/>
                  </a:schemeClr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(High-z Supernova Team)</a:t>
            </a:r>
          </a:p>
        </p:txBody>
      </p:sp>
      <p:sp>
        <p:nvSpPr>
          <p:cNvPr id="37898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 dirty="0" smtClean="0"/>
              <a:t>Supernova Suche</a:t>
            </a:r>
            <a:endParaRPr lang="en-GB" altLang="x-none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057" name="Group 7"/>
          <p:cNvGrpSpPr>
            <a:grpSpLocks/>
          </p:cNvGrpSpPr>
          <p:nvPr/>
        </p:nvGrpSpPr>
        <p:grpSpPr bwMode="auto">
          <a:xfrm>
            <a:off x="71438" y="-26988"/>
            <a:ext cx="8964612" cy="7173913"/>
            <a:chOff x="45" y="-17"/>
            <a:chExt cx="5647" cy="4519"/>
          </a:xfrm>
        </p:grpSpPr>
        <p:pic>
          <p:nvPicPr>
            <p:cNvPr id="173061" name="Picture 4" descr="SDSS2_SNgalery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" y="-17"/>
              <a:ext cx="5647" cy="4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3062" name="Text Box 6"/>
            <p:cNvSpPr txBox="1">
              <a:spLocks noChangeArrowheads="1"/>
            </p:cNvSpPr>
            <p:nvPr/>
          </p:nvSpPr>
          <p:spPr bwMode="auto">
            <a:xfrm>
              <a:off x="146" y="4018"/>
              <a:ext cx="72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r>
                <a:rPr lang="en-GB" altLang="x-none">
                  <a:solidFill>
                    <a:schemeClr val="bg1"/>
                  </a:solidFill>
                  <a:latin typeface="HelveticaNeueLT Com 45 Lt" charset="0"/>
                  <a:ea typeface="HelveticaNeueLT Com 45 Lt" charset="0"/>
                  <a:cs typeface="HelveticaNeueLT Com 45 Lt" charset="0"/>
                </a:rPr>
                <a:t>© SDSSII</a:t>
              </a:r>
            </a:p>
          </p:txBody>
        </p:sp>
      </p:grpSp>
      <p:sp>
        <p:nvSpPr>
          <p:cNvPr id="479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47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chemeClr val="accent6"/>
              </a:solidFill>
            </a:endParaRPr>
          </a:p>
        </p:txBody>
      </p:sp>
      <p:sp>
        <p:nvSpPr>
          <p:cNvPr id="173060" name="Rectangle 5"/>
          <p:cNvSpPr>
            <a:spLocks noChangeArrowheads="1"/>
          </p:cNvSpPr>
          <p:nvPr/>
        </p:nvSpPr>
        <p:spPr bwMode="auto">
          <a:xfrm>
            <a:off x="3219450" y="638175"/>
            <a:ext cx="2792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en-GB" altLang="x-none" sz="3600">
                <a:solidFill>
                  <a:srgbClr val="FFFF00"/>
                </a:solidFill>
                <a:latin typeface="HelveticaNeueLT Com 55 Roman" charset="0"/>
                <a:ea typeface="HelveticaNeueLT Com 55 Roman" charset="0"/>
                <a:cs typeface="HelveticaNeueLT Com 55 Roman" charset="0"/>
              </a:rPr>
              <a:t>Supernovae!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GB" sz="1600" dirty="0">
                <a:solidFill>
                  <a:srgbClr val="FFFF00"/>
                </a:solidFill>
              </a:rPr>
              <a:t>Supernovae!</a:t>
            </a:r>
          </a:p>
        </p:txBody>
      </p:sp>
      <p:pic>
        <p:nvPicPr>
          <p:cNvPr id="174083" name="Picture 4" descr="Riess07_fig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0839" y="495394"/>
            <a:ext cx="3673210" cy="582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4" name="Text Box 5"/>
          <p:cNvSpPr txBox="1">
            <a:spLocks noChangeArrowheads="1"/>
          </p:cNvSpPr>
          <p:nvPr/>
        </p:nvSpPr>
        <p:spPr bwMode="auto">
          <a:xfrm>
            <a:off x="5436096" y="5949280"/>
            <a:ext cx="18453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en-GB" altLang="x-none" sz="1800" dirty="0" err="1">
                <a:solidFill>
                  <a:schemeClr val="bg1"/>
                </a:solidFill>
                <a:latin typeface="HelveticaNeueLT Com 45 Lt" charset="0"/>
                <a:ea typeface="HelveticaNeueLT Com 45 Lt" charset="0"/>
                <a:cs typeface="HelveticaNeueLT Com 45 Lt" charset="0"/>
              </a:rPr>
              <a:t>Riess</a:t>
            </a:r>
            <a:r>
              <a:rPr lang="en-GB" altLang="x-none" sz="1800" dirty="0">
                <a:solidFill>
                  <a:schemeClr val="bg1"/>
                </a:solidFill>
                <a:latin typeface="HelveticaNeueLT Com 45 Lt" charset="0"/>
                <a:ea typeface="HelveticaNeueLT Com 45 Lt" charset="0"/>
                <a:cs typeface="HelveticaNeueLT Com 45 Lt" charset="0"/>
              </a:rPr>
              <a:t> et al. 2007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altLang="x-none" dirty="0" smtClean="0">
                <a:solidFill>
                  <a:schemeClr val="accent4"/>
                </a:solidFill>
              </a:rPr>
              <a:t>Übersicht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700808"/>
            <a:ext cx="7772400" cy="42672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e-DE" altLang="x-none" dirty="0" smtClean="0">
                <a:solidFill>
                  <a:schemeClr val="accent6"/>
                </a:solidFill>
              </a:rPr>
              <a:t>Supernovae</a:t>
            </a:r>
          </a:p>
          <a:p>
            <a:pPr lvl="1">
              <a:defRPr/>
            </a:pPr>
            <a:r>
              <a:rPr lang="de-DE" altLang="x-none" dirty="0" smtClean="0">
                <a:solidFill>
                  <a:schemeClr val="accent6"/>
                </a:solidFill>
              </a:rPr>
              <a:t>Supernova Typen</a:t>
            </a:r>
          </a:p>
          <a:p>
            <a:pPr lvl="2">
              <a:defRPr/>
            </a:pPr>
            <a:r>
              <a:rPr lang="de-DE" altLang="x-none" dirty="0" smtClean="0">
                <a:solidFill>
                  <a:srgbClr val="FF0000"/>
                </a:solidFill>
              </a:rPr>
              <a:t>Supernovae von Massiven Sternen</a:t>
            </a:r>
          </a:p>
          <a:p>
            <a:pPr lvl="2">
              <a:defRPr/>
            </a:pPr>
            <a:r>
              <a:rPr lang="de-DE" altLang="x-none" dirty="0" smtClean="0">
                <a:solidFill>
                  <a:schemeClr val="accent6"/>
                </a:solidFill>
              </a:rPr>
              <a:t>Thermonukleare Supernovae</a:t>
            </a:r>
          </a:p>
          <a:p>
            <a:pPr marL="0" indent="0">
              <a:buNone/>
              <a:defRPr/>
            </a:pPr>
            <a:r>
              <a:rPr lang="de-DE" altLang="x-none" dirty="0" smtClean="0">
                <a:solidFill>
                  <a:schemeClr val="accent6"/>
                </a:solidFill>
              </a:rPr>
              <a:t>Supernova Kosmologie</a:t>
            </a:r>
          </a:p>
          <a:p>
            <a:pPr lvl="1">
              <a:defRPr/>
            </a:pPr>
            <a:r>
              <a:rPr lang="de-DE" altLang="x-none" dirty="0" smtClean="0">
                <a:solidFill>
                  <a:schemeClr val="accent6"/>
                </a:solidFill>
              </a:rPr>
              <a:t>Hubble Konstante</a:t>
            </a:r>
          </a:p>
          <a:p>
            <a:pPr lvl="1">
              <a:defRPr/>
            </a:pPr>
            <a:r>
              <a:rPr lang="de-DE" altLang="x-none" dirty="0" smtClean="0">
                <a:solidFill>
                  <a:schemeClr val="accent6"/>
                </a:solidFill>
              </a:rPr>
              <a:t>Zeitdilatation</a:t>
            </a:r>
          </a:p>
          <a:p>
            <a:pPr lvl="1">
              <a:defRPr/>
            </a:pPr>
            <a:r>
              <a:rPr lang="de-DE" altLang="x-none" dirty="0" smtClean="0">
                <a:solidFill>
                  <a:schemeClr val="accent6"/>
                </a:solidFill>
              </a:rPr>
              <a:t>Expansionsgeschichte</a:t>
            </a:r>
          </a:p>
          <a:p>
            <a:pPr>
              <a:defRPr/>
            </a:pPr>
            <a:endParaRPr lang="de-DE" altLang="x-none" dirty="0" smtClean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sn98bu_movie.mpe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6467732"/>
            <a:ext cx="2000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smtClean="0">
                <a:solidFill>
                  <a:srgbClr val="FFFFFF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P. </a:t>
            </a:r>
            <a:r>
              <a:rPr lang="en-US" sz="1800" b="0" dirty="0" smtClean="0">
                <a:solidFill>
                  <a:srgbClr val="FFFFFF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Challis/Harvard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7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17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4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174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GB" altLang="x-none" smtClean="0">
                <a:solidFill>
                  <a:schemeClr val="accent4"/>
                </a:solidFill>
              </a:rPr>
              <a:t>Supernovae</a:t>
            </a:r>
          </a:p>
        </p:txBody>
      </p:sp>
      <p:grpSp>
        <p:nvGrpSpPr>
          <p:cNvPr id="52226" name="Group 3"/>
          <p:cNvGrpSpPr>
            <a:grpSpLocks/>
          </p:cNvGrpSpPr>
          <p:nvPr/>
        </p:nvGrpSpPr>
        <p:grpSpPr bwMode="auto">
          <a:xfrm>
            <a:off x="914400" y="1371600"/>
            <a:ext cx="3768726" cy="4271963"/>
            <a:chOff x="576" y="864"/>
            <a:chExt cx="2374" cy="2691"/>
          </a:xfrm>
        </p:grpSpPr>
        <p:sp>
          <p:nvSpPr>
            <p:cNvPr id="99332" name="Text Box 4"/>
            <p:cNvSpPr txBox="1">
              <a:spLocks noChangeArrowheads="1"/>
            </p:cNvSpPr>
            <p:nvPr/>
          </p:nvSpPr>
          <p:spPr bwMode="auto">
            <a:xfrm>
              <a:off x="576" y="3264"/>
              <a:ext cx="237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altLang="x-none" b="0" dirty="0"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Walter Baade (1893-1960)</a:t>
              </a:r>
            </a:p>
          </p:txBody>
        </p:sp>
        <p:pic>
          <p:nvPicPr>
            <p:cNvPr id="52234" name="Picture 5" descr="baad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864"/>
              <a:ext cx="1628" cy="2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27" name="Group 6"/>
          <p:cNvGrpSpPr>
            <a:grpSpLocks/>
          </p:cNvGrpSpPr>
          <p:nvPr/>
        </p:nvGrpSpPr>
        <p:grpSpPr bwMode="auto">
          <a:xfrm>
            <a:off x="4953000" y="1370013"/>
            <a:ext cx="3568700" cy="4273549"/>
            <a:chOff x="3120" y="863"/>
            <a:chExt cx="2248" cy="2692"/>
          </a:xfrm>
        </p:grpSpPr>
        <p:sp>
          <p:nvSpPr>
            <p:cNvPr id="99335" name="Text Box 7"/>
            <p:cNvSpPr txBox="1">
              <a:spLocks noChangeArrowheads="1"/>
            </p:cNvSpPr>
            <p:nvPr/>
          </p:nvSpPr>
          <p:spPr bwMode="auto">
            <a:xfrm>
              <a:off x="3120" y="3264"/>
              <a:ext cx="224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altLang="x-none" b="0" dirty="0"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Fritz Zwicky (1898-1974)</a:t>
              </a:r>
            </a:p>
          </p:txBody>
        </p:sp>
        <p:pic>
          <p:nvPicPr>
            <p:cNvPr id="52232" name="Picture 8" descr="zwicky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863"/>
              <a:ext cx="1705" cy="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9341" name="Group 13"/>
          <p:cNvGrpSpPr>
            <a:grpSpLocks/>
          </p:cNvGrpSpPr>
          <p:nvPr/>
        </p:nvGrpSpPr>
        <p:grpSpPr bwMode="auto">
          <a:xfrm>
            <a:off x="684213" y="1268413"/>
            <a:ext cx="7772400" cy="4924425"/>
            <a:chOff x="431" y="799"/>
            <a:chExt cx="4896" cy="3102"/>
          </a:xfrm>
        </p:grpSpPr>
        <p:pic>
          <p:nvPicPr>
            <p:cNvPr id="52229" name="Picture 9" descr="37c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799"/>
              <a:ext cx="4896" cy="3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38" name="Text Box 10"/>
            <p:cNvSpPr txBox="1">
              <a:spLocks noChangeArrowheads="1"/>
            </p:cNvSpPr>
            <p:nvPr/>
          </p:nvSpPr>
          <p:spPr bwMode="auto">
            <a:xfrm>
              <a:off x="3482" y="981"/>
              <a:ext cx="1303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altLang="x-none" sz="3200" b="0" dirty="0"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SN 1937C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99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5" name="Text Box 3"/>
          <p:cNvSpPr txBox="1">
            <a:spLocks noChangeArrowheads="1"/>
          </p:cNvSpPr>
          <p:nvPr/>
        </p:nvSpPr>
        <p:spPr bwMode="auto">
          <a:xfrm>
            <a:off x="610532" y="5829839"/>
            <a:ext cx="2461571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x-none" sz="1800" b="0" dirty="0" smtClean="0">
                <a:solidFill>
                  <a:srgbClr val="111111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N. </a:t>
            </a:r>
            <a:r>
              <a:rPr lang="en-GB" altLang="x-none" sz="1800" b="0" dirty="0" err="1" smtClean="0">
                <a:solidFill>
                  <a:srgbClr val="111111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Suntzeff</a:t>
            </a:r>
            <a:r>
              <a:rPr lang="en-GB" altLang="x-none" sz="1800" b="0" dirty="0" smtClean="0">
                <a:solidFill>
                  <a:srgbClr val="111111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/CTIO/HST</a:t>
            </a:r>
            <a:endParaRPr lang="en-GB" altLang="x-none" sz="1800" b="0" dirty="0">
              <a:solidFill>
                <a:srgbClr val="111111"/>
              </a:solidFill>
              <a:latin typeface="Helvetica Neue LT Com 55 Roman" charset="0"/>
              <a:ea typeface="Helvetica Neue LT Com 55 Roman" charset="0"/>
              <a:cs typeface="Helvetica Neue LT Com 55 Roman" charset="0"/>
            </a:endParaRPr>
          </a:p>
        </p:txBody>
      </p:sp>
      <p:pic>
        <p:nvPicPr>
          <p:cNvPr id="54273" name="Picture 2" descr="87A_BOOK_no_tex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0"/>
            <a:ext cx="5940425" cy="63084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58698" y="524669"/>
            <a:ext cx="1576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111111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SN 1987A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499992" y="188639"/>
            <a:ext cx="4185105" cy="5641200"/>
            <a:chOff x="4499992" y="188639"/>
            <a:chExt cx="4185105" cy="5641200"/>
          </a:xfrm>
        </p:grpSpPr>
        <p:sp>
          <p:nvSpPr>
            <p:cNvPr id="146437" name="Rectangle 5"/>
            <p:cNvSpPr>
              <a:spLocks noChangeArrowheads="1"/>
            </p:cNvSpPr>
            <p:nvPr/>
          </p:nvSpPr>
          <p:spPr bwMode="auto">
            <a:xfrm>
              <a:off x="4499992" y="188639"/>
              <a:ext cx="150327" cy="5641200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38" name="Rectangle 6"/>
            <p:cNvSpPr>
              <a:spLocks noChangeArrowheads="1"/>
            </p:cNvSpPr>
            <p:nvPr/>
          </p:nvSpPr>
          <p:spPr bwMode="auto">
            <a:xfrm>
              <a:off x="4868293" y="188639"/>
              <a:ext cx="150327" cy="5641200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39" name="Rectangle 7"/>
            <p:cNvSpPr>
              <a:spLocks noChangeArrowheads="1"/>
            </p:cNvSpPr>
            <p:nvPr/>
          </p:nvSpPr>
          <p:spPr bwMode="auto">
            <a:xfrm>
              <a:off x="5233588" y="188639"/>
              <a:ext cx="150327" cy="5641200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40" name="Rectangle 8"/>
            <p:cNvSpPr>
              <a:spLocks noChangeArrowheads="1"/>
            </p:cNvSpPr>
            <p:nvPr/>
          </p:nvSpPr>
          <p:spPr bwMode="auto">
            <a:xfrm>
              <a:off x="5601889" y="188639"/>
              <a:ext cx="150327" cy="5641200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41" name="Rectangle 9"/>
            <p:cNvSpPr>
              <a:spLocks noChangeArrowheads="1"/>
            </p:cNvSpPr>
            <p:nvPr/>
          </p:nvSpPr>
          <p:spPr bwMode="auto">
            <a:xfrm>
              <a:off x="5965681" y="188639"/>
              <a:ext cx="150327" cy="5641200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42" name="Rectangle 10"/>
            <p:cNvSpPr>
              <a:spLocks noChangeArrowheads="1"/>
            </p:cNvSpPr>
            <p:nvPr/>
          </p:nvSpPr>
          <p:spPr bwMode="auto">
            <a:xfrm>
              <a:off x="7799671" y="188639"/>
              <a:ext cx="150327" cy="5641200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43" name="Rectangle 11"/>
            <p:cNvSpPr>
              <a:spLocks noChangeArrowheads="1"/>
            </p:cNvSpPr>
            <p:nvPr/>
          </p:nvSpPr>
          <p:spPr bwMode="auto">
            <a:xfrm>
              <a:off x="6333982" y="188639"/>
              <a:ext cx="150327" cy="5641200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44" name="Rectangle 12"/>
            <p:cNvSpPr>
              <a:spLocks noChangeArrowheads="1"/>
            </p:cNvSpPr>
            <p:nvPr/>
          </p:nvSpPr>
          <p:spPr bwMode="auto">
            <a:xfrm>
              <a:off x="6702283" y="188639"/>
              <a:ext cx="150327" cy="5641200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45" name="Rectangle 13"/>
            <p:cNvSpPr>
              <a:spLocks noChangeArrowheads="1"/>
            </p:cNvSpPr>
            <p:nvPr/>
          </p:nvSpPr>
          <p:spPr bwMode="auto">
            <a:xfrm>
              <a:off x="7066075" y="188639"/>
              <a:ext cx="150327" cy="5641200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6446" name="Rectangle 14"/>
            <p:cNvSpPr>
              <a:spLocks noChangeArrowheads="1"/>
            </p:cNvSpPr>
            <p:nvPr/>
          </p:nvSpPr>
          <p:spPr bwMode="auto">
            <a:xfrm>
              <a:off x="7434376" y="188639"/>
              <a:ext cx="150327" cy="5641200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47" name="Rectangle 15"/>
            <p:cNvSpPr>
              <a:spLocks noChangeArrowheads="1"/>
            </p:cNvSpPr>
            <p:nvPr/>
          </p:nvSpPr>
          <p:spPr bwMode="auto">
            <a:xfrm>
              <a:off x="8167972" y="188639"/>
              <a:ext cx="150327" cy="5641200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48" name="Rectangle 16"/>
            <p:cNvSpPr>
              <a:spLocks noChangeArrowheads="1"/>
            </p:cNvSpPr>
            <p:nvPr/>
          </p:nvSpPr>
          <p:spPr bwMode="auto">
            <a:xfrm>
              <a:off x="8534770" y="188639"/>
              <a:ext cx="150327" cy="5641200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46450" name="Text Box 18"/>
          <p:cNvSpPr txBox="1">
            <a:spLocks noChangeArrowheads="1"/>
          </p:cNvSpPr>
          <p:nvPr/>
        </p:nvSpPr>
        <p:spPr bwMode="auto">
          <a:xfrm>
            <a:off x="3635127" y="739428"/>
            <a:ext cx="504825" cy="4001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GB" altLang="x-none" sz="2000" b="0" dirty="0">
                <a:solidFill>
                  <a:srgbClr val="2E2F5E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18</a:t>
            </a:r>
          </a:p>
        </p:txBody>
      </p:sp>
      <p:sp>
        <p:nvSpPr>
          <p:cNvPr id="146451" name="Rectangle 19"/>
          <p:cNvSpPr>
            <a:spLocks noGrp="1" noChangeArrowheads="1"/>
          </p:cNvSpPr>
          <p:nvPr>
            <p:ph type="title"/>
          </p:nvPr>
        </p:nvSpPr>
        <p:spPr>
          <a:xfrm>
            <a:off x="0" y="-14288"/>
            <a:ext cx="3597573" cy="2160588"/>
          </a:xfrm>
        </p:spPr>
        <p:txBody>
          <a:bodyPr/>
          <a:lstStyle/>
          <a:p>
            <a:pPr>
              <a:defRPr/>
            </a:pPr>
            <a:r>
              <a:rPr lang="de-DE" altLang="x-none" sz="3600" dirty="0" smtClean="0">
                <a:solidFill>
                  <a:schemeClr val="accent4"/>
                </a:solidFill>
              </a:rPr>
              <a:t>Supernova</a:t>
            </a:r>
            <a:br>
              <a:rPr lang="de-DE" altLang="x-none" sz="3600" dirty="0" smtClean="0">
                <a:solidFill>
                  <a:schemeClr val="accent4"/>
                </a:solidFill>
              </a:rPr>
            </a:br>
            <a:r>
              <a:rPr lang="de-DE" altLang="x-none" sz="3600" dirty="0" smtClean="0">
                <a:solidFill>
                  <a:schemeClr val="accent4"/>
                </a:solidFill>
              </a:rPr>
              <a:t>Beobachtungen</a:t>
            </a:r>
          </a:p>
        </p:txBody>
      </p:sp>
      <p:sp>
        <p:nvSpPr>
          <p:cNvPr id="146452" name="Text Box 20"/>
          <p:cNvSpPr txBox="1">
            <a:spLocks noChangeArrowheads="1"/>
          </p:cNvSpPr>
          <p:nvPr/>
        </p:nvSpPr>
        <p:spPr bwMode="auto">
          <a:xfrm>
            <a:off x="3635127" y="4797152"/>
            <a:ext cx="504825" cy="4001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GB" altLang="x-none" sz="2000" b="0" dirty="0">
                <a:solidFill>
                  <a:srgbClr val="2E2F5E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33</a:t>
            </a:r>
            <a:endParaRPr lang="en-GB" altLang="x-none" b="0" dirty="0">
              <a:solidFill>
                <a:srgbClr val="2E2F5E"/>
              </a:solidFill>
              <a:latin typeface="Helvetica Neue LT Com 55 Roman" charset="0"/>
              <a:ea typeface="Helvetica Neue LT Com 55 Roman" charset="0"/>
              <a:cs typeface="Helvetica Neue LT Com 55 Roman" charset="0"/>
            </a:endParaRPr>
          </a:p>
        </p:txBody>
      </p:sp>
      <p:sp>
        <p:nvSpPr>
          <p:cNvPr id="146453" name="Text Box 21"/>
          <p:cNvSpPr txBox="1">
            <a:spLocks noChangeArrowheads="1"/>
          </p:cNvSpPr>
          <p:nvPr/>
        </p:nvSpPr>
        <p:spPr bwMode="auto">
          <a:xfrm>
            <a:off x="3635127" y="3429000"/>
            <a:ext cx="504825" cy="4001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GB" altLang="x-none" sz="2000" b="0" dirty="0">
                <a:solidFill>
                  <a:srgbClr val="2E2F5E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28</a:t>
            </a:r>
            <a:endParaRPr lang="en-GB" altLang="x-none" b="0" dirty="0">
              <a:solidFill>
                <a:srgbClr val="2E2F5E"/>
              </a:solidFill>
              <a:latin typeface="Helvetica Neue LT Com 55 Roman" charset="0"/>
              <a:ea typeface="Helvetica Neue LT Com 55 Roman" charset="0"/>
              <a:cs typeface="Helvetica Neue LT Com 55 Roman" charset="0"/>
            </a:endParaRPr>
          </a:p>
        </p:txBody>
      </p:sp>
      <p:sp>
        <p:nvSpPr>
          <p:cNvPr id="146454" name="Text Box 22"/>
          <p:cNvSpPr txBox="1">
            <a:spLocks noChangeArrowheads="1"/>
          </p:cNvSpPr>
          <p:nvPr/>
        </p:nvSpPr>
        <p:spPr bwMode="auto">
          <a:xfrm>
            <a:off x="3635127" y="2132856"/>
            <a:ext cx="504825" cy="4001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GB" altLang="x-none" sz="2000" b="0" dirty="0">
                <a:solidFill>
                  <a:srgbClr val="2E2F5E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23</a:t>
            </a:r>
            <a:endParaRPr lang="en-GB" altLang="x-none" b="0" dirty="0">
              <a:solidFill>
                <a:srgbClr val="2E2F5E"/>
              </a:solidFill>
              <a:latin typeface="Helvetica Neue LT Com 55 Roman" charset="0"/>
              <a:ea typeface="Helvetica Neue LT Com 55 Roman" charset="0"/>
              <a:cs typeface="Helvetica Neue LT Com 55 Roman" charset="0"/>
            </a:endParaRPr>
          </a:p>
        </p:txBody>
      </p:sp>
      <p:sp>
        <p:nvSpPr>
          <p:cNvPr id="146455" name="Rectangle 23"/>
          <p:cNvSpPr>
            <a:spLocks noChangeArrowheads="1"/>
          </p:cNvSpPr>
          <p:nvPr/>
        </p:nvSpPr>
        <p:spPr bwMode="auto">
          <a:xfrm>
            <a:off x="4176000" y="1772816"/>
            <a:ext cx="4680000" cy="4072426"/>
          </a:xfrm>
          <a:prstGeom prst="rect">
            <a:avLst/>
          </a:prstGeom>
          <a:solidFill>
            <a:srgbClr val="333399">
              <a:alpha val="8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6456" name="Text Box 24"/>
          <p:cNvSpPr txBox="1">
            <a:spLocks noChangeArrowheads="1"/>
          </p:cNvSpPr>
          <p:nvPr/>
        </p:nvSpPr>
        <p:spPr bwMode="auto">
          <a:xfrm>
            <a:off x="1835696" y="4292600"/>
            <a:ext cx="1707519" cy="83099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de-DE" altLang="x-none" b="0" dirty="0" err="1" smtClean="0">
                <a:solidFill>
                  <a:srgbClr val="2E2F5E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Virgo</a:t>
            </a:r>
            <a:r>
              <a:rPr lang="de-DE" altLang="x-none" b="0" dirty="0" smtClean="0">
                <a:solidFill>
                  <a:srgbClr val="2E2F5E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/>
            </a:r>
            <a:br>
              <a:rPr lang="de-DE" altLang="x-none" b="0" dirty="0" smtClean="0">
                <a:solidFill>
                  <a:srgbClr val="2E2F5E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</a:br>
            <a:r>
              <a:rPr lang="de-DE" altLang="x-none" b="0" dirty="0" smtClean="0">
                <a:solidFill>
                  <a:srgbClr val="2E2F5E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Entfernung</a:t>
            </a:r>
            <a:endParaRPr lang="de-DE" altLang="x-none" b="0" dirty="0">
              <a:solidFill>
                <a:srgbClr val="2E2F5E"/>
              </a:solidFill>
              <a:latin typeface="Helvetica Neue LT Com 55 Roman" charset="0"/>
              <a:ea typeface="Helvetica Neue LT Com 55 Roman" charset="0"/>
              <a:cs typeface="Helvetica Neue LT Com 55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146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6450" grpId="0" animBg="1"/>
      <p:bldP spid="146452" grpId="0" animBg="1"/>
      <p:bldP spid="146453" grpId="0" animBg="1"/>
      <p:bldP spid="146454" grpId="0" animBg="1"/>
      <p:bldP spid="146455" grpId="0" animBg="1"/>
      <p:bldP spid="14645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GB" altLang="x-none" smtClean="0">
                <a:solidFill>
                  <a:schemeClr val="accent4"/>
                </a:solidFill>
              </a:rPr>
              <a:t>Supernova Beobachtungen</a:t>
            </a:r>
          </a:p>
        </p:txBody>
      </p:sp>
      <p:pic>
        <p:nvPicPr>
          <p:cNvPr id="56322" name="Picture 3" descr="92a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77" b="-1"/>
          <a:stretch/>
        </p:blipFill>
        <p:spPr bwMode="auto">
          <a:xfrm>
            <a:off x="611188" y="908050"/>
            <a:ext cx="7772400" cy="5565706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</p:pic>
      <p:grpSp>
        <p:nvGrpSpPr>
          <p:cNvPr id="147460" name="Group 4"/>
          <p:cNvGrpSpPr>
            <a:grpSpLocks/>
          </p:cNvGrpSpPr>
          <p:nvPr/>
        </p:nvGrpSpPr>
        <p:grpSpPr bwMode="auto">
          <a:xfrm>
            <a:off x="2483768" y="2132856"/>
            <a:ext cx="2424113" cy="461963"/>
            <a:chOff x="1610" y="1434"/>
            <a:chExt cx="1527" cy="291"/>
          </a:xfrm>
        </p:grpSpPr>
        <p:sp>
          <p:nvSpPr>
            <p:cNvPr id="147461" name="Text Box 5"/>
            <p:cNvSpPr txBox="1">
              <a:spLocks noChangeArrowheads="1"/>
            </p:cNvSpPr>
            <p:nvPr/>
          </p:nvSpPr>
          <p:spPr bwMode="auto">
            <a:xfrm>
              <a:off x="1927" y="1434"/>
              <a:ext cx="121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GB" altLang="x-none" b="0" dirty="0" err="1"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Suntzeff</a:t>
              </a:r>
              <a:r>
                <a:rPr lang="en-GB" altLang="x-none" b="0" dirty="0"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 gap</a:t>
              </a:r>
            </a:p>
          </p:txBody>
        </p:sp>
        <p:sp>
          <p:nvSpPr>
            <p:cNvPr id="147462" name="Line 6"/>
            <p:cNvSpPr>
              <a:spLocks noChangeShapeType="1"/>
            </p:cNvSpPr>
            <p:nvPr/>
          </p:nvSpPr>
          <p:spPr bwMode="auto">
            <a:xfrm flipH="1">
              <a:off x="1610" y="1593"/>
              <a:ext cx="317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47463" name="Text Box 7"/>
          <p:cNvSpPr txBox="1">
            <a:spLocks noChangeArrowheads="1"/>
          </p:cNvSpPr>
          <p:nvPr/>
        </p:nvSpPr>
        <p:spPr bwMode="auto">
          <a:xfrm>
            <a:off x="1043608" y="1789200"/>
            <a:ext cx="470000" cy="4001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x-none" sz="2000" b="0" dirty="0">
                <a:solidFill>
                  <a:srgbClr val="2E2F5E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24</a:t>
            </a:r>
          </a:p>
        </p:txBody>
      </p:sp>
      <p:sp>
        <p:nvSpPr>
          <p:cNvPr id="147464" name="Text Box 8"/>
          <p:cNvSpPr txBox="1">
            <a:spLocks noChangeArrowheads="1"/>
          </p:cNvSpPr>
          <p:nvPr/>
        </p:nvSpPr>
        <p:spPr bwMode="auto">
          <a:xfrm>
            <a:off x="1043608" y="2700000"/>
            <a:ext cx="470000" cy="4001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x-none" sz="2000" b="0" dirty="0">
                <a:solidFill>
                  <a:srgbClr val="2E2F5E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26</a:t>
            </a:r>
          </a:p>
        </p:txBody>
      </p:sp>
      <p:sp>
        <p:nvSpPr>
          <p:cNvPr id="147465" name="Text Box 9"/>
          <p:cNvSpPr txBox="1">
            <a:spLocks noChangeArrowheads="1"/>
          </p:cNvSpPr>
          <p:nvPr/>
        </p:nvSpPr>
        <p:spPr bwMode="auto">
          <a:xfrm>
            <a:off x="1043608" y="3614400"/>
            <a:ext cx="470000" cy="4001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x-none" sz="2000" b="0" dirty="0">
                <a:solidFill>
                  <a:srgbClr val="2E2F5E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28</a:t>
            </a:r>
          </a:p>
        </p:txBody>
      </p:sp>
      <p:sp>
        <p:nvSpPr>
          <p:cNvPr id="147466" name="Text Box 10"/>
          <p:cNvSpPr txBox="1">
            <a:spLocks noChangeArrowheads="1"/>
          </p:cNvSpPr>
          <p:nvPr/>
        </p:nvSpPr>
        <p:spPr bwMode="auto">
          <a:xfrm>
            <a:off x="1043608" y="4525200"/>
            <a:ext cx="470000" cy="4001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x-none" sz="2000" b="0" dirty="0">
                <a:solidFill>
                  <a:srgbClr val="2E2F5E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30</a:t>
            </a:r>
          </a:p>
        </p:txBody>
      </p:sp>
      <p:sp>
        <p:nvSpPr>
          <p:cNvPr id="147467" name="Text Box 11"/>
          <p:cNvSpPr txBox="1">
            <a:spLocks noChangeArrowheads="1"/>
          </p:cNvSpPr>
          <p:nvPr/>
        </p:nvSpPr>
        <p:spPr bwMode="auto">
          <a:xfrm>
            <a:off x="1044872" y="908720"/>
            <a:ext cx="470000" cy="4001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x-none" sz="2000" b="0" dirty="0">
                <a:solidFill>
                  <a:srgbClr val="2E2F5E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22</a:t>
            </a:r>
          </a:p>
        </p:txBody>
      </p:sp>
      <p:sp>
        <p:nvSpPr>
          <p:cNvPr id="147468" name="Text Box 12"/>
          <p:cNvSpPr txBox="1">
            <a:spLocks noChangeArrowheads="1"/>
          </p:cNvSpPr>
          <p:nvPr/>
        </p:nvSpPr>
        <p:spPr bwMode="auto">
          <a:xfrm>
            <a:off x="1043608" y="5436000"/>
            <a:ext cx="470000" cy="4001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x-none" sz="2000" b="0" dirty="0">
                <a:solidFill>
                  <a:srgbClr val="2E2F5E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32</a:t>
            </a:r>
          </a:p>
        </p:txBody>
      </p:sp>
      <p:sp>
        <p:nvSpPr>
          <p:cNvPr id="147469" name="Rectangle 13"/>
          <p:cNvSpPr>
            <a:spLocks noChangeArrowheads="1"/>
          </p:cNvSpPr>
          <p:nvPr/>
        </p:nvSpPr>
        <p:spPr bwMode="auto">
          <a:xfrm>
            <a:off x="1556048" y="2448000"/>
            <a:ext cx="6533999" cy="3420000"/>
          </a:xfrm>
          <a:prstGeom prst="rect">
            <a:avLst/>
          </a:prstGeom>
          <a:solidFill>
            <a:srgbClr val="000080">
              <a:alpha val="8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7470" name="Text Box 14"/>
          <p:cNvSpPr txBox="1">
            <a:spLocks noChangeArrowheads="1"/>
          </p:cNvSpPr>
          <p:nvPr/>
        </p:nvSpPr>
        <p:spPr bwMode="auto">
          <a:xfrm>
            <a:off x="611560" y="4077072"/>
            <a:ext cx="9444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x-none" b="0" dirty="0"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z=0.5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7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147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147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63" grpId="0" animBg="1"/>
      <p:bldP spid="147464" grpId="0" animBg="1"/>
      <p:bldP spid="147465" grpId="0" animBg="1"/>
      <p:bldP spid="147466" grpId="0" animBg="1"/>
      <p:bldP spid="147467" grpId="0" animBg="1"/>
      <p:bldP spid="147468" grpId="0" animBg="1"/>
      <p:bldP spid="147469" grpId="0" animBg="1"/>
      <p:bldP spid="14747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altLang="x-none" dirty="0" smtClean="0">
                <a:solidFill>
                  <a:schemeClr val="accent4"/>
                </a:solidFill>
              </a:rPr>
              <a:t>Supernova Klassifikation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1700213"/>
            <a:ext cx="7772400" cy="41148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de-DE" altLang="x-none" dirty="0" smtClean="0">
                <a:solidFill>
                  <a:schemeClr val="accent6"/>
                </a:solidFill>
              </a:rPr>
              <a:t>Aufgrund der optischen spektroskopischen Erscheinung</a:t>
            </a:r>
          </a:p>
        </p:txBody>
      </p:sp>
      <p:grpSp>
        <p:nvGrpSpPr>
          <p:cNvPr id="102412" name="Group 12"/>
          <p:cNvGrpSpPr>
            <a:grpSpLocks/>
          </p:cNvGrpSpPr>
          <p:nvPr/>
        </p:nvGrpSpPr>
        <p:grpSpPr bwMode="auto">
          <a:xfrm>
            <a:off x="1979455" y="2852936"/>
            <a:ext cx="3563359" cy="1295896"/>
            <a:chOff x="1252" y="1702"/>
            <a:chExt cx="2119" cy="727"/>
          </a:xfrm>
        </p:grpSpPr>
        <p:sp>
          <p:nvSpPr>
            <p:cNvPr id="102405" name="Text Box 5"/>
            <p:cNvSpPr txBox="1">
              <a:spLocks noChangeArrowheads="1"/>
            </p:cNvSpPr>
            <p:nvPr/>
          </p:nvSpPr>
          <p:spPr bwMode="auto">
            <a:xfrm>
              <a:off x="1502" y="1825"/>
              <a:ext cx="1869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altLang="x-none" b="0" dirty="0"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Kernkollaps </a:t>
              </a:r>
            </a:p>
            <a:p>
              <a:pPr>
                <a:defRPr/>
              </a:pPr>
              <a:r>
                <a:rPr lang="de-DE" altLang="x-none" b="0" dirty="0"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in massiven Sternen</a:t>
              </a:r>
            </a:p>
          </p:txBody>
        </p:sp>
        <p:sp>
          <p:nvSpPr>
            <p:cNvPr id="102406" name="Oval 6"/>
            <p:cNvSpPr>
              <a:spLocks noChangeArrowheads="1"/>
            </p:cNvSpPr>
            <p:nvPr/>
          </p:nvSpPr>
          <p:spPr bwMode="auto">
            <a:xfrm>
              <a:off x="1252" y="1702"/>
              <a:ext cx="2098" cy="727"/>
            </a:xfrm>
            <a:prstGeom prst="ellips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02407" name="Text Box 7"/>
          <p:cNvSpPr txBox="1">
            <a:spLocks noChangeArrowheads="1"/>
          </p:cNvSpPr>
          <p:nvPr/>
        </p:nvSpPr>
        <p:spPr bwMode="auto">
          <a:xfrm>
            <a:off x="1619250" y="4148773"/>
            <a:ext cx="302268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x-none" b="0" dirty="0">
                <a:solidFill>
                  <a:srgbClr val="CC0000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SN II (</a:t>
            </a:r>
            <a:r>
              <a:rPr lang="en-GB" altLang="x-none" b="0" dirty="0" err="1">
                <a:solidFill>
                  <a:srgbClr val="CC0000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Wasserstoff</a:t>
            </a:r>
            <a:r>
              <a:rPr lang="en-GB" altLang="x-none" b="0" dirty="0">
                <a:solidFill>
                  <a:srgbClr val="CC0000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 H)</a:t>
            </a:r>
          </a:p>
          <a:p>
            <a:pPr>
              <a:defRPr/>
            </a:pPr>
            <a:r>
              <a:rPr lang="en-GB" altLang="x-none" b="0" dirty="0">
                <a:solidFill>
                  <a:srgbClr val="CC0000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SN </a:t>
            </a:r>
            <a:r>
              <a:rPr lang="en-GB" altLang="x-none" b="0" dirty="0" err="1">
                <a:solidFill>
                  <a:srgbClr val="CC0000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Ib</a:t>
            </a:r>
            <a:r>
              <a:rPr lang="en-GB" altLang="x-none" b="0" dirty="0">
                <a:solidFill>
                  <a:srgbClr val="CC0000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/c (</a:t>
            </a:r>
            <a:r>
              <a:rPr lang="en-GB" altLang="x-none" b="0" dirty="0" err="1">
                <a:solidFill>
                  <a:srgbClr val="CC0000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kein</a:t>
            </a:r>
            <a:r>
              <a:rPr lang="en-GB" altLang="x-none" b="0" dirty="0">
                <a:solidFill>
                  <a:srgbClr val="CC0000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 H/He)</a:t>
            </a:r>
          </a:p>
          <a:p>
            <a:pPr>
              <a:defRPr/>
            </a:pPr>
            <a:r>
              <a:rPr lang="en-GB" altLang="x-none" b="0" dirty="0" err="1">
                <a:solidFill>
                  <a:srgbClr val="CC0000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Hypernovae</a:t>
            </a:r>
            <a:r>
              <a:rPr lang="en-GB" altLang="x-none" b="0" dirty="0">
                <a:solidFill>
                  <a:srgbClr val="CC0000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/GRBs</a:t>
            </a:r>
          </a:p>
        </p:txBody>
      </p:sp>
      <p:grpSp>
        <p:nvGrpSpPr>
          <p:cNvPr id="102408" name="Group 8"/>
          <p:cNvGrpSpPr>
            <a:grpSpLocks/>
          </p:cNvGrpSpPr>
          <p:nvPr/>
        </p:nvGrpSpPr>
        <p:grpSpPr bwMode="auto">
          <a:xfrm>
            <a:off x="5292725" y="4679280"/>
            <a:ext cx="3081338" cy="1270000"/>
            <a:chOff x="3061" y="2840"/>
            <a:chExt cx="1639" cy="680"/>
          </a:xfrm>
        </p:grpSpPr>
        <p:sp>
          <p:nvSpPr>
            <p:cNvPr id="102409" name="Text Box 9"/>
            <p:cNvSpPr txBox="1">
              <a:spLocks noChangeArrowheads="1"/>
            </p:cNvSpPr>
            <p:nvPr/>
          </p:nvSpPr>
          <p:spPr bwMode="auto">
            <a:xfrm>
              <a:off x="3198" y="2973"/>
              <a:ext cx="1502" cy="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altLang="x-none" b="0" dirty="0" smtClean="0"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Thermonukleare</a:t>
              </a:r>
            </a:p>
            <a:p>
              <a:pPr>
                <a:defRPr/>
              </a:pPr>
              <a:r>
                <a:rPr lang="de-DE" altLang="x-none" b="0" dirty="0" smtClean="0"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Explosionen</a:t>
              </a:r>
              <a:endParaRPr lang="de-DE" altLang="x-none" b="0" dirty="0">
                <a:latin typeface="Helvetica Neue LT Com 55 Roman" charset="0"/>
                <a:ea typeface="Helvetica Neue LT Com 55 Roman" charset="0"/>
                <a:cs typeface="Helvetica Neue LT Com 55 Roman" charset="0"/>
              </a:endParaRPr>
            </a:p>
          </p:txBody>
        </p:sp>
        <p:sp>
          <p:nvSpPr>
            <p:cNvPr id="102410" name="Oval 10"/>
            <p:cNvSpPr>
              <a:spLocks noChangeArrowheads="1"/>
            </p:cNvSpPr>
            <p:nvPr/>
          </p:nvSpPr>
          <p:spPr bwMode="auto">
            <a:xfrm>
              <a:off x="3061" y="2840"/>
              <a:ext cx="1542" cy="680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02411" name="Text Box 11"/>
          <p:cNvSpPr txBox="1">
            <a:spLocks noChangeArrowheads="1"/>
          </p:cNvSpPr>
          <p:nvPr/>
        </p:nvSpPr>
        <p:spPr bwMode="auto">
          <a:xfrm>
            <a:off x="6300788" y="4175423"/>
            <a:ext cx="2073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altLang="x-none" b="0" dirty="0" smtClean="0">
                <a:solidFill>
                  <a:schemeClr val="accent2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SN Ia (kein H)</a:t>
            </a:r>
            <a:endParaRPr lang="de-DE" altLang="x-none" b="0" dirty="0">
              <a:solidFill>
                <a:schemeClr val="accent2"/>
              </a:solidFill>
              <a:latin typeface="Helvetica Neue LT Com 55 Roman" charset="0"/>
              <a:ea typeface="Helvetica Neue LT Com 55 Roman" charset="0"/>
              <a:cs typeface="Helvetica Neue LT Com 55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2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 descr="sn_max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32" t="18646" r="11073" b="7245"/>
          <a:stretch>
            <a:fillRect/>
          </a:stretch>
        </p:blipFill>
        <p:spPr bwMode="auto">
          <a:xfrm>
            <a:off x="0" y="0"/>
            <a:ext cx="4874765" cy="644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5" name="Picture 3" descr="sn_2week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32" t="18646" r="11073" b="7245"/>
          <a:stretch>
            <a:fillRect/>
          </a:stretch>
        </p:blipFill>
        <p:spPr bwMode="auto">
          <a:xfrm>
            <a:off x="0" y="0"/>
            <a:ext cx="4874766" cy="644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6" name="Picture 4" descr="sn_7weeks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32" t="18646" r="11073" b="7245"/>
          <a:stretch>
            <a:fillRect/>
          </a:stretch>
        </p:blipFill>
        <p:spPr bwMode="auto">
          <a:xfrm>
            <a:off x="0" y="0"/>
            <a:ext cx="4874400" cy="644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7432675" y="1958975"/>
            <a:ext cx="11290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x-none" sz="2800" b="0" dirty="0" err="1">
                <a:solidFill>
                  <a:schemeClr val="accent2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Typ</a:t>
            </a:r>
            <a:r>
              <a:rPr lang="en-GB" altLang="x-none" sz="2800" b="0" dirty="0">
                <a:solidFill>
                  <a:schemeClr val="accent2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 Ia</a:t>
            </a:r>
          </a:p>
        </p:txBody>
      </p:sp>
      <p:grpSp>
        <p:nvGrpSpPr>
          <p:cNvPr id="105478" name="Group 6"/>
          <p:cNvGrpSpPr>
            <a:grpSpLocks/>
          </p:cNvGrpSpPr>
          <p:nvPr/>
        </p:nvGrpSpPr>
        <p:grpSpPr bwMode="auto">
          <a:xfrm>
            <a:off x="655638" y="1523854"/>
            <a:ext cx="7794626" cy="4919663"/>
            <a:chOff x="0" y="1221"/>
            <a:chExt cx="4910" cy="3099"/>
          </a:xfrm>
        </p:grpSpPr>
        <p:grpSp>
          <p:nvGrpSpPr>
            <p:cNvPr id="62471" name="Group 7"/>
            <p:cNvGrpSpPr>
              <a:grpSpLocks/>
            </p:cNvGrpSpPr>
            <p:nvPr/>
          </p:nvGrpSpPr>
          <p:grpSpPr bwMode="auto">
            <a:xfrm>
              <a:off x="0" y="1272"/>
              <a:ext cx="4910" cy="3048"/>
              <a:chOff x="0" y="1272"/>
              <a:chExt cx="4910" cy="3048"/>
            </a:xfrm>
          </p:grpSpPr>
          <p:pic>
            <p:nvPicPr>
              <p:cNvPr id="105480" name="Picture 8" descr="Ia_spec_Blondin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272"/>
                <a:ext cx="4100" cy="30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80808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105481" name="Text Box 9"/>
              <p:cNvSpPr txBox="1">
                <a:spLocks noChangeArrowheads="1"/>
              </p:cNvSpPr>
              <p:nvPr/>
            </p:nvSpPr>
            <p:spPr bwMode="auto">
              <a:xfrm>
                <a:off x="4123" y="3827"/>
                <a:ext cx="787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GB" altLang="x-none" sz="1800" b="0" dirty="0" smtClean="0">
                    <a:solidFill>
                      <a:srgbClr val="111111"/>
                    </a:solidFill>
                    <a:latin typeface="Helvetica Neue LT Com 55 Roman" charset="0"/>
                    <a:ea typeface="Helvetica Neue LT Com 55 Roman" charset="0"/>
                    <a:cs typeface="Helvetica Neue LT Com 55 Roman" charset="0"/>
                  </a:rPr>
                  <a:t>S. </a:t>
                </a:r>
                <a:r>
                  <a:rPr lang="en-GB" altLang="x-none" sz="1800" b="0" dirty="0" err="1" smtClean="0">
                    <a:solidFill>
                      <a:srgbClr val="111111"/>
                    </a:solidFill>
                    <a:latin typeface="Helvetica Neue LT Com 55 Roman" charset="0"/>
                    <a:ea typeface="Helvetica Neue LT Com 55 Roman" charset="0"/>
                    <a:cs typeface="Helvetica Neue LT Com 55 Roman" charset="0"/>
                  </a:rPr>
                  <a:t>Blondin</a:t>
                </a:r>
                <a:endParaRPr lang="en-GB" altLang="x-none" sz="1800" b="0" dirty="0">
                  <a:solidFill>
                    <a:srgbClr val="111111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endParaRPr>
              </a:p>
            </p:txBody>
          </p:sp>
        </p:grpSp>
        <p:sp>
          <p:nvSpPr>
            <p:cNvPr id="105482" name="Text Box 10"/>
            <p:cNvSpPr txBox="1">
              <a:spLocks noChangeArrowheads="1"/>
            </p:cNvSpPr>
            <p:nvPr/>
          </p:nvSpPr>
          <p:spPr bwMode="auto">
            <a:xfrm>
              <a:off x="277" y="1221"/>
              <a:ext cx="169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de-DE" altLang="x-none" sz="1800" b="0" dirty="0" smtClean="0">
                  <a:solidFill>
                    <a:srgbClr val="CC0000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bei maximaler Helligkeit</a:t>
              </a:r>
              <a:endParaRPr lang="de-DE" altLang="x-none" sz="1800" b="0" dirty="0">
                <a:solidFill>
                  <a:srgbClr val="CC0000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endParaRPr>
            </a:p>
          </p:txBody>
        </p:sp>
        <p:sp>
          <p:nvSpPr>
            <p:cNvPr id="105483" name="Text Box 11"/>
            <p:cNvSpPr txBox="1">
              <a:spLocks noChangeArrowheads="1"/>
            </p:cNvSpPr>
            <p:nvPr/>
          </p:nvSpPr>
          <p:spPr bwMode="auto">
            <a:xfrm>
              <a:off x="2456" y="1221"/>
              <a:ext cx="142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altLang="x-none" sz="1800" b="0" dirty="0" smtClean="0">
                  <a:solidFill>
                    <a:srgbClr val="CC0000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zwei Wochen später</a:t>
              </a:r>
              <a:endParaRPr lang="de-DE" altLang="x-none" sz="1800" b="0" dirty="0">
                <a:solidFill>
                  <a:srgbClr val="CC0000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endParaRPr>
            </a:p>
          </p:txBody>
        </p:sp>
      </p:grpSp>
      <p:sp>
        <p:nvSpPr>
          <p:cNvPr id="105484" name="Rectangle 12"/>
          <p:cNvSpPr>
            <a:spLocks noGrp="1" noChangeArrowheads="1"/>
          </p:cNvSpPr>
          <p:nvPr>
            <p:ph type="title"/>
          </p:nvPr>
        </p:nvSpPr>
        <p:spPr>
          <a:xfrm>
            <a:off x="976313" y="260350"/>
            <a:ext cx="7772400" cy="1143000"/>
          </a:xfrm>
        </p:spPr>
        <p:txBody>
          <a:bodyPr/>
          <a:lstStyle/>
          <a:p>
            <a:pPr algn="r">
              <a:defRPr/>
            </a:pPr>
            <a:r>
              <a:rPr lang="en-GB" altLang="x-none" smtClean="0">
                <a:solidFill>
                  <a:schemeClr val="accent4"/>
                </a:solidFill>
              </a:rPr>
              <a:t>Supernova</a:t>
            </a:r>
            <a:br>
              <a:rPr lang="en-GB" altLang="x-none" smtClean="0">
                <a:solidFill>
                  <a:schemeClr val="accent4"/>
                </a:solidFill>
              </a:rPr>
            </a:br>
            <a:r>
              <a:rPr lang="en-GB" altLang="x-none" smtClean="0">
                <a:solidFill>
                  <a:schemeClr val="accent4"/>
                </a:solidFill>
              </a:rPr>
              <a:t>Spektroskopie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05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earl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151600" cy="6445094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7524" name="Picture 4" descr="typeii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4971600" cy="644190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7523" name="Rectangle 3"/>
          <p:cNvSpPr>
            <a:spLocks noGrp="1" noChangeArrowheads="1"/>
          </p:cNvSpPr>
          <p:nvPr>
            <p:ph type="title"/>
          </p:nvPr>
        </p:nvSpPr>
        <p:spPr>
          <a:xfrm>
            <a:off x="5004048" y="188913"/>
            <a:ext cx="4032003" cy="1655762"/>
          </a:xfrm>
        </p:spPr>
        <p:txBody>
          <a:bodyPr/>
          <a:lstStyle/>
          <a:p>
            <a:pPr algn="r">
              <a:defRPr/>
            </a:pPr>
            <a:r>
              <a:rPr lang="de-DE" altLang="x-none" dirty="0" smtClean="0">
                <a:solidFill>
                  <a:schemeClr val="accent4"/>
                </a:solidFill>
              </a:rPr>
              <a:t>Supernova Spektroskopie</a:t>
            </a:r>
          </a:p>
        </p:txBody>
      </p:sp>
      <p:sp>
        <p:nvSpPr>
          <p:cNvPr id="107525" name="Text Box 5"/>
          <p:cNvSpPr txBox="1">
            <a:spLocks noChangeArrowheads="1"/>
          </p:cNvSpPr>
          <p:nvPr/>
        </p:nvSpPr>
        <p:spPr bwMode="auto">
          <a:xfrm>
            <a:off x="7235825" y="2420938"/>
            <a:ext cx="10296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x-none" sz="2800" b="0" dirty="0" err="1">
                <a:solidFill>
                  <a:srgbClr val="CC0000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Typ</a:t>
            </a:r>
            <a:r>
              <a:rPr lang="en-GB" altLang="x-none" sz="2800" b="0" dirty="0">
                <a:solidFill>
                  <a:srgbClr val="CC0000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 II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4752975" y="188913"/>
            <a:ext cx="4140200" cy="1539875"/>
          </a:xfrm>
        </p:spPr>
        <p:txBody>
          <a:bodyPr/>
          <a:lstStyle/>
          <a:p>
            <a:pPr algn="r">
              <a:defRPr/>
            </a:pPr>
            <a:r>
              <a:rPr lang="de-DE" altLang="x-none" dirty="0" smtClean="0">
                <a:solidFill>
                  <a:schemeClr val="accent4"/>
                </a:solidFill>
              </a:rPr>
              <a:t>Supernova Klassifikation</a:t>
            </a:r>
          </a:p>
        </p:txBody>
      </p:sp>
      <p:pic>
        <p:nvPicPr>
          <p:cNvPr id="109571" name="Picture 3" descr="classification_spec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4776316" cy="6443999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4911725" y="6042025"/>
            <a:ext cx="1826141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x-none" sz="1800" b="0" dirty="0" err="1">
                <a:solidFill>
                  <a:srgbClr val="111111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Filippenko</a:t>
            </a:r>
            <a:r>
              <a:rPr lang="en-GB" altLang="x-none" sz="1800" b="0" dirty="0">
                <a:solidFill>
                  <a:srgbClr val="111111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 1997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classification_detail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5846459" cy="6300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4148" name="Rectangle 4"/>
          <p:cNvSpPr>
            <a:spLocks noChangeArrowheads="1"/>
          </p:cNvSpPr>
          <p:nvPr/>
        </p:nvSpPr>
        <p:spPr bwMode="auto">
          <a:xfrm>
            <a:off x="250825" y="5517480"/>
            <a:ext cx="1008063" cy="431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4151" name="Line 7"/>
          <p:cNvSpPr>
            <a:spLocks noChangeShapeType="1"/>
          </p:cNvSpPr>
          <p:nvPr/>
        </p:nvSpPr>
        <p:spPr bwMode="auto">
          <a:xfrm>
            <a:off x="2712560" y="0"/>
            <a:ext cx="0" cy="850208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4152" name="Line 8"/>
          <p:cNvSpPr>
            <a:spLocks noChangeShapeType="1"/>
          </p:cNvSpPr>
          <p:nvPr/>
        </p:nvSpPr>
        <p:spPr bwMode="auto">
          <a:xfrm flipH="1">
            <a:off x="967754" y="834168"/>
            <a:ext cx="579910" cy="1306666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4153" name="Line 9"/>
          <p:cNvSpPr>
            <a:spLocks noChangeShapeType="1"/>
          </p:cNvSpPr>
          <p:nvPr/>
        </p:nvSpPr>
        <p:spPr bwMode="auto">
          <a:xfrm>
            <a:off x="964826" y="2132083"/>
            <a:ext cx="0" cy="1786458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4155" name="Line 11"/>
          <p:cNvSpPr>
            <a:spLocks noChangeShapeType="1"/>
          </p:cNvSpPr>
          <p:nvPr/>
        </p:nvSpPr>
        <p:spPr bwMode="auto">
          <a:xfrm>
            <a:off x="951641" y="3901042"/>
            <a:ext cx="1063583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4156" name="Line 12"/>
          <p:cNvSpPr>
            <a:spLocks noChangeShapeType="1"/>
          </p:cNvSpPr>
          <p:nvPr/>
        </p:nvSpPr>
        <p:spPr bwMode="auto">
          <a:xfrm>
            <a:off x="2015224" y="3883542"/>
            <a:ext cx="0" cy="86041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4157" name="Line 13"/>
          <p:cNvSpPr>
            <a:spLocks noChangeShapeType="1"/>
          </p:cNvSpPr>
          <p:nvPr/>
        </p:nvSpPr>
        <p:spPr bwMode="auto">
          <a:xfrm>
            <a:off x="967756" y="4738125"/>
            <a:ext cx="1063583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4158" name="Line 14"/>
          <p:cNvSpPr>
            <a:spLocks noChangeShapeType="1"/>
          </p:cNvSpPr>
          <p:nvPr/>
        </p:nvSpPr>
        <p:spPr bwMode="auto">
          <a:xfrm>
            <a:off x="985336" y="4738125"/>
            <a:ext cx="0" cy="15618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4159" name="Line 15"/>
          <p:cNvSpPr>
            <a:spLocks noChangeShapeType="1"/>
          </p:cNvSpPr>
          <p:nvPr/>
        </p:nvSpPr>
        <p:spPr bwMode="auto">
          <a:xfrm>
            <a:off x="1547665" y="834167"/>
            <a:ext cx="1164896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4160" name="Rectangle 16"/>
          <p:cNvSpPr>
            <a:spLocks noChangeArrowheads="1"/>
          </p:cNvSpPr>
          <p:nvPr/>
        </p:nvSpPr>
        <p:spPr bwMode="auto">
          <a:xfrm>
            <a:off x="324625" y="2075208"/>
            <a:ext cx="631411" cy="277083"/>
          </a:xfrm>
          <a:prstGeom prst="rect">
            <a:avLst/>
          </a:prstGeom>
          <a:solidFill>
            <a:schemeClr val="accent2">
              <a:alpha val="39999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4161" name="Rectangle 17"/>
          <p:cNvSpPr>
            <a:spLocks noChangeArrowheads="1"/>
          </p:cNvSpPr>
          <p:nvPr/>
        </p:nvSpPr>
        <p:spPr bwMode="auto">
          <a:xfrm>
            <a:off x="1043936" y="2772000"/>
            <a:ext cx="1548495" cy="288000"/>
          </a:xfrm>
          <a:prstGeom prst="rect">
            <a:avLst/>
          </a:prstGeom>
          <a:solidFill>
            <a:srgbClr val="CC0000">
              <a:alpha val="25000"/>
            </a:srgbClr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4162" name="Rectangle 18"/>
          <p:cNvSpPr>
            <a:spLocks noChangeArrowheads="1"/>
          </p:cNvSpPr>
          <p:nvPr/>
        </p:nvSpPr>
        <p:spPr bwMode="auto">
          <a:xfrm>
            <a:off x="4586284" y="2753333"/>
            <a:ext cx="597716" cy="274167"/>
          </a:xfrm>
          <a:prstGeom prst="rect">
            <a:avLst/>
          </a:prstGeom>
          <a:solidFill>
            <a:srgbClr val="CC0000">
              <a:alpha val="45000"/>
            </a:srgbClr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4163" name="Rectangle 19"/>
          <p:cNvSpPr>
            <a:spLocks noChangeArrowheads="1"/>
          </p:cNvSpPr>
          <p:nvPr/>
        </p:nvSpPr>
        <p:spPr bwMode="auto">
          <a:xfrm>
            <a:off x="3116898" y="2807292"/>
            <a:ext cx="641666" cy="274167"/>
          </a:xfrm>
          <a:prstGeom prst="rect">
            <a:avLst/>
          </a:prstGeom>
          <a:solidFill>
            <a:srgbClr val="CC0000">
              <a:alpha val="35001"/>
            </a:srgbClr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4164" name="Rectangle 20"/>
          <p:cNvSpPr>
            <a:spLocks noChangeArrowheads="1"/>
          </p:cNvSpPr>
          <p:nvPr/>
        </p:nvSpPr>
        <p:spPr bwMode="auto">
          <a:xfrm>
            <a:off x="1043608" y="2410470"/>
            <a:ext cx="3238500" cy="298450"/>
          </a:xfrm>
          <a:prstGeom prst="rect">
            <a:avLst/>
          </a:prstGeom>
          <a:solidFill>
            <a:srgbClr val="008000">
              <a:alpha val="50000"/>
            </a:srgbClr>
          </a:solidFill>
          <a:ln w="19050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title"/>
          </p:nvPr>
        </p:nvSpPr>
        <p:spPr>
          <a:xfrm>
            <a:off x="4329306" y="260350"/>
            <a:ext cx="4563869" cy="865188"/>
          </a:xfrm>
        </p:spPr>
        <p:txBody>
          <a:bodyPr/>
          <a:lstStyle/>
          <a:p>
            <a:pPr algn="r">
              <a:defRPr/>
            </a:pPr>
            <a:r>
              <a:rPr lang="de-DE" altLang="x-none" dirty="0" smtClean="0">
                <a:solidFill>
                  <a:schemeClr val="accent4"/>
                </a:solidFill>
              </a:rPr>
              <a:t>SN Klassifikation</a:t>
            </a:r>
            <a:br>
              <a:rPr lang="de-DE" altLang="x-none" dirty="0" smtClean="0">
                <a:solidFill>
                  <a:schemeClr val="accent4"/>
                </a:solidFill>
              </a:rPr>
            </a:br>
            <a:r>
              <a:rPr lang="de-DE" altLang="x-none" sz="3200" dirty="0" smtClean="0">
                <a:solidFill>
                  <a:schemeClr val="accent4"/>
                </a:solidFill>
              </a:rPr>
              <a:t>(noch einmal)</a:t>
            </a:r>
            <a:endParaRPr lang="de-DE" altLang="x-none" dirty="0" smtClean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34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4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4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4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4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34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4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4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4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4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4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4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4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4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1" grpId="0" animBg="1"/>
      <p:bldP spid="134152" grpId="0" animBg="1"/>
      <p:bldP spid="134153" grpId="0" animBg="1"/>
      <p:bldP spid="134155" grpId="0" animBg="1"/>
      <p:bldP spid="134156" grpId="0" animBg="1"/>
      <p:bldP spid="134157" grpId="0" animBg="1"/>
      <p:bldP spid="134158" grpId="0" animBg="1"/>
      <p:bldP spid="134159" grpId="0" animBg="1"/>
      <p:bldP spid="134160" grpId="0" animBg="1"/>
      <p:bldP spid="134161" grpId="0" animBg="1"/>
      <p:bldP spid="134162" grpId="0" animBg="1"/>
      <p:bldP spid="134163" grpId="0" animBg="1"/>
      <p:bldP spid="13416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648"/>
            <a:ext cx="7772400" cy="1143000"/>
          </a:xfrm>
        </p:spPr>
        <p:txBody>
          <a:bodyPr/>
          <a:lstStyle/>
          <a:p>
            <a:r>
              <a:rPr lang="en-GB" altLang="x-none" smtClean="0"/>
              <a:t>Supernovae</a:t>
            </a: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340768"/>
            <a:ext cx="7772400" cy="4267200"/>
          </a:xfrm>
        </p:spPr>
        <p:txBody>
          <a:bodyPr/>
          <a:lstStyle/>
          <a:p>
            <a:r>
              <a:rPr lang="de-DE" altLang="x-none" dirty="0" smtClean="0">
                <a:solidFill>
                  <a:srgbClr val="111111"/>
                </a:solidFill>
              </a:rPr>
              <a:t>Extrem helle Sternexplosionen</a:t>
            </a:r>
          </a:p>
          <a:p>
            <a:r>
              <a:rPr lang="de-DE" altLang="x-none" dirty="0" smtClean="0">
                <a:solidFill>
                  <a:srgbClr val="111111"/>
                </a:solidFill>
              </a:rPr>
              <a:t>Wichtig für die Produktion von schweren chemischen Elementen</a:t>
            </a:r>
          </a:p>
          <a:p>
            <a:r>
              <a:rPr lang="de-DE" altLang="x-none" dirty="0" smtClean="0">
                <a:solidFill>
                  <a:srgbClr val="111111"/>
                </a:solidFill>
              </a:rPr>
              <a:t>Endprodukt der Sternentwicklung</a:t>
            </a:r>
          </a:p>
          <a:p>
            <a:pPr lvl="1"/>
            <a:r>
              <a:rPr lang="de-DE" altLang="x-none" dirty="0" smtClean="0">
                <a:solidFill>
                  <a:srgbClr val="FF0000"/>
                </a:solidFill>
              </a:rPr>
              <a:t>für massive Sterne als Kernkollaps mit nachfolgendem Neutronenstern oder Schwarzem Loch</a:t>
            </a:r>
          </a:p>
          <a:p>
            <a:pPr lvl="1"/>
            <a:r>
              <a:rPr lang="de-DE" altLang="x-none" dirty="0" smtClean="0"/>
              <a:t>für kleine Sterne in engen Doppelsternsystemen</a:t>
            </a:r>
          </a:p>
          <a:p>
            <a:pPr lvl="1"/>
            <a:r>
              <a:rPr lang="de-DE" altLang="x-none" dirty="0" smtClean="0"/>
              <a:t>(der Rest der Sterne erlischt langsam)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altLang="x-none" smtClean="0">
                <a:solidFill>
                  <a:schemeClr val="accent4"/>
                </a:solidFill>
              </a:rPr>
              <a:t>Historische Supernovae</a:t>
            </a:r>
            <a:endParaRPr lang="de-DE" altLang="x-none" dirty="0" smtClean="0">
              <a:solidFill>
                <a:schemeClr val="accent4"/>
              </a:solidFill>
            </a:endParaRPr>
          </a:p>
        </p:txBody>
      </p:sp>
      <p:sp>
        <p:nvSpPr>
          <p:cNvPr id="2068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de-DE" altLang="x-none" dirty="0" smtClean="0">
                <a:solidFill>
                  <a:schemeClr val="accent6"/>
                </a:solidFill>
              </a:rPr>
              <a:t>SN 1006 (in Lupus)</a:t>
            </a:r>
          </a:p>
          <a:p>
            <a:pPr marL="0" indent="0">
              <a:buFontTx/>
              <a:buNone/>
              <a:defRPr/>
            </a:pPr>
            <a:r>
              <a:rPr lang="de-DE" altLang="x-none" dirty="0" smtClean="0">
                <a:solidFill>
                  <a:schemeClr val="accent6"/>
                </a:solidFill>
              </a:rPr>
              <a:t>SN 1054 (Krebs Nebel in Taurus)</a:t>
            </a:r>
          </a:p>
          <a:p>
            <a:pPr marL="0" indent="0">
              <a:buFontTx/>
              <a:buNone/>
              <a:defRPr/>
            </a:pPr>
            <a:r>
              <a:rPr lang="de-DE" altLang="x-none" dirty="0" smtClean="0">
                <a:solidFill>
                  <a:schemeClr val="accent6"/>
                </a:solidFill>
              </a:rPr>
              <a:t>SN 1181 (in </a:t>
            </a:r>
            <a:r>
              <a:rPr lang="de-DE" altLang="x-none" dirty="0" err="1" smtClean="0">
                <a:solidFill>
                  <a:schemeClr val="accent6"/>
                </a:solidFill>
              </a:rPr>
              <a:t>Cassiopeia</a:t>
            </a:r>
            <a:r>
              <a:rPr lang="de-DE" altLang="x-none" dirty="0" smtClean="0">
                <a:solidFill>
                  <a:schemeClr val="accent6"/>
                </a:solidFill>
              </a:rPr>
              <a:t>)</a:t>
            </a:r>
          </a:p>
          <a:p>
            <a:pPr marL="0" indent="0">
              <a:buFontTx/>
              <a:buNone/>
              <a:defRPr/>
            </a:pPr>
            <a:r>
              <a:rPr lang="de-DE" altLang="x-none" dirty="0" smtClean="0">
                <a:solidFill>
                  <a:schemeClr val="accent6"/>
                </a:solidFill>
              </a:rPr>
              <a:t>De </a:t>
            </a:r>
            <a:r>
              <a:rPr lang="de-DE" altLang="x-none" dirty="0" err="1" smtClean="0">
                <a:solidFill>
                  <a:schemeClr val="accent6"/>
                </a:solidFill>
              </a:rPr>
              <a:t>stella</a:t>
            </a:r>
            <a:r>
              <a:rPr lang="de-DE" altLang="x-none" dirty="0" smtClean="0">
                <a:solidFill>
                  <a:schemeClr val="accent6"/>
                </a:solidFill>
              </a:rPr>
              <a:t> </a:t>
            </a:r>
            <a:r>
              <a:rPr lang="de-DE" altLang="x-none" dirty="0" err="1" smtClean="0">
                <a:solidFill>
                  <a:schemeClr val="accent6"/>
                </a:solidFill>
              </a:rPr>
              <a:t>nova</a:t>
            </a:r>
            <a:r>
              <a:rPr lang="de-DE" altLang="x-none" dirty="0" smtClean="0">
                <a:solidFill>
                  <a:schemeClr val="accent6"/>
                </a:solidFill>
              </a:rPr>
              <a:t> (Tycho Brahe) 1572</a:t>
            </a:r>
          </a:p>
          <a:p>
            <a:pPr marL="0" indent="0">
              <a:buFontTx/>
              <a:buNone/>
              <a:defRPr/>
            </a:pPr>
            <a:r>
              <a:rPr lang="de-DE" altLang="x-none" dirty="0" smtClean="0">
                <a:solidFill>
                  <a:schemeClr val="accent6"/>
                </a:solidFill>
              </a:rPr>
              <a:t>Keplers Supernova 1604 (in </a:t>
            </a:r>
            <a:r>
              <a:rPr lang="de-DE" altLang="x-none" dirty="0" err="1" smtClean="0">
                <a:solidFill>
                  <a:schemeClr val="accent6"/>
                </a:solidFill>
              </a:rPr>
              <a:t>Ophiuchus</a:t>
            </a:r>
            <a:r>
              <a:rPr lang="de-DE" altLang="x-none" dirty="0" smtClean="0">
                <a:solidFill>
                  <a:schemeClr val="accent6"/>
                </a:solidFill>
              </a:rPr>
              <a:t>)</a:t>
            </a:r>
          </a:p>
          <a:p>
            <a:pPr marL="0" indent="0">
              <a:buFontTx/>
              <a:buNone/>
              <a:defRPr/>
            </a:pPr>
            <a:r>
              <a:rPr lang="de-DE" altLang="x-none" dirty="0" err="1" smtClean="0">
                <a:solidFill>
                  <a:schemeClr val="accent6"/>
                </a:solidFill>
              </a:rPr>
              <a:t>Cassiopeia</a:t>
            </a:r>
            <a:r>
              <a:rPr lang="de-DE" altLang="x-none" dirty="0" smtClean="0">
                <a:solidFill>
                  <a:schemeClr val="accent6"/>
                </a:solidFill>
              </a:rPr>
              <a:t> A (ungefähr 1680)</a:t>
            </a:r>
          </a:p>
          <a:p>
            <a:pPr marL="0" indent="0">
              <a:buFontTx/>
              <a:buNone/>
              <a:defRPr/>
            </a:pPr>
            <a:r>
              <a:rPr lang="de-DE" altLang="x-non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 Andromeda (SN 1885B)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altLang="x-none" smtClean="0">
                <a:solidFill>
                  <a:schemeClr val="accent4"/>
                </a:solidFill>
              </a:rPr>
              <a:t>Supernova Klassen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50825" y="1981200"/>
            <a:ext cx="4321175" cy="4114800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  <a:defRPr/>
            </a:pPr>
            <a:r>
              <a:rPr lang="de-DE" altLang="x-none" sz="2800" dirty="0" smtClean="0">
                <a:solidFill>
                  <a:schemeClr val="accent6"/>
                </a:solidFill>
              </a:rPr>
              <a:t>Thermonukleare </a:t>
            </a:r>
            <a:r>
              <a:rPr lang="de-DE" altLang="x-none" sz="2800" dirty="0" err="1" smtClean="0">
                <a:solidFill>
                  <a:schemeClr val="accent6"/>
                </a:solidFill>
              </a:rPr>
              <a:t>SNe</a:t>
            </a:r>
            <a:endParaRPr lang="de-DE" altLang="x-none" sz="2800" dirty="0" smtClean="0">
              <a:solidFill>
                <a:schemeClr val="accent6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de-DE" altLang="x-none" sz="2400" dirty="0" smtClean="0">
                <a:solidFill>
                  <a:schemeClr val="accent6"/>
                </a:solidFill>
              </a:rPr>
              <a:t>Vorg</a:t>
            </a:r>
            <a:r>
              <a:rPr lang="de-DE" altLang="x-none" sz="2400" dirty="0" smtClean="0">
                <a:solidFill>
                  <a:schemeClr val="accent6"/>
                </a:solidFill>
                <a:ea typeface="Times New Roman" charset="0"/>
                <a:cs typeface="Times New Roman" charset="0"/>
              </a:rPr>
              <a:t>ängersterne haben kleine Massen</a:t>
            </a:r>
            <a:r>
              <a:rPr lang="de-DE" altLang="x-none" sz="2400" dirty="0" smtClean="0">
                <a:solidFill>
                  <a:schemeClr val="accent6"/>
                </a:solidFill>
              </a:rPr>
              <a:t> (&lt;8M</a:t>
            </a:r>
            <a:r>
              <a:rPr lang="de-DE" altLang="x-none" sz="2400" baseline="-25000" dirty="0" smtClean="0">
                <a:solidFill>
                  <a:schemeClr val="accent6"/>
                </a:solidFill>
                <a:sym typeface="Wingdings" charset="2"/>
              </a:rPr>
              <a:t></a:t>
            </a:r>
            <a:r>
              <a:rPr lang="de-DE" altLang="x-none" sz="2400" dirty="0" smtClean="0">
                <a:solidFill>
                  <a:schemeClr val="accent6"/>
                </a:solidFill>
                <a:sym typeface="Wingdings" charset="2"/>
              </a:rPr>
              <a:t>)</a:t>
            </a:r>
          </a:p>
          <a:p>
            <a:pPr lvl="1">
              <a:lnSpc>
                <a:spcPct val="90000"/>
              </a:lnSpc>
              <a:defRPr/>
            </a:pPr>
            <a:r>
              <a:rPr lang="de-DE" altLang="x-none" sz="2400" dirty="0" smtClean="0">
                <a:solidFill>
                  <a:schemeClr val="accent6"/>
                </a:solidFill>
                <a:sym typeface="Wingdings" charset="2"/>
              </a:rPr>
              <a:t>weit entwickelte Sterne (Wei</a:t>
            </a:r>
            <a:r>
              <a:rPr lang="en-US" altLang="x-none" sz="2400" dirty="0" err="1">
                <a:solidFill>
                  <a:schemeClr val="accent6"/>
                </a:solidFill>
                <a:ea typeface="Times New Roman" charset="0"/>
                <a:cs typeface="Times New Roman" charset="0"/>
                <a:sym typeface="Wingdings" charset="2"/>
              </a:rPr>
              <a:t>ß</a:t>
            </a:r>
            <a:r>
              <a:rPr lang="de-DE" altLang="x-none" sz="2400" dirty="0" err="1" smtClean="0">
                <a:solidFill>
                  <a:schemeClr val="accent6"/>
                </a:solidFill>
                <a:sym typeface="Wingdings" charset="2"/>
              </a:rPr>
              <a:t>e</a:t>
            </a:r>
            <a:r>
              <a:rPr lang="de-DE" altLang="x-none" sz="2400" dirty="0" smtClean="0">
                <a:solidFill>
                  <a:schemeClr val="accent6"/>
                </a:solidFill>
                <a:sym typeface="Wingdings" charset="2"/>
              </a:rPr>
              <a:t> Zwerge)</a:t>
            </a:r>
          </a:p>
          <a:p>
            <a:pPr lvl="1">
              <a:lnSpc>
                <a:spcPct val="90000"/>
              </a:lnSpc>
              <a:defRPr/>
            </a:pPr>
            <a:r>
              <a:rPr lang="de-DE" altLang="x-none" sz="2400" dirty="0" smtClean="0">
                <a:solidFill>
                  <a:schemeClr val="accent6"/>
                </a:solidFill>
                <a:sym typeface="Wingdings" charset="2"/>
              </a:rPr>
              <a:t>Explosives C und O Brennen</a:t>
            </a:r>
          </a:p>
          <a:p>
            <a:pPr lvl="1">
              <a:lnSpc>
                <a:spcPct val="90000"/>
              </a:lnSpc>
              <a:defRPr/>
            </a:pPr>
            <a:r>
              <a:rPr lang="de-DE" altLang="x-none" sz="2400" dirty="0" smtClean="0">
                <a:solidFill>
                  <a:schemeClr val="accent6"/>
                </a:solidFill>
                <a:sym typeface="Wingdings" charset="2"/>
              </a:rPr>
              <a:t>Doppelsternsysteme</a:t>
            </a:r>
          </a:p>
          <a:p>
            <a:pPr lvl="1">
              <a:lnSpc>
                <a:spcPct val="90000"/>
              </a:lnSpc>
              <a:defRPr/>
            </a:pPr>
            <a:endParaRPr lang="de-DE" altLang="x-none" sz="2400" dirty="0" smtClean="0">
              <a:solidFill>
                <a:schemeClr val="accent6"/>
              </a:solidFill>
              <a:sym typeface="Wingdings" charset="2"/>
            </a:endParaRPr>
          </a:p>
          <a:p>
            <a:pPr lvl="1">
              <a:lnSpc>
                <a:spcPct val="90000"/>
              </a:lnSpc>
              <a:defRPr/>
            </a:pPr>
            <a:r>
              <a:rPr lang="de-DE" altLang="x-none" sz="2400" dirty="0" smtClean="0">
                <a:solidFill>
                  <a:schemeClr val="accent6"/>
                </a:solidFill>
                <a:sym typeface="Wingdings" charset="2"/>
              </a:rPr>
              <a:t>Vollst</a:t>
            </a:r>
            <a:r>
              <a:rPr lang="de-DE" altLang="x-none" sz="2400" dirty="0" smtClean="0">
                <a:solidFill>
                  <a:schemeClr val="accent6"/>
                </a:solidFill>
                <a:ea typeface="Times New Roman" charset="0"/>
                <a:cs typeface="Times New Roman" charset="0"/>
                <a:sym typeface="Wingdings" charset="2"/>
              </a:rPr>
              <a:t>ändige Zerstörung</a:t>
            </a:r>
          </a:p>
        </p:txBody>
      </p:sp>
      <p:sp>
        <p:nvSpPr>
          <p:cNvPr id="110596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356100" y="1981200"/>
            <a:ext cx="4787900" cy="4114800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  <a:defRPr/>
            </a:pPr>
            <a:r>
              <a:rPr lang="de-DE" altLang="x-none" sz="2800" smtClean="0">
                <a:solidFill>
                  <a:srgbClr val="FF0000"/>
                </a:solidFill>
              </a:rPr>
              <a:t>Kernkollaps SNe</a:t>
            </a:r>
          </a:p>
          <a:p>
            <a:pPr lvl="1">
              <a:lnSpc>
                <a:spcPct val="90000"/>
              </a:lnSpc>
              <a:defRPr/>
            </a:pPr>
            <a:r>
              <a:rPr lang="de-DE" altLang="x-none" sz="2400" smtClean="0">
                <a:solidFill>
                  <a:srgbClr val="FF0000"/>
                </a:solidFill>
              </a:rPr>
              <a:t>Vorg</a:t>
            </a:r>
            <a:r>
              <a:rPr lang="de-DE" altLang="x-none" sz="2400" smtClean="0">
                <a:solidFill>
                  <a:srgbClr val="FF0000"/>
                </a:solidFill>
                <a:ea typeface="Times New Roman" charset="0"/>
                <a:cs typeface="Times New Roman" charset="0"/>
              </a:rPr>
              <a:t>ängersterne haben gro</a:t>
            </a:r>
            <a:r>
              <a:rPr lang="en-US" altLang="x-none" sz="2400" smtClean="0">
                <a:solidFill>
                  <a:srgbClr val="FF0000"/>
                </a:solidFill>
                <a:ea typeface="Times New Roman" charset="0"/>
                <a:cs typeface="Times New Roman" charset="0"/>
                <a:sym typeface="Wingdings" charset="2"/>
              </a:rPr>
              <a:t>ß</a:t>
            </a:r>
            <a:r>
              <a:rPr lang="de-DE" altLang="x-none" sz="2400" smtClean="0">
                <a:solidFill>
                  <a:srgbClr val="FF0000"/>
                </a:solidFill>
                <a:ea typeface="Times New Roman" charset="0"/>
                <a:cs typeface="Times New Roman" charset="0"/>
              </a:rPr>
              <a:t>e Massen</a:t>
            </a:r>
            <a:r>
              <a:rPr lang="de-DE" altLang="x-none" sz="2400" smtClean="0">
                <a:solidFill>
                  <a:srgbClr val="FF0000"/>
                </a:solidFill>
              </a:rPr>
              <a:t> (&gt;8M</a:t>
            </a:r>
            <a:r>
              <a:rPr lang="de-DE" altLang="x-none" sz="2400" baseline="-25000" smtClean="0">
                <a:solidFill>
                  <a:srgbClr val="FF0000"/>
                </a:solidFill>
                <a:sym typeface="Wingdings" charset="2"/>
              </a:rPr>
              <a:t></a:t>
            </a:r>
            <a:r>
              <a:rPr lang="de-DE" altLang="x-none" sz="2400" smtClean="0">
                <a:solidFill>
                  <a:srgbClr val="FF0000"/>
                </a:solidFill>
                <a:sym typeface="Wingdings" charset="2"/>
              </a:rPr>
              <a:t>)</a:t>
            </a:r>
          </a:p>
          <a:p>
            <a:pPr lvl="1">
              <a:lnSpc>
                <a:spcPct val="90000"/>
              </a:lnSpc>
              <a:defRPr/>
            </a:pPr>
            <a:r>
              <a:rPr lang="de-DE" altLang="x-none" sz="2400" smtClean="0">
                <a:solidFill>
                  <a:srgbClr val="FF0000"/>
                </a:solidFill>
                <a:sym typeface="Wingdings" charset="2"/>
              </a:rPr>
              <a:t>gro</a:t>
            </a:r>
            <a:r>
              <a:rPr lang="en-US" altLang="x-none" sz="2400" smtClean="0">
                <a:solidFill>
                  <a:srgbClr val="FF0000"/>
                </a:solidFill>
                <a:ea typeface="Times New Roman" charset="0"/>
                <a:cs typeface="Times New Roman" charset="0"/>
                <a:sym typeface="Wingdings" charset="2"/>
              </a:rPr>
              <a:t>ß</a:t>
            </a:r>
            <a:r>
              <a:rPr lang="de-DE" altLang="x-none" sz="2400" smtClean="0">
                <a:solidFill>
                  <a:srgbClr val="FF0000"/>
                </a:solidFill>
                <a:sym typeface="Wingdings" charset="2"/>
              </a:rPr>
              <a:t>e Sternh</a:t>
            </a:r>
            <a:r>
              <a:rPr lang="de-DE" altLang="x-none" sz="2400" smtClean="0">
                <a:solidFill>
                  <a:srgbClr val="FF0000"/>
                </a:solidFill>
                <a:ea typeface="Times New Roman" charset="0"/>
                <a:cs typeface="Times New Roman" charset="0"/>
                <a:sym typeface="Wingdings" charset="2"/>
              </a:rPr>
              <a:t>ülle </a:t>
            </a:r>
            <a:r>
              <a:rPr lang="de-DE" altLang="x-none" sz="2400" smtClean="0">
                <a:solidFill>
                  <a:srgbClr val="FF0000"/>
                </a:solidFill>
                <a:sym typeface="Wingdings" charset="2"/>
              </a:rPr>
              <a:t> (Kernfusion noch im Gange)</a:t>
            </a:r>
          </a:p>
          <a:p>
            <a:pPr lvl="1">
              <a:lnSpc>
                <a:spcPct val="90000"/>
              </a:lnSpc>
              <a:defRPr/>
            </a:pPr>
            <a:r>
              <a:rPr lang="de-DE" altLang="x-none" sz="2400" smtClean="0">
                <a:solidFill>
                  <a:srgbClr val="FF0000"/>
                </a:solidFill>
                <a:sym typeface="Wingdings" charset="2"/>
              </a:rPr>
              <a:t>Brennen wegen der hohen Dichte und Kompression</a:t>
            </a:r>
          </a:p>
          <a:p>
            <a:pPr lvl="1">
              <a:lnSpc>
                <a:spcPct val="90000"/>
              </a:lnSpc>
              <a:defRPr/>
            </a:pPr>
            <a:r>
              <a:rPr lang="de-DE" altLang="x-none" sz="2400" smtClean="0">
                <a:solidFill>
                  <a:srgbClr val="FF0000"/>
                </a:solidFill>
                <a:sym typeface="Wingdings" charset="2"/>
              </a:rPr>
              <a:t>Einzelsterne (Doppelsterne f</a:t>
            </a:r>
            <a:r>
              <a:rPr lang="de-DE" altLang="x-none" sz="2400" smtClean="0">
                <a:solidFill>
                  <a:srgbClr val="FF0000"/>
                </a:solidFill>
                <a:ea typeface="Times New Roman" charset="0"/>
                <a:cs typeface="Times New Roman" charset="0"/>
                <a:sym typeface="Wingdings" charset="2"/>
              </a:rPr>
              <a:t>ür</a:t>
            </a:r>
            <a:r>
              <a:rPr lang="de-DE" altLang="x-none" sz="2400" smtClean="0">
                <a:solidFill>
                  <a:srgbClr val="FF0000"/>
                </a:solidFill>
                <a:sym typeface="Wingdings" charset="2"/>
              </a:rPr>
              <a:t> SNe Ib/c)</a:t>
            </a:r>
          </a:p>
          <a:p>
            <a:pPr lvl="1">
              <a:lnSpc>
                <a:spcPct val="90000"/>
              </a:lnSpc>
              <a:defRPr/>
            </a:pPr>
            <a:r>
              <a:rPr lang="de-DE" altLang="x-none" sz="2400" smtClean="0">
                <a:solidFill>
                  <a:srgbClr val="FF0000"/>
                </a:solidFill>
                <a:sym typeface="Wingdings" charset="2"/>
              </a:rPr>
              <a:t>Neutronenstern als </a:t>
            </a:r>
            <a:r>
              <a:rPr lang="de-DE" altLang="x-none" sz="2400" smtClean="0">
                <a:solidFill>
                  <a:srgbClr val="FF0000"/>
                </a:solidFill>
                <a:ea typeface="Times New Roman" charset="0"/>
                <a:cs typeface="Times New Roman" charset="0"/>
                <a:sym typeface="Wingdings" charset="2"/>
              </a:rPr>
              <a:t>Überrest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 smtClean="0"/>
              <a:t>Energie Quellen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altLang="x-none" dirty="0" smtClean="0"/>
              <a:t>Gravitation </a:t>
            </a:r>
            <a:r>
              <a:rPr lang="en-US" altLang="x-none" dirty="0" smtClean="0"/>
              <a:t>→</a:t>
            </a:r>
            <a:r>
              <a:rPr lang="en-GB" altLang="x-none" dirty="0" err="1" smtClean="0">
                <a:solidFill>
                  <a:srgbClr val="FF0000"/>
                </a:solidFill>
              </a:rPr>
              <a:t>Typ</a:t>
            </a:r>
            <a:r>
              <a:rPr lang="en-GB" altLang="x-none" dirty="0" smtClean="0">
                <a:solidFill>
                  <a:srgbClr val="FF0000"/>
                </a:solidFill>
              </a:rPr>
              <a:t> II Supernovae</a:t>
            </a:r>
          </a:p>
          <a:p>
            <a:pPr lvl="1"/>
            <a:r>
              <a:rPr lang="de-DE" altLang="x-none" dirty="0" smtClean="0">
                <a:solidFill>
                  <a:srgbClr val="FF0000"/>
                </a:solidFill>
              </a:rPr>
              <a:t>Kollaps einer Sonnenmasse oder mehr in einen Neutronenstern</a:t>
            </a:r>
            <a:r>
              <a:rPr lang="en-GB" altLang="x-none" dirty="0" smtClean="0">
                <a:solidFill>
                  <a:srgbClr val="FF0000"/>
                </a:solidFill>
              </a:rPr>
              <a:t> </a:t>
            </a:r>
          </a:p>
          <a:p>
            <a:pPr lvl="2"/>
            <a:endParaRPr lang="en-GB" altLang="x-none" dirty="0" smtClean="0"/>
          </a:p>
          <a:p>
            <a:endParaRPr lang="en-GB" altLang="x-none" dirty="0"/>
          </a:p>
        </p:txBody>
      </p:sp>
      <p:grpSp>
        <p:nvGrpSpPr>
          <p:cNvPr id="111620" name="Group 4"/>
          <p:cNvGrpSpPr>
            <a:grpSpLocks/>
          </p:cNvGrpSpPr>
          <p:nvPr/>
        </p:nvGrpSpPr>
        <p:grpSpPr bwMode="auto">
          <a:xfrm>
            <a:off x="827088" y="3382569"/>
            <a:ext cx="7631054" cy="2893223"/>
            <a:chOff x="204" y="1980"/>
            <a:chExt cx="4806" cy="1948"/>
          </a:xfrm>
        </p:grpSpPr>
        <p:pic>
          <p:nvPicPr>
            <p:cNvPr id="72708" name="Picture 5" descr="supernova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4" y="1980"/>
              <a:ext cx="2086" cy="1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622" name="Text Box 6"/>
            <p:cNvSpPr txBox="1">
              <a:spLocks noChangeArrowheads="1"/>
            </p:cNvSpPr>
            <p:nvPr/>
          </p:nvSpPr>
          <p:spPr bwMode="auto">
            <a:xfrm>
              <a:off x="204" y="3249"/>
              <a:ext cx="2499" cy="5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altLang="x-none" b="0" dirty="0" smtClean="0"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George Gamows </a:t>
              </a:r>
              <a:r>
                <a:rPr lang="de-DE" altLang="x-none" b="0" dirty="0"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Bild einer </a:t>
              </a:r>
            </a:p>
            <a:p>
              <a:pPr>
                <a:defRPr/>
              </a:pPr>
              <a:r>
                <a:rPr lang="de-DE" altLang="x-none" b="0" dirty="0"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Kernkollaps Supernova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de-DE" altLang="x-none" sz="4000" dirty="0" smtClean="0">
                <a:solidFill>
                  <a:srgbClr val="FF0000"/>
                </a:solidFill>
              </a:rPr>
              <a:t>Struktur eines Vorgängersternes von Kernkollaps Supernovae</a:t>
            </a:r>
            <a:endParaRPr lang="de-DE" altLang="x-none" sz="4000" dirty="0">
              <a:solidFill>
                <a:srgbClr val="FF0000"/>
              </a:solidFill>
            </a:endParaRPr>
          </a:p>
        </p:txBody>
      </p:sp>
      <p:pic>
        <p:nvPicPr>
          <p:cNvPr id="74755" name="Picture 4" descr="starstructure_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9311" y="1875561"/>
            <a:ext cx="4486945" cy="450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altLang="x-none" smtClean="0">
                <a:solidFill>
                  <a:schemeClr val="accent4"/>
                </a:solidFill>
              </a:rPr>
              <a:t>Energie Quellen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556792"/>
            <a:ext cx="7772400" cy="4267200"/>
          </a:xfrm>
        </p:spPr>
        <p:txBody>
          <a:bodyPr/>
          <a:lstStyle/>
          <a:p>
            <a:r>
              <a:rPr lang="de-DE" altLang="x-none" smtClean="0"/>
              <a:t>Gravitation →</a:t>
            </a:r>
            <a:r>
              <a:rPr lang="de-DE" altLang="x-none" smtClean="0">
                <a:solidFill>
                  <a:srgbClr val="CC0000"/>
                </a:solidFill>
              </a:rPr>
              <a:t>Typ II Supernovae</a:t>
            </a:r>
          </a:p>
          <a:p>
            <a:pPr lvl="1"/>
            <a:r>
              <a:rPr lang="de-DE" altLang="x-none" sz="2400" dirty="0" smtClean="0">
                <a:solidFill>
                  <a:srgbClr val="FF0000"/>
                </a:solidFill>
              </a:rPr>
              <a:t>Kollaps einer Sonnenmasse der mehr in einen Neutronenstern</a:t>
            </a:r>
          </a:p>
          <a:p>
            <a:pPr lvl="1">
              <a:buSzPct val="80000"/>
              <a:buFont typeface="Wingdings" charset="2"/>
              <a:buChar char="è"/>
            </a:pPr>
            <a:r>
              <a:rPr lang="de-DE" altLang="x-none" dirty="0" smtClean="0">
                <a:solidFill>
                  <a:srgbClr val="FF0000"/>
                </a:solidFill>
              </a:rPr>
              <a:t>Freisetzung von 10</a:t>
            </a:r>
            <a:r>
              <a:rPr lang="de-DE" altLang="x-none" baseline="30000" dirty="0" smtClean="0">
                <a:solidFill>
                  <a:srgbClr val="FF0000"/>
                </a:solidFill>
              </a:rPr>
              <a:t>46</a:t>
            </a:r>
            <a:r>
              <a:rPr lang="de-DE" altLang="x-none" dirty="0" smtClean="0">
                <a:solidFill>
                  <a:srgbClr val="FF0000"/>
                </a:solidFill>
              </a:rPr>
              <a:t> Joule</a:t>
            </a:r>
          </a:p>
          <a:p>
            <a:pPr lvl="2">
              <a:buFont typeface="Times New Roman" charset="0"/>
              <a:buChar char="−"/>
            </a:pPr>
            <a:r>
              <a:rPr lang="de-DE" altLang="x-none" sz="2000" dirty="0" smtClean="0">
                <a:solidFill>
                  <a:srgbClr val="FF0000"/>
                </a:solidFill>
              </a:rPr>
              <a:t>vor allem Elektron Neutrinos </a:t>
            </a:r>
            <a:r>
              <a:rPr lang="de-DE" altLang="x-none" sz="2000" dirty="0" err="1" smtClean="0">
                <a:solidFill>
                  <a:srgbClr val="FF0000"/>
                </a:solidFill>
              </a:rPr>
              <a:t>ν</a:t>
            </a:r>
            <a:r>
              <a:rPr lang="de-DE" altLang="x-none" sz="2000" baseline="-25000" dirty="0" err="1" smtClean="0">
                <a:solidFill>
                  <a:srgbClr val="FF0000"/>
                </a:solidFill>
              </a:rPr>
              <a:t>e</a:t>
            </a:r>
            <a:endParaRPr lang="de-DE" altLang="x-none" sz="2000" dirty="0" smtClean="0">
              <a:solidFill>
                <a:srgbClr val="FF0000"/>
              </a:solidFill>
            </a:endParaRPr>
          </a:p>
          <a:p>
            <a:pPr lvl="2">
              <a:buFont typeface="Times New Roman" charset="0"/>
              <a:buChar char="−"/>
            </a:pPr>
            <a:r>
              <a:rPr lang="de-DE" altLang="x-none" sz="2000" dirty="0" smtClean="0">
                <a:solidFill>
                  <a:srgbClr val="FF0000"/>
                </a:solidFill>
              </a:rPr>
              <a:t>10</a:t>
            </a:r>
            <a:r>
              <a:rPr lang="de-DE" altLang="x-none" sz="2000" baseline="30000" dirty="0" smtClean="0">
                <a:solidFill>
                  <a:srgbClr val="FF0000"/>
                </a:solidFill>
              </a:rPr>
              <a:t>44</a:t>
            </a:r>
            <a:r>
              <a:rPr lang="de-DE" altLang="x-none" sz="2000" dirty="0" smtClean="0">
                <a:solidFill>
                  <a:srgbClr val="FF0000"/>
                </a:solidFill>
              </a:rPr>
              <a:t> Joule in kinetischer </a:t>
            </a:r>
            <a:r>
              <a:rPr lang="de-DE" altLang="x-none" sz="2000" dirty="0" err="1" smtClean="0">
                <a:solidFill>
                  <a:srgbClr val="FF0000"/>
                </a:solidFill>
              </a:rPr>
              <a:t>Energy</a:t>
            </a:r>
            <a:r>
              <a:rPr lang="de-DE" altLang="x-none" sz="2000" dirty="0" smtClean="0">
                <a:solidFill>
                  <a:srgbClr val="FF0000"/>
                </a:solidFill>
              </a:rPr>
              <a:t> (Expansion der </a:t>
            </a:r>
            <a:r>
              <a:rPr lang="de-DE" altLang="x-none" sz="2000" dirty="0" err="1" smtClean="0">
                <a:solidFill>
                  <a:srgbClr val="FF0000"/>
                </a:solidFill>
              </a:rPr>
              <a:t>Ejecta</a:t>
            </a:r>
            <a:r>
              <a:rPr lang="de-DE" altLang="x-none" sz="2000" dirty="0" smtClean="0">
                <a:solidFill>
                  <a:srgbClr val="FF0000"/>
                </a:solidFill>
              </a:rPr>
              <a:t>)</a:t>
            </a:r>
          </a:p>
          <a:p>
            <a:pPr lvl="2">
              <a:buFont typeface="Times New Roman" charset="0"/>
              <a:buChar char="−"/>
            </a:pPr>
            <a:r>
              <a:rPr lang="de-DE" altLang="x-none" sz="2000" dirty="0" smtClean="0">
                <a:solidFill>
                  <a:srgbClr val="FF0000"/>
                </a:solidFill>
              </a:rPr>
              <a:t>10</a:t>
            </a:r>
            <a:r>
              <a:rPr lang="de-DE" altLang="x-none" sz="2000" baseline="30000" dirty="0" smtClean="0">
                <a:solidFill>
                  <a:srgbClr val="FF0000"/>
                </a:solidFill>
              </a:rPr>
              <a:t>42</a:t>
            </a:r>
            <a:r>
              <a:rPr lang="de-DE" altLang="x-none" sz="2000" dirty="0" smtClean="0">
                <a:solidFill>
                  <a:srgbClr val="FF0000"/>
                </a:solidFill>
              </a:rPr>
              <a:t> Joule in Strahlung</a:t>
            </a:r>
          </a:p>
          <a:p>
            <a:endParaRPr lang="de-DE" altLang="x-none" sz="2800" dirty="0">
              <a:solidFill>
                <a:srgbClr val="FF0000"/>
              </a:solidFill>
            </a:endParaRPr>
          </a:p>
        </p:txBody>
      </p:sp>
      <p:sp>
        <p:nvSpPr>
          <p:cNvPr id="113668" name="Rectangle 4"/>
          <p:cNvSpPr>
            <a:spLocks noChangeArrowheads="1"/>
          </p:cNvSpPr>
          <p:nvPr/>
        </p:nvSpPr>
        <p:spPr bwMode="auto">
          <a:xfrm>
            <a:off x="684213" y="4510112"/>
            <a:ext cx="7773987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rgbClr val="0000E7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00E7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00E7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00E7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00E7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E7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E7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E7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E7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defRPr>
            </a:lvl9pPr>
          </a:lstStyle>
          <a:p>
            <a:r>
              <a:rPr lang="de-DE" altLang="x-none" b="0" dirty="0">
                <a:solidFill>
                  <a:schemeClr val="tx1"/>
                </a:solidFill>
              </a:rPr>
              <a:t>Nukleare (Bindungs-</a:t>
            </a:r>
            <a:r>
              <a:rPr lang="de-DE" altLang="x-none" b="0" dirty="0" smtClean="0">
                <a:solidFill>
                  <a:schemeClr val="tx1"/>
                </a:solidFill>
              </a:rPr>
              <a:t>)Energie </a:t>
            </a:r>
            <a:r>
              <a:rPr lang="de-DE" altLang="x-none" b="0" dirty="0">
                <a:solidFill>
                  <a:schemeClr val="tx1"/>
                </a:solidFill>
              </a:rPr>
              <a:t>→ </a:t>
            </a:r>
            <a:r>
              <a:rPr lang="de-DE" altLang="x-none" b="0" dirty="0">
                <a:solidFill>
                  <a:schemeClr val="accent2"/>
                </a:solidFill>
              </a:rPr>
              <a:t>Typ Ia</a:t>
            </a:r>
            <a:endParaRPr lang="de-DE" altLang="x-none" b="0" dirty="0">
              <a:solidFill>
                <a:srgbClr val="CC0000"/>
              </a:solidFill>
            </a:endParaRPr>
          </a:p>
          <a:p>
            <a:pPr lvl="1">
              <a:spcBef>
                <a:spcPct val="0"/>
              </a:spcBef>
            </a:pPr>
            <a:r>
              <a:rPr lang="de-DE" altLang="x-none" b="0" dirty="0">
                <a:solidFill>
                  <a:schemeClr val="tx1"/>
                </a:solidFill>
              </a:rPr>
              <a:t>explosives C </a:t>
            </a:r>
            <a:r>
              <a:rPr lang="de-DE" altLang="x-none" b="0" dirty="0" err="1">
                <a:solidFill>
                  <a:schemeClr val="tx1"/>
                </a:solidFill>
              </a:rPr>
              <a:t>and</a:t>
            </a:r>
            <a:r>
              <a:rPr lang="de-DE" altLang="x-none" b="0" dirty="0">
                <a:solidFill>
                  <a:schemeClr val="tx1"/>
                </a:solidFill>
              </a:rPr>
              <a:t> O Brennen von etwa einer </a:t>
            </a:r>
            <a:r>
              <a:rPr lang="de-DE" altLang="x-none" b="0" dirty="0" err="1">
                <a:solidFill>
                  <a:schemeClr val="tx1"/>
                </a:solidFill>
              </a:rPr>
              <a:t>Sonnemasse</a:t>
            </a:r>
            <a:endParaRPr lang="de-DE" altLang="x-none" b="0" dirty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SzPct val="80000"/>
              <a:buFont typeface="Wingdings" charset="2"/>
              <a:buChar char="è"/>
            </a:pPr>
            <a:r>
              <a:rPr lang="de-DE" altLang="x-none" b="0" dirty="0">
                <a:solidFill>
                  <a:schemeClr val="tx1"/>
                </a:solidFill>
              </a:rPr>
              <a:t>Freisetzung von 10</a:t>
            </a:r>
            <a:r>
              <a:rPr lang="de-DE" altLang="x-none" b="0" baseline="30000" dirty="0">
                <a:solidFill>
                  <a:schemeClr val="tx1"/>
                </a:solidFill>
              </a:rPr>
              <a:t>42</a:t>
            </a:r>
            <a:r>
              <a:rPr lang="de-DE" altLang="x-none" b="0" dirty="0">
                <a:solidFill>
                  <a:schemeClr val="tx1"/>
                </a:solidFill>
              </a:rPr>
              <a:t> Joule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3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9" name="Rectangle 5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978080" cy="1143000"/>
          </a:xfrm>
        </p:spPr>
        <p:txBody>
          <a:bodyPr/>
          <a:lstStyle/>
          <a:p>
            <a:pPr algn="r"/>
            <a:r>
              <a:rPr lang="de-DE" altLang="x-none" dirty="0" smtClean="0"/>
              <a:t>Radioaktivität</a:t>
            </a:r>
            <a:endParaRPr lang="de-DE" altLang="x-none" dirty="0"/>
          </a:p>
        </p:txBody>
      </p:sp>
      <p:sp>
        <p:nvSpPr>
          <p:cNvPr id="118786" name="Rectangle 2"/>
          <p:cNvSpPr>
            <a:spLocks noGrp="1" noChangeArrowheads="1"/>
          </p:cNvSpPr>
          <p:nvPr>
            <p:ph idx="1"/>
          </p:nvPr>
        </p:nvSpPr>
        <p:spPr>
          <a:xfrm>
            <a:off x="5292080" y="1600200"/>
            <a:ext cx="3744416" cy="44196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de-DE" altLang="x-none" dirty="0" smtClean="0">
                <a:solidFill>
                  <a:schemeClr val="accent6"/>
                </a:solidFill>
              </a:rPr>
              <a:t>Nickel Isotope und anderer Elemente</a:t>
            </a:r>
          </a:p>
          <a:p>
            <a:pPr marL="457200" lvl="1" indent="0">
              <a:buFontTx/>
              <a:buNone/>
              <a:defRPr/>
            </a:pPr>
            <a:r>
              <a:rPr lang="de-DE" altLang="x-none" dirty="0" smtClean="0">
                <a:solidFill>
                  <a:schemeClr val="accent6"/>
                </a:solidFill>
              </a:rPr>
              <a:t>Umwandlung von </a:t>
            </a:r>
            <a:r>
              <a:rPr lang="de-DE" altLang="x-none" dirty="0" smtClean="0">
                <a:solidFill>
                  <a:schemeClr val="accent6"/>
                </a:solidFill>
                <a:sym typeface="Symbol" charset="2"/>
              </a:rPr>
              <a:t>-Strahlen und Positronen in W</a:t>
            </a:r>
            <a:r>
              <a:rPr lang="de-DE" altLang="x-none" dirty="0" smtClean="0">
                <a:solidFill>
                  <a:schemeClr val="accent6"/>
                </a:solidFill>
                <a:ea typeface="Times New Roman" charset="0"/>
                <a:cs typeface="Times New Roman" charset="0"/>
                <a:sym typeface="Symbol" charset="2"/>
              </a:rPr>
              <a:t>ärme u</a:t>
            </a:r>
            <a:r>
              <a:rPr lang="de-DE" altLang="x-none" dirty="0" smtClean="0">
                <a:solidFill>
                  <a:schemeClr val="accent6"/>
                </a:solidFill>
                <a:sym typeface="Symbol" charset="2"/>
              </a:rPr>
              <a:t>nd optische Photonen</a:t>
            </a:r>
            <a:endParaRPr lang="de-DE" altLang="x-none" dirty="0" smtClean="0">
              <a:solidFill>
                <a:schemeClr val="accent6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146136"/>
            <a:ext cx="5166940" cy="6307200"/>
            <a:chOff x="0" y="146136"/>
            <a:chExt cx="5166940" cy="6307200"/>
          </a:xfrm>
        </p:grpSpPr>
        <p:pic>
          <p:nvPicPr>
            <p:cNvPr id="92163" name="Picture 3" descr="Diehl_fig11_Ni56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6136"/>
              <a:ext cx="5166940" cy="630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8788" name="Text Box 4"/>
            <p:cNvSpPr txBox="1">
              <a:spLocks noChangeArrowheads="1"/>
            </p:cNvSpPr>
            <p:nvPr/>
          </p:nvSpPr>
          <p:spPr bwMode="auto">
            <a:xfrm>
              <a:off x="0" y="6021288"/>
              <a:ext cx="273023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altLang="x-none" sz="1800" b="0" dirty="0">
                  <a:solidFill>
                    <a:srgbClr val="111111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Diehl and </a:t>
              </a:r>
              <a:r>
                <a:rPr lang="en-GB" altLang="x-none" sz="1800" b="0" dirty="0" err="1">
                  <a:solidFill>
                    <a:srgbClr val="111111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Timmes</a:t>
              </a:r>
              <a:r>
                <a:rPr lang="en-GB" altLang="x-none" sz="1800" b="0" dirty="0">
                  <a:solidFill>
                    <a:srgbClr val="111111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 (1998)</a:t>
              </a:r>
              <a:endParaRPr lang="en-GB" altLang="x-none" sz="2000" b="0" dirty="0">
                <a:solidFill>
                  <a:srgbClr val="111111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endParaRPr>
            </a:p>
          </p:txBody>
        </p:sp>
      </p:grpSp>
      <p:grpSp>
        <p:nvGrpSpPr>
          <p:cNvPr id="118790" name="Group 6"/>
          <p:cNvGrpSpPr>
            <a:grpSpLocks noChangeAspect="1"/>
          </p:cNvGrpSpPr>
          <p:nvPr/>
        </p:nvGrpSpPr>
        <p:grpSpPr bwMode="auto">
          <a:xfrm>
            <a:off x="0" y="1351355"/>
            <a:ext cx="5166000" cy="5095233"/>
            <a:chOff x="2097" y="624"/>
            <a:chExt cx="3655" cy="3696"/>
          </a:xfrm>
        </p:grpSpPr>
        <p:pic>
          <p:nvPicPr>
            <p:cNvPr id="92166" name="Picture 7" descr="contardo_radi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7" y="624"/>
              <a:ext cx="3655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8792" name="Text Box 8"/>
            <p:cNvSpPr txBox="1">
              <a:spLocks noChangeArrowheads="1"/>
            </p:cNvSpPr>
            <p:nvPr/>
          </p:nvSpPr>
          <p:spPr bwMode="auto">
            <a:xfrm>
              <a:off x="2581" y="3498"/>
              <a:ext cx="1306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altLang="x-none" sz="1800" b="0" dirty="0" err="1">
                  <a:solidFill>
                    <a:srgbClr val="111111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Contardo</a:t>
              </a:r>
              <a:r>
                <a:rPr lang="en-GB" altLang="x-none" sz="1800" b="0" dirty="0">
                  <a:solidFill>
                    <a:srgbClr val="111111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 (2001)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118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 smtClean="0"/>
              <a:t>Supernova Unbekannte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82080"/>
            <a:ext cx="7772400" cy="4267200"/>
          </a:xfrm>
        </p:spPr>
        <p:txBody>
          <a:bodyPr/>
          <a:lstStyle/>
          <a:p>
            <a:pPr marL="0" indent="0">
              <a:buNone/>
            </a:pPr>
            <a:r>
              <a:rPr lang="de-DE" altLang="x-none" dirty="0" smtClean="0"/>
              <a:t>Die Explosionen sind noch nicht vollständig verstanden</a:t>
            </a:r>
          </a:p>
          <a:p>
            <a:pPr lvl="1"/>
            <a:r>
              <a:rPr lang="de-DE" altLang="x-none" dirty="0" smtClean="0">
                <a:solidFill>
                  <a:srgbClr val="FF0000"/>
                </a:solidFill>
              </a:rPr>
              <a:t>Umkehrung der Implosion bei den Kernkollaps Supernovae </a:t>
            </a:r>
          </a:p>
          <a:p>
            <a:pPr lvl="2"/>
            <a:r>
              <a:rPr lang="de-DE" altLang="x-none" dirty="0" smtClean="0">
                <a:solidFill>
                  <a:srgbClr val="FF0000"/>
                </a:solidFill>
              </a:rPr>
              <a:t>Rolle der Neutrinos</a:t>
            </a:r>
          </a:p>
          <a:p>
            <a:pPr lvl="2"/>
            <a:r>
              <a:rPr lang="de-DE" altLang="x-none" dirty="0" smtClean="0">
                <a:solidFill>
                  <a:srgbClr val="FF0000"/>
                </a:solidFill>
              </a:rPr>
              <a:t>Magnetfelder</a:t>
            </a:r>
          </a:p>
          <a:p>
            <a:pPr lvl="2"/>
            <a:r>
              <a:rPr lang="de-DE" altLang="x-none" dirty="0" smtClean="0">
                <a:solidFill>
                  <a:srgbClr val="FF0000"/>
                </a:solidFill>
              </a:rPr>
              <a:t>Hydrodynamische Instabilitäten</a:t>
            </a:r>
          </a:p>
          <a:p>
            <a:pPr lvl="1"/>
            <a:r>
              <a:rPr lang="de-DE" altLang="x-none" dirty="0" smtClean="0"/>
              <a:t>genaue Verbrennung in den thermonuklearen Supernovae und der Strahlungstransport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Was wir über Typ Ia Supernovae gerne wissen würden?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8" y="1981200"/>
            <a:ext cx="4324672" cy="41148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e-DE" dirty="0" smtClean="0">
                <a:solidFill>
                  <a:srgbClr val="FF0000"/>
                </a:solidFill>
              </a:rPr>
              <a:t>Was explodiert?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de-DE" dirty="0" smtClean="0"/>
              <a:t>Vorgängersterne, Entwicklung zur Explosion</a:t>
            </a:r>
          </a:p>
          <a:p>
            <a:pPr marL="914400" lvl="2" indent="0">
              <a:spcBef>
                <a:spcPts val="0"/>
              </a:spcBef>
              <a:buNone/>
            </a:pPr>
            <a:r>
              <a:rPr lang="de-DE" dirty="0" smtClean="0"/>
              <a:t>Weiße Zwerge(?), mehrere Möglichkeiten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27984" y="1981200"/>
            <a:ext cx="4244280" cy="41148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e-DE" dirty="0">
                <a:solidFill>
                  <a:srgbClr val="FF0000"/>
                </a:solidFill>
              </a:rPr>
              <a:t>Wie ist die Explosion?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de-DE" dirty="0"/>
              <a:t>Explosions- </a:t>
            </a:r>
            <a:r>
              <a:rPr lang="de-DE" dirty="0" err="1"/>
              <a:t>mechanismus</a:t>
            </a:r>
            <a:endParaRPr lang="de-DE" dirty="0"/>
          </a:p>
          <a:p>
            <a:pPr marL="914400" lvl="2" indent="0">
              <a:spcBef>
                <a:spcPts val="0"/>
              </a:spcBef>
              <a:buNone/>
            </a:pPr>
            <a:r>
              <a:rPr lang="de-DE" dirty="0"/>
              <a:t>mehrere Möglichkeiten</a:t>
            </a:r>
          </a:p>
          <a:p>
            <a:pPr marL="1371600" lvl="3" indent="0">
              <a:spcBef>
                <a:spcPts val="0"/>
              </a:spcBef>
              <a:buNone/>
            </a:pPr>
            <a:r>
              <a:rPr lang="de-DE" dirty="0"/>
              <a:t>Deflagration, Detonation, </a:t>
            </a:r>
            <a:br>
              <a:rPr lang="de-DE" dirty="0"/>
            </a:br>
            <a:r>
              <a:rPr lang="de-DE" dirty="0"/>
              <a:t>verzögerte Detonation, </a:t>
            </a:r>
            <a:br>
              <a:rPr lang="de-DE" dirty="0"/>
            </a:br>
            <a:r>
              <a:rPr lang="de-DE" dirty="0"/>
              <a:t>He Detonation,</a:t>
            </a:r>
            <a:br>
              <a:rPr lang="de-DE" dirty="0"/>
            </a:br>
            <a:r>
              <a:rPr lang="de-DE" dirty="0"/>
              <a:t>Sternverschmelzung</a:t>
            </a:r>
          </a:p>
          <a:p>
            <a:pPr marL="0" indent="0">
              <a:spcBef>
                <a:spcPts val="0"/>
              </a:spcBef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7659914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Was wir über Typ Ia Supernovae gerne wissen würden?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41148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e-DE" dirty="0">
                <a:solidFill>
                  <a:srgbClr val="FF0000"/>
                </a:solidFill>
              </a:rPr>
              <a:t>Was bleibt übrig?</a:t>
            </a:r>
          </a:p>
          <a:p>
            <a:pPr lvl="1">
              <a:spcBef>
                <a:spcPts val="0"/>
              </a:spcBef>
            </a:pPr>
            <a:r>
              <a:rPr lang="de-DE" dirty="0"/>
              <a:t>Überreste</a:t>
            </a:r>
          </a:p>
          <a:p>
            <a:pPr lvl="2">
              <a:spcBef>
                <a:spcPts val="0"/>
              </a:spcBef>
            </a:pPr>
            <a:r>
              <a:rPr lang="de-DE" dirty="0"/>
              <a:t>Tycho Brahes </a:t>
            </a:r>
            <a:r>
              <a:rPr lang="de-DE" dirty="0" smtClean="0"/>
              <a:t>SN</a:t>
            </a:r>
          </a:p>
          <a:p>
            <a:pPr lvl="2">
              <a:spcBef>
                <a:spcPts val="0"/>
              </a:spcBef>
            </a:pPr>
            <a:r>
              <a:rPr lang="de-DE" dirty="0" smtClean="0"/>
              <a:t>Keplers</a:t>
            </a:r>
            <a:endParaRPr lang="de-DE" dirty="0"/>
          </a:p>
          <a:p>
            <a:pPr lvl="1">
              <a:spcBef>
                <a:spcPts val="0"/>
              </a:spcBef>
            </a:pPr>
            <a:r>
              <a:rPr lang="de-DE" dirty="0"/>
              <a:t>Kompakter Überrest</a:t>
            </a:r>
          </a:p>
          <a:p>
            <a:pPr lvl="2">
              <a:spcBef>
                <a:spcPts val="0"/>
              </a:spcBef>
            </a:pPr>
            <a:r>
              <a:rPr lang="de-DE" dirty="0"/>
              <a:t>keine, Begleitstern?</a:t>
            </a:r>
          </a:p>
          <a:p>
            <a:pPr lvl="1">
              <a:spcBef>
                <a:spcPts val="0"/>
              </a:spcBef>
            </a:pPr>
            <a:r>
              <a:rPr lang="de-DE" dirty="0" err="1" smtClean="0"/>
              <a:t>Elementenanreicherung</a:t>
            </a:r>
            <a:endParaRPr lang="de-DE" dirty="0"/>
          </a:p>
          <a:p>
            <a:pPr marL="0" indent="0">
              <a:spcBef>
                <a:spcPts val="0"/>
              </a:spcBef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0545531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Was wissen wir über Typ Ia Supernovae?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552" y="1981200"/>
            <a:ext cx="4248472" cy="41148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e-DE" dirty="0" smtClean="0">
                <a:solidFill>
                  <a:srgbClr val="FF0000"/>
                </a:solidFill>
              </a:rPr>
              <a:t>Wo explodieren sie?</a:t>
            </a:r>
          </a:p>
          <a:p>
            <a:pPr lvl="1">
              <a:spcBef>
                <a:spcPts val="0"/>
              </a:spcBef>
            </a:pPr>
            <a:r>
              <a:rPr lang="de-DE" dirty="0" smtClean="0"/>
              <a:t>Umgebung </a:t>
            </a:r>
            <a:br>
              <a:rPr lang="de-DE" dirty="0" smtClean="0"/>
            </a:br>
            <a:r>
              <a:rPr lang="de-DE" dirty="0" smtClean="0"/>
              <a:t>(lokal </a:t>
            </a:r>
            <a:r>
              <a:rPr lang="de-DE" dirty="0" err="1" smtClean="0"/>
              <a:t>and</a:t>
            </a:r>
            <a:r>
              <a:rPr lang="de-DE" dirty="0" smtClean="0"/>
              <a:t> global)</a:t>
            </a:r>
          </a:p>
          <a:p>
            <a:pPr lvl="2">
              <a:spcBef>
                <a:spcPts val="0"/>
              </a:spcBef>
            </a:pPr>
            <a:r>
              <a:rPr lang="de-DE" dirty="0" smtClean="0"/>
              <a:t>einige mit CSM(?)</a:t>
            </a:r>
          </a:p>
          <a:p>
            <a:pPr lvl="2">
              <a:spcBef>
                <a:spcPts val="0"/>
              </a:spcBef>
            </a:pPr>
            <a:r>
              <a:rPr lang="de-DE" dirty="0" smtClean="0"/>
              <a:t>alle Galaxientypen</a:t>
            </a:r>
          </a:p>
          <a:p>
            <a:pPr lvl="2">
              <a:spcBef>
                <a:spcPts val="0"/>
              </a:spcBef>
            </a:pPr>
            <a:r>
              <a:rPr lang="de-DE" dirty="0" smtClean="0"/>
              <a:t>Abhängig vom Galaxientyp?</a:t>
            </a:r>
          </a:p>
          <a:p>
            <a:pPr lvl="1">
              <a:spcBef>
                <a:spcPts val="0"/>
              </a:spcBef>
            </a:pPr>
            <a:r>
              <a:rPr lang="de-DE" dirty="0" smtClean="0"/>
              <a:t>Feedback</a:t>
            </a:r>
          </a:p>
          <a:p>
            <a:pPr lvl="2">
              <a:spcBef>
                <a:spcPts val="0"/>
              </a:spcBef>
            </a:pPr>
            <a:r>
              <a:rPr lang="de-DE" dirty="0" smtClean="0"/>
              <a:t>wenig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388296" cy="41148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e-DE" dirty="0" smtClean="0">
                <a:solidFill>
                  <a:srgbClr val="FF0000"/>
                </a:solidFill>
              </a:rPr>
              <a:t>Andere Anwendungs-möglichkeiten</a:t>
            </a:r>
          </a:p>
          <a:p>
            <a:pPr lvl="1">
              <a:spcBef>
                <a:spcPts val="0"/>
              </a:spcBef>
            </a:pPr>
            <a:r>
              <a:rPr lang="de-DE" dirty="0" smtClean="0"/>
              <a:t>“Leuchttürme”</a:t>
            </a:r>
          </a:p>
          <a:p>
            <a:pPr lvl="1">
              <a:spcBef>
                <a:spcPts val="0"/>
              </a:spcBef>
            </a:pPr>
            <a:r>
              <a:rPr lang="de-DE" dirty="0" smtClean="0"/>
              <a:t>Entfernungs-indikatoren</a:t>
            </a:r>
          </a:p>
          <a:p>
            <a:pPr lvl="2">
              <a:spcBef>
                <a:spcPts val="0"/>
              </a:spcBef>
            </a:pPr>
            <a:r>
              <a:rPr lang="de-DE" dirty="0" smtClean="0"/>
              <a:t>H</a:t>
            </a:r>
            <a:r>
              <a:rPr lang="de-DE" baseline="-25000" dirty="0" smtClean="0"/>
              <a:t>0</a:t>
            </a:r>
            <a:r>
              <a:rPr lang="de-DE" dirty="0" smtClean="0"/>
              <a:t>, kosmologische Parameter</a:t>
            </a:r>
          </a:p>
          <a:p>
            <a:pPr lvl="1">
              <a:spcBef>
                <a:spcPts val="0"/>
              </a:spcBef>
            </a:pPr>
            <a:r>
              <a:rPr lang="de-DE" dirty="0" smtClean="0"/>
              <a:t>Chemische Fabriken</a:t>
            </a:r>
          </a:p>
          <a:p>
            <a:pPr lvl="2">
              <a:spcBef>
                <a:spcPts val="0"/>
              </a:spcBef>
            </a:pPr>
            <a:r>
              <a:rPr lang="de-DE" dirty="0" smtClean="0"/>
              <a:t>keine Stauberzeugung</a:t>
            </a:r>
          </a:p>
        </p:txBody>
      </p:sp>
    </p:spTree>
    <p:extLst>
      <p:ext uri="{BB962C8B-B14F-4D97-AF65-F5344CB8AC3E}">
        <p14:creationId xmlns:p14="http://schemas.microsoft.com/office/powerpoint/2010/main" val="20017065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 dirty="0" smtClean="0"/>
              <a:t>Vorgängersysteme der Typ Ia Supernovae unbekannt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826096"/>
            <a:ext cx="7772400" cy="4267200"/>
          </a:xfrm>
        </p:spPr>
        <p:txBody>
          <a:bodyPr/>
          <a:lstStyle/>
          <a:p>
            <a:pPr marL="0" indent="0">
              <a:buNone/>
            </a:pPr>
            <a:r>
              <a:rPr lang="de-DE" altLang="x-none" dirty="0" smtClean="0"/>
              <a:t>Vorgängersterne der thermonuklearen Supernovae sind nicht wirklich bekannt</a:t>
            </a:r>
          </a:p>
          <a:p>
            <a:pPr lvl="1"/>
            <a:r>
              <a:rPr lang="de-DE" altLang="x-none" dirty="0" smtClean="0"/>
              <a:t>Weiße Zwerge, aber …</a:t>
            </a:r>
          </a:p>
          <a:p>
            <a:pPr lvl="2"/>
            <a:r>
              <a:rPr lang="de-DE" altLang="x-none" dirty="0" smtClean="0"/>
              <a:t>Doppel Weiße Zwerge oder ein Weißer Zwerg mit einem normalen Stern</a:t>
            </a:r>
          </a:p>
        </p:txBody>
      </p:sp>
      <p:pic>
        <p:nvPicPr>
          <p:cNvPr id="1026" name="Picture 2" descr="ttps://www.nasa.gov/sites/default/files/images/173354main_image_feature_793_ys_full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799" y="4304989"/>
            <a:ext cx="3203848" cy="213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798" y="4320378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NASA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821889" y="3847190"/>
            <a:ext cx="2134800" cy="30504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84000" y="4320000"/>
            <a:ext cx="5982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ESO</a:t>
            </a:r>
            <a:endParaRPr lang="en-US" sz="2000" b="0" dirty="0" smtClean="0">
              <a:solidFill>
                <a:schemeClr val="bg1">
                  <a:lumMod val="20000"/>
                  <a:lumOff val="80000"/>
                </a:schemeClr>
              </a:solidFill>
              <a:latin typeface="Helvetica Neue LT Com 55 Roman" charset="0"/>
              <a:ea typeface="Helvetica Neue LT Com 55 Roman" charset="0"/>
              <a:cs typeface="Helvetica Neue LT Com 55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18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Vela Supernova Überrest</a:t>
            </a:r>
            <a:endParaRPr lang="de-DE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68962" name="Group 6"/>
          <p:cNvGrpSpPr>
            <a:grpSpLocks/>
          </p:cNvGrpSpPr>
          <p:nvPr/>
        </p:nvGrpSpPr>
        <p:grpSpPr bwMode="auto">
          <a:xfrm>
            <a:off x="1331913" y="1557338"/>
            <a:ext cx="6480175" cy="4859337"/>
            <a:chOff x="1331640" y="1556792"/>
            <a:chExt cx="6480720" cy="4860540"/>
          </a:xfrm>
        </p:grpSpPr>
        <p:pic>
          <p:nvPicPr>
            <p:cNvPr id="168963" name="Picture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1556792"/>
              <a:ext cx="6480720" cy="4860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403083" y="5948904"/>
              <a:ext cx="2144357" cy="36942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800" b="0" dirty="0">
                  <a:solidFill>
                    <a:schemeClr val="bg1">
                      <a:lumMod val="20000"/>
                      <a:lumOff val="80000"/>
                    </a:schemeClr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ca. 11000 </a:t>
              </a:r>
              <a:r>
                <a:rPr lang="de-DE" sz="1800" b="0" dirty="0" smtClean="0">
                  <a:solidFill>
                    <a:schemeClr val="bg1">
                      <a:lumMod val="20000"/>
                      <a:lumOff val="80000"/>
                    </a:schemeClr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Jahre alt</a:t>
              </a:r>
              <a:endParaRPr lang="de-DE" sz="1800" b="0" dirty="0">
                <a:solidFill>
                  <a:schemeClr val="bg1">
                    <a:lumMod val="20000"/>
                    <a:lumOff val="80000"/>
                  </a:schemeClr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 smtClean="0"/>
              <a:t>Kosmologie mit Supernovae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altLang="x-none" dirty="0" smtClean="0">
                <a:solidFill>
                  <a:srgbClr val="111111"/>
                </a:solidFill>
              </a:rPr>
              <a:t>Entfernungen sind im Universum nur sehr schwer zu messen. Sie sind aber essentiell, um die Expansionsrate und deren Geschichte bestimmen zu können.</a:t>
            </a:r>
          </a:p>
          <a:p>
            <a:pPr marL="0" indent="0">
              <a:buNone/>
            </a:pPr>
            <a:r>
              <a:rPr lang="de-DE" altLang="x-none" dirty="0" smtClean="0"/>
              <a:t>Typ Ia Supernovae sind ausgezeichnete Entfernungsindikatoren, die im nahen Universum geeicht werden.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2546350"/>
          </a:xfrm>
        </p:spPr>
        <p:txBody>
          <a:bodyPr>
            <a:noAutofit/>
          </a:bodyPr>
          <a:lstStyle/>
          <a:p>
            <a:pPr algn="l"/>
            <a:r>
              <a:rPr lang="de-DE" sz="4000" b="0" dirty="0" smtClean="0"/>
              <a:t>Typ Ia </a:t>
            </a:r>
            <a:r>
              <a:rPr lang="de-DE" sz="4000" b="0" dirty="0" err="1" smtClean="0"/>
              <a:t>SNe</a:t>
            </a:r>
            <a:r>
              <a:rPr lang="de-DE" sz="4000" b="0" dirty="0" smtClean="0"/>
              <a:t> sind nicht Standard-kerzen</a:t>
            </a:r>
            <a:endParaRPr lang="de-DE" sz="4000" b="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57200" y="3124200"/>
            <a:ext cx="3008313" cy="3001963"/>
          </a:xfrm>
        </p:spPr>
        <p:txBody>
          <a:bodyPr>
            <a:normAutofit/>
          </a:bodyPr>
          <a:lstStyle/>
          <a:p>
            <a:r>
              <a:rPr lang="de-DE" sz="2400" dirty="0" smtClean="0"/>
              <a:t>Normalisierung der Leuchtkräfte durch die Lichtkurvenform</a:t>
            </a:r>
          </a:p>
        </p:txBody>
      </p:sp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8764" y="5730"/>
            <a:ext cx="4459660" cy="63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ross 4"/>
          <p:cNvSpPr/>
          <p:nvPr/>
        </p:nvSpPr>
        <p:spPr>
          <a:xfrm rot="2700000">
            <a:off x="3543258" y="853377"/>
            <a:ext cx="5243001" cy="5168412"/>
          </a:xfrm>
          <a:prstGeom prst="plus">
            <a:avLst>
              <a:gd name="adj" fmla="val 4325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40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/>
          <a:lstStyle/>
          <a:p>
            <a:r>
              <a:rPr lang="de-DE" dirty="0" smtClean="0"/>
              <a:t>Leuchtkraft und Lichtkurvenform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04800" y="1052736"/>
            <a:ext cx="6560832" cy="5176838"/>
            <a:chOff x="304800" y="1371600"/>
            <a:chExt cx="6560832" cy="517683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4800" y="1371600"/>
              <a:ext cx="6560832" cy="5176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1925062" y="1524000"/>
              <a:ext cx="1503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0" dirty="0" smtClean="0">
                  <a:solidFill>
                    <a:srgbClr val="111111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Li et al. 2010</a:t>
              </a:r>
            </a:p>
          </p:txBody>
        </p:sp>
      </p:grpSp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62725" y="1916832"/>
            <a:ext cx="258127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381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648"/>
            <a:ext cx="7772400" cy="1143000"/>
          </a:xfrm>
        </p:spPr>
        <p:txBody>
          <a:bodyPr/>
          <a:lstStyle/>
          <a:p>
            <a:r>
              <a:rPr lang="en-GB" dirty="0" smtClean="0"/>
              <a:t>Nickel- und </a:t>
            </a:r>
            <a:r>
              <a:rPr lang="en-GB" dirty="0" err="1" smtClean="0"/>
              <a:t>Gesamtmassen</a:t>
            </a:r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1043608" y="1340768"/>
            <a:ext cx="6986736" cy="4874096"/>
            <a:chOff x="572692" y="1066800"/>
            <a:chExt cx="8114108" cy="5713763"/>
          </a:xfrm>
        </p:grpSpPr>
        <p:pic>
          <p:nvPicPr>
            <p:cNvPr id="173058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2692" y="1066800"/>
              <a:ext cx="8114108" cy="571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0869" name="Text Box 5"/>
            <p:cNvSpPr txBox="1">
              <a:spLocks noChangeArrowheads="1"/>
            </p:cNvSpPr>
            <p:nvPr/>
          </p:nvSpPr>
          <p:spPr bwMode="auto">
            <a:xfrm>
              <a:off x="1659845" y="1404452"/>
              <a:ext cx="2472660" cy="396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 b="0" dirty="0" err="1">
                  <a:solidFill>
                    <a:srgbClr val="111111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Stritzinger</a:t>
              </a:r>
              <a:r>
                <a:rPr lang="en-GB" sz="1600" b="0" dirty="0">
                  <a:solidFill>
                    <a:srgbClr val="111111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 et al. 2006</a:t>
              </a:r>
            </a:p>
          </p:txBody>
        </p:sp>
      </p:grpSp>
      <p:pic>
        <p:nvPicPr>
          <p:cNvPr id="12" name="Picture 7" descr="contardo_rad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4014" y="3501008"/>
            <a:ext cx="2020665" cy="19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564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6" descr="hubb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1704975"/>
            <a:ext cx="4098925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altLang="x-none" smtClean="0">
                <a:solidFill>
                  <a:schemeClr val="accent4"/>
                </a:solidFill>
              </a:rPr>
              <a:t>Die Expansion des Universums</a:t>
            </a:r>
            <a:endParaRPr lang="en-GB" altLang="x-none" smtClean="0">
              <a:solidFill>
                <a:schemeClr val="accent4"/>
              </a:solidFill>
            </a:endParaRPr>
          </a:p>
        </p:txBody>
      </p:sp>
      <p:grpSp>
        <p:nvGrpSpPr>
          <p:cNvPr id="14341" name="Group 5"/>
          <p:cNvGrpSpPr>
            <a:grpSpLocks/>
          </p:cNvGrpSpPr>
          <p:nvPr/>
        </p:nvGrpSpPr>
        <p:grpSpPr bwMode="auto">
          <a:xfrm>
            <a:off x="0" y="0"/>
            <a:ext cx="7589838" cy="6858000"/>
            <a:chOff x="0" y="0"/>
            <a:chExt cx="4781" cy="4320"/>
          </a:xfrm>
        </p:grpSpPr>
        <p:pic>
          <p:nvPicPr>
            <p:cNvPr id="112644" name="Picture 3" descr="redshift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0"/>
              <a:ext cx="3821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0" name="Text Box 4"/>
            <p:cNvSpPr txBox="1">
              <a:spLocks noChangeArrowheads="1"/>
            </p:cNvSpPr>
            <p:nvPr/>
          </p:nvSpPr>
          <p:spPr bwMode="auto">
            <a:xfrm>
              <a:off x="0" y="3408"/>
              <a:ext cx="122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altLang="x-none" b="0" dirty="0"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Hubble 1936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de-DE" altLang="x-none" smtClean="0">
                <a:solidFill>
                  <a:schemeClr val="accent4"/>
                </a:solidFill>
              </a:rPr>
              <a:t>Das original Hubble Diagram</a:t>
            </a:r>
            <a:endParaRPr lang="en-GB" altLang="x-none" smtClean="0">
              <a:solidFill>
                <a:schemeClr val="accent4"/>
              </a:solidFill>
            </a:endParaRPr>
          </a:p>
        </p:txBody>
      </p:sp>
      <p:pic>
        <p:nvPicPr>
          <p:cNvPr id="114690" name="Picture 3" descr="hubble_or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7772400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6" name="Group 6"/>
          <p:cNvGrpSpPr>
            <a:grpSpLocks/>
          </p:cNvGrpSpPr>
          <p:nvPr/>
        </p:nvGrpSpPr>
        <p:grpSpPr bwMode="auto">
          <a:xfrm>
            <a:off x="7162800" y="5562600"/>
            <a:ext cx="1692275" cy="914400"/>
            <a:chOff x="4512" y="3504"/>
            <a:chExt cx="1066" cy="576"/>
          </a:xfrm>
        </p:grpSpPr>
        <p:sp>
          <p:nvSpPr>
            <p:cNvPr id="15364" name="AutoShape 4"/>
            <p:cNvSpPr>
              <a:spLocks noChangeArrowheads="1"/>
            </p:cNvSpPr>
            <p:nvPr/>
          </p:nvSpPr>
          <p:spPr bwMode="auto">
            <a:xfrm>
              <a:off x="4656" y="3504"/>
              <a:ext cx="864" cy="306"/>
            </a:xfrm>
            <a:prstGeom prst="rightArrow">
              <a:avLst>
                <a:gd name="adj1" fmla="val 50000"/>
                <a:gd name="adj2" fmla="val 70588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365" name="Text Box 5"/>
            <p:cNvSpPr txBox="1">
              <a:spLocks noChangeArrowheads="1"/>
            </p:cNvSpPr>
            <p:nvPr/>
          </p:nvSpPr>
          <p:spPr bwMode="auto">
            <a:xfrm>
              <a:off x="4512" y="3792"/>
              <a:ext cx="106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altLang="x-none" b="0" dirty="0">
                  <a:solidFill>
                    <a:srgbClr val="FF0000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Entfernung</a:t>
              </a:r>
              <a:endParaRPr lang="en-GB" altLang="x-none" b="0" dirty="0">
                <a:solidFill>
                  <a:srgbClr val="FF0000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endParaRPr>
            </a:p>
          </p:txBody>
        </p:sp>
      </p:grpSp>
      <p:grpSp>
        <p:nvGrpSpPr>
          <p:cNvPr id="15369" name="Group 9"/>
          <p:cNvGrpSpPr>
            <a:grpSpLocks/>
          </p:cNvGrpSpPr>
          <p:nvPr/>
        </p:nvGrpSpPr>
        <p:grpSpPr bwMode="auto">
          <a:xfrm>
            <a:off x="-4763" y="771525"/>
            <a:ext cx="1023938" cy="2466976"/>
            <a:chOff x="-3" y="486"/>
            <a:chExt cx="645" cy="1554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336" y="912"/>
              <a:ext cx="306" cy="615"/>
            </a:xfrm>
            <a:prstGeom prst="upArrow">
              <a:avLst>
                <a:gd name="adj1" fmla="val 50000"/>
                <a:gd name="adj2" fmla="val 50245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368" name="Text Box 8"/>
            <p:cNvSpPr txBox="1">
              <a:spLocks noChangeArrowheads="1"/>
            </p:cNvSpPr>
            <p:nvPr/>
          </p:nvSpPr>
          <p:spPr bwMode="auto">
            <a:xfrm rot="16214388">
              <a:off x="-634" y="1117"/>
              <a:ext cx="155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altLang="x-none" b="0" dirty="0">
                  <a:solidFill>
                    <a:srgbClr val="FF0000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Geschwindigkeit</a:t>
              </a:r>
              <a:endParaRPr lang="en-GB" altLang="x-none" b="0" dirty="0">
                <a:latin typeface="Helvetica Neue LT Com 55 Roman" charset="0"/>
                <a:ea typeface="Helvetica Neue LT Com 55 Roman" charset="0"/>
                <a:cs typeface="Helvetica Neue LT Com 55 Roman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0"/>
            <a:ext cx="8712968" cy="1143000"/>
          </a:xfrm>
        </p:spPr>
        <p:txBody>
          <a:bodyPr/>
          <a:lstStyle/>
          <a:p>
            <a:pPr>
              <a:defRPr/>
            </a:pPr>
            <a:r>
              <a:rPr lang="de-DE" altLang="x-none" dirty="0" smtClean="0">
                <a:solidFill>
                  <a:schemeClr val="accent4"/>
                </a:solidFill>
              </a:rPr>
              <a:t>Ein modernes Hubble Diagramm</a:t>
            </a:r>
          </a:p>
        </p:txBody>
      </p:sp>
      <p:pic>
        <p:nvPicPr>
          <p:cNvPr id="116738" name="Picture 3" descr="H0_HST_key_r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58" b="16702"/>
          <a:stretch>
            <a:fillRect/>
          </a:stretch>
        </p:blipFill>
        <p:spPr bwMode="auto">
          <a:xfrm>
            <a:off x="1835696" y="908720"/>
            <a:ext cx="5552256" cy="546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970000" y="4240800"/>
            <a:ext cx="144000" cy="125999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785" name="Group 2"/>
          <p:cNvGrpSpPr>
            <a:grpSpLocks/>
          </p:cNvGrpSpPr>
          <p:nvPr/>
        </p:nvGrpSpPr>
        <p:grpSpPr bwMode="auto">
          <a:xfrm>
            <a:off x="1116028" y="1172029"/>
            <a:ext cx="6912640" cy="5264570"/>
            <a:chOff x="1988" y="-198"/>
            <a:chExt cx="4311" cy="4175"/>
          </a:xfrm>
        </p:grpSpPr>
        <p:pic>
          <p:nvPicPr>
            <p:cNvPr id="118788" name="Picture 3" descr="Germany_fig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8" y="-198"/>
              <a:ext cx="4311" cy="4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1316" name="Text Box 4"/>
            <p:cNvSpPr txBox="1">
              <a:spLocks noChangeArrowheads="1"/>
            </p:cNvSpPr>
            <p:nvPr/>
          </p:nvSpPr>
          <p:spPr bwMode="auto">
            <a:xfrm>
              <a:off x="4772" y="1999"/>
              <a:ext cx="1412" cy="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GB" altLang="x-none" sz="1800" b="0" dirty="0">
                  <a:solidFill>
                    <a:srgbClr val="111111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Germany et al. 2004</a:t>
              </a:r>
            </a:p>
          </p:txBody>
        </p:sp>
      </p:grpSp>
      <p:sp>
        <p:nvSpPr>
          <p:cNvPr id="141317" name="Rectangle 5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GB" altLang="x-none" smtClean="0">
                <a:solidFill>
                  <a:schemeClr val="accent4"/>
                </a:solidFill>
              </a:rPr>
              <a:t>Die nahen SNe 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altLang="x-none" smtClean="0">
                <a:solidFill>
                  <a:schemeClr val="accent4"/>
                </a:solidFill>
              </a:rPr>
              <a:t>Das Lokale Universum</a:t>
            </a:r>
          </a:p>
        </p:txBody>
      </p:sp>
      <p:sp>
        <p:nvSpPr>
          <p:cNvPr id="2355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de-DE" altLang="x-none" dirty="0" smtClean="0">
                <a:solidFill>
                  <a:schemeClr val="accent6"/>
                </a:solidFill>
              </a:rPr>
              <a:t>Hubbles </a:t>
            </a:r>
            <a:r>
              <a:rPr lang="de-DE" altLang="x-none" dirty="0" err="1" smtClean="0">
                <a:solidFill>
                  <a:schemeClr val="accent6"/>
                </a:solidFill>
              </a:rPr>
              <a:t>Expansiongesetz</a:t>
            </a:r>
            <a:r>
              <a:rPr lang="de-DE" altLang="x-none" dirty="0" smtClean="0">
                <a:solidFill>
                  <a:schemeClr val="accent6"/>
                </a:solidFill>
              </a:rPr>
              <a:t> gilt im nahen Universum. </a:t>
            </a:r>
          </a:p>
          <a:p>
            <a:pPr marL="0" indent="0">
              <a:buFontTx/>
              <a:buNone/>
              <a:defRPr/>
            </a:pPr>
            <a:r>
              <a:rPr lang="de-DE" altLang="x-none" dirty="0" smtClean="0">
                <a:solidFill>
                  <a:schemeClr val="accent6"/>
                </a:solidFill>
              </a:rPr>
              <a:t>Die Fluchtgeschwindigkeit (v) der Galaxien ist proportional zu deren Entfernung (D)</a:t>
            </a:r>
          </a:p>
          <a:p>
            <a:pPr marL="0" indent="0" algn="ctr">
              <a:buFontTx/>
              <a:buNone/>
              <a:defRPr/>
            </a:pPr>
            <a:r>
              <a:rPr lang="de-DE" altLang="x-none" dirty="0" smtClean="0">
                <a:solidFill>
                  <a:srgbClr val="FF0000"/>
                </a:solidFill>
              </a:rPr>
              <a:t>v = H </a:t>
            </a:r>
            <a:r>
              <a:rPr lang="de-DE" altLang="x-none" dirty="0" smtClean="0">
                <a:solidFill>
                  <a:srgbClr val="FF0000"/>
                </a:solidFill>
                <a:sym typeface="Symbol" charset="2"/>
              </a:rPr>
              <a:t> D.</a:t>
            </a:r>
          </a:p>
          <a:p>
            <a:pPr marL="0" indent="0">
              <a:buFontTx/>
              <a:buNone/>
              <a:defRPr/>
            </a:pPr>
            <a:r>
              <a:rPr lang="de-DE" altLang="x-none" dirty="0" smtClean="0">
                <a:solidFill>
                  <a:schemeClr val="accent6"/>
                </a:solidFill>
              </a:rPr>
              <a:t>H ist die Hubble Konstante.</a:t>
            </a:r>
          </a:p>
        </p:txBody>
      </p:sp>
      <p:grpSp>
        <p:nvGrpSpPr>
          <p:cNvPr id="235524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864"/>
            <a:chExt cx="4500" cy="3456"/>
          </a:xfrm>
        </p:grpSpPr>
        <p:pic>
          <p:nvPicPr>
            <p:cNvPr id="120836" name="Picture 5" descr="SNh0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318"/>
            <a:stretch>
              <a:fillRect/>
            </a:stretch>
          </p:blipFill>
          <p:spPr bwMode="auto">
            <a:xfrm>
              <a:off x="0" y="864"/>
              <a:ext cx="4500" cy="3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526" name="Text Box 6"/>
            <p:cNvSpPr txBox="1">
              <a:spLocks noChangeArrowheads="1"/>
            </p:cNvSpPr>
            <p:nvPr/>
          </p:nvSpPr>
          <p:spPr bwMode="auto">
            <a:xfrm>
              <a:off x="3403" y="3717"/>
              <a:ext cx="928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altLang="x-none" sz="1800" b="0" dirty="0" err="1">
                  <a:solidFill>
                    <a:srgbClr val="111111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Tonry</a:t>
              </a:r>
              <a:r>
                <a:rPr lang="en-GB" altLang="x-none" sz="1800" b="0" dirty="0">
                  <a:solidFill>
                    <a:srgbClr val="111111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 et al. 2003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5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1143000"/>
          </a:xfrm>
        </p:spPr>
        <p:txBody>
          <a:bodyPr/>
          <a:lstStyle/>
          <a:p>
            <a:r>
              <a:rPr lang="de-DE" dirty="0" smtClean="0"/>
              <a:t>Hubble Konstante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250032"/>
                <a:ext cx="7772400" cy="42672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de-DE" dirty="0" smtClean="0"/>
                  <a:t>Hubble Gesetz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𝐷</m:t>
                      </m:r>
                      <m:r>
                        <a:rPr lang="de-DE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charset="0"/>
                            </a:rPr>
                            <m:t>𝑣</m:t>
                          </m:r>
                        </m:num>
                        <m:den>
                          <m:sSub>
                            <m:sSubPr>
                              <m:ctrlPr>
                                <a:rPr lang="de-DE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de-DE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charset="0"/>
                            </a:rPr>
                            <m:t>𝑐𝑧</m:t>
                          </m:r>
                        </m:num>
                        <m:den>
                          <m:sSub>
                            <m:sSubPr>
                              <m:ctrlPr>
                                <a:rPr lang="de-DE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DE" dirty="0" smtClean="0"/>
              </a:p>
              <a:p>
                <a:pPr marL="0" indent="0">
                  <a:buNone/>
                </a:pPr>
                <a:r>
                  <a:rPr lang="de-DE" dirty="0" smtClean="0"/>
                  <a:t>Leuchtkraftentfernung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charset="0"/>
                            </a:rPr>
                            <m:t>𝐷</m:t>
                          </m:r>
                        </m:e>
                        <m:sub>
                          <m:r>
                            <a:rPr lang="de-DE" b="0" i="1" smtClean="0">
                              <a:latin typeface="Cambria Math" charset="0"/>
                            </a:rPr>
                            <m:t>𝐿</m:t>
                          </m:r>
                        </m:sub>
                      </m:sSub>
                      <m:r>
                        <a:rPr lang="de-DE" b="0" i="1" smtClean="0">
                          <a:latin typeface="Cambria Math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b="0" i="1" smtClean="0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 charset="0"/>
                                </a:rPr>
                                <m:t>4</m:t>
                              </m:r>
                              <m:r>
                                <a:rPr lang="de-DE" b="0" i="1" smtClean="0">
                                  <a:latin typeface="Cambria Math" charset="0"/>
                                </a:rPr>
                                <m:t>𝜋</m:t>
                              </m:r>
                              <m:r>
                                <a:rPr lang="de-DE" b="0" i="1" smtClean="0">
                                  <a:latin typeface="Cambria Math" charset="0"/>
                                </a:rPr>
                                <m:t>𝐹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de-DE" dirty="0" smtClean="0"/>
              </a:p>
              <a:p>
                <a:pPr marL="0" indent="0">
                  <a:buNone/>
                </a:pPr>
                <a:r>
                  <a:rPr lang="de-DE" dirty="0" smtClean="0"/>
                  <a:t>Entfernungsmodul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𝑚</m:t>
                      </m:r>
                      <m:r>
                        <a:rPr lang="en-US" b="0" i="1" smtClean="0">
                          <a:latin typeface="Cambria Math" charset="0"/>
                        </a:rPr>
                        <m:t>−</m:t>
                      </m:r>
                      <m:r>
                        <a:rPr lang="en-US" b="0" i="1" smtClean="0">
                          <a:latin typeface="Cambria Math" charset="0"/>
                        </a:rPr>
                        <m:t>𝑀</m:t>
                      </m:r>
                      <m:r>
                        <a:rPr lang="en-US" b="0" i="1" smtClean="0">
                          <a:latin typeface="Cambria Math" charset="0"/>
                        </a:rPr>
                        <m:t>=5</m:t>
                      </m:r>
                      <m:func>
                        <m:func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𝐿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charset="0"/>
                        </a:rPr>
                        <m:t>−5</m:t>
                      </m:r>
                    </m:oMath>
                  </m:oMathPara>
                </a14:m>
                <a:endParaRPr lang="en-US" b="0" dirty="0" smtClean="0"/>
              </a:p>
              <a:p>
                <a:pPr marL="400050" lvl="1" indent="0">
                  <a:buNone/>
                </a:pPr>
                <a:r>
                  <a:rPr lang="de-DE" dirty="0" smtClean="0"/>
                  <a:t>Entfernung in Einheiten von 10pc</a:t>
                </a:r>
                <a:endParaRPr lang="de-DE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250032"/>
                <a:ext cx="7772400" cy="4267200"/>
              </a:xfrm>
              <a:blipFill rotWithShape="0">
                <a:blip r:embed="rId2"/>
                <a:stretch>
                  <a:fillRect l="-2039" t="-1857" b="-23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903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SN 1006</a:t>
            </a:r>
            <a:endParaRPr lang="de-DE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6998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538" y="1557338"/>
            <a:ext cx="467995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7688" y="5514975"/>
            <a:ext cx="1857375" cy="738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="0" dirty="0">
                <a:solidFill>
                  <a:schemeClr val="bg1">
                    <a:lumMod val="20000"/>
                    <a:lumOff val="80000"/>
                  </a:schemeClr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Röntgenbild</a:t>
            </a:r>
          </a:p>
          <a:p>
            <a:pPr>
              <a:defRPr/>
            </a:pPr>
            <a:r>
              <a:rPr lang="de-DE" sz="1800" b="0" dirty="0">
                <a:solidFill>
                  <a:schemeClr val="bg1">
                    <a:lumMod val="20000"/>
                    <a:lumOff val="80000"/>
                  </a:schemeClr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NASA/Chandra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Hubble Diagramm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981200"/>
                <a:ext cx="8278688" cy="42672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de-DE" dirty="0" smtClean="0"/>
                  <a:t>Entfernungsmodul  vs. Rotverschiebung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𝑚</m:t>
                      </m:r>
                      <m:r>
                        <a:rPr lang="en-US" b="0" i="1" smtClean="0">
                          <a:latin typeface="Cambria Math" charset="0"/>
                        </a:rPr>
                        <m:t>−</m:t>
                      </m:r>
                      <m:r>
                        <a:rPr lang="en-US" b="0" i="1" smtClean="0">
                          <a:latin typeface="Cambria Math" charset="0"/>
                        </a:rPr>
                        <m:t>𝑀</m:t>
                      </m:r>
                      <m:r>
                        <a:rPr lang="en-US" b="0" i="1" smtClean="0">
                          <a:latin typeface="Cambria Math" charset="0"/>
                        </a:rPr>
                        <m:t>=5</m:t>
                      </m:r>
                      <m:func>
                        <m:func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𝑐𝑧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charset="0"/>
                        </a:rPr>
                        <m:t>+25</m:t>
                      </m:r>
                    </m:oMath>
                  </m:oMathPara>
                </a14:m>
                <a:endParaRPr lang="en-US" b="0" dirty="0" smtClean="0"/>
              </a:p>
              <a:p>
                <a:pPr marL="0" indent="0">
                  <a:buNone/>
                </a:pP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𝑚</m:t>
                    </m:r>
                    <m:r>
                      <a:rPr lang="en-US" i="1">
                        <a:latin typeface="Cambria Math" charset="0"/>
                      </a:rPr>
                      <m:t>−</m:t>
                    </m:r>
                    <m:r>
                      <a:rPr lang="en-US" i="1">
                        <a:latin typeface="Cambria Math" charset="0"/>
                      </a:rPr>
                      <m:t>𝑀</m:t>
                    </m:r>
                    <m:r>
                      <a:rPr lang="en-US" i="1">
                        <a:latin typeface="Cambria Math" charset="0"/>
                      </a:rPr>
                      <m:t>=5</m:t>
                    </m:r>
                    <m:func>
                      <m:funcPr>
                        <m:ctrlPr>
                          <a:rPr lang="en-US" i="1">
                            <a:latin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𝑧</m:t>
                            </m:r>
                          </m:e>
                        </m:d>
                      </m:e>
                    </m:func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latin typeface="Cambria Math" charset="0"/>
                      </a:rPr>
                      <m:t>5</m:t>
                    </m:r>
                    <m:func>
                      <m:func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𝑐</m:t>
                            </m:r>
                          </m:e>
                        </m:d>
                      </m:e>
                    </m:func>
                    <m:r>
                      <a:rPr lang="en-US" b="0" i="1" smtClean="0">
                        <a:latin typeface="Cambria Math" charset="0"/>
                      </a:rPr>
                      <m:t>−5</m:t>
                    </m:r>
                    <m:func>
                      <m:func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</a:rPr>
                      <m:t>25</m:t>
                    </m:r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spcBef>
                    <a:spcPts val="1224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 charset="0"/>
                        </a:rPr>
                        <m:t>𝑐𝑧</m:t>
                      </m:r>
                      <m:r>
                        <a:rPr lang="en-US" b="0" i="1" smtClean="0">
                          <a:latin typeface="Cambria Math" charset="0"/>
                        </a:rPr>
                        <m:t>⋅</m:t>
                      </m:r>
                      <m:sSup>
                        <m:sSup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−0.2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𝑀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charset="0"/>
                            </a:rPr>
                            <m:t>+5</m:t>
                          </m:r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981200"/>
                <a:ext cx="8278688" cy="4267200"/>
              </a:xfrm>
              <a:blipFill rotWithShape="0">
                <a:blip r:embed="rId2"/>
                <a:stretch>
                  <a:fillRect l="-1915" t="-1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5436096" y="4293096"/>
            <a:ext cx="3168352" cy="1988840"/>
            <a:chOff x="0" y="864"/>
            <a:chExt cx="4500" cy="3456"/>
          </a:xfrm>
        </p:grpSpPr>
        <p:pic>
          <p:nvPicPr>
            <p:cNvPr id="5" name="Picture 5" descr="SNh0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318"/>
            <a:stretch>
              <a:fillRect/>
            </a:stretch>
          </p:blipFill>
          <p:spPr bwMode="auto">
            <a:xfrm>
              <a:off x="0" y="864"/>
              <a:ext cx="4500" cy="3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3011" y="3523"/>
              <a:ext cx="1489" cy="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altLang="x-none" sz="900" b="0" dirty="0" err="1">
                  <a:solidFill>
                    <a:srgbClr val="111111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Tonry</a:t>
              </a:r>
              <a:r>
                <a:rPr lang="en-GB" altLang="x-none" sz="900" b="0" dirty="0">
                  <a:solidFill>
                    <a:srgbClr val="111111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 et al. 2003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591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347864" y="2514921"/>
            <a:ext cx="5544616" cy="3794399"/>
            <a:chOff x="3347864" y="2514921"/>
            <a:chExt cx="5544616" cy="379439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47864" y="2514921"/>
              <a:ext cx="5544616" cy="379439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699508" y="5733256"/>
              <a:ext cx="18694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0" dirty="0" smtClean="0">
                  <a:solidFill>
                    <a:srgbClr val="111111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Jacoby et al. 1992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609600"/>
            <a:ext cx="8136904" cy="1143000"/>
          </a:xfrm>
        </p:spPr>
        <p:txBody>
          <a:bodyPr/>
          <a:lstStyle/>
          <a:p>
            <a:r>
              <a:rPr lang="de-DE" smtClean="0"/>
              <a:t>Eichung der SN Ia Leuchtkraft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Kalibrierung der SN absoluten Helligkeit</a:t>
            </a:r>
          </a:p>
          <a:p>
            <a:pPr marL="457200" lvl="1" indent="0">
              <a:buNone/>
            </a:pPr>
            <a:r>
              <a:rPr lang="de-DE" dirty="0" smtClean="0"/>
              <a:t>Distanzleiter</a:t>
            </a:r>
            <a:endParaRPr lang="de-DE" dirty="0"/>
          </a:p>
        </p:txBody>
      </p:sp>
      <p:grpSp>
        <p:nvGrpSpPr>
          <p:cNvPr id="14" name="Group 13"/>
          <p:cNvGrpSpPr/>
          <p:nvPr/>
        </p:nvGrpSpPr>
        <p:grpSpPr>
          <a:xfrm>
            <a:off x="1124433" y="2502000"/>
            <a:ext cx="7912063" cy="3816000"/>
            <a:chOff x="1124433" y="2502000"/>
            <a:chExt cx="7912063" cy="3816000"/>
          </a:xfrm>
        </p:grpSpPr>
        <p:grpSp>
          <p:nvGrpSpPr>
            <p:cNvPr id="12" name="Group 11"/>
            <p:cNvGrpSpPr/>
            <p:nvPr/>
          </p:nvGrpSpPr>
          <p:grpSpPr>
            <a:xfrm>
              <a:off x="3275855" y="2502000"/>
              <a:ext cx="5760641" cy="3816000"/>
              <a:chOff x="3275855" y="2520000"/>
              <a:chExt cx="5760641" cy="3794399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88159" y="2520000"/>
                <a:ext cx="2548337" cy="3794399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75855" y="2520000"/>
                <a:ext cx="3606558" cy="3794399"/>
              </a:xfrm>
              <a:prstGeom prst="rect">
                <a:avLst/>
              </a:prstGeom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1124433" y="5877272"/>
              <a:ext cx="20794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 err="1" smtClean="0">
                  <a:solidFill>
                    <a:schemeClr val="bg1">
                      <a:lumMod val="20000"/>
                      <a:lumOff val="80000"/>
                    </a:schemeClr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Riess</a:t>
              </a:r>
              <a:r>
                <a:rPr lang="en-US" sz="2000" b="0" dirty="0" smtClean="0">
                  <a:solidFill>
                    <a:schemeClr val="bg1">
                      <a:lumMod val="20000"/>
                      <a:lumOff val="80000"/>
                    </a:schemeClr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 et al. 2016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356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3310136" cy="2027312"/>
          </a:xfrm>
        </p:spPr>
        <p:txBody>
          <a:bodyPr/>
          <a:lstStyle/>
          <a:p>
            <a:pPr algn="l"/>
            <a:r>
              <a:rPr lang="de-DE" dirty="0" smtClean="0"/>
              <a:t>Das SN Ia Hubble Diagramm</a:t>
            </a:r>
            <a:endParaRPr lang="de-DE" dirty="0"/>
          </a:p>
        </p:txBody>
      </p:sp>
      <p:grpSp>
        <p:nvGrpSpPr>
          <p:cNvPr id="6" name="Group 5"/>
          <p:cNvGrpSpPr/>
          <p:nvPr/>
        </p:nvGrpSpPr>
        <p:grpSpPr>
          <a:xfrm>
            <a:off x="2123728" y="188640"/>
            <a:ext cx="6480720" cy="6201098"/>
            <a:chOff x="2123728" y="1501078"/>
            <a:chExt cx="5112568" cy="48886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23728" y="1501078"/>
              <a:ext cx="5112568" cy="4888660"/>
            </a:xfrm>
            <a:prstGeom prst="rect">
              <a:avLst/>
            </a:prstGeom>
            <a:noFill/>
          </p:spPr>
        </p:pic>
        <p:sp>
          <p:nvSpPr>
            <p:cNvPr id="5" name="TextBox 4"/>
            <p:cNvSpPr txBox="1"/>
            <p:nvPr/>
          </p:nvSpPr>
          <p:spPr>
            <a:xfrm>
              <a:off x="4860032" y="5733256"/>
              <a:ext cx="18886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 err="1" smtClean="0">
                  <a:solidFill>
                    <a:srgbClr val="111111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Riess</a:t>
              </a:r>
              <a:r>
                <a:rPr lang="en-US" sz="1800" b="0" dirty="0" smtClean="0">
                  <a:solidFill>
                    <a:srgbClr val="111111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 et al. 2016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606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2656"/>
            <a:ext cx="7772400" cy="1143000"/>
          </a:xfrm>
        </p:spPr>
        <p:txBody>
          <a:bodyPr/>
          <a:lstStyle/>
          <a:p>
            <a:r>
              <a:rPr lang="de-DE" dirty="0" smtClean="0"/>
              <a:t>Hubble Konstante</a:t>
            </a:r>
            <a:endParaRPr lang="de-DE" dirty="0"/>
          </a:p>
        </p:txBody>
      </p:sp>
      <p:grpSp>
        <p:nvGrpSpPr>
          <p:cNvPr id="4" name="Group 3"/>
          <p:cNvGrpSpPr/>
          <p:nvPr/>
        </p:nvGrpSpPr>
        <p:grpSpPr>
          <a:xfrm>
            <a:off x="1475656" y="1196752"/>
            <a:ext cx="6336704" cy="5256584"/>
            <a:chOff x="4526687" y="2504406"/>
            <a:chExt cx="4495150" cy="3585626"/>
          </a:xfrm>
          <a:solidFill>
            <a:srgbClr val="FFFFFF"/>
          </a:solidFill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26687" y="2504406"/>
              <a:ext cx="4495150" cy="3585626"/>
            </a:xfrm>
            <a:prstGeom prst="rect">
              <a:avLst/>
            </a:prstGeom>
            <a:grpFill/>
          </p:spPr>
        </p:pic>
        <p:sp>
          <p:nvSpPr>
            <p:cNvPr id="6" name="TextBox 5"/>
            <p:cNvSpPr txBox="1"/>
            <p:nvPr/>
          </p:nvSpPr>
          <p:spPr>
            <a:xfrm>
              <a:off x="7438318" y="2742044"/>
              <a:ext cx="1358760" cy="2519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sz="1800" b="0" dirty="0" err="1" smtClean="0">
                  <a:solidFill>
                    <a:srgbClr val="111111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Riess</a:t>
              </a:r>
              <a:r>
                <a:rPr lang="en-GB" sz="1800" b="0" dirty="0" smtClean="0">
                  <a:solidFill>
                    <a:srgbClr val="111111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 et al. 2016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8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2656"/>
            <a:ext cx="7772400" cy="1143000"/>
          </a:xfrm>
        </p:spPr>
        <p:txBody>
          <a:bodyPr/>
          <a:lstStyle/>
          <a:p>
            <a:r>
              <a:rPr lang="de-DE" dirty="0" smtClean="0"/>
              <a:t>SN 1995K bei </a:t>
            </a:r>
            <a:r>
              <a:rPr lang="de-DE" dirty="0" err="1" smtClean="0"/>
              <a:t>z</a:t>
            </a:r>
            <a:r>
              <a:rPr lang="de-DE" dirty="0" smtClean="0"/>
              <a:t>=0.479</a:t>
            </a:r>
            <a:endParaRPr lang="de-DE" dirty="0"/>
          </a:p>
        </p:txBody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76400"/>
            <a:ext cx="3600450" cy="4114800"/>
          </a:xfrm>
        </p:spPr>
        <p:txBody>
          <a:bodyPr/>
          <a:lstStyle/>
          <a:p>
            <a:pPr marL="0" indent="0">
              <a:buNone/>
            </a:pPr>
            <a:r>
              <a:rPr lang="en-GB" dirty="0" err="1" smtClean="0"/>
              <a:t>Erste</a:t>
            </a:r>
            <a:r>
              <a:rPr lang="en-GB" dirty="0" smtClean="0"/>
              <a:t> SN des 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High-z SN Search </a:t>
            </a:r>
            <a:r>
              <a:rPr lang="en-GB" dirty="0" smtClean="0"/>
              <a:t>Teams</a:t>
            </a:r>
            <a:endParaRPr lang="en-GB" dirty="0"/>
          </a:p>
          <a:p>
            <a:pPr lvl="1"/>
            <a:endParaRPr lang="en-GB" dirty="0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894773" y="1268760"/>
            <a:ext cx="8213731" cy="5162550"/>
            <a:chOff x="476" y="858"/>
            <a:chExt cx="5174" cy="3252"/>
          </a:xfrm>
        </p:grpSpPr>
        <p:pic>
          <p:nvPicPr>
            <p:cNvPr id="34304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00" y="858"/>
              <a:ext cx="3450" cy="3252"/>
            </a:xfrm>
            <a:prstGeom prst="rect">
              <a:avLst/>
            </a:prstGeom>
            <a:noFill/>
          </p:spPr>
        </p:pic>
        <p:sp>
          <p:nvSpPr>
            <p:cNvPr id="343048" name="Text Box 8"/>
            <p:cNvSpPr txBox="1">
              <a:spLocks noChangeArrowheads="1"/>
            </p:cNvSpPr>
            <p:nvPr/>
          </p:nvSpPr>
          <p:spPr bwMode="auto">
            <a:xfrm>
              <a:off x="476" y="3813"/>
              <a:ext cx="154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 b="0" dirty="0">
                  <a:solidFill>
                    <a:srgbClr val="111111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Schmidt et al. 1998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783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7228" y="1957536"/>
            <a:ext cx="5223272" cy="4487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942296"/>
            <a:ext cx="2819400" cy="4511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893" y="0"/>
            <a:ext cx="8229600" cy="1143000"/>
          </a:xfrm>
        </p:spPr>
        <p:txBody>
          <a:bodyPr/>
          <a:lstStyle/>
          <a:p>
            <a:r>
              <a:rPr lang="en-GB" dirty="0" smtClean="0"/>
              <a:t>SN 1995K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de-DE" sz="2000" dirty="0" smtClean="0"/>
              <a:t>“SN 1995K ist die am weiteste entfernte Supernova (ja, der am weitesten entfernte Stern!) der jemals beobachtet wurde.”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2722261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Einschub: Zeitdilatation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981200"/>
            <a:ext cx="8568952" cy="4267200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Vorhersage für ein expandierendes Universum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Uhren im entfernten Universum sollten langsamer laufen</a:t>
            </a:r>
          </a:p>
          <a:p>
            <a:pPr marL="0" indent="0">
              <a:buNone/>
            </a:pPr>
            <a:r>
              <a:rPr lang="de-DE" dirty="0" smtClean="0"/>
              <a:t>Problem: Geeignete ‘Uhr‘ zu finden</a:t>
            </a:r>
            <a:endParaRPr lang="de-DE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521198"/>
            <a:ext cx="4752528" cy="184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1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499992" y="2276872"/>
            <a:ext cx="4608512" cy="4032448"/>
            <a:chOff x="4499992" y="2276872"/>
            <a:chExt cx="4608512" cy="40324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15476" y="2276872"/>
              <a:ext cx="4593028" cy="3984104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5" name="TextBox 4"/>
            <p:cNvSpPr txBox="1"/>
            <p:nvPr/>
          </p:nvSpPr>
          <p:spPr>
            <a:xfrm>
              <a:off x="4499992" y="6001543"/>
              <a:ext cx="19736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dirty="0" smtClean="0">
                  <a:solidFill>
                    <a:srgbClr val="111111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Leibundgut et al. 1996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Zeitdilatation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60040" y="1628800"/>
                <a:ext cx="7772400" cy="42672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de-DE" dirty="0" smtClean="0"/>
                  <a:t>Lichtkurven von Typ Ia Supernovae sind homogen</a:t>
                </a:r>
              </a:p>
              <a:p>
                <a:pPr marL="44450" lvl="1" indent="0">
                  <a:buNone/>
                </a:pPr>
                <a:r>
                  <a:rPr lang="de-DE" dirty="0" smtClean="0"/>
                  <a:t>Vergleich einer </a:t>
                </a:r>
                <a:br>
                  <a:rPr lang="de-DE" dirty="0" smtClean="0"/>
                </a:br>
                <a:r>
                  <a:rPr lang="de-DE" dirty="0" smtClean="0"/>
                  <a:t>entfernten (SN 1995K </a:t>
                </a:r>
                <a:br>
                  <a:rPr lang="de-DE" dirty="0" smtClean="0"/>
                </a:br>
                <a:r>
                  <a:rPr lang="de-DE" dirty="0" smtClean="0"/>
                  <a:t>mit </a:t>
                </a:r>
                <a:r>
                  <a:rPr lang="de-DE" dirty="0" err="1" smtClean="0"/>
                  <a:t>z</a:t>
                </a:r>
                <a:r>
                  <a:rPr lang="de-DE" dirty="0" smtClean="0"/>
                  <a:t>=0.479) mit einer </a:t>
                </a:r>
                <a:br>
                  <a:rPr lang="de-DE" dirty="0" smtClean="0"/>
                </a:br>
                <a:r>
                  <a:rPr lang="de-DE" dirty="0" smtClean="0"/>
                  <a:t>nahen SN Ia sollte </a:t>
                </a:r>
                <a:br>
                  <a:rPr lang="de-DE" dirty="0" smtClean="0"/>
                </a:br>
                <a:r>
                  <a:rPr lang="de-DE" dirty="0" smtClean="0"/>
                  <a:t>den Effekt deutlich </a:t>
                </a:r>
                <a:br>
                  <a:rPr lang="de-DE" dirty="0" smtClean="0"/>
                </a:br>
                <a:r>
                  <a:rPr lang="de-DE" dirty="0" smtClean="0"/>
                  <a:t>zeigen</a:t>
                </a:r>
                <a:endParaRPr lang="de-DE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charset="0"/>
                            </a:rPr>
                            <m:t>𝑡</m:t>
                          </m:r>
                        </m:e>
                        <m:sub>
                          <m:r>
                            <a:rPr lang="de-DE" b="0" i="1" smtClean="0">
                              <a:latin typeface="Cambria Math" charset="0"/>
                            </a:rPr>
                            <m:t>𝑜𝑏𝑠</m:t>
                          </m:r>
                        </m:sub>
                      </m:sSub>
                      <m:r>
                        <a:rPr lang="de-DE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de-DE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charset="0"/>
                            </a:rPr>
                            <m:t>1+</m:t>
                          </m:r>
                          <m:r>
                            <a:rPr lang="de-DE" b="0" i="1" smtClean="0">
                              <a:latin typeface="Cambria Math" charset="0"/>
                            </a:rPr>
                            <m:t>𝑧</m:t>
                          </m:r>
                        </m:e>
                      </m:d>
                      <m:sSub>
                        <m:sSubPr>
                          <m:ctrlPr>
                            <a:rPr lang="de-DE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charset="0"/>
                            </a:rPr>
                            <m:t>𝑡</m:t>
                          </m:r>
                        </m:e>
                        <m:sub>
                          <m:r>
                            <a:rPr lang="de-DE" b="0" i="1" smtClean="0">
                              <a:latin typeface="Cambria Math" charset="0"/>
                            </a:rPr>
                            <m:t>𝑟𝑒𝑠𝑡</m:t>
                          </m:r>
                        </m:sub>
                      </m:sSub>
                    </m:oMath>
                  </m:oMathPara>
                </a14:m>
                <a:endParaRPr lang="de-DE" b="0" dirty="0" smtClean="0"/>
              </a:p>
              <a:p>
                <a:pPr marL="0" indent="0">
                  <a:buNone/>
                </a:pPr>
                <a:r>
                  <a:rPr lang="de-DE" dirty="0" smtClean="0"/>
                  <a:t>  </a:t>
                </a:r>
                <a:endParaRPr lang="de-DE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0040" y="1628800"/>
                <a:ext cx="7772400" cy="4267200"/>
              </a:xfrm>
              <a:blipFill rotWithShape="0">
                <a:blip r:embed="rId3"/>
                <a:stretch>
                  <a:fillRect l="-2039" t="-1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470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Zeitdilatation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08720"/>
            <a:ext cx="7248362" cy="5440202"/>
          </a:xfrm>
        </p:spPr>
      </p:pic>
    </p:spTree>
    <p:extLst>
      <p:ext uri="{BB962C8B-B14F-4D97-AF65-F5344CB8AC3E}">
        <p14:creationId xmlns:p14="http://schemas.microsoft.com/office/powerpoint/2010/main" val="194899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Starke Gravitationslinsen</a:t>
            </a:r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31" y="1535980"/>
            <a:ext cx="4577862" cy="47534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0" y="3423138"/>
            <a:ext cx="4278923" cy="2848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26270" y="2022231"/>
            <a:ext cx="16401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Abell</a:t>
            </a:r>
            <a:r>
              <a:rPr lang="en-GB" b="0" dirty="0">
                <a:solidFill>
                  <a:schemeClr val="bg1">
                    <a:lumMod val="20000"/>
                    <a:lumOff val="80000"/>
                  </a:schemeClr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 1689</a:t>
            </a:r>
          </a:p>
          <a:p>
            <a:r>
              <a:rPr lang="en-GB" b="0" dirty="0">
                <a:solidFill>
                  <a:schemeClr val="bg1">
                    <a:lumMod val="20000"/>
                    <a:lumOff val="80000"/>
                  </a:schemeClr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ACS/HST</a:t>
            </a:r>
          </a:p>
        </p:txBody>
      </p:sp>
    </p:spTree>
    <p:extLst>
      <p:ext uri="{BB962C8B-B14F-4D97-AF65-F5344CB8AC3E}">
        <p14:creationId xmlns:p14="http://schemas.microsoft.com/office/powerpoint/2010/main" val="175958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708525" y="188913"/>
            <a:ext cx="4435475" cy="6242050"/>
            <a:chOff x="4708525" y="188913"/>
            <a:chExt cx="4435475" cy="6242050"/>
          </a:xfrm>
        </p:grpSpPr>
        <p:pic>
          <p:nvPicPr>
            <p:cNvPr id="36865" name="Picture 4" descr="crab_hst_axaf_vlt_cr_us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8525" y="188913"/>
              <a:ext cx="4435475" cy="6242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897662" y="6061631"/>
              <a:ext cx="2051780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800" b="0" dirty="0">
                  <a:solidFill>
                    <a:schemeClr val="bg1">
                      <a:lumMod val="20000"/>
                      <a:lumOff val="80000"/>
                    </a:schemeClr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HST/Chandra/VLT</a:t>
              </a:r>
            </a:p>
          </p:txBody>
        </p:sp>
      </p:grpSp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altLang="x-none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SN 1054 - Krebsnebel</a:t>
            </a:r>
            <a:br>
              <a:rPr lang="de-DE" altLang="x-none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</a:br>
            <a:r>
              <a:rPr lang="de-DE" altLang="x-none" sz="2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(</a:t>
            </a:r>
            <a:r>
              <a:rPr lang="de-DE" altLang="x-none" sz="28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Messier</a:t>
            </a:r>
            <a:r>
              <a:rPr lang="de-DE" altLang="x-none" sz="2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1)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Pulsar</a:t>
            </a:r>
          </a:p>
          <a:p>
            <a:pPr lvl="1">
              <a:defRPr/>
            </a:pPr>
            <a:r>
              <a:rPr lang="de-DE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Neutronenstern</a:t>
            </a:r>
          </a:p>
          <a:p>
            <a:pPr lvl="1">
              <a:defRPr/>
            </a:pPr>
            <a:r>
              <a:rPr lang="de-DE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Synchrotron-</a:t>
            </a:r>
            <a:br>
              <a:rPr lang="de-DE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</a:br>
            <a:r>
              <a:rPr lang="de-DE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strahlung</a:t>
            </a:r>
            <a:r>
              <a:rPr lang="de-DE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(blau)</a:t>
            </a:r>
          </a:p>
          <a:p>
            <a:pPr>
              <a:defRPr/>
            </a:pPr>
            <a:r>
              <a:rPr lang="de-DE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Sternüberreste</a:t>
            </a:r>
          </a:p>
          <a:p>
            <a:pPr lvl="1">
              <a:defRPr/>
            </a:pPr>
            <a:r>
              <a:rPr lang="de-DE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“Sterninneres“</a:t>
            </a:r>
          </a:p>
          <a:p>
            <a:pPr lvl="2">
              <a:defRPr/>
            </a:pPr>
            <a:r>
              <a:rPr lang="de-DE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Sauerstoff (grün)</a:t>
            </a:r>
          </a:p>
          <a:p>
            <a:pPr lvl="2">
              <a:defRPr/>
            </a:pPr>
            <a:r>
              <a:rPr lang="de-DE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Wasserstoff (rot)</a:t>
            </a:r>
            <a:endParaRPr lang="de-DE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332656"/>
            <a:ext cx="7772400" cy="1143000"/>
          </a:xfrm>
        </p:spPr>
        <p:txBody>
          <a:bodyPr/>
          <a:lstStyle/>
          <a:p>
            <a:r>
              <a:rPr lang="de-DE" dirty="0" smtClean="0"/>
              <a:t>Ein extremes Beispiel</a:t>
            </a: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5496" y="1412776"/>
            <a:ext cx="4612704" cy="4114800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SN </a:t>
            </a:r>
            <a:r>
              <a:rPr lang="de-DE" dirty="0" err="1" smtClean="0"/>
              <a:t>Refsdal</a:t>
            </a:r>
            <a:endParaRPr lang="de-DE" dirty="0" smtClean="0"/>
          </a:p>
          <a:p>
            <a:pPr lvl="1"/>
            <a:r>
              <a:rPr lang="de-DE" dirty="0" smtClean="0"/>
              <a:t>mehrfach abgebildete Supernova</a:t>
            </a:r>
          </a:p>
          <a:p>
            <a:pPr lvl="1"/>
            <a:r>
              <a:rPr lang="de-DE" dirty="0" smtClean="0"/>
              <a:t>unterschiedliche Weglängen der einzelnen Bilder </a:t>
            </a:r>
            <a:br>
              <a:rPr lang="de-DE" dirty="0" smtClean="0"/>
            </a:br>
            <a:r>
              <a:rPr lang="de-DE" dirty="0" smtClean="0">
                <a:sym typeface="Wingdings"/>
              </a:rPr>
              <a:t> Bilder erscheinen </a:t>
            </a:r>
            <a:br>
              <a:rPr lang="de-DE" dirty="0" smtClean="0">
                <a:sym typeface="Wingdings"/>
              </a:rPr>
            </a:br>
            <a:r>
              <a:rPr lang="de-DE" dirty="0" smtClean="0">
                <a:sym typeface="Wingdings"/>
              </a:rPr>
              <a:t>zu unterschiedlichen Zeiten</a:t>
            </a:r>
            <a:endParaRPr lang="de-DE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ttp://imgsrc.hubblesite.org/hu/db/images/hs-2015-08-a-prin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8" b="6435"/>
          <a:stretch/>
        </p:blipFill>
        <p:spPr bwMode="auto">
          <a:xfrm>
            <a:off x="4496194" y="1346982"/>
            <a:ext cx="4612310" cy="499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5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4318248" cy="1143000"/>
          </a:xfrm>
        </p:spPr>
        <p:txBody>
          <a:bodyPr/>
          <a:lstStyle/>
          <a:p>
            <a:r>
              <a:rPr lang="en-US" dirty="0" smtClean="0"/>
              <a:t>SN </a:t>
            </a:r>
            <a:r>
              <a:rPr lang="en-US" dirty="0" err="1" smtClean="0"/>
              <a:t>Refsdal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981200"/>
                <a:ext cx="4093450" cy="42672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de-DE" dirty="0" smtClean="0"/>
                  <a:t>Erschien im </a:t>
                </a:r>
                <a:br>
                  <a:rPr lang="de-DE" dirty="0" smtClean="0"/>
                </a:br>
                <a:r>
                  <a:rPr lang="de-DE" dirty="0" smtClean="0"/>
                  <a:t>November 2014</a:t>
                </a:r>
              </a:p>
              <a:p>
                <a:pPr marL="0" indent="0">
                  <a:buNone/>
                </a:pPr>
                <a:r>
                  <a:rPr lang="de-DE" dirty="0" smtClean="0"/>
                  <a:t>Galaxienhaufen Rotverschiebung</a:t>
                </a:r>
                <a:br>
                  <a:rPr lang="de-DE" dirty="0" smtClean="0"/>
                </a:b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charset="0"/>
                          </a:rPr>
                          <m:t>𝑧</m:t>
                        </m:r>
                      </m:e>
                      <m:sub>
                        <m:r>
                          <a:rPr lang="de-DE" b="0" i="1" smtClean="0">
                            <a:latin typeface="Cambria Math" charset="0"/>
                          </a:rPr>
                          <m:t>𝑐𝑙𝑢𝑠𝑡𝑒𝑟</m:t>
                        </m:r>
                      </m:sub>
                    </m:sSub>
                    <m:r>
                      <a:rPr lang="de-DE" b="0" i="1" smtClean="0">
                        <a:latin typeface="Cambria Math" charset="0"/>
                      </a:rPr>
                      <m:t>=0.54</m:t>
                    </m:r>
                  </m:oMath>
                </a14:m>
                <a:endParaRPr lang="de-DE" b="0" dirty="0" smtClean="0"/>
              </a:p>
              <a:p>
                <a:pPr marL="0" indent="0">
                  <a:buNone/>
                </a:pPr>
                <a:r>
                  <a:rPr lang="de-DE" dirty="0" smtClean="0"/>
                  <a:t>SN Rotverschiebung</a:t>
                </a:r>
                <a:br>
                  <a:rPr lang="de-DE" dirty="0" smtClean="0"/>
                </a:b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charset="0"/>
                          </a:rPr>
                          <m:t>𝑧</m:t>
                        </m:r>
                      </m:e>
                      <m:sub>
                        <m:r>
                          <a:rPr lang="de-DE" b="0" i="1" smtClean="0">
                            <a:latin typeface="Cambria Math" charset="0"/>
                          </a:rPr>
                          <m:t>𝑆𝑁</m:t>
                        </m:r>
                      </m:sub>
                    </m:sSub>
                    <m:r>
                      <a:rPr lang="de-DE" b="0" i="1" smtClean="0">
                        <a:latin typeface="Cambria Math" charset="0"/>
                      </a:rPr>
                      <m:t>=1.49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981200"/>
                <a:ext cx="4093450" cy="4267200"/>
              </a:xfrm>
              <a:blipFill rotWithShape="0">
                <a:blip r:embed="rId2"/>
                <a:stretch>
                  <a:fillRect l="-3875" t="-1571" r="-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5344559" y="3358536"/>
            <a:ext cx="3768349" cy="2974399"/>
            <a:chOff x="5344559" y="3358536"/>
            <a:chExt cx="3768349" cy="297439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67150"/>
            <a:stretch/>
          </p:blipFill>
          <p:spPr>
            <a:xfrm>
              <a:off x="7164288" y="3358536"/>
              <a:ext cx="1948620" cy="294249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344559" y="5963603"/>
              <a:ext cx="18197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>
                  <a:solidFill>
                    <a:srgbClr val="FFFFFF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Kelly et al. 2015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251" y="263769"/>
            <a:ext cx="4364749" cy="307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2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04664"/>
            <a:ext cx="7772400" cy="1143000"/>
          </a:xfrm>
        </p:spPr>
        <p:txBody>
          <a:bodyPr/>
          <a:lstStyle/>
          <a:p>
            <a:r>
              <a:rPr lang="en-US" dirty="0" smtClean="0"/>
              <a:t>SN </a:t>
            </a:r>
            <a:r>
              <a:rPr lang="en-US" dirty="0" err="1" smtClean="0"/>
              <a:t>Refsdal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68760"/>
            <a:ext cx="7772400" cy="4267200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Nächste “Erscheinung</a:t>
            </a:r>
            <a:r>
              <a:rPr lang="de-DE" smtClean="0"/>
              <a:t>” wurde für </a:t>
            </a:r>
            <a:r>
              <a:rPr lang="de-DE" dirty="0" smtClean="0"/>
              <a:t>Dezember </a:t>
            </a:r>
            <a:r>
              <a:rPr lang="de-DE" smtClean="0"/>
              <a:t>2015 vorhergesagt</a:t>
            </a:r>
            <a:endParaRPr lang="de-DE" dirty="0"/>
          </a:p>
        </p:txBody>
      </p:sp>
      <p:pic>
        <p:nvPicPr>
          <p:cNvPr id="13314" name="Picture 2" descr="ttp://imgsrc.hubblesite.org/hu/db/images/hs-2015-46-a-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871" y="2313299"/>
            <a:ext cx="6612258" cy="416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7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424936" cy="1143000"/>
          </a:xfrm>
        </p:spPr>
        <p:txBody>
          <a:bodyPr/>
          <a:lstStyle>
            <a:lvl1pPr defTabSz="859536">
              <a:defRPr sz="4136">
                <a:solidFill>
                  <a:srgbClr val="F0E500"/>
                </a:solidFill>
              </a:defRPr>
            </a:lvl1pPr>
          </a:lstStyle>
          <a:p>
            <a:r>
              <a:rPr lang="de-DE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Erste Typ Ia SN hinter einer Linse</a:t>
            </a:r>
            <a:br>
              <a:rPr lang="de-DE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</a:br>
            <a:r>
              <a:rPr lang="de-DE" sz="3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(SN iPTF16geu)</a:t>
            </a:r>
            <a:endParaRPr lang="de-DE" sz="32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2" name="Shape 82"/>
          <p:cNvSpPr>
            <a:spLocks noGrp="1"/>
          </p:cNvSpPr>
          <p:nvPr>
            <p:ph type="sldNum" sz="quarter" idx="4294967295"/>
          </p:nvPr>
        </p:nvSpPr>
        <p:spPr>
          <a:xfrm>
            <a:off x="7239000" y="6248400"/>
            <a:ext cx="1905000" cy="2889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fi-FI" smtClean="0"/>
              <a:pPr/>
              <a:t>63</a:t>
            </a:fld>
            <a:endParaRPr lang="fi-FI"/>
          </a:p>
        </p:txBody>
      </p:sp>
      <p:pic>
        <p:nvPicPr>
          <p:cNvPr id="83" name="GoobarEtal_f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1600" y="1628800"/>
            <a:ext cx="7122841" cy="4764012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Shape 84"/>
          <p:cNvSpPr/>
          <p:nvPr/>
        </p:nvSpPr>
        <p:spPr>
          <a:xfrm>
            <a:off x="6300862" y="6021288"/>
            <a:ext cx="1799530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sz="1600" b="0" dirty="0" smtClean="0"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Goobar </a:t>
            </a:r>
            <a:r>
              <a:rPr sz="1600" b="0" dirty="0"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et al. </a:t>
            </a:r>
            <a:r>
              <a:rPr sz="1600" b="0" dirty="0" smtClean="0"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2016</a:t>
            </a:r>
            <a:endParaRPr sz="1600" b="0" dirty="0">
              <a:latin typeface="Helvetica Neue LT Com 55 Roman" charset="0"/>
              <a:ea typeface="Helvetica Neue LT Com 55 Roman" charset="0"/>
              <a:cs typeface="Helvetica Neue LT Com 55 Roman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 smtClean="0"/>
              <a:t>Fundamente der Kosmologie</a:t>
            </a:r>
            <a:endParaRPr lang="en-GB" altLang="x-none" dirty="0" smtClean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772816"/>
            <a:ext cx="7772400" cy="4267200"/>
          </a:xfrm>
        </p:spPr>
        <p:txBody>
          <a:bodyPr/>
          <a:lstStyle/>
          <a:p>
            <a:pPr marL="0" indent="0">
              <a:buNone/>
            </a:pPr>
            <a:r>
              <a:rPr lang="de-DE" altLang="x-none" dirty="0" smtClean="0"/>
              <a:t>Gravitationstheorie</a:t>
            </a:r>
          </a:p>
          <a:p>
            <a:pPr lvl="1"/>
            <a:r>
              <a:rPr lang="de-DE" altLang="x-none" sz="2400" dirty="0" smtClean="0">
                <a:solidFill>
                  <a:srgbClr val="FF0000"/>
                </a:solidFill>
              </a:rPr>
              <a:t>Einsteins Allgemeine Relativitätstheorie</a:t>
            </a:r>
          </a:p>
          <a:p>
            <a:pPr marL="0" indent="0">
              <a:buNone/>
            </a:pPr>
            <a:r>
              <a:rPr lang="de-DE" altLang="x-none" dirty="0" smtClean="0"/>
              <a:t>Isotropie</a:t>
            </a:r>
          </a:p>
          <a:p>
            <a:pPr lvl="1"/>
            <a:r>
              <a:rPr lang="de-DE" altLang="x-none" sz="2400" dirty="0" smtClean="0">
                <a:solidFill>
                  <a:srgbClr val="FF0000"/>
                </a:solidFill>
              </a:rPr>
              <a:t>Es gibt keine bevorzugte Richtung im Universum</a:t>
            </a:r>
          </a:p>
          <a:p>
            <a:pPr marL="0" indent="0">
              <a:buNone/>
            </a:pPr>
            <a:r>
              <a:rPr lang="de-DE" altLang="x-none" dirty="0" err="1" smtClean="0"/>
              <a:t>Homogeneität</a:t>
            </a:r>
            <a:endParaRPr lang="de-DE" altLang="x-none" dirty="0" smtClean="0"/>
          </a:p>
          <a:p>
            <a:pPr lvl="1"/>
            <a:r>
              <a:rPr lang="de-DE" altLang="x-none" sz="2400" dirty="0" smtClean="0">
                <a:solidFill>
                  <a:srgbClr val="FF0000"/>
                </a:solidFill>
              </a:rPr>
              <a:t>Es gibt keine bevorzugte Region</a:t>
            </a:r>
          </a:p>
          <a:p>
            <a:pPr lvl="1"/>
            <a:r>
              <a:rPr lang="de-DE" altLang="x-none" sz="2400" dirty="0" smtClean="0">
                <a:solidFill>
                  <a:srgbClr val="FF0000"/>
                </a:solidFill>
              </a:rPr>
              <a:t>(e.g. es gibt kein Zentrum des Universums)</a:t>
            </a:r>
          </a:p>
          <a:p>
            <a:pPr marL="0" indent="0">
              <a:buNone/>
            </a:pPr>
            <a:r>
              <a:rPr lang="de-DE" altLang="x-none" dirty="0" err="1" smtClean="0"/>
              <a:t>Anthropisches</a:t>
            </a:r>
            <a:r>
              <a:rPr lang="de-DE" altLang="x-none" dirty="0" smtClean="0"/>
              <a:t> Prinzip</a:t>
            </a:r>
          </a:p>
          <a:p>
            <a:pPr lvl="1"/>
            <a:r>
              <a:rPr lang="de-DE" altLang="x-none" sz="2400" dirty="0" smtClean="0">
                <a:solidFill>
                  <a:srgbClr val="FF0000"/>
                </a:solidFill>
              </a:rPr>
              <a:t>Das Universum hat uns erzeugt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2" descr="Uyuni_Einstein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x-none" smtClean="0"/>
              <a:t>Friedmann Kosmologie</a:t>
            </a:r>
          </a:p>
        </p:txBody>
      </p:sp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317810" y="1643316"/>
            <a:ext cx="8026364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altLang="x-none" sz="2800" b="0" dirty="0" smtClean="0">
                <a:solidFill>
                  <a:srgbClr val="111111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Annahme</a:t>
            </a:r>
          </a:p>
          <a:p>
            <a:pPr lvl="1">
              <a:defRPr/>
            </a:pPr>
            <a:r>
              <a:rPr lang="de-DE" altLang="x-none" b="0" dirty="0" smtClean="0">
                <a:solidFill>
                  <a:srgbClr val="CC0000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ein homogenes und isotropes Universum</a:t>
            </a:r>
          </a:p>
          <a:p>
            <a:pPr>
              <a:defRPr/>
            </a:pPr>
            <a:endParaRPr lang="de-DE" altLang="x-none" b="0" dirty="0" smtClean="0">
              <a:latin typeface="Helvetica Neue LT Com 55 Roman" charset="0"/>
              <a:ea typeface="Helvetica Neue LT Com 55 Roman" charset="0"/>
              <a:cs typeface="Helvetica Neue LT Com 55 Roman" charset="0"/>
            </a:endParaRPr>
          </a:p>
          <a:p>
            <a:pPr>
              <a:defRPr/>
            </a:pPr>
            <a:r>
              <a:rPr lang="de-DE" altLang="x-none" b="0" dirty="0" err="1" smtClean="0"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Nullgeodesie</a:t>
            </a:r>
            <a:r>
              <a:rPr lang="de-DE" altLang="x-none" b="0" dirty="0" smtClean="0"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 in der Friedmann-Robertson-Walker Metrik:</a:t>
            </a:r>
            <a:endParaRPr lang="de-DE" altLang="x-none" b="0" dirty="0">
              <a:latin typeface="Helvetica Neue LT Com 55 Roman" charset="0"/>
              <a:ea typeface="Helvetica Neue LT Com 55 Roman" charset="0"/>
              <a:cs typeface="Helvetica Neue LT Com 55 Roman" charset="0"/>
            </a:endParaRPr>
          </a:p>
        </p:txBody>
      </p:sp>
      <p:graphicFrame>
        <p:nvGraphicFramePr>
          <p:cNvPr id="12902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092633"/>
              </p:ext>
            </p:extLst>
          </p:nvPr>
        </p:nvGraphicFramePr>
        <p:xfrm>
          <a:off x="357981" y="3276203"/>
          <a:ext cx="8428038" cy="130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421" name="Equation" r:id="rId4" imgW="4114800" imgH="609600" progId="Equation.3">
                  <p:embed/>
                </p:oleObj>
              </mc:Choice>
              <mc:Fallback>
                <p:oleObj name="Equation" r:id="rId4" imgW="4114800" imgH="609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981" y="3276203"/>
                        <a:ext cx="8428038" cy="1304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02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8931028"/>
              </p:ext>
            </p:extLst>
          </p:nvPr>
        </p:nvGraphicFramePr>
        <p:xfrm>
          <a:off x="700088" y="4913783"/>
          <a:ext cx="2716212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422" name="Equation" r:id="rId6" imgW="990170" imgH="431613" progId="Equation.3">
                  <p:embed/>
                </p:oleObj>
              </mc:Choice>
              <mc:Fallback>
                <p:oleObj name="Equation" r:id="rId6" imgW="990170" imgH="431613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8" y="4913783"/>
                        <a:ext cx="2716212" cy="117951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02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6240307"/>
              </p:ext>
            </p:extLst>
          </p:nvPr>
        </p:nvGraphicFramePr>
        <p:xfrm>
          <a:off x="3695700" y="4913783"/>
          <a:ext cx="2263775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423" name="Equation" r:id="rId8" imgW="876300" imgH="457200" progId="Equation.3">
                  <p:embed/>
                </p:oleObj>
              </mc:Choice>
              <mc:Fallback>
                <p:oleObj name="Equation" r:id="rId8" imgW="876300" imgH="457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5700" y="4913783"/>
                        <a:ext cx="2263775" cy="117951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03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7028980"/>
              </p:ext>
            </p:extLst>
          </p:nvPr>
        </p:nvGraphicFramePr>
        <p:xfrm>
          <a:off x="6248400" y="4913783"/>
          <a:ext cx="1803400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424" name="Equation" r:id="rId10" imgW="698500" imgH="457200" progId="Equation.3">
                  <p:embed/>
                </p:oleObj>
              </mc:Choice>
              <mc:Fallback>
                <p:oleObj name="Equation" r:id="rId10" imgW="698500" imgH="4572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4913783"/>
                        <a:ext cx="1803400" cy="117951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CC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9776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Spektroskopie der entfernten Typ Ia Supernovae</a:t>
            </a:r>
            <a:endParaRPr lang="de-DE" dirty="0"/>
          </a:p>
        </p:txBody>
      </p:sp>
      <p:pic>
        <p:nvPicPr>
          <p:cNvPr id="4" name="Content Placeholder 3" descr="Riess98_spectroscopy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450" t="3393" r="12324" b="6158"/>
          <a:stretch>
            <a:fillRect/>
          </a:stretch>
        </p:blipFill>
        <p:spPr>
          <a:xfrm>
            <a:off x="1547664" y="1465698"/>
            <a:ext cx="6089512" cy="4915630"/>
          </a:xfrm>
        </p:spPr>
      </p:pic>
    </p:spTree>
    <p:extLst>
      <p:ext uri="{BB962C8B-B14F-4D97-AF65-F5344CB8AC3E}">
        <p14:creationId xmlns:p14="http://schemas.microsoft.com/office/powerpoint/2010/main" val="117982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6" name="Rectangle 8"/>
          <p:cNvSpPr>
            <a:spLocks noGrp="1" noChangeArrowheads="1"/>
          </p:cNvSpPr>
          <p:nvPr>
            <p:ph type="title"/>
          </p:nvPr>
        </p:nvSpPr>
        <p:spPr>
          <a:xfrm>
            <a:off x="71406" y="160338"/>
            <a:ext cx="8966230" cy="1036637"/>
          </a:xfrm>
          <a:noFill/>
        </p:spPr>
        <p:txBody>
          <a:bodyPr/>
          <a:lstStyle/>
          <a:p>
            <a:r>
              <a:rPr lang="de-DE" sz="3600" dirty="0"/>
              <a:t>Das vollst</a:t>
            </a:r>
            <a:r>
              <a:rPr lang="de-DE" sz="3600" dirty="0">
                <a:cs typeface="Times New Roman" pitchFamily="18" charset="0"/>
              </a:rPr>
              <a:t>ändige </a:t>
            </a:r>
            <a:r>
              <a:rPr lang="de-DE" sz="3600" dirty="0"/>
              <a:t> Hubble </a:t>
            </a:r>
            <a:r>
              <a:rPr lang="de-DE" sz="3600" dirty="0" smtClean="0"/>
              <a:t>Diagramm</a:t>
            </a:r>
            <a:endParaRPr lang="de-DE" dirty="0"/>
          </a:p>
        </p:txBody>
      </p:sp>
      <p:pic>
        <p:nvPicPr>
          <p:cNvPr id="43027" name="Picture 19" descr="hub_dis_all_through_mags_small"/>
          <p:cNvPicPr>
            <a:picLocks noChangeAspect="1" noChangeArrowheads="1"/>
          </p:cNvPicPr>
          <p:nvPr/>
        </p:nvPicPr>
        <p:blipFill>
          <a:blip r:embed="rId3" cstate="print"/>
          <a:srcRect l="-5854" b="-2310"/>
          <a:stretch>
            <a:fillRect/>
          </a:stretch>
        </p:blipFill>
        <p:spPr bwMode="auto">
          <a:xfrm>
            <a:off x="683568" y="908720"/>
            <a:ext cx="7812336" cy="547181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2181600" y="3312000"/>
            <a:ext cx="6012000" cy="1080000"/>
          </a:xfrm>
          <a:prstGeom prst="rect">
            <a:avLst/>
          </a:prstGeom>
          <a:solidFill>
            <a:srgbClr val="CCFFFF">
              <a:alpha val="50000"/>
            </a:srgbClr>
          </a:solidFill>
          <a:ln w="0">
            <a:solidFill>
              <a:srgbClr val="DDDDD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12" name="Group 11"/>
          <p:cNvGrpSpPr/>
          <p:nvPr/>
        </p:nvGrpSpPr>
        <p:grpSpPr>
          <a:xfrm>
            <a:off x="6976698" y="5720104"/>
            <a:ext cx="1383712" cy="661224"/>
            <a:chOff x="7016250" y="6020594"/>
            <a:chExt cx="1383712" cy="661224"/>
          </a:xfrm>
        </p:grpSpPr>
        <p:sp>
          <p:nvSpPr>
            <p:cNvPr id="43018" name="AutoShape 10"/>
            <p:cNvSpPr>
              <a:spLocks noChangeArrowheads="1"/>
            </p:cNvSpPr>
            <p:nvPr/>
          </p:nvSpPr>
          <p:spPr bwMode="auto">
            <a:xfrm rot="5400000">
              <a:off x="7974832" y="5872163"/>
              <a:ext cx="234950" cy="531812"/>
            </a:xfrm>
            <a:prstGeom prst="upArrow">
              <a:avLst>
                <a:gd name="adj1" fmla="val 50000"/>
                <a:gd name="adj2" fmla="val 56588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019" name="Text Box 11"/>
            <p:cNvSpPr txBox="1">
              <a:spLocks noChangeArrowheads="1"/>
            </p:cNvSpPr>
            <p:nvPr/>
          </p:nvSpPr>
          <p:spPr bwMode="auto">
            <a:xfrm rot="14388">
              <a:off x="7016250" y="6281708"/>
              <a:ext cx="138371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 b="0" dirty="0" smtClean="0">
                  <a:solidFill>
                    <a:srgbClr val="FF0000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Expansion</a:t>
              </a:r>
              <a:endParaRPr lang="en-GB" sz="2000" b="0" dirty="0">
                <a:latin typeface="Helvetica Neue LT Com 55 Roman" charset="0"/>
                <a:ea typeface="Helvetica Neue LT Com 55 Roman" charset="0"/>
                <a:cs typeface="Helvetica Neue LT Com 55 Roman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68097" y="1393482"/>
            <a:ext cx="711867" cy="1442831"/>
            <a:chOff x="63471" y="348559"/>
            <a:chExt cx="711867" cy="1442831"/>
          </a:xfrm>
        </p:grpSpPr>
        <p:sp>
          <p:nvSpPr>
            <p:cNvPr id="43022" name="AutoShape 14"/>
            <p:cNvSpPr>
              <a:spLocks noChangeArrowheads="1"/>
            </p:cNvSpPr>
            <p:nvPr/>
          </p:nvSpPr>
          <p:spPr bwMode="auto">
            <a:xfrm rot="16200000">
              <a:off x="391938" y="545270"/>
              <a:ext cx="532800" cy="234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023" name="Text Box 15"/>
            <p:cNvSpPr txBox="1">
              <a:spLocks noChangeArrowheads="1"/>
            </p:cNvSpPr>
            <p:nvPr/>
          </p:nvSpPr>
          <p:spPr bwMode="auto">
            <a:xfrm rot="16200000">
              <a:off x="-457890" y="869920"/>
              <a:ext cx="144283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2000" b="0" dirty="0" smtClean="0">
                  <a:solidFill>
                    <a:srgbClr val="FF0000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Entfernung</a:t>
              </a:r>
              <a:endParaRPr lang="de-DE" sz="2000" b="0" dirty="0">
                <a:solidFill>
                  <a:srgbClr val="FF0000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232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ubble_dm15_split_overhead_nearby_only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52"/>
          <a:stretch>
            <a:fillRect/>
          </a:stretch>
        </p:blipFill>
        <p:spPr bwMode="auto">
          <a:xfrm>
            <a:off x="612000" y="3"/>
            <a:ext cx="4765500" cy="6480000"/>
          </a:xfrm>
          <a:prstGeom prst="rect">
            <a:avLst/>
          </a:prstGeom>
          <a:noFill/>
        </p:spPr>
      </p:pic>
      <p:pic>
        <p:nvPicPr>
          <p:cNvPr id="43012" name="Picture 4" descr="hubble_dm15_split_overhea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54"/>
          <a:stretch>
            <a:fillRect/>
          </a:stretch>
        </p:blipFill>
        <p:spPr bwMode="auto">
          <a:xfrm>
            <a:off x="612000" y="0"/>
            <a:ext cx="4766400" cy="6483264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1501200" y="3096000"/>
            <a:ext cx="3528000" cy="1933200"/>
            <a:chOff x="1501200" y="3222000"/>
            <a:chExt cx="3528000" cy="1933200"/>
          </a:xfrm>
        </p:grpSpPr>
        <p:sp>
          <p:nvSpPr>
            <p:cNvPr id="43014" name="Rectangle 6"/>
            <p:cNvSpPr>
              <a:spLocks noChangeArrowheads="1"/>
            </p:cNvSpPr>
            <p:nvPr/>
          </p:nvSpPr>
          <p:spPr bwMode="auto">
            <a:xfrm>
              <a:off x="1501200" y="3222000"/>
              <a:ext cx="3528000" cy="684000"/>
            </a:xfrm>
            <a:prstGeom prst="rect">
              <a:avLst/>
            </a:prstGeom>
            <a:solidFill>
              <a:srgbClr val="CCFFFF">
                <a:alpha val="50000"/>
              </a:srgbClr>
            </a:solidFill>
            <a:ln w="0">
              <a:solidFill>
                <a:srgbClr val="DDDDDD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015" name="Rectangle 7"/>
            <p:cNvSpPr>
              <a:spLocks noChangeArrowheads="1"/>
            </p:cNvSpPr>
            <p:nvPr/>
          </p:nvSpPr>
          <p:spPr bwMode="auto">
            <a:xfrm>
              <a:off x="1501200" y="4471200"/>
              <a:ext cx="3528000" cy="684000"/>
            </a:xfrm>
            <a:prstGeom prst="rect">
              <a:avLst/>
            </a:prstGeom>
            <a:solidFill>
              <a:srgbClr val="CCFFFF">
                <a:alpha val="50000"/>
              </a:srgbClr>
            </a:solidFill>
            <a:ln w="0">
              <a:solidFill>
                <a:srgbClr val="DDDDDD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43016" name="Rectangle 8"/>
          <p:cNvSpPr>
            <a:spLocks noGrp="1" noChangeArrowheads="1"/>
          </p:cNvSpPr>
          <p:nvPr>
            <p:ph type="title"/>
          </p:nvPr>
        </p:nvSpPr>
        <p:spPr>
          <a:xfrm>
            <a:off x="5508104" y="164232"/>
            <a:ext cx="3505200" cy="1752600"/>
          </a:xfrm>
          <a:noFill/>
        </p:spPr>
        <p:txBody>
          <a:bodyPr/>
          <a:lstStyle/>
          <a:p>
            <a:pPr algn="l"/>
            <a:r>
              <a:rPr lang="de-DE" sz="3600" b="1" dirty="0" smtClean="0"/>
              <a:t>Das SN Hubble Diagramm</a:t>
            </a:r>
            <a:endParaRPr lang="de-DE" b="1" dirty="0"/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4355976" y="5805264"/>
            <a:ext cx="1803403" cy="692150"/>
            <a:chOff x="3408" y="3696"/>
            <a:chExt cx="1136" cy="436"/>
          </a:xfrm>
        </p:grpSpPr>
        <p:sp>
          <p:nvSpPr>
            <p:cNvPr id="43018" name="AutoShape 10"/>
            <p:cNvSpPr>
              <a:spLocks noChangeArrowheads="1"/>
            </p:cNvSpPr>
            <p:nvPr/>
          </p:nvSpPr>
          <p:spPr bwMode="auto">
            <a:xfrm rot="5400000">
              <a:off x="3502" y="3602"/>
              <a:ext cx="148" cy="335"/>
            </a:xfrm>
            <a:prstGeom prst="upArrow">
              <a:avLst>
                <a:gd name="adj1" fmla="val 50000"/>
                <a:gd name="adj2" fmla="val 56588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019" name="Text Box 11"/>
            <p:cNvSpPr txBox="1">
              <a:spLocks noChangeArrowheads="1"/>
            </p:cNvSpPr>
            <p:nvPr/>
          </p:nvSpPr>
          <p:spPr bwMode="auto">
            <a:xfrm rot="14388">
              <a:off x="3491" y="3841"/>
              <a:ext cx="105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b="0" dirty="0" smtClean="0">
                  <a:solidFill>
                    <a:srgbClr val="FF0000"/>
                  </a:solidFill>
                  <a:latin typeface="HelveticaNeueLT Com 65 Md"/>
                  <a:cs typeface="HelveticaNeueLT Com 65 Md"/>
                </a:rPr>
                <a:t>Expansion</a:t>
              </a:r>
              <a:endParaRPr lang="en-GB" b="0" dirty="0">
                <a:latin typeface="HelveticaNeueLT Com 65 Md"/>
                <a:cs typeface="HelveticaNeueLT Com 65 Md"/>
              </a:endParaRP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299643" y="123824"/>
            <a:ext cx="815973" cy="1751018"/>
            <a:chOff x="110" y="-100"/>
            <a:chExt cx="514" cy="1103"/>
          </a:xfrm>
        </p:grpSpPr>
        <p:sp>
          <p:nvSpPr>
            <p:cNvPr id="43022" name="AutoShape 14"/>
            <p:cNvSpPr>
              <a:spLocks noChangeArrowheads="1"/>
            </p:cNvSpPr>
            <p:nvPr/>
          </p:nvSpPr>
          <p:spPr bwMode="auto">
            <a:xfrm rot="-5400000">
              <a:off x="336" y="337"/>
              <a:ext cx="384" cy="19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023" name="Text Box 15"/>
            <p:cNvSpPr txBox="1">
              <a:spLocks noChangeArrowheads="1"/>
            </p:cNvSpPr>
            <p:nvPr/>
          </p:nvSpPr>
          <p:spPr bwMode="auto">
            <a:xfrm rot="16200000">
              <a:off x="-296" y="306"/>
              <a:ext cx="110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AT" b="0" dirty="0" smtClean="0">
                  <a:solidFill>
                    <a:srgbClr val="FF0000"/>
                  </a:solidFill>
                  <a:latin typeface="HelveticaNeueLT Com 65 Md"/>
                  <a:cs typeface="HelveticaNeueLT Com 65 Md"/>
                </a:rPr>
                <a:t>Entfernung</a:t>
              </a:r>
              <a:endParaRPr lang="de-AT" b="0" dirty="0">
                <a:solidFill>
                  <a:srgbClr val="FF0000"/>
                </a:solidFill>
                <a:latin typeface="HelveticaNeueLT Com 65 Md"/>
                <a:cs typeface="HelveticaNeueLT Com 65 Md"/>
              </a:endParaRPr>
            </a:p>
          </p:txBody>
        </p:sp>
      </p:grpSp>
      <p:pic>
        <p:nvPicPr>
          <p:cNvPr id="18" name="Picture 17" descr="aspe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74413" y="1844824"/>
            <a:ext cx="2920034" cy="1962000"/>
          </a:xfrm>
          <a:prstGeom prst="rect">
            <a:avLst/>
          </a:prstGeom>
        </p:spPr>
      </p:pic>
      <p:pic>
        <p:nvPicPr>
          <p:cNvPr id="19" name="Picture 18" descr="SCP_paris_2_crop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75961" y="3897916"/>
            <a:ext cx="2919600" cy="206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1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Der Röntgenhimmel</a:t>
            </a: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76" y="1752600"/>
            <a:ext cx="9144000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20" y="5805264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111111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NASA/Fermi</a:t>
            </a:r>
          </a:p>
        </p:txBody>
      </p:sp>
    </p:spTree>
    <p:extLst>
      <p:ext uri="{BB962C8B-B14F-4D97-AF65-F5344CB8AC3E}">
        <p14:creationId xmlns:p14="http://schemas.microsoft.com/office/powerpoint/2010/main" val="95403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00080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170" name="Group 2"/>
          <p:cNvGrpSpPr>
            <a:grpSpLocks/>
          </p:cNvGrpSpPr>
          <p:nvPr/>
        </p:nvGrpSpPr>
        <p:grpSpPr bwMode="auto">
          <a:xfrm>
            <a:off x="582613" y="914400"/>
            <a:ext cx="8001000" cy="4724400"/>
            <a:chOff x="528" y="552"/>
            <a:chExt cx="5040" cy="2976"/>
          </a:xfrm>
        </p:grpSpPr>
        <p:sp>
          <p:nvSpPr>
            <p:cNvPr id="48131" name="Line 3"/>
            <p:cNvSpPr>
              <a:spLocks noChangeShapeType="1"/>
            </p:cNvSpPr>
            <p:nvPr/>
          </p:nvSpPr>
          <p:spPr bwMode="auto">
            <a:xfrm>
              <a:off x="528" y="552"/>
              <a:ext cx="0" cy="2976"/>
            </a:xfrm>
            <a:prstGeom prst="line">
              <a:avLst/>
            </a:prstGeom>
            <a:noFill/>
            <a:ln w="38100">
              <a:solidFill>
                <a:srgbClr val="FFFF66"/>
              </a:solidFill>
              <a:round/>
              <a:headEnd type="triangle" w="lg" len="lg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132" name="Line 4"/>
            <p:cNvSpPr>
              <a:spLocks noChangeShapeType="1"/>
            </p:cNvSpPr>
            <p:nvPr/>
          </p:nvSpPr>
          <p:spPr bwMode="auto">
            <a:xfrm>
              <a:off x="528" y="3528"/>
              <a:ext cx="5040" cy="0"/>
            </a:xfrm>
            <a:prstGeom prst="line">
              <a:avLst/>
            </a:prstGeom>
            <a:noFill/>
            <a:ln w="38100">
              <a:solidFill>
                <a:srgbClr val="FFFF66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838200" y="1066800"/>
            <a:ext cx="25082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2000">
                <a:solidFill>
                  <a:srgbClr val="FFFF66"/>
                </a:solidFill>
                <a:latin typeface="Comic Sans MS" charset="0"/>
              </a:rPr>
              <a:t>Mittlerer Abstand der Galaxien</a:t>
            </a:r>
          </a:p>
        </p:txBody>
      </p:sp>
      <p:grpSp>
        <p:nvGrpSpPr>
          <p:cNvPr id="48134" name="Group 6"/>
          <p:cNvGrpSpPr>
            <a:grpSpLocks/>
          </p:cNvGrpSpPr>
          <p:nvPr/>
        </p:nvGrpSpPr>
        <p:grpSpPr bwMode="auto">
          <a:xfrm>
            <a:off x="3173413" y="3733800"/>
            <a:ext cx="769937" cy="2584450"/>
            <a:chOff x="2095" y="2280"/>
            <a:chExt cx="485" cy="1676"/>
          </a:xfrm>
        </p:grpSpPr>
        <p:sp>
          <p:nvSpPr>
            <p:cNvPr id="48135" name="Text Box 7"/>
            <p:cNvSpPr txBox="1">
              <a:spLocks noChangeArrowheads="1"/>
            </p:cNvSpPr>
            <p:nvPr/>
          </p:nvSpPr>
          <p:spPr bwMode="auto">
            <a:xfrm>
              <a:off x="2095" y="3738"/>
              <a:ext cx="485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x-none" sz="1600">
                  <a:solidFill>
                    <a:srgbClr val="FFFF66"/>
                  </a:solidFill>
                  <a:latin typeface="Comic Sans MS" charset="0"/>
                </a:rPr>
                <a:t>Heute</a:t>
              </a:r>
            </a:p>
          </p:txBody>
        </p:sp>
        <p:sp>
          <p:nvSpPr>
            <p:cNvPr id="48136" name="AutoShape 8"/>
            <p:cNvSpPr>
              <a:spLocks noChangeArrowheads="1"/>
            </p:cNvSpPr>
            <p:nvPr/>
          </p:nvSpPr>
          <p:spPr bwMode="auto">
            <a:xfrm>
              <a:off x="2239" y="3528"/>
              <a:ext cx="96" cy="97"/>
            </a:xfrm>
            <a:prstGeom prst="triangle">
              <a:avLst>
                <a:gd name="adj" fmla="val 50000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137" name="Line 9"/>
            <p:cNvSpPr>
              <a:spLocks noChangeShapeType="1"/>
            </p:cNvSpPr>
            <p:nvPr/>
          </p:nvSpPr>
          <p:spPr bwMode="auto">
            <a:xfrm flipV="1">
              <a:off x="2287" y="2280"/>
              <a:ext cx="0" cy="1248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8186" name="Group 58"/>
          <p:cNvGrpSpPr>
            <a:grpSpLocks/>
          </p:cNvGrpSpPr>
          <p:nvPr/>
        </p:nvGrpSpPr>
        <p:grpSpPr bwMode="auto">
          <a:xfrm>
            <a:off x="1143000" y="2971800"/>
            <a:ext cx="1600200" cy="528638"/>
            <a:chOff x="720" y="1872"/>
            <a:chExt cx="1008" cy="333"/>
          </a:xfrm>
        </p:grpSpPr>
        <p:sp>
          <p:nvSpPr>
            <p:cNvPr id="48139" name="AutoShape 11"/>
            <p:cNvSpPr>
              <a:spLocks noChangeArrowheads="1"/>
            </p:cNvSpPr>
            <p:nvPr/>
          </p:nvSpPr>
          <p:spPr bwMode="auto">
            <a:xfrm>
              <a:off x="720" y="2109"/>
              <a:ext cx="1008" cy="96"/>
            </a:xfrm>
            <a:prstGeom prst="leftArrow">
              <a:avLst>
                <a:gd name="adj1" fmla="val 41667"/>
                <a:gd name="adj2" fmla="val 193764"/>
              </a:avLst>
            </a:prstGeom>
            <a:solidFill>
              <a:srgbClr val="FFFF99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140" name="Text Box 12"/>
            <p:cNvSpPr txBox="1">
              <a:spLocks noChangeArrowheads="1"/>
            </p:cNvSpPr>
            <p:nvPr/>
          </p:nvSpPr>
          <p:spPr bwMode="auto">
            <a:xfrm>
              <a:off x="864" y="1872"/>
              <a:ext cx="85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altLang="x-none" sz="1800" b="0">
                  <a:solidFill>
                    <a:srgbClr val="FFFF66"/>
                  </a:solidFill>
                  <a:latin typeface="Comic Sans MS" charset="0"/>
                </a:rPr>
                <a:t>Schwächer</a:t>
              </a:r>
            </a:p>
          </p:txBody>
        </p:sp>
      </p:grpSp>
      <p:grpSp>
        <p:nvGrpSpPr>
          <p:cNvPr id="48187" name="Group 59"/>
          <p:cNvGrpSpPr>
            <a:grpSpLocks/>
          </p:cNvGrpSpPr>
          <p:nvPr/>
        </p:nvGrpSpPr>
        <p:grpSpPr bwMode="auto">
          <a:xfrm>
            <a:off x="3868738" y="3733800"/>
            <a:ext cx="2190750" cy="1600200"/>
            <a:chOff x="2437" y="2352"/>
            <a:chExt cx="1380" cy="1008"/>
          </a:xfrm>
        </p:grpSpPr>
        <p:sp>
          <p:nvSpPr>
            <p:cNvPr id="48142" name="AutoShape 14"/>
            <p:cNvSpPr>
              <a:spLocks noChangeArrowheads="1"/>
            </p:cNvSpPr>
            <p:nvPr/>
          </p:nvSpPr>
          <p:spPr bwMode="auto">
            <a:xfrm>
              <a:off x="2437" y="2352"/>
              <a:ext cx="96" cy="1008"/>
            </a:xfrm>
            <a:prstGeom prst="downArrow">
              <a:avLst>
                <a:gd name="adj1" fmla="val 41667"/>
                <a:gd name="adj2" fmla="val 212479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143" name="Text Box 15"/>
            <p:cNvSpPr txBox="1">
              <a:spLocks noChangeArrowheads="1"/>
            </p:cNvSpPr>
            <p:nvPr/>
          </p:nvSpPr>
          <p:spPr bwMode="auto">
            <a:xfrm>
              <a:off x="2592" y="2592"/>
              <a:ext cx="1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altLang="x-none" sz="1800" b="0">
                  <a:solidFill>
                    <a:srgbClr val="FF0000"/>
                  </a:solidFill>
                  <a:latin typeface="Comic Sans MS" charset="0"/>
                </a:rPr>
                <a:t>Rotverschiebung</a:t>
              </a:r>
            </a:p>
          </p:txBody>
        </p:sp>
      </p:grpSp>
      <p:grpSp>
        <p:nvGrpSpPr>
          <p:cNvPr id="48188" name="Group 60"/>
          <p:cNvGrpSpPr>
            <a:grpSpLocks/>
          </p:cNvGrpSpPr>
          <p:nvPr/>
        </p:nvGrpSpPr>
        <p:grpSpPr bwMode="auto">
          <a:xfrm>
            <a:off x="2563813" y="2204864"/>
            <a:ext cx="6427787" cy="4443412"/>
            <a:chOff x="1615" y="1377"/>
            <a:chExt cx="4049" cy="2799"/>
          </a:xfrm>
        </p:grpSpPr>
        <p:sp>
          <p:nvSpPr>
            <p:cNvPr id="48144" name="Text Box 16"/>
            <p:cNvSpPr txBox="1">
              <a:spLocks noChangeArrowheads="1"/>
            </p:cNvSpPr>
            <p:nvPr/>
          </p:nvSpPr>
          <p:spPr bwMode="auto">
            <a:xfrm>
              <a:off x="5107" y="1377"/>
              <a:ext cx="557" cy="237"/>
            </a:xfrm>
            <a:prstGeom prst="rect">
              <a:avLst/>
            </a:prstGeom>
            <a:noFill/>
            <a:ln w="9525">
              <a:solidFill>
                <a:srgbClr val="66FF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x-none" sz="1800">
                  <a:solidFill>
                    <a:srgbClr val="66FF99"/>
                  </a:solidFill>
                  <a:latin typeface="Arial" charset="0"/>
                  <a:sym typeface="Symbol" charset="2"/>
                </a:rPr>
                <a:t></a:t>
              </a:r>
              <a:r>
                <a:rPr lang="en-US" altLang="x-none" sz="1800" baseline="-25000">
                  <a:solidFill>
                    <a:srgbClr val="66FF99"/>
                  </a:solidFill>
                  <a:latin typeface="Arial" charset="0"/>
                  <a:sym typeface="Symbol" charset="2"/>
                </a:rPr>
                <a:t>M</a:t>
              </a:r>
              <a:r>
                <a:rPr lang="en-US" altLang="x-none" sz="1800">
                  <a:solidFill>
                    <a:srgbClr val="66FF99"/>
                  </a:solidFill>
                  <a:latin typeface="Arial" charset="0"/>
                  <a:sym typeface="Symbol" charset="2"/>
                </a:rPr>
                <a:t> = 1</a:t>
              </a:r>
              <a:endParaRPr lang="en-US" altLang="x-none" sz="1800">
                <a:solidFill>
                  <a:srgbClr val="66FF99"/>
                </a:solidFill>
                <a:latin typeface="Arial" charset="0"/>
              </a:endParaRPr>
            </a:p>
          </p:txBody>
        </p:sp>
        <p:grpSp>
          <p:nvGrpSpPr>
            <p:cNvPr id="135216" name="Group 17"/>
            <p:cNvGrpSpPr>
              <a:grpSpLocks/>
            </p:cNvGrpSpPr>
            <p:nvPr/>
          </p:nvGrpSpPr>
          <p:grpSpPr bwMode="auto">
            <a:xfrm>
              <a:off x="1615" y="1473"/>
              <a:ext cx="3435" cy="2703"/>
              <a:chOff x="1824" y="1424"/>
              <a:chExt cx="3435" cy="2703"/>
            </a:xfrm>
          </p:grpSpPr>
          <p:sp>
            <p:nvSpPr>
              <p:cNvPr id="48146" name="Freeform 18"/>
              <p:cNvSpPr>
                <a:spLocks/>
              </p:cNvSpPr>
              <p:nvPr/>
            </p:nvSpPr>
            <p:spPr bwMode="auto">
              <a:xfrm>
                <a:off x="3099" y="1424"/>
                <a:ext cx="2160" cy="396"/>
              </a:xfrm>
              <a:custGeom>
                <a:avLst/>
                <a:gdLst>
                  <a:gd name="T0" fmla="*/ 0 w 1818"/>
                  <a:gd name="T1" fmla="*/ 492 h 492"/>
                  <a:gd name="T2" fmla="*/ 930 w 1818"/>
                  <a:gd name="T3" fmla="*/ 84 h 492"/>
                  <a:gd name="T4" fmla="*/ 1818 w 1818"/>
                  <a:gd name="T5" fmla="*/ 30 h 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18" h="492">
                    <a:moveTo>
                      <a:pt x="0" y="492"/>
                    </a:moveTo>
                    <a:cubicBezTo>
                      <a:pt x="390" y="228"/>
                      <a:pt x="627" y="161"/>
                      <a:pt x="930" y="84"/>
                    </a:cubicBezTo>
                    <a:cubicBezTo>
                      <a:pt x="1236" y="0"/>
                      <a:pt x="1633" y="41"/>
                      <a:pt x="1818" y="30"/>
                    </a:cubicBezTo>
                  </a:path>
                </a:pathLst>
              </a:custGeom>
              <a:noFill/>
              <a:ln w="38100">
                <a:solidFill>
                  <a:srgbClr val="66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8147" name="Arc 19"/>
              <p:cNvSpPr>
                <a:spLocks/>
              </p:cNvSpPr>
              <p:nvPr/>
            </p:nvSpPr>
            <p:spPr bwMode="auto">
              <a:xfrm rot="12625532" flipV="1">
                <a:off x="1824" y="1692"/>
                <a:ext cx="1611" cy="2435"/>
              </a:xfrm>
              <a:custGeom>
                <a:avLst/>
                <a:gdLst>
                  <a:gd name="G0" fmla="+- 0 0 0"/>
                  <a:gd name="G1" fmla="+- 17723 0 0"/>
                  <a:gd name="G2" fmla="+- 21600 0 0"/>
                  <a:gd name="T0" fmla="*/ 12347 w 21598"/>
                  <a:gd name="T1" fmla="*/ 0 h 17723"/>
                  <a:gd name="T2" fmla="*/ 21598 w 21598"/>
                  <a:gd name="T3" fmla="*/ 17423 h 17723"/>
                  <a:gd name="T4" fmla="*/ 0 w 21598"/>
                  <a:gd name="T5" fmla="*/ 17723 h 17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598" h="17723" fill="none" extrusionOk="0">
                    <a:moveTo>
                      <a:pt x="12347" y="-1"/>
                    </a:moveTo>
                    <a:cubicBezTo>
                      <a:pt x="18057" y="3978"/>
                      <a:pt x="21501" y="10464"/>
                      <a:pt x="21597" y="17423"/>
                    </a:cubicBezTo>
                  </a:path>
                  <a:path w="21598" h="17723" stroke="0" extrusionOk="0">
                    <a:moveTo>
                      <a:pt x="12347" y="-1"/>
                    </a:moveTo>
                    <a:cubicBezTo>
                      <a:pt x="18057" y="3978"/>
                      <a:pt x="21501" y="10464"/>
                      <a:pt x="21597" y="17423"/>
                    </a:cubicBezTo>
                    <a:lnTo>
                      <a:pt x="0" y="17723"/>
                    </a:lnTo>
                    <a:close/>
                  </a:path>
                </a:pathLst>
              </a:custGeom>
              <a:noFill/>
              <a:ln w="38100">
                <a:solidFill>
                  <a:srgbClr val="66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48149" name="Text Box 21"/>
          <p:cNvSpPr txBox="1">
            <a:spLocks noChangeArrowheads="1"/>
          </p:cNvSpPr>
          <p:nvPr/>
        </p:nvSpPr>
        <p:spPr bwMode="auto">
          <a:xfrm>
            <a:off x="6985000" y="5738813"/>
            <a:ext cx="692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2000">
                <a:solidFill>
                  <a:srgbClr val="FFFF66"/>
                </a:solidFill>
                <a:latin typeface="Comic Sans MS" charset="0"/>
              </a:rPr>
              <a:t>Zeit</a:t>
            </a:r>
          </a:p>
        </p:txBody>
      </p:sp>
      <p:grpSp>
        <p:nvGrpSpPr>
          <p:cNvPr id="48154" name="Group 26"/>
          <p:cNvGrpSpPr>
            <a:grpSpLocks/>
          </p:cNvGrpSpPr>
          <p:nvPr/>
        </p:nvGrpSpPr>
        <p:grpSpPr bwMode="auto">
          <a:xfrm>
            <a:off x="1871663" y="76200"/>
            <a:ext cx="3981450" cy="6172200"/>
            <a:chOff x="1388" y="0"/>
            <a:chExt cx="2508" cy="3888"/>
          </a:xfrm>
        </p:grpSpPr>
        <p:sp>
          <p:nvSpPr>
            <p:cNvPr id="48155" name="Freeform 27"/>
            <p:cNvSpPr>
              <a:spLocks/>
            </p:cNvSpPr>
            <p:nvPr/>
          </p:nvSpPr>
          <p:spPr bwMode="auto">
            <a:xfrm rot="1320989">
              <a:off x="1388" y="556"/>
              <a:ext cx="1396" cy="3332"/>
            </a:xfrm>
            <a:custGeom>
              <a:avLst/>
              <a:gdLst>
                <a:gd name="T0" fmla="*/ 0 w 2976"/>
                <a:gd name="T1" fmla="*/ 3216 h 3216"/>
                <a:gd name="T2" fmla="*/ 846 w 2976"/>
                <a:gd name="T3" fmla="*/ 2160 h 3216"/>
                <a:gd name="T4" fmla="*/ 2220 w 2976"/>
                <a:gd name="T5" fmla="*/ 1458 h 3216"/>
                <a:gd name="T6" fmla="*/ 2976 w 2976"/>
                <a:gd name="T7" fmla="*/ 0 h 3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76" h="3216">
                  <a:moveTo>
                    <a:pt x="0" y="3216"/>
                  </a:moveTo>
                  <a:cubicBezTo>
                    <a:pt x="141" y="3040"/>
                    <a:pt x="476" y="2453"/>
                    <a:pt x="846" y="2160"/>
                  </a:cubicBezTo>
                  <a:cubicBezTo>
                    <a:pt x="1216" y="1867"/>
                    <a:pt x="1865" y="1818"/>
                    <a:pt x="2220" y="1458"/>
                  </a:cubicBezTo>
                  <a:cubicBezTo>
                    <a:pt x="2575" y="1098"/>
                    <a:pt x="2819" y="304"/>
                    <a:pt x="2976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156" name="Line 28"/>
            <p:cNvSpPr>
              <a:spLocks noChangeShapeType="1"/>
            </p:cNvSpPr>
            <p:nvPr/>
          </p:nvSpPr>
          <p:spPr bwMode="auto">
            <a:xfrm rot="137789" flipV="1">
              <a:off x="3368" y="0"/>
              <a:ext cx="528" cy="96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8185" name="Group 57"/>
          <p:cNvGrpSpPr>
            <a:grpSpLocks/>
          </p:cNvGrpSpPr>
          <p:nvPr/>
        </p:nvGrpSpPr>
        <p:grpSpPr bwMode="auto">
          <a:xfrm>
            <a:off x="2182813" y="2801938"/>
            <a:ext cx="6446837" cy="4319588"/>
            <a:chOff x="1375" y="1765"/>
            <a:chExt cx="4061" cy="2721"/>
          </a:xfrm>
        </p:grpSpPr>
        <p:grpSp>
          <p:nvGrpSpPr>
            <p:cNvPr id="135207" name="Group 23"/>
            <p:cNvGrpSpPr>
              <a:grpSpLocks/>
            </p:cNvGrpSpPr>
            <p:nvPr/>
          </p:nvGrpSpPr>
          <p:grpSpPr bwMode="auto">
            <a:xfrm>
              <a:off x="1375" y="1934"/>
              <a:ext cx="3755" cy="2552"/>
              <a:chOff x="1623" y="1862"/>
              <a:chExt cx="3755" cy="2552"/>
            </a:xfrm>
          </p:grpSpPr>
          <p:sp>
            <p:nvSpPr>
              <p:cNvPr id="48152" name="Arc 24"/>
              <p:cNvSpPr>
                <a:spLocks/>
              </p:cNvSpPr>
              <p:nvPr/>
            </p:nvSpPr>
            <p:spPr bwMode="auto">
              <a:xfrm rot="10800000" flipV="1">
                <a:off x="1623" y="1862"/>
                <a:ext cx="1887" cy="2552"/>
              </a:xfrm>
              <a:custGeom>
                <a:avLst/>
                <a:gdLst>
                  <a:gd name="G0" fmla="+- 607 0 0"/>
                  <a:gd name="G1" fmla="+- 21600 0 0"/>
                  <a:gd name="G2" fmla="+- 21600 0 0"/>
                  <a:gd name="T0" fmla="*/ 0 w 20747"/>
                  <a:gd name="T1" fmla="*/ 9 h 21600"/>
                  <a:gd name="T2" fmla="*/ 20747 w 20747"/>
                  <a:gd name="T3" fmla="*/ 13794 h 21600"/>
                  <a:gd name="T4" fmla="*/ 607 w 2074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47" h="21600" fill="none" extrusionOk="0">
                    <a:moveTo>
                      <a:pt x="-1" y="8"/>
                    </a:moveTo>
                    <a:cubicBezTo>
                      <a:pt x="202" y="2"/>
                      <a:pt x="404" y="-1"/>
                      <a:pt x="607" y="-1"/>
                    </a:cubicBezTo>
                    <a:cubicBezTo>
                      <a:pt x="9524" y="-1"/>
                      <a:pt x="17524" y="5479"/>
                      <a:pt x="20747" y="13793"/>
                    </a:cubicBezTo>
                  </a:path>
                  <a:path w="20747" h="21600" stroke="0" extrusionOk="0">
                    <a:moveTo>
                      <a:pt x="-1" y="8"/>
                    </a:moveTo>
                    <a:cubicBezTo>
                      <a:pt x="202" y="2"/>
                      <a:pt x="404" y="-1"/>
                      <a:pt x="607" y="-1"/>
                    </a:cubicBezTo>
                    <a:cubicBezTo>
                      <a:pt x="9524" y="-1"/>
                      <a:pt x="17524" y="5479"/>
                      <a:pt x="20747" y="13793"/>
                    </a:cubicBezTo>
                    <a:lnTo>
                      <a:pt x="607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8153" name="Arc 25"/>
              <p:cNvSpPr>
                <a:spLocks/>
              </p:cNvSpPr>
              <p:nvPr/>
            </p:nvSpPr>
            <p:spPr bwMode="auto">
              <a:xfrm rot="10800000" flipH="1" flipV="1">
                <a:off x="3491" y="1862"/>
                <a:ext cx="1887" cy="2552"/>
              </a:xfrm>
              <a:custGeom>
                <a:avLst/>
                <a:gdLst>
                  <a:gd name="G0" fmla="+- 607 0 0"/>
                  <a:gd name="G1" fmla="+- 21600 0 0"/>
                  <a:gd name="G2" fmla="+- 21600 0 0"/>
                  <a:gd name="T0" fmla="*/ 0 w 20747"/>
                  <a:gd name="T1" fmla="*/ 9 h 21600"/>
                  <a:gd name="T2" fmla="*/ 20747 w 20747"/>
                  <a:gd name="T3" fmla="*/ 13794 h 21600"/>
                  <a:gd name="T4" fmla="*/ 607 w 2074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47" h="21600" fill="none" extrusionOk="0">
                    <a:moveTo>
                      <a:pt x="-1" y="8"/>
                    </a:moveTo>
                    <a:cubicBezTo>
                      <a:pt x="202" y="2"/>
                      <a:pt x="404" y="-1"/>
                      <a:pt x="607" y="-1"/>
                    </a:cubicBezTo>
                    <a:cubicBezTo>
                      <a:pt x="9524" y="-1"/>
                      <a:pt x="17524" y="5479"/>
                      <a:pt x="20747" y="13793"/>
                    </a:cubicBezTo>
                  </a:path>
                  <a:path w="20747" h="21600" stroke="0" extrusionOk="0">
                    <a:moveTo>
                      <a:pt x="-1" y="8"/>
                    </a:moveTo>
                    <a:cubicBezTo>
                      <a:pt x="202" y="2"/>
                      <a:pt x="404" y="-1"/>
                      <a:pt x="607" y="-1"/>
                    </a:cubicBezTo>
                    <a:cubicBezTo>
                      <a:pt x="9524" y="-1"/>
                      <a:pt x="17524" y="5479"/>
                      <a:pt x="20747" y="13793"/>
                    </a:cubicBezTo>
                    <a:lnTo>
                      <a:pt x="607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35208" name="Group 29"/>
            <p:cNvGrpSpPr>
              <a:grpSpLocks/>
            </p:cNvGrpSpPr>
            <p:nvPr/>
          </p:nvGrpSpPr>
          <p:grpSpPr bwMode="auto">
            <a:xfrm>
              <a:off x="3826" y="1765"/>
              <a:ext cx="1610" cy="259"/>
              <a:chOff x="3922" y="1741"/>
              <a:chExt cx="1610" cy="259"/>
            </a:xfrm>
          </p:grpSpPr>
          <p:sp>
            <p:nvSpPr>
              <p:cNvPr id="48158" name="Text Box 30"/>
              <p:cNvSpPr txBox="1">
                <a:spLocks noChangeArrowheads="1"/>
              </p:cNvSpPr>
              <p:nvPr/>
            </p:nvSpPr>
            <p:spPr bwMode="auto">
              <a:xfrm>
                <a:off x="3922" y="1748"/>
                <a:ext cx="1050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altLang="x-none" sz="2000" b="0" dirty="0" smtClean="0">
                    <a:solidFill>
                      <a:srgbClr val="C0C0C0"/>
                    </a:solidFill>
                    <a:latin typeface="Helvetica Neue LT Com 55 Roman" charset="0"/>
                    <a:ea typeface="Helvetica Neue LT Com 55 Roman" charset="0"/>
                    <a:cs typeface="Helvetica Neue LT Com 55 Roman" charset="0"/>
                  </a:rPr>
                  <a:t>Geschlossen</a:t>
                </a:r>
                <a:endParaRPr lang="de-DE" altLang="x-none" sz="2000" b="0" dirty="0">
                  <a:solidFill>
                    <a:srgbClr val="C0C0C0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endParaRPr>
              </a:p>
            </p:txBody>
          </p:sp>
          <p:sp>
            <p:nvSpPr>
              <p:cNvPr id="48159" name="Text Box 31"/>
              <p:cNvSpPr txBox="1">
                <a:spLocks noChangeArrowheads="1"/>
              </p:cNvSpPr>
              <p:nvPr/>
            </p:nvSpPr>
            <p:spPr bwMode="auto">
              <a:xfrm>
                <a:off x="4975" y="1741"/>
                <a:ext cx="557" cy="237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x-none" sz="1800">
                    <a:solidFill>
                      <a:schemeClr val="folHlink"/>
                    </a:solidFill>
                    <a:latin typeface="Arial" charset="0"/>
                    <a:sym typeface="Symbol" charset="2"/>
                  </a:rPr>
                  <a:t></a:t>
                </a:r>
                <a:r>
                  <a:rPr lang="en-US" altLang="x-none" sz="1800" baseline="-25000">
                    <a:solidFill>
                      <a:schemeClr val="folHlink"/>
                    </a:solidFill>
                    <a:latin typeface="Arial" charset="0"/>
                    <a:sym typeface="Symbol" charset="2"/>
                  </a:rPr>
                  <a:t>M</a:t>
                </a:r>
                <a:r>
                  <a:rPr lang="en-US" altLang="x-none" sz="1800">
                    <a:solidFill>
                      <a:schemeClr val="folHlink"/>
                    </a:solidFill>
                    <a:latin typeface="Arial" charset="0"/>
                    <a:sym typeface="Symbol" charset="2"/>
                  </a:rPr>
                  <a:t> &gt; 1</a:t>
                </a:r>
                <a:endParaRPr lang="en-US" altLang="x-none" sz="1800">
                  <a:solidFill>
                    <a:schemeClr val="folHlink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48160" name="Group 32"/>
          <p:cNvGrpSpPr>
            <a:grpSpLocks/>
          </p:cNvGrpSpPr>
          <p:nvPr/>
        </p:nvGrpSpPr>
        <p:grpSpPr bwMode="auto">
          <a:xfrm>
            <a:off x="6645275" y="1614489"/>
            <a:ext cx="1716088" cy="404813"/>
            <a:chOff x="4282" y="993"/>
            <a:chExt cx="1081" cy="255"/>
          </a:xfrm>
        </p:grpSpPr>
        <p:sp>
          <p:nvSpPr>
            <p:cNvPr id="48161" name="Text Box 33"/>
            <p:cNvSpPr txBox="1">
              <a:spLocks noChangeArrowheads="1"/>
            </p:cNvSpPr>
            <p:nvPr/>
          </p:nvSpPr>
          <p:spPr bwMode="auto">
            <a:xfrm>
              <a:off x="4282" y="996"/>
              <a:ext cx="50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altLang="x-none" sz="2000" b="0" dirty="0" smtClean="0">
                  <a:solidFill>
                    <a:srgbClr val="99CCFF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Offen</a:t>
              </a:r>
              <a:endParaRPr lang="de-DE" altLang="x-none" sz="2000" b="0" dirty="0">
                <a:solidFill>
                  <a:srgbClr val="99CCFF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endParaRPr>
            </a:p>
          </p:txBody>
        </p:sp>
        <p:sp>
          <p:nvSpPr>
            <p:cNvPr id="48162" name="Text Box 34"/>
            <p:cNvSpPr txBox="1">
              <a:spLocks noChangeArrowheads="1"/>
            </p:cNvSpPr>
            <p:nvPr/>
          </p:nvSpPr>
          <p:spPr bwMode="auto">
            <a:xfrm>
              <a:off x="4806" y="993"/>
              <a:ext cx="557" cy="237"/>
            </a:xfrm>
            <a:prstGeom prst="rect">
              <a:avLst/>
            </a:prstGeom>
            <a:noFill/>
            <a:ln w="9525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x-none" sz="1800">
                  <a:solidFill>
                    <a:srgbClr val="99CCFF"/>
                  </a:solidFill>
                  <a:latin typeface="Arial" charset="0"/>
                  <a:sym typeface="Symbol" charset="2"/>
                </a:rPr>
                <a:t></a:t>
              </a:r>
              <a:r>
                <a:rPr lang="en-US" altLang="x-none" sz="1800" baseline="-25000">
                  <a:solidFill>
                    <a:srgbClr val="99CCFF"/>
                  </a:solidFill>
                  <a:latin typeface="Arial" charset="0"/>
                  <a:sym typeface="Symbol" charset="2"/>
                </a:rPr>
                <a:t>M</a:t>
              </a:r>
              <a:r>
                <a:rPr lang="en-US" altLang="x-none" sz="1800">
                  <a:solidFill>
                    <a:srgbClr val="99CCFF"/>
                  </a:solidFill>
                  <a:latin typeface="Arial" charset="0"/>
                  <a:sym typeface="Symbol" charset="2"/>
                </a:rPr>
                <a:t> &lt; 1</a:t>
              </a:r>
              <a:endParaRPr lang="en-US" altLang="x-none" sz="1800">
                <a:solidFill>
                  <a:srgbClr val="99CCFF"/>
                </a:solidFill>
                <a:latin typeface="Arial" charset="0"/>
              </a:endParaRPr>
            </a:p>
          </p:txBody>
        </p:sp>
      </p:grpSp>
      <p:grpSp>
        <p:nvGrpSpPr>
          <p:cNvPr id="48163" name="Group 35"/>
          <p:cNvGrpSpPr>
            <a:grpSpLocks/>
          </p:cNvGrpSpPr>
          <p:nvPr/>
        </p:nvGrpSpPr>
        <p:grpSpPr bwMode="auto">
          <a:xfrm>
            <a:off x="963613" y="471488"/>
            <a:ext cx="6864350" cy="5167312"/>
            <a:chOff x="768" y="273"/>
            <a:chExt cx="4324" cy="3255"/>
          </a:xfrm>
        </p:grpSpPr>
        <p:sp>
          <p:nvSpPr>
            <p:cNvPr id="48164" name="Line 36"/>
            <p:cNvSpPr>
              <a:spLocks noChangeShapeType="1"/>
            </p:cNvSpPr>
            <p:nvPr/>
          </p:nvSpPr>
          <p:spPr bwMode="auto">
            <a:xfrm flipV="1">
              <a:off x="768" y="600"/>
              <a:ext cx="3744" cy="2928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165" name="Text Box 37"/>
            <p:cNvSpPr txBox="1">
              <a:spLocks noChangeArrowheads="1"/>
            </p:cNvSpPr>
            <p:nvPr/>
          </p:nvSpPr>
          <p:spPr bwMode="auto">
            <a:xfrm>
              <a:off x="4535" y="273"/>
              <a:ext cx="557" cy="237"/>
            </a:xfrm>
            <a:prstGeom prst="rect">
              <a:avLst/>
            </a:prstGeom>
            <a:noFill/>
            <a:ln w="9525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x-none" sz="1800">
                  <a:solidFill>
                    <a:srgbClr val="99CCFF"/>
                  </a:solidFill>
                  <a:latin typeface="Arial" charset="0"/>
                  <a:sym typeface="Symbol" charset="2"/>
                </a:rPr>
                <a:t></a:t>
              </a:r>
              <a:r>
                <a:rPr lang="en-US" altLang="x-none" sz="1800" baseline="-25000">
                  <a:solidFill>
                    <a:srgbClr val="99CCFF"/>
                  </a:solidFill>
                  <a:latin typeface="Arial" charset="0"/>
                  <a:sym typeface="Symbol" charset="2"/>
                </a:rPr>
                <a:t>M</a:t>
              </a:r>
              <a:r>
                <a:rPr lang="en-US" altLang="x-none" sz="1800">
                  <a:solidFill>
                    <a:srgbClr val="99CCFF"/>
                  </a:solidFill>
                  <a:latin typeface="Arial" charset="0"/>
                  <a:sym typeface="Symbol" charset="2"/>
                </a:rPr>
                <a:t> = 0</a:t>
              </a:r>
              <a:endParaRPr lang="en-US" altLang="x-none" sz="1800">
                <a:solidFill>
                  <a:srgbClr val="99CCFF"/>
                </a:solidFill>
                <a:latin typeface="Arial" charset="0"/>
              </a:endParaRPr>
            </a:p>
          </p:txBody>
        </p:sp>
      </p:grpSp>
      <p:sp>
        <p:nvSpPr>
          <p:cNvPr id="48166" name="Line 38"/>
          <p:cNvSpPr>
            <a:spLocks noChangeShapeType="1"/>
          </p:cNvSpPr>
          <p:nvPr/>
        </p:nvSpPr>
        <p:spPr bwMode="auto">
          <a:xfrm flipV="1">
            <a:off x="3173413" y="3369600"/>
            <a:ext cx="685800" cy="533400"/>
          </a:xfrm>
          <a:prstGeom prst="line">
            <a:avLst/>
          </a:prstGeom>
          <a:noFill/>
          <a:ln w="38100">
            <a:solidFill>
              <a:srgbClr val="99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48189" name="Group 61"/>
          <p:cNvGrpSpPr>
            <a:grpSpLocks/>
          </p:cNvGrpSpPr>
          <p:nvPr/>
        </p:nvGrpSpPr>
        <p:grpSpPr bwMode="auto">
          <a:xfrm>
            <a:off x="2030413" y="3771900"/>
            <a:ext cx="1219200" cy="685800"/>
            <a:chOff x="1279" y="2376"/>
            <a:chExt cx="768" cy="432"/>
          </a:xfrm>
        </p:grpSpPr>
        <p:sp>
          <p:nvSpPr>
            <p:cNvPr id="48167" name="Oval 39"/>
            <p:cNvSpPr>
              <a:spLocks noChangeArrowheads="1"/>
            </p:cNvSpPr>
            <p:nvPr/>
          </p:nvSpPr>
          <p:spPr bwMode="auto">
            <a:xfrm>
              <a:off x="1951" y="242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168" name="Oval 40"/>
            <p:cNvSpPr>
              <a:spLocks noChangeArrowheads="1"/>
            </p:cNvSpPr>
            <p:nvPr/>
          </p:nvSpPr>
          <p:spPr bwMode="auto">
            <a:xfrm>
              <a:off x="1855" y="242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169" name="Oval 41"/>
            <p:cNvSpPr>
              <a:spLocks noChangeArrowheads="1"/>
            </p:cNvSpPr>
            <p:nvPr/>
          </p:nvSpPr>
          <p:spPr bwMode="auto">
            <a:xfrm>
              <a:off x="1807" y="2472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170" name="Oval 42"/>
            <p:cNvSpPr>
              <a:spLocks noChangeArrowheads="1"/>
            </p:cNvSpPr>
            <p:nvPr/>
          </p:nvSpPr>
          <p:spPr bwMode="auto">
            <a:xfrm>
              <a:off x="1615" y="256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171" name="Oval 43"/>
            <p:cNvSpPr>
              <a:spLocks noChangeArrowheads="1"/>
            </p:cNvSpPr>
            <p:nvPr/>
          </p:nvSpPr>
          <p:spPr bwMode="auto">
            <a:xfrm>
              <a:off x="1519" y="261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172" name="Oval 44"/>
            <p:cNvSpPr>
              <a:spLocks noChangeArrowheads="1"/>
            </p:cNvSpPr>
            <p:nvPr/>
          </p:nvSpPr>
          <p:spPr bwMode="auto">
            <a:xfrm>
              <a:off x="1423" y="256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173" name="Oval 45"/>
            <p:cNvSpPr>
              <a:spLocks noChangeArrowheads="1"/>
            </p:cNvSpPr>
            <p:nvPr/>
          </p:nvSpPr>
          <p:spPr bwMode="auto">
            <a:xfrm>
              <a:off x="1711" y="252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174" name="Oval 46"/>
            <p:cNvSpPr>
              <a:spLocks noChangeArrowheads="1"/>
            </p:cNvSpPr>
            <p:nvPr/>
          </p:nvSpPr>
          <p:spPr bwMode="auto">
            <a:xfrm>
              <a:off x="1999" y="237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175" name="Oval 47"/>
            <p:cNvSpPr>
              <a:spLocks noChangeArrowheads="1"/>
            </p:cNvSpPr>
            <p:nvPr/>
          </p:nvSpPr>
          <p:spPr bwMode="auto">
            <a:xfrm>
              <a:off x="1567" y="252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176" name="Oval 48"/>
            <p:cNvSpPr>
              <a:spLocks noChangeArrowheads="1"/>
            </p:cNvSpPr>
            <p:nvPr/>
          </p:nvSpPr>
          <p:spPr bwMode="auto">
            <a:xfrm>
              <a:off x="1759" y="2472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177" name="Oval 49"/>
            <p:cNvSpPr>
              <a:spLocks noChangeArrowheads="1"/>
            </p:cNvSpPr>
            <p:nvPr/>
          </p:nvSpPr>
          <p:spPr bwMode="auto">
            <a:xfrm>
              <a:off x="1279" y="276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8192" name="Group 64"/>
          <p:cNvGrpSpPr>
            <a:grpSpLocks/>
          </p:cNvGrpSpPr>
          <p:nvPr/>
        </p:nvGrpSpPr>
        <p:grpSpPr bwMode="auto">
          <a:xfrm>
            <a:off x="685800" y="5638800"/>
            <a:ext cx="1806575" cy="869950"/>
            <a:chOff x="432" y="3552"/>
            <a:chExt cx="1138" cy="548"/>
          </a:xfrm>
        </p:grpSpPr>
        <p:grpSp>
          <p:nvGrpSpPr>
            <p:cNvPr id="135184" name="Group 50"/>
            <p:cNvGrpSpPr>
              <a:grpSpLocks/>
            </p:cNvGrpSpPr>
            <p:nvPr/>
          </p:nvGrpSpPr>
          <p:grpSpPr bwMode="auto">
            <a:xfrm>
              <a:off x="432" y="3552"/>
              <a:ext cx="1056" cy="356"/>
              <a:chOff x="528" y="3528"/>
              <a:chExt cx="1056" cy="356"/>
            </a:xfrm>
          </p:grpSpPr>
          <p:sp>
            <p:nvSpPr>
              <p:cNvPr id="48179" name="AutoShape 51"/>
              <p:cNvSpPr>
                <a:spLocks noChangeArrowheads="1"/>
              </p:cNvSpPr>
              <p:nvPr/>
            </p:nvSpPr>
            <p:spPr bwMode="auto">
              <a:xfrm>
                <a:off x="655" y="3528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99CCFF"/>
              </a:solidFill>
              <a:ln w="9525">
                <a:solidFill>
                  <a:srgbClr val="99CC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8180" name="Text Box 52"/>
              <p:cNvSpPr txBox="1">
                <a:spLocks noChangeArrowheads="1"/>
              </p:cNvSpPr>
              <p:nvPr/>
            </p:nvSpPr>
            <p:spPr bwMode="auto">
              <a:xfrm>
                <a:off x="528" y="3672"/>
                <a:ext cx="337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99CC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altLang="x-none" sz="1600">
                    <a:solidFill>
                      <a:srgbClr val="99CCFF"/>
                    </a:solidFill>
                    <a:latin typeface="Arial" charset="0"/>
                  </a:rPr>
                  <a:t>- 14</a:t>
                </a:r>
              </a:p>
            </p:txBody>
          </p:sp>
          <p:sp>
            <p:nvSpPr>
              <p:cNvPr id="48181" name="AutoShape 53"/>
              <p:cNvSpPr>
                <a:spLocks noChangeArrowheads="1"/>
              </p:cNvSpPr>
              <p:nvPr/>
            </p:nvSpPr>
            <p:spPr bwMode="auto">
              <a:xfrm>
                <a:off x="1183" y="3528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66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8182" name="Text Box 54"/>
              <p:cNvSpPr txBox="1">
                <a:spLocks noChangeArrowheads="1"/>
              </p:cNvSpPr>
              <p:nvPr/>
            </p:nvSpPr>
            <p:spPr bwMode="auto">
              <a:xfrm>
                <a:off x="1091" y="3672"/>
                <a:ext cx="266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altLang="x-none" sz="1600">
                    <a:solidFill>
                      <a:srgbClr val="66FF99"/>
                    </a:solidFill>
                    <a:latin typeface="Arial" charset="0"/>
                  </a:rPr>
                  <a:t>- 9</a:t>
                </a:r>
              </a:p>
            </p:txBody>
          </p:sp>
          <p:sp>
            <p:nvSpPr>
              <p:cNvPr id="48183" name="Text Box 55"/>
              <p:cNvSpPr txBox="1">
                <a:spLocks noChangeArrowheads="1"/>
              </p:cNvSpPr>
              <p:nvPr/>
            </p:nvSpPr>
            <p:spPr bwMode="auto">
              <a:xfrm>
                <a:off x="1318" y="3672"/>
                <a:ext cx="266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altLang="x-none" sz="1600">
                    <a:solidFill>
                      <a:srgbClr val="C0C0C0"/>
                    </a:solidFill>
                    <a:latin typeface="Arial" charset="0"/>
                  </a:rPr>
                  <a:t>- 7</a:t>
                </a:r>
              </a:p>
            </p:txBody>
          </p:sp>
          <p:sp>
            <p:nvSpPr>
              <p:cNvPr id="48184" name="AutoShape 56"/>
              <p:cNvSpPr>
                <a:spLocks noChangeArrowheads="1"/>
              </p:cNvSpPr>
              <p:nvPr/>
            </p:nvSpPr>
            <p:spPr bwMode="auto">
              <a:xfrm>
                <a:off x="1428" y="3528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8190" name="Text Box 62"/>
            <p:cNvSpPr txBox="1">
              <a:spLocks noChangeArrowheads="1"/>
            </p:cNvSpPr>
            <p:nvPr/>
          </p:nvSpPr>
          <p:spPr bwMode="auto">
            <a:xfrm>
              <a:off x="432" y="3888"/>
              <a:ext cx="113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altLang="x-none" sz="1600">
                  <a:solidFill>
                    <a:schemeClr val="folHlink"/>
                  </a:solidFill>
                  <a:latin typeface="Comic Sans MS" charset="0"/>
                </a:rPr>
                <a:t>Milliarden Jahre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8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8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8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8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r>
              <a:rPr lang="en-GB"/>
              <a:t>Kosmologische Implikation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971600" y="1152525"/>
            <a:ext cx="5400625" cy="5156795"/>
            <a:chOff x="521" y="799"/>
            <a:chExt cx="3493" cy="3521"/>
          </a:xfrm>
        </p:grpSpPr>
        <p:pic>
          <p:nvPicPr>
            <p:cNvPr id="374789" name="Picture 5" descr="olom_likelihood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3" y="799"/>
              <a:ext cx="3491" cy="3521"/>
            </a:xfrm>
            <a:prstGeom prst="rect">
              <a:avLst/>
            </a:prstGeom>
            <a:noFill/>
          </p:spPr>
        </p:pic>
        <p:sp>
          <p:nvSpPr>
            <p:cNvPr id="374790" name="Rectangle 6"/>
            <p:cNvSpPr>
              <a:spLocks noChangeArrowheads="1"/>
            </p:cNvSpPr>
            <p:nvPr/>
          </p:nvSpPr>
          <p:spPr bwMode="auto">
            <a:xfrm>
              <a:off x="521" y="981"/>
              <a:ext cx="182" cy="2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74792" name="Rectangle 8"/>
            <p:cNvSpPr>
              <a:spLocks noChangeArrowheads="1"/>
            </p:cNvSpPr>
            <p:nvPr/>
          </p:nvSpPr>
          <p:spPr bwMode="auto">
            <a:xfrm>
              <a:off x="1519" y="4110"/>
              <a:ext cx="1860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74795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5364088" y="2132856"/>
            <a:ext cx="3563888" cy="2592288"/>
          </a:xfrm>
          <a:solidFill>
            <a:srgbClr val="FFFFFF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GB" sz="2400" dirty="0" err="1">
                <a:solidFill>
                  <a:srgbClr val="CC0000"/>
                </a:solidFill>
              </a:rPr>
              <a:t>Leeres</a:t>
            </a:r>
            <a:r>
              <a:rPr lang="en-GB" sz="2400" dirty="0">
                <a:solidFill>
                  <a:srgbClr val="CC0000"/>
                </a:solidFill>
              </a:rPr>
              <a:t> </a:t>
            </a:r>
            <a:r>
              <a:rPr lang="en-GB" sz="2400" dirty="0" err="1">
                <a:solidFill>
                  <a:srgbClr val="CC0000"/>
                </a:solidFill>
              </a:rPr>
              <a:t>Universum</a:t>
            </a:r>
            <a:endParaRPr lang="en-GB" sz="2400" dirty="0">
              <a:solidFill>
                <a:srgbClr val="CC0000"/>
              </a:solidFill>
            </a:endParaRPr>
          </a:p>
          <a:p>
            <a:r>
              <a:rPr lang="en-GB" sz="2400" dirty="0">
                <a:solidFill>
                  <a:srgbClr val="FF9900"/>
                </a:solidFill>
              </a:rPr>
              <a:t>Einstein – de Sitter</a:t>
            </a:r>
          </a:p>
          <a:p>
            <a:r>
              <a:rPr lang="en-GB" sz="2400" dirty="0">
                <a:solidFill>
                  <a:schemeClr val="accent2"/>
                </a:solidFill>
              </a:rPr>
              <a:t>Lambda-</a:t>
            </a:r>
            <a:r>
              <a:rPr lang="en-GB" sz="2400" dirty="0" err="1">
                <a:solidFill>
                  <a:schemeClr val="accent2"/>
                </a:solidFill>
              </a:rPr>
              <a:t>dominiertes</a:t>
            </a:r>
            <a:r>
              <a:rPr lang="en-GB" sz="2400" dirty="0">
                <a:solidFill>
                  <a:schemeClr val="accent2"/>
                </a:solidFill>
              </a:rPr>
              <a:t/>
            </a:r>
            <a:br>
              <a:rPr lang="en-GB" sz="2400" dirty="0">
                <a:solidFill>
                  <a:schemeClr val="accent2"/>
                </a:solidFill>
              </a:rPr>
            </a:br>
            <a:r>
              <a:rPr lang="en-GB" sz="2400" dirty="0" err="1">
                <a:solidFill>
                  <a:schemeClr val="accent2"/>
                </a:solidFill>
              </a:rPr>
              <a:t>Universum</a:t>
            </a:r>
            <a:endParaRPr lang="en-GB" sz="2400" dirty="0">
              <a:solidFill>
                <a:schemeClr val="accent2"/>
              </a:solidFill>
            </a:endParaRPr>
          </a:p>
          <a:p>
            <a:r>
              <a:rPr lang="en-GB" sz="2400" dirty="0" err="1">
                <a:solidFill>
                  <a:srgbClr val="00FFFF"/>
                </a:solidFill>
              </a:rPr>
              <a:t>Konkordanz-kosmologie</a:t>
            </a:r>
            <a:endParaRPr lang="en-GB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0869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7384"/>
            <a:ext cx="7772400" cy="1143000"/>
          </a:xfrm>
        </p:spPr>
        <p:txBody>
          <a:bodyPr/>
          <a:lstStyle/>
          <a:p>
            <a:r>
              <a:rPr lang="de-DE" dirty="0" smtClean="0"/>
              <a:t>Supernova Kosmologie</a:t>
            </a:r>
            <a:endParaRPr lang="de-DE" dirty="0"/>
          </a:p>
        </p:txBody>
      </p:sp>
      <p:grpSp>
        <p:nvGrpSpPr>
          <p:cNvPr id="5" name="Group 11"/>
          <p:cNvGrpSpPr/>
          <p:nvPr/>
        </p:nvGrpSpPr>
        <p:grpSpPr>
          <a:xfrm>
            <a:off x="1949569" y="908720"/>
            <a:ext cx="5286727" cy="5544616"/>
            <a:chOff x="1805553" y="1196751"/>
            <a:chExt cx="5286727" cy="5544616"/>
          </a:xfrm>
          <a:solidFill>
            <a:srgbClr val="FFFFFF"/>
          </a:solidFill>
        </p:grpSpPr>
        <p:pic>
          <p:nvPicPr>
            <p:cNvPr id="10" name="Picture 13" descr="GoobarFig03revised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-2739" t="-2373" r="-2198" b="331"/>
            <a:stretch/>
          </p:blipFill>
          <p:spPr bwMode="auto">
            <a:xfrm>
              <a:off x="1805553" y="1196751"/>
              <a:ext cx="5286727" cy="554461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2411760" y="1412775"/>
              <a:ext cx="1424151" cy="40841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latin typeface="HelveticaNeueLT Com 65 Md" pitchFamily="34" charset="0"/>
                </a:rPr>
                <a:t>560 </a:t>
              </a:r>
              <a:r>
                <a:rPr lang="en-GB" sz="1600" dirty="0" err="1" smtClean="0">
                  <a:latin typeface="HelveticaNeueLT Com 65 Md" pitchFamily="34" charset="0"/>
                </a:rPr>
                <a:t>SNe</a:t>
              </a:r>
              <a:r>
                <a:rPr lang="en-GB" sz="1600" dirty="0" smtClean="0">
                  <a:latin typeface="HelveticaNeueLT Com 65 Md" pitchFamily="34" charset="0"/>
                </a:rPr>
                <a:t> </a:t>
              </a:r>
              <a:r>
                <a:rPr lang="en-GB" sz="1600" dirty="0" err="1" smtClean="0">
                  <a:latin typeface="HelveticaNeueLT Com 65 Md" pitchFamily="34" charset="0"/>
                </a:rPr>
                <a:t>Ia</a:t>
              </a:r>
              <a:endParaRPr lang="en-GB" sz="1600" dirty="0" smtClean="0">
                <a:latin typeface="HelveticaNeueLT Com 65 M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319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/>
          <p:cNvSpPr>
            <a:spLocks noGrp="1" noChangeArrowheads="1"/>
          </p:cNvSpPr>
          <p:nvPr>
            <p:ph type="title"/>
          </p:nvPr>
        </p:nvSpPr>
        <p:spPr>
          <a:xfrm>
            <a:off x="467544" y="609600"/>
            <a:ext cx="8136904" cy="1143000"/>
          </a:xfrm>
        </p:spPr>
        <p:txBody>
          <a:bodyPr/>
          <a:lstStyle/>
          <a:p>
            <a:r>
              <a:rPr lang="de-DE" sz="3600" dirty="0" smtClean="0"/>
              <a:t>Der Zustandsgleichungsparameter </a:t>
            </a:r>
            <a:r>
              <a:rPr lang="de-DE" sz="3600" dirty="0" smtClean="0">
                <a:sym typeface="Symbol" pitchFamily="18" charset="2"/>
              </a:rPr>
              <a:t></a:t>
            </a:r>
            <a:endParaRPr lang="de-DE" sz="3600" dirty="0" smtClean="0"/>
          </a:p>
        </p:txBody>
      </p:sp>
      <p:sp>
        <p:nvSpPr>
          <p:cNvPr id="6149" name="Rectangle 2"/>
          <p:cNvSpPr>
            <a:spLocks noGrp="1" noChangeArrowheads="1"/>
          </p:cNvSpPr>
          <p:nvPr>
            <p:ph idx="1"/>
          </p:nvPr>
        </p:nvSpPr>
        <p:spPr>
          <a:xfrm>
            <a:off x="832048" y="1594800"/>
            <a:ext cx="7772400" cy="4267200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Allgemeine Leuchtkraft Entfernung</a:t>
            </a:r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r>
              <a:rPr lang="de-DE" dirty="0" smtClean="0"/>
              <a:t>mit			   und</a:t>
            </a:r>
          </a:p>
          <a:p>
            <a:pPr lvl="3"/>
            <a:endParaRPr lang="de-DE" dirty="0" smtClean="0">
              <a:sym typeface="Symbol" pitchFamily="18" charset="2"/>
            </a:endParaRPr>
          </a:p>
          <a:p>
            <a:pPr marL="457200" lvl="1" indent="0">
              <a:buNone/>
            </a:pPr>
            <a:r>
              <a:rPr lang="de-DE" dirty="0" smtClean="0">
                <a:sym typeface="Symbol" pitchFamily="18" charset="2"/>
              </a:rPr>
              <a:t></a:t>
            </a:r>
            <a:r>
              <a:rPr lang="de-DE" baseline="-25000" dirty="0" smtClean="0">
                <a:sym typeface="Symbol" pitchFamily="18" charset="2"/>
              </a:rPr>
              <a:t>M</a:t>
            </a:r>
            <a:r>
              <a:rPr lang="de-DE" dirty="0" smtClean="0">
                <a:sym typeface="Symbol" pitchFamily="18" charset="2"/>
              </a:rPr>
              <a:t>=</a:t>
            </a:r>
            <a:r>
              <a:rPr lang="de-DE" dirty="0" smtClean="0"/>
              <a:t> 0 (Materie) </a:t>
            </a:r>
          </a:p>
          <a:p>
            <a:pPr marL="457200" lvl="1" indent="0">
              <a:buNone/>
            </a:pPr>
            <a:r>
              <a:rPr lang="de-DE" dirty="0" smtClean="0">
                <a:sym typeface="Symbol" pitchFamily="18" charset="2"/>
              </a:rPr>
              <a:t></a:t>
            </a:r>
            <a:r>
              <a:rPr lang="de-DE" baseline="-25000" dirty="0" smtClean="0">
                <a:sym typeface="Symbol" pitchFamily="18" charset="2"/>
              </a:rPr>
              <a:t>R</a:t>
            </a:r>
            <a:r>
              <a:rPr lang="de-DE" dirty="0" smtClean="0">
                <a:sym typeface="Symbol" pitchFamily="18" charset="2"/>
              </a:rPr>
              <a:t>=</a:t>
            </a:r>
            <a:r>
              <a:rPr lang="de-DE" dirty="0" smtClean="0"/>
              <a:t> </a:t>
            </a:r>
            <a:r>
              <a:rPr lang="de-DE" dirty="0" smtClean="0">
                <a:sym typeface="Bookshelf Symbol 2"/>
              </a:rPr>
              <a:t>⅓</a:t>
            </a:r>
            <a:r>
              <a:rPr lang="de-DE" dirty="0" smtClean="0"/>
              <a:t> (Strahlung) </a:t>
            </a:r>
          </a:p>
          <a:p>
            <a:pPr marL="457200" lvl="1" indent="0">
              <a:buNone/>
            </a:pPr>
            <a:r>
              <a:rPr lang="de-DE" dirty="0" smtClean="0">
                <a:sym typeface="Symbol" pitchFamily="18" charset="2"/>
              </a:rPr>
              <a:t></a:t>
            </a:r>
            <a:r>
              <a:rPr lang="de-DE" baseline="-25000" dirty="0" smtClean="0">
                <a:sym typeface="Symbol" pitchFamily="18" charset="2"/>
              </a:rPr>
              <a:t></a:t>
            </a:r>
            <a:r>
              <a:rPr lang="de-DE" dirty="0" smtClean="0">
                <a:sym typeface="Symbol" pitchFamily="18" charset="2"/>
              </a:rPr>
              <a:t>=</a:t>
            </a:r>
            <a:r>
              <a:rPr lang="de-DE" dirty="0" smtClean="0"/>
              <a:t> -1 (kosmologische Konstante)</a:t>
            </a:r>
          </a:p>
        </p:txBody>
      </p:sp>
      <p:graphicFrame>
        <p:nvGraphicFramePr>
          <p:cNvPr id="6146" name="Object 3"/>
          <p:cNvGraphicFramePr>
            <a:graphicFrameLocks noChangeAspect="1"/>
          </p:cNvGraphicFramePr>
          <p:nvPr/>
        </p:nvGraphicFramePr>
        <p:xfrm>
          <a:off x="393700" y="2133600"/>
          <a:ext cx="8432800" cy="139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97" name="Equation" r:id="rId4" imgW="4178160" imgH="609480" progId="Equation.3">
                  <p:embed/>
                </p:oleObj>
              </mc:Choice>
              <mc:Fallback>
                <p:oleObj name="Equation" r:id="rId4" imgW="4178160" imgH="609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700" y="2133600"/>
                        <a:ext cx="8432800" cy="1390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4"/>
          <p:cNvGraphicFramePr>
            <a:graphicFrameLocks noChangeAspect="1"/>
          </p:cNvGraphicFramePr>
          <p:nvPr/>
        </p:nvGraphicFramePr>
        <p:xfrm>
          <a:off x="2483768" y="3646537"/>
          <a:ext cx="2203450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98" name="Equation" r:id="rId6" imgW="952200" imgH="342720" progId="Equation.3">
                  <p:embed/>
                </p:oleObj>
              </mc:Choice>
              <mc:Fallback>
                <p:oleObj name="Equation" r:id="rId6" imgW="95220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3768" y="3646537"/>
                        <a:ext cx="2203450" cy="790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5"/>
          <p:cNvGraphicFramePr>
            <a:graphicFrameLocks noChangeAspect="1"/>
          </p:cNvGraphicFramePr>
          <p:nvPr/>
        </p:nvGraphicFramePr>
        <p:xfrm>
          <a:off x="5652120" y="3436938"/>
          <a:ext cx="1714500" cy="105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99" name="Equation" r:id="rId8" imgW="698400" imgH="431640" progId="Equation.3">
                  <p:embed/>
                </p:oleObj>
              </mc:Choice>
              <mc:Fallback>
                <p:oleObj name="Equation" r:id="rId8" imgW="698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3436938"/>
                        <a:ext cx="1714500" cy="1058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683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807470"/>
            <a:ext cx="4936232" cy="4645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5"/>
          <p:cNvGrpSpPr/>
          <p:nvPr/>
        </p:nvGrpSpPr>
        <p:grpSpPr>
          <a:xfrm>
            <a:off x="0" y="1124744"/>
            <a:ext cx="4283968" cy="5328592"/>
            <a:chOff x="4114800" y="1098516"/>
            <a:chExt cx="4495800" cy="5759484"/>
          </a:xfrm>
        </p:grpSpPr>
        <p:pic>
          <p:nvPicPr>
            <p:cNvPr id="4915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14800" y="1098516"/>
              <a:ext cx="4495800" cy="5759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4648200" y="6016823"/>
              <a:ext cx="23519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latin typeface="HelveticaNeueLT Com 55 Roman" pitchFamily="34" charset="0"/>
                </a:rPr>
                <a:t>Goobar</a:t>
              </a:r>
              <a:r>
                <a:rPr lang="en-GB" sz="1400" dirty="0" smtClean="0">
                  <a:latin typeface="HelveticaNeueLT Com 55 Roman" pitchFamily="34" charset="0"/>
                </a:rPr>
                <a:t> &amp; Leibundgut 2011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1143000"/>
          </a:xfrm>
        </p:spPr>
        <p:txBody>
          <a:bodyPr/>
          <a:lstStyle/>
          <a:p>
            <a:r>
              <a:rPr lang="de-DE" dirty="0" smtClean="0"/>
              <a:t>15 Jahre Fortschritt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547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Neuste Messungen</a:t>
            </a:r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76400"/>
            <a:ext cx="4724400" cy="4038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00192" y="5314890"/>
            <a:ext cx="2331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dirty="0" err="1" smtClean="0">
                <a:latin typeface="HelveticaNeueLT Com 55 Roman" pitchFamily="34" charset="0"/>
              </a:rPr>
              <a:t>Betoule</a:t>
            </a:r>
            <a:r>
              <a:rPr lang="en-GB" sz="2000" b="0" dirty="0" smtClean="0">
                <a:latin typeface="HelveticaNeueLT Com 55 Roman" pitchFamily="34" charset="0"/>
              </a:rPr>
              <a:t> et al. 2014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159750"/>
            <a:ext cx="4114800" cy="294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02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Was bedeutet das?</a:t>
            </a:r>
            <a:endParaRPr lang="en-GB"/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546448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de-AT" dirty="0" smtClean="0"/>
              <a:t>Entfernte Supernovae sind weiter entfernt als in einem frei expandierenden, ungebremsten Universum. </a:t>
            </a:r>
            <a:br>
              <a:rPr lang="de-AT" dirty="0" smtClean="0"/>
            </a:br>
            <a:r>
              <a:rPr lang="de-AT" dirty="0" smtClean="0"/>
              <a:t>Dies kann nur durch eine abstoßende Komponente erzeugt werden.</a:t>
            </a:r>
            <a:endParaRPr lang="de-A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4221088"/>
            <a:ext cx="3619551" cy="2557759"/>
          </a:xfrm>
          <a:prstGeom prst="rect">
            <a:avLst/>
          </a:prstGeom>
        </p:spPr>
      </p:pic>
      <p:pic>
        <p:nvPicPr>
          <p:cNvPr id="33797" name="Picture 5" descr="science_cove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8250" y="0"/>
            <a:ext cx="512603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795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 noChangeAspect="1"/>
          </p:cNvGrpSpPr>
          <p:nvPr/>
        </p:nvGrpSpPr>
        <p:grpSpPr bwMode="auto">
          <a:xfrm>
            <a:off x="1108075" y="1968646"/>
            <a:ext cx="6777038" cy="1616075"/>
            <a:chOff x="158" y="1723"/>
            <a:chExt cx="5448" cy="1299"/>
          </a:xfrm>
        </p:grpSpPr>
        <p:pic>
          <p:nvPicPr>
            <p:cNvPr id="406540" name="Picture 1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8" y="1723"/>
              <a:ext cx="5448" cy="1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06541" name="Rectangle 13"/>
            <p:cNvSpPr>
              <a:spLocks noChangeAspect="1" noChangeArrowheads="1"/>
            </p:cNvSpPr>
            <p:nvPr/>
          </p:nvSpPr>
          <p:spPr bwMode="auto">
            <a:xfrm>
              <a:off x="793" y="2840"/>
              <a:ext cx="4809" cy="18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" name="Group 9"/>
          <p:cNvGrpSpPr>
            <a:grpSpLocks noChangeAspect="1"/>
          </p:cNvGrpSpPr>
          <p:nvPr/>
        </p:nvGrpSpPr>
        <p:grpSpPr bwMode="auto">
          <a:xfrm>
            <a:off x="1108075" y="1187075"/>
            <a:ext cx="6777038" cy="854075"/>
            <a:chOff x="158" y="2017"/>
            <a:chExt cx="5448" cy="687"/>
          </a:xfrm>
        </p:grpSpPr>
        <p:grpSp>
          <p:nvGrpSpPr>
            <p:cNvPr id="3" name="Group 6"/>
            <p:cNvGrpSpPr>
              <a:grpSpLocks noChangeAspect="1"/>
            </p:cNvGrpSpPr>
            <p:nvPr/>
          </p:nvGrpSpPr>
          <p:grpSpPr bwMode="auto">
            <a:xfrm>
              <a:off x="158" y="2017"/>
              <a:ext cx="5448" cy="687"/>
              <a:chOff x="158" y="2017"/>
              <a:chExt cx="5448" cy="687"/>
            </a:xfrm>
          </p:grpSpPr>
          <p:pic>
            <p:nvPicPr>
              <p:cNvPr id="406533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58" y="2205"/>
                <a:ext cx="5448" cy="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06532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58" y="2017"/>
                <a:ext cx="5448" cy="2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406535" name="Rectangle 7"/>
            <p:cNvSpPr>
              <a:spLocks noChangeAspect="1" noChangeArrowheads="1"/>
            </p:cNvSpPr>
            <p:nvPr/>
          </p:nvSpPr>
          <p:spPr bwMode="auto">
            <a:xfrm>
              <a:off x="204" y="2024"/>
              <a:ext cx="2086" cy="22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6536" name="Rectangle 8"/>
            <p:cNvSpPr>
              <a:spLocks noChangeAspect="1" noChangeArrowheads="1"/>
            </p:cNvSpPr>
            <p:nvPr/>
          </p:nvSpPr>
          <p:spPr bwMode="auto">
            <a:xfrm>
              <a:off x="4490" y="2478"/>
              <a:ext cx="1089" cy="18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406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r>
              <a:rPr lang="de-DE" sz="4000" dirty="0" smtClean="0"/>
              <a:t>Einstein zur </a:t>
            </a:r>
            <a:br>
              <a:rPr lang="de-DE" sz="4000" dirty="0" smtClean="0"/>
            </a:br>
            <a:r>
              <a:rPr lang="de-DE" sz="4000" dirty="0" smtClean="0"/>
              <a:t>Kosmologischen Konstante</a:t>
            </a:r>
            <a:endParaRPr lang="de-DE" sz="4000" dirty="0"/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1108075" y="3573016"/>
            <a:ext cx="6777038" cy="2819401"/>
            <a:chOff x="698" y="2426"/>
            <a:chExt cx="4269" cy="1776"/>
          </a:xfrm>
        </p:grpSpPr>
        <p:grpSp>
          <p:nvGrpSpPr>
            <p:cNvPr id="6" name="Group 18"/>
            <p:cNvGrpSpPr>
              <a:grpSpLocks/>
            </p:cNvGrpSpPr>
            <p:nvPr/>
          </p:nvGrpSpPr>
          <p:grpSpPr bwMode="auto">
            <a:xfrm>
              <a:off x="698" y="2426"/>
              <a:ext cx="4269" cy="1775"/>
              <a:chOff x="703" y="2426"/>
              <a:chExt cx="4269" cy="1775"/>
            </a:xfrm>
          </p:grpSpPr>
          <p:pic>
            <p:nvPicPr>
              <p:cNvPr id="406543" name="Picture 1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b="31520"/>
              <a:stretch>
                <a:fillRect/>
              </a:stretch>
            </p:blipFill>
            <p:spPr bwMode="auto">
              <a:xfrm>
                <a:off x="703" y="2426"/>
                <a:ext cx="4269" cy="177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sp>
            <p:nvSpPr>
              <p:cNvPr id="406544" name="Rectangle 16"/>
              <p:cNvSpPr>
                <a:spLocks noChangeArrowheads="1"/>
              </p:cNvSpPr>
              <p:nvPr/>
            </p:nvSpPr>
            <p:spPr bwMode="auto">
              <a:xfrm>
                <a:off x="748" y="2432"/>
                <a:ext cx="3130" cy="1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06545" name="Rectangle 17"/>
              <p:cNvSpPr>
                <a:spLocks noChangeArrowheads="1"/>
              </p:cNvSpPr>
              <p:nvPr/>
            </p:nvSpPr>
            <p:spPr bwMode="auto">
              <a:xfrm>
                <a:off x="3107" y="4020"/>
                <a:ext cx="1814" cy="18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406538" name="Text Box 10"/>
            <p:cNvSpPr txBox="1">
              <a:spLocks noChangeArrowheads="1"/>
            </p:cNvSpPr>
            <p:nvPr/>
          </p:nvSpPr>
          <p:spPr bwMode="auto">
            <a:xfrm>
              <a:off x="4023" y="4008"/>
              <a:ext cx="853" cy="19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400" b="0" dirty="0">
                  <a:solidFill>
                    <a:srgbClr val="000000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Einstein (1917)</a:t>
              </a:r>
            </a:p>
          </p:txBody>
        </p:sp>
      </p:grpSp>
      <p:sp>
        <p:nvSpPr>
          <p:cNvPr id="406547" name="Text Box 19"/>
          <p:cNvSpPr txBox="1">
            <a:spLocks noChangeArrowheads="1"/>
          </p:cNvSpPr>
          <p:nvPr/>
        </p:nvSpPr>
        <p:spPr bwMode="auto">
          <a:xfrm>
            <a:off x="322263" y="3284538"/>
            <a:ext cx="8570912" cy="120032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CH" b="0" dirty="0">
                <a:solidFill>
                  <a:srgbClr val="FF0000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[Die Kosmologische Konstante] haben wir nur nötig, um eine quasi-statische Verteilung der Materie zu ermöglichen, wie es der Tatsache der kleinen Sterngeschwindigkeiten entspricht.</a:t>
            </a:r>
            <a:endParaRPr lang="en-GB" b="0" dirty="0">
              <a:latin typeface="Helvetica Neue LT Com 55 Roman" charset="0"/>
              <a:ea typeface="Helvetica Neue LT Com 55 Roman" charset="0"/>
              <a:cs typeface="Helvetica Neue LT Com 55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00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6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54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Der Inhalt des Universums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DE" dirty="0" smtClean="0"/>
              <a:t>Dunkle Materie und Dunkle Energie sind die bestimmenden Energiebeitr</a:t>
            </a:r>
            <a:r>
              <a:rPr lang="de-DE" dirty="0" smtClean="0">
                <a:cs typeface="Times New Roman" pitchFamily="18" charset="0"/>
              </a:rPr>
              <a:t>äge des Universums.</a:t>
            </a:r>
          </a:p>
          <a:p>
            <a:pPr marL="0" indent="0">
              <a:buFontTx/>
              <a:buNone/>
            </a:pPr>
            <a:endParaRPr lang="de-DE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marL="0" indent="0">
              <a:buFontTx/>
              <a:buNone/>
            </a:pPr>
            <a:r>
              <a:rPr lang="de-DE" sz="3600" dirty="0" smtClean="0">
                <a:solidFill>
                  <a:srgbClr val="FF0000"/>
                </a:solidFill>
                <a:cs typeface="Times New Roman" pitchFamily="18" charset="0"/>
              </a:rPr>
              <a:t>Was sind sie?</a:t>
            </a:r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4600" y="2924522"/>
            <a:ext cx="3779808" cy="3456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397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Was bedeutet das?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772816"/>
            <a:ext cx="7772400" cy="42672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de-DE" sz="3000" dirty="0" smtClean="0"/>
              <a:t>Das Universum besteht im wesentlichen aus </a:t>
            </a:r>
          </a:p>
          <a:p>
            <a:pPr algn="ctr">
              <a:spcBef>
                <a:spcPts val="0"/>
              </a:spcBef>
              <a:buFontTx/>
              <a:buNone/>
              <a:defRPr/>
            </a:pPr>
            <a:r>
              <a:rPr lang="de-DE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nichts.</a:t>
            </a:r>
            <a:endParaRPr lang="de-DE" sz="3000" dirty="0" smtClean="0">
              <a:solidFill>
                <a:srgbClr val="FF0000"/>
              </a:solidFill>
            </a:endParaRPr>
          </a:p>
          <a:p>
            <a:pPr>
              <a:buFontTx/>
              <a:buNone/>
              <a:defRPr/>
            </a:pPr>
            <a:r>
              <a:rPr lang="de-DE" sz="3000" dirty="0" smtClean="0"/>
              <a:t>Das Universum expandiert für immer.</a:t>
            </a:r>
          </a:p>
          <a:p>
            <a:pPr>
              <a:buFontTx/>
              <a:buNone/>
              <a:defRPr/>
            </a:pPr>
            <a:r>
              <a:rPr lang="de-DE" sz="3000" dirty="0" smtClean="0"/>
              <a:t>Im Moment existiert keine überzeugende physikalische Interpretation der </a:t>
            </a:r>
            <a:r>
              <a:rPr lang="de-DE" sz="3000" dirty="0" err="1" smtClean="0"/>
              <a:t>Vakuumsenergie</a:t>
            </a:r>
            <a:r>
              <a:rPr lang="de-DE" sz="3000" dirty="0" smtClean="0"/>
              <a:t> </a:t>
            </a:r>
            <a:r>
              <a:rPr lang="de-DE" sz="3000" dirty="0" smtClean="0">
                <a:solidFill>
                  <a:srgbClr val="FF0000"/>
                </a:solidFill>
              </a:rPr>
              <a:t>(Dunkle Energie)</a:t>
            </a:r>
            <a:r>
              <a:rPr lang="de-DE" sz="3000" dirty="0" smtClean="0"/>
              <a:t>.</a:t>
            </a:r>
          </a:p>
          <a:p>
            <a:pPr>
              <a:buFontTx/>
              <a:buNone/>
              <a:defRPr/>
            </a:pPr>
            <a:r>
              <a:rPr lang="de-DE" sz="3000" dirty="0" smtClean="0"/>
              <a:t>Nur 4% des Universums sind aus demselben „Stoff“ wie wir (und alles, das wir kennen).</a:t>
            </a:r>
          </a:p>
          <a:p>
            <a:pPr>
              <a:buFontTx/>
              <a:buNone/>
              <a:defRPr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08087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altLang="x-none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Tycho Brahes SN 1572</a:t>
            </a:r>
          </a:p>
        </p:txBody>
      </p:sp>
      <p:pic>
        <p:nvPicPr>
          <p:cNvPr id="37890" name="Picture 4" descr="Brahe_stella_no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903413"/>
            <a:ext cx="3306763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5" descr="tycnov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2638" y="1905000"/>
            <a:ext cx="4156075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124075" y="1511300"/>
            <a:ext cx="4918075" cy="4754563"/>
            <a:chOff x="2123728" y="1511112"/>
            <a:chExt cx="4918869" cy="4754608"/>
          </a:xfrm>
        </p:grpSpPr>
        <p:pic>
          <p:nvPicPr>
            <p:cNvPr id="37894" name="Picture 6" descr="Tycho_SNR_Chandr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1511112"/>
              <a:ext cx="4918869" cy="4754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724759" y="5660876"/>
              <a:ext cx="1066972" cy="36989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800" b="0" dirty="0">
                  <a:solidFill>
                    <a:schemeClr val="bg1">
                      <a:lumMod val="20000"/>
                      <a:lumOff val="80000"/>
                    </a:schemeClr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Chandra</a:t>
              </a:r>
            </a:p>
          </p:txBody>
        </p:sp>
      </p:grpSp>
      <p:pic>
        <p:nvPicPr>
          <p:cNvPr id="208903" name="Picture 7" descr="Tycho_SNR_XMM_Elements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4075" y="1511300"/>
            <a:ext cx="474980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08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2656"/>
            <a:ext cx="7772400" cy="1143000"/>
          </a:xfrm>
        </p:spPr>
        <p:txBody>
          <a:bodyPr/>
          <a:lstStyle/>
          <a:p>
            <a:r>
              <a:rPr lang="de-DE" altLang="x-none" sz="4000" dirty="0" smtClean="0"/>
              <a:t>Interpretationen/Spekulationen</a:t>
            </a:r>
            <a:endParaRPr lang="en-GB" altLang="x-none" sz="4000" dirty="0" smtClean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340768"/>
            <a:ext cx="7772400" cy="4267200"/>
          </a:xfrm>
        </p:spPr>
        <p:txBody>
          <a:bodyPr/>
          <a:lstStyle/>
          <a:p>
            <a:pPr marL="0" indent="0">
              <a:spcBef>
                <a:spcPts val="168"/>
              </a:spcBef>
              <a:buNone/>
            </a:pPr>
            <a:r>
              <a:rPr lang="de-DE" altLang="x-none" dirty="0" smtClean="0"/>
              <a:t>Einsteins Kosmologische Konstante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de-DE" altLang="x-none" sz="2400" dirty="0" smtClean="0">
                <a:solidFill>
                  <a:srgbClr val="FF0000"/>
                </a:solidFill>
              </a:rPr>
              <a:t>Bisher kein “Platz” im Standard Model der Teilchenphysik</a:t>
            </a:r>
          </a:p>
          <a:p>
            <a:pPr marL="0" indent="0">
              <a:spcBef>
                <a:spcPts val="168"/>
              </a:spcBef>
              <a:buNone/>
            </a:pPr>
            <a:r>
              <a:rPr lang="de-DE" altLang="x-none" dirty="0" err="1" smtClean="0"/>
              <a:t>Quintessence</a:t>
            </a:r>
            <a:endParaRPr lang="de-DE" altLang="x-none" dirty="0" smtClean="0"/>
          </a:p>
          <a:p>
            <a:pPr marL="457200" lvl="1" indent="0">
              <a:spcBef>
                <a:spcPts val="0"/>
              </a:spcBef>
              <a:buNone/>
            </a:pPr>
            <a:r>
              <a:rPr lang="de-DE" altLang="x-none" sz="2400" dirty="0" smtClean="0">
                <a:solidFill>
                  <a:srgbClr val="FF0000"/>
                </a:solidFill>
              </a:rPr>
              <a:t>Quantenmechanisches Teilchenfeld, dass Energie in das Universum entlässt </a:t>
            </a:r>
          </a:p>
          <a:p>
            <a:pPr marL="0" indent="0">
              <a:buNone/>
            </a:pPr>
            <a:r>
              <a:rPr lang="de-DE" altLang="x-none" dirty="0" smtClean="0"/>
              <a:t>Anzeichen einer höheren Dimension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de-DE" altLang="x-none" sz="2400" dirty="0" smtClean="0">
                <a:solidFill>
                  <a:srgbClr val="FF0000"/>
                </a:solidFill>
              </a:rPr>
              <a:t>Gravitation ist am besten beschrieben in einer Theorie mit mehr als vier Dimensionen</a:t>
            </a:r>
          </a:p>
          <a:p>
            <a:pPr marL="0" indent="0">
              <a:spcBef>
                <a:spcPts val="168"/>
              </a:spcBef>
              <a:buNone/>
            </a:pPr>
            <a:r>
              <a:rPr lang="de-DE" altLang="x-none" dirty="0" smtClean="0"/>
              <a:t>Phantom Energie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de-DE" altLang="x-none" sz="2400" dirty="0" smtClean="0">
                <a:solidFill>
                  <a:srgbClr val="FF0000"/>
                </a:solidFill>
              </a:rPr>
              <a:t>Die Dunkle Energie ist so stark, dass das Universum auseinander fällt (Big </a:t>
            </a:r>
            <a:r>
              <a:rPr lang="de-DE" altLang="x-none" sz="2400" dirty="0" err="1" smtClean="0">
                <a:solidFill>
                  <a:srgbClr val="FF0000"/>
                </a:solidFill>
              </a:rPr>
              <a:t>Rip</a:t>
            </a:r>
            <a:r>
              <a:rPr lang="de-DE" altLang="x-none" sz="2400" dirty="0" smtClean="0">
                <a:solidFill>
                  <a:srgbClr val="FF0000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41784"/>
            <a:ext cx="7772400" cy="1143000"/>
          </a:xfrm>
        </p:spPr>
        <p:txBody>
          <a:bodyPr/>
          <a:lstStyle/>
          <a:p>
            <a:r>
              <a:rPr lang="de-DE" altLang="x-none" smtClean="0"/>
              <a:t>Zusammenfassung</a:t>
            </a:r>
            <a:endParaRPr lang="en-GB" altLang="x-none" dirty="0" smtClean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700808"/>
            <a:ext cx="8424936" cy="4267200"/>
          </a:xfrm>
        </p:spPr>
        <p:txBody>
          <a:bodyPr/>
          <a:lstStyle/>
          <a:p>
            <a:pPr marL="0" indent="0">
              <a:buNone/>
            </a:pPr>
            <a:r>
              <a:rPr lang="de-DE" altLang="x-none" dirty="0" smtClean="0"/>
              <a:t>95% der Energie im Universum unverstanden</a:t>
            </a:r>
          </a:p>
          <a:p>
            <a:pPr marL="457200" lvl="1" indent="0">
              <a:buNone/>
            </a:pPr>
            <a:r>
              <a:rPr lang="de-DE" altLang="x-none" dirty="0" err="1" smtClean="0">
                <a:solidFill>
                  <a:srgbClr val="FF0000"/>
                </a:solidFill>
              </a:rPr>
              <a:t>Baryonische</a:t>
            </a:r>
            <a:r>
              <a:rPr lang="de-DE" altLang="x-none" dirty="0" smtClean="0">
                <a:solidFill>
                  <a:srgbClr val="FF0000"/>
                </a:solidFill>
              </a:rPr>
              <a:t> Materie einzige die klumpt</a:t>
            </a:r>
          </a:p>
          <a:p>
            <a:pPr marL="0" indent="0">
              <a:buNone/>
            </a:pPr>
            <a:r>
              <a:rPr lang="de-DE" altLang="x-none" dirty="0" smtClean="0"/>
              <a:t>Vergangene Entwicklung des Universums erklärbar</a:t>
            </a:r>
          </a:p>
          <a:p>
            <a:pPr marL="457200" lvl="1" indent="0">
              <a:buNone/>
            </a:pPr>
            <a:r>
              <a:rPr lang="de-DE" altLang="x-none" dirty="0" smtClean="0">
                <a:solidFill>
                  <a:srgbClr val="FF0000"/>
                </a:solidFill>
              </a:rPr>
              <a:t>Dynamisches Alter des Universums größer als die ältesten bekannten Objekte</a:t>
            </a:r>
          </a:p>
          <a:p>
            <a:pPr marL="0" indent="0">
              <a:buNone/>
            </a:pPr>
            <a:r>
              <a:rPr lang="de-DE" altLang="x-none" dirty="0" smtClean="0"/>
              <a:t>Neue Zweifel …</a:t>
            </a:r>
          </a:p>
          <a:p>
            <a:pPr marL="457200" lvl="1" indent="0">
              <a:buNone/>
            </a:pPr>
            <a:r>
              <a:rPr lang="de-DE" altLang="x-none" dirty="0" smtClean="0">
                <a:solidFill>
                  <a:srgbClr val="FF0000"/>
                </a:solidFill>
              </a:rPr>
              <a:t>Wie konstant sind die Naturkonstanten?</a:t>
            </a:r>
          </a:p>
          <a:p>
            <a:pPr marL="914400" lvl="2" indent="0">
              <a:buNone/>
            </a:pPr>
            <a:r>
              <a:rPr lang="de-DE" altLang="x-none" dirty="0" smtClean="0"/>
              <a:t>G, </a:t>
            </a:r>
            <a:r>
              <a:rPr lang="de-DE" altLang="x-none" dirty="0" smtClean="0">
                <a:sym typeface="Symbol" charset="2"/>
              </a:rPr>
              <a:t>, </a:t>
            </a:r>
            <a:r>
              <a:rPr lang="de-DE" altLang="x-none" dirty="0" smtClean="0">
                <a:sym typeface="Bookshelf Symbol 2" charset="0"/>
              </a:rPr>
              <a:t>h, c</a:t>
            </a:r>
            <a:endParaRPr lang="de-DE" altLang="x-non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04664"/>
            <a:ext cx="7772400" cy="1143000"/>
          </a:xfrm>
        </p:spPr>
        <p:txBody>
          <a:bodyPr/>
          <a:lstStyle/>
          <a:p>
            <a:r>
              <a:rPr lang="en-US" dirty="0" smtClean="0"/>
              <a:t>Keplers Supernova 1604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463860" y="1341569"/>
            <a:ext cx="6216279" cy="4906831"/>
            <a:chOff x="1463860" y="1341569"/>
            <a:chExt cx="6216279" cy="490683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3860" y="1341569"/>
              <a:ext cx="6216279" cy="490683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475656" y="5877272"/>
              <a:ext cx="1067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 smtClean="0">
                  <a:solidFill>
                    <a:schemeClr val="bg1">
                      <a:lumMod val="20000"/>
                      <a:lumOff val="80000"/>
                    </a:schemeClr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Chandra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563853" y="2276872"/>
            <a:ext cx="1390375" cy="1728192"/>
            <a:chOff x="4563853" y="2276872"/>
            <a:chExt cx="1390375" cy="172819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63853" y="2276872"/>
              <a:ext cx="1390375" cy="172819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357941" y="3666510"/>
              <a:ext cx="5822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solidFill>
                    <a:schemeClr val="bg1">
                      <a:lumMod val="20000"/>
                      <a:lumOff val="80000"/>
                    </a:schemeClr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HST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85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99"/>
      </a:dk1>
      <a:lt1>
        <a:srgbClr val="C0C0C0"/>
      </a:lt1>
      <a:dk2>
        <a:srgbClr val="000066"/>
      </a:dk2>
      <a:lt2>
        <a:srgbClr val="808080"/>
      </a:lt2>
      <a:accent1>
        <a:srgbClr val="FFCC66"/>
      </a:accent1>
      <a:accent2>
        <a:srgbClr val="0000FF"/>
      </a:accent2>
      <a:accent3>
        <a:srgbClr val="DCDCDC"/>
      </a:accent3>
      <a:accent4>
        <a:srgbClr val="000082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x-none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x-none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b="0" dirty="0" smtClean="0">
            <a:solidFill>
              <a:schemeClr val="bg1">
                <a:lumMod val="20000"/>
                <a:lumOff val="80000"/>
              </a:schemeClr>
            </a:solidFill>
            <a:latin typeface="Helvetica Neue LT Com 55 Roman" charset="0"/>
            <a:ea typeface="Helvetica Neue LT Com 55 Roman" charset="0"/>
            <a:cs typeface="Helvetica Neue LT Com 55 Roman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">
      <a:dk1>
        <a:srgbClr val="000099"/>
      </a:dk1>
      <a:lt1>
        <a:srgbClr val="C0C0C0"/>
      </a:lt1>
      <a:dk2>
        <a:srgbClr val="000066"/>
      </a:dk2>
      <a:lt2>
        <a:srgbClr val="808080"/>
      </a:lt2>
      <a:accent1>
        <a:srgbClr val="FFCC66"/>
      </a:accent1>
      <a:accent2>
        <a:srgbClr val="0000FF"/>
      </a:accent2>
      <a:accent3>
        <a:srgbClr val="DCDCDC"/>
      </a:accent3>
      <a:accent4>
        <a:srgbClr val="000082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x-none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x-none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b="0" dirty="0" smtClean="0">
            <a:solidFill>
              <a:schemeClr val="bg1">
                <a:lumMod val="20000"/>
                <a:lumOff val="80000"/>
              </a:schemeClr>
            </a:solidFill>
            <a:latin typeface="Helvetica Neue LT Com 55 Roman" charset="0"/>
            <a:ea typeface="Helvetica Neue LT Com 55 Roman" charset="0"/>
            <a:cs typeface="Helvetica Neue LT Com 55 Roman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7354</TotalTime>
  <Words>1554</Words>
  <Application>Microsoft Macintosh PowerPoint</Application>
  <PresentationFormat>On-screen Show (4:3)</PresentationFormat>
  <Paragraphs>415</Paragraphs>
  <Slides>81</Slides>
  <Notes>38</Notes>
  <HiddenSlides>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96" baseType="lpstr">
      <vt:lpstr>Bookshelf Symbol 2</vt:lpstr>
      <vt:lpstr>Cambria Math</vt:lpstr>
      <vt:lpstr>Comic Sans MS</vt:lpstr>
      <vt:lpstr>Helvetica Neue LT Com 55 Roman</vt:lpstr>
      <vt:lpstr>Helvetica Neue LT Com 65 Medium</vt:lpstr>
      <vt:lpstr>HelveticaNeueLT Com 45 Lt</vt:lpstr>
      <vt:lpstr>HelveticaNeueLT Com 55 Roman</vt:lpstr>
      <vt:lpstr>HelveticaNeueLT Com 65 Md</vt:lpstr>
      <vt:lpstr>Symbol</vt:lpstr>
      <vt:lpstr>Times New Roman</vt:lpstr>
      <vt:lpstr>Wingdings</vt:lpstr>
      <vt:lpstr>Arial</vt:lpstr>
      <vt:lpstr>1_Default Design</vt:lpstr>
      <vt:lpstr>2_Default Design</vt:lpstr>
      <vt:lpstr>Equation</vt:lpstr>
      <vt:lpstr>Supernovae und Kosmologie </vt:lpstr>
      <vt:lpstr>Übersicht</vt:lpstr>
      <vt:lpstr>Historische Supernovae</vt:lpstr>
      <vt:lpstr>Vela Supernova Überrest</vt:lpstr>
      <vt:lpstr>SN 1006</vt:lpstr>
      <vt:lpstr>SN 1054 - Krebsnebel (Messier 1)</vt:lpstr>
      <vt:lpstr>Der Röntgenhimmel</vt:lpstr>
      <vt:lpstr>Tycho Brahes SN 1572</vt:lpstr>
      <vt:lpstr>Keplers Supernova 1604</vt:lpstr>
      <vt:lpstr>Cassiopeia A</vt:lpstr>
      <vt:lpstr>Supernovae</vt:lpstr>
      <vt:lpstr>Supernovae</vt:lpstr>
      <vt:lpstr>Supernovae</vt:lpstr>
      <vt:lpstr>SN 1993J</vt:lpstr>
      <vt:lpstr>SN 1994D</vt:lpstr>
      <vt:lpstr>Supernova Search</vt:lpstr>
      <vt:lpstr>Supernova Suche</vt:lpstr>
      <vt:lpstr>PowerPoint Presentation</vt:lpstr>
      <vt:lpstr>Supernovae!</vt:lpstr>
      <vt:lpstr>PowerPoint Presentation</vt:lpstr>
      <vt:lpstr>Supernovae</vt:lpstr>
      <vt:lpstr>Supernova Beobachtungen</vt:lpstr>
      <vt:lpstr>Supernova Beobachtungen</vt:lpstr>
      <vt:lpstr>Supernova Klassifikation</vt:lpstr>
      <vt:lpstr>Supernova Spektroskopie</vt:lpstr>
      <vt:lpstr>Supernova Spektroskopie</vt:lpstr>
      <vt:lpstr>Supernova Klassifikation</vt:lpstr>
      <vt:lpstr>SN Klassifikation (noch einmal)</vt:lpstr>
      <vt:lpstr>Supernovae</vt:lpstr>
      <vt:lpstr>Supernova Klassen</vt:lpstr>
      <vt:lpstr>Energie Quellen</vt:lpstr>
      <vt:lpstr>Struktur eines Vorgängersternes von Kernkollaps Supernovae</vt:lpstr>
      <vt:lpstr>Energie Quellen</vt:lpstr>
      <vt:lpstr>Radioaktivität</vt:lpstr>
      <vt:lpstr>Supernova Unbekannte</vt:lpstr>
      <vt:lpstr>Was wir über Typ Ia Supernovae gerne wissen würden?</vt:lpstr>
      <vt:lpstr>Was wir über Typ Ia Supernovae gerne wissen würden?</vt:lpstr>
      <vt:lpstr>Was wissen wir über Typ Ia Supernovae?</vt:lpstr>
      <vt:lpstr>Vorgängersysteme der Typ Ia Supernovae unbekannt</vt:lpstr>
      <vt:lpstr>Kosmologie mit Supernovae</vt:lpstr>
      <vt:lpstr>Typ Ia SNe sind nicht Standard-kerzen</vt:lpstr>
      <vt:lpstr>Leuchtkraft und Lichtkurvenform</vt:lpstr>
      <vt:lpstr>Nickel- und Gesamtmassen</vt:lpstr>
      <vt:lpstr>Die Expansion des Universums</vt:lpstr>
      <vt:lpstr>Das original Hubble Diagram</vt:lpstr>
      <vt:lpstr>Ein modernes Hubble Diagramm</vt:lpstr>
      <vt:lpstr>Die nahen SNe Ia</vt:lpstr>
      <vt:lpstr>Das Lokale Universum</vt:lpstr>
      <vt:lpstr>Hubble Konstante</vt:lpstr>
      <vt:lpstr>Hubble Diagramm</vt:lpstr>
      <vt:lpstr>Eichung der SN Ia Leuchtkraft</vt:lpstr>
      <vt:lpstr>Das SN Ia Hubble Diagramm</vt:lpstr>
      <vt:lpstr>Hubble Konstante</vt:lpstr>
      <vt:lpstr>SN 1995K bei z=0.479</vt:lpstr>
      <vt:lpstr>SN 1995K</vt:lpstr>
      <vt:lpstr>Einschub: Zeitdilatation</vt:lpstr>
      <vt:lpstr>Zeitdilatation</vt:lpstr>
      <vt:lpstr>Zeitdilatation</vt:lpstr>
      <vt:lpstr>Starke Gravitationslinsen</vt:lpstr>
      <vt:lpstr>Ein extremes Beispiel</vt:lpstr>
      <vt:lpstr>SN Refsdal</vt:lpstr>
      <vt:lpstr>SN Refsdal</vt:lpstr>
      <vt:lpstr>Erste Typ Ia SN hinter einer Linse (SN iPTF16geu)</vt:lpstr>
      <vt:lpstr>Fundamente der Kosmologie</vt:lpstr>
      <vt:lpstr>PowerPoint Presentation</vt:lpstr>
      <vt:lpstr>Friedmann Kosmologie</vt:lpstr>
      <vt:lpstr>Spektroskopie der entfernten Typ Ia Supernovae</vt:lpstr>
      <vt:lpstr>Das vollständige  Hubble Diagramm</vt:lpstr>
      <vt:lpstr>Das SN Hubble Diagramm</vt:lpstr>
      <vt:lpstr>PowerPoint Presentation</vt:lpstr>
      <vt:lpstr>Kosmologische Implikation</vt:lpstr>
      <vt:lpstr>Supernova Kosmologie</vt:lpstr>
      <vt:lpstr>Der Zustandsgleichungsparameter </vt:lpstr>
      <vt:lpstr>15 Jahre Fortschritt</vt:lpstr>
      <vt:lpstr>Neuste Messungen</vt:lpstr>
      <vt:lpstr>Was bedeutet das?</vt:lpstr>
      <vt:lpstr>Einstein zur  Kosmologischen Konstante</vt:lpstr>
      <vt:lpstr>Der Inhalt des Universums</vt:lpstr>
      <vt:lpstr>Was bedeutet das?</vt:lpstr>
      <vt:lpstr>Interpretationen/Spekulationen</vt:lpstr>
      <vt:lpstr>Zusammenfassung</vt:lpstr>
    </vt:vector>
  </TitlesOfParts>
  <Company>ESO</Company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Kosmologie im Umbruch Bruno Leibundgut</dc:title>
  <dc:creator>Licensed User</dc:creator>
  <cp:lastModifiedBy>Bruno Leibundgut</cp:lastModifiedBy>
  <cp:revision>152</cp:revision>
  <cp:lastPrinted>2001-10-12T16:31:51Z</cp:lastPrinted>
  <dcterms:created xsi:type="dcterms:W3CDTF">2001-10-12T08:56:18Z</dcterms:created>
  <dcterms:modified xsi:type="dcterms:W3CDTF">2017-08-16T00:20:27Z</dcterms:modified>
</cp:coreProperties>
</file>